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notesSlides/notesSlide25.xml" ContentType="application/vnd.openxmlformats-officedocument.presentationml.notesSlid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notesSlides/notesSlide9.xml" ContentType="application/vnd.openxmlformats-officedocument.presentationml.notesSlide+xml"/>
  <Override PartName="/ppt/diagrams/layout26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charts/chart1.xml" ContentType="application/vnd.openxmlformats-officedocument.drawingml.char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263" r:id="rId4"/>
    <p:sldId id="259" r:id="rId5"/>
    <p:sldId id="260" r:id="rId6"/>
    <p:sldId id="264" r:id="rId7"/>
    <p:sldId id="270" r:id="rId8"/>
    <p:sldId id="321" r:id="rId9"/>
    <p:sldId id="319" r:id="rId10"/>
    <p:sldId id="266" r:id="rId11"/>
    <p:sldId id="268" r:id="rId12"/>
    <p:sldId id="272" r:id="rId13"/>
    <p:sldId id="315" r:id="rId14"/>
    <p:sldId id="316" r:id="rId15"/>
    <p:sldId id="317" r:id="rId16"/>
    <p:sldId id="273" r:id="rId17"/>
    <p:sldId id="283" r:id="rId18"/>
    <p:sldId id="277" r:id="rId19"/>
    <p:sldId id="282" r:id="rId20"/>
    <p:sldId id="323" r:id="rId21"/>
    <p:sldId id="280" r:id="rId22"/>
    <p:sldId id="322" r:id="rId23"/>
    <p:sldId id="281" r:id="rId24"/>
    <p:sldId id="325" r:id="rId25"/>
    <p:sldId id="340" r:id="rId26"/>
    <p:sldId id="326" r:id="rId27"/>
    <p:sldId id="341" r:id="rId28"/>
    <p:sldId id="339" r:id="rId29"/>
    <p:sldId id="342" r:id="rId30"/>
    <p:sldId id="285" r:id="rId31"/>
    <p:sldId id="329" r:id="rId32"/>
    <p:sldId id="330" r:id="rId33"/>
    <p:sldId id="288" r:id="rId34"/>
    <p:sldId id="289" r:id="rId35"/>
    <p:sldId id="290" r:id="rId36"/>
    <p:sldId id="291" r:id="rId37"/>
    <p:sldId id="292" r:id="rId38"/>
    <p:sldId id="335" r:id="rId39"/>
    <p:sldId id="275" r:id="rId40"/>
    <p:sldId id="331" r:id="rId41"/>
    <p:sldId id="332" r:id="rId42"/>
    <p:sldId id="311" r:id="rId43"/>
    <p:sldId id="333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38" r:id="rId52"/>
    <p:sldId id="306" r:id="rId53"/>
    <p:sldId id="308" r:id="rId54"/>
    <p:sldId id="336" r:id="rId55"/>
    <p:sldId id="337" r:id="rId56"/>
    <p:sldId id="343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71310" autoAdjust="0"/>
  </p:normalViewPr>
  <p:slideViewPr>
    <p:cSldViewPr>
      <p:cViewPr varScale="1">
        <p:scale>
          <a:sx n="79" d="100"/>
          <a:sy n="79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edfile1.medicine.ufl.edu\med-users\yuanw\Daily%20assignments\RE-DEEM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00FF"/>
            </a:solidFill>
          </c:spPr>
          <c:cat>
            <c:strRef>
              <c:f>Sheet1!$A$1</c:f>
              <c:strCache>
                <c:ptCount val="1"/>
                <c:pt idx="0">
                  <c:v>outcome</c:v>
                </c:pt>
              </c:strCache>
            </c:strRef>
          </c:cat>
          <c:val>
            <c:numRef>
              <c:f>Sheet1!$B$1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cat>
            <c:strRef>
              <c:f>Sheet1!$A$1</c:f>
              <c:strCache>
                <c:ptCount val="1"/>
                <c:pt idx="0">
                  <c:v>outcome</c:v>
                </c:pt>
              </c:strCache>
            </c:strRef>
          </c:cat>
          <c:val>
            <c:numRef>
              <c:f>Sheet1!$C$1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axId val="52323456"/>
        <c:axId val="52324992"/>
      </c:barChart>
      <c:catAx>
        <c:axId val="52323456"/>
        <c:scaling>
          <c:orientation val="minMax"/>
        </c:scaling>
        <c:axPos val="b"/>
        <c:tickLblPos val="nextTo"/>
        <c:crossAx val="52324992"/>
        <c:crosses val="autoZero"/>
        <c:auto val="1"/>
        <c:lblAlgn val="ctr"/>
        <c:lblOffset val="100"/>
      </c:catAx>
      <c:valAx>
        <c:axId val="52324992"/>
        <c:scaling>
          <c:orientation val="minMax"/>
          <c:max val="4"/>
        </c:scaling>
        <c:axPos val="l"/>
        <c:numFmt formatCode="General" sourceLinked="1"/>
        <c:tickLblPos val="nextTo"/>
        <c:crossAx val="52323456"/>
        <c:crosses val="autoZero"/>
        <c:crossBetween val="between"/>
        <c:majorUnit val="2"/>
      </c:valAx>
    </c:plotArea>
    <c:plotVisOnly val="1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625000000000002"/>
          <c:y val="5.9027777777777804E-2"/>
          <c:w val="0.89246794871794621"/>
          <c:h val="0.8784722222222222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00CC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val>
            <c:numRef>
              <c:f>Sheet1!$A$1:$B$1</c:f>
              <c:numCache>
                <c:formatCode>General</c:formatCode>
                <c:ptCount val="2"/>
                <c:pt idx="0">
                  <c:v>3.5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val>
            <c:numRef>
              <c:f>Sheet1!$A$2:$B$2</c:f>
              <c:numCache>
                <c:formatCode>General</c:formatCode>
                <c:ptCount val="2"/>
                <c:pt idx="0">
                  <c:v>4.3</c:v>
                </c:pt>
                <c:pt idx="1">
                  <c:v>0.30000000000000032</c:v>
                </c:pt>
              </c:numCache>
            </c:numRef>
          </c:val>
        </c:ser>
        <c:ser>
          <c:idx val="2"/>
          <c:order val="2"/>
          <c:spPr>
            <a:solidFill>
              <a:srgbClr val="008000"/>
            </a:solidFill>
          </c:spPr>
          <c:dLbls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en-US"/>
              </a:p>
            </c:txPr>
            <c:showVal val="1"/>
          </c:dLbls>
          <c:val>
            <c:numRef>
              <c:f>Sheet1!$A$3:$B$3</c:f>
              <c:numCache>
                <c:formatCode>General</c:formatCode>
                <c:ptCount val="2"/>
                <c:pt idx="0">
                  <c:v>7.8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val>
            <c:numRef>
              <c:f>Sheet1!$A$4:$B$4</c:f>
              <c:numCache>
                <c:formatCode>General</c:formatCode>
                <c:ptCount val="2"/>
                <c:pt idx="0">
                  <c:v>7.7</c:v>
                </c:pt>
                <c:pt idx="1">
                  <c:v>1.2</c:v>
                </c:pt>
              </c:numCache>
            </c:numRef>
          </c:val>
        </c:ser>
        <c:ser>
          <c:idx val="4"/>
          <c:order val="4"/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val>
            <c:numRef>
              <c:f>Sheet1!$A$5:$B$5</c:f>
              <c:numCache>
                <c:formatCode>General</c:formatCode>
                <c:ptCount val="2"/>
                <c:pt idx="0">
                  <c:v>2.4</c:v>
                </c:pt>
                <c:pt idx="1">
                  <c:v>0.5</c:v>
                </c:pt>
              </c:numCache>
            </c:numRef>
          </c:val>
        </c:ser>
        <c:dLbls>
          <c:showVal val="1"/>
        </c:dLbls>
        <c:gapWidth val="75"/>
        <c:axId val="91163648"/>
        <c:axId val="95175424"/>
      </c:barChart>
      <c:catAx>
        <c:axId val="91163648"/>
        <c:scaling>
          <c:orientation val="minMax"/>
        </c:scaling>
        <c:axPos val="b"/>
        <c:majorTickMark val="none"/>
        <c:minorTickMark val="out"/>
        <c:tickLblPos val="none"/>
        <c:crossAx val="95175424"/>
        <c:crosses val="autoZero"/>
        <c:auto val="1"/>
        <c:lblAlgn val="ctr"/>
        <c:lblOffset val="100"/>
      </c:catAx>
      <c:valAx>
        <c:axId val="95175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+mn-lt"/>
                <a:cs typeface="Arial" pitchFamily="34" charset="0"/>
              </a:defRPr>
            </a:pPr>
            <a:endParaRPr lang="en-US"/>
          </a:p>
        </c:txPr>
        <c:crossAx val="91163648"/>
        <c:crosses val="autoZero"/>
        <c:crossBetween val="between"/>
        <c:majorUnit val="5"/>
      </c:valAx>
    </c:plotArea>
    <c:plotVisOnly val="1"/>
    <c:dispBlanksAs val="gap"/>
  </c:chart>
  <c:externalData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abstract.mci-group.com/cgi-bin/mc/printabs.pl?APP=ISTH2009ABS-abstract&amp;TEMPLATE=&amp;keyf=0866&amp;showHide=show&amp;client=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abstract.mci-group.com/cgi-bin/mc/printabs.pl?APP=ISTH2009ABS-abstract&amp;TEMPLATE=&amp;keyf=0866&amp;showHide=show&amp;client=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55DCF-6C59-4EA3-BF2E-8DA7B75D6D10}" type="doc">
      <dgm:prSet loTypeId="urn:microsoft.com/office/officeart/2005/8/layout/vList5" loCatId="list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6DB7E94D-355B-4260-BE7D-4A2EA5BF1623}">
      <dgm:prSet/>
      <dgm:spPr/>
      <dgm:t>
        <a:bodyPr/>
        <a:lstStyle/>
        <a:p>
          <a:pPr rtl="0"/>
          <a:r>
            <a:rPr lang="en-US" b="1" dirty="0" smtClean="0"/>
            <a:t>Vitamin K Antagonists</a:t>
          </a:r>
          <a:endParaRPr lang="en-US" dirty="0"/>
        </a:p>
      </dgm:t>
    </dgm:pt>
    <dgm:pt modelId="{A3EBE40E-F03D-4C60-B42B-2817F8BD1759}" type="parTrans" cxnId="{AE1FFD38-65CC-446A-A304-3E817282B562}">
      <dgm:prSet/>
      <dgm:spPr/>
      <dgm:t>
        <a:bodyPr/>
        <a:lstStyle/>
        <a:p>
          <a:endParaRPr lang="en-US"/>
        </a:p>
      </dgm:t>
    </dgm:pt>
    <dgm:pt modelId="{879D22A7-C886-4C37-BEF7-FAC586BEFC6A}" type="sibTrans" cxnId="{AE1FFD38-65CC-446A-A304-3E817282B562}">
      <dgm:prSet/>
      <dgm:spPr/>
      <dgm:t>
        <a:bodyPr/>
        <a:lstStyle/>
        <a:p>
          <a:endParaRPr lang="en-US"/>
        </a:p>
      </dgm:t>
    </dgm:pt>
    <dgm:pt modelId="{440DA345-A31F-4806-A9A4-E20E6264BDC6}">
      <dgm:prSet/>
      <dgm:spPr/>
      <dgm:t>
        <a:bodyPr/>
        <a:lstStyle/>
        <a:p>
          <a:pPr rtl="0"/>
          <a:r>
            <a:rPr lang="en-US" dirty="0" err="1" smtClean="0"/>
            <a:t>Coumarins</a:t>
          </a:r>
          <a:endParaRPr lang="en-US" dirty="0"/>
        </a:p>
      </dgm:t>
    </dgm:pt>
    <dgm:pt modelId="{B5B56A92-534D-4122-9942-5AA0B6A2FBCB}" type="parTrans" cxnId="{01A76746-1D55-4A20-B3D8-B5E1906FD90E}">
      <dgm:prSet/>
      <dgm:spPr/>
      <dgm:t>
        <a:bodyPr/>
        <a:lstStyle/>
        <a:p>
          <a:endParaRPr lang="en-US"/>
        </a:p>
      </dgm:t>
    </dgm:pt>
    <dgm:pt modelId="{857228F1-184D-42F9-AEFD-5C706EFA1F51}" type="sibTrans" cxnId="{01A76746-1D55-4A20-B3D8-B5E1906FD90E}">
      <dgm:prSet/>
      <dgm:spPr/>
      <dgm:t>
        <a:bodyPr/>
        <a:lstStyle/>
        <a:p>
          <a:endParaRPr lang="en-US"/>
        </a:p>
      </dgm:t>
    </dgm:pt>
    <dgm:pt modelId="{EF7C8742-ECE8-45E8-BEC8-BBFA8C2FB6DC}">
      <dgm:prSet/>
      <dgm:spPr/>
      <dgm:t>
        <a:bodyPr/>
        <a:lstStyle/>
        <a:p>
          <a:pPr rtl="0"/>
          <a:r>
            <a:rPr lang="en-US" b="1" dirty="0" smtClean="0"/>
            <a:t>Factor </a:t>
          </a:r>
          <a:r>
            <a:rPr lang="en-US" b="1" dirty="0" err="1" smtClean="0"/>
            <a:t>Xa</a:t>
          </a:r>
          <a:r>
            <a:rPr lang="en-US" b="1" dirty="0" smtClean="0"/>
            <a:t> Inhibitors</a:t>
          </a:r>
          <a:endParaRPr lang="en-US" dirty="0"/>
        </a:p>
      </dgm:t>
    </dgm:pt>
    <dgm:pt modelId="{CFF98B74-6160-4BF5-B0BC-E8768174AF68}" type="parTrans" cxnId="{A5310935-7364-4B3F-B615-91C3B9DADA44}">
      <dgm:prSet/>
      <dgm:spPr/>
      <dgm:t>
        <a:bodyPr/>
        <a:lstStyle/>
        <a:p>
          <a:endParaRPr lang="en-US"/>
        </a:p>
      </dgm:t>
    </dgm:pt>
    <dgm:pt modelId="{11F0AB24-BF44-4142-9A68-3B0B1882FCE5}" type="sibTrans" cxnId="{A5310935-7364-4B3F-B615-91C3B9DADA44}">
      <dgm:prSet/>
      <dgm:spPr/>
      <dgm:t>
        <a:bodyPr/>
        <a:lstStyle/>
        <a:p>
          <a:endParaRPr lang="en-US"/>
        </a:p>
      </dgm:t>
    </dgm:pt>
    <dgm:pt modelId="{516EBA3B-D24B-4B1E-9C40-4D1252453849}">
      <dgm:prSet/>
      <dgm:spPr/>
      <dgm:t>
        <a:bodyPr/>
        <a:lstStyle/>
        <a:p>
          <a:pPr rtl="0"/>
          <a:r>
            <a:rPr lang="en-US" dirty="0" smtClean="0"/>
            <a:t>Heparins</a:t>
          </a:r>
          <a:endParaRPr lang="en-US" dirty="0"/>
        </a:p>
      </dgm:t>
    </dgm:pt>
    <dgm:pt modelId="{C1090531-AB21-4E64-A01F-E71230F1D571}" type="parTrans" cxnId="{DE2C3E66-5D07-4420-8942-3594711C72DB}">
      <dgm:prSet/>
      <dgm:spPr/>
      <dgm:t>
        <a:bodyPr/>
        <a:lstStyle/>
        <a:p>
          <a:endParaRPr lang="en-US"/>
        </a:p>
      </dgm:t>
    </dgm:pt>
    <dgm:pt modelId="{C9C93F33-A765-4FA7-B38B-E9219E234141}" type="sibTrans" cxnId="{DE2C3E66-5D07-4420-8942-3594711C72DB}">
      <dgm:prSet/>
      <dgm:spPr/>
      <dgm:t>
        <a:bodyPr/>
        <a:lstStyle/>
        <a:p>
          <a:endParaRPr lang="en-US"/>
        </a:p>
      </dgm:t>
    </dgm:pt>
    <dgm:pt modelId="{207E2ACD-AE80-4200-B3CA-88A93D21F86E}">
      <dgm:prSet/>
      <dgm:spPr/>
      <dgm:t>
        <a:bodyPr/>
        <a:lstStyle/>
        <a:p>
          <a:pPr rtl="0"/>
          <a:r>
            <a:rPr lang="en-US" dirty="0" smtClean="0"/>
            <a:t>Direct factor </a:t>
          </a:r>
          <a:r>
            <a:rPr lang="en-US" dirty="0" err="1" smtClean="0"/>
            <a:t>Xa</a:t>
          </a:r>
          <a:r>
            <a:rPr lang="en-US" dirty="0" smtClean="0"/>
            <a:t> inhibitors</a:t>
          </a:r>
          <a:endParaRPr lang="en-US" dirty="0"/>
        </a:p>
      </dgm:t>
    </dgm:pt>
    <dgm:pt modelId="{40C74AE4-8726-4523-9A96-5AB22DF40072}" type="parTrans" cxnId="{A8DA7944-1533-43AD-ABFD-FB08245B600F}">
      <dgm:prSet/>
      <dgm:spPr/>
      <dgm:t>
        <a:bodyPr/>
        <a:lstStyle/>
        <a:p>
          <a:endParaRPr lang="en-US"/>
        </a:p>
      </dgm:t>
    </dgm:pt>
    <dgm:pt modelId="{07CE7385-68BF-497B-A4EF-9DB74B4F6135}" type="sibTrans" cxnId="{A8DA7944-1533-43AD-ABFD-FB08245B600F}">
      <dgm:prSet/>
      <dgm:spPr/>
      <dgm:t>
        <a:bodyPr/>
        <a:lstStyle/>
        <a:p>
          <a:endParaRPr lang="en-US"/>
        </a:p>
      </dgm:t>
    </dgm:pt>
    <dgm:pt modelId="{AA2A45A2-4FBB-4E01-B6D5-499D65F9C869}">
      <dgm:prSet/>
      <dgm:spPr/>
      <dgm:t>
        <a:bodyPr/>
        <a:lstStyle/>
        <a:p>
          <a:pPr rtl="0"/>
          <a:r>
            <a:rPr lang="en-US" b="1" dirty="0" smtClean="0"/>
            <a:t>Direct thrombin inhibitors</a:t>
          </a:r>
          <a:endParaRPr lang="en-US" b="1" dirty="0"/>
        </a:p>
      </dgm:t>
    </dgm:pt>
    <dgm:pt modelId="{DDAB734A-8316-4CAE-8930-D979162119B6}" type="parTrans" cxnId="{6A046F60-65B7-48F2-9A97-427C5F938F7D}">
      <dgm:prSet/>
      <dgm:spPr/>
      <dgm:t>
        <a:bodyPr/>
        <a:lstStyle/>
        <a:p>
          <a:endParaRPr lang="en-US"/>
        </a:p>
      </dgm:t>
    </dgm:pt>
    <dgm:pt modelId="{6DA671F0-B81E-431E-870E-D6DBC35B1D67}" type="sibTrans" cxnId="{6A046F60-65B7-48F2-9A97-427C5F938F7D}">
      <dgm:prSet/>
      <dgm:spPr/>
      <dgm:t>
        <a:bodyPr/>
        <a:lstStyle/>
        <a:p>
          <a:endParaRPr lang="en-US"/>
        </a:p>
      </dgm:t>
    </dgm:pt>
    <dgm:pt modelId="{28CB94E6-2802-4715-95AA-1C674C72D2AC}" type="pres">
      <dgm:prSet presAssocID="{DDD55DCF-6C59-4EA3-BF2E-8DA7B75D6D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7B8C4-481E-4841-B153-25CC86915664}" type="pres">
      <dgm:prSet presAssocID="{6DB7E94D-355B-4260-BE7D-4A2EA5BF1623}" presName="linNode" presStyleCnt="0"/>
      <dgm:spPr/>
      <dgm:t>
        <a:bodyPr/>
        <a:lstStyle/>
        <a:p>
          <a:endParaRPr lang="en-US"/>
        </a:p>
      </dgm:t>
    </dgm:pt>
    <dgm:pt modelId="{B094FEA1-CB9B-4303-A739-1BFD754AC6E0}" type="pres">
      <dgm:prSet presAssocID="{6DB7E94D-355B-4260-BE7D-4A2EA5BF162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06207-E1B6-4491-9394-6CC83BEE0C87}" type="pres">
      <dgm:prSet presAssocID="{6DB7E94D-355B-4260-BE7D-4A2EA5BF162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3868D-06FF-4D63-A093-5EC28D352D96}" type="pres">
      <dgm:prSet presAssocID="{879D22A7-C886-4C37-BEF7-FAC586BEFC6A}" presName="sp" presStyleCnt="0"/>
      <dgm:spPr/>
      <dgm:t>
        <a:bodyPr/>
        <a:lstStyle/>
        <a:p>
          <a:endParaRPr lang="en-US"/>
        </a:p>
      </dgm:t>
    </dgm:pt>
    <dgm:pt modelId="{DE6DBD3F-5307-4AE0-833F-7D94041A2760}" type="pres">
      <dgm:prSet presAssocID="{EF7C8742-ECE8-45E8-BEC8-BBFA8C2FB6DC}" presName="linNode" presStyleCnt="0"/>
      <dgm:spPr/>
      <dgm:t>
        <a:bodyPr/>
        <a:lstStyle/>
        <a:p>
          <a:endParaRPr lang="en-US"/>
        </a:p>
      </dgm:t>
    </dgm:pt>
    <dgm:pt modelId="{B8F6C437-5C33-444F-A17A-C9D4CABBCF29}" type="pres">
      <dgm:prSet presAssocID="{EF7C8742-ECE8-45E8-BEC8-BBFA8C2FB6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1A64B-BF91-4BCC-92DA-B2BFABD551CF}" type="pres">
      <dgm:prSet presAssocID="{EF7C8742-ECE8-45E8-BEC8-BBFA8C2FB6D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C9504-F264-4921-B492-20C31DA43B3C}" type="pres">
      <dgm:prSet presAssocID="{11F0AB24-BF44-4142-9A68-3B0B1882FCE5}" presName="sp" presStyleCnt="0"/>
      <dgm:spPr/>
      <dgm:t>
        <a:bodyPr/>
        <a:lstStyle/>
        <a:p>
          <a:endParaRPr lang="en-US"/>
        </a:p>
      </dgm:t>
    </dgm:pt>
    <dgm:pt modelId="{AA7B5F3F-FA1B-44A7-A1BB-392D4FF2D96A}" type="pres">
      <dgm:prSet presAssocID="{AA2A45A2-4FBB-4E01-B6D5-499D65F9C869}" presName="linNode" presStyleCnt="0"/>
      <dgm:spPr/>
      <dgm:t>
        <a:bodyPr/>
        <a:lstStyle/>
        <a:p>
          <a:endParaRPr lang="en-US"/>
        </a:p>
      </dgm:t>
    </dgm:pt>
    <dgm:pt modelId="{60488C7F-1541-42D1-A751-BB96192D3569}" type="pres">
      <dgm:prSet presAssocID="{AA2A45A2-4FBB-4E01-B6D5-499D65F9C8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76746-1D55-4A20-B3D8-B5E1906FD90E}" srcId="{6DB7E94D-355B-4260-BE7D-4A2EA5BF1623}" destId="{440DA345-A31F-4806-A9A4-E20E6264BDC6}" srcOrd="0" destOrd="0" parTransId="{B5B56A92-534D-4122-9942-5AA0B6A2FBCB}" sibTransId="{857228F1-184D-42F9-AEFD-5C706EFA1F51}"/>
    <dgm:cxn modelId="{C31F4B08-A100-4DAB-A241-EEB4D8056E94}" type="presOf" srcId="{6DB7E94D-355B-4260-BE7D-4A2EA5BF1623}" destId="{B094FEA1-CB9B-4303-A739-1BFD754AC6E0}" srcOrd="0" destOrd="0" presId="urn:microsoft.com/office/officeart/2005/8/layout/vList5"/>
    <dgm:cxn modelId="{A8DA7944-1533-43AD-ABFD-FB08245B600F}" srcId="{EF7C8742-ECE8-45E8-BEC8-BBFA8C2FB6DC}" destId="{207E2ACD-AE80-4200-B3CA-88A93D21F86E}" srcOrd="1" destOrd="0" parTransId="{40C74AE4-8726-4523-9A96-5AB22DF40072}" sibTransId="{07CE7385-68BF-497B-A4EF-9DB74B4F6135}"/>
    <dgm:cxn modelId="{D7926BB3-2D6C-4CD3-880C-4465D862CA6D}" type="presOf" srcId="{AA2A45A2-4FBB-4E01-B6D5-499D65F9C869}" destId="{60488C7F-1541-42D1-A751-BB96192D3569}" srcOrd="0" destOrd="0" presId="urn:microsoft.com/office/officeart/2005/8/layout/vList5"/>
    <dgm:cxn modelId="{EDE779CD-57EB-42BB-A7F4-C43B98D3D24B}" type="presOf" srcId="{207E2ACD-AE80-4200-B3CA-88A93D21F86E}" destId="{8591A64B-BF91-4BCC-92DA-B2BFABD551CF}" srcOrd="0" destOrd="1" presId="urn:microsoft.com/office/officeart/2005/8/layout/vList5"/>
    <dgm:cxn modelId="{DE2C3E66-5D07-4420-8942-3594711C72DB}" srcId="{EF7C8742-ECE8-45E8-BEC8-BBFA8C2FB6DC}" destId="{516EBA3B-D24B-4B1E-9C40-4D1252453849}" srcOrd="0" destOrd="0" parTransId="{C1090531-AB21-4E64-A01F-E71230F1D571}" sibTransId="{C9C93F33-A765-4FA7-B38B-E9219E234141}"/>
    <dgm:cxn modelId="{A5310935-7364-4B3F-B615-91C3B9DADA44}" srcId="{DDD55DCF-6C59-4EA3-BF2E-8DA7B75D6D10}" destId="{EF7C8742-ECE8-45E8-BEC8-BBFA8C2FB6DC}" srcOrd="1" destOrd="0" parTransId="{CFF98B74-6160-4BF5-B0BC-E8768174AF68}" sibTransId="{11F0AB24-BF44-4142-9A68-3B0B1882FCE5}"/>
    <dgm:cxn modelId="{4029D539-9966-49BA-8A46-B7175514E1A3}" type="presOf" srcId="{DDD55DCF-6C59-4EA3-BF2E-8DA7B75D6D10}" destId="{28CB94E6-2802-4715-95AA-1C674C72D2AC}" srcOrd="0" destOrd="0" presId="urn:microsoft.com/office/officeart/2005/8/layout/vList5"/>
    <dgm:cxn modelId="{34E4706D-234B-45ED-A191-DF181070CB35}" type="presOf" srcId="{EF7C8742-ECE8-45E8-BEC8-BBFA8C2FB6DC}" destId="{B8F6C437-5C33-444F-A17A-C9D4CABBCF29}" srcOrd="0" destOrd="0" presId="urn:microsoft.com/office/officeart/2005/8/layout/vList5"/>
    <dgm:cxn modelId="{6A046F60-65B7-48F2-9A97-427C5F938F7D}" srcId="{DDD55DCF-6C59-4EA3-BF2E-8DA7B75D6D10}" destId="{AA2A45A2-4FBB-4E01-B6D5-499D65F9C869}" srcOrd="2" destOrd="0" parTransId="{DDAB734A-8316-4CAE-8930-D979162119B6}" sibTransId="{6DA671F0-B81E-431E-870E-D6DBC35B1D67}"/>
    <dgm:cxn modelId="{AE1FFD38-65CC-446A-A304-3E817282B562}" srcId="{DDD55DCF-6C59-4EA3-BF2E-8DA7B75D6D10}" destId="{6DB7E94D-355B-4260-BE7D-4A2EA5BF1623}" srcOrd="0" destOrd="0" parTransId="{A3EBE40E-F03D-4C60-B42B-2817F8BD1759}" sibTransId="{879D22A7-C886-4C37-BEF7-FAC586BEFC6A}"/>
    <dgm:cxn modelId="{A80FB8C9-D422-4B36-B7EB-9B7D8D1AB0D7}" type="presOf" srcId="{440DA345-A31F-4806-A9A4-E20E6264BDC6}" destId="{8C406207-E1B6-4491-9394-6CC83BEE0C87}" srcOrd="0" destOrd="0" presId="urn:microsoft.com/office/officeart/2005/8/layout/vList5"/>
    <dgm:cxn modelId="{F76B5500-CE9B-4AB4-9CB4-D35E41BD3B0B}" type="presOf" srcId="{516EBA3B-D24B-4B1E-9C40-4D1252453849}" destId="{8591A64B-BF91-4BCC-92DA-B2BFABD551CF}" srcOrd="0" destOrd="0" presId="urn:microsoft.com/office/officeart/2005/8/layout/vList5"/>
    <dgm:cxn modelId="{409190F7-159F-4293-96D6-365B113F0DEB}" type="presParOf" srcId="{28CB94E6-2802-4715-95AA-1C674C72D2AC}" destId="{E107B8C4-481E-4841-B153-25CC86915664}" srcOrd="0" destOrd="0" presId="urn:microsoft.com/office/officeart/2005/8/layout/vList5"/>
    <dgm:cxn modelId="{9DE08FB9-723D-4276-B513-DEA2A28444C7}" type="presParOf" srcId="{E107B8C4-481E-4841-B153-25CC86915664}" destId="{B094FEA1-CB9B-4303-A739-1BFD754AC6E0}" srcOrd="0" destOrd="0" presId="urn:microsoft.com/office/officeart/2005/8/layout/vList5"/>
    <dgm:cxn modelId="{D02D4C9E-E816-4AAE-BF39-B01326728A90}" type="presParOf" srcId="{E107B8C4-481E-4841-B153-25CC86915664}" destId="{8C406207-E1B6-4491-9394-6CC83BEE0C87}" srcOrd="1" destOrd="0" presId="urn:microsoft.com/office/officeart/2005/8/layout/vList5"/>
    <dgm:cxn modelId="{FE8EB1E0-D64D-4234-83DA-4FB254FCAFCF}" type="presParOf" srcId="{28CB94E6-2802-4715-95AA-1C674C72D2AC}" destId="{25B3868D-06FF-4D63-A093-5EC28D352D96}" srcOrd="1" destOrd="0" presId="urn:microsoft.com/office/officeart/2005/8/layout/vList5"/>
    <dgm:cxn modelId="{5D098FD9-4C0B-462C-8200-5A888408EAA4}" type="presParOf" srcId="{28CB94E6-2802-4715-95AA-1C674C72D2AC}" destId="{DE6DBD3F-5307-4AE0-833F-7D94041A2760}" srcOrd="2" destOrd="0" presId="urn:microsoft.com/office/officeart/2005/8/layout/vList5"/>
    <dgm:cxn modelId="{B21FBEC9-80CD-4839-A989-ADF0420FC290}" type="presParOf" srcId="{DE6DBD3F-5307-4AE0-833F-7D94041A2760}" destId="{B8F6C437-5C33-444F-A17A-C9D4CABBCF29}" srcOrd="0" destOrd="0" presId="urn:microsoft.com/office/officeart/2005/8/layout/vList5"/>
    <dgm:cxn modelId="{9D3F71E3-BA41-49B9-B880-90A0D625A0FA}" type="presParOf" srcId="{DE6DBD3F-5307-4AE0-833F-7D94041A2760}" destId="{8591A64B-BF91-4BCC-92DA-B2BFABD551CF}" srcOrd="1" destOrd="0" presId="urn:microsoft.com/office/officeart/2005/8/layout/vList5"/>
    <dgm:cxn modelId="{66D765C3-11A6-4303-8E8B-43AF0CFF68C8}" type="presParOf" srcId="{28CB94E6-2802-4715-95AA-1C674C72D2AC}" destId="{5C2C9504-F264-4921-B492-20C31DA43B3C}" srcOrd="3" destOrd="0" presId="urn:microsoft.com/office/officeart/2005/8/layout/vList5"/>
    <dgm:cxn modelId="{3088251D-F3A9-4A43-A037-AA54DBF362B7}" type="presParOf" srcId="{28CB94E6-2802-4715-95AA-1C674C72D2AC}" destId="{AA7B5F3F-FA1B-44A7-A1BB-392D4FF2D96A}" srcOrd="4" destOrd="0" presId="urn:microsoft.com/office/officeart/2005/8/layout/vList5"/>
    <dgm:cxn modelId="{E5934CAB-FFFC-44E8-89BD-FBCEAAC75001}" type="presParOf" srcId="{AA7B5F3F-FA1B-44A7-A1BB-392D4FF2D96A}" destId="{60488C7F-1541-42D1-A751-BB96192D35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26F7C8-D910-43F2-A84E-7EE77577705C}" type="doc">
      <dgm:prSet loTypeId="urn:microsoft.com/office/officeart/2005/8/layout/vList2" loCatId="list" qsTypeId="urn:microsoft.com/office/officeart/2005/8/quickstyle/simple3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99F9DDEA-BFAE-4A89-BAFF-9002EE51CF5F}">
      <dgm:prSet/>
      <dgm:spPr/>
      <dgm:t>
        <a:bodyPr/>
        <a:lstStyle/>
        <a:p>
          <a:pPr rtl="0"/>
          <a:r>
            <a:rPr lang="en-US" b="1" i="0" baseline="0" dirty="0" smtClean="0"/>
            <a:t>Heparins</a:t>
          </a:r>
          <a:endParaRPr lang="en-US" b="1" i="0" baseline="0" dirty="0"/>
        </a:p>
      </dgm:t>
    </dgm:pt>
    <dgm:pt modelId="{2373E2EA-EE3D-4D1A-AECA-C777201B528C}" type="parTrans" cxnId="{F7A5688D-A5A9-4273-ADBB-E6FF004F1BE6}">
      <dgm:prSet/>
      <dgm:spPr/>
      <dgm:t>
        <a:bodyPr/>
        <a:lstStyle/>
        <a:p>
          <a:endParaRPr lang="en-US"/>
        </a:p>
      </dgm:t>
    </dgm:pt>
    <dgm:pt modelId="{AC712426-0E22-492B-93B3-28C99BC9C05D}" type="sibTrans" cxnId="{F7A5688D-A5A9-4273-ADBB-E6FF004F1BE6}">
      <dgm:prSet/>
      <dgm:spPr/>
      <dgm:t>
        <a:bodyPr/>
        <a:lstStyle/>
        <a:p>
          <a:endParaRPr lang="en-US"/>
        </a:p>
      </dgm:t>
    </dgm:pt>
    <dgm:pt modelId="{FABEA6F8-6630-4E81-BFBC-46AC20F46B71}" type="pres">
      <dgm:prSet presAssocID="{F626F7C8-D910-43F2-A84E-7EE77577705C}" presName="linear" presStyleCnt="0">
        <dgm:presLayoutVars>
          <dgm:animLvl val="lvl"/>
          <dgm:resizeHandles val="exact"/>
        </dgm:presLayoutVars>
      </dgm:prSet>
      <dgm:spPr/>
    </dgm:pt>
    <dgm:pt modelId="{3D255D27-F089-4DED-A117-377F1F8D75D5}" type="pres">
      <dgm:prSet presAssocID="{99F9DDEA-BFAE-4A89-BAFF-9002EE51CF5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7A5688D-A5A9-4273-ADBB-E6FF004F1BE6}" srcId="{F626F7C8-D910-43F2-A84E-7EE77577705C}" destId="{99F9DDEA-BFAE-4A89-BAFF-9002EE51CF5F}" srcOrd="0" destOrd="0" parTransId="{2373E2EA-EE3D-4D1A-AECA-C777201B528C}" sibTransId="{AC712426-0E22-492B-93B3-28C99BC9C05D}"/>
    <dgm:cxn modelId="{E3621362-7E7B-40C4-B111-23E9790D0992}" type="presOf" srcId="{F626F7C8-D910-43F2-A84E-7EE77577705C}" destId="{FABEA6F8-6630-4E81-BFBC-46AC20F46B71}" srcOrd="0" destOrd="0" presId="urn:microsoft.com/office/officeart/2005/8/layout/vList2"/>
    <dgm:cxn modelId="{62778B3A-8D17-4CC5-8F97-9E66A2FE832F}" type="presOf" srcId="{99F9DDEA-BFAE-4A89-BAFF-9002EE51CF5F}" destId="{3D255D27-F089-4DED-A117-377F1F8D75D5}" srcOrd="0" destOrd="0" presId="urn:microsoft.com/office/officeart/2005/8/layout/vList2"/>
    <dgm:cxn modelId="{971A911C-066A-459B-93B2-4792F997CCEC}" type="presParOf" srcId="{FABEA6F8-6630-4E81-BFBC-46AC20F46B71}" destId="{3D255D27-F089-4DED-A117-377F1F8D75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2A10A4-A904-4CFF-8DD6-462A75614042}" type="doc">
      <dgm:prSet loTypeId="urn:microsoft.com/office/officeart/2005/8/layout/matrix3" loCatId="matrix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E19CB9D-CD18-43DC-809F-A86FFF8170DA}">
      <dgm:prSet custT="1"/>
      <dgm:spPr/>
      <dgm:t>
        <a:bodyPr/>
        <a:lstStyle/>
        <a:p>
          <a:pPr rtl="0"/>
          <a:r>
            <a:rPr lang="en-US" sz="2400" dirty="0" err="1" smtClean="0"/>
            <a:t>Unfractionated</a:t>
          </a:r>
          <a:r>
            <a:rPr lang="en-US" sz="2400" dirty="0" smtClean="0"/>
            <a:t> heparin</a:t>
          </a:r>
          <a:endParaRPr lang="en-US" sz="2400" dirty="0"/>
        </a:p>
      </dgm:t>
    </dgm:pt>
    <dgm:pt modelId="{B117B78F-8B17-4A32-9535-50E6CD84C4C5}" type="parTrans" cxnId="{567DB8D2-86A5-4EF4-89F1-B750D5EF7A29}">
      <dgm:prSet/>
      <dgm:spPr/>
      <dgm:t>
        <a:bodyPr/>
        <a:lstStyle/>
        <a:p>
          <a:endParaRPr lang="en-US"/>
        </a:p>
      </dgm:t>
    </dgm:pt>
    <dgm:pt modelId="{703B11E8-AC68-48D1-B561-B6ECE05F02E0}" type="sibTrans" cxnId="{567DB8D2-86A5-4EF4-89F1-B750D5EF7A29}">
      <dgm:prSet/>
      <dgm:spPr/>
      <dgm:t>
        <a:bodyPr/>
        <a:lstStyle/>
        <a:p>
          <a:endParaRPr lang="en-US"/>
        </a:p>
      </dgm:t>
    </dgm:pt>
    <dgm:pt modelId="{C0851404-D8D7-4658-9231-FFFC578A2B39}">
      <dgm:prSet custT="1"/>
      <dgm:spPr/>
      <dgm:t>
        <a:bodyPr/>
        <a:lstStyle/>
        <a:p>
          <a:pPr rtl="0"/>
          <a:r>
            <a:rPr lang="en-US" sz="2400" dirty="0" smtClean="0"/>
            <a:t>Low molecular weight heparin</a:t>
          </a:r>
          <a:endParaRPr lang="en-US" sz="2400" dirty="0"/>
        </a:p>
      </dgm:t>
    </dgm:pt>
    <dgm:pt modelId="{12B6E62A-E75E-4028-996D-B6593C3A2082}" type="parTrans" cxnId="{47751DF2-5FD2-4E7E-A128-F6880A61DD68}">
      <dgm:prSet/>
      <dgm:spPr/>
      <dgm:t>
        <a:bodyPr/>
        <a:lstStyle/>
        <a:p>
          <a:endParaRPr lang="en-US"/>
        </a:p>
      </dgm:t>
    </dgm:pt>
    <dgm:pt modelId="{70E3686A-22EF-4551-B4D4-B36D9150F663}" type="sibTrans" cxnId="{47751DF2-5FD2-4E7E-A128-F6880A61DD68}">
      <dgm:prSet/>
      <dgm:spPr/>
      <dgm:t>
        <a:bodyPr/>
        <a:lstStyle/>
        <a:p>
          <a:endParaRPr lang="en-US"/>
        </a:p>
      </dgm:t>
    </dgm:pt>
    <dgm:pt modelId="{4DC41835-95B0-4178-BC04-075B25B10CF9}">
      <dgm:prSet custT="1"/>
      <dgm:spPr/>
      <dgm:t>
        <a:bodyPr/>
        <a:lstStyle/>
        <a:p>
          <a:pPr rtl="0"/>
          <a:r>
            <a:rPr lang="en-US" sz="2400" dirty="0" err="1" smtClean="0"/>
            <a:t>Enoxaparin</a:t>
          </a:r>
          <a:r>
            <a:rPr lang="en-US" sz="2400" dirty="0" smtClean="0"/>
            <a:t>, </a:t>
          </a:r>
          <a:r>
            <a:rPr lang="en-US" sz="2400" dirty="0" err="1" smtClean="0"/>
            <a:t>Dalteparin</a:t>
          </a:r>
          <a:r>
            <a:rPr lang="en-US" sz="2400" dirty="0" smtClean="0"/>
            <a:t>, </a:t>
          </a:r>
          <a:r>
            <a:rPr lang="en-US" sz="2400" dirty="0" err="1" smtClean="0"/>
            <a:t>Tinzaparin</a:t>
          </a:r>
          <a:endParaRPr lang="en-US" sz="2400" dirty="0"/>
        </a:p>
      </dgm:t>
    </dgm:pt>
    <dgm:pt modelId="{495C9490-7CAE-4E80-B3BC-AA2D5FC36FC9}" type="parTrans" cxnId="{76214E25-1F71-4A97-BC3E-CECC0AC4BDE0}">
      <dgm:prSet/>
      <dgm:spPr/>
      <dgm:t>
        <a:bodyPr/>
        <a:lstStyle/>
        <a:p>
          <a:endParaRPr lang="en-US"/>
        </a:p>
      </dgm:t>
    </dgm:pt>
    <dgm:pt modelId="{31C8A06A-4E28-44D7-9603-F1330281CEA2}" type="sibTrans" cxnId="{76214E25-1F71-4A97-BC3E-CECC0AC4BDE0}">
      <dgm:prSet/>
      <dgm:spPr/>
      <dgm:t>
        <a:bodyPr/>
        <a:lstStyle/>
        <a:p>
          <a:endParaRPr lang="en-US"/>
        </a:p>
      </dgm:t>
    </dgm:pt>
    <dgm:pt modelId="{85342408-2BC8-4A26-AEB3-DEA5E33B73EC}">
      <dgm:prSet/>
      <dgm:spPr/>
      <dgm:t>
        <a:bodyPr/>
        <a:lstStyle/>
        <a:p>
          <a:pPr rtl="0"/>
          <a:r>
            <a:rPr lang="en-US" dirty="0" smtClean="0"/>
            <a:t>Oligosaccharides</a:t>
          </a:r>
          <a:endParaRPr lang="en-US" dirty="0"/>
        </a:p>
      </dgm:t>
    </dgm:pt>
    <dgm:pt modelId="{96446213-19B9-4214-98C7-86AAB421016D}" type="parTrans" cxnId="{E5B2CB7B-9300-44A5-B4CB-D021DE731E85}">
      <dgm:prSet/>
      <dgm:spPr/>
      <dgm:t>
        <a:bodyPr/>
        <a:lstStyle/>
        <a:p>
          <a:endParaRPr lang="en-US"/>
        </a:p>
      </dgm:t>
    </dgm:pt>
    <dgm:pt modelId="{2F62D67A-3481-4C4D-B82A-F2BB965AF61F}" type="sibTrans" cxnId="{E5B2CB7B-9300-44A5-B4CB-D021DE731E85}">
      <dgm:prSet/>
      <dgm:spPr/>
      <dgm:t>
        <a:bodyPr/>
        <a:lstStyle/>
        <a:p>
          <a:endParaRPr lang="en-US"/>
        </a:p>
      </dgm:t>
    </dgm:pt>
    <dgm:pt modelId="{886E80D4-6531-43B4-AF2B-11EE31432B77}">
      <dgm:prSet/>
      <dgm:spPr/>
      <dgm:t>
        <a:bodyPr/>
        <a:lstStyle/>
        <a:p>
          <a:pPr rtl="0"/>
          <a:r>
            <a:rPr lang="en-US" dirty="0" smtClean="0"/>
            <a:t>Fondaparinux, </a:t>
          </a:r>
          <a:r>
            <a:rPr lang="en-US" dirty="0" err="1" smtClean="0"/>
            <a:t>Idraprinux</a:t>
          </a:r>
          <a:endParaRPr lang="en-US" dirty="0"/>
        </a:p>
      </dgm:t>
    </dgm:pt>
    <dgm:pt modelId="{2EAAA95F-8B66-4C5E-A090-04576B331399}" type="parTrans" cxnId="{71610636-23C8-4A40-B963-81ECC687F4D6}">
      <dgm:prSet/>
      <dgm:spPr/>
      <dgm:t>
        <a:bodyPr/>
        <a:lstStyle/>
        <a:p>
          <a:endParaRPr lang="en-US"/>
        </a:p>
      </dgm:t>
    </dgm:pt>
    <dgm:pt modelId="{32478633-EB81-454C-A0A9-7E5C287BE4B3}" type="sibTrans" cxnId="{71610636-23C8-4A40-B963-81ECC687F4D6}">
      <dgm:prSet/>
      <dgm:spPr/>
      <dgm:t>
        <a:bodyPr/>
        <a:lstStyle/>
        <a:p>
          <a:endParaRPr lang="en-US"/>
        </a:p>
      </dgm:t>
    </dgm:pt>
    <dgm:pt modelId="{163CD04D-9DB7-46B5-83C0-CBA33B21B503}">
      <dgm:prSet custT="1"/>
      <dgm:spPr/>
      <dgm:t>
        <a:bodyPr/>
        <a:lstStyle/>
        <a:p>
          <a:pPr rtl="0"/>
          <a:r>
            <a:rPr lang="en-US" sz="2800" dirty="0" err="1" smtClean="0"/>
            <a:t>Heparinoids</a:t>
          </a:r>
          <a:endParaRPr lang="en-US" sz="2800" dirty="0"/>
        </a:p>
      </dgm:t>
    </dgm:pt>
    <dgm:pt modelId="{0FEC7B36-84B5-4FDE-B26A-456D540BAC96}" type="parTrans" cxnId="{DA381CFA-6A2F-4434-9D19-9DAAC4288512}">
      <dgm:prSet/>
      <dgm:spPr/>
      <dgm:t>
        <a:bodyPr/>
        <a:lstStyle/>
        <a:p>
          <a:endParaRPr lang="en-US"/>
        </a:p>
      </dgm:t>
    </dgm:pt>
    <dgm:pt modelId="{BC937D04-B7E5-4AFA-9BAC-D321A92BC01E}" type="sibTrans" cxnId="{DA381CFA-6A2F-4434-9D19-9DAAC4288512}">
      <dgm:prSet/>
      <dgm:spPr/>
      <dgm:t>
        <a:bodyPr/>
        <a:lstStyle/>
        <a:p>
          <a:endParaRPr lang="en-US"/>
        </a:p>
      </dgm:t>
    </dgm:pt>
    <dgm:pt modelId="{4DA90237-7902-4259-9EC6-06F15E40DD2D}">
      <dgm:prSet/>
      <dgm:spPr/>
      <dgm:t>
        <a:bodyPr/>
        <a:lstStyle/>
        <a:p>
          <a:pPr rtl="0"/>
          <a:endParaRPr lang="en-US" dirty="0"/>
        </a:p>
      </dgm:t>
    </dgm:pt>
    <dgm:pt modelId="{C1F9368B-4B85-45AB-BDFE-160336E53A56}" type="parTrans" cxnId="{0D1739A5-D667-47B5-BFFB-F26E60AAB037}">
      <dgm:prSet/>
      <dgm:spPr/>
      <dgm:t>
        <a:bodyPr/>
        <a:lstStyle/>
        <a:p>
          <a:endParaRPr lang="en-US"/>
        </a:p>
      </dgm:t>
    </dgm:pt>
    <dgm:pt modelId="{0A2240E4-6128-4827-86EE-D74C7E3F3066}" type="sibTrans" cxnId="{0D1739A5-D667-47B5-BFFB-F26E60AAB037}">
      <dgm:prSet/>
      <dgm:spPr/>
      <dgm:t>
        <a:bodyPr/>
        <a:lstStyle/>
        <a:p>
          <a:endParaRPr lang="en-US"/>
        </a:p>
      </dgm:t>
    </dgm:pt>
    <dgm:pt modelId="{E4B38A6C-FEAB-44BE-ABBD-8699856209B4}">
      <dgm:prSet/>
      <dgm:spPr/>
      <dgm:t>
        <a:bodyPr/>
        <a:lstStyle/>
        <a:p>
          <a:pPr rtl="0"/>
          <a:endParaRPr lang="en-US" dirty="0"/>
        </a:p>
      </dgm:t>
    </dgm:pt>
    <dgm:pt modelId="{82F815B6-6F05-4CB0-B8E5-31346AFBFC23}" type="parTrans" cxnId="{9C23512C-8BE5-42CC-9116-23750E9FB57F}">
      <dgm:prSet/>
      <dgm:spPr/>
      <dgm:t>
        <a:bodyPr/>
        <a:lstStyle/>
        <a:p>
          <a:endParaRPr lang="en-US"/>
        </a:p>
      </dgm:t>
    </dgm:pt>
    <dgm:pt modelId="{AF484D2C-4BC4-4DAD-8655-B543F7D21F45}" type="sibTrans" cxnId="{9C23512C-8BE5-42CC-9116-23750E9FB57F}">
      <dgm:prSet/>
      <dgm:spPr/>
      <dgm:t>
        <a:bodyPr/>
        <a:lstStyle/>
        <a:p>
          <a:endParaRPr lang="en-US"/>
        </a:p>
      </dgm:t>
    </dgm:pt>
    <dgm:pt modelId="{7B01F2AB-736B-48F1-B6A2-07F5D5AD98F9}" type="pres">
      <dgm:prSet presAssocID="{C42A10A4-A904-4CFF-8DD6-462A75614042}" presName="matrix" presStyleCnt="0">
        <dgm:presLayoutVars>
          <dgm:chMax val="1"/>
          <dgm:dir/>
          <dgm:resizeHandles val="exact"/>
        </dgm:presLayoutVars>
      </dgm:prSet>
      <dgm:spPr/>
    </dgm:pt>
    <dgm:pt modelId="{23130459-1E79-4F52-BE0A-2A7F264FD1CF}" type="pres">
      <dgm:prSet presAssocID="{C42A10A4-A904-4CFF-8DD6-462A75614042}" presName="diamond" presStyleLbl="bgShp" presStyleIdx="0" presStyleCnt="1" custScaleX="141424"/>
      <dgm:spPr/>
    </dgm:pt>
    <dgm:pt modelId="{96656212-FC20-43B6-8F05-0882D20C4BA6}" type="pres">
      <dgm:prSet presAssocID="{C42A10A4-A904-4CFF-8DD6-462A75614042}" presName="quad1" presStyleLbl="node1" presStyleIdx="0" presStyleCnt="4" custScaleX="168594" custScaleY="110301" custLinFactNeighborX="-30219" custLinFactNeighborY="-6258">
        <dgm:presLayoutVars>
          <dgm:chMax val="0"/>
          <dgm:chPref val="0"/>
          <dgm:bulletEnabled val="1"/>
        </dgm:presLayoutVars>
      </dgm:prSet>
      <dgm:spPr/>
    </dgm:pt>
    <dgm:pt modelId="{CD8CDA14-529F-4218-BDA1-A83F43289504}" type="pres">
      <dgm:prSet presAssocID="{C42A10A4-A904-4CFF-8DD6-462A75614042}" presName="quad2" presStyleLbl="node1" presStyleIdx="1" presStyleCnt="4" custScaleX="159960" custScaleY="144836" custLinFactNeighborX="30451">
        <dgm:presLayoutVars>
          <dgm:chMax val="0"/>
          <dgm:chPref val="0"/>
          <dgm:bulletEnabled val="1"/>
        </dgm:presLayoutVars>
      </dgm:prSet>
      <dgm:spPr/>
    </dgm:pt>
    <dgm:pt modelId="{8FA7833B-0615-42A7-A362-8913BE3EBA54}" type="pres">
      <dgm:prSet presAssocID="{C42A10A4-A904-4CFF-8DD6-462A75614042}" presName="quad3" presStyleLbl="node1" presStyleIdx="2" presStyleCnt="4" custScaleX="168594" custScaleY="119399" custLinFactNeighborX="-64755" custLinFactNeighborY="24425">
        <dgm:presLayoutVars>
          <dgm:chMax val="0"/>
          <dgm:chPref val="0"/>
          <dgm:bulletEnabled val="1"/>
        </dgm:presLayoutVars>
      </dgm:prSet>
      <dgm:spPr/>
    </dgm:pt>
    <dgm:pt modelId="{B1487C52-1D32-4277-A4DA-8718B0661D91}" type="pres">
      <dgm:prSet presAssocID="{C42A10A4-A904-4CFF-8DD6-462A75614042}" presName="quad4" presStyleLbl="node1" presStyleIdx="3" presStyleCnt="4" custScaleX="142228" custScaleY="71012" custLinFactNeighborX="5860" custLinFactNeighborY="19043">
        <dgm:presLayoutVars>
          <dgm:chMax val="0"/>
          <dgm:chPref val="0"/>
          <dgm:bulletEnabled val="1"/>
        </dgm:presLayoutVars>
      </dgm:prSet>
      <dgm:spPr/>
    </dgm:pt>
  </dgm:ptLst>
  <dgm:cxnLst>
    <dgm:cxn modelId="{567DB8D2-86A5-4EF4-89F1-B750D5EF7A29}" srcId="{C42A10A4-A904-4CFF-8DD6-462A75614042}" destId="{BE19CB9D-CD18-43DC-809F-A86FFF8170DA}" srcOrd="0" destOrd="0" parTransId="{B117B78F-8B17-4A32-9535-50E6CD84C4C5}" sibTransId="{703B11E8-AC68-48D1-B561-B6ECE05F02E0}"/>
    <dgm:cxn modelId="{BC2BDD10-6BDE-46D9-9B82-135EF9DA3789}" type="presOf" srcId="{85342408-2BC8-4A26-AEB3-DEA5E33B73EC}" destId="{8FA7833B-0615-42A7-A362-8913BE3EBA54}" srcOrd="0" destOrd="0" presId="urn:microsoft.com/office/officeart/2005/8/layout/matrix3"/>
    <dgm:cxn modelId="{915C635C-CEB0-4225-81C4-918F44EFFD2E}" type="presOf" srcId="{C42A10A4-A904-4CFF-8DD6-462A75614042}" destId="{7B01F2AB-736B-48F1-B6A2-07F5D5AD98F9}" srcOrd="0" destOrd="0" presId="urn:microsoft.com/office/officeart/2005/8/layout/matrix3"/>
    <dgm:cxn modelId="{76214E25-1F71-4A97-BC3E-CECC0AC4BDE0}" srcId="{C0851404-D8D7-4658-9231-FFFC578A2B39}" destId="{4DC41835-95B0-4178-BC04-075B25B10CF9}" srcOrd="0" destOrd="0" parTransId="{495C9490-7CAE-4E80-B3BC-AA2D5FC36FC9}" sibTransId="{31C8A06A-4E28-44D7-9603-F1330281CEA2}"/>
    <dgm:cxn modelId="{E5B2CB7B-9300-44A5-B4CB-D021DE731E85}" srcId="{C42A10A4-A904-4CFF-8DD6-462A75614042}" destId="{85342408-2BC8-4A26-AEB3-DEA5E33B73EC}" srcOrd="2" destOrd="0" parTransId="{96446213-19B9-4214-98C7-86AAB421016D}" sibTransId="{2F62D67A-3481-4C4D-B82A-F2BB965AF61F}"/>
    <dgm:cxn modelId="{EA4FB16A-4C1F-4D8E-9764-FC701F7453F2}" type="presOf" srcId="{886E80D4-6531-43B4-AF2B-11EE31432B77}" destId="{8FA7833B-0615-42A7-A362-8913BE3EBA54}" srcOrd="0" destOrd="1" presId="urn:microsoft.com/office/officeart/2005/8/layout/matrix3"/>
    <dgm:cxn modelId="{9C23512C-8BE5-42CC-9116-23750E9FB57F}" srcId="{C42A10A4-A904-4CFF-8DD6-462A75614042}" destId="{E4B38A6C-FEAB-44BE-ABBD-8699856209B4}" srcOrd="5" destOrd="0" parTransId="{82F815B6-6F05-4CB0-B8E5-31346AFBFC23}" sibTransId="{AF484D2C-4BC4-4DAD-8655-B543F7D21F45}"/>
    <dgm:cxn modelId="{DA381CFA-6A2F-4434-9D19-9DAAC4288512}" srcId="{C42A10A4-A904-4CFF-8DD6-462A75614042}" destId="{163CD04D-9DB7-46B5-83C0-CBA33B21B503}" srcOrd="3" destOrd="0" parTransId="{0FEC7B36-84B5-4FDE-B26A-456D540BAC96}" sibTransId="{BC937D04-B7E5-4AFA-9BAC-D321A92BC01E}"/>
    <dgm:cxn modelId="{47751DF2-5FD2-4E7E-A128-F6880A61DD68}" srcId="{C42A10A4-A904-4CFF-8DD6-462A75614042}" destId="{C0851404-D8D7-4658-9231-FFFC578A2B39}" srcOrd="1" destOrd="0" parTransId="{12B6E62A-E75E-4028-996D-B6593C3A2082}" sibTransId="{70E3686A-22EF-4551-B4D4-B36D9150F663}"/>
    <dgm:cxn modelId="{2EE0D1C6-63F7-47B9-8EDA-6EA69F8ED1C8}" type="presOf" srcId="{BE19CB9D-CD18-43DC-809F-A86FFF8170DA}" destId="{96656212-FC20-43B6-8F05-0882D20C4BA6}" srcOrd="0" destOrd="0" presId="urn:microsoft.com/office/officeart/2005/8/layout/matrix3"/>
    <dgm:cxn modelId="{A44E295F-C998-4F03-967A-99309B72241B}" type="presOf" srcId="{C0851404-D8D7-4658-9231-FFFC578A2B39}" destId="{CD8CDA14-529F-4218-BDA1-A83F43289504}" srcOrd="0" destOrd="0" presId="urn:microsoft.com/office/officeart/2005/8/layout/matrix3"/>
    <dgm:cxn modelId="{71610636-23C8-4A40-B963-81ECC687F4D6}" srcId="{85342408-2BC8-4A26-AEB3-DEA5E33B73EC}" destId="{886E80D4-6531-43B4-AF2B-11EE31432B77}" srcOrd="0" destOrd="0" parTransId="{2EAAA95F-8B66-4C5E-A090-04576B331399}" sibTransId="{32478633-EB81-454C-A0A9-7E5C287BE4B3}"/>
    <dgm:cxn modelId="{AE87ECE4-0E68-457F-944F-C84A3EB4008F}" type="presOf" srcId="{163CD04D-9DB7-46B5-83C0-CBA33B21B503}" destId="{B1487C52-1D32-4277-A4DA-8718B0661D91}" srcOrd="0" destOrd="0" presId="urn:microsoft.com/office/officeart/2005/8/layout/matrix3"/>
    <dgm:cxn modelId="{0D1739A5-D667-47B5-BFFB-F26E60AAB037}" srcId="{C42A10A4-A904-4CFF-8DD6-462A75614042}" destId="{4DA90237-7902-4259-9EC6-06F15E40DD2D}" srcOrd="4" destOrd="0" parTransId="{C1F9368B-4B85-45AB-BDFE-160336E53A56}" sibTransId="{0A2240E4-6128-4827-86EE-D74C7E3F3066}"/>
    <dgm:cxn modelId="{6823F367-7EE8-4F9D-BEEA-6D19DF9EBD5C}" type="presOf" srcId="{4DC41835-95B0-4178-BC04-075B25B10CF9}" destId="{CD8CDA14-529F-4218-BDA1-A83F43289504}" srcOrd="0" destOrd="1" presId="urn:microsoft.com/office/officeart/2005/8/layout/matrix3"/>
    <dgm:cxn modelId="{80868C35-12BC-4F28-B407-D863F1B1325B}" type="presParOf" srcId="{7B01F2AB-736B-48F1-B6A2-07F5D5AD98F9}" destId="{23130459-1E79-4F52-BE0A-2A7F264FD1CF}" srcOrd="0" destOrd="0" presId="urn:microsoft.com/office/officeart/2005/8/layout/matrix3"/>
    <dgm:cxn modelId="{77A1FB3B-1D59-417E-BA88-66951BD4507B}" type="presParOf" srcId="{7B01F2AB-736B-48F1-B6A2-07F5D5AD98F9}" destId="{96656212-FC20-43B6-8F05-0882D20C4BA6}" srcOrd="1" destOrd="0" presId="urn:microsoft.com/office/officeart/2005/8/layout/matrix3"/>
    <dgm:cxn modelId="{092D8882-6E5C-4134-A4E9-C5E39CFD6D8C}" type="presParOf" srcId="{7B01F2AB-736B-48F1-B6A2-07F5D5AD98F9}" destId="{CD8CDA14-529F-4218-BDA1-A83F43289504}" srcOrd="2" destOrd="0" presId="urn:microsoft.com/office/officeart/2005/8/layout/matrix3"/>
    <dgm:cxn modelId="{0F70A4D0-B8BB-4889-A636-EAB4B12E06BA}" type="presParOf" srcId="{7B01F2AB-736B-48F1-B6A2-07F5D5AD98F9}" destId="{8FA7833B-0615-42A7-A362-8913BE3EBA54}" srcOrd="3" destOrd="0" presId="urn:microsoft.com/office/officeart/2005/8/layout/matrix3"/>
    <dgm:cxn modelId="{56AEC4C7-D63A-420F-9B62-B6094F923DED}" type="presParOf" srcId="{7B01F2AB-736B-48F1-B6A2-07F5D5AD98F9}" destId="{B1487C52-1D32-4277-A4DA-8718B0661D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C435AB-C1EB-4104-88E0-5385AEC53A51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F887EA8-F71C-41A4-9D3F-77829DC36BE2}">
      <dgm:prSet/>
      <dgm:spPr/>
      <dgm:t>
        <a:bodyPr/>
        <a:lstStyle/>
        <a:p>
          <a:pPr rtl="0"/>
          <a:r>
            <a:rPr lang="en-US" b="1" i="0" baseline="0" dirty="0" smtClean="0"/>
            <a:t>Heparin</a:t>
          </a:r>
          <a:endParaRPr lang="en-US" b="1" i="0" baseline="0" dirty="0"/>
        </a:p>
      </dgm:t>
    </dgm:pt>
    <dgm:pt modelId="{15664508-4491-4DDF-A79A-89F72945955E}" type="parTrans" cxnId="{61FE875F-E0FC-49E8-910D-344805E0D054}">
      <dgm:prSet/>
      <dgm:spPr/>
      <dgm:t>
        <a:bodyPr/>
        <a:lstStyle/>
        <a:p>
          <a:endParaRPr lang="en-US"/>
        </a:p>
      </dgm:t>
    </dgm:pt>
    <dgm:pt modelId="{4327FA50-1415-45DE-A4A8-303EF9C8B69C}" type="sibTrans" cxnId="{61FE875F-E0FC-49E8-910D-344805E0D054}">
      <dgm:prSet/>
      <dgm:spPr/>
      <dgm:t>
        <a:bodyPr/>
        <a:lstStyle/>
        <a:p>
          <a:endParaRPr lang="en-US"/>
        </a:p>
      </dgm:t>
    </dgm:pt>
    <dgm:pt modelId="{9D390C3B-43DD-4D2A-B97A-CF7F2971F818}" type="pres">
      <dgm:prSet presAssocID="{B4C435AB-C1EB-4104-88E0-5385AEC53A51}" presName="linear" presStyleCnt="0">
        <dgm:presLayoutVars>
          <dgm:animLvl val="lvl"/>
          <dgm:resizeHandles val="exact"/>
        </dgm:presLayoutVars>
      </dgm:prSet>
      <dgm:spPr/>
    </dgm:pt>
    <dgm:pt modelId="{47890EF6-A7BC-468E-81D5-883B3DDB92CA}" type="pres">
      <dgm:prSet presAssocID="{2F887EA8-F71C-41A4-9D3F-77829DC36BE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8F2F710-28B6-473E-A504-4787AC15441E}" type="presOf" srcId="{B4C435AB-C1EB-4104-88E0-5385AEC53A51}" destId="{9D390C3B-43DD-4D2A-B97A-CF7F2971F818}" srcOrd="0" destOrd="0" presId="urn:microsoft.com/office/officeart/2005/8/layout/vList2"/>
    <dgm:cxn modelId="{61FE875F-E0FC-49E8-910D-344805E0D054}" srcId="{B4C435AB-C1EB-4104-88E0-5385AEC53A51}" destId="{2F887EA8-F71C-41A4-9D3F-77829DC36BE2}" srcOrd="0" destOrd="0" parTransId="{15664508-4491-4DDF-A79A-89F72945955E}" sibTransId="{4327FA50-1415-45DE-A4A8-303EF9C8B69C}"/>
    <dgm:cxn modelId="{0D670892-41AF-4771-899D-2517D6DC3486}" type="presOf" srcId="{2F887EA8-F71C-41A4-9D3F-77829DC36BE2}" destId="{47890EF6-A7BC-468E-81D5-883B3DDB92CA}" srcOrd="0" destOrd="0" presId="urn:microsoft.com/office/officeart/2005/8/layout/vList2"/>
    <dgm:cxn modelId="{2D090E41-3379-4280-BB75-C2164F50E3B9}" type="presParOf" srcId="{9D390C3B-43DD-4D2A-B97A-CF7F2971F818}" destId="{47890EF6-A7BC-468E-81D5-883B3DDB92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B7EC6D-9BC8-4791-BB29-CB97980D28D5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E7A0451-AEB4-4BBB-824C-014BCC15D1B5}">
      <dgm:prSet/>
      <dgm:spPr/>
      <dgm:t>
        <a:bodyPr/>
        <a:lstStyle/>
        <a:p>
          <a:pPr rtl="0"/>
          <a:r>
            <a:rPr lang="en-US" b="1" i="0" baseline="0" dirty="0" smtClean="0"/>
            <a:t>Heparin Therapeutic Uses</a:t>
          </a:r>
          <a:endParaRPr lang="en-US" b="1" i="0" baseline="0" dirty="0"/>
        </a:p>
      </dgm:t>
    </dgm:pt>
    <dgm:pt modelId="{1608E7AB-DEBB-4FE5-9907-BAD96FAD1E2C}" type="parTrans" cxnId="{661A15B8-916A-4A88-B4FE-5984FD7BCE90}">
      <dgm:prSet/>
      <dgm:spPr/>
      <dgm:t>
        <a:bodyPr/>
        <a:lstStyle/>
        <a:p>
          <a:endParaRPr lang="en-US"/>
        </a:p>
      </dgm:t>
    </dgm:pt>
    <dgm:pt modelId="{70380E7A-66C1-4C9C-B985-DA0182C4BF4D}" type="sibTrans" cxnId="{661A15B8-916A-4A88-B4FE-5984FD7BCE90}">
      <dgm:prSet/>
      <dgm:spPr/>
      <dgm:t>
        <a:bodyPr/>
        <a:lstStyle/>
        <a:p>
          <a:endParaRPr lang="en-US"/>
        </a:p>
      </dgm:t>
    </dgm:pt>
    <dgm:pt modelId="{AE33232C-A7FD-4653-B71D-61AD263AAC35}" type="pres">
      <dgm:prSet presAssocID="{0AB7EC6D-9BC8-4791-BB29-CB97980D28D5}" presName="linear" presStyleCnt="0">
        <dgm:presLayoutVars>
          <dgm:animLvl val="lvl"/>
          <dgm:resizeHandles val="exact"/>
        </dgm:presLayoutVars>
      </dgm:prSet>
      <dgm:spPr/>
    </dgm:pt>
    <dgm:pt modelId="{9CB861F9-403D-4DFA-898D-3E3075E37BC3}" type="pres">
      <dgm:prSet presAssocID="{EE7A0451-AEB4-4BBB-824C-014BCC15D1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64BB10-D282-421B-BF49-C45A6CE741DA}" type="presOf" srcId="{EE7A0451-AEB4-4BBB-824C-014BCC15D1B5}" destId="{9CB861F9-403D-4DFA-898D-3E3075E37BC3}" srcOrd="0" destOrd="0" presId="urn:microsoft.com/office/officeart/2005/8/layout/vList2"/>
    <dgm:cxn modelId="{3BC874BF-6A63-4AEA-89B2-84B056722462}" type="presOf" srcId="{0AB7EC6D-9BC8-4791-BB29-CB97980D28D5}" destId="{AE33232C-A7FD-4653-B71D-61AD263AAC35}" srcOrd="0" destOrd="0" presId="urn:microsoft.com/office/officeart/2005/8/layout/vList2"/>
    <dgm:cxn modelId="{661A15B8-916A-4A88-B4FE-5984FD7BCE90}" srcId="{0AB7EC6D-9BC8-4791-BB29-CB97980D28D5}" destId="{EE7A0451-AEB4-4BBB-824C-014BCC15D1B5}" srcOrd="0" destOrd="0" parTransId="{1608E7AB-DEBB-4FE5-9907-BAD96FAD1E2C}" sibTransId="{70380E7A-66C1-4C9C-B985-DA0182C4BF4D}"/>
    <dgm:cxn modelId="{0EB12314-561C-43FE-93A6-744A40CE88FC}" type="presParOf" srcId="{AE33232C-A7FD-4653-B71D-61AD263AAC35}" destId="{9CB861F9-403D-4DFA-898D-3E3075E37B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E90048-0858-4924-A105-B12BB994255B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208A00E-B6AC-4BB4-B393-BA2BC69DECB6}">
      <dgm:prSet/>
      <dgm:spPr/>
      <dgm:t>
        <a:bodyPr/>
        <a:lstStyle/>
        <a:p>
          <a:pPr rtl="0"/>
          <a:r>
            <a:rPr lang="en-US" b="1" i="0" baseline="0" dirty="0" smtClean="0"/>
            <a:t>Heparin Adverse Reactions</a:t>
          </a:r>
          <a:endParaRPr lang="en-US" b="1" i="0" baseline="0" dirty="0"/>
        </a:p>
      </dgm:t>
    </dgm:pt>
    <dgm:pt modelId="{340B1474-A247-448F-B283-809D490B02FB}" type="parTrans" cxnId="{C8EF5D1B-C88F-4956-B3D0-D6749383B99D}">
      <dgm:prSet/>
      <dgm:spPr/>
      <dgm:t>
        <a:bodyPr/>
        <a:lstStyle/>
        <a:p>
          <a:endParaRPr lang="en-US"/>
        </a:p>
      </dgm:t>
    </dgm:pt>
    <dgm:pt modelId="{06EACA09-BB26-4D35-830B-AEF3E65A8525}" type="sibTrans" cxnId="{C8EF5D1B-C88F-4956-B3D0-D6749383B99D}">
      <dgm:prSet/>
      <dgm:spPr/>
      <dgm:t>
        <a:bodyPr/>
        <a:lstStyle/>
        <a:p>
          <a:endParaRPr lang="en-US"/>
        </a:p>
      </dgm:t>
    </dgm:pt>
    <dgm:pt modelId="{FB676195-E34F-4122-868F-7730915C21C9}" type="pres">
      <dgm:prSet presAssocID="{30E90048-0858-4924-A105-B12BB994255B}" presName="linear" presStyleCnt="0">
        <dgm:presLayoutVars>
          <dgm:animLvl val="lvl"/>
          <dgm:resizeHandles val="exact"/>
        </dgm:presLayoutVars>
      </dgm:prSet>
      <dgm:spPr/>
    </dgm:pt>
    <dgm:pt modelId="{8EFD4CA7-B0A0-4CC2-8FA1-752ED5F0C1DF}" type="pres">
      <dgm:prSet presAssocID="{6208A00E-B6AC-4BB4-B393-BA2BC69DECB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EF5D1B-C88F-4956-B3D0-D6749383B99D}" srcId="{30E90048-0858-4924-A105-B12BB994255B}" destId="{6208A00E-B6AC-4BB4-B393-BA2BC69DECB6}" srcOrd="0" destOrd="0" parTransId="{340B1474-A247-448F-B283-809D490B02FB}" sibTransId="{06EACA09-BB26-4D35-830B-AEF3E65A8525}"/>
    <dgm:cxn modelId="{02320EDB-B730-43D4-A7C7-BB71D39E20A9}" type="presOf" srcId="{30E90048-0858-4924-A105-B12BB994255B}" destId="{FB676195-E34F-4122-868F-7730915C21C9}" srcOrd="0" destOrd="0" presId="urn:microsoft.com/office/officeart/2005/8/layout/vList2"/>
    <dgm:cxn modelId="{71CCE88B-B78B-46B7-866F-BCDC6C022593}" type="presOf" srcId="{6208A00E-B6AC-4BB4-B393-BA2BC69DECB6}" destId="{8EFD4CA7-B0A0-4CC2-8FA1-752ED5F0C1DF}" srcOrd="0" destOrd="0" presId="urn:microsoft.com/office/officeart/2005/8/layout/vList2"/>
    <dgm:cxn modelId="{C10D8361-24BF-431A-89C5-9B39417AD200}" type="presParOf" srcId="{FB676195-E34F-4122-868F-7730915C21C9}" destId="{8EFD4CA7-B0A0-4CC2-8FA1-752ED5F0C1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CAA74C-F55E-4D26-BF9E-B5332271441A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A6CA0C1-791C-4565-8EEB-FE431EB0C9FB}">
      <dgm:prSet/>
      <dgm:spPr/>
      <dgm:t>
        <a:bodyPr/>
        <a:lstStyle/>
        <a:p>
          <a:pPr rtl="0"/>
          <a:r>
            <a:rPr lang="en-US" b="1" i="0" baseline="0" dirty="0" smtClean="0"/>
            <a:t>Heparins: Size matters</a:t>
          </a:r>
          <a:endParaRPr lang="en-US" b="1" i="0" baseline="0" dirty="0"/>
        </a:p>
      </dgm:t>
    </dgm:pt>
    <dgm:pt modelId="{EDED8D3E-56E3-46B0-A9CE-945921AF10E6}" type="parTrans" cxnId="{446A9AFF-E0D0-4A81-95C1-C85C1AA2E6A8}">
      <dgm:prSet/>
      <dgm:spPr/>
      <dgm:t>
        <a:bodyPr/>
        <a:lstStyle/>
        <a:p>
          <a:endParaRPr lang="en-US"/>
        </a:p>
      </dgm:t>
    </dgm:pt>
    <dgm:pt modelId="{0C50159D-276C-4D3D-AC5E-1006FABC2B9F}" type="sibTrans" cxnId="{446A9AFF-E0D0-4A81-95C1-C85C1AA2E6A8}">
      <dgm:prSet/>
      <dgm:spPr/>
      <dgm:t>
        <a:bodyPr/>
        <a:lstStyle/>
        <a:p>
          <a:endParaRPr lang="en-US"/>
        </a:p>
      </dgm:t>
    </dgm:pt>
    <dgm:pt modelId="{B200A574-0114-465B-8341-ADA8F4CDA555}" type="pres">
      <dgm:prSet presAssocID="{3ECAA74C-F55E-4D26-BF9E-B5332271441A}" presName="linear" presStyleCnt="0">
        <dgm:presLayoutVars>
          <dgm:animLvl val="lvl"/>
          <dgm:resizeHandles val="exact"/>
        </dgm:presLayoutVars>
      </dgm:prSet>
      <dgm:spPr/>
    </dgm:pt>
    <dgm:pt modelId="{358E85D5-0506-465F-9411-A10F300C5980}" type="pres">
      <dgm:prSet presAssocID="{DA6CA0C1-791C-4565-8EEB-FE431EB0C9F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0DAA718-D347-46F9-B6B3-3CF4765F3088}" type="presOf" srcId="{DA6CA0C1-791C-4565-8EEB-FE431EB0C9FB}" destId="{358E85D5-0506-465F-9411-A10F300C5980}" srcOrd="0" destOrd="0" presId="urn:microsoft.com/office/officeart/2005/8/layout/vList2"/>
    <dgm:cxn modelId="{446A9AFF-E0D0-4A81-95C1-C85C1AA2E6A8}" srcId="{3ECAA74C-F55E-4D26-BF9E-B5332271441A}" destId="{DA6CA0C1-791C-4565-8EEB-FE431EB0C9FB}" srcOrd="0" destOrd="0" parTransId="{EDED8D3E-56E3-46B0-A9CE-945921AF10E6}" sibTransId="{0C50159D-276C-4D3D-AC5E-1006FABC2B9F}"/>
    <dgm:cxn modelId="{B5295DED-E642-48A4-9950-7038893FDF57}" type="presOf" srcId="{3ECAA74C-F55E-4D26-BF9E-B5332271441A}" destId="{B200A574-0114-465B-8341-ADA8F4CDA555}" srcOrd="0" destOrd="0" presId="urn:microsoft.com/office/officeart/2005/8/layout/vList2"/>
    <dgm:cxn modelId="{246929E6-3670-4B15-AB88-FFC3198C6389}" type="presParOf" srcId="{B200A574-0114-465B-8341-ADA8F4CDA555}" destId="{358E85D5-0506-465F-9411-A10F300C59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C68CB2-79AF-4E19-AA0C-E4174AF3DAAC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4EC045DA-017E-4D92-B037-17FA4F4405BE}">
      <dgm:prSet/>
      <dgm:spPr/>
      <dgm:t>
        <a:bodyPr/>
        <a:lstStyle/>
        <a:p>
          <a:pPr rtl="0"/>
          <a:r>
            <a:rPr lang="en-US" b="1" i="0" baseline="0" dirty="0" smtClean="0"/>
            <a:t>LMWH</a:t>
          </a:r>
          <a:endParaRPr lang="en-US" b="1" i="0" baseline="0" dirty="0"/>
        </a:p>
      </dgm:t>
    </dgm:pt>
    <dgm:pt modelId="{5D6B2BD6-EDC5-40D6-B7F2-66846E317278}" type="parTrans" cxnId="{CADDE29F-C938-4CCC-B1F6-4782EA462582}">
      <dgm:prSet/>
      <dgm:spPr/>
      <dgm:t>
        <a:bodyPr/>
        <a:lstStyle/>
        <a:p>
          <a:endParaRPr lang="en-US"/>
        </a:p>
      </dgm:t>
    </dgm:pt>
    <dgm:pt modelId="{4D725455-B618-4B9C-B13C-7D3A23F8D5A6}" type="sibTrans" cxnId="{CADDE29F-C938-4CCC-B1F6-4782EA462582}">
      <dgm:prSet/>
      <dgm:spPr/>
      <dgm:t>
        <a:bodyPr/>
        <a:lstStyle/>
        <a:p>
          <a:endParaRPr lang="en-US"/>
        </a:p>
      </dgm:t>
    </dgm:pt>
    <dgm:pt modelId="{87B677D0-FE6A-492F-A723-2CAAE1C51B5E}" type="pres">
      <dgm:prSet presAssocID="{20C68CB2-79AF-4E19-AA0C-E4174AF3DAAC}" presName="linear" presStyleCnt="0">
        <dgm:presLayoutVars>
          <dgm:animLvl val="lvl"/>
          <dgm:resizeHandles val="exact"/>
        </dgm:presLayoutVars>
      </dgm:prSet>
      <dgm:spPr/>
    </dgm:pt>
    <dgm:pt modelId="{110A0858-0934-4DC5-97A1-3B204582BA93}" type="pres">
      <dgm:prSet presAssocID="{4EC045DA-017E-4D92-B037-17FA4F4405B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B5A170-C32A-4069-8A16-930EB1ADE52D}" type="presOf" srcId="{20C68CB2-79AF-4E19-AA0C-E4174AF3DAAC}" destId="{87B677D0-FE6A-492F-A723-2CAAE1C51B5E}" srcOrd="0" destOrd="0" presId="urn:microsoft.com/office/officeart/2005/8/layout/vList2"/>
    <dgm:cxn modelId="{CADDE29F-C938-4CCC-B1F6-4782EA462582}" srcId="{20C68CB2-79AF-4E19-AA0C-E4174AF3DAAC}" destId="{4EC045DA-017E-4D92-B037-17FA4F4405BE}" srcOrd="0" destOrd="0" parTransId="{5D6B2BD6-EDC5-40D6-B7F2-66846E317278}" sibTransId="{4D725455-B618-4B9C-B13C-7D3A23F8D5A6}"/>
    <dgm:cxn modelId="{6B576244-25B5-420A-B056-9FFFDA4397D9}" type="presOf" srcId="{4EC045DA-017E-4D92-B037-17FA4F4405BE}" destId="{110A0858-0934-4DC5-97A1-3B204582BA93}" srcOrd="0" destOrd="0" presId="urn:microsoft.com/office/officeart/2005/8/layout/vList2"/>
    <dgm:cxn modelId="{9BCD2A84-EE0A-4931-8F5D-5439505800AC}" type="presParOf" srcId="{87B677D0-FE6A-492F-A723-2CAAE1C51B5E}" destId="{110A0858-0934-4DC5-97A1-3B204582BA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F1E23F-F5AC-497A-9FA0-1A46DBCFAAF2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6D2332CB-B17F-4AE2-9609-E41C9894757D}">
      <dgm:prSet/>
      <dgm:spPr/>
      <dgm:t>
        <a:bodyPr/>
        <a:lstStyle/>
        <a:p>
          <a:pPr rtl="0"/>
          <a:r>
            <a:rPr lang="en-US" dirty="0" smtClean="0"/>
            <a:t>Unlike direct factor </a:t>
          </a:r>
          <a:r>
            <a:rPr lang="en-US" dirty="0" err="1" smtClean="0"/>
            <a:t>Xa</a:t>
          </a:r>
          <a:r>
            <a:rPr lang="en-US" dirty="0" smtClean="0"/>
            <a:t> inhibitors, fondaparinux mediates its effects indirectly through </a:t>
          </a:r>
          <a:r>
            <a:rPr lang="en-US" dirty="0" err="1" smtClean="0"/>
            <a:t>antithrombin</a:t>
          </a:r>
          <a:r>
            <a:rPr lang="en-US" dirty="0" smtClean="0"/>
            <a:t> III, but unlike heparin, it is selective for factor </a:t>
          </a:r>
          <a:r>
            <a:rPr lang="en-US" dirty="0" err="1" smtClean="0"/>
            <a:t>Xa</a:t>
          </a:r>
          <a:endParaRPr lang="en-US" dirty="0"/>
        </a:p>
      </dgm:t>
    </dgm:pt>
    <dgm:pt modelId="{EC701B95-205B-49BA-ADFA-A00509B0C774}" type="parTrans" cxnId="{E27C352E-A2F1-480A-89B0-45897D27A182}">
      <dgm:prSet/>
      <dgm:spPr/>
      <dgm:t>
        <a:bodyPr/>
        <a:lstStyle/>
        <a:p>
          <a:endParaRPr lang="en-US"/>
        </a:p>
      </dgm:t>
    </dgm:pt>
    <dgm:pt modelId="{551C5E2E-CB00-4728-BA15-300BD773F8F4}" type="sibTrans" cxnId="{E27C352E-A2F1-480A-89B0-45897D27A182}">
      <dgm:prSet/>
      <dgm:spPr/>
      <dgm:t>
        <a:bodyPr/>
        <a:lstStyle/>
        <a:p>
          <a:endParaRPr lang="en-US"/>
        </a:p>
      </dgm:t>
    </dgm:pt>
    <dgm:pt modelId="{8476CACF-03CE-465D-A1A1-F5BE9D63C4CE}">
      <dgm:prSet/>
      <dgm:spPr/>
      <dgm:t>
        <a:bodyPr/>
        <a:lstStyle/>
        <a:p>
          <a:pPr rtl="0"/>
          <a:r>
            <a:rPr lang="en-US" dirty="0" smtClean="0"/>
            <a:t>SQ injection daily</a:t>
          </a:r>
          <a:endParaRPr lang="en-US" dirty="0"/>
        </a:p>
      </dgm:t>
    </dgm:pt>
    <dgm:pt modelId="{0BDF53CB-A0AA-4F12-9A73-3F2952C24B85}" type="parTrans" cxnId="{3B42CC3A-0012-4DD2-9BED-9A9636229D2B}">
      <dgm:prSet/>
      <dgm:spPr/>
      <dgm:t>
        <a:bodyPr/>
        <a:lstStyle/>
        <a:p>
          <a:endParaRPr lang="en-US"/>
        </a:p>
      </dgm:t>
    </dgm:pt>
    <dgm:pt modelId="{B78B555C-59F8-490A-92F3-4EF047C9077F}" type="sibTrans" cxnId="{3B42CC3A-0012-4DD2-9BED-9A9636229D2B}">
      <dgm:prSet/>
      <dgm:spPr/>
      <dgm:t>
        <a:bodyPr/>
        <a:lstStyle/>
        <a:p>
          <a:endParaRPr lang="en-US"/>
        </a:p>
      </dgm:t>
    </dgm:pt>
    <dgm:pt modelId="{0AC3CF3D-67DD-43F8-A110-C9E460331A2F}" type="pres">
      <dgm:prSet presAssocID="{7CF1E23F-F5AC-497A-9FA0-1A46DBCFAAF2}" presName="linear" presStyleCnt="0">
        <dgm:presLayoutVars>
          <dgm:animLvl val="lvl"/>
          <dgm:resizeHandles val="exact"/>
        </dgm:presLayoutVars>
      </dgm:prSet>
      <dgm:spPr/>
    </dgm:pt>
    <dgm:pt modelId="{2DC482A0-1013-40D4-956A-E8818D26B93A}" type="pres">
      <dgm:prSet presAssocID="{6D2332CB-B17F-4AE2-9609-E41C989475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0DC0BC-C584-4A49-AB00-960A63A708E8}" type="pres">
      <dgm:prSet presAssocID="{551C5E2E-CB00-4728-BA15-300BD773F8F4}" presName="spacer" presStyleCnt="0"/>
      <dgm:spPr/>
    </dgm:pt>
    <dgm:pt modelId="{55B0DA6D-924F-4FD5-B9BF-3FB2FD4C8699}" type="pres">
      <dgm:prSet presAssocID="{8476CACF-03CE-465D-A1A1-F5BE9D63C4C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B42CC3A-0012-4DD2-9BED-9A9636229D2B}" srcId="{7CF1E23F-F5AC-497A-9FA0-1A46DBCFAAF2}" destId="{8476CACF-03CE-465D-A1A1-F5BE9D63C4CE}" srcOrd="1" destOrd="0" parTransId="{0BDF53CB-A0AA-4F12-9A73-3F2952C24B85}" sibTransId="{B78B555C-59F8-490A-92F3-4EF047C9077F}"/>
    <dgm:cxn modelId="{15FC6C30-DB5C-4AD1-AC25-440B42744CC5}" type="presOf" srcId="{7CF1E23F-F5AC-497A-9FA0-1A46DBCFAAF2}" destId="{0AC3CF3D-67DD-43F8-A110-C9E460331A2F}" srcOrd="0" destOrd="0" presId="urn:microsoft.com/office/officeart/2005/8/layout/vList2"/>
    <dgm:cxn modelId="{82EACDAF-FFCD-40DF-A880-54D1ECA288B0}" type="presOf" srcId="{8476CACF-03CE-465D-A1A1-F5BE9D63C4CE}" destId="{55B0DA6D-924F-4FD5-B9BF-3FB2FD4C8699}" srcOrd="0" destOrd="0" presId="urn:microsoft.com/office/officeart/2005/8/layout/vList2"/>
    <dgm:cxn modelId="{B9B812D3-4A20-4BD4-A74D-0F339CEAAE5C}" type="presOf" srcId="{6D2332CB-B17F-4AE2-9609-E41C9894757D}" destId="{2DC482A0-1013-40D4-956A-E8818D26B93A}" srcOrd="0" destOrd="0" presId="urn:microsoft.com/office/officeart/2005/8/layout/vList2"/>
    <dgm:cxn modelId="{E27C352E-A2F1-480A-89B0-45897D27A182}" srcId="{7CF1E23F-F5AC-497A-9FA0-1A46DBCFAAF2}" destId="{6D2332CB-B17F-4AE2-9609-E41C9894757D}" srcOrd="0" destOrd="0" parTransId="{EC701B95-205B-49BA-ADFA-A00509B0C774}" sibTransId="{551C5E2E-CB00-4728-BA15-300BD773F8F4}"/>
    <dgm:cxn modelId="{690FD234-F52E-49DF-83C0-2E08342280D7}" type="presParOf" srcId="{0AC3CF3D-67DD-43F8-A110-C9E460331A2F}" destId="{2DC482A0-1013-40D4-956A-E8818D26B93A}" srcOrd="0" destOrd="0" presId="urn:microsoft.com/office/officeart/2005/8/layout/vList2"/>
    <dgm:cxn modelId="{10212B98-7602-40ED-8DC0-8DDBE2C08C9E}" type="presParOf" srcId="{0AC3CF3D-67DD-43F8-A110-C9E460331A2F}" destId="{B60DC0BC-C584-4A49-AB00-960A63A708E8}" srcOrd="1" destOrd="0" presId="urn:microsoft.com/office/officeart/2005/8/layout/vList2"/>
    <dgm:cxn modelId="{776F9473-E2FE-4265-8117-D00E22C6FD02}" type="presParOf" srcId="{0AC3CF3D-67DD-43F8-A110-C9E460331A2F}" destId="{55B0DA6D-924F-4FD5-B9BF-3FB2FD4C86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47D3498-FE2A-4CE2-9C7E-E4A18E78E8DE}" type="doc">
      <dgm:prSet loTypeId="urn:microsoft.com/office/officeart/2005/8/layout/vList5" loCatId="list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38F6CA0A-19D5-4A86-9ECF-CBEE1046767D}">
      <dgm:prSet custT="1"/>
      <dgm:spPr/>
      <dgm:t>
        <a:bodyPr/>
        <a:lstStyle/>
        <a:p>
          <a:pPr rtl="0"/>
          <a:r>
            <a:rPr lang="en-US" sz="2400" dirty="0" smtClean="0"/>
            <a:t>Study Design</a:t>
          </a:r>
          <a:endParaRPr lang="en-US" sz="2400" dirty="0"/>
        </a:p>
      </dgm:t>
    </dgm:pt>
    <dgm:pt modelId="{B6F446A7-2619-44FE-8671-7CE0F410AE63}" type="parTrans" cxnId="{01F7F447-9E57-4F05-B525-CC0C4645DA17}">
      <dgm:prSet/>
      <dgm:spPr/>
      <dgm:t>
        <a:bodyPr/>
        <a:lstStyle/>
        <a:p>
          <a:endParaRPr lang="en-US" sz="1600"/>
        </a:p>
      </dgm:t>
    </dgm:pt>
    <dgm:pt modelId="{62331ED6-CCE3-4084-A12F-72B62CFADC94}" type="sibTrans" cxnId="{01F7F447-9E57-4F05-B525-CC0C4645DA17}">
      <dgm:prSet/>
      <dgm:spPr/>
      <dgm:t>
        <a:bodyPr/>
        <a:lstStyle/>
        <a:p>
          <a:endParaRPr lang="en-US" sz="1600"/>
        </a:p>
      </dgm:t>
    </dgm:pt>
    <dgm:pt modelId="{5D2CF230-EB41-4E5A-8EF8-9167A58526E4}">
      <dgm:prSet custT="1"/>
      <dgm:spPr/>
      <dgm:t>
        <a:bodyPr/>
        <a:lstStyle/>
        <a:p>
          <a:pPr rtl="0"/>
          <a:r>
            <a:rPr lang="en-US" sz="1600" dirty="0" smtClean="0"/>
            <a:t>20,078 patients with ACS </a:t>
          </a:r>
          <a:endParaRPr lang="en-US" sz="1600" dirty="0"/>
        </a:p>
      </dgm:t>
    </dgm:pt>
    <dgm:pt modelId="{692FB250-21C8-4FF6-9391-44F51DFD95A5}" type="parTrans" cxnId="{423259C9-6609-43B3-B072-A7B304D9E1A5}">
      <dgm:prSet/>
      <dgm:spPr/>
      <dgm:t>
        <a:bodyPr/>
        <a:lstStyle/>
        <a:p>
          <a:endParaRPr lang="en-US" sz="1600"/>
        </a:p>
      </dgm:t>
    </dgm:pt>
    <dgm:pt modelId="{82437A1B-48B2-47B4-AF92-1480381E8AA5}" type="sibTrans" cxnId="{423259C9-6609-43B3-B072-A7B304D9E1A5}">
      <dgm:prSet/>
      <dgm:spPr/>
      <dgm:t>
        <a:bodyPr/>
        <a:lstStyle/>
        <a:p>
          <a:endParaRPr lang="en-US" sz="1600"/>
        </a:p>
      </dgm:t>
    </dgm:pt>
    <dgm:pt modelId="{40AB3F47-E531-40D9-A257-2D3D47672044}">
      <dgm:prSet custT="1"/>
      <dgm:spPr/>
      <dgm:t>
        <a:bodyPr/>
        <a:lstStyle/>
        <a:p>
          <a:pPr rtl="0"/>
          <a:r>
            <a:rPr lang="en-US" sz="1600" dirty="0" smtClean="0"/>
            <a:t>fondaparinux (2.5mg SQ </a:t>
          </a:r>
          <a:r>
            <a:rPr lang="en-US" sz="1600" dirty="0" err="1" smtClean="0"/>
            <a:t>qday</a:t>
          </a:r>
          <a:r>
            <a:rPr lang="en-US" sz="1600" dirty="0" smtClean="0"/>
            <a:t>) or </a:t>
          </a:r>
          <a:r>
            <a:rPr lang="en-US" sz="1600" dirty="0" err="1" smtClean="0"/>
            <a:t>enoxaparin</a:t>
          </a:r>
          <a:r>
            <a:rPr lang="en-US" sz="1600" dirty="0" smtClean="0"/>
            <a:t> (1mg/kg SQ bid) for mean of 6 days</a:t>
          </a:r>
          <a:endParaRPr lang="en-US" sz="1600" dirty="0"/>
        </a:p>
      </dgm:t>
    </dgm:pt>
    <dgm:pt modelId="{DE32EA13-6F80-4095-BB39-7A18B2C0D94A}" type="parTrans" cxnId="{7DD8465D-6B7D-47A0-B369-1EE251D4820D}">
      <dgm:prSet/>
      <dgm:spPr/>
      <dgm:t>
        <a:bodyPr/>
        <a:lstStyle/>
        <a:p>
          <a:endParaRPr lang="en-US" sz="1600"/>
        </a:p>
      </dgm:t>
    </dgm:pt>
    <dgm:pt modelId="{E915339A-0136-4EC0-9755-66058193873E}" type="sibTrans" cxnId="{7DD8465D-6B7D-47A0-B369-1EE251D4820D}">
      <dgm:prSet/>
      <dgm:spPr/>
      <dgm:t>
        <a:bodyPr/>
        <a:lstStyle/>
        <a:p>
          <a:endParaRPr lang="en-US" sz="1600"/>
        </a:p>
      </dgm:t>
    </dgm:pt>
    <dgm:pt modelId="{5270D93E-8F08-43A8-B078-2D2A3713E00A}">
      <dgm:prSet custT="1"/>
      <dgm:spPr/>
      <dgm:t>
        <a:bodyPr/>
        <a:lstStyle/>
        <a:p>
          <a:pPr rtl="0"/>
          <a:r>
            <a:rPr lang="en-US" sz="2400" dirty="0" smtClean="0"/>
            <a:t>Primary outcome</a:t>
          </a:r>
          <a:endParaRPr lang="en-US" sz="2400" dirty="0"/>
        </a:p>
      </dgm:t>
    </dgm:pt>
    <dgm:pt modelId="{412A518C-F2A6-49E0-995A-2B3C167340AE}" type="parTrans" cxnId="{DBF6FA8C-DAD2-4161-B1BA-5DB918545E93}">
      <dgm:prSet/>
      <dgm:spPr/>
      <dgm:t>
        <a:bodyPr/>
        <a:lstStyle/>
        <a:p>
          <a:endParaRPr lang="en-US" sz="1600"/>
        </a:p>
      </dgm:t>
    </dgm:pt>
    <dgm:pt modelId="{A3A7895A-FA11-49D7-BFD0-05171AAFD270}" type="sibTrans" cxnId="{DBF6FA8C-DAD2-4161-B1BA-5DB918545E93}">
      <dgm:prSet/>
      <dgm:spPr/>
      <dgm:t>
        <a:bodyPr/>
        <a:lstStyle/>
        <a:p>
          <a:endParaRPr lang="en-US" sz="1600"/>
        </a:p>
      </dgm:t>
    </dgm:pt>
    <dgm:pt modelId="{16420CAE-F72C-4733-891E-36E08170BBF0}">
      <dgm:prSet custT="1"/>
      <dgm:spPr/>
      <dgm:t>
        <a:bodyPr/>
        <a:lstStyle/>
        <a:p>
          <a:pPr rtl="0"/>
          <a:r>
            <a:rPr lang="en-US" sz="1600" dirty="0" smtClean="0"/>
            <a:t>refractory ischemia</a:t>
          </a:r>
          <a:endParaRPr lang="en-US" sz="1600" dirty="0"/>
        </a:p>
      </dgm:t>
    </dgm:pt>
    <dgm:pt modelId="{EAAACBBC-94A8-46FB-97EE-DE9072BC55B7}" type="parTrans" cxnId="{F11859E5-95D8-4455-915A-CC1E0C739285}">
      <dgm:prSet/>
      <dgm:spPr/>
      <dgm:t>
        <a:bodyPr/>
        <a:lstStyle/>
        <a:p>
          <a:endParaRPr lang="en-US" sz="1600"/>
        </a:p>
      </dgm:t>
    </dgm:pt>
    <dgm:pt modelId="{30AE8E3A-4A08-431A-B34A-3D5E6EDD3473}" type="sibTrans" cxnId="{F11859E5-95D8-4455-915A-CC1E0C739285}">
      <dgm:prSet/>
      <dgm:spPr/>
      <dgm:t>
        <a:bodyPr/>
        <a:lstStyle/>
        <a:p>
          <a:endParaRPr lang="en-US" sz="1600"/>
        </a:p>
      </dgm:t>
    </dgm:pt>
    <dgm:pt modelId="{EFB41D5A-CF39-4EA3-88EA-A945A6A6CF3E}">
      <dgm:prSet custT="1"/>
      <dgm:spPr/>
      <dgm:t>
        <a:bodyPr/>
        <a:lstStyle/>
        <a:p>
          <a:pPr rtl="0"/>
          <a:r>
            <a:rPr lang="en-US" sz="2400" dirty="0" smtClean="0"/>
            <a:t>Results</a:t>
          </a:r>
          <a:endParaRPr lang="en-US" sz="2400" dirty="0"/>
        </a:p>
      </dgm:t>
    </dgm:pt>
    <dgm:pt modelId="{723D34C1-A088-43ED-82CF-170E68159277}" type="parTrans" cxnId="{C3B6B479-DAC2-4376-B213-F29D1FF31CBB}">
      <dgm:prSet/>
      <dgm:spPr/>
      <dgm:t>
        <a:bodyPr/>
        <a:lstStyle/>
        <a:p>
          <a:endParaRPr lang="en-US" sz="1600"/>
        </a:p>
      </dgm:t>
    </dgm:pt>
    <dgm:pt modelId="{1A4888A8-4698-427E-BCCE-DC8CD61B04F7}" type="sibTrans" cxnId="{C3B6B479-DAC2-4376-B213-F29D1FF31CBB}">
      <dgm:prSet/>
      <dgm:spPr/>
      <dgm:t>
        <a:bodyPr/>
        <a:lstStyle/>
        <a:p>
          <a:endParaRPr lang="en-US" sz="1600"/>
        </a:p>
      </dgm:t>
    </dgm:pt>
    <dgm:pt modelId="{046447BE-1CED-4351-937D-97975203FD76}">
      <dgm:prSet custT="1"/>
      <dgm:spPr/>
      <dgm:t>
        <a:bodyPr/>
        <a:lstStyle/>
        <a:p>
          <a:pPr rtl="0"/>
          <a:r>
            <a:rPr lang="en-US" sz="1600" dirty="0" smtClean="0"/>
            <a:t>primary outcome events were similar</a:t>
          </a:r>
          <a:endParaRPr lang="en-US" sz="1600" dirty="0"/>
        </a:p>
      </dgm:t>
    </dgm:pt>
    <dgm:pt modelId="{F9EE1BF4-CA33-44F7-978E-B0ABC6FB70D7}" type="parTrans" cxnId="{CD622E6A-5CE2-4A1E-BA83-2C603E1D1D36}">
      <dgm:prSet/>
      <dgm:spPr/>
      <dgm:t>
        <a:bodyPr/>
        <a:lstStyle/>
        <a:p>
          <a:endParaRPr lang="en-US" sz="1600"/>
        </a:p>
      </dgm:t>
    </dgm:pt>
    <dgm:pt modelId="{B2BB8034-2EA9-43F0-8DB6-ED5F037FB78E}" type="sibTrans" cxnId="{CD622E6A-5CE2-4A1E-BA83-2C603E1D1D36}">
      <dgm:prSet/>
      <dgm:spPr/>
      <dgm:t>
        <a:bodyPr/>
        <a:lstStyle/>
        <a:p>
          <a:endParaRPr lang="en-US" sz="1600"/>
        </a:p>
      </dgm:t>
    </dgm:pt>
    <dgm:pt modelId="{146C3FE3-7795-4C71-B429-8E1288761295}">
      <dgm:prSet custT="1"/>
      <dgm:spPr/>
      <dgm:t>
        <a:bodyPr/>
        <a:lstStyle/>
        <a:p>
          <a:pPr rtl="0"/>
          <a:r>
            <a:rPr lang="en-US" sz="1600" dirty="0" smtClean="0"/>
            <a:t>Rate of major bleed at 9 days significantly lower with fondaparinux compared to </a:t>
          </a:r>
          <a:r>
            <a:rPr lang="en-US" sz="1600" dirty="0" err="1" smtClean="0"/>
            <a:t>enoxaparin</a:t>
          </a:r>
          <a:r>
            <a:rPr lang="en-US" sz="1600" dirty="0" smtClean="0"/>
            <a:t> 2.2% </a:t>
          </a:r>
          <a:r>
            <a:rPr lang="en-US" sz="1600" dirty="0" err="1" smtClean="0"/>
            <a:t>vs</a:t>
          </a:r>
          <a:r>
            <a:rPr lang="en-US" sz="1600" dirty="0" smtClean="0"/>
            <a:t> 4.1% (p&lt;0.001) and decreased number of deaths (p=0.02)</a:t>
          </a:r>
          <a:endParaRPr lang="en-US" sz="1600" dirty="0"/>
        </a:p>
      </dgm:t>
    </dgm:pt>
    <dgm:pt modelId="{35F7E274-B70A-44A1-A89C-A261E3287ABB}" type="parTrans" cxnId="{79F28C3B-7F83-44E4-8B33-36E1B8345D78}">
      <dgm:prSet/>
      <dgm:spPr/>
      <dgm:t>
        <a:bodyPr/>
        <a:lstStyle/>
        <a:p>
          <a:endParaRPr lang="en-US" sz="1600"/>
        </a:p>
      </dgm:t>
    </dgm:pt>
    <dgm:pt modelId="{3B61D22D-5938-4EB6-B9E5-2CEB338F2078}" type="sibTrans" cxnId="{79F28C3B-7F83-44E4-8B33-36E1B8345D78}">
      <dgm:prSet/>
      <dgm:spPr/>
      <dgm:t>
        <a:bodyPr/>
        <a:lstStyle/>
        <a:p>
          <a:endParaRPr lang="en-US" sz="1600"/>
        </a:p>
      </dgm:t>
    </dgm:pt>
    <dgm:pt modelId="{7EB3E105-BA89-4369-89B3-B04D34A6599C}">
      <dgm:prSet custT="1"/>
      <dgm:spPr/>
      <dgm:t>
        <a:bodyPr/>
        <a:lstStyle/>
        <a:p>
          <a:pPr rtl="0"/>
          <a:r>
            <a:rPr lang="en-US" sz="2400" dirty="0" smtClean="0"/>
            <a:t>Conclusion</a:t>
          </a:r>
          <a:endParaRPr lang="en-US" sz="2400" dirty="0"/>
        </a:p>
      </dgm:t>
    </dgm:pt>
    <dgm:pt modelId="{ABE0F787-6F15-4944-9E3C-4699A81C248E}" type="parTrans" cxnId="{4F879E49-1CCE-4A5A-8754-150F9D35F88B}">
      <dgm:prSet/>
      <dgm:spPr/>
      <dgm:t>
        <a:bodyPr/>
        <a:lstStyle/>
        <a:p>
          <a:endParaRPr lang="en-US" sz="1600"/>
        </a:p>
      </dgm:t>
    </dgm:pt>
    <dgm:pt modelId="{230A348E-63A3-4492-80E1-8030CB733F44}" type="sibTrans" cxnId="{4F879E49-1CCE-4A5A-8754-150F9D35F88B}">
      <dgm:prSet/>
      <dgm:spPr/>
      <dgm:t>
        <a:bodyPr/>
        <a:lstStyle/>
        <a:p>
          <a:endParaRPr lang="en-US" sz="1600"/>
        </a:p>
      </dgm:t>
    </dgm:pt>
    <dgm:pt modelId="{A963DFBC-170F-4DC8-88B0-D39B7B382E54}">
      <dgm:prSet custT="1"/>
      <dgm:spPr/>
      <dgm:t>
        <a:bodyPr/>
        <a:lstStyle/>
        <a:p>
          <a:pPr rtl="0"/>
          <a:r>
            <a:rPr lang="en-US" sz="1600" dirty="0" smtClean="0"/>
            <a:t>Similar in reducing risk of ischemic events at nine days but has significantly reduced major bleeding rate and improves long-term mortality and morbidity</a:t>
          </a:r>
          <a:endParaRPr lang="en-US" sz="1600" dirty="0"/>
        </a:p>
      </dgm:t>
    </dgm:pt>
    <dgm:pt modelId="{80C25534-4FF4-446A-AB10-6140D441CEA4}" type="parTrans" cxnId="{6465446C-1D96-4586-94E9-B9A3CEBAB218}">
      <dgm:prSet/>
      <dgm:spPr/>
      <dgm:t>
        <a:bodyPr/>
        <a:lstStyle/>
        <a:p>
          <a:endParaRPr lang="en-US" sz="1600"/>
        </a:p>
      </dgm:t>
    </dgm:pt>
    <dgm:pt modelId="{5435A6CE-8A1E-4FDA-85E7-5077CF4AEF92}" type="sibTrans" cxnId="{6465446C-1D96-4586-94E9-B9A3CEBAB218}">
      <dgm:prSet/>
      <dgm:spPr/>
      <dgm:t>
        <a:bodyPr/>
        <a:lstStyle/>
        <a:p>
          <a:endParaRPr lang="en-US" sz="1600"/>
        </a:p>
      </dgm:t>
    </dgm:pt>
    <dgm:pt modelId="{FA9FA834-C236-4EEF-8436-D64486E3A976}" type="pres">
      <dgm:prSet presAssocID="{747D3498-FE2A-4CE2-9C7E-E4A18E78E8DE}" presName="Name0" presStyleCnt="0">
        <dgm:presLayoutVars>
          <dgm:dir/>
          <dgm:animLvl val="lvl"/>
          <dgm:resizeHandles val="exact"/>
        </dgm:presLayoutVars>
      </dgm:prSet>
      <dgm:spPr/>
    </dgm:pt>
    <dgm:pt modelId="{64566587-0846-4918-A219-12B0989C180D}" type="pres">
      <dgm:prSet presAssocID="{38F6CA0A-19D5-4A86-9ECF-CBEE1046767D}" presName="linNode" presStyleCnt="0"/>
      <dgm:spPr/>
    </dgm:pt>
    <dgm:pt modelId="{2E986436-9368-475D-BB43-5800D85B409D}" type="pres">
      <dgm:prSet presAssocID="{38F6CA0A-19D5-4A86-9ECF-CBEE1046767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4880FF3-623C-4EB2-89BC-84050EDCF9C9}" type="pres">
      <dgm:prSet presAssocID="{38F6CA0A-19D5-4A86-9ECF-CBEE1046767D}" presName="descendantText" presStyleLbl="alignAccFollowNode1" presStyleIdx="0" presStyleCnt="4">
        <dgm:presLayoutVars>
          <dgm:bulletEnabled val="1"/>
        </dgm:presLayoutVars>
      </dgm:prSet>
      <dgm:spPr/>
    </dgm:pt>
    <dgm:pt modelId="{48F0768B-A6D2-44A7-921C-D083DA089118}" type="pres">
      <dgm:prSet presAssocID="{62331ED6-CCE3-4084-A12F-72B62CFADC94}" presName="sp" presStyleCnt="0"/>
      <dgm:spPr/>
    </dgm:pt>
    <dgm:pt modelId="{8E32E1C0-3204-4946-9E47-FCB252983840}" type="pres">
      <dgm:prSet presAssocID="{5270D93E-8F08-43A8-B078-2D2A3713E00A}" presName="linNode" presStyleCnt="0"/>
      <dgm:spPr/>
    </dgm:pt>
    <dgm:pt modelId="{86A0220F-1037-4189-80F0-38315B78F720}" type="pres">
      <dgm:prSet presAssocID="{5270D93E-8F08-43A8-B078-2D2A3713E00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35A9111-BDD0-4995-9FDB-5D843525423F}" type="pres">
      <dgm:prSet presAssocID="{5270D93E-8F08-43A8-B078-2D2A3713E00A}" presName="descendantText" presStyleLbl="alignAccFollowNode1" presStyleIdx="1" presStyleCnt="4">
        <dgm:presLayoutVars>
          <dgm:bulletEnabled val="1"/>
        </dgm:presLayoutVars>
      </dgm:prSet>
      <dgm:spPr/>
    </dgm:pt>
    <dgm:pt modelId="{36573EBF-2C7B-4C44-B7F7-8DBFD8B5B452}" type="pres">
      <dgm:prSet presAssocID="{A3A7895A-FA11-49D7-BFD0-05171AAFD270}" presName="sp" presStyleCnt="0"/>
      <dgm:spPr/>
    </dgm:pt>
    <dgm:pt modelId="{B3A03AA1-68AD-49F5-BBD3-D098594DDFFF}" type="pres">
      <dgm:prSet presAssocID="{EFB41D5A-CF39-4EA3-88EA-A945A6A6CF3E}" presName="linNode" presStyleCnt="0"/>
      <dgm:spPr/>
    </dgm:pt>
    <dgm:pt modelId="{D8DA1FE5-ECFD-4FAD-A135-DA762E671857}" type="pres">
      <dgm:prSet presAssocID="{EFB41D5A-CF39-4EA3-88EA-A945A6A6CF3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F3965AF-5A78-4E05-A011-35EFB162F420}" type="pres">
      <dgm:prSet presAssocID="{EFB41D5A-CF39-4EA3-88EA-A945A6A6CF3E}" presName="descendantText" presStyleLbl="alignAccFollowNode1" presStyleIdx="2" presStyleCnt="4">
        <dgm:presLayoutVars>
          <dgm:bulletEnabled val="1"/>
        </dgm:presLayoutVars>
      </dgm:prSet>
      <dgm:spPr/>
    </dgm:pt>
    <dgm:pt modelId="{D1821302-BC20-4215-AA43-BDDC4039ADBF}" type="pres">
      <dgm:prSet presAssocID="{1A4888A8-4698-427E-BCCE-DC8CD61B04F7}" presName="sp" presStyleCnt="0"/>
      <dgm:spPr/>
    </dgm:pt>
    <dgm:pt modelId="{562D8102-3CA5-4ED1-AAF5-481E2D4A866D}" type="pres">
      <dgm:prSet presAssocID="{7EB3E105-BA89-4369-89B3-B04D34A6599C}" presName="linNode" presStyleCnt="0"/>
      <dgm:spPr/>
    </dgm:pt>
    <dgm:pt modelId="{04D96199-A783-4D21-BA0A-5BF61B24E655}" type="pres">
      <dgm:prSet presAssocID="{7EB3E105-BA89-4369-89B3-B04D34A6599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BD908A0-B0E9-4685-B8E1-AE30947C9174}" type="pres">
      <dgm:prSet presAssocID="{7EB3E105-BA89-4369-89B3-B04D34A6599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465446C-1D96-4586-94E9-B9A3CEBAB218}" srcId="{7EB3E105-BA89-4369-89B3-B04D34A6599C}" destId="{A963DFBC-170F-4DC8-88B0-D39B7B382E54}" srcOrd="0" destOrd="0" parTransId="{80C25534-4FF4-446A-AB10-6140D441CEA4}" sibTransId="{5435A6CE-8A1E-4FDA-85E7-5077CF4AEF92}"/>
    <dgm:cxn modelId="{41FF5531-DFAE-4377-A34E-CDAB40DA834D}" type="presOf" srcId="{5D2CF230-EB41-4E5A-8EF8-9167A58526E4}" destId="{64880FF3-623C-4EB2-89BC-84050EDCF9C9}" srcOrd="0" destOrd="0" presId="urn:microsoft.com/office/officeart/2005/8/layout/vList5"/>
    <dgm:cxn modelId="{7DD8465D-6B7D-47A0-B369-1EE251D4820D}" srcId="{38F6CA0A-19D5-4A86-9ECF-CBEE1046767D}" destId="{40AB3F47-E531-40D9-A257-2D3D47672044}" srcOrd="1" destOrd="0" parTransId="{DE32EA13-6F80-4095-BB39-7A18B2C0D94A}" sibTransId="{E915339A-0136-4EC0-9755-66058193873E}"/>
    <dgm:cxn modelId="{8928E4B7-56B3-49A3-BD18-12D8E6BCA801}" type="presOf" srcId="{40AB3F47-E531-40D9-A257-2D3D47672044}" destId="{64880FF3-623C-4EB2-89BC-84050EDCF9C9}" srcOrd="0" destOrd="1" presId="urn:microsoft.com/office/officeart/2005/8/layout/vList5"/>
    <dgm:cxn modelId="{423259C9-6609-43B3-B072-A7B304D9E1A5}" srcId="{38F6CA0A-19D5-4A86-9ECF-CBEE1046767D}" destId="{5D2CF230-EB41-4E5A-8EF8-9167A58526E4}" srcOrd="0" destOrd="0" parTransId="{692FB250-21C8-4FF6-9391-44F51DFD95A5}" sibTransId="{82437A1B-48B2-47B4-AF92-1480381E8AA5}"/>
    <dgm:cxn modelId="{CB270B1D-B85B-4738-AC22-78C6E2F3444F}" type="presOf" srcId="{EFB41D5A-CF39-4EA3-88EA-A945A6A6CF3E}" destId="{D8DA1FE5-ECFD-4FAD-A135-DA762E671857}" srcOrd="0" destOrd="0" presId="urn:microsoft.com/office/officeart/2005/8/layout/vList5"/>
    <dgm:cxn modelId="{C508F186-66BE-42DE-AA9A-F6A6667EA390}" type="presOf" srcId="{146C3FE3-7795-4C71-B429-8E1288761295}" destId="{7F3965AF-5A78-4E05-A011-35EFB162F420}" srcOrd="0" destOrd="1" presId="urn:microsoft.com/office/officeart/2005/8/layout/vList5"/>
    <dgm:cxn modelId="{95E8235A-3DF2-4149-8B75-0DE2B39AB589}" type="presOf" srcId="{16420CAE-F72C-4733-891E-36E08170BBF0}" destId="{635A9111-BDD0-4995-9FDB-5D843525423F}" srcOrd="0" destOrd="0" presId="urn:microsoft.com/office/officeart/2005/8/layout/vList5"/>
    <dgm:cxn modelId="{02F67DBC-B15C-471F-A368-14F493D11702}" type="presOf" srcId="{747D3498-FE2A-4CE2-9C7E-E4A18E78E8DE}" destId="{FA9FA834-C236-4EEF-8436-D64486E3A976}" srcOrd="0" destOrd="0" presId="urn:microsoft.com/office/officeart/2005/8/layout/vList5"/>
    <dgm:cxn modelId="{4F879E49-1CCE-4A5A-8754-150F9D35F88B}" srcId="{747D3498-FE2A-4CE2-9C7E-E4A18E78E8DE}" destId="{7EB3E105-BA89-4369-89B3-B04D34A6599C}" srcOrd="3" destOrd="0" parTransId="{ABE0F787-6F15-4944-9E3C-4699A81C248E}" sibTransId="{230A348E-63A3-4492-80E1-8030CB733F44}"/>
    <dgm:cxn modelId="{CD622E6A-5CE2-4A1E-BA83-2C603E1D1D36}" srcId="{EFB41D5A-CF39-4EA3-88EA-A945A6A6CF3E}" destId="{046447BE-1CED-4351-937D-97975203FD76}" srcOrd="0" destOrd="0" parTransId="{F9EE1BF4-CA33-44F7-978E-B0ABC6FB70D7}" sibTransId="{B2BB8034-2EA9-43F0-8DB6-ED5F037FB78E}"/>
    <dgm:cxn modelId="{FFC296F0-9B2C-404F-AA05-775BDC64769E}" type="presOf" srcId="{046447BE-1CED-4351-937D-97975203FD76}" destId="{7F3965AF-5A78-4E05-A011-35EFB162F420}" srcOrd="0" destOrd="0" presId="urn:microsoft.com/office/officeart/2005/8/layout/vList5"/>
    <dgm:cxn modelId="{3A1BAEA0-68D2-493C-9949-C35B4F8212DF}" type="presOf" srcId="{7EB3E105-BA89-4369-89B3-B04D34A6599C}" destId="{04D96199-A783-4D21-BA0A-5BF61B24E655}" srcOrd="0" destOrd="0" presId="urn:microsoft.com/office/officeart/2005/8/layout/vList5"/>
    <dgm:cxn modelId="{01F7F447-9E57-4F05-B525-CC0C4645DA17}" srcId="{747D3498-FE2A-4CE2-9C7E-E4A18E78E8DE}" destId="{38F6CA0A-19D5-4A86-9ECF-CBEE1046767D}" srcOrd="0" destOrd="0" parTransId="{B6F446A7-2619-44FE-8671-7CE0F410AE63}" sibTransId="{62331ED6-CCE3-4084-A12F-72B62CFADC94}"/>
    <dgm:cxn modelId="{DBF6FA8C-DAD2-4161-B1BA-5DB918545E93}" srcId="{747D3498-FE2A-4CE2-9C7E-E4A18E78E8DE}" destId="{5270D93E-8F08-43A8-B078-2D2A3713E00A}" srcOrd="1" destOrd="0" parTransId="{412A518C-F2A6-49E0-995A-2B3C167340AE}" sibTransId="{A3A7895A-FA11-49D7-BFD0-05171AAFD270}"/>
    <dgm:cxn modelId="{C3B6B479-DAC2-4376-B213-F29D1FF31CBB}" srcId="{747D3498-FE2A-4CE2-9C7E-E4A18E78E8DE}" destId="{EFB41D5A-CF39-4EA3-88EA-A945A6A6CF3E}" srcOrd="2" destOrd="0" parTransId="{723D34C1-A088-43ED-82CF-170E68159277}" sibTransId="{1A4888A8-4698-427E-BCCE-DC8CD61B04F7}"/>
    <dgm:cxn modelId="{5D6422DD-5B1F-4BB0-8E99-A7B79ED868EB}" type="presOf" srcId="{5270D93E-8F08-43A8-B078-2D2A3713E00A}" destId="{86A0220F-1037-4189-80F0-38315B78F720}" srcOrd="0" destOrd="0" presId="urn:microsoft.com/office/officeart/2005/8/layout/vList5"/>
    <dgm:cxn modelId="{79F28C3B-7F83-44E4-8B33-36E1B8345D78}" srcId="{EFB41D5A-CF39-4EA3-88EA-A945A6A6CF3E}" destId="{146C3FE3-7795-4C71-B429-8E1288761295}" srcOrd="1" destOrd="0" parTransId="{35F7E274-B70A-44A1-A89C-A261E3287ABB}" sibTransId="{3B61D22D-5938-4EB6-B9E5-2CEB338F2078}"/>
    <dgm:cxn modelId="{C526F147-354A-4612-A91E-5E1FCFE264FF}" type="presOf" srcId="{A963DFBC-170F-4DC8-88B0-D39B7B382E54}" destId="{7BD908A0-B0E9-4685-B8E1-AE30947C9174}" srcOrd="0" destOrd="0" presId="urn:microsoft.com/office/officeart/2005/8/layout/vList5"/>
    <dgm:cxn modelId="{F2B3FF3D-89F8-47B9-8675-D9E7550DAB2A}" type="presOf" srcId="{38F6CA0A-19D5-4A86-9ECF-CBEE1046767D}" destId="{2E986436-9368-475D-BB43-5800D85B409D}" srcOrd="0" destOrd="0" presId="urn:microsoft.com/office/officeart/2005/8/layout/vList5"/>
    <dgm:cxn modelId="{F11859E5-95D8-4455-915A-CC1E0C739285}" srcId="{5270D93E-8F08-43A8-B078-2D2A3713E00A}" destId="{16420CAE-F72C-4733-891E-36E08170BBF0}" srcOrd="0" destOrd="0" parTransId="{EAAACBBC-94A8-46FB-97EE-DE9072BC55B7}" sibTransId="{30AE8E3A-4A08-431A-B34A-3D5E6EDD3473}"/>
    <dgm:cxn modelId="{E13C7857-E008-4B48-9834-508399EC75F8}" type="presParOf" srcId="{FA9FA834-C236-4EEF-8436-D64486E3A976}" destId="{64566587-0846-4918-A219-12B0989C180D}" srcOrd="0" destOrd="0" presId="urn:microsoft.com/office/officeart/2005/8/layout/vList5"/>
    <dgm:cxn modelId="{28070E0A-982E-4151-850B-98290A76DAD9}" type="presParOf" srcId="{64566587-0846-4918-A219-12B0989C180D}" destId="{2E986436-9368-475D-BB43-5800D85B409D}" srcOrd="0" destOrd="0" presId="urn:microsoft.com/office/officeart/2005/8/layout/vList5"/>
    <dgm:cxn modelId="{0B120E3A-C860-47CC-A832-518AD4BB31C5}" type="presParOf" srcId="{64566587-0846-4918-A219-12B0989C180D}" destId="{64880FF3-623C-4EB2-89BC-84050EDCF9C9}" srcOrd="1" destOrd="0" presId="urn:microsoft.com/office/officeart/2005/8/layout/vList5"/>
    <dgm:cxn modelId="{8D38C86D-8BC1-43B1-ACC2-20829374AD19}" type="presParOf" srcId="{FA9FA834-C236-4EEF-8436-D64486E3A976}" destId="{48F0768B-A6D2-44A7-921C-D083DA089118}" srcOrd="1" destOrd="0" presId="urn:microsoft.com/office/officeart/2005/8/layout/vList5"/>
    <dgm:cxn modelId="{11E41DB8-9CCD-44B7-9401-CF8667768E83}" type="presParOf" srcId="{FA9FA834-C236-4EEF-8436-D64486E3A976}" destId="{8E32E1C0-3204-4946-9E47-FCB252983840}" srcOrd="2" destOrd="0" presId="urn:microsoft.com/office/officeart/2005/8/layout/vList5"/>
    <dgm:cxn modelId="{D0A0E58B-3797-4AD6-93D1-C56560A22E7D}" type="presParOf" srcId="{8E32E1C0-3204-4946-9E47-FCB252983840}" destId="{86A0220F-1037-4189-80F0-38315B78F720}" srcOrd="0" destOrd="0" presId="urn:microsoft.com/office/officeart/2005/8/layout/vList5"/>
    <dgm:cxn modelId="{AABAF64F-45CD-448A-ADA3-65A91175C5D2}" type="presParOf" srcId="{8E32E1C0-3204-4946-9E47-FCB252983840}" destId="{635A9111-BDD0-4995-9FDB-5D843525423F}" srcOrd="1" destOrd="0" presId="urn:microsoft.com/office/officeart/2005/8/layout/vList5"/>
    <dgm:cxn modelId="{F3E49497-9452-4316-999B-F89450278490}" type="presParOf" srcId="{FA9FA834-C236-4EEF-8436-D64486E3A976}" destId="{36573EBF-2C7B-4C44-B7F7-8DBFD8B5B452}" srcOrd="3" destOrd="0" presId="urn:microsoft.com/office/officeart/2005/8/layout/vList5"/>
    <dgm:cxn modelId="{A956ABD1-3392-4724-9094-6E6B984F584F}" type="presParOf" srcId="{FA9FA834-C236-4EEF-8436-D64486E3A976}" destId="{B3A03AA1-68AD-49F5-BBD3-D098594DDFFF}" srcOrd="4" destOrd="0" presId="urn:microsoft.com/office/officeart/2005/8/layout/vList5"/>
    <dgm:cxn modelId="{66BB4110-C501-4035-A7FD-B4784A523544}" type="presParOf" srcId="{B3A03AA1-68AD-49F5-BBD3-D098594DDFFF}" destId="{D8DA1FE5-ECFD-4FAD-A135-DA762E671857}" srcOrd="0" destOrd="0" presId="urn:microsoft.com/office/officeart/2005/8/layout/vList5"/>
    <dgm:cxn modelId="{6F4AC5D1-9B57-4AA1-8ACC-0EC338D04CE4}" type="presParOf" srcId="{B3A03AA1-68AD-49F5-BBD3-D098594DDFFF}" destId="{7F3965AF-5A78-4E05-A011-35EFB162F420}" srcOrd="1" destOrd="0" presId="urn:microsoft.com/office/officeart/2005/8/layout/vList5"/>
    <dgm:cxn modelId="{0FF1F446-2C47-4AB6-9B65-9871BFAAFB50}" type="presParOf" srcId="{FA9FA834-C236-4EEF-8436-D64486E3A976}" destId="{D1821302-BC20-4215-AA43-BDDC4039ADBF}" srcOrd="5" destOrd="0" presId="urn:microsoft.com/office/officeart/2005/8/layout/vList5"/>
    <dgm:cxn modelId="{8478C141-9FCC-4051-AFF5-E01F5BC64341}" type="presParOf" srcId="{FA9FA834-C236-4EEF-8436-D64486E3A976}" destId="{562D8102-3CA5-4ED1-AAF5-481E2D4A866D}" srcOrd="6" destOrd="0" presId="urn:microsoft.com/office/officeart/2005/8/layout/vList5"/>
    <dgm:cxn modelId="{97227275-D20E-4B80-A8D4-14A2BE665DD6}" type="presParOf" srcId="{562D8102-3CA5-4ED1-AAF5-481E2D4A866D}" destId="{04D96199-A783-4D21-BA0A-5BF61B24E655}" srcOrd="0" destOrd="0" presId="urn:microsoft.com/office/officeart/2005/8/layout/vList5"/>
    <dgm:cxn modelId="{B98A9E3F-E693-4800-AD84-6F6090147306}" type="presParOf" srcId="{562D8102-3CA5-4ED1-AAF5-481E2D4A866D}" destId="{7BD908A0-B0E9-4685-B8E1-AE30947C91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A32549-0B14-468E-9A46-74AE89E021A2}" type="doc">
      <dgm:prSet loTypeId="urn:microsoft.com/office/officeart/2005/8/layout/chevron2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30BB5F-0337-4996-993B-4582F818CC88}">
      <dgm:prSet/>
      <dgm:spPr/>
      <dgm:t>
        <a:bodyPr/>
        <a:lstStyle/>
        <a:p>
          <a:pPr rtl="0"/>
          <a:r>
            <a:rPr lang="en-US" dirty="0" smtClean="0"/>
            <a:t>Class 1 </a:t>
          </a:r>
        </a:p>
        <a:p>
          <a:pPr rtl="0"/>
          <a:r>
            <a:rPr lang="en-US" dirty="0" smtClean="0"/>
            <a:t>(</a:t>
          </a:r>
          <a:r>
            <a:rPr lang="en-US" i="1" dirty="0" smtClean="0"/>
            <a:t>Level of Evidence: C</a:t>
          </a:r>
          <a:r>
            <a:rPr lang="en-US" dirty="0" smtClean="0"/>
            <a:t>)</a:t>
          </a:r>
          <a:endParaRPr lang="en-US" dirty="0"/>
        </a:p>
      </dgm:t>
    </dgm:pt>
    <dgm:pt modelId="{2C4B7FE4-93EF-487C-BDEA-DC2C91AF4983}" type="parTrans" cxnId="{C7444C6B-ABFE-4979-9FFB-CD5136BD5753}">
      <dgm:prSet/>
      <dgm:spPr/>
      <dgm:t>
        <a:bodyPr/>
        <a:lstStyle/>
        <a:p>
          <a:endParaRPr lang="en-US"/>
        </a:p>
      </dgm:t>
    </dgm:pt>
    <dgm:pt modelId="{DF87A049-BDA7-4359-B381-549AD09BF3C1}" type="sibTrans" cxnId="{C7444C6B-ABFE-4979-9FFB-CD5136BD5753}">
      <dgm:prSet/>
      <dgm:spPr/>
      <dgm:t>
        <a:bodyPr/>
        <a:lstStyle/>
        <a:p>
          <a:endParaRPr lang="en-US"/>
        </a:p>
      </dgm:t>
    </dgm:pt>
    <dgm:pt modelId="{90B65F95-8BC4-4FDB-BB3B-3928CFCF00BB}">
      <dgm:prSet/>
      <dgm:spPr/>
      <dgm:t>
        <a:bodyPr/>
        <a:lstStyle/>
        <a:p>
          <a:pPr rtl="0"/>
          <a:r>
            <a:rPr lang="en-US" i="1" dirty="0" smtClean="0"/>
            <a:t>For prior treatment with fondaparinux, administer additional intravenous treatment with an anticoagulant possessing anti-</a:t>
          </a:r>
          <a:r>
            <a:rPr lang="en-US" i="1" dirty="0" err="1" smtClean="0"/>
            <a:t>IIa</a:t>
          </a:r>
          <a:r>
            <a:rPr lang="en-US" i="1" dirty="0" smtClean="0"/>
            <a:t> activity taking into account whether GP </a:t>
          </a:r>
          <a:r>
            <a:rPr lang="en-US" i="1" dirty="0" err="1" smtClean="0"/>
            <a:t>IIb</a:t>
          </a:r>
          <a:r>
            <a:rPr lang="en-US" i="1" dirty="0" smtClean="0"/>
            <a:t>/</a:t>
          </a:r>
          <a:r>
            <a:rPr lang="en-US" i="1" dirty="0" err="1" smtClean="0"/>
            <a:t>IIIa</a:t>
          </a:r>
          <a:r>
            <a:rPr lang="en-US" i="1" dirty="0" smtClean="0"/>
            <a:t> receptor antagonists have been administered. </a:t>
          </a:r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313EFC19-9E52-4A0E-8C00-D70B7BA0BDB7}" type="parTrans" cxnId="{30FF5816-065D-44AE-B654-C0CEEEFE6A94}">
      <dgm:prSet/>
      <dgm:spPr/>
      <dgm:t>
        <a:bodyPr/>
        <a:lstStyle/>
        <a:p>
          <a:endParaRPr lang="en-US"/>
        </a:p>
      </dgm:t>
    </dgm:pt>
    <dgm:pt modelId="{4D4BFB65-3DD1-4049-9F9D-07AC38C7712F}" type="sibTrans" cxnId="{30FF5816-065D-44AE-B654-C0CEEEFE6A94}">
      <dgm:prSet/>
      <dgm:spPr/>
      <dgm:t>
        <a:bodyPr/>
        <a:lstStyle/>
        <a:p>
          <a:endParaRPr lang="en-US"/>
        </a:p>
      </dgm:t>
    </dgm:pt>
    <dgm:pt modelId="{C77BD48B-FE77-4273-A533-63A1608CD5E4}" type="pres">
      <dgm:prSet presAssocID="{12A32549-0B14-468E-9A46-74AE89E021A2}" presName="linearFlow" presStyleCnt="0">
        <dgm:presLayoutVars>
          <dgm:dir/>
          <dgm:animLvl val="lvl"/>
          <dgm:resizeHandles val="exact"/>
        </dgm:presLayoutVars>
      </dgm:prSet>
      <dgm:spPr/>
    </dgm:pt>
    <dgm:pt modelId="{A89BD412-5E49-4189-B81E-30F3AD12245E}" type="pres">
      <dgm:prSet presAssocID="{F130BB5F-0337-4996-993B-4582F818CC88}" presName="composite" presStyleCnt="0"/>
      <dgm:spPr/>
    </dgm:pt>
    <dgm:pt modelId="{545CEFF1-ACFA-472A-A18F-452CE70700C9}" type="pres">
      <dgm:prSet presAssocID="{F130BB5F-0337-4996-993B-4582F818CC8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E325B4-5CC6-4372-B81A-D62D55711AAB}" type="pres">
      <dgm:prSet presAssocID="{F130BB5F-0337-4996-993B-4582F818CC88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76BC33C-2A99-4775-8C78-8B67A5E72490}" type="presOf" srcId="{12A32549-0B14-468E-9A46-74AE89E021A2}" destId="{C77BD48B-FE77-4273-A533-63A1608CD5E4}" srcOrd="0" destOrd="0" presId="urn:microsoft.com/office/officeart/2005/8/layout/chevron2"/>
    <dgm:cxn modelId="{AE15FC13-2B4C-4C8E-9D40-58E4E7BF3DCF}" type="presOf" srcId="{90B65F95-8BC4-4FDB-BB3B-3928CFCF00BB}" destId="{6AE325B4-5CC6-4372-B81A-D62D55711AAB}" srcOrd="0" destOrd="0" presId="urn:microsoft.com/office/officeart/2005/8/layout/chevron2"/>
    <dgm:cxn modelId="{89A9D328-20B1-4BC4-89EE-DE91E429F1F1}" type="presOf" srcId="{F130BB5F-0337-4996-993B-4582F818CC88}" destId="{545CEFF1-ACFA-472A-A18F-452CE70700C9}" srcOrd="0" destOrd="0" presId="urn:microsoft.com/office/officeart/2005/8/layout/chevron2"/>
    <dgm:cxn modelId="{30FF5816-065D-44AE-B654-C0CEEEFE6A94}" srcId="{F130BB5F-0337-4996-993B-4582F818CC88}" destId="{90B65F95-8BC4-4FDB-BB3B-3928CFCF00BB}" srcOrd="0" destOrd="0" parTransId="{313EFC19-9E52-4A0E-8C00-D70B7BA0BDB7}" sibTransId="{4D4BFB65-3DD1-4049-9F9D-07AC38C7712F}"/>
    <dgm:cxn modelId="{C7444C6B-ABFE-4979-9FFB-CD5136BD5753}" srcId="{12A32549-0B14-468E-9A46-74AE89E021A2}" destId="{F130BB5F-0337-4996-993B-4582F818CC88}" srcOrd="0" destOrd="0" parTransId="{2C4B7FE4-93EF-487C-BDEA-DC2C91AF4983}" sibTransId="{DF87A049-BDA7-4359-B381-549AD09BF3C1}"/>
    <dgm:cxn modelId="{CA6D64AF-67A9-4F9C-8E07-3EC453C7DEB8}" type="presParOf" srcId="{C77BD48B-FE77-4273-A533-63A1608CD5E4}" destId="{A89BD412-5E49-4189-B81E-30F3AD12245E}" srcOrd="0" destOrd="0" presId="urn:microsoft.com/office/officeart/2005/8/layout/chevron2"/>
    <dgm:cxn modelId="{4276C117-02F3-46D0-B16B-3BE2164AA284}" type="presParOf" srcId="{A89BD412-5E49-4189-B81E-30F3AD12245E}" destId="{545CEFF1-ACFA-472A-A18F-452CE70700C9}" srcOrd="0" destOrd="0" presId="urn:microsoft.com/office/officeart/2005/8/layout/chevron2"/>
    <dgm:cxn modelId="{F806D902-6CFB-4FDE-A29E-4ACC4066C07D}" type="presParOf" srcId="{A89BD412-5E49-4189-B81E-30F3AD12245E}" destId="{6AE325B4-5CC6-4372-B81A-D62D55711A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C412C-DEF8-4947-9A6E-239FBD00B936}" type="doc">
      <dgm:prSet loTypeId="urn:microsoft.com/office/officeart/2005/8/layout/target3" loCatId="relationship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FA8E913-9A5F-4791-9D03-7AFC0827BEA8}">
      <dgm:prSet/>
      <dgm:spPr/>
      <dgm:t>
        <a:bodyPr/>
        <a:lstStyle/>
        <a:p>
          <a:pPr rtl="0"/>
          <a:r>
            <a:rPr lang="en-US" b="1" i="0" baseline="0" dirty="0" smtClean="0"/>
            <a:t>Vitamin K Antagonists</a:t>
          </a:r>
          <a:endParaRPr lang="en-US" b="1" i="0" baseline="0" dirty="0"/>
        </a:p>
      </dgm:t>
    </dgm:pt>
    <dgm:pt modelId="{754ED7C4-14A9-4650-9D4B-3E0F1B5C4697}" type="parTrans" cxnId="{2ADA6D98-9D88-4F30-B4BA-FA1C3388E502}">
      <dgm:prSet/>
      <dgm:spPr/>
      <dgm:t>
        <a:bodyPr/>
        <a:lstStyle/>
        <a:p>
          <a:endParaRPr lang="en-US"/>
        </a:p>
      </dgm:t>
    </dgm:pt>
    <dgm:pt modelId="{6995C04D-CA6A-48A5-B8C1-9BD756B924BC}" type="sibTrans" cxnId="{2ADA6D98-9D88-4F30-B4BA-FA1C3388E502}">
      <dgm:prSet/>
      <dgm:spPr/>
      <dgm:t>
        <a:bodyPr/>
        <a:lstStyle/>
        <a:p>
          <a:endParaRPr lang="en-US"/>
        </a:p>
      </dgm:t>
    </dgm:pt>
    <dgm:pt modelId="{5F79DB43-E5DB-4D1E-AC75-B097968FD920}" type="pres">
      <dgm:prSet presAssocID="{8A6C412C-DEF8-4947-9A6E-239FBD00B93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0E05630-B4FD-474E-A3B8-BE057C695D4C}" type="pres">
      <dgm:prSet presAssocID="{BFA8E913-9A5F-4791-9D03-7AFC0827BEA8}" presName="circle1" presStyleLbl="node1" presStyleIdx="0" presStyleCnt="1"/>
      <dgm:spPr/>
    </dgm:pt>
    <dgm:pt modelId="{23808171-A3E3-49CD-849C-C100507D778F}" type="pres">
      <dgm:prSet presAssocID="{BFA8E913-9A5F-4791-9D03-7AFC0827BEA8}" presName="space" presStyleCnt="0"/>
      <dgm:spPr/>
    </dgm:pt>
    <dgm:pt modelId="{86183F2E-01B6-4895-AB34-12008D082AE6}" type="pres">
      <dgm:prSet presAssocID="{BFA8E913-9A5F-4791-9D03-7AFC0827BEA8}" presName="rect1" presStyleLbl="alignAcc1" presStyleIdx="0" presStyleCnt="1" custScaleY="100000"/>
      <dgm:spPr/>
    </dgm:pt>
    <dgm:pt modelId="{DBBEEC48-7100-46E1-84F8-0FC8815E07D5}" type="pres">
      <dgm:prSet presAssocID="{BFA8E913-9A5F-4791-9D03-7AFC0827BEA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A29A51F-A1B4-4B7B-949B-482923375DC6}" type="presOf" srcId="{8A6C412C-DEF8-4947-9A6E-239FBD00B936}" destId="{5F79DB43-E5DB-4D1E-AC75-B097968FD920}" srcOrd="0" destOrd="0" presId="urn:microsoft.com/office/officeart/2005/8/layout/target3"/>
    <dgm:cxn modelId="{2ADA6D98-9D88-4F30-B4BA-FA1C3388E502}" srcId="{8A6C412C-DEF8-4947-9A6E-239FBD00B936}" destId="{BFA8E913-9A5F-4791-9D03-7AFC0827BEA8}" srcOrd="0" destOrd="0" parTransId="{754ED7C4-14A9-4650-9D4B-3E0F1B5C4697}" sibTransId="{6995C04D-CA6A-48A5-B8C1-9BD756B924BC}"/>
    <dgm:cxn modelId="{802071A4-E931-4237-82BB-174634860AA0}" type="presOf" srcId="{BFA8E913-9A5F-4791-9D03-7AFC0827BEA8}" destId="{DBBEEC48-7100-46E1-84F8-0FC8815E07D5}" srcOrd="1" destOrd="0" presId="urn:microsoft.com/office/officeart/2005/8/layout/target3"/>
    <dgm:cxn modelId="{B1D4649E-DB6A-4D0C-B4BD-386D998EEF6B}" type="presOf" srcId="{BFA8E913-9A5F-4791-9D03-7AFC0827BEA8}" destId="{86183F2E-01B6-4895-AB34-12008D082AE6}" srcOrd="0" destOrd="0" presId="urn:microsoft.com/office/officeart/2005/8/layout/target3"/>
    <dgm:cxn modelId="{C34075E7-5EE2-42C2-BC1D-FD1ECC0A14DF}" type="presParOf" srcId="{5F79DB43-E5DB-4D1E-AC75-B097968FD920}" destId="{F0E05630-B4FD-474E-A3B8-BE057C695D4C}" srcOrd="0" destOrd="0" presId="urn:microsoft.com/office/officeart/2005/8/layout/target3"/>
    <dgm:cxn modelId="{82A6AF18-F947-4797-B9DB-5683FB4D08C9}" type="presParOf" srcId="{5F79DB43-E5DB-4D1E-AC75-B097968FD920}" destId="{23808171-A3E3-49CD-849C-C100507D778F}" srcOrd="1" destOrd="0" presId="urn:microsoft.com/office/officeart/2005/8/layout/target3"/>
    <dgm:cxn modelId="{09F90FE6-E339-46B6-9F63-27BEEB800AF3}" type="presParOf" srcId="{5F79DB43-E5DB-4D1E-AC75-B097968FD920}" destId="{86183F2E-01B6-4895-AB34-12008D082AE6}" srcOrd="2" destOrd="0" presId="urn:microsoft.com/office/officeart/2005/8/layout/target3"/>
    <dgm:cxn modelId="{B28C589C-AFAE-499D-943C-8550540C97CA}" type="presParOf" srcId="{5F79DB43-E5DB-4D1E-AC75-B097968FD920}" destId="{DBBEEC48-7100-46E1-84F8-0FC8815E07D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A55567D-8CD1-45BD-9DD0-E95A833A5A84}" type="doc">
      <dgm:prSet loTypeId="urn:microsoft.com/office/officeart/2005/8/layout/hList1" loCatId="list" qsTypeId="urn:microsoft.com/office/officeart/2005/8/quickstyle/simple4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BE607F14-61F4-413E-BD28-652889148E3C}">
      <dgm:prSet/>
      <dgm:spPr/>
      <dgm:t>
        <a:bodyPr/>
        <a:lstStyle/>
        <a:p>
          <a:pPr rtl="0"/>
          <a:r>
            <a:rPr lang="en-US" dirty="0" smtClean="0"/>
            <a:t>Study Design</a:t>
          </a:r>
          <a:endParaRPr lang="en-US" dirty="0"/>
        </a:p>
      </dgm:t>
    </dgm:pt>
    <dgm:pt modelId="{12511C49-DB95-4D9E-97D7-9371C92A7CEC}" type="parTrans" cxnId="{1B00CF49-6D5F-4121-B3EB-5165CDE01DDF}">
      <dgm:prSet/>
      <dgm:spPr/>
      <dgm:t>
        <a:bodyPr/>
        <a:lstStyle/>
        <a:p>
          <a:endParaRPr lang="en-US"/>
        </a:p>
      </dgm:t>
    </dgm:pt>
    <dgm:pt modelId="{5F7D3B2E-5EBF-4604-9AA1-ECC13D7ADEC8}" type="sibTrans" cxnId="{1B00CF49-6D5F-4121-B3EB-5165CDE01DDF}">
      <dgm:prSet/>
      <dgm:spPr/>
      <dgm:t>
        <a:bodyPr/>
        <a:lstStyle/>
        <a:p>
          <a:endParaRPr lang="en-US"/>
        </a:p>
      </dgm:t>
    </dgm:pt>
    <dgm:pt modelId="{27F0D429-B627-4A4F-9DAD-867A881218EC}">
      <dgm:prSet/>
      <dgm:spPr/>
      <dgm:t>
        <a:bodyPr/>
        <a:lstStyle/>
        <a:p>
          <a:pPr rtl="0"/>
          <a:r>
            <a:rPr lang="en-US" dirty="0" smtClean="0"/>
            <a:t>2026 patients with NSTEMI treated initially with fondaparinux to receive either low dose UFH (+/- </a:t>
          </a:r>
          <a:r>
            <a:rPr lang="en-US" dirty="0" err="1" smtClean="0"/>
            <a:t>GIIb</a:t>
          </a:r>
          <a:r>
            <a:rPr lang="en-US" dirty="0" smtClean="0"/>
            <a:t>/</a:t>
          </a:r>
          <a:r>
            <a:rPr lang="en-US" dirty="0" err="1" smtClean="0"/>
            <a:t>IIIa</a:t>
          </a:r>
          <a:r>
            <a:rPr lang="en-US" dirty="0" smtClean="0"/>
            <a:t> inhibitor) </a:t>
          </a:r>
          <a:r>
            <a:rPr lang="en-US" dirty="0" err="1" smtClean="0"/>
            <a:t>vs</a:t>
          </a:r>
          <a:r>
            <a:rPr lang="en-US" dirty="0" smtClean="0"/>
            <a:t> UFH + </a:t>
          </a:r>
          <a:r>
            <a:rPr lang="en-US" dirty="0" err="1" smtClean="0"/>
            <a:t>GIIb</a:t>
          </a:r>
          <a:r>
            <a:rPr lang="en-US" dirty="0" smtClean="0"/>
            <a:t>/</a:t>
          </a:r>
          <a:r>
            <a:rPr lang="en-US" dirty="0" err="1" smtClean="0"/>
            <a:t>IIIa</a:t>
          </a:r>
          <a:r>
            <a:rPr lang="en-US" dirty="0" smtClean="0"/>
            <a:t> inhibitor </a:t>
          </a:r>
          <a:r>
            <a:rPr lang="en-US" dirty="0" err="1" smtClean="0"/>
            <a:t>vs</a:t>
          </a:r>
          <a:r>
            <a:rPr lang="en-US" dirty="0" smtClean="0"/>
            <a:t> high dose UFH alone</a:t>
          </a:r>
          <a:endParaRPr lang="en-US" dirty="0"/>
        </a:p>
      </dgm:t>
    </dgm:pt>
    <dgm:pt modelId="{182CDCDF-F1CB-485E-A5A7-E7BEFB6F64BC}" type="parTrans" cxnId="{C0921204-C85C-4709-ADD9-FB305938B2E3}">
      <dgm:prSet/>
      <dgm:spPr/>
      <dgm:t>
        <a:bodyPr/>
        <a:lstStyle/>
        <a:p>
          <a:endParaRPr lang="en-US"/>
        </a:p>
      </dgm:t>
    </dgm:pt>
    <dgm:pt modelId="{B5C68B66-8797-41E2-9D36-5047007FF2BF}" type="sibTrans" cxnId="{C0921204-C85C-4709-ADD9-FB305938B2E3}">
      <dgm:prSet/>
      <dgm:spPr/>
      <dgm:t>
        <a:bodyPr/>
        <a:lstStyle/>
        <a:p>
          <a:endParaRPr lang="en-US"/>
        </a:p>
      </dgm:t>
    </dgm:pt>
    <dgm:pt modelId="{B514D162-10F3-43AC-B23A-1ACBD01849E6}">
      <dgm:prSet/>
      <dgm:spPr/>
      <dgm:t>
        <a:bodyPr/>
        <a:lstStyle/>
        <a:p>
          <a:pPr rtl="0"/>
          <a:r>
            <a:rPr lang="en-US" dirty="0" smtClean="0"/>
            <a:t>At time of PCI, patients went on to receive </a:t>
          </a:r>
          <a:r>
            <a:rPr lang="en-US" dirty="0" err="1" smtClean="0"/>
            <a:t>clopidogrel</a:t>
          </a:r>
          <a:r>
            <a:rPr lang="en-US" dirty="0" smtClean="0"/>
            <a:t> and ASA daily</a:t>
          </a:r>
          <a:endParaRPr lang="en-US" dirty="0"/>
        </a:p>
      </dgm:t>
    </dgm:pt>
    <dgm:pt modelId="{B59F9F1A-37A1-4035-BF99-332C8DCB7A83}" type="parTrans" cxnId="{B72B376F-5AE9-4214-83BA-2A470C83DF7A}">
      <dgm:prSet/>
      <dgm:spPr/>
      <dgm:t>
        <a:bodyPr/>
        <a:lstStyle/>
        <a:p>
          <a:endParaRPr lang="en-US"/>
        </a:p>
      </dgm:t>
    </dgm:pt>
    <dgm:pt modelId="{B180AA05-40B4-43E1-826C-E0595EE43A57}" type="sibTrans" cxnId="{B72B376F-5AE9-4214-83BA-2A470C83DF7A}">
      <dgm:prSet/>
      <dgm:spPr/>
      <dgm:t>
        <a:bodyPr/>
        <a:lstStyle/>
        <a:p>
          <a:endParaRPr lang="en-US"/>
        </a:p>
      </dgm:t>
    </dgm:pt>
    <dgm:pt modelId="{49D4F622-3270-4270-B1F5-39AD0EDF4FAB}">
      <dgm:prSet/>
      <dgm:spPr/>
      <dgm:t>
        <a:bodyPr/>
        <a:lstStyle/>
        <a:p>
          <a:pPr rtl="0"/>
          <a:r>
            <a:rPr lang="en-US" dirty="0" smtClean="0"/>
            <a:t>Results</a:t>
          </a:r>
          <a:endParaRPr lang="en-US" dirty="0"/>
        </a:p>
      </dgm:t>
    </dgm:pt>
    <dgm:pt modelId="{DD6EB88E-E12D-4A59-8478-C8889AA00D90}" type="parTrans" cxnId="{52DA52D2-6404-4C23-92F1-5F8B4DE555F7}">
      <dgm:prSet/>
      <dgm:spPr/>
      <dgm:t>
        <a:bodyPr/>
        <a:lstStyle/>
        <a:p>
          <a:endParaRPr lang="en-US"/>
        </a:p>
      </dgm:t>
    </dgm:pt>
    <dgm:pt modelId="{AC67C4EF-7BEF-41F1-BED8-7DCE22BA5D0C}" type="sibTrans" cxnId="{52DA52D2-6404-4C23-92F1-5F8B4DE555F7}">
      <dgm:prSet/>
      <dgm:spPr/>
      <dgm:t>
        <a:bodyPr/>
        <a:lstStyle/>
        <a:p>
          <a:endParaRPr lang="en-US"/>
        </a:p>
      </dgm:t>
    </dgm:pt>
    <dgm:pt modelId="{AD8BB2C0-B780-429B-84CA-E8754BCEFE0D}">
      <dgm:prSet/>
      <dgm:spPr/>
      <dgm:t>
        <a:bodyPr/>
        <a:lstStyle/>
        <a:p>
          <a:pPr rtl="0"/>
          <a:r>
            <a:rPr lang="en-US" dirty="0" smtClean="0"/>
            <a:t>With initial fondaparinux, low dose UFH had same frequency of bleeding events as standard dose UFH</a:t>
          </a:r>
          <a:endParaRPr lang="en-US" dirty="0"/>
        </a:p>
      </dgm:t>
    </dgm:pt>
    <dgm:pt modelId="{AD335655-32CD-4449-8B37-C502C151CE48}" type="parTrans" cxnId="{C6AF4B0F-45F1-42F4-94FF-36C51C5591F4}">
      <dgm:prSet/>
      <dgm:spPr/>
      <dgm:t>
        <a:bodyPr/>
        <a:lstStyle/>
        <a:p>
          <a:endParaRPr lang="en-US"/>
        </a:p>
      </dgm:t>
    </dgm:pt>
    <dgm:pt modelId="{69D36F98-99CC-423C-9E17-B9E9576523A7}" type="sibTrans" cxnId="{C6AF4B0F-45F1-42F4-94FF-36C51C5591F4}">
      <dgm:prSet/>
      <dgm:spPr/>
      <dgm:t>
        <a:bodyPr/>
        <a:lstStyle/>
        <a:p>
          <a:endParaRPr lang="en-US"/>
        </a:p>
      </dgm:t>
    </dgm:pt>
    <dgm:pt modelId="{80AC2C58-0099-4831-A2BC-F92E07CF4FE0}">
      <dgm:prSet/>
      <dgm:spPr/>
      <dgm:t>
        <a:bodyPr/>
        <a:lstStyle/>
        <a:p>
          <a:pPr rtl="0"/>
          <a:r>
            <a:rPr lang="en-US" dirty="0" smtClean="0"/>
            <a:t>Low dose UFH had marginally significantly increase in ischemic events	</a:t>
          </a:r>
          <a:endParaRPr lang="en-US" dirty="0"/>
        </a:p>
      </dgm:t>
    </dgm:pt>
    <dgm:pt modelId="{740EC226-0AF8-41CD-8B51-1D86D713A86B}" type="parTrans" cxnId="{D5322948-1C98-4A8C-963E-62A448153C40}">
      <dgm:prSet/>
      <dgm:spPr/>
      <dgm:t>
        <a:bodyPr/>
        <a:lstStyle/>
        <a:p>
          <a:endParaRPr lang="en-US"/>
        </a:p>
      </dgm:t>
    </dgm:pt>
    <dgm:pt modelId="{79EC0DFE-D807-4317-A915-03807035A499}" type="sibTrans" cxnId="{D5322948-1C98-4A8C-963E-62A448153C40}">
      <dgm:prSet/>
      <dgm:spPr/>
      <dgm:t>
        <a:bodyPr/>
        <a:lstStyle/>
        <a:p>
          <a:endParaRPr lang="en-US"/>
        </a:p>
      </dgm:t>
    </dgm:pt>
    <dgm:pt modelId="{44233214-D2C3-476C-8613-7C423519E5B6}">
      <dgm:prSet/>
      <dgm:spPr/>
      <dgm:t>
        <a:bodyPr/>
        <a:lstStyle/>
        <a:p>
          <a:pPr rtl="0"/>
          <a:endParaRPr lang="en-US" dirty="0"/>
        </a:p>
      </dgm:t>
    </dgm:pt>
    <dgm:pt modelId="{6D79B411-2296-4E8D-A8BC-B830CBB9C762}" type="parTrans" cxnId="{A37D1062-803D-41C2-B592-5E23A000332E}">
      <dgm:prSet/>
      <dgm:spPr/>
      <dgm:t>
        <a:bodyPr/>
        <a:lstStyle/>
        <a:p>
          <a:endParaRPr lang="en-US"/>
        </a:p>
      </dgm:t>
    </dgm:pt>
    <dgm:pt modelId="{FEF31BF7-C3B0-4114-8D73-208890779662}" type="sibTrans" cxnId="{A37D1062-803D-41C2-B592-5E23A000332E}">
      <dgm:prSet/>
      <dgm:spPr/>
      <dgm:t>
        <a:bodyPr/>
        <a:lstStyle/>
        <a:p>
          <a:endParaRPr lang="en-US"/>
        </a:p>
      </dgm:t>
    </dgm:pt>
    <dgm:pt modelId="{36C6FD81-30E3-4115-A01D-6DFE84E52F98}" type="pres">
      <dgm:prSet presAssocID="{3A55567D-8CD1-45BD-9DD0-E95A833A5A84}" presName="Name0" presStyleCnt="0">
        <dgm:presLayoutVars>
          <dgm:dir/>
          <dgm:animLvl val="lvl"/>
          <dgm:resizeHandles val="exact"/>
        </dgm:presLayoutVars>
      </dgm:prSet>
      <dgm:spPr/>
    </dgm:pt>
    <dgm:pt modelId="{82FC0D10-A6FA-40E0-B580-C20074F335A2}" type="pres">
      <dgm:prSet presAssocID="{BE607F14-61F4-413E-BD28-652889148E3C}" presName="composite" presStyleCnt="0"/>
      <dgm:spPr/>
    </dgm:pt>
    <dgm:pt modelId="{D997C7C2-5592-4B15-BE08-602B8209F98E}" type="pres">
      <dgm:prSet presAssocID="{BE607F14-61F4-413E-BD28-652889148E3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D21CB84-6D66-4D3C-BB31-D189FF275D4A}" type="pres">
      <dgm:prSet presAssocID="{BE607F14-61F4-413E-BD28-652889148E3C}" presName="desTx" presStyleLbl="alignAccFollowNode1" presStyleIdx="0" presStyleCnt="2">
        <dgm:presLayoutVars>
          <dgm:bulletEnabled val="1"/>
        </dgm:presLayoutVars>
      </dgm:prSet>
      <dgm:spPr/>
    </dgm:pt>
    <dgm:pt modelId="{1CF5D222-6A80-4487-8FA9-1DDE1B12165C}" type="pres">
      <dgm:prSet presAssocID="{5F7D3B2E-5EBF-4604-9AA1-ECC13D7ADEC8}" presName="space" presStyleCnt="0"/>
      <dgm:spPr/>
    </dgm:pt>
    <dgm:pt modelId="{D51C4868-3B30-43DC-BA02-7B5D0267A2D3}" type="pres">
      <dgm:prSet presAssocID="{49D4F622-3270-4270-B1F5-39AD0EDF4FAB}" presName="composite" presStyleCnt="0"/>
      <dgm:spPr/>
    </dgm:pt>
    <dgm:pt modelId="{02A274BD-BDB8-4AF0-8E5D-E5AEDD44B9FA}" type="pres">
      <dgm:prSet presAssocID="{49D4F622-3270-4270-B1F5-39AD0EDF4FA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3E9F36C-1962-42BB-9C12-A062B81CACB9}" type="pres">
      <dgm:prSet presAssocID="{49D4F622-3270-4270-B1F5-39AD0EDF4FA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0921204-C85C-4709-ADD9-FB305938B2E3}" srcId="{BE607F14-61F4-413E-BD28-652889148E3C}" destId="{27F0D429-B627-4A4F-9DAD-867A881218EC}" srcOrd="0" destOrd="0" parTransId="{182CDCDF-F1CB-485E-A5A7-E7BEFB6F64BC}" sibTransId="{B5C68B66-8797-41E2-9D36-5047007FF2BF}"/>
    <dgm:cxn modelId="{80975FD6-2857-4D79-AF31-C63AA491EB76}" type="presOf" srcId="{49D4F622-3270-4270-B1F5-39AD0EDF4FAB}" destId="{02A274BD-BDB8-4AF0-8E5D-E5AEDD44B9FA}" srcOrd="0" destOrd="0" presId="urn:microsoft.com/office/officeart/2005/8/layout/hList1"/>
    <dgm:cxn modelId="{D5322948-1C98-4A8C-963E-62A448153C40}" srcId="{49D4F622-3270-4270-B1F5-39AD0EDF4FAB}" destId="{80AC2C58-0099-4831-A2BC-F92E07CF4FE0}" srcOrd="1" destOrd="0" parTransId="{740EC226-0AF8-41CD-8B51-1D86D713A86B}" sibTransId="{79EC0DFE-D807-4317-A915-03807035A499}"/>
    <dgm:cxn modelId="{4B4767E2-BFA7-4DA6-B3A4-F4FBEFCB2033}" type="presOf" srcId="{80AC2C58-0099-4831-A2BC-F92E07CF4FE0}" destId="{93E9F36C-1962-42BB-9C12-A062B81CACB9}" srcOrd="0" destOrd="1" presId="urn:microsoft.com/office/officeart/2005/8/layout/hList1"/>
    <dgm:cxn modelId="{F4051BBE-135D-49B6-9A1B-88CB038724AC}" type="presOf" srcId="{AD8BB2C0-B780-429B-84CA-E8754BCEFE0D}" destId="{93E9F36C-1962-42BB-9C12-A062B81CACB9}" srcOrd="0" destOrd="0" presId="urn:microsoft.com/office/officeart/2005/8/layout/hList1"/>
    <dgm:cxn modelId="{6914C33F-9EF8-40AE-B87A-D25A90775D7B}" type="presOf" srcId="{44233214-D2C3-476C-8613-7C423519E5B6}" destId="{93E9F36C-1962-42BB-9C12-A062B81CACB9}" srcOrd="0" destOrd="2" presId="urn:microsoft.com/office/officeart/2005/8/layout/hList1"/>
    <dgm:cxn modelId="{99E507D3-6B52-4110-B8A0-D1562C2CEDC9}" type="presOf" srcId="{BE607F14-61F4-413E-BD28-652889148E3C}" destId="{D997C7C2-5592-4B15-BE08-602B8209F98E}" srcOrd="0" destOrd="0" presId="urn:microsoft.com/office/officeart/2005/8/layout/hList1"/>
    <dgm:cxn modelId="{C6AF4B0F-45F1-42F4-94FF-36C51C5591F4}" srcId="{49D4F622-3270-4270-B1F5-39AD0EDF4FAB}" destId="{AD8BB2C0-B780-429B-84CA-E8754BCEFE0D}" srcOrd="0" destOrd="0" parTransId="{AD335655-32CD-4449-8B37-C502C151CE48}" sibTransId="{69D36F98-99CC-423C-9E17-B9E9576523A7}"/>
    <dgm:cxn modelId="{52DA52D2-6404-4C23-92F1-5F8B4DE555F7}" srcId="{3A55567D-8CD1-45BD-9DD0-E95A833A5A84}" destId="{49D4F622-3270-4270-B1F5-39AD0EDF4FAB}" srcOrd="1" destOrd="0" parTransId="{DD6EB88E-E12D-4A59-8478-C8889AA00D90}" sibTransId="{AC67C4EF-7BEF-41F1-BED8-7DCE22BA5D0C}"/>
    <dgm:cxn modelId="{A37D1062-803D-41C2-B592-5E23A000332E}" srcId="{49D4F622-3270-4270-B1F5-39AD0EDF4FAB}" destId="{44233214-D2C3-476C-8613-7C423519E5B6}" srcOrd="2" destOrd="0" parTransId="{6D79B411-2296-4E8D-A8BC-B830CBB9C762}" sibTransId="{FEF31BF7-C3B0-4114-8D73-208890779662}"/>
    <dgm:cxn modelId="{2C856DF6-D20F-45D2-AC10-BAFE87616319}" type="presOf" srcId="{B514D162-10F3-43AC-B23A-1ACBD01849E6}" destId="{3D21CB84-6D66-4D3C-BB31-D189FF275D4A}" srcOrd="0" destOrd="1" presId="urn:microsoft.com/office/officeart/2005/8/layout/hList1"/>
    <dgm:cxn modelId="{B72B376F-5AE9-4214-83BA-2A470C83DF7A}" srcId="{BE607F14-61F4-413E-BD28-652889148E3C}" destId="{B514D162-10F3-43AC-B23A-1ACBD01849E6}" srcOrd="1" destOrd="0" parTransId="{B59F9F1A-37A1-4035-BF99-332C8DCB7A83}" sibTransId="{B180AA05-40B4-43E1-826C-E0595EE43A57}"/>
    <dgm:cxn modelId="{946DD6D9-05D5-473F-9101-EB222064BAE6}" type="presOf" srcId="{3A55567D-8CD1-45BD-9DD0-E95A833A5A84}" destId="{36C6FD81-30E3-4115-A01D-6DFE84E52F98}" srcOrd="0" destOrd="0" presId="urn:microsoft.com/office/officeart/2005/8/layout/hList1"/>
    <dgm:cxn modelId="{1B00CF49-6D5F-4121-B3EB-5165CDE01DDF}" srcId="{3A55567D-8CD1-45BD-9DD0-E95A833A5A84}" destId="{BE607F14-61F4-413E-BD28-652889148E3C}" srcOrd="0" destOrd="0" parTransId="{12511C49-DB95-4D9E-97D7-9371C92A7CEC}" sibTransId="{5F7D3B2E-5EBF-4604-9AA1-ECC13D7ADEC8}"/>
    <dgm:cxn modelId="{F7F031B1-BEAF-41AE-B73F-43A15992A590}" type="presOf" srcId="{27F0D429-B627-4A4F-9DAD-867A881218EC}" destId="{3D21CB84-6D66-4D3C-BB31-D189FF275D4A}" srcOrd="0" destOrd="0" presId="urn:microsoft.com/office/officeart/2005/8/layout/hList1"/>
    <dgm:cxn modelId="{745D018A-B3D2-4E6B-B614-0E95AE2A97B8}" type="presParOf" srcId="{36C6FD81-30E3-4115-A01D-6DFE84E52F98}" destId="{82FC0D10-A6FA-40E0-B580-C20074F335A2}" srcOrd="0" destOrd="0" presId="urn:microsoft.com/office/officeart/2005/8/layout/hList1"/>
    <dgm:cxn modelId="{02610DA3-0072-4B3D-A851-180B9F2EFE98}" type="presParOf" srcId="{82FC0D10-A6FA-40E0-B580-C20074F335A2}" destId="{D997C7C2-5592-4B15-BE08-602B8209F98E}" srcOrd="0" destOrd="0" presId="urn:microsoft.com/office/officeart/2005/8/layout/hList1"/>
    <dgm:cxn modelId="{03D8D1ED-529B-41C7-85EC-B9E357E6270F}" type="presParOf" srcId="{82FC0D10-A6FA-40E0-B580-C20074F335A2}" destId="{3D21CB84-6D66-4D3C-BB31-D189FF275D4A}" srcOrd="1" destOrd="0" presId="urn:microsoft.com/office/officeart/2005/8/layout/hList1"/>
    <dgm:cxn modelId="{9A0BA206-179D-47CD-ACD5-75A34E7BEAC4}" type="presParOf" srcId="{36C6FD81-30E3-4115-A01D-6DFE84E52F98}" destId="{1CF5D222-6A80-4487-8FA9-1DDE1B12165C}" srcOrd="1" destOrd="0" presId="urn:microsoft.com/office/officeart/2005/8/layout/hList1"/>
    <dgm:cxn modelId="{FAA592FE-F555-4462-B9EB-FD7E6648FA19}" type="presParOf" srcId="{36C6FD81-30E3-4115-A01D-6DFE84E52F98}" destId="{D51C4868-3B30-43DC-BA02-7B5D0267A2D3}" srcOrd="2" destOrd="0" presId="urn:microsoft.com/office/officeart/2005/8/layout/hList1"/>
    <dgm:cxn modelId="{9D0778F5-A1AE-411B-9E2F-2B0AB388C430}" type="presParOf" srcId="{D51C4868-3B30-43DC-BA02-7B5D0267A2D3}" destId="{02A274BD-BDB8-4AF0-8E5D-E5AEDD44B9FA}" srcOrd="0" destOrd="0" presId="urn:microsoft.com/office/officeart/2005/8/layout/hList1"/>
    <dgm:cxn modelId="{35FCCDF1-BA1C-4D48-8740-196050C35DB7}" type="presParOf" srcId="{D51C4868-3B30-43DC-BA02-7B5D0267A2D3}" destId="{93E9F36C-1962-42BB-9C12-A062B81CAC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AC0591-425C-4E43-9A03-507BF97384EB}" type="doc">
      <dgm:prSet loTypeId="urn:microsoft.com/office/officeart/2005/8/layout/target3" loCatId="relationship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D50B0399-94DB-4007-92F6-E62451187359}">
      <dgm:prSet/>
      <dgm:spPr/>
      <dgm:t>
        <a:bodyPr/>
        <a:lstStyle/>
        <a:p>
          <a:pPr rtl="0"/>
          <a:r>
            <a:rPr lang="en-US" dirty="0" smtClean="0"/>
            <a:t>Direct on factor </a:t>
          </a:r>
          <a:r>
            <a:rPr lang="en-US" dirty="0" err="1" smtClean="0"/>
            <a:t>Xa</a:t>
          </a:r>
          <a:r>
            <a:rPr lang="en-US" dirty="0" smtClean="0"/>
            <a:t>, without </a:t>
          </a:r>
          <a:r>
            <a:rPr lang="en-US" dirty="0" err="1" smtClean="0"/>
            <a:t>antithrombin</a:t>
          </a:r>
          <a:r>
            <a:rPr lang="en-US" dirty="0" smtClean="0"/>
            <a:t> as a mediator</a:t>
          </a:r>
          <a:endParaRPr lang="en-US" dirty="0"/>
        </a:p>
      </dgm:t>
    </dgm:pt>
    <dgm:pt modelId="{53996EC7-1FC4-4C7D-A560-3207A26231CE}" type="parTrans" cxnId="{5013875F-1637-43C6-BB67-22A4E0B26AA7}">
      <dgm:prSet/>
      <dgm:spPr/>
      <dgm:t>
        <a:bodyPr/>
        <a:lstStyle/>
        <a:p>
          <a:endParaRPr lang="en-US"/>
        </a:p>
      </dgm:t>
    </dgm:pt>
    <dgm:pt modelId="{21A2FDFE-3D24-4C5F-AC9D-AEF9FC9D9C9C}" type="sibTrans" cxnId="{5013875F-1637-43C6-BB67-22A4E0B26AA7}">
      <dgm:prSet/>
      <dgm:spPr/>
      <dgm:t>
        <a:bodyPr/>
        <a:lstStyle/>
        <a:p>
          <a:endParaRPr lang="en-US"/>
        </a:p>
      </dgm:t>
    </dgm:pt>
    <dgm:pt modelId="{3E26EC58-D124-4A8F-B3BE-F8F93FE65BE4}">
      <dgm:prSet/>
      <dgm:spPr/>
      <dgm:t>
        <a:bodyPr/>
        <a:lstStyle/>
        <a:p>
          <a:pPr rtl="0"/>
          <a:r>
            <a:rPr lang="en-US" dirty="0" smtClean="0"/>
            <a:t>1987 isolated from extracts of Mexican Leach, </a:t>
          </a:r>
          <a:r>
            <a:rPr lang="en-US" dirty="0" err="1" smtClean="0"/>
            <a:t>Haementeria</a:t>
          </a:r>
          <a:r>
            <a:rPr lang="en-US" dirty="0" smtClean="0"/>
            <a:t> </a:t>
          </a:r>
          <a:r>
            <a:rPr lang="en-US" dirty="0" err="1" smtClean="0"/>
            <a:t>officinalis</a:t>
          </a:r>
          <a:r>
            <a:rPr lang="en-US" dirty="0" smtClean="0"/>
            <a:t> and tick, </a:t>
          </a:r>
          <a:r>
            <a:rPr lang="en-US" dirty="0" err="1" smtClean="0"/>
            <a:t>ornithodoros</a:t>
          </a:r>
          <a:r>
            <a:rPr lang="en-US" dirty="0" smtClean="0"/>
            <a:t> </a:t>
          </a:r>
          <a:r>
            <a:rPr lang="en-US" dirty="0" err="1" smtClean="0"/>
            <a:t>moubata</a:t>
          </a:r>
          <a:endParaRPr lang="en-US" dirty="0"/>
        </a:p>
      </dgm:t>
    </dgm:pt>
    <dgm:pt modelId="{F9B41398-91B6-43C0-B32E-063913DE5447}" type="parTrans" cxnId="{B2DE81A0-8465-47F2-8FAF-F882E9EE12F1}">
      <dgm:prSet/>
      <dgm:spPr/>
      <dgm:t>
        <a:bodyPr/>
        <a:lstStyle/>
        <a:p>
          <a:endParaRPr lang="en-US"/>
        </a:p>
      </dgm:t>
    </dgm:pt>
    <dgm:pt modelId="{E47AEA29-CAD7-4485-A250-79B8BFD6E451}" type="sibTrans" cxnId="{B2DE81A0-8465-47F2-8FAF-F882E9EE12F1}">
      <dgm:prSet/>
      <dgm:spPr/>
      <dgm:t>
        <a:bodyPr/>
        <a:lstStyle/>
        <a:p>
          <a:endParaRPr lang="en-US"/>
        </a:p>
      </dgm:t>
    </dgm:pt>
    <dgm:pt modelId="{867EF0E6-49FC-4C3D-A1DA-280DFC2BA15F}" type="pres">
      <dgm:prSet presAssocID="{49AC0591-425C-4E43-9A03-507BF97384E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6BE014F-AF85-409C-B616-8EA60C886021}" type="pres">
      <dgm:prSet presAssocID="{D50B0399-94DB-4007-92F6-E62451187359}" presName="circle1" presStyleLbl="node1" presStyleIdx="0" presStyleCnt="2"/>
      <dgm:spPr/>
    </dgm:pt>
    <dgm:pt modelId="{C16DC97B-A6DE-4E80-90D7-4BDC6C526500}" type="pres">
      <dgm:prSet presAssocID="{D50B0399-94DB-4007-92F6-E62451187359}" presName="space" presStyleCnt="0"/>
      <dgm:spPr/>
    </dgm:pt>
    <dgm:pt modelId="{3FE1EF60-EE8D-4912-867F-67F0DF565064}" type="pres">
      <dgm:prSet presAssocID="{D50B0399-94DB-4007-92F6-E62451187359}" presName="rect1" presStyleLbl="alignAcc1" presStyleIdx="0" presStyleCnt="2"/>
      <dgm:spPr/>
    </dgm:pt>
    <dgm:pt modelId="{28DC0059-46E0-4681-B5C1-3DF89C61F8CC}" type="pres">
      <dgm:prSet presAssocID="{3E26EC58-D124-4A8F-B3BE-F8F93FE65BE4}" presName="vertSpace2" presStyleLbl="node1" presStyleIdx="0" presStyleCnt="2"/>
      <dgm:spPr/>
    </dgm:pt>
    <dgm:pt modelId="{8822E555-6C61-49E5-BAB8-74DD6575B15C}" type="pres">
      <dgm:prSet presAssocID="{3E26EC58-D124-4A8F-B3BE-F8F93FE65BE4}" presName="circle2" presStyleLbl="node1" presStyleIdx="1" presStyleCnt="2"/>
      <dgm:spPr/>
    </dgm:pt>
    <dgm:pt modelId="{FB20D051-0F06-4975-A62E-0DD804605A71}" type="pres">
      <dgm:prSet presAssocID="{3E26EC58-D124-4A8F-B3BE-F8F93FE65BE4}" presName="rect2" presStyleLbl="alignAcc1" presStyleIdx="1" presStyleCnt="2"/>
      <dgm:spPr/>
    </dgm:pt>
    <dgm:pt modelId="{74110A06-4E91-42D7-A667-D32AA9C872A5}" type="pres">
      <dgm:prSet presAssocID="{D50B0399-94DB-4007-92F6-E6245118735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397485A4-D456-4E20-9FE6-12FB17802160}" type="pres">
      <dgm:prSet presAssocID="{3E26EC58-D124-4A8F-B3BE-F8F93FE65BE4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013875F-1637-43C6-BB67-22A4E0B26AA7}" srcId="{49AC0591-425C-4E43-9A03-507BF97384EB}" destId="{D50B0399-94DB-4007-92F6-E62451187359}" srcOrd="0" destOrd="0" parTransId="{53996EC7-1FC4-4C7D-A560-3207A26231CE}" sibTransId="{21A2FDFE-3D24-4C5F-AC9D-AEF9FC9D9C9C}"/>
    <dgm:cxn modelId="{CE6F7068-33F8-4E06-B38F-DC2C9769B9DF}" type="presOf" srcId="{D50B0399-94DB-4007-92F6-E62451187359}" destId="{74110A06-4E91-42D7-A667-D32AA9C872A5}" srcOrd="1" destOrd="0" presId="urn:microsoft.com/office/officeart/2005/8/layout/target3"/>
    <dgm:cxn modelId="{C2B9DA5C-BB3A-4EF8-92E5-BF549FD4BAC7}" type="presOf" srcId="{3E26EC58-D124-4A8F-B3BE-F8F93FE65BE4}" destId="{FB20D051-0F06-4975-A62E-0DD804605A71}" srcOrd="0" destOrd="0" presId="urn:microsoft.com/office/officeart/2005/8/layout/target3"/>
    <dgm:cxn modelId="{5596389C-ED86-40B7-B85F-CABF0B29DF0B}" type="presOf" srcId="{3E26EC58-D124-4A8F-B3BE-F8F93FE65BE4}" destId="{397485A4-D456-4E20-9FE6-12FB17802160}" srcOrd="1" destOrd="0" presId="urn:microsoft.com/office/officeart/2005/8/layout/target3"/>
    <dgm:cxn modelId="{B2DE81A0-8465-47F2-8FAF-F882E9EE12F1}" srcId="{49AC0591-425C-4E43-9A03-507BF97384EB}" destId="{3E26EC58-D124-4A8F-B3BE-F8F93FE65BE4}" srcOrd="1" destOrd="0" parTransId="{F9B41398-91B6-43C0-B32E-063913DE5447}" sibTransId="{E47AEA29-CAD7-4485-A250-79B8BFD6E451}"/>
    <dgm:cxn modelId="{CE57AD33-BF23-48DC-8923-456011079877}" type="presOf" srcId="{D50B0399-94DB-4007-92F6-E62451187359}" destId="{3FE1EF60-EE8D-4912-867F-67F0DF565064}" srcOrd="0" destOrd="0" presId="urn:microsoft.com/office/officeart/2005/8/layout/target3"/>
    <dgm:cxn modelId="{F6E29B67-205E-404E-A7C6-3E6C14887FD1}" type="presOf" srcId="{49AC0591-425C-4E43-9A03-507BF97384EB}" destId="{867EF0E6-49FC-4C3D-A1DA-280DFC2BA15F}" srcOrd="0" destOrd="0" presId="urn:microsoft.com/office/officeart/2005/8/layout/target3"/>
    <dgm:cxn modelId="{B1675D0D-DE08-41C4-B98D-AF712C0B03D4}" type="presParOf" srcId="{867EF0E6-49FC-4C3D-A1DA-280DFC2BA15F}" destId="{16BE014F-AF85-409C-B616-8EA60C886021}" srcOrd="0" destOrd="0" presId="urn:microsoft.com/office/officeart/2005/8/layout/target3"/>
    <dgm:cxn modelId="{7D9DEB3C-9933-4784-BA9E-62EDE07205C1}" type="presParOf" srcId="{867EF0E6-49FC-4C3D-A1DA-280DFC2BA15F}" destId="{C16DC97B-A6DE-4E80-90D7-4BDC6C526500}" srcOrd="1" destOrd="0" presId="urn:microsoft.com/office/officeart/2005/8/layout/target3"/>
    <dgm:cxn modelId="{A64A2343-8DCB-4B2B-8CB1-159F434057B0}" type="presParOf" srcId="{867EF0E6-49FC-4C3D-A1DA-280DFC2BA15F}" destId="{3FE1EF60-EE8D-4912-867F-67F0DF565064}" srcOrd="2" destOrd="0" presId="urn:microsoft.com/office/officeart/2005/8/layout/target3"/>
    <dgm:cxn modelId="{933BC386-90D8-4273-A92B-BAB3E7CA63C1}" type="presParOf" srcId="{867EF0E6-49FC-4C3D-A1DA-280DFC2BA15F}" destId="{28DC0059-46E0-4681-B5C1-3DF89C61F8CC}" srcOrd="3" destOrd="0" presId="urn:microsoft.com/office/officeart/2005/8/layout/target3"/>
    <dgm:cxn modelId="{2C782ABD-9E40-49AA-ABB5-17E4817E798E}" type="presParOf" srcId="{867EF0E6-49FC-4C3D-A1DA-280DFC2BA15F}" destId="{8822E555-6C61-49E5-BAB8-74DD6575B15C}" srcOrd="4" destOrd="0" presId="urn:microsoft.com/office/officeart/2005/8/layout/target3"/>
    <dgm:cxn modelId="{46D52D53-1141-4B49-B700-6DFB188B7382}" type="presParOf" srcId="{867EF0E6-49FC-4C3D-A1DA-280DFC2BA15F}" destId="{FB20D051-0F06-4975-A62E-0DD804605A71}" srcOrd="5" destOrd="0" presId="urn:microsoft.com/office/officeart/2005/8/layout/target3"/>
    <dgm:cxn modelId="{52C13EB1-0CA4-4414-8FD6-67CC41555FBE}" type="presParOf" srcId="{867EF0E6-49FC-4C3D-A1DA-280DFC2BA15F}" destId="{74110A06-4E91-42D7-A667-D32AA9C872A5}" srcOrd="6" destOrd="0" presId="urn:microsoft.com/office/officeart/2005/8/layout/target3"/>
    <dgm:cxn modelId="{E5B52C0D-A4D8-4AF3-8972-E320ED80ACEE}" type="presParOf" srcId="{867EF0E6-49FC-4C3D-A1DA-280DFC2BA15F}" destId="{397485A4-D456-4E20-9FE6-12FB1780216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3307065-564F-41F1-A914-AE7C321B7765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76BC4CB8-FBC4-46FD-B0A8-1F2ADB6DC954}">
      <dgm:prSet/>
      <dgm:spPr/>
      <dgm:t>
        <a:bodyPr/>
        <a:lstStyle/>
        <a:p>
          <a:pPr rtl="0"/>
          <a:r>
            <a:rPr lang="en-US" b="1" i="0" baseline="0" dirty="0" err="1" smtClean="0"/>
            <a:t>Xabans</a:t>
          </a:r>
          <a:endParaRPr lang="en-US" b="1" i="0" baseline="0" dirty="0"/>
        </a:p>
      </dgm:t>
    </dgm:pt>
    <dgm:pt modelId="{B9B4975A-D7B6-4F89-884E-C57456E9A379}" type="parTrans" cxnId="{9A7D3AE9-2F98-486B-9A60-DDF68EDBC85D}">
      <dgm:prSet/>
      <dgm:spPr/>
      <dgm:t>
        <a:bodyPr/>
        <a:lstStyle/>
        <a:p>
          <a:endParaRPr lang="en-US"/>
        </a:p>
      </dgm:t>
    </dgm:pt>
    <dgm:pt modelId="{724B0FDD-E250-4B9E-ABD4-A2221BC54BA1}" type="sibTrans" cxnId="{9A7D3AE9-2F98-486B-9A60-DDF68EDBC85D}">
      <dgm:prSet/>
      <dgm:spPr/>
      <dgm:t>
        <a:bodyPr/>
        <a:lstStyle/>
        <a:p>
          <a:endParaRPr lang="en-US"/>
        </a:p>
      </dgm:t>
    </dgm:pt>
    <dgm:pt modelId="{FCAF6C58-6CBD-40A3-9F22-2DDC12AFB27B}" type="pres">
      <dgm:prSet presAssocID="{13307065-564F-41F1-A914-AE7C321B7765}" presName="linear" presStyleCnt="0">
        <dgm:presLayoutVars>
          <dgm:animLvl val="lvl"/>
          <dgm:resizeHandles val="exact"/>
        </dgm:presLayoutVars>
      </dgm:prSet>
      <dgm:spPr/>
    </dgm:pt>
    <dgm:pt modelId="{FC5F6EE0-9748-48DC-B08D-1FF1A8A4099B}" type="pres">
      <dgm:prSet presAssocID="{76BC4CB8-FBC4-46FD-B0A8-1F2ADB6DC9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A7D3AE9-2F98-486B-9A60-DDF68EDBC85D}" srcId="{13307065-564F-41F1-A914-AE7C321B7765}" destId="{76BC4CB8-FBC4-46FD-B0A8-1F2ADB6DC954}" srcOrd="0" destOrd="0" parTransId="{B9B4975A-D7B6-4F89-884E-C57456E9A379}" sibTransId="{724B0FDD-E250-4B9E-ABD4-A2221BC54BA1}"/>
    <dgm:cxn modelId="{7D2664DF-CB87-4365-A595-AC2B2F5BF97D}" type="presOf" srcId="{13307065-564F-41F1-A914-AE7C321B7765}" destId="{FCAF6C58-6CBD-40A3-9F22-2DDC12AFB27B}" srcOrd="0" destOrd="0" presId="urn:microsoft.com/office/officeart/2005/8/layout/vList2"/>
    <dgm:cxn modelId="{56D1162C-6517-48F7-A60D-80BC042F2F20}" type="presOf" srcId="{76BC4CB8-FBC4-46FD-B0A8-1F2ADB6DC954}" destId="{FC5F6EE0-9748-48DC-B08D-1FF1A8A4099B}" srcOrd="0" destOrd="0" presId="urn:microsoft.com/office/officeart/2005/8/layout/vList2"/>
    <dgm:cxn modelId="{24CEA7C6-2C7E-4502-B5DC-233558A950BF}" type="presParOf" srcId="{FCAF6C58-6CBD-40A3-9F22-2DDC12AFB27B}" destId="{FC5F6EE0-9748-48DC-B08D-1FF1A8A409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7C4573-DF9C-458C-A4B4-2E41069D1BED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75B549D3-96E7-4A10-94DF-DB3766D84F3B}">
      <dgm:prSet/>
      <dgm:spPr/>
      <dgm:t>
        <a:bodyPr/>
        <a:lstStyle/>
        <a:p>
          <a:pPr rtl="0"/>
          <a:r>
            <a:rPr lang="en-US" dirty="0" err="1" smtClean="0"/>
            <a:t>Apixaban</a:t>
          </a:r>
          <a:r>
            <a:rPr lang="en-US" dirty="0" smtClean="0"/>
            <a:t>:  </a:t>
          </a:r>
          <a:r>
            <a:rPr lang="en-US" dirty="0" err="1" smtClean="0"/>
            <a:t>phast</a:t>
          </a:r>
          <a:r>
            <a:rPr lang="en-US" dirty="0" smtClean="0"/>
            <a:t> II trials</a:t>
          </a:r>
          <a:endParaRPr lang="en-US" dirty="0"/>
        </a:p>
      </dgm:t>
    </dgm:pt>
    <dgm:pt modelId="{C818E7F9-023B-4F72-8208-7471E2B9FC8B}" type="parTrans" cxnId="{E3E34BF1-C071-4E18-B0DF-FEA5AD6FC43D}">
      <dgm:prSet/>
      <dgm:spPr/>
      <dgm:t>
        <a:bodyPr/>
        <a:lstStyle/>
        <a:p>
          <a:endParaRPr lang="en-US"/>
        </a:p>
      </dgm:t>
    </dgm:pt>
    <dgm:pt modelId="{5394BDA4-8CA1-46CC-9D57-C555286B2753}" type="sibTrans" cxnId="{E3E34BF1-C071-4E18-B0DF-FEA5AD6FC43D}">
      <dgm:prSet/>
      <dgm:spPr/>
      <dgm:t>
        <a:bodyPr/>
        <a:lstStyle/>
        <a:p>
          <a:endParaRPr lang="en-US"/>
        </a:p>
      </dgm:t>
    </dgm:pt>
    <dgm:pt modelId="{B7D3D632-13A0-4935-88BF-38017324506B}">
      <dgm:prSet/>
      <dgm:spPr/>
      <dgm:t>
        <a:bodyPr/>
        <a:lstStyle/>
        <a:p>
          <a:pPr rtl="0"/>
          <a:r>
            <a:rPr lang="en-US" dirty="0" smtClean="0"/>
            <a:t>2007: 1217 patients randomized to different doses of </a:t>
          </a:r>
          <a:r>
            <a:rPr lang="en-US" dirty="0" err="1" smtClean="0"/>
            <a:t>Apixaban</a:t>
          </a:r>
          <a:r>
            <a:rPr lang="en-US" dirty="0" smtClean="0"/>
            <a:t> </a:t>
          </a:r>
          <a:r>
            <a:rPr lang="en-US" dirty="0" err="1" smtClean="0"/>
            <a:t>vs</a:t>
          </a:r>
          <a:r>
            <a:rPr lang="en-US" dirty="0" smtClean="0"/>
            <a:t> </a:t>
          </a:r>
          <a:r>
            <a:rPr lang="en-US" dirty="0" err="1" smtClean="0"/>
            <a:t>enoxaparin</a:t>
          </a:r>
          <a:r>
            <a:rPr lang="en-US" dirty="0" smtClean="0"/>
            <a:t> </a:t>
          </a:r>
          <a:r>
            <a:rPr lang="en-US" dirty="0" err="1" smtClean="0"/>
            <a:t>vs</a:t>
          </a:r>
          <a:r>
            <a:rPr lang="en-US" dirty="0" smtClean="0"/>
            <a:t> </a:t>
          </a:r>
          <a:r>
            <a:rPr lang="en-US" dirty="0" err="1" smtClean="0"/>
            <a:t>warfarin</a:t>
          </a:r>
          <a:r>
            <a:rPr lang="en-US" dirty="0" smtClean="0"/>
            <a:t> showed it to be as safe following total knee</a:t>
          </a:r>
          <a:endParaRPr lang="en-US" dirty="0"/>
        </a:p>
      </dgm:t>
    </dgm:pt>
    <dgm:pt modelId="{A8F7EDD0-7FA7-478E-8360-A2608F608E5B}" type="parTrans" cxnId="{A2DE785D-3444-481C-9176-7F8839A1A3DE}">
      <dgm:prSet/>
      <dgm:spPr/>
      <dgm:t>
        <a:bodyPr/>
        <a:lstStyle/>
        <a:p>
          <a:endParaRPr lang="en-US"/>
        </a:p>
      </dgm:t>
    </dgm:pt>
    <dgm:pt modelId="{E29EE134-0B48-4093-AA0D-844401EF6B96}" type="sibTrans" cxnId="{A2DE785D-3444-481C-9176-7F8839A1A3DE}">
      <dgm:prSet/>
      <dgm:spPr/>
      <dgm:t>
        <a:bodyPr/>
        <a:lstStyle/>
        <a:p>
          <a:endParaRPr lang="en-US"/>
        </a:p>
      </dgm:t>
    </dgm:pt>
    <dgm:pt modelId="{F55AA2B7-0BF3-45EE-A4F6-91ABA43F1422}">
      <dgm:prSet/>
      <dgm:spPr/>
      <dgm:t>
        <a:bodyPr/>
        <a:lstStyle/>
        <a:p>
          <a:pPr rtl="0"/>
          <a:r>
            <a:rPr lang="en-US" dirty="0" err="1" smtClean="0"/>
            <a:t>Edoxaban</a:t>
          </a:r>
          <a:r>
            <a:rPr lang="en-US" dirty="0" smtClean="0"/>
            <a:t>: phase II trials</a:t>
          </a:r>
          <a:endParaRPr lang="en-US" dirty="0"/>
        </a:p>
      </dgm:t>
    </dgm:pt>
    <dgm:pt modelId="{7ACE7BEE-92C7-48CC-8EBC-99EB60565767}" type="parTrans" cxnId="{D9753900-B835-49F4-862F-259C6571181C}">
      <dgm:prSet/>
      <dgm:spPr/>
      <dgm:t>
        <a:bodyPr/>
        <a:lstStyle/>
        <a:p>
          <a:endParaRPr lang="en-US"/>
        </a:p>
      </dgm:t>
    </dgm:pt>
    <dgm:pt modelId="{20879FC2-6314-4FA3-BB73-2F5482DB5DE4}" type="sibTrans" cxnId="{D9753900-B835-49F4-862F-259C6571181C}">
      <dgm:prSet/>
      <dgm:spPr/>
      <dgm:t>
        <a:bodyPr/>
        <a:lstStyle/>
        <a:p>
          <a:endParaRPr lang="en-US"/>
        </a:p>
      </dgm:t>
    </dgm:pt>
    <dgm:pt modelId="{8923EC0B-B2C5-4BA9-8B86-AD617202B64C}">
      <dgm:prSet/>
      <dgm:spPr/>
      <dgm:t>
        <a:bodyPr/>
        <a:lstStyle/>
        <a:p>
          <a:pPr rtl="0"/>
          <a:r>
            <a:rPr lang="en-US" dirty="0" smtClean="0"/>
            <a:t>2010: 903 patients with </a:t>
          </a:r>
          <a:r>
            <a:rPr lang="en-US" dirty="0" err="1" smtClean="0"/>
            <a:t>Edoxaban</a:t>
          </a:r>
          <a:r>
            <a:rPr lang="en-US" dirty="0" smtClean="0"/>
            <a:t> </a:t>
          </a:r>
          <a:r>
            <a:rPr lang="en-US" dirty="0" err="1" smtClean="0"/>
            <a:t>vs</a:t>
          </a:r>
          <a:r>
            <a:rPr lang="en-US" dirty="0" smtClean="0"/>
            <a:t> </a:t>
          </a:r>
          <a:r>
            <a:rPr lang="en-US" dirty="0" err="1" smtClean="0"/>
            <a:t>daltaparin</a:t>
          </a:r>
          <a:r>
            <a:rPr lang="en-US" dirty="0" smtClean="0"/>
            <a:t> with total hip replacement, incident of VTE was significantly lower in </a:t>
          </a:r>
          <a:r>
            <a:rPr lang="en-US" dirty="0" err="1" smtClean="0"/>
            <a:t>edoxaban</a:t>
          </a:r>
          <a:r>
            <a:rPr lang="en-US" dirty="0" smtClean="0"/>
            <a:t> group without significant increase in bleeding complications</a:t>
          </a:r>
          <a:endParaRPr lang="en-US" dirty="0"/>
        </a:p>
      </dgm:t>
    </dgm:pt>
    <dgm:pt modelId="{12AA4D8D-8F17-4E8B-B88D-5A869B92CEAE}" type="parTrans" cxnId="{830D784A-95D4-4398-A69A-0E2E523AA69B}">
      <dgm:prSet/>
      <dgm:spPr/>
      <dgm:t>
        <a:bodyPr/>
        <a:lstStyle/>
        <a:p>
          <a:endParaRPr lang="en-US"/>
        </a:p>
      </dgm:t>
    </dgm:pt>
    <dgm:pt modelId="{C77D9422-E086-44AF-AD42-9B3DF8AE981E}" type="sibTrans" cxnId="{830D784A-95D4-4398-A69A-0E2E523AA69B}">
      <dgm:prSet/>
      <dgm:spPr/>
      <dgm:t>
        <a:bodyPr/>
        <a:lstStyle/>
        <a:p>
          <a:endParaRPr lang="en-US"/>
        </a:p>
      </dgm:t>
    </dgm:pt>
    <dgm:pt modelId="{3C5102B9-D11E-430C-B79A-4D9CE640AEB1}">
      <dgm:prSet/>
      <dgm:spPr/>
      <dgm:t>
        <a:bodyPr/>
        <a:lstStyle/>
        <a:p>
          <a:pPr rtl="0"/>
          <a:r>
            <a:rPr lang="en-US" dirty="0" smtClean="0"/>
            <a:t>2010: 1146 patients, compared different doses of </a:t>
          </a:r>
          <a:r>
            <a:rPr lang="en-US" dirty="0" err="1" smtClean="0"/>
            <a:t>edoxaban</a:t>
          </a:r>
          <a:r>
            <a:rPr lang="en-US" dirty="0" smtClean="0"/>
            <a:t> </a:t>
          </a:r>
          <a:r>
            <a:rPr lang="en-US" dirty="0" err="1" smtClean="0"/>
            <a:t>vs</a:t>
          </a:r>
          <a:r>
            <a:rPr lang="en-US" dirty="0" smtClean="0"/>
            <a:t> </a:t>
          </a:r>
          <a:r>
            <a:rPr lang="en-US" dirty="0" err="1" smtClean="0"/>
            <a:t>warfarin</a:t>
          </a:r>
          <a:r>
            <a:rPr lang="en-US" dirty="0" smtClean="0"/>
            <a:t> (INR 2-3) in patients with AF for stroke prevention and found it to be as safe as </a:t>
          </a:r>
          <a:r>
            <a:rPr lang="en-US" dirty="0" err="1" smtClean="0"/>
            <a:t>warfarin</a:t>
          </a:r>
          <a:endParaRPr lang="en-US" dirty="0"/>
        </a:p>
      </dgm:t>
    </dgm:pt>
    <dgm:pt modelId="{D192718E-F0BD-4F52-8261-C486B5CF2032}" type="parTrans" cxnId="{1238C242-4EAA-4429-820E-618E5686C008}">
      <dgm:prSet/>
      <dgm:spPr/>
      <dgm:t>
        <a:bodyPr/>
        <a:lstStyle/>
        <a:p>
          <a:endParaRPr lang="en-US"/>
        </a:p>
      </dgm:t>
    </dgm:pt>
    <dgm:pt modelId="{DA084F4D-6995-4ECB-B047-483A84E51331}" type="sibTrans" cxnId="{1238C242-4EAA-4429-820E-618E5686C008}">
      <dgm:prSet/>
      <dgm:spPr/>
      <dgm:t>
        <a:bodyPr/>
        <a:lstStyle/>
        <a:p>
          <a:endParaRPr lang="en-US"/>
        </a:p>
      </dgm:t>
    </dgm:pt>
    <dgm:pt modelId="{ABF66907-E6F9-4684-AB6F-4969DECEA49E}">
      <dgm:prSet/>
      <dgm:spPr/>
      <dgm:t>
        <a:bodyPr/>
        <a:lstStyle/>
        <a:p>
          <a:pPr rtl="0"/>
          <a:r>
            <a:rPr lang="en-US" dirty="0" err="1" smtClean="0"/>
            <a:t>Otamixaban</a:t>
          </a:r>
          <a:r>
            <a:rPr lang="en-US" dirty="0" smtClean="0"/>
            <a:t>: SEPIA-PCI trial – phase II trial</a:t>
          </a:r>
          <a:endParaRPr lang="en-US" dirty="0"/>
        </a:p>
      </dgm:t>
    </dgm:pt>
    <dgm:pt modelId="{D97E8A4B-4697-4F91-BD7E-9365EA0E11A9}" type="parTrans" cxnId="{68EA6E78-CE02-44CC-A39B-4524BFFA5DA9}">
      <dgm:prSet/>
      <dgm:spPr/>
      <dgm:t>
        <a:bodyPr/>
        <a:lstStyle/>
        <a:p>
          <a:endParaRPr lang="en-US"/>
        </a:p>
      </dgm:t>
    </dgm:pt>
    <dgm:pt modelId="{C48F1D12-3E3C-40A4-B1AE-5FBB3CC1CE8D}" type="sibTrans" cxnId="{68EA6E78-CE02-44CC-A39B-4524BFFA5DA9}">
      <dgm:prSet/>
      <dgm:spPr/>
      <dgm:t>
        <a:bodyPr/>
        <a:lstStyle/>
        <a:p>
          <a:endParaRPr lang="en-US"/>
        </a:p>
      </dgm:t>
    </dgm:pt>
    <dgm:pt modelId="{654875E9-BBEB-4F1D-8DF0-84B5E55BCEA1}">
      <dgm:prSet/>
      <dgm:spPr/>
      <dgm:t>
        <a:bodyPr/>
        <a:lstStyle/>
        <a:p>
          <a:pPr rtl="0"/>
          <a:r>
            <a:rPr lang="en-US" dirty="0" smtClean="0"/>
            <a:t>2007: 947 patients, comparing </a:t>
          </a:r>
          <a:r>
            <a:rPr lang="en-US" dirty="0" err="1" smtClean="0"/>
            <a:t>unfrac</a:t>
          </a:r>
          <a:r>
            <a:rPr lang="en-US" dirty="0" smtClean="0"/>
            <a:t> </a:t>
          </a:r>
          <a:r>
            <a:rPr lang="en-US" dirty="0" err="1" smtClean="0"/>
            <a:t>hep</a:t>
          </a:r>
          <a:r>
            <a:rPr lang="en-US" dirty="0" smtClean="0"/>
            <a:t> </a:t>
          </a:r>
          <a:r>
            <a:rPr lang="en-US" dirty="0" err="1" smtClean="0"/>
            <a:t>vs</a:t>
          </a:r>
          <a:r>
            <a:rPr lang="en-US" dirty="0" smtClean="0"/>
            <a:t> </a:t>
          </a:r>
          <a:r>
            <a:rPr lang="en-US" dirty="0" err="1" smtClean="0"/>
            <a:t>Otamixaban</a:t>
          </a:r>
          <a:r>
            <a:rPr lang="en-US" dirty="0" smtClean="0"/>
            <a:t> prior to non urgent PCI, found that </a:t>
          </a:r>
          <a:r>
            <a:rPr lang="en-US" dirty="0" err="1" smtClean="0"/>
            <a:t>Otamixaban</a:t>
          </a:r>
          <a:r>
            <a:rPr lang="en-US" dirty="0" smtClean="0"/>
            <a:t> had fewer </a:t>
          </a:r>
          <a:r>
            <a:rPr lang="en-US" dirty="0" err="1" smtClean="0"/>
            <a:t>prothrombin</a:t>
          </a:r>
          <a:r>
            <a:rPr lang="en-US" dirty="0" smtClean="0"/>
            <a:t> fragments but no difference in bleeding complications</a:t>
          </a:r>
          <a:endParaRPr lang="en-US" dirty="0"/>
        </a:p>
      </dgm:t>
    </dgm:pt>
    <dgm:pt modelId="{AF265C24-EDC2-45D7-AFB1-BEB59CBCD7B3}" type="parTrans" cxnId="{F80DE069-6463-46FC-A1F5-2BED6BBE7521}">
      <dgm:prSet/>
      <dgm:spPr/>
      <dgm:t>
        <a:bodyPr/>
        <a:lstStyle/>
        <a:p>
          <a:endParaRPr lang="en-US"/>
        </a:p>
      </dgm:t>
    </dgm:pt>
    <dgm:pt modelId="{26BD64B4-2D82-412F-AED6-F481C51A8D5B}" type="sibTrans" cxnId="{F80DE069-6463-46FC-A1F5-2BED6BBE7521}">
      <dgm:prSet/>
      <dgm:spPr/>
      <dgm:t>
        <a:bodyPr/>
        <a:lstStyle/>
        <a:p>
          <a:endParaRPr lang="en-US"/>
        </a:p>
      </dgm:t>
    </dgm:pt>
    <dgm:pt modelId="{4D4CF7C9-6CB2-4D2E-B763-4558FE298F3E}">
      <dgm:prSet/>
      <dgm:spPr/>
      <dgm:t>
        <a:bodyPr/>
        <a:lstStyle/>
        <a:p>
          <a:pPr rtl="0"/>
          <a:r>
            <a:rPr lang="en-US" dirty="0" err="1" smtClean="0"/>
            <a:t>Rivaroxaban</a:t>
          </a:r>
          <a:r>
            <a:rPr lang="en-US" dirty="0" smtClean="0"/>
            <a:t> – phase III trials</a:t>
          </a:r>
          <a:endParaRPr lang="en-US" dirty="0"/>
        </a:p>
      </dgm:t>
    </dgm:pt>
    <dgm:pt modelId="{1AFA0B9D-09A6-4BC1-981C-82D29689AFCA}" type="parTrans" cxnId="{CD3C2BE3-75FB-4005-AD84-5BED4F38522D}">
      <dgm:prSet/>
      <dgm:spPr/>
      <dgm:t>
        <a:bodyPr/>
        <a:lstStyle/>
        <a:p>
          <a:endParaRPr lang="en-US"/>
        </a:p>
      </dgm:t>
    </dgm:pt>
    <dgm:pt modelId="{81D905A3-FBE6-4B5C-9540-FC707C2D9AD9}" type="sibTrans" cxnId="{CD3C2BE3-75FB-4005-AD84-5BED4F38522D}">
      <dgm:prSet/>
      <dgm:spPr/>
      <dgm:t>
        <a:bodyPr/>
        <a:lstStyle/>
        <a:p>
          <a:endParaRPr lang="en-US"/>
        </a:p>
      </dgm:t>
    </dgm:pt>
    <dgm:pt modelId="{61D3550D-3151-470A-A73C-9A0062D62ED2}">
      <dgm:prSet/>
      <dgm:spPr/>
      <dgm:t>
        <a:bodyPr/>
        <a:lstStyle/>
        <a:p>
          <a:pPr rtl="0"/>
          <a:r>
            <a:rPr lang="en-US" dirty="0" smtClean="0"/>
            <a:t>oral – VTE Studies with hip or knee replacement</a:t>
          </a:r>
          <a:endParaRPr lang="en-US" dirty="0"/>
        </a:p>
      </dgm:t>
    </dgm:pt>
    <dgm:pt modelId="{638BCDC2-7F7E-44D9-BE7F-321F0AC2ADB4}" type="parTrans" cxnId="{F1A86922-621E-498C-A369-14A67E0AC6D5}">
      <dgm:prSet/>
      <dgm:spPr/>
      <dgm:t>
        <a:bodyPr/>
        <a:lstStyle/>
        <a:p>
          <a:endParaRPr lang="en-US"/>
        </a:p>
      </dgm:t>
    </dgm:pt>
    <dgm:pt modelId="{7721BC5B-54C9-425E-94E7-1A1D5D7DDFDF}" type="sibTrans" cxnId="{F1A86922-621E-498C-A369-14A67E0AC6D5}">
      <dgm:prSet/>
      <dgm:spPr/>
      <dgm:t>
        <a:bodyPr/>
        <a:lstStyle/>
        <a:p>
          <a:endParaRPr lang="en-US"/>
        </a:p>
      </dgm:t>
    </dgm:pt>
    <dgm:pt modelId="{35D5E6A8-1D34-417A-8543-A5FA4C1E2105}" type="pres">
      <dgm:prSet presAssocID="{F17C4573-DF9C-458C-A4B4-2E41069D1BED}" presName="linear" presStyleCnt="0">
        <dgm:presLayoutVars>
          <dgm:animLvl val="lvl"/>
          <dgm:resizeHandles val="exact"/>
        </dgm:presLayoutVars>
      </dgm:prSet>
      <dgm:spPr/>
    </dgm:pt>
    <dgm:pt modelId="{CCBB37FD-49FF-4203-9233-19CDE91D7248}" type="pres">
      <dgm:prSet presAssocID="{75B549D3-96E7-4A10-94DF-DB3766D84F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8058A2-0915-48C3-A34F-2687536685AC}" type="pres">
      <dgm:prSet presAssocID="{75B549D3-96E7-4A10-94DF-DB3766D84F3B}" presName="childText" presStyleLbl="revTx" presStyleIdx="0" presStyleCnt="4">
        <dgm:presLayoutVars>
          <dgm:bulletEnabled val="1"/>
        </dgm:presLayoutVars>
      </dgm:prSet>
      <dgm:spPr/>
    </dgm:pt>
    <dgm:pt modelId="{D0BCAE59-32C1-466B-9CB6-DAFB80A17E33}" type="pres">
      <dgm:prSet presAssocID="{F55AA2B7-0BF3-45EE-A4F6-91ABA43F14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B6555C-C508-4262-AEE2-FEBB08AE50E8}" type="pres">
      <dgm:prSet presAssocID="{F55AA2B7-0BF3-45EE-A4F6-91ABA43F1422}" presName="childText" presStyleLbl="revTx" presStyleIdx="1" presStyleCnt="4">
        <dgm:presLayoutVars>
          <dgm:bulletEnabled val="1"/>
        </dgm:presLayoutVars>
      </dgm:prSet>
      <dgm:spPr/>
    </dgm:pt>
    <dgm:pt modelId="{4A2470CA-F2CD-4797-9896-4F86C90C244F}" type="pres">
      <dgm:prSet presAssocID="{ABF66907-E6F9-4684-AB6F-4969DECEA4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FF3FD6-4323-4171-85A8-1739D6CE1197}" type="pres">
      <dgm:prSet presAssocID="{ABF66907-E6F9-4684-AB6F-4969DECEA49E}" presName="childText" presStyleLbl="revTx" presStyleIdx="2" presStyleCnt="4">
        <dgm:presLayoutVars>
          <dgm:bulletEnabled val="1"/>
        </dgm:presLayoutVars>
      </dgm:prSet>
      <dgm:spPr/>
    </dgm:pt>
    <dgm:pt modelId="{D6BD8247-222D-4C89-B089-6375F20C9F34}" type="pres">
      <dgm:prSet presAssocID="{4D4CF7C9-6CB2-4D2E-B763-4558FE298F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11E05B4-2B19-4B4F-A461-94C65C4B6C3D}" type="pres">
      <dgm:prSet presAssocID="{4D4CF7C9-6CB2-4D2E-B763-4558FE298F3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E0D7696-B989-427E-91FF-9B67263C5536}" type="presOf" srcId="{F17C4573-DF9C-458C-A4B4-2E41069D1BED}" destId="{35D5E6A8-1D34-417A-8543-A5FA4C1E2105}" srcOrd="0" destOrd="0" presId="urn:microsoft.com/office/officeart/2005/8/layout/vList2"/>
    <dgm:cxn modelId="{F1A86922-621E-498C-A369-14A67E0AC6D5}" srcId="{4D4CF7C9-6CB2-4D2E-B763-4558FE298F3E}" destId="{61D3550D-3151-470A-A73C-9A0062D62ED2}" srcOrd="0" destOrd="0" parTransId="{638BCDC2-7F7E-44D9-BE7F-321F0AC2ADB4}" sibTransId="{7721BC5B-54C9-425E-94E7-1A1D5D7DDFDF}"/>
    <dgm:cxn modelId="{A9E56ECE-2A16-4588-892E-865BA18642A6}" type="presOf" srcId="{61D3550D-3151-470A-A73C-9A0062D62ED2}" destId="{911E05B4-2B19-4B4F-A461-94C65C4B6C3D}" srcOrd="0" destOrd="0" presId="urn:microsoft.com/office/officeart/2005/8/layout/vList2"/>
    <dgm:cxn modelId="{C463AEC0-1B31-41CD-BEF0-2306F8A34BB7}" type="presOf" srcId="{75B549D3-96E7-4A10-94DF-DB3766D84F3B}" destId="{CCBB37FD-49FF-4203-9233-19CDE91D7248}" srcOrd="0" destOrd="0" presId="urn:microsoft.com/office/officeart/2005/8/layout/vList2"/>
    <dgm:cxn modelId="{310A4F62-2B3A-4A5E-904C-5BD7C3CD5AB9}" type="presOf" srcId="{F55AA2B7-0BF3-45EE-A4F6-91ABA43F1422}" destId="{D0BCAE59-32C1-466B-9CB6-DAFB80A17E33}" srcOrd="0" destOrd="0" presId="urn:microsoft.com/office/officeart/2005/8/layout/vList2"/>
    <dgm:cxn modelId="{F80DE069-6463-46FC-A1F5-2BED6BBE7521}" srcId="{ABF66907-E6F9-4684-AB6F-4969DECEA49E}" destId="{654875E9-BBEB-4F1D-8DF0-84B5E55BCEA1}" srcOrd="0" destOrd="0" parTransId="{AF265C24-EDC2-45D7-AFB1-BEB59CBCD7B3}" sibTransId="{26BD64B4-2D82-412F-AED6-F481C51A8D5B}"/>
    <dgm:cxn modelId="{1357B7A6-BE82-4D4D-B397-4FAB92552D96}" type="presOf" srcId="{4D4CF7C9-6CB2-4D2E-B763-4558FE298F3E}" destId="{D6BD8247-222D-4C89-B089-6375F20C9F34}" srcOrd="0" destOrd="0" presId="urn:microsoft.com/office/officeart/2005/8/layout/vList2"/>
    <dgm:cxn modelId="{E6BF32FB-F0D9-4473-845A-BDA08F7DD5C1}" type="presOf" srcId="{B7D3D632-13A0-4935-88BF-38017324506B}" destId="{D38058A2-0915-48C3-A34F-2687536685AC}" srcOrd="0" destOrd="0" presId="urn:microsoft.com/office/officeart/2005/8/layout/vList2"/>
    <dgm:cxn modelId="{F090C3F3-E893-48A5-9B72-23FE011C2988}" type="presOf" srcId="{ABF66907-E6F9-4684-AB6F-4969DECEA49E}" destId="{4A2470CA-F2CD-4797-9896-4F86C90C244F}" srcOrd="0" destOrd="0" presId="urn:microsoft.com/office/officeart/2005/8/layout/vList2"/>
    <dgm:cxn modelId="{830D784A-95D4-4398-A69A-0E2E523AA69B}" srcId="{F55AA2B7-0BF3-45EE-A4F6-91ABA43F1422}" destId="{8923EC0B-B2C5-4BA9-8B86-AD617202B64C}" srcOrd="0" destOrd="0" parTransId="{12AA4D8D-8F17-4E8B-B88D-5A869B92CEAE}" sibTransId="{C77D9422-E086-44AF-AD42-9B3DF8AE981E}"/>
    <dgm:cxn modelId="{CD3C2BE3-75FB-4005-AD84-5BED4F38522D}" srcId="{F17C4573-DF9C-458C-A4B4-2E41069D1BED}" destId="{4D4CF7C9-6CB2-4D2E-B763-4558FE298F3E}" srcOrd="3" destOrd="0" parTransId="{1AFA0B9D-09A6-4BC1-981C-82D29689AFCA}" sibTransId="{81D905A3-FBE6-4B5C-9540-FC707C2D9AD9}"/>
    <dgm:cxn modelId="{1238C242-4EAA-4429-820E-618E5686C008}" srcId="{F55AA2B7-0BF3-45EE-A4F6-91ABA43F1422}" destId="{3C5102B9-D11E-430C-B79A-4D9CE640AEB1}" srcOrd="1" destOrd="0" parTransId="{D192718E-F0BD-4F52-8261-C486B5CF2032}" sibTransId="{DA084F4D-6995-4ECB-B047-483A84E51331}"/>
    <dgm:cxn modelId="{E771808E-61B5-4AA8-A24E-F7AACAFC9E52}" type="presOf" srcId="{3C5102B9-D11E-430C-B79A-4D9CE640AEB1}" destId="{48B6555C-C508-4262-AEE2-FEBB08AE50E8}" srcOrd="0" destOrd="1" presId="urn:microsoft.com/office/officeart/2005/8/layout/vList2"/>
    <dgm:cxn modelId="{68EA6E78-CE02-44CC-A39B-4524BFFA5DA9}" srcId="{F17C4573-DF9C-458C-A4B4-2E41069D1BED}" destId="{ABF66907-E6F9-4684-AB6F-4969DECEA49E}" srcOrd="2" destOrd="0" parTransId="{D97E8A4B-4697-4F91-BD7E-9365EA0E11A9}" sibTransId="{C48F1D12-3E3C-40A4-B1AE-5FBB3CC1CE8D}"/>
    <dgm:cxn modelId="{E3E34BF1-C071-4E18-B0DF-FEA5AD6FC43D}" srcId="{F17C4573-DF9C-458C-A4B4-2E41069D1BED}" destId="{75B549D3-96E7-4A10-94DF-DB3766D84F3B}" srcOrd="0" destOrd="0" parTransId="{C818E7F9-023B-4F72-8208-7471E2B9FC8B}" sibTransId="{5394BDA4-8CA1-46CC-9D57-C555286B2753}"/>
    <dgm:cxn modelId="{6F42A35F-B9DB-4CE9-8991-76D4847501B8}" type="presOf" srcId="{8923EC0B-B2C5-4BA9-8B86-AD617202B64C}" destId="{48B6555C-C508-4262-AEE2-FEBB08AE50E8}" srcOrd="0" destOrd="0" presId="urn:microsoft.com/office/officeart/2005/8/layout/vList2"/>
    <dgm:cxn modelId="{A2DE785D-3444-481C-9176-7F8839A1A3DE}" srcId="{75B549D3-96E7-4A10-94DF-DB3766D84F3B}" destId="{B7D3D632-13A0-4935-88BF-38017324506B}" srcOrd="0" destOrd="0" parTransId="{A8F7EDD0-7FA7-478E-8360-A2608F608E5B}" sibTransId="{E29EE134-0B48-4093-AA0D-844401EF6B96}"/>
    <dgm:cxn modelId="{D9753900-B835-49F4-862F-259C6571181C}" srcId="{F17C4573-DF9C-458C-A4B4-2E41069D1BED}" destId="{F55AA2B7-0BF3-45EE-A4F6-91ABA43F1422}" srcOrd="1" destOrd="0" parTransId="{7ACE7BEE-92C7-48CC-8EBC-99EB60565767}" sibTransId="{20879FC2-6314-4FA3-BB73-2F5482DB5DE4}"/>
    <dgm:cxn modelId="{BFF0E2F1-2E2F-4E0F-B066-78FBAFD3E363}" type="presOf" srcId="{654875E9-BBEB-4F1D-8DF0-84B5E55BCEA1}" destId="{F3FF3FD6-4323-4171-85A8-1739D6CE1197}" srcOrd="0" destOrd="0" presId="urn:microsoft.com/office/officeart/2005/8/layout/vList2"/>
    <dgm:cxn modelId="{4B2B0252-40D5-455B-B395-679DAA2EAD08}" type="presParOf" srcId="{35D5E6A8-1D34-417A-8543-A5FA4C1E2105}" destId="{CCBB37FD-49FF-4203-9233-19CDE91D7248}" srcOrd="0" destOrd="0" presId="urn:microsoft.com/office/officeart/2005/8/layout/vList2"/>
    <dgm:cxn modelId="{87651D7A-972F-47EC-86CD-D49204826F64}" type="presParOf" srcId="{35D5E6A8-1D34-417A-8543-A5FA4C1E2105}" destId="{D38058A2-0915-48C3-A34F-2687536685AC}" srcOrd="1" destOrd="0" presId="urn:microsoft.com/office/officeart/2005/8/layout/vList2"/>
    <dgm:cxn modelId="{D8A7F58C-8405-4897-B36C-685A9CF251AD}" type="presParOf" srcId="{35D5E6A8-1D34-417A-8543-A5FA4C1E2105}" destId="{D0BCAE59-32C1-466B-9CB6-DAFB80A17E33}" srcOrd="2" destOrd="0" presId="urn:microsoft.com/office/officeart/2005/8/layout/vList2"/>
    <dgm:cxn modelId="{52B786F0-8479-4BCD-9E07-440EC8BBC8CB}" type="presParOf" srcId="{35D5E6A8-1D34-417A-8543-A5FA4C1E2105}" destId="{48B6555C-C508-4262-AEE2-FEBB08AE50E8}" srcOrd="3" destOrd="0" presId="urn:microsoft.com/office/officeart/2005/8/layout/vList2"/>
    <dgm:cxn modelId="{87CE1919-7D79-43D9-BC85-46B3DD9ADAAA}" type="presParOf" srcId="{35D5E6A8-1D34-417A-8543-A5FA4C1E2105}" destId="{4A2470CA-F2CD-4797-9896-4F86C90C244F}" srcOrd="4" destOrd="0" presId="urn:microsoft.com/office/officeart/2005/8/layout/vList2"/>
    <dgm:cxn modelId="{3BDE793D-C31B-40B3-BC08-E40EAF4B8C9D}" type="presParOf" srcId="{35D5E6A8-1D34-417A-8543-A5FA4C1E2105}" destId="{F3FF3FD6-4323-4171-85A8-1739D6CE1197}" srcOrd="5" destOrd="0" presId="urn:microsoft.com/office/officeart/2005/8/layout/vList2"/>
    <dgm:cxn modelId="{BC258031-FA0E-456D-B771-679E6A5AD762}" type="presParOf" srcId="{35D5E6A8-1D34-417A-8543-A5FA4C1E2105}" destId="{D6BD8247-222D-4C89-B089-6375F20C9F34}" srcOrd="6" destOrd="0" presId="urn:microsoft.com/office/officeart/2005/8/layout/vList2"/>
    <dgm:cxn modelId="{30C5E0A4-A0A6-4C4E-AB00-959C41405A58}" type="presParOf" srcId="{35D5E6A8-1D34-417A-8543-A5FA4C1E2105}" destId="{911E05B4-2B19-4B4F-A461-94C65C4B6C3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ABA243E-8BDA-4EEF-B5C9-6D3D6B8625F8}" type="doc">
      <dgm:prSet loTypeId="urn:microsoft.com/office/officeart/2005/8/layout/vList3" loCatId="list" qsTypeId="urn:microsoft.com/office/officeart/2005/8/quickstyle/simple5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AE5EEFF8-9883-48AE-9EB8-55BCD424D405}">
      <dgm:prSet/>
      <dgm:spPr/>
      <dgm:t>
        <a:bodyPr/>
        <a:lstStyle/>
        <a:p>
          <a:pPr rtl="0"/>
          <a:r>
            <a:rPr lang="en-US" b="1" i="0" baseline="0" dirty="0" err="1" smtClean="0"/>
            <a:t>Rivaroxaban</a:t>
          </a:r>
          <a:endParaRPr lang="en-US" b="1" i="0" baseline="0" dirty="0"/>
        </a:p>
      </dgm:t>
    </dgm:pt>
    <dgm:pt modelId="{08CFDFDC-F58B-4E5E-B8E2-03AAB885342E}" type="parTrans" cxnId="{7719ED5B-2512-4552-AFF3-92B2AF290677}">
      <dgm:prSet/>
      <dgm:spPr/>
      <dgm:t>
        <a:bodyPr/>
        <a:lstStyle/>
        <a:p>
          <a:endParaRPr lang="en-US"/>
        </a:p>
      </dgm:t>
    </dgm:pt>
    <dgm:pt modelId="{15F49E9F-7805-4809-8DE7-E364F6AC2710}" type="sibTrans" cxnId="{7719ED5B-2512-4552-AFF3-92B2AF290677}">
      <dgm:prSet/>
      <dgm:spPr/>
      <dgm:t>
        <a:bodyPr/>
        <a:lstStyle/>
        <a:p>
          <a:endParaRPr lang="en-US"/>
        </a:p>
      </dgm:t>
    </dgm:pt>
    <dgm:pt modelId="{B4AD8508-8086-4C46-A10F-6244133E16C1}" type="pres">
      <dgm:prSet presAssocID="{2ABA243E-8BDA-4EEF-B5C9-6D3D6B8625F8}" presName="linearFlow" presStyleCnt="0">
        <dgm:presLayoutVars>
          <dgm:dir/>
          <dgm:resizeHandles val="exact"/>
        </dgm:presLayoutVars>
      </dgm:prSet>
      <dgm:spPr/>
    </dgm:pt>
    <dgm:pt modelId="{788C7CF8-56F0-4C1F-B54F-EE2A8EFE328F}" type="pres">
      <dgm:prSet presAssocID="{AE5EEFF8-9883-48AE-9EB8-55BCD424D405}" presName="composite" presStyleCnt="0"/>
      <dgm:spPr/>
    </dgm:pt>
    <dgm:pt modelId="{4FBAC359-B58A-40CB-A79E-5DECE9075174}" type="pres">
      <dgm:prSet presAssocID="{AE5EEFF8-9883-48AE-9EB8-55BCD424D405}" presName="imgShp" presStyleLbl="fgImgPlace1" presStyleIdx="0" presStyleCnt="1"/>
      <dgm:spPr/>
    </dgm:pt>
    <dgm:pt modelId="{6A93F031-341D-44FD-ADDB-7F9303CA88BB}" type="pres">
      <dgm:prSet presAssocID="{AE5EEFF8-9883-48AE-9EB8-55BCD424D405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465A53-834A-4A9C-B650-5CA1834E97F9}" type="presOf" srcId="{AE5EEFF8-9883-48AE-9EB8-55BCD424D405}" destId="{6A93F031-341D-44FD-ADDB-7F9303CA88BB}" srcOrd="0" destOrd="0" presId="urn:microsoft.com/office/officeart/2005/8/layout/vList3"/>
    <dgm:cxn modelId="{7719ED5B-2512-4552-AFF3-92B2AF290677}" srcId="{2ABA243E-8BDA-4EEF-B5C9-6D3D6B8625F8}" destId="{AE5EEFF8-9883-48AE-9EB8-55BCD424D405}" srcOrd="0" destOrd="0" parTransId="{08CFDFDC-F58B-4E5E-B8E2-03AAB885342E}" sibTransId="{15F49E9F-7805-4809-8DE7-E364F6AC2710}"/>
    <dgm:cxn modelId="{5F7C8624-E989-407A-AEA4-B3018158FA43}" type="presOf" srcId="{2ABA243E-8BDA-4EEF-B5C9-6D3D6B8625F8}" destId="{B4AD8508-8086-4C46-A10F-6244133E16C1}" srcOrd="0" destOrd="0" presId="urn:microsoft.com/office/officeart/2005/8/layout/vList3"/>
    <dgm:cxn modelId="{7EE74ACF-5540-421B-B370-C3FA0C61CE9A}" type="presParOf" srcId="{B4AD8508-8086-4C46-A10F-6244133E16C1}" destId="{788C7CF8-56F0-4C1F-B54F-EE2A8EFE328F}" srcOrd="0" destOrd="0" presId="urn:microsoft.com/office/officeart/2005/8/layout/vList3"/>
    <dgm:cxn modelId="{E124108E-CC6E-4A69-8821-90095053E190}" type="presParOf" srcId="{788C7CF8-56F0-4C1F-B54F-EE2A8EFE328F}" destId="{4FBAC359-B58A-40CB-A79E-5DECE9075174}" srcOrd="0" destOrd="0" presId="urn:microsoft.com/office/officeart/2005/8/layout/vList3"/>
    <dgm:cxn modelId="{CC4D8192-C149-4A2B-83D5-59ECBB83808F}" type="presParOf" srcId="{788C7CF8-56F0-4C1F-B54F-EE2A8EFE328F}" destId="{6A93F031-341D-44FD-ADDB-7F9303CA88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6232974-88FF-4F71-B28C-B92DC7BE439B}" type="doc">
      <dgm:prSet loTypeId="urn:microsoft.com/office/officeart/2005/8/layout/lProcess3" loCatId="process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9CC49C2-3C78-4580-B071-9646468E8C54}">
      <dgm:prSet/>
      <dgm:spPr/>
      <dgm:t>
        <a:bodyPr/>
        <a:lstStyle/>
        <a:p>
          <a:pPr rtl="0"/>
          <a:r>
            <a:rPr lang="en-US" b="1" i="0" baseline="0" dirty="0" smtClean="0"/>
            <a:t>Direct Thrombin Inhibitors</a:t>
          </a:r>
          <a:endParaRPr lang="en-US" b="1" i="0" baseline="0" dirty="0"/>
        </a:p>
      </dgm:t>
    </dgm:pt>
    <dgm:pt modelId="{FBAEA098-0FC7-4CF5-A427-D91024907A9D}" type="parTrans" cxnId="{DB0447CB-3B9A-4C29-82B2-94AD05347C33}">
      <dgm:prSet/>
      <dgm:spPr/>
      <dgm:t>
        <a:bodyPr/>
        <a:lstStyle/>
        <a:p>
          <a:endParaRPr lang="en-US"/>
        </a:p>
      </dgm:t>
    </dgm:pt>
    <dgm:pt modelId="{FD45B870-E933-450E-A837-C193C49561F6}" type="sibTrans" cxnId="{DB0447CB-3B9A-4C29-82B2-94AD05347C33}">
      <dgm:prSet/>
      <dgm:spPr/>
      <dgm:t>
        <a:bodyPr/>
        <a:lstStyle/>
        <a:p>
          <a:endParaRPr lang="en-US"/>
        </a:p>
      </dgm:t>
    </dgm:pt>
    <dgm:pt modelId="{7267DCB5-5873-4B52-8FA1-0FC52507B992}" type="pres">
      <dgm:prSet presAssocID="{A6232974-88FF-4F71-B28C-B92DC7BE439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65A21C3-B768-442D-ACCE-194FF35D3229}" type="pres">
      <dgm:prSet presAssocID="{89CC49C2-3C78-4580-B071-9646468E8C54}" presName="horFlow" presStyleCnt="0"/>
      <dgm:spPr/>
    </dgm:pt>
    <dgm:pt modelId="{4E1B0BFA-B250-4CA3-8D8A-AB54DD31E581}" type="pres">
      <dgm:prSet presAssocID="{89CC49C2-3C78-4580-B071-9646468E8C54}" presName="bigChev" presStyleLbl="node1" presStyleIdx="0" presStyleCnt="1" custScaleX="277377"/>
      <dgm:spPr/>
    </dgm:pt>
  </dgm:ptLst>
  <dgm:cxnLst>
    <dgm:cxn modelId="{DB0447CB-3B9A-4C29-82B2-94AD05347C33}" srcId="{A6232974-88FF-4F71-B28C-B92DC7BE439B}" destId="{89CC49C2-3C78-4580-B071-9646468E8C54}" srcOrd="0" destOrd="0" parTransId="{FBAEA098-0FC7-4CF5-A427-D91024907A9D}" sibTransId="{FD45B870-E933-450E-A837-C193C49561F6}"/>
    <dgm:cxn modelId="{7CCA3C65-FFB4-4D3A-BB17-924F3BFEE521}" type="presOf" srcId="{A6232974-88FF-4F71-B28C-B92DC7BE439B}" destId="{7267DCB5-5873-4B52-8FA1-0FC52507B992}" srcOrd="0" destOrd="0" presId="urn:microsoft.com/office/officeart/2005/8/layout/lProcess3"/>
    <dgm:cxn modelId="{DAC759D0-FF58-421B-81DD-D685636AF425}" type="presOf" srcId="{89CC49C2-3C78-4580-B071-9646468E8C54}" destId="{4E1B0BFA-B250-4CA3-8D8A-AB54DD31E581}" srcOrd="0" destOrd="0" presId="urn:microsoft.com/office/officeart/2005/8/layout/lProcess3"/>
    <dgm:cxn modelId="{762D0E69-B896-4BD1-8AC2-E4841E7FD7EA}" type="presParOf" srcId="{7267DCB5-5873-4B52-8FA1-0FC52507B992}" destId="{D65A21C3-B768-442D-ACCE-194FF35D3229}" srcOrd="0" destOrd="0" presId="urn:microsoft.com/office/officeart/2005/8/layout/lProcess3"/>
    <dgm:cxn modelId="{4C3356BE-10EE-40A7-9AEA-0BF67BF917DC}" type="presParOf" srcId="{D65A21C3-B768-442D-ACCE-194FF35D3229}" destId="{4E1B0BFA-B250-4CA3-8D8A-AB54DD31E58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6F9A050-BF65-4B73-886C-47923F6B1A74}" type="doc">
      <dgm:prSet loTypeId="urn:microsoft.com/office/officeart/2005/8/layout/vList3" loCatId="list" qsTypeId="urn:microsoft.com/office/officeart/2005/8/quickstyle/simple5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DB58CC96-83AF-4DA9-AEFF-57CD329536DA}">
      <dgm:prSet/>
      <dgm:spPr/>
      <dgm:t>
        <a:bodyPr/>
        <a:lstStyle/>
        <a:p>
          <a:pPr rtl="0"/>
          <a:r>
            <a:rPr lang="en-GB" b="1" i="0" baseline="0" dirty="0" err="1" smtClean="0"/>
            <a:t>Dabigatran</a:t>
          </a:r>
          <a:endParaRPr lang="en-US" b="1" i="0" baseline="0" dirty="0"/>
        </a:p>
      </dgm:t>
    </dgm:pt>
    <dgm:pt modelId="{C803812D-DB37-469E-9261-317291AF5529}" type="parTrans" cxnId="{F2E59129-D477-493A-AD54-519F5174241D}">
      <dgm:prSet/>
      <dgm:spPr/>
      <dgm:t>
        <a:bodyPr/>
        <a:lstStyle/>
        <a:p>
          <a:endParaRPr lang="en-US"/>
        </a:p>
      </dgm:t>
    </dgm:pt>
    <dgm:pt modelId="{631CBA3F-2F9A-40D9-B571-C8CE8F6B44B8}" type="sibTrans" cxnId="{F2E59129-D477-493A-AD54-519F5174241D}">
      <dgm:prSet/>
      <dgm:spPr/>
      <dgm:t>
        <a:bodyPr/>
        <a:lstStyle/>
        <a:p>
          <a:endParaRPr lang="en-US"/>
        </a:p>
      </dgm:t>
    </dgm:pt>
    <dgm:pt modelId="{46270F44-10ED-4A88-9099-0E3208DA9686}" type="pres">
      <dgm:prSet presAssocID="{26F9A050-BF65-4B73-886C-47923F6B1A74}" presName="linearFlow" presStyleCnt="0">
        <dgm:presLayoutVars>
          <dgm:dir/>
          <dgm:resizeHandles val="exact"/>
        </dgm:presLayoutVars>
      </dgm:prSet>
      <dgm:spPr/>
    </dgm:pt>
    <dgm:pt modelId="{2C321AA8-AFE5-44A1-8788-88A2EEBD6AF9}" type="pres">
      <dgm:prSet presAssocID="{DB58CC96-83AF-4DA9-AEFF-57CD329536DA}" presName="composite" presStyleCnt="0"/>
      <dgm:spPr/>
    </dgm:pt>
    <dgm:pt modelId="{6396A991-E030-45DB-BAEE-CE74567C1026}" type="pres">
      <dgm:prSet presAssocID="{DB58CC96-83AF-4DA9-AEFF-57CD329536DA}" presName="imgShp" presStyleLbl="fgImgPlace1" presStyleIdx="0" presStyleCnt="1"/>
      <dgm:spPr/>
    </dgm:pt>
    <dgm:pt modelId="{FDB38A5F-4B63-4546-829C-AE1C437EFFC3}" type="pres">
      <dgm:prSet presAssocID="{DB58CC96-83AF-4DA9-AEFF-57CD329536DA}" presName="txShp" presStyleLbl="node1" presStyleIdx="0" presStyleCnt="1">
        <dgm:presLayoutVars>
          <dgm:bulletEnabled val="1"/>
        </dgm:presLayoutVars>
      </dgm:prSet>
      <dgm:spPr/>
    </dgm:pt>
  </dgm:ptLst>
  <dgm:cxnLst>
    <dgm:cxn modelId="{039E8E10-8256-4E4D-BFA1-773A6B0F20DC}" type="presOf" srcId="{DB58CC96-83AF-4DA9-AEFF-57CD329536DA}" destId="{FDB38A5F-4B63-4546-829C-AE1C437EFFC3}" srcOrd="0" destOrd="0" presId="urn:microsoft.com/office/officeart/2005/8/layout/vList3"/>
    <dgm:cxn modelId="{C0AB093F-3D98-425F-AD7B-A91D4B5CB436}" type="presOf" srcId="{26F9A050-BF65-4B73-886C-47923F6B1A74}" destId="{46270F44-10ED-4A88-9099-0E3208DA9686}" srcOrd="0" destOrd="0" presId="urn:microsoft.com/office/officeart/2005/8/layout/vList3"/>
    <dgm:cxn modelId="{F2E59129-D477-493A-AD54-519F5174241D}" srcId="{26F9A050-BF65-4B73-886C-47923F6B1A74}" destId="{DB58CC96-83AF-4DA9-AEFF-57CD329536DA}" srcOrd="0" destOrd="0" parTransId="{C803812D-DB37-469E-9261-317291AF5529}" sibTransId="{631CBA3F-2F9A-40D9-B571-C8CE8F6B44B8}"/>
    <dgm:cxn modelId="{F1C74166-6874-4F86-9FF0-06E0D70C21D9}" type="presParOf" srcId="{46270F44-10ED-4A88-9099-0E3208DA9686}" destId="{2C321AA8-AFE5-44A1-8788-88A2EEBD6AF9}" srcOrd="0" destOrd="0" presId="urn:microsoft.com/office/officeart/2005/8/layout/vList3"/>
    <dgm:cxn modelId="{FBB40EDA-830E-49C2-8F8A-B0CD7B6AE806}" type="presParOf" srcId="{2C321AA8-AFE5-44A1-8788-88A2EEBD6AF9}" destId="{6396A991-E030-45DB-BAEE-CE74567C1026}" srcOrd="0" destOrd="0" presId="urn:microsoft.com/office/officeart/2005/8/layout/vList3"/>
    <dgm:cxn modelId="{249A315A-8CDF-46A2-8347-4F4EE5DCC169}" type="presParOf" srcId="{2C321AA8-AFE5-44A1-8788-88A2EEBD6AF9}" destId="{FDB38A5F-4B63-4546-829C-AE1C437EFF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D28D7B0-4149-44FF-84EF-0FFC6F95D05A}" type="doc">
      <dgm:prSet loTypeId="urn:microsoft.com/office/officeart/2005/8/layout/target3" loCatId="relationship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9548FEE3-DE35-4D20-B863-B07B0BA62B22}">
      <dgm:prSet/>
      <dgm:spPr/>
      <dgm:t>
        <a:bodyPr/>
        <a:lstStyle/>
        <a:p>
          <a:pPr rtl="0"/>
          <a:r>
            <a:rPr lang="en-US" dirty="0" smtClean="0"/>
            <a:t>Old Friends</a:t>
          </a:r>
          <a:endParaRPr lang="en-US" dirty="0"/>
        </a:p>
      </dgm:t>
    </dgm:pt>
    <dgm:pt modelId="{9261F9AC-C8C4-476D-AB36-20C52448D9AF}" type="parTrans" cxnId="{E3660F41-E5BE-46B7-B3BE-C4D792829E0F}">
      <dgm:prSet/>
      <dgm:spPr/>
      <dgm:t>
        <a:bodyPr/>
        <a:lstStyle/>
        <a:p>
          <a:endParaRPr lang="en-US"/>
        </a:p>
      </dgm:t>
    </dgm:pt>
    <dgm:pt modelId="{E7F82356-B59D-4C37-AFF3-94209B705734}" type="sibTrans" cxnId="{E3660F41-E5BE-46B7-B3BE-C4D792829E0F}">
      <dgm:prSet/>
      <dgm:spPr/>
      <dgm:t>
        <a:bodyPr/>
        <a:lstStyle/>
        <a:p>
          <a:endParaRPr lang="en-US"/>
        </a:p>
      </dgm:t>
    </dgm:pt>
    <dgm:pt modelId="{97F47E28-8329-45E5-9A55-7DC1839D2E29}">
      <dgm:prSet/>
      <dgm:spPr/>
      <dgm:t>
        <a:bodyPr/>
        <a:lstStyle/>
        <a:p>
          <a:pPr rtl="0"/>
          <a:r>
            <a:rPr lang="en-US" dirty="0" err="1" smtClean="0"/>
            <a:t>Unfractionated</a:t>
          </a:r>
          <a:r>
            <a:rPr lang="en-US" dirty="0" smtClean="0"/>
            <a:t> Heparin</a:t>
          </a:r>
          <a:endParaRPr lang="en-US" dirty="0"/>
        </a:p>
      </dgm:t>
    </dgm:pt>
    <dgm:pt modelId="{93D01B3C-3D73-45C6-B23B-5616D4C1FCA6}" type="parTrans" cxnId="{DE668232-8247-438F-9CA2-D7DFEF7E5847}">
      <dgm:prSet/>
      <dgm:spPr/>
      <dgm:t>
        <a:bodyPr/>
        <a:lstStyle/>
        <a:p>
          <a:endParaRPr lang="en-US"/>
        </a:p>
      </dgm:t>
    </dgm:pt>
    <dgm:pt modelId="{5403A054-375B-4310-A420-5E93E1C9F812}" type="sibTrans" cxnId="{DE668232-8247-438F-9CA2-D7DFEF7E5847}">
      <dgm:prSet/>
      <dgm:spPr/>
      <dgm:t>
        <a:bodyPr/>
        <a:lstStyle/>
        <a:p>
          <a:endParaRPr lang="en-US"/>
        </a:p>
      </dgm:t>
    </dgm:pt>
    <dgm:pt modelId="{20926AC3-611E-4CF4-A7E2-A64362077425}">
      <dgm:prSet/>
      <dgm:spPr/>
      <dgm:t>
        <a:bodyPr/>
        <a:lstStyle/>
        <a:p>
          <a:pPr rtl="0"/>
          <a:r>
            <a:rPr lang="en-US" dirty="0" smtClean="0"/>
            <a:t>LMWH</a:t>
          </a:r>
          <a:endParaRPr lang="en-US" dirty="0"/>
        </a:p>
      </dgm:t>
    </dgm:pt>
    <dgm:pt modelId="{79234E12-2541-448D-A427-608937625041}" type="parTrans" cxnId="{149E8F1E-1D29-48E4-92AD-E8731C59ED06}">
      <dgm:prSet/>
      <dgm:spPr/>
      <dgm:t>
        <a:bodyPr/>
        <a:lstStyle/>
        <a:p>
          <a:endParaRPr lang="en-US"/>
        </a:p>
      </dgm:t>
    </dgm:pt>
    <dgm:pt modelId="{D7456C9F-351B-4DD0-A942-6439EC9D7900}" type="sibTrans" cxnId="{149E8F1E-1D29-48E4-92AD-E8731C59ED06}">
      <dgm:prSet/>
      <dgm:spPr/>
      <dgm:t>
        <a:bodyPr/>
        <a:lstStyle/>
        <a:p>
          <a:endParaRPr lang="en-US"/>
        </a:p>
      </dgm:t>
    </dgm:pt>
    <dgm:pt modelId="{34F62F2D-0424-4BEC-9E00-079035F2D36E}">
      <dgm:prSet/>
      <dgm:spPr/>
      <dgm:t>
        <a:bodyPr/>
        <a:lstStyle/>
        <a:p>
          <a:pPr rtl="0"/>
          <a:r>
            <a:rPr lang="en-US" dirty="0" err="1" smtClean="0"/>
            <a:t>Warfarin</a:t>
          </a:r>
          <a:endParaRPr lang="en-US" dirty="0"/>
        </a:p>
      </dgm:t>
    </dgm:pt>
    <dgm:pt modelId="{3E2637B6-8DF9-4B27-97EB-7DA962F4E01B}" type="parTrans" cxnId="{37010F7C-399B-4F9F-87F2-5EE41942CAC6}">
      <dgm:prSet/>
      <dgm:spPr/>
      <dgm:t>
        <a:bodyPr/>
        <a:lstStyle/>
        <a:p>
          <a:endParaRPr lang="en-US"/>
        </a:p>
      </dgm:t>
    </dgm:pt>
    <dgm:pt modelId="{FAE25F3D-4555-4EC8-A783-04E66C9FC707}" type="sibTrans" cxnId="{37010F7C-399B-4F9F-87F2-5EE41942CAC6}">
      <dgm:prSet/>
      <dgm:spPr/>
      <dgm:t>
        <a:bodyPr/>
        <a:lstStyle/>
        <a:p>
          <a:endParaRPr lang="en-US"/>
        </a:p>
      </dgm:t>
    </dgm:pt>
    <dgm:pt modelId="{818CCE81-305E-4B24-855C-30B0DAFFE36D}">
      <dgm:prSet/>
      <dgm:spPr/>
      <dgm:t>
        <a:bodyPr/>
        <a:lstStyle/>
        <a:p>
          <a:pPr rtl="0"/>
          <a:r>
            <a:rPr lang="en-US" dirty="0" err="1" smtClean="0"/>
            <a:t>Agatraban</a:t>
          </a:r>
          <a:endParaRPr lang="en-US" dirty="0"/>
        </a:p>
      </dgm:t>
    </dgm:pt>
    <dgm:pt modelId="{67728553-7E8B-40F6-9116-F580A068643B}" type="parTrans" cxnId="{631EFAC5-4510-4274-A577-9BD2502673E3}">
      <dgm:prSet/>
      <dgm:spPr/>
      <dgm:t>
        <a:bodyPr/>
        <a:lstStyle/>
        <a:p>
          <a:endParaRPr lang="en-US"/>
        </a:p>
      </dgm:t>
    </dgm:pt>
    <dgm:pt modelId="{D51745B8-7EE9-43AE-BCAF-693B88F8EADE}" type="sibTrans" cxnId="{631EFAC5-4510-4274-A577-9BD2502673E3}">
      <dgm:prSet/>
      <dgm:spPr/>
      <dgm:t>
        <a:bodyPr/>
        <a:lstStyle/>
        <a:p>
          <a:endParaRPr lang="en-US"/>
        </a:p>
      </dgm:t>
    </dgm:pt>
    <dgm:pt modelId="{3EE2524D-458F-4F67-A4F4-83854162E0E9}">
      <dgm:prSet/>
      <dgm:spPr/>
      <dgm:t>
        <a:bodyPr/>
        <a:lstStyle/>
        <a:p>
          <a:pPr rtl="0"/>
          <a:r>
            <a:rPr lang="en-US" dirty="0" err="1" smtClean="0"/>
            <a:t>Bivalirubin</a:t>
          </a:r>
          <a:endParaRPr lang="en-US" dirty="0"/>
        </a:p>
      </dgm:t>
    </dgm:pt>
    <dgm:pt modelId="{C69AE3AE-1BDD-4635-A74C-D31E32EC8DCF}" type="parTrans" cxnId="{17FA0664-6148-4647-8C9E-CE91C3BD5A14}">
      <dgm:prSet/>
      <dgm:spPr/>
      <dgm:t>
        <a:bodyPr/>
        <a:lstStyle/>
        <a:p>
          <a:endParaRPr lang="en-US"/>
        </a:p>
      </dgm:t>
    </dgm:pt>
    <dgm:pt modelId="{D37EA72C-4C56-4169-887D-670EF1C6F7BC}" type="sibTrans" cxnId="{17FA0664-6148-4647-8C9E-CE91C3BD5A14}">
      <dgm:prSet/>
      <dgm:spPr/>
      <dgm:t>
        <a:bodyPr/>
        <a:lstStyle/>
        <a:p>
          <a:endParaRPr lang="en-US"/>
        </a:p>
      </dgm:t>
    </dgm:pt>
    <dgm:pt modelId="{15B3A9CF-1900-4A09-8607-F6BA26793187}">
      <dgm:prSet/>
      <dgm:spPr/>
      <dgm:t>
        <a:bodyPr/>
        <a:lstStyle/>
        <a:p>
          <a:pPr rtl="0"/>
          <a:r>
            <a:rPr lang="en-US" dirty="0" smtClean="0"/>
            <a:t>Fondaparinux</a:t>
          </a:r>
          <a:endParaRPr lang="en-US" dirty="0"/>
        </a:p>
      </dgm:t>
    </dgm:pt>
    <dgm:pt modelId="{B98CFA33-4F4E-4357-B60B-B2AB0AF94EC7}" type="parTrans" cxnId="{266C2D88-E357-437D-ABDB-3B9DDF3FADF4}">
      <dgm:prSet/>
      <dgm:spPr/>
      <dgm:t>
        <a:bodyPr/>
        <a:lstStyle/>
        <a:p>
          <a:endParaRPr lang="en-US"/>
        </a:p>
      </dgm:t>
    </dgm:pt>
    <dgm:pt modelId="{D3ADB96D-6AB4-4E8A-82D2-B1D9F5A84809}" type="sibTrans" cxnId="{266C2D88-E357-437D-ABDB-3B9DDF3FADF4}">
      <dgm:prSet/>
      <dgm:spPr/>
      <dgm:t>
        <a:bodyPr/>
        <a:lstStyle/>
        <a:p>
          <a:endParaRPr lang="en-US"/>
        </a:p>
      </dgm:t>
    </dgm:pt>
    <dgm:pt modelId="{976249FE-F87B-4ED3-A9E3-D4C2859A83CC}">
      <dgm:prSet/>
      <dgm:spPr/>
      <dgm:t>
        <a:bodyPr/>
        <a:lstStyle/>
        <a:p>
          <a:pPr rtl="0"/>
          <a:r>
            <a:rPr lang="en-US" dirty="0" smtClean="0"/>
            <a:t>New Kids</a:t>
          </a:r>
          <a:endParaRPr lang="en-US" dirty="0"/>
        </a:p>
      </dgm:t>
    </dgm:pt>
    <dgm:pt modelId="{0B6E3D61-8220-4C6A-AE82-3E6CD4E8B590}" type="parTrans" cxnId="{22B45B1B-B7F4-4ED8-8888-ECCAA657E611}">
      <dgm:prSet/>
      <dgm:spPr/>
      <dgm:t>
        <a:bodyPr/>
        <a:lstStyle/>
        <a:p>
          <a:endParaRPr lang="en-US"/>
        </a:p>
      </dgm:t>
    </dgm:pt>
    <dgm:pt modelId="{C54C210B-043F-4AA4-8C7B-9F209FA13CC8}" type="sibTrans" cxnId="{22B45B1B-B7F4-4ED8-8888-ECCAA657E611}">
      <dgm:prSet/>
      <dgm:spPr/>
      <dgm:t>
        <a:bodyPr/>
        <a:lstStyle/>
        <a:p>
          <a:endParaRPr lang="en-US"/>
        </a:p>
      </dgm:t>
    </dgm:pt>
    <dgm:pt modelId="{3FEBBD80-5968-495B-A9CD-8FE14DAAA31C}">
      <dgm:prSet/>
      <dgm:spPr/>
      <dgm:t>
        <a:bodyPr/>
        <a:lstStyle/>
        <a:p>
          <a:pPr rtl="0"/>
          <a:r>
            <a:rPr lang="en-US" dirty="0" err="1" smtClean="0"/>
            <a:t>Ravoroxaban</a:t>
          </a:r>
          <a:endParaRPr lang="en-US" dirty="0"/>
        </a:p>
      </dgm:t>
    </dgm:pt>
    <dgm:pt modelId="{88C7252F-5BF0-400F-96CA-C3B09DBC2C27}" type="parTrans" cxnId="{B6D24ECE-BE73-45FF-A56C-082BAB9594B7}">
      <dgm:prSet/>
      <dgm:spPr/>
      <dgm:t>
        <a:bodyPr/>
        <a:lstStyle/>
        <a:p>
          <a:endParaRPr lang="en-US"/>
        </a:p>
      </dgm:t>
    </dgm:pt>
    <dgm:pt modelId="{C00A684C-B387-48BD-A601-F0E6038BFC0A}" type="sibTrans" cxnId="{B6D24ECE-BE73-45FF-A56C-082BAB9594B7}">
      <dgm:prSet/>
      <dgm:spPr/>
      <dgm:t>
        <a:bodyPr/>
        <a:lstStyle/>
        <a:p>
          <a:endParaRPr lang="en-US"/>
        </a:p>
      </dgm:t>
    </dgm:pt>
    <dgm:pt modelId="{C9465618-12D9-4398-A174-8A92C74443AB}">
      <dgm:prSet/>
      <dgm:spPr/>
      <dgm:t>
        <a:bodyPr/>
        <a:lstStyle/>
        <a:p>
          <a:pPr rtl="0"/>
          <a:r>
            <a:rPr lang="en-US" dirty="0" err="1" smtClean="0"/>
            <a:t>Dagatraban</a:t>
          </a:r>
          <a:endParaRPr lang="en-US" dirty="0"/>
        </a:p>
      </dgm:t>
    </dgm:pt>
    <dgm:pt modelId="{C370B504-E54D-4C2B-8D20-3743CC4C6E86}" type="parTrans" cxnId="{B8B82EEA-054D-4F7D-9EED-F442BDEEFE8C}">
      <dgm:prSet/>
      <dgm:spPr/>
      <dgm:t>
        <a:bodyPr/>
        <a:lstStyle/>
        <a:p>
          <a:endParaRPr lang="en-US"/>
        </a:p>
      </dgm:t>
    </dgm:pt>
    <dgm:pt modelId="{A1616F37-3E61-4F63-85C7-67458638191C}" type="sibTrans" cxnId="{B8B82EEA-054D-4F7D-9EED-F442BDEEFE8C}">
      <dgm:prSet/>
      <dgm:spPr/>
      <dgm:t>
        <a:bodyPr/>
        <a:lstStyle/>
        <a:p>
          <a:endParaRPr lang="en-US"/>
        </a:p>
      </dgm:t>
    </dgm:pt>
    <dgm:pt modelId="{267FCCFB-42F6-498E-9933-F0EE18E57EEC}" type="pres">
      <dgm:prSet presAssocID="{CD28D7B0-4149-44FF-84EF-0FFC6F95D05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644EFF8-12C3-407F-94C5-D01AC99324A3}" type="pres">
      <dgm:prSet presAssocID="{9548FEE3-DE35-4D20-B863-B07B0BA62B22}" presName="circle1" presStyleLbl="node1" presStyleIdx="0" presStyleCnt="2"/>
      <dgm:spPr/>
    </dgm:pt>
    <dgm:pt modelId="{93348199-E16E-4090-BB98-375CE0FD3ECB}" type="pres">
      <dgm:prSet presAssocID="{9548FEE3-DE35-4D20-B863-B07B0BA62B22}" presName="space" presStyleCnt="0"/>
      <dgm:spPr/>
    </dgm:pt>
    <dgm:pt modelId="{A598289B-1878-4319-851C-312668FDBFB9}" type="pres">
      <dgm:prSet presAssocID="{9548FEE3-DE35-4D20-B863-B07B0BA62B22}" presName="rect1" presStyleLbl="alignAcc1" presStyleIdx="0" presStyleCnt="2"/>
      <dgm:spPr/>
    </dgm:pt>
    <dgm:pt modelId="{06363AAD-9F2E-4A6E-A8C4-9331F313C541}" type="pres">
      <dgm:prSet presAssocID="{976249FE-F87B-4ED3-A9E3-D4C2859A83CC}" presName="vertSpace2" presStyleLbl="node1" presStyleIdx="0" presStyleCnt="2"/>
      <dgm:spPr/>
    </dgm:pt>
    <dgm:pt modelId="{6E268791-A27A-4E45-B9CA-E9C3E253DB03}" type="pres">
      <dgm:prSet presAssocID="{976249FE-F87B-4ED3-A9E3-D4C2859A83CC}" presName="circle2" presStyleLbl="node1" presStyleIdx="1" presStyleCnt="2"/>
      <dgm:spPr/>
    </dgm:pt>
    <dgm:pt modelId="{3B21B70B-E008-42B1-8D7B-BC0D049FFAEE}" type="pres">
      <dgm:prSet presAssocID="{976249FE-F87B-4ED3-A9E3-D4C2859A83CC}" presName="rect2" presStyleLbl="alignAcc1" presStyleIdx="1" presStyleCnt="2"/>
      <dgm:spPr/>
    </dgm:pt>
    <dgm:pt modelId="{BCA6789D-4F55-4CA4-A4F2-33B871996BFA}" type="pres">
      <dgm:prSet presAssocID="{9548FEE3-DE35-4D20-B863-B07B0BA62B22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D601407-6B75-4781-A3E7-51AE786E84CD}" type="pres">
      <dgm:prSet presAssocID="{9548FEE3-DE35-4D20-B863-B07B0BA62B22}" presName="rect1ChTx" presStyleLbl="alignAcc1" presStyleIdx="1" presStyleCnt="2">
        <dgm:presLayoutVars>
          <dgm:bulletEnabled val="1"/>
        </dgm:presLayoutVars>
      </dgm:prSet>
      <dgm:spPr/>
    </dgm:pt>
    <dgm:pt modelId="{4A5C1B8F-764D-4C85-81BF-128C0C66E444}" type="pres">
      <dgm:prSet presAssocID="{976249FE-F87B-4ED3-A9E3-D4C2859A83CC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4CFA59D9-12CE-438F-BF1F-09E6688EA849}" type="pres">
      <dgm:prSet presAssocID="{976249FE-F87B-4ED3-A9E3-D4C2859A83CC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0B0CDDBC-32AF-44AC-A3C6-03869A60910A}" type="presOf" srcId="{9548FEE3-DE35-4D20-B863-B07B0BA62B22}" destId="{A598289B-1878-4319-851C-312668FDBFB9}" srcOrd="0" destOrd="0" presId="urn:microsoft.com/office/officeart/2005/8/layout/target3"/>
    <dgm:cxn modelId="{E0F6DEB8-CE05-46A1-953D-41667024E5DC}" type="presOf" srcId="{976249FE-F87B-4ED3-A9E3-D4C2859A83CC}" destId="{4A5C1B8F-764D-4C85-81BF-128C0C66E444}" srcOrd="1" destOrd="0" presId="urn:microsoft.com/office/officeart/2005/8/layout/target3"/>
    <dgm:cxn modelId="{D0F26648-35DB-4F31-8493-6E27CB881CBA}" type="presOf" srcId="{97F47E28-8329-45E5-9A55-7DC1839D2E29}" destId="{3D601407-6B75-4781-A3E7-51AE786E84CD}" srcOrd="0" destOrd="0" presId="urn:microsoft.com/office/officeart/2005/8/layout/target3"/>
    <dgm:cxn modelId="{3B9EE9C7-FB33-46AB-9585-C9034D2F7054}" type="presOf" srcId="{15B3A9CF-1900-4A09-8607-F6BA26793187}" destId="{3D601407-6B75-4781-A3E7-51AE786E84CD}" srcOrd="0" destOrd="5" presId="urn:microsoft.com/office/officeart/2005/8/layout/target3"/>
    <dgm:cxn modelId="{DE161DC2-B2EB-4271-AC9F-B9B0CAD39FC5}" type="presOf" srcId="{818CCE81-305E-4B24-855C-30B0DAFFE36D}" destId="{3D601407-6B75-4781-A3E7-51AE786E84CD}" srcOrd="0" destOrd="3" presId="urn:microsoft.com/office/officeart/2005/8/layout/target3"/>
    <dgm:cxn modelId="{22B45B1B-B7F4-4ED8-8888-ECCAA657E611}" srcId="{CD28D7B0-4149-44FF-84EF-0FFC6F95D05A}" destId="{976249FE-F87B-4ED3-A9E3-D4C2859A83CC}" srcOrd="1" destOrd="0" parTransId="{0B6E3D61-8220-4C6A-AE82-3E6CD4E8B590}" sibTransId="{C54C210B-043F-4AA4-8C7B-9F209FA13CC8}"/>
    <dgm:cxn modelId="{8D79FD61-FC56-47C9-85E9-20D601772863}" type="presOf" srcId="{9548FEE3-DE35-4D20-B863-B07B0BA62B22}" destId="{BCA6789D-4F55-4CA4-A4F2-33B871996BFA}" srcOrd="1" destOrd="0" presId="urn:microsoft.com/office/officeart/2005/8/layout/target3"/>
    <dgm:cxn modelId="{7BD165C6-9D9A-40D7-9650-F0A80359AA0F}" type="presOf" srcId="{34F62F2D-0424-4BEC-9E00-079035F2D36E}" destId="{3D601407-6B75-4781-A3E7-51AE786E84CD}" srcOrd="0" destOrd="2" presId="urn:microsoft.com/office/officeart/2005/8/layout/target3"/>
    <dgm:cxn modelId="{B6D24ECE-BE73-45FF-A56C-082BAB9594B7}" srcId="{976249FE-F87B-4ED3-A9E3-D4C2859A83CC}" destId="{3FEBBD80-5968-495B-A9CD-8FE14DAAA31C}" srcOrd="0" destOrd="0" parTransId="{88C7252F-5BF0-400F-96CA-C3B09DBC2C27}" sibTransId="{C00A684C-B387-48BD-A601-F0E6038BFC0A}"/>
    <dgm:cxn modelId="{DE668232-8247-438F-9CA2-D7DFEF7E5847}" srcId="{9548FEE3-DE35-4D20-B863-B07B0BA62B22}" destId="{97F47E28-8329-45E5-9A55-7DC1839D2E29}" srcOrd="0" destOrd="0" parTransId="{93D01B3C-3D73-45C6-B23B-5616D4C1FCA6}" sibTransId="{5403A054-375B-4310-A420-5E93E1C9F812}"/>
    <dgm:cxn modelId="{4C8CD910-64E0-4588-AA38-3923C030E9EF}" type="presOf" srcId="{C9465618-12D9-4398-A174-8A92C74443AB}" destId="{4CFA59D9-12CE-438F-BF1F-09E6688EA849}" srcOrd="0" destOrd="1" presId="urn:microsoft.com/office/officeart/2005/8/layout/target3"/>
    <dgm:cxn modelId="{B8B82EEA-054D-4F7D-9EED-F442BDEEFE8C}" srcId="{976249FE-F87B-4ED3-A9E3-D4C2859A83CC}" destId="{C9465618-12D9-4398-A174-8A92C74443AB}" srcOrd="1" destOrd="0" parTransId="{C370B504-E54D-4C2B-8D20-3743CC4C6E86}" sibTransId="{A1616F37-3E61-4F63-85C7-67458638191C}"/>
    <dgm:cxn modelId="{30295673-9A3F-492E-B234-A18A60BD6353}" type="presOf" srcId="{3FEBBD80-5968-495B-A9CD-8FE14DAAA31C}" destId="{4CFA59D9-12CE-438F-BF1F-09E6688EA849}" srcOrd="0" destOrd="0" presId="urn:microsoft.com/office/officeart/2005/8/layout/target3"/>
    <dgm:cxn modelId="{266C2D88-E357-437D-ABDB-3B9DDF3FADF4}" srcId="{9548FEE3-DE35-4D20-B863-B07B0BA62B22}" destId="{15B3A9CF-1900-4A09-8607-F6BA26793187}" srcOrd="5" destOrd="0" parTransId="{B98CFA33-4F4E-4357-B60B-B2AB0AF94EC7}" sibTransId="{D3ADB96D-6AB4-4E8A-82D2-B1D9F5A84809}"/>
    <dgm:cxn modelId="{631EFAC5-4510-4274-A577-9BD2502673E3}" srcId="{9548FEE3-DE35-4D20-B863-B07B0BA62B22}" destId="{818CCE81-305E-4B24-855C-30B0DAFFE36D}" srcOrd="3" destOrd="0" parTransId="{67728553-7E8B-40F6-9116-F580A068643B}" sibTransId="{D51745B8-7EE9-43AE-BCAF-693B88F8EADE}"/>
    <dgm:cxn modelId="{37010F7C-399B-4F9F-87F2-5EE41942CAC6}" srcId="{9548FEE3-DE35-4D20-B863-B07B0BA62B22}" destId="{34F62F2D-0424-4BEC-9E00-079035F2D36E}" srcOrd="2" destOrd="0" parTransId="{3E2637B6-8DF9-4B27-97EB-7DA962F4E01B}" sibTransId="{FAE25F3D-4555-4EC8-A783-04E66C9FC707}"/>
    <dgm:cxn modelId="{E3660F41-E5BE-46B7-B3BE-C4D792829E0F}" srcId="{CD28D7B0-4149-44FF-84EF-0FFC6F95D05A}" destId="{9548FEE3-DE35-4D20-B863-B07B0BA62B22}" srcOrd="0" destOrd="0" parTransId="{9261F9AC-C8C4-476D-AB36-20C52448D9AF}" sibTransId="{E7F82356-B59D-4C37-AFF3-94209B705734}"/>
    <dgm:cxn modelId="{FEC3DA46-9032-45B1-A35E-EAADC8F7644F}" type="presOf" srcId="{976249FE-F87B-4ED3-A9E3-D4C2859A83CC}" destId="{3B21B70B-E008-42B1-8D7B-BC0D049FFAEE}" srcOrd="0" destOrd="0" presId="urn:microsoft.com/office/officeart/2005/8/layout/target3"/>
    <dgm:cxn modelId="{17FA0664-6148-4647-8C9E-CE91C3BD5A14}" srcId="{9548FEE3-DE35-4D20-B863-B07B0BA62B22}" destId="{3EE2524D-458F-4F67-A4F4-83854162E0E9}" srcOrd="4" destOrd="0" parTransId="{C69AE3AE-1BDD-4635-A74C-D31E32EC8DCF}" sibTransId="{D37EA72C-4C56-4169-887D-670EF1C6F7BC}"/>
    <dgm:cxn modelId="{149E8F1E-1D29-48E4-92AD-E8731C59ED06}" srcId="{9548FEE3-DE35-4D20-B863-B07B0BA62B22}" destId="{20926AC3-611E-4CF4-A7E2-A64362077425}" srcOrd="1" destOrd="0" parTransId="{79234E12-2541-448D-A427-608937625041}" sibTransId="{D7456C9F-351B-4DD0-A942-6439EC9D7900}"/>
    <dgm:cxn modelId="{36EBDA63-2643-4FC2-BAA2-EC87258D6B03}" type="presOf" srcId="{20926AC3-611E-4CF4-A7E2-A64362077425}" destId="{3D601407-6B75-4781-A3E7-51AE786E84CD}" srcOrd="0" destOrd="1" presId="urn:microsoft.com/office/officeart/2005/8/layout/target3"/>
    <dgm:cxn modelId="{3C3C8DC0-2109-45A6-A1F6-3E32FB5007B7}" type="presOf" srcId="{3EE2524D-458F-4F67-A4F4-83854162E0E9}" destId="{3D601407-6B75-4781-A3E7-51AE786E84CD}" srcOrd="0" destOrd="4" presId="urn:microsoft.com/office/officeart/2005/8/layout/target3"/>
    <dgm:cxn modelId="{1F66E7EB-0229-4744-BA05-7CEB037EBE1E}" type="presOf" srcId="{CD28D7B0-4149-44FF-84EF-0FFC6F95D05A}" destId="{267FCCFB-42F6-498E-9933-F0EE18E57EEC}" srcOrd="0" destOrd="0" presId="urn:microsoft.com/office/officeart/2005/8/layout/target3"/>
    <dgm:cxn modelId="{3C001B29-3A0F-4B9C-BCDE-7D1FBC9CABD4}" type="presParOf" srcId="{267FCCFB-42F6-498E-9933-F0EE18E57EEC}" destId="{1644EFF8-12C3-407F-94C5-D01AC99324A3}" srcOrd="0" destOrd="0" presId="urn:microsoft.com/office/officeart/2005/8/layout/target3"/>
    <dgm:cxn modelId="{B7E49040-25FE-47AF-9BEF-09BCC5FDE633}" type="presParOf" srcId="{267FCCFB-42F6-498E-9933-F0EE18E57EEC}" destId="{93348199-E16E-4090-BB98-375CE0FD3ECB}" srcOrd="1" destOrd="0" presId="urn:microsoft.com/office/officeart/2005/8/layout/target3"/>
    <dgm:cxn modelId="{84B5484A-78C4-415B-B1D2-5C62A0C95A81}" type="presParOf" srcId="{267FCCFB-42F6-498E-9933-F0EE18E57EEC}" destId="{A598289B-1878-4319-851C-312668FDBFB9}" srcOrd="2" destOrd="0" presId="urn:microsoft.com/office/officeart/2005/8/layout/target3"/>
    <dgm:cxn modelId="{02FE1A18-9CF7-4D4A-8745-49035F9B5CF8}" type="presParOf" srcId="{267FCCFB-42F6-498E-9933-F0EE18E57EEC}" destId="{06363AAD-9F2E-4A6E-A8C4-9331F313C541}" srcOrd="3" destOrd="0" presId="urn:microsoft.com/office/officeart/2005/8/layout/target3"/>
    <dgm:cxn modelId="{C702D304-D1B2-4219-A639-7473740127C0}" type="presParOf" srcId="{267FCCFB-42F6-498E-9933-F0EE18E57EEC}" destId="{6E268791-A27A-4E45-B9CA-E9C3E253DB03}" srcOrd="4" destOrd="0" presId="urn:microsoft.com/office/officeart/2005/8/layout/target3"/>
    <dgm:cxn modelId="{1AE8EFBC-A573-4886-B920-5BBA1E724CFD}" type="presParOf" srcId="{267FCCFB-42F6-498E-9933-F0EE18E57EEC}" destId="{3B21B70B-E008-42B1-8D7B-BC0D049FFAEE}" srcOrd="5" destOrd="0" presId="urn:microsoft.com/office/officeart/2005/8/layout/target3"/>
    <dgm:cxn modelId="{F65617DE-1FFD-475D-B9BC-1F75BC455BCE}" type="presParOf" srcId="{267FCCFB-42F6-498E-9933-F0EE18E57EEC}" destId="{BCA6789D-4F55-4CA4-A4F2-33B871996BFA}" srcOrd="6" destOrd="0" presId="urn:microsoft.com/office/officeart/2005/8/layout/target3"/>
    <dgm:cxn modelId="{8A7C2667-3817-453C-A3D6-F098AF613959}" type="presParOf" srcId="{267FCCFB-42F6-498E-9933-F0EE18E57EEC}" destId="{3D601407-6B75-4781-A3E7-51AE786E84CD}" srcOrd="7" destOrd="0" presId="urn:microsoft.com/office/officeart/2005/8/layout/target3"/>
    <dgm:cxn modelId="{E36A66F9-69C2-43B0-B909-FF1FF8ADD8A6}" type="presParOf" srcId="{267FCCFB-42F6-498E-9933-F0EE18E57EEC}" destId="{4A5C1B8F-764D-4C85-81BF-128C0C66E444}" srcOrd="8" destOrd="0" presId="urn:microsoft.com/office/officeart/2005/8/layout/target3"/>
    <dgm:cxn modelId="{94753925-6FC6-4211-8765-7417C4DCECD3}" type="presParOf" srcId="{267FCCFB-42F6-498E-9933-F0EE18E57EEC}" destId="{4CFA59D9-12CE-438F-BF1F-09E6688EA84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28178-2DD4-4F24-8A58-41454469E818}" type="doc">
      <dgm:prSet loTypeId="urn:microsoft.com/office/officeart/2005/8/layout/target3" loCatId="relationship" qsTypeId="urn:microsoft.com/office/officeart/2005/8/quickstyle/simple3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35FBBEBE-73E4-4DC6-9577-5574F6882EF1}">
      <dgm:prSet/>
      <dgm:spPr/>
      <dgm:t>
        <a:bodyPr/>
        <a:lstStyle/>
        <a:p>
          <a:pPr rtl="0"/>
          <a:r>
            <a:rPr lang="en-US" b="1" i="0" baseline="0" dirty="0" smtClean="0"/>
            <a:t>Vitamin K Antagonists</a:t>
          </a:r>
          <a:endParaRPr lang="en-US" b="1" i="0" baseline="0" dirty="0"/>
        </a:p>
      </dgm:t>
    </dgm:pt>
    <dgm:pt modelId="{D5561069-0722-4D4C-955D-D1E7A033C951}" type="parTrans" cxnId="{0EB2AEF4-6A7F-4628-B616-93EFFC1A446A}">
      <dgm:prSet/>
      <dgm:spPr/>
      <dgm:t>
        <a:bodyPr/>
        <a:lstStyle/>
        <a:p>
          <a:endParaRPr lang="en-US"/>
        </a:p>
      </dgm:t>
    </dgm:pt>
    <dgm:pt modelId="{749B0097-8A65-4FD2-AE66-B2BC90ED9EEF}" type="sibTrans" cxnId="{0EB2AEF4-6A7F-4628-B616-93EFFC1A446A}">
      <dgm:prSet/>
      <dgm:spPr/>
      <dgm:t>
        <a:bodyPr/>
        <a:lstStyle/>
        <a:p>
          <a:endParaRPr lang="en-US"/>
        </a:p>
      </dgm:t>
    </dgm:pt>
    <dgm:pt modelId="{64A4398C-069F-4064-A0E3-0466A70B5B90}" type="pres">
      <dgm:prSet presAssocID="{51F28178-2DD4-4F24-8A58-41454469E81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97EB280-2BC6-4E73-A9CC-A9397949F134}" type="pres">
      <dgm:prSet presAssocID="{35FBBEBE-73E4-4DC6-9577-5574F6882EF1}" presName="circle1" presStyleLbl="node1" presStyleIdx="0" presStyleCnt="1"/>
      <dgm:spPr/>
    </dgm:pt>
    <dgm:pt modelId="{B8C36BA4-9E2E-410A-A5CA-958F096433EC}" type="pres">
      <dgm:prSet presAssocID="{35FBBEBE-73E4-4DC6-9577-5574F6882EF1}" presName="space" presStyleCnt="0"/>
      <dgm:spPr/>
    </dgm:pt>
    <dgm:pt modelId="{35390036-C474-447B-B328-2947A122BDFE}" type="pres">
      <dgm:prSet presAssocID="{35FBBEBE-73E4-4DC6-9577-5574F6882EF1}" presName="rect1" presStyleLbl="alignAcc1" presStyleIdx="0" presStyleCnt="1"/>
      <dgm:spPr/>
    </dgm:pt>
    <dgm:pt modelId="{64603450-EDED-4BD5-8AF1-55E7AF7A8321}" type="pres">
      <dgm:prSet presAssocID="{35FBBEBE-73E4-4DC6-9577-5574F6882EF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EB2AEF4-6A7F-4628-B616-93EFFC1A446A}" srcId="{51F28178-2DD4-4F24-8A58-41454469E818}" destId="{35FBBEBE-73E4-4DC6-9577-5574F6882EF1}" srcOrd="0" destOrd="0" parTransId="{D5561069-0722-4D4C-955D-D1E7A033C951}" sibTransId="{749B0097-8A65-4FD2-AE66-B2BC90ED9EEF}"/>
    <dgm:cxn modelId="{E2029E8D-8110-4241-9C8E-4F7D3A7A07F2}" type="presOf" srcId="{35FBBEBE-73E4-4DC6-9577-5574F6882EF1}" destId="{35390036-C474-447B-B328-2947A122BDFE}" srcOrd="0" destOrd="0" presId="urn:microsoft.com/office/officeart/2005/8/layout/target3"/>
    <dgm:cxn modelId="{711F812A-0C24-4255-9DCB-C084E054D373}" type="presOf" srcId="{51F28178-2DD4-4F24-8A58-41454469E818}" destId="{64A4398C-069F-4064-A0E3-0466A70B5B90}" srcOrd="0" destOrd="0" presId="urn:microsoft.com/office/officeart/2005/8/layout/target3"/>
    <dgm:cxn modelId="{C453529B-8AF1-407D-97C5-65B3770C2FE0}" type="presOf" srcId="{35FBBEBE-73E4-4DC6-9577-5574F6882EF1}" destId="{64603450-EDED-4BD5-8AF1-55E7AF7A8321}" srcOrd="1" destOrd="0" presId="urn:microsoft.com/office/officeart/2005/8/layout/target3"/>
    <dgm:cxn modelId="{2D94597F-9081-4B27-BAD7-01A36E3558C8}" type="presParOf" srcId="{64A4398C-069F-4064-A0E3-0466A70B5B90}" destId="{F97EB280-2BC6-4E73-A9CC-A9397949F134}" srcOrd="0" destOrd="0" presId="urn:microsoft.com/office/officeart/2005/8/layout/target3"/>
    <dgm:cxn modelId="{8F9B6BAF-5B4C-4CB0-9718-BE9D4C7EF34A}" type="presParOf" srcId="{64A4398C-069F-4064-A0E3-0466A70B5B90}" destId="{B8C36BA4-9E2E-410A-A5CA-958F096433EC}" srcOrd="1" destOrd="0" presId="urn:microsoft.com/office/officeart/2005/8/layout/target3"/>
    <dgm:cxn modelId="{27C2F76B-BFBC-4495-B67F-5344D0C3DC9B}" type="presParOf" srcId="{64A4398C-069F-4064-A0E3-0466A70B5B90}" destId="{35390036-C474-447B-B328-2947A122BDFE}" srcOrd="2" destOrd="0" presId="urn:microsoft.com/office/officeart/2005/8/layout/target3"/>
    <dgm:cxn modelId="{48C701A7-26D4-490A-9D27-8F86ADF93497}" type="presParOf" srcId="{64A4398C-069F-4064-A0E3-0466A70B5B90}" destId="{64603450-EDED-4BD5-8AF1-55E7AF7A832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BCA346-F493-4D05-9F0A-9C05EFE57ECA}" type="doc">
      <dgm:prSet loTypeId="urn:microsoft.com/office/officeart/2005/8/layout/target3" loCatId="relationship" qsTypeId="urn:microsoft.com/office/officeart/2005/8/quickstyle/simple4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C6ED6DD1-D1A2-4DE4-A020-E5EC68F328F3}">
      <dgm:prSet/>
      <dgm:spPr/>
      <dgm:t>
        <a:bodyPr/>
        <a:lstStyle/>
        <a:p>
          <a:pPr rtl="0"/>
          <a:r>
            <a:rPr lang="en-US" b="1" i="0" baseline="0" dirty="0" smtClean="0"/>
            <a:t>Vitamin K Antagonists</a:t>
          </a:r>
          <a:endParaRPr lang="en-US" b="1" i="0" baseline="0" dirty="0"/>
        </a:p>
      </dgm:t>
    </dgm:pt>
    <dgm:pt modelId="{01F0941C-3ABD-4807-B603-D516E5845B21}" type="parTrans" cxnId="{C5E33227-13E4-463A-9C79-7BFCB6B906C3}">
      <dgm:prSet/>
      <dgm:spPr/>
      <dgm:t>
        <a:bodyPr/>
        <a:lstStyle/>
        <a:p>
          <a:endParaRPr lang="en-US"/>
        </a:p>
      </dgm:t>
    </dgm:pt>
    <dgm:pt modelId="{2797817B-0A2C-4FE2-8DA6-7B543FDA291A}" type="sibTrans" cxnId="{C5E33227-13E4-463A-9C79-7BFCB6B906C3}">
      <dgm:prSet/>
      <dgm:spPr/>
      <dgm:t>
        <a:bodyPr/>
        <a:lstStyle/>
        <a:p>
          <a:endParaRPr lang="en-US"/>
        </a:p>
      </dgm:t>
    </dgm:pt>
    <dgm:pt modelId="{B75F3A67-0B6B-42C7-B530-6F59C8196236}" type="pres">
      <dgm:prSet presAssocID="{81BCA346-F493-4D05-9F0A-9C05EFE57EC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5372D31-17A7-4FD5-9D34-F1AA6AD2469A}" type="pres">
      <dgm:prSet presAssocID="{C6ED6DD1-D1A2-4DE4-A020-E5EC68F328F3}" presName="circle1" presStyleLbl="node1" presStyleIdx="0" presStyleCnt="1"/>
      <dgm:spPr/>
    </dgm:pt>
    <dgm:pt modelId="{035DB812-BFF3-49DF-A240-E8F85E01C90D}" type="pres">
      <dgm:prSet presAssocID="{C6ED6DD1-D1A2-4DE4-A020-E5EC68F328F3}" presName="space" presStyleCnt="0"/>
      <dgm:spPr/>
    </dgm:pt>
    <dgm:pt modelId="{1BDE4FE1-3992-40B7-93C7-0A74EDAEA6AB}" type="pres">
      <dgm:prSet presAssocID="{C6ED6DD1-D1A2-4DE4-A020-E5EC68F328F3}" presName="rect1" presStyleLbl="alignAcc1" presStyleIdx="0" presStyleCnt="1"/>
      <dgm:spPr/>
    </dgm:pt>
    <dgm:pt modelId="{796DAD30-BCAC-4244-9A7B-9371FD168D40}" type="pres">
      <dgm:prSet presAssocID="{C6ED6DD1-D1A2-4DE4-A020-E5EC68F328F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5E33227-13E4-463A-9C79-7BFCB6B906C3}" srcId="{81BCA346-F493-4D05-9F0A-9C05EFE57ECA}" destId="{C6ED6DD1-D1A2-4DE4-A020-E5EC68F328F3}" srcOrd="0" destOrd="0" parTransId="{01F0941C-3ABD-4807-B603-D516E5845B21}" sibTransId="{2797817B-0A2C-4FE2-8DA6-7B543FDA291A}"/>
    <dgm:cxn modelId="{0251EE21-8940-45E4-A05B-25A18E8E1F93}" type="presOf" srcId="{81BCA346-F493-4D05-9F0A-9C05EFE57ECA}" destId="{B75F3A67-0B6B-42C7-B530-6F59C8196236}" srcOrd="0" destOrd="0" presId="urn:microsoft.com/office/officeart/2005/8/layout/target3"/>
    <dgm:cxn modelId="{EB9672C5-3AC4-4AEC-8D66-BBDBF5869281}" type="presOf" srcId="{C6ED6DD1-D1A2-4DE4-A020-E5EC68F328F3}" destId="{796DAD30-BCAC-4244-9A7B-9371FD168D40}" srcOrd="1" destOrd="0" presId="urn:microsoft.com/office/officeart/2005/8/layout/target3"/>
    <dgm:cxn modelId="{AEC0200D-10FB-4928-A407-C3E44385233C}" type="presOf" srcId="{C6ED6DD1-D1A2-4DE4-A020-E5EC68F328F3}" destId="{1BDE4FE1-3992-40B7-93C7-0A74EDAEA6AB}" srcOrd="0" destOrd="0" presId="urn:microsoft.com/office/officeart/2005/8/layout/target3"/>
    <dgm:cxn modelId="{A0006383-99D3-45B3-A7C2-B6060C950E45}" type="presParOf" srcId="{B75F3A67-0B6B-42C7-B530-6F59C8196236}" destId="{35372D31-17A7-4FD5-9D34-F1AA6AD2469A}" srcOrd="0" destOrd="0" presId="urn:microsoft.com/office/officeart/2005/8/layout/target3"/>
    <dgm:cxn modelId="{99C01296-15D2-4BED-B03B-0FFCDA93E2D7}" type="presParOf" srcId="{B75F3A67-0B6B-42C7-B530-6F59C8196236}" destId="{035DB812-BFF3-49DF-A240-E8F85E01C90D}" srcOrd="1" destOrd="0" presId="urn:microsoft.com/office/officeart/2005/8/layout/target3"/>
    <dgm:cxn modelId="{4E48F652-D9B2-4620-91E8-9306FA6D02FF}" type="presParOf" srcId="{B75F3A67-0B6B-42C7-B530-6F59C8196236}" destId="{1BDE4FE1-3992-40B7-93C7-0A74EDAEA6AB}" srcOrd="2" destOrd="0" presId="urn:microsoft.com/office/officeart/2005/8/layout/target3"/>
    <dgm:cxn modelId="{029F37F8-3B1B-450A-A209-9308727D163F}" type="presParOf" srcId="{B75F3A67-0B6B-42C7-B530-6F59C8196236}" destId="{796DAD30-BCAC-4244-9A7B-9371FD168D4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164E2A-E984-46B3-99DE-BC7BC932F3B5}" type="doc">
      <dgm:prSet loTypeId="urn:microsoft.com/office/officeart/2005/8/layout/target3" loCatId="relationship" qsTypeId="urn:microsoft.com/office/officeart/2005/8/quickstyle/simple5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FD935A1B-94BD-4F33-ACB9-35E96A70B23C}">
      <dgm:prSet/>
      <dgm:spPr/>
      <dgm:t>
        <a:bodyPr/>
        <a:lstStyle/>
        <a:p>
          <a:pPr rtl="0"/>
          <a:r>
            <a:rPr lang="en-US" b="1" i="0" baseline="0" dirty="0" smtClean="0"/>
            <a:t>Other Vitamin K Antagonists</a:t>
          </a:r>
          <a:endParaRPr lang="en-US" b="1" i="0" baseline="0" dirty="0"/>
        </a:p>
      </dgm:t>
    </dgm:pt>
    <dgm:pt modelId="{A53FA8D0-F864-4C94-BB48-11F9CC76A526}" type="parTrans" cxnId="{7C7C0B17-3C6C-4FDF-8F93-2DBD445DE4E8}">
      <dgm:prSet/>
      <dgm:spPr/>
      <dgm:t>
        <a:bodyPr/>
        <a:lstStyle/>
        <a:p>
          <a:endParaRPr lang="en-US"/>
        </a:p>
      </dgm:t>
    </dgm:pt>
    <dgm:pt modelId="{F1EB174E-7374-4D77-8EF9-9CD81C59CF78}" type="sibTrans" cxnId="{7C7C0B17-3C6C-4FDF-8F93-2DBD445DE4E8}">
      <dgm:prSet/>
      <dgm:spPr/>
      <dgm:t>
        <a:bodyPr/>
        <a:lstStyle/>
        <a:p>
          <a:endParaRPr lang="en-US"/>
        </a:p>
      </dgm:t>
    </dgm:pt>
    <dgm:pt modelId="{614D7B9D-FF9A-411C-8686-E54D4C6A891E}" type="pres">
      <dgm:prSet presAssocID="{0A164E2A-E984-46B3-99DE-BC7BC932F3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0219DAF-D0D1-48ED-93DB-EA513D0B6183}" type="pres">
      <dgm:prSet presAssocID="{FD935A1B-94BD-4F33-ACB9-35E96A70B23C}" presName="circle1" presStyleLbl="node1" presStyleIdx="0" presStyleCnt="1"/>
      <dgm:spPr/>
    </dgm:pt>
    <dgm:pt modelId="{93F0D75B-3E79-459E-A4D9-EB91D7C3FDDC}" type="pres">
      <dgm:prSet presAssocID="{FD935A1B-94BD-4F33-ACB9-35E96A70B23C}" presName="space" presStyleCnt="0"/>
      <dgm:spPr/>
    </dgm:pt>
    <dgm:pt modelId="{EC87232C-7D81-47DD-A447-0911D7EA9B9E}" type="pres">
      <dgm:prSet presAssocID="{FD935A1B-94BD-4F33-ACB9-35E96A70B23C}" presName="rect1" presStyleLbl="alignAcc1" presStyleIdx="0" presStyleCnt="1"/>
      <dgm:spPr/>
    </dgm:pt>
    <dgm:pt modelId="{F396478C-5F2B-4C4D-91BF-B33F508CB2D9}" type="pres">
      <dgm:prSet presAssocID="{FD935A1B-94BD-4F33-ACB9-35E96A70B23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7373593-F0B8-4C70-A9B9-E6566EF8C352}" type="presOf" srcId="{FD935A1B-94BD-4F33-ACB9-35E96A70B23C}" destId="{EC87232C-7D81-47DD-A447-0911D7EA9B9E}" srcOrd="0" destOrd="0" presId="urn:microsoft.com/office/officeart/2005/8/layout/target3"/>
    <dgm:cxn modelId="{7C7C0B17-3C6C-4FDF-8F93-2DBD445DE4E8}" srcId="{0A164E2A-E984-46B3-99DE-BC7BC932F3B5}" destId="{FD935A1B-94BD-4F33-ACB9-35E96A70B23C}" srcOrd="0" destOrd="0" parTransId="{A53FA8D0-F864-4C94-BB48-11F9CC76A526}" sibTransId="{F1EB174E-7374-4D77-8EF9-9CD81C59CF78}"/>
    <dgm:cxn modelId="{B306F9DD-20BC-46A8-877B-C1AF36F140D9}" type="presOf" srcId="{0A164E2A-E984-46B3-99DE-BC7BC932F3B5}" destId="{614D7B9D-FF9A-411C-8686-E54D4C6A891E}" srcOrd="0" destOrd="0" presId="urn:microsoft.com/office/officeart/2005/8/layout/target3"/>
    <dgm:cxn modelId="{2B97BACC-D4D7-4490-A1D3-2EE1B27F60CF}" type="presOf" srcId="{FD935A1B-94BD-4F33-ACB9-35E96A70B23C}" destId="{F396478C-5F2B-4C4D-91BF-B33F508CB2D9}" srcOrd="1" destOrd="0" presId="urn:microsoft.com/office/officeart/2005/8/layout/target3"/>
    <dgm:cxn modelId="{3B288148-8E2E-4372-B9DE-5CE4DD34F956}" type="presParOf" srcId="{614D7B9D-FF9A-411C-8686-E54D4C6A891E}" destId="{40219DAF-D0D1-48ED-93DB-EA513D0B6183}" srcOrd="0" destOrd="0" presId="urn:microsoft.com/office/officeart/2005/8/layout/target3"/>
    <dgm:cxn modelId="{D972BF92-F468-4AA2-B7B6-5F35CBD37C64}" type="presParOf" srcId="{614D7B9D-FF9A-411C-8686-E54D4C6A891E}" destId="{93F0D75B-3E79-459E-A4D9-EB91D7C3FDDC}" srcOrd="1" destOrd="0" presId="urn:microsoft.com/office/officeart/2005/8/layout/target3"/>
    <dgm:cxn modelId="{A2C8E1FC-2D39-4852-ACB7-7A5C53D7AEBE}" type="presParOf" srcId="{614D7B9D-FF9A-411C-8686-E54D4C6A891E}" destId="{EC87232C-7D81-47DD-A447-0911D7EA9B9E}" srcOrd="2" destOrd="0" presId="urn:microsoft.com/office/officeart/2005/8/layout/target3"/>
    <dgm:cxn modelId="{F956BCC3-97AE-44DE-AF82-9043080C1FEF}" type="presParOf" srcId="{614D7B9D-FF9A-411C-8686-E54D4C6A891E}" destId="{F396478C-5F2B-4C4D-91BF-B33F508CB2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81AADD-DA00-4DED-A087-4580D8B65937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A6580AC-BCD5-4186-BBC4-A6EDEF2FAC07}">
      <dgm:prSet/>
      <dgm:spPr/>
      <dgm:t>
        <a:bodyPr/>
        <a:lstStyle/>
        <a:p>
          <a:pPr rtl="0"/>
          <a:r>
            <a:rPr lang="en-US" dirty="0" err="1" smtClean="0"/>
            <a:t>Phenprocoumon</a:t>
          </a:r>
          <a:r>
            <a:rPr lang="en-US" dirty="0" smtClean="0"/>
            <a:t> </a:t>
          </a:r>
          <a:endParaRPr lang="en-US" dirty="0"/>
        </a:p>
      </dgm:t>
    </dgm:pt>
    <dgm:pt modelId="{6D46DA5A-768B-44CA-96B9-286F337F2C24}" type="parTrans" cxnId="{6F5EC834-76AD-4D82-81D9-CB91CEC58181}">
      <dgm:prSet/>
      <dgm:spPr/>
      <dgm:t>
        <a:bodyPr/>
        <a:lstStyle/>
        <a:p>
          <a:endParaRPr lang="en-US"/>
        </a:p>
      </dgm:t>
    </dgm:pt>
    <dgm:pt modelId="{5AEF2B38-F492-43D1-80F7-80AD5C8D137E}" type="sibTrans" cxnId="{6F5EC834-76AD-4D82-81D9-CB91CEC58181}">
      <dgm:prSet/>
      <dgm:spPr/>
      <dgm:t>
        <a:bodyPr/>
        <a:lstStyle/>
        <a:p>
          <a:endParaRPr lang="en-US"/>
        </a:p>
      </dgm:t>
    </dgm:pt>
    <dgm:pt modelId="{00D7D5E2-DFA0-4513-9150-10D801474E83}">
      <dgm:prSet custT="1"/>
      <dgm:spPr/>
      <dgm:t>
        <a:bodyPr/>
        <a:lstStyle/>
        <a:p>
          <a:pPr rtl="0"/>
          <a:r>
            <a:rPr lang="en-US" sz="2000" dirty="0" smtClean="0"/>
            <a:t>Longer half life</a:t>
          </a:r>
          <a:endParaRPr lang="en-US" sz="2000" dirty="0"/>
        </a:p>
      </dgm:t>
    </dgm:pt>
    <dgm:pt modelId="{A8772FBF-DD79-4188-B167-EC00D2432C70}" type="parTrans" cxnId="{64829E12-6084-4DDE-8340-5007118A9F59}">
      <dgm:prSet/>
      <dgm:spPr/>
      <dgm:t>
        <a:bodyPr/>
        <a:lstStyle/>
        <a:p>
          <a:endParaRPr lang="en-US"/>
        </a:p>
      </dgm:t>
    </dgm:pt>
    <dgm:pt modelId="{D43F6744-1CF7-453E-ACAB-290624F9FA50}" type="sibTrans" cxnId="{64829E12-6084-4DDE-8340-5007118A9F59}">
      <dgm:prSet/>
      <dgm:spPr/>
      <dgm:t>
        <a:bodyPr/>
        <a:lstStyle/>
        <a:p>
          <a:endParaRPr lang="en-US"/>
        </a:p>
      </dgm:t>
    </dgm:pt>
    <dgm:pt modelId="{F78F2FFF-7C94-4575-99C5-93A514E96EE0}">
      <dgm:prSet custT="1"/>
      <dgm:spPr/>
      <dgm:t>
        <a:bodyPr/>
        <a:lstStyle/>
        <a:p>
          <a:pPr rtl="0"/>
          <a:r>
            <a:rPr lang="en-US" sz="2000" dirty="0" err="1" smtClean="0"/>
            <a:t>Warfarin</a:t>
          </a:r>
          <a:r>
            <a:rPr lang="en-US" sz="2000" dirty="0" smtClean="0"/>
            <a:t> superior to </a:t>
          </a:r>
          <a:r>
            <a:rPr lang="en-US" sz="2000" dirty="0" err="1" smtClean="0"/>
            <a:t>phenprocoumon</a:t>
          </a:r>
          <a:endParaRPr lang="en-US" sz="2000" dirty="0"/>
        </a:p>
      </dgm:t>
    </dgm:pt>
    <dgm:pt modelId="{6C9AF99F-C5BB-4E19-BF13-7C8E19C2E928}" type="parTrans" cxnId="{2F378053-BE61-4D69-9C48-3ACB0440EB01}">
      <dgm:prSet/>
      <dgm:spPr/>
      <dgm:t>
        <a:bodyPr/>
        <a:lstStyle/>
        <a:p>
          <a:endParaRPr lang="en-US"/>
        </a:p>
      </dgm:t>
    </dgm:pt>
    <dgm:pt modelId="{EE236295-C71C-46D5-826D-10FFA9DD4B53}" type="sibTrans" cxnId="{2F378053-BE61-4D69-9C48-3ACB0440EB01}">
      <dgm:prSet/>
      <dgm:spPr/>
      <dgm:t>
        <a:bodyPr/>
        <a:lstStyle/>
        <a:p>
          <a:endParaRPr lang="en-US"/>
        </a:p>
      </dgm:t>
    </dgm:pt>
    <dgm:pt modelId="{59189F68-12EC-453B-92D6-7D40A695DEEA}">
      <dgm:prSet custT="1"/>
      <dgm:spPr/>
      <dgm:t>
        <a:bodyPr/>
        <a:lstStyle/>
        <a:p>
          <a:pPr rtl="0"/>
          <a:r>
            <a:rPr lang="en-US" sz="1400" dirty="0" smtClean="0">
              <a:hlinkClick xmlns:r="http://schemas.openxmlformats.org/officeDocument/2006/relationships" r:id="rId1"/>
            </a:rPr>
            <a:t>Van </a:t>
          </a:r>
          <a:r>
            <a:rPr lang="en-US" sz="1400" dirty="0" err="1" smtClean="0">
              <a:hlinkClick xmlns:r="http://schemas.openxmlformats.org/officeDocument/2006/relationships" r:id="rId1"/>
            </a:rPr>
            <a:t>Leeuwen</a:t>
          </a:r>
          <a:r>
            <a:rPr lang="en-US" sz="1400" dirty="0" smtClean="0">
              <a:hlinkClick xmlns:r="http://schemas.openxmlformats.org/officeDocument/2006/relationships" r:id="rId1"/>
            </a:rPr>
            <a:t> Y. #LB-MO-001. Presented at: XXII Congress of the International Society on Thrombosis and </a:t>
          </a:r>
          <a:r>
            <a:rPr lang="en-US" sz="1400" dirty="0" err="1" smtClean="0">
              <a:hlinkClick xmlns:r="http://schemas.openxmlformats.org/officeDocument/2006/relationships" r:id="rId1"/>
            </a:rPr>
            <a:t>Hemostasis</a:t>
          </a:r>
          <a:r>
            <a:rPr lang="en-US" sz="1400" dirty="0" smtClean="0">
              <a:hlinkClick xmlns:r="http://schemas.openxmlformats.org/officeDocument/2006/relationships" r:id="rId1"/>
            </a:rPr>
            <a:t>; July 11-16, 2009; Boston.</a:t>
          </a:r>
          <a:endParaRPr lang="en-US" sz="1400" dirty="0"/>
        </a:p>
      </dgm:t>
    </dgm:pt>
    <dgm:pt modelId="{2CF239D8-E7D2-481E-A36E-18B51A6C5359}" type="parTrans" cxnId="{25502306-1B67-43C9-8DA0-F350F3DA072B}">
      <dgm:prSet/>
      <dgm:spPr/>
      <dgm:t>
        <a:bodyPr/>
        <a:lstStyle/>
        <a:p>
          <a:endParaRPr lang="en-US"/>
        </a:p>
      </dgm:t>
    </dgm:pt>
    <dgm:pt modelId="{4A620E8D-87D0-49A3-A9AF-4555DC2FD94F}" type="sibTrans" cxnId="{25502306-1B67-43C9-8DA0-F350F3DA072B}">
      <dgm:prSet/>
      <dgm:spPr/>
      <dgm:t>
        <a:bodyPr/>
        <a:lstStyle/>
        <a:p>
          <a:endParaRPr lang="en-US"/>
        </a:p>
      </dgm:t>
    </dgm:pt>
    <dgm:pt modelId="{8A988CD1-EF49-4026-A252-4A3CAAE23832}">
      <dgm:prSet/>
      <dgm:spPr/>
      <dgm:t>
        <a:bodyPr/>
        <a:lstStyle/>
        <a:p>
          <a:pPr rtl="0"/>
          <a:r>
            <a:rPr lang="en-US" dirty="0" err="1" smtClean="0"/>
            <a:t>Ximelagatran</a:t>
          </a:r>
          <a:r>
            <a:rPr lang="en-US" dirty="0" smtClean="0"/>
            <a:t> (</a:t>
          </a:r>
          <a:r>
            <a:rPr lang="en-US" dirty="0" err="1" smtClean="0"/>
            <a:t>Exanta</a:t>
          </a:r>
          <a:r>
            <a:rPr lang="en-US" dirty="0" smtClean="0"/>
            <a:t>)</a:t>
          </a:r>
          <a:endParaRPr lang="en-US" dirty="0"/>
        </a:p>
      </dgm:t>
    </dgm:pt>
    <dgm:pt modelId="{B2499389-1B66-46EE-A18D-5F689C2D7AF9}" type="parTrans" cxnId="{210BF8B0-9695-41C8-B528-10939B504659}">
      <dgm:prSet/>
      <dgm:spPr/>
      <dgm:t>
        <a:bodyPr/>
        <a:lstStyle/>
        <a:p>
          <a:endParaRPr lang="en-US"/>
        </a:p>
      </dgm:t>
    </dgm:pt>
    <dgm:pt modelId="{2596E9FB-7C32-4BFA-B558-864D8DC2266C}" type="sibTrans" cxnId="{210BF8B0-9695-41C8-B528-10939B504659}">
      <dgm:prSet/>
      <dgm:spPr/>
      <dgm:t>
        <a:bodyPr/>
        <a:lstStyle/>
        <a:p>
          <a:endParaRPr lang="en-US"/>
        </a:p>
      </dgm:t>
    </dgm:pt>
    <dgm:pt modelId="{73E4F6CE-A1DE-43EA-A386-61EAD7466690}">
      <dgm:prSet/>
      <dgm:spPr/>
      <dgm:t>
        <a:bodyPr/>
        <a:lstStyle/>
        <a:p>
          <a:pPr rtl="0"/>
          <a:r>
            <a:rPr lang="en-US" dirty="0" smtClean="0"/>
            <a:t>The replacement for </a:t>
          </a:r>
          <a:r>
            <a:rPr lang="en-US" dirty="0" err="1" smtClean="0"/>
            <a:t>warfarin</a:t>
          </a:r>
          <a:r>
            <a:rPr lang="en-US" dirty="0" smtClean="0"/>
            <a:t> because of less drug and dietary interactions, less monitoring</a:t>
          </a:r>
          <a:endParaRPr lang="en-US" dirty="0"/>
        </a:p>
      </dgm:t>
    </dgm:pt>
    <dgm:pt modelId="{9CC3874B-E4C1-4252-B90D-BF2CE96AD2E1}" type="parTrans" cxnId="{78ED5A3D-6EBB-4985-9E8B-99A17BDFC5B7}">
      <dgm:prSet/>
      <dgm:spPr/>
      <dgm:t>
        <a:bodyPr/>
        <a:lstStyle/>
        <a:p>
          <a:endParaRPr lang="en-US"/>
        </a:p>
      </dgm:t>
    </dgm:pt>
    <dgm:pt modelId="{F167D853-D6D8-454B-A4AA-18DEC9D76BED}" type="sibTrans" cxnId="{78ED5A3D-6EBB-4985-9E8B-99A17BDFC5B7}">
      <dgm:prSet/>
      <dgm:spPr/>
      <dgm:t>
        <a:bodyPr/>
        <a:lstStyle/>
        <a:p>
          <a:endParaRPr lang="en-US"/>
        </a:p>
      </dgm:t>
    </dgm:pt>
    <dgm:pt modelId="{25288C36-698F-48B9-879C-A834281D4ADA}">
      <dgm:prSet/>
      <dgm:spPr/>
      <dgm:t>
        <a:bodyPr/>
        <a:lstStyle/>
        <a:p>
          <a:pPr rtl="0"/>
          <a:r>
            <a:rPr lang="en-US" dirty="0" smtClean="0"/>
            <a:t>AstraZeneca withdrew it from the market in 2006 because of </a:t>
          </a:r>
          <a:r>
            <a:rPr lang="en-US" dirty="0" err="1" smtClean="0"/>
            <a:t>hepatotoxicity</a:t>
          </a:r>
          <a:endParaRPr lang="en-US" dirty="0"/>
        </a:p>
      </dgm:t>
    </dgm:pt>
    <dgm:pt modelId="{88F49965-DEF8-40F4-BDC2-579BF48AF5D3}" type="parTrans" cxnId="{8B861FF9-48D0-4293-A53A-E1C903E57F28}">
      <dgm:prSet/>
      <dgm:spPr/>
      <dgm:t>
        <a:bodyPr/>
        <a:lstStyle/>
        <a:p>
          <a:endParaRPr lang="en-US"/>
        </a:p>
      </dgm:t>
    </dgm:pt>
    <dgm:pt modelId="{FD8B77F4-372B-4E0F-9674-8B5297D1FD79}" type="sibTrans" cxnId="{8B861FF9-48D0-4293-A53A-E1C903E57F28}">
      <dgm:prSet/>
      <dgm:spPr/>
      <dgm:t>
        <a:bodyPr/>
        <a:lstStyle/>
        <a:p>
          <a:endParaRPr lang="en-US"/>
        </a:p>
      </dgm:t>
    </dgm:pt>
    <dgm:pt modelId="{997F2B05-2835-4805-8C3E-21C9DBCC0D23}" type="pres">
      <dgm:prSet presAssocID="{8781AADD-DA00-4DED-A087-4580D8B65937}" presName="Name0" presStyleCnt="0">
        <dgm:presLayoutVars>
          <dgm:dir/>
          <dgm:animLvl val="lvl"/>
          <dgm:resizeHandles val="exact"/>
        </dgm:presLayoutVars>
      </dgm:prSet>
      <dgm:spPr/>
    </dgm:pt>
    <dgm:pt modelId="{47F32592-58C0-4155-9F24-D44DE5568639}" type="pres">
      <dgm:prSet presAssocID="{EA6580AC-BCD5-4186-BBC4-A6EDEF2FAC07}" presName="linNode" presStyleCnt="0"/>
      <dgm:spPr/>
    </dgm:pt>
    <dgm:pt modelId="{7D77050B-881B-43AC-90AA-25B8ED17F242}" type="pres">
      <dgm:prSet presAssocID="{EA6580AC-BCD5-4186-BBC4-A6EDEF2FAC0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C2CBE08-247E-4815-A87A-8D0E8FD36EEF}" type="pres">
      <dgm:prSet presAssocID="{EA6580AC-BCD5-4186-BBC4-A6EDEF2FAC07}" presName="descendantText" presStyleLbl="alignAccFollowNode1" presStyleIdx="0" presStyleCnt="2">
        <dgm:presLayoutVars>
          <dgm:bulletEnabled val="1"/>
        </dgm:presLayoutVars>
      </dgm:prSet>
      <dgm:spPr/>
    </dgm:pt>
    <dgm:pt modelId="{DE657E80-79C9-4880-92AA-00F64A7DAE77}" type="pres">
      <dgm:prSet presAssocID="{5AEF2B38-F492-43D1-80F7-80AD5C8D137E}" presName="sp" presStyleCnt="0"/>
      <dgm:spPr/>
    </dgm:pt>
    <dgm:pt modelId="{E0EBD2D2-40AB-4764-B4D8-7E66F1D7D086}" type="pres">
      <dgm:prSet presAssocID="{8A988CD1-EF49-4026-A252-4A3CAAE23832}" presName="linNode" presStyleCnt="0"/>
      <dgm:spPr/>
    </dgm:pt>
    <dgm:pt modelId="{C89F6D8C-6201-4F0D-8B93-C227BE0083BF}" type="pres">
      <dgm:prSet presAssocID="{8A988CD1-EF49-4026-A252-4A3CAAE2383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C15256-80DC-4B9C-9186-F181A29CCED6}" type="pres">
      <dgm:prSet presAssocID="{8A988CD1-EF49-4026-A252-4A3CAAE2383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8ED5A3D-6EBB-4985-9E8B-99A17BDFC5B7}" srcId="{8A988CD1-EF49-4026-A252-4A3CAAE23832}" destId="{73E4F6CE-A1DE-43EA-A386-61EAD7466690}" srcOrd="0" destOrd="0" parTransId="{9CC3874B-E4C1-4252-B90D-BF2CE96AD2E1}" sibTransId="{F167D853-D6D8-454B-A4AA-18DEC9D76BED}"/>
    <dgm:cxn modelId="{D7C4BE8D-CC9E-4894-BBBD-17803E76D736}" type="presOf" srcId="{8A988CD1-EF49-4026-A252-4A3CAAE23832}" destId="{C89F6D8C-6201-4F0D-8B93-C227BE0083BF}" srcOrd="0" destOrd="0" presId="urn:microsoft.com/office/officeart/2005/8/layout/vList5"/>
    <dgm:cxn modelId="{2F378053-BE61-4D69-9C48-3ACB0440EB01}" srcId="{EA6580AC-BCD5-4186-BBC4-A6EDEF2FAC07}" destId="{F78F2FFF-7C94-4575-99C5-93A514E96EE0}" srcOrd="1" destOrd="0" parTransId="{6C9AF99F-C5BB-4E19-BF13-7C8E19C2E928}" sibTransId="{EE236295-C71C-46D5-826D-10FFA9DD4B53}"/>
    <dgm:cxn modelId="{210BF8B0-9695-41C8-B528-10939B504659}" srcId="{8781AADD-DA00-4DED-A087-4580D8B65937}" destId="{8A988CD1-EF49-4026-A252-4A3CAAE23832}" srcOrd="1" destOrd="0" parTransId="{B2499389-1B66-46EE-A18D-5F689C2D7AF9}" sibTransId="{2596E9FB-7C32-4BFA-B558-864D8DC2266C}"/>
    <dgm:cxn modelId="{00F80F05-31E3-47BE-8050-C95ABD7B676A}" type="presOf" srcId="{59189F68-12EC-453B-92D6-7D40A695DEEA}" destId="{1C2CBE08-247E-4815-A87A-8D0E8FD36EEF}" srcOrd="0" destOrd="2" presId="urn:microsoft.com/office/officeart/2005/8/layout/vList5"/>
    <dgm:cxn modelId="{FC158850-B420-46AF-8B93-D2AC2CB6A8B5}" type="presOf" srcId="{8781AADD-DA00-4DED-A087-4580D8B65937}" destId="{997F2B05-2835-4805-8C3E-21C9DBCC0D23}" srcOrd="0" destOrd="0" presId="urn:microsoft.com/office/officeart/2005/8/layout/vList5"/>
    <dgm:cxn modelId="{91FDDD7B-C156-4EC3-9F18-29FA02D488F2}" type="presOf" srcId="{25288C36-698F-48B9-879C-A834281D4ADA}" destId="{61C15256-80DC-4B9C-9186-F181A29CCED6}" srcOrd="0" destOrd="1" presId="urn:microsoft.com/office/officeart/2005/8/layout/vList5"/>
    <dgm:cxn modelId="{6F5EC834-76AD-4D82-81D9-CB91CEC58181}" srcId="{8781AADD-DA00-4DED-A087-4580D8B65937}" destId="{EA6580AC-BCD5-4186-BBC4-A6EDEF2FAC07}" srcOrd="0" destOrd="0" parTransId="{6D46DA5A-768B-44CA-96B9-286F337F2C24}" sibTransId="{5AEF2B38-F492-43D1-80F7-80AD5C8D137E}"/>
    <dgm:cxn modelId="{8B861FF9-48D0-4293-A53A-E1C903E57F28}" srcId="{8A988CD1-EF49-4026-A252-4A3CAAE23832}" destId="{25288C36-698F-48B9-879C-A834281D4ADA}" srcOrd="1" destOrd="0" parTransId="{88F49965-DEF8-40F4-BDC2-579BF48AF5D3}" sibTransId="{FD8B77F4-372B-4E0F-9674-8B5297D1FD79}"/>
    <dgm:cxn modelId="{6DCBEBC2-80EF-4497-9DCD-566D80C8DFCC}" type="presOf" srcId="{F78F2FFF-7C94-4575-99C5-93A514E96EE0}" destId="{1C2CBE08-247E-4815-A87A-8D0E8FD36EEF}" srcOrd="0" destOrd="1" presId="urn:microsoft.com/office/officeart/2005/8/layout/vList5"/>
    <dgm:cxn modelId="{25502306-1B67-43C9-8DA0-F350F3DA072B}" srcId="{F78F2FFF-7C94-4575-99C5-93A514E96EE0}" destId="{59189F68-12EC-453B-92D6-7D40A695DEEA}" srcOrd="0" destOrd="0" parTransId="{2CF239D8-E7D2-481E-A36E-18B51A6C5359}" sibTransId="{4A620E8D-87D0-49A3-A9AF-4555DC2FD94F}"/>
    <dgm:cxn modelId="{64829E12-6084-4DDE-8340-5007118A9F59}" srcId="{EA6580AC-BCD5-4186-BBC4-A6EDEF2FAC07}" destId="{00D7D5E2-DFA0-4513-9150-10D801474E83}" srcOrd="0" destOrd="0" parTransId="{A8772FBF-DD79-4188-B167-EC00D2432C70}" sibTransId="{D43F6744-1CF7-453E-ACAB-290624F9FA50}"/>
    <dgm:cxn modelId="{B63B379B-9D84-4A87-91B8-E9FC8A7DE116}" type="presOf" srcId="{73E4F6CE-A1DE-43EA-A386-61EAD7466690}" destId="{61C15256-80DC-4B9C-9186-F181A29CCED6}" srcOrd="0" destOrd="0" presId="urn:microsoft.com/office/officeart/2005/8/layout/vList5"/>
    <dgm:cxn modelId="{8740102F-9973-40FC-A135-6E04DA78B3A9}" type="presOf" srcId="{00D7D5E2-DFA0-4513-9150-10D801474E83}" destId="{1C2CBE08-247E-4815-A87A-8D0E8FD36EEF}" srcOrd="0" destOrd="0" presId="urn:microsoft.com/office/officeart/2005/8/layout/vList5"/>
    <dgm:cxn modelId="{04733299-9CA9-4A7E-8D57-73446AC0CBAE}" type="presOf" srcId="{EA6580AC-BCD5-4186-BBC4-A6EDEF2FAC07}" destId="{7D77050B-881B-43AC-90AA-25B8ED17F242}" srcOrd="0" destOrd="0" presId="urn:microsoft.com/office/officeart/2005/8/layout/vList5"/>
    <dgm:cxn modelId="{47E02584-20AD-4046-B5B1-2037A4EA0332}" type="presParOf" srcId="{997F2B05-2835-4805-8C3E-21C9DBCC0D23}" destId="{47F32592-58C0-4155-9F24-D44DE5568639}" srcOrd="0" destOrd="0" presId="urn:microsoft.com/office/officeart/2005/8/layout/vList5"/>
    <dgm:cxn modelId="{38BB829E-8558-428F-9C23-524516500529}" type="presParOf" srcId="{47F32592-58C0-4155-9F24-D44DE5568639}" destId="{7D77050B-881B-43AC-90AA-25B8ED17F242}" srcOrd="0" destOrd="0" presId="urn:microsoft.com/office/officeart/2005/8/layout/vList5"/>
    <dgm:cxn modelId="{8D89092F-92B2-41DB-92F0-1A48BAAE64EA}" type="presParOf" srcId="{47F32592-58C0-4155-9F24-D44DE5568639}" destId="{1C2CBE08-247E-4815-A87A-8D0E8FD36EEF}" srcOrd="1" destOrd="0" presId="urn:microsoft.com/office/officeart/2005/8/layout/vList5"/>
    <dgm:cxn modelId="{9B9D6E9A-569B-46BC-96B5-FB2F3185D70C}" type="presParOf" srcId="{997F2B05-2835-4805-8C3E-21C9DBCC0D23}" destId="{DE657E80-79C9-4880-92AA-00F64A7DAE77}" srcOrd="1" destOrd="0" presId="urn:microsoft.com/office/officeart/2005/8/layout/vList5"/>
    <dgm:cxn modelId="{BF5AC777-7779-4715-8135-2CDBB45F58FE}" type="presParOf" srcId="{997F2B05-2835-4805-8C3E-21C9DBCC0D23}" destId="{E0EBD2D2-40AB-4764-B4D8-7E66F1D7D086}" srcOrd="2" destOrd="0" presId="urn:microsoft.com/office/officeart/2005/8/layout/vList5"/>
    <dgm:cxn modelId="{09E69B09-1373-4266-8A75-FC130A7BF4CD}" type="presParOf" srcId="{E0EBD2D2-40AB-4764-B4D8-7E66F1D7D086}" destId="{C89F6D8C-6201-4F0D-8B93-C227BE0083BF}" srcOrd="0" destOrd="0" presId="urn:microsoft.com/office/officeart/2005/8/layout/vList5"/>
    <dgm:cxn modelId="{16BDAAA7-1281-4D2A-A136-C443748413DB}" type="presParOf" srcId="{E0EBD2D2-40AB-4764-B4D8-7E66F1D7D086}" destId="{61C15256-80DC-4B9C-9186-F181A29CCE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A32591-918F-4E36-B126-C222986BE6FA}" type="doc">
      <dgm:prSet loTypeId="urn:microsoft.com/office/officeart/2005/8/layout/target3" loCatId="relationship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DD6A4C90-CE42-40EF-B372-BDC85DF4E645}">
      <dgm:prSet/>
      <dgm:spPr/>
      <dgm:t>
        <a:bodyPr/>
        <a:lstStyle/>
        <a:p>
          <a:pPr rtl="0"/>
          <a:r>
            <a:rPr lang="en-US" b="1" i="0" baseline="0" dirty="0" smtClean="0"/>
            <a:t>Therapeutic Uses</a:t>
          </a:r>
          <a:endParaRPr lang="en-US" b="1" i="0" baseline="0" dirty="0"/>
        </a:p>
      </dgm:t>
    </dgm:pt>
    <dgm:pt modelId="{DF0471E6-DDF2-46E9-9F40-3DDAC8103FD7}" type="parTrans" cxnId="{9FEC637F-7443-4F09-8BB2-B61CEE11AB4A}">
      <dgm:prSet/>
      <dgm:spPr/>
      <dgm:t>
        <a:bodyPr/>
        <a:lstStyle/>
        <a:p>
          <a:endParaRPr lang="en-US"/>
        </a:p>
      </dgm:t>
    </dgm:pt>
    <dgm:pt modelId="{D1D35F11-8F36-47B1-BEFE-FAF794087F56}" type="sibTrans" cxnId="{9FEC637F-7443-4F09-8BB2-B61CEE11AB4A}">
      <dgm:prSet/>
      <dgm:spPr/>
      <dgm:t>
        <a:bodyPr/>
        <a:lstStyle/>
        <a:p>
          <a:endParaRPr lang="en-US"/>
        </a:p>
      </dgm:t>
    </dgm:pt>
    <dgm:pt modelId="{CB49B8CB-CF8D-4915-98F4-CB08AE9053D3}" type="pres">
      <dgm:prSet presAssocID="{F6A32591-918F-4E36-B126-C222986BE6F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30B782D-5902-44AC-8193-624AA142300C}" type="pres">
      <dgm:prSet presAssocID="{DD6A4C90-CE42-40EF-B372-BDC85DF4E645}" presName="circle1" presStyleLbl="node1" presStyleIdx="0" presStyleCnt="1"/>
      <dgm:spPr/>
    </dgm:pt>
    <dgm:pt modelId="{5F00B15B-70BC-4215-9FDA-4968151F7BCA}" type="pres">
      <dgm:prSet presAssocID="{DD6A4C90-CE42-40EF-B372-BDC85DF4E645}" presName="space" presStyleCnt="0"/>
      <dgm:spPr/>
    </dgm:pt>
    <dgm:pt modelId="{6311BF6C-2637-45F2-B844-F745EC190CE9}" type="pres">
      <dgm:prSet presAssocID="{DD6A4C90-CE42-40EF-B372-BDC85DF4E645}" presName="rect1" presStyleLbl="alignAcc1" presStyleIdx="0" presStyleCnt="1"/>
      <dgm:spPr/>
    </dgm:pt>
    <dgm:pt modelId="{6FBC6BE8-C7D4-4C10-AD65-2E11D222735F}" type="pres">
      <dgm:prSet presAssocID="{DD6A4C90-CE42-40EF-B372-BDC85DF4E64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745DDA1-0CF3-404E-A44B-36B99A7AF5A5}" type="presOf" srcId="{DD6A4C90-CE42-40EF-B372-BDC85DF4E645}" destId="{6311BF6C-2637-45F2-B844-F745EC190CE9}" srcOrd="0" destOrd="0" presId="urn:microsoft.com/office/officeart/2005/8/layout/target3"/>
    <dgm:cxn modelId="{04AC91AC-87D3-4115-98BA-DB6D7A1FCFA0}" type="presOf" srcId="{DD6A4C90-CE42-40EF-B372-BDC85DF4E645}" destId="{6FBC6BE8-C7D4-4C10-AD65-2E11D222735F}" srcOrd="1" destOrd="0" presId="urn:microsoft.com/office/officeart/2005/8/layout/target3"/>
    <dgm:cxn modelId="{507F9D5C-A6DD-4160-BA2C-8C469243171A}" type="presOf" srcId="{F6A32591-918F-4E36-B126-C222986BE6FA}" destId="{CB49B8CB-CF8D-4915-98F4-CB08AE9053D3}" srcOrd="0" destOrd="0" presId="urn:microsoft.com/office/officeart/2005/8/layout/target3"/>
    <dgm:cxn modelId="{9FEC637F-7443-4F09-8BB2-B61CEE11AB4A}" srcId="{F6A32591-918F-4E36-B126-C222986BE6FA}" destId="{DD6A4C90-CE42-40EF-B372-BDC85DF4E645}" srcOrd="0" destOrd="0" parTransId="{DF0471E6-DDF2-46E9-9F40-3DDAC8103FD7}" sibTransId="{D1D35F11-8F36-47B1-BEFE-FAF794087F56}"/>
    <dgm:cxn modelId="{346E2E43-B7B6-4BB7-B4D0-2ABEC870483A}" type="presParOf" srcId="{CB49B8CB-CF8D-4915-98F4-CB08AE9053D3}" destId="{730B782D-5902-44AC-8193-624AA142300C}" srcOrd="0" destOrd="0" presId="urn:microsoft.com/office/officeart/2005/8/layout/target3"/>
    <dgm:cxn modelId="{DA585A41-0C23-4F9B-B9B1-08EA400E7259}" type="presParOf" srcId="{CB49B8CB-CF8D-4915-98F4-CB08AE9053D3}" destId="{5F00B15B-70BC-4215-9FDA-4968151F7BCA}" srcOrd="1" destOrd="0" presId="urn:microsoft.com/office/officeart/2005/8/layout/target3"/>
    <dgm:cxn modelId="{C024E7BA-AD8B-413A-990C-AB701F300D9D}" type="presParOf" srcId="{CB49B8CB-CF8D-4915-98F4-CB08AE9053D3}" destId="{6311BF6C-2637-45F2-B844-F745EC190CE9}" srcOrd="2" destOrd="0" presId="urn:microsoft.com/office/officeart/2005/8/layout/target3"/>
    <dgm:cxn modelId="{64A739B1-DB2E-47FF-9D6E-9CBF214AE989}" type="presParOf" srcId="{CB49B8CB-CF8D-4915-98F4-CB08AE9053D3}" destId="{6FBC6BE8-C7D4-4C10-AD65-2E11D222735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9A75F2-C022-4A43-B2A7-286F66BB3F50}" type="doc">
      <dgm:prSet loTypeId="urn:microsoft.com/office/officeart/2005/8/layout/target3" loCatId="relationship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87A4C137-83BE-4EA7-BE9C-0A78C6D63106}">
      <dgm:prSet/>
      <dgm:spPr/>
      <dgm:t>
        <a:bodyPr/>
        <a:lstStyle/>
        <a:p>
          <a:pPr rtl="0"/>
          <a:r>
            <a:rPr lang="en-US" b="1" i="0" baseline="0" dirty="0" smtClean="0"/>
            <a:t>Drug/Food Interactions</a:t>
          </a:r>
          <a:endParaRPr lang="en-US" b="1" i="0" baseline="0" dirty="0"/>
        </a:p>
      </dgm:t>
    </dgm:pt>
    <dgm:pt modelId="{8F8DF4BB-518D-4258-927A-E6D141470D5A}" type="parTrans" cxnId="{03139E4E-66A0-4DC5-A0D9-D009FE671731}">
      <dgm:prSet/>
      <dgm:spPr/>
      <dgm:t>
        <a:bodyPr/>
        <a:lstStyle/>
        <a:p>
          <a:endParaRPr lang="en-US"/>
        </a:p>
      </dgm:t>
    </dgm:pt>
    <dgm:pt modelId="{3352218E-3A9D-4263-BDBB-6F50B119DCAF}" type="sibTrans" cxnId="{03139E4E-66A0-4DC5-A0D9-D009FE671731}">
      <dgm:prSet/>
      <dgm:spPr/>
      <dgm:t>
        <a:bodyPr/>
        <a:lstStyle/>
        <a:p>
          <a:endParaRPr lang="en-US"/>
        </a:p>
      </dgm:t>
    </dgm:pt>
    <dgm:pt modelId="{50E63005-EA51-49B7-9921-2DC7DDD16181}" type="pres">
      <dgm:prSet presAssocID="{A79A75F2-C022-4A43-B2A7-286F66BB3F5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4118AD5-ACF9-45C6-A351-5A4F5FB8B7D9}" type="pres">
      <dgm:prSet presAssocID="{87A4C137-83BE-4EA7-BE9C-0A78C6D63106}" presName="circle1" presStyleLbl="node1" presStyleIdx="0" presStyleCnt="1"/>
      <dgm:spPr/>
    </dgm:pt>
    <dgm:pt modelId="{DF53CD89-1B21-4E13-9A28-5FDFC27622FE}" type="pres">
      <dgm:prSet presAssocID="{87A4C137-83BE-4EA7-BE9C-0A78C6D63106}" presName="space" presStyleCnt="0"/>
      <dgm:spPr/>
    </dgm:pt>
    <dgm:pt modelId="{CA4C1592-7247-485D-8C64-6A7481F3C18A}" type="pres">
      <dgm:prSet presAssocID="{87A4C137-83BE-4EA7-BE9C-0A78C6D63106}" presName="rect1" presStyleLbl="alignAcc1" presStyleIdx="0" presStyleCnt="1"/>
      <dgm:spPr/>
    </dgm:pt>
    <dgm:pt modelId="{FD14A8AB-3FD2-45DA-8A69-15017D36D0CF}" type="pres">
      <dgm:prSet presAssocID="{87A4C137-83BE-4EA7-BE9C-0A78C6D6310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1C6045B-89F6-4A3D-8FC1-59E9C410D716}" type="presOf" srcId="{A79A75F2-C022-4A43-B2A7-286F66BB3F50}" destId="{50E63005-EA51-49B7-9921-2DC7DDD16181}" srcOrd="0" destOrd="0" presId="urn:microsoft.com/office/officeart/2005/8/layout/target3"/>
    <dgm:cxn modelId="{43630B0C-B89F-42A8-BA3E-B18A38FB3002}" type="presOf" srcId="{87A4C137-83BE-4EA7-BE9C-0A78C6D63106}" destId="{FD14A8AB-3FD2-45DA-8A69-15017D36D0CF}" srcOrd="1" destOrd="0" presId="urn:microsoft.com/office/officeart/2005/8/layout/target3"/>
    <dgm:cxn modelId="{FFE4CAAD-878E-4910-B9BC-58C28495D1C7}" type="presOf" srcId="{87A4C137-83BE-4EA7-BE9C-0A78C6D63106}" destId="{CA4C1592-7247-485D-8C64-6A7481F3C18A}" srcOrd="0" destOrd="0" presId="urn:microsoft.com/office/officeart/2005/8/layout/target3"/>
    <dgm:cxn modelId="{03139E4E-66A0-4DC5-A0D9-D009FE671731}" srcId="{A79A75F2-C022-4A43-B2A7-286F66BB3F50}" destId="{87A4C137-83BE-4EA7-BE9C-0A78C6D63106}" srcOrd="0" destOrd="0" parTransId="{8F8DF4BB-518D-4258-927A-E6D141470D5A}" sibTransId="{3352218E-3A9D-4263-BDBB-6F50B119DCAF}"/>
    <dgm:cxn modelId="{F1215418-AF89-460C-BFC4-20C592851691}" type="presParOf" srcId="{50E63005-EA51-49B7-9921-2DC7DDD16181}" destId="{04118AD5-ACF9-45C6-A351-5A4F5FB8B7D9}" srcOrd="0" destOrd="0" presId="urn:microsoft.com/office/officeart/2005/8/layout/target3"/>
    <dgm:cxn modelId="{66012B3B-A903-4A6A-823A-7538C7310504}" type="presParOf" srcId="{50E63005-EA51-49B7-9921-2DC7DDD16181}" destId="{DF53CD89-1B21-4E13-9A28-5FDFC27622FE}" srcOrd="1" destOrd="0" presId="urn:microsoft.com/office/officeart/2005/8/layout/target3"/>
    <dgm:cxn modelId="{94A9ABBD-4427-4F4C-9418-1442116A1B7B}" type="presParOf" srcId="{50E63005-EA51-49B7-9921-2DC7DDD16181}" destId="{CA4C1592-7247-485D-8C64-6A7481F3C18A}" srcOrd="2" destOrd="0" presId="urn:microsoft.com/office/officeart/2005/8/layout/target3"/>
    <dgm:cxn modelId="{E9458643-549B-4A95-B3FE-6E22599229E0}" type="presParOf" srcId="{50E63005-EA51-49B7-9921-2DC7DDD16181}" destId="{FD14A8AB-3FD2-45DA-8A69-15017D36D0C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970C80-4B55-4D5F-BAEB-0AFAF9D755E8}" type="doc">
      <dgm:prSet loTypeId="urn:microsoft.com/office/officeart/2005/8/layout/target3" loCatId="relationship" qsTypeId="urn:microsoft.com/office/officeart/2005/8/quickstyle/simple3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2F569B92-70ED-48DC-8BFE-45A11C771B5C}">
      <dgm:prSet/>
      <dgm:spPr/>
      <dgm:t>
        <a:bodyPr/>
        <a:lstStyle/>
        <a:p>
          <a:pPr rtl="0"/>
          <a:r>
            <a:rPr lang="en-US" b="1" i="0" baseline="0" dirty="0" smtClean="0"/>
            <a:t>Adverse Effects</a:t>
          </a:r>
          <a:endParaRPr lang="en-US" b="1" i="0" baseline="0" dirty="0"/>
        </a:p>
      </dgm:t>
    </dgm:pt>
    <dgm:pt modelId="{8D912B23-3268-430C-B4EA-AC6DD8DCEA33}" type="parTrans" cxnId="{F4D29DC9-E7BB-40D6-9BEA-A7DE4BEC0133}">
      <dgm:prSet/>
      <dgm:spPr/>
      <dgm:t>
        <a:bodyPr/>
        <a:lstStyle/>
        <a:p>
          <a:endParaRPr lang="en-US"/>
        </a:p>
      </dgm:t>
    </dgm:pt>
    <dgm:pt modelId="{2A2EE734-76F8-4270-8F00-ABD042732E71}" type="sibTrans" cxnId="{F4D29DC9-E7BB-40D6-9BEA-A7DE4BEC0133}">
      <dgm:prSet/>
      <dgm:spPr/>
      <dgm:t>
        <a:bodyPr/>
        <a:lstStyle/>
        <a:p>
          <a:endParaRPr lang="en-US"/>
        </a:p>
      </dgm:t>
    </dgm:pt>
    <dgm:pt modelId="{F04AF097-B65E-4A5E-B73E-7F598DFF6942}" type="pres">
      <dgm:prSet presAssocID="{35970C80-4B55-4D5F-BAEB-0AFAF9D755E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B796D7F-94B0-4D24-B723-0EC446C3CCC0}" type="pres">
      <dgm:prSet presAssocID="{2F569B92-70ED-48DC-8BFE-45A11C771B5C}" presName="circle1" presStyleLbl="node1" presStyleIdx="0" presStyleCnt="1"/>
      <dgm:spPr/>
    </dgm:pt>
    <dgm:pt modelId="{7C43E746-1E4F-4C86-BD16-865B86A3FE44}" type="pres">
      <dgm:prSet presAssocID="{2F569B92-70ED-48DC-8BFE-45A11C771B5C}" presName="space" presStyleCnt="0"/>
      <dgm:spPr/>
    </dgm:pt>
    <dgm:pt modelId="{8D2E3CF2-3D77-40EE-AA7B-ACAF4A77B636}" type="pres">
      <dgm:prSet presAssocID="{2F569B92-70ED-48DC-8BFE-45A11C771B5C}" presName="rect1" presStyleLbl="alignAcc1" presStyleIdx="0" presStyleCnt="1"/>
      <dgm:spPr/>
    </dgm:pt>
    <dgm:pt modelId="{74C10DC9-884C-4992-9510-D3E4913383F9}" type="pres">
      <dgm:prSet presAssocID="{2F569B92-70ED-48DC-8BFE-45A11C771B5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1EEF2C7-1F0D-49A2-9311-6D3D9DEC4559}" type="presOf" srcId="{2F569B92-70ED-48DC-8BFE-45A11C771B5C}" destId="{8D2E3CF2-3D77-40EE-AA7B-ACAF4A77B636}" srcOrd="0" destOrd="0" presId="urn:microsoft.com/office/officeart/2005/8/layout/target3"/>
    <dgm:cxn modelId="{FE4307A7-EE54-47DB-A855-A202899DAA90}" type="presOf" srcId="{2F569B92-70ED-48DC-8BFE-45A11C771B5C}" destId="{74C10DC9-884C-4992-9510-D3E4913383F9}" srcOrd="1" destOrd="0" presId="urn:microsoft.com/office/officeart/2005/8/layout/target3"/>
    <dgm:cxn modelId="{F4D29DC9-E7BB-40D6-9BEA-A7DE4BEC0133}" srcId="{35970C80-4B55-4D5F-BAEB-0AFAF9D755E8}" destId="{2F569B92-70ED-48DC-8BFE-45A11C771B5C}" srcOrd="0" destOrd="0" parTransId="{8D912B23-3268-430C-B4EA-AC6DD8DCEA33}" sibTransId="{2A2EE734-76F8-4270-8F00-ABD042732E71}"/>
    <dgm:cxn modelId="{D025E760-62BF-44F9-BB7D-4D522447960F}" type="presOf" srcId="{35970C80-4B55-4D5F-BAEB-0AFAF9D755E8}" destId="{F04AF097-B65E-4A5E-B73E-7F598DFF6942}" srcOrd="0" destOrd="0" presId="urn:microsoft.com/office/officeart/2005/8/layout/target3"/>
    <dgm:cxn modelId="{C404D626-0E50-449A-8688-EDFB90869AB1}" type="presParOf" srcId="{F04AF097-B65E-4A5E-B73E-7F598DFF6942}" destId="{BB796D7F-94B0-4D24-B723-0EC446C3CCC0}" srcOrd="0" destOrd="0" presId="urn:microsoft.com/office/officeart/2005/8/layout/target3"/>
    <dgm:cxn modelId="{E96575CF-2115-4006-B105-7392DAA2A3DF}" type="presParOf" srcId="{F04AF097-B65E-4A5E-B73E-7F598DFF6942}" destId="{7C43E746-1E4F-4C86-BD16-865B86A3FE44}" srcOrd="1" destOrd="0" presId="urn:microsoft.com/office/officeart/2005/8/layout/target3"/>
    <dgm:cxn modelId="{4FFC40EB-D504-4575-8BB5-922C0E180B4A}" type="presParOf" srcId="{F04AF097-B65E-4A5E-B73E-7F598DFF6942}" destId="{8D2E3CF2-3D77-40EE-AA7B-ACAF4A77B636}" srcOrd="2" destOrd="0" presId="urn:microsoft.com/office/officeart/2005/8/layout/target3"/>
    <dgm:cxn modelId="{8EB90725-AEF6-4ADD-923C-3F876E5C35CB}" type="presParOf" srcId="{F04AF097-B65E-4A5E-B73E-7F598DFF6942}" destId="{74C10DC9-884C-4992-9510-D3E4913383F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406207-E1B6-4491-9394-6CC83BEE0C87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Coumarins</a:t>
          </a:r>
          <a:endParaRPr lang="en-US" sz="3000" kern="1200" dirty="0"/>
        </a:p>
      </dsp:txBody>
      <dsp:txXfrm rot="5400000">
        <a:off x="5012703" y="-1901980"/>
        <a:ext cx="1166849" cy="5266944"/>
      </dsp:txXfrm>
    </dsp:sp>
    <dsp:sp modelId="{B094FEA1-CB9B-4303-A739-1BFD754AC6E0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Vitamin K Antagonists</a:t>
          </a:r>
          <a:endParaRPr lang="en-US" sz="3000" kern="1200" dirty="0"/>
        </a:p>
      </dsp:txBody>
      <dsp:txXfrm>
        <a:off x="0" y="2209"/>
        <a:ext cx="2962656" cy="1458562"/>
      </dsp:txXfrm>
    </dsp:sp>
    <dsp:sp modelId="{8591A64B-BF91-4BCC-92DA-B2BFABD551CF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Heparins</a:t>
          </a:r>
          <a:endParaRPr lang="en-US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Direct factor </a:t>
          </a:r>
          <a:r>
            <a:rPr lang="en-US" sz="3000" kern="1200" dirty="0" err="1" smtClean="0"/>
            <a:t>Xa</a:t>
          </a:r>
          <a:r>
            <a:rPr lang="en-US" sz="3000" kern="1200" dirty="0" smtClean="0"/>
            <a:t> inhibitors</a:t>
          </a:r>
          <a:endParaRPr lang="en-US" sz="3000" kern="1200" dirty="0"/>
        </a:p>
      </dsp:txBody>
      <dsp:txXfrm rot="5400000">
        <a:off x="5012703" y="-370490"/>
        <a:ext cx="1166849" cy="5266944"/>
      </dsp:txXfrm>
    </dsp:sp>
    <dsp:sp modelId="{B8F6C437-5C33-444F-A17A-C9D4CABBCF29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Factor </a:t>
          </a:r>
          <a:r>
            <a:rPr lang="en-US" sz="3000" b="1" kern="1200" dirty="0" err="1" smtClean="0"/>
            <a:t>Xa</a:t>
          </a:r>
          <a:r>
            <a:rPr lang="en-US" sz="3000" b="1" kern="1200" dirty="0" smtClean="0"/>
            <a:t> Inhibitors</a:t>
          </a:r>
          <a:endParaRPr lang="en-US" sz="3000" kern="1200" dirty="0"/>
        </a:p>
      </dsp:txBody>
      <dsp:txXfrm>
        <a:off x="0" y="1533700"/>
        <a:ext cx="2962656" cy="1458562"/>
      </dsp:txXfrm>
    </dsp:sp>
    <dsp:sp modelId="{60488C7F-1541-42D1-A751-BB96192D3569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Direct thrombin inhibitors</a:t>
          </a:r>
          <a:endParaRPr lang="en-US" sz="3000" b="1" kern="1200" dirty="0"/>
        </a:p>
      </dsp:txBody>
      <dsp:txXfrm>
        <a:off x="0" y="3065190"/>
        <a:ext cx="2962656" cy="14585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255D27-F089-4DED-A117-377F1F8D75D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baseline="0" dirty="0" smtClean="0"/>
            <a:t>Heparins</a:t>
          </a:r>
          <a:endParaRPr lang="en-US" sz="4700" b="1" i="0" kern="1200" baseline="0" dirty="0"/>
        </a:p>
      </dsp:txBody>
      <dsp:txXfrm>
        <a:off x="0" y="7852"/>
        <a:ext cx="8229600" cy="112729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30459-1E79-4F52-BE0A-2A7F264FD1CF}">
      <dsp:nvSpPr>
        <dsp:cNvPr id="0" name=""/>
        <dsp:cNvSpPr/>
      </dsp:nvSpPr>
      <dsp:spPr>
        <a:xfrm>
          <a:off x="914401" y="0"/>
          <a:ext cx="6400797" cy="452596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56212-FC20-43B6-8F05-0882D20C4BA6}">
      <dsp:nvSpPr>
        <dsp:cNvPr id="0" name=""/>
        <dsp:cNvSpPr/>
      </dsp:nvSpPr>
      <dsp:spPr>
        <a:xfrm>
          <a:off x="1142996" y="228592"/>
          <a:ext cx="2975895" cy="1946951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Unfractionated</a:t>
          </a:r>
          <a:r>
            <a:rPr lang="en-US" sz="2400" kern="1200" dirty="0" smtClean="0"/>
            <a:t> heparin</a:t>
          </a:r>
          <a:endParaRPr lang="en-US" sz="2400" kern="1200" dirty="0"/>
        </a:p>
      </dsp:txBody>
      <dsp:txXfrm>
        <a:off x="1142996" y="228592"/>
        <a:ext cx="2975895" cy="1946951"/>
      </dsp:txXfrm>
    </dsp:sp>
    <dsp:sp modelId="{CD8CDA14-529F-4218-BDA1-A83F43289504}">
      <dsp:nvSpPr>
        <dsp:cNvPr id="0" name=""/>
        <dsp:cNvSpPr/>
      </dsp:nvSpPr>
      <dsp:spPr>
        <a:xfrm>
          <a:off x="4191003" y="34260"/>
          <a:ext cx="2823494" cy="255653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Low molecular weight heparin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Enoxaparin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Dalteparin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Tinzaparin</a:t>
          </a:r>
          <a:endParaRPr lang="en-US" sz="2400" kern="1200" dirty="0"/>
        </a:p>
      </dsp:txBody>
      <dsp:txXfrm>
        <a:off x="4191003" y="34260"/>
        <a:ext cx="2823494" cy="2556537"/>
      </dsp:txXfrm>
    </dsp:sp>
    <dsp:sp modelId="{8FA7833B-0615-42A7-A362-8913BE3EBA54}">
      <dsp:nvSpPr>
        <dsp:cNvPr id="0" name=""/>
        <dsp:cNvSpPr/>
      </dsp:nvSpPr>
      <dsp:spPr>
        <a:xfrm>
          <a:off x="533392" y="2418420"/>
          <a:ext cx="2975895" cy="210754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Oligosaccharides</a:t>
          </a:r>
          <a:endParaRPr lang="en-US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Fondaparinux, </a:t>
          </a:r>
          <a:r>
            <a:rPr lang="en-US" sz="2300" kern="1200" dirty="0" err="1" smtClean="0"/>
            <a:t>Idraprinux</a:t>
          </a:r>
          <a:endParaRPr lang="en-US" sz="2300" kern="1200" dirty="0"/>
        </a:p>
      </dsp:txBody>
      <dsp:txXfrm>
        <a:off x="533392" y="2418420"/>
        <a:ext cx="2975895" cy="2107542"/>
      </dsp:txXfrm>
    </dsp:sp>
    <dsp:sp modelId="{B1487C52-1D32-4277-A4DA-8718B0661D91}">
      <dsp:nvSpPr>
        <dsp:cNvPr id="0" name=""/>
        <dsp:cNvSpPr/>
      </dsp:nvSpPr>
      <dsp:spPr>
        <a:xfrm>
          <a:off x="3657599" y="2667003"/>
          <a:ext cx="2510502" cy="125345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Heparinoids</a:t>
          </a:r>
          <a:endParaRPr lang="en-US" sz="2800" kern="1200" dirty="0"/>
        </a:p>
      </dsp:txBody>
      <dsp:txXfrm>
        <a:off x="3657599" y="2667003"/>
        <a:ext cx="2510502" cy="12534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90EF6-A7BC-468E-81D5-883B3DDB92CA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baseline="0" dirty="0" smtClean="0"/>
            <a:t>Heparin</a:t>
          </a:r>
          <a:endParaRPr lang="en-US" sz="4700" b="1" i="0" kern="1200" baseline="0" dirty="0"/>
        </a:p>
      </dsp:txBody>
      <dsp:txXfrm>
        <a:off x="0" y="7852"/>
        <a:ext cx="8229599" cy="112729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861F9-403D-4DFA-898D-3E3075E37BC3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baseline="0" dirty="0" smtClean="0"/>
            <a:t>Heparin Therapeutic Uses</a:t>
          </a:r>
          <a:endParaRPr lang="en-US" sz="4700" b="1" i="0" kern="1200" baseline="0" dirty="0"/>
        </a:p>
      </dsp:txBody>
      <dsp:txXfrm>
        <a:off x="0" y="7852"/>
        <a:ext cx="8229599" cy="112729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D4CA7-B0A0-4CC2-8FA1-752ED5F0C1DF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baseline="0" dirty="0" smtClean="0"/>
            <a:t>Heparin Adverse Reactions</a:t>
          </a:r>
          <a:endParaRPr lang="en-US" sz="4700" b="1" i="0" kern="1200" baseline="0" dirty="0"/>
        </a:p>
      </dsp:txBody>
      <dsp:txXfrm>
        <a:off x="0" y="7852"/>
        <a:ext cx="8229599" cy="112729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E85D5-0506-465F-9411-A10F300C5980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baseline="0" dirty="0" smtClean="0"/>
            <a:t>Heparins: Size matters</a:t>
          </a:r>
          <a:endParaRPr lang="en-US" sz="4700" b="1" i="0" kern="1200" baseline="0" dirty="0"/>
        </a:p>
      </dsp:txBody>
      <dsp:txXfrm>
        <a:off x="0" y="7852"/>
        <a:ext cx="8229599" cy="112729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A0858-0934-4DC5-97A1-3B204582BA93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baseline="0" dirty="0" smtClean="0"/>
            <a:t>LMWH</a:t>
          </a:r>
          <a:endParaRPr lang="en-US" sz="4700" b="1" i="0" kern="1200" baseline="0" dirty="0"/>
        </a:p>
      </dsp:txBody>
      <dsp:txXfrm>
        <a:off x="0" y="7852"/>
        <a:ext cx="8229599" cy="112729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C482A0-1013-40D4-956A-E8818D26B93A}">
      <dsp:nvSpPr>
        <dsp:cNvPr id="0" name=""/>
        <dsp:cNvSpPr/>
      </dsp:nvSpPr>
      <dsp:spPr>
        <a:xfrm>
          <a:off x="0" y="5871"/>
          <a:ext cx="8229599" cy="22124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Unlike direct factor </a:t>
          </a:r>
          <a:r>
            <a:rPr lang="en-US" sz="3100" kern="1200" dirty="0" err="1" smtClean="0"/>
            <a:t>Xa</a:t>
          </a:r>
          <a:r>
            <a:rPr lang="en-US" sz="3100" kern="1200" dirty="0" smtClean="0"/>
            <a:t> inhibitors, fondaparinux mediates its effects indirectly through </a:t>
          </a:r>
          <a:r>
            <a:rPr lang="en-US" sz="3100" kern="1200" dirty="0" err="1" smtClean="0"/>
            <a:t>antithrombin</a:t>
          </a:r>
          <a:r>
            <a:rPr lang="en-US" sz="3100" kern="1200" dirty="0" smtClean="0"/>
            <a:t> III, but unlike heparin, it is selective for factor </a:t>
          </a:r>
          <a:r>
            <a:rPr lang="en-US" sz="3100" kern="1200" dirty="0" err="1" smtClean="0"/>
            <a:t>Xa</a:t>
          </a:r>
          <a:endParaRPr lang="en-US" sz="3100" kern="1200" dirty="0"/>
        </a:p>
      </dsp:txBody>
      <dsp:txXfrm>
        <a:off x="0" y="5871"/>
        <a:ext cx="8229599" cy="2212470"/>
      </dsp:txXfrm>
    </dsp:sp>
    <dsp:sp modelId="{55B0DA6D-924F-4FD5-B9BF-3FB2FD4C8699}">
      <dsp:nvSpPr>
        <dsp:cNvPr id="0" name=""/>
        <dsp:cNvSpPr/>
      </dsp:nvSpPr>
      <dsp:spPr>
        <a:xfrm>
          <a:off x="0" y="2307621"/>
          <a:ext cx="8229599" cy="22124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SQ injection daily</a:t>
          </a:r>
          <a:endParaRPr lang="en-US" sz="3100" kern="1200" dirty="0"/>
        </a:p>
      </dsp:txBody>
      <dsp:txXfrm>
        <a:off x="0" y="2307621"/>
        <a:ext cx="8229599" cy="221247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880FF3-623C-4EB2-89BC-84050EDCF9C9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20,078 patients with ACS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fondaparinux (2.5mg SQ </a:t>
          </a:r>
          <a:r>
            <a:rPr lang="en-US" sz="1600" kern="1200" dirty="0" err="1" smtClean="0"/>
            <a:t>qday</a:t>
          </a:r>
          <a:r>
            <a:rPr lang="en-US" sz="1600" kern="1200" dirty="0" smtClean="0"/>
            <a:t>) or </a:t>
          </a:r>
          <a:r>
            <a:rPr lang="en-US" sz="1600" kern="1200" dirty="0" err="1" smtClean="0"/>
            <a:t>enoxaparin</a:t>
          </a:r>
          <a:r>
            <a:rPr lang="en-US" sz="1600" kern="1200" dirty="0" smtClean="0"/>
            <a:t> (1mg/kg SQ bid) for mean of 6 days</a:t>
          </a:r>
          <a:endParaRPr lang="en-US" sz="1600" kern="1200" dirty="0"/>
        </a:p>
      </dsp:txBody>
      <dsp:txXfrm rot="5400000">
        <a:off x="5160327" y="-2086455"/>
        <a:ext cx="871601" cy="5266944"/>
      </dsp:txXfrm>
    </dsp:sp>
    <dsp:sp modelId="{2E986436-9368-475D-BB43-5800D85B409D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Study Design</a:t>
          </a:r>
          <a:endParaRPr lang="en-US" sz="2400" kern="1200" dirty="0"/>
        </a:p>
      </dsp:txBody>
      <dsp:txXfrm>
        <a:off x="0" y="2265"/>
        <a:ext cx="2962656" cy="1089501"/>
      </dsp:txXfrm>
    </dsp:sp>
    <dsp:sp modelId="{635A9111-BDD0-4995-9FDB-5D843525423F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refractory ischemia</a:t>
          </a:r>
          <a:endParaRPr lang="en-US" sz="1600" kern="1200" dirty="0"/>
        </a:p>
      </dsp:txBody>
      <dsp:txXfrm rot="5400000">
        <a:off x="5160327" y="-942478"/>
        <a:ext cx="871601" cy="5266944"/>
      </dsp:txXfrm>
    </dsp:sp>
    <dsp:sp modelId="{86A0220F-1037-4189-80F0-38315B78F720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Primary outcome</a:t>
          </a:r>
          <a:endParaRPr lang="en-US" sz="2400" kern="1200" dirty="0"/>
        </a:p>
      </dsp:txBody>
      <dsp:txXfrm>
        <a:off x="0" y="1146242"/>
        <a:ext cx="2962656" cy="1089501"/>
      </dsp:txXfrm>
    </dsp:sp>
    <dsp:sp modelId="{7F3965AF-5A78-4E05-A011-35EFB162F420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primary outcome events were similar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Rate of major bleed at 9 days significantly lower with fondaparinux compared to </a:t>
          </a:r>
          <a:r>
            <a:rPr lang="en-US" sz="1600" kern="1200" dirty="0" err="1" smtClean="0"/>
            <a:t>enoxaparin</a:t>
          </a:r>
          <a:r>
            <a:rPr lang="en-US" sz="1600" kern="1200" dirty="0" smtClean="0"/>
            <a:t> 2.2% </a:t>
          </a:r>
          <a:r>
            <a:rPr lang="en-US" sz="1600" kern="1200" dirty="0" err="1" smtClean="0"/>
            <a:t>vs</a:t>
          </a:r>
          <a:r>
            <a:rPr lang="en-US" sz="1600" kern="1200" dirty="0" smtClean="0"/>
            <a:t> 4.1% (p&lt;0.001) and decreased number of deaths (p=0.02)</a:t>
          </a:r>
          <a:endParaRPr lang="en-US" sz="1600" kern="1200" dirty="0"/>
        </a:p>
      </dsp:txBody>
      <dsp:txXfrm rot="5400000">
        <a:off x="5160327" y="201497"/>
        <a:ext cx="871601" cy="5266944"/>
      </dsp:txXfrm>
    </dsp:sp>
    <dsp:sp modelId="{D8DA1FE5-ECFD-4FAD-A135-DA762E671857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</a:t>
          </a:r>
          <a:endParaRPr lang="en-US" sz="2400" kern="1200" dirty="0"/>
        </a:p>
      </dsp:txBody>
      <dsp:txXfrm>
        <a:off x="0" y="2290219"/>
        <a:ext cx="2962656" cy="1089501"/>
      </dsp:txXfrm>
    </dsp:sp>
    <dsp:sp modelId="{7BD908A0-B0E9-4685-B8E1-AE30947C9174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Similar in reducing risk of ischemic events at nine days but has significantly reduced major bleeding rate and improves long-term mortality and morbidity</a:t>
          </a:r>
          <a:endParaRPr lang="en-US" sz="1600" kern="1200" dirty="0"/>
        </a:p>
      </dsp:txBody>
      <dsp:txXfrm rot="5400000">
        <a:off x="5160327" y="1345474"/>
        <a:ext cx="871601" cy="5266944"/>
      </dsp:txXfrm>
    </dsp:sp>
    <dsp:sp modelId="{04D96199-A783-4D21-BA0A-5BF61B24E655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Conclusion</a:t>
          </a:r>
          <a:endParaRPr lang="en-US" sz="2400" kern="1200" dirty="0"/>
        </a:p>
      </dsp:txBody>
      <dsp:txXfrm>
        <a:off x="0" y="3434195"/>
        <a:ext cx="2962656" cy="108950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5CEFF1-ACFA-472A-A18F-452CE70700C9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Class 1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</a:t>
          </a:r>
          <a:r>
            <a:rPr lang="en-US" sz="2900" i="1" kern="1200" dirty="0" smtClean="0"/>
            <a:t>Level of Evidence: C</a:t>
          </a:r>
          <a:r>
            <a:rPr lang="en-US" sz="2900" kern="1200" dirty="0" smtClean="0"/>
            <a:t>)</a:t>
          </a:r>
          <a:endParaRPr lang="en-US" sz="2900" kern="1200" dirty="0"/>
        </a:p>
      </dsp:txBody>
      <dsp:txXfrm rot="5400000">
        <a:off x="-678894" y="678894"/>
        <a:ext cx="4525963" cy="3168174"/>
      </dsp:txXfrm>
    </dsp:sp>
    <dsp:sp modelId="{6AE325B4-5CC6-4372-B81A-D62D55711AAB}">
      <dsp:nvSpPr>
        <dsp:cNvPr id="0" name=""/>
        <dsp:cNvSpPr/>
      </dsp:nvSpPr>
      <dsp:spPr>
        <a:xfrm rot="5400000">
          <a:off x="4227949" y="-1059774"/>
          <a:ext cx="2941875" cy="506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 smtClean="0"/>
            <a:t>For prior treatment with fondaparinux, administer additional intravenous treatment with an anticoagulant possessing anti-</a:t>
          </a:r>
          <a:r>
            <a:rPr lang="en-US" sz="2300" i="1" kern="1200" dirty="0" err="1" smtClean="0"/>
            <a:t>IIa</a:t>
          </a:r>
          <a:r>
            <a:rPr lang="en-US" sz="2300" i="1" kern="1200" dirty="0" smtClean="0"/>
            <a:t> activity taking into account whether GP </a:t>
          </a:r>
          <a:r>
            <a:rPr lang="en-US" sz="2300" i="1" kern="1200" dirty="0" err="1" smtClean="0"/>
            <a:t>IIb</a:t>
          </a:r>
          <a:r>
            <a:rPr lang="en-US" sz="2300" i="1" kern="1200" dirty="0" smtClean="0"/>
            <a:t>/</a:t>
          </a:r>
          <a:r>
            <a:rPr lang="en-US" sz="2300" i="1" kern="1200" dirty="0" err="1" smtClean="0"/>
            <a:t>IIIa</a:t>
          </a:r>
          <a:r>
            <a:rPr lang="en-US" sz="2300" i="1" kern="1200" dirty="0" smtClean="0"/>
            <a:t> receptor antagonists have been administered. </a:t>
          </a:r>
          <a:r>
            <a:rPr lang="en-US" sz="2300" kern="1200" dirty="0" smtClean="0"/>
            <a:t/>
          </a:r>
          <a:br>
            <a:rPr lang="en-US" sz="2300" kern="1200" dirty="0" smtClean="0"/>
          </a:br>
          <a:endParaRPr lang="en-US" sz="2300" kern="1200" dirty="0"/>
        </a:p>
      </dsp:txBody>
      <dsp:txXfrm rot="5400000">
        <a:off x="4227949" y="-1059774"/>
        <a:ext cx="2941875" cy="50614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05630-B4FD-474E-A3B8-BE057C695D4C}">
      <dsp:nvSpPr>
        <dsp:cNvPr id="0" name=""/>
        <dsp:cNvSpPr/>
      </dsp:nvSpPr>
      <dsp:spPr>
        <a:xfrm>
          <a:off x="0" y="0"/>
          <a:ext cx="944562" cy="9445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183F2E-01B6-4895-AB34-12008D082AE6}">
      <dsp:nvSpPr>
        <dsp:cNvPr id="0" name=""/>
        <dsp:cNvSpPr/>
      </dsp:nvSpPr>
      <dsp:spPr>
        <a:xfrm>
          <a:off x="472280" y="0"/>
          <a:ext cx="7528719" cy="944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 baseline="0" dirty="0" smtClean="0"/>
            <a:t>Vitamin K Antagonists</a:t>
          </a:r>
          <a:endParaRPr lang="en-US" sz="4300" b="1" i="0" kern="1200" baseline="0" dirty="0"/>
        </a:p>
      </dsp:txBody>
      <dsp:txXfrm>
        <a:off x="472280" y="0"/>
        <a:ext cx="7528719" cy="94456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97C7C2-5592-4B15-BE08-602B8209F98E}">
      <dsp:nvSpPr>
        <dsp:cNvPr id="0" name=""/>
        <dsp:cNvSpPr/>
      </dsp:nvSpPr>
      <dsp:spPr>
        <a:xfrm>
          <a:off x="40" y="76204"/>
          <a:ext cx="3845569" cy="6624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Study Design</a:t>
          </a:r>
          <a:endParaRPr lang="en-US" sz="2300" kern="1200" dirty="0"/>
        </a:p>
      </dsp:txBody>
      <dsp:txXfrm>
        <a:off x="40" y="76204"/>
        <a:ext cx="3845569" cy="662400"/>
      </dsp:txXfrm>
    </dsp:sp>
    <dsp:sp modelId="{3D21CB84-6D66-4D3C-BB31-D189FF275D4A}">
      <dsp:nvSpPr>
        <dsp:cNvPr id="0" name=""/>
        <dsp:cNvSpPr/>
      </dsp:nvSpPr>
      <dsp:spPr>
        <a:xfrm>
          <a:off x="40" y="738604"/>
          <a:ext cx="3845569" cy="371115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2026 patients with NSTEMI treated initially with fondaparinux to receive either low dose UFH (+/- </a:t>
          </a:r>
          <a:r>
            <a:rPr lang="en-US" sz="2300" kern="1200" dirty="0" err="1" smtClean="0"/>
            <a:t>GIIb</a:t>
          </a:r>
          <a:r>
            <a:rPr lang="en-US" sz="2300" kern="1200" dirty="0" smtClean="0"/>
            <a:t>/</a:t>
          </a:r>
          <a:r>
            <a:rPr lang="en-US" sz="2300" kern="1200" dirty="0" err="1" smtClean="0"/>
            <a:t>IIIa</a:t>
          </a:r>
          <a:r>
            <a:rPr lang="en-US" sz="2300" kern="1200" dirty="0" smtClean="0"/>
            <a:t> inhibitor) </a:t>
          </a:r>
          <a:r>
            <a:rPr lang="en-US" sz="2300" kern="1200" dirty="0" err="1" smtClean="0"/>
            <a:t>vs</a:t>
          </a:r>
          <a:r>
            <a:rPr lang="en-US" sz="2300" kern="1200" dirty="0" smtClean="0"/>
            <a:t> UFH + </a:t>
          </a:r>
          <a:r>
            <a:rPr lang="en-US" sz="2300" kern="1200" dirty="0" err="1" smtClean="0"/>
            <a:t>GIIb</a:t>
          </a:r>
          <a:r>
            <a:rPr lang="en-US" sz="2300" kern="1200" dirty="0" smtClean="0"/>
            <a:t>/</a:t>
          </a:r>
          <a:r>
            <a:rPr lang="en-US" sz="2300" kern="1200" dirty="0" err="1" smtClean="0"/>
            <a:t>IIIa</a:t>
          </a:r>
          <a:r>
            <a:rPr lang="en-US" sz="2300" kern="1200" dirty="0" smtClean="0"/>
            <a:t> inhibitor </a:t>
          </a:r>
          <a:r>
            <a:rPr lang="en-US" sz="2300" kern="1200" dirty="0" err="1" smtClean="0"/>
            <a:t>vs</a:t>
          </a:r>
          <a:r>
            <a:rPr lang="en-US" sz="2300" kern="1200" dirty="0" smtClean="0"/>
            <a:t> high dose UFH alone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At time of PCI, patients went on to receive </a:t>
          </a:r>
          <a:r>
            <a:rPr lang="en-US" sz="2300" kern="1200" dirty="0" err="1" smtClean="0"/>
            <a:t>clopidogrel</a:t>
          </a:r>
          <a:r>
            <a:rPr lang="en-US" sz="2300" kern="1200" dirty="0" smtClean="0"/>
            <a:t> and ASA daily</a:t>
          </a:r>
          <a:endParaRPr lang="en-US" sz="2300" kern="1200" dirty="0"/>
        </a:p>
      </dsp:txBody>
      <dsp:txXfrm>
        <a:off x="40" y="738604"/>
        <a:ext cx="3845569" cy="3711154"/>
      </dsp:txXfrm>
    </dsp:sp>
    <dsp:sp modelId="{02A274BD-BDB8-4AF0-8E5D-E5AEDD44B9FA}">
      <dsp:nvSpPr>
        <dsp:cNvPr id="0" name=""/>
        <dsp:cNvSpPr/>
      </dsp:nvSpPr>
      <dsp:spPr>
        <a:xfrm>
          <a:off x="4383989" y="76204"/>
          <a:ext cx="3845569" cy="6624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Results</a:t>
          </a:r>
          <a:endParaRPr lang="en-US" sz="2300" kern="1200" dirty="0"/>
        </a:p>
      </dsp:txBody>
      <dsp:txXfrm>
        <a:off x="4383989" y="76204"/>
        <a:ext cx="3845569" cy="662400"/>
      </dsp:txXfrm>
    </dsp:sp>
    <dsp:sp modelId="{93E9F36C-1962-42BB-9C12-A062B81CACB9}">
      <dsp:nvSpPr>
        <dsp:cNvPr id="0" name=""/>
        <dsp:cNvSpPr/>
      </dsp:nvSpPr>
      <dsp:spPr>
        <a:xfrm>
          <a:off x="4383989" y="738604"/>
          <a:ext cx="3845569" cy="371115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With initial fondaparinux, low dose UFH had same frequency of bleeding events as standard dose UFH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Low dose UFH had marginally significantly increase in ischemic events	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4383989" y="738604"/>
        <a:ext cx="3845569" cy="371115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E014F-AF85-409C-B616-8EA60C886021}">
      <dsp:nvSpPr>
        <dsp:cNvPr id="0" name=""/>
        <dsp:cNvSpPr/>
      </dsp:nvSpPr>
      <dsp:spPr>
        <a:xfrm>
          <a:off x="0" y="0"/>
          <a:ext cx="2743200" cy="2743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1EF60-EE8D-4912-867F-67F0DF565064}">
      <dsp:nvSpPr>
        <dsp:cNvPr id="0" name=""/>
        <dsp:cNvSpPr/>
      </dsp:nvSpPr>
      <dsp:spPr>
        <a:xfrm>
          <a:off x="1371600" y="0"/>
          <a:ext cx="6858000" cy="274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Direct on factor </a:t>
          </a:r>
          <a:r>
            <a:rPr lang="en-US" sz="2600" kern="1200" dirty="0" err="1" smtClean="0"/>
            <a:t>Xa</a:t>
          </a:r>
          <a:r>
            <a:rPr lang="en-US" sz="2600" kern="1200" dirty="0" smtClean="0"/>
            <a:t>, without </a:t>
          </a:r>
          <a:r>
            <a:rPr lang="en-US" sz="2600" kern="1200" dirty="0" err="1" smtClean="0"/>
            <a:t>antithrombin</a:t>
          </a:r>
          <a:r>
            <a:rPr lang="en-US" sz="2600" kern="1200" dirty="0" smtClean="0"/>
            <a:t> as a mediator</a:t>
          </a:r>
          <a:endParaRPr lang="en-US" sz="2600" kern="1200" dirty="0"/>
        </a:p>
      </dsp:txBody>
      <dsp:txXfrm>
        <a:off x="1371600" y="0"/>
        <a:ext cx="6858000" cy="1303020"/>
      </dsp:txXfrm>
    </dsp:sp>
    <dsp:sp modelId="{8822E555-6C61-49E5-BAB8-74DD6575B15C}">
      <dsp:nvSpPr>
        <dsp:cNvPr id="0" name=""/>
        <dsp:cNvSpPr/>
      </dsp:nvSpPr>
      <dsp:spPr>
        <a:xfrm>
          <a:off x="720090" y="1303020"/>
          <a:ext cx="1303020" cy="13030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0D051-0F06-4975-A62E-0DD804605A71}">
      <dsp:nvSpPr>
        <dsp:cNvPr id="0" name=""/>
        <dsp:cNvSpPr/>
      </dsp:nvSpPr>
      <dsp:spPr>
        <a:xfrm>
          <a:off x="1371600" y="1303020"/>
          <a:ext cx="6858000" cy="1303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-209432"/>
              <a:satOff val="-6337"/>
              <a:lumOff val="41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1987 isolated from extracts of Mexican Leach, </a:t>
          </a:r>
          <a:r>
            <a:rPr lang="en-US" sz="2600" kern="1200" dirty="0" err="1" smtClean="0"/>
            <a:t>Haementeria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officinalis</a:t>
          </a:r>
          <a:r>
            <a:rPr lang="en-US" sz="2600" kern="1200" dirty="0" smtClean="0"/>
            <a:t> and tick, </a:t>
          </a:r>
          <a:r>
            <a:rPr lang="en-US" sz="2600" kern="1200" dirty="0" err="1" smtClean="0"/>
            <a:t>ornithodoros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moubata</a:t>
          </a:r>
          <a:endParaRPr lang="en-US" sz="2600" kern="1200" dirty="0"/>
        </a:p>
      </dsp:txBody>
      <dsp:txXfrm>
        <a:off x="1371600" y="1303020"/>
        <a:ext cx="6858000" cy="130302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F6EE0-9748-48DC-B08D-1FF1A8A4099B}">
      <dsp:nvSpPr>
        <dsp:cNvPr id="0" name=""/>
        <dsp:cNvSpPr/>
      </dsp:nvSpPr>
      <dsp:spPr>
        <a:xfrm>
          <a:off x="0" y="328"/>
          <a:ext cx="8229599" cy="79150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0" kern="1200" baseline="0" dirty="0" err="1" smtClean="0"/>
            <a:t>Xabans</a:t>
          </a:r>
          <a:endParaRPr lang="en-US" sz="3300" b="1" i="0" kern="1200" baseline="0" dirty="0"/>
        </a:p>
      </dsp:txBody>
      <dsp:txXfrm>
        <a:off x="0" y="328"/>
        <a:ext cx="8229599" cy="79150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BB37FD-49FF-4203-9233-19CDE91D7248}">
      <dsp:nvSpPr>
        <dsp:cNvPr id="0" name=""/>
        <dsp:cNvSpPr/>
      </dsp:nvSpPr>
      <dsp:spPr>
        <a:xfrm>
          <a:off x="0" y="94957"/>
          <a:ext cx="8229599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Apixaban</a:t>
          </a:r>
          <a:r>
            <a:rPr lang="en-US" sz="2300" kern="1200" dirty="0" smtClean="0"/>
            <a:t>:  </a:t>
          </a:r>
          <a:r>
            <a:rPr lang="en-US" sz="2300" kern="1200" dirty="0" err="1" smtClean="0"/>
            <a:t>phast</a:t>
          </a:r>
          <a:r>
            <a:rPr lang="en-US" sz="2300" kern="1200" dirty="0" smtClean="0"/>
            <a:t> II trials</a:t>
          </a:r>
          <a:endParaRPr lang="en-US" sz="2300" kern="1200" dirty="0"/>
        </a:p>
      </dsp:txBody>
      <dsp:txXfrm>
        <a:off x="0" y="94957"/>
        <a:ext cx="8229599" cy="551655"/>
      </dsp:txXfrm>
    </dsp:sp>
    <dsp:sp modelId="{D38058A2-0915-48C3-A34F-2687536685AC}">
      <dsp:nvSpPr>
        <dsp:cNvPr id="0" name=""/>
        <dsp:cNvSpPr/>
      </dsp:nvSpPr>
      <dsp:spPr>
        <a:xfrm>
          <a:off x="0" y="646612"/>
          <a:ext cx="8229599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2007: 1217 patients randomized to different doses of </a:t>
          </a:r>
          <a:r>
            <a:rPr lang="en-US" sz="1800" kern="1200" dirty="0" err="1" smtClean="0"/>
            <a:t>Apixaban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enoxaparin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warfarin</a:t>
          </a:r>
          <a:r>
            <a:rPr lang="en-US" sz="1800" kern="1200" dirty="0" smtClean="0"/>
            <a:t> showed it to be as safe following total knee</a:t>
          </a:r>
          <a:endParaRPr lang="en-US" sz="1800" kern="1200" dirty="0"/>
        </a:p>
      </dsp:txBody>
      <dsp:txXfrm>
        <a:off x="0" y="646612"/>
        <a:ext cx="8229599" cy="571320"/>
      </dsp:txXfrm>
    </dsp:sp>
    <dsp:sp modelId="{D0BCAE59-32C1-466B-9CB6-DAFB80A17E33}">
      <dsp:nvSpPr>
        <dsp:cNvPr id="0" name=""/>
        <dsp:cNvSpPr/>
      </dsp:nvSpPr>
      <dsp:spPr>
        <a:xfrm>
          <a:off x="0" y="1217932"/>
          <a:ext cx="8229599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Edoxaban</a:t>
          </a:r>
          <a:r>
            <a:rPr lang="en-US" sz="2300" kern="1200" dirty="0" smtClean="0"/>
            <a:t>: phase II trials</a:t>
          </a:r>
          <a:endParaRPr lang="en-US" sz="2300" kern="1200" dirty="0"/>
        </a:p>
      </dsp:txBody>
      <dsp:txXfrm>
        <a:off x="0" y="1217932"/>
        <a:ext cx="8229599" cy="551655"/>
      </dsp:txXfrm>
    </dsp:sp>
    <dsp:sp modelId="{48B6555C-C508-4262-AEE2-FEBB08AE50E8}">
      <dsp:nvSpPr>
        <dsp:cNvPr id="0" name=""/>
        <dsp:cNvSpPr/>
      </dsp:nvSpPr>
      <dsp:spPr>
        <a:xfrm>
          <a:off x="0" y="1769587"/>
          <a:ext cx="8229599" cy="1380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2010: 903 patients with </a:t>
          </a:r>
          <a:r>
            <a:rPr lang="en-US" sz="1800" kern="1200" dirty="0" err="1" smtClean="0"/>
            <a:t>Edoxaban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daltaparin</a:t>
          </a:r>
          <a:r>
            <a:rPr lang="en-US" sz="1800" kern="1200" dirty="0" smtClean="0"/>
            <a:t> with total hip replacement, incident of VTE was significantly lower in </a:t>
          </a:r>
          <a:r>
            <a:rPr lang="en-US" sz="1800" kern="1200" dirty="0" err="1" smtClean="0"/>
            <a:t>edoxaban</a:t>
          </a:r>
          <a:r>
            <a:rPr lang="en-US" sz="1800" kern="1200" dirty="0" smtClean="0"/>
            <a:t> group without significant increase in bleeding complications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2010: 1146 patients, compared different doses of </a:t>
          </a:r>
          <a:r>
            <a:rPr lang="en-US" sz="1800" kern="1200" dirty="0" err="1" smtClean="0"/>
            <a:t>edoxaban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warfarin</a:t>
          </a:r>
          <a:r>
            <a:rPr lang="en-US" sz="1800" kern="1200" dirty="0" smtClean="0"/>
            <a:t> (INR 2-3) in patients with AF for stroke prevention and found it to be as safe as </a:t>
          </a:r>
          <a:r>
            <a:rPr lang="en-US" sz="1800" kern="1200" dirty="0" err="1" smtClean="0"/>
            <a:t>warfarin</a:t>
          </a:r>
          <a:endParaRPr lang="en-US" sz="1800" kern="1200" dirty="0"/>
        </a:p>
      </dsp:txBody>
      <dsp:txXfrm>
        <a:off x="0" y="1769587"/>
        <a:ext cx="8229599" cy="1380690"/>
      </dsp:txXfrm>
    </dsp:sp>
    <dsp:sp modelId="{4A2470CA-F2CD-4797-9896-4F86C90C244F}">
      <dsp:nvSpPr>
        <dsp:cNvPr id="0" name=""/>
        <dsp:cNvSpPr/>
      </dsp:nvSpPr>
      <dsp:spPr>
        <a:xfrm>
          <a:off x="0" y="3150277"/>
          <a:ext cx="8229599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Otamixaban</a:t>
          </a:r>
          <a:r>
            <a:rPr lang="en-US" sz="2300" kern="1200" dirty="0" smtClean="0"/>
            <a:t>: SEPIA-PCI trial – phase II trial</a:t>
          </a:r>
          <a:endParaRPr lang="en-US" sz="2300" kern="1200" dirty="0"/>
        </a:p>
      </dsp:txBody>
      <dsp:txXfrm>
        <a:off x="0" y="3150277"/>
        <a:ext cx="8229599" cy="551655"/>
      </dsp:txXfrm>
    </dsp:sp>
    <dsp:sp modelId="{F3FF3FD6-4323-4171-85A8-1739D6CE1197}">
      <dsp:nvSpPr>
        <dsp:cNvPr id="0" name=""/>
        <dsp:cNvSpPr/>
      </dsp:nvSpPr>
      <dsp:spPr>
        <a:xfrm>
          <a:off x="0" y="3701932"/>
          <a:ext cx="8229599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2007: 947 patients, comparing </a:t>
          </a:r>
          <a:r>
            <a:rPr lang="en-US" sz="1800" kern="1200" dirty="0" err="1" smtClean="0"/>
            <a:t>unfrac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hep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Otamixaban</a:t>
          </a:r>
          <a:r>
            <a:rPr lang="en-US" sz="1800" kern="1200" dirty="0" smtClean="0"/>
            <a:t> prior to non urgent PCI, found that </a:t>
          </a:r>
          <a:r>
            <a:rPr lang="en-US" sz="1800" kern="1200" dirty="0" err="1" smtClean="0"/>
            <a:t>Otamixaban</a:t>
          </a:r>
          <a:r>
            <a:rPr lang="en-US" sz="1800" kern="1200" dirty="0" smtClean="0"/>
            <a:t> had fewer </a:t>
          </a:r>
          <a:r>
            <a:rPr lang="en-US" sz="1800" kern="1200" dirty="0" err="1" smtClean="0"/>
            <a:t>prothrombin</a:t>
          </a:r>
          <a:r>
            <a:rPr lang="en-US" sz="1800" kern="1200" dirty="0" smtClean="0"/>
            <a:t> fragments but no difference in bleeding complications</a:t>
          </a:r>
          <a:endParaRPr lang="en-US" sz="1800" kern="1200" dirty="0"/>
        </a:p>
      </dsp:txBody>
      <dsp:txXfrm>
        <a:off x="0" y="3701932"/>
        <a:ext cx="8229599" cy="833175"/>
      </dsp:txXfrm>
    </dsp:sp>
    <dsp:sp modelId="{D6BD8247-222D-4C89-B089-6375F20C9F34}">
      <dsp:nvSpPr>
        <dsp:cNvPr id="0" name=""/>
        <dsp:cNvSpPr/>
      </dsp:nvSpPr>
      <dsp:spPr>
        <a:xfrm>
          <a:off x="0" y="4535107"/>
          <a:ext cx="8229599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Rivaroxaban</a:t>
          </a:r>
          <a:r>
            <a:rPr lang="en-US" sz="2300" kern="1200" dirty="0" smtClean="0"/>
            <a:t> – phase III trials</a:t>
          </a:r>
          <a:endParaRPr lang="en-US" sz="2300" kern="1200" dirty="0"/>
        </a:p>
      </dsp:txBody>
      <dsp:txXfrm>
        <a:off x="0" y="4535107"/>
        <a:ext cx="8229599" cy="551655"/>
      </dsp:txXfrm>
    </dsp:sp>
    <dsp:sp modelId="{911E05B4-2B19-4B4F-A461-94C65C4B6C3D}">
      <dsp:nvSpPr>
        <dsp:cNvPr id="0" name=""/>
        <dsp:cNvSpPr/>
      </dsp:nvSpPr>
      <dsp:spPr>
        <a:xfrm>
          <a:off x="0" y="5086762"/>
          <a:ext cx="822959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oral – VTE Studies with hip or knee replacement</a:t>
          </a:r>
          <a:endParaRPr lang="en-US" sz="1800" kern="1200" dirty="0"/>
        </a:p>
      </dsp:txBody>
      <dsp:txXfrm>
        <a:off x="0" y="5086762"/>
        <a:ext cx="8229599" cy="38088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3F031-341D-44FD-ADDB-7F9303CA88BB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8120" rIns="369824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i="0" kern="1200" baseline="0" dirty="0" err="1" smtClean="0"/>
            <a:t>Rivaroxaban</a:t>
          </a:r>
          <a:endParaRPr lang="en-US" sz="5200" b="1" i="0" kern="1200" baseline="0" dirty="0"/>
        </a:p>
      </dsp:txBody>
      <dsp:txXfrm rot="10800000">
        <a:off x="1664207" y="0"/>
        <a:ext cx="5472684" cy="1143000"/>
      </dsp:txXfrm>
    </dsp:sp>
    <dsp:sp modelId="{4FBAC359-B58A-40CB-A79E-5DECE9075174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1B0BFA-B250-4CA3-8D8A-AB54DD31E581}">
      <dsp:nvSpPr>
        <dsp:cNvPr id="0" name=""/>
        <dsp:cNvSpPr/>
      </dsp:nvSpPr>
      <dsp:spPr>
        <a:xfrm>
          <a:off x="152395" y="89"/>
          <a:ext cx="7924809" cy="1142821"/>
        </a:xfrm>
        <a:prstGeom prst="chevr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i="0" kern="1200" baseline="0" dirty="0" smtClean="0"/>
            <a:t>Direct Thrombin Inhibitors</a:t>
          </a:r>
          <a:endParaRPr lang="en-US" sz="4800" b="1" i="0" kern="1200" baseline="0" dirty="0"/>
        </a:p>
      </dsp:txBody>
      <dsp:txXfrm>
        <a:off x="152395" y="89"/>
        <a:ext cx="7924809" cy="1142821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B38A5F-4B63-4546-829C-AE1C437EFFC3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8120" rIns="369824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b="1" i="0" kern="1200" baseline="0" dirty="0" err="1" smtClean="0"/>
            <a:t>Dabigatran</a:t>
          </a:r>
          <a:endParaRPr lang="en-US" sz="5200" b="1" i="0" kern="1200" baseline="0" dirty="0"/>
        </a:p>
      </dsp:txBody>
      <dsp:txXfrm rot="10800000">
        <a:off x="1664207" y="0"/>
        <a:ext cx="5472684" cy="1143000"/>
      </dsp:txXfrm>
    </dsp:sp>
    <dsp:sp modelId="{6396A991-E030-45DB-BAEE-CE74567C1026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4EFF8-12C3-407F-94C5-D01AC99324A3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8289B-1878-4319-851C-312668FDBFB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Old Friends</a:t>
          </a:r>
          <a:endParaRPr lang="en-US" sz="6000" kern="1200" dirty="0"/>
        </a:p>
      </dsp:txBody>
      <dsp:txXfrm>
        <a:off x="2262981" y="0"/>
        <a:ext cx="2983309" cy="2149832"/>
      </dsp:txXfrm>
    </dsp:sp>
    <dsp:sp modelId="{6E268791-A27A-4E45-B9CA-E9C3E253DB03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1B70B-E008-42B1-8D7B-BC0D049FFAEE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-209432"/>
              <a:satOff val="-6337"/>
              <a:lumOff val="41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New Kids</a:t>
          </a:r>
          <a:endParaRPr lang="en-US" sz="6000" kern="1200" dirty="0"/>
        </a:p>
      </dsp:txBody>
      <dsp:txXfrm>
        <a:off x="2262981" y="2149832"/>
        <a:ext cx="2983309" cy="2149832"/>
      </dsp:txXfrm>
    </dsp:sp>
    <dsp:sp modelId="{3D601407-6B75-4781-A3E7-51AE786E84CD}">
      <dsp:nvSpPr>
        <dsp:cNvPr id="0" name=""/>
        <dsp:cNvSpPr/>
      </dsp:nvSpPr>
      <dsp:spPr>
        <a:xfrm>
          <a:off x="5246290" y="0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Unfractionated</a:t>
          </a:r>
          <a:r>
            <a:rPr lang="en-US" sz="2000" kern="1200" dirty="0" smtClean="0"/>
            <a:t> Heparin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LMWH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Warfarin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Agatraban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Bivalirubin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Fondaparinux</a:t>
          </a:r>
          <a:endParaRPr lang="en-US" sz="2000" kern="1200" dirty="0"/>
        </a:p>
      </dsp:txBody>
      <dsp:txXfrm>
        <a:off x="5246290" y="0"/>
        <a:ext cx="2983309" cy="2149832"/>
      </dsp:txXfrm>
    </dsp:sp>
    <dsp:sp modelId="{4CFA59D9-12CE-438F-BF1F-09E6688EA849}">
      <dsp:nvSpPr>
        <dsp:cNvPr id="0" name=""/>
        <dsp:cNvSpPr/>
      </dsp:nvSpPr>
      <dsp:spPr>
        <a:xfrm>
          <a:off x="5246290" y="2149832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Ravoroxaban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Dagatraban</a:t>
          </a:r>
          <a:endParaRPr lang="en-US" sz="2000" kern="1200" dirty="0"/>
        </a:p>
      </dsp:txBody>
      <dsp:txXfrm>
        <a:off x="5246290" y="2149832"/>
        <a:ext cx="2983309" cy="21498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B280-2BC6-4E73-A9CC-A9397949F134}">
      <dsp:nvSpPr>
        <dsp:cNvPr id="0" name=""/>
        <dsp:cNvSpPr/>
      </dsp:nvSpPr>
      <dsp:spPr>
        <a:xfrm>
          <a:off x="0" y="0"/>
          <a:ext cx="944562" cy="9445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390036-C474-447B-B328-2947A122BDFE}">
      <dsp:nvSpPr>
        <dsp:cNvPr id="0" name=""/>
        <dsp:cNvSpPr/>
      </dsp:nvSpPr>
      <dsp:spPr>
        <a:xfrm>
          <a:off x="472280" y="0"/>
          <a:ext cx="7604919" cy="944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 baseline="0" dirty="0" smtClean="0"/>
            <a:t>Vitamin K Antagonists</a:t>
          </a:r>
          <a:endParaRPr lang="en-US" sz="4300" b="1" i="0" kern="1200" baseline="0" dirty="0"/>
        </a:p>
      </dsp:txBody>
      <dsp:txXfrm>
        <a:off x="472280" y="0"/>
        <a:ext cx="7604919" cy="944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372D31-17A7-4FD5-9D34-F1AA6AD2469A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E4FE1-3992-40B7-93C7-0A74EDAEA6AB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i="0" kern="1200" baseline="0" dirty="0" smtClean="0"/>
            <a:t>Vitamin K Antagonists</a:t>
          </a:r>
          <a:endParaRPr lang="en-US" sz="5200" b="1" i="0" kern="1200" baseline="0" dirty="0"/>
        </a:p>
      </dsp:txBody>
      <dsp:txXfrm>
        <a:off x="571500" y="0"/>
        <a:ext cx="7658100" cy="1143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19DAF-D0D1-48ED-93DB-EA513D0B6183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7232C-7D81-47DD-A447-0911D7EA9B9E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i="0" kern="1200" baseline="0" dirty="0" smtClean="0"/>
            <a:t>Other Vitamin K Antagonists</a:t>
          </a:r>
          <a:endParaRPr lang="en-US" sz="4800" b="1" i="0" kern="1200" baseline="0" dirty="0"/>
        </a:p>
      </dsp:txBody>
      <dsp:txXfrm>
        <a:off x="571500" y="0"/>
        <a:ext cx="7658100" cy="1143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2CBE08-247E-4815-A87A-8D0E8FD36EEF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Longer half life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Warfarin</a:t>
          </a:r>
          <a:r>
            <a:rPr lang="en-US" sz="2000" kern="1200" dirty="0" smtClean="0"/>
            <a:t> superior to </a:t>
          </a:r>
          <a:r>
            <a:rPr lang="en-US" sz="2000" kern="1200" dirty="0" err="1" smtClean="0"/>
            <a:t>phenprocoumon</a:t>
          </a:r>
          <a:endParaRPr lang="en-US" sz="20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hlinkClick xmlns:r="http://schemas.openxmlformats.org/officeDocument/2006/relationships" r:id="rId1"/>
            </a:rPr>
            <a:t>Van </a:t>
          </a:r>
          <a:r>
            <a:rPr lang="en-US" sz="1400" kern="1200" dirty="0" err="1" smtClean="0">
              <a:hlinkClick xmlns:r="http://schemas.openxmlformats.org/officeDocument/2006/relationships" r:id="rId1"/>
            </a:rPr>
            <a:t>Leeuwen</a:t>
          </a:r>
          <a:r>
            <a:rPr lang="en-US" sz="1400" kern="1200" dirty="0" smtClean="0">
              <a:hlinkClick xmlns:r="http://schemas.openxmlformats.org/officeDocument/2006/relationships" r:id="rId1"/>
            </a:rPr>
            <a:t> Y. #LB-MO-001. Presented at: XXII Congress of the International Society on Thrombosis and </a:t>
          </a:r>
          <a:r>
            <a:rPr lang="en-US" sz="1400" kern="1200" dirty="0" err="1" smtClean="0">
              <a:hlinkClick xmlns:r="http://schemas.openxmlformats.org/officeDocument/2006/relationships" r:id="rId1"/>
            </a:rPr>
            <a:t>Hemostasis</a:t>
          </a:r>
          <a:r>
            <a:rPr lang="en-US" sz="1400" kern="1200" dirty="0" smtClean="0">
              <a:hlinkClick xmlns:r="http://schemas.openxmlformats.org/officeDocument/2006/relationships" r:id="rId1"/>
            </a:rPr>
            <a:t>; July 11-16, 2009; Boston.</a:t>
          </a:r>
          <a:endParaRPr lang="en-US" sz="1400" kern="1200" dirty="0"/>
        </a:p>
      </dsp:txBody>
      <dsp:txXfrm rot="5400000">
        <a:off x="4713034" y="-1529550"/>
        <a:ext cx="1766186" cy="5266944"/>
      </dsp:txXfrm>
    </dsp:sp>
    <dsp:sp modelId="{7D77050B-881B-43AC-90AA-25B8ED17F242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Phenprocoumon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0" y="55"/>
        <a:ext cx="2962656" cy="2207732"/>
      </dsp:txXfrm>
    </dsp:sp>
    <dsp:sp modelId="{61C15256-80DC-4B9C-9186-F181A29CCED6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replacement for </a:t>
          </a:r>
          <a:r>
            <a:rPr lang="en-US" sz="2000" kern="1200" dirty="0" err="1" smtClean="0"/>
            <a:t>warfarin</a:t>
          </a:r>
          <a:r>
            <a:rPr lang="en-US" sz="2000" kern="1200" dirty="0" smtClean="0"/>
            <a:t> because of less drug and dietary interactions, less monitoring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AstraZeneca withdrew it from the market in 2006 because of </a:t>
          </a:r>
          <a:r>
            <a:rPr lang="en-US" sz="2000" kern="1200" dirty="0" err="1" smtClean="0"/>
            <a:t>hepatotoxicity</a:t>
          </a:r>
          <a:endParaRPr lang="en-US" sz="2000" kern="1200" dirty="0"/>
        </a:p>
      </dsp:txBody>
      <dsp:txXfrm rot="5400000">
        <a:off x="4713034" y="788569"/>
        <a:ext cx="1766186" cy="5266944"/>
      </dsp:txXfrm>
    </dsp:sp>
    <dsp:sp modelId="{C89F6D8C-6201-4F0D-8B93-C227BE0083BF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Ximelagatran</a:t>
          </a:r>
          <a:r>
            <a:rPr lang="en-US" sz="2800" kern="1200" dirty="0" smtClean="0"/>
            <a:t> (</a:t>
          </a:r>
          <a:r>
            <a:rPr lang="en-US" sz="2800" kern="1200" dirty="0" err="1" smtClean="0"/>
            <a:t>Exanta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0" y="2318174"/>
        <a:ext cx="2962656" cy="22077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B782D-5902-44AC-8193-624AA142300C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1BF6C-2637-45F2-B844-F745EC190CE9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i="0" kern="1200" baseline="0" dirty="0" smtClean="0"/>
            <a:t>Therapeutic Uses</a:t>
          </a:r>
          <a:endParaRPr lang="en-US" sz="5200" b="1" i="0" kern="1200" baseline="0" dirty="0"/>
        </a:p>
      </dsp:txBody>
      <dsp:txXfrm>
        <a:off x="571500" y="0"/>
        <a:ext cx="7658100" cy="1143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18AD5-ACF9-45C6-A351-5A4F5FB8B7D9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C1592-7247-485D-8C64-6A7481F3C18A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i="0" kern="1200" baseline="0" dirty="0" smtClean="0"/>
            <a:t>Drug/Food Interactions</a:t>
          </a:r>
          <a:endParaRPr lang="en-US" sz="5200" b="1" i="0" kern="1200" baseline="0" dirty="0"/>
        </a:p>
      </dsp:txBody>
      <dsp:txXfrm>
        <a:off x="571500" y="0"/>
        <a:ext cx="7658100" cy="1143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96D7F-94B0-4D24-B723-0EC446C3CCC0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2E3CF2-3D77-40EE-AA7B-ACAF4A77B636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i="0" kern="1200" baseline="0" dirty="0" smtClean="0"/>
            <a:t>Adverse Effects</a:t>
          </a:r>
          <a:endParaRPr lang="en-US" sz="5200" b="1" i="0" kern="1200" baseline="0" dirty="0"/>
        </a:p>
      </dsp:txBody>
      <dsp:txXfrm>
        <a:off x="571500" y="0"/>
        <a:ext cx="765810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756E-8A33-4B88-9103-4FE82089EA6C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3FB0-7889-4117-9719-D14FE8EDA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F35F-4169-42C9-BECF-10A4CFFF02D4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BD63E-C9A6-48FE-A36A-B188FA591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url.ingenta.com/content/nlm?genre=article&amp;issn=0929-8673&amp;volume=14&amp;issue=23&amp;spage=2471&amp;aulast=Guerti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The coagulation cascade is inhibited by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(see Figure 1).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, an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enantiomeric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mixture of equal concentrations of R- and S-forms, is 93%±8% absorbed from the gastrointestinal (GI) tract. Hepatic enzymes metabolize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.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Cytochrome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P450 isomer 2C9 (CYP2C9) selectively converts S-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into inactive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hydroxylated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metabolites.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Cytochrome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P450 isomers 1A2, 3A4, and 2C19 (CYP1A2, CYP3A4, and CYP2C19) selectively metabolize R-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into inactive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hydroxylated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metabolites. The pace of metabolism for S-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is approximately 3 times (3×) faster than for R-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. The potency of S-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at inhibiting vitamin K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epoxide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reductase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(VKOR) is approximately 5 times that of R-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warfarin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. CO2 = carbon dioxide; O2 = oxygen; OH = hydroxide.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58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2. Baseline Characteristics of the 2459 Patients in the Safety Population.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179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3. Incidence of Events for Efficacy Analysis.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179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4. Safety Outcomes</a:t>
            </a:r>
            <a:r>
              <a:rPr lang="en-GB" dirty="0" smtClean="0">
                <a:latin typeface="Arial" pitchFamily="34" charset="0"/>
                <a:ea typeface="Gothic" charset="0"/>
                <a:cs typeface="Gothic" charset="0"/>
              </a:rPr>
              <a:t>.</a:t>
            </a:r>
          </a:p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 smtClean="0">
              <a:latin typeface="Arial" pitchFamily="34" charset="0"/>
              <a:ea typeface="Gothic" charset="0"/>
              <a:cs typeface="Gothic" charset="0"/>
            </a:endParaRPr>
          </a:p>
          <a:p>
            <a:pPr marL="193749" marR="0" indent="-193749" algn="l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r>
              <a:rPr lang="en-GB" sz="1200" b="0" dirty="0" err="1" smtClean="0">
                <a:latin typeface="Arial" pitchFamily="34" charset="0"/>
              </a:rPr>
              <a:t>Rivaroxaban</a:t>
            </a:r>
            <a:r>
              <a:rPr lang="en-GB" sz="1200" b="0" dirty="0" smtClean="0">
                <a:latin typeface="Arial" pitchFamily="34" charset="0"/>
              </a:rPr>
              <a:t> was superior to </a:t>
            </a:r>
            <a:r>
              <a:rPr lang="en-GB" sz="1200" b="0" dirty="0" err="1" smtClean="0">
                <a:latin typeface="Arial" pitchFamily="34" charset="0"/>
              </a:rPr>
              <a:t>enoxaparin</a:t>
            </a:r>
            <a:r>
              <a:rPr lang="en-GB" sz="1200" b="0" dirty="0" smtClean="0">
                <a:latin typeface="Arial" pitchFamily="34" charset="0"/>
              </a:rPr>
              <a:t> for </a:t>
            </a:r>
            <a:r>
              <a:rPr lang="en-GB" sz="1200" b="0" dirty="0" err="1" smtClean="0">
                <a:latin typeface="Arial" pitchFamily="34" charset="0"/>
              </a:rPr>
              <a:t>thromboprophylaxis</a:t>
            </a:r>
            <a:r>
              <a:rPr lang="en-GB" sz="1200" b="0" dirty="0" smtClean="0">
                <a:latin typeface="Arial" pitchFamily="34" charset="0"/>
              </a:rPr>
              <a:t> after total knee </a:t>
            </a:r>
            <a:r>
              <a:rPr lang="en-GB" sz="1200" b="0" dirty="0" err="1" smtClean="0">
                <a:latin typeface="Arial" pitchFamily="34" charset="0"/>
              </a:rPr>
              <a:t>arthroplasty</a:t>
            </a:r>
            <a:r>
              <a:rPr lang="en-GB" sz="1200" b="0" dirty="0" smtClean="0">
                <a:latin typeface="Arial" pitchFamily="34" charset="0"/>
              </a:rPr>
              <a:t>, with similar rates of bleeding</a:t>
            </a:r>
          </a:p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87C34-F20A-4861-957B-86900E5AA70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D63E-C9A6-48FE-A36A-B188FA5912D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58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1. Baseline Characteristics of the Study Participants, According to Treatment Group.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179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2. Efficacy Outcomes, According to Treatment Group.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58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Figure 1. Cumulative Hazard Rates for the Primary Outcome of Stroke or Systemic Embolism, According to Treatment Group.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179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3. Safety Outcomes, According to Treatment Group.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58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4. Discontinuation of the Study Drug, Adverse Events, and Liver Function According to Treatment Group.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D63E-C9A6-48FE-A36A-B188FA5912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26872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Figure 2. Relative Risk of the Primary Outcome of Stroke or Systemic Embolism with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Dabigatran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versus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Warfarin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, According to Subgroup. Ethnic group was self-reported. Long-term therapy with a vitamin K antagonist (VKA) denotes a total lifetime use of a VKA of 61 days or more. The body-mass index is the weight in kilograms divided by the square of the height in meters. The CHADS</a:t>
            </a:r>
            <a:r>
              <a:rPr lang="en-GB" baseline="-33000" dirty="0">
                <a:latin typeface="Arial" pitchFamily="34" charset="0"/>
                <a:ea typeface="Gothic" charset="0"/>
                <a:cs typeface="Gothic" charset="0"/>
              </a:rPr>
              <a:t>2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score is a measure of the risk of stroke in which congestive heart failure, hypertension, an age of 75 years or older, and diabetes mellitus are each assigned 1 point and previous stroke or transient ischemic attack is assigned 2 points; the score is calculated by summing all the points for a given patient.12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Creatinine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clearance was calculated according to the Cockcroft-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Gault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method. The squares with horizontal lines are hazard ratios and corresponding 95% confidence intervals; the sizes of squares are proportional to the sizes of the subgroups. PPI denotes proton-pump inhibitor.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3D0F2-9940-4C6A-9600-6501E8C61E6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537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Figure 1. Cumulative Risk of Recurrent Venous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Thromboembolism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or Related Death during 6 Months of Treatment among Patients Randomly Assigned to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Dabigatran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or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Warfarin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10749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Figure 2. Cumulative Risks of a First Event of Major Bleeding and of Any Bleeding among Patients Randomly Assigned to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Dabigatran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or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Warfarin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. The hazard ratio with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dabigatran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for major bleeding at 6 months was 0.82 (95% CI, 0.45 to 1.48; P=0.38), and the hazard ratio with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dabigatran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for any bleeding at 6 months was 0.71 (95% CI, 0.59 to 0.85; P&lt;0.001).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5D9EE-4600-462B-8635-CC3D4B1D09E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2A4E5-0B7A-4E3A-AB87-A513C241339B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D63E-C9A6-48FE-A36A-B188FA5912D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Cartoon illustrating differences between fondaparinux, low-molecular-weight heparins (LMWH), and high-molecular-weight heparin (HMWH,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unfractionated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heparin). Activated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antithrombin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III (AT III) degrades thrombin, factor X, and several other factors. Binding of these drugs to AT III can increase the catalytic action of AT III 1000-fold. The combination of AT III with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unfractionated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heparin increases degradation of both factor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thrombin. Combination with fondaparinux or LMWH more selectively increases degradation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D63E-C9A6-48FE-A36A-B188FA5912D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D63E-C9A6-48FE-A36A-B188FA5912D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2500" dirty="0" err="1" smtClean="0"/>
              <a:t>Raskob</a:t>
            </a:r>
            <a:r>
              <a:rPr lang="en-US" sz="2500" dirty="0" smtClean="0"/>
              <a:t>, G.; Cohen, A. T.; Eriksson, B. I.; </a:t>
            </a:r>
            <a:r>
              <a:rPr lang="en-US" sz="2500" dirty="0" err="1" smtClean="0"/>
              <a:t>Puskas</a:t>
            </a:r>
            <a:r>
              <a:rPr lang="en-US" sz="2500" dirty="0" smtClean="0"/>
              <a:t>, D.; Shi, M.; </a:t>
            </a:r>
            <a:r>
              <a:rPr lang="en-US" sz="2500" dirty="0" err="1" smtClean="0"/>
              <a:t>Bocanegra</a:t>
            </a:r>
            <a:r>
              <a:rPr lang="en-US" sz="2500" dirty="0" smtClean="0"/>
              <a:t>, T.; </a:t>
            </a:r>
            <a:r>
              <a:rPr lang="en-US" sz="2500" dirty="0" err="1" smtClean="0"/>
              <a:t>Weitz</a:t>
            </a:r>
            <a:r>
              <a:rPr lang="en-US" sz="2500" dirty="0" smtClean="0"/>
              <a:t>, J. I. (2010). "Oral direct factor </a:t>
            </a:r>
            <a:r>
              <a:rPr lang="en-US" sz="2500" dirty="0" err="1" smtClean="0"/>
              <a:t>Xa</a:t>
            </a:r>
            <a:r>
              <a:rPr lang="en-US" sz="2500" dirty="0" smtClean="0"/>
              <a:t> inhibition with </a:t>
            </a:r>
            <a:r>
              <a:rPr lang="en-US" sz="2500" dirty="0" err="1" smtClean="0"/>
              <a:t>edoxaban</a:t>
            </a:r>
            <a:r>
              <a:rPr lang="en-US" sz="2500" dirty="0" smtClean="0"/>
              <a:t> for </a:t>
            </a:r>
            <a:r>
              <a:rPr lang="en-US" sz="2500" dirty="0" err="1" smtClean="0"/>
              <a:t>thromboprophylaxis</a:t>
            </a:r>
            <a:r>
              <a:rPr lang="en-US" sz="2500" dirty="0" smtClean="0"/>
              <a:t> after elective total hip replacement". </a:t>
            </a:r>
            <a:r>
              <a:rPr lang="en-US" sz="2500" i="1" dirty="0" smtClean="0"/>
              <a:t>Thrombosis and </a:t>
            </a:r>
            <a:r>
              <a:rPr lang="en-US" sz="2500" i="1" dirty="0" err="1" smtClean="0"/>
              <a:t>Haemostasis</a:t>
            </a:r>
            <a:r>
              <a:rPr lang="en-US" sz="2500" dirty="0" smtClean="0"/>
              <a:t>. </a:t>
            </a:r>
          </a:p>
          <a:p>
            <a:pPr lvl="1"/>
            <a:r>
              <a:rPr lang="en-US" sz="2500" dirty="0" err="1" smtClean="0"/>
              <a:t>Weitz</a:t>
            </a:r>
            <a:r>
              <a:rPr lang="en-US" sz="2500" dirty="0" smtClean="0"/>
              <a:t>, J. I.; Connolly, S. J.; Patel, I.; Salazar, D.; </a:t>
            </a:r>
            <a:r>
              <a:rPr lang="en-US" sz="2500" dirty="0" err="1" smtClean="0"/>
              <a:t>Rohatagi</a:t>
            </a:r>
            <a:r>
              <a:rPr lang="en-US" sz="2500" dirty="0" smtClean="0"/>
              <a:t>, S.; </a:t>
            </a:r>
            <a:r>
              <a:rPr lang="en-US" sz="2500" dirty="0" err="1" smtClean="0"/>
              <a:t>Mendell</a:t>
            </a:r>
            <a:r>
              <a:rPr lang="en-US" sz="2500" dirty="0" smtClean="0"/>
              <a:t>, J.; </a:t>
            </a:r>
            <a:r>
              <a:rPr lang="en-US" sz="2500" dirty="0" err="1" smtClean="0"/>
              <a:t>Kastrissios</a:t>
            </a:r>
            <a:r>
              <a:rPr lang="en-US" sz="2500" dirty="0" smtClean="0"/>
              <a:t>, H.; Jin, J. </a:t>
            </a:r>
            <a:r>
              <a:rPr lang="en-US" sz="2500" i="1" dirty="0" smtClean="0"/>
              <a:t>et al</a:t>
            </a:r>
            <a:r>
              <a:rPr lang="en-US" sz="2500" dirty="0" smtClean="0"/>
              <a:t>. (2010). "</a:t>
            </a:r>
            <a:r>
              <a:rPr lang="en-US" sz="2500" dirty="0" err="1" smtClean="0"/>
              <a:t>Randomised</a:t>
            </a:r>
            <a:r>
              <a:rPr lang="en-US" sz="2500" dirty="0" smtClean="0"/>
              <a:t>, parallel-group, multicentre, multinational phase 2 study comparing </a:t>
            </a:r>
            <a:r>
              <a:rPr lang="en-US" sz="2500" dirty="0" err="1" smtClean="0"/>
              <a:t>edoxaban</a:t>
            </a:r>
            <a:r>
              <a:rPr lang="en-US" sz="2500" dirty="0" smtClean="0"/>
              <a:t>, an oral factor </a:t>
            </a:r>
            <a:r>
              <a:rPr lang="en-US" sz="2500" dirty="0" err="1" smtClean="0"/>
              <a:t>Xa</a:t>
            </a:r>
            <a:r>
              <a:rPr lang="en-US" sz="2500" dirty="0" smtClean="0"/>
              <a:t> inhibitor, with </a:t>
            </a:r>
            <a:r>
              <a:rPr lang="en-US" sz="2500" dirty="0" err="1" smtClean="0"/>
              <a:t>warfarin</a:t>
            </a:r>
            <a:r>
              <a:rPr lang="en-US" sz="2500" dirty="0" smtClean="0"/>
              <a:t> for stroke prevention in patients with </a:t>
            </a:r>
            <a:r>
              <a:rPr lang="en-US" sz="2500" dirty="0" err="1" smtClean="0"/>
              <a:t>atrial</a:t>
            </a:r>
            <a:r>
              <a:rPr lang="en-US" sz="2500" dirty="0" smtClean="0"/>
              <a:t> fibrillation". </a:t>
            </a:r>
            <a:r>
              <a:rPr lang="en-US" sz="2500" i="1" dirty="0" smtClean="0"/>
              <a:t>Thrombosis and </a:t>
            </a:r>
            <a:r>
              <a:rPr lang="en-US" sz="2500" i="1" dirty="0" err="1" smtClean="0"/>
              <a:t>Haemostasis</a:t>
            </a:r>
            <a:r>
              <a:rPr lang="en-US" sz="2500" dirty="0" smtClean="0"/>
              <a:t>. </a:t>
            </a:r>
          </a:p>
          <a:p>
            <a:pPr lvl="2"/>
            <a:r>
              <a:rPr lang="en-US" sz="2200" dirty="0" smtClean="0"/>
              <a:t>Lassen MR, Davidson BL, Gallus A, </a:t>
            </a:r>
            <a:r>
              <a:rPr lang="en-US" sz="2200" dirty="0" err="1" smtClean="0"/>
              <a:t>Pineo</a:t>
            </a:r>
            <a:r>
              <a:rPr lang="en-US" sz="2200" dirty="0" smtClean="0"/>
              <a:t> G, Ansell J, </a:t>
            </a:r>
            <a:r>
              <a:rPr lang="en-US" sz="2200" dirty="0" err="1" smtClean="0"/>
              <a:t>Deitchman</a:t>
            </a:r>
            <a:r>
              <a:rPr lang="en-US" sz="2200" dirty="0" smtClean="0"/>
              <a:t> D (2007). "The efficacy and safety of </a:t>
            </a:r>
            <a:r>
              <a:rPr lang="en-US" sz="2200" dirty="0" err="1" smtClean="0"/>
              <a:t>apixaban</a:t>
            </a:r>
            <a:r>
              <a:rPr lang="en-US" sz="2200" dirty="0" smtClean="0"/>
              <a:t>, an oral, direct factor </a:t>
            </a:r>
            <a:r>
              <a:rPr lang="en-US" sz="2200" dirty="0" err="1" smtClean="0"/>
              <a:t>Xa</a:t>
            </a:r>
            <a:r>
              <a:rPr lang="en-US" sz="2200" dirty="0" smtClean="0"/>
              <a:t> inhibitor, as </a:t>
            </a:r>
            <a:r>
              <a:rPr lang="en-US" sz="2200" dirty="0" err="1" smtClean="0"/>
              <a:t>thromboprophylaxis</a:t>
            </a:r>
            <a:r>
              <a:rPr lang="en-US" sz="2200" dirty="0" smtClean="0"/>
              <a:t> in patients following total knee replacement". </a:t>
            </a:r>
            <a:r>
              <a:rPr lang="en-US" sz="2200" i="1" dirty="0" smtClean="0"/>
              <a:t>J. </a:t>
            </a:r>
            <a:r>
              <a:rPr lang="en-US" sz="2200" i="1" dirty="0" err="1" smtClean="0"/>
              <a:t>Thromb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Haemost</a:t>
            </a:r>
            <a:r>
              <a:rPr lang="en-US" sz="2200" i="1" dirty="0" smtClean="0"/>
              <a:t>.</a:t>
            </a:r>
            <a:r>
              <a:rPr lang="en-US" sz="2200" dirty="0" smtClean="0"/>
              <a:t> </a:t>
            </a:r>
            <a:r>
              <a:rPr lang="en-US" sz="2200" b="1" dirty="0" smtClean="0"/>
              <a:t>5</a:t>
            </a:r>
            <a:r>
              <a:rPr lang="en-US" sz="2200" dirty="0" smtClean="0"/>
              <a:t> (12): 2368–75. </a:t>
            </a:r>
          </a:p>
          <a:p>
            <a:pPr lvl="2"/>
            <a:r>
              <a:rPr lang="en-US" sz="2200" dirty="0" err="1" smtClean="0"/>
              <a:t>Turpie</a:t>
            </a:r>
            <a:r>
              <a:rPr lang="en-US" sz="2200" dirty="0" smtClean="0"/>
              <a:t> AG (2007). "Oral, direct factor </a:t>
            </a:r>
            <a:r>
              <a:rPr lang="en-US" sz="2200" dirty="0" err="1" smtClean="0"/>
              <a:t>Xa</a:t>
            </a:r>
            <a:r>
              <a:rPr lang="en-US" sz="2200" dirty="0" smtClean="0"/>
              <a:t> inhibitors in development for the prevention and treatment of </a:t>
            </a:r>
            <a:r>
              <a:rPr lang="en-US" sz="2200" dirty="0" err="1" smtClean="0"/>
              <a:t>thromboembolic</a:t>
            </a:r>
            <a:r>
              <a:rPr lang="en-US" sz="2200" dirty="0" smtClean="0"/>
              <a:t> diseases". </a:t>
            </a:r>
            <a:r>
              <a:rPr lang="en-US" sz="2200" i="1" dirty="0" err="1" smtClean="0"/>
              <a:t>Arterioscler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Thromb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Vasc</a:t>
            </a:r>
            <a:r>
              <a:rPr lang="en-US" sz="2200" i="1" dirty="0" smtClean="0"/>
              <a:t>. Biol.</a:t>
            </a:r>
            <a:r>
              <a:rPr lang="en-US" sz="2200" dirty="0" smtClean="0"/>
              <a:t> </a:t>
            </a:r>
            <a:r>
              <a:rPr lang="en-US" sz="2200" b="1" dirty="0" smtClean="0"/>
              <a:t>27</a:t>
            </a:r>
            <a:r>
              <a:rPr lang="en-US" sz="2200" dirty="0" smtClean="0"/>
              <a:t> (6): 1238–47. </a:t>
            </a:r>
          </a:p>
          <a:p>
            <a:pPr lvl="1"/>
            <a:endParaRPr lang="en-US" sz="25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 smtClean="0"/>
              <a:t>Guertin</a:t>
            </a:r>
            <a:r>
              <a:rPr lang="en-US" sz="2500" dirty="0" smtClean="0"/>
              <a:t> KR, </a:t>
            </a:r>
            <a:r>
              <a:rPr lang="en-US" sz="2500" dirty="0" err="1" smtClean="0"/>
              <a:t>Choi</a:t>
            </a:r>
            <a:r>
              <a:rPr lang="en-US" sz="2500" dirty="0" smtClean="0"/>
              <a:t> YM (2007). </a:t>
            </a:r>
            <a:r>
              <a:rPr lang="en-US" sz="2500" dirty="0" smtClean="0">
                <a:hlinkClick r:id="rId3"/>
              </a:rPr>
              <a:t>"The discovery of the Factor </a:t>
            </a:r>
            <a:r>
              <a:rPr lang="en-US" sz="2500" dirty="0" err="1" smtClean="0">
                <a:hlinkClick r:id="rId3"/>
              </a:rPr>
              <a:t>Xa</a:t>
            </a:r>
            <a:r>
              <a:rPr lang="en-US" sz="2500" dirty="0" smtClean="0">
                <a:hlinkClick r:id="rId3"/>
              </a:rPr>
              <a:t> inhibitor </a:t>
            </a:r>
            <a:r>
              <a:rPr lang="en-US" sz="2500" dirty="0" err="1" smtClean="0">
                <a:hlinkClick r:id="rId3"/>
              </a:rPr>
              <a:t>otamixaban</a:t>
            </a:r>
            <a:r>
              <a:rPr lang="en-US" sz="2500" dirty="0" smtClean="0">
                <a:hlinkClick r:id="rId3"/>
              </a:rPr>
              <a:t>: from lead identification to clinical development"</a:t>
            </a:r>
            <a:r>
              <a:rPr lang="en-US" sz="2500" dirty="0" smtClean="0"/>
              <a:t>. </a:t>
            </a:r>
            <a:r>
              <a:rPr lang="en-US" sz="2500" i="1" dirty="0" err="1" smtClean="0"/>
              <a:t>Curr</a:t>
            </a:r>
            <a:r>
              <a:rPr lang="en-US" sz="2500" i="1" dirty="0" smtClean="0"/>
              <a:t>. Med. Chem.</a:t>
            </a:r>
            <a:r>
              <a:rPr lang="en-US" sz="2500" dirty="0" smtClean="0"/>
              <a:t> </a:t>
            </a:r>
            <a:r>
              <a:rPr lang="en-US" sz="2500" b="1" dirty="0" smtClean="0"/>
              <a:t>14</a:t>
            </a:r>
            <a:r>
              <a:rPr lang="en-US" sz="2500" dirty="0" smtClean="0"/>
              <a:t> (23): 2471–81.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D63E-C9A6-48FE-A36A-B188FA5912D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7166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Figure 1.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Enrollment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, Randomization, and Follow-up of the Study Patients. Patients were included in the modified intention-to-treat population for major venous </a:t>
            </a:r>
            <a:r>
              <a:rPr lang="en-GB" dirty="0" err="1">
                <a:latin typeface="Arial" pitchFamily="34" charset="0"/>
                <a:ea typeface="Gothic" charset="0"/>
                <a:cs typeface="Gothic" charset="0"/>
              </a:rPr>
              <a:t>thromboembolism</a:t>
            </a: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 (VTE) if only the proximal veins were assessed.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58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Gothic" charset="0"/>
                <a:cs typeface="Gothic" charset="0"/>
              </a:rPr>
              <a:t>Table 1. Inclusion and Exclusion of the Study Participants Who Underwent Randomization.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3FC6-90B0-4B3B-988E-78EE42EAEA1B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FF30-FC9E-4D85-96DE-FF4B868C5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fpnotebook.com/ID/Pharm/AntfnglMdctns.htm" TargetMode="External"/><Relationship Id="rId18" Type="http://schemas.openxmlformats.org/officeDocument/2006/relationships/hyperlink" Target="http://www.fpnotebook.com/Pharm/Analgesic/ActylslcylcAcd.htm" TargetMode="External"/><Relationship Id="rId26" Type="http://schemas.openxmlformats.org/officeDocument/2006/relationships/hyperlink" Target="http://www.ncbi.nlm.nih.gov/entrez/query.fcgi?cmd=search&amp;db=PubMed&amp;term=Greenblatt%20%5bAU%5d%20AND%202006%20%5bDP%5d%20AND%20Clin%20Pharmacol%20Ther%20%5bTA%5d" TargetMode="External"/><Relationship Id="rId39" Type="http://schemas.openxmlformats.org/officeDocument/2006/relationships/hyperlink" Target="http://www.fpnotebook.com/Psych/Pharm/Prxtn.htm" TargetMode="External"/><Relationship Id="rId3" Type="http://schemas.openxmlformats.org/officeDocument/2006/relationships/diagramLayout" Target="../diagrams/layout8.xml"/><Relationship Id="rId21" Type="http://schemas.openxmlformats.org/officeDocument/2006/relationships/hyperlink" Target="http://www.fpnotebook.com/ID/Pharm/ScndGnrtnAntAnrbCphlsprns.htm" TargetMode="External"/><Relationship Id="rId34" Type="http://schemas.openxmlformats.org/officeDocument/2006/relationships/hyperlink" Target="http://www.fpnotebook.com/ID/Pharm/ExtndSpctrmMcrld.htm" TargetMode="External"/><Relationship Id="rId42" Type="http://schemas.openxmlformats.org/officeDocument/2006/relationships/hyperlink" Target="http://www.fpnotebook.com/CV/Pharm/Qndn.htm" TargetMode="External"/><Relationship Id="rId47" Type="http://schemas.openxmlformats.org/officeDocument/2006/relationships/hyperlink" Target="http://www.fpnotebook.com/Endo/Pharm/ThyrdHrmnRplcmnt.htm" TargetMode="External"/><Relationship Id="rId50" Type="http://schemas.openxmlformats.org/officeDocument/2006/relationships/hyperlink" Target="http://www.fpnotebook.com/Pharm/Vitamins/VtmnE.htm" TargetMode="External"/><Relationship Id="rId7" Type="http://schemas.openxmlformats.org/officeDocument/2006/relationships/hyperlink" Target="http://www.fpnotebook.com/Pharm/Analgesic/Actmnphn.htm" TargetMode="External"/><Relationship Id="rId12" Type="http://schemas.openxmlformats.org/officeDocument/2006/relationships/hyperlink" Target="http://www.fpnotebook.com/Sports/Pharm/AnblcStrd.htm" TargetMode="External"/><Relationship Id="rId17" Type="http://schemas.openxmlformats.org/officeDocument/2006/relationships/hyperlink" Target="http://www.fpnotebook.com/DER/Pharm/ImdzlAntfngl.htm" TargetMode="External"/><Relationship Id="rId25" Type="http://schemas.openxmlformats.org/officeDocument/2006/relationships/hyperlink" Target="http://www.fpnotebook.com/Pharm/Metabolism/CytchrmP4502c9Isnzym.htm" TargetMode="External"/><Relationship Id="rId33" Type="http://schemas.openxmlformats.org/officeDocument/2006/relationships/hyperlink" Target="http://www.fpnotebook.com/ID/Pharm/Mcrld.htm" TargetMode="External"/><Relationship Id="rId38" Type="http://schemas.openxmlformats.org/officeDocument/2006/relationships/hyperlink" Target="http://www.fpnotebook.com/GI/Pharm/PrtnPmpInhbtr.htm" TargetMode="External"/><Relationship Id="rId46" Type="http://schemas.openxmlformats.org/officeDocument/2006/relationships/hyperlink" Target="http://www.fpnotebook.com/Endo/Lab/Thyrxn.htm" TargetMode="External"/><Relationship Id="rId2" Type="http://schemas.openxmlformats.org/officeDocument/2006/relationships/diagramData" Target="../diagrams/data8.xml"/><Relationship Id="rId16" Type="http://schemas.openxmlformats.org/officeDocument/2006/relationships/hyperlink" Target="http://www.fpnotebook.com/ID/Pharm/Itrcnzl.htm" TargetMode="External"/><Relationship Id="rId20" Type="http://schemas.openxmlformats.org/officeDocument/2006/relationships/hyperlink" Target="http://www.fpnotebook.com/ID/Pharm/Cphlsprn.htm" TargetMode="External"/><Relationship Id="rId29" Type="http://schemas.openxmlformats.org/officeDocument/2006/relationships/hyperlink" Target="http://www.fpnotebook.com/Psych/Pharm/Flvxmn.htm" TargetMode="External"/><Relationship Id="rId41" Type="http://schemas.openxmlformats.org/officeDocument/2006/relationships/hyperlink" Target="http://www.fpnotebook.com/CV/Pharm/Prpfn.htm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hyperlink" Target="http://www.ncbi.nlm.nih.gov/entrez/query.fcgi?cmd=search&amp;db=PubMed&amp;term=Sanoski%20%5bAU%5d%20AND%202002%20%5bDP%5d%20AND%20Chest%20%5bTA%5d" TargetMode="External"/><Relationship Id="rId24" Type="http://schemas.openxmlformats.org/officeDocument/2006/relationships/hyperlink" Target="http://www.fpnotebook.com/CV/Pharm/FbrcAcd.htm" TargetMode="External"/><Relationship Id="rId32" Type="http://schemas.openxmlformats.org/officeDocument/2006/relationships/hyperlink" Target="http://www.fpnotebook.com/Lung/Pharm/Isnzd.htm" TargetMode="External"/><Relationship Id="rId37" Type="http://schemas.openxmlformats.org/officeDocument/2006/relationships/hyperlink" Target="http://www.fpnotebook.com/Pharm/Analgesic/NnstrdlAntInflmtry.htm" TargetMode="External"/><Relationship Id="rId40" Type="http://schemas.openxmlformats.org/officeDocument/2006/relationships/hyperlink" Target="http://www.fpnotebook.com/ID/Pharm/NtrlPncln.htm" TargetMode="External"/><Relationship Id="rId45" Type="http://schemas.openxmlformats.org/officeDocument/2006/relationships/hyperlink" Target="http://www.fpnotebook.com/Endo/Exam/ThyrdAntmy.htm" TargetMode="External"/><Relationship Id="rId5" Type="http://schemas.openxmlformats.org/officeDocument/2006/relationships/diagramColors" Target="../diagrams/colors8.xml"/><Relationship Id="rId15" Type="http://schemas.openxmlformats.org/officeDocument/2006/relationships/hyperlink" Target="http://www.fpnotebook.com/ID/Pharm/Ktcnzl.htm" TargetMode="External"/><Relationship Id="rId23" Type="http://schemas.openxmlformats.org/officeDocument/2006/relationships/hyperlink" Target="http://www.fpnotebook.com/GI/Pharm/H2RcptrAntgnst.htm" TargetMode="External"/><Relationship Id="rId28" Type="http://schemas.openxmlformats.org/officeDocument/2006/relationships/hyperlink" Target="http://www.fpnotebook.com/Psych/Pharm/Antbs.htm" TargetMode="External"/><Relationship Id="rId36" Type="http://schemas.openxmlformats.org/officeDocument/2006/relationships/hyperlink" Target="http://www.fpnotebook.com/ID/Pharm/Flrqnln.htm" TargetMode="External"/><Relationship Id="rId49" Type="http://schemas.openxmlformats.org/officeDocument/2006/relationships/hyperlink" Target="http://www.fpnotebook.com/ID/Pharm/Slfnmd.htm" TargetMode="External"/><Relationship Id="rId10" Type="http://schemas.openxmlformats.org/officeDocument/2006/relationships/hyperlink" Target="http://www.fpnotebook.com/Hemeonc/Pharm/Wrfrn.htm" TargetMode="External"/><Relationship Id="rId19" Type="http://schemas.openxmlformats.org/officeDocument/2006/relationships/hyperlink" Target="http://www.fpnotebook.com/Pharm/Analgesic/Slcylt.htm" TargetMode="External"/><Relationship Id="rId31" Type="http://schemas.openxmlformats.org/officeDocument/2006/relationships/hyperlink" Target="http://www.fpnotebook.com/Hemeonc/Pharm/UnfrctntdHprn.htm" TargetMode="External"/><Relationship Id="rId44" Type="http://schemas.openxmlformats.org/officeDocument/2006/relationships/hyperlink" Target="http://www.fpnotebook.com/ID/Pharm/Ttrcycln.htm" TargetMode="External"/><Relationship Id="rId52" Type="http://schemas.openxmlformats.org/officeDocument/2006/relationships/image" Target="../media/image13.jpeg"/><Relationship Id="rId4" Type="http://schemas.openxmlformats.org/officeDocument/2006/relationships/diagramQuickStyle" Target="../diagrams/quickStyle8.xml"/><Relationship Id="rId9" Type="http://schemas.openxmlformats.org/officeDocument/2006/relationships/hyperlink" Target="http://www.fpnotebook.com/CV/Pharm/Amdrn.htm" TargetMode="External"/><Relationship Id="rId14" Type="http://schemas.openxmlformats.org/officeDocument/2006/relationships/hyperlink" Target="http://www.fpnotebook.com/ID/Pharm/Flcnzl.htm" TargetMode="External"/><Relationship Id="rId22" Type="http://schemas.openxmlformats.org/officeDocument/2006/relationships/hyperlink" Target="http://www.fpnotebook.com/Surgery/Pharm/ChlrlHydrt.htm" TargetMode="External"/><Relationship Id="rId27" Type="http://schemas.openxmlformats.org/officeDocument/2006/relationships/hyperlink" Target="http://www.fpnotebook.com/Gyn/Pharm/Dnzl.htm" TargetMode="External"/><Relationship Id="rId30" Type="http://schemas.openxmlformats.org/officeDocument/2006/relationships/hyperlink" Target="http://www.fpnotebook.com/Pharm/Alternative/GnkgBlb.htm" TargetMode="External"/><Relationship Id="rId35" Type="http://schemas.openxmlformats.org/officeDocument/2006/relationships/hyperlink" Target="http://www.fpnotebook.com/ID/Pharm/Mtrndzl.htm" TargetMode="External"/><Relationship Id="rId43" Type="http://schemas.openxmlformats.org/officeDocument/2006/relationships/hyperlink" Target="http://www.fpnotebook.com/Gyn/Pharm/Tmxfn.htm" TargetMode="External"/><Relationship Id="rId48" Type="http://schemas.openxmlformats.org/officeDocument/2006/relationships/hyperlink" Target="http://www.fpnotebook.com/Hemeonc/Pharm/Tclpdn.htm" TargetMode="External"/><Relationship Id="rId8" Type="http://schemas.openxmlformats.org/officeDocument/2006/relationships/hyperlink" Target="http://www.fpnotebook.com/Psych/Pharm/Alchl.htm" TargetMode="External"/><Relationship Id="rId5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9.xml"/><Relationship Id="rId7" Type="http://schemas.openxmlformats.org/officeDocument/2006/relationships/hyperlink" Target="http://upload.wikimedia.org/wikipedia/commons/8/8c/Coumarin-induced_skin_necrosis.jpg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hyperlink" Target="http://www.nejm.org/toc/nejm/354/14/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oleObject" Target="../embeddings/Microsoft_Office_Excel_Chart2.xls"/><Relationship Id="rId4" Type="http://schemas.openxmlformats.org/officeDocument/2006/relationships/oleObject" Target="../embeddings/Microsoft_Office_Excel_Chart1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oleObject" Target="../embeddings/Microsoft_Office_Excel_Chart4.xls"/><Relationship Id="rId4" Type="http://schemas.openxmlformats.org/officeDocument/2006/relationships/oleObject" Target="../embeddings/Microsoft_Office_Excel_Chart3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Warfarin.svg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Gloucester MT Extra Condensed" pitchFamily="18" charset="0"/>
              </a:rPr>
              <a:t>ANTICOAGULATION</a:t>
            </a:r>
            <a:endParaRPr lang="en-US" dirty="0">
              <a:latin typeface="Gloucester MT Extra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Blake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Wachter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MD, PhD 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Monday Morning Conference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Oct 4, 2010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t0.gstatic.com/images?q=tbn:ANd9GcQZ4NZfckB4SJo9LlHpE-TuE1wuNAwzN15QPy1MZg5gcoy9bSQ&amp;t=1&amp;usg=__VwZ_60k4_q2ynj0E_H6TZKFGFb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238625" cy="278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r>
              <a:rPr lang="en-US" dirty="0" smtClean="0"/>
              <a:t>Artificial heart valves</a:t>
            </a:r>
          </a:p>
          <a:p>
            <a:r>
              <a:rPr lang="en-US" dirty="0" smtClean="0"/>
              <a:t>Deep venous thrombosis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err="1" smtClean="0"/>
              <a:t>Antiphospholipid</a:t>
            </a:r>
            <a:r>
              <a:rPr lang="en-US" dirty="0" smtClean="0"/>
              <a:t> syndrome</a:t>
            </a:r>
          </a:p>
          <a:p>
            <a:endParaRPr lang="en-US" dirty="0" smtClean="0"/>
          </a:p>
          <a:p>
            <a:r>
              <a:rPr lang="en-US" dirty="0" smtClean="0"/>
              <a:t>Not for thromboses in coronary arteries</a:t>
            </a:r>
          </a:p>
          <a:p>
            <a:r>
              <a:rPr lang="en-US" dirty="0" smtClean="0"/>
              <a:t>Contraindications: pregnancy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 numCol="3">
            <a:normAutofit fontScale="25000" lnSpcReduction="20000"/>
          </a:bodyPr>
          <a:lstStyle/>
          <a:p>
            <a:pPr lvl="1"/>
            <a:r>
              <a:rPr lang="en-US" sz="4400" dirty="0" smtClean="0">
                <a:hlinkClick r:id="rId7" action="ppaction://hlinkfile"/>
              </a:rPr>
              <a:t>Acetaminophen</a:t>
            </a:r>
            <a:r>
              <a:rPr lang="en-US" sz="4400" dirty="0" smtClean="0"/>
              <a:t> (</a:t>
            </a:r>
            <a:r>
              <a:rPr lang="en-US" sz="4400" dirty="0" smtClean="0">
                <a:hlinkClick r:id="rId7" action="ppaction://hlinkfile"/>
              </a:rPr>
              <a:t>Tylenol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smtClean="0">
                <a:hlinkClick r:id="rId8" action="ppaction://hlinkfile"/>
              </a:rPr>
              <a:t>Alcohol</a:t>
            </a:r>
            <a:endParaRPr lang="en-US" sz="4400" dirty="0" smtClean="0"/>
          </a:p>
          <a:p>
            <a:pPr lvl="1"/>
            <a:r>
              <a:rPr lang="en-US" sz="4400" dirty="0" err="1" smtClean="0">
                <a:hlinkClick r:id="rId9" action="ppaction://hlinkfile"/>
              </a:rPr>
              <a:t>Amiodarone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9" action="ppaction://hlinkfile"/>
              </a:rPr>
              <a:t>Cordarone</a:t>
            </a:r>
            <a:r>
              <a:rPr lang="en-US" sz="4400" dirty="0" smtClean="0"/>
              <a:t>) </a:t>
            </a:r>
          </a:p>
          <a:p>
            <a:pPr lvl="2"/>
            <a:r>
              <a:rPr lang="en-US" sz="4400" dirty="0" smtClean="0"/>
              <a:t>Adjustment per </a:t>
            </a:r>
            <a:r>
              <a:rPr lang="en-US" sz="4400" dirty="0" err="1" smtClean="0">
                <a:hlinkClick r:id="rId9" action="ppaction://hlinkfile"/>
              </a:rPr>
              <a:t>Amiodarone</a:t>
            </a:r>
            <a:r>
              <a:rPr lang="en-US" sz="4400" dirty="0" smtClean="0"/>
              <a:t> maintenance dose </a:t>
            </a:r>
          </a:p>
          <a:p>
            <a:pPr lvl="3"/>
            <a:r>
              <a:rPr lang="en-US" sz="4400" dirty="0" err="1" smtClean="0">
                <a:hlinkClick r:id="rId9" action="ppaction://hlinkfile"/>
              </a:rPr>
              <a:t>Amiodarone</a:t>
            </a:r>
            <a:r>
              <a:rPr lang="en-US" sz="4400" dirty="0" smtClean="0"/>
              <a:t> 400 mg/day: Reduce </a:t>
            </a:r>
            <a:r>
              <a:rPr lang="en-US" sz="4400" dirty="0" err="1" smtClean="0">
                <a:hlinkClick r:id="rId10" action="ppaction://hlinkfile"/>
              </a:rPr>
              <a:t>Warfarin</a:t>
            </a:r>
            <a:r>
              <a:rPr lang="en-US" sz="4400" dirty="0" smtClean="0"/>
              <a:t> dose 40%</a:t>
            </a:r>
          </a:p>
          <a:p>
            <a:pPr lvl="3"/>
            <a:r>
              <a:rPr lang="en-US" sz="4400" dirty="0" err="1" smtClean="0">
                <a:hlinkClick r:id="rId9" action="ppaction://hlinkfile"/>
              </a:rPr>
              <a:t>Amiodarone</a:t>
            </a:r>
            <a:r>
              <a:rPr lang="en-US" sz="4400" dirty="0" smtClean="0"/>
              <a:t> 300 mg/day: Reduce </a:t>
            </a:r>
            <a:r>
              <a:rPr lang="en-US" sz="4400" dirty="0" err="1" smtClean="0">
                <a:hlinkClick r:id="rId10" action="ppaction://hlinkfile"/>
              </a:rPr>
              <a:t>Warfarin</a:t>
            </a:r>
            <a:r>
              <a:rPr lang="en-US" sz="4400" dirty="0" smtClean="0"/>
              <a:t> dose 35%</a:t>
            </a:r>
          </a:p>
          <a:p>
            <a:pPr lvl="3"/>
            <a:r>
              <a:rPr lang="en-US" sz="4400" dirty="0" err="1" smtClean="0">
                <a:hlinkClick r:id="rId9" action="ppaction://hlinkfile"/>
              </a:rPr>
              <a:t>Amiodarone</a:t>
            </a:r>
            <a:r>
              <a:rPr lang="en-US" sz="4400" dirty="0" smtClean="0"/>
              <a:t> 200 mg/day: Reduce </a:t>
            </a:r>
            <a:r>
              <a:rPr lang="en-US" sz="4400" dirty="0" err="1" smtClean="0">
                <a:hlinkClick r:id="rId10" action="ppaction://hlinkfile"/>
              </a:rPr>
              <a:t>Warfarin</a:t>
            </a:r>
            <a:r>
              <a:rPr lang="en-US" sz="4400" dirty="0" smtClean="0"/>
              <a:t> dose 30%</a:t>
            </a:r>
          </a:p>
          <a:p>
            <a:pPr lvl="3"/>
            <a:r>
              <a:rPr lang="en-US" sz="4400" dirty="0" err="1" smtClean="0">
                <a:hlinkClick r:id="rId9" action="ppaction://hlinkfile"/>
              </a:rPr>
              <a:t>Amiodarone</a:t>
            </a:r>
            <a:r>
              <a:rPr lang="en-US" sz="4400" dirty="0" smtClean="0"/>
              <a:t> 100 mg/day: Reduce </a:t>
            </a:r>
            <a:r>
              <a:rPr lang="en-US" sz="4400" dirty="0" err="1" smtClean="0">
                <a:hlinkClick r:id="rId10" action="ppaction://hlinkfile"/>
              </a:rPr>
              <a:t>Warfarin</a:t>
            </a:r>
            <a:r>
              <a:rPr lang="en-US" sz="4400" dirty="0" smtClean="0"/>
              <a:t> dose 25% </a:t>
            </a:r>
          </a:p>
          <a:p>
            <a:pPr lvl="2"/>
            <a:r>
              <a:rPr lang="en-US" sz="4400" dirty="0" smtClean="0"/>
              <a:t>Reference </a:t>
            </a:r>
          </a:p>
          <a:p>
            <a:pPr lvl="3"/>
            <a:r>
              <a:rPr lang="en-US" sz="4400" dirty="0" err="1" smtClean="0">
                <a:hlinkClick r:id="rId11"/>
              </a:rPr>
              <a:t>Sanoski</a:t>
            </a:r>
            <a:r>
              <a:rPr lang="en-US" sz="4400" dirty="0" smtClean="0">
                <a:hlinkClick r:id="rId11"/>
              </a:rPr>
              <a:t> (2002) Chest 121:19</a:t>
            </a:r>
            <a:r>
              <a:rPr lang="en-US" sz="4400" dirty="0" smtClean="0"/>
              <a:t> </a:t>
            </a:r>
          </a:p>
          <a:p>
            <a:pPr lvl="1"/>
            <a:r>
              <a:rPr lang="en-US" sz="4400" dirty="0" smtClean="0">
                <a:hlinkClick r:id="rId12" action="ppaction://hlinkfile"/>
              </a:rPr>
              <a:t>Anabolic Steroid</a:t>
            </a:r>
            <a:r>
              <a:rPr lang="en-US" sz="4400" dirty="0" smtClean="0"/>
              <a:t>s</a:t>
            </a:r>
          </a:p>
          <a:p>
            <a:pPr lvl="1"/>
            <a:r>
              <a:rPr lang="en-US" sz="4400" dirty="0" smtClean="0">
                <a:hlinkClick r:id="rId13" action="ppaction://hlinkfile"/>
              </a:rPr>
              <a:t>Antifungal Medications</a:t>
            </a:r>
            <a:r>
              <a:rPr lang="en-US" sz="4400" dirty="0" smtClean="0"/>
              <a:t> </a:t>
            </a:r>
          </a:p>
          <a:p>
            <a:pPr lvl="2"/>
            <a:r>
              <a:rPr lang="en-US" sz="4400" dirty="0" err="1" smtClean="0">
                <a:hlinkClick r:id="rId14" action="ppaction://hlinkfile"/>
              </a:rPr>
              <a:t>Fluconazole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14" action="ppaction://hlinkfile"/>
              </a:rPr>
              <a:t>Diflucan</a:t>
            </a:r>
            <a:r>
              <a:rPr lang="en-US" sz="4400" dirty="0" smtClean="0"/>
              <a:t>)</a:t>
            </a:r>
          </a:p>
          <a:p>
            <a:pPr lvl="2"/>
            <a:r>
              <a:rPr lang="en-US" sz="4400" dirty="0" err="1" smtClean="0">
                <a:hlinkClick r:id="rId15" action="ppaction://hlinkfile"/>
              </a:rPr>
              <a:t>Ketoconazole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15" action="ppaction://hlinkfile"/>
              </a:rPr>
              <a:t>Nizoral</a:t>
            </a:r>
            <a:r>
              <a:rPr lang="en-US" sz="4400" dirty="0" smtClean="0"/>
              <a:t>)</a:t>
            </a:r>
          </a:p>
          <a:p>
            <a:pPr lvl="2"/>
            <a:r>
              <a:rPr lang="en-US" sz="4400" dirty="0" err="1" smtClean="0">
                <a:hlinkClick r:id="rId16" action="ppaction://hlinkfile"/>
              </a:rPr>
              <a:t>Itraconazole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16" action="ppaction://hlinkfile"/>
              </a:rPr>
              <a:t>Sporanox</a:t>
            </a:r>
            <a:r>
              <a:rPr lang="en-US" sz="4400" dirty="0" smtClean="0"/>
              <a:t>)</a:t>
            </a:r>
          </a:p>
          <a:p>
            <a:pPr lvl="2"/>
            <a:r>
              <a:rPr lang="en-US" sz="4400" dirty="0" err="1" smtClean="0">
                <a:hlinkClick r:id="rId17" action="ppaction://hlinkfile"/>
              </a:rPr>
              <a:t>Miconazole</a:t>
            </a:r>
            <a:r>
              <a:rPr lang="en-US" sz="4400" dirty="0" smtClean="0"/>
              <a:t> (Monistat) </a:t>
            </a:r>
          </a:p>
          <a:p>
            <a:pPr lvl="1"/>
            <a:r>
              <a:rPr lang="en-US" sz="4400" dirty="0" smtClean="0">
                <a:hlinkClick r:id="rId18" action="ppaction://hlinkfile"/>
              </a:rPr>
              <a:t>Aspirin</a:t>
            </a:r>
            <a:r>
              <a:rPr lang="en-US" sz="4400" dirty="0" smtClean="0"/>
              <a:t> and </a:t>
            </a:r>
            <a:r>
              <a:rPr lang="en-US" sz="4400" dirty="0" err="1" smtClean="0">
                <a:hlinkClick r:id="rId19" action="ppaction://hlinkfile"/>
              </a:rPr>
              <a:t>Salicylate</a:t>
            </a:r>
            <a:r>
              <a:rPr lang="en-US" sz="4400" dirty="0" err="1" smtClean="0"/>
              <a:t>s</a:t>
            </a:r>
            <a:endParaRPr lang="en-US" sz="4400" dirty="0" smtClean="0"/>
          </a:p>
          <a:p>
            <a:pPr lvl="1"/>
            <a:r>
              <a:rPr lang="en-US" sz="4400" dirty="0" err="1" smtClean="0">
                <a:hlinkClick r:id="rId20" action="ppaction://hlinkfile"/>
              </a:rPr>
              <a:t>Cephalosporin</a:t>
            </a:r>
            <a:r>
              <a:rPr lang="en-US" sz="4400" dirty="0" err="1" smtClean="0"/>
              <a:t>s</a:t>
            </a:r>
            <a:r>
              <a:rPr lang="en-US" sz="4400" dirty="0" smtClean="0"/>
              <a:t> </a:t>
            </a:r>
          </a:p>
          <a:p>
            <a:pPr lvl="2"/>
            <a:r>
              <a:rPr lang="en-US" sz="4400" dirty="0" err="1" smtClean="0"/>
              <a:t>Cefoperazone</a:t>
            </a:r>
            <a:r>
              <a:rPr lang="en-US" sz="4400" dirty="0" smtClean="0"/>
              <a:t> (</a:t>
            </a:r>
            <a:r>
              <a:rPr lang="en-US" sz="4400" dirty="0" err="1" smtClean="0"/>
              <a:t>Cefobid</a:t>
            </a:r>
            <a:r>
              <a:rPr lang="en-US" sz="4400" dirty="0" smtClean="0"/>
              <a:t>)</a:t>
            </a:r>
          </a:p>
          <a:p>
            <a:pPr lvl="2"/>
            <a:r>
              <a:rPr lang="en-US" sz="4400" dirty="0" err="1" smtClean="0">
                <a:hlinkClick r:id="rId21" action="ppaction://hlinkfile"/>
              </a:rPr>
              <a:t>Cefamandole</a:t>
            </a:r>
            <a:r>
              <a:rPr lang="en-US" sz="4400" dirty="0" smtClean="0"/>
              <a:t> (</a:t>
            </a:r>
            <a:r>
              <a:rPr lang="en-US" sz="4400" dirty="0" err="1" smtClean="0"/>
              <a:t>Mandol</a:t>
            </a:r>
            <a:r>
              <a:rPr lang="en-US" sz="4400" dirty="0" smtClean="0"/>
              <a:t>)</a:t>
            </a:r>
          </a:p>
          <a:p>
            <a:pPr lvl="2"/>
            <a:r>
              <a:rPr lang="en-US" sz="4400" dirty="0" err="1" smtClean="0">
                <a:hlinkClick r:id="rId21" action="ppaction://hlinkfile"/>
              </a:rPr>
              <a:t>Cefotetan</a:t>
            </a:r>
            <a:r>
              <a:rPr lang="en-US" sz="4400" dirty="0" smtClean="0"/>
              <a:t> (</a:t>
            </a:r>
            <a:r>
              <a:rPr lang="en-US" sz="4400" dirty="0" err="1" smtClean="0"/>
              <a:t>Cefotan</a:t>
            </a:r>
            <a:r>
              <a:rPr lang="en-US" sz="4400" dirty="0" smtClean="0"/>
              <a:t>)</a:t>
            </a:r>
          </a:p>
          <a:p>
            <a:pPr lvl="2"/>
            <a:r>
              <a:rPr lang="en-US" sz="4400" dirty="0" err="1" smtClean="0"/>
              <a:t>Cefmetazole</a:t>
            </a:r>
            <a:r>
              <a:rPr lang="en-US" sz="4400" dirty="0" smtClean="0"/>
              <a:t> (</a:t>
            </a:r>
            <a:r>
              <a:rPr lang="en-US" sz="4400" dirty="0" err="1" smtClean="0"/>
              <a:t>Zefazone</a:t>
            </a:r>
            <a:r>
              <a:rPr lang="en-US" sz="4400" dirty="0" smtClean="0"/>
              <a:t>) </a:t>
            </a:r>
          </a:p>
          <a:p>
            <a:pPr lvl="1"/>
            <a:r>
              <a:rPr lang="en-US" sz="4400" dirty="0" smtClean="0">
                <a:hlinkClick r:id="rId22" action="ppaction://hlinkfile"/>
              </a:rPr>
              <a:t>Chloral Hydrate</a:t>
            </a:r>
            <a:endParaRPr lang="en-US" sz="4400" dirty="0" smtClean="0"/>
          </a:p>
          <a:p>
            <a:pPr lvl="1"/>
            <a:r>
              <a:rPr lang="en-US" sz="4400" dirty="0" err="1" smtClean="0">
                <a:hlinkClick r:id="rId23" action="ppaction://hlinkfile"/>
              </a:rPr>
              <a:t>Cimetidine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23" action="ppaction://hlinkfile"/>
              </a:rPr>
              <a:t>Tagamet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24" action="ppaction://hlinkfile"/>
              </a:rPr>
              <a:t>Clofibrate</a:t>
            </a:r>
            <a:endParaRPr lang="en-US" sz="4400" dirty="0" smtClean="0"/>
          </a:p>
          <a:p>
            <a:pPr lvl="1"/>
            <a:r>
              <a:rPr lang="en-US" sz="4400" dirty="0" smtClean="0"/>
              <a:t>Cranberry Juice (</a:t>
            </a:r>
            <a:r>
              <a:rPr lang="en-US" sz="4400" dirty="0" smtClean="0">
                <a:hlinkClick r:id="rId25" action="ppaction://hlinkfile"/>
              </a:rPr>
              <a:t>CYP2C9</a:t>
            </a:r>
            <a:r>
              <a:rPr lang="en-US" sz="4400" dirty="0" smtClean="0"/>
              <a:t> inhibitor) </a:t>
            </a:r>
          </a:p>
          <a:p>
            <a:pPr lvl="2"/>
            <a:r>
              <a:rPr lang="en-US" sz="4400" dirty="0" smtClean="0"/>
              <a:t>Appears safe in at least one clinical trial</a:t>
            </a:r>
          </a:p>
          <a:p>
            <a:pPr lvl="2"/>
            <a:r>
              <a:rPr lang="en-US" sz="4400" dirty="0" err="1" smtClean="0">
                <a:hlinkClick r:id="rId26"/>
              </a:rPr>
              <a:t>Greenblatt</a:t>
            </a:r>
            <a:r>
              <a:rPr lang="en-US" sz="4400" dirty="0" smtClean="0">
                <a:hlinkClick r:id="rId26"/>
              </a:rPr>
              <a:t> (2006) </a:t>
            </a:r>
            <a:r>
              <a:rPr lang="en-US" sz="4400" dirty="0" err="1" smtClean="0">
                <a:hlinkClick r:id="rId26"/>
              </a:rPr>
              <a:t>Clin</a:t>
            </a:r>
            <a:r>
              <a:rPr lang="en-US" sz="4400" dirty="0" smtClean="0">
                <a:hlinkClick r:id="rId26"/>
              </a:rPr>
              <a:t> </a:t>
            </a:r>
            <a:r>
              <a:rPr lang="en-US" sz="4400" dirty="0" err="1" smtClean="0">
                <a:hlinkClick r:id="rId26"/>
              </a:rPr>
              <a:t>Pharmacol</a:t>
            </a:r>
            <a:r>
              <a:rPr lang="en-US" sz="4400" dirty="0" smtClean="0">
                <a:hlinkClick r:id="rId26"/>
              </a:rPr>
              <a:t> </a:t>
            </a:r>
            <a:r>
              <a:rPr lang="en-US" sz="4400" dirty="0" err="1" smtClean="0">
                <a:hlinkClick r:id="rId26"/>
              </a:rPr>
              <a:t>Ther</a:t>
            </a:r>
            <a:r>
              <a:rPr lang="en-US" sz="4400" dirty="0" smtClean="0">
                <a:hlinkClick r:id="rId26"/>
              </a:rPr>
              <a:t> 79:125</a:t>
            </a:r>
            <a:r>
              <a:rPr lang="en-US" sz="4400" dirty="0" smtClean="0"/>
              <a:t> </a:t>
            </a:r>
          </a:p>
          <a:p>
            <a:pPr lvl="1"/>
            <a:r>
              <a:rPr lang="en-US" sz="4400" dirty="0" err="1" smtClean="0">
                <a:hlinkClick r:id="rId27" action="ppaction://hlinkfile"/>
              </a:rPr>
              <a:t>Danazol</a:t>
            </a:r>
            <a:r>
              <a:rPr lang="en-US" sz="4400" dirty="0" smtClean="0"/>
              <a:t> (</a:t>
            </a:r>
            <a:r>
              <a:rPr lang="en-US" sz="4400" dirty="0" err="1" smtClean="0"/>
              <a:t>Danocrine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/>
              <a:t>Diflunisal</a:t>
            </a:r>
            <a:r>
              <a:rPr lang="en-US" sz="4400" dirty="0" smtClean="0"/>
              <a:t> (</a:t>
            </a:r>
            <a:r>
              <a:rPr lang="en-US" sz="4400" dirty="0" err="1" smtClean="0"/>
              <a:t>Dolobid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28" action="ppaction://hlinkfile"/>
              </a:rPr>
              <a:t>Disulfiram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28" action="ppaction://hlinkfile"/>
              </a:rPr>
              <a:t>Antabuse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29" action="ppaction://hlinkfile"/>
              </a:rPr>
              <a:t>Fluvoxamine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29" action="ppaction://hlinkfile"/>
              </a:rPr>
              <a:t>Luvox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smtClean="0">
                <a:hlinkClick r:id="rId30" action="ppaction://hlinkfile"/>
              </a:rPr>
              <a:t>Ginkgo </a:t>
            </a:r>
            <a:r>
              <a:rPr lang="en-US" sz="4400" dirty="0" err="1" smtClean="0">
                <a:hlinkClick r:id="rId30" action="ppaction://hlinkfile"/>
              </a:rPr>
              <a:t>Biloba</a:t>
            </a:r>
            <a:r>
              <a:rPr lang="en-US" sz="4400" dirty="0" smtClean="0"/>
              <a:t> (independent effect due to </a:t>
            </a:r>
            <a:r>
              <a:rPr lang="en-US" sz="4400" dirty="0" err="1" smtClean="0"/>
              <a:t>antiplatelet</a:t>
            </a:r>
            <a:r>
              <a:rPr lang="en-US" sz="4400" dirty="0" smtClean="0"/>
              <a:t> activity)</a:t>
            </a:r>
          </a:p>
          <a:p>
            <a:pPr lvl="1"/>
            <a:r>
              <a:rPr lang="en-US" sz="4400" dirty="0" smtClean="0">
                <a:hlinkClick r:id="rId31" action="ppaction://hlinkfile"/>
              </a:rPr>
              <a:t>Heparin</a:t>
            </a:r>
            <a:endParaRPr lang="en-US" sz="4400" dirty="0" smtClean="0"/>
          </a:p>
          <a:p>
            <a:pPr lvl="1"/>
            <a:r>
              <a:rPr lang="en-US" sz="4400" dirty="0" smtClean="0"/>
              <a:t>HMG </a:t>
            </a:r>
            <a:r>
              <a:rPr lang="en-US" sz="4400" dirty="0" err="1" smtClean="0"/>
              <a:t>CoA</a:t>
            </a:r>
            <a:r>
              <a:rPr lang="en-US" sz="4400" dirty="0" smtClean="0"/>
              <a:t> </a:t>
            </a:r>
            <a:r>
              <a:rPr lang="en-US" sz="4400" dirty="0" err="1" smtClean="0"/>
              <a:t>Reductase</a:t>
            </a:r>
            <a:r>
              <a:rPr lang="en-US" sz="4400" dirty="0" smtClean="0"/>
              <a:t> inhibitors</a:t>
            </a:r>
          </a:p>
          <a:p>
            <a:pPr lvl="1"/>
            <a:r>
              <a:rPr lang="en-US" sz="4400" dirty="0" err="1" smtClean="0">
                <a:hlinkClick r:id="rId32" action="ppaction://hlinkfile"/>
              </a:rPr>
              <a:t>Isoniazid</a:t>
            </a:r>
            <a:r>
              <a:rPr lang="en-US" sz="4400" dirty="0" smtClean="0"/>
              <a:t> (INH)</a:t>
            </a:r>
          </a:p>
          <a:p>
            <a:pPr lvl="1"/>
            <a:r>
              <a:rPr lang="en-US" sz="4400" dirty="0" err="1" smtClean="0">
                <a:hlinkClick r:id="rId33" action="ppaction://hlinkfile"/>
              </a:rPr>
              <a:t>Macrolide</a:t>
            </a:r>
            <a:r>
              <a:rPr lang="en-US" sz="4400" dirty="0" err="1" smtClean="0"/>
              <a:t>s</a:t>
            </a:r>
            <a:r>
              <a:rPr lang="en-US" sz="4400" dirty="0" smtClean="0"/>
              <a:t> </a:t>
            </a:r>
          </a:p>
          <a:p>
            <a:pPr lvl="2"/>
            <a:r>
              <a:rPr lang="en-US" sz="4400" dirty="0" smtClean="0">
                <a:hlinkClick r:id="rId33" action="ppaction://hlinkfile"/>
              </a:rPr>
              <a:t>Erythromycin</a:t>
            </a:r>
            <a:endParaRPr lang="en-US" sz="4400" dirty="0" smtClean="0"/>
          </a:p>
          <a:p>
            <a:pPr lvl="2"/>
            <a:r>
              <a:rPr lang="en-US" sz="4400" dirty="0" err="1" smtClean="0">
                <a:hlinkClick r:id="rId34" action="ppaction://hlinkfile"/>
              </a:rPr>
              <a:t>Clarithromycin</a:t>
            </a:r>
            <a:r>
              <a:rPr lang="en-US" sz="4400" dirty="0" smtClean="0"/>
              <a:t> </a:t>
            </a:r>
          </a:p>
          <a:p>
            <a:pPr lvl="1"/>
            <a:r>
              <a:rPr lang="en-US" sz="4400" dirty="0" err="1" smtClean="0">
                <a:hlinkClick r:id="rId35" action="ppaction://hlinkfile"/>
              </a:rPr>
              <a:t>Metronidazole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35" action="ppaction://hlinkfile"/>
              </a:rPr>
              <a:t>Flagyl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36" action="ppaction://hlinkfile"/>
              </a:rPr>
              <a:t>Nalidixic</a:t>
            </a:r>
            <a:r>
              <a:rPr lang="en-US" sz="4400" dirty="0" smtClean="0">
                <a:hlinkClick r:id="rId36" action="ppaction://hlinkfile"/>
              </a:rPr>
              <a:t> Acid</a:t>
            </a:r>
            <a:endParaRPr lang="en-US" sz="4400" dirty="0" smtClean="0"/>
          </a:p>
          <a:p>
            <a:pPr lvl="1"/>
            <a:r>
              <a:rPr lang="en-US" sz="4400" dirty="0" smtClean="0">
                <a:hlinkClick r:id="rId37" action="ppaction://hlinkfile"/>
              </a:rPr>
              <a:t>NSAID</a:t>
            </a:r>
            <a:r>
              <a:rPr lang="en-US" sz="4400" dirty="0" smtClean="0"/>
              <a:t>s</a:t>
            </a:r>
          </a:p>
          <a:p>
            <a:pPr lvl="1"/>
            <a:r>
              <a:rPr lang="en-US" sz="4400" dirty="0" err="1" smtClean="0">
                <a:hlinkClick r:id="rId38" action="ppaction://hlinkfile"/>
              </a:rPr>
              <a:t>Omeprazole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38" action="ppaction://hlinkfile"/>
              </a:rPr>
              <a:t>Prilosec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39" action="ppaction://hlinkfile"/>
              </a:rPr>
              <a:t>Paroxetine</a:t>
            </a:r>
            <a:r>
              <a:rPr lang="en-US" sz="4400" dirty="0" smtClean="0"/>
              <a:t> (</a:t>
            </a:r>
            <a:r>
              <a:rPr lang="en-US" sz="4400" dirty="0" smtClean="0">
                <a:hlinkClick r:id="rId39" action="ppaction://hlinkfile"/>
              </a:rPr>
              <a:t>Paxil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smtClean="0">
                <a:hlinkClick r:id="rId40" action="ppaction://hlinkfile"/>
              </a:rPr>
              <a:t>Penicillin</a:t>
            </a:r>
            <a:endParaRPr lang="en-US" sz="4400" dirty="0" smtClean="0"/>
          </a:p>
          <a:p>
            <a:pPr lvl="1"/>
            <a:r>
              <a:rPr lang="en-US" sz="4400" dirty="0" err="1" smtClean="0">
                <a:hlinkClick r:id="rId41" action="ppaction://hlinkfile"/>
              </a:rPr>
              <a:t>Propafenone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41" action="ppaction://hlinkfile"/>
              </a:rPr>
              <a:t>Rythmol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42" action="ppaction://hlinkfile"/>
              </a:rPr>
              <a:t>Quinidine</a:t>
            </a:r>
            <a:endParaRPr lang="en-US" sz="4400" dirty="0" smtClean="0"/>
          </a:p>
          <a:p>
            <a:pPr lvl="1"/>
            <a:r>
              <a:rPr lang="en-US" sz="4400" dirty="0" err="1" smtClean="0">
                <a:hlinkClick r:id="rId36" action="ppaction://hlinkfile"/>
              </a:rPr>
              <a:t>Quinolone</a:t>
            </a:r>
            <a:r>
              <a:rPr lang="en-US" sz="4400" dirty="0" err="1" smtClean="0"/>
              <a:t>s</a:t>
            </a:r>
            <a:endParaRPr lang="en-US" sz="4400" dirty="0" smtClean="0"/>
          </a:p>
          <a:p>
            <a:pPr lvl="1"/>
            <a:r>
              <a:rPr lang="en-US" sz="4400" dirty="0" err="1" smtClean="0"/>
              <a:t>Sulfinpyrazone</a:t>
            </a:r>
            <a:r>
              <a:rPr lang="en-US" sz="4400" dirty="0" smtClean="0"/>
              <a:t> (</a:t>
            </a:r>
            <a:r>
              <a:rPr lang="en-US" sz="4400" dirty="0" err="1" smtClean="0"/>
              <a:t>Anturane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43" action="ppaction://hlinkfile"/>
              </a:rPr>
              <a:t>Tamoxifen</a:t>
            </a:r>
            <a:endParaRPr lang="en-US" sz="4400" dirty="0" smtClean="0"/>
          </a:p>
          <a:p>
            <a:pPr lvl="1"/>
            <a:r>
              <a:rPr lang="en-US" sz="4400" dirty="0" smtClean="0">
                <a:hlinkClick r:id="rId44" action="ppaction://hlinkfile"/>
              </a:rPr>
              <a:t>Tetracycline</a:t>
            </a:r>
            <a:endParaRPr lang="en-US" sz="4400" dirty="0" smtClean="0"/>
          </a:p>
          <a:p>
            <a:pPr lvl="1"/>
            <a:r>
              <a:rPr lang="en-US" sz="4400" dirty="0" smtClean="0">
                <a:hlinkClick r:id="rId45" action="ppaction://hlinkfile"/>
              </a:rPr>
              <a:t>Thyroid</a:t>
            </a:r>
            <a:r>
              <a:rPr lang="en-US" sz="4400" dirty="0" smtClean="0"/>
              <a:t> Hormone (</a:t>
            </a:r>
            <a:r>
              <a:rPr lang="en-US" sz="4400" dirty="0" err="1" smtClean="0">
                <a:hlinkClick r:id="rId46" action="ppaction://hlinkfile"/>
              </a:rPr>
              <a:t>Thyroxine</a:t>
            </a:r>
            <a:r>
              <a:rPr lang="en-US" sz="4400" dirty="0" smtClean="0"/>
              <a:t> or </a:t>
            </a:r>
            <a:r>
              <a:rPr lang="en-US" sz="4400" dirty="0" err="1" smtClean="0">
                <a:hlinkClick r:id="rId47" action="ppaction://hlinkfile"/>
              </a:rPr>
              <a:t>Synthroid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>
                <a:hlinkClick r:id="rId48" action="ppaction://hlinkfile"/>
              </a:rPr>
              <a:t>Ticlopidine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48" action="ppaction://hlinkfile"/>
              </a:rPr>
              <a:t>Ticlid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err="1" smtClean="0"/>
              <a:t>Trimethoprim-Sulfamethoxazole</a:t>
            </a:r>
            <a:r>
              <a:rPr lang="en-US" sz="4400" dirty="0" smtClean="0"/>
              <a:t> (</a:t>
            </a:r>
            <a:r>
              <a:rPr lang="en-US" sz="4400" dirty="0" err="1" smtClean="0">
                <a:hlinkClick r:id="rId49" action="ppaction://hlinkfile"/>
              </a:rPr>
              <a:t>Bactrim</a:t>
            </a:r>
            <a:r>
              <a:rPr lang="en-US" sz="4400" dirty="0" smtClean="0"/>
              <a:t>, </a:t>
            </a:r>
            <a:r>
              <a:rPr lang="en-US" sz="4400" dirty="0" err="1" smtClean="0">
                <a:hlinkClick r:id="rId49" action="ppaction://hlinkfile"/>
              </a:rPr>
              <a:t>Septra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smtClean="0">
                <a:hlinkClick r:id="rId50" action="ppaction://hlinkfile"/>
              </a:rPr>
              <a:t>Vitamin E</a:t>
            </a:r>
            <a:r>
              <a:rPr lang="en-US" sz="44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5780" name="Picture 4" descr="http://t3.gstatic.com/images?q=tbn:ANd9GcTG36QD5Qa9wBsfPu_h9okumo3iIl5xD0RTQa43HlrxTViWsqc&amp;t=1&amp;usg=__rMq-vAYBW9yWKx01sgM8kUQVPKQ=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7162800" y="5544378"/>
            <a:ext cx="1981200" cy="1313622"/>
          </a:xfrm>
          <a:prstGeom prst="rect">
            <a:avLst/>
          </a:prstGeom>
          <a:noFill/>
        </p:spPr>
      </p:pic>
      <p:pic>
        <p:nvPicPr>
          <p:cNvPr id="75782" name="Picture 6" descr="http://t2.gstatic.com/images?q=tbn:ANd9GcSjegrUeqPW5gDWiD0SB90sIqQYY6aqtvD7vezx7IwT-cEosLA&amp;t=1&amp;usg=__E7d57R7dvLgaPTl8unW21acgqdE=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019800" y="4343400"/>
            <a:ext cx="1781175" cy="133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Risk of bleeding</a:t>
            </a:r>
          </a:p>
          <a:p>
            <a:pPr lvl="1"/>
            <a:r>
              <a:rPr lang="en-US" dirty="0" smtClean="0"/>
              <a:t>0.9 – 2.7% within therapeutic range</a:t>
            </a:r>
          </a:p>
          <a:p>
            <a:pPr lvl="1"/>
            <a:r>
              <a:rPr lang="en-US" dirty="0" err="1" smtClean="0"/>
              <a:t>Hemoptysis</a:t>
            </a:r>
            <a:endParaRPr lang="en-US" dirty="0" smtClean="0"/>
          </a:p>
          <a:p>
            <a:pPr lvl="1"/>
            <a:r>
              <a:rPr lang="en-US" dirty="0" smtClean="0"/>
              <a:t>Excessive bruising</a:t>
            </a:r>
          </a:p>
          <a:p>
            <a:pPr lvl="1"/>
            <a:r>
              <a:rPr lang="en-US" dirty="0" err="1" smtClean="0"/>
              <a:t>Hematuria</a:t>
            </a:r>
            <a:endParaRPr lang="en-US" dirty="0" smtClean="0"/>
          </a:p>
          <a:p>
            <a:pPr lvl="1"/>
            <a:r>
              <a:rPr lang="en-US" dirty="0" err="1" smtClean="0"/>
              <a:t>Hematochesia</a:t>
            </a:r>
            <a:endParaRPr lang="en-US" dirty="0" smtClean="0"/>
          </a:p>
          <a:p>
            <a:r>
              <a:rPr lang="en-US" dirty="0" smtClean="0"/>
              <a:t>Increased risk of bleeding with </a:t>
            </a:r>
            <a:r>
              <a:rPr lang="en-US" dirty="0" err="1" smtClean="0"/>
              <a:t>clopidogrel</a:t>
            </a:r>
            <a:r>
              <a:rPr lang="en-US" dirty="0" smtClean="0"/>
              <a:t>, ASA, NSAIDS</a:t>
            </a:r>
          </a:p>
          <a:p>
            <a:r>
              <a:rPr lang="en-US" dirty="0" smtClean="0"/>
              <a:t>Increased risk of bleeding in elderly and patients on </a:t>
            </a:r>
            <a:r>
              <a:rPr lang="en-US" dirty="0" err="1" smtClean="0"/>
              <a:t>hemodialysis</a:t>
            </a:r>
            <a:endParaRPr lang="en-US" dirty="0" smtClean="0"/>
          </a:p>
          <a:p>
            <a:r>
              <a:rPr lang="en-US" dirty="0" smtClean="0"/>
              <a:t>Necrosis – seen in patients with protein C deficiency</a:t>
            </a:r>
          </a:p>
          <a:p>
            <a:r>
              <a:rPr lang="en-US" dirty="0" smtClean="0"/>
              <a:t>Osteoporosis</a:t>
            </a:r>
          </a:p>
        </p:txBody>
      </p:sp>
      <p:pic>
        <p:nvPicPr>
          <p:cNvPr id="22530" name="Picture 2" descr="File:Coumarin-induced skin necrosi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600200"/>
            <a:ext cx="305255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1524000" y="5029200"/>
            <a:ext cx="74676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524000" y="3962400"/>
            <a:ext cx="7467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524000" y="1600200"/>
            <a:ext cx="7467600" cy="220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AFib</a:t>
            </a:r>
            <a:r>
              <a:rPr lang="en-US" dirty="0" smtClean="0"/>
              <a:t>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3152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300" b="1" i="1" dirty="0" smtClean="0">
                <a:solidFill>
                  <a:schemeClr val="bg1"/>
                </a:solidFill>
              </a:rPr>
              <a:t>Antithrombotic therapy is needed</a:t>
            </a:r>
          </a:p>
          <a:p>
            <a:r>
              <a:rPr lang="en-US" sz="3300" b="1" i="1" dirty="0" smtClean="0">
                <a:solidFill>
                  <a:schemeClr val="bg1"/>
                </a:solidFill>
              </a:rPr>
              <a:t>Patients with high risk of stroke need vitamin K antagonists therapy (INR 2-3)</a:t>
            </a:r>
          </a:p>
          <a:p>
            <a:pPr lvl="1"/>
            <a:r>
              <a:rPr lang="en-US" sz="2900" b="1" i="1" dirty="0" smtClean="0">
                <a:solidFill>
                  <a:schemeClr val="bg1"/>
                </a:solidFill>
              </a:rPr>
              <a:t>Prior stroke, TIA, systemic embolism, rheumatic MS, mechanical heart valve</a:t>
            </a:r>
          </a:p>
          <a:p>
            <a:r>
              <a:rPr lang="en-US" sz="3300" b="1" i="1" dirty="0" smtClean="0">
                <a:solidFill>
                  <a:schemeClr val="bg1"/>
                </a:solidFill>
              </a:rPr>
              <a:t>Vitamin K antagonist if more than 1 moderate risk factor of stroke</a:t>
            </a:r>
          </a:p>
          <a:p>
            <a:pPr lvl="1"/>
            <a:r>
              <a:rPr lang="en-US" sz="3300" b="1" i="1" dirty="0" smtClean="0">
                <a:solidFill>
                  <a:schemeClr val="bg1"/>
                </a:solidFill>
              </a:rPr>
              <a:t>&gt; 75years old, hypertension, DM, heart failure</a:t>
            </a:r>
          </a:p>
          <a:p>
            <a:r>
              <a:rPr lang="en-US" sz="3300" b="1" i="1" dirty="0" smtClean="0">
                <a:solidFill>
                  <a:schemeClr val="bg1"/>
                </a:solidFill>
              </a:rPr>
              <a:t>Aspirin (81-325mg daily), in low risk patients or contraindications to anticoagulation</a:t>
            </a:r>
          </a:p>
          <a:p>
            <a:endParaRPr lang="en-US" sz="3300" b="1" i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Patients with AF and mechanical heart valve, INR at least 2.5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Antithrombotic therapy is recommended for patients with </a:t>
            </a:r>
            <a:r>
              <a:rPr lang="en-US" b="1" dirty="0" err="1" smtClean="0">
                <a:solidFill>
                  <a:schemeClr val="bg1"/>
                </a:solidFill>
              </a:rPr>
              <a:t>atrial</a:t>
            </a:r>
            <a:r>
              <a:rPr lang="en-US" b="1" dirty="0" smtClean="0">
                <a:solidFill>
                  <a:schemeClr val="bg1"/>
                </a:solidFill>
              </a:rPr>
              <a:t> flutter as for AF.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04800" y="2057400"/>
            <a:ext cx="1144614" cy="1066800"/>
            <a:chOff x="384" y="144"/>
            <a:chExt cx="912" cy="850"/>
          </a:xfrm>
        </p:grpSpPr>
        <p:sp>
          <p:nvSpPr>
            <p:cNvPr id="5" name="AutoShape 2"/>
            <p:cNvSpPr>
              <a:spLocks noChangeAspect="1" noChangeArrowheads="1" noTextEdit="1"/>
            </p:cNvSpPr>
            <p:nvPr/>
          </p:nvSpPr>
          <p:spPr bwMode="auto">
            <a:xfrm>
              <a:off x="384" y="144"/>
              <a:ext cx="912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5" y="246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9" y="239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4" y="233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25" y="234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853" y="234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081" y="234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  <a:cxn ang="0">
                  <a:pos x="73" y="178"/>
                </a:cxn>
                <a:cxn ang="0">
                  <a:pos x="61" y="74"/>
                </a:cxn>
                <a:cxn ang="0">
                  <a:pos x="55" y="125"/>
                </a:cxn>
                <a:cxn ang="0">
                  <a:pos x="49" y="178"/>
                </a:cxn>
                <a:cxn ang="0">
                  <a:pos x="73" y="178"/>
                </a:cxn>
                <a:cxn ang="0">
                  <a:pos x="73" y="178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  <a:close/>
                  <a:moveTo>
                    <a:pt x="73" y="178"/>
                  </a:moveTo>
                  <a:lnTo>
                    <a:pt x="61" y="74"/>
                  </a:lnTo>
                  <a:lnTo>
                    <a:pt x="55" y="125"/>
                  </a:lnTo>
                  <a:lnTo>
                    <a:pt x="49" y="178"/>
                  </a:lnTo>
                  <a:lnTo>
                    <a:pt x="73" y="178"/>
                  </a:lnTo>
                  <a:lnTo>
                    <a:pt x="73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90" y="632"/>
              <a:ext cx="24" cy="104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12" y="0"/>
                </a:cxn>
                <a:cxn ang="0">
                  <a:pos x="6" y="51"/>
                </a:cxn>
                <a:cxn ang="0">
                  <a:pos x="0" y="104"/>
                </a:cxn>
                <a:cxn ang="0">
                  <a:pos x="24" y="104"/>
                </a:cxn>
                <a:cxn ang="0">
                  <a:pos x="24" y="104"/>
                </a:cxn>
              </a:cxnLst>
              <a:rect l="0" t="0" r="r" b="b"/>
              <a:pathLst>
                <a:path w="24" h="104">
                  <a:moveTo>
                    <a:pt x="24" y="104"/>
                  </a:moveTo>
                  <a:lnTo>
                    <a:pt x="12" y="0"/>
                  </a:lnTo>
                  <a:lnTo>
                    <a:pt x="6" y="51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10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85" y="246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79" y="239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74" y="233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625" y="234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853" y="234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081" y="234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5" y="246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79" y="239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74" y="233"/>
              <a:ext cx="4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625" y="234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853" y="234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081" y="234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625" y="234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853" y="234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1081" y="234"/>
              <a:ext cx="1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  <a:cxn ang="0">
                  <a:pos x="73" y="178"/>
                </a:cxn>
                <a:cxn ang="0">
                  <a:pos x="61" y="74"/>
                </a:cxn>
                <a:cxn ang="0">
                  <a:pos x="55" y="125"/>
                </a:cxn>
                <a:cxn ang="0">
                  <a:pos x="49" y="178"/>
                </a:cxn>
                <a:cxn ang="0">
                  <a:pos x="73" y="178"/>
                </a:cxn>
                <a:cxn ang="0">
                  <a:pos x="73" y="178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  <a:close/>
                  <a:moveTo>
                    <a:pt x="73" y="178"/>
                  </a:moveTo>
                  <a:lnTo>
                    <a:pt x="61" y="74"/>
                  </a:lnTo>
                  <a:lnTo>
                    <a:pt x="55" y="125"/>
                  </a:lnTo>
                  <a:lnTo>
                    <a:pt x="49" y="178"/>
                  </a:lnTo>
                  <a:lnTo>
                    <a:pt x="73" y="178"/>
                  </a:lnTo>
                  <a:lnTo>
                    <a:pt x="73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90" y="632"/>
              <a:ext cx="24" cy="104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12" y="0"/>
                </a:cxn>
                <a:cxn ang="0">
                  <a:pos x="6" y="51"/>
                </a:cxn>
                <a:cxn ang="0">
                  <a:pos x="0" y="104"/>
                </a:cxn>
                <a:cxn ang="0">
                  <a:pos x="24" y="104"/>
                </a:cxn>
                <a:cxn ang="0">
                  <a:pos x="24" y="104"/>
                </a:cxn>
              </a:cxnLst>
              <a:rect l="0" t="0" r="r" b="b"/>
              <a:pathLst>
                <a:path w="24" h="104">
                  <a:moveTo>
                    <a:pt x="24" y="104"/>
                  </a:moveTo>
                  <a:lnTo>
                    <a:pt x="12" y="0"/>
                  </a:lnTo>
                  <a:lnTo>
                    <a:pt x="6" y="51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10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117"/>
          <p:cNvGrpSpPr>
            <a:grpSpLocks noChangeAspect="1"/>
          </p:cNvGrpSpPr>
          <p:nvPr/>
        </p:nvGrpSpPr>
        <p:grpSpPr bwMode="auto">
          <a:xfrm>
            <a:off x="228600" y="3657600"/>
            <a:ext cx="1219200" cy="1076158"/>
            <a:chOff x="336" y="1104"/>
            <a:chExt cx="912" cy="805"/>
          </a:xfrm>
        </p:grpSpPr>
        <p:sp>
          <p:nvSpPr>
            <p:cNvPr id="120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336" y="1104"/>
              <a:ext cx="912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8"/>
            <p:cNvSpPr>
              <a:spLocks noChangeArrowheads="1"/>
            </p:cNvSpPr>
            <p:nvPr/>
          </p:nvSpPr>
          <p:spPr bwMode="auto">
            <a:xfrm>
              <a:off x="437" y="1165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19"/>
            <p:cNvSpPr>
              <a:spLocks noChangeArrowheads="1"/>
            </p:cNvSpPr>
            <p:nvPr/>
          </p:nvSpPr>
          <p:spPr bwMode="auto">
            <a:xfrm>
              <a:off x="431" y="1159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425" y="1152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21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2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3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5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135"/>
            <p:cNvSpPr>
              <a:spLocks noChangeArrowheads="1"/>
            </p:cNvSpPr>
            <p:nvPr/>
          </p:nvSpPr>
          <p:spPr bwMode="auto">
            <a:xfrm>
              <a:off x="577" y="1154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137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138"/>
            <p:cNvSpPr>
              <a:spLocks noChangeArrowheads="1"/>
            </p:cNvSpPr>
            <p:nvPr/>
          </p:nvSpPr>
          <p:spPr bwMode="auto">
            <a:xfrm>
              <a:off x="805" y="1154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139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140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1033" y="1154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142"/>
            <p:cNvSpPr>
              <a:spLocks noEditPoints="1"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85" y="2"/>
                </a:cxn>
                <a:cxn ang="0">
                  <a:pos x="93" y="5"/>
                </a:cxn>
                <a:cxn ang="0">
                  <a:pos x="100" y="12"/>
                </a:cxn>
                <a:cxn ang="0">
                  <a:pos x="106" y="20"/>
                </a:cxn>
                <a:cxn ang="0">
                  <a:pos x="113" y="43"/>
                </a:cxn>
                <a:cxn ang="0">
                  <a:pos x="116" y="70"/>
                </a:cxn>
                <a:cxn ang="0">
                  <a:pos x="114" y="95"/>
                </a:cxn>
                <a:cxn ang="0">
                  <a:pos x="109" y="114"/>
                </a:cxn>
                <a:cxn ang="0">
                  <a:pos x="102" y="126"/>
                </a:cxn>
                <a:cxn ang="0">
                  <a:pos x="95" y="134"/>
                </a:cxn>
                <a:cxn ang="0">
                  <a:pos x="106" y="144"/>
                </a:cxn>
                <a:cxn ang="0">
                  <a:pos x="116" y="158"/>
                </a:cxn>
                <a:cxn ang="0">
                  <a:pos x="120" y="179"/>
                </a:cxn>
                <a:cxn ang="0">
                  <a:pos x="121" y="204"/>
                </a:cxn>
                <a:cxn ang="0">
                  <a:pos x="120" y="225"/>
                </a:cxn>
                <a:cxn ang="0">
                  <a:pos x="117" y="243"/>
                </a:cxn>
                <a:cxn ang="0">
                  <a:pos x="112" y="259"/>
                </a:cxn>
                <a:cxn ang="0">
                  <a:pos x="105" y="272"/>
                </a:cxn>
                <a:cxn ang="0">
                  <a:pos x="98" y="277"/>
                </a:cxn>
                <a:cxn ang="0">
                  <a:pos x="89" y="281"/>
                </a:cxn>
                <a:cxn ang="0">
                  <a:pos x="77" y="284"/>
                </a:cxn>
                <a:cxn ang="0">
                  <a:pos x="70" y="285"/>
                </a:cxn>
                <a:cxn ang="0">
                  <a:pos x="0" y="0"/>
                </a:cxn>
                <a:cxn ang="0">
                  <a:pos x="40" y="111"/>
                </a:cxn>
                <a:cxn ang="0">
                  <a:pos x="63" y="111"/>
                </a:cxn>
                <a:cxn ang="0">
                  <a:pos x="70" y="108"/>
                </a:cxn>
                <a:cxn ang="0">
                  <a:pos x="74" y="101"/>
                </a:cxn>
                <a:cxn ang="0">
                  <a:pos x="75" y="90"/>
                </a:cxn>
                <a:cxn ang="0">
                  <a:pos x="75" y="78"/>
                </a:cxn>
                <a:cxn ang="0">
                  <a:pos x="74" y="69"/>
                </a:cxn>
                <a:cxn ang="0">
                  <a:pos x="70" y="62"/>
                </a:cxn>
                <a:cxn ang="0">
                  <a:pos x="63" y="59"/>
                </a:cxn>
                <a:cxn ang="0">
                  <a:pos x="40" y="57"/>
                </a:cxn>
                <a:cxn ang="0">
                  <a:pos x="40" y="111"/>
                </a:cxn>
                <a:cxn ang="0">
                  <a:pos x="61" y="223"/>
                </a:cxn>
                <a:cxn ang="0">
                  <a:pos x="71" y="222"/>
                </a:cxn>
                <a:cxn ang="0">
                  <a:pos x="77" y="215"/>
                </a:cxn>
                <a:cxn ang="0">
                  <a:pos x="79" y="206"/>
                </a:cxn>
                <a:cxn ang="0">
                  <a:pos x="81" y="194"/>
                </a:cxn>
                <a:cxn ang="0">
                  <a:pos x="79" y="183"/>
                </a:cxn>
                <a:cxn ang="0">
                  <a:pos x="77" y="173"/>
                </a:cxn>
                <a:cxn ang="0">
                  <a:pos x="71" y="168"/>
                </a:cxn>
                <a:cxn ang="0">
                  <a:pos x="61" y="166"/>
                </a:cxn>
                <a:cxn ang="0">
                  <a:pos x="40" y="223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0" y="111"/>
                  </a:moveTo>
                  <a:lnTo>
                    <a:pt x="58" y="111"/>
                  </a:lnTo>
                  <a:lnTo>
                    <a:pt x="63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4"/>
                  </a:lnTo>
                  <a:lnTo>
                    <a:pt x="74" y="101"/>
                  </a:lnTo>
                  <a:lnTo>
                    <a:pt x="75" y="96"/>
                  </a:lnTo>
                  <a:lnTo>
                    <a:pt x="75" y="90"/>
                  </a:lnTo>
                  <a:lnTo>
                    <a:pt x="75" y="85"/>
                  </a:lnTo>
                  <a:lnTo>
                    <a:pt x="75" y="78"/>
                  </a:lnTo>
                  <a:lnTo>
                    <a:pt x="75" y="73"/>
                  </a:lnTo>
                  <a:lnTo>
                    <a:pt x="74" y="69"/>
                  </a:lnTo>
                  <a:lnTo>
                    <a:pt x="72" y="65"/>
                  </a:lnTo>
                  <a:lnTo>
                    <a:pt x="70" y="62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58" y="57"/>
                  </a:lnTo>
                  <a:lnTo>
                    <a:pt x="40" y="57"/>
                  </a:lnTo>
                  <a:lnTo>
                    <a:pt x="40" y="111"/>
                  </a:lnTo>
                  <a:lnTo>
                    <a:pt x="40" y="111"/>
                  </a:lnTo>
                  <a:close/>
                  <a:moveTo>
                    <a:pt x="40" y="223"/>
                  </a:moveTo>
                  <a:lnTo>
                    <a:pt x="61" y="223"/>
                  </a:lnTo>
                  <a:lnTo>
                    <a:pt x="67" y="223"/>
                  </a:lnTo>
                  <a:lnTo>
                    <a:pt x="71" y="222"/>
                  </a:lnTo>
                  <a:lnTo>
                    <a:pt x="74" y="219"/>
                  </a:lnTo>
                  <a:lnTo>
                    <a:pt x="77" y="215"/>
                  </a:lnTo>
                  <a:lnTo>
                    <a:pt x="78" y="210"/>
                  </a:lnTo>
                  <a:lnTo>
                    <a:pt x="79" y="206"/>
                  </a:lnTo>
                  <a:lnTo>
                    <a:pt x="81" y="201"/>
                  </a:lnTo>
                  <a:lnTo>
                    <a:pt x="81" y="194"/>
                  </a:lnTo>
                  <a:lnTo>
                    <a:pt x="81" y="188"/>
                  </a:lnTo>
                  <a:lnTo>
                    <a:pt x="79" y="183"/>
                  </a:lnTo>
                  <a:lnTo>
                    <a:pt x="78" y="178"/>
                  </a:lnTo>
                  <a:lnTo>
                    <a:pt x="77" y="173"/>
                  </a:lnTo>
                  <a:lnTo>
                    <a:pt x="74" y="170"/>
                  </a:lnTo>
                  <a:lnTo>
                    <a:pt x="71" y="168"/>
                  </a:lnTo>
                  <a:lnTo>
                    <a:pt x="67" y="166"/>
                  </a:lnTo>
                  <a:lnTo>
                    <a:pt x="61" y="166"/>
                  </a:lnTo>
                  <a:lnTo>
                    <a:pt x="40" y="166"/>
                  </a:lnTo>
                  <a:lnTo>
                    <a:pt x="40" y="223"/>
                  </a:lnTo>
                  <a:lnTo>
                    <a:pt x="4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5" y="2"/>
                </a:cxn>
                <a:cxn ang="0">
                  <a:pos x="89" y="3"/>
                </a:cxn>
                <a:cxn ang="0">
                  <a:pos x="93" y="5"/>
                </a:cxn>
                <a:cxn ang="0">
                  <a:pos x="96" y="8"/>
                </a:cxn>
                <a:cxn ang="0">
                  <a:pos x="100" y="12"/>
                </a:cxn>
                <a:cxn ang="0">
                  <a:pos x="103" y="15"/>
                </a:cxn>
                <a:cxn ang="0">
                  <a:pos x="106" y="20"/>
                </a:cxn>
                <a:cxn ang="0">
                  <a:pos x="110" y="31"/>
                </a:cxn>
                <a:cxn ang="0">
                  <a:pos x="113" y="43"/>
                </a:cxn>
                <a:cxn ang="0">
                  <a:pos x="116" y="57"/>
                </a:cxn>
                <a:cxn ang="0">
                  <a:pos x="116" y="70"/>
                </a:cxn>
                <a:cxn ang="0">
                  <a:pos x="116" y="83"/>
                </a:cxn>
                <a:cxn ang="0">
                  <a:pos x="114" y="95"/>
                </a:cxn>
                <a:cxn ang="0">
                  <a:pos x="112" y="104"/>
                </a:cxn>
                <a:cxn ang="0">
                  <a:pos x="109" y="114"/>
                </a:cxn>
                <a:cxn ang="0">
                  <a:pos x="106" y="119"/>
                </a:cxn>
                <a:cxn ang="0">
                  <a:pos x="102" y="126"/>
                </a:cxn>
                <a:cxn ang="0">
                  <a:pos x="99" y="129"/>
                </a:cxn>
                <a:cxn ang="0">
                  <a:pos x="95" y="134"/>
                </a:cxn>
                <a:cxn ang="0">
                  <a:pos x="100" y="137"/>
                </a:cxn>
                <a:cxn ang="0">
                  <a:pos x="106" y="144"/>
                </a:cxn>
                <a:cxn ang="0">
                  <a:pos x="112" y="150"/>
                </a:cxn>
                <a:cxn ang="0">
                  <a:pos x="116" y="158"/>
                </a:cxn>
                <a:cxn ang="0">
                  <a:pos x="119" y="168"/>
                </a:cxn>
                <a:cxn ang="0">
                  <a:pos x="120" y="179"/>
                </a:cxn>
                <a:cxn ang="0">
                  <a:pos x="121" y="191"/>
                </a:cxn>
                <a:cxn ang="0">
                  <a:pos x="121" y="204"/>
                </a:cxn>
                <a:cxn ang="0">
                  <a:pos x="121" y="215"/>
                </a:cxn>
                <a:cxn ang="0">
                  <a:pos x="120" y="225"/>
                </a:cxn>
                <a:cxn ang="0">
                  <a:pos x="119" y="235"/>
                </a:cxn>
                <a:cxn ang="0">
                  <a:pos x="117" y="243"/>
                </a:cxn>
                <a:cxn ang="0">
                  <a:pos x="114" y="253"/>
                </a:cxn>
                <a:cxn ang="0">
                  <a:pos x="112" y="259"/>
                </a:cxn>
                <a:cxn ang="0">
                  <a:pos x="107" y="266"/>
                </a:cxn>
                <a:cxn ang="0">
                  <a:pos x="105" y="272"/>
                </a:cxn>
                <a:cxn ang="0">
                  <a:pos x="100" y="274"/>
                </a:cxn>
                <a:cxn ang="0">
                  <a:pos x="98" y="277"/>
                </a:cxn>
                <a:cxn ang="0">
                  <a:pos x="93" y="279"/>
                </a:cxn>
                <a:cxn ang="0">
                  <a:pos x="89" y="281"/>
                </a:cxn>
                <a:cxn ang="0">
                  <a:pos x="82" y="282"/>
                </a:cxn>
                <a:cxn ang="0">
                  <a:pos x="77" y="284"/>
                </a:cxn>
                <a:cxn ang="0">
                  <a:pos x="72" y="285"/>
                </a:cxn>
                <a:cxn ang="0">
                  <a:pos x="70" y="285"/>
                </a:cxn>
                <a:cxn ang="0">
                  <a:pos x="0" y="2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4"/>
            <p:cNvSpPr>
              <a:spLocks/>
            </p:cNvSpPr>
            <p:nvPr/>
          </p:nvSpPr>
          <p:spPr bwMode="auto">
            <a:xfrm>
              <a:off x="428" y="1542"/>
              <a:ext cx="35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54"/>
                </a:cxn>
                <a:cxn ang="0">
                  <a:pos x="23" y="54"/>
                </a:cxn>
                <a:cxn ang="0">
                  <a:pos x="27" y="52"/>
                </a:cxn>
                <a:cxn ang="0">
                  <a:pos x="30" y="51"/>
                </a:cxn>
                <a:cxn ang="0">
                  <a:pos x="32" y="47"/>
                </a:cxn>
                <a:cxn ang="0">
                  <a:pos x="34" y="44"/>
                </a:cxn>
                <a:cxn ang="0">
                  <a:pos x="35" y="39"/>
                </a:cxn>
                <a:cxn ang="0">
                  <a:pos x="35" y="33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30" y="5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35" h="54">
                  <a:moveTo>
                    <a:pt x="0" y="54"/>
                  </a:moveTo>
                  <a:lnTo>
                    <a:pt x="18" y="54"/>
                  </a:lnTo>
                  <a:lnTo>
                    <a:pt x="23" y="54"/>
                  </a:lnTo>
                  <a:lnTo>
                    <a:pt x="27" y="52"/>
                  </a:lnTo>
                  <a:lnTo>
                    <a:pt x="30" y="51"/>
                  </a:lnTo>
                  <a:lnTo>
                    <a:pt x="32" y="47"/>
                  </a:lnTo>
                  <a:lnTo>
                    <a:pt x="34" y="44"/>
                  </a:lnTo>
                  <a:lnTo>
                    <a:pt x="35" y="39"/>
                  </a:lnTo>
                  <a:lnTo>
                    <a:pt x="35" y="33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5"/>
            <p:cNvSpPr>
              <a:spLocks/>
            </p:cNvSpPr>
            <p:nvPr/>
          </p:nvSpPr>
          <p:spPr bwMode="auto">
            <a:xfrm>
              <a:off x="428" y="1651"/>
              <a:ext cx="4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1" y="57"/>
                </a:cxn>
                <a:cxn ang="0">
                  <a:pos x="27" y="57"/>
                </a:cxn>
                <a:cxn ang="0">
                  <a:pos x="31" y="56"/>
                </a:cxn>
                <a:cxn ang="0">
                  <a:pos x="34" y="53"/>
                </a:cxn>
                <a:cxn ang="0">
                  <a:pos x="37" y="49"/>
                </a:cxn>
                <a:cxn ang="0">
                  <a:pos x="38" y="44"/>
                </a:cxn>
                <a:cxn ang="0">
                  <a:pos x="39" y="40"/>
                </a:cxn>
                <a:cxn ang="0">
                  <a:pos x="41" y="35"/>
                </a:cxn>
                <a:cxn ang="0">
                  <a:pos x="41" y="28"/>
                </a:cxn>
                <a:cxn ang="0">
                  <a:pos x="41" y="22"/>
                </a:cxn>
                <a:cxn ang="0">
                  <a:pos x="39" y="17"/>
                </a:cxn>
                <a:cxn ang="0">
                  <a:pos x="38" y="12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41" h="57">
                  <a:moveTo>
                    <a:pt x="0" y="57"/>
                  </a:moveTo>
                  <a:lnTo>
                    <a:pt x="21" y="57"/>
                  </a:lnTo>
                  <a:lnTo>
                    <a:pt x="27" y="57"/>
                  </a:lnTo>
                  <a:lnTo>
                    <a:pt x="31" y="56"/>
                  </a:lnTo>
                  <a:lnTo>
                    <a:pt x="34" y="53"/>
                  </a:lnTo>
                  <a:lnTo>
                    <a:pt x="37" y="49"/>
                  </a:lnTo>
                  <a:lnTo>
                    <a:pt x="38" y="44"/>
                  </a:lnTo>
                  <a:lnTo>
                    <a:pt x="39" y="40"/>
                  </a:lnTo>
                  <a:lnTo>
                    <a:pt x="41" y="35"/>
                  </a:lnTo>
                  <a:lnTo>
                    <a:pt x="41" y="28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8" y="12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6"/>
            <p:cNvSpPr>
              <a:spLocks noChangeArrowheads="1"/>
            </p:cNvSpPr>
            <p:nvPr/>
          </p:nvSpPr>
          <p:spPr bwMode="auto">
            <a:xfrm>
              <a:off x="437" y="1165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47"/>
            <p:cNvSpPr>
              <a:spLocks noChangeArrowheads="1"/>
            </p:cNvSpPr>
            <p:nvPr/>
          </p:nvSpPr>
          <p:spPr bwMode="auto">
            <a:xfrm>
              <a:off x="431" y="1159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148"/>
            <p:cNvSpPr>
              <a:spLocks noChangeArrowheads="1"/>
            </p:cNvSpPr>
            <p:nvPr/>
          </p:nvSpPr>
          <p:spPr bwMode="auto">
            <a:xfrm>
              <a:off x="425" y="1152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49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50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4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6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7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8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9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0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1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162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163"/>
            <p:cNvSpPr>
              <a:spLocks noChangeArrowheads="1"/>
            </p:cNvSpPr>
            <p:nvPr/>
          </p:nvSpPr>
          <p:spPr bwMode="auto">
            <a:xfrm>
              <a:off x="577" y="1154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164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165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66"/>
            <p:cNvSpPr>
              <a:spLocks noChangeArrowheads="1"/>
            </p:cNvSpPr>
            <p:nvPr/>
          </p:nvSpPr>
          <p:spPr bwMode="auto">
            <a:xfrm>
              <a:off x="805" y="1154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67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68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69"/>
            <p:cNvSpPr>
              <a:spLocks noChangeArrowheads="1"/>
            </p:cNvSpPr>
            <p:nvPr/>
          </p:nvSpPr>
          <p:spPr bwMode="auto">
            <a:xfrm>
              <a:off x="1033" y="1154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170"/>
            <p:cNvSpPr>
              <a:spLocks noChangeArrowheads="1"/>
            </p:cNvSpPr>
            <p:nvPr/>
          </p:nvSpPr>
          <p:spPr bwMode="auto">
            <a:xfrm>
              <a:off x="437" y="1165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71"/>
            <p:cNvSpPr>
              <a:spLocks noChangeArrowheads="1"/>
            </p:cNvSpPr>
            <p:nvPr/>
          </p:nvSpPr>
          <p:spPr bwMode="auto">
            <a:xfrm>
              <a:off x="431" y="1159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172"/>
            <p:cNvSpPr>
              <a:spLocks noChangeArrowheads="1"/>
            </p:cNvSpPr>
            <p:nvPr/>
          </p:nvSpPr>
          <p:spPr bwMode="auto">
            <a:xfrm>
              <a:off x="425" y="1152"/>
              <a:ext cx="10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73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74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75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77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78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79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80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81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2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3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84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85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186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87"/>
            <p:cNvSpPr>
              <a:spLocks noChangeArrowheads="1"/>
            </p:cNvSpPr>
            <p:nvPr/>
          </p:nvSpPr>
          <p:spPr bwMode="auto">
            <a:xfrm>
              <a:off x="577" y="1154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89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90"/>
            <p:cNvSpPr>
              <a:spLocks noChangeArrowheads="1"/>
            </p:cNvSpPr>
            <p:nvPr/>
          </p:nvSpPr>
          <p:spPr bwMode="auto">
            <a:xfrm>
              <a:off x="805" y="1154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91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92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93"/>
            <p:cNvSpPr>
              <a:spLocks noChangeArrowheads="1"/>
            </p:cNvSpPr>
            <p:nvPr/>
          </p:nvSpPr>
          <p:spPr bwMode="auto">
            <a:xfrm>
              <a:off x="1033" y="1154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94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5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96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97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98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99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200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201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202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203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204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205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6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07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8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09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10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11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12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13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14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15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16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17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218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Rectangle 219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Rectangle 220"/>
            <p:cNvSpPr>
              <a:spLocks noChangeArrowheads="1"/>
            </p:cNvSpPr>
            <p:nvPr/>
          </p:nvSpPr>
          <p:spPr bwMode="auto">
            <a:xfrm>
              <a:off x="577" y="1154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221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222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Rectangle 223"/>
            <p:cNvSpPr>
              <a:spLocks noChangeArrowheads="1"/>
            </p:cNvSpPr>
            <p:nvPr/>
          </p:nvSpPr>
          <p:spPr bwMode="auto">
            <a:xfrm>
              <a:off x="805" y="1154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Rectangle 224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Rectangle 225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Rectangle 226"/>
            <p:cNvSpPr>
              <a:spLocks noChangeArrowheads="1"/>
            </p:cNvSpPr>
            <p:nvPr/>
          </p:nvSpPr>
          <p:spPr bwMode="auto">
            <a:xfrm>
              <a:off x="1033" y="1154"/>
              <a:ext cx="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227"/>
            <p:cNvSpPr>
              <a:spLocks noEditPoints="1"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85" y="2"/>
                </a:cxn>
                <a:cxn ang="0">
                  <a:pos x="93" y="5"/>
                </a:cxn>
                <a:cxn ang="0">
                  <a:pos x="100" y="12"/>
                </a:cxn>
                <a:cxn ang="0">
                  <a:pos x="106" y="20"/>
                </a:cxn>
                <a:cxn ang="0">
                  <a:pos x="113" y="43"/>
                </a:cxn>
                <a:cxn ang="0">
                  <a:pos x="116" y="70"/>
                </a:cxn>
                <a:cxn ang="0">
                  <a:pos x="114" y="95"/>
                </a:cxn>
                <a:cxn ang="0">
                  <a:pos x="109" y="114"/>
                </a:cxn>
                <a:cxn ang="0">
                  <a:pos x="102" y="126"/>
                </a:cxn>
                <a:cxn ang="0">
                  <a:pos x="95" y="134"/>
                </a:cxn>
                <a:cxn ang="0">
                  <a:pos x="106" y="144"/>
                </a:cxn>
                <a:cxn ang="0">
                  <a:pos x="116" y="158"/>
                </a:cxn>
                <a:cxn ang="0">
                  <a:pos x="120" y="179"/>
                </a:cxn>
                <a:cxn ang="0">
                  <a:pos x="121" y="204"/>
                </a:cxn>
                <a:cxn ang="0">
                  <a:pos x="120" y="225"/>
                </a:cxn>
                <a:cxn ang="0">
                  <a:pos x="117" y="243"/>
                </a:cxn>
                <a:cxn ang="0">
                  <a:pos x="112" y="259"/>
                </a:cxn>
                <a:cxn ang="0">
                  <a:pos x="105" y="272"/>
                </a:cxn>
                <a:cxn ang="0">
                  <a:pos x="98" y="277"/>
                </a:cxn>
                <a:cxn ang="0">
                  <a:pos x="89" y="281"/>
                </a:cxn>
                <a:cxn ang="0">
                  <a:pos x="77" y="284"/>
                </a:cxn>
                <a:cxn ang="0">
                  <a:pos x="70" y="285"/>
                </a:cxn>
                <a:cxn ang="0">
                  <a:pos x="0" y="0"/>
                </a:cxn>
                <a:cxn ang="0">
                  <a:pos x="40" y="111"/>
                </a:cxn>
                <a:cxn ang="0">
                  <a:pos x="63" y="111"/>
                </a:cxn>
                <a:cxn ang="0">
                  <a:pos x="70" y="108"/>
                </a:cxn>
                <a:cxn ang="0">
                  <a:pos x="74" y="101"/>
                </a:cxn>
                <a:cxn ang="0">
                  <a:pos x="75" y="90"/>
                </a:cxn>
                <a:cxn ang="0">
                  <a:pos x="75" y="78"/>
                </a:cxn>
                <a:cxn ang="0">
                  <a:pos x="74" y="69"/>
                </a:cxn>
                <a:cxn ang="0">
                  <a:pos x="70" y="62"/>
                </a:cxn>
                <a:cxn ang="0">
                  <a:pos x="63" y="59"/>
                </a:cxn>
                <a:cxn ang="0">
                  <a:pos x="40" y="57"/>
                </a:cxn>
                <a:cxn ang="0">
                  <a:pos x="40" y="111"/>
                </a:cxn>
                <a:cxn ang="0">
                  <a:pos x="61" y="223"/>
                </a:cxn>
                <a:cxn ang="0">
                  <a:pos x="71" y="222"/>
                </a:cxn>
                <a:cxn ang="0">
                  <a:pos x="77" y="215"/>
                </a:cxn>
                <a:cxn ang="0">
                  <a:pos x="79" y="206"/>
                </a:cxn>
                <a:cxn ang="0">
                  <a:pos x="81" y="194"/>
                </a:cxn>
                <a:cxn ang="0">
                  <a:pos x="79" y="183"/>
                </a:cxn>
                <a:cxn ang="0">
                  <a:pos x="77" y="173"/>
                </a:cxn>
                <a:cxn ang="0">
                  <a:pos x="71" y="168"/>
                </a:cxn>
                <a:cxn ang="0">
                  <a:pos x="61" y="166"/>
                </a:cxn>
                <a:cxn ang="0">
                  <a:pos x="40" y="223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0" y="111"/>
                  </a:moveTo>
                  <a:lnTo>
                    <a:pt x="58" y="111"/>
                  </a:lnTo>
                  <a:lnTo>
                    <a:pt x="63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4"/>
                  </a:lnTo>
                  <a:lnTo>
                    <a:pt x="74" y="101"/>
                  </a:lnTo>
                  <a:lnTo>
                    <a:pt x="75" y="96"/>
                  </a:lnTo>
                  <a:lnTo>
                    <a:pt x="75" y="90"/>
                  </a:lnTo>
                  <a:lnTo>
                    <a:pt x="75" y="85"/>
                  </a:lnTo>
                  <a:lnTo>
                    <a:pt x="75" y="78"/>
                  </a:lnTo>
                  <a:lnTo>
                    <a:pt x="75" y="73"/>
                  </a:lnTo>
                  <a:lnTo>
                    <a:pt x="74" y="69"/>
                  </a:lnTo>
                  <a:lnTo>
                    <a:pt x="72" y="65"/>
                  </a:lnTo>
                  <a:lnTo>
                    <a:pt x="70" y="62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58" y="57"/>
                  </a:lnTo>
                  <a:lnTo>
                    <a:pt x="40" y="57"/>
                  </a:lnTo>
                  <a:lnTo>
                    <a:pt x="40" y="111"/>
                  </a:lnTo>
                  <a:lnTo>
                    <a:pt x="40" y="111"/>
                  </a:lnTo>
                  <a:close/>
                  <a:moveTo>
                    <a:pt x="40" y="223"/>
                  </a:moveTo>
                  <a:lnTo>
                    <a:pt x="61" y="223"/>
                  </a:lnTo>
                  <a:lnTo>
                    <a:pt x="67" y="223"/>
                  </a:lnTo>
                  <a:lnTo>
                    <a:pt x="71" y="222"/>
                  </a:lnTo>
                  <a:lnTo>
                    <a:pt x="74" y="219"/>
                  </a:lnTo>
                  <a:lnTo>
                    <a:pt x="77" y="215"/>
                  </a:lnTo>
                  <a:lnTo>
                    <a:pt x="78" y="210"/>
                  </a:lnTo>
                  <a:lnTo>
                    <a:pt x="79" y="206"/>
                  </a:lnTo>
                  <a:lnTo>
                    <a:pt x="81" y="201"/>
                  </a:lnTo>
                  <a:lnTo>
                    <a:pt x="81" y="194"/>
                  </a:lnTo>
                  <a:lnTo>
                    <a:pt x="81" y="188"/>
                  </a:lnTo>
                  <a:lnTo>
                    <a:pt x="79" y="183"/>
                  </a:lnTo>
                  <a:lnTo>
                    <a:pt x="78" y="178"/>
                  </a:lnTo>
                  <a:lnTo>
                    <a:pt x="77" y="173"/>
                  </a:lnTo>
                  <a:lnTo>
                    <a:pt x="74" y="170"/>
                  </a:lnTo>
                  <a:lnTo>
                    <a:pt x="71" y="168"/>
                  </a:lnTo>
                  <a:lnTo>
                    <a:pt x="67" y="166"/>
                  </a:lnTo>
                  <a:lnTo>
                    <a:pt x="61" y="166"/>
                  </a:lnTo>
                  <a:lnTo>
                    <a:pt x="40" y="166"/>
                  </a:lnTo>
                  <a:lnTo>
                    <a:pt x="40" y="223"/>
                  </a:lnTo>
                  <a:lnTo>
                    <a:pt x="4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5" y="2"/>
                </a:cxn>
                <a:cxn ang="0">
                  <a:pos x="89" y="3"/>
                </a:cxn>
                <a:cxn ang="0">
                  <a:pos x="93" y="5"/>
                </a:cxn>
                <a:cxn ang="0">
                  <a:pos x="96" y="8"/>
                </a:cxn>
                <a:cxn ang="0">
                  <a:pos x="100" y="12"/>
                </a:cxn>
                <a:cxn ang="0">
                  <a:pos x="103" y="15"/>
                </a:cxn>
                <a:cxn ang="0">
                  <a:pos x="106" y="20"/>
                </a:cxn>
                <a:cxn ang="0">
                  <a:pos x="110" y="31"/>
                </a:cxn>
                <a:cxn ang="0">
                  <a:pos x="113" y="43"/>
                </a:cxn>
                <a:cxn ang="0">
                  <a:pos x="116" y="57"/>
                </a:cxn>
                <a:cxn ang="0">
                  <a:pos x="116" y="70"/>
                </a:cxn>
                <a:cxn ang="0">
                  <a:pos x="116" y="83"/>
                </a:cxn>
                <a:cxn ang="0">
                  <a:pos x="114" y="95"/>
                </a:cxn>
                <a:cxn ang="0">
                  <a:pos x="112" y="104"/>
                </a:cxn>
                <a:cxn ang="0">
                  <a:pos x="109" y="114"/>
                </a:cxn>
                <a:cxn ang="0">
                  <a:pos x="106" y="119"/>
                </a:cxn>
                <a:cxn ang="0">
                  <a:pos x="102" y="126"/>
                </a:cxn>
                <a:cxn ang="0">
                  <a:pos x="99" y="129"/>
                </a:cxn>
                <a:cxn ang="0">
                  <a:pos x="95" y="134"/>
                </a:cxn>
                <a:cxn ang="0">
                  <a:pos x="100" y="137"/>
                </a:cxn>
                <a:cxn ang="0">
                  <a:pos x="106" y="144"/>
                </a:cxn>
                <a:cxn ang="0">
                  <a:pos x="112" y="150"/>
                </a:cxn>
                <a:cxn ang="0">
                  <a:pos x="116" y="158"/>
                </a:cxn>
                <a:cxn ang="0">
                  <a:pos x="119" y="168"/>
                </a:cxn>
                <a:cxn ang="0">
                  <a:pos x="120" y="179"/>
                </a:cxn>
                <a:cxn ang="0">
                  <a:pos x="121" y="191"/>
                </a:cxn>
                <a:cxn ang="0">
                  <a:pos x="121" y="204"/>
                </a:cxn>
                <a:cxn ang="0">
                  <a:pos x="121" y="215"/>
                </a:cxn>
                <a:cxn ang="0">
                  <a:pos x="120" y="225"/>
                </a:cxn>
                <a:cxn ang="0">
                  <a:pos x="119" y="235"/>
                </a:cxn>
                <a:cxn ang="0">
                  <a:pos x="117" y="243"/>
                </a:cxn>
                <a:cxn ang="0">
                  <a:pos x="114" y="253"/>
                </a:cxn>
                <a:cxn ang="0">
                  <a:pos x="112" y="259"/>
                </a:cxn>
                <a:cxn ang="0">
                  <a:pos x="107" y="266"/>
                </a:cxn>
                <a:cxn ang="0">
                  <a:pos x="105" y="272"/>
                </a:cxn>
                <a:cxn ang="0">
                  <a:pos x="100" y="274"/>
                </a:cxn>
                <a:cxn ang="0">
                  <a:pos x="98" y="277"/>
                </a:cxn>
                <a:cxn ang="0">
                  <a:pos x="93" y="279"/>
                </a:cxn>
                <a:cxn ang="0">
                  <a:pos x="89" y="281"/>
                </a:cxn>
                <a:cxn ang="0">
                  <a:pos x="82" y="282"/>
                </a:cxn>
                <a:cxn ang="0">
                  <a:pos x="77" y="284"/>
                </a:cxn>
                <a:cxn ang="0">
                  <a:pos x="72" y="285"/>
                </a:cxn>
                <a:cxn ang="0">
                  <a:pos x="70" y="285"/>
                </a:cxn>
                <a:cxn ang="0">
                  <a:pos x="0" y="2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428" y="1542"/>
              <a:ext cx="35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54"/>
                </a:cxn>
                <a:cxn ang="0">
                  <a:pos x="23" y="54"/>
                </a:cxn>
                <a:cxn ang="0">
                  <a:pos x="27" y="52"/>
                </a:cxn>
                <a:cxn ang="0">
                  <a:pos x="30" y="51"/>
                </a:cxn>
                <a:cxn ang="0">
                  <a:pos x="32" y="47"/>
                </a:cxn>
                <a:cxn ang="0">
                  <a:pos x="34" y="44"/>
                </a:cxn>
                <a:cxn ang="0">
                  <a:pos x="35" y="39"/>
                </a:cxn>
                <a:cxn ang="0">
                  <a:pos x="35" y="33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30" y="5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35" h="54">
                  <a:moveTo>
                    <a:pt x="0" y="54"/>
                  </a:moveTo>
                  <a:lnTo>
                    <a:pt x="18" y="54"/>
                  </a:lnTo>
                  <a:lnTo>
                    <a:pt x="23" y="54"/>
                  </a:lnTo>
                  <a:lnTo>
                    <a:pt x="27" y="52"/>
                  </a:lnTo>
                  <a:lnTo>
                    <a:pt x="30" y="51"/>
                  </a:lnTo>
                  <a:lnTo>
                    <a:pt x="32" y="47"/>
                  </a:lnTo>
                  <a:lnTo>
                    <a:pt x="34" y="44"/>
                  </a:lnTo>
                  <a:lnTo>
                    <a:pt x="35" y="39"/>
                  </a:lnTo>
                  <a:lnTo>
                    <a:pt x="35" y="33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428" y="1651"/>
              <a:ext cx="4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1" y="57"/>
                </a:cxn>
                <a:cxn ang="0">
                  <a:pos x="27" y="57"/>
                </a:cxn>
                <a:cxn ang="0">
                  <a:pos x="31" y="56"/>
                </a:cxn>
                <a:cxn ang="0">
                  <a:pos x="34" y="53"/>
                </a:cxn>
                <a:cxn ang="0">
                  <a:pos x="37" y="49"/>
                </a:cxn>
                <a:cxn ang="0">
                  <a:pos x="38" y="44"/>
                </a:cxn>
                <a:cxn ang="0">
                  <a:pos x="39" y="40"/>
                </a:cxn>
                <a:cxn ang="0">
                  <a:pos x="41" y="35"/>
                </a:cxn>
                <a:cxn ang="0">
                  <a:pos x="41" y="28"/>
                </a:cxn>
                <a:cxn ang="0">
                  <a:pos x="41" y="22"/>
                </a:cxn>
                <a:cxn ang="0">
                  <a:pos x="39" y="17"/>
                </a:cxn>
                <a:cxn ang="0">
                  <a:pos x="38" y="12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41" h="57">
                  <a:moveTo>
                    <a:pt x="0" y="57"/>
                  </a:moveTo>
                  <a:lnTo>
                    <a:pt x="21" y="57"/>
                  </a:lnTo>
                  <a:lnTo>
                    <a:pt x="27" y="57"/>
                  </a:lnTo>
                  <a:lnTo>
                    <a:pt x="31" y="56"/>
                  </a:lnTo>
                  <a:lnTo>
                    <a:pt x="34" y="53"/>
                  </a:lnTo>
                  <a:lnTo>
                    <a:pt x="37" y="49"/>
                  </a:lnTo>
                  <a:lnTo>
                    <a:pt x="38" y="44"/>
                  </a:lnTo>
                  <a:lnTo>
                    <a:pt x="39" y="40"/>
                  </a:lnTo>
                  <a:lnTo>
                    <a:pt x="41" y="35"/>
                  </a:lnTo>
                  <a:lnTo>
                    <a:pt x="41" y="28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8" y="12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" name="Group 233"/>
          <p:cNvGrpSpPr>
            <a:grpSpLocks noChangeAspect="1"/>
          </p:cNvGrpSpPr>
          <p:nvPr/>
        </p:nvGrpSpPr>
        <p:grpSpPr bwMode="auto">
          <a:xfrm>
            <a:off x="228600" y="4776536"/>
            <a:ext cx="1219200" cy="1090863"/>
            <a:chOff x="432" y="2064"/>
            <a:chExt cx="912" cy="816"/>
          </a:xfrm>
        </p:grpSpPr>
        <p:sp>
          <p:nvSpPr>
            <p:cNvPr id="236" name="AutoShape 232"/>
            <p:cNvSpPr>
              <a:spLocks noChangeAspect="1" noChangeArrowheads="1" noTextEdit="1"/>
            </p:cNvSpPr>
            <p:nvPr/>
          </p:nvSpPr>
          <p:spPr bwMode="auto">
            <a:xfrm>
              <a:off x="432" y="2064"/>
              <a:ext cx="91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234"/>
            <p:cNvSpPr>
              <a:spLocks noChangeArrowheads="1"/>
            </p:cNvSpPr>
            <p:nvPr/>
          </p:nvSpPr>
          <p:spPr bwMode="auto">
            <a:xfrm>
              <a:off x="533" y="2128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27" y="2122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Rectangle 236"/>
            <p:cNvSpPr>
              <a:spLocks noChangeArrowheads="1"/>
            </p:cNvSpPr>
            <p:nvPr/>
          </p:nvSpPr>
          <p:spPr bwMode="auto">
            <a:xfrm>
              <a:off x="522" y="2115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Rectangle 237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238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239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240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241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242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243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244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45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46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247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48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49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ectangle 250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ectangle 251"/>
            <p:cNvSpPr>
              <a:spLocks noChangeArrowheads="1"/>
            </p:cNvSpPr>
            <p:nvPr/>
          </p:nvSpPr>
          <p:spPr bwMode="auto">
            <a:xfrm>
              <a:off x="673" y="2110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ectangle 252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Rectangle 253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Rectangle 254"/>
            <p:cNvSpPr>
              <a:spLocks noChangeArrowheads="1"/>
            </p:cNvSpPr>
            <p:nvPr/>
          </p:nvSpPr>
          <p:spPr bwMode="auto">
            <a:xfrm>
              <a:off x="901" y="2110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Rectangle 255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Rectangle 256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Rectangle 257"/>
            <p:cNvSpPr>
              <a:spLocks noChangeArrowheads="1"/>
            </p:cNvSpPr>
            <p:nvPr/>
          </p:nvSpPr>
          <p:spPr bwMode="auto">
            <a:xfrm>
              <a:off x="1129" y="2110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60"/>
            <p:cNvSpPr>
              <a:spLocks noChangeArrowheads="1"/>
            </p:cNvSpPr>
            <p:nvPr/>
          </p:nvSpPr>
          <p:spPr bwMode="auto">
            <a:xfrm>
              <a:off x="533" y="2128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" y="2122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Rectangle 262"/>
            <p:cNvSpPr>
              <a:spLocks noChangeArrowheads="1"/>
            </p:cNvSpPr>
            <p:nvPr/>
          </p:nvSpPr>
          <p:spPr bwMode="auto">
            <a:xfrm>
              <a:off x="522" y="2115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Rectangle 263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264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265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266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267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68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69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70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271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272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273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274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275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Rectangle 276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Rectangle 277"/>
            <p:cNvSpPr>
              <a:spLocks noChangeArrowheads="1"/>
            </p:cNvSpPr>
            <p:nvPr/>
          </p:nvSpPr>
          <p:spPr bwMode="auto">
            <a:xfrm>
              <a:off x="673" y="2110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Rectangle 278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Rectangle 279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Rectangle 280"/>
            <p:cNvSpPr>
              <a:spLocks noChangeArrowheads="1"/>
            </p:cNvSpPr>
            <p:nvPr/>
          </p:nvSpPr>
          <p:spPr bwMode="auto">
            <a:xfrm>
              <a:off x="901" y="2110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Rectangle 281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Rectangle 282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283"/>
            <p:cNvSpPr>
              <a:spLocks noChangeArrowheads="1"/>
            </p:cNvSpPr>
            <p:nvPr/>
          </p:nvSpPr>
          <p:spPr bwMode="auto">
            <a:xfrm>
              <a:off x="1129" y="2110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Rectangle 284"/>
            <p:cNvSpPr>
              <a:spLocks noChangeArrowheads="1"/>
            </p:cNvSpPr>
            <p:nvPr/>
          </p:nvSpPr>
          <p:spPr bwMode="auto">
            <a:xfrm>
              <a:off x="533" y="2128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Rectangle 285"/>
            <p:cNvSpPr>
              <a:spLocks noChangeArrowheads="1"/>
            </p:cNvSpPr>
            <p:nvPr/>
          </p:nvSpPr>
          <p:spPr bwMode="auto">
            <a:xfrm>
              <a:off x="527" y="2122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Rectangle 286"/>
            <p:cNvSpPr>
              <a:spLocks noChangeArrowheads="1"/>
            </p:cNvSpPr>
            <p:nvPr/>
          </p:nvSpPr>
          <p:spPr bwMode="auto">
            <a:xfrm>
              <a:off x="522" y="2115"/>
              <a:ext cx="4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Rectangle 287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288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289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90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91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92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93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94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95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96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97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98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9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300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301"/>
            <p:cNvSpPr>
              <a:spLocks noChangeArrowheads="1"/>
            </p:cNvSpPr>
            <p:nvPr/>
          </p:nvSpPr>
          <p:spPr bwMode="auto">
            <a:xfrm>
              <a:off x="673" y="2110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302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303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304"/>
            <p:cNvSpPr>
              <a:spLocks noChangeArrowheads="1"/>
            </p:cNvSpPr>
            <p:nvPr/>
          </p:nvSpPr>
          <p:spPr bwMode="auto">
            <a:xfrm>
              <a:off x="901" y="2110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305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306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307"/>
            <p:cNvSpPr>
              <a:spLocks noChangeArrowheads="1"/>
            </p:cNvSpPr>
            <p:nvPr/>
          </p:nvSpPr>
          <p:spPr bwMode="auto">
            <a:xfrm>
              <a:off x="1129" y="2110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308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09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310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311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312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313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314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315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316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317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318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319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320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21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22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23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324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325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326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327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328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329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330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331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332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333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334"/>
            <p:cNvSpPr>
              <a:spLocks noChangeArrowheads="1"/>
            </p:cNvSpPr>
            <p:nvPr/>
          </p:nvSpPr>
          <p:spPr bwMode="auto">
            <a:xfrm>
              <a:off x="673" y="2110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335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336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337"/>
            <p:cNvSpPr>
              <a:spLocks noChangeArrowheads="1"/>
            </p:cNvSpPr>
            <p:nvPr/>
          </p:nvSpPr>
          <p:spPr bwMode="auto">
            <a:xfrm>
              <a:off x="901" y="2110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338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339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340"/>
            <p:cNvSpPr>
              <a:spLocks noChangeArrowheads="1"/>
            </p:cNvSpPr>
            <p:nvPr/>
          </p:nvSpPr>
          <p:spPr bwMode="auto">
            <a:xfrm>
              <a:off x="1129" y="2110"/>
              <a:ext cx="1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341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42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3048000"/>
            <a:ext cx="7391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876800"/>
            <a:ext cx="73914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1600200"/>
            <a:ext cx="7467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AFib</a:t>
            </a:r>
            <a:r>
              <a:rPr lang="en-US" dirty="0" smtClean="0"/>
              <a:t>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For primary prevention of </a:t>
            </a:r>
            <a:r>
              <a:rPr lang="en-US" b="1" dirty="0" err="1" smtClean="0"/>
              <a:t>thromboembolism</a:t>
            </a:r>
            <a:r>
              <a:rPr lang="en-US" b="1" dirty="0" smtClean="0"/>
              <a:t> and non </a:t>
            </a:r>
            <a:r>
              <a:rPr lang="en-US" b="1" dirty="0" err="1" smtClean="0"/>
              <a:t>valvular</a:t>
            </a:r>
            <a:r>
              <a:rPr lang="en-US" b="1" dirty="0" smtClean="0"/>
              <a:t> AF with just 1 risk factor, recommend either ASA or vitamin K antagonist</a:t>
            </a:r>
          </a:p>
          <a:p>
            <a:pPr lvl="1"/>
            <a:r>
              <a:rPr lang="en-US" b="1" i="1" dirty="0" smtClean="0"/>
              <a:t>&gt; 75years old, hypertension, DM, heart failure</a:t>
            </a:r>
          </a:p>
          <a:p>
            <a:pPr lvl="1"/>
            <a:endParaRPr lang="en-US" b="1" dirty="0" smtClean="0"/>
          </a:p>
          <a:p>
            <a:r>
              <a:rPr lang="en-US" b="1" dirty="0" err="1" smtClean="0"/>
              <a:t>Nonvalvular</a:t>
            </a:r>
            <a:r>
              <a:rPr lang="en-US" b="1" dirty="0" smtClean="0"/>
              <a:t> AF with 1 or more less validated risks, recommend either ASA or vitamin K antagonist</a:t>
            </a:r>
          </a:p>
          <a:p>
            <a:pPr lvl="1"/>
            <a:r>
              <a:rPr lang="en-US" b="1" dirty="0" smtClean="0"/>
              <a:t>Female, 65-74 years old, CAD</a:t>
            </a:r>
          </a:p>
          <a:p>
            <a:r>
              <a:rPr lang="en-US" b="1" dirty="0" err="1" smtClean="0"/>
              <a:t>Anticoagulate</a:t>
            </a:r>
            <a:r>
              <a:rPr lang="en-US" b="1" dirty="0" smtClean="0"/>
              <a:t> paroxysmal, persistent, permanent the same</a:t>
            </a:r>
          </a:p>
          <a:p>
            <a:endParaRPr lang="en-US" b="1" i="1" dirty="0" smtClean="0"/>
          </a:p>
          <a:p>
            <a:r>
              <a:rPr lang="en-US" b="1" dirty="0" err="1" smtClean="0"/>
              <a:t>Nonvalvular</a:t>
            </a:r>
            <a:r>
              <a:rPr lang="en-US" b="1" dirty="0" smtClean="0"/>
              <a:t> AF, may stop therapy for 1 week if upcoming procedure</a:t>
            </a:r>
            <a:endParaRPr lang="en-US" b="1" i="1" dirty="0" smtClean="0"/>
          </a:p>
          <a:p>
            <a:r>
              <a:rPr lang="en-US" b="1" dirty="0" smtClean="0"/>
              <a:t>It is reasonable to re-evaluate the need for anticoagulation at regular intervals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752600"/>
            <a:ext cx="1197372" cy="792773"/>
            <a:chOff x="2600226" y="628650"/>
            <a:chExt cx="1349772" cy="1173773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752923" y="65722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43498" y="64623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735957" y="637442"/>
              <a:ext cx="50899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337322" y="62865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697387" y="628650"/>
              <a:ext cx="15646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690713" y="1175971"/>
              <a:ext cx="196056" cy="452804"/>
            </a:xfrm>
            <a:custGeom>
              <a:avLst/>
              <a:gdLst/>
              <a:ahLst/>
              <a:cxnLst>
                <a:cxn ang="0">
                  <a:pos x="104" y="138"/>
                </a:cxn>
                <a:cxn ang="0">
                  <a:pos x="97" y="167"/>
                </a:cxn>
                <a:cxn ang="0">
                  <a:pos x="87" y="189"/>
                </a:cxn>
                <a:cxn ang="0">
                  <a:pos x="74" y="202"/>
                </a:cxn>
                <a:cxn ang="0">
                  <a:pos x="55" y="206"/>
                </a:cxn>
                <a:cxn ang="0">
                  <a:pos x="40" y="204"/>
                </a:cxn>
                <a:cxn ang="0">
                  <a:pos x="31" y="199"/>
                </a:cxn>
                <a:cxn ang="0">
                  <a:pos x="22" y="191"/>
                </a:cxn>
                <a:cxn ang="0">
                  <a:pos x="15" y="179"/>
                </a:cxn>
                <a:cxn ang="0">
                  <a:pos x="8" y="164"/>
                </a:cxn>
                <a:cxn ang="0">
                  <a:pos x="4" y="144"/>
                </a:cxn>
                <a:cxn ang="0">
                  <a:pos x="1" y="120"/>
                </a:cxn>
                <a:cxn ang="0">
                  <a:pos x="1" y="91"/>
                </a:cxn>
                <a:cxn ang="0">
                  <a:pos x="4" y="59"/>
                </a:cxn>
                <a:cxn ang="0">
                  <a:pos x="12" y="34"/>
                </a:cxn>
                <a:cxn ang="0">
                  <a:pos x="22" y="15"/>
                </a:cxn>
                <a:cxn ang="0">
                  <a:pos x="37" y="4"/>
                </a:cxn>
                <a:cxn ang="0">
                  <a:pos x="54" y="0"/>
                </a:cxn>
                <a:cxn ang="0">
                  <a:pos x="68" y="3"/>
                </a:cxn>
                <a:cxn ang="0">
                  <a:pos x="79" y="8"/>
                </a:cxn>
                <a:cxn ang="0">
                  <a:pos x="88" y="20"/>
                </a:cxn>
                <a:cxn ang="0">
                  <a:pos x="95" y="35"/>
                </a:cxn>
                <a:cxn ang="0">
                  <a:pos x="101" y="54"/>
                </a:cxn>
                <a:cxn ang="0">
                  <a:pos x="73" y="71"/>
                </a:cxn>
                <a:cxn ang="0">
                  <a:pos x="71" y="61"/>
                </a:cxn>
                <a:cxn ang="0">
                  <a:pos x="66" y="52"/>
                </a:cxn>
                <a:cxn ang="0">
                  <a:pos x="59" y="47"/>
                </a:cxn>
                <a:cxn ang="0">
                  <a:pos x="52" y="47"/>
                </a:cxn>
                <a:cxn ang="0">
                  <a:pos x="45" y="51"/>
                </a:cxn>
                <a:cxn ang="0">
                  <a:pos x="39" y="59"/>
                </a:cxn>
                <a:cxn ang="0">
                  <a:pos x="35" y="71"/>
                </a:cxn>
                <a:cxn ang="0">
                  <a:pos x="34" y="85"/>
                </a:cxn>
                <a:cxn ang="0">
                  <a:pos x="33" y="103"/>
                </a:cxn>
                <a:cxn ang="0">
                  <a:pos x="34" y="125"/>
                </a:cxn>
                <a:cxn ang="0">
                  <a:pos x="37" y="140"/>
                </a:cxn>
                <a:cxn ang="0">
                  <a:pos x="40" y="151"/>
                </a:cxn>
                <a:cxn ang="0">
                  <a:pos x="45" y="157"/>
                </a:cxn>
                <a:cxn ang="0">
                  <a:pos x="52" y="160"/>
                </a:cxn>
                <a:cxn ang="0">
                  <a:pos x="58" y="159"/>
                </a:cxn>
                <a:cxn ang="0">
                  <a:pos x="64" y="157"/>
                </a:cxn>
                <a:cxn ang="0">
                  <a:pos x="68" y="151"/>
                </a:cxn>
                <a:cxn ang="0">
                  <a:pos x="73" y="131"/>
                </a:cxn>
              </a:cxnLst>
              <a:rect l="0" t="0" r="r" b="b"/>
              <a:pathLst>
                <a:path w="104" h="206">
                  <a:moveTo>
                    <a:pt x="75" y="121"/>
                  </a:moveTo>
                  <a:lnTo>
                    <a:pt x="90" y="130"/>
                  </a:lnTo>
                  <a:lnTo>
                    <a:pt x="104" y="138"/>
                  </a:lnTo>
                  <a:lnTo>
                    <a:pt x="101" y="149"/>
                  </a:lnTo>
                  <a:lnTo>
                    <a:pt x="100" y="159"/>
                  </a:lnTo>
                  <a:lnTo>
                    <a:pt x="97" y="167"/>
                  </a:lnTo>
                  <a:lnTo>
                    <a:pt x="94" y="176"/>
                  </a:lnTo>
                  <a:lnTo>
                    <a:pt x="91" y="183"/>
                  </a:lnTo>
                  <a:lnTo>
                    <a:pt x="87" y="189"/>
                  </a:lnTo>
                  <a:lnTo>
                    <a:pt x="84" y="195"/>
                  </a:lnTo>
                  <a:lnTo>
                    <a:pt x="79" y="199"/>
                  </a:lnTo>
                  <a:lnTo>
                    <a:pt x="74" y="202"/>
                  </a:lnTo>
                  <a:lnTo>
                    <a:pt x="68" y="205"/>
                  </a:lnTo>
                  <a:lnTo>
                    <a:pt x="62" y="206"/>
                  </a:lnTo>
                  <a:lnTo>
                    <a:pt x="55" y="206"/>
                  </a:lnTo>
                  <a:lnTo>
                    <a:pt x="47" y="206"/>
                  </a:lnTo>
                  <a:lnTo>
                    <a:pt x="44" y="205"/>
                  </a:lnTo>
                  <a:lnTo>
                    <a:pt x="40" y="204"/>
                  </a:lnTo>
                  <a:lnTo>
                    <a:pt x="37" y="203"/>
                  </a:lnTo>
                  <a:lnTo>
                    <a:pt x="33" y="202"/>
                  </a:lnTo>
                  <a:lnTo>
                    <a:pt x="31" y="199"/>
                  </a:lnTo>
                  <a:lnTo>
                    <a:pt x="27" y="197"/>
                  </a:lnTo>
                  <a:lnTo>
                    <a:pt x="25" y="195"/>
                  </a:lnTo>
                  <a:lnTo>
                    <a:pt x="22" y="191"/>
                  </a:lnTo>
                  <a:lnTo>
                    <a:pt x="20" y="187"/>
                  </a:lnTo>
                  <a:lnTo>
                    <a:pt x="16" y="184"/>
                  </a:lnTo>
                  <a:lnTo>
                    <a:pt x="15" y="179"/>
                  </a:lnTo>
                  <a:lnTo>
                    <a:pt x="13" y="174"/>
                  </a:lnTo>
                  <a:lnTo>
                    <a:pt x="11" y="170"/>
                  </a:lnTo>
                  <a:lnTo>
                    <a:pt x="8" y="164"/>
                  </a:lnTo>
                  <a:lnTo>
                    <a:pt x="7" y="158"/>
                  </a:lnTo>
                  <a:lnTo>
                    <a:pt x="5" y="151"/>
                  </a:lnTo>
                  <a:lnTo>
                    <a:pt x="4" y="144"/>
                  </a:lnTo>
                  <a:lnTo>
                    <a:pt x="2" y="137"/>
                  </a:lnTo>
                  <a:lnTo>
                    <a:pt x="1" y="129"/>
                  </a:lnTo>
                  <a:lnTo>
                    <a:pt x="1" y="120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1" y="91"/>
                  </a:lnTo>
                  <a:lnTo>
                    <a:pt x="1" y="80"/>
                  </a:lnTo>
                  <a:lnTo>
                    <a:pt x="2" y="70"/>
                  </a:lnTo>
                  <a:lnTo>
                    <a:pt x="4" y="59"/>
                  </a:lnTo>
                  <a:lnTo>
                    <a:pt x="6" y="50"/>
                  </a:lnTo>
                  <a:lnTo>
                    <a:pt x="8" y="41"/>
                  </a:lnTo>
                  <a:lnTo>
                    <a:pt x="12" y="34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2" y="4"/>
                  </a:lnTo>
                  <a:lnTo>
                    <a:pt x="75" y="6"/>
                  </a:lnTo>
                  <a:lnTo>
                    <a:pt x="79" y="8"/>
                  </a:lnTo>
                  <a:lnTo>
                    <a:pt x="82" y="12"/>
                  </a:lnTo>
                  <a:lnTo>
                    <a:pt x="86" y="15"/>
                  </a:lnTo>
                  <a:lnTo>
                    <a:pt x="88" y="20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5" y="35"/>
                  </a:lnTo>
                  <a:lnTo>
                    <a:pt x="98" y="41"/>
                  </a:lnTo>
                  <a:lnTo>
                    <a:pt x="99" y="47"/>
                  </a:lnTo>
                  <a:lnTo>
                    <a:pt x="101" y="54"/>
                  </a:lnTo>
                  <a:lnTo>
                    <a:pt x="102" y="63"/>
                  </a:lnTo>
                  <a:lnTo>
                    <a:pt x="73" y="74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4"/>
                  </a:lnTo>
                  <a:lnTo>
                    <a:pt x="71" y="61"/>
                  </a:lnTo>
                  <a:lnTo>
                    <a:pt x="70" y="58"/>
                  </a:lnTo>
                  <a:lnTo>
                    <a:pt x="67" y="54"/>
                  </a:lnTo>
                  <a:lnTo>
                    <a:pt x="66" y="52"/>
                  </a:lnTo>
                  <a:lnTo>
                    <a:pt x="64" y="51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5" y="46"/>
                  </a:lnTo>
                  <a:lnTo>
                    <a:pt x="52" y="47"/>
                  </a:lnTo>
                  <a:lnTo>
                    <a:pt x="49" y="47"/>
                  </a:lnTo>
                  <a:lnTo>
                    <a:pt x="47" y="48"/>
                  </a:lnTo>
                  <a:lnTo>
                    <a:pt x="45" y="51"/>
                  </a:lnTo>
                  <a:lnTo>
                    <a:pt x="42" y="53"/>
                  </a:lnTo>
                  <a:lnTo>
                    <a:pt x="41" y="56"/>
                  </a:lnTo>
                  <a:lnTo>
                    <a:pt x="39" y="59"/>
                  </a:lnTo>
                  <a:lnTo>
                    <a:pt x="38" y="64"/>
                  </a:lnTo>
                  <a:lnTo>
                    <a:pt x="37" y="67"/>
                  </a:lnTo>
                  <a:lnTo>
                    <a:pt x="35" y="71"/>
                  </a:lnTo>
                  <a:lnTo>
                    <a:pt x="35" y="74"/>
                  </a:lnTo>
                  <a:lnTo>
                    <a:pt x="34" y="79"/>
                  </a:lnTo>
                  <a:lnTo>
                    <a:pt x="34" y="85"/>
                  </a:lnTo>
                  <a:lnTo>
                    <a:pt x="34" y="90"/>
                  </a:lnTo>
                  <a:lnTo>
                    <a:pt x="33" y="97"/>
                  </a:lnTo>
                  <a:lnTo>
                    <a:pt x="33" y="103"/>
                  </a:lnTo>
                  <a:lnTo>
                    <a:pt x="33" y="111"/>
                  </a:lnTo>
                  <a:lnTo>
                    <a:pt x="34" y="118"/>
                  </a:lnTo>
                  <a:lnTo>
                    <a:pt x="34" y="125"/>
                  </a:lnTo>
                  <a:lnTo>
                    <a:pt x="34" y="131"/>
                  </a:lnTo>
                  <a:lnTo>
                    <a:pt x="35" y="136"/>
                  </a:lnTo>
                  <a:lnTo>
                    <a:pt x="37" y="140"/>
                  </a:lnTo>
                  <a:lnTo>
                    <a:pt x="38" y="145"/>
                  </a:lnTo>
                  <a:lnTo>
                    <a:pt x="39" y="149"/>
                  </a:lnTo>
                  <a:lnTo>
                    <a:pt x="40" y="151"/>
                  </a:lnTo>
                  <a:lnTo>
                    <a:pt x="41" y="153"/>
                  </a:lnTo>
                  <a:lnTo>
                    <a:pt x="44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9"/>
                  </a:lnTo>
                  <a:lnTo>
                    <a:pt x="52" y="160"/>
                  </a:lnTo>
                  <a:lnTo>
                    <a:pt x="54" y="160"/>
                  </a:lnTo>
                  <a:lnTo>
                    <a:pt x="55" y="160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8"/>
                  </a:lnTo>
                  <a:lnTo>
                    <a:pt x="64" y="157"/>
                  </a:lnTo>
                  <a:lnTo>
                    <a:pt x="65" y="154"/>
                  </a:lnTo>
                  <a:lnTo>
                    <a:pt x="66" y="152"/>
                  </a:lnTo>
                  <a:lnTo>
                    <a:pt x="68" y="151"/>
                  </a:lnTo>
                  <a:lnTo>
                    <a:pt x="70" y="145"/>
                  </a:lnTo>
                  <a:lnTo>
                    <a:pt x="72" y="138"/>
                  </a:lnTo>
                  <a:lnTo>
                    <a:pt x="73" y="131"/>
                  </a:lnTo>
                  <a:lnTo>
                    <a:pt x="74" y="126"/>
                  </a:lnTo>
                  <a:lnTo>
                    <a:pt x="75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690713" y="1175971"/>
              <a:ext cx="196056" cy="452804"/>
            </a:xfrm>
            <a:custGeom>
              <a:avLst/>
              <a:gdLst/>
              <a:ahLst/>
              <a:cxnLst>
                <a:cxn ang="0">
                  <a:pos x="104" y="138"/>
                </a:cxn>
                <a:cxn ang="0">
                  <a:pos x="97" y="167"/>
                </a:cxn>
                <a:cxn ang="0">
                  <a:pos x="87" y="189"/>
                </a:cxn>
                <a:cxn ang="0">
                  <a:pos x="74" y="202"/>
                </a:cxn>
                <a:cxn ang="0">
                  <a:pos x="55" y="206"/>
                </a:cxn>
                <a:cxn ang="0">
                  <a:pos x="40" y="204"/>
                </a:cxn>
                <a:cxn ang="0">
                  <a:pos x="31" y="199"/>
                </a:cxn>
                <a:cxn ang="0">
                  <a:pos x="22" y="191"/>
                </a:cxn>
                <a:cxn ang="0">
                  <a:pos x="15" y="179"/>
                </a:cxn>
                <a:cxn ang="0">
                  <a:pos x="8" y="164"/>
                </a:cxn>
                <a:cxn ang="0">
                  <a:pos x="4" y="144"/>
                </a:cxn>
                <a:cxn ang="0">
                  <a:pos x="1" y="120"/>
                </a:cxn>
                <a:cxn ang="0">
                  <a:pos x="1" y="91"/>
                </a:cxn>
                <a:cxn ang="0">
                  <a:pos x="4" y="59"/>
                </a:cxn>
                <a:cxn ang="0">
                  <a:pos x="12" y="34"/>
                </a:cxn>
                <a:cxn ang="0">
                  <a:pos x="22" y="15"/>
                </a:cxn>
                <a:cxn ang="0">
                  <a:pos x="37" y="4"/>
                </a:cxn>
                <a:cxn ang="0">
                  <a:pos x="54" y="0"/>
                </a:cxn>
                <a:cxn ang="0">
                  <a:pos x="68" y="3"/>
                </a:cxn>
                <a:cxn ang="0">
                  <a:pos x="79" y="8"/>
                </a:cxn>
                <a:cxn ang="0">
                  <a:pos x="88" y="20"/>
                </a:cxn>
                <a:cxn ang="0">
                  <a:pos x="95" y="35"/>
                </a:cxn>
                <a:cxn ang="0">
                  <a:pos x="101" y="54"/>
                </a:cxn>
                <a:cxn ang="0">
                  <a:pos x="73" y="71"/>
                </a:cxn>
                <a:cxn ang="0">
                  <a:pos x="71" y="61"/>
                </a:cxn>
                <a:cxn ang="0">
                  <a:pos x="66" y="52"/>
                </a:cxn>
                <a:cxn ang="0">
                  <a:pos x="59" y="47"/>
                </a:cxn>
                <a:cxn ang="0">
                  <a:pos x="52" y="47"/>
                </a:cxn>
                <a:cxn ang="0">
                  <a:pos x="45" y="51"/>
                </a:cxn>
                <a:cxn ang="0">
                  <a:pos x="39" y="59"/>
                </a:cxn>
                <a:cxn ang="0">
                  <a:pos x="35" y="71"/>
                </a:cxn>
                <a:cxn ang="0">
                  <a:pos x="34" y="85"/>
                </a:cxn>
                <a:cxn ang="0">
                  <a:pos x="33" y="103"/>
                </a:cxn>
                <a:cxn ang="0">
                  <a:pos x="34" y="125"/>
                </a:cxn>
                <a:cxn ang="0">
                  <a:pos x="37" y="140"/>
                </a:cxn>
                <a:cxn ang="0">
                  <a:pos x="40" y="151"/>
                </a:cxn>
                <a:cxn ang="0">
                  <a:pos x="45" y="157"/>
                </a:cxn>
                <a:cxn ang="0">
                  <a:pos x="52" y="160"/>
                </a:cxn>
                <a:cxn ang="0">
                  <a:pos x="58" y="159"/>
                </a:cxn>
                <a:cxn ang="0">
                  <a:pos x="64" y="157"/>
                </a:cxn>
                <a:cxn ang="0">
                  <a:pos x="68" y="151"/>
                </a:cxn>
                <a:cxn ang="0">
                  <a:pos x="73" y="131"/>
                </a:cxn>
              </a:cxnLst>
              <a:rect l="0" t="0" r="r" b="b"/>
              <a:pathLst>
                <a:path w="104" h="206">
                  <a:moveTo>
                    <a:pt x="75" y="121"/>
                  </a:moveTo>
                  <a:lnTo>
                    <a:pt x="90" y="130"/>
                  </a:lnTo>
                  <a:lnTo>
                    <a:pt x="104" y="138"/>
                  </a:lnTo>
                  <a:lnTo>
                    <a:pt x="101" y="149"/>
                  </a:lnTo>
                  <a:lnTo>
                    <a:pt x="100" y="159"/>
                  </a:lnTo>
                  <a:lnTo>
                    <a:pt x="97" y="167"/>
                  </a:lnTo>
                  <a:lnTo>
                    <a:pt x="94" y="176"/>
                  </a:lnTo>
                  <a:lnTo>
                    <a:pt x="91" y="183"/>
                  </a:lnTo>
                  <a:lnTo>
                    <a:pt x="87" y="189"/>
                  </a:lnTo>
                  <a:lnTo>
                    <a:pt x="84" y="195"/>
                  </a:lnTo>
                  <a:lnTo>
                    <a:pt x="79" y="199"/>
                  </a:lnTo>
                  <a:lnTo>
                    <a:pt x="74" y="202"/>
                  </a:lnTo>
                  <a:lnTo>
                    <a:pt x="68" y="205"/>
                  </a:lnTo>
                  <a:lnTo>
                    <a:pt x="62" y="206"/>
                  </a:lnTo>
                  <a:lnTo>
                    <a:pt x="55" y="206"/>
                  </a:lnTo>
                  <a:lnTo>
                    <a:pt x="47" y="206"/>
                  </a:lnTo>
                  <a:lnTo>
                    <a:pt x="44" y="205"/>
                  </a:lnTo>
                  <a:lnTo>
                    <a:pt x="40" y="204"/>
                  </a:lnTo>
                  <a:lnTo>
                    <a:pt x="37" y="203"/>
                  </a:lnTo>
                  <a:lnTo>
                    <a:pt x="33" y="202"/>
                  </a:lnTo>
                  <a:lnTo>
                    <a:pt x="31" y="199"/>
                  </a:lnTo>
                  <a:lnTo>
                    <a:pt x="27" y="197"/>
                  </a:lnTo>
                  <a:lnTo>
                    <a:pt x="25" y="195"/>
                  </a:lnTo>
                  <a:lnTo>
                    <a:pt x="22" y="191"/>
                  </a:lnTo>
                  <a:lnTo>
                    <a:pt x="20" y="187"/>
                  </a:lnTo>
                  <a:lnTo>
                    <a:pt x="16" y="184"/>
                  </a:lnTo>
                  <a:lnTo>
                    <a:pt x="15" y="179"/>
                  </a:lnTo>
                  <a:lnTo>
                    <a:pt x="13" y="174"/>
                  </a:lnTo>
                  <a:lnTo>
                    <a:pt x="11" y="170"/>
                  </a:lnTo>
                  <a:lnTo>
                    <a:pt x="8" y="164"/>
                  </a:lnTo>
                  <a:lnTo>
                    <a:pt x="7" y="158"/>
                  </a:lnTo>
                  <a:lnTo>
                    <a:pt x="5" y="151"/>
                  </a:lnTo>
                  <a:lnTo>
                    <a:pt x="4" y="144"/>
                  </a:lnTo>
                  <a:lnTo>
                    <a:pt x="2" y="137"/>
                  </a:lnTo>
                  <a:lnTo>
                    <a:pt x="1" y="129"/>
                  </a:lnTo>
                  <a:lnTo>
                    <a:pt x="1" y="120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1" y="91"/>
                  </a:lnTo>
                  <a:lnTo>
                    <a:pt x="1" y="80"/>
                  </a:lnTo>
                  <a:lnTo>
                    <a:pt x="2" y="70"/>
                  </a:lnTo>
                  <a:lnTo>
                    <a:pt x="4" y="59"/>
                  </a:lnTo>
                  <a:lnTo>
                    <a:pt x="6" y="50"/>
                  </a:lnTo>
                  <a:lnTo>
                    <a:pt x="8" y="41"/>
                  </a:lnTo>
                  <a:lnTo>
                    <a:pt x="12" y="34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2" y="4"/>
                  </a:lnTo>
                  <a:lnTo>
                    <a:pt x="75" y="6"/>
                  </a:lnTo>
                  <a:lnTo>
                    <a:pt x="79" y="8"/>
                  </a:lnTo>
                  <a:lnTo>
                    <a:pt x="82" y="12"/>
                  </a:lnTo>
                  <a:lnTo>
                    <a:pt x="86" y="15"/>
                  </a:lnTo>
                  <a:lnTo>
                    <a:pt x="88" y="20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5" y="35"/>
                  </a:lnTo>
                  <a:lnTo>
                    <a:pt x="98" y="41"/>
                  </a:lnTo>
                  <a:lnTo>
                    <a:pt x="99" y="47"/>
                  </a:lnTo>
                  <a:lnTo>
                    <a:pt x="101" y="54"/>
                  </a:lnTo>
                  <a:lnTo>
                    <a:pt x="102" y="63"/>
                  </a:lnTo>
                  <a:lnTo>
                    <a:pt x="73" y="74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4"/>
                  </a:lnTo>
                  <a:lnTo>
                    <a:pt x="71" y="61"/>
                  </a:lnTo>
                  <a:lnTo>
                    <a:pt x="70" y="58"/>
                  </a:lnTo>
                  <a:lnTo>
                    <a:pt x="67" y="54"/>
                  </a:lnTo>
                  <a:lnTo>
                    <a:pt x="66" y="52"/>
                  </a:lnTo>
                  <a:lnTo>
                    <a:pt x="64" y="51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5" y="46"/>
                  </a:lnTo>
                  <a:lnTo>
                    <a:pt x="52" y="47"/>
                  </a:lnTo>
                  <a:lnTo>
                    <a:pt x="49" y="47"/>
                  </a:lnTo>
                  <a:lnTo>
                    <a:pt x="47" y="48"/>
                  </a:lnTo>
                  <a:lnTo>
                    <a:pt x="45" y="51"/>
                  </a:lnTo>
                  <a:lnTo>
                    <a:pt x="42" y="53"/>
                  </a:lnTo>
                  <a:lnTo>
                    <a:pt x="41" y="56"/>
                  </a:lnTo>
                  <a:lnTo>
                    <a:pt x="39" y="59"/>
                  </a:lnTo>
                  <a:lnTo>
                    <a:pt x="38" y="64"/>
                  </a:lnTo>
                  <a:lnTo>
                    <a:pt x="37" y="67"/>
                  </a:lnTo>
                  <a:lnTo>
                    <a:pt x="35" y="71"/>
                  </a:lnTo>
                  <a:lnTo>
                    <a:pt x="35" y="74"/>
                  </a:lnTo>
                  <a:lnTo>
                    <a:pt x="34" y="79"/>
                  </a:lnTo>
                  <a:lnTo>
                    <a:pt x="34" y="85"/>
                  </a:lnTo>
                  <a:lnTo>
                    <a:pt x="34" y="90"/>
                  </a:lnTo>
                  <a:lnTo>
                    <a:pt x="33" y="97"/>
                  </a:lnTo>
                  <a:lnTo>
                    <a:pt x="33" y="103"/>
                  </a:lnTo>
                  <a:lnTo>
                    <a:pt x="33" y="111"/>
                  </a:lnTo>
                  <a:lnTo>
                    <a:pt x="34" y="118"/>
                  </a:lnTo>
                  <a:lnTo>
                    <a:pt x="34" y="125"/>
                  </a:lnTo>
                  <a:lnTo>
                    <a:pt x="34" y="131"/>
                  </a:lnTo>
                  <a:lnTo>
                    <a:pt x="35" y="136"/>
                  </a:lnTo>
                  <a:lnTo>
                    <a:pt x="37" y="140"/>
                  </a:lnTo>
                  <a:lnTo>
                    <a:pt x="38" y="145"/>
                  </a:lnTo>
                  <a:lnTo>
                    <a:pt x="39" y="149"/>
                  </a:lnTo>
                  <a:lnTo>
                    <a:pt x="40" y="151"/>
                  </a:lnTo>
                  <a:lnTo>
                    <a:pt x="41" y="153"/>
                  </a:lnTo>
                  <a:lnTo>
                    <a:pt x="44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9"/>
                  </a:lnTo>
                  <a:lnTo>
                    <a:pt x="52" y="160"/>
                  </a:lnTo>
                  <a:lnTo>
                    <a:pt x="54" y="160"/>
                  </a:lnTo>
                  <a:lnTo>
                    <a:pt x="55" y="160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8"/>
                  </a:lnTo>
                  <a:lnTo>
                    <a:pt x="64" y="157"/>
                  </a:lnTo>
                  <a:lnTo>
                    <a:pt x="65" y="154"/>
                  </a:lnTo>
                  <a:lnTo>
                    <a:pt x="66" y="152"/>
                  </a:lnTo>
                  <a:lnTo>
                    <a:pt x="68" y="151"/>
                  </a:lnTo>
                  <a:lnTo>
                    <a:pt x="70" y="145"/>
                  </a:lnTo>
                  <a:lnTo>
                    <a:pt x="72" y="138"/>
                  </a:lnTo>
                  <a:lnTo>
                    <a:pt x="73" y="131"/>
                  </a:lnTo>
                  <a:lnTo>
                    <a:pt x="74" y="126"/>
                  </a:lnTo>
                  <a:lnTo>
                    <a:pt x="75" y="1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752923" y="65722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743498" y="64623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735957" y="637442"/>
              <a:ext cx="50899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337322" y="62865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3697387" y="628650"/>
              <a:ext cx="15646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2752923" y="65722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743498" y="64623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735957" y="637442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I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3337322" y="62865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697387" y="628650"/>
              <a:ext cx="15646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337322" y="628650"/>
              <a:ext cx="213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697387" y="628650"/>
              <a:ext cx="15869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5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2992338" y="1151792"/>
              <a:ext cx="209252" cy="4418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</a:t>
              </a:r>
            </a:p>
          </p:txBody>
        </p:sp>
      </p:grpSp>
      <p:grpSp>
        <p:nvGrpSpPr>
          <p:cNvPr id="116" name="Group 346"/>
          <p:cNvGrpSpPr>
            <a:grpSpLocks/>
          </p:cNvGrpSpPr>
          <p:nvPr/>
        </p:nvGrpSpPr>
        <p:grpSpPr bwMode="auto">
          <a:xfrm>
            <a:off x="152400" y="3048000"/>
            <a:ext cx="1219200" cy="1143000"/>
            <a:chOff x="222" y="768"/>
            <a:chExt cx="912" cy="864"/>
          </a:xfrm>
        </p:grpSpPr>
        <p:sp>
          <p:nvSpPr>
            <p:cNvPr id="117" name="AutoShape 347"/>
            <p:cNvSpPr>
              <a:spLocks noChangeAspect="1" noChangeArrowheads="1" noTextEdit="1"/>
            </p:cNvSpPr>
            <p:nvPr/>
          </p:nvSpPr>
          <p:spPr bwMode="auto">
            <a:xfrm>
              <a:off x="222" y="768"/>
              <a:ext cx="91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34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19" name="Rectangle 34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20" name="Rectangle 350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21" name="Rectangle 35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35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35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35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35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35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35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35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35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36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36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36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36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34" name="Rectangle 36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35" name="Rectangle 36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36" name="Rectangle 36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37" name="Rectangle 36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38" name="Rectangle 36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39" name="Rectangle 36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40" name="Rectangle 37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41" name="Rectangle 37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42" name="Freeform 372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73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374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45" name="Rectangle 375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46" name="Rectangle 376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47" name="Rectangle 377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378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379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381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382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383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384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385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386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387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388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389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60" name="Rectangle 390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61" name="Rectangle 391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62" name="Rectangle 392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63" name="Rectangle 393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64" name="Rectangle 394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65" name="Rectangle 395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66" name="Rectangle 396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67" name="Rectangle 397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68" name="Rectangle 39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69" name="Rectangle 39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70" name="Rectangle 400"/>
            <p:cNvSpPr>
              <a:spLocks noChangeArrowheads="1"/>
            </p:cNvSpPr>
            <p:nvPr/>
          </p:nvSpPr>
          <p:spPr bwMode="auto">
            <a:xfrm>
              <a:off x="313" y="989"/>
              <a:ext cx="4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/>
                <a:t>I</a:t>
              </a:r>
            </a:p>
          </p:txBody>
        </p:sp>
        <p:sp>
          <p:nvSpPr>
            <p:cNvPr id="171" name="Rectangle 40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40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40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40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40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40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40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40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40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41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41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41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41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84" name="Rectangle 41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85" name="Rectangle 41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86" name="Rectangle 41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87" name="Rectangle 41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88" name="Rectangle 41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89" name="Rectangle 41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90" name="Rectangle 42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91" name="Rectangle 42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92" name="Rectangle 422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42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424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425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42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427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428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42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430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431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43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433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434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435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436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437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438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439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440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441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442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443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444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445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446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17" name="Rectangle 447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18" name="Rectangle 448"/>
            <p:cNvSpPr>
              <a:spLocks noChangeArrowheads="1"/>
            </p:cNvSpPr>
            <p:nvPr/>
          </p:nvSpPr>
          <p:spPr bwMode="auto">
            <a:xfrm>
              <a:off x="463" y="985"/>
              <a:ext cx="18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/>
                <a:t>IIa</a:t>
              </a:r>
              <a:endParaRPr lang="en-US" sz="1600" b="1"/>
            </a:p>
          </p:txBody>
        </p:sp>
        <p:sp>
          <p:nvSpPr>
            <p:cNvPr id="219" name="Rectangle 449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20" name="Rectangle 450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21" name="Rectangle 451"/>
            <p:cNvSpPr>
              <a:spLocks noChangeArrowheads="1"/>
            </p:cNvSpPr>
            <p:nvPr/>
          </p:nvSpPr>
          <p:spPr bwMode="auto">
            <a:xfrm>
              <a:off x="691" y="985"/>
              <a:ext cx="19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/>
                <a:t>IIb</a:t>
              </a:r>
              <a:endParaRPr lang="en-US" sz="1600" b="1"/>
            </a:p>
          </p:txBody>
        </p:sp>
        <p:sp>
          <p:nvSpPr>
            <p:cNvPr id="222" name="Rectangle 452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223" name="Rectangle 453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224" name="Rectangle 454"/>
            <p:cNvSpPr>
              <a:spLocks noChangeArrowheads="1"/>
            </p:cNvSpPr>
            <p:nvPr/>
          </p:nvSpPr>
          <p:spPr bwMode="auto">
            <a:xfrm>
              <a:off x="919" y="985"/>
              <a:ext cx="14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/>
                <a:t>III</a:t>
              </a:r>
              <a:endParaRPr lang="en-US" sz="1600" b="1" dirty="0"/>
            </a:p>
          </p:txBody>
        </p:sp>
        <p:sp>
          <p:nvSpPr>
            <p:cNvPr id="225" name="WordArt 455"/>
            <p:cNvSpPr>
              <a:spLocks noChangeArrowheads="1" noChangeShapeType="1" noTextEdit="1"/>
            </p:cNvSpPr>
            <p:nvPr/>
          </p:nvSpPr>
          <p:spPr bwMode="auto">
            <a:xfrm>
              <a:off x="480" y="1263"/>
              <a:ext cx="111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  <p:grpSp>
        <p:nvGrpSpPr>
          <p:cNvPr id="226" name="Group 345"/>
          <p:cNvGrpSpPr>
            <a:grpSpLocks noChangeAspect="1"/>
          </p:cNvGrpSpPr>
          <p:nvPr/>
        </p:nvGrpSpPr>
        <p:grpSpPr bwMode="auto">
          <a:xfrm>
            <a:off x="152400" y="4648200"/>
            <a:ext cx="1295400" cy="1295400"/>
            <a:chOff x="1680" y="2112"/>
            <a:chExt cx="699" cy="816"/>
          </a:xfrm>
        </p:grpSpPr>
        <p:sp>
          <p:nvSpPr>
            <p:cNvPr id="227" name="AutoShape 344"/>
            <p:cNvSpPr>
              <a:spLocks noChangeAspect="1" noChangeArrowheads="1" noTextEdit="1"/>
            </p:cNvSpPr>
            <p:nvPr/>
          </p:nvSpPr>
          <p:spPr bwMode="auto">
            <a:xfrm>
              <a:off x="1680" y="2112"/>
              <a:ext cx="699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46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Rectangle 347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Rectangle 348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Rectangle 349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350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351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52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353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354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355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35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357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358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35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360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361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Rectangle 362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Rectangle 363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Rectangle 364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Rectangle 365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Rectangle 366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Rectangle 367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Rectangle 368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Rectangle 369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370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71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372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ectangle 373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Rectangle 374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Rectangle 375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376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377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378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79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80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81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82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83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84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85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86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7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Rectangle 388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Rectangle 389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Rectangle 390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Rectangle 391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Rectangle 392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Rectangle 393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Rectangle 394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Rectangle 395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ectangle 396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Rectangle 397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Rectangle 398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Rectangle 399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400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401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402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403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404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405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40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407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408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40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10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411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Rectangle 412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Rectangle 413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414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415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416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417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418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419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420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421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422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423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424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425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426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427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428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429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430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431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432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5" name="Group 435"/>
            <p:cNvGrpSpPr>
              <a:grpSpLocks/>
            </p:cNvGrpSpPr>
            <p:nvPr/>
          </p:nvGrpSpPr>
          <p:grpSpPr bwMode="auto">
            <a:xfrm>
              <a:off x="1684" y="2505"/>
              <a:ext cx="160" cy="393"/>
              <a:chOff x="1684" y="2505"/>
              <a:chExt cx="160" cy="393"/>
            </a:xfrm>
          </p:grpSpPr>
          <p:sp>
            <p:nvSpPr>
              <p:cNvPr id="462" name="Rectangle 433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434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6" name="Rectangle 436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437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8" name="Group 440"/>
            <p:cNvGrpSpPr>
              <a:grpSpLocks/>
            </p:cNvGrpSpPr>
            <p:nvPr/>
          </p:nvGrpSpPr>
          <p:grpSpPr bwMode="auto">
            <a:xfrm>
              <a:off x="1844" y="2505"/>
              <a:ext cx="160" cy="393"/>
              <a:chOff x="1844" y="2505"/>
              <a:chExt cx="160" cy="393"/>
            </a:xfrm>
          </p:grpSpPr>
          <p:sp>
            <p:nvSpPr>
              <p:cNvPr id="460" name="Rectangle 438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439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9" name="Rectangle 441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442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1" name="Group 445"/>
            <p:cNvGrpSpPr>
              <a:grpSpLocks/>
            </p:cNvGrpSpPr>
            <p:nvPr/>
          </p:nvGrpSpPr>
          <p:grpSpPr bwMode="auto">
            <a:xfrm>
              <a:off x="2004" y="2505"/>
              <a:ext cx="159" cy="393"/>
              <a:chOff x="2004" y="2505"/>
              <a:chExt cx="159" cy="393"/>
            </a:xfrm>
          </p:grpSpPr>
          <p:sp>
            <p:nvSpPr>
              <p:cNvPr id="458" name="Rectangle 443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Rectangle 444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2" name="Rectangle 44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447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4" name="Group 450"/>
            <p:cNvGrpSpPr>
              <a:grpSpLocks/>
            </p:cNvGrpSpPr>
            <p:nvPr/>
          </p:nvGrpSpPr>
          <p:grpSpPr bwMode="auto">
            <a:xfrm>
              <a:off x="2163" y="2505"/>
              <a:ext cx="158" cy="393"/>
              <a:chOff x="2163" y="2505"/>
              <a:chExt cx="158" cy="393"/>
            </a:xfrm>
          </p:grpSpPr>
          <p:sp>
            <p:nvSpPr>
              <p:cNvPr id="456" name="Rectangle 448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449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noFill/>
              <a:ln w="11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5" name="Rectangle 451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452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453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454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455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456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457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458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459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460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5" name="Group 463"/>
            <p:cNvGrpSpPr>
              <a:grpSpLocks/>
            </p:cNvGrpSpPr>
            <p:nvPr/>
          </p:nvGrpSpPr>
          <p:grpSpPr bwMode="auto">
            <a:xfrm>
              <a:off x="1877" y="2575"/>
              <a:ext cx="85" cy="235"/>
              <a:chOff x="1877" y="2575"/>
              <a:chExt cx="85" cy="235"/>
            </a:xfrm>
          </p:grpSpPr>
          <p:sp>
            <p:nvSpPr>
              <p:cNvPr id="454" name="Freeform 461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1479" y="2721"/>
                  </a:cxn>
                  <a:cxn ang="0">
                    <a:pos x="2049" y="3088"/>
                  </a:cxn>
                  <a:cxn ang="0">
                    <a:pos x="1868" y="3940"/>
                  </a:cxn>
                  <a:cxn ang="0">
                    <a:pos x="1562" y="4456"/>
                  </a:cxn>
                  <a:cxn ang="0">
                    <a:pos x="1095" y="4630"/>
                  </a:cxn>
                  <a:cxn ang="0">
                    <a:pos x="535" y="4420"/>
                  </a:cxn>
                  <a:cxn ang="0">
                    <a:pos x="158" y="3674"/>
                  </a:cxn>
                  <a:cxn ang="0">
                    <a:pos x="0" y="2306"/>
                  </a:cxn>
                  <a:cxn ang="0">
                    <a:pos x="279" y="596"/>
                  </a:cxn>
                  <a:cxn ang="0">
                    <a:pos x="1065" y="0"/>
                  </a:cxn>
                  <a:cxn ang="0">
                    <a:pos x="1691" y="342"/>
                  </a:cxn>
                  <a:cxn ang="0">
                    <a:pos x="2029" y="1393"/>
                  </a:cxn>
                  <a:cxn ang="0">
                    <a:pos x="1454" y="1665"/>
                  </a:cxn>
                  <a:cxn ang="0">
                    <a:pos x="1391" y="1365"/>
                  </a:cxn>
                  <a:cxn ang="0">
                    <a:pos x="1257" y="1121"/>
                  </a:cxn>
                  <a:cxn ang="0">
                    <a:pos x="1081" y="1036"/>
                  </a:cxn>
                  <a:cxn ang="0">
                    <a:pos x="742" y="1414"/>
                  </a:cxn>
                  <a:cxn ang="0">
                    <a:pos x="653" y="2297"/>
                  </a:cxn>
                  <a:cxn ang="0">
                    <a:pos x="759" y="3317"/>
                  </a:cxn>
                  <a:cxn ang="0">
                    <a:pos x="1058" y="3592"/>
                  </a:cxn>
                  <a:cxn ang="0">
                    <a:pos x="1341" y="3369"/>
                  </a:cxn>
                  <a:cxn ang="0">
                    <a:pos x="1479" y="2721"/>
                  </a:cxn>
                </a:cxnLst>
                <a:rect l="0" t="0" r="r" b="b"/>
                <a:pathLst>
                  <a:path w="2049" h="4630">
                    <a:moveTo>
                      <a:pt x="1479" y="2721"/>
                    </a:moveTo>
                    <a:cubicBezTo>
                      <a:pt x="1668" y="2845"/>
                      <a:pt x="1860" y="2964"/>
                      <a:pt x="2049" y="3088"/>
                    </a:cubicBezTo>
                    <a:cubicBezTo>
                      <a:pt x="2011" y="3427"/>
                      <a:pt x="1948" y="3710"/>
                      <a:pt x="1868" y="3940"/>
                    </a:cubicBezTo>
                    <a:cubicBezTo>
                      <a:pt x="1788" y="4170"/>
                      <a:pt x="1683" y="4339"/>
                      <a:pt x="1562" y="4456"/>
                    </a:cubicBezTo>
                    <a:cubicBezTo>
                      <a:pt x="1441" y="4574"/>
                      <a:pt x="1283" y="4630"/>
                      <a:pt x="1095" y="4630"/>
                    </a:cubicBezTo>
                    <a:cubicBezTo>
                      <a:pt x="867" y="4630"/>
                      <a:pt x="678" y="4562"/>
                      <a:pt x="535" y="4420"/>
                    </a:cubicBezTo>
                    <a:cubicBezTo>
                      <a:pt x="391" y="4278"/>
                      <a:pt x="261" y="4032"/>
                      <a:pt x="158" y="3674"/>
                    </a:cubicBezTo>
                    <a:cubicBezTo>
                      <a:pt x="56" y="3316"/>
                      <a:pt x="0" y="2862"/>
                      <a:pt x="0" y="2306"/>
                    </a:cubicBezTo>
                    <a:cubicBezTo>
                      <a:pt x="0" y="1564"/>
                      <a:pt x="97" y="997"/>
                      <a:pt x="279" y="596"/>
                    </a:cubicBezTo>
                    <a:cubicBezTo>
                      <a:pt x="461" y="197"/>
                      <a:pt x="726" y="0"/>
                      <a:pt x="1065" y="0"/>
                    </a:cubicBezTo>
                    <a:cubicBezTo>
                      <a:pt x="1331" y="0"/>
                      <a:pt x="1541" y="112"/>
                      <a:pt x="1691" y="342"/>
                    </a:cubicBezTo>
                    <a:cubicBezTo>
                      <a:pt x="1840" y="573"/>
                      <a:pt x="1957" y="919"/>
                      <a:pt x="2029" y="1393"/>
                    </a:cubicBezTo>
                    <a:cubicBezTo>
                      <a:pt x="1838" y="1485"/>
                      <a:pt x="1645" y="1573"/>
                      <a:pt x="1454" y="1665"/>
                    </a:cubicBezTo>
                    <a:cubicBezTo>
                      <a:pt x="1435" y="1527"/>
                      <a:pt x="1412" y="1430"/>
                      <a:pt x="1391" y="1365"/>
                    </a:cubicBezTo>
                    <a:cubicBezTo>
                      <a:pt x="1356" y="1258"/>
                      <a:pt x="1310" y="1180"/>
                      <a:pt x="1257" y="1121"/>
                    </a:cubicBezTo>
                    <a:cubicBezTo>
                      <a:pt x="1205" y="1062"/>
                      <a:pt x="1145" y="1036"/>
                      <a:pt x="1081" y="1036"/>
                    </a:cubicBezTo>
                    <a:cubicBezTo>
                      <a:pt x="933" y="1036"/>
                      <a:pt x="819" y="1160"/>
                      <a:pt x="742" y="1414"/>
                    </a:cubicBezTo>
                    <a:cubicBezTo>
                      <a:pt x="684" y="1601"/>
                      <a:pt x="653" y="1897"/>
                      <a:pt x="653" y="2297"/>
                    </a:cubicBezTo>
                    <a:cubicBezTo>
                      <a:pt x="653" y="2795"/>
                      <a:pt x="690" y="3133"/>
                      <a:pt x="759" y="3317"/>
                    </a:cubicBezTo>
                    <a:cubicBezTo>
                      <a:pt x="828" y="3501"/>
                      <a:pt x="930" y="3592"/>
                      <a:pt x="1058" y="3592"/>
                    </a:cubicBezTo>
                    <a:cubicBezTo>
                      <a:pt x="1183" y="3592"/>
                      <a:pt x="1277" y="3519"/>
                      <a:pt x="1341" y="3369"/>
                    </a:cubicBezTo>
                    <a:cubicBezTo>
                      <a:pt x="1403" y="3219"/>
                      <a:pt x="1451" y="3006"/>
                      <a:pt x="1479" y="272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462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61" y="138"/>
                  </a:cxn>
                  <a:cxn ang="0">
                    <a:pos x="85" y="157"/>
                  </a:cxn>
                  <a:cxn ang="0">
                    <a:pos x="77" y="200"/>
                  </a:cxn>
                  <a:cxn ang="0">
                    <a:pos x="65" y="226"/>
                  </a:cxn>
                  <a:cxn ang="0">
                    <a:pos x="45" y="235"/>
                  </a:cxn>
                  <a:cxn ang="0">
                    <a:pos x="22" y="224"/>
                  </a:cxn>
                  <a:cxn ang="0">
                    <a:pos x="7" y="186"/>
                  </a:cxn>
                  <a:cxn ang="0">
                    <a:pos x="0" y="117"/>
                  </a:cxn>
                  <a:cxn ang="0">
                    <a:pos x="12" y="31"/>
                  </a:cxn>
                  <a:cxn ang="0">
                    <a:pos x="44" y="0"/>
                  </a:cxn>
                  <a:cxn ang="0">
                    <a:pos x="70" y="18"/>
                  </a:cxn>
                  <a:cxn ang="0">
                    <a:pos x="84" y="71"/>
                  </a:cxn>
                  <a:cxn ang="0">
                    <a:pos x="60" y="85"/>
                  </a:cxn>
                  <a:cxn ang="0">
                    <a:pos x="58" y="69"/>
                  </a:cxn>
                  <a:cxn ang="0">
                    <a:pos x="52" y="57"/>
                  </a:cxn>
                  <a:cxn ang="0">
                    <a:pos x="45" y="53"/>
                  </a:cxn>
                  <a:cxn ang="0">
                    <a:pos x="31" y="72"/>
                  </a:cxn>
                  <a:cxn ang="0">
                    <a:pos x="27" y="117"/>
                  </a:cxn>
                  <a:cxn ang="0">
                    <a:pos x="31" y="168"/>
                  </a:cxn>
                  <a:cxn ang="0">
                    <a:pos x="44" y="182"/>
                  </a:cxn>
                  <a:cxn ang="0">
                    <a:pos x="55" y="171"/>
                  </a:cxn>
                  <a:cxn ang="0">
                    <a:pos x="61" y="138"/>
                  </a:cxn>
                </a:cxnLst>
                <a:rect l="0" t="0" r="r" b="b"/>
                <a:pathLst>
                  <a:path w="85" h="235">
                    <a:moveTo>
                      <a:pt x="61" y="138"/>
                    </a:moveTo>
                    <a:cubicBezTo>
                      <a:pt x="69" y="144"/>
                      <a:pt x="77" y="150"/>
                      <a:pt x="85" y="157"/>
                    </a:cubicBezTo>
                    <a:cubicBezTo>
                      <a:pt x="83" y="174"/>
                      <a:pt x="80" y="188"/>
                      <a:pt x="77" y="200"/>
                    </a:cubicBezTo>
                    <a:cubicBezTo>
                      <a:pt x="74" y="211"/>
                      <a:pt x="70" y="220"/>
                      <a:pt x="65" y="226"/>
                    </a:cubicBezTo>
                    <a:cubicBezTo>
                      <a:pt x="60" y="232"/>
                      <a:pt x="53" y="235"/>
                      <a:pt x="45" y="235"/>
                    </a:cubicBezTo>
                    <a:cubicBezTo>
                      <a:pt x="36" y="235"/>
                      <a:pt x="28" y="231"/>
                      <a:pt x="22" y="224"/>
                    </a:cubicBezTo>
                    <a:cubicBezTo>
                      <a:pt x="16" y="217"/>
                      <a:pt x="11" y="204"/>
                      <a:pt x="7" y="186"/>
                    </a:cubicBezTo>
                    <a:cubicBezTo>
                      <a:pt x="3" y="168"/>
                      <a:pt x="0" y="145"/>
                      <a:pt x="0" y="117"/>
                    </a:cubicBezTo>
                    <a:cubicBezTo>
                      <a:pt x="0" y="80"/>
                      <a:pt x="4" y="51"/>
                      <a:pt x="12" y="31"/>
                    </a:cubicBezTo>
                    <a:cubicBezTo>
                      <a:pt x="19" y="10"/>
                      <a:pt x="30" y="0"/>
                      <a:pt x="44" y="0"/>
                    </a:cubicBezTo>
                    <a:cubicBezTo>
                      <a:pt x="55" y="0"/>
                      <a:pt x="64" y="6"/>
                      <a:pt x="70" y="18"/>
                    </a:cubicBezTo>
                    <a:cubicBezTo>
                      <a:pt x="76" y="29"/>
                      <a:pt x="81" y="47"/>
                      <a:pt x="84" y="71"/>
                    </a:cubicBezTo>
                    <a:cubicBezTo>
                      <a:pt x="76" y="76"/>
                      <a:pt x="68" y="80"/>
                      <a:pt x="60" y="85"/>
                    </a:cubicBezTo>
                    <a:cubicBezTo>
                      <a:pt x="59" y="78"/>
                      <a:pt x="58" y="73"/>
                      <a:pt x="58" y="69"/>
                    </a:cubicBezTo>
                    <a:cubicBezTo>
                      <a:pt x="56" y="64"/>
                      <a:pt x="54" y="60"/>
                      <a:pt x="52" y="57"/>
                    </a:cubicBezTo>
                    <a:cubicBezTo>
                      <a:pt x="50" y="54"/>
                      <a:pt x="47" y="53"/>
                      <a:pt x="45" y="53"/>
                    </a:cubicBezTo>
                    <a:cubicBezTo>
                      <a:pt x="39" y="53"/>
                      <a:pt x="34" y="59"/>
                      <a:pt x="31" y="72"/>
                    </a:cubicBezTo>
                    <a:cubicBezTo>
                      <a:pt x="28" y="81"/>
                      <a:pt x="27" y="96"/>
                      <a:pt x="27" y="117"/>
                    </a:cubicBezTo>
                    <a:cubicBezTo>
                      <a:pt x="27" y="142"/>
                      <a:pt x="29" y="159"/>
                      <a:pt x="31" y="168"/>
                    </a:cubicBezTo>
                    <a:cubicBezTo>
                      <a:pt x="34" y="178"/>
                      <a:pt x="39" y="182"/>
                      <a:pt x="44" y="182"/>
                    </a:cubicBezTo>
                    <a:cubicBezTo>
                      <a:pt x="49" y="182"/>
                      <a:pt x="53" y="178"/>
                      <a:pt x="55" y="171"/>
                    </a:cubicBezTo>
                    <a:cubicBezTo>
                      <a:pt x="58" y="163"/>
                      <a:pt x="60" y="153"/>
                      <a:pt x="61" y="138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6" name="Rectangle 464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465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466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467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468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469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470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471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472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473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474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475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476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477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478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479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480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481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482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483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484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485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486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487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488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489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490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491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492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493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494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495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496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497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498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499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500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501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502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503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504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505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Rectangle 506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Rectangle 507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Rectangle 508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Rectangle 509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Rectangle 510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Rectangle 511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Rectangle 512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Rectangle 513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Rectangle 514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Rectangle 515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Rectangle 516"/>
            <p:cNvSpPr>
              <a:spLocks noChangeArrowheads="1"/>
            </p:cNvSpPr>
            <p:nvPr/>
          </p:nvSpPr>
          <p:spPr bwMode="auto">
            <a:xfrm>
              <a:off x="1750" y="2323"/>
              <a:ext cx="3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Rectangle 517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518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519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520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521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522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523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524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525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526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527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528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529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Rectangle 530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Rectangle 531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Rectangle 532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Rectangle 533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Rectangle 534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Rectangle 535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Rectangle 536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Rectangle 537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Rectangle 538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539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540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541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542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543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544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545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54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547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548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54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550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3" name="Group 553"/>
            <p:cNvGrpSpPr>
              <a:grpSpLocks/>
            </p:cNvGrpSpPr>
            <p:nvPr/>
          </p:nvGrpSpPr>
          <p:grpSpPr bwMode="auto">
            <a:xfrm>
              <a:off x="1684" y="2505"/>
              <a:ext cx="160" cy="393"/>
              <a:chOff x="1684" y="2505"/>
              <a:chExt cx="160" cy="393"/>
            </a:xfrm>
          </p:grpSpPr>
          <p:sp>
            <p:nvSpPr>
              <p:cNvPr id="452" name="Rectangle 551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Rectangle 552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4" name="Rectangle 554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555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6" name="Group 558"/>
            <p:cNvGrpSpPr>
              <a:grpSpLocks/>
            </p:cNvGrpSpPr>
            <p:nvPr/>
          </p:nvGrpSpPr>
          <p:grpSpPr bwMode="auto">
            <a:xfrm>
              <a:off x="1844" y="2505"/>
              <a:ext cx="160" cy="393"/>
              <a:chOff x="1844" y="2505"/>
              <a:chExt cx="160" cy="393"/>
            </a:xfrm>
          </p:grpSpPr>
          <p:sp>
            <p:nvSpPr>
              <p:cNvPr id="450" name="Rectangle 556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557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7" name="Rectangle 559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560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9" name="Group 563"/>
            <p:cNvGrpSpPr>
              <a:grpSpLocks/>
            </p:cNvGrpSpPr>
            <p:nvPr/>
          </p:nvGrpSpPr>
          <p:grpSpPr bwMode="auto">
            <a:xfrm>
              <a:off x="2004" y="2505"/>
              <a:ext cx="159" cy="393"/>
              <a:chOff x="2004" y="2505"/>
              <a:chExt cx="159" cy="393"/>
            </a:xfrm>
          </p:grpSpPr>
          <p:sp>
            <p:nvSpPr>
              <p:cNvPr id="448" name="Rectangle 561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Rectangle 562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" name="Rectangle 564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565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2" name="Group 568"/>
            <p:cNvGrpSpPr>
              <a:grpSpLocks/>
            </p:cNvGrpSpPr>
            <p:nvPr/>
          </p:nvGrpSpPr>
          <p:grpSpPr bwMode="auto">
            <a:xfrm>
              <a:off x="2163" y="2505"/>
              <a:ext cx="158" cy="393"/>
              <a:chOff x="2163" y="2505"/>
              <a:chExt cx="158" cy="393"/>
            </a:xfrm>
          </p:grpSpPr>
          <p:sp>
            <p:nvSpPr>
              <p:cNvPr id="446" name="Rectangle 566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Rectangle 567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noFill/>
              <a:ln w="11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3" name="Rectangle 56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570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Rectangle 571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Rectangle 572"/>
            <p:cNvSpPr>
              <a:spLocks noChangeArrowheads="1"/>
            </p:cNvSpPr>
            <p:nvPr/>
          </p:nvSpPr>
          <p:spPr bwMode="auto">
            <a:xfrm>
              <a:off x="1864" y="2319"/>
              <a:ext cx="1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Rectangle 573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Rectangle 574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Rectangle 575"/>
            <p:cNvSpPr>
              <a:spLocks noChangeArrowheads="1"/>
            </p:cNvSpPr>
            <p:nvPr/>
          </p:nvSpPr>
          <p:spPr bwMode="auto">
            <a:xfrm>
              <a:off x="2038" y="2319"/>
              <a:ext cx="1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Rectangle 576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Rectangle 577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Rectangle 578"/>
            <p:cNvSpPr>
              <a:spLocks noChangeArrowheads="1"/>
            </p:cNvSpPr>
            <p:nvPr/>
          </p:nvSpPr>
          <p:spPr bwMode="auto">
            <a:xfrm>
              <a:off x="2210" y="2319"/>
              <a:ext cx="10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43" name="Group 581"/>
            <p:cNvGrpSpPr>
              <a:grpSpLocks/>
            </p:cNvGrpSpPr>
            <p:nvPr/>
          </p:nvGrpSpPr>
          <p:grpSpPr bwMode="auto">
            <a:xfrm>
              <a:off x="1877" y="2575"/>
              <a:ext cx="85" cy="235"/>
              <a:chOff x="1877" y="2575"/>
              <a:chExt cx="85" cy="235"/>
            </a:xfrm>
          </p:grpSpPr>
          <p:sp>
            <p:nvSpPr>
              <p:cNvPr id="444" name="Freeform 579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1479" y="2721"/>
                  </a:cxn>
                  <a:cxn ang="0">
                    <a:pos x="2049" y="3088"/>
                  </a:cxn>
                  <a:cxn ang="0">
                    <a:pos x="1868" y="3940"/>
                  </a:cxn>
                  <a:cxn ang="0">
                    <a:pos x="1562" y="4456"/>
                  </a:cxn>
                  <a:cxn ang="0">
                    <a:pos x="1095" y="4630"/>
                  </a:cxn>
                  <a:cxn ang="0">
                    <a:pos x="535" y="4420"/>
                  </a:cxn>
                  <a:cxn ang="0">
                    <a:pos x="158" y="3674"/>
                  </a:cxn>
                  <a:cxn ang="0">
                    <a:pos x="0" y="2306"/>
                  </a:cxn>
                  <a:cxn ang="0">
                    <a:pos x="279" y="596"/>
                  </a:cxn>
                  <a:cxn ang="0">
                    <a:pos x="1065" y="0"/>
                  </a:cxn>
                  <a:cxn ang="0">
                    <a:pos x="1691" y="342"/>
                  </a:cxn>
                  <a:cxn ang="0">
                    <a:pos x="2029" y="1393"/>
                  </a:cxn>
                  <a:cxn ang="0">
                    <a:pos x="1454" y="1665"/>
                  </a:cxn>
                  <a:cxn ang="0">
                    <a:pos x="1391" y="1365"/>
                  </a:cxn>
                  <a:cxn ang="0">
                    <a:pos x="1257" y="1121"/>
                  </a:cxn>
                  <a:cxn ang="0">
                    <a:pos x="1081" y="1036"/>
                  </a:cxn>
                  <a:cxn ang="0">
                    <a:pos x="742" y="1414"/>
                  </a:cxn>
                  <a:cxn ang="0">
                    <a:pos x="653" y="2297"/>
                  </a:cxn>
                  <a:cxn ang="0">
                    <a:pos x="759" y="3317"/>
                  </a:cxn>
                  <a:cxn ang="0">
                    <a:pos x="1058" y="3592"/>
                  </a:cxn>
                  <a:cxn ang="0">
                    <a:pos x="1341" y="3369"/>
                  </a:cxn>
                  <a:cxn ang="0">
                    <a:pos x="1479" y="2721"/>
                  </a:cxn>
                </a:cxnLst>
                <a:rect l="0" t="0" r="r" b="b"/>
                <a:pathLst>
                  <a:path w="2049" h="4630">
                    <a:moveTo>
                      <a:pt x="1479" y="2721"/>
                    </a:moveTo>
                    <a:cubicBezTo>
                      <a:pt x="1668" y="2845"/>
                      <a:pt x="1860" y="2964"/>
                      <a:pt x="2049" y="3088"/>
                    </a:cubicBezTo>
                    <a:cubicBezTo>
                      <a:pt x="2011" y="3427"/>
                      <a:pt x="1948" y="3710"/>
                      <a:pt x="1868" y="3940"/>
                    </a:cubicBezTo>
                    <a:cubicBezTo>
                      <a:pt x="1788" y="4170"/>
                      <a:pt x="1683" y="4339"/>
                      <a:pt x="1562" y="4456"/>
                    </a:cubicBezTo>
                    <a:cubicBezTo>
                      <a:pt x="1441" y="4574"/>
                      <a:pt x="1283" y="4630"/>
                      <a:pt x="1095" y="4630"/>
                    </a:cubicBezTo>
                    <a:cubicBezTo>
                      <a:pt x="867" y="4630"/>
                      <a:pt x="678" y="4562"/>
                      <a:pt x="535" y="4420"/>
                    </a:cubicBezTo>
                    <a:cubicBezTo>
                      <a:pt x="391" y="4278"/>
                      <a:pt x="261" y="4032"/>
                      <a:pt x="158" y="3674"/>
                    </a:cubicBezTo>
                    <a:cubicBezTo>
                      <a:pt x="56" y="3316"/>
                      <a:pt x="0" y="2862"/>
                      <a:pt x="0" y="2306"/>
                    </a:cubicBezTo>
                    <a:cubicBezTo>
                      <a:pt x="0" y="1564"/>
                      <a:pt x="97" y="997"/>
                      <a:pt x="279" y="596"/>
                    </a:cubicBezTo>
                    <a:cubicBezTo>
                      <a:pt x="461" y="197"/>
                      <a:pt x="726" y="0"/>
                      <a:pt x="1065" y="0"/>
                    </a:cubicBezTo>
                    <a:cubicBezTo>
                      <a:pt x="1331" y="0"/>
                      <a:pt x="1541" y="112"/>
                      <a:pt x="1691" y="342"/>
                    </a:cubicBezTo>
                    <a:cubicBezTo>
                      <a:pt x="1840" y="573"/>
                      <a:pt x="1957" y="919"/>
                      <a:pt x="2029" y="1393"/>
                    </a:cubicBezTo>
                    <a:cubicBezTo>
                      <a:pt x="1838" y="1485"/>
                      <a:pt x="1645" y="1573"/>
                      <a:pt x="1454" y="1665"/>
                    </a:cubicBezTo>
                    <a:cubicBezTo>
                      <a:pt x="1435" y="1527"/>
                      <a:pt x="1412" y="1430"/>
                      <a:pt x="1391" y="1365"/>
                    </a:cubicBezTo>
                    <a:cubicBezTo>
                      <a:pt x="1356" y="1258"/>
                      <a:pt x="1310" y="1180"/>
                      <a:pt x="1257" y="1121"/>
                    </a:cubicBezTo>
                    <a:cubicBezTo>
                      <a:pt x="1205" y="1062"/>
                      <a:pt x="1145" y="1036"/>
                      <a:pt x="1081" y="1036"/>
                    </a:cubicBezTo>
                    <a:cubicBezTo>
                      <a:pt x="933" y="1036"/>
                      <a:pt x="819" y="1160"/>
                      <a:pt x="742" y="1414"/>
                    </a:cubicBezTo>
                    <a:cubicBezTo>
                      <a:pt x="684" y="1601"/>
                      <a:pt x="653" y="1897"/>
                      <a:pt x="653" y="2297"/>
                    </a:cubicBezTo>
                    <a:cubicBezTo>
                      <a:pt x="653" y="2795"/>
                      <a:pt x="690" y="3133"/>
                      <a:pt x="759" y="3317"/>
                    </a:cubicBezTo>
                    <a:cubicBezTo>
                      <a:pt x="828" y="3501"/>
                      <a:pt x="930" y="3592"/>
                      <a:pt x="1058" y="3592"/>
                    </a:cubicBezTo>
                    <a:cubicBezTo>
                      <a:pt x="1183" y="3592"/>
                      <a:pt x="1277" y="3519"/>
                      <a:pt x="1341" y="3369"/>
                    </a:cubicBezTo>
                    <a:cubicBezTo>
                      <a:pt x="1403" y="3219"/>
                      <a:pt x="1451" y="3006"/>
                      <a:pt x="1479" y="272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580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61" y="138"/>
                  </a:cxn>
                  <a:cxn ang="0">
                    <a:pos x="85" y="157"/>
                  </a:cxn>
                  <a:cxn ang="0">
                    <a:pos x="77" y="200"/>
                  </a:cxn>
                  <a:cxn ang="0">
                    <a:pos x="65" y="226"/>
                  </a:cxn>
                  <a:cxn ang="0">
                    <a:pos x="45" y="235"/>
                  </a:cxn>
                  <a:cxn ang="0">
                    <a:pos x="22" y="224"/>
                  </a:cxn>
                  <a:cxn ang="0">
                    <a:pos x="7" y="186"/>
                  </a:cxn>
                  <a:cxn ang="0">
                    <a:pos x="0" y="117"/>
                  </a:cxn>
                  <a:cxn ang="0">
                    <a:pos x="12" y="31"/>
                  </a:cxn>
                  <a:cxn ang="0">
                    <a:pos x="44" y="0"/>
                  </a:cxn>
                  <a:cxn ang="0">
                    <a:pos x="70" y="18"/>
                  </a:cxn>
                  <a:cxn ang="0">
                    <a:pos x="84" y="71"/>
                  </a:cxn>
                  <a:cxn ang="0">
                    <a:pos x="60" y="85"/>
                  </a:cxn>
                  <a:cxn ang="0">
                    <a:pos x="58" y="69"/>
                  </a:cxn>
                  <a:cxn ang="0">
                    <a:pos x="52" y="57"/>
                  </a:cxn>
                  <a:cxn ang="0">
                    <a:pos x="45" y="53"/>
                  </a:cxn>
                  <a:cxn ang="0">
                    <a:pos x="31" y="72"/>
                  </a:cxn>
                  <a:cxn ang="0">
                    <a:pos x="27" y="117"/>
                  </a:cxn>
                  <a:cxn ang="0">
                    <a:pos x="31" y="168"/>
                  </a:cxn>
                  <a:cxn ang="0">
                    <a:pos x="44" y="182"/>
                  </a:cxn>
                  <a:cxn ang="0">
                    <a:pos x="55" y="171"/>
                  </a:cxn>
                  <a:cxn ang="0">
                    <a:pos x="61" y="138"/>
                  </a:cxn>
                </a:cxnLst>
                <a:rect l="0" t="0" r="r" b="b"/>
                <a:pathLst>
                  <a:path w="85" h="235">
                    <a:moveTo>
                      <a:pt x="61" y="138"/>
                    </a:moveTo>
                    <a:cubicBezTo>
                      <a:pt x="69" y="144"/>
                      <a:pt x="77" y="150"/>
                      <a:pt x="85" y="157"/>
                    </a:cubicBezTo>
                    <a:cubicBezTo>
                      <a:pt x="83" y="174"/>
                      <a:pt x="80" y="188"/>
                      <a:pt x="77" y="200"/>
                    </a:cubicBezTo>
                    <a:cubicBezTo>
                      <a:pt x="74" y="211"/>
                      <a:pt x="70" y="220"/>
                      <a:pt x="65" y="226"/>
                    </a:cubicBezTo>
                    <a:cubicBezTo>
                      <a:pt x="60" y="232"/>
                      <a:pt x="53" y="235"/>
                      <a:pt x="45" y="235"/>
                    </a:cubicBezTo>
                    <a:cubicBezTo>
                      <a:pt x="36" y="235"/>
                      <a:pt x="28" y="231"/>
                      <a:pt x="22" y="224"/>
                    </a:cubicBezTo>
                    <a:cubicBezTo>
                      <a:pt x="16" y="217"/>
                      <a:pt x="11" y="204"/>
                      <a:pt x="7" y="186"/>
                    </a:cubicBezTo>
                    <a:cubicBezTo>
                      <a:pt x="3" y="168"/>
                      <a:pt x="0" y="145"/>
                      <a:pt x="0" y="117"/>
                    </a:cubicBezTo>
                    <a:cubicBezTo>
                      <a:pt x="0" y="80"/>
                      <a:pt x="4" y="51"/>
                      <a:pt x="12" y="31"/>
                    </a:cubicBezTo>
                    <a:cubicBezTo>
                      <a:pt x="19" y="10"/>
                      <a:pt x="30" y="0"/>
                      <a:pt x="44" y="0"/>
                    </a:cubicBezTo>
                    <a:cubicBezTo>
                      <a:pt x="55" y="0"/>
                      <a:pt x="64" y="6"/>
                      <a:pt x="70" y="18"/>
                    </a:cubicBezTo>
                    <a:cubicBezTo>
                      <a:pt x="76" y="29"/>
                      <a:pt x="81" y="47"/>
                      <a:pt x="84" y="71"/>
                    </a:cubicBezTo>
                    <a:cubicBezTo>
                      <a:pt x="76" y="76"/>
                      <a:pt x="68" y="80"/>
                      <a:pt x="60" y="85"/>
                    </a:cubicBezTo>
                    <a:cubicBezTo>
                      <a:pt x="59" y="78"/>
                      <a:pt x="58" y="73"/>
                      <a:pt x="58" y="69"/>
                    </a:cubicBezTo>
                    <a:cubicBezTo>
                      <a:pt x="56" y="64"/>
                      <a:pt x="54" y="60"/>
                      <a:pt x="52" y="57"/>
                    </a:cubicBezTo>
                    <a:cubicBezTo>
                      <a:pt x="50" y="54"/>
                      <a:pt x="47" y="53"/>
                      <a:pt x="45" y="53"/>
                    </a:cubicBezTo>
                    <a:cubicBezTo>
                      <a:pt x="39" y="53"/>
                      <a:pt x="34" y="59"/>
                      <a:pt x="31" y="72"/>
                    </a:cubicBezTo>
                    <a:cubicBezTo>
                      <a:pt x="28" y="81"/>
                      <a:pt x="27" y="96"/>
                      <a:pt x="27" y="117"/>
                    </a:cubicBezTo>
                    <a:cubicBezTo>
                      <a:pt x="27" y="142"/>
                      <a:pt x="29" y="159"/>
                      <a:pt x="31" y="168"/>
                    </a:cubicBezTo>
                    <a:cubicBezTo>
                      <a:pt x="34" y="178"/>
                      <a:pt x="39" y="182"/>
                      <a:pt x="44" y="182"/>
                    </a:cubicBezTo>
                    <a:cubicBezTo>
                      <a:pt x="49" y="182"/>
                      <a:pt x="53" y="178"/>
                      <a:pt x="55" y="171"/>
                    </a:cubicBezTo>
                    <a:cubicBezTo>
                      <a:pt x="58" y="163"/>
                      <a:pt x="60" y="153"/>
                      <a:pt x="61" y="138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1676400" y="5105400"/>
            <a:ext cx="7315200" cy="990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1600200"/>
            <a:ext cx="7315200" cy="32766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AFib</a:t>
            </a:r>
            <a:r>
              <a:rPr lang="en-US" dirty="0" smtClean="0"/>
              <a:t>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 older patients (&gt;75) or unable to tolerate standard anticoagulation, lower INR target (1.6-2.0)</a:t>
            </a:r>
          </a:p>
          <a:p>
            <a:r>
              <a:rPr lang="en-US" b="1" dirty="0" smtClean="0"/>
              <a:t>Bridge with LMWH or </a:t>
            </a:r>
            <a:r>
              <a:rPr lang="en-US" b="1" dirty="0" err="1" smtClean="0"/>
              <a:t>unfractionated</a:t>
            </a:r>
            <a:r>
              <a:rPr lang="en-US" b="1" dirty="0" smtClean="0"/>
              <a:t> </a:t>
            </a:r>
            <a:r>
              <a:rPr lang="en-US" b="1" dirty="0" err="1" smtClean="0"/>
              <a:t>heaparin</a:t>
            </a:r>
            <a:r>
              <a:rPr lang="en-US" b="1" dirty="0" smtClean="0"/>
              <a:t> in high risk patients off anticoagulation for &gt; 1 week </a:t>
            </a:r>
          </a:p>
          <a:p>
            <a:r>
              <a:rPr lang="en-US" b="1" dirty="0" smtClean="0"/>
              <a:t>After coronary revascularization and AF, add low dose ASA and/or </a:t>
            </a:r>
            <a:r>
              <a:rPr lang="en-US" b="1" dirty="0" err="1" smtClean="0"/>
              <a:t>clopidogrel</a:t>
            </a:r>
            <a:r>
              <a:rPr lang="en-US" b="1" dirty="0" smtClean="0"/>
              <a:t> concurrently with anticoagulation, but may have increased risk of bleeding</a:t>
            </a:r>
          </a:p>
          <a:p>
            <a:r>
              <a:rPr lang="en-US" b="1" dirty="0" smtClean="0"/>
              <a:t>If undergoing PCI, then may stop anticoagulation but start back ASAP</a:t>
            </a:r>
          </a:p>
          <a:p>
            <a:r>
              <a:rPr lang="en-US" b="1" dirty="0" smtClean="0"/>
              <a:t>Continue </a:t>
            </a:r>
            <a:r>
              <a:rPr lang="en-US" b="1" dirty="0" err="1" smtClean="0"/>
              <a:t>warfarin</a:t>
            </a:r>
            <a:r>
              <a:rPr lang="en-US" b="1" dirty="0" smtClean="0"/>
              <a:t> with the </a:t>
            </a:r>
            <a:r>
              <a:rPr lang="en-US" b="1" dirty="0" err="1" smtClean="0"/>
              <a:t>clopidogrel</a:t>
            </a:r>
            <a:r>
              <a:rPr lang="en-US" b="1" dirty="0" smtClean="0"/>
              <a:t> after PCI</a:t>
            </a:r>
          </a:p>
          <a:p>
            <a:r>
              <a:rPr lang="en-US" b="1" dirty="0" smtClean="0"/>
              <a:t>If have stroke while on anticoagulation (INR 2-3), then increase intensity INR 3.0 – 3.5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Long-term anticoagulation is not recommended for primary stroke prevention in patients below age 60years without heart disease (lone AF)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grpSp>
        <p:nvGrpSpPr>
          <p:cNvPr id="5" name="Group 584"/>
          <p:cNvGrpSpPr>
            <a:grpSpLocks noChangeAspect="1"/>
          </p:cNvGrpSpPr>
          <p:nvPr/>
        </p:nvGrpSpPr>
        <p:grpSpPr bwMode="auto">
          <a:xfrm>
            <a:off x="228600" y="1846934"/>
            <a:ext cx="1277938" cy="1582066"/>
            <a:chOff x="2880" y="1872"/>
            <a:chExt cx="853" cy="1056"/>
          </a:xfrm>
        </p:grpSpPr>
        <p:sp>
          <p:nvSpPr>
            <p:cNvPr id="6" name="AutoShape 583"/>
            <p:cNvSpPr>
              <a:spLocks noChangeAspect="1" noChangeArrowheads="1" noTextEdit="1"/>
            </p:cNvSpPr>
            <p:nvPr/>
          </p:nvSpPr>
          <p:spPr bwMode="auto">
            <a:xfrm>
              <a:off x="2880" y="1872"/>
              <a:ext cx="853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85"/>
            <p:cNvSpPr>
              <a:spLocks noChangeArrowheads="1"/>
            </p:cNvSpPr>
            <p:nvPr/>
          </p:nvSpPr>
          <p:spPr bwMode="auto">
            <a:xfrm>
              <a:off x="2976" y="2156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86"/>
            <p:cNvSpPr>
              <a:spLocks noChangeArrowheads="1"/>
            </p:cNvSpPr>
            <p:nvPr/>
          </p:nvSpPr>
          <p:spPr bwMode="auto">
            <a:xfrm>
              <a:off x="2970" y="2149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87"/>
            <p:cNvSpPr>
              <a:spLocks noChangeArrowheads="1"/>
            </p:cNvSpPr>
            <p:nvPr/>
          </p:nvSpPr>
          <p:spPr bwMode="auto">
            <a:xfrm>
              <a:off x="2965" y="2142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588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89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90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591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92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593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94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95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596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597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598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599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600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601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602"/>
            <p:cNvSpPr>
              <a:spLocks noChangeArrowheads="1"/>
            </p:cNvSpPr>
            <p:nvPr/>
          </p:nvSpPr>
          <p:spPr bwMode="auto">
            <a:xfrm>
              <a:off x="3106" y="2137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603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604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605"/>
            <p:cNvSpPr>
              <a:spLocks noChangeArrowheads="1"/>
            </p:cNvSpPr>
            <p:nvPr/>
          </p:nvSpPr>
          <p:spPr bwMode="auto">
            <a:xfrm>
              <a:off x="3320" y="2137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06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607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608"/>
            <p:cNvSpPr>
              <a:spLocks noChangeArrowheads="1"/>
            </p:cNvSpPr>
            <p:nvPr/>
          </p:nvSpPr>
          <p:spPr bwMode="auto">
            <a:xfrm>
              <a:off x="3532" y="2137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609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10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611"/>
            <p:cNvSpPr>
              <a:spLocks noChangeArrowheads="1"/>
            </p:cNvSpPr>
            <p:nvPr/>
          </p:nvSpPr>
          <p:spPr bwMode="auto">
            <a:xfrm>
              <a:off x="2976" y="2156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612"/>
            <p:cNvSpPr>
              <a:spLocks noChangeArrowheads="1"/>
            </p:cNvSpPr>
            <p:nvPr/>
          </p:nvSpPr>
          <p:spPr bwMode="auto">
            <a:xfrm>
              <a:off x="2970" y="2149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613"/>
            <p:cNvSpPr>
              <a:spLocks noChangeArrowheads="1"/>
            </p:cNvSpPr>
            <p:nvPr/>
          </p:nvSpPr>
          <p:spPr bwMode="auto">
            <a:xfrm>
              <a:off x="2965" y="2142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614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615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16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617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18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619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20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21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622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23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624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625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626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627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628"/>
            <p:cNvSpPr>
              <a:spLocks noChangeArrowheads="1"/>
            </p:cNvSpPr>
            <p:nvPr/>
          </p:nvSpPr>
          <p:spPr bwMode="auto">
            <a:xfrm>
              <a:off x="3106" y="2137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629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630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631"/>
            <p:cNvSpPr>
              <a:spLocks noChangeArrowheads="1"/>
            </p:cNvSpPr>
            <p:nvPr/>
          </p:nvSpPr>
          <p:spPr bwMode="auto">
            <a:xfrm>
              <a:off x="3320" y="2137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632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633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634"/>
            <p:cNvSpPr>
              <a:spLocks noChangeArrowheads="1"/>
            </p:cNvSpPr>
            <p:nvPr/>
          </p:nvSpPr>
          <p:spPr bwMode="auto">
            <a:xfrm>
              <a:off x="3532" y="2137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635"/>
            <p:cNvSpPr>
              <a:spLocks noChangeArrowheads="1"/>
            </p:cNvSpPr>
            <p:nvPr/>
          </p:nvSpPr>
          <p:spPr bwMode="auto">
            <a:xfrm>
              <a:off x="2976" y="2156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636"/>
            <p:cNvSpPr>
              <a:spLocks noChangeArrowheads="1"/>
            </p:cNvSpPr>
            <p:nvPr/>
          </p:nvSpPr>
          <p:spPr bwMode="auto">
            <a:xfrm>
              <a:off x="2970" y="2149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637"/>
            <p:cNvSpPr>
              <a:spLocks noChangeArrowheads="1"/>
            </p:cNvSpPr>
            <p:nvPr/>
          </p:nvSpPr>
          <p:spPr bwMode="auto">
            <a:xfrm>
              <a:off x="2965" y="2142"/>
              <a:ext cx="4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638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39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40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41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42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3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44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45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46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47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48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49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50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51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652"/>
            <p:cNvSpPr>
              <a:spLocks noChangeArrowheads="1"/>
            </p:cNvSpPr>
            <p:nvPr/>
          </p:nvSpPr>
          <p:spPr bwMode="auto">
            <a:xfrm>
              <a:off x="3106" y="2137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653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654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655"/>
            <p:cNvSpPr>
              <a:spLocks noChangeArrowheads="1"/>
            </p:cNvSpPr>
            <p:nvPr/>
          </p:nvSpPr>
          <p:spPr bwMode="auto">
            <a:xfrm>
              <a:off x="3320" y="2137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656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657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658"/>
            <p:cNvSpPr>
              <a:spLocks noChangeArrowheads="1"/>
            </p:cNvSpPr>
            <p:nvPr/>
          </p:nvSpPr>
          <p:spPr bwMode="auto">
            <a:xfrm>
              <a:off x="3532" y="2137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659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60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61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62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63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64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65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66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67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68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69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70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71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72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73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74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75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76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677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78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679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680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681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682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683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684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685"/>
            <p:cNvSpPr>
              <a:spLocks noChangeArrowheads="1"/>
            </p:cNvSpPr>
            <p:nvPr/>
          </p:nvSpPr>
          <p:spPr bwMode="auto">
            <a:xfrm>
              <a:off x="3106" y="2137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686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687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688"/>
            <p:cNvSpPr>
              <a:spLocks noChangeArrowheads="1"/>
            </p:cNvSpPr>
            <p:nvPr/>
          </p:nvSpPr>
          <p:spPr bwMode="auto">
            <a:xfrm>
              <a:off x="3320" y="2137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689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690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691"/>
            <p:cNvSpPr>
              <a:spLocks noChangeArrowheads="1"/>
            </p:cNvSpPr>
            <p:nvPr/>
          </p:nvSpPr>
          <p:spPr bwMode="auto">
            <a:xfrm>
              <a:off x="3532" y="2137"/>
              <a:ext cx="1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696"/>
          <p:cNvGrpSpPr>
            <a:grpSpLocks noChangeAspect="1"/>
          </p:cNvGrpSpPr>
          <p:nvPr/>
        </p:nvGrpSpPr>
        <p:grpSpPr bwMode="auto">
          <a:xfrm>
            <a:off x="304800" y="4724400"/>
            <a:ext cx="1304170" cy="1447800"/>
            <a:chOff x="4278" y="1925"/>
            <a:chExt cx="908" cy="1008"/>
          </a:xfrm>
        </p:grpSpPr>
        <p:sp>
          <p:nvSpPr>
            <p:cNvPr id="118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4283" y="1925"/>
              <a:ext cx="903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697"/>
            <p:cNvSpPr>
              <a:spLocks noChangeArrowheads="1"/>
            </p:cNvSpPr>
            <p:nvPr/>
          </p:nvSpPr>
          <p:spPr bwMode="auto">
            <a:xfrm>
              <a:off x="4372" y="2142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698"/>
            <p:cNvSpPr>
              <a:spLocks noChangeArrowheads="1"/>
            </p:cNvSpPr>
            <p:nvPr/>
          </p:nvSpPr>
          <p:spPr bwMode="auto">
            <a:xfrm>
              <a:off x="4366" y="2136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699"/>
            <p:cNvSpPr>
              <a:spLocks noChangeArrowheads="1"/>
            </p:cNvSpPr>
            <p:nvPr/>
          </p:nvSpPr>
          <p:spPr bwMode="auto">
            <a:xfrm>
              <a:off x="4361" y="2129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700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01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02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03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04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05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706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707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708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709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710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711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712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713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714"/>
            <p:cNvSpPr>
              <a:spLocks noChangeArrowheads="1"/>
            </p:cNvSpPr>
            <p:nvPr/>
          </p:nvSpPr>
          <p:spPr bwMode="auto">
            <a:xfrm>
              <a:off x="4510" y="2125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715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716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717"/>
            <p:cNvSpPr>
              <a:spLocks noChangeArrowheads="1"/>
            </p:cNvSpPr>
            <p:nvPr/>
          </p:nvSpPr>
          <p:spPr bwMode="auto">
            <a:xfrm>
              <a:off x="4736" y="2125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718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719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720"/>
            <p:cNvSpPr>
              <a:spLocks noChangeArrowheads="1"/>
            </p:cNvSpPr>
            <p:nvPr/>
          </p:nvSpPr>
          <p:spPr bwMode="auto">
            <a:xfrm>
              <a:off x="4962" y="2125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721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22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723"/>
            <p:cNvSpPr>
              <a:spLocks noChangeArrowheads="1"/>
            </p:cNvSpPr>
            <p:nvPr/>
          </p:nvSpPr>
          <p:spPr bwMode="auto">
            <a:xfrm>
              <a:off x="4372" y="2142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724"/>
            <p:cNvSpPr>
              <a:spLocks noChangeArrowheads="1"/>
            </p:cNvSpPr>
            <p:nvPr/>
          </p:nvSpPr>
          <p:spPr bwMode="auto">
            <a:xfrm>
              <a:off x="4366" y="2136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725"/>
            <p:cNvSpPr>
              <a:spLocks noChangeArrowheads="1"/>
            </p:cNvSpPr>
            <p:nvPr/>
          </p:nvSpPr>
          <p:spPr bwMode="auto">
            <a:xfrm>
              <a:off x="4361" y="2129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726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727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728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729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730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731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32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733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734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735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736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737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738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739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740"/>
            <p:cNvSpPr>
              <a:spLocks noChangeArrowheads="1"/>
            </p:cNvSpPr>
            <p:nvPr/>
          </p:nvSpPr>
          <p:spPr bwMode="auto">
            <a:xfrm>
              <a:off x="4510" y="2125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741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742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743"/>
            <p:cNvSpPr>
              <a:spLocks noChangeArrowheads="1"/>
            </p:cNvSpPr>
            <p:nvPr/>
          </p:nvSpPr>
          <p:spPr bwMode="auto">
            <a:xfrm>
              <a:off x="4736" y="2125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744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745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746"/>
            <p:cNvSpPr>
              <a:spLocks noChangeArrowheads="1"/>
            </p:cNvSpPr>
            <p:nvPr/>
          </p:nvSpPr>
          <p:spPr bwMode="auto">
            <a:xfrm>
              <a:off x="4962" y="2125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747"/>
            <p:cNvSpPr>
              <a:spLocks noChangeArrowheads="1"/>
            </p:cNvSpPr>
            <p:nvPr/>
          </p:nvSpPr>
          <p:spPr bwMode="auto">
            <a:xfrm>
              <a:off x="4372" y="2142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748"/>
            <p:cNvSpPr>
              <a:spLocks noChangeArrowheads="1"/>
            </p:cNvSpPr>
            <p:nvPr/>
          </p:nvSpPr>
          <p:spPr bwMode="auto">
            <a:xfrm>
              <a:off x="4366" y="2136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749"/>
            <p:cNvSpPr>
              <a:spLocks noChangeArrowheads="1"/>
            </p:cNvSpPr>
            <p:nvPr/>
          </p:nvSpPr>
          <p:spPr bwMode="auto">
            <a:xfrm>
              <a:off x="4361" y="2129"/>
              <a:ext cx="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750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751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752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753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754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755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756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757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758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759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760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761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762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763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764"/>
            <p:cNvSpPr>
              <a:spLocks noChangeArrowheads="1"/>
            </p:cNvSpPr>
            <p:nvPr/>
          </p:nvSpPr>
          <p:spPr bwMode="auto">
            <a:xfrm>
              <a:off x="4510" y="2125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765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766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767"/>
            <p:cNvSpPr>
              <a:spLocks noChangeArrowheads="1"/>
            </p:cNvSpPr>
            <p:nvPr/>
          </p:nvSpPr>
          <p:spPr bwMode="auto">
            <a:xfrm>
              <a:off x="4736" y="2125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768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769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770"/>
            <p:cNvSpPr>
              <a:spLocks noChangeArrowheads="1"/>
            </p:cNvSpPr>
            <p:nvPr/>
          </p:nvSpPr>
          <p:spPr bwMode="auto">
            <a:xfrm>
              <a:off x="4962" y="2125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771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772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773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74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775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776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777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778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779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780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781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782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783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784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785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786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787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788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789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790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791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792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793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794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795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 796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Rectangle 797"/>
            <p:cNvSpPr>
              <a:spLocks noChangeArrowheads="1"/>
            </p:cNvSpPr>
            <p:nvPr/>
          </p:nvSpPr>
          <p:spPr bwMode="auto">
            <a:xfrm>
              <a:off x="4510" y="2125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798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Rectangle 799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Rectangle 800"/>
            <p:cNvSpPr>
              <a:spLocks noChangeArrowheads="1"/>
            </p:cNvSpPr>
            <p:nvPr/>
          </p:nvSpPr>
          <p:spPr bwMode="auto">
            <a:xfrm>
              <a:off x="4736" y="2125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Rectangle 801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802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803"/>
            <p:cNvSpPr>
              <a:spLocks noChangeArrowheads="1"/>
            </p:cNvSpPr>
            <p:nvPr/>
          </p:nvSpPr>
          <p:spPr bwMode="auto">
            <a:xfrm>
              <a:off x="4962" y="2125"/>
              <a:ext cx="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804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05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Discovered in 1916</a:t>
            </a:r>
          </a:p>
          <a:p>
            <a:r>
              <a:rPr lang="en-US" dirty="0" smtClean="0"/>
              <a:t>Originally isolated from canine liver cells</a:t>
            </a:r>
          </a:p>
          <a:p>
            <a:pPr lvl="1"/>
            <a:r>
              <a:rPr lang="en-US" dirty="0" smtClean="0"/>
              <a:t>McLean and Howell</a:t>
            </a:r>
          </a:p>
          <a:p>
            <a:pPr lvl="1"/>
            <a:r>
              <a:rPr lang="en-US" dirty="0" smtClean="0"/>
              <a:t>Discovered a fat soluble </a:t>
            </a:r>
            <a:r>
              <a:rPr lang="en-US" dirty="0" err="1" smtClean="0"/>
              <a:t>phosphotide</a:t>
            </a:r>
            <a:r>
              <a:rPr lang="en-US" dirty="0" smtClean="0"/>
              <a:t> anticoagulant in canine livers</a:t>
            </a:r>
          </a:p>
          <a:p>
            <a:pPr lvl="1"/>
            <a:r>
              <a:rPr lang="en-US" dirty="0" smtClean="0"/>
              <a:t>Work derived from the Greek word </a:t>
            </a:r>
            <a:r>
              <a:rPr lang="en-US" i="1" dirty="0" smtClean="0"/>
              <a:t>liver</a:t>
            </a:r>
          </a:p>
          <a:p>
            <a:r>
              <a:rPr lang="en-US" dirty="0" err="1" smtClean="0"/>
              <a:t>Jorpes</a:t>
            </a:r>
            <a:r>
              <a:rPr lang="en-US" dirty="0" smtClean="0"/>
              <a:t>, 1935, first human trials</a:t>
            </a:r>
          </a:p>
          <a:p>
            <a:r>
              <a:rPr lang="en-US" dirty="0" smtClean="0"/>
              <a:t>Derived from porcine and bovine mucosal tissues</a:t>
            </a:r>
          </a:p>
          <a:p>
            <a:r>
              <a:rPr lang="en-US" dirty="0" smtClean="0"/>
              <a:t>Physiologically present produced by </a:t>
            </a:r>
            <a:r>
              <a:rPr lang="en-US" dirty="0" err="1" smtClean="0"/>
              <a:t>basophils</a:t>
            </a:r>
            <a:r>
              <a:rPr lang="en-US" dirty="0" smtClean="0"/>
              <a:t> and stored by mast cells</a:t>
            </a:r>
          </a:p>
          <a:p>
            <a:pPr lvl="1"/>
            <a:r>
              <a:rPr lang="en-US" dirty="0" smtClean="0"/>
              <a:t>Released in response to tissue injury</a:t>
            </a:r>
          </a:p>
          <a:p>
            <a:r>
              <a:rPr lang="en-US" dirty="0" smtClean="0"/>
              <a:t>Given IV only b/c not absorbed by gut</a:t>
            </a:r>
          </a:p>
          <a:p>
            <a:pPr lvl="1"/>
            <a:r>
              <a:rPr lang="en-US" dirty="0" smtClean="0"/>
              <a:t>½ life of 1 hour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682" name="Picture 2" descr="http://t0.gstatic.com/images?q=tbn:ANd9GcSM7Ar8ioxUqzBlNKcjv1VkrcMoZkffyysj9a7z4rDWz2Xfn_c&amp;t=1&amp;usg=__IcIuhr2IgY0cr8Rx1M2kcJWXUUU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048249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Coronary Syndrome</a:t>
            </a:r>
          </a:p>
          <a:p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r>
              <a:rPr lang="en-US" dirty="0" smtClean="0"/>
              <a:t>Deep vein thrombosis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Cardiopulmonary bypass</a:t>
            </a:r>
          </a:p>
          <a:p>
            <a:r>
              <a:rPr lang="en-US" dirty="0" smtClean="0"/>
              <a:t>ECMO</a:t>
            </a:r>
          </a:p>
          <a:p>
            <a:r>
              <a:rPr lang="en-US" dirty="0" err="1" smtClean="0"/>
              <a:t>Hemofiltration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Heparin Induce Thrombocytopenia </a:t>
            </a:r>
          </a:p>
          <a:p>
            <a:pPr lvl="1"/>
            <a:r>
              <a:rPr lang="en-US" dirty="0" smtClean="0"/>
              <a:t>immunological reaction against platelets</a:t>
            </a:r>
          </a:p>
          <a:p>
            <a:pPr lvl="1"/>
            <a:r>
              <a:rPr lang="en-US" dirty="0" smtClean="0"/>
              <a:t> result in degradation of platelets</a:t>
            </a:r>
          </a:p>
          <a:p>
            <a:r>
              <a:rPr lang="en-US" dirty="0" smtClean="0"/>
              <a:t>Elevation of serum </a:t>
            </a:r>
            <a:r>
              <a:rPr lang="en-US" dirty="0" err="1" smtClean="0"/>
              <a:t>aminotransferase</a:t>
            </a:r>
            <a:endParaRPr lang="en-US" dirty="0" smtClean="0"/>
          </a:p>
          <a:p>
            <a:pPr lvl="1"/>
            <a:r>
              <a:rPr lang="en-US" dirty="0" smtClean="0"/>
              <a:t>temporary and has no clinical significance</a:t>
            </a:r>
          </a:p>
          <a:p>
            <a:r>
              <a:rPr lang="en-US" dirty="0" err="1" smtClean="0"/>
              <a:t>Hyperkalemia</a:t>
            </a:r>
            <a:endParaRPr lang="en-US" dirty="0" smtClean="0"/>
          </a:p>
          <a:p>
            <a:pPr lvl="1"/>
            <a:r>
              <a:rPr lang="en-US" dirty="0" smtClean="0"/>
              <a:t>heparin induced </a:t>
            </a:r>
            <a:r>
              <a:rPr lang="en-US" dirty="0" err="1" smtClean="0"/>
              <a:t>aldosterone</a:t>
            </a:r>
            <a:r>
              <a:rPr lang="en-US" dirty="0" smtClean="0"/>
              <a:t> suppression</a:t>
            </a:r>
          </a:p>
          <a:p>
            <a:r>
              <a:rPr lang="en-US" dirty="0" smtClean="0"/>
              <a:t>Alopecia rare, osteoporosis rare</a:t>
            </a:r>
          </a:p>
          <a:p>
            <a:endParaRPr lang="en-US" dirty="0" smtClean="0"/>
          </a:p>
          <a:p>
            <a:r>
              <a:rPr lang="en-US" dirty="0" smtClean="0"/>
              <a:t>Contraindications</a:t>
            </a:r>
          </a:p>
          <a:p>
            <a:pPr lvl="1"/>
            <a:r>
              <a:rPr lang="en-US" dirty="0" smtClean="0"/>
              <a:t>Severe liver disease, severe HTN, actively bleeding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xplosion 1 3"/>
          <p:cNvSpPr/>
          <p:nvPr/>
        </p:nvSpPr>
        <p:spPr>
          <a:xfrm>
            <a:off x="5410200" y="2895600"/>
            <a:ext cx="3733800" cy="19050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Rivaroxaban</a:t>
            </a:r>
            <a:endParaRPr lang="en-US" sz="2800" dirty="0"/>
          </a:p>
        </p:txBody>
      </p:sp>
      <p:sp>
        <p:nvSpPr>
          <p:cNvPr id="5" name="Explosion 2 4"/>
          <p:cNvSpPr/>
          <p:nvPr/>
        </p:nvSpPr>
        <p:spPr>
          <a:xfrm>
            <a:off x="3581400" y="4648200"/>
            <a:ext cx="5791200" cy="1676400"/>
          </a:xfrm>
          <a:prstGeom prst="irregularSeal2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 smtClean="0"/>
              <a:t>Dabigatran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00400" y="228600"/>
            <a:ext cx="287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</a:rPr>
              <a:t>Classes</a:t>
            </a:r>
            <a:endParaRPr lang="en-US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medscape.com/content/2004/00/48/07/480735/art-bjc480735.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228600"/>
            <a:ext cx="8229600" cy="7315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315200" y="152400"/>
            <a:ext cx="1295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8382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2895600"/>
            <a:ext cx="1828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32004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9530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6400" y="45720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457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Unfractionated</a:t>
            </a:r>
            <a:r>
              <a:rPr lang="en-US" sz="1600" b="1" dirty="0" smtClean="0"/>
              <a:t> heparin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457200" y="-152400"/>
            <a:ext cx="822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67818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9144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5800" y="838200"/>
            <a:ext cx="2057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304800"/>
            <a:ext cx="9144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304800"/>
            <a:ext cx="990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PT/INR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00" y="14478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XIIa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6629400" y="19050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XIa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7239000" y="2362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IXa</a:t>
            </a:r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2895600" y="51054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Antithrombin</a:t>
            </a:r>
            <a:r>
              <a:rPr lang="en-US" b="1" dirty="0" smtClean="0"/>
              <a:t> III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4495800" y="32004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Xa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formation of a ternary complex between AT, thrombin, and heparin results in the inactivation of thrombin. For this reason, heparin's activity against thrombin is size-dependent, the ternary complex requiring at least 18 </a:t>
            </a:r>
            <a:r>
              <a:rPr lang="en-US" dirty="0" err="1" smtClean="0"/>
              <a:t>saccharide</a:t>
            </a:r>
            <a:r>
              <a:rPr lang="en-US" dirty="0" smtClean="0"/>
              <a:t> units for efficient formation</a:t>
            </a:r>
          </a:p>
          <a:p>
            <a:r>
              <a:rPr lang="en-US" dirty="0" smtClean="0"/>
              <a:t>In contrast, anti-factor </a:t>
            </a:r>
            <a:r>
              <a:rPr lang="en-US" dirty="0" err="1" smtClean="0"/>
              <a:t>Xa</a:t>
            </a:r>
            <a:r>
              <a:rPr lang="en-US" dirty="0" smtClean="0"/>
              <a:t> activity requires only the </a:t>
            </a:r>
            <a:r>
              <a:rPr lang="en-US" dirty="0" err="1" smtClean="0"/>
              <a:t>pentasaccharide</a:t>
            </a:r>
            <a:r>
              <a:rPr lang="en-US" dirty="0" smtClean="0"/>
              <a:t> binding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 descr="http://basic-clinical-pharmacology.net/chapter%2034_%20drugs%20used%20in%20disorders%20of%20coagulation_files/image0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479122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 anti-factor </a:t>
            </a:r>
            <a:r>
              <a:rPr lang="en-US" dirty="0" err="1" smtClean="0"/>
              <a:t>Xa</a:t>
            </a:r>
            <a:r>
              <a:rPr lang="en-US" dirty="0" smtClean="0"/>
              <a:t> rather than </a:t>
            </a:r>
            <a:r>
              <a:rPr lang="en-US" dirty="0" err="1" smtClean="0"/>
              <a:t>antithrombin</a:t>
            </a:r>
            <a:endParaRPr lang="en-US" dirty="0" smtClean="0"/>
          </a:p>
          <a:p>
            <a:r>
              <a:rPr lang="en-US" dirty="0" smtClean="0"/>
              <a:t>Reduced risk of osteoporosis and HIT</a:t>
            </a:r>
          </a:p>
          <a:p>
            <a:r>
              <a:rPr lang="en-US" dirty="0" smtClean="0"/>
              <a:t>Do not need to monitor </a:t>
            </a:r>
            <a:r>
              <a:rPr lang="en-US" dirty="0" err="1" smtClean="0"/>
              <a:t>aPTT</a:t>
            </a:r>
            <a:r>
              <a:rPr lang="en-US" dirty="0" smtClean="0"/>
              <a:t> levels</a:t>
            </a:r>
          </a:p>
          <a:p>
            <a:pPr lvl="1"/>
            <a:r>
              <a:rPr lang="en-US" dirty="0" smtClean="0"/>
              <a:t>Can measure factor </a:t>
            </a:r>
            <a:r>
              <a:rPr lang="en-US" dirty="0" err="1" smtClean="0"/>
              <a:t>Xa</a:t>
            </a:r>
            <a:r>
              <a:rPr lang="en-US" dirty="0" smtClean="0"/>
              <a:t> levels</a:t>
            </a:r>
          </a:p>
          <a:p>
            <a:r>
              <a:rPr lang="en-US" dirty="0" err="1" smtClean="0"/>
              <a:t>Dalteparin</a:t>
            </a:r>
            <a:r>
              <a:rPr lang="en-US" dirty="0" smtClean="0"/>
              <a:t>, </a:t>
            </a:r>
            <a:r>
              <a:rPr lang="en-US" dirty="0" err="1" smtClean="0"/>
              <a:t>enoxaparin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CLOT trial 2003</a:t>
            </a:r>
          </a:p>
          <a:p>
            <a:pPr lvl="1"/>
            <a:r>
              <a:rPr lang="en-US" dirty="0" smtClean="0"/>
              <a:t>Patients with malignancy and acute VTE, </a:t>
            </a:r>
            <a:r>
              <a:rPr lang="en-US" dirty="0" err="1" smtClean="0"/>
              <a:t>dalteparin</a:t>
            </a:r>
            <a:r>
              <a:rPr lang="en-US" dirty="0" smtClean="0"/>
              <a:t> was more effective than Coumadin to reduce the risk of recurrent embolic events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Fondaparinux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Comparison of Fondaparinux and </a:t>
            </a:r>
            <a:r>
              <a:rPr lang="en-US" sz="2800" dirty="0" err="1" smtClean="0"/>
              <a:t>Enoxaparin</a:t>
            </a:r>
            <a:r>
              <a:rPr lang="en-US" sz="2800" dirty="0" smtClean="0"/>
              <a:t> in Acute Coronary Syndromes (2006) – OASIS </a:t>
            </a:r>
            <a:r>
              <a:rPr lang="en-US" sz="2800" dirty="0" smtClean="0"/>
              <a:t>5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3347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Comparison of Fondaparinux and </a:t>
            </a:r>
            <a:r>
              <a:rPr lang="en-US" sz="1400" b="1" dirty="0" err="1" smtClean="0"/>
              <a:t>Enoxaparin</a:t>
            </a:r>
            <a:r>
              <a:rPr lang="en-US" sz="1400" b="1" dirty="0" smtClean="0"/>
              <a:t> in Acute Coronary Syndromes, </a:t>
            </a:r>
            <a:r>
              <a:rPr lang="en-US" sz="1400" dirty="0" smtClean="0"/>
              <a:t>The Fifth Organization to Assess Strategies in Acute Ischemic Syndromes Investigators, 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 2006; 354:1464-1476</a:t>
            </a:r>
            <a:r>
              <a:rPr lang="en-US" sz="1400" dirty="0" smtClean="0">
                <a:hlinkClick r:id="rId7" action="ppaction://hlinkfile"/>
              </a:rPr>
              <a:t>April 6, 2006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5441" y="381641"/>
            <a:ext cx="8494560" cy="5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Arial" pitchFamily="34" charset="0"/>
              </a:rPr>
              <a:t>Cumulative Risks of Death, Myocardial Infarction, or Refractory Ischemia (Panel A) and of Major Bleeding (Panel B) through Day 9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40960" y="5972308"/>
            <a:ext cx="3918240" cy="4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The Fifth Organization to Assess Strategies in Acute Ischemic Syndromes Investigators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2006;354:1464-1476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521" y="6270418"/>
            <a:ext cx="2386080" cy="397482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0960" y="979303"/>
            <a:ext cx="3867840" cy="48950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2009 Joint STEMI/PCI Focused Update Recommendations</a:t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Fondaparinux – 2010 ECS Update</a:t>
            </a:r>
            <a:br>
              <a:rPr lang="en-US" dirty="0" smtClean="0"/>
            </a:br>
            <a:r>
              <a:rPr lang="en-US" dirty="0" smtClean="0"/>
              <a:t>FUTURA/OASIS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6" name="Picture 6" descr="http://scrapetv.com/News/News%20Pages/Sports/images-2/nascar-rac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85800"/>
            <a:ext cx="91440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medscape.com/content/2004/00/48/07/480735/art-bjc480735.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228600"/>
            <a:ext cx="8229600" cy="7315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315200" y="152400"/>
            <a:ext cx="1295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8382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2895600"/>
            <a:ext cx="1828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32004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9530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6400" y="45720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457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Unfractionated</a:t>
            </a:r>
            <a:r>
              <a:rPr lang="en-US" sz="1600" b="1" dirty="0" smtClean="0"/>
              <a:t> heparin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334000" y="4800600"/>
            <a:ext cx="16764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Direct thrombin inhibitors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6477000" y="30480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Low molecular weight heparins, </a:t>
            </a:r>
            <a:r>
              <a:rPr lang="en-US" sz="1600" b="1" dirty="0" err="1" smtClean="0"/>
              <a:t>fondiparinux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1828800"/>
            <a:ext cx="1219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Vitamin K antagonists, Inhibiting clotting factors: II, VII, IX, X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457200" y="-152400"/>
            <a:ext cx="822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67818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9144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5800" y="838200"/>
            <a:ext cx="2057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304800"/>
            <a:ext cx="9144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304800"/>
            <a:ext cx="990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PT/INR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8000" y="1828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VII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1676400" y="32766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5638800" y="2438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IX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6096000" y="14478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XIIa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6629400" y="19050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XIa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7239000" y="2362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IXa</a:t>
            </a:r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2895600" y="51054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Antithrombin</a:t>
            </a:r>
            <a:r>
              <a:rPr lang="en-US" b="1" dirty="0" smtClean="0"/>
              <a:t> III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4495800" y="32004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Xa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5105400" y="41148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Thrombin (</a:t>
            </a:r>
            <a:r>
              <a:rPr lang="en-US" b="1" dirty="0" err="1" smtClean="0"/>
              <a:t>IIa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5" name="Rectangle 54"/>
          <p:cNvSpPr/>
          <p:nvPr/>
        </p:nvSpPr>
        <p:spPr>
          <a:xfrm>
            <a:off x="914400" y="4191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Prothrombin</a:t>
            </a:r>
            <a:r>
              <a:rPr lang="en-US" b="1" dirty="0" smtClean="0"/>
              <a:t> (II)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8" grpId="0" animBg="1"/>
      <p:bldP spid="8" grpId="1" animBg="1"/>
      <p:bldP spid="9" grpId="0" animBg="1"/>
      <p:bldP spid="9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5" grpId="0" animBg="1"/>
      <p:bldP spid="5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err="1" smtClean="0"/>
              <a:t>Xa</a:t>
            </a:r>
            <a:r>
              <a:rPr lang="en-US" dirty="0" smtClean="0"/>
              <a:t> inhibitors (</a:t>
            </a:r>
            <a:r>
              <a:rPr lang="en-US" dirty="0" err="1" smtClean="0"/>
              <a:t>Xabans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 descr="http://t0.gstatic.com/images?q=tbn:ANd9GcTx0pQUxiYVb4PJA9ONh9JBTD-0RZkyzSuXs9rc11Iy5WL3mAQ&amp;t=1&amp;usg=__rrw2D4tUQKGXt_ihvzF440XVqRM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2189390" y="3830411"/>
            <a:ext cx="1641021" cy="3429000"/>
          </a:xfrm>
          <a:prstGeom prst="rect">
            <a:avLst/>
          </a:prstGeom>
          <a:noFill/>
        </p:spPr>
      </p:pic>
      <p:pic>
        <p:nvPicPr>
          <p:cNvPr id="34820" name="Picture 4" descr="http://t1.gstatic.com/images?q=tbn:ANd9GcTk66AqkJ6TnEr8Str-EsFnz42-kBt9tGZeub8vxy2mcZ74fsE&amp;t=1&amp;usg=__PeyM6fZ70KG-jtUgK7RDTAGzh0E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495800"/>
            <a:ext cx="2971800" cy="1862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Phase III trials, oral, no monitoring</a:t>
            </a:r>
          </a:p>
          <a:p>
            <a:r>
              <a:rPr lang="en-GB" sz="2400" dirty="0" smtClean="0"/>
              <a:t>Michael R. </a:t>
            </a:r>
            <a:r>
              <a:rPr lang="en-GB" sz="2400" dirty="0" err="1" smtClean="0"/>
              <a:t>Lassen</a:t>
            </a:r>
            <a:r>
              <a:rPr lang="en-GB" sz="2400" dirty="0" smtClean="0"/>
              <a:t>, M.D, </a:t>
            </a:r>
            <a:r>
              <a:rPr lang="en-GB" sz="2400" b="1" i="1" dirty="0" err="1" smtClean="0"/>
              <a:t>Rivaroxaban</a:t>
            </a:r>
            <a:r>
              <a:rPr lang="en-GB" sz="2400" b="1" i="1" dirty="0" smtClean="0"/>
              <a:t> versus </a:t>
            </a:r>
            <a:r>
              <a:rPr lang="en-GB" sz="2400" b="1" i="1" dirty="0" err="1" smtClean="0"/>
              <a:t>Enoxaparin</a:t>
            </a:r>
            <a:r>
              <a:rPr lang="en-GB" sz="2400" b="1" i="1" dirty="0" smtClean="0"/>
              <a:t> for </a:t>
            </a:r>
            <a:r>
              <a:rPr lang="en-GB" sz="2400" b="1" i="1" dirty="0" err="1" smtClean="0"/>
              <a:t>Thromboprophylaxis</a:t>
            </a:r>
            <a:r>
              <a:rPr lang="en-GB" sz="2400" b="1" i="1" dirty="0" smtClean="0"/>
              <a:t> after Total Knee </a:t>
            </a:r>
            <a:r>
              <a:rPr lang="en-GB" sz="2400" b="1" i="1" dirty="0" err="1" smtClean="0"/>
              <a:t>Arthroplasty</a:t>
            </a:r>
            <a:r>
              <a:rPr lang="en-GB" sz="2400" b="1" dirty="0" smtClean="0"/>
              <a:t>. </a:t>
            </a:r>
            <a:r>
              <a:rPr lang="en-GB" sz="2400" dirty="0" smtClean="0"/>
              <a:t>N </a:t>
            </a:r>
            <a:r>
              <a:rPr lang="en-GB" sz="2400" dirty="0" err="1" smtClean="0"/>
              <a:t>Engl</a:t>
            </a:r>
            <a:r>
              <a:rPr lang="en-GB" sz="2400" dirty="0" smtClean="0"/>
              <a:t> J Med, Volume 358(26):2776-2786; June 26, 2008</a:t>
            </a:r>
          </a:p>
          <a:p>
            <a:pPr marL="791736" lvl="1" indent="-293764">
              <a:lnSpc>
                <a:spcPct val="92000"/>
              </a:lnSpc>
              <a:spcAft>
                <a:spcPts val="806"/>
              </a:spcAft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600" dirty="0" smtClean="0"/>
              <a:t>This trial compared </a:t>
            </a:r>
            <a:r>
              <a:rPr lang="en-GB" sz="2600" dirty="0" err="1" smtClean="0"/>
              <a:t>rivaroxaban</a:t>
            </a:r>
            <a:r>
              <a:rPr lang="en-GB" sz="2600" dirty="0" smtClean="0"/>
              <a:t> with </a:t>
            </a:r>
            <a:r>
              <a:rPr lang="en-GB" sz="2600" dirty="0" err="1" smtClean="0"/>
              <a:t>enoxaparin</a:t>
            </a:r>
            <a:r>
              <a:rPr lang="en-GB" sz="2600" dirty="0" smtClean="0"/>
              <a:t> for </a:t>
            </a:r>
            <a:r>
              <a:rPr lang="en-GB" sz="2600" dirty="0" err="1" smtClean="0"/>
              <a:t>thrombo</a:t>
            </a:r>
            <a:r>
              <a:rPr lang="en-GB" sz="2600" dirty="0" smtClean="0"/>
              <a:t>-</a:t>
            </a:r>
            <a:r>
              <a:rPr lang="en-GB" sz="2600" dirty="0" smtClean="0"/>
              <a:t>prophylaxis </a:t>
            </a:r>
            <a:r>
              <a:rPr lang="en-GB" sz="2600" dirty="0" smtClean="0"/>
              <a:t>after total knee </a:t>
            </a:r>
            <a:r>
              <a:rPr lang="en-GB" sz="2600" dirty="0" smtClean="0"/>
              <a:t>replacement</a:t>
            </a:r>
          </a:p>
          <a:p>
            <a:pPr lvl="1"/>
            <a:r>
              <a:rPr lang="en-US" sz="2600" dirty="0" err="1" smtClean="0"/>
              <a:t>Rivaroxaban</a:t>
            </a:r>
            <a:r>
              <a:rPr lang="en-US" sz="2600" dirty="0" smtClean="0"/>
              <a:t> 10 mg PO </a:t>
            </a:r>
            <a:r>
              <a:rPr lang="en-US" sz="2600" dirty="0" err="1" smtClean="0"/>
              <a:t>qday</a:t>
            </a:r>
            <a:r>
              <a:rPr lang="en-US" sz="2600" dirty="0" smtClean="0"/>
              <a:t>  </a:t>
            </a:r>
            <a:r>
              <a:rPr lang="en-US" sz="2600" dirty="0" err="1" smtClean="0"/>
              <a:t>vs</a:t>
            </a:r>
            <a:r>
              <a:rPr lang="en-US" sz="2600" dirty="0" smtClean="0"/>
              <a:t> </a:t>
            </a:r>
            <a:r>
              <a:rPr lang="en-US" sz="2600" dirty="0" err="1" smtClean="0"/>
              <a:t>Enoxaparin</a:t>
            </a:r>
            <a:r>
              <a:rPr lang="en-US" sz="2600" dirty="0" smtClean="0"/>
              <a:t> </a:t>
            </a:r>
            <a:r>
              <a:rPr lang="en-US" sz="2600" dirty="0" smtClean="0"/>
              <a:t>40mg SQ </a:t>
            </a:r>
            <a:r>
              <a:rPr lang="en-US" sz="2600" dirty="0" err="1" smtClean="0"/>
              <a:t>qday</a:t>
            </a:r>
            <a:r>
              <a:rPr lang="en-US" sz="2600" dirty="0" smtClean="0"/>
              <a:t>, continued </a:t>
            </a:r>
            <a:r>
              <a:rPr lang="en-US" sz="2600" dirty="0" smtClean="0"/>
              <a:t>for 10-14 </a:t>
            </a:r>
            <a:r>
              <a:rPr lang="en-US" sz="2600" dirty="0" smtClean="0"/>
              <a:t>days, f/u </a:t>
            </a:r>
            <a:r>
              <a:rPr lang="en-US" sz="2600" dirty="0" smtClean="0"/>
              <a:t>at 30-35 days </a:t>
            </a:r>
            <a:endParaRPr lang="en-US" sz="2600" dirty="0" smtClean="0"/>
          </a:p>
          <a:p>
            <a:pPr lvl="1"/>
            <a:r>
              <a:rPr lang="en-US" sz="2600" dirty="0" smtClean="0"/>
              <a:t>Primary: composite of DVT, non fatal PE, or death from any cause</a:t>
            </a:r>
            <a:endParaRPr lang="en-GB" sz="2600" dirty="0" smtClean="0"/>
          </a:p>
          <a:p>
            <a:pPr marL="791736" lvl="1" indent="-293764">
              <a:lnSpc>
                <a:spcPct val="92000"/>
              </a:lnSpc>
              <a:spcAft>
                <a:spcPts val="806"/>
              </a:spcAft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600" dirty="0" err="1" smtClean="0"/>
              <a:t>Rivaroxaban</a:t>
            </a:r>
            <a:r>
              <a:rPr lang="en-GB" sz="2600" dirty="0" smtClean="0"/>
              <a:t> was superior to </a:t>
            </a:r>
            <a:r>
              <a:rPr lang="en-GB" sz="2600" dirty="0" err="1" smtClean="0"/>
              <a:t>enoxaparin</a:t>
            </a:r>
            <a:r>
              <a:rPr lang="en-GB" sz="2600" dirty="0" smtClean="0"/>
              <a:t> in the prevention of venous thrombosis, and the two drugs had similar safety </a:t>
            </a:r>
            <a:r>
              <a:rPr lang="en-GB" sz="2600" dirty="0" smtClean="0"/>
              <a:t>profiles</a:t>
            </a:r>
          </a:p>
          <a:p>
            <a:pPr marL="791736" lvl="1" indent="-293764">
              <a:lnSpc>
                <a:spcPct val="92000"/>
              </a:lnSpc>
              <a:spcAft>
                <a:spcPts val="806"/>
              </a:spcAft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 smtClean="0"/>
          </a:p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300" dirty="0" smtClean="0">
              <a:latin typeface="Arial" pitchFamily="34" charset="0"/>
            </a:endParaRPr>
          </a:p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300" dirty="0" smtClean="0">
              <a:latin typeface="Arial" pitchFamily="34" charset="0"/>
            </a:endParaRPr>
          </a:p>
          <a:p>
            <a:pPr lvl="1"/>
            <a:endParaRPr lang="en-US" sz="4700" dirty="0" smtClean="0"/>
          </a:p>
          <a:p>
            <a:endParaRPr lang="en-US" dirty="0"/>
          </a:p>
        </p:txBody>
      </p:sp>
      <p:pic>
        <p:nvPicPr>
          <p:cNvPr id="59394" name="Picture 2" descr="http://t3.gstatic.com/images?q=tbn:ANd9GcRLYczprnrU3gHqwgOPmXthfAHNkfNrnVpvw2ww9Z68V_zFdbQ&amp;t=1&amp;usg=__3mTIqH824lkr_AgT448LF1MBzIk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867400"/>
            <a:ext cx="2647507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 err="1">
                <a:latin typeface="Arial" pitchFamily="34" charset="0"/>
              </a:rPr>
              <a:t>Enrollment</a:t>
            </a:r>
            <a:r>
              <a:rPr lang="en-GB" sz="1500" b="1" dirty="0">
                <a:latin typeface="Arial" pitchFamily="34" charset="0"/>
              </a:rPr>
              <a:t>, Randomization, and Follow-up of the Study Patients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465" y="685800"/>
            <a:ext cx="4966135" cy="554770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latin typeface="Arial" pitchFamily="34" charset="0"/>
              </a:rPr>
              <a:t>Lassen</a:t>
            </a:r>
            <a:r>
              <a:rPr lang="en-GB" sz="1100" b="1" dirty="0">
                <a:latin typeface="Arial" pitchFamily="34" charset="0"/>
              </a:rPr>
              <a:t> MR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2008;358:2776-2786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Inclusion and Exclusion of the Study Participants Who Underwent Randomization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806" y="979302"/>
            <a:ext cx="6271795" cy="549769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latin typeface="Arial" pitchFamily="34" charset="0"/>
              </a:rPr>
              <a:t>Lassen</a:t>
            </a:r>
            <a:r>
              <a:rPr lang="en-GB" sz="1100" b="1" dirty="0">
                <a:latin typeface="Arial" pitchFamily="34" charset="0"/>
              </a:rPr>
              <a:t> MR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2008;358:2776-2786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3276600"/>
            <a:ext cx="381000" cy="304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1905000"/>
            <a:ext cx="381000" cy="304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Baseline Characteristics of the 2459 Patients in the Safety Population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640" y="979302"/>
            <a:ext cx="4675544" cy="5497697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latin typeface="Arial" pitchFamily="34" charset="0"/>
              </a:rPr>
              <a:t>Lassen</a:t>
            </a:r>
            <a:r>
              <a:rPr lang="en-GB" sz="1100" b="1" dirty="0">
                <a:latin typeface="Arial" pitchFamily="34" charset="0"/>
              </a:rPr>
              <a:t> MR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2008;358:2776-2786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1371600"/>
            <a:ext cx="381000" cy="304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2971800"/>
            <a:ext cx="381000" cy="304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Incidence of Events for Efficacy Analysis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37720"/>
            <a:ext cx="8610600" cy="526308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latin typeface="Arial" pitchFamily="34" charset="0"/>
              </a:rPr>
              <a:t>Lassen</a:t>
            </a:r>
            <a:r>
              <a:rPr lang="en-GB" sz="1100" b="1" dirty="0">
                <a:latin typeface="Arial" pitchFamily="34" charset="0"/>
              </a:rPr>
              <a:t> MR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2008;358:2776-2786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8763000" cy="381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8763000" cy="4572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8763000" cy="381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81000" y="152400"/>
            <a:ext cx="8494560" cy="3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b="1" dirty="0">
                <a:latin typeface="Arial" pitchFamily="34" charset="0"/>
              </a:rPr>
              <a:t>Safety</a:t>
            </a:r>
            <a:r>
              <a:rPr lang="en-GB" sz="24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2400" b="1" dirty="0">
                <a:latin typeface="Arial" pitchFamily="34" charset="0"/>
              </a:rPr>
              <a:t>Outcomes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28462"/>
            <a:ext cx="4572000" cy="5784094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latin typeface="Arial" pitchFamily="34" charset="0"/>
              </a:rPr>
              <a:t>Lassen</a:t>
            </a:r>
            <a:r>
              <a:rPr lang="en-GB" sz="1100" b="1" dirty="0">
                <a:latin typeface="Arial" pitchFamily="34" charset="0"/>
              </a:rPr>
              <a:t> MR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2008;358:2776-2786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914400"/>
            <a:ext cx="4876800" cy="4572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24600" y="2362200"/>
            <a:ext cx="2209800" cy="1981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Bleeding rate is consistent for both pharmaceuticals as reported in previous studies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152400" y="23622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EINSTEIN DVT</a:t>
            </a:r>
          </a:p>
        </p:txBody>
      </p:sp>
      <p:sp>
        <p:nvSpPr>
          <p:cNvPr id="2052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2120900"/>
            <a:ext cx="4114800" cy="20701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Recurrent symptomatic venous </a:t>
            </a:r>
            <a:r>
              <a:rPr lang="en-US" dirty="0" err="1" smtClean="0"/>
              <a:t>thromboembolism</a:t>
            </a:r>
            <a:r>
              <a:rPr lang="en-US" dirty="0" smtClean="0"/>
              <a:t>: 2.1% of the </a:t>
            </a:r>
            <a:r>
              <a:rPr lang="en-US" dirty="0" err="1" smtClean="0"/>
              <a:t>rivaroxaban</a:t>
            </a:r>
            <a:r>
              <a:rPr lang="en-US" dirty="0" smtClean="0"/>
              <a:t> group vs. 3.0% of the enoxaparin group (p &lt; 0.0001 for </a:t>
            </a:r>
            <a:r>
              <a:rPr lang="en-US" dirty="0" err="1" smtClean="0"/>
              <a:t>noninferiority</a:t>
            </a:r>
            <a:r>
              <a:rPr lang="en-US" dirty="0" smtClean="0"/>
              <a:t>, p = 0.076 for superiority)</a:t>
            </a:r>
          </a:p>
          <a:p>
            <a:r>
              <a:rPr lang="en-US" dirty="0" smtClean="0"/>
              <a:t>Major and clinically relevant </a:t>
            </a:r>
            <a:r>
              <a:rPr lang="en-US" dirty="0" err="1" smtClean="0"/>
              <a:t>nonmajor</a:t>
            </a:r>
            <a:r>
              <a:rPr lang="en-US" dirty="0" smtClean="0"/>
              <a:t> bleeding: 8.1% of the </a:t>
            </a:r>
            <a:r>
              <a:rPr lang="en-US" dirty="0" err="1" smtClean="0"/>
              <a:t>rivaroxaban</a:t>
            </a:r>
            <a:r>
              <a:rPr lang="en-US" dirty="0" smtClean="0"/>
              <a:t> group vs. 8.1% of the </a:t>
            </a:r>
            <a:r>
              <a:rPr lang="en-US" dirty="0" err="1" smtClean="0"/>
              <a:t>enoxaparin</a:t>
            </a:r>
            <a:r>
              <a:rPr lang="en-US" dirty="0" smtClean="0"/>
              <a:t> group (p = 0.77)</a:t>
            </a:r>
          </a:p>
          <a:p>
            <a:endParaRPr lang="en-US" dirty="0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838200"/>
            <a:ext cx="9144000" cy="1015663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Trial design:</a:t>
            </a:r>
            <a:r>
              <a:rPr lang="en-US" sz="1600" dirty="0"/>
              <a:t> </a:t>
            </a:r>
            <a:r>
              <a:rPr lang="en-US" sz="1600" dirty="0" smtClean="0"/>
              <a:t>Patients with acute deep venous </a:t>
            </a:r>
            <a:r>
              <a:rPr lang="en-US" sz="1600" dirty="0" err="1" smtClean="0"/>
              <a:t>thromboembolism</a:t>
            </a:r>
            <a:r>
              <a:rPr lang="en-US" sz="1600" dirty="0" smtClean="0"/>
              <a:t> were randomized to oral </a:t>
            </a:r>
            <a:r>
              <a:rPr lang="en-US" sz="1600" dirty="0" err="1" smtClean="0"/>
              <a:t>rivaroxaban</a:t>
            </a:r>
            <a:r>
              <a:rPr lang="en-US" sz="1600" dirty="0" smtClean="0"/>
              <a:t> 15 mg twice daily for 3 weeks, then 20 mg daily (n = 1,731) vs. enoxaparin 1 mg/kg twice daily ≥5 days, then warfarin with target INR 2-3 (n = 1,718). </a:t>
            </a:r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4648200" y="1828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4648200" y="39624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35469E"/>
                </a:solidFill>
              </a:rPr>
              <a:t>Conclusions</a:t>
            </a:r>
          </a:p>
        </p:txBody>
      </p:sp>
      <p:sp>
        <p:nvSpPr>
          <p:cNvPr id="2056" name="Text Box 36"/>
          <p:cNvSpPr txBox="1">
            <a:spLocks noChangeArrowheads="1"/>
          </p:cNvSpPr>
          <p:nvPr/>
        </p:nvSpPr>
        <p:spPr bwMode="auto">
          <a:xfrm>
            <a:off x="4648200" y="4255622"/>
            <a:ext cx="411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dirty="0" smtClean="0"/>
              <a:t>Among patients with acute deep venous </a:t>
            </a:r>
            <a:r>
              <a:rPr lang="en-US" sz="1400" dirty="0" err="1" smtClean="0"/>
              <a:t>thromboembolism</a:t>
            </a:r>
            <a:r>
              <a:rPr lang="en-US" sz="1400" dirty="0" smtClean="0"/>
              <a:t>, the use of oral </a:t>
            </a:r>
            <a:r>
              <a:rPr lang="en-US" sz="1400" dirty="0" err="1" smtClean="0"/>
              <a:t>rivaroxaban</a:t>
            </a:r>
            <a:r>
              <a:rPr lang="en-US" sz="1400" dirty="0" smtClean="0"/>
              <a:t> was effective</a:t>
            </a:r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dirty="0" smtClean="0"/>
              <a:t>This therapy was </a:t>
            </a:r>
            <a:r>
              <a:rPr lang="en-US" sz="1400" dirty="0" err="1" smtClean="0"/>
              <a:t>noninferior</a:t>
            </a:r>
            <a:r>
              <a:rPr lang="en-US" sz="1400" dirty="0" smtClean="0"/>
              <a:t> to subcutaneous enoxaparin with transition to warfarin in the prevention of recurrent symptomatic venous </a:t>
            </a:r>
            <a:r>
              <a:rPr lang="en-US" sz="1400" dirty="0" err="1" smtClean="0"/>
              <a:t>thromboembolism</a:t>
            </a:r>
            <a:endParaRPr lang="en-US" sz="1400" dirty="0" smtClean="0"/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dirty="0" smtClean="0"/>
              <a:t>Bleeding was similar between groups </a:t>
            </a:r>
          </a:p>
        </p:txBody>
      </p:sp>
      <p:sp>
        <p:nvSpPr>
          <p:cNvPr id="2057" name="Text Box 37"/>
          <p:cNvSpPr txBox="1">
            <a:spLocks noChangeArrowheads="1"/>
          </p:cNvSpPr>
          <p:nvPr/>
        </p:nvSpPr>
        <p:spPr bwMode="auto">
          <a:xfrm>
            <a:off x="4648200" y="6428601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Presented by Dr. Harry </a:t>
            </a:r>
            <a:r>
              <a:rPr lang="en-US" b="1" dirty="0" err="1" smtClean="0"/>
              <a:t>Buller</a:t>
            </a:r>
            <a:r>
              <a:rPr lang="en-US" b="1" smtClean="0"/>
              <a:t> at ESC </a:t>
            </a:r>
            <a:r>
              <a:rPr lang="en-US" b="1" dirty="0" smtClean="0"/>
              <a:t>2010</a:t>
            </a:r>
          </a:p>
        </p:txBody>
      </p:sp>
      <p:sp>
        <p:nvSpPr>
          <p:cNvPr id="2058" name="AutoShape 38"/>
          <p:cNvSpPr>
            <a:spLocks noChangeArrowheads="1"/>
          </p:cNvSpPr>
          <p:nvPr/>
        </p:nvSpPr>
        <p:spPr bwMode="auto">
          <a:xfrm>
            <a:off x="1371600" y="1981200"/>
            <a:ext cx="1828800" cy="6858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40"/>
          <p:cNvSpPr txBox="1">
            <a:spLocks noChangeArrowheads="1"/>
          </p:cNvSpPr>
          <p:nvPr/>
        </p:nvSpPr>
        <p:spPr bwMode="auto">
          <a:xfrm>
            <a:off x="1447800" y="205422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(p </a:t>
            </a:r>
            <a:r>
              <a:rPr lang="en-US" sz="1400" b="1" dirty="0" smtClean="0"/>
              <a:t>&lt; 0.0001 for </a:t>
            </a:r>
            <a:r>
              <a:rPr lang="en-US" sz="1400" b="1" dirty="0" err="1" smtClean="0"/>
              <a:t>noninferiority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609600" y="5814815"/>
            <a:ext cx="304800" cy="284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/>
              <a:t>      </a:t>
            </a: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2514600" y="5814815"/>
            <a:ext cx="304800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/>
              <a:t>      </a:t>
            </a:r>
          </a:p>
        </p:txBody>
      </p:sp>
      <p:sp>
        <p:nvSpPr>
          <p:cNvPr id="2063" name="Text Box 49"/>
          <p:cNvSpPr txBox="1">
            <a:spLocks noChangeArrowheads="1"/>
          </p:cNvSpPr>
          <p:nvPr/>
        </p:nvSpPr>
        <p:spPr bwMode="auto">
          <a:xfrm>
            <a:off x="914400" y="5791200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 smtClean="0"/>
              <a:t>Rivaroxaban</a:t>
            </a:r>
            <a:endParaRPr lang="en-US" sz="1400" b="1" dirty="0"/>
          </a:p>
        </p:txBody>
      </p:sp>
      <p:sp>
        <p:nvSpPr>
          <p:cNvPr id="2064" name="Text Box 50"/>
          <p:cNvSpPr txBox="1">
            <a:spLocks noChangeArrowheads="1"/>
          </p:cNvSpPr>
          <p:nvPr/>
        </p:nvSpPr>
        <p:spPr bwMode="auto">
          <a:xfrm>
            <a:off x="2819400" y="57150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 smtClean="0"/>
              <a:t>Enoxaparin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warfarin</a:t>
            </a:r>
            <a:endParaRPr lang="en-US" sz="1400" b="1" dirty="0"/>
          </a:p>
        </p:txBody>
      </p:sp>
      <p:sp>
        <p:nvSpPr>
          <p:cNvPr id="2065" name="Text Box 53"/>
          <p:cNvSpPr txBox="1">
            <a:spLocks noChangeArrowheads="1"/>
          </p:cNvSpPr>
          <p:nvPr/>
        </p:nvSpPr>
        <p:spPr bwMode="auto">
          <a:xfrm rot="21390601">
            <a:off x="-1489" y="3026753"/>
            <a:ext cx="60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%</a:t>
            </a:r>
            <a:endParaRPr lang="en-US" sz="1400" b="1" dirty="0"/>
          </a:p>
        </p:txBody>
      </p:sp>
      <p:sp>
        <p:nvSpPr>
          <p:cNvPr id="2066" name="Text Box 57"/>
          <p:cNvSpPr txBox="1">
            <a:spLocks noChangeArrowheads="1"/>
          </p:cNvSpPr>
          <p:nvPr/>
        </p:nvSpPr>
        <p:spPr bwMode="auto">
          <a:xfrm>
            <a:off x="1447800" y="259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2067" name="Text Box 56"/>
          <p:cNvSpPr txBox="1">
            <a:spLocks noChangeArrowheads="1"/>
          </p:cNvSpPr>
          <p:nvPr/>
        </p:nvSpPr>
        <p:spPr bwMode="auto">
          <a:xfrm>
            <a:off x="2514600" y="25908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2068" name="Text Box 56"/>
          <p:cNvSpPr txBox="1">
            <a:spLocks noChangeArrowheads="1"/>
          </p:cNvSpPr>
          <p:nvPr/>
        </p:nvSpPr>
        <p:spPr bwMode="auto">
          <a:xfrm>
            <a:off x="3276600" y="25908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2069" name="Text Box 51"/>
          <p:cNvSpPr txBox="1">
            <a:spLocks noChangeArrowheads="1"/>
          </p:cNvSpPr>
          <p:nvPr/>
        </p:nvSpPr>
        <p:spPr bwMode="auto">
          <a:xfrm>
            <a:off x="914400" y="5105400"/>
            <a:ext cx="27432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Recurrent symptomatic venous </a:t>
            </a:r>
            <a:r>
              <a:rPr lang="en-US" sz="1400" b="1" dirty="0" err="1" smtClean="0"/>
              <a:t>thromboembolism</a:t>
            </a:r>
            <a:endParaRPr lang="en-US" sz="1400" b="1" dirty="0"/>
          </a:p>
        </p:txBody>
      </p:sp>
      <p:sp>
        <p:nvSpPr>
          <p:cNvPr id="2070" name="Text Box 53"/>
          <p:cNvSpPr txBox="1">
            <a:spLocks noChangeArrowheads="1"/>
          </p:cNvSpPr>
          <p:nvPr/>
        </p:nvSpPr>
        <p:spPr bwMode="auto">
          <a:xfrm>
            <a:off x="1600200" y="334962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2.1</a:t>
            </a:r>
            <a:endParaRPr lang="en-US" sz="1400" b="1" dirty="0"/>
          </a:p>
        </p:txBody>
      </p:sp>
      <p:sp>
        <p:nvSpPr>
          <p:cNvPr id="2071" name="Text Box 53"/>
          <p:cNvSpPr txBox="1">
            <a:spLocks noChangeArrowheads="1"/>
          </p:cNvSpPr>
          <p:nvPr/>
        </p:nvSpPr>
        <p:spPr bwMode="auto">
          <a:xfrm>
            <a:off x="2590800" y="281622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3.0</a:t>
            </a:r>
            <a:endParaRPr lang="en-US" sz="1400" b="1" dirty="0"/>
          </a:p>
        </p:txBody>
      </p:sp>
      <p:pic>
        <p:nvPicPr>
          <p:cNvPr id="24" name="Picture 23" descr="cardiosource_o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400800"/>
            <a:ext cx="160020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Discovered in </a:t>
            </a:r>
            <a:r>
              <a:rPr lang="en-US" b="1" i="1" dirty="0" err="1" smtClean="0"/>
              <a:t>Hirudo</a:t>
            </a:r>
            <a:r>
              <a:rPr lang="en-US" b="1" i="1" dirty="0" smtClean="0"/>
              <a:t> </a:t>
            </a:r>
            <a:r>
              <a:rPr lang="en-US" b="1" i="1" dirty="0" err="1" smtClean="0"/>
              <a:t>medicinalis</a:t>
            </a:r>
            <a:r>
              <a:rPr lang="en-US" b="1" i="1" dirty="0" smtClean="0"/>
              <a:t> (leeches)</a:t>
            </a:r>
            <a:endParaRPr lang="en-US" dirty="0" smtClean="0"/>
          </a:p>
          <a:p>
            <a:r>
              <a:rPr lang="en-US" dirty="0" smtClean="0"/>
              <a:t>Bivalent: bind both to active site and </a:t>
            </a:r>
            <a:r>
              <a:rPr lang="en-US" dirty="0" err="1" smtClean="0"/>
              <a:t>exosite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Bivalirudin</a:t>
            </a:r>
            <a:r>
              <a:rPr lang="en-US" dirty="0" smtClean="0"/>
              <a:t> (good for renal failure patients)</a:t>
            </a:r>
          </a:p>
          <a:p>
            <a:pPr lvl="1"/>
            <a:r>
              <a:rPr lang="en-US" dirty="0" err="1" smtClean="0"/>
              <a:t>Lepirudin</a:t>
            </a:r>
            <a:endParaRPr lang="en-US" dirty="0" smtClean="0"/>
          </a:p>
          <a:p>
            <a:pPr lvl="1"/>
            <a:r>
              <a:rPr lang="en-US" dirty="0" err="1" smtClean="0"/>
              <a:t>Desirudin</a:t>
            </a:r>
            <a:endParaRPr lang="en-US" dirty="0" smtClean="0"/>
          </a:p>
          <a:p>
            <a:r>
              <a:rPr lang="en-US" dirty="0" smtClean="0"/>
              <a:t>Univalent: bind to active site</a:t>
            </a:r>
          </a:p>
          <a:p>
            <a:pPr lvl="1"/>
            <a:r>
              <a:rPr lang="en-US" dirty="0" err="1" smtClean="0"/>
              <a:t>Agatroban</a:t>
            </a:r>
            <a:endParaRPr lang="en-US" dirty="0" smtClean="0"/>
          </a:p>
          <a:p>
            <a:pPr lvl="1"/>
            <a:r>
              <a:rPr lang="en-US" dirty="0" err="1" smtClean="0"/>
              <a:t>Dabigatran</a:t>
            </a:r>
            <a:endParaRPr lang="en-US" dirty="0" smtClean="0"/>
          </a:p>
          <a:p>
            <a:pPr lvl="1"/>
            <a:r>
              <a:rPr lang="en-US" dirty="0" err="1" smtClean="0"/>
              <a:t>Ximelgatran</a:t>
            </a:r>
            <a:endParaRPr lang="en-US" dirty="0" smtClean="0"/>
          </a:p>
          <a:p>
            <a:pPr lvl="1"/>
            <a:r>
              <a:rPr lang="en-US" dirty="0" err="1" smtClean="0"/>
              <a:t>Melagatran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9944" name="Picture 8" descr="http://www.sciencefriday.com/news/041907/lee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971800"/>
            <a:ext cx="3452247" cy="315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3.gstatic.com/images?q=tbn:ANd9GcTAXq4lsOHK3Biau8f1pgcp8lN1z5qfzF3k180lqwJ2CFrnBa8&amp;t=1&amp;usg=__sYyEoUnFV9k6jjEH-xoyeb9zKB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3910"/>
            <a:ext cx="1447800" cy="22440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graphicFrame>
        <p:nvGraphicFramePr>
          <p:cNvPr id="6" name="Diagram 5"/>
          <p:cNvGraphicFramePr/>
          <p:nvPr/>
        </p:nvGraphicFramePr>
        <p:xfrm>
          <a:off x="685800" y="274638"/>
          <a:ext cx="8001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1940 an agent was discovered in wet sweet-clover hay which caused a bleeding disease in cattle.  Many cattle died from hemorrhaging after minor procedures (castration, de-horning)</a:t>
            </a:r>
          </a:p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Dicoumarol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Prototype of the 4-hydroxycoumarin derivative anticoagulant drug class</a:t>
            </a:r>
          </a:p>
          <a:p>
            <a:pPr lvl="1"/>
            <a:r>
              <a:rPr lang="en-US" dirty="0" smtClean="0"/>
              <a:t>University of Wisconsin</a:t>
            </a:r>
          </a:p>
          <a:p>
            <a:pPr lvl="1"/>
            <a:r>
              <a:rPr lang="en-US" dirty="0" err="1" smtClean="0"/>
              <a:t>Coumarins</a:t>
            </a:r>
            <a:r>
              <a:rPr lang="en-US" dirty="0" smtClean="0"/>
              <a:t> are present in many plants</a:t>
            </a:r>
          </a:p>
          <a:p>
            <a:pPr lvl="2"/>
            <a:r>
              <a:rPr lang="en-US" dirty="0" smtClean="0"/>
              <a:t>Produce the sweet smell of freshly cut grass or hay</a:t>
            </a:r>
          </a:p>
          <a:p>
            <a:pPr lvl="2"/>
            <a:r>
              <a:rPr lang="en-US" dirty="0" smtClean="0"/>
              <a:t>Also present in lavender, licorice</a:t>
            </a:r>
          </a:p>
          <a:p>
            <a:pPr lvl="2"/>
            <a:r>
              <a:rPr lang="en-US" dirty="0" smtClean="0"/>
              <a:t>Need to be metabolized by various fungi into the 4-dyroxycoumarin compound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707px-Dicumarol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41414" y="4114800"/>
            <a:ext cx="2302586" cy="1345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533400"/>
            <a:ext cx="6629400" cy="5719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medscape.com/content/2004/00/48/07/480735/art-bjc480735.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228600"/>
            <a:ext cx="8229600" cy="7315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315200" y="152400"/>
            <a:ext cx="1295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8382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2895600"/>
            <a:ext cx="1828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32004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9530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6400" y="45720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4800600"/>
            <a:ext cx="16764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Direct thrombin inhibitors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457200" y="-152400"/>
            <a:ext cx="822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67818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9144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5800" y="838200"/>
            <a:ext cx="2057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304800"/>
            <a:ext cx="9144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304800"/>
            <a:ext cx="990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PT/INR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5400" y="41148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Thrombin (</a:t>
            </a:r>
            <a:r>
              <a:rPr lang="en-US" b="1" dirty="0" err="1" smtClean="0"/>
              <a:t>IIa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346"/>
          <p:cNvGrpSpPr>
            <a:grpSpLocks/>
          </p:cNvGrpSpPr>
          <p:nvPr/>
        </p:nvGrpSpPr>
        <p:grpSpPr bwMode="auto">
          <a:xfrm>
            <a:off x="152400" y="3657600"/>
            <a:ext cx="990600" cy="1066800"/>
            <a:chOff x="222" y="768"/>
            <a:chExt cx="912" cy="864"/>
          </a:xfrm>
        </p:grpSpPr>
        <p:sp>
          <p:nvSpPr>
            <p:cNvPr id="117" name="AutoShape 347"/>
            <p:cNvSpPr>
              <a:spLocks noChangeAspect="1" noChangeArrowheads="1" noTextEdit="1"/>
            </p:cNvSpPr>
            <p:nvPr/>
          </p:nvSpPr>
          <p:spPr bwMode="auto">
            <a:xfrm>
              <a:off x="222" y="768"/>
              <a:ext cx="91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34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19" name="Rectangle 34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20" name="Rectangle 350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21" name="Rectangle 35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35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35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35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35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35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35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35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35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36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36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36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36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34" name="Rectangle 36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35" name="Rectangle 36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36" name="Rectangle 36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37" name="Rectangle 36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38" name="Rectangle 36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39" name="Rectangle 36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40" name="Rectangle 37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41" name="Rectangle 37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42" name="Freeform 372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73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374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45" name="Rectangle 375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46" name="Rectangle 376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47" name="Rectangle 377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378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379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381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382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383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384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385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386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387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388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389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60" name="Rectangle 390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61" name="Rectangle 391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62" name="Rectangle 392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63" name="Rectangle 393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64" name="Rectangle 394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65" name="Rectangle 395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66" name="Rectangle 396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67" name="Rectangle 397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68" name="Rectangle 39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69" name="Rectangle 39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70" name="Rectangle 400"/>
            <p:cNvSpPr>
              <a:spLocks noChangeArrowheads="1"/>
            </p:cNvSpPr>
            <p:nvPr/>
          </p:nvSpPr>
          <p:spPr bwMode="auto">
            <a:xfrm>
              <a:off x="313" y="989"/>
              <a:ext cx="5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/>
                <a:t>I</a:t>
              </a:r>
            </a:p>
          </p:txBody>
        </p:sp>
        <p:sp>
          <p:nvSpPr>
            <p:cNvPr id="171" name="Rectangle 40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40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40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40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40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40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40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40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40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41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41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41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41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84" name="Rectangle 41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85" name="Rectangle 41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86" name="Rectangle 41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87" name="Rectangle 41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88" name="Rectangle 41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89" name="Rectangle 41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90" name="Rectangle 42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91" name="Rectangle 42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92" name="Rectangle 422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42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424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425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42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427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428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42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430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431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43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433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434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435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436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437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438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439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440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441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442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443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444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445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446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17" name="Rectangle 447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18" name="Rectangle 448"/>
            <p:cNvSpPr>
              <a:spLocks noChangeArrowheads="1"/>
            </p:cNvSpPr>
            <p:nvPr/>
          </p:nvSpPr>
          <p:spPr bwMode="auto">
            <a:xfrm>
              <a:off x="463" y="985"/>
              <a:ext cx="20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/>
                <a:t>IIa</a:t>
              </a:r>
              <a:endParaRPr lang="en-US" sz="1600"/>
            </a:p>
          </p:txBody>
        </p:sp>
        <p:sp>
          <p:nvSpPr>
            <p:cNvPr id="219" name="Rectangle 449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20" name="Rectangle 450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21" name="Rectangle 451"/>
            <p:cNvSpPr>
              <a:spLocks noChangeArrowheads="1"/>
            </p:cNvSpPr>
            <p:nvPr/>
          </p:nvSpPr>
          <p:spPr bwMode="auto">
            <a:xfrm>
              <a:off x="691" y="985"/>
              <a:ext cx="22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dirty="0" err="1"/>
                <a:t>IIb</a:t>
              </a:r>
              <a:endParaRPr lang="en-US" sz="1600" dirty="0"/>
            </a:p>
          </p:txBody>
        </p:sp>
        <p:sp>
          <p:nvSpPr>
            <p:cNvPr id="222" name="Rectangle 452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223" name="Rectangle 453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224" name="Rectangle 454"/>
            <p:cNvSpPr>
              <a:spLocks noChangeArrowheads="1"/>
            </p:cNvSpPr>
            <p:nvPr/>
          </p:nvSpPr>
          <p:spPr bwMode="auto">
            <a:xfrm>
              <a:off x="919" y="985"/>
              <a:ext cx="1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dirty="0"/>
                <a:t>III</a:t>
              </a:r>
              <a:endParaRPr lang="en-US" sz="1600" dirty="0"/>
            </a:p>
          </p:txBody>
        </p:sp>
        <p:sp>
          <p:nvSpPr>
            <p:cNvPr id="225" name="WordArt 455"/>
            <p:cNvSpPr>
              <a:spLocks noChangeArrowheads="1" noChangeShapeType="1" noTextEdit="1"/>
            </p:cNvSpPr>
            <p:nvPr/>
          </p:nvSpPr>
          <p:spPr bwMode="auto">
            <a:xfrm>
              <a:off x="480" y="1263"/>
              <a:ext cx="111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Antithrombotic Therapy </a:t>
            </a:r>
            <a:br>
              <a:rPr lang="en-US" dirty="0" smtClean="0"/>
            </a:br>
            <a:r>
              <a:rPr lang="en-US" dirty="0" smtClean="0"/>
              <a:t>Guidelines for PCI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Unfrac</a:t>
            </a:r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smtClean="0"/>
              <a:t> should be administered to pat undergoing PCI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pat with HIT, it is recommended that </a:t>
            </a:r>
            <a:r>
              <a:rPr lang="en-US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bivalirudin</a:t>
            </a:r>
            <a:r>
              <a:rPr lang="en-US" dirty="0" smtClean="0"/>
              <a:t> or </a:t>
            </a:r>
            <a:r>
              <a:rPr lang="en-US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agatroban</a:t>
            </a:r>
            <a:r>
              <a:rPr lang="en-US" dirty="0" smtClean="0"/>
              <a:t> </a:t>
            </a:r>
            <a:r>
              <a:rPr lang="en-US" dirty="0" smtClean="0"/>
              <a:t>be used to replace heparin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It is reasonable to use </a:t>
            </a:r>
            <a:r>
              <a:rPr lang="en-US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bivalirudin</a:t>
            </a:r>
            <a:r>
              <a:rPr lang="en-US" dirty="0" smtClean="0"/>
              <a:t> as an alternative to </a:t>
            </a:r>
            <a:r>
              <a:rPr lang="en-US" dirty="0" err="1" smtClean="0"/>
              <a:t>unfrac</a:t>
            </a:r>
            <a:r>
              <a:rPr lang="en-US" dirty="0" smtClean="0"/>
              <a:t> heparin and glycoprotein </a:t>
            </a:r>
            <a:r>
              <a:rPr lang="en-US" dirty="0" err="1" smtClean="0"/>
              <a:t>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n-US" dirty="0" smtClean="0"/>
              <a:t> antagonists in low risk patients undergoing elective PCI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REPLACE-2 trial,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bivalirudin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vs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hep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gIIb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IIIa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– no sig diff in major bleed, MI, revascularization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LMWH is reasonable alternative to </a:t>
            </a:r>
            <a:r>
              <a:rPr lang="en-US" dirty="0" err="1" smtClean="0"/>
              <a:t>unfract</a:t>
            </a:r>
            <a:r>
              <a:rPr lang="en-US" dirty="0" smtClean="0"/>
              <a:t> heparin in patients with UA/NSTEMI undergoing PCI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SYNERGY study: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unfract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hep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to LMWH found them to be equal, but don’t cross over because higher bleeding risk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LMWH may be considered as an alternative to </a:t>
            </a:r>
            <a:r>
              <a:rPr lang="en-US" dirty="0" err="1" smtClean="0"/>
              <a:t>unfrac</a:t>
            </a:r>
            <a:r>
              <a:rPr lang="en-US" dirty="0" smtClean="0"/>
              <a:t> </a:t>
            </a:r>
            <a:r>
              <a:rPr lang="en-US" dirty="0" err="1" smtClean="0"/>
              <a:t>thep</a:t>
            </a:r>
            <a:r>
              <a:rPr lang="en-US" dirty="0" smtClean="0"/>
              <a:t> in patients with STEMI under going PCI (level B)</a:t>
            </a:r>
          </a:p>
          <a:p>
            <a:endParaRPr lang="en-US" dirty="0"/>
          </a:p>
        </p:txBody>
      </p:sp>
      <p:grpSp>
        <p:nvGrpSpPr>
          <p:cNvPr id="6" name="Group 346"/>
          <p:cNvGrpSpPr>
            <a:grpSpLocks/>
          </p:cNvGrpSpPr>
          <p:nvPr/>
        </p:nvGrpSpPr>
        <p:grpSpPr bwMode="auto">
          <a:xfrm>
            <a:off x="152400" y="2438400"/>
            <a:ext cx="990600" cy="1143000"/>
            <a:chOff x="222" y="768"/>
            <a:chExt cx="912" cy="864"/>
          </a:xfrm>
        </p:grpSpPr>
        <p:sp>
          <p:nvSpPr>
            <p:cNvPr id="7" name="AutoShape 347"/>
            <p:cNvSpPr>
              <a:spLocks noChangeAspect="1" noChangeArrowheads="1" noTextEdit="1"/>
            </p:cNvSpPr>
            <p:nvPr/>
          </p:nvSpPr>
          <p:spPr bwMode="auto">
            <a:xfrm>
              <a:off x="222" y="768"/>
              <a:ext cx="91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34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9" name="Rectangle 34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0" name="Rectangle 350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1" name="Rectangle 35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35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35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5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5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35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5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5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5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6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6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6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36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4" name="Rectangle 36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5" name="Rectangle 36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6" name="Rectangle 36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7" name="Rectangle 36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9" name="Rectangle 36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30" name="Rectangle 37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31" name="Rectangle 37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32" name="Freeform 372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3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74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35" name="Rectangle 375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36" name="Rectangle 376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37" name="Rectangle 377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8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79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0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81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82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83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84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85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386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387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388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89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50" name="Rectangle 390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51" name="Rectangle 391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52" name="Rectangle 392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53" name="Rectangle 393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54" name="Rectangle 394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55" name="Rectangle 395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56" name="Rectangle 396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57" name="Rectangle 397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58" name="Rectangle 39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59" name="Rectangle 39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60" name="Rectangle 400"/>
            <p:cNvSpPr>
              <a:spLocks noChangeArrowheads="1"/>
            </p:cNvSpPr>
            <p:nvPr/>
          </p:nvSpPr>
          <p:spPr bwMode="auto">
            <a:xfrm>
              <a:off x="313" y="989"/>
              <a:ext cx="5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dirty="0"/>
                <a:t>I</a:t>
              </a:r>
            </a:p>
          </p:txBody>
        </p:sp>
        <p:sp>
          <p:nvSpPr>
            <p:cNvPr id="61" name="Rectangle 40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40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40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40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0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40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40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40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40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41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41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41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41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74" name="Rectangle 41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75" name="Rectangle 41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76" name="Rectangle 41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77" name="Rectangle 41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78" name="Rectangle 41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79" name="Rectangle 41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80" name="Rectangle 42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81" name="Rectangle 42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82" name="Rectangle 422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42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424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425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42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427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428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42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430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431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3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433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434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435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436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437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38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439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440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41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42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443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444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445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446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07" name="Rectangle 447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08" name="Rectangle 448"/>
            <p:cNvSpPr>
              <a:spLocks noChangeArrowheads="1"/>
            </p:cNvSpPr>
            <p:nvPr/>
          </p:nvSpPr>
          <p:spPr bwMode="auto">
            <a:xfrm>
              <a:off x="463" y="985"/>
              <a:ext cx="20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dirty="0" err="1"/>
                <a:t>IIa</a:t>
              </a:r>
              <a:endParaRPr lang="en-US" sz="1600" dirty="0"/>
            </a:p>
          </p:txBody>
        </p:sp>
        <p:sp>
          <p:nvSpPr>
            <p:cNvPr id="109" name="Rectangle 449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10" name="Rectangle 450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11" name="Rectangle 451"/>
            <p:cNvSpPr>
              <a:spLocks noChangeArrowheads="1"/>
            </p:cNvSpPr>
            <p:nvPr/>
          </p:nvSpPr>
          <p:spPr bwMode="auto">
            <a:xfrm>
              <a:off x="691" y="985"/>
              <a:ext cx="22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/>
                <a:t>IIb</a:t>
              </a:r>
              <a:endParaRPr lang="en-US" sz="1600"/>
            </a:p>
          </p:txBody>
        </p:sp>
        <p:sp>
          <p:nvSpPr>
            <p:cNvPr id="112" name="Rectangle 452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13" name="Rectangle 453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14" name="Rectangle 454"/>
            <p:cNvSpPr>
              <a:spLocks noChangeArrowheads="1"/>
            </p:cNvSpPr>
            <p:nvPr/>
          </p:nvSpPr>
          <p:spPr bwMode="auto">
            <a:xfrm>
              <a:off x="919" y="985"/>
              <a:ext cx="15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dirty="0"/>
                <a:t>III</a:t>
              </a:r>
              <a:endParaRPr lang="en-US" sz="1600" dirty="0"/>
            </a:p>
          </p:txBody>
        </p:sp>
        <p:sp>
          <p:nvSpPr>
            <p:cNvPr id="115" name="WordArt 455"/>
            <p:cNvSpPr>
              <a:spLocks noChangeArrowheads="1" noChangeShapeType="1" noTextEdit="1"/>
            </p:cNvSpPr>
            <p:nvPr/>
          </p:nvSpPr>
          <p:spPr bwMode="auto">
            <a:xfrm>
              <a:off x="480" y="1263"/>
              <a:ext cx="111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  <p:grpSp>
        <p:nvGrpSpPr>
          <p:cNvPr id="226" name="Group 7"/>
          <p:cNvGrpSpPr>
            <a:grpSpLocks/>
          </p:cNvGrpSpPr>
          <p:nvPr/>
        </p:nvGrpSpPr>
        <p:grpSpPr bwMode="auto">
          <a:xfrm>
            <a:off x="152400" y="5029200"/>
            <a:ext cx="926023" cy="838200"/>
            <a:chOff x="458" y="1104"/>
            <a:chExt cx="956" cy="703"/>
          </a:xfrm>
        </p:grpSpPr>
        <p:sp>
          <p:nvSpPr>
            <p:cNvPr id="227" name="Rectangle 8"/>
            <p:cNvSpPr>
              <a:spLocks noChangeArrowheads="1"/>
            </p:cNvSpPr>
            <p:nvPr/>
          </p:nvSpPr>
          <p:spPr bwMode="auto">
            <a:xfrm>
              <a:off x="564" y="1116"/>
              <a:ext cx="4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28" name="Rectangle 9"/>
            <p:cNvSpPr>
              <a:spLocks noChangeArrowheads="1"/>
            </p:cNvSpPr>
            <p:nvPr/>
          </p:nvSpPr>
          <p:spPr bwMode="auto">
            <a:xfrm>
              <a:off x="557" y="1110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29" name="Rectangle 10"/>
            <p:cNvSpPr>
              <a:spLocks noChangeArrowheads="1"/>
            </p:cNvSpPr>
            <p:nvPr/>
          </p:nvSpPr>
          <p:spPr bwMode="auto">
            <a:xfrm>
              <a:off x="551" y="1104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30" name="Rectangle 11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12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13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14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16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17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18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19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20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21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Rectangle 22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23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3" name="Rectangle 24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4" name="Rectangle 25"/>
            <p:cNvSpPr>
              <a:spLocks noChangeArrowheads="1"/>
            </p:cNvSpPr>
            <p:nvPr/>
          </p:nvSpPr>
          <p:spPr bwMode="auto">
            <a:xfrm>
              <a:off x="719" y="1105"/>
              <a:ext cx="1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5" name="Rectangle 26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6" name="Rectangle 27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7" name="Rectangle 28"/>
            <p:cNvSpPr>
              <a:spLocks noChangeArrowheads="1"/>
            </p:cNvSpPr>
            <p:nvPr/>
          </p:nvSpPr>
          <p:spPr bwMode="auto">
            <a:xfrm>
              <a:off x="972" y="1105"/>
              <a:ext cx="1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8" name="Rectangle 29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9" name="Rectangle 30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50" name="Rectangle 31"/>
            <p:cNvSpPr>
              <a:spLocks noChangeArrowheads="1"/>
            </p:cNvSpPr>
            <p:nvPr/>
          </p:nvSpPr>
          <p:spPr bwMode="auto">
            <a:xfrm>
              <a:off x="1225" y="1105"/>
              <a:ext cx="13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51" name="Freeform 32"/>
            <p:cNvSpPr>
              <a:spLocks noEditPoints="1"/>
            </p:cNvSpPr>
            <p:nvPr/>
          </p:nvSpPr>
          <p:spPr bwMode="auto">
            <a:xfrm>
              <a:off x="516" y="1411"/>
              <a:ext cx="136" cy="271"/>
            </a:xfrm>
            <a:custGeom>
              <a:avLst/>
              <a:gdLst/>
              <a:ahLst/>
              <a:cxnLst>
                <a:cxn ang="0">
                  <a:pos x="88" y="226"/>
                </a:cxn>
                <a:cxn ang="0">
                  <a:pos x="45" y="226"/>
                </a:cxn>
                <a:cxn ang="0">
                  <a:pos x="38" y="271"/>
                </a:cxn>
                <a:cxn ang="0">
                  <a:pos x="0" y="271"/>
                </a:cxn>
                <a:cxn ang="0">
                  <a:pos x="23" y="135"/>
                </a:cxn>
                <a:cxn ang="0">
                  <a:pos x="46" y="0"/>
                </a:cxn>
                <a:cxn ang="0">
                  <a:pos x="88" y="0"/>
                </a:cxn>
                <a:cxn ang="0">
                  <a:pos x="101" y="66"/>
                </a:cxn>
                <a:cxn ang="0">
                  <a:pos x="111" y="135"/>
                </a:cxn>
                <a:cxn ang="0">
                  <a:pos x="136" y="271"/>
                </a:cxn>
                <a:cxn ang="0">
                  <a:pos x="94" y="271"/>
                </a:cxn>
                <a:cxn ang="0">
                  <a:pos x="88" y="226"/>
                </a:cxn>
                <a:cxn ang="0">
                  <a:pos x="88" y="226"/>
                </a:cxn>
                <a:cxn ang="0">
                  <a:pos x="80" y="167"/>
                </a:cxn>
                <a:cxn ang="0">
                  <a:pos x="66" y="69"/>
                </a:cxn>
                <a:cxn ang="0">
                  <a:pos x="60" y="117"/>
                </a:cxn>
                <a:cxn ang="0">
                  <a:pos x="54" y="167"/>
                </a:cxn>
                <a:cxn ang="0">
                  <a:pos x="80" y="167"/>
                </a:cxn>
                <a:cxn ang="0">
                  <a:pos x="80" y="167"/>
                </a:cxn>
              </a:cxnLst>
              <a:rect l="0" t="0" r="r" b="b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lnTo>
                    <a:pt x="88" y="226"/>
                  </a:lnTo>
                  <a:close/>
                  <a:moveTo>
                    <a:pt x="80" y="167"/>
                  </a:moveTo>
                  <a:lnTo>
                    <a:pt x="66" y="69"/>
                  </a:lnTo>
                  <a:lnTo>
                    <a:pt x="60" y="117"/>
                  </a:lnTo>
                  <a:lnTo>
                    <a:pt x="54" y="167"/>
                  </a:lnTo>
                  <a:lnTo>
                    <a:pt x="80" y="167"/>
                  </a:lnTo>
                  <a:lnTo>
                    <a:pt x="80" y="1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33"/>
            <p:cNvSpPr>
              <a:spLocks/>
            </p:cNvSpPr>
            <p:nvPr/>
          </p:nvSpPr>
          <p:spPr bwMode="auto">
            <a:xfrm>
              <a:off x="516" y="1411"/>
              <a:ext cx="136" cy="271"/>
            </a:xfrm>
            <a:custGeom>
              <a:avLst/>
              <a:gdLst/>
              <a:ahLst/>
              <a:cxnLst>
                <a:cxn ang="0">
                  <a:pos x="88" y="226"/>
                </a:cxn>
                <a:cxn ang="0">
                  <a:pos x="45" y="226"/>
                </a:cxn>
                <a:cxn ang="0">
                  <a:pos x="38" y="271"/>
                </a:cxn>
                <a:cxn ang="0">
                  <a:pos x="0" y="271"/>
                </a:cxn>
                <a:cxn ang="0">
                  <a:pos x="23" y="135"/>
                </a:cxn>
                <a:cxn ang="0">
                  <a:pos x="46" y="0"/>
                </a:cxn>
                <a:cxn ang="0">
                  <a:pos x="88" y="0"/>
                </a:cxn>
                <a:cxn ang="0">
                  <a:pos x="101" y="66"/>
                </a:cxn>
                <a:cxn ang="0">
                  <a:pos x="111" y="135"/>
                </a:cxn>
                <a:cxn ang="0">
                  <a:pos x="136" y="271"/>
                </a:cxn>
                <a:cxn ang="0">
                  <a:pos x="94" y="271"/>
                </a:cxn>
                <a:cxn ang="0">
                  <a:pos x="88" y="226"/>
                </a:cxn>
                <a:cxn ang="0">
                  <a:pos x="88" y="226"/>
                </a:cxn>
              </a:cxnLst>
              <a:rect l="0" t="0" r="r" b="b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lnTo>
                    <a:pt x="88" y="22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34"/>
            <p:cNvSpPr>
              <a:spLocks/>
            </p:cNvSpPr>
            <p:nvPr/>
          </p:nvSpPr>
          <p:spPr bwMode="auto">
            <a:xfrm>
              <a:off x="570" y="1480"/>
              <a:ext cx="26" cy="98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12" y="0"/>
                </a:cxn>
                <a:cxn ang="0">
                  <a:pos x="6" y="48"/>
                </a:cxn>
                <a:cxn ang="0">
                  <a:pos x="0" y="98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98">
                  <a:moveTo>
                    <a:pt x="26" y="98"/>
                  </a:moveTo>
                  <a:lnTo>
                    <a:pt x="12" y="0"/>
                  </a:lnTo>
                  <a:lnTo>
                    <a:pt x="6" y="48"/>
                  </a:lnTo>
                  <a:lnTo>
                    <a:pt x="0" y="98"/>
                  </a:lnTo>
                  <a:lnTo>
                    <a:pt x="26" y="98"/>
                  </a:lnTo>
                  <a:lnTo>
                    <a:pt x="26" y="9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35"/>
            <p:cNvSpPr>
              <a:spLocks noChangeArrowheads="1"/>
            </p:cNvSpPr>
            <p:nvPr/>
          </p:nvSpPr>
          <p:spPr bwMode="auto">
            <a:xfrm>
              <a:off x="564" y="1116"/>
              <a:ext cx="4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55" name="Rectangle 36"/>
            <p:cNvSpPr>
              <a:spLocks noChangeArrowheads="1"/>
            </p:cNvSpPr>
            <p:nvPr/>
          </p:nvSpPr>
          <p:spPr bwMode="auto">
            <a:xfrm>
              <a:off x="557" y="1110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56" name="Rectangle 37"/>
            <p:cNvSpPr>
              <a:spLocks noChangeArrowheads="1"/>
            </p:cNvSpPr>
            <p:nvPr/>
          </p:nvSpPr>
          <p:spPr bwMode="auto">
            <a:xfrm>
              <a:off x="551" y="1104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57" name="Rectangle 38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39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40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41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42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43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44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Rectangle 45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46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47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48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49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50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0" name="Rectangle 51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1" name="Rectangle 52"/>
            <p:cNvSpPr>
              <a:spLocks noChangeArrowheads="1"/>
            </p:cNvSpPr>
            <p:nvPr/>
          </p:nvSpPr>
          <p:spPr bwMode="auto">
            <a:xfrm>
              <a:off x="719" y="1105"/>
              <a:ext cx="1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2" name="Rectangle 53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3" name="Rectangle 54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4" name="Rectangle 55"/>
            <p:cNvSpPr>
              <a:spLocks noChangeArrowheads="1"/>
            </p:cNvSpPr>
            <p:nvPr/>
          </p:nvSpPr>
          <p:spPr bwMode="auto">
            <a:xfrm>
              <a:off x="972" y="1105"/>
              <a:ext cx="1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5" name="Rectangle 56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6" name="Rectangle 57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7" name="Rectangle 58"/>
            <p:cNvSpPr>
              <a:spLocks noChangeArrowheads="1"/>
            </p:cNvSpPr>
            <p:nvPr/>
          </p:nvSpPr>
          <p:spPr bwMode="auto">
            <a:xfrm>
              <a:off x="1225" y="1105"/>
              <a:ext cx="13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8" name="Rectangle 59"/>
            <p:cNvSpPr>
              <a:spLocks noChangeArrowheads="1"/>
            </p:cNvSpPr>
            <p:nvPr/>
          </p:nvSpPr>
          <p:spPr bwMode="auto">
            <a:xfrm>
              <a:off x="564" y="1116"/>
              <a:ext cx="4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9" name="Rectangle 60"/>
            <p:cNvSpPr>
              <a:spLocks noChangeArrowheads="1"/>
            </p:cNvSpPr>
            <p:nvPr/>
          </p:nvSpPr>
          <p:spPr bwMode="auto">
            <a:xfrm>
              <a:off x="557" y="1110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80" name="Rectangle 61"/>
            <p:cNvSpPr>
              <a:spLocks noChangeArrowheads="1"/>
            </p:cNvSpPr>
            <p:nvPr/>
          </p:nvSpPr>
          <p:spPr bwMode="auto">
            <a:xfrm>
              <a:off x="551" y="1104"/>
              <a:ext cx="6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dirty="0">
                  <a:ea typeface="ＭＳ Ｐゴシック" pitchFamily="-112" charset="-128"/>
                </a:rPr>
                <a:t>I</a:t>
              </a:r>
              <a:endParaRPr lang="en-US" sz="2400" dirty="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81" name="Rectangle 62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Rectangle 63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Rectangle 64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65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66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67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68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69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70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71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72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73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74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94" name="Rectangle 75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95" name="Rectangle 76"/>
            <p:cNvSpPr>
              <a:spLocks noChangeArrowheads="1"/>
            </p:cNvSpPr>
            <p:nvPr/>
          </p:nvSpPr>
          <p:spPr bwMode="auto">
            <a:xfrm>
              <a:off x="719" y="1105"/>
              <a:ext cx="1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96" name="Rectangle 77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97" name="Rectangle 78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98" name="Rectangle 79"/>
            <p:cNvSpPr>
              <a:spLocks noChangeArrowheads="1"/>
            </p:cNvSpPr>
            <p:nvPr/>
          </p:nvSpPr>
          <p:spPr bwMode="auto">
            <a:xfrm>
              <a:off x="972" y="1105"/>
              <a:ext cx="1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99" name="Rectangle 80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00" name="Rectangle 81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01" name="Rectangle 82"/>
            <p:cNvSpPr>
              <a:spLocks noChangeArrowheads="1"/>
            </p:cNvSpPr>
            <p:nvPr/>
          </p:nvSpPr>
          <p:spPr bwMode="auto">
            <a:xfrm>
              <a:off x="1225" y="1105"/>
              <a:ext cx="13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02" name="Rectangle 83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84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85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86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87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88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Rectangle 89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90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91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92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93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94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95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96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97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Rectangle 98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99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Rectangle 100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101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102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Rectangle 103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104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Rectangle 105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Rectangle 106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107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27" name="Rectangle 108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28" name="Rectangle 109"/>
            <p:cNvSpPr>
              <a:spLocks noChangeArrowheads="1"/>
            </p:cNvSpPr>
            <p:nvPr/>
          </p:nvSpPr>
          <p:spPr bwMode="auto">
            <a:xfrm>
              <a:off x="719" y="1105"/>
              <a:ext cx="24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29" name="Rectangle 110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30" name="Rectangle 111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31" name="Rectangle 112"/>
            <p:cNvSpPr>
              <a:spLocks noChangeArrowheads="1"/>
            </p:cNvSpPr>
            <p:nvPr/>
          </p:nvSpPr>
          <p:spPr bwMode="auto">
            <a:xfrm>
              <a:off x="972" y="1105"/>
              <a:ext cx="25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dirty="0" err="1">
                  <a:ea typeface="ＭＳ Ｐゴシック" pitchFamily="-112" charset="-128"/>
                </a:rPr>
                <a:t>IIb</a:t>
              </a:r>
              <a:endParaRPr lang="en-US" sz="2400" dirty="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32" name="Rectangle 113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33" name="Rectangle 114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34" name="Rectangle 115"/>
            <p:cNvSpPr>
              <a:spLocks noChangeArrowheads="1"/>
            </p:cNvSpPr>
            <p:nvPr/>
          </p:nvSpPr>
          <p:spPr bwMode="auto">
            <a:xfrm>
              <a:off x="1225" y="1105"/>
              <a:ext cx="18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dirty="0">
                  <a:ea typeface="ＭＳ Ｐゴシック" pitchFamily="-112" charset="-128"/>
                </a:rPr>
                <a:t>III</a:t>
              </a:r>
              <a:endParaRPr lang="en-US" sz="2400" dirty="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335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968" y="1444"/>
              <a:ext cx="124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normalizeH="1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  <p:grpSp>
        <p:nvGrpSpPr>
          <p:cNvPr id="37891" name="Group 3"/>
          <p:cNvGrpSpPr>
            <a:grpSpLocks noChangeAspect="1"/>
          </p:cNvGrpSpPr>
          <p:nvPr/>
        </p:nvGrpSpPr>
        <p:grpSpPr bwMode="auto">
          <a:xfrm>
            <a:off x="152400" y="1143000"/>
            <a:ext cx="936625" cy="838200"/>
            <a:chOff x="96" y="720"/>
            <a:chExt cx="590" cy="528"/>
          </a:xfrm>
        </p:grpSpPr>
        <p:sp>
          <p:nvSpPr>
            <p:cNvPr id="37890" name="AutoShape 2"/>
            <p:cNvSpPr>
              <a:spLocks noChangeAspect="1" noChangeArrowheads="1" noTextEdit="1"/>
            </p:cNvSpPr>
            <p:nvPr/>
          </p:nvSpPr>
          <p:spPr bwMode="auto">
            <a:xfrm>
              <a:off x="96" y="720"/>
              <a:ext cx="5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61" y="762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58" y="758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154" y="754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107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243" y="915"/>
              <a:ext cx="135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378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514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259" y="759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255" y="755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252" y="750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406" y="759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403" y="755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399" y="75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554" y="759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550" y="755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547" y="750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122" y="989"/>
              <a:ext cx="79" cy="188"/>
            </a:xfrm>
            <a:custGeom>
              <a:avLst/>
              <a:gdLst/>
              <a:ahLst/>
              <a:cxnLst>
                <a:cxn ang="0">
                  <a:pos x="158" y="126"/>
                </a:cxn>
                <a:cxn ang="0">
                  <a:pos x="149" y="153"/>
                </a:cxn>
                <a:cxn ang="0">
                  <a:pos x="133" y="172"/>
                </a:cxn>
                <a:cxn ang="0">
                  <a:pos x="113" y="184"/>
                </a:cxn>
                <a:cxn ang="0">
                  <a:pos x="84" y="188"/>
                </a:cxn>
                <a:cxn ang="0">
                  <a:pos x="60" y="186"/>
                </a:cxn>
                <a:cxn ang="0">
                  <a:pos x="46" y="182"/>
                </a:cxn>
                <a:cxn ang="0">
                  <a:pos x="33" y="174"/>
                </a:cxn>
                <a:cxn ang="0">
                  <a:pos x="22" y="163"/>
                </a:cxn>
                <a:cxn ang="0">
                  <a:pos x="11" y="149"/>
                </a:cxn>
                <a:cxn ang="0">
                  <a:pos x="4" y="131"/>
                </a:cxn>
                <a:cxn ang="0">
                  <a:pos x="0" y="110"/>
                </a:cxn>
                <a:cxn ang="0">
                  <a:pos x="0" y="83"/>
                </a:cxn>
                <a:cxn ang="0">
                  <a:pos x="6" y="54"/>
                </a:cxn>
                <a:cxn ang="0">
                  <a:pos x="17" y="30"/>
                </a:cxn>
                <a:cxn ang="0">
                  <a:pos x="33" y="14"/>
                </a:cxn>
                <a:cxn ang="0">
                  <a:pos x="55" y="3"/>
                </a:cxn>
                <a:cxn ang="0">
                  <a:pos x="82" y="0"/>
                </a:cxn>
                <a:cxn ang="0">
                  <a:pos x="104" y="2"/>
                </a:cxn>
                <a:cxn ang="0">
                  <a:pos x="120" y="8"/>
                </a:cxn>
                <a:cxn ang="0">
                  <a:pos x="134" y="17"/>
                </a:cxn>
                <a:cxn ang="0">
                  <a:pos x="145" y="31"/>
                </a:cxn>
                <a:cxn ang="0">
                  <a:pos x="154" y="49"/>
                </a:cxn>
                <a:cxn ang="0">
                  <a:pos x="111" y="63"/>
                </a:cxn>
                <a:cxn ang="0">
                  <a:pos x="107" y="55"/>
                </a:cxn>
                <a:cxn ang="0">
                  <a:pos x="100" y="47"/>
                </a:cxn>
                <a:cxn ang="0">
                  <a:pos x="91" y="43"/>
                </a:cxn>
                <a:cxn ang="0">
                  <a:pos x="78" y="42"/>
                </a:cxn>
                <a:cxn ang="0">
                  <a:pos x="67" y="46"/>
                </a:cxn>
                <a:cxn ang="0">
                  <a:pos x="60" y="54"/>
                </a:cxn>
                <a:cxn ang="0">
                  <a:pos x="55" y="63"/>
                </a:cxn>
                <a:cxn ang="0">
                  <a:pos x="51" y="76"/>
                </a:cxn>
                <a:cxn ang="0">
                  <a:pos x="49" y="94"/>
                </a:cxn>
                <a:cxn ang="0">
                  <a:pos x="51" y="113"/>
                </a:cxn>
                <a:cxn ang="0">
                  <a:pos x="55" y="128"/>
                </a:cxn>
                <a:cxn ang="0">
                  <a:pos x="60" y="138"/>
                </a:cxn>
                <a:cxn ang="0">
                  <a:pos x="67" y="143"/>
                </a:cxn>
                <a:cxn ang="0">
                  <a:pos x="78" y="145"/>
                </a:cxn>
                <a:cxn ang="0">
                  <a:pos x="87" y="145"/>
                </a:cxn>
                <a:cxn ang="0">
                  <a:pos x="96" y="142"/>
                </a:cxn>
                <a:cxn ang="0">
                  <a:pos x="104" y="137"/>
                </a:cxn>
                <a:cxn ang="0">
                  <a:pos x="113" y="118"/>
                </a:cxn>
              </a:cxnLst>
              <a:rect l="0" t="0" r="r" b="b"/>
              <a:pathLst>
                <a:path w="158" h="188">
                  <a:moveTo>
                    <a:pt x="115" y="111"/>
                  </a:moveTo>
                  <a:lnTo>
                    <a:pt x="136" y="118"/>
                  </a:lnTo>
                  <a:lnTo>
                    <a:pt x="158" y="126"/>
                  </a:lnTo>
                  <a:lnTo>
                    <a:pt x="156" y="135"/>
                  </a:lnTo>
                  <a:lnTo>
                    <a:pt x="153" y="144"/>
                  </a:lnTo>
                  <a:lnTo>
                    <a:pt x="149" y="153"/>
                  </a:lnTo>
                  <a:lnTo>
                    <a:pt x="143" y="160"/>
                  </a:lnTo>
                  <a:lnTo>
                    <a:pt x="140" y="167"/>
                  </a:lnTo>
                  <a:lnTo>
                    <a:pt x="133" y="172"/>
                  </a:lnTo>
                  <a:lnTo>
                    <a:pt x="127" y="177"/>
                  </a:lnTo>
                  <a:lnTo>
                    <a:pt x="120" y="181"/>
                  </a:lnTo>
                  <a:lnTo>
                    <a:pt x="113" y="184"/>
                  </a:lnTo>
                  <a:lnTo>
                    <a:pt x="104" y="186"/>
                  </a:lnTo>
                  <a:lnTo>
                    <a:pt x="95" y="187"/>
                  </a:lnTo>
                  <a:lnTo>
                    <a:pt x="84" y="188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49" y="183"/>
                  </a:lnTo>
                  <a:lnTo>
                    <a:pt x="46" y="182"/>
                  </a:lnTo>
                  <a:lnTo>
                    <a:pt x="40" y="179"/>
                  </a:lnTo>
                  <a:lnTo>
                    <a:pt x="37" y="177"/>
                  </a:lnTo>
                  <a:lnTo>
                    <a:pt x="33" y="174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2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11" y="149"/>
                  </a:lnTo>
                  <a:lnTo>
                    <a:pt x="10" y="143"/>
                  </a:lnTo>
                  <a:lnTo>
                    <a:pt x="6" y="138"/>
                  </a:lnTo>
                  <a:lnTo>
                    <a:pt x="4" y="131"/>
                  </a:lnTo>
                  <a:lnTo>
                    <a:pt x="2" y="125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0" y="72"/>
                  </a:lnTo>
                  <a:lnTo>
                    <a:pt x="2" y="62"/>
                  </a:lnTo>
                  <a:lnTo>
                    <a:pt x="6" y="54"/>
                  </a:lnTo>
                  <a:lnTo>
                    <a:pt x="8" y="45"/>
                  </a:lnTo>
                  <a:lnTo>
                    <a:pt x="11" y="38"/>
                  </a:lnTo>
                  <a:lnTo>
                    <a:pt x="17" y="30"/>
                  </a:lnTo>
                  <a:lnTo>
                    <a:pt x="20" y="24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40" y="10"/>
                  </a:lnTo>
                  <a:lnTo>
                    <a:pt x="48" y="7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09" y="3"/>
                  </a:lnTo>
                  <a:lnTo>
                    <a:pt x="115" y="5"/>
                  </a:lnTo>
                  <a:lnTo>
                    <a:pt x="120" y="8"/>
                  </a:lnTo>
                  <a:lnTo>
                    <a:pt x="125" y="11"/>
                  </a:lnTo>
                  <a:lnTo>
                    <a:pt x="131" y="14"/>
                  </a:lnTo>
                  <a:lnTo>
                    <a:pt x="134" y="17"/>
                  </a:lnTo>
                  <a:lnTo>
                    <a:pt x="138" y="22"/>
                  </a:lnTo>
                  <a:lnTo>
                    <a:pt x="142" y="27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3"/>
                  </a:lnTo>
                  <a:lnTo>
                    <a:pt x="154" y="49"/>
                  </a:lnTo>
                  <a:lnTo>
                    <a:pt x="156" y="57"/>
                  </a:lnTo>
                  <a:lnTo>
                    <a:pt x="113" y="68"/>
                  </a:lnTo>
                  <a:lnTo>
                    <a:pt x="111" y="63"/>
                  </a:lnTo>
                  <a:lnTo>
                    <a:pt x="109" y="60"/>
                  </a:lnTo>
                  <a:lnTo>
                    <a:pt x="109" y="58"/>
                  </a:lnTo>
                  <a:lnTo>
                    <a:pt x="107" y="55"/>
                  </a:lnTo>
                  <a:lnTo>
                    <a:pt x="105" y="53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96" y="45"/>
                  </a:lnTo>
                  <a:lnTo>
                    <a:pt x="93" y="44"/>
                  </a:lnTo>
                  <a:lnTo>
                    <a:pt x="91" y="43"/>
                  </a:lnTo>
                  <a:lnTo>
                    <a:pt x="87" y="42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5" y="43"/>
                  </a:lnTo>
                  <a:lnTo>
                    <a:pt x="71" y="44"/>
                  </a:lnTo>
                  <a:lnTo>
                    <a:pt x="67" y="46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4"/>
                  </a:lnTo>
                  <a:lnTo>
                    <a:pt x="57" y="57"/>
                  </a:lnTo>
                  <a:lnTo>
                    <a:pt x="55" y="60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51" y="72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49" y="87"/>
                  </a:lnTo>
                  <a:lnTo>
                    <a:pt x="49" y="94"/>
                  </a:lnTo>
                  <a:lnTo>
                    <a:pt x="49" y="100"/>
                  </a:lnTo>
                  <a:lnTo>
                    <a:pt x="51" y="108"/>
                  </a:lnTo>
                  <a:lnTo>
                    <a:pt x="51" y="113"/>
                  </a:lnTo>
                  <a:lnTo>
                    <a:pt x="53" y="118"/>
                  </a:lnTo>
                  <a:lnTo>
                    <a:pt x="53" y="124"/>
                  </a:lnTo>
                  <a:lnTo>
                    <a:pt x="55" y="128"/>
                  </a:lnTo>
                  <a:lnTo>
                    <a:pt x="57" y="131"/>
                  </a:lnTo>
                  <a:lnTo>
                    <a:pt x="58" y="134"/>
                  </a:lnTo>
                  <a:lnTo>
                    <a:pt x="60" y="138"/>
                  </a:lnTo>
                  <a:lnTo>
                    <a:pt x="62" y="140"/>
                  </a:lnTo>
                  <a:lnTo>
                    <a:pt x="66" y="142"/>
                  </a:lnTo>
                  <a:lnTo>
                    <a:pt x="67" y="143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5"/>
                  </a:lnTo>
                  <a:lnTo>
                    <a:pt x="82" y="146"/>
                  </a:lnTo>
                  <a:lnTo>
                    <a:pt x="86" y="145"/>
                  </a:lnTo>
                  <a:lnTo>
                    <a:pt x="87" y="145"/>
                  </a:lnTo>
                  <a:lnTo>
                    <a:pt x="91" y="144"/>
                  </a:lnTo>
                  <a:lnTo>
                    <a:pt x="95" y="144"/>
                  </a:lnTo>
                  <a:lnTo>
                    <a:pt x="96" y="142"/>
                  </a:lnTo>
                  <a:lnTo>
                    <a:pt x="98" y="141"/>
                  </a:lnTo>
                  <a:lnTo>
                    <a:pt x="102" y="139"/>
                  </a:lnTo>
                  <a:lnTo>
                    <a:pt x="104" y="137"/>
                  </a:lnTo>
                  <a:lnTo>
                    <a:pt x="107" y="131"/>
                  </a:lnTo>
                  <a:lnTo>
                    <a:pt x="109" y="126"/>
                  </a:lnTo>
                  <a:lnTo>
                    <a:pt x="113" y="118"/>
                  </a:lnTo>
                  <a:lnTo>
                    <a:pt x="113" y="115"/>
                  </a:lnTo>
                  <a:lnTo>
                    <a:pt x="115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122" y="989"/>
              <a:ext cx="79" cy="188"/>
            </a:xfrm>
            <a:custGeom>
              <a:avLst/>
              <a:gdLst/>
              <a:ahLst/>
              <a:cxnLst>
                <a:cxn ang="0">
                  <a:pos x="158" y="126"/>
                </a:cxn>
                <a:cxn ang="0">
                  <a:pos x="149" y="153"/>
                </a:cxn>
                <a:cxn ang="0">
                  <a:pos x="133" y="172"/>
                </a:cxn>
                <a:cxn ang="0">
                  <a:pos x="113" y="184"/>
                </a:cxn>
                <a:cxn ang="0">
                  <a:pos x="84" y="188"/>
                </a:cxn>
                <a:cxn ang="0">
                  <a:pos x="60" y="186"/>
                </a:cxn>
                <a:cxn ang="0">
                  <a:pos x="46" y="182"/>
                </a:cxn>
                <a:cxn ang="0">
                  <a:pos x="33" y="174"/>
                </a:cxn>
                <a:cxn ang="0">
                  <a:pos x="22" y="163"/>
                </a:cxn>
                <a:cxn ang="0">
                  <a:pos x="11" y="149"/>
                </a:cxn>
                <a:cxn ang="0">
                  <a:pos x="4" y="131"/>
                </a:cxn>
                <a:cxn ang="0">
                  <a:pos x="0" y="110"/>
                </a:cxn>
                <a:cxn ang="0">
                  <a:pos x="0" y="83"/>
                </a:cxn>
                <a:cxn ang="0">
                  <a:pos x="6" y="54"/>
                </a:cxn>
                <a:cxn ang="0">
                  <a:pos x="17" y="30"/>
                </a:cxn>
                <a:cxn ang="0">
                  <a:pos x="33" y="14"/>
                </a:cxn>
                <a:cxn ang="0">
                  <a:pos x="55" y="3"/>
                </a:cxn>
                <a:cxn ang="0">
                  <a:pos x="82" y="0"/>
                </a:cxn>
                <a:cxn ang="0">
                  <a:pos x="104" y="2"/>
                </a:cxn>
                <a:cxn ang="0">
                  <a:pos x="120" y="8"/>
                </a:cxn>
                <a:cxn ang="0">
                  <a:pos x="134" y="17"/>
                </a:cxn>
                <a:cxn ang="0">
                  <a:pos x="145" y="31"/>
                </a:cxn>
                <a:cxn ang="0">
                  <a:pos x="154" y="49"/>
                </a:cxn>
                <a:cxn ang="0">
                  <a:pos x="111" y="63"/>
                </a:cxn>
                <a:cxn ang="0">
                  <a:pos x="107" y="55"/>
                </a:cxn>
                <a:cxn ang="0">
                  <a:pos x="100" y="47"/>
                </a:cxn>
                <a:cxn ang="0">
                  <a:pos x="91" y="43"/>
                </a:cxn>
                <a:cxn ang="0">
                  <a:pos x="78" y="42"/>
                </a:cxn>
                <a:cxn ang="0">
                  <a:pos x="67" y="46"/>
                </a:cxn>
                <a:cxn ang="0">
                  <a:pos x="60" y="54"/>
                </a:cxn>
                <a:cxn ang="0">
                  <a:pos x="55" y="63"/>
                </a:cxn>
                <a:cxn ang="0">
                  <a:pos x="51" y="76"/>
                </a:cxn>
                <a:cxn ang="0">
                  <a:pos x="49" y="94"/>
                </a:cxn>
                <a:cxn ang="0">
                  <a:pos x="51" y="113"/>
                </a:cxn>
                <a:cxn ang="0">
                  <a:pos x="55" y="128"/>
                </a:cxn>
                <a:cxn ang="0">
                  <a:pos x="60" y="138"/>
                </a:cxn>
                <a:cxn ang="0">
                  <a:pos x="67" y="143"/>
                </a:cxn>
                <a:cxn ang="0">
                  <a:pos x="78" y="145"/>
                </a:cxn>
                <a:cxn ang="0">
                  <a:pos x="87" y="145"/>
                </a:cxn>
                <a:cxn ang="0">
                  <a:pos x="96" y="142"/>
                </a:cxn>
                <a:cxn ang="0">
                  <a:pos x="104" y="137"/>
                </a:cxn>
                <a:cxn ang="0">
                  <a:pos x="113" y="118"/>
                </a:cxn>
              </a:cxnLst>
              <a:rect l="0" t="0" r="r" b="b"/>
              <a:pathLst>
                <a:path w="158" h="188">
                  <a:moveTo>
                    <a:pt x="115" y="111"/>
                  </a:moveTo>
                  <a:lnTo>
                    <a:pt x="136" y="118"/>
                  </a:lnTo>
                  <a:lnTo>
                    <a:pt x="158" y="126"/>
                  </a:lnTo>
                  <a:lnTo>
                    <a:pt x="156" y="135"/>
                  </a:lnTo>
                  <a:lnTo>
                    <a:pt x="153" y="144"/>
                  </a:lnTo>
                  <a:lnTo>
                    <a:pt x="149" y="153"/>
                  </a:lnTo>
                  <a:lnTo>
                    <a:pt x="143" y="160"/>
                  </a:lnTo>
                  <a:lnTo>
                    <a:pt x="140" y="167"/>
                  </a:lnTo>
                  <a:lnTo>
                    <a:pt x="133" y="172"/>
                  </a:lnTo>
                  <a:lnTo>
                    <a:pt x="127" y="177"/>
                  </a:lnTo>
                  <a:lnTo>
                    <a:pt x="120" y="181"/>
                  </a:lnTo>
                  <a:lnTo>
                    <a:pt x="113" y="184"/>
                  </a:lnTo>
                  <a:lnTo>
                    <a:pt x="104" y="186"/>
                  </a:lnTo>
                  <a:lnTo>
                    <a:pt x="95" y="187"/>
                  </a:lnTo>
                  <a:lnTo>
                    <a:pt x="84" y="188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49" y="183"/>
                  </a:lnTo>
                  <a:lnTo>
                    <a:pt x="46" y="182"/>
                  </a:lnTo>
                  <a:lnTo>
                    <a:pt x="40" y="179"/>
                  </a:lnTo>
                  <a:lnTo>
                    <a:pt x="37" y="177"/>
                  </a:lnTo>
                  <a:lnTo>
                    <a:pt x="33" y="174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2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11" y="149"/>
                  </a:lnTo>
                  <a:lnTo>
                    <a:pt x="10" y="143"/>
                  </a:lnTo>
                  <a:lnTo>
                    <a:pt x="6" y="138"/>
                  </a:lnTo>
                  <a:lnTo>
                    <a:pt x="4" y="131"/>
                  </a:lnTo>
                  <a:lnTo>
                    <a:pt x="2" y="125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0" y="72"/>
                  </a:lnTo>
                  <a:lnTo>
                    <a:pt x="2" y="62"/>
                  </a:lnTo>
                  <a:lnTo>
                    <a:pt x="6" y="54"/>
                  </a:lnTo>
                  <a:lnTo>
                    <a:pt x="8" y="45"/>
                  </a:lnTo>
                  <a:lnTo>
                    <a:pt x="11" y="38"/>
                  </a:lnTo>
                  <a:lnTo>
                    <a:pt x="17" y="30"/>
                  </a:lnTo>
                  <a:lnTo>
                    <a:pt x="20" y="24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40" y="10"/>
                  </a:lnTo>
                  <a:lnTo>
                    <a:pt x="48" y="7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09" y="3"/>
                  </a:lnTo>
                  <a:lnTo>
                    <a:pt x="115" y="5"/>
                  </a:lnTo>
                  <a:lnTo>
                    <a:pt x="120" y="8"/>
                  </a:lnTo>
                  <a:lnTo>
                    <a:pt x="125" y="11"/>
                  </a:lnTo>
                  <a:lnTo>
                    <a:pt x="131" y="14"/>
                  </a:lnTo>
                  <a:lnTo>
                    <a:pt x="134" y="17"/>
                  </a:lnTo>
                  <a:lnTo>
                    <a:pt x="138" y="22"/>
                  </a:lnTo>
                  <a:lnTo>
                    <a:pt x="142" y="27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3"/>
                  </a:lnTo>
                  <a:lnTo>
                    <a:pt x="154" y="49"/>
                  </a:lnTo>
                  <a:lnTo>
                    <a:pt x="156" y="57"/>
                  </a:lnTo>
                  <a:lnTo>
                    <a:pt x="113" y="68"/>
                  </a:lnTo>
                  <a:lnTo>
                    <a:pt x="111" y="63"/>
                  </a:lnTo>
                  <a:lnTo>
                    <a:pt x="109" y="60"/>
                  </a:lnTo>
                  <a:lnTo>
                    <a:pt x="109" y="58"/>
                  </a:lnTo>
                  <a:lnTo>
                    <a:pt x="107" y="55"/>
                  </a:lnTo>
                  <a:lnTo>
                    <a:pt x="105" y="53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96" y="45"/>
                  </a:lnTo>
                  <a:lnTo>
                    <a:pt x="93" y="44"/>
                  </a:lnTo>
                  <a:lnTo>
                    <a:pt x="91" y="43"/>
                  </a:lnTo>
                  <a:lnTo>
                    <a:pt x="87" y="42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5" y="43"/>
                  </a:lnTo>
                  <a:lnTo>
                    <a:pt x="71" y="44"/>
                  </a:lnTo>
                  <a:lnTo>
                    <a:pt x="67" y="46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4"/>
                  </a:lnTo>
                  <a:lnTo>
                    <a:pt x="57" y="57"/>
                  </a:lnTo>
                  <a:lnTo>
                    <a:pt x="55" y="60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51" y="72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49" y="87"/>
                  </a:lnTo>
                  <a:lnTo>
                    <a:pt x="49" y="94"/>
                  </a:lnTo>
                  <a:lnTo>
                    <a:pt x="49" y="100"/>
                  </a:lnTo>
                  <a:lnTo>
                    <a:pt x="51" y="108"/>
                  </a:lnTo>
                  <a:lnTo>
                    <a:pt x="51" y="113"/>
                  </a:lnTo>
                  <a:lnTo>
                    <a:pt x="53" y="118"/>
                  </a:lnTo>
                  <a:lnTo>
                    <a:pt x="53" y="124"/>
                  </a:lnTo>
                  <a:lnTo>
                    <a:pt x="55" y="128"/>
                  </a:lnTo>
                  <a:lnTo>
                    <a:pt x="57" y="131"/>
                  </a:lnTo>
                  <a:lnTo>
                    <a:pt x="58" y="134"/>
                  </a:lnTo>
                  <a:lnTo>
                    <a:pt x="60" y="138"/>
                  </a:lnTo>
                  <a:lnTo>
                    <a:pt x="62" y="140"/>
                  </a:lnTo>
                  <a:lnTo>
                    <a:pt x="66" y="142"/>
                  </a:lnTo>
                  <a:lnTo>
                    <a:pt x="67" y="143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5"/>
                  </a:lnTo>
                  <a:lnTo>
                    <a:pt x="82" y="146"/>
                  </a:lnTo>
                  <a:lnTo>
                    <a:pt x="86" y="145"/>
                  </a:lnTo>
                  <a:lnTo>
                    <a:pt x="87" y="145"/>
                  </a:lnTo>
                  <a:lnTo>
                    <a:pt x="91" y="144"/>
                  </a:lnTo>
                  <a:lnTo>
                    <a:pt x="95" y="144"/>
                  </a:lnTo>
                  <a:lnTo>
                    <a:pt x="96" y="142"/>
                  </a:lnTo>
                  <a:lnTo>
                    <a:pt x="98" y="141"/>
                  </a:lnTo>
                  <a:lnTo>
                    <a:pt x="102" y="139"/>
                  </a:lnTo>
                  <a:lnTo>
                    <a:pt x="104" y="137"/>
                  </a:lnTo>
                  <a:lnTo>
                    <a:pt x="107" y="131"/>
                  </a:lnTo>
                  <a:lnTo>
                    <a:pt x="109" y="126"/>
                  </a:lnTo>
                  <a:lnTo>
                    <a:pt x="113" y="118"/>
                  </a:lnTo>
                  <a:lnTo>
                    <a:pt x="113" y="115"/>
                  </a:lnTo>
                  <a:lnTo>
                    <a:pt x="115" y="111"/>
                  </a:lnTo>
                </a:path>
              </a:pathLst>
            </a:cu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61" y="762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58" y="758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154" y="754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107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243" y="915"/>
              <a:ext cx="135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7" name="Rectangle 39"/>
            <p:cNvSpPr>
              <a:spLocks noChangeArrowheads="1"/>
            </p:cNvSpPr>
            <p:nvPr/>
          </p:nvSpPr>
          <p:spPr bwMode="auto">
            <a:xfrm>
              <a:off x="378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8" name="Rectangle 40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514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2" name="Rectangle 44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3" name="Rectangle 45"/>
            <p:cNvSpPr>
              <a:spLocks noChangeArrowheads="1"/>
            </p:cNvSpPr>
            <p:nvPr/>
          </p:nvSpPr>
          <p:spPr bwMode="auto">
            <a:xfrm>
              <a:off x="259" y="759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4" name="Rectangle 46"/>
            <p:cNvSpPr>
              <a:spLocks noChangeArrowheads="1"/>
            </p:cNvSpPr>
            <p:nvPr/>
          </p:nvSpPr>
          <p:spPr bwMode="auto">
            <a:xfrm>
              <a:off x="255" y="755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252" y="750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6" name="Rectangle 48"/>
            <p:cNvSpPr>
              <a:spLocks noChangeArrowheads="1"/>
            </p:cNvSpPr>
            <p:nvPr/>
          </p:nvSpPr>
          <p:spPr bwMode="auto">
            <a:xfrm>
              <a:off x="406" y="759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7" name="Rectangle 49"/>
            <p:cNvSpPr>
              <a:spLocks noChangeArrowheads="1"/>
            </p:cNvSpPr>
            <p:nvPr/>
          </p:nvSpPr>
          <p:spPr bwMode="auto">
            <a:xfrm>
              <a:off x="403" y="755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8" name="Rectangle 50"/>
            <p:cNvSpPr>
              <a:spLocks noChangeArrowheads="1"/>
            </p:cNvSpPr>
            <p:nvPr/>
          </p:nvSpPr>
          <p:spPr bwMode="auto">
            <a:xfrm>
              <a:off x="399" y="75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554" y="759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0" name="Rectangle 52"/>
            <p:cNvSpPr>
              <a:spLocks noChangeArrowheads="1"/>
            </p:cNvSpPr>
            <p:nvPr/>
          </p:nvSpPr>
          <p:spPr bwMode="auto">
            <a:xfrm>
              <a:off x="550" y="755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547" y="750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161" y="762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3" name="Rectangle 55"/>
            <p:cNvSpPr>
              <a:spLocks noChangeArrowheads="1"/>
            </p:cNvSpPr>
            <p:nvPr/>
          </p:nvSpPr>
          <p:spPr bwMode="auto">
            <a:xfrm>
              <a:off x="158" y="758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4" name="Rectangle 56"/>
            <p:cNvSpPr>
              <a:spLocks noChangeArrowheads="1"/>
            </p:cNvSpPr>
            <p:nvPr/>
          </p:nvSpPr>
          <p:spPr bwMode="auto">
            <a:xfrm>
              <a:off x="154" y="754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7945" name="Rectangle 57"/>
            <p:cNvSpPr>
              <a:spLocks noChangeArrowheads="1"/>
            </p:cNvSpPr>
            <p:nvPr/>
          </p:nvSpPr>
          <p:spPr bwMode="auto">
            <a:xfrm>
              <a:off x="107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7" name="Rectangle 59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8" name="Rectangle 60"/>
            <p:cNvSpPr>
              <a:spLocks noChangeArrowheads="1"/>
            </p:cNvSpPr>
            <p:nvPr/>
          </p:nvSpPr>
          <p:spPr bwMode="auto">
            <a:xfrm>
              <a:off x="243" y="915"/>
              <a:ext cx="135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9" name="Rectangle 61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0" name="Rectangle 62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1" name="Rectangle 63"/>
            <p:cNvSpPr>
              <a:spLocks noChangeArrowheads="1"/>
            </p:cNvSpPr>
            <p:nvPr/>
          </p:nvSpPr>
          <p:spPr bwMode="auto">
            <a:xfrm>
              <a:off x="378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2" name="Rectangle 64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3" name="Rectangle 65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4" name="Rectangle 66"/>
            <p:cNvSpPr>
              <a:spLocks noChangeArrowheads="1"/>
            </p:cNvSpPr>
            <p:nvPr/>
          </p:nvSpPr>
          <p:spPr bwMode="auto">
            <a:xfrm>
              <a:off x="514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5" name="Rectangle 67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6" name="Rectangle 68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7" name="Rectangle 69"/>
            <p:cNvSpPr>
              <a:spLocks noChangeArrowheads="1"/>
            </p:cNvSpPr>
            <p:nvPr/>
          </p:nvSpPr>
          <p:spPr bwMode="auto">
            <a:xfrm>
              <a:off x="259" y="759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8" name="Rectangle 70"/>
            <p:cNvSpPr>
              <a:spLocks noChangeArrowheads="1"/>
            </p:cNvSpPr>
            <p:nvPr/>
          </p:nvSpPr>
          <p:spPr bwMode="auto">
            <a:xfrm>
              <a:off x="255" y="755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9" name="Rectangle 71"/>
            <p:cNvSpPr>
              <a:spLocks noChangeArrowheads="1"/>
            </p:cNvSpPr>
            <p:nvPr/>
          </p:nvSpPr>
          <p:spPr bwMode="auto">
            <a:xfrm>
              <a:off x="252" y="750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60" name="Rectangle 72"/>
            <p:cNvSpPr>
              <a:spLocks noChangeArrowheads="1"/>
            </p:cNvSpPr>
            <p:nvPr/>
          </p:nvSpPr>
          <p:spPr bwMode="auto">
            <a:xfrm>
              <a:off x="406" y="759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61" name="Rectangle 73"/>
            <p:cNvSpPr>
              <a:spLocks noChangeArrowheads="1"/>
            </p:cNvSpPr>
            <p:nvPr/>
          </p:nvSpPr>
          <p:spPr bwMode="auto">
            <a:xfrm>
              <a:off x="403" y="755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62" name="Rectangle 74"/>
            <p:cNvSpPr>
              <a:spLocks noChangeArrowheads="1"/>
            </p:cNvSpPr>
            <p:nvPr/>
          </p:nvSpPr>
          <p:spPr bwMode="auto">
            <a:xfrm>
              <a:off x="399" y="75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63" name="Rectangle 75"/>
            <p:cNvSpPr>
              <a:spLocks noChangeArrowheads="1"/>
            </p:cNvSpPr>
            <p:nvPr/>
          </p:nvSpPr>
          <p:spPr bwMode="auto">
            <a:xfrm>
              <a:off x="554" y="759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64" name="Rectangle 76"/>
            <p:cNvSpPr>
              <a:spLocks noChangeArrowheads="1"/>
            </p:cNvSpPr>
            <p:nvPr/>
          </p:nvSpPr>
          <p:spPr bwMode="auto">
            <a:xfrm>
              <a:off x="550" y="755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65" name="Rectangle 77"/>
            <p:cNvSpPr>
              <a:spLocks noChangeArrowheads="1"/>
            </p:cNvSpPr>
            <p:nvPr/>
          </p:nvSpPr>
          <p:spPr bwMode="auto">
            <a:xfrm>
              <a:off x="547" y="750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66" name="Rectangle 78"/>
            <p:cNvSpPr>
              <a:spLocks noChangeArrowheads="1"/>
            </p:cNvSpPr>
            <p:nvPr/>
          </p:nvSpPr>
          <p:spPr bwMode="auto">
            <a:xfrm>
              <a:off x="107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67" name="Rectangle 79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68" name="Rectangle 80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69" name="Rectangle 81"/>
            <p:cNvSpPr>
              <a:spLocks noChangeArrowheads="1"/>
            </p:cNvSpPr>
            <p:nvPr/>
          </p:nvSpPr>
          <p:spPr bwMode="auto">
            <a:xfrm>
              <a:off x="243" y="915"/>
              <a:ext cx="135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0" name="Rectangle 82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1" name="Rectangle 83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2" name="Rectangle 84"/>
            <p:cNvSpPr>
              <a:spLocks noChangeArrowheads="1"/>
            </p:cNvSpPr>
            <p:nvPr/>
          </p:nvSpPr>
          <p:spPr bwMode="auto">
            <a:xfrm>
              <a:off x="378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3" name="Rectangle 85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4" name="Rectangle 86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5" name="Rectangle 87"/>
            <p:cNvSpPr>
              <a:spLocks noChangeArrowheads="1"/>
            </p:cNvSpPr>
            <p:nvPr/>
          </p:nvSpPr>
          <p:spPr bwMode="auto">
            <a:xfrm>
              <a:off x="514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6" name="Rectangle 88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7" name="Rectangle 89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8" name="Rectangle 90"/>
            <p:cNvSpPr>
              <a:spLocks noChangeArrowheads="1"/>
            </p:cNvSpPr>
            <p:nvPr/>
          </p:nvSpPr>
          <p:spPr bwMode="auto">
            <a:xfrm>
              <a:off x="107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9" name="Rectangle 91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0" name="Rectangle 92"/>
            <p:cNvSpPr>
              <a:spLocks noChangeArrowheads="1"/>
            </p:cNvSpPr>
            <p:nvPr/>
          </p:nvSpPr>
          <p:spPr bwMode="auto">
            <a:xfrm>
              <a:off x="100" y="906"/>
              <a:ext cx="135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1" name="Rectangle 93"/>
            <p:cNvSpPr>
              <a:spLocks noChangeArrowheads="1"/>
            </p:cNvSpPr>
            <p:nvPr/>
          </p:nvSpPr>
          <p:spPr bwMode="auto">
            <a:xfrm>
              <a:off x="243" y="915"/>
              <a:ext cx="135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2" name="Rectangle 94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3" name="Rectangle 95"/>
            <p:cNvSpPr>
              <a:spLocks noChangeArrowheads="1"/>
            </p:cNvSpPr>
            <p:nvPr/>
          </p:nvSpPr>
          <p:spPr bwMode="auto">
            <a:xfrm>
              <a:off x="235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4" name="Rectangle 96"/>
            <p:cNvSpPr>
              <a:spLocks noChangeArrowheads="1"/>
            </p:cNvSpPr>
            <p:nvPr/>
          </p:nvSpPr>
          <p:spPr bwMode="auto">
            <a:xfrm>
              <a:off x="378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5" name="Rectangle 97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6" name="Rectangle 98"/>
            <p:cNvSpPr>
              <a:spLocks noChangeArrowheads="1"/>
            </p:cNvSpPr>
            <p:nvPr/>
          </p:nvSpPr>
          <p:spPr bwMode="auto">
            <a:xfrm>
              <a:off x="371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7" name="Rectangle 99"/>
            <p:cNvSpPr>
              <a:spLocks noChangeArrowheads="1"/>
            </p:cNvSpPr>
            <p:nvPr/>
          </p:nvSpPr>
          <p:spPr bwMode="auto">
            <a:xfrm>
              <a:off x="514" y="915"/>
              <a:ext cx="136" cy="3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8" name="Rectangle 100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9" name="Rectangle 101"/>
            <p:cNvSpPr>
              <a:spLocks noChangeArrowheads="1"/>
            </p:cNvSpPr>
            <p:nvPr/>
          </p:nvSpPr>
          <p:spPr bwMode="auto">
            <a:xfrm>
              <a:off x="507" y="906"/>
              <a:ext cx="136" cy="32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90" name="Rectangle 102"/>
            <p:cNvSpPr>
              <a:spLocks noChangeArrowheads="1"/>
            </p:cNvSpPr>
            <p:nvPr/>
          </p:nvSpPr>
          <p:spPr bwMode="auto">
            <a:xfrm>
              <a:off x="259" y="759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91" name="Rectangle 103"/>
            <p:cNvSpPr>
              <a:spLocks noChangeArrowheads="1"/>
            </p:cNvSpPr>
            <p:nvPr/>
          </p:nvSpPr>
          <p:spPr bwMode="auto">
            <a:xfrm>
              <a:off x="255" y="755"/>
              <a:ext cx="1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92" name="Rectangle 104"/>
            <p:cNvSpPr>
              <a:spLocks noChangeArrowheads="1"/>
            </p:cNvSpPr>
            <p:nvPr/>
          </p:nvSpPr>
          <p:spPr bwMode="auto">
            <a:xfrm>
              <a:off x="252" y="750"/>
              <a:ext cx="10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smtClean="0">
                  <a:ln>
                    <a:noFill/>
                  </a:ln>
                  <a:effectLst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7993" name="Rectangle 105"/>
            <p:cNvSpPr>
              <a:spLocks noChangeArrowheads="1"/>
            </p:cNvSpPr>
            <p:nvPr/>
          </p:nvSpPr>
          <p:spPr bwMode="auto">
            <a:xfrm>
              <a:off x="406" y="759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94" name="Rectangle 106"/>
            <p:cNvSpPr>
              <a:spLocks noChangeArrowheads="1"/>
            </p:cNvSpPr>
            <p:nvPr/>
          </p:nvSpPr>
          <p:spPr bwMode="auto">
            <a:xfrm>
              <a:off x="403" y="755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95" name="Rectangle 107"/>
            <p:cNvSpPr>
              <a:spLocks noChangeArrowheads="1"/>
            </p:cNvSpPr>
            <p:nvPr/>
          </p:nvSpPr>
          <p:spPr bwMode="auto">
            <a:xfrm>
              <a:off x="399" y="750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smtClean="0">
                  <a:ln>
                    <a:noFill/>
                  </a:ln>
                  <a:effectLst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7996" name="Rectangle 108"/>
            <p:cNvSpPr>
              <a:spLocks noChangeArrowheads="1"/>
            </p:cNvSpPr>
            <p:nvPr/>
          </p:nvSpPr>
          <p:spPr bwMode="auto">
            <a:xfrm>
              <a:off x="554" y="759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97" name="Rectangle 109"/>
            <p:cNvSpPr>
              <a:spLocks noChangeArrowheads="1"/>
            </p:cNvSpPr>
            <p:nvPr/>
          </p:nvSpPr>
          <p:spPr bwMode="auto">
            <a:xfrm>
              <a:off x="550" y="755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98" name="Rectangle 110"/>
            <p:cNvSpPr>
              <a:spLocks noChangeArrowheads="1"/>
            </p:cNvSpPr>
            <p:nvPr/>
          </p:nvSpPr>
          <p:spPr bwMode="auto">
            <a:xfrm>
              <a:off x="547" y="750"/>
              <a:ext cx="7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smtClean="0">
                  <a:ln>
                    <a:noFill/>
                  </a:ln>
                  <a:effectLst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7999" name="Freeform 111"/>
            <p:cNvSpPr>
              <a:spLocks/>
            </p:cNvSpPr>
            <p:nvPr/>
          </p:nvSpPr>
          <p:spPr bwMode="auto">
            <a:xfrm>
              <a:off x="122" y="989"/>
              <a:ext cx="79" cy="188"/>
            </a:xfrm>
            <a:custGeom>
              <a:avLst/>
              <a:gdLst/>
              <a:ahLst/>
              <a:cxnLst>
                <a:cxn ang="0">
                  <a:pos x="158" y="126"/>
                </a:cxn>
                <a:cxn ang="0">
                  <a:pos x="149" y="153"/>
                </a:cxn>
                <a:cxn ang="0">
                  <a:pos x="133" y="172"/>
                </a:cxn>
                <a:cxn ang="0">
                  <a:pos x="113" y="184"/>
                </a:cxn>
                <a:cxn ang="0">
                  <a:pos x="84" y="188"/>
                </a:cxn>
                <a:cxn ang="0">
                  <a:pos x="60" y="186"/>
                </a:cxn>
                <a:cxn ang="0">
                  <a:pos x="46" y="182"/>
                </a:cxn>
                <a:cxn ang="0">
                  <a:pos x="33" y="174"/>
                </a:cxn>
                <a:cxn ang="0">
                  <a:pos x="22" y="163"/>
                </a:cxn>
                <a:cxn ang="0">
                  <a:pos x="11" y="149"/>
                </a:cxn>
                <a:cxn ang="0">
                  <a:pos x="4" y="131"/>
                </a:cxn>
                <a:cxn ang="0">
                  <a:pos x="0" y="110"/>
                </a:cxn>
                <a:cxn ang="0">
                  <a:pos x="0" y="83"/>
                </a:cxn>
                <a:cxn ang="0">
                  <a:pos x="6" y="54"/>
                </a:cxn>
                <a:cxn ang="0">
                  <a:pos x="17" y="30"/>
                </a:cxn>
                <a:cxn ang="0">
                  <a:pos x="33" y="14"/>
                </a:cxn>
                <a:cxn ang="0">
                  <a:pos x="55" y="3"/>
                </a:cxn>
                <a:cxn ang="0">
                  <a:pos x="82" y="0"/>
                </a:cxn>
                <a:cxn ang="0">
                  <a:pos x="104" y="2"/>
                </a:cxn>
                <a:cxn ang="0">
                  <a:pos x="120" y="8"/>
                </a:cxn>
                <a:cxn ang="0">
                  <a:pos x="134" y="17"/>
                </a:cxn>
                <a:cxn ang="0">
                  <a:pos x="145" y="31"/>
                </a:cxn>
                <a:cxn ang="0">
                  <a:pos x="154" y="49"/>
                </a:cxn>
                <a:cxn ang="0">
                  <a:pos x="111" y="63"/>
                </a:cxn>
                <a:cxn ang="0">
                  <a:pos x="107" y="55"/>
                </a:cxn>
                <a:cxn ang="0">
                  <a:pos x="100" y="47"/>
                </a:cxn>
                <a:cxn ang="0">
                  <a:pos x="91" y="43"/>
                </a:cxn>
                <a:cxn ang="0">
                  <a:pos x="78" y="42"/>
                </a:cxn>
                <a:cxn ang="0">
                  <a:pos x="67" y="46"/>
                </a:cxn>
                <a:cxn ang="0">
                  <a:pos x="60" y="54"/>
                </a:cxn>
                <a:cxn ang="0">
                  <a:pos x="55" y="63"/>
                </a:cxn>
                <a:cxn ang="0">
                  <a:pos x="51" y="76"/>
                </a:cxn>
                <a:cxn ang="0">
                  <a:pos x="49" y="94"/>
                </a:cxn>
                <a:cxn ang="0">
                  <a:pos x="51" y="113"/>
                </a:cxn>
                <a:cxn ang="0">
                  <a:pos x="55" y="128"/>
                </a:cxn>
                <a:cxn ang="0">
                  <a:pos x="60" y="138"/>
                </a:cxn>
                <a:cxn ang="0">
                  <a:pos x="67" y="143"/>
                </a:cxn>
                <a:cxn ang="0">
                  <a:pos x="78" y="145"/>
                </a:cxn>
                <a:cxn ang="0">
                  <a:pos x="87" y="145"/>
                </a:cxn>
                <a:cxn ang="0">
                  <a:pos x="96" y="142"/>
                </a:cxn>
                <a:cxn ang="0">
                  <a:pos x="104" y="137"/>
                </a:cxn>
                <a:cxn ang="0">
                  <a:pos x="113" y="118"/>
                </a:cxn>
              </a:cxnLst>
              <a:rect l="0" t="0" r="r" b="b"/>
              <a:pathLst>
                <a:path w="158" h="188">
                  <a:moveTo>
                    <a:pt x="115" y="111"/>
                  </a:moveTo>
                  <a:lnTo>
                    <a:pt x="136" y="118"/>
                  </a:lnTo>
                  <a:lnTo>
                    <a:pt x="158" y="126"/>
                  </a:lnTo>
                  <a:lnTo>
                    <a:pt x="156" y="135"/>
                  </a:lnTo>
                  <a:lnTo>
                    <a:pt x="153" y="144"/>
                  </a:lnTo>
                  <a:lnTo>
                    <a:pt x="149" y="153"/>
                  </a:lnTo>
                  <a:lnTo>
                    <a:pt x="143" y="160"/>
                  </a:lnTo>
                  <a:lnTo>
                    <a:pt x="140" y="167"/>
                  </a:lnTo>
                  <a:lnTo>
                    <a:pt x="133" y="172"/>
                  </a:lnTo>
                  <a:lnTo>
                    <a:pt x="127" y="177"/>
                  </a:lnTo>
                  <a:lnTo>
                    <a:pt x="120" y="181"/>
                  </a:lnTo>
                  <a:lnTo>
                    <a:pt x="113" y="184"/>
                  </a:lnTo>
                  <a:lnTo>
                    <a:pt x="104" y="186"/>
                  </a:lnTo>
                  <a:lnTo>
                    <a:pt x="95" y="187"/>
                  </a:lnTo>
                  <a:lnTo>
                    <a:pt x="84" y="188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49" y="183"/>
                  </a:lnTo>
                  <a:lnTo>
                    <a:pt x="46" y="182"/>
                  </a:lnTo>
                  <a:lnTo>
                    <a:pt x="40" y="179"/>
                  </a:lnTo>
                  <a:lnTo>
                    <a:pt x="37" y="177"/>
                  </a:lnTo>
                  <a:lnTo>
                    <a:pt x="33" y="174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2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11" y="149"/>
                  </a:lnTo>
                  <a:lnTo>
                    <a:pt x="10" y="143"/>
                  </a:lnTo>
                  <a:lnTo>
                    <a:pt x="6" y="138"/>
                  </a:lnTo>
                  <a:lnTo>
                    <a:pt x="4" y="131"/>
                  </a:lnTo>
                  <a:lnTo>
                    <a:pt x="2" y="125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0" y="72"/>
                  </a:lnTo>
                  <a:lnTo>
                    <a:pt x="2" y="62"/>
                  </a:lnTo>
                  <a:lnTo>
                    <a:pt x="6" y="54"/>
                  </a:lnTo>
                  <a:lnTo>
                    <a:pt x="8" y="45"/>
                  </a:lnTo>
                  <a:lnTo>
                    <a:pt x="11" y="38"/>
                  </a:lnTo>
                  <a:lnTo>
                    <a:pt x="17" y="30"/>
                  </a:lnTo>
                  <a:lnTo>
                    <a:pt x="20" y="24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40" y="10"/>
                  </a:lnTo>
                  <a:lnTo>
                    <a:pt x="48" y="7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09" y="3"/>
                  </a:lnTo>
                  <a:lnTo>
                    <a:pt x="115" y="5"/>
                  </a:lnTo>
                  <a:lnTo>
                    <a:pt x="120" y="8"/>
                  </a:lnTo>
                  <a:lnTo>
                    <a:pt x="125" y="11"/>
                  </a:lnTo>
                  <a:lnTo>
                    <a:pt x="131" y="14"/>
                  </a:lnTo>
                  <a:lnTo>
                    <a:pt x="134" y="17"/>
                  </a:lnTo>
                  <a:lnTo>
                    <a:pt x="138" y="22"/>
                  </a:lnTo>
                  <a:lnTo>
                    <a:pt x="142" y="27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3"/>
                  </a:lnTo>
                  <a:lnTo>
                    <a:pt x="154" y="49"/>
                  </a:lnTo>
                  <a:lnTo>
                    <a:pt x="156" y="57"/>
                  </a:lnTo>
                  <a:lnTo>
                    <a:pt x="113" y="68"/>
                  </a:lnTo>
                  <a:lnTo>
                    <a:pt x="111" y="63"/>
                  </a:lnTo>
                  <a:lnTo>
                    <a:pt x="109" y="60"/>
                  </a:lnTo>
                  <a:lnTo>
                    <a:pt x="109" y="58"/>
                  </a:lnTo>
                  <a:lnTo>
                    <a:pt x="107" y="55"/>
                  </a:lnTo>
                  <a:lnTo>
                    <a:pt x="105" y="53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96" y="45"/>
                  </a:lnTo>
                  <a:lnTo>
                    <a:pt x="93" y="44"/>
                  </a:lnTo>
                  <a:lnTo>
                    <a:pt x="91" y="43"/>
                  </a:lnTo>
                  <a:lnTo>
                    <a:pt x="87" y="42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5" y="43"/>
                  </a:lnTo>
                  <a:lnTo>
                    <a:pt x="71" y="44"/>
                  </a:lnTo>
                  <a:lnTo>
                    <a:pt x="67" y="46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4"/>
                  </a:lnTo>
                  <a:lnTo>
                    <a:pt x="57" y="57"/>
                  </a:lnTo>
                  <a:lnTo>
                    <a:pt x="55" y="60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51" y="72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49" y="87"/>
                  </a:lnTo>
                  <a:lnTo>
                    <a:pt x="49" y="94"/>
                  </a:lnTo>
                  <a:lnTo>
                    <a:pt x="49" y="100"/>
                  </a:lnTo>
                  <a:lnTo>
                    <a:pt x="51" y="108"/>
                  </a:lnTo>
                  <a:lnTo>
                    <a:pt x="51" y="113"/>
                  </a:lnTo>
                  <a:lnTo>
                    <a:pt x="53" y="118"/>
                  </a:lnTo>
                  <a:lnTo>
                    <a:pt x="53" y="124"/>
                  </a:lnTo>
                  <a:lnTo>
                    <a:pt x="55" y="128"/>
                  </a:lnTo>
                  <a:lnTo>
                    <a:pt x="57" y="131"/>
                  </a:lnTo>
                  <a:lnTo>
                    <a:pt x="58" y="134"/>
                  </a:lnTo>
                  <a:lnTo>
                    <a:pt x="60" y="138"/>
                  </a:lnTo>
                  <a:lnTo>
                    <a:pt x="62" y="140"/>
                  </a:lnTo>
                  <a:lnTo>
                    <a:pt x="66" y="142"/>
                  </a:lnTo>
                  <a:lnTo>
                    <a:pt x="67" y="143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5"/>
                  </a:lnTo>
                  <a:lnTo>
                    <a:pt x="82" y="146"/>
                  </a:lnTo>
                  <a:lnTo>
                    <a:pt x="86" y="145"/>
                  </a:lnTo>
                  <a:lnTo>
                    <a:pt x="87" y="145"/>
                  </a:lnTo>
                  <a:lnTo>
                    <a:pt x="91" y="144"/>
                  </a:lnTo>
                  <a:lnTo>
                    <a:pt x="95" y="144"/>
                  </a:lnTo>
                  <a:lnTo>
                    <a:pt x="96" y="142"/>
                  </a:lnTo>
                  <a:lnTo>
                    <a:pt x="98" y="141"/>
                  </a:lnTo>
                  <a:lnTo>
                    <a:pt x="102" y="139"/>
                  </a:lnTo>
                  <a:lnTo>
                    <a:pt x="104" y="137"/>
                  </a:lnTo>
                  <a:lnTo>
                    <a:pt x="107" y="131"/>
                  </a:lnTo>
                  <a:lnTo>
                    <a:pt x="109" y="126"/>
                  </a:lnTo>
                  <a:lnTo>
                    <a:pt x="113" y="118"/>
                  </a:lnTo>
                  <a:lnTo>
                    <a:pt x="113" y="115"/>
                  </a:lnTo>
                  <a:lnTo>
                    <a:pt x="115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00" name="Freeform 112"/>
            <p:cNvSpPr>
              <a:spLocks/>
            </p:cNvSpPr>
            <p:nvPr/>
          </p:nvSpPr>
          <p:spPr bwMode="auto">
            <a:xfrm>
              <a:off x="122" y="989"/>
              <a:ext cx="79" cy="188"/>
            </a:xfrm>
            <a:custGeom>
              <a:avLst/>
              <a:gdLst/>
              <a:ahLst/>
              <a:cxnLst>
                <a:cxn ang="0">
                  <a:pos x="158" y="126"/>
                </a:cxn>
                <a:cxn ang="0">
                  <a:pos x="149" y="153"/>
                </a:cxn>
                <a:cxn ang="0">
                  <a:pos x="133" y="172"/>
                </a:cxn>
                <a:cxn ang="0">
                  <a:pos x="113" y="184"/>
                </a:cxn>
                <a:cxn ang="0">
                  <a:pos x="84" y="188"/>
                </a:cxn>
                <a:cxn ang="0">
                  <a:pos x="60" y="186"/>
                </a:cxn>
                <a:cxn ang="0">
                  <a:pos x="46" y="182"/>
                </a:cxn>
                <a:cxn ang="0">
                  <a:pos x="33" y="174"/>
                </a:cxn>
                <a:cxn ang="0">
                  <a:pos x="22" y="163"/>
                </a:cxn>
                <a:cxn ang="0">
                  <a:pos x="11" y="149"/>
                </a:cxn>
                <a:cxn ang="0">
                  <a:pos x="4" y="131"/>
                </a:cxn>
                <a:cxn ang="0">
                  <a:pos x="0" y="110"/>
                </a:cxn>
                <a:cxn ang="0">
                  <a:pos x="0" y="83"/>
                </a:cxn>
                <a:cxn ang="0">
                  <a:pos x="6" y="54"/>
                </a:cxn>
                <a:cxn ang="0">
                  <a:pos x="17" y="30"/>
                </a:cxn>
                <a:cxn ang="0">
                  <a:pos x="33" y="14"/>
                </a:cxn>
                <a:cxn ang="0">
                  <a:pos x="55" y="3"/>
                </a:cxn>
                <a:cxn ang="0">
                  <a:pos x="82" y="0"/>
                </a:cxn>
                <a:cxn ang="0">
                  <a:pos x="104" y="2"/>
                </a:cxn>
                <a:cxn ang="0">
                  <a:pos x="120" y="8"/>
                </a:cxn>
                <a:cxn ang="0">
                  <a:pos x="134" y="17"/>
                </a:cxn>
                <a:cxn ang="0">
                  <a:pos x="145" y="31"/>
                </a:cxn>
                <a:cxn ang="0">
                  <a:pos x="154" y="49"/>
                </a:cxn>
                <a:cxn ang="0">
                  <a:pos x="111" y="63"/>
                </a:cxn>
                <a:cxn ang="0">
                  <a:pos x="107" y="55"/>
                </a:cxn>
                <a:cxn ang="0">
                  <a:pos x="100" y="47"/>
                </a:cxn>
                <a:cxn ang="0">
                  <a:pos x="91" y="43"/>
                </a:cxn>
                <a:cxn ang="0">
                  <a:pos x="78" y="42"/>
                </a:cxn>
                <a:cxn ang="0">
                  <a:pos x="67" y="46"/>
                </a:cxn>
                <a:cxn ang="0">
                  <a:pos x="60" y="54"/>
                </a:cxn>
                <a:cxn ang="0">
                  <a:pos x="55" y="63"/>
                </a:cxn>
                <a:cxn ang="0">
                  <a:pos x="51" y="76"/>
                </a:cxn>
                <a:cxn ang="0">
                  <a:pos x="49" y="94"/>
                </a:cxn>
                <a:cxn ang="0">
                  <a:pos x="51" y="113"/>
                </a:cxn>
                <a:cxn ang="0">
                  <a:pos x="55" y="128"/>
                </a:cxn>
                <a:cxn ang="0">
                  <a:pos x="60" y="138"/>
                </a:cxn>
                <a:cxn ang="0">
                  <a:pos x="67" y="143"/>
                </a:cxn>
                <a:cxn ang="0">
                  <a:pos x="78" y="145"/>
                </a:cxn>
                <a:cxn ang="0">
                  <a:pos x="87" y="145"/>
                </a:cxn>
                <a:cxn ang="0">
                  <a:pos x="96" y="142"/>
                </a:cxn>
                <a:cxn ang="0">
                  <a:pos x="104" y="137"/>
                </a:cxn>
                <a:cxn ang="0">
                  <a:pos x="113" y="118"/>
                </a:cxn>
              </a:cxnLst>
              <a:rect l="0" t="0" r="r" b="b"/>
              <a:pathLst>
                <a:path w="158" h="188">
                  <a:moveTo>
                    <a:pt x="115" y="111"/>
                  </a:moveTo>
                  <a:lnTo>
                    <a:pt x="136" y="118"/>
                  </a:lnTo>
                  <a:lnTo>
                    <a:pt x="158" y="126"/>
                  </a:lnTo>
                  <a:lnTo>
                    <a:pt x="156" y="135"/>
                  </a:lnTo>
                  <a:lnTo>
                    <a:pt x="153" y="144"/>
                  </a:lnTo>
                  <a:lnTo>
                    <a:pt x="149" y="153"/>
                  </a:lnTo>
                  <a:lnTo>
                    <a:pt x="143" y="160"/>
                  </a:lnTo>
                  <a:lnTo>
                    <a:pt x="140" y="167"/>
                  </a:lnTo>
                  <a:lnTo>
                    <a:pt x="133" y="172"/>
                  </a:lnTo>
                  <a:lnTo>
                    <a:pt x="127" y="177"/>
                  </a:lnTo>
                  <a:lnTo>
                    <a:pt x="120" y="181"/>
                  </a:lnTo>
                  <a:lnTo>
                    <a:pt x="113" y="184"/>
                  </a:lnTo>
                  <a:lnTo>
                    <a:pt x="104" y="186"/>
                  </a:lnTo>
                  <a:lnTo>
                    <a:pt x="95" y="187"/>
                  </a:lnTo>
                  <a:lnTo>
                    <a:pt x="84" y="188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49" y="183"/>
                  </a:lnTo>
                  <a:lnTo>
                    <a:pt x="46" y="182"/>
                  </a:lnTo>
                  <a:lnTo>
                    <a:pt x="40" y="179"/>
                  </a:lnTo>
                  <a:lnTo>
                    <a:pt x="37" y="177"/>
                  </a:lnTo>
                  <a:lnTo>
                    <a:pt x="33" y="174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2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11" y="149"/>
                  </a:lnTo>
                  <a:lnTo>
                    <a:pt x="10" y="143"/>
                  </a:lnTo>
                  <a:lnTo>
                    <a:pt x="6" y="138"/>
                  </a:lnTo>
                  <a:lnTo>
                    <a:pt x="4" y="131"/>
                  </a:lnTo>
                  <a:lnTo>
                    <a:pt x="2" y="125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0" y="72"/>
                  </a:lnTo>
                  <a:lnTo>
                    <a:pt x="2" y="62"/>
                  </a:lnTo>
                  <a:lnTo>
                    <a:pt x="6" y="54"/>
                  </a:lnTo>
                  <a:lnTo>
                    <a:pt x="8" y="45"/>
                  </a:lnTo>
                  <a:lnTo>
                    <a:pt x="11" y="38"/>
                  </a:lnTo>
                  <a:lnTo>
                    <a:pt x="17" y="30"/>
                  </a:lnTo>
                  <a:lnTo>
                    <a:pt x="20" y="24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40" y="10"/>
                  </a:lnTo>
                  <a:lnTo>
                    <a:pt x="48" y="7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09" y="3"/>
                  </a:lnTo>
                  <a:lnTo>
                    <a:pt x="115" y="5"/>
                  </a:lnTo>
                  <a:lnTo>
                    <a:pt x="120" y="8"/>
                  </a:lnTo>
                  <a:lnTo>
                    <a:pt x="125" y="11"/>
                  </a:lnTo>
                  <a:lnTo>
                    <a:pt x="131" y="14"/>
                  </a:lnTo>
                  <a:lnTo>
                    <a:pt x="134" y="17"/>
                  </a:lnTo>
                  <a:lnTo>
                    <a:pt x="138" y="22"/>
                  </a:lnTo>
                  <a:lnTo>
                    <a:pt x="142" y="27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3"/>
                  </a:lnTo>
                  <a:lnTo>
                    <a:pt x="154" y="49"/>
                  </a:lnTo>
                  <a:lnTo>
                    <a:pt x="156" y="57"/>
                  </a:lnTo>
                  <a:lnTo>
                    <a:pt x="113" y="68"/>
                  </a:lnTo>
                  <a:lnTo>
                    <a:pt x="111" y="63"/>
                  </a:lnTo>
                  <a:lnTo>
                    <a:pt x="109" y="60"/>
                  </a:lnTo>
                  <a:lnTo>
                    <a:pt x="109" y="58"/>
                  </a:lnTo>
                  <a:lnTo>
                    <a:pt x="107" y="55"/>
                  </a:lnTo>
                  <a:lnTo>
                    <a:pt x="105" y="53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96" y="45"/>
                  </a:lnTo>
                  <a:lnTo>
                    <a:pt x="93" y="44"/>
                  </a:lnTo>
                  <a:lnTo>
                    <a:pt x="91" y="43"/>
                  </a:lnTo>
                  <a:lnTo>
                    <a:pt x="87" y="42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5" y="43"/>
                  </a:lnTo>
                  <a:lnTo>
                    <a:pt x="71" y="44"/>
                  </a:lnTo>
                  <a:lnTo>
                    <a:pt x="67" y="46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4"/>
                  </a:lnTo>
                  <a:lnTo>
                    <a:pt x="57" y="57"/>
                  </a:lnTo>
                  <a:lnTo>
                    <a:pt x="55" y="60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51" y="72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49" y="87"/>
                  </a:lnTo>
                  <a:lnTo>
                    <a:pt x="49" y="94"/>
                  </a:lnTo>
                  <a:lnTo>
                    <a:pt x="49" y="100"/>
                  </a:lnTo>
                  <a:lnTo>
                    <a:pt x="51" y="108"/>
                  </a:lnTo>
                  <a:lnTo>
                    <a:pt x="51" y="113"/>
                  </a:lnTo>
                  <a:lnTo>
                    <a:pt x="53" y="118"/>
                  </a:lnTo>
                  <a:lnTo>
                    <a:pt x="53" y="124"/>
                  </a:lnTo>
                  <a:lnTo>
                    <a:pt x="55" y="128"/>
                  </a:lnTo>
                  <a:lnTo>
                    <a:pt x="57" y="131"/>
                  </a:lnTo>
                  <a:lnTo>
                    <a:pt x="58" y="134"/>
                  </a:lnTo>
                  <a:lnTo>
                    <a:pt x="60" y="138"/>
                  </a:lnTo>
                  <a:lnTo>
                    <a:pt x="62" y="140"/>
                  </a:lnTo>
                  <a:lnTo>
                    <a:pt x="66" y="142"/>
                  </a:lnTo>
                  <a:lnTo>
                    <a:pt x="67" y="143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5"/>
                  </a:lnTo>
                  <a:lnTo>
                    <a:pt x="82" y="146"/>
                  </a:lnTo>
                  <a:lnTo>
                    <a:pt x="86" y="145"/>
                  </a:lnTo>
                  <a:lnTo>
                    <a:pt x="87" y="145"/>
                  </a:lnTo>
                  <a:lnTo>
                    <a:pt x="91" y="144"/>
                  </a:lnTo>
                  <a:lnTo>
                    <a:pt x="95" y="144"/>
                  </a:lnTo>
                  <a:lnTo>
                    <a:pt x="96" y="142"/>
                  </a:lnTo>
                  <a:lnTo>
                    <a:pt x="98" y="141"/>
                  </a:lnTo>
                  <a:lnTo>
                    <a:pt x="102" y="139"/>
                  </a:lnTo>
                  <a:lnTo>
                    <a:pt x="104" y="137"/>
                  </a:lnTo>
                  <a:lnTo>
                    <a:pt x="107" y="131"/>
                  </a:lnTo>
                  <a:lnTo>
                    <a:pt x="109" y="126"/>
                  </a:lnTo>
                  <a:lnTo>
                    <a:pt x="113" y="118"/>
                  </a:lnTo>
                  <a:lnTo>
                    <a:pt x="113" y="115"/>
                  </a:lnTo>
                  <a:lnTo>
                    <a:pt x="115" y="111"/>
                  </a:lnTo>
                </a:path>
              </a:pathLst>
            </a:cu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003" name="Group 115"/>
          <p:cNvGrpSpPr>
            <a:grpSpLocks noChangeAspect="1"/>
          </p:cNvGrpSpPr>
          <p:nvPr/>
        </p:nvGrpSpPr>
        <p:grpSpPr bwMode="auto">
          <a:xfrm>
            <a:off x="152400" y="1905000"/>
            <a:ext cx="949325" cy="838200"/>
            <a:chOff x="96" y="1200"/>
            <a:chExt cx="598" cy="528"/>
          </a:xfrm>
        </p:grpSpPr>
        <p:sp>
          <p:nvSpPr>
            <p:cNvPr id="38002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96" y="1200"/>
              <a:ext cx="59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04" name="Rectangle 116"/>
            <p:cNvSpPr>
              <a:spLocks noChangeArrowheads="1"/>
            </p:cNvSpPr>
            <p:nvPr/>
          </p:nvSpPr>
          <p:spPr bwMode="auto">
            <a:xfrm>
              <a:off x="162" y="1239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05" name="Rectangle 117"/>
            <p:cNvSpPr>
              <a:spLocks noChangeArrowheads="1"/>
            </p:cNvSpPr>
            <p:nvPr/>
          </p:nvSpPr>
          <p:spPr bwMode="auto">
            <a:xfrm>
              <a:off x="158" y="1235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06" name="Rectangle 118"/>
            <p:cNvSpPr>
              <a:spLocks noChangeArrowheads="1"/>
            </p:cNvSpPr>
            <p:nvPr/>
          </p:nvSpPr>
          <p:spPr bwMode="auto">
            <a:xfrm>
              <a:off x="155" y="1230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07" name="Rectangle 119"/>
            <p:cNvSpPr>
              <a:spLocks noChangeArrowheads="1"/>
            </p:cNvSpPr>
            <p:nvPr/>
          </p:nvSpPr>
          <p:spPr bwMode="auto">
            <a:xfrm>
              <a:off x="107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08" name="Rectangle 120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09" name="Rectangle 121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0" name="Rectangle 122"/>
            <p:cNvSpPr>
              <a:spLocks noChangeArrowheads="1"/>
            </p:cNvSpPr>
            <p:nvPr/>
          </p:nvSpPr>
          <p:spPr bwMode="auto">
            <a:xfrm>
              <a:off x="245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1" name="Rectangle 123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2" name="Rectangle 124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3" name="Rectangle 125"/>
            <p:cNvSpPr>
              <a:spLocks noChangeArrowheads="1"/>
            </p:cNvSpPr>
            <p:nvPr/>
          </p:nvSpPr>
          <p:spPr bwMode="auto">
            <a:xfrm>
              <a:off x="382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4" name="Rectangle 126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5" name="Rectangle 127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6" name="Rectangle 128"/>
            <p:cNvSpPr>
              <a:spLocks noChangeArrowheads="1"/>
            </p:cNvSpPr>
            <p:nvPr/>
          </p:nvSpPr>
          <p:spPr bwMode="auto">
            <a:xfrm>
              <a:off x="520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7" name="Rectangle 129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8" name="Rectangle 130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9" name="Rectangle 131"/>
            <p:cNvSpPr>
              <a:spLocks noChangeArrowheads="1"/>
            </p:cNvSpPr>
            <p:nvPr/>
          </p:nvSpPr>
          <p:spPr bwMode="auto">
            <a:xfrm>
              <a:off x="261" y="1240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0" name="Rectangle 132"/>
            <p:cNvSpPr>
              <a:spLocks noChangeArrowheads="1"/>
            </p:cNvSpPr>
            <p:nvPr/>
          </p:nvSpPr>
          <p:spPr bwMode="auto">
            <a:xfrm>
              <a:off x="257" y="1236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1" name="Rectangle 133"/>
            <p:cNvSpPr>
              <a:spLocks noChangeArrowheads="1"/>
            </p:cNvSpPr>
            <p:nvPr/>
          </p:nvSpPr>
          <p:spPr bwMode="auto">
            <a:xfrm>
              <a:off x="254" y="1231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2" name="Rectangle 134"/>
            <p:cNvSpPr>
              <a:spLocks noChangeArrowheads="1"/>
            </p:cNvSpPr>
            <p:nvPr/>
          </p:nvSpPr>
          <p:spPr bwMode="auto">
            <a:xfrm>
              <a:off x="411" y="1240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3" name="Rectangle 135"/>
            <p:cNvSpPr>
              <a:spLocks noChangeArrowheads="1"/>
            </p:cNvSpPr>
            <p:nvPr/>
          </p:nvSpPr>
          <p:spPr bwMode="auto">
            <a:xfrm>
              <a:off x="407" y="1236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4" name="Rectangle 136"/>
            <p:cNvSpPr>
              <a:spLocks noChangeArrowheads="1"/>
            </p:cNvSpPr>
            <p:nvPr/>
          </p:nvSpPr>
          <p:spPr bwMode="auto">
            <a:xfrm>
              <a:off x="403" y="1231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5" name="Rectangle 137"/>
            <p:cNvSpPr>
              <a:spLocks noChangeArrowheads="1"/>
            </p:cNvSpPr>
            <p:nvPr/>
          </p:nvSpPr>
          <p:spPr bwMode="auto">
            <a:xfrm>
              <a:off x="560" y="1240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6" name="Rectangle 138"/>
            <p:cNvSpPr>
              <a:spLocks noChangeArrowheads="1"/>
            </p:cNvSpPr>
            <p:nvPr/>
          </p:nvSpPr>
          <p:spPr bwMode="auto">
            <a:xfrm>
              <a:off x="556" y="1236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7" name="Rectangle 139"/>
            <p:cNvSpPr>
              <a:spLocks noChangeArrowheads="1"/>
            </p:cNvSpPr>
            <p:nvPr/>
          </p:nvSpPr>
          <p:spPr bwMode="auto">
            <a:xfrm>
              <a:off x="553" y="1231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28" name="Freeform 140"/>
            <p:cNvSpPr>
              <a:spLocks noEditPoints="1"/>
            </p:cNvSpPr>
            <p:nvPr/>
          </p:nvSpPr>
          <p:spPr bwMode="auto">
            <a:xfrm>
              <a:off x="130" y="1450"/>
              <a:ext cx="80" cy="18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6" y="1"/>
                </a:cxn>
                <a:cxn ang="0">
                  <a:pos x="61" y="3"/>
                </a:cxn>
                <a:cxn ang="0">
                  <a:pos x="66" y="7"/>
                </a:cxn>
                <a:cxn ang="0">
                  <a:pos x="70" y="13"/>
                </a:cxn>
                <a:cxn ang="0">
                  <a:pos x="74" y="28"/>
                </a:cxn>
                <a:cxn ang="0">
                  <a:pos x="76" y="46"/>
                </a:cxn>
                <a:cxn ang="0">
                  <a:pos x="75" y="62"/>
                </a:cxn>
                <a:cxn ang="0">
                  <a:pos x="71" y="75"/>
                </a:cxn>
                <a:cxn ang="0">
                  <a:pos x="67" y="82"/>
                </a:cxn>
                <a:cxn ang="0">
                  <a:pos x="62" y="88"/>
                </a:cxn>
                <a:cxn ang="0">
                  <a:pos x="70" y="94"/>
                </a:cxn>
                <a:cxn ang="0">
                  <a:pos x="76" y="104"/>
                </a:cxn>
                <a:cxn ang="0">
                  <a:pos x="79" y="118"/>
                </a:cxn>
                <a:cxn ang="0">
                  <a:pos x="80" y="134"/>
                </a:cxn>
                <a:cxn ang="0">
                  <a:pos x="79" y="148"/>
                </a:cxn>
                <a:cxn ang="0">
                  <a:pos x="77" y="159"/>
                </a:cxn>
                <a:cxn ang="0">
                  <a:pos x="73" y="170"/>
                </a:cxn>
                <a:cxn ang="0">
                  <a:pos x="69" y="179"/>
                </a:cxn>
                <a:cxn ang="0">
                  <a:pos x="64" y="182"/>
                </a:cxn>
                <a:cxn ang="0">
                  <a:pos x="59" y="184"/>
                </a:cxn>
                <a:cxn ang="0">
                  <a:pos x="50" y="186"/>
                </a:cxn>
                <a:cxn ang="0">
                  <a:pos x="46" y="187"/>
                </a:cxn>
                <a:cxn ang="0">
                  <a:pos x="0" y="0"/>
                </a:cxn>
                <a:cxn ang="0">
                  <a:pos x="27" y="73"/>
                </a:cxn>
                <a:cxn ang="0">
                  <a:pos x="41" y="73"/>
                </a:cxn>
                <a:cxn ang="0">
                  <a:pos x="46" y="71"/>
                </a:cxn>
                <a:cxn ang="0">
                  <a:pos x="49" y="66"/>
                </a:cxn>
                <a:cxn ang="0">
                  <a:pos x="49" y="59"/>
                </a:cxn>
                <a:cxn ang="0">
                  <a:pos x="49" y="51"/>
                </a:cxn>
                <a:cxn ang="0">
                  <a:pos x="49" y="45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27" y="37"/>
                </a:cxn>
                <a:cxn ang="0">
                  <a:pos x="27" y="73"/>
                </a:cxn>
                <a:cxn ang="0">
                  <a:pos x="40" y="146"/>
                </a:cxn>
                <a:cxn ang="0">
                  <a:pos x="47" y="145"/>
                </a:cxn>
                <a:cxn ang="0">
                  <a:pos x="50" y="141"/>
                </a:cxn>
                <a:cxn ang="0">
                  <a:pos x="52" y="135"/>
                </a:cxn>
                <a:cxn ang="0">
                  <a:pos x="53" y="127"/>
                </a:cxn>
                <a:cxn ang="0">
                  <a:pos x="52" y="120"/>
                </a:cxn>
                <a:cxn ang="0">
                  <a:pos x="50" y="113"/>
                </a:cxn>
                <a:cxn ang="0">
                  <a:pos x="47" y="110"/>
                </a:cxn>
                <a:cxn ang="0">
                  <a:pos x="40" y="109"/>
                </a:cxn>
                <a:cxn ang="0">
                  <a:pos x="27" y="146"/>
                </a:cxn>
              </a:cxnLst>
              <a:rect l="0" t="0" r="r" b="b"/>
              <a:pathLst>
                <a:path w="80" h="187">
                  <a:moveTo>
                    <a:pt x="0" y="0"/>
                  </a:moveTo>
                  <a:lnTo>
                    <a:pt x="50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0" y="13"/>
                  </a:lnTo>
                  <a:lnTo>
                    <a:pt x="72" y="20"/>
                  </a:lnTo>
                  <a:lnTo>
                    <a:pt x="74" y="28"/>
                  </a:lnTo>
                  <a:lnTo>
                    <a:pt x="76" y="37"/>
                  </a:lnTo>
                  <a:lnTo>
                    <a:pt x="76" y="46"/>
                  </a:lnTo>
                  <a:lnTo>
                    <a:pt x="76" y="55"/>
                  </a:lnTo>
                  <a:lnTo>
                    <a:pt x="75" y="62"/>
                  </a:lnTo>
                  <a:lnTo>
                    <a:pt x="73" y="68"/>
                  </a:lnTo>
                  <a:lnTo>
                    <a:pt x="71" y="75"/>
                  </a:lnTo>
                  <a:lnTo>
                    <a:pt x="70" y="78"/>
                  </a:lnTo>
                  <a:lnTo>
                    <a:pt x="67" y="82"/>
                  </a:lnTo>
                  <a:lnTo>
                    <a:pt x="65" y="84"/>
                  </a:lnTo>
                  <a:lnTo>
                    <a:pt x="62" y="88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3" y="98"/>
                  </a:lnTo>
                  <a:lnTo>
                    <a:pt x="76" y="104"/>
                  </a:lnTo>
                  <a:lnTo>
                    <a:pt x="78" y="110"/>
                  </a:lnTo>
                  <a:lnTo>
                    <a:pt x="79" y="118"/>
                  </a:lnTo>
                  <a:lnTo>
                    <a:pt x="80" y="125"/>
                  </a:lnTo>
                  <a:lnTo>
                    <a:pt x="80" y="134"/>
                  </a:lnTo>
                  <a:lnTo>
                    <a:pt x="80" y="141"/>
                  </a:lnTo>
                  <a:lnTo>
                    <a:pt x="79" y="148"/>
                  </a:lnTo>
                  <a:lnTo>
                    <a:pt x="78" y="154"/>
                  </a:lnTo>
                  <a:lnTo>
                    <a:pt x="77" y="159"/>
                  </a:lnTo>
                  <a:lnTo>
                    <a:pt x="75" y="166"/>
                  </a:lnTo>
                  <a:lnTo>
                    <a:pt x="73" y="170"/>
                  </a:lnTo>
                  <a:lnTo>
                    <a:pt x="71" y="174"/>
                  </a:lnTo>
                  <a:lnTo>
                    <a:pt x="69" y="179"/>
                  </a:lnTo>
                  <a:lnTo>
                    <a:pt x="66" y="180"/>
                  </a:lnTo>
                  <a:lnTo>
                    <a:pt x="64" y="182"/>
                  </a:lnTo>
                  <a:lnTo>
                    <a:pt x="61" y="183"/>
                  </a:lnTo>
                  <a:lnTo>
                    <a:pt x="59" y="184"/>
                  </a:lnTo>
                  <a:lnTo>
                    <a:pt x="54" y="185"/>
                  </a:lnTo>
                  <a:lnTo>
                    <a:pt x="50" y="186"/>
                  </a:lnTo>
                  <a:lnTo>
                    <a:pt x="48" y="187"/>
                  </a:lnTo>
                  <a:lnTo>
                    <a:pt x="46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" y="73"/>
                  </a:moveTo>
                  <a:lnTo>
                    <a:pt x="38" y="73"/>
                  </a:lnTo>
                  <a:lnTo>
                    <a:pt x="41" y="73"/>
                  </a:lnTo>
                  <a:lnTo>
                    <a:pt x="44" y="72"/>
                  </a:lnTo>
                  <a:lnTo>
                    <a:pt x="46" y="71"/>
                  </a:lnTo>
                  <a:lnTo>
                    <a:pt x="48" y="68"/>
                  </a:lnTo>
                  <a:lnTo>
                    <a:pt x="49" y="66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9" y="51"/>
                  </a:lnTo>
                  <a:lnTo>
                    <a:pt x="49" y="48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6" y="41"/>
                  </a:lnTo>
                  <a:lnTo>
                    <a:pt x="44" y="38"/>
                  </a:lnTo>
                  <a:lnTo>
                    <a:pt x="41" y="38"/>
                  </a:lnTo>
                  <a:lnTo>
                    <a:pt x="38" y="37"/>
                  </a:lnTo>
                  <a:lnTo>
                    <a:pt x="27" y="37"/>
                  </a:lnTo>
                  <a:lnTo>
                    <a:pt x="27" y="73"/>
                  </a:lnTo>
                  <a:lnTo>
                    <a:pt x="27" y="73"/>
                  </a:lnTo>
                  <a:close/>
                  <a:moveTo>
                    <a:pt x="27" y="146"/>
                  </a:moveTo>
                  <a:lnTo>
                    <a:pt x="40" y="146"/>
                  </a:lnTo>
                  <a:lnTo>
                    <a:pt x="44" y="146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0" y="141"/>
                  </a:lnTo>
                  <a:lnTo>
                    <a:pt x="51" y="138"/>
                  </a:lnTo>
                  <a:lnTo>
                    <a:pt x="52" y="135"/>
                  </a:lnTo>
                  <a:lnTo>
                    <a:pt x="53" y="132"/>
                  </a:lnTo>
                  <a:lnTo>
                    <a:pt x="53" y="127"/>
                  </a:lnTo>
                  <a:lnTo>
                    <a:pt x="53" y="123"/>
                  </a:lnTo>
                  <a:lnTo>
                    <a:pt x="52" y="120"/>
                  </a:lnTo>
                  <a:lnTo>
                    <a:pt x="51" y="117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09"/>
                  </a:lnTo>
                  <a:lnTo>
                    <a:pt x="40" y="109"/>
                  </a:lnTo>
                  <a:lnTo>
                    <a:pt x="27" y="109"/>
                  </a:lnTo>
                  <a:lnTo>
                    <a:pt x="27" y="146"/>
                  </a:lnTo>
                  <a:lnTo>
                    <a:pt x="27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29" name="Freeform 141"/>
            <p:cNvSpPr>
              <a:spLocks/>
            </p:cNvSpPr>
            <p:nvPr/>
          </p:nvSpPr>
          <p:spPr bwMode="auto">
            <a:xfrm>
              <a:off x="130" y="1450"/>
              <a:ext cx="80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6" y="1"/>
                </a:cxn>
                <a:cxn ang="0">
                  <a:pos x="59" y="2"/>
                </a:cxn>
                <a:cxn ang="0">
                  <a:pos x="61" y="3"/>
                </a:cxn>
                <a:cxn ang="0">
                  <a:pos x="63" y="5"/>
                </a:cxn>
                <a:cxn ang="0">
                  <a:pos x="66" y="7"/>
                </a:cxn>
                <a:cxn ang="0">
                  <a:pos x="68" y="10"/>
                </a:cxn>
                <a:cxn ang="0">
                  <a:pos x="70" y="13"/>
                </a:cxn>
                <a:cxn ang="0">
                  <a:pos x="72" y="20"/>
                </a:cxn>
                <a:cxn ang="0">
                  <a:pos x="74" y="28"/>
                </a:cxn>
                <a:cxn ang="0">
                  <a:pos x="76" y="37"/>
                </a:cxn>
                <a:cxn ang="0">
                  <a:pos x="76" y="46"/>
                </a:cxn>
                <a:cxn ang="0">
                  <a:pos x="76" y="55"/>
                </a:cxn>
                <a:cxn ang="0">
                  <a:pos x="75" y="62"/>
                </a:cxn>
                <a:cxn ang="0">
                  <a:pos x="73" y="68"/>
                </a:cxn>
                <a:cxn ang="0">
                  <a:pos x="71" y="75"/>
                </a:cxn>
                <a:cxn ang="0">
                  <a:pos x="70" y="78"/>
                </a:cxn>
                <a:cxn ang="0">
                  <a:pos x="67" y="82"/>
                </a:cxn>
                <a:cxn ang="0">
                  <a:pos x="65" y="84"/>
                </a:cxn>
                <a:cxn ang="0">
                  <a:pos x="62" y="88"/>
                </a:cxn>
                <a:cxn ang="0">
                  <a:pos x="66" y="90"/>
                </a:cxn>
                <a:cxn ang="0">
                  <a:pos x="70" y="94"/>
                </a:cxn>
                <a:cxn ang="0">
                  <a:pos x="73" y="98"/>
                </a:cxn>
                <a:cxn ang="0">
                  <a:pos x="76" y="104"/>
                </a:cxn>
                <a:cxn ang="0">
                  <a:pos x="78" y="110"/>
                </a:cxn>
                <a:cxn ang="0">
                  <a:pos x="79" y="118"/>
                </a:cxn>
                <a:cxn ang="0">
                  <a:pos x="80" y="125"/>
                </a:cxn>
                <a:cxn ang="0">
                  <a:pos x="80" y="134"/>
                </a:cxn>
                <a:cxn ang="0">
                  <a:pos x="80" y="141"/>
                </a:cxn>
                <a:cxn ang="0">
                  <a:pos x="79" y="148"/>
                </a:cxn>
                <a:cxn ang="0">
                  <a:pos x="78" y="154"/>
                </a:cxn>
                <a:cxn ang="0">
                  <a:pos x="77" y="159"/>
                </a:cxn>
                <a:cxn ang="0">
                  <a:pos x="75" y="166"/>
                </a:cxn>
                <a:cxn ang="0">
                  <a:pos x="73" y="170"/>
                </a:cxn>
                <a:cxn ang="0">
                  <a:pos x="71" y="174"/>
                </a:cxn>
                <a:cxn ang="0">
                  <a:pos x="69" y="179"/>
                </a:cxn>
                <a:cxn ang="0">
                  <a:pos x="66" y="180"/>
                </a:cxn>
                <a:cxn ang="0">
                  <a:pos x="64" y="182"/>
                </a:cxn>
                <a:cxn ang="0">
                  <a:pos x="61" y="183"/>
                </a:cxn>
                <a:cxn ang="0">
                  <a:pos x="59" y="184"/>
                </a:cxn>
                <a:cxn ang="0">
                  <a:pos x="54" y="185"/>
                </a:cxn>
                <a:cxn ang="0">
                  <a:pos x="50" y="186"/>
                </a:cxn>
                <a:cxn ang="0">
                  <a:pos x="48" y="187"/>
                </a:cxn>
                <a:cxn ang="0">
                  <a:pos x="46" y="187"/>
                </a:cxn>
                <a:cxn ang="0">
                  <a:pos x="0" y="18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0" h="187">
                  <a:moveTo>
                    <a:pt x="0" y="0"/>
                  </a:moveTo>
                  <a:lnTo>
                    <a:pt x="50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0" y="13"/>
                  </a:lnTo>
                  <a:lnTo>
                    <a:pt x="72" y="20"/>
                  </a:lnTo>
                  <a:lnTo>
                    <a:pt x="74" y="28"/>
                  </a:lnTo>
                  <a:lnTo>
                    <a:pt x="76" y="37"/>
                  </a:lnTo>
                  <a:lnTo>
                    <a:pt x="76" y="46"/>
                  </a:lnTo>
                  <a:lnTo>
                    <a:pt x="76" y="55"/>
                  </a:lnTo>
                  <a:lnTo>
                    <a:pt x="75" y="62"/>
                  </a:lnTo>
                  <a:lnTo>
                    <a:pt x="73" y="68"/>
                  </a:lnTo>
                  <a:lnTo>
                    <a:pt x="71" y="75"/>
                  </a:lnTo>
                  <a:lnTo>
                    <a:pt x="70" y="78"/>
                  </a:lnTo>
                  <a:lnTo>
                    <a:pt x="67" y="82"/>
                  </a:lnTo>
                  <a:lnTo>
                    <a:pt x="65" y="84"/>
                  </a:lnTo>
                  <a:lnTo>
                    <a:pt x="62" y="88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3" y="98"/>
                  </a:lnTo>
                  <a:lnTo>
                    <a:pt x="76" y="104"/>
                  </a:lnTo>
                  <a:lnTo>
                    <a:pt x="78" y="110"/>
                  </a:lnTo>
                  <a:lnTo>
                    <a:pt x="79" y="118"/>
                  </a:lnTo>
                  <a:lnTo>
                    <a:pt x="80" y="125"/>
                  </a:lnTo>
                  <a:lnTo>
                    <a:pt x="80" y="134"/>
                  </a:lnTo>
                  <a:lnTo>
                    <a:pt x="80" y="141"/>
                  </a:lnTo>
                  <a:lnTo>
                    <a:pt x="79" y="148"/>
                  </a:lnTo>
                  <a:lnTo>
                    <a:pt x="78" y="154"/>
                  </a:lnTo>
                  <a:lnTo>
                    <a:pt x="77" y="159"/>
                  </a:lnTo>
                  <a:lnTo>
                    <a:pt x="75" y="166"/>
                  </a:lnTo>
                  <a:lnTo>
                    <a:pt x="73" y="170"/>
                  </a:lnTo>
                  <a:lnTo>
                    <a:pt x="71" y="174"/>
                  </a:lnTo>
                  <a:lnTo>
                    <a:pt x="69" y="179"/>
                  </a:lnTo>
                  <a:lnTo>
                    <a:pt x="66" y="180"/>
                  </a:lnTo>
                  <a:lnTo>
                    <a:pt x="64" y="182"/>
                  </a:lnTo>
                  <a:lnTo>
                    <a:pt x="61" y="183"/>
                  </a:lnTo>
                  <a:lnTo>
                    <a:pt x="59" y="184"/>
                  </a:lnTo>
                  <a:lnTo>
                    <a:pt x="54" y="185"/>
                  </a:lnTo>
                  <a:lnTo>
                    <a:pt x="50" y="186"/>
                  </a:lnTo>
                  <a:lnTo>
                    <a:pt x="48" y="187"/>
                  </a:lnTo>
                  <a:lnTo>
                    <a:pt x="46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0" name="Freeform 142"/>
            <p:cNvSpPr>
              <a:spLocks/>
            </p:cNvSpPr>
            <p:nvPr/>
          </p:nvSpPr>
          <p:spPr bwMode="auto">
            <a:xfrm>
              <a:off x="157" y="1487"/>
              <a:ext cx="2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36"/>
                </a:cxn>
                <a:cxn ang="0">
                  <a:pos x="14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1"/>
                </a:cxn>
                <a:cxn ang="0">
                  <a:pos x="22" y="29"/>
                </a:cxn>
                <a:cxn ang="0">
                  <a:pos x="22" y="26"/>
                </a:cxn>
                <a:cxn ang="0">
                  <a:pos x="22" y="22"/>
                </a:cxn>
                <a:cxn ang="0">
                  <a:pos x="22" y="19"/>
                </a:cxn>
                <a:cxn ang="0">
                  <a:pos x="22" y="14"/>
                </a:cxn>
                <a:cxn ang="0">
                  <a:pos x="22" y="11"/>
                </a:cxn>
                <a:cxn ang="0">
                  <a:pos x="22" y="8"/>
                </a:cxn>
                <a:cxn ang="0">
                  <a:pos x="21" y="6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22" h="36">
                  <a:moveTo>
                    <a:pt x="0" y="36"/>
                  </a:moveTo>
                  <a:lnTo>
                    <a:pt x="11" y="36"/>
                  </a:lnTo>
                  <a:lnTo>
                    <a:pt x="14" y="36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1" name="Freeform 143"/>
            <p:cNvSpPr>
              <a:spLocks/>
            </p:cNvSpPr>
            <p:nvPr/>
          </p:nvSpPr>
          <p:spPr bwMode="auto">
            <a:xfrm>
              <a:off x="157" y="1559"/>
              <a:ext cx="26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3" y="37"/>
                </a:cxn>
                <a:cxn ang="0">
                  <a:pos x="17" y="37"/>
                </a:cxn>
                <a:cxn ang="0">
                  <a:pos x="20" y="36"/>
                </a:cxn>
                <a:cxn ang="0">
                  <a:pos x="22" y="34"/>
                </a:cxn>
                <a:cxn ang="0">
                  <a:pos x="23" y="32"/>
                </a:cxn>
                <a:cxn ang="0">
                  <a:pos x="24" y="29"/>
                </a:cxn>
                <a:cxn ang="0">
                  <a:pos x="25" y="26"/>
                </a:cxn>
                <a:cxn ang="0">
                  <a:pos x="26" y="23"/>
                </a:cxn>
                <a:cxn ang="0">
                  <a:pos x="26" y="18"/>
                </a:cxn>
                <a:cxn ang="0">
                  <a:pos x="26" y="14"/>
                </a:cxn>
                <a:cxn ang="0">
                  <a:pos x="25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26" h="37">
                  <a:moveTo>
                    <a:pt x="0" y="37"/>
                  </a:moveTo>
                  <a:lnTo>
                    <a:pt x="13" y="37"/>
                  </a:lnTo>
                  <a:lnTo>
                    <a:pt x="17" y="37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4" y="29"/>
                  </a:lnTo>
                  <a:lnTo>
                    <a:pt x="25" y="26"/>
                  </a:lnTo>
                  <a:lnTo>
                    <a:pt x="26" y="23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2" name="Rectangle 144"/>
            <p:cNvSpPr>
              <a:spLocks noChangeArrowheads="1"/>
            </p:cNvSpPr>
            <p:nvPr/>
          </p:nvSpPr>
          <p:spPr bwMode="auto">
            <a:xfrm>
              <a:off x="162" y="1239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33" name="Rectangle 145"/>
            <p:cNvSpPr>
              <a:spLocks noChangeArrowheads="1"/>
            </p:cNvSpPr>
            <p:nvPr/>
          </p:nvSpPr>
          <p:spPr bwMode="auto">
            <a:xfrm>
              <a:off x="158" y="1235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34" name="Rectangle 146"/>
            <p:cNvSpPr>
              <a:spLocks noChangeArrowheads="1"/>
            </p:cNvSpPr>
            <p:nvPr/>
          </p:nvSpPr>
          <p:spPr bwMode="auto">
            <a:xfrm>
              <a:off x="155" y="1230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35" name="Rectangle 147"/>
            <p:cNvSpPr>
              <a:spLocks noChangeArrowheads="1"/>
            </p:cNvSpPr>
            <p:nvPr/>
          </p:nvSpPr>
          <p:spPr bwMode="auto">
            <a:xfrm>
              <a:off x="107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6" name="Rectangle 148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7" name="Rectangle 149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8" name="Rectangle 150"/>
            <p:cNvSpPr>
              <a:spLocks noChangeArrowheads="1"/>
            </p:cNvSpPr>
            <p:nvPr/>
          </p:nvSpPr>
          <p:spPr bwMode="auto">
            <a:xfrm>
              <a:off x="245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9" name="Rectangle 151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0" name="Rectangle 152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1" name="Rectangle 153"/>
            <p:cNvSpPr>
              <a:spLocks noChangeArrowheads="1"/>
            </p:cNvSpPr>
            <p:nvPr/>
          </p:nvSpPr>
          <p:spPr bwMode="auto">
            <a:xfrm>
              <a:off x="382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2" name="Rectangle 154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3" name="Rectangle 155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4" name="Rectangle 156"/>
            <p:cNvSpPr>
              <a:spLocks noChangeArrowheads="1"/>
            </p:cNvSpPr>
            <p:nvPr/>
          </p:nvSpPr>
          <p:spPr bwMode="auto">
            <a:xfrm>
              <a:off x="520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5" name="Rectangle 157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6" name="Rectangle 158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7" name="Rectangle 159"/>
            <p:cNvSpPr>
              <a:spLocks noChangeArrowheads="1"/>
            </p:cNvSpPr>
            <p:nvPr/>
          </p:nvSpPr>
          <p:spPr bwMode="auto">
            <a:xfrm>
              <a:off x="261" y="1240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48" name="Rectangle 160"/>
            <p:cNvSpPr>
              <a:spLocks noChangeArrowheads="1"/>
            </p:cNvSpPr>
            <p:nvPr/>
          </p:nvSpPr>
          <p:spPr bwMode="auto">
            <a:xfrm>
              <a:off x="257" y="1236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49" name="Rectangle 161"/>
            <p:cNvSpPr>
              <a:spLocks noChangeArrowheads="1"/>
            </p:cNvSpPr>
            <p:nvPr/>
          </p:nvSpPr>
          <p:spPr bwMode="auto">
            <a:xfrm>
              <a:off x="254" y="1231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0" name="Rectangle 162"/>
            <p:cNvSpPr>
              <a:spLocks noChangeArrowheads="1"/>
            </p:cNvSpPr>
            <p:nvPr/>
          </p:nvSpPr>
          <p:spPr bwMode="auto">
            <a:xfrm>
              <a:off x="411" y="1240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1" name="Rectangle 163"/>
            <p:cNvSpPr>
              <a:spLocks noChangeArrowheads="1"/>
            </p:cNvSpPr>
            <p:nvPr/>
          </p:nvSpPr>
          <p:spPr bwMode="auto">
            <a:xfrm>
              <a:off x="407" y="1236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2" name="Rectangle 164"/>
            <p:cNvSpPr>
              <a:spLocks noChangeArrowheads="1"/>
            </p:cNvSpPr>
            <p:nvPr/>
          </p:nvSpPr>
          <p:spPr bwMode="auto">
            <a:xfrm>
              <a:off x="403" y="1231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3" name="Rectangle 165"/>
            <p:cNvSpPr>
              <a:spLocks noChangeArrowheads="1"/>
            </p:cNvSpPr>
            <p:nvPr/>
          </p:nvSpPr>
          <p:spPr bwMode="auto">
            <a:xfrm>
              <a:off x="560" y="1240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4" name="Rectangle 166"/>
            <p:cNvSpPr>
              <a:spLocks noChangeArrowheads="1"/>
            </p:cNvSpPr>
            <p:nvPr/>
          </p:nvSpPr>
          <p:spPr bwMode="auto">
            <a:xfrm>
              <a:off x="556" y="1236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5" name="Rectangle 167"/>
            <p:cNvSpPr>
              <a:spLocks noChangeArrowheads="1"/>
            </p:cNvSpPr>
            <p:nvPr/>
          </p:nvSpPr>
          <p:spPr bwMode="auto">
            <a:xfrm>
              <a:off x="553" y="1231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6" name="Rectangle 168"/>
            <p:cNvSpPr>
              <a:spLocks noChangeArrowheads="1"/>
            </p:cNvSpPr>
            <p:nvPr/>
          </p:nvSpPr>
          <p:spPr bwMode="auto">
            <a:xfrm>
              <a:off x="162" y="1239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7" name="Rectangle 169"/>
            <p:cNvSpPr>
              <a:spLocks noChangeArrowheads="1"/>
            </p:cNvSpPr>
            <p:nvPr/>
          </p:nvSpPr>
          <p:spPr bwMode="auto">
            <a:xfrm>
              <a:off x="158" y="1235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58" name="Rectangle 170"/>
            <p:cNvSpPr>
              <a:spLocks noChangeArrowheads="1"/>
            </p:cNvSpPr>
            <p:nvPr/>
          </p:nvSpPr>
          <p:spPr bwMode="auto">
            <a:xfrm>
              <a:off x="155" y="123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8059" name="Rectangle 171"/>
            <p:cNvSpPr>
              <a:spLocks noChangeArrowheads="1"/>
            </p:cNvSpPr>
            <p:nvPr/>
          </p:nvSpPr>
          <p:spPr bwMode="auto">
            <a:xfrm>
              <a:off x="107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0" name="Rectangle 172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1" name="Rectangle 173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2" name="Rectangle 174"/>
            <p:cNvSpPr>
              <a:spLocks noChangeArrowheads="1"/>
            </p:cNvSpPr>
            <p:nvPr/>
          </p:nvSpPr>
          <p:spPr bwMode="auto">
            <a:xfrm>
              <a:off x="245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3" name="Rectangle 175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4" name="Rectangle 176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5" name="Rectangle 177"/>
            <p:cNvSpPr>
              <a:spLocks noChangeArrowheads="1"/>
            </p:cNvSpPr>
            <p:nvPr/>
          </p:nvSpPr>
          <p:spPr bwMode="auto">
            <a:xfrm>
              <a:off x="382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6" name="Rectangle 178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7" name="Rectangle 179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8" name="Rectangle 180"/>
            <p:cNvSpPr>
              <a:spLocks noChangeArrowheads="1"/>
            </p:cNvSpPr>
            <p:nvPr/>
          </p:nvSpPr>
          <p:spPr bwMode="auto">
            <a:xfrm>
              <a:off x="520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9" name="Rectangle 181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70" name="Rectangle 182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71" name="Rectangle 183"/>
            <p:cNvSpPr>
              <a:spLocks noChangeArrowheads="1"/>
            </p:cNvSpPr>
            <p:nvPr/>
          </p:nvSpPr>
          <p:spPr bwMode="auto">
            <a:xfrm>
              <a:off x="261" y="1240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2" name="Rectangle 184"/>
            <p:cNvSpPr>
              <a:spLocks noChangeArrowheads="1"/>
            </p:cNvSpPr>
            <p:nvPr/>
          </p:nvSpPr>
          <p:spPr bwMode="auto">
            <a:xfrm>
              <a:off x="257" y="1236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3" name="Rectangle 185"/>
            <p:cNvSpPr>
              <a:spLocks noChangeArrowheads="1"/>
            </p:cNvSpPr>
            <p:nvPr/>
          </p:nvSpPr>
          <p:spPr bwMode="auto">
            <a:xfrm>
              <a:off x="254" y="1231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4" name="Rectangle 186"/>
            <p:cNvSpPr>
              <a:spLocks noChangeArrowheads="1"/>
            </p:cNvSpPr>
            <p:nvPr/>
          </p:nvSpPr>
          <p:spPr bwMode="auto">
            <a:xfrm>
              <a:off x="411" y="1240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5" name="Rectangle 187"/>
            <p:cNvSpPr>
              <a:spLocks noChangeArrowheads="1"/>
            </p:cNvSpPr>
            <p:nvPr/>
          </p:nvSpPr>
          <p:spPr bwMode="auto">
            <a:xfrm>
              <a:off x="407" y="1236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6" name="Rectangle 188"/>
            <p:cNvSpPr>
              <a:spLocks noChangeArrowheads="1"/>
            </p:cNvSpPr>
            <p:nvPr/>
          </p:nvSpPr>
          <p:spPr bwMode="auto">
            <a:xfrm>
              <a:off x="403" y="1231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7" name="Rectangle 189"/>
            <p:cNvSpPr>
              <a:spLocks noChangeArrowheads="1"/>
            </p:cNvSpPr>
            <p:nvPr/>
          </p:nvSpPr>
          <p:spPr bwMode="auto">
            <a:xfrm>
              <a:off x="560" y="1240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8" name="Rectangle 190"/>
            <p:cNvSpPr>
              <a:spLocks noChangeArrowheads="1"/>
            </p:cNvSpPr>
            <p:nvPr/>
          </p:nvSpPr>
          <p:spPr bwMode="auto">
            <a:xfrm>
              <a:off x="556" y="1236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79" name="Rectangle 191"/>
            <p:cNvSpPr>
              <a:spLocks noChangeArrowheads="1"/>
            </p:cNvSpPr>
            <p:nvPr/>
          </p:nvSpPr>
          <p:spPr bwMode="auto">
            <a:xfrm>
              <a:off x="553" y="1231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80" name="Rectangle 192"/>
            <p:cNvSpPr>
              <a:spLocks noChangeArrowheads="1"/>
            </p:cNvSpPr>
            <p:nvPr/>
          </p:nvSpPr>
          <p:spPr bwMode="auto">
            <a:xfrm>
              <a:off x="107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1" name="Rectangle 193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2" name="Rectangle 194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3" name="Rectangle 195"/>
            <p:cNvSpPr>
              <a:spLocks noChangeArrowheads="1"/>
            </p:cNvSpPr>
            <p:nvPr/>
          </p:nvSpPr>
          <p:spPr bwMode="auto">
            <a:xfrm>
              <a:off x="245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4" name="Rectangle 196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5" name="Rectangle 197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6" name="Rectangle 198"/>
            <p:cNvSpPr>
              <a:spLocks noChangeArrowheads="1"/>
            </p:cNvSpPr>
            <p:nvPr/>
          </p:nvSpPr>
          <p:spPr bwMode="auto">
            <a:xfrm>
              <a:off x="382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7" name="Rectangle 199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8" name="Rectangle 200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9" name="Rectangle 201"/>
            <p:cNvSpPr>
              <a:spLocks noChangeArrowheads="1"/>
            </p:cNvSpPr>
            <p:nvPr/>
          </p:nvSpPr>
          <p:spPr bwMode="auto">
            <a:xfrm>
              <a:off x="520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0" name="Rectangle 202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1" name="Rectangle 203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2" name="Rectangle 204"/>
            <p:cNvSpPr>
              <a:spLocks noChangeArrowheads="1"/>
            </p:cNvSpPr>
            <p:nvPr/>
          </p:nvSpPr>
          <p:spPr bwMode="auto">
            <a:xfrm>
              <a:off x="107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3" name="Rectangle 205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4" name="Rectangle 206"/>
            <p:cNvSpPr>
              <a:spLocks noChangeArrowheads="1"/>
            </p:cNvSpPr>
            <p:nvPr/>
          </p:nvSpPr>
          <p:spPr bwMode="auto">
            <a:xfrm>
              <a:off x="100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5" name="Rectangle 207"/>
            <p:cNvSpPr>
              <a:spLocks noChangeArrowheads="1"/>
            </p:cNvSpPr>
            <p:nvPr/>
          </p:nvSpPr>
          <p:spPr bwMode="auto">
            <a:xfrm>
              <a:off x="245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6" name="Rectangle 208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7" name="Rectangle 209"/>
            <p:cNvSpPr>
              <a:spLocks noChangeArrowheads="1"/>
            </p:cNvSpPr>
            <p:nvPr/>
          </p:nvSpPr>
          <p:spPr bwMode="auto">
            <a:xfrm>
              <a:off x="237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8" name="Rectangle 210"/>
            <p:cNvSpPr>
              <a:spLocks noChangeArrowheads="1"/>
            </p:cNvSpPr>
            <p:nvPr/>
          </p:nvSpPr>
          <p:spPr bwMode="auto">
            <a:xfrm>
              <a:off x="382" y="1397"/>
              <a:ext cx="138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9" name="Rectangle 211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0" name="Rectangle 212"/>
            <p:cNvSpPr>
              <a:spLocks noChangeArrowheads="1"/>
            </p:cNvSpPr>
            <p:nvPr/>
          </p:nvSpPr>
          <p:spPr bwMode="auto">
            <a:xfrm>
              <a:off x="375" y="1388"/>
              <a:ext cx="137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1" name="Rectangle 213"/>
            <p:cNvSpPr>
              <a:spLocks noChangeArrowheads="1"/>
            </p:cNvSpPr>
            <p:nvPr/>
          </p:nvSpPr>
          <p:spPr bwMode="auto">
            <a:xfrm>
              <a:off x="520" y="1397"/>
              <a:ext cx="137" cy="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2" name="Rectangle 214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3" name="Rectangle 215"/>
            <p:cNvSpPr>
              <a:spLocks noChangeArrowheads="1"/>
            </p:cNvSpPr>
            <p:nvPr/>
          </p:nvSpPr>
          <p:spPr bwMode="auto">
            <a:xfrm>
              <a:off x="512" y="1388"/>
              <a:ext cx="138" cy="32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4" name="Rectangle 216"/>
            <p:cNvSpPr>
              <a:spLocks noChangeArrowheads="1"/>
            </p:cNvSpPr>
            <p:nvPr/>
          </p:nvSpPr>
          <p:spPr bwMode="auto">
            <a:xfrm>
              <a:off x="261" y="1240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05" name="Rectangle 217"/>
            <p:cNvSpPr>
              <a:spLocks noChangeArrowheads="1"/>
            </p:cNvSpPr>
            <p:nvPr/>
          </p:nvSpPr>
          <p:spPr bwMode="auto">
            <a:xfrm>
              <a:off x="257" y="1236"/>
              <a:ext cx="1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06" name="Rectangle 218"/>
            <p:cNvSpPr>
              <a:spLocks noChangeArrowheads="1"/>
            </p:cNvSpPr>
            <p:nvPr/>
          </p:nvSpPr>
          <p:spPr bwMode="auto">
            <a:xfrm>
              <a:off x="254" y="1231"/>
              <a:ext cx="10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smtClean="0">
                  <a:ln>
                    <a:noFill/>
                  </a:ln>
                  <a:effectLst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8107" name="Rectangle 219"/>
            <p:cNvSpPr>
              <a:spLocks noChangeArrowheads="1"/>
            </p:cNvSpPr>
            <p:nvPr/>
          </p:nvSpPr>
          <p:spPr bwMode="auto">
            <a:xfrm>
              <a:off x="411" y="1240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08" name="Rectangle 220"/>
            <p:cNvSpPr>
              <a:spLocks noChangeArrowheads="1"/>
            </p:cNvSpPr>
            <p:nvPr/>
          </p:nvSpPr>
          <p:spPr bwMode="auto">
            <a:xfrm>
              <a:off x="407" y="1236"/>
              <a:ext cx="1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09" name="Rectangle 221"/>
            <p:cNvSpPr>
              <a:spLocks noChangeArrowheads="1"/>
            </p:cNvSpPr>
            <p:nvPr/>
          </p:nvSpPr>
          <p:spPr bwMode="auto">
            <a:xfrm>
              <a:off x="403" y="1231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smtClean="0">
                  <a:ln>
                    <a:noFill/>
                  </a:ln>
                  <a:effectLst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8110" name="Rectangle 222"/>
            <p:cNvSpPr>
              <a:spLocks noChangeArrowheads="1"/>
            </p:cNvSpPr>
            <p:nvPr/>
          </p:nvSpPr>
          <p:spPr bwMode="auto">
            <a:xfrm>
              <a:off x="560" y="1240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11" name="Rectangle 223"/>
            <p:cNvSpPr>
              <a:spLocks noChangeArrowheads="1"/>
            </p:cNvSpPr>
            <p:nvPr/>
          </p:nvSpPr>
          <p:spPr bwMode="auto">
            <a:xfrm>
              <a:off x="556" y="1236"/>
              <a:ext cx="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12" name="Rectangle 224"/>
            <p:cNvSpPr>
              <a:spLocks noChangeArrowheads="1"/>
            </p:cNvSpPr>
            <p:nvPr/>
          </p:nvSpPr>
          <p:spPr bwMode="auto">
            <a:xfrm>
              <a:off x="553" y="1231"/>
              <a:ext cx="7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smtClean="0">
                  <a:ln>
                    <a:noFill/>
                  </a:ln>
                  <a:effectLst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38113" name="Freeform 225"/>
            <p:cNvSpPr>
              <a:spLocks noEditPoints="1"/>
            </p:cNvSpPr>
            <p:nvPr/>
          </p:nvSpPr>
          <p:spPr bwMode="auto">
            <a:xfrm>
              <a:off x="130" y="1450"/>
              <a:ext cx="80" cy="18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6" y="1"/>
                </a:cxn>
                <a:cxn ang="0">
                  <a:pos x="61" y="3"/>
                </a:cxn>
                <a:cxn ang="0">
                  <a:pos x="66" y="7"/>
                </a:cxn>
                <a:cxn ang="0">
                  <a:pos x="70" y="13"/>
                </a:cxn>
                <a:cxn ang="0">
                  <a:pos x="74" y="28"/>
                </a:cxn>
                <a:cxn ang="0">
                  <a:pos x="76" y="46"/>
                </a:cxn>
                <a:cxn ang="0">
                  <a:pos x="75" y="62"/>
                </a:cxn>
                <a:cxn ang="0">
                  <a:pos x="71" y="75"/>
                </a:cxn>
                <a:cxn ang="0">
                  <a:pos x="67" y="82"/>
                </a:cxn>
                <a:cxn ang="0">
                  <a:pos x="62" y="88"/>
                </a:cxn>
                <a:cxn ang="0">
                  <a:pos x="70" y="94"/>
                </a:cxn>
                <a:cxn ang="0">
                  <a:pos x="76" y="104"/>
                </a:cxn>
                <a:cxn ang="0">
                  <a:pos x="79" y="118"/>
                </a:cxn>
                <a:cxn ang="0">
                  <a:pos x="80" y="134"/>
                </a:cxn>
                <a:cxn ang="0">
                  <a:pos x="79" y="148"/>
                </a:cxn>
                <a:cxn ang="0">
                  <a:pos x="77" y="159"/>
                </a:cxn>
                <a:cxn ang="0">
                  <a:pos x="73" y="170"/>
                </a:cxn>
                <a:cxn ang="0">
                  <a:pos x="69" y="179"/>
                </a:cxn>
                <a:cxn ang="0">
                  <a:pos x="64" y="182"/>
                </a:cxn>
                <a:cxn ang="0">
                  <a:pos x="59" y="184"/>
                </a:cxn>
                <a:cxn ang="0">
                  <a:pos x="50" y="186"/>
                </a:cxn>
                <a:cxn ang="0">
                  <a:pos x="46" y="187"/>
                </a:cxn>
                <a:cxn ang="0">
                  <a:pos x="0" y="0"/>
                </a:cxn>
                <a:cxn ang="0">
                  <a:pos x="27" y="73"/>
                </a:cxn>
                <a:cxn ang="0">
                  <a:pos x="41" y="73"/>
                </a:cxn>
                <a:cxn ang="0">
                  <a:pos x="46" y="71"/>
                </a:cxn>
                <a:cxn ang="0">
                  <a:pos x="49" y="66"/>
                </a:cxn>
                <a:cxn ang="0">
                  <a:pos x="49" y="59"/>
                </a:cxn>
                <a:cxn ang="0">
                  <a:pos x="49" y="51"/>
                </a:cxn>
                <a:cxn ang="0">
                  <a:pos x="49" y="45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27" y="37"/>
                </a:cxn>
                <a:cxn ang="0">
                  <a:pos x="27" y="73"/>
                </a:cxn>
                <a:cxn ang="0">
                  <a:pos x="40" y="146"/>
                </a:cxn>
                <a:cxn ang="0">
                  <a:pos x="47" y="145"/>
                </a:cxn>
                <a:cxn ang="0">
                  <a:pos x="50" y="141"/>
                </a:cxn>
                <a:cxn ang="0">
                  <a:pos x="52" y="135"/>
                </a:cxn>
                <a:cxn ang="0">
                  <a:pos x="53" y="127"/>
                </a:cxn>
                <a:cxn ang="0">
                  <a:pos x="52" y="120"/>
                </a:cxn>
                <a:cxn ang="0">
                  <a:pos x="50" y="113"/>
                </a:cxn>
                <a:cxn ang="0">
                  <a:pos x="47" y="110"/>
                </a:cxn>
                <a:cxn ang="0">
                  <a:pos x="40" y="109"/>
                </a:cxn>
                <a:cxn ang="0">
                  <a:pos x="27" y="146"/>
                </a:cxn>
              </a:cxnLst>
              <a:rect l="0" t="0" r="r" b="b"/>
              <a:pathLst>
                <a:path w="80" h="187">
                  <a:moveTo>
                    <a:pt x="0" y="0"/>
                  </a:moveTo>
                  <a:lnTo>
                    <a:pt x="50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0" y="13"/>
                  </a:lnTo>
                  <a:lnTo>
                    <a:pt x="72" y="20"/>
                  </a:lnTo>
                  <a:lnTo>
                    <a:pt x="74" y="28"/>
                  </a:lnTo>
                  <a:lnTo>
                    <a:pt x="76" y="37"/>
                  </a:lnTo>
                  <a:lnTo>
                    <a:pt x="76" y="46"/>
                  </a:lnTo>
                  <a:lnTo>
                    <a:pt x="76" y="55"/>
                  </a:lnTo>
                  <a:lnTo>
                    <a:pt x="75" y="62"/>
                  </a:lnTo>
                  <a:lnTo>
                    <a:pt x="73" y="68"/>
                  </a:lnTo>
                  <a:lnTo>
                    <a:pt x="71" y="75"/>
                  </a:lnTo>
                  <a:lnTo>
                    <a:pt x="70" y="78"/>
                  </a:lnTo>
                  <a:lnTo>
                    <a:pt x="67" y="82"/>
                  </a:lnTo>
                  <a:lnTo>
                    <a:pt x="65" y="84"/>
                  </a:lnTo>
                  <a:lnTo>
                    <a:pt x="62" y="88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3" y="98"/>
                  </a:lnTo>
                  <a:lnTo>
                    <a:pt x="76" y="104"/>
                  </a:lnTo>
                  <a:lnTo>
                    <a:pt x="78" y="110"/>
                  </a:lnTo>
                  <a:lnTo>
                    <a:pt x="79" y="118"/>
                  </a:lnTo>
                  <a:lnTo>
                    <a:pt x="80" y="125"/>
                  </a:lnTo>
                  <a:lnTo>
                    <a:pt x="80" y="134"/>
                  </a:lnTo>
                  <a:lnTo>
                    <a:pt x="80" y="141"/>
                  </a:lnTo>
                  <a:lnTo>
                    <a:pt x="79" y="148"/>
                  </a:lnTo>
                  <a:lnTo>
                    <a:pt x="78" y="154"/>
                  </a:lnTo>
                  <a:lnTo>
                    <a:pt x="77" y="159"/>
                  </a:lnTo>
                  <a:lnTo>
                    <a:pt x="75" y="166"/>
                  </a:lnTo>
                  <a:lnTo>
                    <a:pt x="73" y="170"/>
                  </a:lnTo>
                  <a:lnTo>
                    <a:pt x="71" y="174"/>
                  </a:lnTo>
                  <a:lnTo>
                    <a:pt x="69" y="179"/>
                  </a:lnTo>
                  <a:lnTo>
                    <a:pt x="66" y="180"/>
                  </a:lnTo>
                  <a:lnTo>
                    <a:pt x="64" y="182"/>
                  </a:lnTo>
                  <a:lnTo>
                    <a:pt x="61" y="183"/>
                  </a:lnTo>
                  <a:lnTo>
                    <a:pt x="59" y="184"/>
                  </a:lnTo>
                  <a:lnTo>
                    <a:pt x="54" y="185"/>
                  </a:lnTo>
                  <a:lnTo>
                    <a:pt x="50" y="186"/>
                  </a:lnTo>
                  <a:lnTo>
                    <a:pt x="48" y="187"/>
                  </a:lnTo>
                  <a:lnTo>
                    <a:pt x="46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" y="73"/>
                  </a:moveTo>
                  <a:lnTo>
                    <a:pt x="38" y="73"/>
                  </a:lnTo>
                  <a:lnTo>
                    <a:pt x="41" y="73"/>
                  </a:lnTo>
                  <a:lnTo>
                    <a:pt x="44" y="72"/>
                  </a:lnTo>
                  <a:lnTo>
                    <a:pt x="46" y="71"/>
                  </a:lnTo>
                  <a:lnTo>
                    <a:pt x="48" y="68"/>
                  </a:lnTo>
                  <a:lnTo>
                    <a:pt x="49" y="66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9" y="51"/>
                  </a:lnTo>
                  <a:lnTo>
                    <a:pt x="49" y="48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6" y="41"/>
                  </a:lnTo>
                  <a:lnTo>
                    <a:pt x="44" y="38"/>
                  </a:lnTo>
                  <a:lnTo>
                    <a:pt x="41" y="38"/>
                  </a:lnTo>
                  <a:lnTo>
                    <a:pt x="38" y="37"/>
                  </a:lnTo>
                  <a:lnTo>
                    <a:pt x="27" y="37"/>
                  </a:lnTo>
                  <a:lnTo>
                    <a:pt x="27" y="73"/>
                  </a:lnTo>
                  <a:lnTo>
                    <a:pt x="27" y="73"/>
                  </a:lnTo>
                  <a:close/>
                  <a:moveTo>
                    <a:pt x="27" y="146"/>
                  </a:moveTo>
                  <a:lnTo>
                    <a:pt x="40" y="146"/>
                  </a:lnTo>
                  <a:lnTo>
                    <a:pt x="44" y="146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0" y="141"/>
                  </a:lnTo>
                  <a:lnTo>
                    <a:pt x="51" y="138"/>
                  </a:lnTo>
                  <a:lnTo>
                    <a:pt x="52" y="135"/>
                  </a:lnTo>
                  <a:lnTo>
                    <a:pt x="53" y="132"/>
                  </a:lnTo>
                  <a:lnTo>
                    <a:pt x="53" y="127"/>
                  </a:lnTo>
                  <a:lnTo>
                    <a:pt x="53" y="123"/>
                  </a:lnTo>
                  <a:lnTo>
                    <a:pt x="52" y="120"/>
                  </a:lnTo>
                  <a:lnTo>
                    <a:pt x="51" y="117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09"/>
                  </a:lnTo>
                  <a:lnTo>
                    <a:pt x="40" y="109"/>
                  </a:lnTo>
                  <a:lnTo>
                    <a:pt x="27" y="109"/>
                  </a:lnTo>
                  <a:lnTo>
                    <a:pt x="27" y="146"/>
                  </a:lnTo>
                  <a:lnTo>
                    <a:pt x="27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14" name="Freeform 226"/>
            <p:cNvSpPr>
              <a:spLocks/>
            </p:cNvSpPr>
            <p:nvPr/>
          </p:nvSpPr>
          <p:spPr bwMode="auto">
            <a:xfrm>
              <a:off x="130" y="1450"/>
              <a:ext cx="80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6" y="1"/>
                </a:cxn>
                <a:cxn ang="0">
                  <a:pos x="59" y="2"/>
                </a:cxn>
                <a:cxn ang="0">
                  <a:pos x="61" y="3"/>
                </a:cxn>
                <a:cxn ang="0">
                  <a:pos x="63" y="5"/>
                </a:cxn>
                <a:cxn ang="0">
                  <a:pos x="66" y="7"/>
                </a:cxn>
                <a:cxn ang="0">
                  <a:pos x="68" y="10"/>
                </a:cxn>
                <a:cxn ang="0">
                  <a:pos x="70" y="13"/>
                </a:cxn>
                <a:cxn ang="0">
                  <a:pos x="72" y="20"/>
                </a:cxn>
                <a:cxn ang="0">
                  <a:pos x="74" y="28"/>
                </a:cxn>
                <a:cxn ang="0">
                  <a:pos x="76" y="37"/>
                </a:cxn>
                <a:cxn ang="0">
                  <a:pos x="76" y="46"/>
                </a:cxn>
                <a:cxn ang="0">
                  <a:pos x="76" y="55"/>
                </a:cxn>
                <a:cxn ang="0">
                  <a:pos x="75" y="62"/>
                </a:cxn>
                <a:cxn ang="0">
                  <a:pos x="73" y="68"/>
                </a:cxn>
                <a:cxn ang="0">
                  <a:pos x="71" y="75"/>
                </a:cxn>
                <a:cxn ang="0">
                  <a:pos x="70" y="78"/>
                </a:cxn>
                <a:cxn ang="0">
                  <a:pos x="67" y="82"/>
                </a:cxn>
                <a:cxn ang="0">
                  <a:pos x="65" y="84"/>
                </a:cxn>
                <a:cxn ang="0">
                  <a:pos x="62" y="88"/>
                </a:cxn>
                <a:cxn ang="0">
                  <a:pos x="66" y="90"/>
                </a:cxn>
                <a:cxn ang="0">
                  <a:pos x="70" y="94"/>
                </a:cxn>
                <a:cxn ang="0">
                  <a:pos x="73" y="98"/>
                </a:cxn>
                <a:cxn ang="0">
                  <a:pos x="76" y="104"/>
                </a:cxn>
                <a:cxn ang="0">
                  <a:pos x="78" y="110"/>
                </a:cxn>
                <a:cxn ang="0">
                  <a:pos x="79" y="118"/>
                </a:cxn>
                <a:cxn ang="0">
                  <a:pos x="80" y="125"/>
                </a:cxn>
                <a:cxn ang="0">
                  <a:pos x="80" y="134"/>
                </a:cxn>
                <a:cxn ang="0">
                  <a:pos x="80" y="141"/>
                </a:cxn>
                <a:cxn ang="0">
                  <a:pos x="79" y="148"/>
                </a:cxn>
                <a:cxn ang="0">
                  <a:pos x="78" y="154"/>
                </a:cxn>
                <a:cxn ang="0">
                  <a:pos x="77" y="159"/>
                </a:cxn>
                <a:cxn ang="0">
                  <a:pos x="75" y="166"/>
                </a:cxn>
                <a:cxn ang="0">
                  <a:pos x="73" y="170"/>
                </a:cxn>
                <a:cxn ang="0">
                  <a:pos x="71" y="174"/>
                </a:cxn>
                <a:cxn ang="0">
                  <a:pos x="69" y="179"/>
                </a:cxn>
                <a:cxn ang="0">
                  <a:pos x="66" y="180"/>
                </a:cxn>
                <a:cxn ang="0">
                  <a:pos x="64" y="182"/>
                </a:cxn>
                <a:cxn ang="0">
                  <a:pos x="61" y="183"/>
                </a:cxn>
                <a:cxn ang="0">
                  <a:pos x="59" y="184"/>
                </a:cxn>
                <a:cxn ang="0">
                  <a:pos x="54" y="185"/>
                </a:cxn>
                <a:cxn ang="0">
                  <a:pos x="50" y="186"/>
                </a:cxn>
                <a:cxn ang="0">
                  <a:pos x="48" y="187"/>
                </a:cxn>
                <a:cxn ang="0">
                  <a:pos x="46" y="187"/>
                </a:cxn>
                <a:cxn ang="0">
                  <a:pos x="0" y="18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0" h="187">
                  <a:moveTo>
                    <a:pt x="0" y="0"/>
                  </a:moveTo>
                  <a:lnTo>
                    <a:pt x="50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0" y="13"/>
                  </a:lnTo>
                  <a:lnTo>
                    <a:pt x="72" y="20"/>
                  </a:lnTo>
                  <a:lnTo>
                    <a:pt x="74" y="28"/>
                  </a:lnTo>
                  <a:lnTo>
                    <a:pt x="76" y="37"/>
                  </a:lnTo>
                  <a:lnTo>
                    <a:pt x="76" y="46"/>
                  </a:lnTo>
                  <a:lnTo>
                    <a:pt x="76" y="55"/>
                  </a:lnTo>
                  <a:lnTo>
                    <a:pt x="75" y="62"/>
                  </a:lnTo>
                  <a:lnTo>
                    <a:pt x="73" y="68"/>
                  </a:lnTo>
                  <a:lnTo>
                    <a:pt x="71" y="75"/>
                  </a:lnTo>
                  <a:lnTo>
                    <a:pt x="70" y="78"/>
                  </a:lnTo>
                  <a:lnTo>
                    <a:pt x="67" y="82"/>
                  </a:lnTo>
                  <a:lnTo>
                    <a:pt x="65" y="84"/>
                  </a:lnTo>
                  <a:lnTo>
                    <a:pt x="62" y="88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3" y="98"/>
                  </a:lnTo>
                  <a:lnTo>
                    <a:pt x="76" y="104"/>
                  </a:lnTo>
                  <a:lnTo>
                    <a:pt x="78" y="110"/>
                  </a:lnTo>
                  <a:lnTo>
                    <a:pt x="79" y="118"/>
                  </a:lnTo>
                  <a:lnTo>
                    <a:pt x="80" y="125"/>
                  </a:lnTo>
                  <a:lnTo>
                    <a:pt x="80" y="134"/>
                  </a:lnTo>
                  <a:lnTo>
                    <a:pt x="80" y="141"/>
                  </a:lnTo>
                  <a:lnTo>
                    <a:pt x="79" y="148"/>
                  </a:lnTo>
                  <a:lnTo>
                    <a:pt x="78" y="154"/>
                  </a:lnTo>
                  <a:lnTo>
                    <a:pt x="77" y="159"/>
                  </a:lnTo>
                  <a:lnTo>
                    <a:pt x="75" y="166"/>
                  </a:lnTo>
                  <a:lnTo>
                    <a:pt x="73" y="170"/>
                  </a:lnTo>
                  <a:lnTo>
                    <a:pt x="71" y="174"/>
                  </a:lnTo>
                  <a:lnTo>
                    <a:pt x="69" y="179"/>
                  </a:lnTo>
                  <a:lnTo>
                    <a:pt x="66" y="180"/>
                  </a:lnTo>
                  <a:lnTo>
                    <a:pt x="64" y="182"/>
                  </a:lnTo>
                  <a:lnTo>
                    <a:pt x="61" y="183"/>
                  </a:lnTo>
                  <a:lnTo>
                    <a:pt x="59" y="184"/>
                  </a:lnTo>
                  <a:lnTo>
                    <a:pt x="54" y="185"/>
                  </a:lnTo>
                  <a:lnTo>
                    <a:pt x="50" y="186"/>
                  </a:lnTo>
                  <a:lnTo>
                    <a:pt x="48" y="187"/>
                  </a:lnTo>
                  <a:lnTo>
                    <a:pt x="46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15" name="Freeform 227"/>
            <p:cNvSpPr>
              <a:spLocks/>
            </p:cNvSpPr>
            <p:nvPr/>
          </p:nvSpPr>
          <p:spPr bwMode="auto">
            <a:xfrm>
              <a:off x="157" y="1487"/>
              <a:ext cx="2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36"/>
                </a:cxn>
                <a:cxn ang="0">
                  <a:pos x="14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1"/>
                </a:cxn>
                <a:cxn ang="0">
                  <a:pos x="22" y="29"/>
                </a:cxn>
                <a:cxn ang="0">
                  <a:pos x="22" y="26"/>
                </a:cxn>
                <a:cxn ang="0">
                  <a:pos x="22" y="22"/>
                </a:cxn>
                <a:cxn ang="0">
                  <a:pos x="22" y="19"/>
                </a:cxn>
                <a:cxn ang="0">
                  <a:pos x="22" y="14"/>
                </a:cxn>
                <a:cxn ang="0">
                  <a:pos x="22" y="11"/>
                </a:cxn>
                <a:cxn ang="0">
                  <a:pos x="22" y="8"/>
                </a:cxn>
                <a:cxn ang="0">
                  <a:pos x="21" y="6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22" h="36">
                  <a:moveTo>
                    <a:pt x="0" y="36"/>
                  </a:moveTo>
                  <a:lnTo>
                    <a:pt x="11" y="36"/>
                  </a:lnTo>
                  <a:lnTo>
                    <a:pt x="14" y="36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16" name="Freeform 228"/>
            <p:cNvSpPr>
              <a:spLocks/>
            </p:cNvSpPr>
            <p:nvPr/>
          </p:nvSpPr>
          <p:spPr bwMode="auto">
            <a:xfrm>
              <a:off x="157" y="1559"/>
              <a:ext cx="26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3" y="37"/>
                </a:cxn>
                <a:cxn ang="0">
                  <a:pos x="17" y="37"/>
                </a:cxn>
                <a:cxn ang="0">
                  <a:pos x="20" y="36"/>
                </a:cxn>
                <a:cxn ang="0">
                  <a:pos x="22" y="34"/>
                </a:cxn>
                <a:cxn ang="0">
                  <a:pos x="23" y="32"/>
                </a:cxn>
                <a:cxn ang="0">
                  <a:pos x="24" y="29"/>
                </a:cxn>
                <a:cxn ang="0">
                  <a:pos x="25" y="26"/>
                </a:cxn>
                <a:cxn ang="0">
                  <a:pos x="26" y="23"/>
                </a:cxn>
                <a:cxn ang="0">
                  <a:pos x="26" y="18"/>
                </a:cxn>
                <a:cxn ang="0">
                  <a:pos x="26" y="14"/>
                </a:cxn>
                <a:cxn ang="0">
                  <a:pos x="25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26" h="37">
                  <a:moveTo>
                    <a:pt x="0" y="37"/>
                  </a:moveTo>
                  <a:lnTo>
                    <a:pt x="13" y="37"/>
                  </a:lnTo>
                  <a:lnTo>
                    <a:pt x="17" y="37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4" y="29"/>
                  </a:lnTo>
                  <a:lnTo>
                    <a:pt x="25" y="26"/>
                  </a:lnTo>
                  <a:lnTo>
                    <a:pt x="26" y="23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latin typeface="Arial" pitchFamily="34" charset="0"/>
              </a:rPr>
              <a:t>Stuart J. Connolly. </a:t>
            </a:r>
            <a:r>
              <a:rPr lang="en-GB" b="1" dirty="0" err="1" smtClean="0">
                <a:latin typeface="Arial" pitchFamily="34" charset="0"/>
              </a:rPr>
              <a:t>Dabigatran</a:t>
            </a:r>
            <a:r>
              <a:rPr lang="en-GB" b="1" dirty="0" smtClean="0">
                <a:latin typeface="Arial" pitchFamily="34" charset="0"/>
              </a:rPr>
              <a:t> versus </a:t>
            </a:r>
            <a:r>
              <a:rPr lang="en-GB" b="1" dirty="0" err="1" smtClean="0">
                <a:latin typeface="Arial" pitchFamily="34" charset="0"/>
              </a:rPr>
              <a:t>Warfarin</a:t>
            </a:r>
            <a:r>
              <a:rPr lang="en-GB" b="1" dirty="0" smtClean="0">
                <a:latin typeface="Arial" pitchFamily="34" charset="0"/>
              </a:rPr>
              <a:t> in Patients with </a:t>
            </a:r>
            <a:r>
              <a:rPr lang="en-GB" b="1" dirty="0" err="1" smtClean="0">
                <a:latin typeface="Arial" pitchFamily="34" charset="0"/>
              </a:rPr>
              <a:t>Atrial</a:t>
            </a:r>
            <a:r>
              <a:rPr lang="en-GB" b="1" dirty="0" smtClean="0">
                <a:latin typeface="Arial" pitchFamily="34" charset="0"/>
              </a:rPr>
              <a:t> Fibrillation; </a:t>
            </a:r>
            <a:r>
              <a:rPr lang="en-GB" dirty="0" smtClean="0">
                <a:latin typeface="Arial" pitchFamily="34" charset="0"/>
              </a:rPr>
              <a:t>N </a:t>
            </a:r>
            <a:r>
              <a:rPr lang="en-GB" dirty="0" err="1" smtClean="0">
                <a:latin typeface="Arial" pitchFamily="34" charset="0"/>
              </a:rPr>
              <a:t>Engl</a:t>
            </a:r>
            <a:r>
              <a:rPr lang="en-GB" dirty="0" smtClean="0">
                <a:latin typeface="Arial" pitchFamily="34" charset="0"/>
              </a:rPr>
              <a:t> J Med. Volume 361(12):1139-1151; September 17, 2009</a:t>
            </a:r>
          </a:p>
          <a:p>
            <a:pPr marL="791736" lvl="1" indent="-293764">
              <a:lnSpc>
                <a:spcPct val="92000"/>
              </a:lnSpc>
              <a:spcAft>
                <a:spcPts val="806"/>
              </a:spcAft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latin typeface="Arial" pitchFamily="34" charset="0"/>
              </a:rPr>
              <a:t>In a large, randomized trial, two doses of the direct thrombin inhibitor </a:t>
            </a:r>
            <a:r>
              <a:rPr lang="en-GB" dirty="0" err="1" smtClean="0">
                <a:latin typeface="Arial" pitchFamily="34" charset="0"/>
              </a:rPr>
              <a:t>dabigatran</a:t>
            </a:r>
            <a:r>
              <a:rPr lang="en-GB" dirty="0" smtClean="0">
                <a:latin typeface="Arial" pitchFamily="34" charset="0"/>
              </a:rPr>
              <a:t> were compared with </a:t>
            </a:r>
            <a:r>
              <a:rPr lang="en-GB" dirty="0" err="1" smtClean="0">
                <a:latin typeface="Arial" pitchFamily="34" charset="0"/>
              </a:rPr>
              <a:t>warfarin</a:t>
            </a:r>
            <a:r>
              <a:rPr lang="en-GB" dirty="0" smtClean="0">
                <a:latin typeface="Arial" pitchFamily="34" charset="0"/>
              </a:rPr>
              <a:t> in patients who had </a:t>
            </a:r>
            <a:r>
              <a:rPr lang="en-GB" dirty="0" err="1" smtClean="0">
                <a:latin typeface="Arial" pitchFamily="34" charset="0"/>
              </a:rPr>
              <a:t>atrial</a:t>
            </a:r>
            <a:r>
              <a:rPr lang="en-GB" dirty="0" smtClean="0">
                <a:latin typeface="Arial" pitchFamily="34" charset="0"/>
              </a:rPr>
              <a:t> fibrillation and were at risk for stroke</a:t>
            </a:r>
          </a:p>
          <a:p>
            <a:pPr marL="791736" lvl="1" indent="-293764">
              <a:lnSpc>
                <a:spcPct val="92000"/>
              </a:lnSpc>
              <a:spcAft>
                <a:spcPts val="806"/>
              </a:spcAft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latin typeface="Arial" pitchFamily="34" charset="0"/>
              </a:rPr>
              <a:t>At 2 years, the 110-mg dose of </a:t>
            </a:r>
            <a:r>
              <a:rPr lang="en-GB" dirty="0" err="1" smtClean="0">
                <a:latin typeface="Arial" pitchFamily="34" charset="0"/>
              </a:rPr>
              <a:t>dabigatran</a:t>
            </a:r>
            <a:r>
              <a:rPr lang="en-GB" dirty="0" smtClean="0">
                <a:latin typeface="Arial" pitchFamily="34" charset="0"/>
              </a:rPr>
              <a:t> was found to be </a:t>
            </a:r>
            <a:r>
              <a:rPr lang="en-GB" dirty="0" err="1" smtClean="0">
                <a:latin typeface="Arial" pitchFamily="34" charset="0"/>
              </a:rPr>
              <a:t>noninferior</a:t>
            </a:r>
            <a:r>
              <a:rPr lang="en-GB" dirty="0" smtClean="0">
                <a:latin typeface="Arial" pitchFamily="34" charset="0"/>
              </a:rPr>
              <a:t>, and the 150-mg dose superior, to </a:t>
            </a:r>
            <a:r>
              <a:rPr lang="en-GB" dirty="0" err="1" smtClean="0">
                <a:latin typeface="Arial" pitchFamily="34" charset="0"/>
              </a:rPr>
              <a:t>warfarin</a:t>
            </a:r>
            <a:r>
              <a:rPr lang="en-GB" dirty="0" smtClean="0">
                <a:latin typeface="Arial" pitchFamily="34" charset="0"/>
              </a:rPr>
              <a:t> with respect to the primary outcome of stroke or systemic embolism</a:t>
            </a:r>
          </a:p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Baseline Characteristics of the Study Participants, According to Treatment Group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85800"/>
            <a:ext cx="4876800" cy="5932427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Connolly SJ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2009;361:1139-1151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Efficacy Outcomes, According to Treatment Group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97" y="762000"/>
            <a:ext cx="8917203" cy="555191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Connolly SJ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2009;361:1139-1151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25441" y="381641"/>
            <a:ext cx="8494560" cy="4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Cumulative Hazard Rates for the Primary Outcome of Stroke or Systemic Embolism, According to Treatment Group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599"/>
            <a:ext cx="8685728" cy="5436363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Connolly SJ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2009;361:1139-1151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Safety Outcomes, According to Treatment Group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9144000" cy="4737425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Connolly SJ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2009;361:1139-1151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5441" y="381641"/>
            <a:ext cx="8494560" cy="4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Discontinuation of the Study Drug, Adverse Events, and Liver Function According to Treatment Group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79303"/>
            <a:ext cx="4572000" cy="5622560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Connolly SJ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2009;361:1139-1151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5441" y="381641"/>
            <a:ext cx="8494560" cy="4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Relative Risk of the Primary Outcome of Stroke or Systemic Embolism with </a:t>
            </a:r>
            <a:r>
              <a:rPr lang="en-GB" sz="1500" b="1" dirty="0" err="1">
                <a:latin typeface="Arial" pitchFamily="34" charset="0"/>
              </a:rPr>
              <a:t>Dabigatran</a:t>
            </a:r>
            <a:r>
              <a:rPr lang="en-GB" sz="1500" b="1" dirty="0">
                <a:latin typeface="Arial" pitchFamily="34" charset="0"/>
              </a:rPr>
              <a:t> versus </a:t>
            </a:r>
            <a:r>
              <a:rPr lang="en-GB" sz="1500" b="1" dirty="0" err="1">
                <a:latin typeface="Arial" pitchFamily="34" charset="0"/>
              </a:rPr>
              <a:t>Warfarin</a:t>
            </a:r>
            <a:r>
              <a:rPr lang="en-GB" sz="1500" b="1" dirty="0">
                <a:latin typeface="Arial" pitchFamily="34" charset="0"/>
              </a:rPr>
              <a:t>, According to Subgroup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979303"/>
            <a:ext cx="4245720" cy="5523428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Connolly SJ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2009;361:1139-1151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09600" y="274638"/>
          <a:ext cx="80772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4495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Coumatetralyl</a:t>
            </a:r>
            <a:r>
              <a:rPr lang="en-US" dirty="0" smtClean="0"/>
              <a:t>, </a:t>
            </a:r>
            <a:r>
              <a:rPr lang="en-US" dirty="0" err="1" smtClean="0"/>
              <a:t>brodificoum</a:t>
            </a:r>
            <a:r>
              <a:rPr lang="en-US" dirty="0" smtClean="0"/>
              <a:t>, </a:t>
            </a:r>
            <a:r>
              <a:rPr lang="en-US" dirty="0" err="1" smtClean="0"/>
              <a:t>diaphacinone</a:t>
            </a:r>
            <a:r>
              <a:rPr lang="en-US" dirty="0" smtClean="0"/>
              <a:t>, </a:t>
            </a:r>
            <a:r>
              <a:rPr lang="en-US" dirty="0" err="1"/>
              <a:t>diaphacinone</a:t>
            </a:r>
            <a:endParaRPr lang="en-US" dirty="0" smtClean="0"/>
          </a:p>
          <a:p>
            <a:pPr lvl="1"/>
            <a:r>
              <a:rPr lang="en-US" dirty="0" smtClean="0"/>
              <a:t>A.k.a. Rat poison</a:t>
            </a:r>
          </a:p>
          <a:p>
            <a:pPr lvl="1"/>
            <a:r>
              <a:rPr lang="en-US" dirty="0" smtClean="0"/>
              <a:t>Toxicity causes failure of extrinsic and intrinsic clotting pathway</a:t>
            </a:r>
          </a:p>
          <a:p>
            <a:pPr lvl="1"/>
            <a:r>
              <a:rPr lang="en-US" dirty="0" smtClean="0"/>
              <a:t>Works best with repeated exposure</a:t>
            </a:r>
          </a:p>
          <a:p>
            <a:pPr lvl="1"/>
            <a:r>
              <a:rPr lang="en-US" dirty="0" smtClean="0"/>
              <a:t>Kids and pets</a:t>
            </a:r>
          </a:p>
          <a:p>
            <a:pPr lvl="1"/>
            <a:r>
              <a:rPr lang="en-US" dirty="0" smtClean="0"/>
              <a:t>Green dye for a characteristic appearance in the mouth</a:t>
            </a:r>
          </a:p>
          <a:p>
            <a:pPr lvl="1"/>
            <a:r>
              <a:rPr lang="en-US" dirty="0" smtClean="0"/>
              <a:t>½ life of about 30 days</a:t>
            </a:r>
          </a:p>
        </p:txBody>
      </p:sp>
      <p:pic>
        <p:nvPicPr>
          <p:cNvPr id="1030" name="Picture 6" descr="http://upload.wikimedia.org/wikipedia/commons/c/c0/Dead_rat_blo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800600"/>
            <a:ext cx="2590800" cy="1943100"/>
          </a:xfrm>
          <a:prstGeom prst="rect">
            <a:avLst/>
          </a:prstGeom>
          <a:noFill/>
        </p:spPr>
      </p:pic>
      <p:pic>
        <p:nvPicPr>
          <p:cNvPr id="84994" name="Picture 2" descr="http://adweek.blogs.com/adfreak/images/misc/al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295400"/>
            <a:ext cx="2581275" cy="3351806"/>
          </a:xfrm>
          <a:prstGeom prst="rect">
            <a:avLst/>
          </a:prstGeom>
          <a:noFill/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1905000"/>
            <a:ext cx="1371600" cy="267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71040" y="717826"/>
            <a:ext cx="7804800" cy="3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b="1" dirty="0">
                <a:latin typeface="Arial" pitchFamily="34" charset="0"/>
              </a:rPr>
              <a:t>Conclusion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/>
          </p:nvPr>
        </p:nvSpPr>
        <p:spPr>
          <a:xfrm>
            <a:off x="671040" y="1405588"/>
            <a:ext cx="7807680" cy="4755379"/>
          </a:xfrm>
          <a:ln/>
        </p:spPr>
        <p:txBody>
          <a:bodyPr anchor="t"/>
          <a:lstStyle/>
          <a:p>
            <a:pPr marL="391686" indent="-293764" algn="l">
              <a:lnSpc>
                <a:spcPct val="92000"/>
              </a:lnSpc>
              <a:spcAft>
                <a:spcPts val="806"/>
              </a:spcAft>
              <a:buSzPct val="100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0" dirty="0">
                <a:latin typeface="Arial" pitchFamily="34" charset="0"/>
              </a:rPr>
              <a:t>In patients with </a:t>
            </a:r>
            <a:r>
              <a:rPr lang="en-GB" sz="1800" b="0" dirty="0" err="1">
                <a:latin typeface="Arial" pitchFamily="34" charset="0"/>
              </a:rPr>
              <a:t>atrial</a:t>
            </a:r>
            <a:r>
              <a:rPr lang="en-GB" sz="1800" b="0" dirty="0">
                <a:latin typeface="Arial" pitchFamily="34" charset="0"/>
              </a:rPr>
              <a:t> fibrillation, </a:t>
            </a:r>
            <a:r>
              <a:rPr lang="en-GB" sz="1800" b="0" dirty="0" err="1">
                <a:latin typeface="Arial" pitchFamily="34" charset="0"/>
              </a:rPr>
              <a:t>dabigatran</a:t>
            </a:r>
            <a:r>
              <a:rPr lang="en-GB" sz="1800" b="0" dirty="0">
                <a:latin typeface="Arial" pitchFamily="34" charset="0"/>
              </a:rPr>
              <a:t> given at a dose of 110 mg was associated with rates of stroke and systemic embolism that were similar to those associated with </a:t>
            </a:r>
            <a:r>
              <a:rPr lang="en-GB" sz="1800" b="0" dirty="0" err="1">
                <a:latin typeface="Arial" pitchFamily="34" charset="0"/>
              </a:rPr>
              <a:t>warfarin</a:t>
            </a:r>
            <a:r>
              <a:rPr lang="en-GB" sz="1800" b="0" dirty="0">
                <a:latin typeface="Arial" pitchFamily="34" charset="0"/>
              </a:rPr>
              <a:t>, as well as lower rates of major </a:t>
            </a:r>
            <a:r>
              <a:rPr lang="en-GB" sz="1800" b="0" dirty="0" err="1">
                <a:latin typeface="Arial" pitchFamily="34" charset="0"/>
              </a:rPr>
              <a:t>hemorrhage</a:t>
            </a:r>
            <a:endParaRPr lang="en-GB" sz="1800" b="0" dirty="0">
              <a:latin typeface="Arial" pitchFamily="34" charset="0"/>
            </a:endParaRPr>
          </a:p>
          <a:p>
            <a:pPr marL="391686" indent="-293764" algn="l">
              <a:lnSpc>
                <a:spcPct val="92000"/>
              </a:lnSpc>
              <a:spcAft>
                <a:spcPts val="806"/>
              </a:spcAft>
              <a:buSzPct val="100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0" dirty="0" err="1">
                <a:latin typeface="Arial" pitchFamily="34" charset="0"/>
              </a:rPr>
              <a:t>Dabigatran</a:t>
            </a:r>
            <a:r>
              <a:rPr lang="en-GB" sz="1800" b="0" dirty="0">
                <a:latin typeface="Arial" pitchFamily="34" charset="0"/>
              </a:rPr>
              <a:t> administered at a dose of 150 mg, as compared with </a:t>
            </a:r>
            <a:r>
              <a:rPr lang="en-GB" sz="1800" b="0" dirty="0" err="1">
                <a:latin typeface="Arial" pitchFamily="34" charset="0"/>
              </a:rPr>
              <a:t>warfarin</a:t>
            </a:r>
            <a:r>
              <a:rPr lang="en-GB" sz="1800" b="0" dirty="0">
                <a:latin typeface="Arial" pitchFamily="34" charset="0"/>
              </a:rPr>
              <a:t>, was associated with lower rates of stroke and systemic embolism but similar rates of major </a:t>
            </a:r>
            <a:r>
              <a:rPr lang="en-GB" sz="1800" b="0" dirty="0" err="1">
                <a:latin typeface="Arial" pitchFamily="34" charset="0"/>
              </a:rPr>
              <a:t>hemorrhage</a:t>
            </a:r>
            <a:endParaRPr lang="en-GB" sz="1800" b="0" dirty="0">
              <a:latin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93"/>
          <p:cNvGraphicFramePr>
            <a:graphicFrameLocks noChangeAspect="1"/>
          </p:cNvGraphicFramePr>
          <p:nvPr/>
        </p:nvGraphicFramePr>
        <p:xfrm>
          <a:off x="2562225" y="2709863"/>
          <a:ext cx="1857375" cy="3038475"/>
        </p:xfrm>
        <a:graphic>
          <a:graphicData uri="http://schemas.openxmlformats.org/presentationml/2006/ole">
            <p:oleObj spid="_x0000_s2050" name="Chart" r:id="rId4" imgW="1857248" imgH="2428794" progId="Excel.Chart.8">
              <p:embed/>
            </p:oleObj>
          </a:graphicData>
        </a:graphic>
      </p:graphicFrame>
      <p:graphicFrame>
        <p:nvGraphicFramePr>
          <p:cNvPr id="1027" name="Object 271"/>
          <p:cNvGraphicFramePr>
            <a:graphicFrameLocks noGrp="1" noChangeAspect="1"/>
          </p:cNvGraphicFramePr>
          <p:nvPr>
            <p:ph/>
          </p:nvPr>
        </p:nvGraphicFramePr>
        <p:xfrm>
          <a:off x="560388" y="2816225"/>
          <a:ext cx="1839912" cy="3127375"/>
        </p:xfrm>
        <a:graphic>
          <a:graphicData uri="http://schemas.openxmlformats.org/presentationml/2006/ole">
            <p:oleObj spid="_x0000_s2051" name="Chart" r:id="rId5" imgW="1857248" imgH="2914627" progId="Excel.Chart.8">
              <p:embed/>
            </p:oleObj>
          </a:graphicData>
        </a:graphic>
      </p:graphicFrame>
      <p:sp>
        <p:nvSpPr>
          <p:cNvPr id="102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RE-COVER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2241550"/>
            <a:ext cx="3962400" cy="164465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cs typeface="Arial" charset="0"/>
              </a:rPr>
              <a:t>Primary outcome (recurrent VTE or death due to VTE): 2.4% vs. 2.1% 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cs typeface="Arial" charset="0"/>
              </a:rPr>
              <a:t>Mortality: 1.6% vs. 1.7% (p &gt; 0.05)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cs typeface="Arial" charset="0"/>
              </a:rPr>
              <a:t>Major bleeding: 1.6% vs. 1.9%; Major + clinically relevant bleeding: 5.6% vs. 8.8.% (p = 0.002)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0" y="838200"/>
            <a:ext cx="9144000" cy="762000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Trial design:</a:t>
            </a:r>
            <a:r>
              <a:rPr lang="en-US" sz="1600" b="0">
                <a:solidFill>
                  <a:schemeClr val="tx1"/>
                </a:solidFill>
              </a:rPr>
              <a:t> </a:t>
            </a:r>
            <a:r>
              <a:rPr lang="en-US" sz="1600" b="0"/>
              <a:t>Evaluated the safety and efficacy of dabigatran 150 mg twice daily vs. warfarin for the treatment of acute VTE. Patients were followed for 6 months.</a:t>
            </a:r>
            <a:r>
              <a:rPr lang="en-US" sz="1600"/>
              <a:t> </a:t>
            </a: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4648200" y="19050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657225" y="5962650"/>
            <a:ext cx="381000" cy="2841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2438400" y="5962650"/>
            <a:ext cx="381000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034" name="Text Box 47"/>
          <p:cNvSpPr txBox="1">
            <a:spLocks noChangeArrowheads="1"/>
          </p:cNvSpPr>
          <p:nvPr/>
        </p:nvSpPr>
        <p:spPr bwMode="auto">
          <a:xfrm>
            <a:off x="762000" y="5867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Dabigatran</a:t>
            </a:r>
          </a:p>
          <a:p>
            <a:r>
              <a:rPr lang="en-GB"/>
              <a:t>(n = 1,274)</a:t>
            </a:r>
            <a:endParaRPr lang="en-US"/>
          </a:p>
        </p:txBody>
      </p:sp>
      <p:pic>
        <p:nvPicPr>
          <p:cNvPr id="1035" name="Picture 80" descr="cardiosource_tag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529388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212"/>
          <p:cNvSpPr>
            <a:spLocks noChangeArrowheads="1"/>
          </p:cNvSpPr>
          <p:nvPr/>
        </p:nvSpPr>
        <p:spPr bwMode="auto">
          <a:xfrm>
            <a:off x="4648200" y="43434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 algn="l">
              <a:spcBef>
                <a:spcPct val="50000"/>
              </a:spcBef>
              <a:buFontTx/>
              <a:buChar char="•"/>
            </a:pPr>
            <a:r>
              <a:rPr lang="en-US" sz="1400" b="0">
                <a:solidFill>
                  <a:schemeClr val="tx1"/>
                </a:solidFill>
              </a:rPr>
              <a:t>Dabigatran 150 mg twice daily is noninferior to warfarin for the treatment of acute VTE, with a slightly better bleeding profile</a:t>
            </a:r>
          </a:p>
          <a:p>
            <a:pPr marL="122238" indent="-122238" algn="l">
              <a:spcBef>
                <a:spcPct val="50000"/>
              </a:spcBef>
              <a:buFontTx/>
              <a:buChar char="•"/>
            </a:pPr>
            <a:r>
              <a:rPr lang="en-US" sz="1400" b="0">
                <a:solidFill>
                  <a:schemeClr val="tx1"/>
                </a:solidFill>
              </a:rPr>
              <a:t>Complements other studies showing safety and efficacy of dabigatran, as compared with warfarin in other settings, such as AF</a:t>
            </a:r>
          </a:p>
        </p:txBody>
      </p:sp>
      <p:sp>
        <p:nvSpPr>
          <p:cNvPr id="1037" name="Text Box 244"/>
          <p:cNvSpPr txBox="1">
            <a:spLocks noChangeArrowheads="1"/>
          </p:cNvSpPr>
          <p:nvPr/>
        </p:nvSpPr>
        <p:spPr bwMode="auto">
          <a:xfrm>
            <a:off x="1066800" y="4038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2.4</a:t>
            </a:r>
          </a:p>
        </p:txBody>
      </p:sp>
      <p:sp>
        <p:nvSpPr>
          <p:cNvPr id="1038" name="Text Box 245"/>
          <p:cNvSpPr txBox="1">
            <a:spLocks noChangeArrowheads="1"/>
          </p:cNvSpPr>
          <p:nvPr/>
        </p:nvSpPr>
        <p:spPr bwMode="auto">
          <a:xfrm>
            <a:off x="1524000" y="4191000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2.1</a:t>
            </a:r>
          </a:p>
        </p:txBody>
      </p:sp>
      <p:sp>
        <p:nvSpPr>
          <p:cNvPr id="1039" name="Text Box 248"/>
          <p:cNvSpPr txBox="1">
            <a:spLocks noChangeArrowheads="1"/>
          </p:cNvSpPr>
          <p:nvPr/>
        </p:nvSpPr>
        <p:spPr bwMode="auto">
          <a:xfrm>
            <a:off x="152400" y="40767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040" name="Text Box 249"/>
          <p:cNvSpPr txBox="1">
            <a:spLocks noChangeArrowheads="1"/>
          </p:cNvSpPr>
          <p:nvPr/>
        </p:nvSpPr>
        <p:spPr bwMode="auto">
          <a:xfrm>
            <a:off x="304800" y="5410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1" name="Text Box 251"/>
          <p:cNvSpPr txBox="1">
            <a:spLocks noChangeArrowheads="1"/>
          </p:cNvSpPr>
          <p:nvPr/>
        </p:nvSpPr>
        <p:spPr bwMode="auto">
          <a:xfrm>
            <a:off x="314325" y="3267075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762000" y="2193925"/>
            <a:ext cx="1219200" cy="425450"/>
            <a:chOff x="1008" y="1488"/>
            <a:chExt cx="672" cy="268"/>
          </a:xfrm>
        </p:grpSpPr>
        <p:sp>
          <p:nvSpPr>
            <p:cNvPr id="1065" name="AutoShape 260"/>
            <p:cNvSpPr>
              <a:spLocks noChangeArrowheads="1"/>
            </p:cNvSpPr>
            <p:nvPr/>
          </p:nvSpPr>
          <p:spPr bwMode="auto">
            <a:xfrm>
              <a:off x="1008" y="1488"/>
              <a:ext cx="672" cy="268"/>
            </a:xfrm>
            <a:prstGeom prst="roundRect">
              <a:avLst>
                <a:gd name="adj" fmla="val 16667"/>
              </a:avLst>
            </a:prstGeom>
            <a:solidFill>
              <a:srgbClr val="CCCDD2"/>
            </a:solidFill>
            <a:ln w="9525">
              <a:solidFill>
                <a:srgbClr val="CCCD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Text Box 261"/>
            <p:cNvSpPr txBox="1">
              <a:spLocks noChangeArrowheads="1"/>
            </p:cNvSpPr>
            <p:nvPr/>
          </p:nvSpPr>
          <p:spPr bwMode="auto">
            <a:xfrm>
              <a:off x="1008" y="153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(p &lt; 0.001*)</a:t>
              </a:r>
            </a:p>
          </p:txBody>
        </p:sp>
      </p:grpSp>
      <p:sp>
        <p:nvSpPr>
          <p:cNvPr id="1043" name="Text Box 14"/>
          <p:cNvSpPr txBox="1">
            <a:spLocks noChangeArrowheads="1"/>
          </p:cNvSpPr>
          <p:nvPr/>
        </p:nvSpPr>
        <p:spPr bwMode="auto">
          <a:xfrm>
            <a:off x="4648200" y="39624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35469E"/>
                </a:solidFill>
              </a:rPr>
              <a:t>Conclusions</a:t>
            </a:r>
          </a:p>
        </p:txBody>
      </p:sp>
      <p:sp>
        <p:nvSpPr>
          <p:cNvPr id="1044" name="Text Box 267"/>
          <p:cNvSpPr txBox="1">
            <a:spLocks noChangeArrowheads="1"/>
          </p:cNvSpPr>
          <p:nvPr/>
        </p:nvSpPr>
        <p:spPr bwMode="auto">
          <a:xfrm>
            <a:off x="2514600" y="5867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Warfarin</a:t>
            </a:r>
          </a:p>
          <a:p>
            <a:r>
              <a:rPr lang="en-GB"/>
              <a:t>(n = 1,265) </a:t>
            </a:r>
            <a:endParaRPr lang="en-US"/>
          </a:p>
        </p:txBody>
      </p:sp>
      <p:sp>
        <p:nvSpPr>
          <p:cNvPr id="1045" name="Text Box 269"/>
          <p:cNvSpPr txBox="1">
            <a:spLocks noChangeArrowheads="1"/>
          </p:cNvSpPr>
          <p:nvPr/>
        </p:nvSpPr>
        <p:spPr bwMode="auto">
          <a:xfrm>
            <a:off x="314325" y="47910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46" name="Text Box 270"/>
          <p:cNvSpPr txBox="1">
            <a:spLocks noChangeArrowheads="1"/>
          </p:cNvSpPr>
          <p:nvPr/>
        </p:nvSpPr>
        <p:spPr bwMode="auto">
          <a:xfrm>
            <a:off x="323850" y="42767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47" name="Text Box 276"/>
          <p:cNvSpPr txBox="1">
            <a:spLocks noChangeArrowheads="1"/>
          </p:cNvSpPr>
          <p:nvPr/>
        </p:nvSpPr>
        <p:spPr bwMode="auto">
          <a:xfrm>
            <a:off x="304800" y="38052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48" name="Text Box 294"/>
          <p:cNvSpPr txBox="1">
            <a:spLocks noChangeArrowheads="1"/>
          </p:cNvSpPr>
          <p:nvPr/>
        </p:nvSpPr>
        <p:spPr bwMode="auto">
          <a:xfrm>
            <a:off x="685800" y="5562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Primary endpoint</a:t>
            </a:r>
          </a:p>
        </p:txBody>
      </p:sp>
      <p:sp>
        <p:nvSpPr>
          <p:cNvPr id="1049" name="Text Box 295"/>
          <p:cNvSpPr txBox="1">
            <a:spLocks noChangeArrowheads="1"/>
          </p:cNvSpPr>
          <p:nvPr/>
        </p:nvSpPr>
        <p:spPr bwMode="auto">
          <a:xfrm>
            <a:off x="2733675" y="5562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Major bleeding</a:t>
            </a:r>
          </a:p>
        </p:txBody>
      </p:sp>
      <p:sp>
        <p:nvSpPr>
          <p:cNvPr id="1050" name="Text Box 296"/>
          <p:cNvSpPr txBox="1">
            <a:spLocks noChangeArrowheads="1"/>
          </p:cNvSpPr>
          <p:nvPr/>
        </p:nvSpPr>
        <p:spPr bwMode="auto">
          <a:xfrm>
            <a:off x="2209800" y="3962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%</a:t>
            </a:r>
          </a:p>
        </p:txBody>
      </p:sp>
      <p:grpSp>
        <p:nvGrpSpPr>
          <p:cNvPr id="3" name="Group 301"/>
          <p:cNvGrpSpPr>
            <a:grpSpLocks/>
          </p:cNvGrpSpPr>
          <p:nvPr/>
        </p:nvGrpSpPr>
        <p:grpSpPr bwMode="auto">
          <a:xfrm>
            <a:off x="2971800" y="2193925"/>
            <a:ext cx="1219200" cy="425450"/>
            <a:chOff x="1008" y="1488"/>
            <a:chExt cx="672" cy="268"/>
          </a:xfrm>
        </p:grpSpPr>
        <p:sp>
          <p:nvSpPr>
            <p:cNvPr id="1063" name="AutoShape 302"/>
            <p:cNvSpPr>
              <a:spLocks noChangeArrowheads="1"/>
            </p:cNvSpPr>
            <p:nvPr/>
          </p:nvSpPr>
          <p:spPr bwMode="auto">
            <a:xfrm>
              <a:off x="1008" y="1488"/>
              <a:ext cx="672" cy="268"/>
            </a:xfrm>
            <a:prstGeom prst="roundRect">
              <a:avLst>
                <a:gd name="adj" fmla="val 16667"/>
              </a:avLst>
            </a:prstGeom>
            <a:solidFill>
              <a:srgbClr val="CCCDD2"/>
            </a:solidFill>
            <a:ln w="9525">
              <a:solidFill>
                <a:srgbClr val="CCCD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Text Box 303"/>
            <p:cNvSpPr txBox="1">
              <a:spLocks noChangeArrowheads="1"/>
            </p:cNvSpPr>
            <p:nvPr/>
          </p:nvSpPr>
          <p:spPr bwMode="auto">
            <a:xfrm>
              <a:off x="1008" y="153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(p = 0.38)</a:t>
              </a:r>
            </a:p>
          </p:txBody>
        </p:sp>
      </p:grpSp>
      <p:sp>
        <p:nvSpPr>
          <p:cNvPr id="1052" name="Text Box 304"/>
          <p:cNvSpPr txBox="1">
            <a:spLocks noChangeArrowheads="1"/>
          </p:cNvSpPr>
          <p:nvPr/>
        </p:nvSpPr>
        <p:spPr bwMode="auto">
          <a:xfrm>
            <a:off x="3033713" y="4419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1.6</a:t>
            </a:r>
          </a:p>
        </p:txBody>
      </p:sp>
      <p:sp>
        <p:nvSpPr>
          <p:cNvPr id="1053" name="Text Box 305"/>
          <p:cNvSpPr txBox="1">
            <a:spLocks noChangeArrowheads="1"/>
          </p:cNvSpPr>
          <p:nvPr/>
        </p:nvSpPr>
        <p:spPr bwMode="auto">
          <a:xfrm>
            <a:off x="3505200" y="4281488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1.9</a:t>
            </a:r>
          </a:p>
        </p:txBody>
      </p:sp>
      <p:sp>
        <p:nvSpPr>
          <p:cNvPr id="1054" name="Text Box 306"/>
          <p:cNvSpPr txBox="1">
            <a:spLocks noChangeArrowheads="1"/>
          </p:cNvSpPr>
          <p:nvPr/>
        </p:nvSpPr>
        <p:spPr bwMode="auto">
          <a:xfrm>
            <a:off x="4648200" y="6172200"/>
            <a:ext cx="426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Schulman S, et al. N Engl J Med 2009;361:2342-52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55" name="Text Box 307"/>
          <p:cNvSpPr txBox="1">
            <a:spLocks noChangeArrowheads="1"/>
          </p:cNvSpPr>
          <p:nvPr/>
        </p:nvSpPr>
        <p:spPr bwMode="auto">
          <a:xfrm>
            <a:off x="333375" y="280511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56" name="Text Box 40"/>
          <p:cNvSpPr txBox="1">
            <a:spLocks noChangeArrowheads="1"/>
          </p:cNvSpPr>
          <p:nvPr/>
        </p:nvSpPr>
        <p:spPr bwMode="auto">
          <a:xfrm>
            <a:off x="609600" y="2574925"/>
            <a:ext cx="1676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* For noninferiority</a:t>
            </a:r>
          </a:p>
        </p:txBody>
      </p:sp>
      <p:sp>
        <p:nvSpPr>
          <p:cNvPr id="1057" name="Text Box 249"/>
          <p:cNvSpPr txBox="1">
            <a:spLocks noChangeArrowheads="1"/>
          </p:cNvSpPr>
          <p:nvPr/>
        </p:nvSpPr>
        <p:spPr bwMode="auto">
          <a:xfrm>
            <a:off x="2376488" y="53816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8" name="Text Box 251"/>
          <p:cNvSpPr txBox="1">
            <a:spLocks noChangeArrowheads="1"/>
          </p:cNvSpPr>
          <p:nvPr/>
        </p:nvSpPr>
        <p:spPr bwMode="auto">
          <a:xfrm>
            <a:off x="2309813" y="3267075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59" name="Text Box 269"/>
          <p:cNvSpPr txBox="1">
            <a:spLocks noChangeArrowheads="1"/>
          </p:cNvSpPr>
          <p:nvPr/>
        </p:nvSpPr>
        <p:spPr bwMode="auto">
          <a:xfrm>
            <a:off x="2309813" y="47910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60" name="Text Box 270"/>
          <p:cNvSpPr txBox="1">
            <a:spLocks noChangeArrowheads="1"/>
          </p:cNvSpPr>
          <p:nvPr/>
        </p:nvSpPr>
        <p:spPr bwMode="auto">
          <a:xfrm>
            <a:off x="2319338" y="42767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61" name="Text Box 276"/>
          <p:cNvSpPr txBox="1">
            <a:spLocks noChangeArrowheads="1"/>
          </p:cNvSpPr>
          <p:nvPr/>
        </p:nvSpPr>
        <p:spPr bwMode="auto">
          <a:xfrm>
            <a:off x="2300288" y="38052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2" name="Text Box 307"/>
          <p:cNvSpPr txBox="1">
            <a:spLocks noChangeArrowheads="1"/>
          </p:cNvSpPr>
          <p:nvPr/>
        </p:nvSpPr>
        <p:spPr bwMode="auto">
          <a:xfrm>
            <a:off x="2362200" y="274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5441" y="381641"/>
            <a:ext cx="8494560" cy="4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Cumulative Risk of Recurrent Venous </a:t>
            </a:r>
            <a:r>
              <a:rPr lang="en-GB" sz="1500" b="1" dirty="0" err="1">
                <a:latin typeface="Arial" pitchFamily="34" charset="0"/>
              </a:rPr>
              <a:t>Thromboembolism</a:t>
            </a:r>
            <a:r>
              <a:rPr lang="en-GB" sz="1500" b="1" dirty="0">
                <a:latin typeface="Arial" pitchFamily="34" charset="0"/>
              </a:rPr>
              <a:t> or Related Death during 6 Months of Treatment among Patients Randomly Assigned to </a:t>
            </a:r>
            <a:r>
              <a:rPr lang="en-GB" sz="1500" b="1" dirty="0" err="1">
                <a:latin typeface="Arial" pitchFamily="34" charset="0"/>
              </a:rPr>
              <a:t>Dabigatran</a:t>
            </a:r>
            <a:r>
              <a:rPr lang="en-GB" sz="1500" b="1" dirty="0">
                <a:latin typeface="Arial" pitchFamily="34" charset="0"/>
              </a:rPr>
              <a:t> or </a:t>
            </a:r>
            <a:r>
              <a:rPr lang="en-GB" sz="1500" b="1" dirty="0" err="1">
                <a:latin typeface="Arial" pitchFamily="34" charset="0"/>
              </a:rPr>
              <a:t>Warfarin</a:t>
            </a:r>
            <a:endParaRPr lang="en-GB" sz="1500" b="1" dirty="0"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93" y="979302"/>
            <a:ext cx="7530927" cy="542149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Schulman S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2009;361:2342-2352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25441" y="381641"/>
            <a:ext cx="8494560" cy="4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latin typeface="Arial" pitchFamily="34" charset="0"/>
              </a:rPr>
              <a:t>Cumulative Risks of a First Event of Major Bleeding and of Any Bleeding among Patients Randomly Assigned to </a:t>
            </a:r>
            <a:r>
              <a:rPr lang="en-GB" sz="1500" b="1" dirty="0" err="1">
                <a:latin typeface="Arial" pitchFamily="34" charset="0"/>
              </a:rPr>
              <a:t>Dabigatran</a:t>
            </a:r>
            <a:r>
              <a:rPr lang="en-GB" sz="1500" b="1" dirty="0">
                <a:latin typeface="Arial" pitchFamily="34" charset="0"/>
              </a:rPr>
              <a:t> or </a:t>
            </a:r>
            <a:r>
              <a:rPr lang="en-GB" sz="1500" b="1" dirty="0" err="1">
                <a:latin typeface="Arial" pitchFamily="34" charset="0"/>
              </a:rPr>
              <a:t>Warfarin</a:t>
            </a:r>
            <a:endParaRPr lang="en-GB" sz="1500" b="1" dirty="0"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20" y="6460518"/>
            <a:ext cx="2386080" cy="397482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79302"/>
            <a:ext cx="5532000" cy="5455539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69378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Schulman S et al. N </a:t>
            </a:r>
            <a:r>
              <a:rPr lang="en-GB" sz="1100" b="1" dirty="0" err="1">
                <a:latin typeface="Arial" pitchFamily="34" charset="0"/>
              </a:rPr>
              <a:t>Engl</a:t>
            </a:r>
            <a:r>
              <a:rPr lang="en-GB" sz="1100" b="1" dirty="0">
                <a:latin typeface="Arial" pitchFamily="34" charset="0"/>
              </a:rPr>
              <a:t> J Med 2009;361:2342-2352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29"/>
          <p:cNvGraphicFramePr>
            <a:graphicFrameLocks noGrp="1"/>
          </p:cNvGraphicFramePr>
          <p:nvPr>
            <p:ph/>
          </p:nvPr>
        </p:nvGraphicFramePr>
        <p:xfrm>
          <a:off x="304800" y="25146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33400" y="5964238"/>
            <a:ext cx="304800" cy="284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>
                <a:cs typeface="+mn-cs"/>
              </a:rPr>
              <a:t>      </a:t>
            </a: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2819400" y="5410200"/>
            <a:ext cx="304800" cy="2841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>
                <a:solidFill>
                  <a:srgbClr val="008000"/>
                </a:solidFill>
                <a:cs typeface="+mn-cs"/>
              </a:rPr>
              <a:t>      </a:t>
            </a:r>
          </a:p>
        </p:txBody>
      </p:sp>
      <p:sp>
        <p:nvSpPr>
          <p:cNvPr id="2053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RE-DEEM</a:t>
            </a:r>
          </a:p>
        </p:txBody>
      </p:sp>
      <p:sp>
        <p:nvSpPr>
          <p:cNvPr id="2054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2286000"/>
            <a:ext cx="3962400" cy="23622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Major or clinically significant minor bleeding: 3.5% of the 50 mg group, 4.3% of the 75 mg group, 7.8% of the 110 mg group, 7.7% of the 150 mg group, and 2.4% with placebo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Major bleeding: 0.8%, 0.3%, 2.0%, 1.2%, 0.5%, respectively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Cardiovascular death, MI, or stroke: 4.6%, 4.8%, 3.0%, 3.4%, and 3.8% (p = NS), respectively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0" y="812800"/>
            <a:ext cx="9144000" cy="1016000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Trial design:</a:t>
            </a:r>
            <a:r>
              <a:rPr lang="en-US" sz="1600"/>
              <a:t> After STEMI or NSTEMI, patients on dual antiplatelet therapy were randomized to dabigatran 50 mg twice daily (n = 372), 75 mg twice daily (n = 371), 110 mg twice daily (n = 411), 150 mg twice daily (n = 351), or placebo (n = 373). F/u was 6 months.</a:t>
            </a: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4648200" y="194945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4648200" y="459105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5469E"/>
                </a:solidFill>
              </a:rPr>
              <a:t>Conclusions</a:t>
            </a:r>
          </a:p>
        </p:txBody>
      </p:sp>
      <p:sp>
        <p:nvSpPr>
          <p:cNvPr id="2058" name="Text Box 36"/>
          <p:cNvSpPr txBox="1">
            <a:spLocks noChangeArrowheads="1"/>
          </p:cNvSpPr>
          <p:nvPr/>
        </p:nvSpPr>
        <p:spPr bwMode="auto">
          <a:xfrm>
            <a:off x="4648200" y="4972050"/>
            <a:ext cx="3962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dirty="0"/>
              <a:t>After STEMI or NSTEMI, the addition of </a:t>
            </a:r>
            <a:r>
              <a:rPr lang="en-US" sz="1400" dirty="0" err="1"/>
              <a:t>dabigatran</a:t>
            </a:r>
            <a:r>
              <a:rPr lang="en-US" sz="1400" dirty="0"/>
              <a:t> to dual </a:t>
            </a:r>
            <a:r>
              <a:rPr lang="en-US" sz="1400" dirty="0" err="1"/>
              <a:t>antiplatelet</a:t>
            </a:r>
            <a:r>
              <a:rPr lang="en-US" sz="1400" dirty="0"/>
              <a:t> therapy appeared to be safe</a:t>
            </a:r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dirty="0"/>
              <a:t>Bleeding was relatively low and it increased in a dose-dependent manner</a:t>
            </a:r>
          </a:p>
          <a:p>
            <a:pPr marL="115888" indent="-115888"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2059" name="Text Box 37"/>
          <p:cNvSpPr txBox="1">
            <a:spLocks noChangeArrowheads="1"/>
          </p:cNvSpPr>
          <p:nvPr/>
        </p:nvSpPr>
        <p:spPr bwMode="auto">
          <a:xfrm>
            <a:off x="4267200" y="6477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Presented by Dr. Jonas </a:t>
            </a:r>
            <a:r>
              <a:rPr lang="en-US" b="1" dirty="0" err="1"/>
              <a:t>Oldgren</a:t>
            </a:r>
            <a:r>
              <a:rPr lang="en-US" b="1" dirty="0"/>
              <a:t> at AHA 2009</a:t>
            </a:r>
          </a:p>
        </p:txBody>
      </p:sp>
      <p:sp>
        <p:nvSpPr>
          <p:cNvPr id="2060" name="AutoShape 38"/>
          <p:cNvSpPr>
            <a:spLocks noChangeArrowheads="1"/>
          </p:cNvSpPr>
          <p:nvPr/>
        </p:nvSpPr>
        <p:spPr bwMode="auto">
          <a:xfrm>
            <a:off x="1066800" y="21336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39"/>
          <p:cNvSpPr>
            <a:spLocks noChangeArrowheads="1"/>
          </p:cNvSpPr>
          <p:nvPr/>
        </p:nvSpPr>
        <p:spPr bwMode="auto">
          <a:xfrm>
            <a:off x="2819400" y="33528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40"/>
          <p:cNvSpPr txBox="1">
            <a:spLocks noChangeArrowheads="1"/>
          </p:cNvSpPr>
          <p:nvPr/>
        </p:nvSpPr>
        <p:spPr bwMode="auto">
          <a:xfrm>
            <a:off x="1066800" y="2206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(p &lt; 0.001)</a:t>
            </a:r>
          </a:p>
        </p:txBody>
      </p:sp>
      <p:sp>
        <p:nvSpPr>
          <p:cNvPr id="2063" name="Text Box 41"/>
          <p:cNvSpPr txBox="1">
            <a:spLocks noChangeArrowheads="1"/>
          </p:cNvSpPr>
          <p:nvPr/>
        </p:nvSpPr>
        <p:spPr bwMode="auto">
          <a:xfrm>
            <a:off x="2819400" y="34258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(p = NS)</a:t>
            </a:r>
          </a:p>
        </p:txBody>
      </p:sp>
      <p:pic>
        <p:nvPicPr>
          <p:cNvPr id="2064" name="Picture 45" descr="cardiosource_tag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553200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1676400" y="5410200"/>
            <a:ext cx="304800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>
                <a:cs typeface="+mn-cs"/>
              </a:rPr>
              <a:t>      </a:t>
            </a:r>
          </a:p>
        </p:txBody>
      </p:sp>
      <p:sp>
        <p:nvSpPr>
          <p:cNvPr id="2066" name="Text Box 49"/>
          <p:cNvSpPr txBox="1">
            <a:spLocks noChangeArrowheads="1"/>
          </p:cNvSpPr>
          <p:nvPr/>
        </p:nvSpPr>
        <p:spPr bwMode="auto">
          <a:xfrm>
            <a:off x="838200" y="59404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150 mg</a:t>
            </a:r>
          </a:p>
        </p:txBody>
      </p:sp>
      <p:sp>
        <p:nvSpPr>
          <p:cNvPr id="2067" name="Text Box 50"/>
          <p:cNvSpPr txBox="1">
            <a:spLocks noChangeArrowheads="1"/>
          </p:cNvSpPr>
          <p:nvPr/>
        </p:nvSpPr>
        <p:spPr bwMode="auto">
          <a:xfrm>
            <a:off x="3124200" y="54102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110 mg</a:t>
            </a:r>
          </a:p>
        </p:txBody>
      </p:sp>
      <p:sp>
        <p:nvSpPr>
          <p:cNvPr id="2068" name="Text Box 53"/>
          <p:cNvSpPr txBox="1">
            <a:spLocks noChangeArrowheads="1"/>
          </p:cNvSpPr>
          <p:nvPr/>
        </p:nvSpPr>
        <p:spPr bwMode="auto">
          <a:xfrm>
            <a:off x="152400" y="32766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    %</a:t>
            </a:r>
          </a:p>
        </p:txBody>
      </p:sp>
      <p:sp>
        <p:nvSpPr>
          <p:cNvPr id="2069" name="Text Box 56"/>
          <p:cNvSpPr txBox="1">
            <a:spLocks noChangeArrowheads="1"/>
          </p:cNvSpPr>
          <p:nvPr/>
        </p:nvSpPr>
        <p:spPr bwMode="auto">
          <a:xfrm>
            <a:off x="2514600" y="25908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2070" name="Text Box 51"/>
          <p:cNvSpPr txBox="1">
            <a:spLocks noChangeArrowheads="1"/>
          </p:cNvSpPr>
          <p:nvPr/>
        </p:nvSpPr>
        <p:spPr bwMode="auto">
          <a:xfrm>
            <a:off x="838200" y="4800600"/>
            <a:ext cx="1676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Major or minor bleeding</a:t>
            </a:r>
          </a:p>
        </p:txBody>
      </p:sp>
      <p:sp>
        <p:nvSpPr>
          <p:cNvPr id="2071" name="Text Box 51"/>
          <p:cNvSpPr txBox="1">
            <a:spLocks noChangeArrowheads="1"/>
          </p:cNvSpPr>
          <p:nvPr/>
        </p:nvSpPr>
        <p:spPr bwMode="auto">
          <a:xfrm>
            <a:off x="2514600" y="4800600"/>
            <a:ext cx="1752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Major bleeding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533400" y="5410200"/>
            <a:ext cx="304800" cy="2841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>
                <a:cs typeface="+mn-cs"/>
              </a:rPr>
              <a:t>      </a:t>
            </a:r>
          </a:p>
        </p:txBody>
      </p:sp>
      <p:sp>
        <p:nvSpPr>
          <p:cNvPr id="2073" name="TextBox 32"/>
          <p:cNvSpPr txBox="1">
            <a:spLocks noChangeArrowheads="1"/>
          </p:cNvSpPr>
          <p:nvPr/>
        </p:nvSpPr>
        <p:spPr bwMode="auto">
          <a:xfrm>
            <a:off x="838200" y="54102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50 mg</a:t>
            </a:r>
            <a:r>
              <a:rPr lang="en-US"/>
              <a:t> </a:t>
            </a:r>
          </a:p>
        </p:txBody>
      </p:sp>
      <p:sp>
        <p:nvSpPr>
          <p:cNvPr id="2074" name="TextBox 33"/>
          <p:cNvSpPr txBox="1">
            <a:spLocks noChangeArrowheads="1"/>
          </p:cNvSpPr>
          <p:nvPr/>
        </p:nvSpPr>
        <p:spPr bwMode="auto">
          <a:xfrm>
            <a:off x="1981200" y="54102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75 mg</a:t>
            </a: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1676400" y="5943600"/>
            <a:ext cx="304800" cy="284163"/>
          </a:xfrm>
          <a:prstGeom prst="rect">
            <a:avLst/>
          </a:prstGeom>
          <a:solidFill>
            <a:srgbClr val="CCCDD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>
                <a:cs typeface="+mn-cs"/>
              </a:rPr>
              <a:t>      </a:t>
            </a:r>
          </a:p>
        </p:txBody>
      </p:sp>
      <p:sp>
        <p:nvSpPr>
          <p:cNvPr id="2076" name="TextBox 36"/>
          <p:cNvSpPr txBox="1">
            <a:spLocks noChangeArrowheads="1"/>
          </p:cNvSpPr>
          <p:nvPr/>
        </p:nvSpPr>
        <p:spPr bwMode="auto">
          <a:xfrm>
            <a:off x="1981200" y="59436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Placebo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0"/>
          <p:cNvGraphicFramePr>
            <a:graphicFrameLocks noChangeAspect="1"/>
          </p:cNvGraphicFramePr>
          <p:nvPr/>
        </p:nvGraphicFramePr>
        <p:xfrm>
          <a:off x="2362200" y="2590800"/>
          <a:ext cx="1905000" cy="2895600"/>
        </p:xfrm>
        <a:graphic>
          <a:graphicData uri="http://schemas.openxmlformats.org/presentationml/2006/ole">
            <p:oleObj spid="_x0000_s1026" r:id="rId4" imgW="1902117" imgH="2895851" progId="Excel.Chart.8">
              <p:embed/>
            </p:oleObj>
          </a:graphicData>
        </a:graphic>
      </p:graphicFrame>
      <p:graphicFrame>
        <p:nvGraphicFramePr>
          <p:cNvPr id="1027" name="Object 268"/>
          <p:cNvGraphicFramePr>
            <a:graphicFrameLocks noChangeAspect="1"/>
          </p:cNvGraphicFramePr>
          <p:nvPr/>
        </p:nvGraphicFramePr>
        <p:xfrm>
          <a:off x="457200" y="2667000"/>
          <a:ext cx="1968500" cy="2819400"/>
        </p:xfrm>
        <a:graphic>
          <a:graphicData uri="http://schemas.openxmlformats.org/presentationml/2006/ole">
            <p:oleObj spid="_x0000_s1027" r:id="rId5" imgW="1969179" imgH="2816596" progId="Excel.Chart.8">
              <p:embed/>
            </p:oleObj>
          </a:graphicData>
        </a:graphic>
      </p:graphicFrame>
      <p:sp>
        <p:nvSpPr>
          <p:cNvPr id="102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5344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RE−LY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2241550"/>
            <a:ext cx="3962400" cy="1828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Dabigatran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150 mg superior to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warfarin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for stroke/systemic embolism;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dabigatran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110 mg was non-inferior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Stroke ↓ in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dabigatran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150 mg arm (p &lt; 0.001)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Major bleeding was higher in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warfarin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arm compared with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dabigatran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110 mg, but was similar to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dabigatran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150 mg</a:t>
            </a:r>
            <a:endParaRPr lang="en-US" dirty="0" smtClean="0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0" y="866775"/>
            <a:ext cx="9144000" cy="762000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Trial design: </a:t>
            </a:r>
            <a:r>
              <a:rPr lang="en-US" sz="1600"/>
              <a:t>Patients with AF were randomized to either dabigatran 110 mg, 150 mg, or open-label warfarin. Patients were followed for a mean of 2 years.</a:t>
            </a:r>
            <a:r>
              <a:rPr lang="en-US" sz="1600" b="1"/>
              <a:t> </a:t>
            </a: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4648200" y="19050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4648200" y="41148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5469E"/>
                </a:solidFill>
              </a:rPr>
              <a:t>Conclusions</a:t>
            </a:r>
          </a:p>
        </p:txBody>
      </p:sp>
      <p:sp>
        <p:nvSpPr>
          <p:cNvPr id="1033" name="Text Box 37"/>
          <p:cNvSpPr txBox="1">
            <a:spLocks noChangeArrowheads="1"/>
          </p:cNvSpPr>
          <p:nvPr/>
        </p:nvSpPr>
        <p:spPr bwMode="auto">
          <a:xfrm>
            <a:off x="4191000" y="6400800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Connolly SJ, et al. N </a:t>
            </a:r>
            <a:r>
              <a:rPr lang="en-US" b="1" dirty="0" err="1"/>
              <a:t>Engl</a:t>
            </a:r>
            <a:r>
              <a:rPr lang="en-US" b="1" dirty="0"/>
              <a:t> J Med 2009;Aug 30:[</a:t>
            </a:r>
            <a:r>
              <a:rPr lang="en-US" b="1" dirty="0" err="1"/>
              <a:t>Epub</a:t>
            </a:r>
            <a:r>
              <a:rPr lang="en-US" b="1" dirty="0"/>
              <a:t>]</a:t>
            </a:r>
          </a:p>
        </p:txBody>
      </p:sp>
      <p:pic>
        <p:nvPicPr>
          <p:cNvPr id="1035" name="Picture 80" descr="cardiosource_tag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529388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31"/>
          <p:cNvSpPr txBox="1">
            <a:spLocks noChangeArrowheads="1"/>
          </p:cNvSpPr>
          <p:nvPr/>
        </p:nvSpPr>
        <p:spPr bwMode="auto">
          <a:xfrm>
            <a:off x="228600" y="52832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Stroke/systemic embolism</a:t>
            </a:r>
          </a:p>
        </p:txBody>
      </p:sp>
      <p:sp>
        <p:nvSpPr>
          <p:cNvPr id="1037" name="Rectangle 166"/>
          <p:cNvSpPr>
            <a:spLocks noChangeArrowheads="1"/>
          </p:cNvSpPr>
          <p:nvPr/>
        </p:nvSpPr>
        <p:spPr bwMode="auto">
          <a:xfrm>
            <a:off x="255588" y="2743200"/>
            <a:ext cx="21828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Rectangle 212"/>
          <p:cNvSpPr>
            <a:spLocks noChangeArrowheads="1"/>
          </p:cNvSpPr>
          <p:nvPr/>
        </p:nvSpPr>
        <p:spPr bwMode="auto">
          <a:xfrm>
            <a:off x="4648200" y="44196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spcBef>
                <a:spcPct val="50000"/>
              </a:spcBef>
              <a:buFontTx/>
              <a:buChar char="•"/>
            </a:pPr>
            <a:r>
              <a:rPr lang="en-US" sz="1400"/>
              <a:t>Dabigatran 150 mg superior to warfarin in reducing stroke or systemic embolism, with a similar bleeding profile. The 110 mg dose was non-inferior for efficacy, associated with lower bleeding compared with warfarin</a:t>
            </a:r>
          </a:p>
          <a:p>
            <a:pPr marL="122238" indent="-122238">
              <a:spcBef>
                <a:spcPct val="50000"/>
              </a:spcBef>
              <a:buFontTx/>
              <a:buChar char="•"/>
            </a:pPr>
            <a:r>
              <a:rPr lang="en-US" sz="1400"/>
              <a:t>Could prove to be alternative to warfarin for chronic anticoagulation; further data are awaited</a:t>
            </a:r>
          </a:p>
        </p:txBody>
      </p:sp>
      <p:sp>
        <p:nvSpPr>
          <p:cNvPr id="1039" name="Text Box 226"/>
          <p:cNvSpPr txBox="1">
            <a:spLocks noChangeArrowheads="1"/>
          </p:cNvSpPr>
          <p:nvPr/>
        </p:nvSpPr>
        <p:spPr bwMode="auto">
          <a:xfrm>
            <a:off x="250825" y="5029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1040" name="Text Box 228"/>
          <p:cNvSpPr txBox="1">
            <a:spLocks noChangeArrowheads="1"/>
          </p:cNvSpPr>
          <p:nvPr/>
        </p:nvSpPr>
        <p:spPr bwMode="auto">
          <a:xfrm>
            <a:off x="257175" y="39147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5</a:t>
            </a:r>
          </a:p>
        </p:txBody>
      </p:sp>
      <p:sp>
        <p:nvSpPr>
          <p:cNvPr id="1041" name="Text Box 233"/>
          <p:cNvSpPr txBox="1">
            <a:spLocks noChangeArrowheads="1"/>
          </p:cNvSpPr>
          <p:nvPr/>
        </p:nvSpPr>
        <p:spPr bwMode="auto">
          <a:xfrm rot="-5400000">
            <a:off x="-180974" y="3808412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%/year</a:t>
            </a:r>
          </a:p>
        </p:txBody>
      </p:sp>
      <p:sp>
        <p:nvSpPr>
          <p:cNvPr id="1042" name="Text Box 235"/>
          <p:cNvSpPr txBox="1">
            <a:spLocks noChangeArrowheads="1"/>
          </p:cNvSpPr>
          <p:nvPr/>
        </p:nvSpPr>
        <p:spPr bwMode="auto">
          <a:xfrm>
            <a:off x="776288" y="461645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1.53</a:t>
            </a:r>
          </a:p>
        </p:txBody>
      </p:sp>
      <p:sp>
        <p:nvSpPr>
          <p:cNvPr id="1043" name="Text Box 236"/>
          <p:cNvSpPr txBox="1">
            <a:spLocks noChangeArrowheads="1"/>
          </p:cNvSpPr>
          <p:nvPr/>
        </p:nvSpPr>
        <p:spPr bwMode="auto">
          <a:xfrm>
            <a:off x="1201738" y="46910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1.11</a:t>
            </a:r>
          </a:p>
        </p:txBody>
      </p:sp>
      <p:sp>
        <p:nvSpPr>
          <p:cNvPr id="1044" name="Text Box 244"/>
          <p:cNvSpPr txBox="1">
            <a:spLocks noChangeArrowheads="1"/>
          </p:cNvSpPr>
          <p:nvPr/>
        </p:nvSpPr>
        <p:spPr bwMode="auto">
          <a:xfrm>
            <a:off x="2667000" y="463073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2.71</a:t>
            </a:r>
          </a:p>
        </p:txBody>
      </p:sp>
      <p:sp>
        <p:nvSpPr>
          <p:cNvPr id="1045" name="Text Box 245"/>
          <p:cNvSpPr txBox="1">
            <a:spLocks noChangeArrowheads="1"/>
          </p:cNvSpPr>
          <p:nvPr/>
        </p:nvSpPr>
        <p:spPr bwMode="auto">
          <a:xfrm>
            <a:off x="3062288" y="4572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3.11</a:t>
            </a:r>
          </a:p>
        </p:txBody>
      </p:sp>
      <p:sp>
        <p:nvSpPr>
          <p:cNvPr id="1046" name="Text Box 249"/>
          <p:cNvSpPr txBox="1">
            <a:spLocks noChangeArrowheads="1"/>
          </p:cNvSpPr>
          <p:nvPr/>
        </p:nvSpPr>
        <p:spPr bwMode="auto">
          <a:xfrm>
            <a:off x="2162175" y="3886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5</a:t>
            </a:r>
          </a:p>
        </p:txBody>
      </p:sp>
      <p:sp>
        <p:nvSpPr>
          <p:cNvPr id="1047" name="Text Box 251"/>
          <p:cNvSpPr txBox="1">
            <a:spLocks noChangeArrowheads="1"/>
          </p:cNvSpPr>
          <p:nvPr/>
        </p:nvSpPr>
        <p:spPr bwMode="auto">
          <a:xfrm>
            <a:off x="2076450" y="2714625"/>
            <a:ext cx="54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10</a:t>
            </a:r>
          </a:p>
        </p:txBody>
      </p:sp>
      <p:sp>
        <p:nvSpPr>
          <p:cNvPr id="1048" name="Text Box 258"/>
          <p:cNvSpPr txBox="1">
            <a:spLocks noChangeArrowheads="1"/>
          </p:cNvSpPr>
          <p:nvPr/>
        </p:nvSpPr>
        <p:spPr bwMode="auto">
          <a:xfrm>
            <a:off x="2438400" y="52863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Major bleeding</a:t>
            </a:r>
          </a:p>
        </p:txBody>
      </p:sp>
      <p:sp>
        <p:nvSpPr>
          <p:cNvPr id="1050" name="Text Box 262"/>
          <p:cNvSpPr txBox="1">
            <a:spLocks noChangeArrowheads="1"/>
          </p:cNvSpPr>
          <p:nvPr/>
        </p:nvSpPr>
        <p:spPr bwMode="auto">
          <a:xfrm>
            <a:off x="166688" y="275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10</a:t>
            </a:r>
          </a:p>
        </p:txBody>
      </p:sp>
      <p:sp>
        <p:nvSpPr>
          <p:cNvPr id="1051" name="Text Box 236"/>
          <p:cNvSpPr txBox="1">
            <a:spLocks noChangeArrowheads="1"/>
          </p:cNvSpPr>
          <p:nvPr/>
        </p:nvSpPr>
        <p:spPr bwMode="auto">
          <a:xfrm>
            <a:off x="1560513" y="456088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1.69</a:t>
            </a: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838200" y="5711825"/>
            <a:ext cx="381000" cy="2841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/>
              <a:t>      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2590800" y="5711825"/>
            <a:ext cx="381000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/>
              <a:t>      </a:t>
            </a:r>
          </a:p>
        </p:txBody>
      </p:sp>
      <p:sp>
        <p:nvSpPr>
          <p:cNvPr id="1054" name="Text Box 47"/>
          <p:cNvSpPr txBox="1">
            <a:spLocks noChangeArrowheads="1"/>
          </p:cNvSpPr>
          <p:nvPr/>
        </p:nvSpPr>
        <p:spPr bwMode="auto">
          <a:xfrm>
            <a:off x="1295400" y="563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000000"/>
                </a:solidFill>
                <a:cs typeface="Times New Roman" pitchFamily="18" charset="0"/>
              </a:rPr>
              <a:t>Dabigatran 110 mg</a:t>
            </a:r>
            <a:endParaRPr lang="en-US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55" name="Text Box 48"/>
          <p:cNvSpPr txBox="1">
            <a:spLocks noChangeArrowheads="1"/>
          </p:cNvSpPr>
          <p:nvPr/>
        </p:nvSpPr>
        <p:spPr bwMode="auto">
          <a:xfrm>
            <a:off x="2971800" y="5638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Dabigatran 150 mg</a:t>
            </a:r>
          </a:p>
        </p:txBody>
      </p:sp>
      <p:sp>
        <p:nvSpPr>
          <p:cNvPr id="59" name="Rectangle 271"/>
          <p:cNvSpPr>
            <a:spLocks noChangeArrowheads="1"/>
          </p:cNvSpPr>
          <p:nvPr/>
        </p:nvSpPr>
        <p:spPr bwMode="auto">
          <a:xfrm>
            <a:off x="2667000" y="6269038"/>
            <a:ext cx="381000" cy="2841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/>
              <a:t>      </a:t>
            </a:r>
          </a:p>
        </p:txBody>
      </p:sp>
      <p:sp>
        <p:nvSpPr>
          <p:cNvPr id="1057" name="Text Box 272"/>
          <p:cNvSpPr txBox="1">
            <a:spLocks noChangeArrowheads="1"/>
          </p:cNvSpPr>
          <p:nvPr/>
        </p:nvSpPr>
        <p:spPr bwMode="auto">
          <a:xfrm>
            <a:off x="2971800" y="626427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Warfarin</a:t>
            </a:r>
          </a:p>
        </p:txBody>
      </p:sp>
      <p:sp>
        <p:nvSpPr>
          <p:cNvPr id="1058" name="Text Box 226"/>
          <p:cNvSpPr txBox="1">
            <a:spLocks noChangeArrowheads="1"/>
          </p:cNvSpPr>
          <p:nvPr/>
        </p:nvSpPr>
        <p:spPr bwMode="auto">
          <a:xfrm>
            <a:off x="2227263" y="50434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1059" name="Text Box 233"/>
          <p:cNvSpPr txBox="1">
            <a:spLocks noChangeArrowheads="1"/>
          </p:cNvSpPr>
          <p:nvPr/>
        </p:nvSpPr>
        <p:spPr bwMode="auto">
          <a:xfrm rot="-5400000">
            <a:off x="1768476" y="3932237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%/year</a:t>
            </a:r>
          </a:p>
        </p:txBody>
      </p:sp>
      <p:sp>
        <p:nvSpPr>
          <p:cNvPr id="1060" name="Text Box 245"/>
          <p:cNvSpPr txBox="1">
            <a:spLocks noChangeArrowheads="1"/>
          </p:cNvSpPr>
          <p:nvPr/>
        </p:nvSpPr>
        <p:spPr bwMode="auto">
          <a:xfrm>
            <a:off x="3429000" y="4572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3.36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54025" y="2165350"/>
            <a:ext cx="1905000" cy="425450"/>
            <a:chOff x="1008" y="1488"/>
            <a:chExt cx="672" cy="268"/>
          </a:xfrm>
        </p:grpSpPr>
        <p:sp>
          <p:nvSpPr>
            <p:cNvPr id="1068" name="AutoShape 38"/>
            <p:cNvSpPr>
              <a:spLocks noChangeArrowheads="1"/>
            </p:cNvSpPr>
            <p:nvPr/>
          </p:nvSpPr>
          <p:spPr bwMode="auto">
            <a:xfrm>
              <a:off x="1008" y="1488"/>
              <a:ext cx="672" cy="268"/>
            </a:xfrm>
            <a:prstGeom prst="roundRect">
              <a:avLst>
                <a:gd name="adj" fmla="val 16667"/>
              </a:avLst>
            </a:prstGeom>
            <a:solidFill>
              <a:srgbClr val="CCCDD2"/>
            </a:solidFill>
            <a:ln w="9525">
              <a:solidFill>
                <a:srgbClr val="CCCD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Text Box 40"/>
            <p:cNvSpPr txBox="1">
              <a:spLocks noChangeArrowheads="1"/>
            </p:cNvSpPr>
            <p:nvPr/>
          </p:nvSpPr>
          <p:spPr bwMode="auto">
            <a:xfrm>
              <a:off x="1008" y="1536"/>
              <a:ext cx="6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(p &lt;0.001*, p = 0.34</a:t>
              </a:r>
              <a:r>
                <a:rPr lang="en-US" sz="1400" b="1" baseline="30000"/>
                <a:t>†</a:t>
              </a:r>
              <a:r>
                <a:rPr lang="en-US" sz="1400" b="1"/>
                <a:t>)</a:t>
              </a:r>
            </a:p>
          </p:txBody>
        </p:sp>
      </p:grpSp>
      <p:grpSp>
        <p:nvGrpSpPr>
          <p:cNvPr id="3" name="Group 259"/>
          <p:cNvGrpSpPr>
            <a:grpSpLocks/>
          </p:cNvGrpSpPr>
          <p:nvPr/>
        </p:nvGrpSpPr>
        <p:grpSpPr bwMode="auto">
          <a:xfrm>
            <a:off x="2438400" y="2165350"/>
            <a:ext cx="1981200" cy="600075"/>
            <a:chOff x="1008" y="1488"/>
            <a:chExt cx="701" cy="378"/>
          </a:xfrm>
        </p:grpSpPr>
        <p:sp>
          <p:nvSpPr>
            <p:cNvPr id="1071" name="AutoShape 260"/>
            <p:cNvSpPr>
              <a:spLocks noChangeArrowheads="1"/>
            </p:cNvSpPr>
            <p:nvPr/>
          </p:nvSpPr>
          <p:spPr bwMode="auto">
            <a:xfrm>
              <a:off x="1008" y="1488"/>
              <a:ext cx="672" cy="268"/>
            </a:xfrm>
            <a:prstGeom prst="roundRect">
              <a:avLst>
                <a:gd name="adj" fmla="val 16667"/>
              </a:avLst>
            </a:prstGeom>
            <a:solidFill>
              <a:srgbClr val="CCCDD2"/>
            </a:solidFill>
            <a:ln w="9525">
              <a:solidFill>
                <a:srgbClr val="CCCD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Text Box 261"/>
            <p:cNvSpPr txBox="1">
              <a:spLocks noChangeArrowheads="1"/>
            </p:cNvSpPr>
            <p:nvPr/>
          </p:nvSpPr>
          <p:spPr bwMode="auto">
            <a:xfrm>
              <a:off x="1008" y="1536"/>
              <a:ext cx="7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(p = 0.31*, p = 0.03</a:t>
              </a:r>
              <a:r>
                <a:rPr lang="en-US" sz="1400" b="1" baseline="30000"/>
                <a:t>†</a:t>
              </a:r>
              <a:r>
                <a:rPr lang="en-US" sz="1400" b="1"/>
                <a:t>)</a:t>
              </a:r>
            </a:p>
          </p:txBody>
        </p:sp>
      </p:grpSp>
      <p:sp>
        <p:nvSpPr>
          <p:cNvPr id="1073" name="Text Box 290"/>
          <p:cNvSpPr txBox="1">
            <a:spLocks noChangeArrowheads="1"/>
          </p:cNvSpPr>
          <p:nvPr/>
        </p:nvSpPr>
        <p:spPr bwMode="auto">
          <a:xfrm>
            <a:off x="457200" y="1889125"/>
            <a:ext cx="3886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*Dabigatran 150 mg vs. warfarin; †Dabigatran 110 mg vs. warfarin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xplosion 1 5"/>
          <p:cNvSpPr/>
          <p:nvPr/>
        </p:nvSpPr>
        <p:spPr>
          <a:xfrm>
            <a:off x="3962400" y="4953000"/>
            <a:ext cx="5334000" cy="2057400"/>
          </a:xfrm>
          <a:prstGeom prst="irregularSeal1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Shots! </a:t>
            </a:r>
          </a:p>
          <a:p>
            <a:pPr algn="ctr"/>
            <a:r>
              <a:rPr lang="en-US" sz="2400" dirty="0" smtClean="0"/>
              <a:t>No Monitoring! </a:t>
            </a:r>
          </a:p>
          <a:p>
            <a:pPr algn="ctr"/>
            <a:r>
              <a:rPr lang="en-US" sz="2400" dirty="0" smtClean="0"/>
              <a:t>No Worry?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6"/>
          <p:cNvGrpSpPr>
            <a:grpSpLocks/>
          </p:cNvGrpSpPr>
          <p:nvPr/>
        </p:nvGrpSpPr>
        <p:grpSpPr bwMode="auto">
          <a:xfrm>
            <a:off x="2743200" y="1828800"/>
            <a:ext cx="1143000" cy="1143000"/>
            <a:chOff x="222" y="768"/>
            <a:chExt cx="912" cy="864"/>
          </a:xfrm>
        </p:grpSpPr>
        <p:sp>
          <p:nvSpPr>
            <p:cNvPr id="7" name="AutoShape 347"/>
            <p:cNvSpPr>
              <a:spLocks noChangeAspect="1" noChangeArrowheads="1" noTextEdit="1"/>
            </p:cNvSpPr>
            <p:nvPr/>
          </p:nvSpPr>
          <p:spPr bwMode="auto">
            <a:xfrm>
              <a:off x="222" y="768"/>
              <a:ext cx="91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34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9" name="Rectangle 34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0" name="Rectangle 350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11" name="Rectangle 35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35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35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5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5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35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5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5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5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6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6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6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36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4" name="Rectangle 36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5" name="Rectangle 36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26" name="Rectangle 36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7" name="Rectangle 36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29" name="Rectangle 36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30" name="Rectangle 37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31" name="Rectangle 37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32" name="Freeform 372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3"/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/>
              <a:ahLst/>
              <a:cxnLst>
                <a:cxn ang="0">
                  <a:pos x="121" y="162"/>
                </a:cxn>
                <a:cxn ang="0">
                  <a:pos x="114" y="199"/>
                </a:cxn>
                <a:cxn ang="0">
                  <a:pos x="102" y="224"/>
                </a:cxn>
                <a:cxn ang="0">
                  <a:pos x="86" y="239"/>
                </a:cxn>
                <a:cxn ang="0">
                  <a:pos x="64" y="245"/>
                </a:cxn>
                <a:cxn ang="0">
                  <a:pos x="46" y="242"/>
                </a:cxn>
                <a:cxn ang="0">
                  <a:pos x="35" y="235"/>
                </a:cxn>
                <a:cxn ang="0">
                  <a:pos x="25" y="227"/>
                </a:cxn>
                <a:cxn ang="0">
                  <a:pos x="16" y="213"/>
                </a:cxn>
                <a:cxn ang="0">
                  <a:pos x="8" y="193"/>
                </a:cxn>
                <a:cxn ang="0">
                  <a:pos x="2" y="171"/>
                </a:cxn>
                <a:cxn ang="0">
                  <a:pos x="0" y="143"/>
                </a:cxn>
                <a:cxn ang="0">
                  <a:pos x="0" y="107"/>
                </a:cxn>
                <a:cxn ang="0">
                  <a:pos x="4" y="70"/>
                </a:cxn>
                <a:cxn ang="0">
                  <a:pos x="12" y="39"/>
                </a:cxn>
                <a:cxn ang="0">
                  <a:pos x="25" y="17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2"/>
                </a:cxn>
                <a:cxn ang="0">
                  <a:pos x="93" y="10"/>
                </a:cxn>
                <a:cxn ang="0">
                  <a:pos x="103" y="23"/>
                </a:cxn>
                <a:cxn ang="0">
                  <a:pos x="111" y="41"/>
                </a:cxn>
                <a:cxn ang="0">
                  <a:pos x="118" y="65"/>
                </a:cxn>
                <a:cxn ang="0">
                  <a:pos x="85" y="83"/>
                </a:cxn>
                <a:cxn ang="0">
                  <a:pos x="82" y="72"/>
                </a:cxn>
                <a:cxn ang="0">
                  <a:pos x="77" y="62"/>
                </a:cxn>
                <a:cxn ang="0">
                  <a:pos x="70" y="55"/>
                </a:cxn>
                <a:cxn ang="0">
                  <a:pos x="60" y="55"/>
                </a:cxn>
                <a:cxn ang="0">
                  <a:pos x="51" y="59"/>
                </a:cxn>
                <a:cxn ang="0">
                  <a:pos x="46" y="70"/>
                </a:cxn>
                <a:cxn ang="0">
                  <a:pos x="42" y="83"/>
                </a:cxn>
                <a:cxn ang="0">
                  <a:pos x="39" y="100"/>
                </a:cxn>
                <a:cxn ang="0">
                  <a:pos x="39" y="121"/>
                </a:cxn>
                <a:cxn ang="0">
                  <a:pos x="39" y="147"/>
                </a:cxn>
                <a:cxn ang="0">
                  <a:pos x="42" y="167"/>
                </a:cxn>
                <a:cxn ang="0">
                  <a:pos x="46" y="178"/>
                </a:cxn>
                <a:cxn ang="0">
                  <a:pos x="51" y="186"/>
                </a:cxn>
                <a:cxn ang="0">
                  <a:pos x="60" y="189"/>
                </a:cxn>
                <a:cxn ang="0">
                  <a:pos x="68" y="189"/>
                </a:cxn>
                <a:cxn ang="0">
                  <a:pos x="74" y="185"/>
                </a:cxn>
                <a:cxn ang="0">
                  <a:pos x="79" y="178"/>
                </a:cxn>
                <a:cxn ang="0">
                  <a:pos x="86" y="154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74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35" name="Rectangle 375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36" name="Rectangle 376"/>
            <p:cNvSpPr>
              <a:spLocks noChangeArrowheads="1"/>
            </p:cNvSpPr>
            <p:nvPr/>
          </p:nvSpPr>
          <p:spPr bwMode="auto">
            <a:xfrm>
              <a:off x="313" y="989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37" name="Rectangle 377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8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79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0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81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82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83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84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85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386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387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388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89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50" name="Rectangle 390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51" name="Rectangle 391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52" name="Rectangle 392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53" name="Rectangle 393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54" name="Rectangle 394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55" name="Rectangle 395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56" name="Rectangle 396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57" name="Rectangle 397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58" name="Rectangle 398"/>
            <p:cNvSpPr>
              <a:spLocks noChangeArrowheads="1"/>
            </p:cNvSpPr>
            <p:nvPr/>
          </p:nvSpPr>
          <p:spPr bwMode="auto">
            <a:xfrm>
              <a:off x="323" y="1000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59" name="Rectangle 399"/>
            <p:cNvSpPr>
              <a:spLocks noChangeArrowheads="1"/>
            </p:cNvSpPr>
            <p:nvPr/>
          </p:nvSpPr>
          <p:spPr bwMode="auto">
            <a:xfrm>
              <a:off x="317" y="995"/>
              <a:ext cx="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60" name="Rectangle 400"/>
            <p:cNvSpPr>
              <a:spLocks noChangeArrowheads="1"/>
            </p:cNvSpPr>
            <p:nvPr/>
          </p:nvSpPr>
          <p:spPr bwMode="auto">
            <a:xfrm>
              <a:off x="313" y="989"/>
              <a:ext cx="4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/>
                <a:t>I</a:t>
              </a:r>
            </a:p>
          </p:txBody>
        </p:sp>
        <p:sp>
          <p:nvSpPr>
            <p:cNvPr id="61" name="Rectangle 401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402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40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404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05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40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407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408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40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410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411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41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413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74" name="Rectangle 414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75" name="Rectangle 415"/>
            <p:cNvSpPr>
              <a:spLocks noChangeArrowheads="1"/>
            </p:cNvSpPr>
            <p:nvPr/>
          </p:nvSpPr>
          <p:spPr bwMode="auto">
            <a:xfrm>
              <a:off x="463" y="985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76" name="Rectangle 416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77" name="Rectangle 417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78" name="Rectangle 418"/>
            <p:cNvSpPr>
              <a:spLocks noChangeArrowheads="1"/>
            </p:cNvSpPr>
            <p:nvPr/>
          </p:nvSpPr>
          <p:spPr bwMode="auto">
            <a:xfrm>
              <a:off x="691" y="985"/>
              <a:ext cx="2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79" name="Rectangle 419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80" name="Rectangle 420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81" name="Rectangle 421"/>
            <p:cNvSpPr>
              <a:spLocks noChangeArrowheads="1"/>
            </p:cNvSpPr>
            <p:nvPr/>
          </p:nvSpPr>
          <p:spPr bwMode="auto">
            <a:xfrm>
              <a:off x="919" y="985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FFFFFF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82" name="Rectangle 422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423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424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425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426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427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428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429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430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431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32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433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434"/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435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436"/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437"/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38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439"/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440"/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41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42"/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443"/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444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445"/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446"/>
            <p:cNvSpPr>
              <a:spLocks noChangeArrowheads="1"/>
            </p:cNvSpPr>
            <p:nvPr/>
          </p:nvSpPr>
          <p:spPr bwMode="auto">
            <a:xfrm>
              <a:off x="473" y="996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07" name="Rectangle 447"/>
            <p:cNvSpPr>
              <a:spLocks noChangeArrowheads="1"/>
            </p:cNvSpPr>
            <p:nvPr/>
          </p:nvSpPr>
          <p:spPr bwMode="auto">
            <a:xfrm>
              <a:off x="468" y="990"/>
              <a:ext cx="2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IIa</a:t>
              </a:r>
              <a:endParaRPr lang="en-US" sz="1600"/>
            </a:p>
          </p:txBody>
        </p:sp>
        <p:sp>
          <p:nvSpPr>
            <p:cNvPr id="108" name="Rectangle 448"/>
            <p:cNvSpPr>
              <a:spLocks noChangeArrowheads="1"/>
            </p:cNvSpPr>
            <p:nvPr/>
          </p:nvSpPr>
          <p:spPr bwMode="auto">
            <a:xfrm>
              <a:off x="463" y="985"/>
              <a:ext cx="18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/>
                <a:t>IIa</a:t>
              </a:r>
              <a:endParaRPr lang="en-US" sz="1600" b="1"/>
            </a:p>
          </p:txBody>
        </p:sp>
        <p:sp>
          <p:nvSpPr>
            <p:cNvPr id="109" name="Rectangle 449"/>
            <p:cNvSpPr>
              <a:spLocks noChangeArrowheads="1"/>
            </p:cNvSpPr>
            <p:nvPr/>
          </p:nvSpPr>
          <p:spPr bwMode="auto">
            <a:xfrm>
              <a:off x="701" y="996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10" name="Rectangle 450"/>
            <p:cNvSpPr>
              <a:spLocks noChangeArrowheads="1"/>
            </p:cNvSpPr>
            <p:nvPr/>
          </p:nvSpPr>
          <p:spPr bwMode="auto">
            <a:xfrm>
              <a:off x="696" y="990"/>
              <a:ext cx="2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IIb</a:t>
              </a:r>
              <a:endParaRPr lang="en-US" sz="1600"/>
            </a:p>
          </p:txBody>
        </p:sp>
        <p:sp>
          <p:nvSpPr>
            <p:cNvPr id="111" name="Rectangle 451"/>
            <p:cNvSpPr>
              <a:spLocks noChangeArrowheads="1"/>
            </p:cNvSpPr>
            <p:nvPr/>
          </p:nvSpPr>
          <p:spPr bwMode="auto">
            <a:xfrm>
              <a:off x="691" y="985"/>
              <a:ext cx="19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/>
                <a:t>IIb</a:t>
              </a:r>
              <a:endParaRPr lang="en-US" sz="1600" b="1"/>
            </a:p>
          </p:txBody>
        </p:sp>
        <p:sp>
          <p:nvSpPr>
            <p:cNvPr id="112" name="Rectangle 452"/>
            <p:cNvSpPr>
              <a:spLocks noChangeArrowheads="1"/>
            </p:cNvSpPr>
            <p:nvPr/>
          </p:nvSpPr>
          <p:spPr bwMode="auto">
            <a:xfrm>
              <a:off x="929" y="996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13" name="Rectangle 453"/>
            <p:cNvSpPr>
              <a:spLocks noChangeArrowheads="1"/>
            </p:cNvSpPr>
            <p:nvPr/>
          </p:nvSpPr>
          <p:spPr bwMode="auto">
            <a:xfrm>
              <a:off x="924" y="990"/>
              <a:ext cx="15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III</a:t>
              </a:r>
              <a:endParaRPr lang="en-US" sz="1600"/>
            </a:p>
          </p:txBody>
        </p:sp>
        <p:sp>
          <p:nvSpPr>
            <p:cNvPr id="114" name="Rectangle 454"/>
            <p:cNvSpPr>
              <a:spLocks noChangeArrowheads="1"/>
            </p:cNvSpPr>
            <p:nvPr/>
          </p:nvSpPr>
          <p:spPr bwMode="auto">
            <a:xfrm>
              <a:off x="919" y="985"/>
              <a:ext cx="14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/>
                <a:t>III</a:t>
              </a:r>
              <a:endParaRPr lang="en-US" sz="1600" b="1" dirty="0"/>
            </a:p>
          </p:txBody>
        </p:sp>
        <p:sp>
          <p:nvSpPr>
            <p:cNvPr id="115" name="WordArt 455"/>
            <p:cNvSpPr>
              <a:spLocks noChangeArrowheads="1" noChangeShapeType="1" noTextEdit="1"/>
            </p:cNvSpPr>
            <p:nvPr/>
          </p:nvSpPr>
          <p:spPr bwMode="auto">
            <a:xfrm>
              <a:off x="480" y="1263"/>
              <a:ext cx="111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  <p:grpSp>
        <p:nvGrpSpPr>
          <p:cNvPr id="118" name="Group 122"/>
          <p:cNvGrpSpPr>
            <a:grpSpLocks/>
          </p:cNvGrpSpPr>
          <p:nvPr/>
        </p:nvGrpSpPr>
        <p:grpSpPr bwMode="auto">
          <a:xfrm>
            <a:off x="5715000" y="1828800"/>
            <a:ext cx="2387600" cy="1593850"/>
            <a:chOff x="912" y="2893"/>
            <a:chExt cx="1504" cy="1004"/>
          </a:xfrm>
        </p:grpSpPr>
        <p:sp>
          <p:nvSpPr>
            <p:cNvPr id="119" name="Rectangle 123"/>
            <p:cNvSpPr>
              <a:spLocks noChangeArrowheads="1"/>
            </p:cNvSpPr>
            <p:nvPr/>
          </p:nvSpPr>
          <p:spPr bwMode="auto">
            <a:xfrm>
              <a:off x="1685" y="2913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0" name="Rectangle 124"/>
            <p:cNvSpPr>
              <a:spLocks noChangeArrowheads="1"/>
            </p:cNvSpPr>
            <p:nvPr/>
          </p:nvSpPr>
          <p:spPr bwMode="auto">
            <a:xfrm>
              <a:off x="1677" y="290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1" name="Rectangle 125"/>
            <p:cNvSpPr>
              <a:spLocks noChangeArrowheads="1"/>
            </p:cNvSpPr>
            <p:nvPr/>
          </p:nvSpPr>
          <p:spPr bwMode="auto">
            <a:xfrm>
              <a:off x="1673" y="2896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2" name="Rectangle 126"/>
            <p:cNvSpPr>
              <a:spLocks noChangeArrowheads="1"/>
            </p:cNvSpPr>
            <p:nvPr/>
          </p:nvSpPr>
          <p:spPr bwMode="auto">
            <a:xfrm>
              <a:off x="1632" y="3120"/>
              <a:ext cx="209" cy="489"/>
            </a:xfrm>
            <a:prstGeom prst="rect">
              <a:avLst/>
            </a:prstGeom>
            <a:solidFill>
              <a:srgbClr val="00CC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27"/>
            <p:cNvSpPr>
              <a:spLocks noChangeArrowheads="1"/>
            </p:cNvSpPr>
            <p:nvPr/>
          </p:nvSpPr>
          <p:spPr bwMode="auto">
            <a:xfrm>
              <a:off x="1833" y="2906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4" name="Rectangle 128"/>
            <p:cNvSpPr>
              <a:spLocks noChangeArrowheads="1"/>
            </p:cNvSpPr>
            <p:nvPr/>
          </p:nvSpPr>
          <p:spPr bwMode="auto">
            <a:xfrm>
              <a:off x="1826" y="2897"/>
              <a:ext cx="16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5" name="Rectangle 129"/>
            <p:cNvSpPr>
              <a:spLocks noChangeArrowheads="1"/>
            </p:cNvSpPr>
            <p:nvPr/>
          </p:nvSpPr>
          <p:spPr bwMode="auto">
            <a:xfrm>
              <a:off x="1822" y="2893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6" name="Rectangle 130"/>
            <p:cNvSpPr>
              <a:spLocks noChangeArrowheads="1"/>
            </p:cNvSpPr>
            <p:nvPr/>
          </p:nvSpPr>
          <p:spPr bwMode="auto">
            <a:xfrm>
              <a:off x="2061" y="2906"/>
              <a:ext cx="1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7" name="Rectangle 131"/>
            <p:cNvSpPr>
              <a:spLocks noChangeArrowheads="1"/>
            </p:cNvSpPr>
            <p:nvPr/>
          </p:nvSpPr>
          <p:spPr bwMode="auto">
            <a:xfrm>
              <a:off x="2055" y="2897"/>
              <a:ext cx="17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8" name="Rectangle 132"/>
            <p:cNvSpPr>
              <a:spLocks noChangeArrowheads="1"/>
            </p:cNvSpPr>
            <p:nvPr/>
          </p:nvSpPr>
          <p:spPr bwMode="auto">
            <a:xfrm>
              <a:off x="2050" y="2893"/>
              <a:ext cx="1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29" name="Rectangle 133"/>
            <p:cNvSpPr>
              <a:spLocks noChangeArrowheads="1"/>
            </p:cNvSpPr>
            <p:nvPr/>
          </p:nvSpPr>
          <p:spPr bwMode="auto">
            <a:xfrm>
              <a:off x="2287" y="2906"/>
              <a:ext cx="1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30" name="Rectangle 134"/>
            <p:cNvSpPr>
              <a:spLocks noChangeArrowheads="1"/>
            </p:cNvSpPr>
            <p:nvPr/>
          </p:nvSpPr>
          <p:spPr bwMode="auto">
            <a:xfrm>
              <a:off x="2281" y="2897"/>
              <a:ext cx="12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31" name="Rectangle 135"/>
            <p:cNvSpPr>
              <a:spLocks noChangeArrowheads="1"/>
            </p:cNvSpPr>
            <p:nvPr/>
          </p:nvSpPr>
          <p:spPr bwMode="auto">
            <a:xfrm>
              <a:off x="2277" y="2893"/>
              <a:ext cx="1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32" name="Freeform 136"/>
            <p:cNvSpPr>
              <a:spLocks noEditPoints="1"/>
            </p:cNvSpPr>
            <p:nvPr/>
          </p:nvSpPr>
          <p:spPr bwMode="auto">
            <a:xfrm>
              <a:off x="2266" y="3239"/>
              <a:ext cx="121" cy="28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6" y="0"/>
                </a:cxn>
                <a:cxn ang="0">
                  <a:pos x="117" y="4"/>
                </a:cxn>
                <a:cxn ang="0">
                  <a:pos x="125" y="10"/>
                </a:cxn>
                <a:cxn ang="0">
                  <a:pos x="132" y="18"/>
                </a:cxn>
                <a:cxn ang="0">
                  <a:pos x="141" y="40"/>
                </a:cxn>
                <a:cxn ang="0">
                  <a:pos x="144" y="66"/>
                </a:cxn>
                <a:cxn ang="0">
                  <a:pos x="143" y="89"/>
                </a:cxn>
                <a:cxn ang="0">
                  <a:pos x="136" y="108"/>
                </a:cxn>
                <a:cxn ang="0">
                  <a:pos x="127" y="117"/>
                </a:cxn>
                <a:cxn ang="0">
                  <a:pos x="118" y="125"/>
                </a:cxn>
                <a:cxn ang="0">
                  <a:pos x="132" y="135"/>
                </a:cxn>
                <a:cxn ang="0">
                  <a:pos x="144" y="149"/>
                </a:cxn>
                <a:cxn ang="0">
                  <a:pos x="150" y="168"/>
                </a:cxn>
                <a:cxn ang="0">
                  <a:pos x="151" y="192"/>
                </a:cxn>
                <a:cxn ang="0">
                  <a:pos x="150" y="213"/>
                </a:cxn>
                <a:cxn ang="0">
                  <a:pos x="146" y="230"/>
                </a:cxn>
                <a:cxn ang="0">
                  <a:pos x="139" y="245"/>
                </a:cxn>
                <a:cxn ang="0">
                  <a:pos x="130" y="256"/>
                </a:cxn>
                <a:cxn ang="0">
                  <a:pos x="122" y="262"/>
                </a:cxn>
                <a:cxn ang="0">
                  <a:pos x="110" y="265"/>
                </a:cxn>
                <a:cxn ang="0">
                  <a:pos x="96" y="268"/>
                </a:cxn>
                <a:cxn ang="0">
                  <a:pos x="87" y="270"/>
                </a:cxn>
                <a:cxn ang="0">
                  <a:pos x="0" y="0"/>
                </a:cxn>
                <a:cxn ang="0">
                  <a:pos x="50" y="105"/>
                </a:cxn>
                <a:cxn ang="0">
                  <a:pos x="78" y="105"/>
                </a:cxn>
                <a:cxn ang="0">
                  <a:pos x="87" y="101"/>
                </a:cxn>
                <a:cxn ang="0">
                  <a:pos x="92" y="94"/>
                </a:cxn>
                <a:cxn ang="0">
                  <a:pos x="94" y="84"/>
                </a:cxn>
                <a:cxn ang="0">
                  <a:pos x="94" y="74"/>
                </a:cxn>
                <a:cxn ang="0">
                  <a:pos x="92" y="64"/>
                </a:cxn>
                <a:cxn ang="0">
                  <a:pos x="87" y="57"/>
                </a:cxn>
                <a:cxn ang="0">
                  <a:pos x="78" y="54"/>
                </a:cxn>
                <a:cxn ang="0">
                  <a:pos x="50" y="54"/>
                </a:cxn>
                <a:cxn ang="0">
                  <a:pos x="50" y="105"/>
                </a:cxn>
                <a:cxn ang="0">
                  <a:pos x="77" y="211"/>
                </a:cxn>
                <a:cxn ang="0">
                  <a:pos x="89" y="209"/>
                </a:cxn>
                <a:cxn ang="0">
                  <a:pos x="96" y="203"/>
                </a:cxn>
                <a:cxn ang="0">
                  <a:pos x="99" y="194"/>
                </a:cxn>
                <a:cxn ang="0">
                  <a:pos x="101" y="183"/>
                </a:cxn>
                <a:cxn ang="0">
                  <a:pos x="99" y="172"/>
                </a:cxn>
                <a:cxn ang="0">
                  <a:pos x="96" y="163"/>
                </a:cxn>
                <a:cxn ang="0">
                  <a:pos x="89" y="159"/>
                </a:cxn>
                <a:cxn ang="0">
                  <a:pos x="77" y="155"/>
                </a:cxn>
                <a:cxn ang="0">
                  <a:pos x="50" y="211"/>
                </a:cxn>
              </a:cxnLst>
              <a:rect l="0" t="0" r="r" b="b"/>
              <a:pathLst>
                <a:path w="151" h="270">
                  <a:moveTo>
                    <a:pt x="0" y="0"/>
                  </a:move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0" y="6"/>
                  </a:lnTo>
                  <a:lnTo>
                    <a:pt x="125" y="10"/>
                  </a:lnTo>
                  <a:lnTo>
                    <a:pt x="129" y="13"/>
                  </a:lnTo>
                  <a:lnTo>
                    <a:pt x="132" y="18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3" y="52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43" y="89"/>
                  </a:lnTo>
                  <a:lnTo>
                    <a:pt x="139" y="98"/>
                  </a:lnTo>
                  <a:lnTo>
                    <a:pt x="136" y="108"/>
                  </a:lnTo>
                  <a:lnTo>
                    <a:pt x="132" y="112"/>
                  </a:lnTo>
                  <a:lnTo>
                    <a:pt x="127" y="117"/>
                  </a:lnTo>
                  <a:lnTo>
                    <a:pt x="123" y="121"/>
                  </a:lnTo>
                  <a:lnTo>
                    <a:pt x="118" y="125"/>
                  </a:lnTo>
                  <a:lnTo>
                    <a:pt x="125" y="129"/>
                  </a:lnTo>
                  <a:lnTo>
                    <a:pt x="132" y="135"/>
                  </a:lnTo>
                  <a:lnTo>
                    <a:pt x="139" y="142"/>
                  </a:lnTo>
                  <a:lnTo>
                    <a:pt x="144" y="149"/>
                  </a:lnTo>
                  <a:lnTo>
                    <a:pt x="148" y="159"/>
                  </a:lnTo>
                  <a:lnTo>
                    <a:pt x="150" y="168"/>
                  </a:lnTo>
                  <a:lnTo>
                    <a:pt x="151" y="180"/>
                  </a:lnTo>
                  <a:lnTo>
                    <a:pt x="151" y="192"/>
                  </a:lnTo>
                  <a:lnTo>
                    <a:pt x="151" y="202"/>
                  </a:lnTo>
                  <a:lnTo>
                    <a:pt x="150" y="213"/>
                  </a:lnTo>
                  <a:lnTo>
                    <a:pt x="148" y="222"/>
                  </a:lnTo>
                  <a:lnTo>
                    <a:pt x="146" y="230"/>
                  </a:lnTo>
                  <a:lnTo>
                    <a:pt x="143" y="237"/>
                  </a:lnTo>
                  <a:lnTo>
                    <a:pt x="139" y="245"/>
                  </a:lnTo>
                  <a:lnTo>
                    <a:pt x="134" y="251"/>
                  </a:lnTo>
                  <a:lnTo>
                    <a:pt x="130" y="256"/>
                  </a:lnTo>
                  <a:lnTo>
                    <a:pt x="125" y="259"/>
                  </a:lnTo>
                  <a:lnTo>
                    <a:pt x="122" y="262"/>
                  </a:lnTo>
                  <a:lnTo>
                    <a:pt x="117" y="264"/>
                  </a:lnTo>
                  <a:lnTo>
                    <a:pt x="110" y="265"/>
                  </a:lnTo>
                  <a:lnTo>
                    <a:pt x="103" y="267"/>
                  </a:lnTo>
                  <a:lnTo>
                    <a:pt x="96" y="268"/>
                  </a:lnTo>
                  <a:lnTo>
                    <a:pt x="90" y="268"/>
                  </a:lnTo>
                  <a:lnTo>
                    <a:pt x="87" y="270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" y="105"/>
                  </a:moveTo>
                  <a:lnTo>
                    <a:pt x="73" y="105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7" y="101"/>
                  </a:lnTo>
                  <a:lnTo>
                    <a:pt x="90" y="98"/>
                  </a:lnTo>
                  <a:lnTo>
                    <a:pt x="92" y="94"/>
                  </a:lnTo>
                  <a:lnTo>
                    <a:pt x="94" y="91"/>
                  </a:lnTo>
                  <a:lnTo>
                    <a:pt x="94" y="84"/>
                  </a:lnTo>
                  <a:lnTo>
                    <a:pt x="94" y="78"/>
                  </a:lnTo>
                  <a:lnTo>
                    <a:pt x="94" y="74"/>
                  </a:lnTo>
                  <a:lnTo>
                    <a:pt x="94" y="67"/>
                  </a:lnTo>
                  <a:lnTo>
                    <a:pt x="92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83" y="55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50" y="54"/>
                  </a:lnTo>
                  <a:lnTo>
                    <a:pt x="50" y="105"/>
                  </a:lnTo>
                  <a:lnTo>
                    <a:pt x="50" y="105"/>
                  </a:lnTo>
                  <a:close/>
                  <a:moveTo>
                    <a:pt x="50" y="211"/>
                  </a:moveTo>
                  <a:lnTo>
                    <a:pt x="77" y="211"/>
                  </a:lnTo>
                  <a:lnTo>
                    <a:pt x="83" y="211"/>
                  </a:lnTo>
                  <a:lnTo>
                    <a:pt x="89" y="209"/>
                  </a:lnTo>
                  <a:lnTo>
                    <a:pt x="92" y="206"/>
                  </a:lnTo>
                  <a:lnTo>
                    <a:pt x="96" y="203"/>
                  </a:lnTo>
                  <a:lnTo>
                    <a:pt x="97" y="199"/>
                  </a:lnTo>
                  <a:lnTo>
                    <a:pt x="99" y="194"/>
                  </a:lnTo>
                  <a:lnTo>
                    <a:pt x="101" y="189"/>
                  </a:lnTo>
                  <a:lnTo>
                    <a:pt x="101" y="183"/>
                  </a:lnTo>
                  <a:lnTo>
                    <a:pt x="101" y="177"/>
                  </a:lnTo>
                  <a:lnTo>
                    <a:pt x="99" y="172"/>
                  </a:lnTo>
                  <a:lnTo>
                    <a:pt x="97" y="168"/>
                  </a:lnTo>
                  <a:lnTo>
                    <a:pt x="96" y="163"/>
                  </a:lnTo>
                  <a:lnTo>
                    <a:pt x="92" y="160"/>
                  </a:lnTo>
                  <a:lnTo>
                    <a:pt x="89" y="159"/>
                  </a:lnTo>
                  <a:lnTo>
                    <a:pt x="83" y="157"/>
                  </a:lnTo>
                  <a:lnTo>
                    <a:pt x="77" y="155"/>
                  </a:lnTo>
                  <a:lnTo>
                    <a:pt x="50" y="155"/>
                  </a:lnTo>
                  <a:lnTo>
                    <a:pt x="50" y="211"/>
                  </a:lnTo>
                  <a:lnTo>
                    <a:pt x="50" y="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7"/>
            <p:cNvSpPr>
              <a:spLocks/>
            </p:cNvSpPr>
            <p:nvPr/>
          </p:nvSpPr>
          <p:spPr bwMode="auto">
            <a:xfrm>
              <a:off x="2266" y="3239"/>
              <a:ext cx="121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6" y="0"/>
                </a:cxn>
                <a:cxn ang="0">
                  <a:pos x="111" y="1"/>
                </a:cxn>
                <a:cxn ang="0">
                  <a:pos x="117" y="4"/>
                </a:cxn>
                <a:cxn ang="0">
                  <a:pos x="120" y="6"/>
                </a:cxn>
                <a:cxn ang="0">
                  <a:pos x="125" y="10"/>
                </a:cxn>
                <a:cxn ang="0">
                  <a:pos x="129" y="13"/>
                </a:cxn>
                <a:cxn ang="0">
                  <a:pos x="132" y="18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3" y="52"/>
                </a:cxn>
                <a:cxn ang="0">
                  <a:pos x="144" y="66"/>
                </a:cxn>
                <a:cxn ang="0">
                  <a:pos x="144" y="78"/>
                </a:cxn>
                <a:cxn ang="0">
                  <a:pos x="143" y="89"/>
                </a:cxn>
                <a:cxn ang="0">
                  <a:pos x="139" y="98"/>
                </a:cxn>
                <a:cxn ang="0">
                  <a:pos x="136" y="108"/>
                </a:cxn>
                <a:cxn ang="0">
                  <a:pos x="132" y="112"/>
                </a:cxn>
                <a:cxn ang="0">
                  <a:pos x="127" y="117"/>
                </a:cxn>
                <a:cxn ang="0">
                  <a:pos x="123" y="121"/>
                </a:cxn>
                <a:cxn ang="0">
                  <a:pos x="118" y="125"/>
                </a:cxn>
                <a:cxn ang="0">
                  <a:pos x="125" y="129"/>
                </a:cxn>
                <a:cxn ang="0">
                  <a:pos x="132" y="135"/>
                </a:cxn>
                <a:cxn ang="0">
                  <a:pos x="139" y="142"/>
                </a:cxn>
                <a:cxn ang="0">
                  <a:pos x="144" y="149"/>
                </a:cxn>
                <a:cxn ang="0">
                  <a:pos x="148" y="159"/>
                </a:cxn>
                <a:cxn ang="0">
                  <a:pos x="150" y="168"/>
                </a:cxn>
                <a:cxn ang="0">
                  <a:pos x="151" y="180"/>
                </a:cxn>
                <a:cxn ang="0">
                  <a:pos x="151" y="192"/>
                </a:cxn>
                <a:cxn ang="0">
                  <a:pos x="151" y="202"/>
                </a:cxn>
                <a:cxn ang="0">
                  <a:pos x="150" y="213"/>
                </a:cxn>
                <a:cxn ang="0">
                  <a:pos x="148" y="222"/>
                </a:cxn>
                <a:cxn ang="0">
                  <a:pos x="146" y="230"/>
                </a:cxn>
                <a:cxn ang="0">
                  <a:pos x="143" y="237"/>
                </a:cxn>
                <a:cxn ang="0">
                  <a:pos x="139" y="245"/>
                </a:cxn>
                <a:cxn ang="0">
                  <a:pos x="134" y="251"/>
                </a:cxn>
                <a:cxn ang="0">
                  <a:pos x="130" y="256"/>
                </a:cxn>
                <a:cxn ang="0">
                  <a:pos x="125" y="259"/>
                </a:cxn>
                <a:cxn ang="0">
                  <a:pos x="122" y="262"/>
                </a:cxn>
                <a:cxn ang="0">
                  <a:pos x="117" y="264"/>
                </a:cxn>
                <a:cxn ang="0">
                  <a:pos x="110" y="265"/>
                </a:cxn>
                <a:cxn ang="0">
                  <a:pos x="103" y="267"/>
                </a:cxn>
                <a:cxn ang="0">
                  <a:pos x="96" y="268"/>
                </a:cxn>
                <a:cxn ang="0">
                  <a:pos x="90" y="268"/>
                </a:cxn>
                <a:cxn ang="0">
                  <a:pos x="87" y="270"/>
                </a:cxn>
                <a:cxn ang="0">
                  <a:pos x="0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270">
                  <a:moveTo>
                    <a:pt x="0" y="0"/>
                  </a:move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0" y="6"/>
                  </a:lnTo>
                  <a:lnTo>
                    <a:pt x="125" y="10"/>
                  </a:lnTo>
                  <a:lnTo>
                    <a:pt x="129" y="13"/>
                  </a:lnTo>
                  <a:lnTo>
                    <a:pt x="132" y="18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3" y="52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43" y="89"/>
                  </a:lnTo>
                  <a:lnTo>
                    <a:pt x="139" y="98"/>
                  </a:lnTo>
                  <a:lnTo>
                    <a:pt x="136" y="108"/>
                  </a:lnTo>
                  <a:lnTo>
                    <a:pt x="132" y="112"/>
                  </a:lnTo>
                  <a:lnTo>
                    <a:pt x="127" y="117"/>
                  </a:lnTo>
                  <a:lnTo>
                    <a:pt x="123" y="121"/>
                  </a:lnTo>
                  <a:lnTo>
                    <a:pt x="118" y="125"/>
                  </a:lnTo>
                  <a:lnTo>
                    <a:pt x="125" y="129"/>
                  </a:lnTo>
                  <a:lnTo>
                    <a:pt x="132" y="135"/>
                  </a:lnTo>
                  <a:lnTo>
                    <a:pt x="139" y="142"/>
                  </a:lnTo>
                  <a:lnTo>
                    <a:pt x="144" y="149"/>
                  </a:lnTo>
                  <a:lnTo>
                    <a:pt x="148" y="159"/>
                  </a:lnTo>
                  <a:lnTo>
                    <a:pt x="150" y="168"/>
                  </a:lnTo>
                  <a:lnTo>
                    <a:pt x="151" y="180"/>
                  </a:lnTo>
                  <a:lnTo>
                    <a:pt x="151" y="192"/>
                  </a:lnTo>
                  <a:lnTo>
                    <a:pt x="151" y="202"/>
                  </a:lnTo>
                  <a:lnTo>
                    <a:pt x="150" y="213"/>
                  </a:lnTo>
                  <a:lnTo>
                    <a:pt x="148" y="222"/>
                  </a:lnTo>
                  <a:lnTo>
                    <a:pt x="146" y="230"/>
                  </a:lnTo>
                  <a:lnTo>
                    <a:pt x="143" y="237"/>
                  </a:lnTo>
                  <a:lnTo>
                    <a:pt x="139" y="245"/>
                  </a:lnTo>
                  <a:lnTo>
                    <a:pt x="134" y="251"/>
                  </a:lnTo>
                  <a:lnTo>
                    <a:pt x="130" y="256"/>
                  </a:lnTo>
                  <a:lnTo>
                    <a:pt x="125" y="259"/>
                  </a:lnTo>
                  <a:lnTo>
                    <a:pt x="122" y="262"/>
                  </a:lnTo>
                  <a:lnTo>
                    <a:pt x="117" y="264"/>
                  </a:lnTo>
                  <a:lnTo>
                    <a:pt x="110" y="265"/>
                  </a:lnTo>
                  <a:lnTo>
                    <a:pt x="103" y="267"/>
                  </a:lnTo>
                  <a:lnTo>
                    <a:pt x="96" y="268"/>
                  </a:lnTo>
                  <a:lnTo>
                    <a:pt x="90" y="268"/>
                  </a:lnTo>
                  <a:lnTo>
                    <a:pt x="87" y="270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8"/>
            <p:cNvSpPr>
              <a:spLocks/>
            </p:cNvSpPr>
            <p:nvPr/>
          </p:nvSpPr>
          <p:spPr bwMode="auto">
            <a:xfrm>
              <a:off x="2306" y="3296"/>
              <a:ext cx="35" cy="54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51"/>
                </a:cxn>
                <a:cxn ang="0">
                  <a:pos x="28" y="51"/>
                </a:cxn>
                <a:cxn ang="0">
                  <a:pos x="33" y="49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2" y="40"/>
                </a:cxn>
                <a:cxn ang="0">
                  <a:pos x="44" y="37"/>
                </a:cxn>
                <a:cxn ang="0">
                  <a:pos x="44" y="3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44" h="51">
                  <a:moveTo>
                    <a:pt x="0" y="51"/>
                  </a:moveTo>
                  <a:lnTo>
                    <a:pt x="23" y="51"/>
                  </a:lnTo>
                  <a:lnTo>
                    <a:pt x="28" y="51"/>
                  </a:lnTo>
                  <a:lnTo>
                    <a:pt x="33" y="49"/>
                  </a:lnTo>
                  <a:lnTo>
                    <a:pt x="37" y="47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0" y="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9"/>
            <p:cNvSpPr>
              <a:spLocks/>
            </p:cNvSpPr>
            <p:nvPr/>
          </p:nvSpPr>
          <p:spPr bwMode="auto">
            <a:xfrm>
              <a:off x="2306" y="3403"/>
              <a:ext cx="41" cy="5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" y="56"/>
                </a:cxn>
                <a:cxn ang="0">
                  <a:pos x="33" y="56"/>
                </a:cxn>
                <a:cxn ang="0">
                  <a:pos x="39" y="54"/>
                </a:cxn>
                <a:cxn ang="0">
                  <a:pos x="42" y="51"/>
                </a:cxn>
                <a:cxn ang="0">
                  <a:pos x="46" y="48"/>
                </a:cxn>
                <a:cxn ang="0">
                  <a:pos x="47" y="44"/>
                </a:cxn>
                <a:cxn ang="0">
                  <a:pos x="49" y="39"/>
                </a:cxn>
                <a:cxn ang="0">
                  <a:pos x="51" y="34"/>
                </a:cxn>
                <a:cxn ang="0">
                  <a:pos x="51" y="28"/>
                </a:cxn>
                <a:cxn ang="0">
                  <a:pos x="51" y="22"/>
                </a:cxn>
                <a:cxn ang="0">
                  <a:pos x="49" y="17"/>
                </a:cxn>
                <a:cxn ang="0">
                  <a:pos x="47" y="13"/>
                </a:cxn>
                <a:cxn ang="0">
                  <a:pos x="46" y="8"/>
                </a:cxn>
                <a:cxn ang="0">
                  <a:pos x="42" y="5"/>
                </a:cxn>
                <a:cxn ang="0">
                  <a:pos x="39" y="4"/>
                </a:cxn>
                <a:cxn ang="0">
                  <a:pos x="33" y="2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51" h="56">
                  <a:moveTo>
                    <a:pt x="0" y="56"/>
                  </a:moveTo>
                  <a:lnTo>
                    <a:pt x="27" y="56"/>
                  </a:lnTo>
                  <a:lnTo>
                    <a:pt x="33" y="56"/>
                  </a:lnTo>
                  <a:lnTo>
                    <a:pt x="39" y="54"/>
                  </a:lnTo>
                  <a:lnTo>
                    <a:pt x="42" y="51"/>
                  </a:lnTo>
                  <a:lnTo>
                    <a:pt x="46" y="48"/>
                  </a:lnTo>
                  <a:lnTo>
                    <a:pt x="47" y="44"/>
                  </a:lnTo>
                  <a:lnTo>
                    <a:pt x="49" y="39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1" y="22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140"/>
            <p:cNvSpPr>
              <a:spLocks noChangeArrowheads="1"/>
            </p:cNvSpPr>
            <p:nvPr/>
          </p:nvSpPr>
          <p:spPr bwMode="auto">
            <a:xfrm>
              <a:off x="1685" y="2913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37" name="Rectangle 141"/>
            <p:cNvSpPr>
              <a:spLocks noChangeArrowheads="1"/>
            </p:cNvSpPr>
            <p:nvPr/>
          </p:nvSpPr>
          <p:spPr bwMode="auto">
            <a:xfrm>
              <a:off x="1677" y="290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38" name="Rectangle 142"/>
            <p:cNvSpPr>
              <a:spLocks noChangeArrowheads="1"/>
            </p:cNvSpPr>
            <p:nvPr/>
          </p:nvSpPr>
          <p:spPr bwMode="auto">
            <a:xfrm>
              <a:off x="1673" y="2896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39" name="Rectangle 143"/>
            <p:cNvSpPr>
              <a:spLocks noChangeArrowheads="1"/>
            </p:cNvSpPr>
            <p:nvPr/>
          </p:nvSpPr>
          <p:spPr bwMode="auto">
            <a:xfrm>
              <a:off x="1833" y="2906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0" name="Rectangle 144"/>
            <p:cNvSpPr>
              <a:spLocks noChangeArrowheads="1"/>
            </p:cNvSpPr>
            <p:nvPr/>
          </p:nvSpPr>
          <p:spPr bwMode="auto">
            <a:xfrm>
              <a:off x="1826" y="2897"/>
              <a:ext cx="16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1" name="Rectangle 145"/>
            <p:cNvSpPr>
              <a:spLocks noChangeArrowheads="1"/>
            </p:cNvSpPr>
            <p:nvPr/>
          </p:nvSpPr>
          <p:spPr bwMode="auto">
            <a:xfrm>
              <a:off x="1822" y="2893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2" name="Rectangle 146"/>
            <p:cNvSpPr>
              <a:spLocks noChangeArrowheads="1"/>
            </p:cNvSpPr>
            <p:nvPr/>
          </p:nvSpPr>
          <p:spPr bwMode="auto">
            <a:xfrm>
              <a:off x="2061" y="2906"/>
              <a:ext cx="1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3" name="Rectangle 147"/>
            <p:cNvSpPr>
              <a:spLocks noChangeArrowheads="1"/>
            </p:cNvSpPr>
            <p:nvPr/>
          </p:nvSpPr>
          <p:spPr bwMode="auto">
            <a:xfrm>
              <a:off x="2055" y="2897"/>
              <a:ext cx="17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4" name="Rectangle 148"/>
            <p:cNvSpPr>
              <a:spLocks noChangeArrowheads="1"/>
            </p:cNvSpPr>
            <p:nvPr/>
          </p:nvSpPr>
          <p:spPr bwMode="auto">
            <a:xfrm>
              <a:off x="2050" y="2893"/>
              <a:ext cx="1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5" name="Rectangle 149"/>
            <p:cNvSpPr>
              <a:spLocks noChangeArrowheads="1"/>
            </p:cNvSpPr>
            <p:nvPr/>
          </p:nvSpPr>
          <p:spPr bwMode="auto">
            <a:xfrm>
              <a:off x="2287" y="2906"/>
              <a:ext cx="1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6" name="Rectangle 150"/>
            <p:cNvSpPr>
              <a:spLocks noChangeArrowheads="1"/>
            </p:cNvSpPr>
            <p:nvPr/>
          </p:nvSpPr>
          <p:spPr bwMode="auto">
            <a:xfrm>
              <a:off x="2281" y="2897"/>
              <a:ext cx="12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7" name="Rectangle 151"/>
            <p:cNvSpPr>
              <a:spLocks noChangeArrowheads="1"/>
            </p:cNvSpPr>
            <p:nvPr/>
          </p:nvSpPr>
          <p:spPr bwMode="auto">
            <a:xfrm>
              <a:off x="2277" y="2893"/>
              <a:ext cx="1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8" name="Rectangle 152"/>
            <p:cNvSpPr>
              <a:spLocks noChangeArrowheads="1"/>
            </p:cNvSpPr>
            <p:nvPr/>
          </p:nvSpPr>
          <p:spPr bwMode="auto">
            <a:xfrm>
              <a:off x="1685" y="2913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49" name="Rectangle 153"/>
            <p:cNvSpPr>
              <a:spLocks noChangeArrowheads="1"/>
            </p:cNvSpPr>
            <p:nvPr/>
          </p:nvSpPr>
          <p:spPr bwMode="auto">
            <a:xfrm>
              <a:off x="1677" y="290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0" name="Rectangle 154"/>
            <p:cNvSpPr>
              <a:spLocks noChangeArrowheads="1"/>
            </p:cNvSpPr>
            <p:nvPr/>
          </p:nvSpPr>
          <p:spPr bwMode="auto">
            <a:xfrm>
              <a:off x="1673" y="2896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1" name="Rectangle 155"/>
            <p:cNvSpPr>
              <a:spLocks noChangeArrowheads="1"/>
            </p:cNvSpPr>
            <p:nvPr/>
          </p:nvSpPr>
          <p:spPr bwMode="auto">
            <a:xfrm>
              <a:off x="1824" y="3120"/>
              <a:ext cx="208" cy="48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156"/>
            <p:cNvSpPr>
              <a:spLocks noChangeArrowheads="1"/>
            </p:cNvSpPr>
            <p:nvPr/>
          </p:nvSpPr>
          <p:spPr bwMode="auto">
            <a:xfrm>
              <a:off x="1833" y="2906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3" name="Rectangle 157"/>
            <p:cNvSpPr>
              <a:spLocks noChangeArrowheads="1"/>
            </p:cNvSpPr>
            <p:nvPr/>
          </p:nvSpPr>
          <p:spPr bwMode="auto">
            <a:xfrm>
              <a:off x="1826" y="2897"/>
              <a:ext cx="16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4" name="Rectangle 158"/>
            <p:cNvSpPr>
              <a:spLocks noChangeArrowheads="1"/>
            </p:cNvSpPr>
            <p:nvPr/>
          </p:nvSpPr>
          <p:spPr bwMode="auto">
            <a:xfrm>
              <a:off x="1822" y="2893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5" name="Rectangle 159"/>
            <p:cNvSpPr>
              <a:spLocks noChangeArrowheads="1"/>
            </p:cNvSpPr>
            <p:nvPr/>
          </p:nvSpPr>
          <p:spPr bwMode="auto">
            <a:xfrm>
              <a:off x="2061" y="2906"/>
              <a:ext cx="1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6" name="Rectangle 160"/>
            <p:cNvSpPr>
              <a:spLocks noChangeArrowheads="1"/>
            </p:cNvSpPr>
            <p:nvPr/>
          </p:nvSpPr>
          <p:spPr bwMode="auto">
            <a:xfrm>
              <a:off x="2055" y="2897"/>
              <a:ext cx="17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7" name="Rectangle 161"/>
            <p:cNvSpPr>
              <a:spLocks noChangeArrowheads="1"/>
            </p:cNvSpPr>
            <p:nvPr/>
          </p:nvSpPr>
          <p:spPr bwMode="auto">
            <a:xfrm>
              <a:off x="2050" y="2893"/>
              <a:ext cx="1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8" name="Rectangle 162"/>
            <p:cNvSpPr>
              <a:spLocks noChangeArrowheads="1"/>
            </p:cNvSpPr>
            <p:nvPr/>
          </p:nvSpPr>
          <p:spPr bwMode="auto">
            <a:xfrm>
              <a:off x="2287" y="2906"/>
              <a:ext cx="1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59" name="Rectangle 163"/>
            <p:cNvSpPr>
              <a:spLocks noChangeArrowheads="1"/>
            </p:cNvSpPr>
            <p:nvPr/>
          </p:nvSpPr>
          <p:spPr bwMode="auto">
            <a:xfrm>
              <a:off x="2281" y="2897"/>
              <a:ext cx="12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60" name="Rectangle 164"/>
            <p:cNvSpPr>
              <a:spLocks noChangeArrowheads="1"/>
            </p:cNvSpPr>
            <p:nvPr/>
          </p:nvSpPr>
          <p:spPr bwMode="auto">
            <a:xfrm>
              <a:off x="2277" y="2893"/>
              <a:ext cx="1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61" name="Rectangle 165"/>
            <p:cNvSpPr>
              <a:spLocks noChangeArrowheads="1"/>
            </p:cNvSpPr>
            <p:nvPr/>
          </p:nvSpPr>
          <p:spPr bwMode="auto">
            <a:xfrm>
              <a:off x="2016" y="3120"/>
              <a:ext cx="209" cy="489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166"/>
            <p:cNvSpPr>
              <a:spLocks noChangeArrowheads="1"/>
            </p:cNvSpPr>
            <p:nvPr/>
          </p:nvSpPr>
          <p:spPr bwMode="auto">
            <a:xfrm>
              <a:off x="2208" y="3120"/>
              <a:ext cx="208" cy="489"/>
            </a:xfrm>
            <a:prstGeom prst="rect">
              <a:avLst/>
            </a:prstGeom>
            <a:solidFill>
              <a:srgbClr val="CC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167"/>
            <p:cNvSpPr>
              <a:spLocks noChangeArrowheads="1"/>
            </p:cNvSpPr>
            <p:nvPr/>
          </p:nvSpPr>
          <p:spPr bwMode="auto">
            <a:xfrm>
              <a:off x="912" y="3408"/>
              <a:ext cx="209" cy="489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8"/>
            <p:cNvSpPr>
              <a:spLocks noEditPoints="1"/>
            </p:cNvSpPr>
            <p:nvPr/>
          </p:nvSpPr>
          <p:spPr bwMode="auto">
            <a:xfrm>
              <a:off x="2266" y="3239"/>
              <a:ext cx="121" cy="28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6" y="0"/>
                </a:cxn>
                <a:cxn ang="0">
                  <a:pos x="117" y="4"/>
                </a:cxn>
                <a:cxn ang="0">
                  <a:pos x="125" y="10"/>
                </a:cxn>
                <a:cxn ang="0">
                  <a:pos x="132" y="18"/>
                </a:cxn>
                <a:cxn ang="0">
                  <a:pos x="141" y="40"/>
                </a:cxn>
                <a:cxn ang="0">
                  <a:pos x="144" y="66"/>
                </a:cxn>
                <a:cxn ang="0">
                  <a:pos x="143" y="89"/>
                </a:cxn>
                <a:cxn ang="0">
                  <a:pos x="136" y="108"/>
                </a:cxn>
                <a:cxn ang="0">
                  <a:pos x="127" y="117"/>
                </a:cxn>
                <a:cxn ang="0">
                  <a:pos x="118" y="125"/>
                </a:cxn>
                <a:cxn ang="0">
                  <a:pos x="132" y="135"/>
                </a:cxn>
                <a:cxn ang="0">
                  <a:pos x="144" y="149"/>
                </a:cxn>
                <a:cxn ang="0">
                  <a:pos x="150" y="168"/>
                </a:cxn>
                <a:cxn ang="0">
                  <a:pos x="151" y="192"/>
                </a:cxn>
                <a:cxn ang="0">
                  <a:pos x="150" y="213"/>
                </a:cxn>
                <a:cxn ang="0">
                  <a:pos x="146" y="230"/>
                </a:cxn>
                <a:cxn ang="0">
                  <a:pos x="139" y="245"/>
                </a:cxn>
                <a:cxn ang="0">
                  <a:pos x="130" y="256"/>
                </a:cxn>
                <a:cxn ang="0">
                  <a:pos x="122" y="262"/>
                </a:cxn>
                <a:cxn ang="0">
                  <a:pos x="110" y="265"/>
                </a:cxn>
                <a:cxn ang="0">
                  <a:pos x="96" y="268"/>
                </a:cxn>
                <a:cxn ang="0">
                  <a:pos x="87" y="270"/>
                </a:cxn>
                <a:cxn ang="0">
                  <a:pos x="0" y="0"/>
                </a:cxn>
                <a:cxn ang="0">
                  <a:pos x="50" y="105"/>
                </a:cxn>
                <a:cxn ang="0">
                  <a:pos x="78" y="105"/>
                </a:cxn>
                <a:cxn ang="0">
                  <a:pos x="87" y="101"/>
                </a:cxn>
                <a:cxn ang="0">
                  <a:pos x="92" y="94"/>
                </a:cxn>
                <a:cxn ang="0">
                  <a:pos x="94" y="84"/>
                </a:cxn>
                <a:cxn ang="0">
                  <a:pos x="94" y="74"/>
                </a:cxn>
                <a:cxn ang="0">
                  <a:pos x="92" y="64"/>
                </a:cxn>
                <a:cxn ang="0">
                  <a:pos x="87" y="57"/>
                </a:cxn>
                <a:cxn ang="0">
                  <a:pos x="78" y="54"/>
                </a:cxn>
                <a:cxn ang="0">
                  <a:pos x="50" y="54"/>
                </a:cxn>
                <a:cxn ang="0">
                  <a:pos x="50" y="105"/>
                </a:cxn>
                <a:cxn ang="0">
                  <a:pos x="77" y="211"/>
                </a:cxn>
                <a:cxn ang="0">
                  <a:pos x="89" y="209"/>
                </a:cxn>
                <a:cxn ang="0">
                  <a:pos x="96" y="203"/>
                </a:cxn>
                <a:cxn ang="0">
                  <a:pos x="99" y="194"/>
                </a:cxn>
                <a:cxn ang="0">
                  <a:pos x="101" y="183"/>
                </a:cxn>
                <a:cxn ang="0">
                  <a:pos x="99" y="172"/>
                </a:cxn>
                <a:cxn ang="0">
                  <a:pos x="96" y="163"/>
                </a:cxn>
                <a:cxn ang="0">
                  <a:pos x="89" y="159"/>
                </a:cxn>
                <a:cxn ang="0">
                  <a:pos x="77" y="155"/>
                </a:cxn>
                <a:cxn ang="0">
                  <a:pos x="50" y="211"/>
                </a:cxn>
              </a:cxnLst>
              <a:rect l="0" t="0" r="r" b="b"/>
              <a:pathLst>
                <a:path w="151" h="270">
                  <a:moveTo>
                    <a:pt x="0" y="0"/>
                  </a:move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0" y="6"/>
                  </a:lnTo>
                  <a:lnTo>
                    <a:pt x="125" y="10"/>
                  </a:lnTo>
                  <a:lnTo>
                    <a:pt x="129" y="13"/>
                  </a:lnTo>
                  <a:lnTo>
                    <a:pt x="132" y="18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3" y="52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43" y="89"/>
                  </a:lnTo>
                  <a:lnTo>
                    <a:pt x="139" y="98"/>
                  </a:lnTo>
                  <a:lnTo>
                    <a:pt x="136" y="108"/>
                  </a:lnTo>
                  <a:lnTo>
                    <a:pt x="132" y="112"/>
                  </a:lnTo>
                  <a:lnTo>
                    <a:pt x="127" y="117"/>
                  </a:lnTo>
                  <a:lnTo>
                    <a:pt x="123" y="121"/>
                  </a:lnTo>
                  <a:lnTo>
                    <a:pt x="118" y="125"/>
                  </a:lnTo>
                  <a:lnTo>
                    <a:pt x="125" y="129"/>
                  </a:lnTo>
                  <a:lnTo>
                    <a:pt x="132" y="135"/>
                  </a:lnTo>
                  <a:lnTo>
                    <a:pt x="139" y="142"/>
                  </a:lnTo>
                  <a:lnTo>
                    <a:pt x="144" y="149"/>
                  </a:lnTo>
                  <a:lnTo>
                    <a:pt x="148" y="159"/>
                  </a:lnTo>
                  <a:lnTo>
                    <a:pt x="150" y="168"/>
                  </a:lnTo>
                  <a:lnTo>
                    <a:pt x="151" y="180"/>
                  </a:lnTo>
                  <a:lnTo>
                    <a:pt x="151" y="192"/>
                  </a:lnTo>
                  <a:lnTo>
                    <a:pt x="151" y="202"/>
                  </a:lnTo>
                  <a:lnTo>
                    <a:pt x="150" y="213"/>
                  </a:lnTo>
                  <a:lnTo>
                    <a:pt x="148" y="222"/>
                  </a:lnTo>
                  <a:lnTo>
                    <a:pt x="146" y="230"/>
                  </a:lnTo>
                  <a:lnTo>
                    <a:pt x="143" y="237"/>
                  </a:lnTo>
                  <a:lnTo>
                    <a:pt x="139" y="245"/>
                  </a:lnTo>
                  <a:lnTo>
                    <a:pt x="134" y="251"/>
                  </a:lnTo>
                  <a:lnTo>
                    <a:pt x="130" y="256"/>
                  </a:lnTo>
                  <a:lnTo>
                    <a:pt x="125" y="259"/>
                  </a:lnTo>
                  <a:lnTo>
                    <a:pt x="122" y="262"/>
                  </a:lnTo>
                  <a:lnTo>
                    <a:pt x="117" y="264"/>
                  </a:lnTo>
                  <a:lnTo>
                    <a:pt x="110" y="265"/>
                  </a:lnTo>
                  <a:lnTo>
                    <a:pt x="103" y="267"/>
                  </a:lnTo>
                  <a:lnTo>
                    <a:pt x="96" y="268"/>
                  </a:lnTo>
                  <a:lnTo>
                    <a:pt x="90" y="268"/>
                  </a:lnTo>
                  <a:lnTo>
                    <a:pt x="87" y="270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" y="105"/>
                  </a:moveTo>
                  <a:lnTo>
                    <a:pt x="73" y="105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7" y="101"/>
                  </a:lnTo>
                  <a:lnTo>
                    <a:pt x="90" y="98"/>
                  </a:lnTo>
                  <a:lnTo>
                    <a:pt x="92" y="94"/>
                  </a:lnTo>
                  <a:lnTo>
                    <a:pt x="94" y="91"/>
                  </a:lnTo>
                  <a:lnTo>
                    <a:pt x="94" y="84"/>
                  </a:lnTo>
                  <a:lnTo>
                    <a:pt x="94" y="78"/>
                  </a:lnTo>
                  <a:lnTo>
                    <a:pt x="94" y="74"/>
                  </a:lnTo>
                  <a:lnTo>
                    <a:pt x="94" y="67"/>
                  </a:lnTo>
                  <a:lnTo>
                    <a:pt x="92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83" y="55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50" y="54"/>
                  </a:lnTo>
                  <a:lnTo>
                    <a:pt x="50" y="105"/>
                  </a:lnTo>
                  <a:lnTo>
                    <a:pt x="50" y="105"/>
                  </a:lnTo>
                  <a:close/>
                  <a:moveTo>
                    <a:pt x="50" y="211"/>
                  </a:moveTo>
                  <a:lnTo>
                    <a:pt x="77" y="211"/>
                  </a:lnTo>
                  <a:lnTo>
                    <a:pt x="83" y="211"/>
                  </a:lnTo>
                  <a:lnTo>
                    <a:pt x="89" y="209"/>
                  </a:lnTo>
                  <a:lnTo>
                    <a:pt x="92" y="206"/>
                  </a:lnTo>
                  <a:lnTo>
                    <a:pt x="96" y="203"/>
                  </a:lnTo>
                  <a:lnTo>
                    <a:pt x="97" y="199"/>
                  </a:lnTo>
                  <a:lnTo>
                    <a:pt x="99" y="194"/>
                  </a:lnTo>
                  <a:lnTo>
                    <a:pt x="101" y="189"/>
                  </a:lnTo>
                  <a:lnTo>
                    <a:pt x="101" y="183"/>
                  </a:lnTo>
                  <a:lnTo>
                    <a:pt x="101" y="177"/>
                  </a:lnTo>
                  <a:lnTo>
                    <a:pt x="99" y="172"/>
                  </a:lnTo>
                  <a:lnTo>
                    <a:pt x="97" y="168"/>
                  </a:lnTo>
                  <a:lnTo>
                    <a:pt x="96" y="163"/>
                  </a:lnTo>
                  <a:lnTo>
                    <a:pt x="92" y="160"/>
                  </a:lnTo>
                  <a:lnTo>
                    <a:pt x="89" y="159"/>
                  </a:lnTo>
                  <a:lnTo>
                    <a:pt x="83" y="157"/>
                  </a:lnTo>
                  <a:lnTo>
                    <a:pt x="77" y="155"/>
                  </a:lnTo>
                  <a:lnTo>
                    <a:pt x="50" y="155"/>
                  </a:lnTo>
                  <a:lnTo>
                    <a:pt x="50" y="211"/>
                  </a:lnTo>
                  <a:lnTo>
                    <a:pt x="50" y="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9"/>
            <p:cNvSpPr>
              <a:spLocks/>
            </p:cNvSpPr>
            <p:nvPr/>
          </p:nvSpPr>
          <p:spPr bwMode="auto">
            <a:xfrm>
              <a:off x="2266" y="3239"/>
              <a:ext cx="121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6" y="0"/>
                </a:cxn>
                <a:cxn ang="0">
                  <a:pos x="111" y="1"/>
                </a:cxn>
                <a:cxn ang="0">
                  <a:pos x="117" y="4"/>
                </a:cxn>
                <a:cxn ang="0">
                  <a:pos x="120" y="6"/>
                </a:cxn>
                <a:cxn ang="0">
                  <a:pos x="125" y="10"/>
                </a:cxn>
                <a:cxn ang="0">
                  <a:pos x="129" y="13"/>
                </a:cxn>
                <a:cxn ang="0">
                  <a:pos x="132" y="18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3" y="52"/>
                </a:cxn>
                <a:cxn ang="0">
                  <a:pos x="144" y="66"/>
                </a:cxn>
                <a:cxn ang="0">
                  <a:pos x="144" y="78"/>
                </a:cxn>
                <a:cxn ang="0">
                  <a:pos x="143" y="89"/>
                </a:cxn>
                <a:cxn ang="0">
                  <a:pos x="139" y="98"/>
                </a:cxn>
                <a:cxn ang="0">
                  <a:pos x="136" y="108"/>
                </a:cxn>
                <a:cxn ang="0">
                  <a:pos x="132" y="112"/>
                </a:cxn>
                <a:cxn ang="0">
                  <a:pos x="127" y="117"/>
                </a:cxn>
                <a:cxn ang="0">
                  <a:pos x="123" y="121"/>
                </a:cxn>
                <a:cxn ang="0">
                  <a:pos x="118" y="125"/>
                </a:cxn>
                <a:cxn ang="0">
                  <a:pos x="125" y="129"/>
                </a:cxn>
                <a:cxn ang="0">
                  <a:pos x="132" y="135"/>
                </a:cxn>
                <a:cxn ang="0">
                  <a:pos x="139" y="142"/>
                </a:cxn>
                <a:cxn ang="0">
                  <a:pos x="144" y="149"/>
                </a:cxn>
                <a:cxn ang="0">
                  <a:pos x="148" y="159"/>
                </a:cxn>
                <a:cxn ang="0">
                  <a:pos x="150" y="168"/>
                </a:cxn>
                <a:cxn ang="0">
                  <a:pos x="151" y="180"/>
                </a:cxn>
                <a:cxn ang="0">
                  <a:pos x="151" y="192"/>
                </a:cxn>
                <a:cxn ang="0">
                  <a:pos x="151" y="202"/>
                </a:cxn>
                <a:cxn ang="0">
                  <a:pos x="150" y="213"/>
                </a:cxn>
                <a:cxn ang="0">
                  <a:pos x="148" y="222"/>
                </a:cxn>
                <a:cxn ang="0">
                  <a:pos x="146" y="230"/>
                </a:cxn>
                <a:cxn ang="0">
                  <a:pos x="143" y="237"/>
                </a:cxn>
                <a:cxn ang="0">
                  <a:pos x="139" y="245"/>
                </a:cxn>
                <a:cxn ang="0">
                  <a:pos x="134" y="251"/>
                </a:cxn>
                <a:cxn ang="0">
                  <a:pos x="130" y="256"/>
                </a:cxn>
                <a:cxn ang="0">
                  <a:pos x="125" y="259"/>
                </a:cxn>
                <a:cxn ang="0">
                  <a:pos x="122" y="262"/>
                </a:cxn>
                <a:cxn ang="0">
                  <a:pos x="117" y="264"/>
                </a:cxn>
                <a:cxn ang="0">
                  <a:pos x="110" y="265"/>
                </a:cxn>
                <a:cxn ang="0">
                  <a:pos x="103" y="267"/>
                </a:cxn>
                <a:cxn ang="0">
                  <a:pos x="96" y="268"/>
                </a:cxn>
                <a:cxn ang="0">
                  <a:pos x="90" y="268"/>
                </a:cxn>
                <a:cxn ang="0">
                  <a:pos x="87" y="270"/>
                </a:cxn>
                <a:cxn ang="0">
                  <a:pos x="0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270">
                  <a:moveTo>
                    <a:pt x="0" y="0"/>
                  </a:move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0" y="6"/>
                  </a:lnTo>
                  <a:lnTo>
                    <a:pt x="125" y="10"/>
                  </a:lnTo>
                  <a:lnTo>
                    <a:pt x="129" y="13"/>
                  </a:lnTo>
                  <a:lnTo>
                    <a:pt x="132" y="18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3" y="52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43" y="89"/>
                  </a:lnTo>
                  <a:lnTo>
                    <a:pt x="139" y="98"/>
                  </a:lnTo>
                  <a:lnTo>
                    <a:pt x="136" y="108"/>
                  </a:lnTo>
                  <a:lnTo>
                    <a:pt x="132" y="112"/>
                  </a:lnTo>
                  <a:lnTo>
                    <a:pt x="127" y="117"/>
                  </a:lnTo>
                  <a:lnTo>
                    <a:pt x="123" y="121"/>
                  </a:lnTo>
                  <a:lnTo>
                    <a:pt x="118" y="125"/>
                  </a:lnTo>
                  <a:lnTo>
                    <a:pt x="125" y="129"/>
                  </a:lnTo>
                  <a:lnTo>
                    <a:pt x="132" y="135"/>
                  </a:lnTo>
                  <a:lnTo>
                    <a:pt x="139" y="142"/>
                  </a:lnTo>
                  <a:lnTo>
                    <a:pt x="144" y="149"/>
                  </a:lnTo>
                  <a:lnTo>
                    <a:pt x="148" y="159"/>
                  </a:lnTo>
                  <a:lnTo>
                    <a:pt x="150" y="168"/>
                  </a:lnTo>
                  <a:lnTo>
                    <a:pt x="151" y="180"/>
                  </a:lnTo>
                  <a:lnTo>
                    <a:pt x="151" y="192"/>
                  </a:lnTo>
                  <a:lnTo>
                    <a:pt x="151" y="202"/>
                  </a:lnTo>
                  <a:lnTo>
                    <a:pt x="150" y="213"/>
                  </a:lnTo>
                  <a:lnTo>
                    <a:pt x="148" y="222"/>
                  </a:lnTo>
                  <a:lnTo>
                    <a:pt x="146" y="230"/>
                  </a:lnTo>
                  <a:lnTo>
                    <a:pt x="143" y="237"/>
                  </a:lnTo>
                  <a:lnTo>
                    <a:pt x="139" y="245"/>
                  </a:lnTo>
                  <a:lnTo>
                    <a:pt x="134" y="251"/>
                  </a:lnTo>
                  <a:lnTo>
                    <a:pt x="130" y="256"/>
                  </a:lnTo>
                  <a:lnTo>
                    <a:pt x="125" y="259"/>
                  </a:lnTo>
                  <a:lnTo>
                    <a:pt x="122" y="262"/>
                  </a:lnTo>
                  <a:lnTo>
                    <a:pt x="117" y="264"/>
                  </a:lnTo>
                  <a:lnTo>
                    <a:pt x="110" y="265"/>
                  </a:lnTo>
                  <a:lnTo>
                    <a:pt x="103" y="267"/>
                  </a:lnTo>
                  <a:lnTo>
                    <a:pt x="96" y="268"/>
                  </a:lnTo>
                  <a:lnTo>
                    <a:pt x="90" y="268"/>
                  </a:lnTo>
                  <a:lnTo>
                    <a:pt x="87" y="270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0"/>
            <p:cNvSpPr>
              <a:spLocks/>
            </p:cNvSpPr>
            <p:nvPr/>
          </p:nvSpPr>
          <p:spPr bwMode="auto">
            <a:xfrm>
              <a:off x="2306" y="3296"/>
              <a:ext cx="35" cy="54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51"/>
                </a:cxn>
                <a:cxn ang="0">
                  <a:pos x="28" y="51"/>
                </a:cxn>
                <a:cxn ang="0">
                  <a:pos x="33" y="49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2" y="40"/>
                </a:cxn>
                <a:cxn ang="0">
                  <a:pos x="44" y="37"/>
                </a:cxn>
                <a:cxn ang="0">
                  <a:pos x="44" y="3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44" h="51">
                  <a:moveTo>
                    <a:pt x="0" y="51"/>
                  </a:moveTo>
                  <a:lnTo>
                    <a:pt x="23" y="51"/>
                  </a:lnTo>
                  <a:lnTo>
                    <a:pt x="28" y="51"/>
                  </a:lnTo>
                  <a:lnTo>
                    <a:pt x="33" y="49"/>
                  </a:lnTo>
                  <a:lnTo>
                    <a:pt x="37" y="47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4" y="37"/>
                  </a:lnTo>
                  <a:lnTo>
                    <a:pt x="44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0" y="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1"/>
            <p:cNvSpPr>
              <a:spLocks/>
            </p:cNvSpPr>
            <p:nvPr/>
          </p:nvSpPr>
          <p:spPr bwMode="auto">
            <a:xfrm>
              <a:off x="2306" y="3403"/>
              <a:ext cx="41" cy="5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" y="56"/>
                </a:cxn>
                <a:cxn ang="0">
                  <a:pos x="33" y="56"/>
                </a:cxn>
                <a:cxn ang="0">
                  <a:pos x="39" y="54"/>
                </a:cxn>
                <a:cxn ang="0">
                  <a:pos x="42" y="51"/>
                </a:cxn>
                <a:cxn ang="0">
                  <a:pos x="46" y="48"/>
                </a:cxn>
                <a:cxn ang="0">
                  <a:pos x="47" y="44"/>
                </a:cxn>
                <a:cxn ang="0">
                  <a:pos x="49" y="39"/>
                </a:cxn>
                <a:cxn ang="0">
                  <a:pos x="51" y="34"/>
                </a:cxn>
                <a:cxn ang="0">
                  <a:pos x="51" y="28"/>
                </a:cxn>
                <a:cxn ang="0">
                  <a:pos x="51" y="22"/>
                </a:cxn>
                <a:cxn ang="0">
                  <a:pos x="49" y="17"/>
                </a:cxn>
                <a:cxn ang="0">
                  <a:pos x="47" y="13"/>
                </a:cxn>
                <a:cxn ang="0">
                  <a:pos x="46" y="8"/>
                </a:cxn>
                <a:cxn ang="0">
                  <a:pos x="42" y="5"/>
                </a:cxn>
                <a:cxn ang="0">
                  <a:pos x="39" y="4"/>
                </a:cxn>
                <a:cxn ang="0">
                  <a:pos x="33" y="2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51" h="56">
                  <a:moveTo>
                    <a:pt x="0" y="56"/>
                  </a:moveTo>
                  <a:lnTo>
                    <a:pt x="27" y="56"/>
                  </a:lnTo>
                  <a:lnTo>
                    <a:pt x="33" y="56"/>
                  </a:lnTo>
                  <a:lnTo>
                    <a:pt x="39" y="54"/>
                  </a:lnTo>
                  <a:lnTo>
                    <a:pt x="42" y="51"/>
                  </a:lnTo>
                  <a:lnTo>
                    <a:pt x="46" y="48"/>
                  </a:lnTo>
                  <a:lnTo>
                    <a:pt x="47" y="44"/>
                  </a:lnTo>
                  <a:lnTo>
                    <a:pt x="49" y="39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1" y="22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" name="Group 7"/>
          <p:cNvGrpSpPr>
            <a:grpSpLocks/>
          </p:cNvGrpSpPr>
          <p:nvPr/>
        </p:nvGrpSpPr>
        <p:grpSpPr bwMode="auto">
          <a:xfrm>
            <a:off x="4495800" y="1828800"/>
            <a:ext cx="1371600" cy="1219200"/>
            <a:chOff x="458" y="1104"/>
            <a:chExt cx="944" cy="703"/>
          </a:xfrm>
        </p:grpSpPr>
        <p:sp>
          <p:nvSpPr>
            <p:cNvPr id="170" name="Rectangle 8"/>
            <p:cNvSpPr>
              <a:spLocks noChangeArrowheads="1"/>
            </p:cNvSpPr>
            <p:nvPr/>
          </p:nvSpPr>
          <p:spPr bwMode="auto">
            <a:xfrm>
              <a:off x="564" y="1116"/>
              <a:ext cx="4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71" name="Rectangle 9"/>
            <p:cNvSpPr>
              <a:spLocks noChangeArrowheads="1"/>
            </p:cNvSpPr>
            <p:nvPr/>
          </p:nvSpPr>
          <p:spPr bwMode="auto">
            <a:xfrm>
              <a:off x="557" y="1110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72" name="Rectangle 10"/>
            <p:cNvSpPr>
              <a:spLocks noChangeArrowheads="1"/>
            </p:cNvSpPr>
            <p:nvPr/>
          </p:nvSpPr>
          <p:spPr bwMode="auto">
            <a:xfrm>
              <a:off x="551" y="1104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73" name="Rectangle 11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12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13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14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15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6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17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19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20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21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22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23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86" name="Rectangle 24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87" name="Rectangle 25"/>
            <p:cNvSpPr>
              <a:spLocks noChangeArrowheads="1"/>
            </p:cNvSpPr>
            <p:nvPr/>
          </p:nvSpPr>
          <p:spPr bwMode="auto">
            <a:xfrm>
              <a:off x="719" y="1105"/>
              <a:ext cx="1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88" name="Rectangle 26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89" name="Rectangle 27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90" name="Rectangle 28"/>
            <p:cNvSpPr>
              <a:spLocks noChangeArrowheads="1"/>
            </p:cNvSpPr>
            <p:nvPr/>
          </p:nvSpPr>
          <p:spPr bwMode="auto">
            <a:xfrm>
              <a:off x="972" y="1105"/>
              <a:ext cx="1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91" name="Rectangle 29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92" name="Rectangle 30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93" name="Rectangle 31"/>
            <p:cNvSpPr>
              <a:spLocks noChangeArrowheads="1"/>
            </p:cNvSpPr>
            <p:nvPr/>
          </p:nvSpPr>
          <p:spPr bwMode="auto">
            <a:xfrm>
              <a:off x="1225" y="1105"/>
              <a:ext cx="13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94" name="Freeform 32"/>
            <p:cNvSpPr>
              <a:spLocks noEditPoints="1"/>
            </p:cNvSpPr>
            <p:nvPr/>
          </p:nvSpPr>
          <p:spPr bwMode="auto">
            <a:xfrm>
              <a:off x="516" y="1411"/>
              <a:ext cx="136" cy="271"/>
            </a:xfrm>
            <a:custGeom>
              <a:avLst/>
              <a:gdLst/>
              <a:ahLst/>
              <a:cxnLst>
                <a:cxn ang="0">
                  <a:pos x="88" y="226"/>
                </a:cxn>
                <a:cxn ang="0">
                  <a:pos x="45" y="226"/>
                </a:cxn>
                <a:cxn ang="0">
                  <a:pos x="38" y="271"/>
                </a:cxn>
                <a:cxn ang="0">
                  <a:pos x="0" y="271"/>
                </a:cxn>
                <a:cxn ang="0">
                  <a:pos x="23" y="135"/>
                </a:cxn>
                <a:cxn ang="0">
                  <a:pos x="46" y="0"/>
                </a:cxn>
                <a:cxn ang="0">
                  <a:pos x="88" y="0"/>
                </a:cxn>
                <a:cxn ang="0">
                  <a:pos x="101" y="66"/>
                </a:cxn>
                <a:cxn ang="0">
                  <a:pos x="111" y="135"/>
                </a:cxn>
                <a:cxn ang="0">
                  <a:pos x="136" y="271"/>
                </a:cxn>
                <a:cxn ang="0">
                  <a:pos x="94" y="271"/>
                </a:cxn>
                <a:cxn ang="0">
                  <a:pos x="88" y="226"/>
                </a:cxn>
                <a:cxn ang="0">
                  <a:pos x="88" y="226"/>
                </a:cxn>
                <a:cxn ang="0">
                  <a:pos x="80" y="167"/>
                </a:cxn>
                <a:cxn ang="0">
                  <a:pos x="66" y="69"/>
                </a:cxn>
                <a:cxn ang="0">
                  <a:pos x="60" y="117"/>
                </a:cxn>
                <a:cxn ang="0">
                  <a:pos x="54" y="167"/>
                </a:cxn>
                <a:cxn ang="0">
                  <a:pos x="80" y="167"/>
                </a:cxn>
                <a:cxn ang="0">
                  <a:pos x="80" y="167"/>
                </a:cxn>
              </a:cxnLst>
              <a:rect l="0" t="0" r="r" b="b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lnTo>
                    <a:pt x="88" y="226"/>
                  </a:lnTo>
                  <a:close/>
                  <a:moveTo>
                    <a:pt x="80" y="167"/>
                  </a:moveTo>
                  <a:lnTo>
                    <a:pt x="66" y="69"/>
                  </a:lnTo>
                  <a:lnTo>
                    <a:pt x="60" y="117"/>
                  </a:lnTo>
                  <a:lnTo>
                    <a:pt x="54" y="167"/>
                  </a:lnTo>
                  <a:lnTo>
                    <a:pt x="80" y="167"/>
                  </a:lnTo>
                  <a:lnTo>
                    <a:pt x="80" y="1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3"/>
            <p:cNvSpPr>
              <a:spLocks/>
            </p:cNvSpPr>
            <p:nvPr/>
          </p:nvSpPr>
          <p:spPr bwMode="auto">
            <a:xfrm>
              <a:off x="516" y="1411"/>
              <a:ext cx="136" cy="271"/>
            </a:xfrm>
            <a:custGeom>
              <a:avLst/>
              <a:gdLst/>
              <a:ahLst/>
              <a:cxnLst>
                <a:cxn ang="0">
                  <a:pos x="88" y="226"/>
                </a:cxn>
                <a:cxn ang="0">
                  <a:pos x="45" y="226"/>
                </a:cxn>
                <a:cxn ang="0">
                  <a:pos x="38" y="271"/>
                </a:cxn>
                <a:cxn ang="0">
                  <a:pos x="0" y="271"/>
                </a:cxn>
                <a:cxn ang="0">
                  <a:pos x="23" y="135"/>
                </a:cxn>
                <a:cxn ang="0">
                  <a:pos x="46" y="0"/>
                </a:cxn>
                <a:cxn ang="0">
                  <a:pos x="88" y="0"/>
                </a:cxn>
                <a:cxn ang="0">
                  <a:pos x="101" y="66"/>
                </a:cxn>
                <a:cxn ang="0">
                  <a:pos x="111" y="135"/>
                </a:cxn>
                <a:cxn ang="0">
                  <a:pos x="136" y="271"/>
                </a:cxn>
                <a:cxn ang="0">
                  <a:pos x="94" y="271"/>
                </a:cxn>
                <a:cxn ang="0">
                  <a:pos x="88" y="226"/>
                </a:cxn>
                <a:cxn ang="0">
                  <a:pos x="88" y="226"/>
                </a:cxn>
              </a:cxnLst>
              <a:rect l="0" t="0" r="r" b="b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lnTo>
                    <a:pt x="88" y="22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4"/>
            <p:cNvSpPr>
              <a:spLocks/>
            </p:cNvSpPr>
            <p:nvPr/>
          </p:nvSpPr>
          <p:spPr bwMode="auto">
            <a:xfrm>
              <a:off x="570" y="1480"/>
              <a:ext cx="26" cy="98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12" y="0"/>
                </a:cxn>
                <a:cxn ang="0">
                  <a:pos x="6" y="48"/>
                </a:cxn>
                <a:cxn ang="0">
                  <a:pos x="0" y="98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98">
                  <a:moveTo>
                    <a:pt x="26" y="98"/>
                  </a:moveTo>
                  <a:lnTo>
                    <a:pt x="12" y="0"/>
                  </a:lnTo>
                  <a:lnTo>
                    <a:pt x="6" y="48"/>
                  </a:lnTo>
                  <a:lnTo>
                    <a:pt x="0" y="98"/>
                  </a:lnTo>
                  <a:lnTo>
                    <a:pt x="26" y="98"/>
                  </a:lnTo>
                  <a:lnTo>
                    <a:pt x="26" y="9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5"/>
            <p:cNvSpPr>
              <a:spLocks noChangeArrowheads="1"/>
            </p:cNvSpPr>
            <p:nvPr/>
          </p:nvSpPr>
          <p:spPr bwMode="auto">
            <a:xfrm>
              <a:off x="564" y="1116"/>
              <a:ext cx="4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98" name="Rectangle 36"/>
            <p:cNvSpPr>
              <a:spLocks noChangeArrowheads="1"/>
            </p:cNvSpPr>
            <p:nvPr/>
          </p:nvSpPr>
          <p:spPr bwMode="auto">
            <a:xfrm>
              <a:off x="557" y="1110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199" name="Rectangle 37"/>
            <p:cNvSpPr>
              <a:spLocks noChangeArrowheads="1"/>
            </p:cNvSpPr>
            <p:nvPr/>
          </p:nvSpPr>
          <p:spPr bwMode="auto">
            <a:xfrm>
              <a:off x="551" y="1104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00" name="Rectangle 38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39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40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41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42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43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44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45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46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47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48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49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50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13" name="Rectangle 51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14" name="Rectangle 52"/>
            <p:cNvSpPr>
              <a:spLocks noChangeArrowheads="1"/>
            </p:cNvSpPr>
            <p:nvPr/>
          </p:nvSpPr>
          <p:spPr bwMode="auto">
            <a:xfrm>
              <a:off x="719" y="1105"/>
              <a:ext cx="1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15" name="Rectangle 53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16" name="Rectangle 54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17" name="Rectangle 55"/>
            <p:cNvSpPr>
              <a:spLocks noChangeArrowheads="1"/>
            </p:cNvSpPr>
            <p:nvPr/>
          </p:nvSpPr>
          <p:spPr bwMode="auto">
            <a:xfrm>
              <a:off x="972" y="1105"/>
              <a:ext cx="1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18" name="Rectangle 56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19" name="Rectangle 57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20" name="Rectangle 58"/>
            <p:cNvSpPr>
              <a:spLocks noChangeArrowheads="1"/>
            </p:cNvSpPr>
            <p:nvPr/>
          </p:nvSpPr>
          <p:spPr bwMode="auto">
            <a:xfrm>
              <a:off x="1225" y="1105"/>
              <a:ext cx="13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21" name="Rectangle 59"/>
            <p:cNvSpPr>
              <a:spLocks noChangeArrowheads="1"/>
            </p:cNvSpPr>
            <p:nvPr/>
          </p:nvSpPr>
          <p:spPr bwMode="auto">
            <a:xfrm>
              <a:off x="564" y="1116"/>
              <a:ext cx="4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22" name="Rectangle 60"/>
            <p:cNvSpPr>
              <a:spLocks noChangeArrowheads="1"/>
            </p:cNvSpPr>
            <p:nvPr/>
          </p:nvSpPr>
          <p:spPr bwMode="auto">
            <a:xfrm>
              <a:off x="557" y="1110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23" name="Rectangle 61"/>
            <p:cNvSpPr>
              <a:spLocks noChangeArrowheads="1"/>
            </p:cNvSpPr>
            <p:nvPr/>
          </p:nvSpPr>
          <p:spPr bwMode="auto">
            <a:xfrm>
              <a:off x="551" y="1104"/>
              <a:ext cx="4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24" name="Rectangle 62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63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64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65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66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67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68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69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70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71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72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73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74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37" name="Rectangle 75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38" name="Rectangle 76"/>
            <p:cNvSpPr>
              <a:spLocks noChangeArrowheads="1"/>
            </p:cNvSpPr>
            <p:nvPr/>
          </p:nvSpPr>
          <p:spPr bwMode="auto">
            <a:xfrm>
              <a:off x="719" y="1105"/>
              <a:ext cx="1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39" name="Rectangle 77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0" name="Rectangle 78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1" name="Rectangle 79"/>
            <p:cNvSpPr>
              <a:spLocks noChangeArrowheads="1"/>
            </p:cNvSpPr>
            <p:nvPr/>
          </p:nvSpPr>
          <p:spPr bwMode="auto">
            <a:xfrm>
              <a:off x="972" y="1105"/>
              <a:ext cx="1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2" name="Rectangle 80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3" name="Rectangle 81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4" name="Rectangle 82"/>
            <p:cNvSpPr>
              <a:spLocks noChangeArrowheads="1"/>
            </p:cNvSpPr>
            <p:nvPr/>
          </p:nvSpPr>
          <p:spPr bwMode="auto">
            <a:xfrm>
              <a:off x="1225" y="1105"/>
              <a:ext cx="13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45" name="Rectangle 83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84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85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86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87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88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89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90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91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92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93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Rectangle 94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95"/>
            <p:cNvSpPr>
              <a:spLocks noChangeArrowheads="1"/>
            </p:cNvSpPr>
            <p:nvPr/>
          </p:nvSpPr>
          <p:spPr bwMode="auto">
            <a:xfrm>
              <a:off x="471" y="1342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96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97"/>
            <p:cNvSpPr>
              <a:spLocks noChangeArrowheads="1"/>
            </p:cNvSpPr>
            <p:nvPr/>
          </p:nvSpPr>
          <p:spPr bwMode="auto">
            <a:xfrm>
              <a:off x="458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8"/>
            <p:cNvSpPr>
              <a:spLocks noChangeArrowheads="1"/>
            </p:cNvSpPr>
            <p:nvPr/>
          </p:nvSpPr>
          <p:spPr bwMode="auto">
            <a:xfrm>
              <a:off x="703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99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100"/>
            <p:cNvSpPr>
              <a:spLocks noChangeArrowheads="1"/>
            </p:cNvSpPr>
            <p:nvPr/>
          </p:nvSpPr>
          <p:spPr bwMode="auto">
            <a:xfrm>
              <a:off x="691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101"/>
            <p:cNvSpPr>
              <a:spLocks noChangeArrowheads="1"/>
            </p:cNvSpPr>
            <p:nvPr/>
          </p:nvSpPr>
          <p:spPr bwMode="auto">
            <a:xfrm>
              <a:off x="936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Rectangle 102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103"/>
            <p:cNvSpPr>
              <a:spLocks noChangeArrowheads="1"/>
            </p:cNvSpPr>
            <p:nvPr/>
          </p:nvSpPr>
          <p:spPr bwMode="auto">
            <a:xfrm>
              <a:off x="924" y="1330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04"/>
            <p:cNvSpPr>
              <a:spLocks noChangeArrowheads="1"/>
            </p:cNvSpPr>
            <p:nvPr/>
          </p:nvSpPr>
          <p:spPr bwMode="auto">
            <a:xfrm>
              <a:off x="1169" y="1342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105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06"/>
            <p:cNvSpPr>
              <a:spLocks noChangeArrowheads="1"/>
            </p:cNvSpPr>
            <p:nvPr/>
          </p:nvSpPr>
          <p:spPr bwMode="auto">
            <a:xfrm>
              <a:off x="1157" y="1330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107"/>
            <p:cNvSpPr>
              <a:spLocks noChangeArrowheads="1"/>
            </p:cNvSpPr>
            <p:nvPr/>
          </p:nvSpPr>
          <p:spPr bwMode="auto">
            <a:xfrm>
              <a:off x="731" y="1118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0" name="Rectangle 108"/>
            <p:cNvSpPr>
              <a:spLocks noChangeArrowheads="1"/>
            </p:cNvSpPr>
            <p:nvPr/>
          </p:nvSpPr>
          <p:spPr bwMode="auto">
            <a:xfrm>
              <a:off x="725" y="1112"/>
              <a:ext cx="1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1" name="Rectangle 109"/>
            <p:cNvSpPr>
              <a:spLocks noChangeArrowheads="1"/>
            </p:cNvSpPr>
            <p:nvPr/>
          </p:nvSpPr>
          <p:spPr bwMode="auto">
            <a:xfrm>
              <a:off x="719" y="1105"/>
              <a:ext cx="1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IIa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2" name="Rectangle 110"/>
            <p:cNvSpPr>
              <a:spLocks noChangeArrowheads="1"/>
            </p:cNvSpPr>
            <p:nvPr/>
          </p:nvSpPr>
          <p:spPr bwMode="auto">
            <a:xfrm>
              <a:off x="984" y="1118"/>
              <a:ext cx="19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3" name="Rectangle 111"/>
            <p:cNvSpPr>
              <a:spLocks noChangeArrowheads="1"/>
            </p:cNvSpPr>
            <p:nvPr/>
          </p:nvSpPr>
          <p:spPr bwMode="auto">
            <a:xfrm>
              <a:off x="979" y="1112"/>
              <a:ext cx="19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4" name="Rectangle 112"/>
            <p:cNvSpPr>
              <a:spLocks noChangeArrowheads="1"/>
            </p:cNvSpPr>
            <p:nvPr/>
          </p:nvSpPr>
          <p:spPr bwMode="auto">
            <a:xfrm>
              <a:off x="972" y="1105"/>
              <a:ext cx="1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IIb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5" name="Rectangle 113"/>
            <p:cNvSpPr>
              <a:spLocks noChangeArrowheads="1"/>
            </p:cNvSpPr>
            <p:nvPr/>
          </p:nvSpPr>
          <p:spPr bwMode="auto">
            <a:xfrm>
              <a:off x="1237" y="1118"/>
              <a:ext cx="13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6" name="Rectangle 114"/>
            <p:cNvSpPr>
              <a:spLocks noChangeArrowheads="1"/>
            </p:cNvSpPr>
            <p:nvPr/>
          </p:nvSpPr>
          <p:spPr bwMode="auto">
            <a:xfrm>
              <a:off x="1232" y="1112"/>
              <a:ext cx="13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7" name="Rectangle 115"/>
            <p:cNvSpPr>
              <a:spLocks noChangeArrowheads="1"/>
            </p:cNvSpPr>
            <p:nvPr/>
          </p:nvSpPr>
          <p:spPr bwMode="auto">
            <a:xfrm>
              <a:off x="1225" y="1105"/>
              <a:ext cx="13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FFFFFF"/>
                  </a:solidFill>
                  <a:ea typeface="ＭＳ Ｐゴシック" pitchFamily="-112" charset="-128"/>
                </a:rPr>
                <a:t>III</a:t>
              </a:r>
              <a:endParaRPr lang="en-US" sz="2400">
                <a:latin typeface="Times New Roman" pitchFamily="18" charset="0"/>
                <a:ea typeface="ＭＳ Ｐゴシック" pitchFamily="-112" charset="-128"/>
              </a:endParaRPr>
            </a:p>
          </p:txBody>
        </p:sp>
        <p:sp>
          <p:nvSpPr>
            <p:cNvPr id="278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968" y="1444"/>
              <a:ext cx="124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normalizeH="1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  <p:sp>
        <p:nvSpPr>
          <p:cNvPr id="280" name="AutoShape 7"/>
          <p:cNvSpPr>
            <a:spLocks noChangeAspect="1" noChangeArrowheads="1" noTextEdit="1"/>
          </p:cNvSpPr>
          <p:nvPr/>
        </p:nvSpPr>
        <p:spPr bwMode="auto">
          <a:xfrm>
            <a:off x="2590800" y="228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39" name="Group 838"/>
          <p:cNvGrpSpPr/>
          <p:nvPr/>
        </p:nvGrpSpPr>
        <p:grpSpPr>
          <a:xfrm>
            <a:off x="2743200" y="5257800"/>
            <a:ext cx="1349772" cy="1173773"/>
            <a:chOff x="2600226" y="628650"/>
            <a:chExt cx="1349772" cy="1173773"/>
          </a:xfrm>
        </p:grpSpPr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2752923" y="65722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2743498" y="64623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2735957" y="637442"/>
              <a:ext cx="50899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3337322" y="62865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3697387" y="628650"/>
              <a:ext cx="15646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5" name="Freeform 32"/>
            <p:cNvSpPr>
              <a:spLocks/>
            </p:cNvSpPr>
            <p:nvPr/>
          </p:nvSpPr>
          <p:spPr bwMode="auto">
            <a:xfrm>
              <a:off x="2690713" y="1175971"/>
              <a:ext cx="196056" cy="452804"/>
            </a:xfrm>
            <a:custGeom>
              <a:avLst/>
              <a:gdLst/>
              <a:ahLst/>
              <a:cxnLst>
                <a:cxn ang="0">
                  <a:pos x="104" y="138"/>
                </a:cxn>
                <a:cxn ang="0">
                  <a:pos x="97" y="167"/>
                </a:cxn>
                <a:cxn ang="0">
                  <a:pos x="87" y="189"/>
                </a:cxn>
                <a:cxn ang="0">
                  <a:pos x="74" y="202"/>
                </a:cxn>
                <a:cxn ang="0">
                  <a:pos x="55" y="206"/>
                </a:cxn>
                <a:cxn ang="0">
                  <a:pos x="40" y="204"/>
                </a:cxn>
                <a:cxn ang="0">
                  <a:pos x="31" y="199"/>
                </a:cxn>
                <a:cxn ang="0">
                  <a:pos x="22" y="191"/>
                </a:cxn>
                <a:cxn ang="0">
                  <a:pos x="15" y="179"/>
                </a:cxn>
                <a:cxn ang="0">
                  <a:pos x="8" y="164"/>
                </a:cxn>
                <a:cxn ang="0">
                  <a:pos x="4" y="144"/>
                </a:cxn>
                <a:cxn ang="0">
                  <a:pos x="1" y="120"/>
                </a:cxn>
                <a:cxn ang="0">
                  <a:pos x="1" y="91"/>
                </a:cxn>
                <a:cxn ang="0">
                  <a:pos x="4" y="59"/>
                </a:cxn>
                <a:cxn ang="0">
                  <a:pos x="12" y="34"/>
                </a:cxn>
                <a:cxn ang="0">
                  <a:pos x="22" y="15"/>
                </a:cxn>
                <a:cxn ang="0">
                  <a:pos x="37" y="4"/>
                </a:cxn>
                <a:cxn ang="0">
                  <a:pos x="54" y="0"/>
                </a:cxn>
                <a:cxn ang="0">
                  <a:pos x="68" y="3"/>
                </a:cxn>
                <a:cxn ang="0">
                  <a:pos x="79" y="8"/>
                </a:cxn>
                <a:cxn ang="0">
                  <a:pos x="88" y="20"/>
                </a:cxn>
                <a:cxn ang="0">
                  <a:pos x="95" y="35"/>
                </a:cxn>
                <a:cxn ang="0">
                  <a:pos x="101" y="54"/>
                </a:cxn>
                <a:cxn ang="0">
                  <a:pos x="73" y="71"/>
                </a:cxn>
                <a:cxn ang="0">
                  <a:pos x="71" y="61"/>
                </a:cxn>
                <a:cxn ang="0">
                  <a:pos x="66" y="52"/>
                </a:cxn>
                <a:cxn ang="0">
                  <a:pos x="59" y="47"/>
                </a:cxn>
                <a:cxn ang="0">
                  <a:pos x="52" y="47"/>
                </a:cxn>
                <a:cxn ang="0">
                  <a:pos x="45" y="51"/>
                </a:cxn>
                <a:cxn ang="0">
                  <a:pos x="39" y="59"/>
                </a:cxn>
                <a:cxn ang="0">
                  <a:pos x="35" y="71"/>
                </a:cxn>
                <a:cxn ang="0">
                  <a:pos x="34" y="85"/>
                </a:cxn>
                <a:cxn ang="0">
                  <a:pos x="33" y="103"/>
                </a:cxn>
                <a:cxn ang="0">
                  <a:pos x="34" y="125"/>
                </a:cxn>
                <a:cxn ang="0">
                  <a:pos x="37" y="140"/>
                </a:cxn>
                <a:cxn ang="0">
                  <a:pos x="40" y="151"/>
                </a:cxn>
                <a:cxn ang="0">
                  <a:pos x="45" y="157"/>
                </a:cxn>
                <a:cxn ang="0">
                  <a:pos x="52" y="160"/>
                </a:cxn>
                <a:cxn ang="0">
                  <a:pos x="58" y="159"/>
                </a:cxn>
                <a:cxn ang="0">
                  <a:pos x="64" y="157"/>
                </a:cxn>
                <a:cxn ang="0">
                  <a:pos x="68" y="151"/>
                </a:cxn>
                <a:cxn ang="0">
                  <a:pos x="73" y="131"/>
                </a:cxn>
              </a:cxnLst>
              <a:rect l="0" t="0" r="r" b="b"/>
              <a:pathLst>
                <a:path w="104" h="206">
                  <a:moveTo>
                    <a:pt x="75" y="121"/>
                  </a:moveTo>
                  <a:lnTo>
                    <a:pt x="90" y="130"/>
                  </a:lnTo>
                  <a:lnTo>
                    <a:pt x="104" y="138"/>
                  </a:lnTo>
                  <a:lnTo>
                    <a:pt x="101" y="149"/>
                  </a:lnTo>
                  <a:lnTo>
                    <a:pt x="100" y="159"/>
                  </a:lnTo>
                  <a:lnTo>
                    <a:pt x="97" y="167"/>
                  </a:lnTo>
                  <a:lnTo>
                    <a:pt x="94" y="176"/>
                  </a:lnTo>
                  <a:lnTo>
                    <a:pt x="91" y="183"/>
                  </a:lnTo>
                  <a:lnTo>
                    <a:pt x="87" y="189"/>
                  </a:lnTo>
                  <a:lnTo>
                    <a:pt x="84" y="195"/>
                  </a:lnTo>
                  <a:lnTo>
                    <a:pt x="79" y="199"/>
                  </a:lnTo>
                  <a:lnTo>
                    <a:pt x="74" y="202"/>
                  </a:lnTo>
                  <a:lnTo>
                    <a:pt x="68" y="205"/>
                  </a:lnTo>
                  <a:lnTo>
                    <a:pt x="62" y="206"/>
                  </a:lnTo>
                  <a:lnTo>
                    <a:pt x="55" y="206"/>
                  </a:lnTo>
                  <a:lnTo>
                    <a:pt x="47" y="206"/>
                  </a:lnTo>
                  <a:lnTo>
                    <a:pt x="44" y="205"/>
                  </a:lnTo>
                  <a:lnTo>
                    <a:pt x="40" y="204"/>
                  </a:lnTo>
                  <a:lnTo>
                    <a:pt x="37" y="203"/>
                  </a:lnTo>
                  <a:lnTo>
                    <a:pt x="33" y="202"/>
                  </a:lnTo>
                  <a:lnTo>
                    <a:pt x="31" y="199"/>
                  </a:lnTo>
                  <a:lnTo>
                    <a:pt x="27" y="197"/>
                  </a:lnTo>
                  <a:lnTo>
                    <a:pt x="25" y="195"/>
                  </a:lnTo>
                  <a:lnTo>
                    <a:pt x="22" y="191"/>
                  </a:lnTo>
                  <a:lnTo>
                    <a:pt x="20" y="187"/>
                  </a:lnTo>
                  <a:lnTo>
                    <a:pt x="16" y="184"/>
                  </a:lnTo>
                  <a:lnTo>
                    <a:pt x="15" y="179"/>
                  </a:lnTo>
                  <a:lnTo>
                    <a:pt x="13" y="174"/>
                  </a:lnTo>
                  <a:lnTo>
                    <a:pt x="11" y="170"/>
                  </a:lnTo>
                  <a:lnTo>
                    <a:pt x="8" y="164"/>
                  </a:lnTo>
                  <a:lnTo>
                    <a:pt x="7" y="158"/>
                  </a:lnTo>
                  <a:lnTo>
                    <a:pt x="5" y="151"/>
                  </a:lnTo>
                  <a:lnTo>
                    <a:pt x="4" y="144"/>
                  </a:lnTo>
                  <a:lnTo>
                    <a:pt x="2" y="137"/>
                  </a:lnTo>
                  <a:lnTo>
                    <a:pt x="1" y="129"/>
                  </a:lnTo>
                  <a:lnTo>
                    <a:pt x="1" y="120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1" y="91"/>
                  </a:lnTo>
                  <a:lnTo>
                    <a:pt x="1" y="80"/>
                  </a:lnTo>
                  <a:lnTo>
                    <a:pt x="2" y="70"/>
                  </a:lnTo>
                  <a:lnTo>
                    <a:pt x="4" y="59"/>
                  </a:lnTo>
                  <a:lnTo>
                    <a:pt x="6" y="50"/>
                  </a:lnTo>
                  <a:lnTo>
                    <a:pt x="8" y="41"/>
                  </a:lnTo>
                  <a:lnTo>
                    <a:pt x="12" y="34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2" y="4"/>
                  </a:lnTo>
                  <a:lnTo>
                    <a:pt x="75" y="6"/>
                  </a:lnTo>
                  <a:lnTo>
                    <a:pt x="79" y="8"/>
                  </a:lnTo>
                  <a:lnTo>
                    <a:pt x="82" y="12"/>
                  </a:lnTo>
                  <a:lnTo>
                    <a:pt x="86" y="15"/>
                  </a:lnTo>
                  <a:lnTo>
                    <a:pt x="88" y="20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5" y="35"/>
                  </a:lnTo>
                  <a:lnTo>
                    <a:pt x="98" y="41"/>
                  </a:lnTo>
                  <a:lnTo>
                    <a:pt x="99" y="47"/>
                  </a:lnTo>
                  <a:lnTo>
                    <a:pt x="101" y="54"/>
                  </a:lnTo>
                  <a:lnTo>
                    <a:pt x="102" y="63"/>
                  </a:lnTo>
                  <a:lnTo>
                    <a:pt x="73" y="74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4"/>
                  </a:lnTo>
                  <a:lnTo>
                    <a:pt x="71" y="61"/>
                  </a:lnTo>
                  <a:lnTo>
                    <a:pt x="70" y="58"/>
                  </a:lnTo>
                  <a:lnTo>
                    <a:pt x="67" y="54"/>
                  </a:lnTo>
                  <a:lnTo>
                    <a:pt x="66" y="52"/>
                  </a:lnTo>
                  <a:lnTo>
                    <a:pt x="64" y="51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5" y="46"/>
                  </a:lnTo>
                  <a:lnTo>
                    <a:pt x="52" y="47"/>
                  </a:lnTo>
                  <a:lnTo>
                    <a:pt x="49" y="47"/>
                  </a:lnTo>
                  <a:lnTo>
                    <a:pt x="47" y="48"/>
                  </a:lnTo>
                  <a:lnTo>
                    <a:pt x="45" y="51"/>
                  </a:lnTo>
                  <a:lnTo>
                    <a:pt x="42" y="53"/>
                  </a:lnTo>
                  <a:lnTo>
                    <a:pt x="41" y="56"/>
                  </a:lnTo>
                  <a:lnTo>
                    <a:pt x="39" y="59"/>
                  </a:lnTo>
                  <a:lnTo>
                    <a:pt x="38" y="64"/>
                  </a:lnTo>
                  <a:lnTo>
                    <a:pt x="37" y="67"/>
                  </a:lnTo>
                  <a:lnTo>
                    <a:pt x="35" y="71"/>
                  </a:lnTo>
                  <a:lnTo>
                    <a:pt x="35" y="74"/>
                  </a:lnTo>
                  <a:lnTo>
                    <a:pt x="34" y="79"/>
                  </a:lnTo>
                  <a:lnTo>
                    <a:pt x="34" y="85"/>
                  </a:lnTo>
                  <a:lnTo>
                    <a:pt x="34" y="90"/>
                  </a:lnTo>
                  <a:lnTo>
                    <a:pt x="33" y="97"/>
                  </a:lnTo>
                  <a:lnTo>
                    <a:pt x="33" y="103"/>
                  </a:lnTo>
                  <a:lnTo>
                    <a:pt x="33" y="111"/>
                  </a:lnTo>
                  <a:lnTo>
                    <a:pt x="34" y="118"/>
                  </a:lnTo>
                  <a:lnTo>
                    <a:pt x="34" y="125"/>
                  </a:lnTo>
                  <a:lnTo>
                    <a:pt x="34" y="131"/>
                  </a:lnTo>
                  <a:lnTo>
                    <a:pt x="35" y="136"/>
                  </a:lnTo>
                  <a:lnTo>
                    <a:pt x="37" y="140"/>
                  </a:lnTo>
                  <a:lnTo>
                    <a:pt x="38" y="145"/>
                  </a:lnTo>
                  <a:lnTo>
                    <a:pt x="39" y="149"/>
                  </a:lnTo>
                  <a:lnTo>
                    <a:pt x="40" y="151"/>
                  </a:lnTo>
                  <a:lnTo>
                    <a:pt x="41" y="153"/>
                  </a:lnTo>
                  <a:lnTo>
                    <a:pt x="44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9"/>
                  </a:lnTo>
                  <a:lnTo>
                    <a:pt x="52" y="160"/>
                  </a:lnTo>
                  <a:lnTo>
                    <a:pt x="54" y="160"/>
                  </a:lnTo>
                  <a:lnTo>
                    <a:pt x="55" y="160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8"/>
                  </a:lnTo>
                  <a:lnTo>
                    <a:pt x="64" y="157"/>
                  </a:lnTo>
                  <a:lnTo>
                    <a:pt x="65" y="154"/>
                  </a:lnTo>
                  <a:lnTo>
                    <a:pt x="66" y="152"/>
                  </a:lnTo>
                  <a:lnTo>
                    <a:pt x="68" y="151"/>
                  </a:lnTo>
                  <a:lnTo>
                    <a:pt x="70" y="145"/>
                  </a:lnTo>
                  <a:lnTo>
                    <a:pt x="72" y="138"/>
                  </a:lnTo>
                  <a:lnTo>
                    <a:pt x="73" y="131"/>
                  </a:lnTo>
                  <a:lnTo>
                    <a:pt x="74" y="126"/>
                  </a:lnTo>
                  <a:lnTo>
                    <a:pt x="75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3"/>
            <p:cNvSpPr>
              <a:spLocks/>
            </p:cNvSpPr>
            <p:nvPr/>
          </p:nvSpPr>
          <p:spPr bwMode="auto">
            <a:xfrm>
              <a:off x="2690713" y="1175971"/>
              <a:ext cx="196056" cy="452804"/>
            </a:xfrm>
            <a:custGeom>
              <a:avLst/>
              <a:gdLst/>
              <a:ahLst/>
              <a:cxnLst>
                <a:cxn ang="0">
                  <a:pos x="104" y="138"/>
                </a:cxn>
                <a:cxn ang="0">
                  <a:pos x="97" y="167"/>
                </a:cxn>
                <a:cxn ang="0">
                  <a:pos x="87" y="189"/>
                </a:cxn>
                <a:cxn ang="0">
                  <a:pos x="74" y="202"/>
                </a:cxn>
                <a:cxn ang="0">
                  <a:pos x="55" y="206"/>
                </a:cxn>
                <a:cxn ang="0">
                  <a:pos x="40" y="204"/>
                </a:cxn>
                <a:cxn ang="0">
                  <a:pos x="31" y="199"/>
                </a:cxn>
                <a:cxn ang="0">
                  <a:pos x="22" y="191"/>
                </a:cxn>
                <a:cxn ang="0">
                  <a:pos x="15" y="179"/>
                </a:cxn>
                <a:cxn ang="0">
                  <a:pos x="8" y="164"/>
                </a:cxn>
                <a:cxn ang="0">
                  <a:pos x="4" y="144"/>
                </a:cxn>
                <a:cxn ang="0">
                  <a:pos x="1" y="120"/>
                </a:cxn>
                <a:cxn ang="0">
                  <a:pos x="1" y="91"/>
                </a:cxn>
                <a:cxn ang="0">
                  <a:pos x="4" y="59"/>
                </a:cxn>
                <a:cxn ang="0">
                  <a:pos x="12" y="34"/>
                </a:cxn>
                <a:cxn ang="0">
                  <a:pos x="22" y="15"/>
                </a:cxn>
                <a:cxn ang="0">
                  <a:pos x="37" y="4"/>
                </a:cxn>
                <a:cxn ang="0">
                  <a:pos x="54" y="0"/>
                </a:cxn>
                <a:cxn ang="0">
                  <a:pos x="68" y="3"/>
                </a:cxn>
                <a:cxn ang="0">
                  <a:pos x="79" y="8"/>
                </a:cxn>
                <a:cxn ang="0">
                  <a:pos x="88" y="20"/>
                </a:cxn>
                <a:cxn ang="0">
                  <a:pos x="95" y="35"/>
                </a:cxn>
                <a:cxn ang="0">
                  <a:pos x="101" y="54"/>
                </a:cxn>
                <a:cxn ang="0">
                  <a:pos x="73" y="71"/>
                </a:cxn>
                <a:cxn ang="0">
                  <a:pos x="71" y="61"/>
                </a:cxn>
                <a:cxn ang="0">
                  <a:pos x="66" y="52"/>
                </a:cxn>
                <a:cxn ang="0">
                  <a:pos x="59" y="47"/>
                </a:cxn>
                <a:cxn ang="0">
                  <a:pos x="52" y="47"/>
                </a:cxn>
                <a:cxn ang="0">
                  <a:pos x="45" y="51"/>
                </a:cxn>
                <a:cxn ang="0">
                  <a:pos x="39" y="59"/>
                </a:cxn>
                <a:cxn ang="0">
                  <a:pos x="35" y="71"/>
                </a:cxn>
                <a:cxn ang="0">
                  <a:pos x="34" y="85"/>
                </a:cxn>
                <a:cxn ang="0">
                  <a:pos x="33" y="103"/>
                </a:cxn>
                <a:cxn ang="0">
                  <a:pos x="34" y="125"/>
                </a:cxn>
                <a:cxn ang="0">
                  <a:pos x="37" y="140"/>
                </a:cxn>
                <a:cxn ang="0">
                  <a:pos x="40" y="151"/>
                </a:cxn>
                <a:cxn ang="0">
                  <a:pos x="45" y="157"/>
                </a:cxn>
                <a:cxn ang="0">
                  <a:pos x="52" y="160"/>
                </a:cxn>
                <a:cxn ang="0">
                  <a:pos x="58" y="159"/>
                </a:cxn>
                <a:cxn ang="0">
                  <a:pos x="64" y="157"/>
                </a:cxn>
                <a:cxn ang="0">
                  <a:pos x="68" y="151"/>
                </a:cxn>
                <a:cxn ang="0">
                  <a:pos x="73" y="131"/>
                </a:cxn>
              </a:cxnLst>
              <a:rect l="0" t="0" r="r" b="b"/>
              <a:pathLst>
                <a:path w="104" h="206">
                  <a:moveTo>
                    <a:pt x="75" y="121"/>
                  </a:moveTo>
                  <a:lnTo>
                    <a:pt x="90" y="130"/>
                  </a:lnTo>
                  <a:lnTo>
                    <a:pt x="104" y="138"/>
                  </a:lnTo>
                  <a:lnTo>
                    <a:pt x="101" y="149"/>
                  </a:lnTo>
                  <a:lnTo>
                    <a:pt x="100" y="159"/>
                  </a:lnTo>
                  <a:lnTo>
                    <a:pt x="97" y="167"/>
                  </a:lnTo>
                  <a:lnTo>
                    <a:pt x="94" y="176"/>
                  </a:lnTo>
                  <a:lnTo>
                    <a:pt x="91" y="183"/>
                  </a:lnTo>
                  <a:lnTo>
                    <a:pt x="87" y="189"/>
                  </a:lnTo>
                  <a:lnTo>
                    <a:pt x="84" y="195"/>
                  </a:lnTo>
                  <a:lnTo>
                    <a:pt x="79" y="199"/>
                  </a:lnTo>
                  <a:lnTo>
                    <a:pt x="74" y="202"/>
                  </a:lnTo>
                  <a:lnTo>
                    <a:pt x="68" y="205"/>
                  </a:lnTo>
                  <a:lnTo>
                    <a:pt x="62" y="206"/>
                  </a:lnTo>
                  <a:lnTo>
                    <a:pt x="55" y="206"/>
                  </a:lnTo>
                  <a:lnTo>
                    <a:pt x="47" y="206"/>
                  </a:lnTo>
                  <a:lnTo>
                    <a:pt x="44" y="205"/>
                  </a:lnTo>
                  <a:lnTo>
                    <a:pt x="40" y="204"/>
                  </a:lnTo>
                  <a:lnTo>
                    <a:pt x="37" y="203"/>
                  </a:lnTo>
                  <a:lnTo>
                    <a:pt x="33" y="202"/>
                  </a:lnTo>
                  <a:lnTo>
                    <a:pt x="31" y="199"/>
                  </a:lnTo>
                  <a:lnTo>
                    <a:pt x="27" y="197"/>
                  </a:lnTo>
                  <a:lnTo>
                    <a:pt x="25" y="195"/>
                  </a:lnTo>
                  <a:lnTo>
                    <a:pt x="22" y="191"/>
                  </a:lnTo>
                  <a:lnTo>
                    <a:pt x="20" y="187"/>
                  </a:lnTo>
                  <a:lnTo>
                    <a:pt x="16" y="184"/>
                  </a:lnTo>
                  <a:lnTo>
                    <a:pt x="15" y="179"/>
                  </a:lnTo>
                  <a:lnTo>
                    <a:pt x="13" y="174"/>
                  </a:lnTo>
                  <a:lnTo>
                    <a:pt x="11" y="170"/>
                  </a:lnTo>
                  <a:lnTo>
                    <a:pt x="8" y="164"/>
                  </a:lnTo>
                  <a:lnTo>
                    <a:pt x="7" y="158"/>
                  </a:lnTo>
                  <a:lnTo>
                    <a:pt x="5" y="151"/>
                  </a:lnTo>
                  <a:lnTo>
                    <a:pt x="4" y="144"/>
                  </a:lnTo>
                  <a:lnTo>
                    <a:pt x="2" y="137"/>
                  </a:lnTo>
                  <a:lnTo>
                    <a:pt x="1" y="129"/>
                  </a:lnTo>
                  <a:lnTo>
                    <a:pt x="1" y="120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1" y="91"/>
                  </a:lnTo>
                  <a:lnTo>
                    <a:pt x="1" y="80"/>
                  </a:lnTo>
                  <a:lnTo>
                    <a:pt x="2" y="70"/>
                  </a:lnTo>
                  <a:lnTo>
                    <a:pt x="4" y="59"/>
                  </a:lnTo>
                  <a:lnTo>
                    <a:pt x="6" y="50"/>
                  </a:lnTo>
                  <a:lnTo>
                    <a:pt x="8" y="41"/>
                  </a:lnTo>
                  <a:lnTo>
                    <a:pt x="12" y="34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2" y="4"/>
                  </a:lnTo>
                  <a:lnTo>
                    <a:pt x="75" y="6"/>
                  </a:lnTo>
                  <a:lnTo>
                    <a:pt x="79" y="8"/>
                  </a:lnTo>
                  <a:lnTo>
                    <a:pt x="82" y="12"/>
                  </a:lnTo>
                  <a:lnTo>
                    <a:pt x="86" y="15"/>
                  </a:lnTo>
                  <a:lnTo>
                    <a:pt x="88" y="20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5" y="35"/>
                  </a:lnTo>
                  <a:lnTo>
                    <a:pt x="98" y="41"/>
                  </a:lnTo>
                  <a:lnTo>
                    <a:pt x="99" y="47"/>
                  </a:lnTo>
                  <a:lnTo>
                    <a:pt x="101" y="54"/>
                  </a:lnTo>
                  <a:lnTo>
                    <a:pt x="102" y="63"/>
                  </a:lnTo>
                  <a:lnTo>
                    <a:pt x="73" y="74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4"/>
                  </a:lnTo>
                  <a:lnTo>
                    <a:pt x="71" y="61"/>
                  </a:lnTo>
                  <a:lnTo>
                    <a:pt x="70" y="58"/>
                  </a:lnTo>
                  <a:lnTo>
                    <a:pt x="67" y="54"/>
                  </a:lnTo>
                  <a:lnTo>
                    <a:pt x="66" y="52"/>
                  </a:lnTo>
                  <a:lnTo>
                    <a:pt x="64" y="51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5" y="46"/>
                  </a:lnTo>
                  <a:lnTo>
                    <a:pt x="52" y="47"/>
                  </a:lnTo>
                  <a:lnTo>
                    <a:pt x="49" y="47"/>
                  </a:lnTo>
                  <a:lnTo>
                    <a:pt x="47" y="48"/>
                  </a:lnTo>
                  <a:lnTo>
                    <a:pt x="45" y="51"/>
                  </a:lnTo>
                  <a:lnTo>
                    <a:pt x="42" y="53"/>
                  </a:lnTo>
                  <a:lnTo>
                    <a:pt x="41" y="56"/>
                  </a:lnTo>
                  <a:lnTo>
                    <a:pt x="39" y="59"/>
                  </a:lnTo>
                  <a:lnTo>
                    <a:pt x="38" y="64"/>
                  </a:lnTo>
                  <a:lnTo>
                    <a:pt x="37" y="67"/>
                  </a:lnTo>
                  <a:lnTo>
                    <a:pt x="35" y="71"/>
                  </a:lnTo>
                  <a:lnTo>
                    <a:pt x="35" y="74"/>
                  </a:lnTo>
                  <a:lnTo>
                    <a:pt x="34" y="79"/>
                  </a:lnTo>
                  <a:lnTo>
                    <a:pt x="34" y="85"/>
                  </a:lnTo>
                  <a:lnTo>
                    <a:pt x="34" y="90"/>
                  </a:lnTo>
                  <a:lnTo>
                    <a:pt x="33" y="97"/>
                  </a:lnTo>
                  <a:lnTo>
                    <a:pt x="33" y="103"/>
                  </a:lnTo>
                  <a:lnTo>
                    <a:pt x="33" y="111"/>
                  </a:lnTo>
                  <a:lnTo>
                    <a:pt x="34" y="118"/>
                  </a:lnTo>
                  <a:lnTo>
                    <a:pt x="34" y="125"/>
                  </a:lnTo>
                  <a:lnTo>
                    <a:pt x="34" y="131"/>
                  </a:lnTo>
                  <a:lnTo>
                    <a:pt x="35" y="136"/>
                  </a:lnTo>
                  <a:lnTo>
                    <a:pt x="37" y="140"/>
                  </a:lnTo>
                  <a:lnTo>
                    <a:pt x="38" y="145"/>
                  </a:lnTo>
                  <a:lnTo>
                    <a:pt x="39" y="149"/>
                  </a:lnTo>
                  <a:lnTo>
                    <a:pt x="40" y="151"/>
                  </a:lnTo>
                  <a:lnTo>
                    <a:pt x="41" y="153"/>
                  </a:lnTo>
                  <a:lnTo>
                    <a:pt x="44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9"/>
                  </a:lnTo>
                  <a:lnTo>
                    <a:pt x="52" y="160"/>
                  </a:lnTo>
                  <a:lnTo>
                    <a:pt x="54" y="160"/>
                  </a:lnTo>
                  <a:lnTo>
                    <a:pt x="55" y="160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8"/>
                  </a:lnTo>
                  <a:lnTo>
                    <a:pt x="64" y="157"/>
                  </a:lnTo>
                  <a:lnTo>
                    <a:pt x="65" y="154"/>
                  </a:lnTo>
                  <a:lnTo>
                    <a:pt x="66" y="152"/>
                  </a:lnTo>
                  <a:lnTo>
                    <a:pt x="68" y="151"/>
                  </a:lnTo>
                  <a:lnTo>
                    <a:pt x="70" y="145"/>
                  </a:lnTo>
                  <a:lnTo>
                    <a:pt x="72" y="138"/>
                  </a:lnTo>
                  <a:lnTo>
                    <a:pt x="73" y="131"/>
                  </a:lnTo>
                  <a:lnTo>
                    <a:pt x="74" y="126"/>
                  </a:lnTo>
                  <a:lnTo>
                    <a:pt x="75" y="1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2752923" y="65722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2743498" y="64623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2735957" y="637442"/>
              <a:ext cx="50899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40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41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42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43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Rectangle 44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45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Rectangle 46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47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48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Rectangle 49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3" name="Rectangle 50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4" name="Rectangle 51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5" name="Rectangle 52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6" name="Rectangle 53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7" name="Rectangle 54"/>
            <p:cNvSpPr>
              <a:spLocks noChangeArrowheads="1"/>
            </p:cNvSpPr>
            <p:nvPr/>
          </p:nvSpPr>
          <p:spPr bwMode="auto">
            <a:xfrm>
              <a:off x="3337322" y="62865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8" name="Rectangle 55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9" name="Rectangle 56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30" name="Rectangle 57"/>
            <p:cNvSpPr>
              <a:spLocks noChangeArrowheads="1"/>
            </p:cNvSpPr>
            <p:nvPr/>
          </p:nvSpPr>
          <p:spPr bwMode="auto">
            <a:xfrm>
              <a:off x="3697387" y="628650"/>
              <a:ext cx="15646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31" name="Rectangle 58"/>
            <p:cNvSpPr>
              <a:spLocks noChangeArrowheads="1"/>
            </p:cNvSpPr>
            <p:nvPr/>
          </p:nvSpPr>
          <p:spPr bwMode="auto">
            <a:xfrm>
              <a:off x="2752923" y="65722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32" name="Rectangle 59"/>
            <p:cNvSpPr>
              <a:spLocks noChangeArrowheads="1"/>
            </p:cNvSpPr>
            <p:nvPr/>
          </p:nvSpPr>
          <p:spPr bwMode="auto">
            <a:xfrm>
              <a:off x="2743498" y="646235"/>
              <a:ext cx="5278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33" name="Rectangle 60"/>
            <p:cNvSpPr>
              <a:spLocks noChangeArrowheads="1"/>
            </p:cNvSpPr>
            <p:nvPr/>
          </p:nvSpPr>
          <p:spPr bwMode="auto">
            <a:xfrm>
              <a:off x="2735957" y="637442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I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334" name="Rectangle 61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Rectangle 62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Rectangle 63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Rectangle 64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Rectangle 65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Rectangle 66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Rectangle 67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Rectangle 68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Rectangle 69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Rectangle 70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Rectangle 71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Rectangle 72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Rectangle 73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47" name="Rectangle 74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48" name="Rectangle 75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49" name="Rectangle 76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50" name="Rectangle 77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51" name="Rectangle 78"/>
            <p:cNvSpPr>
              <a:spLocks noChangeArrowheads="1"/>
            </p:cNvSpPr>
            <p:nvPr/>
          </p:nvSpPr>
          <p:spPr bwMode="auto">
            <a:xfrm>
              <a:off x="3337322" y="62865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52" name="Rectangle 79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53" name="Rectangle 80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54" name="Rectangle 81"/>
            <p:cNvSpPr>
              <a:spLocks noChangeArrowheads="1"/>
            </p:cNvSpPr>
            <p:nvPr/>
          </p:nvSpPr>
          <p:spPr bwMode="auto">
            <a:xfrm>
              <a:off x="3697387" y="628650"/>
              <a:ext cx="15646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55" name="Rectangle 82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Rectangle 83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Rectangle 84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85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Rectangle 86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87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Rectangle 88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Rectangle 89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Rectangle 90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Rectangle 91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Rectangle 92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Rectangle 93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Rectangle 94"/>
            <p:cNvSpPr>
              <a:spLocks noChangeArrowheads="1"/>
            </p:cNvSpPr>
            <p:nvPr/>
          </p:nvSpPr>
          <p:spPr bwMode="auto">
            <a:xfrm>
              <a:off x="2617192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Rectangle 95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Rectangle 96"/>
            <p:cNvSpPr>
              <a:spLocks noChangeArrowheads="1"/>
            </p:cNvSpPr>
            <p:nvPr/>
          </p:nvSpPr>
          <p:spPr bwMode="auto">
            <a:xfrm>
              <a:off x="2600226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Rectangle 97"/>
            <p:cNvSpPr>
              <a:spLocks noChangeArrowheads="1"/>
            </p:cNvSpPr>
            <p:nvPr/>
          </p:nvSpPr>
          <p:spPr bwMode="auto">
            <a:xfrm>
              <a:off x="295086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Rectangle 98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Rectangle 99"/>
            <p:cNvSpPr>
              <a:spLocks noChangeArrowheads="1"/>
            </p:cNvSpPr>
            <p:nvPr/>
          </p:nvSpPr>
          <p:spPr bwMode="auto">
            <a:xfrm>
              <a:off x="2932013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Rectangle 100"/>
            <p:cNvSpPr>
              <a:spLocks noChangeArrowheads="1"/>
            </p:cNvSpPr>
            <p:nvPr/>
          </p:nvSpPr>
          <p:spPr bwMode="auto">
            <a:xfrm>
              <a:off x="3284538" y="1026502"/>
              <a:ext cx="331788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Rectangle 101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102"/>
            <p:cNvSpPr>
              <a:spLocks noChangeArrowheads="1"/>
            </p:cNvSpPr>
            <p:nvPr/>
          </p:nvSpPr>
          <p:spPr bwMode="auto">
            <a:xfrm>
              <a:off x="3265686" y="1004521"/>
              <a:ext cx="333673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Rectangle 103"/>
            <p:cNvSpPr>
              <a:spLocks noChangeArrowheads="1"/>
            </p:cNvSpPr>
            <p:nvPr/>
          </p:nvSpPr>
          <p:spPr bwMode="auto">
            <a:xfrm>
              <a:off x="3616325" y="1026502"/>
              <a:ext cx="333673" cy="7759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Rectangle 104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Rectangle 105"/>
            <p:cNvSpPr>
              <a:spLocks noChangeArrowheads="1"/>
            </p:cNvSpPr>
            <p:nvPr/>
          </p:nvSpPr>
          <p:spPr bwMode="auto">
            <a:xfrm>
              <a:off x="3599359" y="1004521"/>
              <a:ext cx="331788" cy="77811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Rectangle 106"/>
            <p:cNvSpPr>
              <a:spLocks noChangeArrowheads="1"/>
            </p:cNvSpPr>
            <p:nvPr/>
          </p:nvSpPr>
          <p:spPr bwMode="auto">
            <a:xfrm>
              <a:off x="2992338" y="650631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0" name="Rectangle 107"/>
            <p:cNvSpPr>
              <a:spLocks noChangeArrowheads="1"/>
            </p:cNvSpPr>
            <p:nvPr/>
          </p:nvSpPr>
          <p:spPr bwMode="auto">
            <a:xfrm>
              <a:off x="2982913" y="63964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IIa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1" name="Rectangle 108"/>
            <p:cNvSpPr>
              <a:spLocks noChangeArrowheads="1"/>
            </p:cNvSpPr>
            <p:nvPr/>
          </p:nvSpPr>
          <p:spPr bwMode="auto">
            <a:xfrm>
              <a:off x="2975372" y="628650"/>
              <a:ext cx="2111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 err="1">
                  <a:latin typeface="Arial" charset="0"/>
                </a:rPr>
                <a:t>IIa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382" name="Rectangle 109"/>
            <p:cNvSpPr>
              <a:spLocks noChangeArrowheads="1"/>
            </p:cNvSpPr>
            <p:nvPr/>
          </p:nvSpPr>
          <p:spPr bwMode="auto">
            <a:xfrm>
              <a:off x="3354288" y="650631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3" name="Rectangle 110"/>
            <p:cNvSpPr>
              <a:spLocks noChangeArrowheads="1"/>
            </p:cNvSpPr>
            <p:nvPr/>
          </p:nvSpPr>
          <p:spPr bwMode="auto">
            <a:xfrm>
              <a:off x="3344863" y="639640"/>
              <a:ext cx="220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4" name="Rectangle 111"/>
            <p:cNvSpPr>
              <a:spLocks noChangeArrowheads="1"/>
            </p:cNvSpPr>
            <p:nvPr/>
          </p:nvSpPr>
          <p:spPr bwMode="auto">
            <a:xfrm>
              <a:off x="3337322" y="628650"/>
              <a:ext cx="213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latin typeface="Arial" charset="0"/>
                </a:rPr>
                <a:t>IIb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5" name="Rectangle 112"/>
            <p:cNvSpPr>
              <a:spLocks noChangeArrowheads="1"/>
            </p:cNvSpPr>
            <p:nvPr/>
          </p:nvSpPr>
          <p:spPr bwMode="auto">
            <a:xfrm>
              <a:off x="3714353" y="650631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6" name="Rectangle 113"/>
            <p:cNvSpPr>
              <a:spLocks noChangeArrowheads="1"/>
            </p:cNvSpPr>
            <p:nvPr/>
          </p:nvSpPr>
          <p:spPr bwMode="auto">
            <a:xfrm>
              <a:off x="3704927" y="639640"/>
              <a:ext cx="15835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7" name="Rectangle 114"/>
            <p:cNvSpPr>
              <a:spLocks noChangeArrowheads="1"/>
            </p:cNvSpPr>
            <p:nvPr/>
          </p:nvSpPr>
          <p:spPr bwMode="auto">
            <a:xfrm>
              <a:off x="3697387" y="628650"/>
              <a:ext cx="15869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latin typeface="Arial" charset="0"/>
                </a:rPr>
                <a:t>III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88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2992338" y="1151792"/>
              <a:ext cx="209252" cy="4418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</a:t>
              </a:r>
            </a:p>
          </p:txBody>
        </p:sp>
      </p:grpSp>
      <p:grpSp>
        <p:nvGrpSpPr>
          <p:cNvPr id="390" name="Group 232"/>
          <p:cNvGrpSpPr>
            <a:grpSpLocks/>
          </p:cNvGrpSpPr>
          <p:nvPr/>
        </p:nvGrpSpPr>
        <p:grpSpPr bwMode="auto">
          <a:xfrm>
            <a:off x="6781800" y="381000"/>
            <a:ext cx="1371600" cy="1219200"/>
            <a:chOff x="432" y="2402"/>
            <a:chExt cx="720" cy="622"/>
          </a:xfrm>
        </p:grpSpPr>
        <p:sp>
          <p:nvSpPr>
            <p:cNvPr id="391" name="Rectangle 233"/>
            <p:cNvSpPr>
              <a:spLocks noChangeArrowheads="1"/>
            </p:cNvSpPr>
            <p:nvPr/>
          </p:nvSpPr>
          <p:spPr bwMode="auto">
            <a:xfrm>
              <a:off x="513" y="2413"/>
              <a:ext cx="3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392" name="Rectangle 234"/>
            <p:cNvSpPr>
              <a:spLocks noChangeArrowheads="1"/>
            </p:cNvSpPr>
            <p:nvPr/>
          </p:nvSpPr>
          <p:spPr bwMode="auto">
            <a:xfrm>
              <a:off x="508" y="2407"/>
              <a:ext cx="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393" name="Rectangle 235"/>
            <p:cNvSpPr>
              <a:spLocks noChangeArrowheads="1"/>
            </p:cNvSpPr>
            <p:nvPr/>
          </p:nvSpPr>
          <p:spPr bwMode="auto">
            <a:xfrm>
              <a:off x="503" y="2402"/>
              <a:ext cx="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394" name="Rectangle 236"/>
            <p:cNvSpPr>
              <a:spLocks noChangeArrowheads="1"/>
            </p:cNvSpPr>
            <p:nvPr/>
          </p:nvSpPr>
          <p:spPr bwMode="auto">
            <a:xfrm>
              <a:off x="442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237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Rectangle 238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Rectangle 239"/>
            <p:cNvSpPr>
              <a:spLocks noChangeArrowheads="1"/>
            </p:cNvSpPr>
            <p:nvPr/>
          </p:nvSpPr>
          <p:spPr bwMode="auto">
            <a:xfrm>
              <a:off x="619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240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Rectangle 241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Rectangle 242"/>
            <p:cNvSpPr>
              <a:spLocks noChangeArrowheads="1"/>
            </p:cNvSpPr>
            <p:nvPr/>
          </p:nvSpPr>
          <p:spPr bwMode="auto">
            <a:xfrm>
              <a:off x="797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Rectangle 243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Rectangle 244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Rectangle 245"/>
            <p:cNvSpPr>
              <a:spLocks noChangeArrowheads="1"/>
            </p:cNvSpPr>
            <p:nvPr/>
          </p:nvSpPr>
          <p:spPr bwMode="auto">
            <a:xfrm>
              <a:off x="974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Rectangle 246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Rectangle 247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Rectangle 248"/>
            <p:cNvSpPr>
              <a:spLocks noChangeArrowheads="1"/>
            </p:cNvSpPr>
            <p:nvPr/>
          </p:nvSpPr>
          <p:spPr bwMode="auto">
            <a:xfrm>
              <a:off x="640" y="2414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07" name="Rectangle 249"/>
            <p:cNvSpPr>
              <a:spLocks noChangeArrowheads="1"/>
            </p:cNvSpPr>
            <p:nvPr/>
          </p:nvSpPr>
          <p:spPr bwMode="auto">
            <a:xfrm>
              <a:off x="636" y="2409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08" name="Rectangle 250"/>
            <p:cNvSpPr>
              <a:spLocks noChangeArrowheads="1"/>
            </p:cNvSpPr>
            <p:nvPr/>
          </p:nvSpPr>
          <p:spPr bwMode="auto">
            <a:xfrm>
              <a:off x="631" y="2403"/>
              <a:ext cx="1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09" name="Rectangle 251"/>
            <p:cNvSpPr>
              <a:spLocks noChangeArrowheads="1"/>
            </p:cNvSpPr>
            <p:nvPr/>
          </p:nvSpPr>
          <p:spPr bwMode="auto">
            <a:xfrm>
              <a:off x="833" y="2414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10" name="Rectangle 252"/>
            <p:cNvSpPr>
              <a:spLocks noChangeArrowheads="1"/>
            </p:cNvSpPr>
            <p:nvPr/>
          </p:nvSpPr>
          <p:spPr bwMode="auto">
            <a:xfrm>
              <a:off x="829" y="2409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11" name="Rectangle 253"/>
            <p:cNvSpPr>
              <a:spLocks noChangeArrowheads="1"/>
            </p:cNvSpPr>
            <p:nvPr/>
          </p:nvSpPr>
          <p:spPr bwMode="auto">
            <a:xfrm>
              <a:off x="824" y="2403"/>
              <a:ext cx="14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12" name="Rectangle 254"/>
            <p:cNvSpPr>
              <a:spLocks noChangeArrowheads="1"/>
            </p:cNvSpPr>
            <p:nvPr/>
          </p:nvSpPr>
          <p:spPr bwMode="auto">
            <a:xfrm>
              <a:off x="1026" y="2414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13" name="Rectangle 255"/>
            <p:cNvSpPr>
              <a:spLocks noChangeArrowheads="1"/>
            </p:cNvSpPr>
            <p:nvPr/>
          </p:nvSpPr>
          <p:spPr bwMode="auto">
            <a:xfrm>
              <a:off x="1022" y="2409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14" name="Rectangle 256"/>
            <p:cNvSpPr>
              <a:spLocks noChangeArrowheads="1"/>
            </p:cNvSpPr>
            <p:nvPr/>
          </p:nvSpPr>
          <p:spPr bwMode="auto">
            <a:xfrm>
              <a:off x="1017" y="2403"/>
              <a:ext cx="1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15" name="Freeform 257"/>
            <p:cNvSpPr>
              <a:spLocks noEditPoints="1"/>
            </p:cNvSpPr>
            <p:nvPr/>
          </p:nvSpPr>
          <p:spPr bwMode="auto">
            <a:xfrm>
              <a:off x="476" y="2674"/>
              <a:ext cx="104" cy="239"/>
            </a:xfrm>
            <a:custGeom>
              <a:avLst/>
              <a:gdLst/>
              <a:ahLst/>
              <a:cxnLst>
                <a:cxn ang="0">
                  <a:pos x="88" y="226"/>
                </a:cxn>
                <a:cxn ang="0">
                  <a:pos x="45" y="226"/>
                </a:cxn>
                <a:cxn ang="0">
                  <a:pos x="38" y="271"/>
                </a:cxn>
                <a:cxn ang="0">
                  <a:pos x="0" y="271"/>
                </a:cxn>
                <a:cxn ang="0">
                  <a:pos x="23" y="135"/>
                </a:cxn>
                <a:cxn ang="0">
                  <a:pos x="46" y="0"/>
                </a:cxn>
                <a:cxn ang="0">
                  <a:pos x="88" y="0"/>
                </a:cxn>
                <a:cxn ang="0">
                  <a:pos x="101" y="66"/>
                </a:cxn>
                <a:cxn ang="0">
                  <a:pos x="111" y="135"/>
                </a:cxn>
                <a:cxn ang="0">
                  <a:pos x="136" y="271"/>
                </a:cxn>
                <a:cxn ang="0">
                  <a:pos x="94" y="271"/>
                </a:cxn>
                <a:cxn ang="0">
                  <a:pos x="88" y="226"/>
                </a:cxn>
                <a:cxn ang="0">
                  <a:pos x="88" y="226"/>
                </a:cxn>
                <a:cxn ang="0">
                  <a:pos x="80" y="167"/>
                </a:cxn>
                <a:cxn ang="0">
                  <a:pos x="66" y="69"/>
                </a:cxn>
                <a:cxn ang="0">
                  <a:pos x="60" y="117"/>
                </a:cxn>
                <a:cxn ang="0">
                  <a:pos x="54" y="167"/>
                </a:cxn>
                <a:cxn ang="0">
                  <a:pos x="80" y="167"/>
                </a:cxn>
                <a:cxn ang="0">
                  <a:pos x="80" y="167"/>
                </a:cxn>
              </a:cxnLst>
              <a:rect l="0" t="0" r="r" b="b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lnTo>
                    <a:pt x="88" y="226"/>
                  </a:lnTo>
                  <a:close/>
                  <a:moveTo>
                    <a:pt x="80" y="167"/>
                  </a:moveTo>
                  <a:lnTo>
                    <a:pt x="66" y="69"/>
                  </a:lnTo>
                  <a:lnTo>
                    <a:pt x="60" y="117"/>
                  </a:lnTo>
                  <a:lnTo>
                    <a:pt x="54" y="167"/>
                  </a:lnTo>
                  <a:lnTo>
                    <a:pt x="80" y="167"/>
                  </a:lnTo>
                  <a:lnTo>
                    <a:pt x="80" y="1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258"/>
            <p:cNvSpPr>
              <a:spLocks/>
            </p:cNvSpPr>
            <p:nvPr/>
          </p:nvSpPr>
          <p:spPr bwMode="auto">
            <a:xfrm>
              <a:off x="476" y="2674"/>
              <a:ext cx="104" cy="239"/>
            </a:xfrm>
            <a:custGeom>
              <a:avLst/>
              <a:gdLst/>
              <a:ahLst/>
              <a:cxnLst>
                <a:cxn ang="0">
                  <a:pos x="88" y="226"/>
                </a:cxn>
                <a:cxn ang="0">
                  <a:pos x="45" y="226"/>
                </a:cxn>
                <a:cxn ang="0">
                  <a:pos x="38" y="271"/>
                </a:cxn>
                <a:cxn ang="0">
                  <a:pos x="0" y="271"/>
                </a:cxn>
                <a:cxn ang="0">
                  <a:pos x="23" y="135"/>
                </a:cxn>
                <a:cxn ang="0">
                  <a:pos x="46" y="0"/>
                </a:cxn>
                <a:cxn ang="0">
                  <a:pos x="88" y="0"/>
                </a:cxn>
                <a:cxn ang="0">
                  <a:pos x="101" y="66"/>
                </a:cxn>
                <a:cxn ang="0">
                  <a:pos x="111" y="135"/>
                </a:cxn>
                <a:cxn ang="0">
                  <a:pos x="136" y="271"/>
                </a:cxn>
                <a:cxn ang="0">
                  <a:pos x="94" y="271"/>
                </a:cxn>
                <a:cxn ang="0">
                  <a:pos x="88" y="226"/>
                </a:cxn>
                <a:cxn ang="0">
                  <a:pos x="88" y="226"/>
                </a:cxn>
              </a:cxnLst>
              <a:rect l="0" t="0" r="r" b="b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lnTo>
                    <a:pt x="88" y="22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259"/>
            <p:cNvSpPr>
              <a:spLocks/>
            </p:cNvSpPr>
            <p:nvPr/>
          </p:nvSpPr>
          <p:spPr bwMode="auto">
            <a:xfrm>
              <a:off x="517" y="2735"/>
              <a:ext cx="20" cy="86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12" y="0"/>
                </a:cxn>
                <a:cxn ang="0">
                  <a:pos x="6" y="48"/>
                </a:cxn>
                <a:cxn ang="0">
                  <a:pos x="0" y="98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98">
                  <a:moveTo>
                    <a:pt x="26" y="98"/>
                  </a:moveTo>
                  <a:lnTo>
                    <a:pt x="12" y="0"/>
                  </a:lnTo>
                  <a:lnTo>
                    <a:pt x="6" y="48"/>
                  </a:lnTo>
                  <a:lnTo>
                    <a:pt x="0" y="98"/>
                  </a:lnTo>
                  <a:lnTo>
                    <a:pt x="26" y="98"/>
                  </a:lnTo>
                  <a:lnTo>
                    <a:pt x="26" y="9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Rectangle 260"/>
            <p:cNvSpPr>
              <a:spLocks noChangeArrowheads="1"/>
            </p:cNvSpPr>
            <p:nvPr/>
          </p:nvSpPr>
          <p:spPr bwMode="auto">
            <a:xfrm>
              <a:off x="513" y="2413"/>
              <a:ext cx="3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19" name="Rectangle 261"/>
            <p:cNvSpPr>
              <a:spLocks noChangeArrowheads="1"/>
            </p:cNvSpPr>
            <p:nvPr/>
          </p:nvSpPr>
          <p:spPr bwMode="auto">
            <a:xfrm>
              <a:off x="508" y="2407"/>
              <a:ext cx="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20" name="Rectangle 262"/>
            <p:cNvSpPr>
              <a:spLocks noChangeArrowheads="1"/>
            </p:cNvSpPr>
            <p:nvPr/>
          </p:nvSpPr>
          <p:spPr bwMode="auto">
            <a:xfrm>
              <a:off x="503" y="2402"/>
              <a:ext cx="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21" name="Rectangle 263"/>
            <p:cNvSpPr>
              <a:spLocks noChangeArrowheads="1"/>
            </p:cNvSpPr>
            <p:nvPr/>
          </p:nvSpPr>
          <p:spPr bwMode="auto">
            <a:xfrm>
              <a:off x="442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Rectangle 264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Rectangle 265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Rectangle 266"/>
            <p:cNvSpPr>
              <a:spLocks noChangeArrowheads="1"/>
            </p:cNvSpPr>
            <p:nvPr/>
          </p:nvSpPr>
          <p:spPr bwMode="auto">
            <a:xfrm>
              <a:off x="619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Rectangle 267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Rectangle 268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Rectangle 269"/>
            <p:cNvSpPr>
              <a:spLocks noChangeArrowheads="1"/>
            </p:cNvSpPr>
            <p:nvPr/>
          </p:nvSpPr>
          <p:spPr bwMode="auto">
            <a:xfrm>
              <a:off x="797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Rectangle 270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Rectangle 271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Rectangle 272"/>
            <p:cNvSpPr>
              <a:spLocks noChangeArrowheads="1"/>
            </p:cNvSpPr>
            <p:nvPr/>
          </p:nvSpPr>
          <p:spPr bwMode="auto">
            <a:xfrm>
              <a:off x="974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Rectangle 273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Rectangle 274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Rectangle 275"/>
            <p:cNvSpPr>
              <a:spLocks noChangeArrowheads="1"/>
            </p:cNvSpPr>
            <p:nvPr/>
          </p:nvSpPr>
          <p:spPr bwMode="auto">
            <a:xfrm>
              <a:off x="640" y="2414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34" name="Rectangle 276"/>
            <p:cNvSpPr>
              <a:spLocks noChangeArrowheads="1"/>
            </p:cNvSpPr>
            <p:nvPr/>
          </p:nvSpPr>
          <p:spPr bwMode="auto">
            <a:xfrm>
              <a:off x="636" y="2409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35" name="Rectangle 277"/>
            <p:cNvSpPr>
              <a:spLocks noChangeArrowheads="1"/>
            </p:cNvSpPr>
            <p:nvPr/>
          </p:nvSpPr>
          <p:spPr bwMode="auto">
            <a:xfrm>
              <a:off x="631" y="2403"/>
              <a:ext cx="1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36" name="Rectangle 278"/>
            <p:cNvSpPr>
              <a:spLocks noChangeArrowheads="1"/>
            </p:cNvSpPr>
            <p:nvPr/>
          </p:nvSpPr>
          <p:spPr bwMode="auto">
            <a:xfrm>
              <a:off x="833" y="2414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37" name="Rectangle 279"/>
            <p:cNvSpPr>
              <a:spLocks noChangeArrowheads="1"/>
            </p:cNvSpPr>
            <p:nvPr/>
          </p:nvSpPr>
          <p:spPr bwMode="auto">
            <a:xfrm>
              <a:off x="829" y="2409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38" name="Rectangle 280"/>
            <p:cNvSpPr>
              <a:spLocks noChangeArrowheads="1"/>
            </p:cNvSpPr>
            <p:nvPr/>
          </p:nvSpPr>
          <p:spPr bwMode="auto">
            <a:xfrm>
              <a:off x="824" y="2403"/>
              <a:ext cx="14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39" name="Rectangle 281"/>
            <p:cNvSpPr>
              <a:spLocks noChangeArrowheads="1"/>
            </p:cNvSpPr>
            <p:nvPr/>
          </p:nvSpPr>
          <p:spPr bwMode="auto">
            <a:xfrm>
              <a:off x="1026" y="2414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40" name="Rectangle 282"/>
            <p:cNvSpPr>
              <a:spLocks noChangeArrowheads="1"/>
            </p:cNvSpPr>
            <p:nvPr/>
          </p:nvSpPr>
          <p:spPr bwMode="auto">
            <a:xfrm>
              <a:off x="1022" y="2409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41" name="Rectangle 283"/>
            <p:cNvSpPr>
              <a:spLocks noChangeArrowheads="1"/>
            </p:cNvSpPr>
            <p:nvPr/>
          </p:nvSpPr>
          <p:spPr bwMode="auto">
            <a:xfrm>
              <a:off x="1017" y="2403"/>
              <a:ext cx="1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42" name="Rectangle 284"/>
            <p:cNvSpPr>
              <a:spLocks noChangeArrowheads="1"/>
            </p:cNvSpPr>
            <p:nvPr/>
          </p:nvSpPr>
          <p:spPr bwMode="auto">
            <a:xfrm>
              <a:off x="513" y="2413"/>
              <a:ext cx="3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43" name="Rectangle 285"/>
            <p:cNvSpPr>
              <a:spLocks noChangeArrowheads="1"/>
            </p:cNvSpPr>
            <p:nvPr/>
          </p:nvSpPr>
          <p:spPr bwMode="auto">
            <a:xfrm>
              <a:off x="508" y="2407"/>
              <a:ext cx="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44" name="Rectangle 286"/>
            <p:cNvSpPr>
              <a:spLocks noChangeArrowheads="1"/>
            </p:cNvSpPr>
            <p:nvPr/>
          </p:nvSpPr>
          <p:spPr bwMode="auto">
            <a:xfrm>
              <a:off x="503" y="2402"/>
              <a:ext cx="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45" name="Rectangle 287"/>
            <p:cNvSpPr>
              <a:spLocks noChangeArrowheads="1"/>
            </p:cNvSpPr>
            <p:nvPr/>
          </p:nvSpPr>
          <p:spPr bwMode="auto">
            <a:xfrm>
              <a:off x="442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Rectangle 288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Rectangle 289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Rectangle 290"/>
            <p:cNvSpPr>
              <a:spLocks noChangeArrowheads="1"/>
            </p:cNvSpPr>
            <p:nvPr/>
          </p:nvSpPr>
          <p:spPr bwMode="auto">
            <a:xfrm>
              <a:off x="619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Rectangle 291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Rectangle 292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Rectangle 293"/>
            <p:cNvSpPr>
              <a:spLocks noChangeArrowheads="1"/>
            </p:cNvSpPr>
            <p:nvPr/>
          </p:nvSpPr>
          <p:spPr bwMode="auto">
            <a:xfrm>
              <a:off x="797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Rectangle 294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Rectangle 295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Rectangle 296"/>
            <p:cNvSpPr>
              <a:spLocks noChangeArrowheads="1"/>
            </p:cNvSpPr>
            <p:nvPr/>
          </p:nvSpPr>
          <p:spPr bwMode="auto">
            <a:xfrm>
              <a:off x="974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Rectangle 297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Rectangle 298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Rectangle 299"/>
            <p:cNvSpPr>
              <a:spLocks noChangeArrowheads="1"/>
            </p:cNvSpPr>
            <p:nvPr/>
          </p:nvSpPr>
          <p:spPr bwMode="auto">
            <a:xfrm>
              <a:off x="640" y="2414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58" name="Rectangle 300"/>
            <p:cNvSpPr>
              <a:spLocks noChangeArrowheads="1"/>
            </p:cNvSpPr>
            <p:nvPr/>
          </p:nvSpPr>
          <p:spPr bwMode="auto">
            <a:xfrm>
              <a:off x="636" y="2409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59" name="Rectangle 301"/>
            <p:cNvSpPr>
              <a:spLocks noChangeArrowheads="1"/>
            </p:cNvSpPr>
            <p:nvPr/>
          </p:nvSpPr>
          <p:spPr bwMode="auto">
            <a:xfrm>
              <a:off x="631" y="2403"/>
              <a:ext cx="1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60" name="Rectangle 302"/>
            <p:cNvSpPr>
              <a:spLocks noChangeArrowheads="1"/>
            </p:cNvSpPr>
            <p:nvPr/>
          </p:nvSpPr>
          <p:spPr bwMode="auto">
            <a:xfrm>
              <a:off x="833" y="2414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61" name="Rectangle 303"/>
            <p:cNvSpPr>
              <a:spLocks noChangeArrowheads="1"/>
            </p:cNvSpPr>
            <p:nvPr/>
          </p:nvSpPr>
          <p:spPr bwMode="auto">
            <a:xfrm>
              <a:off x="829" y="2409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62" name="Rectangle 304"/>
            <p:cNvSpPr>
              <a:spLocks noChangeArrowheads="1"/>
            </p:cNvSpPr>
            <p:nvPr/>
          </p:nvSpPr>
          <p:spPr bwMode="auto">
            <a:xfrm>
              <a:off x="824" y="2403"/>
              <a:ext cx="14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63" name="Rectangle 305"/>
            <p:cNvSpPr>
              <a:spLocks noChangeArrowheads="1"/>
            </p:cNvSpPr>
            <p:nvPr/>
          </p:nvSpPr>
          <p:spPr bwMode="auto">
            <a:xfrm>
              <a:off x="1026" y="2414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64" name="Rectangle 306"/>
            <p:cNvSpPr>
              <a:spLocks noChangeArrowheads="1"/>
            </p:cNvSpPr>
            <p:nvPr/>
          </p:nvSpPr>
          <p:spPr bwMode="auto">
            <a:xfrm>
              <a:off x="1022" y="2409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65" name="Rectangle 307"/>
            <p:cNvSpPr>
              <a:spLocks noChangeArrowheads="1"/>
            </p:cNvSpPr>
            <p:nvPr/>
          </p:nvSpPr>
          <p:spPr bwMode="auto">
            <a:xfrm>
              <a:off x="1017" y="2403"/>
              <a:ext cx="1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66" name="Rectangle 308"/>
            <p:cNvSpPr>
              <a:spLocks noChangeArrowheads="1"/>
            </p:cNvSpPr>
            <p:nvPr/>
          </p:nvSpPr>
          <p:spPr bwMode="auto">
            <a:xfrm>
              <a:off x="442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Rectangle 309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Rectangle 310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Rectangle 311"/>
            <p:cNvSpPr>
              <a:spLocks noChangeArrowheads="1"/>
            </p:cNvSpPr>
            <p:nvPr/>
          </p:nvSpPr>
          <p:spPr bwMode="auto">
            <a:xfrm>
              <a:off x="619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312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Rectangle 313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Rectangle 314"/>
            <p:cNvSpPr>
              <a:spLocks noChangeArrowheads="1"/>
            </p:cNvSpPr>
            <p:nvPr/>
          </p:nvSpPr>
          <p:spPr bwMode="auto">
            <a:xfrm>
              <a:off x="797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Rectangle 315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Rectangle 316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Rectangle 317"/>
            <p:cNvSpPr>
              <a:spLocks noChangeArrowheads="1"/>
            </p:cNvSpPr>
            <p:nvPr/>
          </p:nvSpPr>
          <p:spPr bwMode="auto">
            <a:xfrm>
              <a:off x="974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Rectangle 318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Rectangle 319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Rectangle 320"/>
            <p:cNvSpPr>
              <a:spLocks noChangeArrowheads="1"/>
            </p:cNvSpPr>
            <p:nvPr/>
          </p:nvSpPr>
          <p:spPr bwMode="auto">
            <a:xfrm>
              <a:off x="442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Rectangle 321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Rectangle 322"/>
            <p:cNvSpPr>
              <a:spLocks noChangeArrowheads="1"/>
            </p:cNvSpPr>
            <p:nvPr/>
          </p:nvSpPr>
          <p:spPr bwMode="auto">
            <a:xfrm>
              <a:off x="432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Rectangle 323"/>
            <p:cNvSpPr>
              <a:spLocks noChangeArrowheads="1"/>
            </p:cNvSpPr>
            <p:nvPr/>
          </p:nvSpPr>
          <p:spPr bwMode="auto">
            <a:xfrm>
              <a:off x="619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Rectangle 324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Rectangle 325"/>
            <p:cNvSpPr>
              <a:spLocks noChangeArrowheads="1"/>
            </p:cNvSpPr>
            <p:nvPr/>
          </p:nvSpPr>
          <p:spPr bwMode="auto">
            <a:xfrm>
              <a:off x="610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Rectangle 326"/>
            <p:cNvSpPr>
              <a:spLocks noChangeArrowheads="1"/>
            </p:cNvSpPr>
            <p:nvPr/>
          </p:nvSpPr>
          <p:spPr bwMode="auto">
            <a:xfrm>
              <a:off x="797" y="2613"/>
              <a:ext cx="177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Rectangle 327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Rectangle 328"/>
            <p:cNvSpPr>
              <a:spLocks noChangeArrowheads="1"/>
            </p:cNvSpPr>
            <p:nvPr/>
          </p:nvSpPr>
          <p:spPr bwMode="auto">
            <a:xfrm>
              <a:off x="787" y="2602"/>
              <a:ext cx="178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Rectangle 329"/>
            <p:cNvSpPr>
              <a:spLocks noChangeArrowheads="1"/>
            </p:cNvSpPr>
            <p:nvPr/>
          </p:nvSpPr>
          <p:spPr bwMode="auto">
            <a:xfrm>
              <a:off x="974" y="2613"/>
              <a:ext cx="178" cy="4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Rectangle 330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Rectangle 331"/>
            <p:cNvSpPr>
              <a:spLocks noChangeArrowheads="1"/>
            </p:cNvSpPr>
            <p:nvPr/>
          </p:nvSpPr>
          <p:spPr bwMode="auto">
            <a:xfrm>
              <a:off x="965" y="2602"/>
              <a:ext cx="177" cy="4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Rectangle 332"/>
            <p:cNvSpPr>
              <a:spLocks noChangeArrowheads="1"/>
            </p:cNvSpPr>
            <p:nvPr/>
          </p:nvSpPr>
          <p:spPr bwMode="auto">
            <a:xfrm>
              <a:off x="640" y="2414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1" name="Rectangle 333"/>
            <p:cNvSpPr>
              <a:spLocks noChangeArrowheads="1"/>
            </p:cNvSpPr>
            <p:nvPr/>
          </p:nvSpPr>
          <p:spPr bwMode="auto">
            <a:xfrm>
              <a:off x="636" y="2409"/>
              <a:ext cx="14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2" name="Rectangle 334"/>
            <p:cNvSpPr>
              <a:spLocks noChangeArrowheads="1"/>
            </p:cNvSpPr>
            <p:nvPr/>
          </p:nvSpPr>
          <p:spPr bwMode="auto">
            <a:xfrm>
              <a:off x="631" y="2403"/>
              <a:ext cx="1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IIa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3" name="Rectangle 335"/>
            <p:cNvSpPr>
              <a:spLocks noChangeArrowheads="1"/>
            </p:cNvSpPr>
            <p:nvPr/>
          </p:nvSpPr>
          <p:spPr bwMode="auto">
            <a:xfrm>
              <a:off x="833" y="2414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4" name="Rectangle 336"/>
            <p:cNvSpPr>
              <a:spLocks noChangeArrowheads="1"/>
            </p:cNvSpPr>
            <p:nvPr/>
          </p:nvSpPr>
          <p:spPr bwMode="auto">
            <a:xfrm>
              <a:off x="829" y="2409"/>
              <a:ext cx="14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5" name="Rectangle 337"/>
            <p:cNvSpPr>
              <a:spLocks noChangeArrowheads="1"/>
            </p:cNvSpPr>
            <p:nvPr/>
          </p:nvSpPr>
          <p:spPr bwMode="auto">
            <a:xfrm>
              <a:off x="824" y="2403"/>
              <a:ext cx="14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IIb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6" name="Rectangle 338"/>
            <p:cNvSpPr>
              <a:spLocks noChangeArrowheads="1"/>
            </p:cNvSpPr>
            <p:nvPr/>
          </p:nvSpPr>
          <p:spPr bwMode="auto">
            <a:xfrm>
              <a:off x="1026" y="2414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7" name="Rectangle 339"/>
            <p:cNvSpPr>
              <a:spLocks noChangeArrowheads="1"/>
            </p:cNvSpPr>
            <p:nvPr/>
          </p:nvSpPr>
          <p:spPr bwMode="auto">
            <a:xfrm>
              <a:off x="1022" y="2409"/>
              <a:ext cx="10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8" name="Rectangle 340"/>
            <p:cNvSpPr>
              <a:spLocks noChangeArrowheads="1"/>
            </p:cNvSpPr>
            <p:nvPr/>
          </p:nvSpPr>
          <p:spPr bwMode="auto">
            <a:xfrm>
              <a:off x="1017" y="2403"/>
              <a:ext cx="1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III</a:t>
              </a:r>
              <a:endParaRPr lang="en-US"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99" name="WordArt 341"/>
            <p:cNvSpPr>
              <a:spLocks noChangeArrowheads="1" noChangeShapeType="1" noTextEdit="1"/>
            </p:cNvSpPr>
            <p:nvPr/>
          </p:nvSpPr>
          <p:spPr bwMode="auto">
            <a:xfrm>
              <a:off x="995" y="2688"/>
              <a:ext cx="109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533400" y="381000"/>
            <a:ext cx="1447800" cy="1349375"/>
            <a:chOff x="384" y="144"/>
            <a:chExt cx="912" cy="850"/>
          </a:xfrm>
        </p:grpSpPr>
        <p:sp>
          <p:nvSpPr>
            <p:cNvPr id="1026" name="AutoShape 2"/>
            <p:cNvSpPr>
              <a:spLocks noChangeAspect="1" noChangeArrowheads="1" noTextEdit="1"/>
            </p:cNvSpPr>
            <p:nvPr/>
          </p:nvSpPr>
          <p:spPr bwMode="auto">
            <a:xfrm>
              <a:off x="384" y="144"/>
              <a:ext cx="912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85" y="246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79" y="239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74" y="233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625" y="234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853" y="234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081" y="234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  <a:cxn ang="0">
                  <a:pos x="73" y="178"/>
                </a:cxn>
                <a:cxn ang="0">
                  <a:pos x="61" y="74"/>
                </a:cxn>
                <a:cxn ang="0">
                  <a:pos x="55" y="125"/>
                </a:cxn>
                <a:cxn ang="0">
                  <a:pos x="49" y="178"/>
                </a:cxn>
                <a:cxn ang="0">
                  <a:pos x="73" y="178"/>
                </a:cxn>
                <a:cxn ang="0">
                  <a:pos x="73" y="178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  <a:close/>
                  <a:moveTo>
                    <a:pt x="73" y="178"/>
                  </a:moveTo>
                  <a:lnTo>
                    <a:pt x="61" y="74"/>
                  </a:lnTo>
                  <a:lnTo>
                    <a:pt x="55" y="125"/>
                  </a:lnTo>
                  <a:lnTo>
                    <a:pt x="49" y="178"/>
                  </a:lnTo>
                  <a:lnTo>
                    <a:pt x="73" y="178"/>
                  </a:lnTo>
                  <a:lnTo>
                    <a:pt x="73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90" y="632"/>
              <a:ext cx="24" cy="104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12" y="0"/>
                </a:cxn>
                <a:cxn ang="0">
                  <a:pos x="6" y="51"/>
                </a:cxn>
                <a:cxn ang="0">
                  <a:pos x="0" y="104"/>
                </a:cxn>
                <a:cxn ang="0">
                  <a:pos x="24" y="104"/>
                </a:cxn>
                <a:cxn ang="0">
                  <a:pos x="24" y="104"/>
                </a:cxn>
              </a:cxnLst>
              <a:rect l="0" t="0" r="r" b="b"/>
              <a:pathLst>
                <a:path w="24" h="104">
                  <a:moveTo>
                    <a:pt x="24" y="104"/>
                  </a:moveTo>
                  <a:lnTo>
                    <a:pt x="12" y="0"/>
                  </a:lnTo>
                  <a:lnTo>
                    <a:pt x="6" y="51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10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85" y="246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79" y="239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474" y="233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625" y="234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853" y="234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1081" y="234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85" y="246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79" y="239"/>
              <a:ext cx="1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74" y="233"/>
              <a:ext cx="4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625" y="234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853" y="234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081" y="234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40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9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61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60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82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81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1031" y="486"/>
              <a:ext cx="210" cy="4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1020" y="473"/>
              <a:ext cx="210" cy="492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636" y="248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630" y="241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625" y="234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864" y="248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859" y="241"/>
              <a:ext cx="2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853" y="234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1092" y="248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1087" y="241"/>
              <a:ext cx="1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1081" y="234"/>
              <a:ext cx="1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" name="Freeform 112"/>
            <p:cNvSpPr>
              <a:spLocks noEditPoints="1"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  <a:cxn ang="0">
                  <a:pos x="73" y="178"/>
                </a:cxn>
                <a:cxn ang="0">
                  <a:pos x="61" y="74"/>
                </a:cxn>
                <a:cxn ang="0">
                  <a:pos x="55" y="125"/>
                </a:cxn>
                <a:cxn ang="0">
                  <a:pos x="49" y="178"/>
                </a:cxn>
                <a:cxn ang="0">
                  <a:pos x="73" y="178"/>
                </a:cxn>
                <a:cxn ang="0">
                  <a:pos x="73" y="178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  <a:close/>
                  <a:moveTo>
                    <a:pt x="73" y="178"/>
                  </a:moveTo>
                  <a:lnTo>
                    <a:pt x="61" y="74"/>
                  </a:lnTo>
                  <a:lnTo>
                    <a:pt x="55" y="125"/>
                  </a:lnTo>
                  <a:lnTo>
                    <a:pt x="49" y="178"/>
                  </a:lnTo>
                  <a:lnTo>
                    <a:pt x="73" y="178"/>
                  </a:lnTo>
                  <a:lnTo>
                    <a:pt x="73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441" y="558"/>
              <a:ext cx="124" cy="288"/>
            </a:xfrm>
            <a:custGeom>
              <a:avLst/>
              <a:gdLst/>
              <a:ahLst/>
              <a:cxnLst>
                <a:cxn ang="0">
                  <a:pos x="80" y="240"/>
                </a:cxn>
                <a:cxn ang="0">
                  <a:pos x="41" y="240"/>
                </a:cxn>
                <a:cxn ang="0">
                  <a:pos x="35" y="288"/>
                </a:cxn>
                <a:cxn ang="0">
                  <a:pos x="0" y="288"/>
                </a:cxn>
                <a:cxn ang="0">
                  <a:pos x="21" y="143"/>
                </a:cxn>
                <a:cxn ang="0">
                  <a:pos x="42" y="0"/>
                </a:cxn>
                <a:cxn ang="0">
                  <a:pos x="80" y="0"/>
                </a:cxn>
                <a:cxn ang="0">
                  <a:pos x="91" y="71"/>
                </a:cxn>
                <a:cxn ang="0">
                  <a:pos x="101" y="143"/>
                </a:cxn>
                <a:cxn ang="0">
                  <a:pos x="124" y="288"/>
                </a:cxn>
                <a:cxn ang="0">
                  <a:pos x="86" y="288"/>
                </a:cxn>
                <a:cxn ang="0">
                  <a:pos x="80" y="240"/>
                </a:cxn>
                <a:cxn ang="0">
                  <a:pos x="80" y="240"/>
                </a:cxn>
              </a:cxnLst>
              <a:rect l="0" t="0" r="r" b="b"/>
              <a:pathLst>
                <a:path w="124" h="288">
                  <a:moveTo>
                    <a:pt x="80" y="240"/>
                  </a:moveTo>
                  <a:lnTo>
                    <a:pt x="41" y="240"/>
                  </a:lnTo>
                  <a:lnTo>
                    <a:pt x="35" y="288"/>
                  </a:lnTo>
                  <a:lnTo>
                    <a:pt x="0" y="288"/>
                  </a:lnTo>
                  <a:lnTo>
                    <a:pt x="21" y="143"/>
                  </a:lnTo>
                  <a:lnTo>
                    <a:pt x="42" y="0"/>
                  </a:lnTo>
                  <a:lnTo>
                    <a:pt x="80" y="0"/>
                  </a:lnTo>
                  <a:lnTo>
                    <a:pt x="91" y="71"/>
                  </a:lnTo>
                  <a:lnTo>
                    <a:pt x="101" y="143"/>
                  </a:lnTo>
                  <a:lnTo>
                    <a:pt x="124" y="288"/>
                  </a:lnTo>
                  <a:lnTo>
                    <a:pt x="86" y="288"/>
                  </a:lnTo>
                  <a:lnTo>
                    <a:pt x="80" y="240"/>
                  </a:lnTo>
                  <a:lnTo>
                    <a:pt x="80" y="24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490" y="632"/>
              <a:ext cx="24" cy="104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12" y="0"/>
                </a:cxn>
                <a:cxn ang="0">
                  <a:pos x="6" y="51"/>
                </a:cxn>
                <a:cxn ang="0">
                  <a:pos x="0" y="104"/>
                </a:cxn>
                <a:cxn ang="0">
                  <a:pos x="24" y="104"/>
                </a:cxn>
                <a:cxn ang="0">
                  <a:pos x="24" y="104"/>
                </a:cxn>
              </a:cxnLst>
              <a:rect l="0" t="0" r="r" b="b"/>
              <a:pathLst>
                <a:path w="24" h="104">
                  <a:moveTo>
                    <a:pt x="24" y="104"/>
                  </a:moveTo>
                  <a:lnTo>
                    <a:pt x="12" y="0"/>
                  </a:lnTo>
                  <a:lnTo>
                    <a:pt x="6" y="51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10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1" name="Group 117"/>
          <p:cNvGrpSpPr>
            <a:grpSpLocks noChangeAspect="1"/>
          </p:cNvGrpSpPr>
          <p:nvPr/>
        </p:nvGrpSpPr>
        <p:grpSpPr bwMode="auto">
          <a:xfrm>
            <a:off x="533400" y="1752600"/>
            <a:ext cx="1447800" cy="1277938"/>
            <a:chOff x="336" y="1104"/>
            <a:chExt cx="912" cy="805"/>
          </a:xfrm>
        </p:grpSpPr>
        <p:sp>
          <p:nvSpPr>
            <p:cNvPr id="1140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336" y="1104"/>
              <a:ext cx="912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437" y="1165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431" y="1159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425" y="1152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577" y="1154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805" y="1154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1033" y="1154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Freeform 142"/>
            <p:cNvSpPr>
              <a:spLocks noEditPoints="1"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85" y="2"/>
                </a:cxn>
                <a:cxn ang="0">
                  <a:pos x="93" y="5"/>
                </a:cxn>
                <a:cxn ang="0">
                  <a:pos x="100" y="12"/>
                </a:cxn>
                <a:cxn ang="0">
                  <a:pos x="106" y="20"/>
                </a:cxn>
                <a:cxn ang="0">
                  <a:pos x="113" y="43"/>
                </a:cxn>
                <a:cxn ang="0">
                  <a:pos x="116" y="70"/>
                </a:cxn>
                <a:cxn ang="0">
                  <a:pos x="114" y="95"/>
                </a:cxn>
                <a:cxn ang="0">
                  <a:pos x="109" y="114"/>
                </a:cxn>
                <a:cxn ang="0">
                  <a:pos x="102" y="126"/>
                </a:cxn>
                <a:cxn ang="0">
                  <a:pos x="95" y="134"/>
                </a:cxn>
                <a:cxn ang="0">
                  <a:pos x="106" y="144"/>
                </a:cxn>
                <a:cxn ang="0">
                  <a:pos x="116" y="158"/>
                </a:cxn>
                <a:cxn ang="0">
                  <a:pos x="120" y="179"/>
                </a:cxn>
                <a:cxn ang="0">
                  <a:pos x="121" y="204"/>
                </a:cxn>
                <a:cxn ang="0">
                  <a:pos x="120" y="225"/>
                </a:cxn>
                <a:cxn ang="0">
                  <a:pos x="117" y="243"/>
                </a:cxn>
                <a:cxn ang="0">
                  <a:pos x="112" y="259"/>
                </a:cxn>
                <a:cxn ang="0">
                  <a:pos x="105" y="272"/>
                </a:cxn>
                <a:cxn ang="0">
                  <a:pos x="98" y="277"/>
                </a:cxn>
                <a:cxn ang="0">
                  <a:pos x="89" y="281"/>
                </a:cxn>
                <a:cxn ang="0">
                  <a:pos x="77" y="284"/>
                </a:cxn>
                <a:cxn ang="0">
                  <a:pos x="70" y="285"/>
                </a:cxn>
                <a:cxn ang="0">
                  <a:pos x="0" y="0"/>
                </a:cxn>
                <a:cxn ang="0">
                  <a:pos x="40" y="111"/>
                </a:cxn>
                <a:cxn ang="0">
                  <a:pos x="63" y="111"/>
                </a:cxn>
                <a:cxn ang="0">
                  <a:pos x="70" y="108"/>
                </a:cxn>
                <a:cxn ang="0">
                  <a:pos x="74" y="101"/>
                </a:cxn>
                <a:cxn ang="0">
                  <a:pos x="75" y="90"/>
                </a:cxn>
                <a:cxn ang="0">
                  <a:pos x="75" y="78"/>
                </a:cxn>
                <a:cxn ang="0">
                  <a:pos x="74" y="69"/>
                </a:cxn>
                <a:cxn ang="0">
                  <a:pos x="70" y="62"/>
                </a:cxn>
                <a:cxn ang="0">
                  <a:pos x="63" y="59"/>
                </a:cxn>
                <a:cxn ang="0">
                  <a:pos x="40" y="57"/>
                </a:cxn>
                <a:cxn ang="0">
                  <a:pos x="40" y="111"/>
                </a:cxn>
                <a:cxn ang="0">
                  <a:pos x="61" y="223"/>
                </a:cxn>
                <a:cxn ang="0">
                  <a:pos x="71" y="222"/>
                </a:cxn>
                <a:cxn ang="0">
                  <a:pos x="77" y="215"/>
                </a:cxn>
                <a:cxn ang="0">
                  <a:pos x="79" y="206"/>
                </a:cxn>
                <a:cxn ang="0">
                  <a:pos x="81" y="194"/>
                </a:cxn>
                <a:cxn ang="0">
                  <a:pos x="79" y="183"/>
                </a:cxn>
                <a:cxn ang="0">
                  <a:pos x="77" y="173"/>
                </a:cxn>
                <a:cxn ang="0">
                  <a:pos x="71" y="168"/>
                </a:cxn>
                <a:cxn ang="0">
                  <a:pos x="61" y="166"/>
                </a:cxn>
                <a:cxn ang="0">
                  <a:pos x="40" y="223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0" y="111"/>
                  </a:moveTo>
                  <a:lnTo>
                    <a:pt x="58" y="111"/>
                  </a:lnTo>
                  <a:lnTo>
                    <a:pt x="63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4"/>
                  </a:lnTo>
                  <a:lnTo>
                    <a:pt x="74" y="101"/>
                  </a:lnTo>
                  <a:lnTo>
                    <a:pt x="75" y="96"/>
                  </a:lnTo>
                  <a:lnTo>
                    <a:pt x="75" y="90"/>
                  </a:lnTo>
                  <a:lnTo>
                    <a:pt x="75" y="85"/>
                  </a:lnTo>
                  <a:lnTo>
                    <a:pt x="75" y="78"/>
                  </a:lnTo>
                  <a:lnTo>
                    <a:pt x="75" y="73"/>
                  </a:lnTo>
                  <a:lnTo>
                    <a:pt x="74" y="69"/>
                  </a:lnTo>
                  <a:lnTo>
                    <a:pt x="72" y="65"/>
                  </a:lnTo>
                  <a:lnTo>
                    <a:pt x="70" y="62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58" y="57"/>
                  </a:lnTo>
                  <a:lnTo>
                    <a:pt x="40" y="57"/>
                  </a:lnTo>
                  <a:lnTo>
                    <a:pt x="40" y="111"/>
                  </a:lnTo>
                  <a:lnTo>
                    <a:pt x="40" y="111"/>
                  </a:lnTo>
                  <a:close/>
                  <a:moveTo>
                    <a:pt x="40" y="223"/>
                  </a:moveTo>
                  <a:lnTo>
                    <a:pt x="61" y="223"/>
                  </a:lnTo>
                  <a:lnTo>
                    <a:pt x="67" y="223"/>
                  </a:lnTo>
                  <a:lnTo>
                    <a:pt x="71" y="222"/>
                  </a:lnTo>
                  <a:lnTo>
                    <a:pt x="74" y="219"/>
                  </a:lnTo>
                  <a:lnTo>
                    <a:pt x="77" y="215"/>
                  </a:lnTo>
                  <a:lnTo>
                    <a:pt x="78" y="210"/>
                  </a:lnTo>
                  <a:lnTo>
                    <a:pt x="79" y="206"/>
                  </a:lnTo>
                  <a:lnTo>
                    <a:pt x="81" y="201"/>
                  </a:lnTo>
                  <a:lnTo>
                    <a:pt x="81" y="194"/>
                  </a:lnTo>
                  <a:lnTo>
                    <a:pt x="81" y="188"/>
                  </a:lnTo>
                  <a:lnTo>
                    <a:pt x="79" y="183"/>
                  </a:lnTo>
                  <a:lnTo>
                    <a:pt x="78" y="178"/>
                  </a:lnTo>
                  <a:lnTo>
                    <a:pt x="77" y="173"/>
                  </a:lnTo>
                  <a:lnTo>
                    <a:pt x="74" y="170"/>
                  </a:lnTo>
                  <a:lnTo>
                    <a:pt x="71" y="168"/>
                  </a:lnTo>
                  <a:lnTo>
                    <a:pt x="67" y="166"/>
                  </a:lnTo>
                  <a:lnTo>
                    <a:pt x="61" y="166"/>
                  </a:lnTo>
                  <a:lnTo>
                    <a:pt x="40" y="166"/>
                  </a:lnTo>
                  <a:lnTo>
                    <a:pt x="40" y="223"/>
                  </a:lnTo>
                  <a:lnTo>
                    <a:pt x="4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5" y="2"/>
                </a:cxn>
                <a:cxn ang="0">
                  <a:pos x="89" y="3"/>
                </a:cxn>
                <a:cxn ang="0">
                  <a:pos x="93" y="5"/>
                </a:cxn>
                <a:cxn ang="0">
                  <a:pos x="96" y="8"/>
                </a:cxn>
                <a:cxn ang="0">
                  <a:pos x="100" y="12"/>
                </a:cxn>
                <a:cxn ang="0">
                  <a:pos x="103" y="15"/>
                </a:cxn>
                <a:cxn ang="0">
                  <a:pos x="106" y="20"/>
                </a:cxn>
                <a:cxn ang="0">
                  <a:pos x="110" y="31"/>
                </a:cxn>
                <a:cxn ang="0">
                  <a:pos x="113" y="43"/>
                </a:cxn>
                <a:cxn ang="0">
                  <a:pos x="116" y="57"/>
                </a:cxn>
                <a:cxn ang="0">
                  <a:pos x="116" y="70"/>
                </a:cxn>
                <a:cxn ang="0">
                  <a:pos x="116" y="83"/>
                </a:cxn>
                <a:cxn ang="0">
                  <a:pos x="114" y="95"/>
                </a:cxn>
                <a:cxn ang="0">
                  <a:pos x="112" y="104"/>
                </a:cxn>
                <a:cxn ang="0">
                  <a:pos x="109" y="114"/>
                </a:cxn>
                <a:cxn ang="0">
                  <a:pos x="106" y="119"/>
                </a:cxn>
                <a:cxn ang="0">
                  <a:pos x="102" y="126"/>
                </a:cxn>
                <a:cxn ang="0">
                  <a:pos x="99" y="129"/>
                </a:cxn>
                <a:cxn ang="0">
                  <a:pos x="95" y="134"/>
                </a:cxn>
                <a:cxn ang="0">
                  <a:pos x="100" y="137"/>
                </a:cxn>
                <a:cxn ang="0">
                  <a:pos x="106" y="144"/>
                </a:cxn>
                <a:cxn ang="0">
                  <a:pos x="112" y="150"/>
                </a:cxn>
                <a:cxn ang="0">
                  <a:pos x="116" y="158"/>
                </a:cxn>
                <a:cxn ang="0">
                  <a:pos x="119" y="168"/>
                </a:cxn>
                <a:cxn ang="0">
                  <a:pos x="120" y="179"/>
                </a:cxn>
                <a:cxn ang="0">
                  <a:pos x="121" y="191"/>
                </a:cxn>
                <a:cxn ang="0">
                  <a:pos x="121" y="204"/>
                </a:cxn>
                <a:cxn ang="0">
                  <a:pos x="121" y="215"/>
                </a:cxn>
                <a:cxn ang="0">
                  <a:pos x="120" y="225"/>
                </a:cxn>
                <a:cxn ang="0">
                  <a:pos x="119" y="235"/>
                </a:cxn>
                <a:cxn ang="0">
                  <a:pos x="117" y="243"/>
                </a:cxn>
                <a:cxn ang="0">
                  <a:pos x="114" y="253"/>
                </a:cxn>
                <a:cxn ang="0">
                  <a:pos x="112" y="259"/>
                </a:cxn>
                <a:cxn ang="0">
                  <a:pos x="107" y="266"/>
                </a:cxn>
                <a:cxn ang="0">
                  <a:pos x="105" y="272"/>
                </a:cxn>
                <a:cxn ang="0">
                  <a:pos x="100" y="274"/>
                </a:cxn>
                <a:cxn ang="0">
                  <a:pos x="98" y="277"/>
                </a:cxn>
                <a:cxn ang="0">
                  <a:pos x="93" y="279"/>
                </a:cxn>
                <a:cxn ang="0">
                  <a:pos x="89" y="281"/>
                </a:cxn>
                <a:cxn ang="0">
                  <a:pos x="82" y="282"/>
                </a:cxn>
                <a:cxn ang="0">
                  <a:pos x="77" y="284"/>
                </a:cxn>
                <a:cxn ang="0">
                  <a:pos x="72" y="285"/>
                </a:cxn>
                <a:cxn ang="0">
                  <a:pos x="70" y="285"/>
                </a:cxn>
                <a:cxn ang="0">
                  <a:pos x="0" y="2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428" y="1542"/>
              <a:ext cx="35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54"/>
                </a:cxn>
                <a:cxn ang="0">
                  <a:pos x="23" y="54"/>
                </a:cxn>
                <a:cxn ang="0">
                  <a:pos x="27" y="52"/>
                </a:cxn>
                <a:cxn ang="0">
                  <a:pos x="30" y="51"/>
                </a:cxn>
                <a:cxn ang="0">
                  <a:pos x="32" y="47"/>
                </a:cxn>
                <a:cxn ang="0">
                  <a:pos x="34" y="44"/>
                </a:cxn>
                <a:cxn ang="0">
                  <a:pos x="35" y="39"/>
                </a:cxn>
                <a:cxn ang="0">
                  <a:pos x="35" y="33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30" y="5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35" h="54">
                  <a:moveTo>
                    <a:pt x="0" y="54"/>
                  </a:moveTo>
                  <a:lnTo>
                    <a:pt x="18" y="54"/>
                  </a:lnTo>
                  <a:lnTo>
                    <a:pt x="23" y="54"/>
                  </a:lnTo>
                  <a:lnTo>
                    <a:pt x="27" y="52"/>
                  </a:lnTo>
                  <a:lnTo>
                    <a:pt x="30" y="51"/>
                  </a:lnTo>
                  <a:lnTo>
                    <a:pt x="32" y="47"/>
                  </a:lnTo>
                  <a:lnTo>
                    <a:pt x="34" y="44"/>
                  </a:lnTo>
                  <a:lnTo>
                    <a:pt x="35" y="39"/>
                  </a:lnTo>
                  <a:lnTo>
                    <a:pt x="35" y="33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428" y="1651"/>
              <a:ext cx="4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1" y="57"/>
                </a:cxn>
                <a:cxn ang="0">
                  <a:pos x="27" y="57"/>
                </a:cxn>
                <a:cxn ang="0">
                  <a:pos x="31" y="56"/>
                </a:cxn>
                <a:cxn ang="0">
                  <a:pos x="34" y="53"/>
                </a:cxn>
                <a:cxn ang="0">
                  <a:pos x="37" y="49"/>
                </a:cxn>
                <a:cxn ang="0">
                  <a:pos x="38" y="44"/>
                </a:cxn>
                <a:cxn ang="0">
                  <a:pos x="39" y="40"/>
                </a:cxn>
                <a:cxn ang="0">
                  <a:pos x="41" y="35"/>
                </a:cxn>
                <a:cxn ang="0">
                  <a:pos x="41" y="28"/>
                </a:cxn>
                <a:cxn ang="0">
                  <a:pos x="41" y="22"/>
                </a:cxn>
                <a:cxn ang="0">
                  <a:pos x="39" y="17"/>
                </a:cxn>
                <a:cxn ang="0">
                  <a:pos x="38" y="12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41" h="57">
                  <a:moveTo>
                    <a:pt x="0" y="57"/>
                  </a:moveTo>
                  <a:lnTo>
                    <a:pt x="21" y="57"/>
                  </a:lnTo>
                  <a:lnTo>
                    <a:pt x="27" y="57"/>
                  </a:lnTo>
                  <a:lnTo>
                    <a:pt x="31" y="56"/>
                  </a:lnTo>
                  <a:lnTo>
                    <a:pt x="34" y="53"/>
                  </a:lnTo>
                  <a:lnTo>
                    <a:pt x="37" y="49"/>
                  </a:lnTo>
                  <a:lnTo>
                    <a:pt x="38" y="44"/>
                  </a:lnTo>
                  <a:lnTo>
                    <a:pt x="39" y="40"/>
                  </a:lnTo>
                  <a:lnTo>
                    <a:pt x="41" y="35"/>
                  </a:lnTo>
                  <a:lnTo>
                    <a:pt x="41" y="28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8" y="12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437" y="1165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431" y="1159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425" y="1152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577" y="1154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805" y="1154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1033" y="1154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437" y="1165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431" y="1159"/>
              <a:ext cx="1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425" y="1152"/>
              <a:ext cx="10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Rectangle 178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Rectangle 179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Rectangle 180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Rectangle 181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Rectangle 182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Rectangle 183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Rectangle 184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Rectangle 185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Rectangle 186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1" name="Rectangle 187"/>
            <p:cNvSpPr>
              <a:spLocks noChangeArrowheads="1"/>
            </p:cNvSpPr>
            <p:nvPr/>
          </p:nvSpPr>
          <p:spPr bwMode="auto">
            <a:xfrm>
              <a:off x="577" y="1154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2" name="Rectangle 188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3" name="Rectangle 189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4" name="Rectangle 190"/>
            <p:cNvSpPr>
              <a:spLocks noChangeArrowheads="1"/>
            </p:cNvSpPr>
            <p:nvPr/>
          </p:nvSpPr>
          <p:spPr bwMode="auto">
            <a:xfrm>
              <a:off x="805" y="1154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5" name="Rectangle 191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6" name="Rectangle 192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7" name="Rectangle 193"/>
            <p:cNvSpPr>
              <a:spLocks noChangeArrowheads="1"/>
            </p:cNvSpPr>
            <p:nvPr/>
          </p:nvSpPr>
          <p:spPr bwMode="auto">
            <a:xfrm>
              <a:off x="1033" y="1154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8" name="Rectangle 194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Rectangle 195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Rectangle 196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Rectangle 197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Rectangle 198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Rectangle 199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Rectangle 200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Rectangle 201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Rectangle 202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Rectangle 203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Rectangle 204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Rectangle 205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353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Rectangle 207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Rectangle 208"/>
            <p:cNvSpPr>
              <a:spLocks noChangeArrowheads="1"/>
            </p:cNvSpPr>
            <p:nvPr/>
          </p:nvSpPr>
          <p:spPr bwMode="auto">
            <a:xfrm>
              <a:off x="342" y="1391"/>
              <a:ext cx="209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563" y="1404"/>
              <a:ext cx="209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Rectangle 210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>
              <a:off x="55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77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Rectangle 213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Rectangle 214"/>
            <p:cNvSpPr>
              <a:spLocks noChangeArrowheads="1"/>
            </p:cNvSpPr>
            <p:nvPr/>
          </p:nvSpPr>
          <p:spPr bwMode="auto">
            <a:xfrm>
              <a:off x="76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Rectangle 215"/>
            <p:cNvSpPr>
              <a:spLocks noChangeArrowheads="1"/>
            </p:cNvSpPr>
            <p:nvPr/>
          </p:nvSpPr>
          <p:spPr bwMode="auto">
            <a:xfrm>
              <a:off x="982" y="1404"/>
              <a:ext cx="210" cy="4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Rectangle 216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Rectangle 217"/>
            <p:cNvSpPr>
              <a:spLocks noChangeArrowheads="1"/>
            </p:cNvSpPr>
            <p:nvPr/>
          </p:nvSpPr>
          <p:spPr bwMode="auto">
            <a:xfrm>
              <a:off x="971" y="1391"/>
              <a:ext cx="210" cy="489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Rectangle 218"/>
            <p:cNvSpPr>
              <a:spLocks noChangeArrowheads="1"/>
            </p:cNvSpPr>
            <p:nvPr/>
          </p:nvSpPr>
          <p:spPr bwMode="auto">
            <a:xfrm>
              <a:off x="588" y="1167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/>
          </p:nvSpPr>
          <p:spPr bwMode="auto">
            <a:xfrm>
              <a:off x="582" y="1160"/>
              <a:ext cx="2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/>
          </p:nvSpPr>
          <p:spPr bwMode="auto">
            <a:xfrm>
              <a:off x="577" y="1154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/>
          </p:nvSpPr>
          <p:spPr bwMode="auto">
            <a:xfrm>
              <a:off x="816" y="1167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/>
          </p:nvSpPr>
          <p:spPr bwMode="auto">
            <a:xfrm>
              <a:off x="810" y="1160"/>
              <a:ext cx="2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/>
          </p:nvSpPr>
          <p:spPr bwMode="auto">
            <a:xfrm>
              <a:off x="805" y="1154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1044" y="1167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1038" y="1160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1033" y="1154"/>
              <a:ext cx="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1" name="Freeform 227"/>
            <p:cNvSpPr>
              <a:spLocks noEditPoints="1"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85" y="2"/>
                </a:cxn>
                <a:cxn ang="0">
                  <a:pos x="93" y="5"/>
                </a:cxn>
                <a:cxn ang="0">
                  <a:pos x="100" y="12"/>
                </a:cxn>
                <a:cxn ang="0">
                  <a:pos x="106" y="20"/>
                </a:cxn>
                <a:cxn ang="0">
                  <a:pos x="113" y="43"/>
                </a:cxn>
                <a:cxn ang="0">
                  <a:pos x="116" y="70"/>
                </a:cxn>
                <a:cxn ang="0">
                  <a:pos x="114" y="95"/>
                </a:cxn>
                <a:cxn ang="0">
                  <a:pos x="109" y="114"/>
                </a:cxn>
                <a:cxn ang="0">
                  <a:pos x="102" y="126"/>
                </a:cxn>
                <a:cxn ang="0">
                  <a:pos x="95" y="134"/>
                </a:cxn>
                <a:cxn ang="0">
                  <a:pos x="106" y="144"/>
                </a:cxn>
                <a:cxn ang="0">
                  <a:pos x="116" y="158"/>
                </a:cxn>
                <a:cxn ang="0">
                  <a:pos x="120" y="179"/>
                </a:cxn>
                <a:cxn ang="0">
                  <a:pos x="121" y="204"/>
                </a:cxn>
                <a:cxn ang="0">
                  <a:pos x="120" y="225"/>
                </a:cxn>
                <a:cxn ang="0">
                  <a:pos x="117" y="243"/>
                </a:cxn>
                <a:cxn ang="0">
                  <a:pos x="112" y="259"/>
                </a:cxn>
                <a:cxn ang="0">
                  <a:pos x="105" y="272"/>
                </a:cxn>
                <a:cxn ang="0">
                  <a:pos x="98" y="277"/>
                </a:cxn>
                <a:cxn ang="0">
                  <a:pos x="89" y="281"/>
                </a:cxn>
                <a:cxn ang="0">
                  <a:pos x="77" y="284"/>
                </a:cxn>
                <a:cxn ang="0">
                  <a:pos x="70" y="285"/>
                </a:cxn>
                <a:cxn ang="0">
                  <a:pos x="0" y="0"/>
                </a:cxn>
                <a:cxn ang="0">
                  <a:pos x="40" y="111"/>
                </a:cxn>
                <a:cxn ang="0">
                  <a:pos x="63" y="111"/>
                </a:cxn>
                <a:cxn ang="0">
                  <a:pos x="70" y="108"/>
                </a:cxn>
                <a:cxn ang="0">
                  <a:pos x="74" y="101"/>
                </a:cxn>
                <a:cxn ang="0">
                  <a:pos x="75" y="90"/>
                </a:cxn>
                <a:cxn ang="0">
                  <a:pos x="75" y="78"/>
                </a:cxn>
                <a:cxn ang="0">
                  <a:pos x="74" y="69"/>
                </a:cxn>
                <a:cxn ang="0">
                  <a:pos x="70" y="62"/>
                </a:cxn>
                <a:cxn ang="0">
                  <a:pos x="63" y="59"/>
                </a:cxn>
                <a:cxn ang="0">
                  <a:pos x="40" y="57"/>
                </a:cxn>
                <a:cxn ang="0">
                  <a:pos x="40" y="111"/>
                </a:cxn>
                <a:cxn ang="0">
                  <a:pos x="61" y="223"/>
                </a:cxn>
                <a:cxn ang="0">
                  <a:pos x="71" y="222"/>
                </a:cxn>
                <a:cxn ang="0">
                  <a:pos x="77" y="215"/>
                </a:cxn>
                <a:cxn ang="0">
                  <a:pos x="79" y="206"/>
                </a:cxn>
                <a:cxn ang="0">
                  <a:pos x="81" y="194"/>
                </a:cxn>
                <a:cxn ang="0">
                  <a:pos x="79" y="183"/>
                </a:cxn>
                <a:cxn ang="0">
                  <a:pos x="77" y="173"/>
                </a:cxn>
                <a:cxn ang="0">
                  <a:pos x="71" y="168"/>
                </a:cxn>
                <a:cxn ang="0">
                  <a:pos x="61" y="166"/>
                </a:cxn>
                <a:cxn ang="0">
                  <a:pos x="40" y="223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0" y="111"/>
                  </a:moveTo>
                  <a:lnTo>
                    <a:pt x="58" y="111"/>
                  </a:lnTo>
                  <a:lnTo>
                    <a:pt x="63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4"/>
                  </a:lnTo>
                  <a:lnTo>
                    <a:pt x="74" y="101"/>
                  </a:lnTo>
                  <a:lnTo>
                    <a:pt x="75" y="96"/>
                  </a:lnTo>
                  <a:lnTo>
                    <a:pt x="75" y="90"/>
                  </a:lnTo>
                  <a:lnTo>
                    <a:pt x="75" y="85"/>
                  </a:lnTo>
                  <a:lnTo>
                    <a:pt x="75" y="78"/>
                  </a:lnTo>
                  <a:lnTo>
                    <a:pt x="75" y="73"/>
                  </a:lnTo>
                  <a:lnTo>
                    <a:pt x="74" y="69"/>
                  </a:lnTo>
                  <a:lnTo>
                    <a:pt x="72" y="65"/>
                  </a:lnTo>
                  <a:lnTo>
                    <a:pt x="70" y="62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58" y="57"/>
                  </a:lnTo>
                  <a:lnTo>
                    <a:pt x="40" y="57"/>
                  </a:lnTo>
                  <a:lnTo>
                    <a:pt x="40" y="111"/>
                  </a:lnTo>
                  <a:lnTo>
                    <a:pt x="40" y="111"/>
                  </a:lnTo>
                  <a:close/>
                  <a:moveTo>
                    <a:pt x="40" y="223"/>
                  </a:moveTo>
                  <a:lnTo>
                    <a:pt x="61" y="223"/>
                  </a:lnTo>
                  <a:lnTo>
                    <a:pt x="67" y="223"/>
                  </a:lnTo>
                  <a:lnTo>
                    <a:pt x="71" y="222"/>
                  </a:lnTo>
                  <a:lnTo>
                    <a:pt x="74" y="219"/>
                  </a:lnTo>
                  <a:lnTo>
                    <a:pt x="77" y="215"/>
                  </a:lnTo>
                  <a:lnTo>
                    <a:pt x="78" y="210"/>
                  </a:lnTo>
                  <a:lnTo>
                    <a:pt x="79" y="206"/>
                  </a:lnTo>
                  <a:lnTo>
                    <a:pt x="81" y="201"/>
                  </a:lnTo>
                  <a:lnTo>
                    <a:pt x="81" y="194"/>
                  </a:lnTo>
                  <a:lnTo>
                    <a:pt x="81" y="188"/>
                  </a:lnTo>
                  <a:lnTo>
                    <a:pt x="79" y="183"/>
                  </a:lnTo>
                  <a:lnTo>
                    <a:pt x="78" y="178"/>
                  </a:lnTo>
                  <a:lnTo>
                    <a:pt x="77" y="173"/>
                  </a:lnTo>
                  <a:lnTo>
                    <a:pt x="74" y="170"/>
                  </a:lnTo>
                  <a:lnTo>
                    <a:pt x="71" y="168"/>
                  </a:lnTo>
                  <a:lnTo>
                    <a:pt x="67" y="166"/>
                  </a:lnTo>
                  <a:lnTo>
                    <a:pt x="61" y="166"/>
                  </a:lnTo>
                  <a:lnTo>
                    <a:pt x="40" y="166"/>
                  </a:lnTo>
                  <a:lnTo>
                    <a:pt x="40" y="223"/>
                  </a:lnTo>
                  <a:lnTo>
                    <a:pt x="4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Freeform 228"/>
            <p:cNvSpPr>
              <a:spLocks/>
            </p:cNvSpPr>
            <p:nvPr/>
          </p:nvSpPr>
          <p:spPr bwMode="auto">
            <a:xfrm>
              <a:off x="388" y="1485"/>
              <a:ext cx="121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5" y="2"/>
                </a:cxn>
                <a:cxn ang="0">
                  <a:pos x="89" y="3"/>
                </a:cxn>
                <a:cxn ang="0">
                  <a:pos x="93" y="5"/>
                </a:cxn>
                <a:cxn ang="0">
                  <a:pos x="96" y="8"/>
                </a:cxn>
                <a:cxn ang="0">
                  <a:pos x="100" y="12"/>
                </a:cxn>
                <a:cxn ang="0">
                  <a:pos x="103" y="15"/>
                </a:cxn>
                <a:cxn ang="0">
                  <a:pos x="106" y="20"/>
                </a:cxn>
                <a:cxn ang="0">
                  <a:pos x="110" y="31"/>
                </a:cxn>
                <a:cxn ang="0">
                  <a:pos x="113" y="43"/>
                </a:cxn>
                <a:cxn ang="0">
                  <a:pos x="116" y="57"/>
                </a:cxn>
                <a:cxn ang="0">
                  <a:pos x="116" y="70"/>
                </a:cxn>
                <a:cxn ang="0">
                  <a:pos x="116" y="83"/>
                </a:cxn>
                <a:cxn ang="0">
                  <a:pos x="114" y="95"/>
                </a:cxn>
                <a:cxn ang="0">
                  <a:pos x="112" y="104"/>
                </a:cxn>
                <a:cxn ang="0">
                  <a:pos x="109" y="114"/>
                </a:cxn>
                <a:cxn ang="0">
                  <a:pos x="106" y="119"/>
                </a:cxn>
                <a:cxn ang="0">
                  <a:pos x="102" y="126"/>
                </a:cxn>
                <a:cxn ang="0">
                  <a:pos x="99" y="129"/>
                </a:cxn>
                <a:cxn ang="0">
                  <a:pos x="95" y="134"/>
                </a:cxn>
                <a:cxn ang="0">
                  <a:pos x="100" y="137"/>
                </a:cxn>
                <a:cxn ang="0">
                  <a:pos x="106" y="144"/>
                </a:cxn>
                <a:cxn ang="0">
                  <a:pos x="112" y="150"/>
                </a:cxn>
                <a:cxn ang="0">
                  <a:pos x="116" y="158"/>
                </a:cxn>
                <a:cxn ang="0">
                  <a:pos x="119" y="168"/>
                </a:cxn>
                <a:cxn ang="0">
                  <a:pos x="120" y="179"/>
                </a:cxn>
                <a:cxn ang="0">
                  <a:pos x="121" y="191"/>
                </a:cxn>
                <a:cxn ang="0">
                  <a:pos x="121" y="204"/>
                </a:cxn>
                <a:cxn ang="0">
                  <a:pos x="121" y="215"/>
                </a:cxn>
                <a:cxn ang="0">
                  <a:pos x="120" y="225"/>
                </a:cxn>
                <a:cxn ang="0">
                  <a:pos x="119" y="235"/>
                </a:cxn>
                <a:cxn ang="0">
                  <a:pos x="117" y="243"/>
                </a:cxn>
                <a:cxn ang="0">
                  <a:pos x="114" y="253"/>
                </a:cxn>
                <a:cxn ang="0">
                  <a:pos x="112" y="259"/>
                </a:cxn>
                <a:cxn ang="0">
                  <a:pos x="107" y="266"/>
                </a:cxn>
                <a:cxn ang="0">
                  <a:pos x="105" y="272"/>
                </a:cxn>
                <a:cxn ang="0">
                  <a:pos x="100" y="274"/>
                </a:cxn>
                <a:cxn ang="0">
                  <a:pos x="98" y="277"/>
                </a:cxn>
                <a:cxn ang="0">
                  <a:pos x="93" y="279"/>
                </a:cxn>
                <a:cxn ang="0">
                  <a:pos x="89" y="281"/>
                </a:cxn>
                <a:cxn ang="0">
                  <a:pos x="82" y="282"/>
                </a:cxn>
                <a:cxn ang="0">
                  <a:pos x="77" y="284"/>
                </a:cxn>
                <a:cxn ang="0">
                  <a:pos x="72" y="285"/>
                </a:cxn>
                <a:cxn ang="0">
                  <a:pos x="70" y="285"/>
                </a:cxn>
                <a:cxn ang="0">
                  <a:pos x="0" y="2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1" h="285">
                  <a:moveTo>
                    <a:pt x="0" y="0"/>
                  </a:moveTo>
                  <a:lnTo>
                    <a:pt x="77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10" y="31"/>
                  </a:lnTo>
                  <a:lnTo>
                    <a:pt x="113" y="43"/>
                  </a:lnTo>
                  <a:lnTo>
                    <a:pt x="116" y="57"/>
                  </a:lnTo>
                  <a:lnTo>
                    <a:pt x="116" y="70"/>
                  </a:lnTo>
                  <a:lnTo>
                    <a:pt x="116" y="83"/>
                  </a:lnTo>
                  <a:lnTo>
                    <a:pt x="114" y="95"/>
                  </a:lnTo>
                  <a:lnTo>
                    <a:pt x="112" y="104"/>
                  </a:lnTo>
                  <a:lnTo>
                    <a:pt x="109" y="114"/>
                  </a:lnTo>
                  <a:lnTo>
                    <a:pt x="106" y="119"/>
                  </a:lnTo>
                  <a:lnTo>
                    <a:pt x="102" y="126"/>
                  </a:lnTo>
                  <a:lnTo>
                    <a:pt x="99" y="129"/>
                  </a:lnTo>
                  <a:lnTo>
                    <a:pt x="95" y="134"/>
                  </a:lnTo>
                  <a:lnTo>
                    <a:pt x="100" y="137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6" y="158"/>
                  </a:lnTo>
                  <a:lnTo>
                    <a:pt x="119" y="168"/>
                  </a:lnTo>
                  <a:lnTo>
                    <a:pt x="120" y="179"/>
                  </a:lnTo>
                  <a:lnTo>
                    <a:pt x="121" y="191"/>
                  </a:lnTo>
                  <a:lnTo>
                    <a:pt x="121" y="204"/>
                  </a:lnTo>
                  <a:lnTo>
                    <a:pt x="121" y="215"/>
                  </a:lnTo>
                  <a:lnTo>
                    <a:pt x="120" y="225"/>
                  </a:lnTo>
                  <a:lnTo>
                    <a:pt x="119" y="235"/>
                  </a:lnTo>
                  <a:lnTo>
                    <a:pt x="117" y="243"/>
                  </a:lnTo>
                  <a:lnTo>
                    <a:pt x="114" y="253"/>
                  </a:lnTo>
                  <a:lnTo>
                    <a:pt x="112" y="259"/>
                  </a:lnTo>
                  <a:lnTo>
                    <a:pt x="107" y="266"/>
                  </a:lnTo>
                  <a:lnTo>
                    <a:pt x="105" y="272"/>
                  </a:lnTo>
                  <a:lnTo>
                    <a:pt x="100" y="274"/>
                  </a:lnTo>
                  <a:lnTo>
                    <a:pt x="98" y="277"/>
                  </a:lnTo>
                  <a:lnTo>
                    <a:pt x="93" y="279"/>
                  </a:lnTo>
                  <a:lnTo>
                    <a:pt x="89" y="281"/>
                  </a:lnTo>
                  <a:lnTo>
                    <a:pt x="82" y="282"/>
                  </a:lnTo>
                  <a:lnTo>
                    <a:pt x="77" y="284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229"/>
            <p:cNvSpPr>
              <a:spLocks/>
            </p:cNvSpPr>
            <p:nvPr/>
          </p:nvSpPr>
          <p:spPr bwMode="auto">
            <a:xfrm>
              <a:off x="428" y="1542"/>
              <a:ext cx="35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54"/>
                </a:cxn>
                <a:cxn ang="0">
                  <a:pos x="23" y="54"/>
                </a:cxn>
                <a:cxn ang="0">
                  <a:pos x="27" y="52"/>
                </a:cxn>
                <a:cxn ang="0">
                  <a:pos x="30" y="51"/>
                </a:cxn>
                <a:cxn ang="0">
                  <a:pos x="32" y="47"/>
                </a:cxn>
                <a:cxn ang="0">
                  <a:pos x="34" y="44"/>
                </a:cxn>
                <a:cxn ang="0">
                  <a:pos x="35" y="39"/>
                </a:cxn>
                <a:cxn ang="0">
                  <a:pos x="35" y="33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30" y="5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35" h="54">
                  <a:moveTo>
                    <a:pt x="0" y="54"/>
                  </a:moveTo>
                  <a:lnTo>
                    <a:pt x="18" y="54"/>
                  </a:lnTo>
                  <a:lnTo>
                    <a:pt x="23" y="54"/>
                  </a:lnTo>
                  <a:lnTo>
                    <a:pt x="27" y="52"/>
                  </a:lnTo>
                  <a:lnTo>
                    <a:pt x="30" y="51"/>
                  </a:lnTo>
                  <a:lnTo>
                    <a:pt x="32" y="47"/>
                  </a:lnTo>
                  <a:lnTo>
                    <a:pt x="34" y="44"/>
                  </a:lnTo>
                  <a:lnTo>
                    <a:pt x="35" y="39"/>
                  </a:lnTo>
                  <a:lnTo>
                    <a:pt x="35" y="33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Freeform 230"/>
            <p:cNvSpPr>
              <a:spLocks/>
            </p:cNvSpPr>
            <p:nvPr/>
          </p:nvSpPr>
          <p:spPr bwMode="auto">
            <a:xfrm>
              <a:off x="428" y="1651"/>
              <a:ext cx="4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1" y="57"/>
                </a:cxn>
                <a:cxn ang="0">
                  <a:pos x="27" y="57"/>
                </a:cxn>
                <a:cxn ang="0">
                  <a:pos x="31" y="56"/>
                </a:cxn>
                <a:cxn ang="0">
                  <a:pos x="34" y="53"/>
                </a:cxn>
                <a:cxn ang="0">
                  <a:pos x="37" y="49"/>
                </a:cxn>
                <a:cxn ang="0">
                  <a:pos x="38" y="44"/>
                </a:cxn>
                <a:cxn ang="0">
                  <a:pos x="39" y="40"/>
                </a:cxn>
                <a:cxn ang="0">
                  <a:pos x="41" y="35"/>
                </a:cxn>
                <a:cxn ang="0">
                  <a:pos x="41" y="28"/>
                </a:cxn>
                <a:cxn ang="0">
                  <a:pos x="41" y="22"/>
                </a:cxn>
                <a:cxn ang="0">
                  <a:pos x="39" y="17"/>
                </a:cxn>
                <a:cxn ang="0">
                  <a:pos x="38" y="12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41" h="57">
                  <a:moveTo>
                    <a:pt x="0" y="57"/>
                  </a:moveTo>
                  <a:lnTo>
                    <a:pt x="21" y="57"/>
                  </a:lnTo>
                  <a:lnTo>
                    <a:pt x="27" y="57"/>
                  </a:lnTo>
                  <a:lnTo>
                    <a:pt x="31" y="56"/>
                  </a:lnTo>
                  <a:lnTo>
                    <a:pt x="34" y="53"/>
                  </a:lnTo>
                  <a:lnTo>
                    <a:pt x="37" y="49"/>
                  </a:lnTo>
                  <a:lnTo>
                    <a:pt x="38" y="44"/>
                  </a:lnTo>
                  <a:lnTo>
                    <a:pt x="39" y="40"/>
                  </a:lnTo>
                  <a:lnTo>
                    <a:pt x="41" y="35"/>
                  </a:lnTo>
                  <a:lnTo>
                    <a:pt x="41" y="28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8" y="12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7" name="Group 233"/>
          <p:cNvGrpSpPr>
            <a:grpSpLocks noChangeAspect="1"/>
          </p:cNvGrpSpPr>
          <p:nvPr/>
        </p:nvGrpSpPr>
        <p:grpSpPr bwMode="auto">
          <a:xfrm>
            <a:off x="685800" y="3276600"/>
            <a:ext cx="1447800" cy="1295400"/>
            <a:chOff x="432" y="2064"/>
            <a:chExt cx="912" cy="816"/>
          </a:xfrm>
        </p:grpSpPr>
        <p:sp>
          <p:nvSpPr>
            <p:cNvPr id="1256" name="AutoShape 232"/>
            <p:cNvSpPr>
              <a:spLocks noChangeAspect="1" noChangeArrowheads="1" noTextEdit="1"/>
            </p:cNvSpPr>
            <p:nvPr/>
          </p:nvSpPr>
          <p:spPr bwMode="auto">
            <a:xfrm>
              <a:off x="432" y="2064"/>
              <a:ext cx="91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Rectangle 234"/>
            <p:cNvSpPr>
              <a:spLocks noChangeArrowheads="1"/>
            </p:cNvSpPr>
            <p:nvPr/>
          </p:nvSpPr>
          <p:spPr bwMode="auto">
            <a:xfrm>
              <a:off x="533" y="2128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/>
          </p:nvSpPr>
          <p:spPr bwMode="auto">
            <a:xfrm>
              <a:off x="527" y="2122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/>
          </p:nvSpPr>
          <p:spPr bwMode="auto">
            <a:xfrm>
              <a:off x="522" y="2115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Rectangle 238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Rectangle 242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Rectangle 244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Rectangle 246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Rectangle 248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673" y="2110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901" y="2110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1129" y="2110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2" name="Freeform 258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533" y="2128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/>
          </p:nvSpPr>
          <p:spPr bwMode="auto">
            <a:xfrm>
              <a:off x="527" y="2122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522" y="2115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Rectangle 265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Rectangle 266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Rectangle 267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Rectangle 268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Rectangle 269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Rectangle 270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Rectangle 272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Rectangle 274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673" y="2110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/>
          </p:nvSpPr>
          <p:spPr bwMode="auto">
            <a:xfrm>
              <a:off x="901" y="2110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/>
          </p:nvSpPr>
          <p:spPr bwMode="auto">
            <a:xfrm>
              <a:off x="1129" y="2110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/>
          </p:nvSpPr>
          <p:spPr bwMode="auto">
            <a:xfrm>
              <a:off x="533" y="2128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/>
          </p:nvSpPr>
          <p:spPr bwMode="auto">
            <a:xfrm>
              <a:off x="527" y="2122"/>
              <a:ext cx="1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522" y="2115"/>
              <a:ext cx="4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Rectangle 289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Rectangle 290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Rectangle 291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Rectangle 292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Rectangle 293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Rectangle 295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Rectangle 296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Rectangle 297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Rectangle 298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Rectangle 299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/>
          </p:nvSpPr>
          <p:spPr bwMode="auto">
            <a:xfrm>
              <a:off x="673" y="2110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/>
          </p:nvSpPr>
          <p:spPr bwMode="auto">
            <a:xfrm>
              <a:off x="901" y="2110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/>
          </p:nvSpPr>
          <p:spPr bwMode="auto">
            <a:xfrm>
              <a:off x="1129" y="2110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" name="Rectangle 309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Rectangle 310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" name="Rectangle 311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" name="Rectangle 312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" name="Rectangle 313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" name="Rectangle 314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" name="Rectangle 315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" name="Rectangle 316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" name="Rectangle 317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" name="Rectangle 318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" name="Rectangle 319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" name="Rectangle 320"/>
            <p:cNvSpPr>
              <a:spLocks noChangeArrowheads="1"/>
            </p:cNvSpPr>
            <p:nvPr/>
          </p:nvSpPr>
          <p:spPr bwMode="auto">
            <a:xfrm>
              <a:off x="449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" name="Rectangle 321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" name="Rectangle 322"/>
            <p:cNvSpPr>
              <a:spLocks noChangeArrowheads="1"/>
            </p:cNvSpPr>
            <p:nvPr/>
          </p:nvSpPr>
          <p:spPr bwMode="auto">
            <a:xfrm>
              <a:off x="438" y="2352"/>
              <a:ext cx="209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" name="Rectangle 323"/>
            <p:cNvSpPr>
              <a:spLocks noChangeArrowheads="1"/>
            </p:cNvSpPr>
            <p:nvPr/>
          </p:nvSpPr>
          <p:spPr bwMode="auto">
            <a:xfrm>
              <a:off x="659" y="2365"/>
              <a:ext cx="209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" name="Rectangle 324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" name="Rectangle 325"/>
            <p:cNvSpPr>
              <a:spLocks noChangeArrowheads="1"/>
            </p:cNvSpPr>
            <p:nvPr/>
          </p:nvSpPr>
          <p:spPr bwMode="auto">
            <a:xfrm>
              <a:off x="64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" name="Rectangle 326"/>
            <p:cNvSpPr>
              <a:spLocks noChangeArrowheads="1"/>
            </p:cNvSpPr>
            <p:nvPr/>
          </p:nvSpPr>
          <p:spPr bwMode="auto">
            <a:xfrm>
              <a:off x="86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" name="Rectangle 327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" name="Rectangle 328"/>
            <p:cNvSpPr>
              <a:spLocks noChangeArrowheads="1"/>
            </p:cNvSpPr>
            <p:nvPr/>
          </p:nvSpPr>
          <p:spPr bwMode="auto">
            <a:xfrm>
              <a:off x="85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3" name="Rectangle 329"/>
            <p:cNvSpPr>
              <a:spLocks noChangeArrowheads="1"/>
            </p:cNvSpPr>
            <p:nvPr/>
          </p:nvSpPr>
          <p:spPr bwMode="auto">
            <a:xfrm>
              <a:off x="1078" y="2365"/>
              <a:ext cx="210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" name="Rectangle 330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5" name="Rectangle 331"/>
            <p:cNvSpPr>
              <a:spLocks noChangeArrowheads="1"/>
            </p:cNvSpPr>
            <p:nvPr/>
          </p:nvSpPr>
          <p:spPr bwMode="auto">
            <a:xfrm>
              <a:off x="1067" y="2352"/>
              <a:ext cx="210" cy="4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" name="Rectangle 332"/>
            <p:cNvSpPr>
              <a:spLocks noChangeArrowheads="1"/>
            </p:cNvSpPr>
            <p:nvPr/>
          </p:nvSpPr>
          <p:spPr bwMode="auto">
            <a:xfrm>
              <a:off x="684" y="2123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/>
          </p:nvSpPr>
          <p:spPr bwMode="auto">
            <a:xfrm>
              <a:off x="678" y="2117"/>
              <a:ext cx="2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/>
          </p:nvSpPr>
          <p:spPr bwMode="auto">
            <a:xfrm>
              <a:off x="673" y="2110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/>
          </p:nvSpPr>
          <p:spPr bwMode="auto">
            <a:xfrm>
              <a:off x="912" y="2123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/>
          </p:nvSpPr>
          <p:spPr bwMode="auto">
            <a:xfrm>
              <a:off x="906" y="2117"/>
              <a:ext cx="2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/>
          </p:nvSpPr>
          <p:spPr bwMode="auto">
            <a:xfrm>
              <a:off x="901" y="2110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/>
          </p:nvSpPr>
          <p:spPr bwMode="auto">
            <a:xfrm>
              <a:off x="1140" y="2123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/>
          </p:nvSpPr>
          <p:spPr bwMode="auto">
            <a:xfrm>
              <a:off x="1134" y="2117"/>
              <a:ext cx="18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/>
          </p:nvSpPr>
          <p:spPr bwMode="auto">
            <a:xfrm>
              <a:off x="1129" y="2110"/>
              <a:ext cx="1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5" name="Freeform 341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Freeform 342"/>
            <p:cNvSpPr>
              <a:spLocks/>
            </p:cNvSpPr>
            <p:nvPr/>
          </p:nvSpPr>
          <p:spPr bwMode="auto">
            <a:xfrm>
              <a:off x="473" y="2480"/>
              <a:ext cx="121" cy="290"/>
            </a:xfrm>
            <a:custGeom>
              <a:avLst/>
              <a:gdLst/>
              <a:ahLst/>
              <a:cxnLst>
                <a:cxn ang="0">
                  <a:pos x="121" y="194"/>
                </a:cxn>
                <a:cxn ang="0">
                  <a:pos x="114" y="235"/>
                </a:cxn>
                <a:cxn ang="0">
                  <a:pos x="102" y="265"/>
                </a:cxn>
                <a:cxn ang="0">
                  <a:pos x="86" y="284"/>
                </a:cxn>
                <a:cxn ang="0">
                  <a:pos x="64" y="290"/>
                </a:cxn>
                <a:cxn ang="0">
                  <a:pos x="46" y="287"/>
                </a:cxn>
                <a:cxn ang="0">
                  <a:pos x="35" y="280"/>
                </a:cxn>
                <a:cxn ang="0">
                  <a:pos x="25" y="269"/>
                </a:cxn>
                <a:cxn ang="0">
                  <a:pos x="16" y="252"/>
                </a:cxn>
                <a:cxn ang="0">
                  <a:pos x="8" y="230"/>
                </a:cxn>
                <a:cxn ang="0">
                  <a:pos x="2" y="202"/>
                </a:cxn>
                <a:cxn ang="0">
                  <a:pos x="0" y="169"/>
                </a:cxn>
                <a:cxn ang="0">
                  <a:pos x="0" y="127"/>
                </a:cxn>
                <a:cxn ang="0">
                  <a:pos x="4" y="83"/>
                </a:cxn>
                <a:cxn ang="0">
                  <a:pos x="12" y="46"/>
                </a:cxn>
                <a:cxn ang="0">
                  <a:pos x="25" y="21"/>
                </a:cxn>
                <a:cxn ang="0">
                  <a:pos x="42" y="4"/>
                </a:cxn>
                <a:cxn ang="0">
                  <a:pos x="63" y="0"/>
                </a:cxn>
                <a:cxn ang="0">
                  <a:pos x="79" y="3"/>
                </a:cxn>
                <a:cxn ang="0">
                  <a:pos x="92" y="11"/>
                </a:cxn>
                <a:cxn ang="0">
                  <a:pos x="103" y="26"/>
                </a:cxn>
                <a:cxn ang="0">
                  <a:pos x="111" y="48"/>
                </a:cxn>
                <a:cxn ang="0">
                  <a:pos x="118" y="76"/>
                </a:cxn>
                <a:cxn ang="0">
                  <a:pos x="85" y="98"/>
                </a:cxn>
                <a:cxn ang="0">
                  <a:pos x="82" y="84"/>
                </a:cxn>
                <a:cxn ang="0">
                  <a:pos x="76" y="73"/>
                </a:cxn>
                <a:cxn ang="0">
                  <a:pos x="70" y="66"/>
                </a:cxn>
                <a:cxn ang="0">
                  <a:pos x="60" y="64"/>
                </a:cxn>
                <a:cxn ang="0">
                  <a:pos x="51" y="71"/>
                </a:cxn>
                <a:cxn ang="0">
                  <a:pos x="46" y="83"/>
                </a:cxn>
                <a:cxn ang="0">
                  <a:pos x="42" y="98"/>
                </a:cxn>
                <a:cxn ang="0">
                  <a:pos x="39" y="117"/>
                </a:cxn>
                <a:cxn ang="0">
                  <a:pos x="37" y="144"/>
                </a:cxn>
                <a:cxn ang="0">
                  <a:pos x="39" y="174"/>
                </a:cxn>
                <a:cxn ang="0">
                  <a:pos x="42" y="197"/>
                </a:cxn>
                <a:cxn ang="0">
                  <a:pos x="46" y="212"/>
                </a:cxn>
                <a:cxn ang="0">
                  <a:pos x="51" y="221"/>
                </a:cxn>
                <a:cxn ang="0">
                  <a:pos x="60" y="224"/>
                </a:cxn>
                <a:cxn ang="0">
                  <a:pos x="67" y="224"/>
                </a:cxn>
                <a:cxn ang="0">
                  <a:pos x="74" y="219"/>
                </a:cxn>
                <a:cxn ang="0">
                  <a:pos x="79" y="211"/>
                </a:cxn>
                <a:cxn ang="0">
                  <a:pos x="86" y="182"/>
                </a:cxn>
              </a:cxnLst>
              <a:rect l="0" t="0" r="r" b="b"/>
              <a:pathLst>
                <a:path w="121" h="290">
                  <a:moveTo>
                    <a:pt x="88" y="171"/>
                  </a:moveTo>
                  <a:lnTo>
                    <a:pt x="104" y="182"/>
                  </a:lnTo>
                  <a:lnTo>
                    <a:pt x="121" y="194"/>
                  </a:lnTo>
                  <a:lnTo>
                    <a:pt x="120" y="209"/>
                  </a:lnTo>
                  <a:lnTo>
                    <a:pt x="117" y="222"/>
                  </a:lnTo>
                  <a:lnTo>
                    <a:pt x="114" y="235"/>
                  </a:lnTo>
                  <a:lnTo>
                    <a:pt x="110" y="247"/>
                  </a:lnTo>
                  <a:lnTo>
                    <a:pt x="107" y="257"/>
                  </a:lnTo>
                  <a:lnTo>
                    <a:pt x="102" y="265"/>
                  </a:lnTo>
                  <a:lnTo>
                    <a:pt x="97" y="274"/>
                  </a:lnTo>
                  <a:lnTo>
                    <a:pt x="92" y="279"/>
                  </a:lnTo>
                  <a:lnTo>
                    <a:pt x="86" y="284"/>
                  </a:lnTo>
                  <a:lnTo>
                    <a:pt x="79" y="287"/>
                  </a:lnTo>
                  <a:lnTo>
                    <a:pt x="72" y="289"/>
                  </a:lnTo>
                  <a:lnTo>
                    <a:pt x="64" y="290"/>
                  </a:lnTo>
                  <a:lnTo>
                    <a:pt x="54" y="289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2" y="285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0" y="277"/>
                  </a:lnTo>
                  <a:lnTo>
                    <a:pt x="28" y="274"/>
                  </a:lnTo>
                  <a:lnTo>
                    <a:pt x="25" y="269"/>
                  </a:lnTo>
                  <a:lnTo>
                    <a:pt x="22" y="264"/>
                  </a:lnTo>
                  <a:lnTo>
                    <a:pt x="19" y="259"/>
                  </a:lnTo>
                  <a:lnTo>
                    <a:pt x="16" y="252"/>
                  </a:lnTo>
                  <a:lnTo>
                    <a:pt x="14" y="245"/>
                  </a:lnTo>
                  <a:lnTo>
                    <a:pt x="11" y="239"/>
                  </a:lnTo>
                  <a:lnTo>
                    <a:pt x="8" y="230"/>
                  </a:lnTo>
                  <a:lnTo>
                    <a:pt x="7" y="221"/>
                  </a:lnTo>
                  <a:lnTo>
                    <a:pt x="4" y="212"/>
                  </a:lnTo>
                  <a:lnTo>
                    <a:pt x="2" y="202"/>
                  </a:lnTo>
                  <a:lnTo>
                    <a:pt x="1" y="192"/>
                  </a:lnTo>
                  <a:lnTo>
                    <a:pt x="1" y="181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3"/>
                  </a:lnTo>
                  <a:lnTo>
                    <a:pt x="5" y="69"/>
                  </a:lnTo>
                  <a:lnTo>
                    <a:pt x="8" y="58"/>
                  </a:lnTo>
                  <a:lnTo>
                    <a:pt x="12" y="46"/>
                  </a:lnTo>
                  <a:lnTo>
                    <a:pt x="15" y="36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4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3" y="26"/>
                  </a:lnTo>
                  <a:lnTo>
                    <a:pt x="106" y="33"/>
                  </a:lnTo>
                  <a:lnTo>
                    <a:pt x="109" y="41"/>
                  </a:lnTo>
                  <a:lnTo>
                    <a:pt x="111" y="48"/>
                  </a:lnTo>
                  <a:lnTo>
                    <a:pt x="114" y="56"/>
                  </a:lnTo>
                  <a:lnTo>
                    <a:pt x="117" y="66"/>
                  </a:lnTo>
                  <a:lnTo>
                    <a:pt x="118" y="76"/>
                  </a:lnTo>
                  <a:lnTo>
                    <a:pt x="120" y="88"/>
                  </a:lnTo>
                  <a:lnTo>
                    <a:pt x="86" y="104"/>
                  </a:lnTo>
                  <a:lnTo>
                    <a:pt x="85" y="98"/>
                  </a:lnTo>
                  <a:lnTo>
                    <a:pt x="83" y="93"/>
                  </a:lnTo>
                  <a:lnTo>
                    <a:pt x="83" y="89"/>
                  </a:lnTo>
                  <a:lnTo>
                    <a:pt x="82" y="84"/>
                  </a:lnTo>
                  <a:lnTo>
                    <a:pt x="81" y="81"/>
                  </a:lnTo>
                  <a:lnTo>
                    <a:pt x="78" y="76"/>
                  </a:lnTo>
                  <a:lnTo>
                    <a:pt x="76" y="73"/>
                  </a:lnTo>
                  <a:lnTo>
                    <a:pt x="74" y="69"/>
                  </a:lnTo>
                  <a:lnTo>
                    <a:pt x="71" y="68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4"/>
                  </a:lnTo>
                  <a:lnTo>
                    <a:pt x="47" y="78"/>
                  </a:lnTo>
                  <a:lnTo>
                    <a:pt x="46" y="83"/>
                  </a:lnTo>
                  <a:lnTo>
                    <a:pt x="43" y="88"/>
                  </a:lnTo>
                  <a:lnTo>
                    <a:pt x="42" y="93"/>
                  </a:lnTo>
                  <a:lnTo>
                    <a:pt x="42" y="98"/>
                  </a:lnTo>
                  <a:lnTo>
                    <a:pt x="40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6"/>
                  </a:lnTo>
                  <a:lnTo>
                    <a:pt x="37" y="134"/>
                  </a:lnTo>
                  <a:lnTo>
                    <a:pt x="37" y="144"/>
                  </a:lnTo>
                  <a:lnTo>
                    <a:pt x="37" y="154"/>
                  </a:lnTo>
                  <a:lnTo>
                    <a:pt x="39" y="166"/>
                  </a:lnTo>
                  <a:lnTo>
                    <a:pt x="39" y="174"/>
                  </a:lnTo>
                  <a:lnTo>
                    <a:pt x="40" y="182"/>
                  </a:lnTo>
                  <a:lnTo>
                    <a:pt x="40" y="191"/>
                  </a:lnTo>
                  <a:lnTo>
                    <a:pt x="42" y="197"/>
                  </a:lnTo>
                  <a:lnTo>
                    <a:pt x="43" y="202"/>
                  </a:lnTo>
                  <a:lnTo>
                    <a:pt x="44" y="207"/>
                  </a:lnTo>
                  <a:lnTo>
                    <a:pt x="46" y="212"/>
                  </a:lnTo>
                  <a:lnTo>
                    <a:pt x="47" y="216"/>
                  </a:lnTo>
                  <a:lnTo>
                    <a:pt x="50" y="219"/>
                  </a:lnTo>
                  <a:lnTo>
                    <a:pt x="51" y="221"/>
                  </a:lnTo>
                  <a:lnTo>
                    <a:pt x="54" y="222"/>
                  </a:lnTo>
                  <a:lnTo>
                    <a:pt x="57" y="224"/>
                  </a:lnTo>
                  <a:lnTo>
                    <a:pt x="60" y="224"/>
                  </a:lnTo>
                  <a:lnTo>
                    <a:pt x="63" y="226"/>
                  </a:lnTo>
                  <a:lnTo>
                    <a:pt x="65" y="224"/>
                  </a:lnTo>
                  <a:lnTo>
                    <a:pt x="67" y="224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4" y="219"/>
                  </a:lnTo>
                  <a:lnTo>
                    <a:pt x="75" y="217"/>
                  </a:lnTo>
                  <a:lnTo>
                    <a:pt x="78" y="214"/>
                  </a:lnTo>
                  <a:lnTo>
                    <a:pt x="79" y="211"/>
                  </a:lnTo>
                  <a:lnTo>
                    <a:pt x="82" y="202"/>
                  </a:lnTo>
                  <a:lnTo>
                    <a:pt x="83" y="194"/>
                  </a:lnTo>
                  <a:lnTo>
                    <a:pt x="86" y="182"/>
                  </a:lnTo>
                  <a:lnTo>
                    <a:pt x="86" y="177"/>
                  </a:lnTo>
                  <a:lnTo>
                    <a:pt x="88" y="171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9" name="Group 345"/>
          <p:cNvGrpSpPr>
            <a:grpSpLocks noChangeAspect="1"/>
          </p:cNvGrpSpPr>
          <p:nvPr/>
        </p:nvGrpSpPr>
        <p:grpSpPr bwMode="auto">
          <a:xfrm>
            <a:off x="2667000" y="3352800"/>
            <a:ext cx="1109663" cy="1295400"/>
            <a:chOff x="1680" y="2112"/>
            <a:chExt cx="699" cy="816"/>
          </a:xfrm>
        </p:grpSpPr>
        <p:sp>
          <p:nvSpPr>
            <p:cNvPr id="1368" name="AutoShape 344"/>
            <p:cNvSpPr>
              <a:spLocks noChangeAspect="1" noChangeArrowheads="1" noTextEdit="1"/>
            </p:cNvSpPr>
            <p:nvPr/>
          </p:nvSpPr>
          <p:spPr bwMode="auto">
            <a:xfrm>
              <a:off x="1680" y="2112"/>
              <a:ext cx="699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0" name="Rectangle 346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1" name="Rectangle 347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2" name="Rectangle 348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3" name="Rectangle 349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" name="Rectangle 350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" name="Rectangle 351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" name="Rectangle 352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7" name="Rectangle 353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8" name="Rectangle 354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9" name="Rectangle 355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" name="Rectangle 35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1" name="Rectangle 357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" name="Rectangle 358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" name="Rectangle 35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4" name="Rectangle 360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5" name="Rectangle 361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6" name="Rectangle 362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7" name="Rectangle 363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8" name="Rectangle 364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9" name="Rectangle 365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0" name="Rectangle 366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1" name="Rectangle 367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" name="Rectangle 368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" name="Rectangle 369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4" name="Freeform 370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" name="Freeform 371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6" name="Rectangle 372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" name="Rectangle 373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8" name="Rectangle 374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9" name="Rectangle 375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0" name="Rectangle 376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1" name="Rectangle 377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" name="Rectangle 378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" name="Rectangle 379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" name="Rectangle 380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" name="Rectangle 381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" name="Rectangle 382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" name="Rectangle 383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" name="Rectangle 384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" name="Rectangle 385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" name="Rectangle 386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" name="Rectangle 387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2" name="Rectangle 388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" name="Rectangle 389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4" name="Rectangle 390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5" name="Rectangle 391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6" name="Rectangle 392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7" name="Rectangle 393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8" name="Rectangle 394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9" name="Rectangle 395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0" name="Rectangle 396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1" name="Rectangle 397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2" name="Rectangle 398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3" name="Rectangle 399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4" name="Rectangle 400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5" name="Rectangle 401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6" name="Rectangle 402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7" name="Rectangle 403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" name="Rectangle 404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9" name="Rectangle 405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0" name="Rectangle 40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1" name="Rectangle 407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2" name="Rectangle 408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" name="Rectangle 40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" name="Rectangle 410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" name="Rectangle 411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" name="Rectangle 412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" name="Rectangle 413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" name="Rectangle 414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" name="Rectangle 415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" name="Rectangle 416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" name="Rectangle 417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" name="Rectangle 418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" name="Rectangle 419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4" name="Rectangle 420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5" name="Rectangle 421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" name="Rectangle 422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7" name="Rectangle 423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" name="Rectangle 424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" name="Rectangle 425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" name="Rectangle 426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" name="Rectangle 427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" name="Rectangle 428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" name="Rectangle 429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" name="Rectangle 430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" name="Rectangle 431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" name="Rectangle 432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59" name="Group 435"/>
            <p:cNvGrpSpPr>
              <a:grpSpLocks/>
            </p:cNvGrpSpPr>
            <p:nvPr/>
          </p:nvGrpSpPr>
          <p:grpSpPr bwMode="auto">
            <a:xfrm>
              <a:off x="1684" y="2505"/>
              <a:ext cx="160" cy="393"/>
              <a:chOff x="1684" y="2505"/>
              <a:chExt cx="160" cy="393"/>
            </a:xfrm>
          </p:grpSpPr>
          <p:sp>
            <p:nvSpPr>
              <p:cNvPr id="1457" name="Rectangle 433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Rectangle 434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0" name="Rectangle 436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" name="Rectangle 437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64" name="Group 440"/>
            <p:cNvGrpSpPr>
              <a:grpSpLocks/>
            </p:cNvGrpSpPr>
            <p:nvPr/>
          </p:nvGrpSpPr>
          <p:grpSpPr bwMode="auto">
            <a:xfrm>
              <a:off x="1844" y="2505"/>
              <a:ext cx="160" cy="393"/>
              <a:chOff x="1844" y="2505"/>
              <a:chExt cx="160" cy="393"/>
            </a:xfrm>
          </p:grpSpPr>
          <p:sp>
            <p:nvSpPr>
              <p:cNvPr id="1462" name="Rectangle 438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Rectangle 439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5" name="Rectangle 441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" name="Rectangle 442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69" name="Group 445"/>
            <p:cNvGrpSpPr>
              <a:grpSpLocks/>
            </p:cNvGrpSpPr>
            <p:nvPr/>
          </p:nvGrpSpPr>
          <p:grpSpPr bwMode="auto">
            <a:xfrm>
              <a:off x="2004" y="2505"/>
              <a:ext cx="159" cy="393"/>
              <a:chOff x="2004" y="2505"/>
              <a:chExt cx="159" cy="393"/>
            </a:xfrm>
          </p:grpSpPr>
          <p:sp>
            <p:nvSpPr>
              <p:cNvPr id="1467" name="Rectangle 443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Rectangle 444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70" name="Rectangle 44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1" name="Rectangle 447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74" name="Group 450"/>
            <p:cNvGrpSpPr>
              <a:grpSpLocks/>
            </p:cNvGrpSpPr>
            <p:nvPr/>
          </p:nvGrpSpPr>
          <p:grpSpPr bwMode="auto">
            <a:xfrm>
              <a:off x="2163" y="2505"/>
              <a:ext cx="158" cy="393"/>
              <a:chOff x="2163" y="2505"/>
              <a:chExt cx="158" cy="393"/>
            </a:xfrm>
          </p:grpSpPr>
          <p:sp>
            <p:nvSpPr>
              <p:cNvPr id="1472" name="Rectangle 448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Rectangle 449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noFill/>
              <a:ln w="11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75" name="Rectangle 451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6" name="Rectangle 452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7" name="Rectangle 453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8" name="Rectangle 454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9" name="Rectangle 455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0" name="Rectangle 456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1" name="Rectangle 457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2" name="Rectangle 458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" name="Rectangle 459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4" name="Rectangle 460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87" name="Group 463"/>
            <p:cNvGrpSpPr>
              <a:grpSpLocks/>
            </p:cNvGrpSpPr>
            <p:nvPr/>
          </p:nvGrpSpPr>
          <p:grpSpPr bwMode="auto">
            <a:xfrm>
              <a:off x="1877" y="2575"/>
              <a:ext cx="85" cy="235"/>
              <a:chOff x="1877" y="2575"/>
              <a:chExt cx="85" cy="235"/>
            </a:xfrm>
          </p:grpSpPr>
          <p:sp>
            <p:nvSpPr>
              <p:cNvPr id="1485" name="Freeform 461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1479" y="2721"/>
                  </a:cxn>
                  <a:cxn ang="0">
                    <a:pos x="2049" y="3088"/>
                  </a:cxn>
                  <a:cxn ang="0">
                    <a:pos x="1868" y="3940"/>
                  </a:cxn>
                  <a:cxn ang="0">
                    <a:pos x="1562" y="4456"/>
                  </a:cxn>
                  <a:cxn ang="0">
                    <a:pos x="1095" y="4630"/>
                  </a:cxn>
                  <a:cxn ang="0">
                    <a:pos x="535" y="4420"/>
                  </a:cxn>
                  <a:cxn ang="0">
                    <a:pos x="158" y="3674"/>
                  </a:cxn>
                  <a:cxn ang="0">
                    <a:pos x="0" y="2306"/>
                  </a:cxn>
                  <a:cxn ang="0">
                    <a:pos x="279" y="596"/>
                  </a:cxn>
                  <a:cxn ang="0">
                    <a:pos x="1065" y="0"/>
                  </a:cxn>
                  <a:cxn ang="0">
                    <a:pos x="1691" y="342"/>
                  </a:cxn>
                  <a:cxn ang="0">
                    <a:pos x="2029" y="1393"/>
                  </a:cxn>
                  <a:cxn ang="0">
                    <a:pos x="1454" y="1665"/>
                  </a:cxn>
                  <a:cxn ang="0">
                    <a:pos x="1391" y="1365"/>
                  </a:cxn>
                  <a:cxn ang="0">
                    <a:pos x="1257" y="1121"/>
                  </a:cxn>
                  <a:cxn ang="0">
                    <a:pos x="1081" y="1036"/>
                  </a:cxn>
                  <a:cxn ang="0">
                    <a:pos x="742" y="1414"/>
                  </a:cxn>
                  <a:cxn ang="0">
                    <a:pos x="653" y="2297"/>
                  </a:cxn>
                  <a:cxn ang="0">
                    <a:pos x="759" y="3317"/>
                  </a:cxn>
                  <a:cxn ang="0">
                    <a:pos x="1058" y="3592"/>
                  </a:cxn>
                  <a:cxn ang="0">
                    <a:pos x="1341" y="3369"/>
                  </a:cxn>
                  <a:cxn ang="0">
                    <a:pos x="1479" y="2721"/>
                  </a:cxn>
                </a:cxnLst>
                <a:rect l="0" t="0" r="r" b="b"/>
                <a:pathLst>
                  <a:path w="2049" h="4630">
                    <a:moveTo>
                      <a:pt x="1479" y="2721"/>
                    </a:moveTo>
                    <a:cubicBezTo>
                      <a:pt x="1668" y="2845"/>
                      <a:pt x="1860" y="2964"/>
                      <a:pt x="2049" y="3088"/>
                    </a:cubicBezTo>
                    <a:cubicBezTo>
                      <a:pt x="2011" y="3427"/>
                      <a:pt x="1948" y="3710"/>
                      <a:pt x="1868" y="3940"/>
                    </a:cubicBezTo>
                    <a:cubicBezTo>
                      <a:pt x="1788" y="4170"/>
                      <a:pt x="1683" y="4339"/>
                      <a:pt x="1562" y="4456"/>
                    </a:cubicBezTo>
                    <a:cubicBezTo>
                      <a:pt x="1441" y="4574"/>
                      <a:pt x="1283" y="4630"/>
                      <a:pt x="1095" y="4630"/>
                    </a:cubicBezTo>
                    <a:cubicBezTo>
                      <a:pt x="867" y="4630"/>
                      <a:pt x="678" y="4562"/>
                      <a:pt x="535" y="4420"/>
                    </a:cubicBezTo>
                    <a:cubicBezTo>
                      <a:pt x="391" y="4278"/>
                      <a:pt x="261" y="4032"/>
                      <a:pt x="158" y="3674"/>
                    </a:cubicBezTo>
                    <a:cubicBezTo>
                      <a:pt x="56" y="3316"/>
                      <a:pt x="0" y="2862"/>
                      <a:pt x="0" y="2306"/>
                    </a:cubicBezTo>
                    <a:cubicBezTo>
                      <a:pt x="0" y="1564"/>
                      <a:pt x="97" y="997"/>
                      <a:pt x="279" y="596"/>
                    </a:cubicBezTo>
                    <a:cubicBezTo>
                      <a:pt x="461" y="197"/>
                      <a:pt x="726" y="0"/>
                      <a:pt x="1065" y="0"/>
                    </a:cubicBezTo>
                    <a:cubicBezTo>
                      <a:pt x="1331" y="0"/>
                      <a:pt x="1541" y="112"/>
                      <a:pt x="1691" y="342"/>
                    </a:cubicBezTo>
                    <a:cubicBezTo>
                      <a:pt x="1840" y="573"/>
                      <a:pt x="1957" y="919"/>
                      <a:pt x="2029" y="1393"/>
                    </a:cubicBezTo>
                    <a:cubicBezTo>
                      <a:pt x="1838" y="1485"/>
                      <a:pt x="1645" y="1573"/>
                      <a:pt x="1454" y="1665"/>
                    </a:cubicBezTo>
                    <a:cubicBezTo>
                      <a:pt x="1435" y="1527"/>
                      <a:pt x="1412" y="1430"/>
                      <a:pt x="1391" y="1365"/>
                    </a:cubicBezTo>
                    <a:cubicBezTo>
                      <a:pt x="1356" y="1258"/>
                      <a:pt x="1310" y="1180"/>
                      <a:pt x="1257" y="1121"/>
                    </a:cubicBezTo>
                    <a:cubicBezTo>
                      <a:pt x="1205" y="1062"/>
                      <a:pt x="1145" y="1036"/>
                      <a:pt x="1081" y="1036"/>
                    </a:cubicBezTo>
                    <a:cubicBezTo>
                      <a:pt x="933" y="1036"/>
                      <a:pt x="819" y="1160"/>
                      <a:pt x="742" y="1414"/>
                    </a:cubicBezTo>
                    <a:cubicBezTo>
                      <a:pt x="684" y="1601"/>
                      <a:pt x="653" y="1897"/>
                      <a:pt x="653" y="2297"/>
                    </a:cubicBezTo>
                    <a:cubicBezTo>
                      <a:pt x="653" y="2795"/>
                      <a:pt x="690" y="3133"/>
                      <a:pt x="759" y="3317"/>
                    </a:cubicBezTo>
                    <a:cubicBezTo>
                      <a:pt x="828" y="3501"/>
                      <a:pt x="930" y="3592"/>
                      <a:pt x="1058" y="3592"/>
                    </a:cubicBezTo>
                    <a:cubicBezTo>
                      <a:pt x="1183" y="3592"/>
                      <a:pt x="1277" y="3519"/>
                      <a:pt x="1341" y="3369"/>
                    </a:cubicBezTo>
                    <a:cubicBezTo>
                      <a:pt x="1403" y="3219"/>
                      <a:pt x="1451" y="3006"/>
                      <a:pt x="1479" y="272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462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61" y="138"/>
                  </a:cxn>
                  <a:cxn ang="0">
                    <a:pos x="85" y="157"/>
                  </a:cxn>
                  <a:cxn ang="0">
                    <a:pos x="77" y="200"/>
                  </a:cxn>
                  <a:cxn ang="0">
                    <a:pos x="65" y="226"/>
                  </a:cxn>
                  <a:cxn ang="0">
                    <a:pos x="45" y="235"/>
                  </a:cxn>
                  <a:cxn ang="0">
                    <a:pos x="22" y="224"/>
                  </a:cxn>
                  <a:cxn ang="0">
                    <a:pos x="7" y="186"/>
                  </a:cxn>
                  <a:cxn ang="0">
                    <a:pos x="0" y="117"/>
                  </a:cxn>
                  <a:cxn ang="0">
                    <a:pos x="12" y="31"/>
                  </a:cxn>
                  <a:cxn ang="0">
                    <a:pos x="44" y="0"/>
                  </a:cxn>
                  <a:cxn ang="0">
                    <a:pos x="70" y="18"/>
                  </a:cxn>
                  <a:cxn ang="0">
                    <a:pos x="84" y="71"/>
                  </a:cxn>
                  <a:cxn ang="0">
                    <a:pos x="60" y="85"/>
                  </a:cxn>
                  <a:cxn ang="0">
                    <a:pos x="58" y="69"/>
                  </a:cxn>
                  <a:cxn ang="0">
                    <a:pos x="52" y="57"/>
                  </a:cxn>
                  <a:cxn ang="0">
                    <a:pos x="45" y="53"/>
                  </a:cxn>
                  <a:cxn ang="0">
                    <a:pos x="31" y="72"/>
                  </a:cxn>
                  <a:cxn ang="0">
                    <a:pos x="27" y="117"/>
                  </a:cxn>
                  <a:cxn ang="0">
                    <a:pos x="31" y="168"/>
                  </a:cxn>
                  <a:cxn ang="0">
                    <a:pos x="44" y="182"/>
                  </a:cxn>
                  <a:cxn ang="0">
                    <a:pos x="55" y="171"/>
                  </a:cxn>
                  <a:cxn ang="0">
                    <a:pos x="61" y="138"/>
                  </a:cxn>
                </a:cxnLst>
                <a:rect l="0" t="0" r="r" b="b"/>
                <a:pathLst>
                  <a:path w="85" h="235">
                    <a:moveTo>
                      <a:pt x="61" y="138"/>
                    </a:moveTo>
                    <a:cubicBezTo>
                      <a:pt x="69" y="144"/>
                      <a:pt x="77" y="150"/>
                      <a:pt x="85" y="157"/>
                    </a:cubicBezTo>
                    <a:cubicBezTo>
                      <a:pt x="83" y="174"/>
                      <a:pt x="80" y="188"/>
                      <a:pt x="77" y="200"/>
                    </a:cubicBezTo>
                    <a:cubicBezTo>
                      <a:pt x="74" y="211"/>
                      <a:pt x="70" y="220"/>
                      <a:pt x="65" y="226"/>
                    </a:cubicBezTo>
                    <a:cubicBezTo>
                      <a:pt x="60" y="232"/>
                      <a:pt x="53" y="235"/>
                      <a:pt x="45" y="235"/>
                    </a:cubicBezTo>
                    <a:cubicBezTo>
                      <a:pt x="36" y="235"/>
                      <a:pt x="28" y="231"/>
                      <a:pt x="22" y="224"/>
                    </a:cubicBezTo>
                    <a:cubicBezTo>
                      <a:pt x="16" y="217"/>
                      <a:pt x="11" y="204"/>
                      <a:pt x="7" y="186"/>
                    </a:cubicBezTo>
                    <a:cubicBezTo>
                      <a:pt x="3" y="168"/>
                      <a:pt x="0" y="145"/>
                      <a:pt x="0" y="117"/>
                    </a:cubicBezTo>
                    <a:cubicBezTo>
                      <a:pt x="0" y="80"/>
                      <a:pt x="4" y="51"/>
                      <a:pt x="12" y="31"/>
                    </a:cubicBezTo>
                    <a:cubicBezTo>
                      <a:pt x="19" y="10"/>
                      <a:pt x="30" y="0"/>
                      <a:pt x="44" y="0"/>
                    </a:cubicBezTo>
                    <a:cubicBezTo>
                      <a:pt x="55" y="0"/>
                      <a:pt x="64" y="6"/>
                      <a:pt x="70" y="18"/>
                    </a:cubicBezTo>
                    <a:cubicBezTo>
                      <a:pt x="76" y="29"/>
                      <a:pt x="81" y="47"/>
                      <a:pt x="84" y="71"/>
                    </a:cubicBezTo>
                    <a:cubicBezTo>
                      <a:pt x="76" y="76"/>
                      <a:pt x="68" y="80"/>
                      <a:pt x="60" y="85"/>
                    </a:cubicBezTo>
                    <a:cubicBezTo>
                      <a:pt x="59" y="78"/>
                      <a:pt x="58" y="73"/>
                      <a:pt x="58" y="69"/>
                    </a:cubicBezTo>
                    <a:cubicBezTo>
                      <a:pt x="56" y="64"/>
                      <a:pt x="54" y="60"/>
                      <a:pt x="52" y="57"/>
                    </a:cubicBezTo>
                    <a:cubicBezTo>
                      <a:pt x="50" y="54"/>
                      <a:pt x="47" y="53"/>
                      <a:pt x="45" y="53"/>
                    </a:cubicBezTo>
                    <a:cubicBezTo>
                      <a:pt x="39" y="53"/>
                      <a:pt x="34" y="59"/>
                      <a:pt x="31" y="72"/>
                    </a:cubicBezTo>
                    <a:cubicBezTo>
                      <a:pt x="28" y="81"/>
                      <a:pt x="27" y="96"/>
                      <a:pt x="27" y="117"/>
                    </a:cubicBezTo>
                    <a:cubicBezTo>
                      <a:pt x="27" y="142"/>
                      <a:pt x="29" y="159"/>
                      <a:pt x="31" y="168"/>
                    </a:cubicBezTo>
                    <a:cubicBezTo>
                      <a:pt x="34" y="178"/>
                      <a:pt x="39" y="182"/>
                      <a:pt x="44" y="182"/>
                    </a:cubicBezTo>
                    <a:cubicBezTo>
                      <a:pt x="49" y="182"/>
                      <a:pt x="53" y="178"/>
                      <a:pt x="55" y="171"/>
                    </a:cubicBezTo>
                    <a:cubicBezTo>
                      <a:pt x="58" y="163"/>
                      <a:pt x="60" y="153"/>
                      <a:pt x="61" y="138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88" name="Rectangle 464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9" name="Rectangle 465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0" name="Rectangle 466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1" name="Rectangle 467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2" name="Rectangle 468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3" name="Rectangle 469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4" name="Rectangle 470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" name="Rectangle 471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" name="Rectangle 472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7" name="Rectangle 473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8" name="Rectangle 474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9" name="Rectangle 475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0" name="Rectangle 476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1" name="Rectangle 477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2" name="Rectangle 478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3" name="Rectangle 479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4" name="Rectangle 480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5" name="Rectangle 481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6" name="Rectangle 482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7" name="Rectangle 483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8" name="Rectangle 484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9" name="Rectangle 485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0" name="Rectangle 486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1" name="Rectangle 487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2" name="Freeform 488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3" name="Freeform 489"/>
            <p:cNvSpPr>
              <a:spLocks/>
            </p:cNvSpPr>
            <p:nvPr/>
          </p:nvSpPr>
          <p:spPr bwMode="auto">
            <a:xfrm>
              <a:off x="1881" y="2602"/>
              <a:ext cx="91" cy="230"/>
            </a:xfrm>
            <a:custGeom>
              <a:avLst/>
              <a:gdLst/>
              <a:ahLst/>
              <a:cxnLst>
                <a:cxn ang="0">
                  <a:pos x="91" y="152"/>
                </a:cxn>
                <a:cxn ang="0">
                  <a:pos x="86" y="187"/>
                </a:cxn>
                <a:cxn ang="0">
                  <a:pos x="77" y="210"/>
                </a:cxn>
                <a:cxn ang="0">
                  <a:pos x="65" y="224"/>
                </a:cxn>
                <a:cxn ang="0">
                  <a:pos x="48" y="230"/>
                </a:cxn>
                <a:cxn ang="0">
                  <a:pos x="34" y="227"/>
                </a:cxn>
                <a:cxn ang="0">
                  <a:pos x="26" y="220"/>
                </a:cxn>
                <a:cxn ang="0">
                  <a:pos x="19" y="213"/>
                </a:cxn>
                <a:cxn ang="0">
                  <a:pos x="12" y="200"/>
                </a:cxn>
                <a:cxn ang="0">
                  <a:pos x="6" y="181"/>
                </a:cxn>
                <a:cxn ang="0">
                  <a:pos x="1" y="161"/>
                </a:cxn>
                <a:cxn ang="0">
                  <a:pos x="0" y="134"/>
                </a:cxn>
                <a:cxn ang="0">
                  <a:pos x="0" y="101"/>
                </a:cxn>
                <a:cxn ang="0">
                  <a:pos x="3" y="66"/>
                </a:cxn>
                <a:cxn ang="0">
                  <a:pos x="9" y="37"/>
                </a:cxn>
                <a:cxn ang="0">
                  <a:pos x="19" y="16"/>
                </a:cxn>
                <a:cxn ang="0">
                  <a:pos x="31" y="4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70" y="10"/>
                </a:cxn>
                <a:cxn ang="0">
                  <a:pos x="77" y="22"/>
                </a:cxn>
                <a:cxn ang="0">
                  <a:pos x="83" y="39"/>
                </a:cxn>
                <a:cxn ang="0">
                  <a:pos x="89" y="61"/>
                </a:cxn>
                <a:cxn ang="0">
                  <a:pos x="64" y="78"/>
                </a:cxn>
                <a:cxn ang="0">
                  <a:pos x="62" y="68"/>
                </a:cxn>
                <a:cxn ang="0">
                  <a:pos x="58" y="58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6"/>
                </a:cxn>
                <a:cxn ang="0">
                  <a:pos x="34" y="66"/>
                </a:cxn>
                <a:cxn ang="0">
                  <a:pos x="31" y="78"/>
                </a:cxn>
                <a:cxn ang="0">
                  <a:pos x="29" y="94"/>
                </a:cxn>
                <a:cxn ang="0">
                  <a:pos x="29" y="114"/>
                </a:cxn>
                <a:cxn ang="0">
                  <a:pos x="29" y="138"/>
                </a:cxn>
                <a:cxn ang="0">
                  <a:pos x="31" y="157"/>
                </a:cxn>
                <a:cxn ang="0">
                  <a:pos x="34" y="167"/>
                </a:cxn>
                <a:cxn ang="0">
                  <a:pos x="38" y="175"/>
                </a:cxn>
                <a:cxn ang="0">
                  <a:pos x="45" y="177"/>
                </a:cxn>
                <a:cxn ang="0">
                  <a:pos x="51" y="177"/>
                </a:cxn>
                <a:cxn ang="0">
                  <a:pos x="55" y="174"/>
                </a:cxn>
                <a:cxn ang="0">
                  <a:pos x="59" y="167"/>
                </a:cxn>
                <a:cxn ang="0">
                  <a:pos x="65" y="145"/>
                </a:cxn>
              </a:cxnLst>
              <a:rect l="0" t="0" r="r" b="b"/>
              <a:pathLst>
                <a:path w="91" h="230">
                  <a:moveTo>
                    <a:pt x="66" y="134"/>
                  </a:moveTo>
                  <a:lnTo>
                    <a:pt x="78" y="144"/>
                  </a:lnTo>
                  <a:lnTo>
                    <a:pt x="91" y="152"/>
                  </a:lnTo>
                  <a:lnTo>
                    <a:pt x="90" y="164"/>
                  </a:lnTo>
                  <a:lnTo>
                    <a:pt x="88" y="176"/>
                  </a:lnTo>
                  <a:lnTo>
                    <a:pt x="86" y="187"/>
                  </a:lnTo>
                  <a:lnTo>
                    <a:pt x="83" y="194"/>
                  </a:lnTo>
                  <a:lnTo>
                    <a:pt x="80" y="203"/>
                  </a:lnTo>
                  <a:lnTo>
                    <a:pt x="77" y="210"/>
                  </a:lnTo>
                  <a:lnTo>
                    <a:pt x="73" y="216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59" y="227"/>
                  </a:lnTo>
                  <a:lnTo>
                    <a:pt x="54" y="229"/>
                  </a:lnTo>
                  <a:lnTo>
                    <a:pt x="48" y="230"/>
                  </a:lnTo>
                  <a:lnTo>
                    <a:pt x="40" y="229"/>
                  </a:lnTo>
                  <a:lnTo>
                    <a:pt x="37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28" y="223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1" y="216"/>
                  </a:lnTo>
                  <a:lnTo>
                    <a:pt x="19" y="213"/>
                  </a:lnTo>
                  <a:lnTo>
                    <a:pt x="16" y="209"/>
                  </a:lnTo>
                  <a:lnTo>
                    <a:pt x="14" y="205"/>
                  </a:lnTo>
                  <a:lnTo>
                    <a:pt x="12" y="200"/>
                  </a:lnTo>
                  <a:lnTo>
                    <a:pt x="10" y="194"/>
                  </a:lnTo>
                  <a:lnTo>
                    <a:pt x="8" y="188"/>
                  </a:lnTo>
                  <a:lnTo>
                    <a:pt x="6" y="181"/>
                  </a:lnTo>
                  <a:lnTo>
                    <a:pt x="5" y="175"/>
                  </a:lnTo>
                  <a:lnTo>
                    <a:pt x="3" y="168"/>
                  </a:lnTo>
                  <a:lnTo>
                    <a:pt x="1" y="161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3" y="56"/>
                  </a:lnTo>
                  <a:lnTo>
                    <a:pt x="6" y="46"/>
                  </a:lnTo>
                  <a:lnTo>
                    <a:pt x="9" y="37"/>
                  </a:lnTo>
                  <a:lnTo>
                    <a:pt x="12" y="29"/>
                  </a:lnTo>
                  <a:lnTo>
                    <a:pt x="16" y="23"/>
                  </a:lnTo>
                  <a:lnTo>
                    <a:pt x="19" y="16"/>
                  </a:lnTo>
                  <a:lnTo>
                    <a:pt x="22" y="11"/>
                  </a:lnTo>
                  <a:lnTo>
                    <a:pt x="27" y="7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3" y="39"/>
                  </a:lnTo>
                  <a:lnTo>
                    <a:pt x="86" y="45"/>
                  </a:lnTo>
                  <a:lnTo>
                    <a:pt x="88" y="53"/>
                  </a:lnTo>
                  <a:lnTo>
                    <a:pt x="89" y="61"/>
                  </a:lnTo>
                  <a:lnTo>
                    <a:pt x="90" y="69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2" y="74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8" y="56"/>
                  </a:lnTo>
                  <a:lnTo>
                    <a:pt x="37" y="58"/>
                  </a:lnTo>
                  <a:lnTo>
                    <a:pt x="35" y="62"/>
                  </a:lnTo>
                  <a:lnTo>
                    <a:pt x="34" y="66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0" y="83"/>
                  </a:lnTo>
                  <a:lnTo>
                    <a:pt x="29" y="88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7"/>
                  </a:lnTo>
                  <a:lnTo>
                    <a:pt x="29" y="114"/>
                  </a:lnTo>
                  <a:lnTo>
                    <a:pt x="29" y="122"/>
                  </a:lnTo>
                  <a:lnTo>
                    <a:pt x="29" y="131"/>
                  </a:lnTo>
                  <a:lnTo>
                    <a:pt x="29" y="138"/>
                  </a:lnTo>
                  <a:lnTo>
                    <a:pt x="30" y="145"/>
                  </a:lnTo>
                  <a:lnTo>
                    <a:pt x="30" y="151"/>
                  </a:lnTo>
                  <a:lnTo>
                    <a:pt x="31" y="157"/>
                  </a:lnTo>
                  <a:lnTo>
                    <a:pt x="32" y="161"/>
                  </a:lnTo>
                  <a:lnTo>
                    <a:pt x="33" y="164"/>
                  </a:lnTo>
                  <a:lnTo>
                    <a:pt x="34" y="167"/>
                  </a:lnTo>
                  <a:lnTo>
                    <a:pt x="37" y="170"/>
                  </a:lnTo>
                  <a:lnTo>
                    <a:pt x="37" y="172"/>
                  </a:lnTo>
                  <a:lnTo>
                    <a:pt x="38" y="175"/>
                  </a:lnTo>
                  <a:lnTo>
                    <a:pt x="40" y="176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2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8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62" y="161"/>
                  </a:lnTo>
                  <a:lnTo>
                    <a:pt x="62" y="154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6" y="134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4" name="Rectangle 490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" name="Rectangle 491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6" name="Rectangle 492"/>
            <p:cNvSpPr>
              <a:spLocks noChangeArrowheads="1"/>
            </p:cNvSpPr>
            <p:nvPr/>
          </p:nvSpPr>
          <p:spPr bwMode="auto">
            <a:xfrm>
              <a:off x="1750" y="2323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7" name="Rectangle 493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8" name="Rectangle 494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9" name="Rectangle 495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0" name="Rectangle 496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1" name="Rectangle 497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2" name="Rectangle 498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3" name="Rectangle 499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4" name="Rectangle 500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" name="Rectangle 501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6" name="Rectangle 502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7" name="Rectangle 503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8" name="Rectangle 504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9" name="Rectangle 505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0" name="Rectangle 506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1" name="Rectangle 507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2" name="Rectangle 508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3" name="Rectangle 509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4" name="Rectangle 510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5" name="Rectangle 511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" name="Rectangle 512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" name="Rectangle 513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" name="Rectangle 514"/>
            <p:cNvSpPr>
              <a:spLocks noChangeArrowheads="1"/>
            </p:cNvSpPr>
            <p:nvPr/>
          </p:nvSpPr>
          <p:spPr bwMode="auto">
            <a:xfrm>
              <a:off x="1759" y="2334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" name="Rectangle 515"/>
            <p:cNvSpPr>
              <a:spLocks noChangeArrowheads="1"/>
            </p:cNvSpPr>
            <p:nvPr/>
          </p:nvSpPr>
          <p:spPr bwMode="auto">
            <a:xfrm>
              <a:off x="1754" y="2329"/>
              <a:ext cx="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0" name="Rectangle 516"/>
            <p:cNvSpPr>
              <a:spLocks noChangeArrowheads="1"/>
            </p:cNvSpPr>
            <p:nvPr/>
          </p:nvSpPr>
          <p:spPr bwMode="auto">
            <a:xfrm>
              <a:off x="1750" y="2323"/>
              <a:ext cx="3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" name="Rectangle 517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" name="Rectangle 518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" name="Rectangle 519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" name="Rectangle 520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" name="Rectangle 521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" name="Rectangle 522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" name="Rectangle 523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" name="Rectangle 524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" name="Rectangle 525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" name="Rectangle 526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" name="Rectangle 527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" name="Rectangle 528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" name="Rectangle 529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4" name="Rectangle 530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5" name="Rectangle 531"/>
            <p:cNvSpPr>
              <a:spLocks noChangeArrowheads="1"/>
            </p:cNvSpPr>
            <p:nvPr/>
          </p:nvSpPr>
          <p:spPr bwMode="auto">
            <a:xfrm>
              <a:off x="1864" y="2319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6" name="Rectangle 532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7" name="Rectangle 533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8" name="Rectangle 534"/>
            <p:cNvSpPr>
              <a:spLocks noChangeArrowheads="1"/>
            </p:cNvSpPr>
            <p:nvPr/>
          </p:nvSpPr>
          <p:spPr bwMode="auto">
            <a:xfrm>
              <a:off x="2038" y="2319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9" name="Rectangle 535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0" name="Rectangle 536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1" name="Rectangle 537"/>
            <p:cNvSpPr>
              <a:spLocks noChangeArrowheads="1"/>
            </p:cNvSpPr>
            <p:nvPr/>
          </p:nvSpPr>
          <p:spPr bwMode="auto">
            <a:xfrm>
              <a:off x="2210" y="2319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2" name="Rectangle 538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" name="Rectangle 539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4" name="Rectangle 540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" name="Rectangle 541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" name="Rectangle 542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7" name="Rectangle 543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8" name="Rectangle 544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Rectangle 545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Rectangle 546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1" name="Rectangle 547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2" name="Rectangle 548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3" name="Rectangle 54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Rectangle 550"/>
            <p:cNvSpPr>
              <a:spLocks noChangeArrowheads="1"/>
            </p:cNvSpPr>
            <p:nvPr/>
          </p:nvSpPr>
          <p:spPr bwMode="auto">
            <a:xfrm>
              <a:off x="1695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77" name="Group 553"/>
            <p:cNvGrpSpPr>
              <a:grpSpLocks/>
            </p:cNvGrpSpPr>
            <p:nvPr/>
          </p:nvGrpSpPr>
          <p:grpSpPr bwMode="auto">
            <a:xfrm>
              <a:off x="1684" y="2505"/>
              <a:ext cx="160" cy="393"/>
              <a:chOff x="1684" y="2505"/>
              <a:chExt cx="160" cy="393"/>
            </a:xfrm>
          </p:grpSpPr>
          <p:sp>
            <p:nvSpPr>
              <p:cNvPr id="1575" name="Rectangle 551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Rectangle 552"/>
              <p:cNvSpPr>
                <a:spLocks noChangeArrowheads="1"/>
              </p:cNvSpPr>
              <p:nvPr/>
            </p:nvSpPr>
            <p:spPr bwMode="auto">
              <a:xfrm>
                <a:off x="1684" y="2505"/>
                <a:ext cx="160" cy="393"/>
              </a:xfrm>
              <a:prstGeom prst="rect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78" name="Rectangle 554"/>
            <p:cNvSpPr>
              <a:spLocks noChangeArrowheads="1"/>
            </p:cNvSpPr>
            <p:nvPr/>
          </p:nvSpPr>
          <p:spPr bwMode="auto">
            <a:xfrm>
              <a:off x="1684" y="2505"/>
              <a:ext cx="160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Rectangle 555"/>
            <p:cNvSpPr>
              <a:spLocks noChangeArrowheads="1"/>
            </p:cNvSpPr>
            <p:nvPr/>
          </p:nvSpPr>
          <p:spPr bwMode="auto">
            <a:xfrm>
              <a:off x="1854" y="2516"/>
              <a:ext cx="158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82" name="Group 558"/>
            <p:cNvGrpSpPr>
              <a:grpSpLocks/>
            </p:cNvGrpSpPr>
            <p:nvPr/>
          </p:nvGrpSpPr>
          <p:grpSpPr bwMode="auto">
            <a:xfrm>
              <a:off x="1844" y="2505"/>
              <a:ext cx="160" cy="393"/>
              <a:chOff x="1844" y="2505"/>
              <a:chExt cx="160" cy="393"/>
            </a:xfrm>
          </p:grpSpPr>
          <p:sp>
            <p:nvSpPr>
              <p:cNvPr id="1580" name="Rectangle 556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Rectangle 557"/>
              <p:cNvSpPr>
                <a:spLocks noChangeArrowheads="1"/>
              </p:cNvSpPr>
              <p:nvPr/>
            </p:nvSpPr>
            <p:spPr bwMode="auto">
              <a:xfrm>
                <a:off x="1844" y="2505"/>
                <a:ext cx="160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83" name="Rectangle 559"/>
            <p:cNvSpPr>
              <a:spLocks noChangeArrowheads="1"/>
            </p:cNvSpPr>
            <p:nvPr/>
          </p:nvSpPr>
          <p:spPr bwMode="auto">
            <a:xfrm>
              <a:off x="1844" y="2505"/>
              <a:ext cx="160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Rectangle 560"/>
            <p:cNvSpPr>
              <a:spLocks noChangeArrowheads="1"/>
            </p:cNvSpPr>
            <p:nvPr/>
          </p:nvSpPr>
          <p:spPr bwMode="auto">
            <a:xfrm>
              <a:off x="2012" y="2516"/>
              <a:ext cx="160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87" name="Group 563"/>
            <p:cNvGrpSpPr>
              <a:grpSpLocks/>
            </p:cNvGrpSpPr>
            <p:nvPr/>
          </p:nvGrpSpPr>
          <p:grpSpPr bwMode="auto">
            <a:xfrm>
              <a:off x="2004" y="2505"/>
              <a:ext cx="159" cy="393"/>
              <a:chOff x="2004" y="2505"/>
              <a:chExt cx="159" cy="393"/>
            </a:xfrm>
          </p:grpSpPr>
          <p:sp>
            <p:nvSpPr>
              <p:cNvPr id="1585" name="Rectangle 561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Rectangle 562"/>
              <p:cNvSpPr>
                <a:spLocks noChangeArrowheads="1"/>
              </p:cNvSpPr>
              <p:nvPr/>
            </p:nvSpPr>
            <p:spPr bwMode="auto">
              <a:xfrm>
                <a:off x="2004" y="2505"/>
                <a:ext cx="159" cy="393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88" name="Rectangle 564"/>
            <p:cNvSpPr>
              <a:spLocks noChangeArrowheads="1"/>
            </p:cNvSpPr>
            <p:nvPr/>
          </p:nvSpPr>
          <p:spPr bwMode="auto">
            <a:xfrm>
              <a:off x="2004" y="2505"/>
              <a:ext cx="159" cy="393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Rectangle 565"/>
            <p:cNvSpPr>
              <a:spLocks noChangeArrowheads="1"/>
            </p:cNvSpPr>
            <p:nvPr/>
          </p:nvSpPr>
          <p:spPr bwMode="auto">
            <a:xfrm>
              <a:off x="2172" y="2516"/>
              <a:ext cx="159" cy="3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92" name="Group 568"/>
            <p:cNvGrpSpPr>
              <a:grpSpLocks/>
            </p:cNvGrpSpPr>
            <p:nvPr/>
          </p:nvGrpSpPr>
          <p:grpSpPr bwMode="auto">
            <a:xfrm>
              <a:off x="2163" y="2505"/>
              <a:ext cx="158" cy="393"/>
              <a:chOff x="2163" y="2505"/>
              <a:chExt cx="158" cy="393"/>
            </a:xfrm>
          </p:grpSpPr>
          <p:sp>
            <p:nvSpPr>
              <p:cNvPr id="1590" name="Rectangle 566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Rectangle 567"/>
              <p:cNvSpPr>
                <a:spLocks noChangeArrowheads="1"/>
              </p:cNvSpPr>
              <p:nvPr/>
            </p:nvSpPr>
            <p:spPr bwMode="auto">
              <a:xfrm>
                <a:off x="2163" y="2505"/>
                <a:ext cx="158" cy="393"/>
              </a:xfrm>
              <a:prstGeom prst="rect">
                <a:avLst/>
              </a:prstGeom>
              <a:noFill/>
              <a:ln w="11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93" name="Rectangle 569"/>
            <p:cNvSpPr>
              <a:spLocks noChangeArrowheads="1"/>
            </p:cNvSpPr>
            <p:nvPr/>
          </p:nvSpPr>
          <p:spPr bwMode="auto">
            <a:xfrm>
              <a:off x="2163" y="2505"/>
              <a:ext cx="158" cy="393"/>
            </a:xfrm>
            <a:prstGeom prst="rect">
              <a:avLst/>
            </a:prstGeom>
            <a:noFill/>
            <a:ln w="8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Rectangle 570"/>
            <p:cNvSpPr>
              <a:spLocks noChangeArrowheads="1"/>
            </p:cNvSpPr>
            <p:nvPr/>
          </p:nvSpPr>
          <p:spPr bwMode="auto">
            <a:xfrm>
              <a:off x="1874" y="2330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5" name="Rectangle 571"/>
            <p:cNvSpPr>
              <a:spLocks noChangeArrowheads="1"/>
            </p:cNvSpPr>
            <p:nvPr/>
          </p:nvSpPr>
          <p:spPr bwMode="auto">
            <a:xfrm>
              <a:off x="1868" y="2325"/>
              <a:ext cx="16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6" name="Rectangle 572"/>
            <p:cNvSpPr>
              <a:spLocks noChangeArrowheads="1"/>
            </p:cNvSpPr>
            <p:nvPr/>
          </p:nvSpPr>
          <p:spPr bwMode="auto">
            <a:xfrm>
              <a:off x="1864" y="2319"/>
              <a:ext cx="1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7" name="Rectangle 573"/>
            <p:cNvSpPr>
              <a:spLocks noChangeArrowheads="1"/>
            </p:cNvSpPr>
            <p:nvPr/>
          </p:nvSpPr>
          <p:spPr bwMode="auto">
            <a:xfrm>
              <a:off x="2046" y="2330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8" name="Rectangle 574"/>
            <p:cNvSpPr>
              <a:spLocks noChangeArrowheads="1"/>
            </p:cNvSpPr>
            <p:nvPr/>
          </p:nvSpPr>
          <p:spPr bwMode="auto">
            <a:xfrm>
              <a:off x="2042" y="2325"/>
              <a:ext cx="17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9" name="Rectangle 575"/>
            <p:cNvSpPr>
              <a:spLocks noChangeArrowheads="1"/>
            </p:cNvSpPr>
            <p:nvPr/>
          </p:nvSpPr>
          <p:spPr bwMode="auto">
            <a:xfrm>
              <a:off x="2038" y="2319"/>
              <a:ext cx="1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0" name="Rectangle 576"/>
            <p:cNvSpPr>
              <a:spLocks noChangeArrowheads="1"/>
            </p:cNvSpPr>
            <p:nvPr/>
          </p:nvSpPr>
          <p:spPr bwMode="auto">
            <a:xfrm>
              <a:off x="2220" y="2330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1" name="Rectangle 577"/>
            <p:cNvSpPr>
              <a:spLocks noChangeArrowheads="1"/>
            </p:cNvSpPr>
            <p:nvPr/>
          </p:nvSpPr>
          <p:spPr bwMode="auto">
            <a:xfrm>
              <a:off x="2214" y="2325"/>
              <a:ext cx="13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2" name="Rectangle 578"/>
            <p:cNvSpPr>
              <a:spLocks noChangeArrowheads="1"/>
            </p:cNvSpPr>
            <p:nvPr/>
          </p:nvSpPr>
          <p:spPr bwMode="auto">
            <a:xfrm>
              <a:off x="2210" y="2319"/>
              <a:ext cx="10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05" name="Group 581"/>
            <p:cNvGrpSpPr>
              <a:grpSpLocks/>
            </p:cNvGrpSpPr>
            <p:nvPr/>
          </p:nvGrpSpPr>
          <p:grpSpPr bwMode="auto">
            <a:xfrm>
              <a:off x="1877" y="2575"/>
              <a:ext cx="85" cy="235"/>
              <a:chOff x="1877" y="2575"/>
              <a:chExt cx="85" cy="235"/>
            </a:xfrm>
          </p:grpSpPr>
          <p:sp>
            <p:nvSpPr>
              <p:cNvPr id="1603" name="Freeform 579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1479" y="2721"/>
                  </a:cxn>
                  <a:cxn ang="0">
                    <a:pos x="2049" y="3088"/>
                  </a:cxn>
                  <a:cxn ang="0">
                    <a:pos x="1868" y="3940"/>
                  </a:cxn>
                  <a:cxn ang="0">
                    <a:pos x="1562" y="4456"/>
                  </a:cxn>
                  <a:cxn ang="0">
                    <a:pos x="1095" y="4630"/>
                  </a:cxn>
                  <a:cxn ang="0">
                    <a:pos x="535" y="4420"/>
                  </a:cxn>
                  <a:cxn ang="0">
                    <a:pos x="158" y="3674"/>
                  </a:cxn>
                  <a:cxn ang="0">
                    <a:pos x="0" y="2306"/>
                  </a:cxn>
                  <a:cxn ang="0">
                    <a:pos x="279" y="596"/>
                  </a:cxn>
                  <a:cxn ang="0">
                    <a:pos x="1065" y="0"/>
                  </a:cxn>
                  <a:cxn ang="0">
                    <a:pos x="1691" y="342"/>
                  </a:cxn>
                  <a:cxn ang="0">
                    <a:pos x="2029" y="1393"/>
                  </a:cxn>
                  <a:cxn ang="0">
                    <a:pos x="1454" y="1665"/>
                  </a:cxn>
                  <a:cxn ang="0">
                    <a:pos x="1391" y="1365"/>
                  </a:cxn>
                  <a:cxn ang="0">
                    <a:pos x="1257" y="1121"/>
                  </a:cxn>
                  <a:cxn ang="0">
                    <a:pos x="1081" y="1036"/>
                  </a:cxn>
                  <a:cxn ang="0">
                    <a:pos x="742" y="1414"/>
                  </a:cxn>
                  <a:cxn ang="0">
                    <a:pos x="653" y="2297"/>
                  </a:cxn>
                  <a:cxn ang="0">
                    <a:pos x="759" y="3317"/>
                  </a:cxn>
                  <a:cxn ang="0">
                    <a:pos x="1058" y="3592"/>
                  </a:cxn>
                  <a:cxn ang="0">
                    <a:pos x="1341" y="3369"/>
                  </a:cxn>
                  <a:cxn ang="0">
                    <a:pos x="1479" y="2721"/>
                  </a:cxn>
                </a:cxnLst>
                <a:rect l="0" t="0" r="r" b="b"/>
                <a:pathLst>
                  <a:path w="2049" h="4630">
                    <a:moveTo>
                      <a:pt x="1479" y="2721"/>
                    </a:moveTo>
                    <a:cubicBezTo>
                      <a:pt x="1668" y="2845"/>
                      <a:pt x="1860" y="2964"/>
                      <a:pt x="2049" y="3088"/>
                    </a:cubicBezTo>
                    <a:cubicBezTo>
                      <a:pt x="2011" y="3427"/>
                      <a:pt x="1948" y="3710"/>
                      <a:pt x="1868" y="3940"/>
                    </a:cubicBezTo>
                    <a:cubicBezTo>
                      <a:pt x="1788" y="4170"/>
                      <a:pt x="1683" y="4339"/>
                      <a:pt x="1562" y="4456"/>
                    </a:cubicBezTo>
                    <a:cubicBezTo>
                      <a:pt x="1441" y="4574"/>
                      <a:pt x="1283" y="4630"/>
                      <a:pt x="1095" y="4630"/>
                    </a:cubicBezTo>
                    <a:cubicBezTo>
                      <a:pt x="867" y="4630"/>
                      <a:pt x="678" y="4562"/>
                      <a:pt x="535" y="4420"/>
                    </a:cubicBezTo>
                    <a:cubicBezTo>
                      <a:pt x="391" y="4278"/>
                      <a:pt x="261" y="4032"/>
                      <a:pt x="158" y="3674"/>
                    </a:cubicBezTo>
                    <a:cubicBezTo>
                      <a:pt x="56" y="3316"/>
                      <a:pt x="0" y="2862"/>
                      <a:pt x="0" y="2306"/>
                    </a:cubicBezTo>
                    <a:cubicBezTo>
                      <a:pt x="0" y="1564"/>
                      <a:pt x="97" y="997"/>
                      <a:pt x="279" y="596"/>
                    </a:cubicBezTo>
                    <a:cubicBezTo>
                      <a:pt x="461" y="197"/>
                      <a:pt x="726" y="0"/>
                      <a:pt x="1065" y="0"/>
                    </a:cubicBezTo>
                    <a:cubicBezTo>
                      <a:pt x="1331" y="0"/>
                      <a:pt x="1541" y="112"/>
                      <a:pt x="1691" y="342"/>
                    </a:cubicBezTo>
                    <a:cubicBezTo>
                      <a:pt x="1840" y="573"/>
                      <a:pt x="1957" y="919"/>
                      <a:pt x="2029" y="1393"/>
                    </a:cubicBezTo>
                    <a:cubicBezTo>
                      <a:pt x="1838" y="1485"/>
                      <a:pt x="1645" y="1573"/>
                      <a:pt x="1454" y="1665"/>
                    </a:cubicBezTo>
                    <a:cubicBezTo>
                      <a:pt x="1435" y="1527"/>
                      <a:pt x="1412" y="1430"/>
                      <a:pt x="1391" y="1365"/>
                    </a:cubicBezTo>
                    <a:cubicBezTo>
                      <a:pt x="1356" y="1258"/>
                      <a:pt x="1310" y="1180"/>
                      <a:pt x="1257" y="1121"/>
                    </a:cubicBezTo>
                    <a:cubicBezTo>
                      <a:pt x="1205" y="1062"/>
                      <a:pt x="1145" y="1036"/>
                      <a:pt x="1081" y="1036"/>
                    </a:cubicBezTo>
                    <a:cubicBezTo>
                      <a:pt x="933" y="1036"/>
                      <a:pt x="819" y="1160"/>
                      <a:pt x="742" y="1414"/>
                    </a:cubicBezTo>
                    <a:cubicBezTo>
                      <a:pt x="684" y="1601"/>
                      <a:pt x="653" y="1897"/>
                      <a:pt x="653" y="2297"/>
                    </a:cubicBezTo>
                    <a:cubicBezTo>
                      <a:pt x="653" y="2795"/>
                      <a:pt x="690" y="3133"/>
                      <a:pt x="759" y="3317"/>
                    </a:cubicBezTo>
                    <a:cubicBezTo>
                      <a:pt x="828" y="3501"/>
                      <a:pt x="930" y="3592"/>
                      <a:pt x="1058" y="3592"/>
                    </a:cubicBezTo>
                    <a:cubicBezTo>
                      <a:pt x="1183" y="3592"/>
                      <a:pt x="1277" y="3519"/>
                      <a:pt x="1341" y="3369"/>
                    </a:cubicBezTo>
                    <a:cubicBezTo>
                      <a:pt x="1403" y="3219"/>
                      <a:pt x="1451" y="3006"/>
                      <a:pt x="1479" y="272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580"/>
              <p:cNvSpPr>
                <a:spLocks/>
              </p:cNvSpPr>
              <p:nvPr/>
            </p:nvSpPr>
            <p:spPr bwMode="auto">
              <a:xfrm>
                <a:off x="1877" y="2575"/>
                <a:ext cx="85" cy="235"/>
              </a:xfrm>
              <a:custGeom>
                <a:avLst/>
                <a:gdLst/>
                <a:ahLst/>
                <a:cxnLst>
                  <a:cxn ang="0">
                    <a:pos x="61" y="138"/>
                  </a:cxn>
                  <a:cxn ang="0">
                    <a:pos x="85" y="157"/>
                  </a:cxn>
                  <a:cxn ang="0">
                    <a:pos x="77" y="200"/>
                  </a:cxn>
                  <a:cxn ang="0">
                    <a:pos x="65" y="226"/>
                  </a:cxn>
                  <a:cxn ang="0">
                    <a:pos x="45" y="235"/>
                  </a:cxn>
                  <a:cxn ang="0">
                    <a:pos x="22" y="224"/>
                  </a:cxn>
                  <a:cxn ang="0">
                    <a:pos x="7" y="186"/>
                  </a:cxn>
                  <a:cxn ang="0">
                    <a:pos x="0" y="117"/>
                  </a:cxn>
                  <a:cxn ang="0">
                    <a:pos x="12" y="31"/>
                  </a:cxn>
                  <a:cxn ang="0">
                    <a:pos x="44" y="0"/>
                  </a:cxn>
                  <a:cxn ang="0">
                    <a:pos x="70" y="18"/>
                  </a:cxn>
                  <a:cxn ang="0">
                    <a:pos x="84" y="71"/>
                  </a:cxn>
                  <a:cxn ang="0">
                    <a:pos x="60" y="85"/>
                  </a:cxn>
                  <a:cxn ang="0">
                    <a:pos x="58" y="69"/>
                  </a:cxn>
                  <a:cxn ang="0">
                    <a:pos x="52" y="57"/>
                  </a:cxn>
                  <a:cxn ang="0">
                    <a:pos x="45" y="53"/>
                  </a:cxn>
                  <a:cxn ang="0">
                    <a:pos x="31" y="72"/>
                  </a:cxn>
                  <a:cxn ang="0">
                    <a:pos x="27" y="117"/>
                  </a:cxn>
                  <a:cxn ang="0">
                    <a:pos x="31" y="168"/>
                  </a:cxn>
                  <a:cxn ang="0">
                    <a:pos x="44" y="182"/>
                  </a:cxn>
                  <a:cxn ang="0">
                    <a:pos x="55" y="171"/>
                  </a:cxn>
                  <a:cxn ang="0">
                    <a:pos x="61" y="138"/>
                  </a:cxn>
                </a:cxnLst>
                <a:rect l="0" t="0" r="r" b="b"/>
                <a:pathLst>
                  <a:path w="85" h="235">
                    <a:moveTo>
                      <a:pt x="61" y="138"/>
                    </a:moveTo>
                    <a:cubicBezTo>
                      <a:pt x="69" y="144"/>
                      <a:pt x="77" y="150"/>
                      <a:pt x="85" y="157"/>
                    </a:cubicBezTo>
                    <a:cubicBezTo>
                      <a:pt x="83" y="174"/>
                      <a:pt x="80" y="188"/>
                      <a:pt x="77" y="200"/>
                    </a:cubicBezTo>
                    <a:cubicBezTo>
                      <a:pt x="74" y="211"/>
                      <a:pt x="70" y="220"/>
                      <a:pt x="65" y="226"/>
                    </a:cubicBezTo>
                    <a:cubicBezTo>
                      <a:pt x="60" y="232"/>
                      <a:pt x="53" y="235"/>
                      <a:pt x="45" y="235"/>
                    </a:cubicBezTo>
                    <a:cubicBezTo>
                      <a:pt x="36" y="235"/>
                      <a:pt x="28" y="231"/>
                      <a:pt x="22" y="224"/>
                    </a:cubicBezTo>
                    <a:cubicBezTo>
                      <a:pt x="16" y="217"/>
                      <a:pt x="11" y="204"/>
                      <a:pt x="7" y="186"/>
                    </a:cubicBezTo>
                    <a:cubicBezTo>
                      <a:pt x="3" y="168"/>
                      <a:pt x="0" y="145"/>
                      <a:pt x="0" y="117"/>
                    </a:cubicBezTo>
                    <a:cubicBezTo>
                      <a:pt x="0" y="80"/>
                      <a:pt x="4" y="51"/>
                      <a:pt x="12" y="31"/>
                    </a:cubicBezTo>
                    <a:cubicBezTo>
                      <a:pt x="19" y="10"/>
                      <a:pt x="30" y="0"/>
                      <a:pt x="44" y="0"/>
                    </a:cubicBezTo>
                    <a:cubicBezTo>
                      <a:pt x="55" y="0"/>
                      <a:pt x="64" y="6"/>
                      <a:pt x="70" y="18"/>
                    </a:cubicBezTo>
                    <a:cubicBezTo>
                      <a:pt x="76" y="29"/>
                      <a:pt x="81" y="47"/>
                      <a:pt x="84" y="71"/>
                    </a:cubicBezTo>
                    <a:cubicBezTo>
                      <a:pt x="76" y="76"/>
                      <a:pt x="68" y="80"/>
                      <a:pt x="60" y="85"/>
                    </a:cubicBezTo>
                    <a:cubicBezTo>
                      <a:pt x="59" y="78"/>
                      <a:pt x="58" y="73"/>
                      <a:pt x="58" y="69"/>
                    </a:cubicBezTo>
                    <a:cubicBezTo>
                      <a:pt x="56" y="64"/>
                      <a:pt x="54" y="60"/>
                      <a:pt x="52" y="57"/>
                    </a:cubicBezTo>
                    <a:cubicBezTo>
                      <a:pt x="50" y="54"/>
                      <a:pt x="47" y="53"/>
                      <a:pt x="45" y="53"/>
                    </a:cubicBezTo>
                    <a:cubicBezTo>
                      <a:pt x="39" y="53"/>
                      <a:pt x="34" y="59"/>
                      <a:pt x="31" y="72"/>
                    </a:cubicBezTo>
                    <a:cubicBezTo>
                      <a:pt x="28" y="81"/>
                      <a:pt x="27" y="96"/>
                      <a:pt x="27" y="117"/>
                    </a:cubicBezTo>
                    <a:cubicBezTo>
                      <a:pt x="27" y="142"/>
                      <a:pt x="29" y="159"/>
                      <a:pt x="31" y="168"/>
                    </a:cubicBezTo>
                    <a:cubicBezTo>
                      <a:pt x="34" y="178"/>
                      <a:pt x="39" y="182"/>
                      <a:pt x="44" y="182"/>
                    </a:cubicBezTo>
                    <a:cubicBezTo>
                      <a:pt x="49" y="182"/>
                      <a:pt x="53" y="178"/>
                      <a:pt x="55" y="171"/>
                    </a:cubicBezTo>
                    <a:cubicBezTo>
                      <a:pt x="58" y="163"/>
                      <a:pt x="60" y="153"/>
                      <a:pt x="61" y="138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08" name="Group 584"/>
          <p:cNvGrpSpPr>
            <a:grpSpLocks noChangeAspect="1"/>
          </p:cNvGrpSpPr>
          <p:nvPr/>
        </p:nvGrpSpPr>
        <p:grpSpPr bwMode="auto">
          <a:xfrm>
            <a:off x="4572000" y="2971800"/>
            <a:ext cx="1354138" cy="1676400"/>
            <a:chOff x="2880" y="1872"/>
            <a:chExt cx="853" cy="1056"/>
          </a:xfrm>
        </p:grpSpPr>
        <p:sp>
          <p:nvSpPr>
            <p:cNvPr id="1607" name="AutoShape 583"/>
            <p:cNvSpPr>
              <a:spLocks noChangeAspect="1" noChangeArrowheads="1" noTextEdit="1"/>
            </p:cNvSpPr>
            <p:nvPr/>
          </p:nvSpPr>
          <p:spPr bwMode="auto">
            <a:xfrm>
              <a:off x="2880" y="1872"/>
              <a:ext cx="853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9" name="Rectangle 585"/>
            <p:cNvSpPr>
              <a:spLocks noChangeArrowheads="1"/>
            </p:cNvSpPr>
            <p:nvPr/>
          </p:nvSpPr>
          <p:spPr bwMode="auto">
            <a:xfrm>
              <a:off x="2976" y="2156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0" name="Rectangle 586"/>
            <p:cNvSpPr>
              <a:spLocks noChangeArrowheads="1"/>
            </p:cNvSpPr>
            <p:nvPr/>
          </p:nvSpPr>
          <p:spPr bwMode="auto">
            <a:xfrm>
              <a:off x="2970" y="2149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1" name="Rectangle 587"/>
            <p:cNvSpPr>
              <a:spLocks noChangeArrowheads="1"/>
            </p:cNvSpPr>
            <p:nvPr/>
          </p:nvSpPr>
          <p:spPr bwMode="auto">
            <a:xfrm>
              <a:off x="2965" y="2142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2" name="Rectangle 588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3" name="Rectangle 589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4" name="Rectangle 590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" name="Rectangle 591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Rectangle 592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Rectangle 593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Rectangle 594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Rectangle 595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Rectangle 596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Rectangle 597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Rectangle 598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Rectangle 599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Rectangle 600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5" name="Rectangle 601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6" name="Rectangle 602"/>
            <p:cNvSpPr>
              <a:spLocks noChangeArrowheads="1"/>
            </p:cNvSpPr>
            <p:nvPr/>
          </p:nvSpPr>
          <p:spPr bwMode="auto">
            <a:xfrm>
              <a:off x="3106" y="2137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7" name="Rectangle 603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8" name="Rectangle 604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9" name="Rectangle 605"/>
            <p:cNvSpPr>
              <a:spLocks noChangeArrowheads="1"/>
            </p:cNvSpPr>
            <p:nvPr/>
          </p:nvSpPr>
          <p:spPr bwMode="auto">
            <a:xfrm>
              <a:off x="3320" y="2137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0" name="Rectangle 606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1" name="Rectangle 607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2" name="Rectangle 608"/>
            <p:cNvSpPr>
              <a:spLocks noChangeArrowheads="1"/>
            </p:cNvSpPr>
            <p:nvPr/>
          </p:nvSpPr>
          <p:spPr bwMode="auto">
            <a:xfrm>
              <a:off x="3532" y="2137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3" name="Freeform 609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Freeform 610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Rectangle 611"/>
            <p:cNvSpPr>
              <a:spLocks noChangeArrowheads="1"/>
            </p:cNvSpPr>
            <p:nvPr/>
          </p:nvSpPr>
          <p:spPr bwMode="auto">
            <a:xfrm>
              <a:off x="2976" y="2156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6" name="Rectangle 612"/>
            <p:cNvSpPr>
              <a:spLocks noChangeArrowheads="1"/>
            </p:cNvSpPr>
            <p:nvPr/>
          </p:nvSpPr>
          <p:spPr bwMode="auto">
            <a:xfrm>
              <a:off x="2970" y="2149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7" name="Rectangle 613"/>
            <p:cNvSpPr>
              <a:spLocks noChangeArrowheads="1"/>
            </p:cNvSpPr>
            <p:nvPr/>
          </p:nvSpPr>
          <p:spPr bwMode="auto">
            <a:xfrm>
              <a:off x="2965" y="2142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" name="Rectangle 614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Rectangle 615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" name="Rectangle 616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" name="Rectangle 617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" name="Rectangle 618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" name="Rectangle 619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" name="Rectangle 620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" name="Rectangle 621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" name="Rectangle 622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" name="Rectangle 623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" name="Rectangle 624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" name="Rectangle 625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" name="Rectangle 626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1" name="Rectangle 627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2" name="Rectangle 628"/>
            <p:cNvSpPr>
              <a:spLocks noChangeArrowheads="1"/>
            </p:cNvSpPr>
            <p:nvPr/>
          </p:nvSpPr>
          <p:spPr bwMode="auto">
            <a:xfrm>
              <a:off x="3106" y="2137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3" name="Rectangle 629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4" name="Rectangle 630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5" name="Rectangle 631"/>
            <p:cNvSpPr>
              <a:spLocks noChangeArrowheads="1"/>
            </p:cNvSpPr>
            <p:nvPr/>
          </p:nvSpPr>
          <p:spPr bwMode="auto">
            <a:xfrm>
              <a:off x="3320" y="2137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6" name="Rectangle 632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7" name="Rectangle 633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8" name="Rectangle 634"/>
            <p:cNvSpPr>
              <a:spLocks noChangeArrowheads="1"/>
            </p:cNvSpPr>
            <p:nvPr/>
          </p:nvSpPr>
          <p:spPr bwMode="auto">
            <a:xfrm>
              <a:off x="3532" y="2137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9" name="Rectangle 635"/>
            <p:cNvSpPr>
              <a:spLocks noChangeArrowheads="1"/>
            </p:cNvSpPr>
            <p:nvPr/>
          </p:nvSpPr>
          <p:spPr bwMode="auto">
            <a:xfrm>
              <a:off x="2976" y="2156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0" name="Rectangle 636"/>
            <p:cNvSpPr>
              <a:spLocks noChangeArrowheads="1"/>
            </p:cNvSpPr>
            <p:nvPr/>
          </p:nvSpPr>
          <p:spPr bwMode="auto">
            <a:xfrm>
              <a:off x="2970" y="2149"/>
              <a:ext cx="1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1" name="Rectangle 637"/>
            <p:cNvSpPr>
              <a:spLocks noChangeArrowheads="1"/>
            </p:cNvSpPr>
            <p:nvPr/>
          </p:nvSpPr>
          <p:spPr bwMode="auto">
            <a:xfrm>
              <a:off x="2965" y="2142"/>
              <a:ext cx="4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2" name="Rectangle 638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" name="Rectangle 639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" name="Rectangle 640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" name="Rectangle 641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" name="Rectangle 642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" name="Rectangle 643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" name="Rectangle 644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" name="Rectangle 645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" name="Rectangle 646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" name="Rectangle 647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2" name="Rectangle 648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3" name="Rectangle 649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4" name="Rectangle 650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5" name="Rectangle 651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6" name="Rectangle 652"/>
            <p:cNvSpPr>
              <a:spLocks noChangeArrowheads="1"/>
            </p:cNvSpPr>
            <p:nvPr/>
          </p:nvSpPr>
          <p:spPr bwMode="auto">
            <a:xfrm>
              <a:off x="3106" y="2137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7" name="Rectangle 653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8" name="Rectangle 654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9" name="Rectangle 655"/>
            <p:cNvSpPr>
              <a:spLocks noChangeArrowheads="1"/>
            </p:cNvSpPr>
            <p:nvPr/>
          </p:nvSpPr>
          <p:spPr bwMode="auto">
            <a:xfrm>
              <a:off x="3320" y="2137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0" name="Rectangle 656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1" name="Rectangle 657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2" name="Rectangle 658"/>
            <p:cNvSpPr>
              <a:spLocks noChangeArrowheads="1"/>
            </p:cNvSpPr>
            <p:nvPr/>
          </p:nvSpPr>
          <p:spPr bwMode="auto">
            <a:xfrm>
              <a:off x="3532" y="2137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3" name="Rectangle 659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4" name="Rectangle 660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5" name="Rectangle 661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6" name="Rectangle 662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7" name="Rectangle 663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8" name="Rectangle 664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9" name="Rectangle 665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0" name="Rectangle 666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1" name="Rectangle 667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2" name="Rectangle 668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3" name="Rectangle 669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4" name="Rectangle 670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5" name="Rectangle 671"/>
            <p:cNvSpPr>
              <a:spLocks noChangeArrowheads="1"/>
            </p:cNvSpPr>
            <p:nvPr/>
          </p:nvSpPr>
          <p:spPr bwMode="auto">
            <a:xfrm>
              <a:off x="2896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6" name="Rectangle 672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7" name="Rectangle 673"/>
            <p:cNvSpPr>
              <a:spLocks noChangeArrowheads="1"/>
            </p:cNvSpPr>
            <p:nvPr/>
          </p:nvSpPr>
          <p:spPr bwMode="auto">
            <a:xfrm>
              <a:off x="2885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8" name="Rectangle 674"/>
            <p:cNvSpPr>
              <a:spLocks noChangeArrowheads="1"/>
            </p:cNvSpPr>
            <p:nvPr/>
          </p:nvSpPr>
          <p:spPr bwMode="auto">
            <a:xfrm>
              <a:off x="3092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9" name="Rectangle 675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" name="Rectangle 676"/>
            <p:cNvSpPr>
              <a:spLocks noChangeArrowheads="1"/>
            </p:cNvSpPr>
            <p:nvPr/>
          </p:nvSpPr>
          <p:spPr bwMode="auto">
            <a:xfrm>
              <a:off x="3081" y="2385"/>
              <a:ext cx="197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1" name="Rectangle 677"/>
            <p:cNvSpPr>
              <a:spLocks noChangeArrowheads="1"/>
            </p:cNvSpPr>
            <p:nvPr/>
          </p:nvSpPr>
          <p:spPr bwMode="auto">
            <a:xfrm>
              <a:off x="3288" y="2398"/>
              <a:ext cx="196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2" name="Rectangle 678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3" name="Rectangle 679"/>
            <p:cNvSpPr>
              <a:spLocks noChangeArrowheads="1"/>
            </p:cNvSpPr>
            <p:nvPr/>
          </p:nvSpPr>
          <p:spPr bwMode="auto">
            <a:xfrm>
              <a:off x="3278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4" name="Rectangle 680"/>
            <p:cNvSpPr>
              <a:spLocks noChangeArrowheads="1"/>
            </p:cNvSpPr>
            <p:nvPr/>
          </p:nvSpPr>
          <p:spPr bwMode="auto">
            <a:xfrm>
              <a:off x="3484" y="2398"/>
              <a:ext cx="197" cy="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5" name="Rectangle 681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6" name="Rectangle 682"/>
            <p:cNvSpPr>
              <a:spLocks noChangeArrowheads="1"/>
            </p:cNvSpPr>
            <p:nvPr/>
          </p:nvSpPr>
          <p:spPr bwMode="auto">
            <a:xfrm>
              <a:off x="3474" y="2385"/>
              <a:ext cx="196" cy="512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7" name="Rectangle 683"/>
            <p:cNvSpPr>
              <a:spLocks noChangeArrowheads="1"/>
            </p:cNvSpPr>
            <p:nvPr/>
          </p:nvSpPr>
          <p:spPr bwMode="auto">
            <a:xfrm>
              <a:off x="3117" y="2150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8" name="Rectangle 684"/>
            <p:cNvSpPr>
              <a:spLocks noChangeArrowheads="1"/>
            </p:cNvSpPr>
            <p:nvPr/>
          </p:nvSpPr>
          <p:spPr bwMode="auto">
            <a:xfrm>
              <a:off x="3112" y="2144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9" name="Rectangle 685"/>
            <p:cNvSpPr>
              <a:spLocks noChangeArrowheads="1"/>
            </p:cNvSpPr>
            <p:nvPr/>
          </p:nvSpPr>
          <p:spPr bwMode="auto">
            <a:xfrm>
              <a:off x="3106" y="2137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0" name="Rectangle 686"/>
            <p:cNvSpPr>
              <a:spLocks noChangeArrowheads="1"/>
            </p:cNvSpPr>
            <p:nvPr/>
          </p:nvSpPr>
          <p:spPr bwMode="auto">
            <a:xfrm>
              <a:off x="3330" y="2150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1" name="Rectangle 687"/>
            <p:cNvSpPr>
              <a:spLocks noChangeArrowheads="1"/>
            </p:cNvSpPr>
            <p:nvPr/>
          </p:nvSpPr>
          <p:spPr bwMode="auto">
            <a:xfrm>
              <a:off x="3325" y="2144"/>
              <a:ext cx="22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2" name="Rectangle 688"/>
            <p:cNvSpPr>
              <a:spLocks noChangeArrowheads="1"/>
            </p:cNvSpPr>
            <p:nvPr/>
          </p:nvSpPr>
          <p:spPr bwMode="auto">
            <a:xfrm>
              <a:off x="3320" y="2137"/>
              <a:ext cx="1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3" name="Rectangle 689"/>
            <p:cNvSpPr>
              <a:spLocks noChangeArrowheads="1"/>
            </p:cNvSpPr>
            <p:nvPr/>
          </p:nvSpPr>
          <p:spPr bwMode="auto">
            <a:xfrm>
              <a:off x="3542" y="2150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4" name="Rectangle 690"/>
            <p:cNvSpPr>
              <a:spLocks noChangeArrowheads="1"/>
            </p:cNvSpPr>
            <p:nvPr/>
          </p:nvSpPr>
          <p:spPr bwMode="auto">
            <a:xfrm>
              <a:off x="3537" y="2144"/>
              <a:ext cx="1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5" name="Rectangle 691"/>
            <p:cNvSpPr>
              <a:spLocks noChangeArrowheads="1"/>
            </p:cNvSpPr>
            <p:nvPr/>
          </p:nvSpPr>
          <p:spPr bwMode="auto">
            <a:xfrm>
              <a:off x="3532" y="2137"/>
              <a:ext cx="1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6" name="Freeform 692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7" name="Freeform 693"/>
            <p:cNvSpPr>
              <a:spLocks/>
            </p:cNvSpPr>
            <p:nvPr/>
          </p:nvSpPr>
          <p:spPr bwMode="auto">
            <a:xfrm>
              <a:off x="3316" y="2497"/>
              <a:ext cx="115" cy="299"/>
            </a:xfrm>
            <a:custGeom>
              <a:avLst/>
              <a:gdLst/>
              <a:ahLst/>
              <a:cxnLst>
                <a:cxn ang="0">
                  <a:pos x="115" y="200"/>
                </a:cxn>
                <a:cxn ang="0">
                  <a:pos x="107" y="243"/>
                </a:cxn>
                <a:cxn ang="0">
                  <a:pos x="96" y="274"/>
                </a:cxn>
                <a:cxn ang="0">
                  <a:pos x="82" y="293"/>
                </a:cxn>
                <a:cxn ang="0">
                  <a:pos x="61" y="299"/>
                </a:cxn>
                <a:cxn ang="0">
                  <a:pos x="44" y="296"/>
                </a:cxn>
                <a:cxn ang="0">
                  <a:pos x="32" y="289"/>
                </a:cxn>
                <a:cxn ang="0">
                  <a:pos x="25" y="277"/>
                </a:cxn>
                <a:cxn ang="0">
                  <a:pos x="15" y="260"/>
                </a:cxn>
                <a:cxn ang="0">
                  <a:pos x="9" y="238"/>
                </a:cxn>
                <a:cxn ang="0">
                  <a:pos x="4" y="209"/>
                </a:cxn>
                <a:cxn ang="0">
                  <a:pos x="1" y="175"/>
                </a:cxn>
                <a:cxn ang="0">
                  <a:pos x="0" y="132"/>
                </a:cxn>
                <a:cxn ang="0">
                  <a:pos x="4" y="86"/>
                </a:cxn>
                <a:cxn ang="0">
                  <a:pos x="11" y="50"/>
                </a:cxn>
                <a:cxn ang="0">
                  <a:pos x="25" y="23"/>
                </a:cxn>
                <a:cxn ang="0">
                  <a:pos x="40" y="6"/>
                </a:cxn>
                <a:cxn ang="0">
                  <a:pos x="60" y="0"/>
                </a:cxn>
                <a:cxn ang="0">
                  <a:pos x="74" y="4"/>
                </a:cxn>
                <a:cxn ang="0">
                  <a:pos x="87" y="12"/>
                </a:cxn>
                <a:cxn ang="0">
                  <a:pos x="98" y="29"/>
                </a:cxn>
                <a:cxn ang="0">
                  <a:pos x="106" y="52"/>
                </a:cxn>
                <a:cxn ang="0">
                  <a:pos x="112" y="79"/>
                </a:cxn>
                <a:cxn ang="0">
                  <a:pos x="81" y="103"/>
                </a:cxn>
                <a:cxn ang="0">
                  <a:pos x="78" y="89"/>
                </a:cxn>
                <a:cxn ang="0">
                  <a:pos x="73" y="76"/>
                </a:cxn>
                <a:cxn ang="0">
                  <a:pos x="65" y="69"/>
                </a:cxn>
                <a:cxn ang="0">
                  <a:pos x="57" y="69"/>
                </a:cxn>
                <a:cxn ang="0">
                  <a:pos x="49" y="74"/>
                </a:cxn>
                <a:cxn ang="0">
                  <a:pos x="43" y="86"/>
                </a:cxn>
                <a:cxn ang="0">
                  <a:pos x="39" y="103"/>
                </a:cxn>
                <a:cxn ang="0">
                  <a:pos x="38" y="123"/>
                </a:cxn>
                <a:cxn ang="0">
                  <a:pos x="36" y="149"/>
                </a:cxn>
                <a:cxn ang="0">
                  <a:pos x="38" y="182"/>
                </a:cxn>
                <a:cxn ang="0">
                  <a:pos x="40" y="204"/>
                </a:cxn>
                <a:cxn ang="0">
                  <a:pos x="44" y="219"/>
                </a:cxn>
                <a:cxn ang="0">
                  <a:pos x="49" y="228"/>
                </a:cxn>
                <a:cxn ang="0">
                  <a:pos x="56" y="233"/>
                </a:cxn>
                <a:cxn ang="0">
                  <a:pos x="64" y="231"/>
                </a:cxn>
                <a:cxn ang="0">
                  <a:pos x="70" y="228"/>
                </a:cxn>
                <a:cxn ang="0">
                  <a:pos x="74" y="219"/>
                </a:cxn>
                <a:cxn ang="0">
                  <a:pos x="81" y="190"/>
                </a:cxn>
              </a:cxnLst>
              <a:rect l="0" t="0" r="r" b="b"/>
              <a:pathLst>
                <a:path w="115" h="299">
                  <a:moveTo>
                    <a:pt x="82" y="176"/>
                  </a:moveTo>
                  <a:lnTo>
                    <a:pt x="98" y="188"/>
                  </a:lnTo>
                  <a:lnTo>
                    <a:pt x="115" y="200"/>
                  </a:lnTo>
                  <a:lnTo>
                    <a:pt x="112" y="216"/>
                  </a:lnTo>
                  <a:lnTo>
                    <a:pt x="110" y="231"/>
                  </a:lnTo>
                  <a:lnTo>
                    <a:pt x="107" y="243"/>
                  </a:lnTo>
                  <a:lnTo>
                    <a:pt x="104" y="255"/>
                  </a:lnTo>
                  <a:lnTo>
                    <a:pt x="100" y="265"/>
                  </a:lnTo>
                  <a:lnTo>
                    <a:pt x="96" y="274"/>
                  </a:lnTo>
                  <a:lnTo>
                    <a:pt x="93" y="282"/>
                  </a:lnTo>
                  <a:lnTo>
                    <a:pt x="87" y="289"/>
                  </a:lnTo>
                  <a:lnTo>
                    <a:pt x="82" y="293"/>
                  </a:lnTo>
                  <a:lnTo>
                    <a:pt x="76" y="298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52" y="299"/>
                  </a:lnTo>
                  <a:lnTo>
                    <a:pt x="48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6" y="293"/>
                  </a:lnTo>
                  <a:lnTo>
                    <a:pt x="32" y="289"/>
                  </a:lnTo>
                  <a:lnTo>
                    <a:pt x="30" y="286"/>
                  </a:lnTo>
                  <a:lnTo>
                    <a:pt x="27" y="282"/>
                  </a:lnTo>
                  <a:lnTo>
                    <a:pt x="25" y="277"/>
                  </a:lnTo>
                  <a:lnTo>
                    <a:pt x="21" y="272"/>
                  </a:lnTo>
                  <a:lnTo>
                    <a:pt x="18" y="267"/>
                  </a:lnTo>
                  <a:lnTo>
                    <a:pt x="15" y="260"/>
                  </a:lnTo>
                  <a:lnTo>
                    <a:pt x="13" y="253"/>
                  </a:lnTo>
                  <a:lnTo>
                    <a:pt x="11" y="246"/>
                  </a:lnTo>
                  <a:lnTo>
                    <a:pt x="9" y="238"/>
                  </a:lnTo>
                  <a:lnTo>
                    <a:pt x="6" y="229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2" y="199"/>
                  </a:lnTo>
                  <a:lnTo>
                    <a:pt x="1" y="187"/>
                  </a:lnTo>
                  <a:lnTo>
                    <a:pt x="1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2" y="101"/>
                  </a:lnTo>
                  <a:lnTo>
                    <a:pt x="4" y="86"/>
                  </a:lnTo>
                  <a:lnTo>
                    <a:pt x="6" y="72"/>
                  </a:lnTo>
                  <a:lnTo>
                    <a:pt x="9" y="60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7" y="12"/>
                  </a:lnTo>
                  <a:lnTo>
                    <a:pt x="91" y="17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6"/>
                  </a:lnTo>
                  <a:lnTo>
                    <a:pt x="103" y="43"/>
                  </a:lnTo>
                  <a:lnTo>
                    <a:pt x="106" y="52"/>
                  </a:lnTo>
                  <a:lnTo>
                    <a:pt x="108" y="60"/>
                  </a:lnTo>
                  <a:lnTo>
                    <a:pt x="110" y="69"/>
                  </a:lnTo>
                  <a:lnTo>
                    <a:pt x="112" y="79"/>
                  </a:lnTo>
                  <a:lnTo>
                    <a:pt x="113" y="91"/>
                  </a:lnTo>
                  <a:lnTo>
                    <a:pt x="81" y="108"/>
                  </a:lnTo>
                  <a:lnTo>
                    <a:pt x="81" y="103"/>
                  </a:lnTo>
                  <a:lnTo>
                    <a:pt x="79" y="96"/>
                  </a:lnTo>
                  <a:lnTo>
                    <a:pt x="78" y="93"/>
                  </a:lnTo>
                  <a:lnTo>
                    <a:pt x="78" y="89"/>
                  </a:lnTo>
                  <a:lnTo>
                    <a:pt x="76" y="84"/>
                  </a:lnTo>
                  <a:lnTo>
                    <a:pt x="74" y="79"/>
                  </a:lnTo>
                  <a:lnTo>
                    <a:pt x="73" y="76"/>
                  </a:lnTo>
                  <a:lnTo>
                    <a:pt x="70" y="74"/>
                  </a:lnTo>
                  <a:lnTo>
                    <a:pt x="68" y="70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3" y="86"/>
                  </a:lnTo>
                  <a:lnTo>
                    <a:pt x="42" y="93"/>
                  </a:lnTo>
                  <a:lnTo>
                    <a:pt x="40" y="98"/>
                  </a:lnTo>
                  <a:lnTo>
                    <a:pt x="39" y="103"/>
                  </a:lnTo>
                  <a:lnTo>
                    <a:pt x="39" y="108"/>
                  </a:lnTo>
                  <a:lnTo>
                    <a:pt x="38" y="115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6" y="141"/>
                  </a:lnTo>
                  <a:lnTo>
                    <a:pt x="36" y="149"/>
                  </a:lnTo>
                  <a:lnTo>
                    <a:pt x="36" y="161"/>
                  </a:lnTo>
                  <a:lnTo>
                    <a:pt x="36" y="171"/>
                  </a:lnTo>
                  <a:lnTo>
                    <a:pt x="38" y="182"/>
                  </a:lnTo>
                  <a:lnTo>
                    <a:pt x="38" y="190"/>
                  </a:lnTo>
                  <a:lnTo>
                    <a:pt x="39" y="197"/>
                  </a:lnTo>
                  <a:lnTo>
                    <a:pt x="40" y="204"/>
                  </a:lnTo>
                  <a:lnTo>
                    <a:pt x="42" y="211"/>
                  </a:lnTo>
                  <a:lnTo>
                    <a:pt x="43" y="216"/>
                  </a:lnTo>
                  <a:lnTo>
                    <a:pt x="44" y="219"/>
                  </a:lnTo>
                  <a:lnTo>
                    <a:pt x="45" y="223"/>
                  </a:lnTo>
                  <a:lnTo>
                    <a:pt x="47" y="226"/>
                  </a:lnTo>
                  <a:lnTo>
                    <a:pt x="49" y="228"/>
                  </a:lnTo>
                  <a:lnTo>
                    <a:pt x="52" y="229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9" y="233"/>
                  </a:lnTo>
                  <a:lnTo>
                    <a:pt x="61" y="233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29"/>
                  </a:lnTo>
                  <a:lnTo>
                    <a:pt x="70" y="228"/>
                  </a:lnTo>
                  <a:lnTo>
                    <a:pt x="72" y="224"/>
                  </a:lnTo>
                  <a:lnTo>
                    <a:pt x="73" y="221"/>
                  </a:lnTo>
                  <a:lnTo>
                    <a:pt x="74" y="219"/>
                  </a:lnTo>
                  <a:lnTo>
                    <a:pt x="77" y="211"/>
                  </a:lnTo>
                  <a:lnTo>
                    <a:pt x="79" y="200"/>
                  </a:lnTo>
                  <a:lnTo>
                    <a:pt x="81" y="190"/>
                  </a:lnTo>
                  <a:lnTo>
                    <a:pt x="82" y="183"/>
                  </a:lnTo>
                  <a:lnTo>
                    <a:pt x="82" y="176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0" name="Group 696"/>
          <p:cNvGrpSpPr>
            <a:grpSpLocks noChangeAspect="1"/>
          </p:cNvGrpSpPr>
          <p:nvPr/>
        </p:nvGrpSpPr>
        <p:grpSpPr bwMode="auto">
          <a:xfrm>
            <a:off x="6781800" y="2971800"/>
            <a:ext cx="1433513" cy="1600200"/>
            <a:chOff x="4272" y="1872"/>
            <a:chExt cx="903" cy="1008"/>
          </a:xfrm>
        </p:grpSpPr>
        <p:sp>
          <p:nvSpPr>
            <p:cNvPr id="1719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4272" y="1872"/>
              <a:ext cx="903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" name="Rectangle 697"/>
            <p:cNvSpPr>
              <a:spLocks noChangeArrowheads="1"/>
            </p:cNvSpPr>
            <p:nvPr/>
          </p:nvSpPr>
          <p:spPr bwMode="auto">
            <a:xfrm>
              <a:off x="4372" y="2142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2" name="Rectangle 698"/>
            <p:cNvSpPr>
              <a:spLocks noChangeArrowheads="1"/>
            </p:cNvSpPr>
            <p:nvPr/>
          </p:nvSpPr>
          <p:spPr bwMode="auto">
            <a:xfrm>
              <a:off x="4366" y="2136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3" name="Rectangle 699"/>
            <p:cNvSpPr>
              <a:spLocks noChangeArrowheads="1"/>
            </p:cNvSpPr>
            <p:nvPr/>
          </p:nvSpPr>
          <p:spPr bwMode="auto">
            <a:xfrm>
              <a:off x="4361" y="2129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4" name="Rectangle 700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5" name="Rectangle 701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6" name="Rectangle 702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7" name="Rectangle 703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8" name="Rectangle 704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9" name="Rectangle 705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" name="Rectangle 706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1" name="Rectangle 707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2" name="Rectangle 708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3" name="Rectangle 709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4" name="Rectangle 710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5" name="Rectangle 711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6" name="Rectangle 712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7" name="Rectangle 713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8" name="Rectangle 714"/>
            <p:cNvSpPr>
              <a:spLocks noChangeArrowheads="1"/>
            </p:cNvSpPr>
            <p:nvPr/>
          </p:nvSpPr>
          <p:spPr bwMode="auto">
            <a:xfrm>
              <a:off x="4510" y="2125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9" name="Rectangle 715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0" name="Rectangle 716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" name="Rectangle 717"/>
            <p:cNvSpPr>
              <a:spLocks noChangeArrowheads="1"/>
            </p:cNvSpPr>
            <p:nvPr/>
          </p:nvSpPr>
          <p:spPr bwMode="auto">
            <a:xfrm>
              <a:off x="4736" y="2125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" name="Rectangle 718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" name="Rectangle 719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" name="Rectangle 720"/>
            <p:cNvSpPr>
              <a:spLocks noChangeArrowheads="1"/>
            </p:cNvSpPr>
            <p:nvPr/>
          </p:nvSpPr>
          <p:spPr bwMode="auto">
            <a:xfrm>
              <a:off x="4962" y="2125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" name="Freeform 721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" name="Freeform 722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" name="Rectangle 723"/>
            <p:cNvSpPr>
              <a:spLocks noChangeArrowheads="1"/>
            </p:cNvSpPr>
            <p:nvPr/>
          </p:nvSpPr>
          <p:spPr bwMode="auto">
            <a:xfrm>
              <a:off x="4372" y="2142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" name="Rectangle 724"/>
            <p:cNvSpPr>
              <a:spLocks noChangeArrowheads="1"/>
            </p:cNvSpPr>
            <p:nvPr/>
          </p:nvSpPr>
          <p:spPr bwMode="auto">
            <a:xfrm>
              <a:off x="4366" y="2136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9" name="Rectangle 725"/>
            <p:cNvSpPr>
              <a:spLocks noChangeArrowheads="1"/>
            </p:cNvSpPr>
            <p:nvPr/>
          </p:nvSpPr>
          <p:spPr bwMode="auto">
            <a:xfrm>
              <a:off x="4361" y="2129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" name="Rectangle 726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" name="Rectangle 727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" name="Rectangle 728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3" name="Rectangle 729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4" name="Rectangle 730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5" name="Rectangle 731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6" name="Rectangle 732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7" name="Rectangle 733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8" name="Rectangle 734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9" name="Rectangle 735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0" name="Rectangle 736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" name="Rectangle 737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2" name="Rectangle 738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3" name="Rectangle 739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4" name="Rectangle 740"/>
            <p:cNvSpPr>
              <a:spLocks noChangeArrowheads="1"/>
            </p:cNvSpPr>
            <p:nvPr/>
          </p:nvSpPr>
          <p:spPr bwMode="auto">
            <a:xfrm>
              <a:off x="4510" y="2125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5" name="Rectangle 741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6" name="Rectangle 742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7" name="Rectangle 743"/>
            <p:cNvSpPr>
              <a:spLocks noChangeArrowheads="1"/>
            </p:cNvSpPr>
            <p:nvPr/>
          </p:nvSpPr>
          <p:spPr bwMode="auto">
            <a:xfrm>
              <a:off x="4736" y="2125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8" name="Rectangle 744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9" name="Rectangle 745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0" name="Rectangle 746"/>
            <p:cNvSpPr>
              <a:spLocks noChangeArrowheads="1"/>
            </p:cNvSpPr>
            <p:nvPr/>
          </p:nvSpPr>
          <p:spPr bwMode="auto">
            <a:xfrm>
              <a:off x="4962" y="2125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1" name="Rectangle 747"/>
            <p:cNvSpPr>
              <a:spLocks noChangeArrowheads="1"/>
            </p:cNvSpPr>
            <p:nvPr/>
          </p:nvSpPr>
          <p:spPr bwMode="auto">
            <a:xfrm>
              <a:off x="4372" y="2142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2" name="Rectangle 748"/>
            <p:cNvSpPr>
              <a:spLocks noChangeArrowheads="1"/>
            </p:cNvSpPr>
            <p:nvPr/>
          </p:nvSpPr>
          <p:spPr bwMode="auto">
            <a:xfrm>
              <a:off x="4366" y="2136"/>
              <a:ext cx="1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3" name="Rectangle 749"/>
            <p:cNvSpPr>
              <a:spLocks noChangeArrowheads="1"/>
            </p:cNvSpPr>
            <p:nvPr/>
          </p:nvSpPr>
          <p:spPr bwMode="auto">
            <a:xfrm>
              <a:off x="4361" y="2129"/>
              <a:ext cx="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4" name="Rectangle 750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5" name="Rectangle 751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6" name="Rectangle 752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7" name="Rectangle 753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8" name="Rectangle 754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9" name="Rectangle 755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0" name="Rectangle 756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" name="Rectangle 757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" name="Rectangle 758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3" name="Rectangle 759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4" name="Rectangle 760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5" name="Rectangle 761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6" name="Rectangle 762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7" name="Rectangle 763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8" name="Rectangle 764"/>
            <p:cNvSpPr>
              <a:spLocks noChangeArrowheads="1"/>
            </p:cNvSpPr>
            <p:nvPr/>
          </p:nvSpPr>
          <p:spPr bwMode="auto">
            <a:xfrm>
              <a:off x="4510" y="2125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9" name="Rectangle 765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0" name="Rectangle 766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1" name="Rectangle 767"/>
            <p:cNvSpPr>
              <a:spLocks noChangeArrowheads="1"/>
            </p:cNvSpPr>
            <p:nvPr/>
          </p:nvSpPr>
          <p:spPr bwMode="auto">
            <a:xfrm>
              <a:off x="4736" y="2125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" name="Rectangle 768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3" name="Rectangle 769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4" name="Rectangle 770"/>
            <p:cNvSpPr>
              <a:spLocks noChangeArrowheads="1"/>
            </p:cNvSpPr>
            <p:nvPr/>
          </p:nvSpPr>
          <p:spPr bwMode="auto">
            <a:xfrm>
              <a:off x="4962" y="2125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5" name="Rectangle 771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6" name="Rectangle 772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7" name="Rectangle 773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8" name="Rectangle 774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9" name="Rectangle 775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0" name="Rectangle 776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" name="Rectangle 777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" name="Rectangle 778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3" name="Rectangle 779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4" name="Rectangle 780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5" name="Rectangle 781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6" name="Rectangle 782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7" name="Rectangle 783"/>
            <p:cNvSpPr>
              <a:spLocks noChangeArrowheads="1"/>
            </p:cNvSpPr>
            <p:nvPr/>
          </p:nvSpPr>
          <p:spPr bwMode="auto">
            <a:xfrm>
              <a:off x="4289" y="2374"/>
              <a:ext cx="207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8" name="Rectangle 784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9" name="Rectangle 785"/>
            <p:cNvSpPr>
              <a:spLocks noChangeArrowheads="1"/>
            </p:cNvSpPr>
            <p:nvPr/>
          </p:nvSpPr>
          <p:spPr bwMode="auto">
            <a:xfrm>
              <a:off x="4278" y="2361"/>
              <a:ext cx="207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0" name="Rectangle 786"/>
            <p:cNvSpPr>
              <a:spLocks noChangeArrowheads="1"/>
            </p:cNvSpPr>
            <p:nvPr/>
          </p:nvSpPr>
          <p:spPr bwMode="auto">
            <a:xfrm>
              <a:off x="4496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1" name="Rectangle 787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2" name="Rectangle 788"/>
            <p:cNvSpPr>
              <a:spLocks noChangeArrowheads="1"/>
            </p:cNvSpPr>
            <p:nvPr/>
          </p:nvSpPr>
          <p:spPr bwMode="auto">
            <a:xfrm>
              <a:off x="4485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3" name="Rectangle 789"/>
            <p:cNvSpPr>
              <a:spLocks noChangeArrowheads="1"/>
            </p:cNvSpPr>
            <p:nvPr/>
          </p:nvSpPr>
          <p:spPr bwMode="auto">
            <a:xfrm>
              <a:off x="4704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4" name="Rectangle 790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5" name="Rectangle 791"/>
            <p:cNvSpPr>
              <a:spLocks noChangeArrowheads="1"/>
            </p:cNvSpPr>
            <p:nvPr/>
          </p:nvSpPr>
          <p:spPr bwMode="auto">
            <a:xfrm>
              <a:off x="4693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6" name="Rectangle 792"/>
            <p:cNvSpPr>
              <a:spLocks noChangeArrowheads="1"/>
            </p:cNvSpPr>
            <p:nvPr/>
          </p:nvSpPr>
          <p:spPr bwMode="auto">
            <a:xfrm>
              <a:off x="4912" y="2374"/>
              <a:ext cx="208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7" name="Rectangle 793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8" name="Rectangle 794"/>
            <p:cNvSpPr>
              <a:spLocks noChangeArrowheads="1"/>
            </p:cNvSpPr>
            <p:nvPr/>
          </p:nvSpPr>
          <p:spPr bwMode="auto">
            <a:xfrm>
              <a:off x="4901" y="2361"/>
              <a:ext cx="208" cy="490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9" name="Rectangle 795"/>
            <p:cNvSpPr>
              <a:spLocks noChangeArrowheads="1"/>
            </p:cNvSpPr>
            <p:nvPr/>
          </p:nvSpPr>
          <p:spPr bwMode="auto">
            <a:xfrm>
              <a:off x="4521" y="2138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0" name="Rectangle 796"/>
            <p:cNvSpPr>
              <a:spLocks noChangeArrowheads="1"/>
            </p:cNvSpPr>
            <p:nvPr/>
          </p:nvSpPr>
          <p:spPr bwMode="auto">
            <a:xfrm>
              <a:off x="4516" y="2131"/>
              <a:ext cx="2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1" name="Rectangle 797"/>
            <p:cNvSpPr>
              <a:spLocks noChangeArrowheads="1"/>
            </p:cNvSpPr>
            <p:nvPr/>
          </p:nvSpPr>
          <p:spPr bwMode="auto">
            <a:xfrm>
              <a:off x="4510" y="2125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IIa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2" name="Rectangle 798"/>
            <p:cNvSpPr>
              <a:spLocks noChangeArrowheads="1"/>
            </p:cNvSpPr>
            <p:nvPr/>
          </p:nvSpPr>
          <p:spPr bwMode="auto">
            <a:xfrm>
              <a:off x="4747" y="213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3" name="Rectangle 799"/>
            <p:cNvSpPr>
              <a:spLocks noChangeArrowheads="1"/>
            </p:cNvSpPr>
            <p:nvPr/>
          </p:nvSpPr>
          <p:spPr bwMode="auto">
            <a:xfrm>
              <a:off x="4742" y="2131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4" name="Rectangle 800"/>
            <p:cNvSpPr>
              <a:spLocks noChangeArrowheads="1"/>
            </p:cNvSpPr>
            <p:nvPr/>
          </p:nvSpPr>
          <p:spPr bwMode="auto">
            <a:xfrm>
              <a:off x="4736" y="2125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IIb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5" name="Rectangle 801"/>
            <p:cNvSpPr>
              <a:spLocks noChangeArrowheads="1"/>
            </p:cNvSpPr>
            <p:nvPr/>
          </p:nvSpPr>
          <p:spPr bwMode="auto">
            <a:xfrm>
              <a:off x="4973" y="2138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6" name="Rectangle 802"/>
            <p:cNvSpPr>
              <a:spLocks noChangeArrowheads="1"/>
            </p:cNvSpPr>
            <p:nvPr/>
          </p:nvSpPr>
          <p:spPr bwMode="auto">
            <a:xfrm>
              <a:off x="4967" y="2131"/>
              <a:ext cx="1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7" name="Rectangle 803"/>
            <p:cNvSpPr>
              <a:spLocks noChangeArrowheads="1"/>
            </p:cNvSpPr>
            <p:nvPr/>
          </p:nvSpPr>
          <p:spPr bwMode="auto">
            <a:xfrm>
              <a:off x="4962" y="2125"/>
              <a:ext cx="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III</a:t>
              </a:r>
              <a:endParaRPr kumimoji="0" lang="en-US" sz="18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8" name="Freeform 804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9" name="Freeform 805"/>
            <p:cNvSpPr>
              <a:spLocks/>
            </p:cNvSpPr>
            <p:nvPr/>
          </p:nvSpPr>
          <p:spPr bwMode="auto">
            <a:xfrm>
              <a:off x="4941" y="2469"/>
              <a:ext cx="120" cy="285"/>
            </a:xfrm>
            <a:custGeom>
              <a:avLst/>
              <a:gdLst/>
              <a:ahLst/>
              <a:cxnLst>
                <a:cxn ang="0">
                  <a:pos x="104" y="179"/>
                </a:cxn>
                <a:cxn ang="0">
                  <a:pos x="119" y="205"/>
                </a:cxn>
                <a:cxn ang="0">
                  <a:pos x="114" y="232"/>
                </a:cxn>
                <a:cxn ang="0">
                  <a:pos x="107" y="253"/>
                </a:cxn>
                <a:cxn ang="0">
                  <a:pos x="97" y="269"/>
                </a:cxn>
                <a:cxn ang="0">
                  <a:pos x="86" y="279"/>
                </a:cxn>
                <a:cxn ang="0">
                  <a:pos x="72" y="285"/>
                </a:cxn>
                <a:cxn ang="0">
                  <a:pos x="54" y="285"/>
                </a:cxn>
                <a:cxn ang="0">
                  <a:pos x="46" y="282"/>
                </a:cxn>
                <a:cxn ang="0">
                  <a:pos x="37" y="279"/>
                </a:cxn>
                <a:cxn ang="0">
                  <a:pos x="32" y="272"/>
                </a:cxn>
                <a:cxn ang="0">
                  <a:pos x="25" y="264"/>
                </a:cxn>
                <a:cxn ang="0">
                  <a:pos x="19" y="254"/>
                </a:cxn>
                <a:cxn ang="0">
                  <a:pos x="14" y="241"/>
                </a:cxn>
                <a:cxn ang="0">
                  <a:pos x="8" y="227"/>
                </a:cxn>
                <a:cxn ang="0">
                  <a:pos x="5" y="209"/>
                </a:cxn>
                <a:cxn ang="0">
                  <a:pos x="1" y="189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0" y="111"/>
                </a:cxn>
                <a:cxn ang="0">
                  <a:pos x="4" y="82"/>
                </a:cxn>
                <a:cxn ang="0">
                  <a:pos x="8" y="57"/>
                </a:cxn>
                <a:cxn ang="0">
                  <a:pos x="17" y="37"/>
                </a:cxn>
                <a:cxn ang="0">
                  <a:pos x="25" y="21"/>
                </a:cxn>
                <a:cxn ang="0">
                  <a:pos x="36" y="10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3" y="2"/>
                </a:cxn>
                <a:cxn ang="0">
                  <a:pos x="83" y="5"/>
                </a:cxn>
                <a:cxn ang="0">
                  <a:pos x="93" y="11"/>
                </a:cxn>
                <a:cxn ang="0">
                  <a:pos x="100" y="21"/>
                </a:cxn>
                <a:cxn ang="0">
                  <a:pos x="105" y="34"/>
                </a:cxn>
                <a:cxn ang="0">
                  <a:pos x="111" y="49"/>
                </a:cxn>
                <a:cxn ang="0">
                  <a:pos x="116" y="65"/>
                </a:cxn>
                <a:cxn ang="0">
                  <a:pos x="119" y="86"/>
                </a:cxn>
                <a:cxn ang="0">
                  <a:pos x="84" y="96"/>
                </a:cxn>
                <a:cxn ang="0">
                  <a:pos x="83" y="88"/>
                </a:cxn>
                <a:cxn ang="0">
                  <a:pos x="80" y="80"/>
                </a:cxn>
                <a:cxn ang="0">
                  <a:pos x="76" y="72"/>
                </a:cxn>
                <a:cxn ang="0">
                  <a:pos x="72" y="67"/>
                </a:cxn>
                <a:cxn ang="0">
                  <a:pos x="66" y="65"/>
                </a:cxn>
                <a:cxn ang="0">
                  <a:pos x="61" y="65"/>
                </a:cxn>
                <a:cxn ang="0">
                  <a:pos x="54" y="67"/>
                </a:cxn>
                <a:cxn ang="0">
                  <a:pos x="50" y="73"/>
                </a:cxn>
                <a:cxn ang="0">
                  <a:pos x="46" y="82"/>
                </a:cxn>
                <a:cxn ang="0">
                  <a:pos x="41" y="91"/>
                </a:cxn>
                <a:cxn ang="0">
                  <a:pos x="40" y="103"/>
                </a:cxn>
                <a:cxn ang="0">
                  <a:pos x="39" y="117"/>
                </a:cxn>
                <a:cxn ang="0">
                  <a:pos x="39" y="132"/>
                </a:cxn>
                <a:cxn ang="0">
                  <a:pos x="39" y="153"/>
                </a:cxn>
                <a:cxn ang="0">
                  <a:pos x="39" y="173"/>
                </a:cxn>
                <a:cxn ang="0">
                  <a:pos x="40" y="188"/>
                </a:cxn>
                <a:cxn ang="0">
                  <a:pos x="43" y="201"/>
                </a:cxn>
                <a:cxn ang="0">
                  <a:pos x="46" y="209"/>
                </a:cxn>
                <a:cxn ang="0">
                  <a:pos x="50" y="215"/>
                </a:cxn>
                <a:cxn ang="0">
                  <a:pos x="54" y="219"/>
                </a:cxn>
                <a:cxn ang="0">
                  <a:pos x="59" y="222"/>
                </a:cxn>
                <a:cxn ang="0">
                  <a:pos x="65" y="222"/>
                </a:cxn>
                <a:cxn ang="0">
                  <a:pos x="69" y="220"/>
                </a:cxn>
                <a:cxn ang="0">
                  <a:pos x="73" y="217"/>
                </a:cxn>
                <a:cxn ang="0">
                  <a:pos x="77" y="210"/>
                </a:cxn>
                <a:cxn ang="0">
                  <a:pos x="82" y="201"/>
                </a:cxn>
                <a:cxn ang="0">
                  <a:pos x="86" y="181"/>
                </a:cxn>
              </a:cxnLst>
              <a:rect l="0" t="0" r="r" b="b"/>
              <a:pathLst>
                <a:path w="120" h="285">
                  <a:moveTo>
                    <a:pt x="87" y="168"/>
                  </a:moveTo>
                  <a:lnTo>
                    <a:pt x="104" y="179"/>
                  </a:lnTo>
                  <a:lnTo>
                    <a:pt x="120" y="191"/>
                  </a:lnTo>
                  <a:lnTo>
                    <a:pt x="119" y="205"/>
                  </a:lnTo>
                  <a:lnTo>
                    <a:pt x="116" y="219"/>
                  </a:lnTo>
                  <a:lnTo>
                    <a:pt x="114" y="232"/>
                  </a:lnTo>
                  <a:lnTo>
                    <a:pt x="109" y="243"/>
                  </a:lnTo>
                  <a:lnTo>
                    <a:pt x="107" y="253"/>
                  </a:lnTo>
                  <a:lnTo>
                    <a:pt x="102" y="261"/>
                  </a:lnTo>
                  <a:lnTo>
                    <a:pt x="97" y="269"/>
                  </a:lnTo>
                  <a:lnTo>
                    <a:pt x="91" y="276"/>
                  </a:lnTo>
                  <a:lnTo>
                    <a:pt x="86" y="279"/>
                  </a:lnTo>
                  <a:lnTo>
                    <a:pt x="80" y="282"/>
                  </a:lnTo>
                  <a:lnTo>
                    <a:pt x="72" y="285"/>
                  </a:lnTo>
                  <a:lnTo>
                    <a:pt x="64" y="285"/>
                  </a:lnTo>
                  <a:lnTo>
                    <a:pt x="54" y="285"/>
                  </a:lnTo>
                  <a:lnTo>
                    <a:pt x="50" y="284"/>
                  </a:lnTo>
                  <a:lnTo>
                    <a:pt x="46" y="282"/>
                  </a:lnTo>
                  <a:lnTo>
                    <a:pt x="41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2" y="272"/>
                  </a:lnTo>
                  <a:lnTo>
                    <a:pt x="28" y="269"/>
                  </a:lnTo>
                  <a:lnTo>
                    <a:pt x="25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8"/>
                  </a:lnTo>
                  <a:lnTo>
                    <a:pt x="14" y="241"/>
                  </a:lnTo>
                  <a:lnTo>
                    <a:pt x="11" y="235"/>
                  </a:lnTo>
                  <a:lnTo>
                    <a:pt x="8" y="227"/>
                  </a:lnTo>
                  <a:lnTo>
                    <a:pt x="7" y="219"/>
                  </a:lnTo>
                  <a:lnTo>
                    <a:pt x="5" y="209"/>
                  </a:lnTo>
                  <a:lnTo>
                    <a:pt x="3" y="199"/>
                  </a:lnTo>
                  <a:lnTo>
                    <a:pt x="1" y="189"/>
                  </a:lnTo>
                  <a:lnTo>
                    <a:pt x="1" y="178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7"/>
                  </a:lnTo>
                  <a:lnTo>
                    <a:pt x="17" y="37"/>
                  </a:lnTo>
                  <a:lnTo>
                    <a:pt x="21" y="28"/>
                  </a:lnTo>
                  <a:lnTo>
                    <a:pt x="25" y="21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6" y="16"/>
                  </a:lnTo>
                  <a:lnTo>
                    <a:pt x="100" y="21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08" y="41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5"/>
                  </a:lnTo>
                  <a:lnTo>
                    <a:pt x="118" y="75"/>
                  </a:lnTo>
                  <a:lnTo>
                    <a:pt x="119" y="86"/>
                  </a:lnTo>
                  <a:lnTo>
                    <a:pt x="86" y="103"/>
                  </a:lnTo>
                  <a:lnTo>
                    <a:pt x="84" y="96"/>
                  </a:lnTo>
                  <a:lnTo>
                    <a:pt x="83" y="91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80" y="80"/>
                  </a:lnTo>
                  <a:lnTo>
                    <a:pt x="79" y="75"/>
                  </a:lnTo>
                  <a:lnTo>
                    <a:pt x="76" y="72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51" y="70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6" y="82"/>
                  </a:lnTo>
                  <a:lnTo>
                    <a:pt x="43" y="88"/>
                  </a:lnTo>
                  <a:lnTo>
                    <a:pt x="41" y="91"/>
                  </a:lnTo>
                  <a:lnTo>
                    <a:pt x="41" y="98"/>
                  </a:lnTo>
                  <a:lnTo>
                    <a:pt x="40" y="103"/>
                  </a:lnTo>
                  <a:lnTo>
                    <a:pt x="40" y="109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42"/>
                  </a:lnTo>
                  <a:lnTo>
                    <a:pt x="39" y="153"/>
                  </a:lnTo>
                  <a:lnTo>
                    <a:pt x="39" y="163"/>
                  </a:lnTo>
                  <a:lnTo>
                    <a:pt x="39" y="173"/>
                  </a:lnTo>
                  <a:lnTo>
                    <a:pt x="40" y="181"/>
                  </a:lnTo>
                  <a:lnTo>
                    <a:pt x="40" y="188"/>
                  </a:lnTo>
                  <a:lnTo>
                    <a:pt x="41" y="194"/>
                  </a:lnTo>
                  <a:lnTo>
                    <a:pt x="43" y="201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8" y="212"/>
                  </a:lnTo>
                  <a:lnTo>
                    <a:pt x="50" y="215"/>
                  </a:lnTo>
                  <a:lnTo>
                    <a:pt x="53" y="217"/>
                  </a:lnTo>
                  <a:lnTo>
                    <a:pt x="54" y="219"/>
                  </a:lnTo>
                  <a:lnTo>
                    <a:pt x="57" y="220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5" y="222"/>
                  </a:lnTo>
                  <a:lnTo>
                    <a:pt x="68" y="220"/>
                  </a:lnTo>
                  <a:lnTo>
                    <a:pt x="69" y="220"/>
                  </a:lnTo>
                  <a:lnTo>
                    <a:pt x="72" y="219"/>
                  </a:lnTo>
                  <a:lnTo>
                    <a:pt x="73" y="217"/>
                  </a:lnTo>
                  <a:lnTo>
                    <a:pt x="76" y="214"/>
                  </a:lnTo>
                  <a:lnTo>
                    <a:pt x="77" y="210"/>
                  </a:lnTo>
                  <a:lnTo>
                    <a:pt x="79" y="207"/>
                  </a:lnTo>
                  <a:lnTo>
                    <a:pt x="82" y="201"/>
                  </a:lnTo>
                  <a:lnTo>
                    <a:pt x="83" y="191"/>
                  </a:lnTo>
                  <a:lnTo>
                    <a:pt x="86" y="181"/>
                  </a:lnTo>
                  <a:lnTo>
                    <a:pt x="87" y="168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Warfarin</a:t>
            </a:r>
            <a:endParaRPr lang="en-US" dirty="0" smtClean="0"/>
          </a:p>
          <a:p>
            <a:pPr lvl="1"/>
            <a:r>
              <a:rPr lang="en-US" dirty="0" smtClean="0"/>
              <a:t>Originally used as rat poison</a:t>
            </a:r>
          </a:p>
          <a:p>
            <a:pPr lvl="1"/>
            <a:r>
              <a:rPr lang="en-US" dirty="0" smtClean="0"/>
              <a:t>1951, US Army inductee ingested </a:t>
            </a:r>
            <a:r>
              <a:rPr lang="en-US" dirty="0" err="1" smtClean="0"/>
              <a:t>Warfarin</a:t>
            </a:r>
            <a:r>
              <a:rPr lang="en-US" dirty="0" smtClean="0"/>
              <a:t>, hospitalized, treated with vitamin K, and lived</a:t>
            </a:r>
          </a:p>
          <a:p>
            <a:pPr lvl="1"/>
            <a:r>
              <a:rPr lang="en-US" dirty="0" smtClean="0"/>
              <a:t>University of Wisconsin (WARF – </a:t>
            </a:r>
            <a:r>
              <a:rPr lang="en-US" dirty="0" err="1" smtClean="0"/>
              <a:t>arin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Wisconsin Alumni Research Foundation</a:t>
            </a:r>
          </a:p>
          <a:p>
            <a:pPr lvl="2"/>
            <a:r>
              <a:rPr lang="en-US" dirty="0" smtClean="0"/>
              <a:t>Inhibits vitamin K </a:t>
            </a:r>
            <a:r>
              <a:rPr lang="en-US" dirty="0" err="1" smtClean="0"/>
              <a:t>epoxide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endParaRPr lang="en-US" dirty="0" smtClean="0"/>
          </a:p>
          <a:p>
            <a:pPr lvl="2"/>
            <a:r>
              <a:rPr lang="en-US" dirty="0" smtClean="0"/>
              <a:t>½ life 1-2 days</a:t>
            </a:r>
          </a:p>
          <a:p>
            <a:pPr lvl="2"/>
            <a:r>
              <a:rPr lang="en-US" dirty="0" smtClean="0"/>
              <a:t>Decrease clotting action by 30-50%</a:t>
            </a:r>
          </a:p>
          <a:p>
            <a:r>
              <a:rPr lang="en-US" dirty="0" smtClean="0"/>
              <a:t>In 1954 approved for medical use in humans</a:t>
            </a:r>
          </a:p>
          <a:p>
            <a:r>
              <a:rPr lang="en-US" dirty="0" smtClean="0"/>
              <a:t>Dwight Eisenhower prescribed </a:t>
            </a:r>
            <a:r>
              <a:rPr lang="en-US" dirty="0" err="1" smtClean="0"/>
              <a:t>Warfarin</a:t>
            </a:r>
            <a:r>
              <a:rPr lang="en-US" dirty="0" smtClean="0"/>
              <a:t> after heart attack in 1955</a:t>
            </a:r>
          </a:p>
          <a:p>
            <a:r>
              <a:rPr lang="en-US" dirty="0" smtClean="0"/>
              <a:t>Rumor that Joseph Stalin was                         poisoned with </a:t>
            </a:r>
            <a:r>
              <a:rPr lang="en-US" dirty="0" err="1" smtClean="0"/>
              <a:t>warfarin</a:t>
            </a:r>
            <a:endParaRPr lang="en-US" dirty="0"/>
          </a:p>
        </p:txBody>
      </p:sp>
      <p:pic>
        <p:nvPicPr>
          <p:cNvPr id="21506" name="Picture 2" descr="http://t1.gstatic.com/images?q=tbn:pUnJ9qXsktdahM:http://www.tqnyc.org/2007/NYC074774//eisenhower.jpg&amp;t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267200"/>
            <a:ext cx="1905000" cy="2390775"/>
          </a:xfrm>
          <a:prstGeom prst="rect">
            <a:avLst/>
          </a:prstGeom>
          <a:noFill/>
        </p:spPr>
      </p:pic>
      <p:sp>
        <p:nvSpPr>
          <p:cNvPr id="79874" name="AutoShape 2" descr="data:image/jpg;base64,/9j/4AAQSkZJRgABAQAAAQABAAD/2wCEAAkGBhMSEBQUEhIUFRIWFxcWFRcUFBcdFBIUFRUXFxUXFBQXHyYfFxwjGhQUIC8gIycpLCwsFR4xNTAqNSYrLCkBCQoKDgwOGg8PGiwlHCQsLSwpLCkpNSwpLCwsLCwsLCksLCwwKiksLCwpLCwsLCwpLCwsLCwsLCwsLCksKSwpLP/AABEIAJkA3gMBIgACEQEDEQH/xAAbAAABBQEBAAAAAAAAAAAAAAAEAAIDBQYBB//EAD0QAAECAwQHBQYFBAIDAAAAAAEAAgMEEQUhMUEGEhVRYXGREyIyUoEzQqGxwfAjYnLR4RQWU/EHwkOCkv/EABoBAAIDAQEAAAAAAAAAAAAAAAABAgMEBQb/xAArEQACAgEEAQEGBwAAAAAAAAAAAQIRAxIhMUFRMgQTImGh8RQVUnGBseH/2gAMAwEAAhEDEQA/APb3Poh4k2Ao52PQIKWkjFvJoEwCzaI3rm0Qm7Db5ilsNvmPRFCHbRCW0Qm7Eb5j0QsaXgtNDEv3AVPwSdLsat8IM2iEtohVv4O9/wD8qeDKQXYRL91L0k0+GNqS5QXtEJbRCbsRvmPRLYbfMeilREdtEJbRCbsNvmPRLYbfMeiKAdtEJbRCbsNvmPRLYbfMeiKAdtEJbRCbsNvmPRLYbfMeiKAdtEJbRCbsNvmPRLYbfMeiKAdtEJbRCbsNvmPRLYbfMeiKAdtEJbRCbsNvmPRLYbfMeiKAdtEJbRCbsNvmPRLYbfMeiKAdtEJzbQG9R7Db5j0SNiDJx6IoAyHMVUwKpKOhv1T6K2gRKhIZW2obkdZnsm/eaAtTBH2Z7Jv3mn0IKTYkQNBJNAMU5ZvS20aBsIHxXu/SMB6n5KEpaVZOMdTogtG3S8kA0h5U8T+ZyCqn2g73aNHAITWzSC58pOTtnRjFRVIJFpRAfEiYNp1ue0fqFxCq7/l6pOOaVjaNbJWsYZaHnWhm4OOR3H91ftdVYKzpgEaj/CQacDwWi0Yny5jmOPeYdXmMj0WzFk1bMxZsendF4kkmRYoaKk0CvKB6Sr4s87KjRxxPpkhjODOI70/0pqDZBzRcpKphTBPgi14OFf5REG0u9qvGq7Lyu5FJxaGpJhySQKSiSEkmRYgaCSaAXknJZm0NJ3OJEK5vmzPIZILcWGeV1E07ogGJATRMNODh1WDfM1N5c4/mJShzIBwv5oNn4CVc/Q34K6spJWk9vhdrDNp/dX8haLYg3OGIOIQY8mKWN7hiSSSCoqLa8TfvNFyZuQlt+Jv3mipLBNiQHamCPsz2TfvNAWpgj7M9k37zQAUvPdKJeLFmXiFEhtcA0UeDeLzdRehLzrS4GHOB2Tx8R/tUZvQaMHrK42TPD/C/1ITHNnW+KVDv0PHyR4jHeeq5En4rHVFTDAq5wNS0nDWHl4rCbyuNoxW+KUjDkNb5Jn9wMGLYjf1Q3BW0O14pdTVIBFWuIHevp4cfVTQrYc5tS0AVNzhfcaZIAqIOkMCo/EANc7vmtNo3NVm3Uwc1p+YVfFmoZ8cGG7m0IvQ9gfMxHNaGtaA0BouFLyB1V+D1GfP6DcOdQVVFHn9Ylxw9wfVGW9MasI73XdcVQ69Qupije5zMj6HxIpcbz/CaHLhXHOAxNyvKhwKMhxxEbqP9DmDl6qqiWlCGMRnUIc2/BBucXH8rSUONjpmosa0CXGE899uB8zcirhYdlphz4UVoe2jtV2s0iod/K2jondrwqsk46WXxdoy2lVqFz+xae6KF3E5D6qmwUcSK8ve/U1g5xNa8clG6Zpi1w9FBnpsGHRBRX8/uTlcUIm27+qe2MDmPRIu0tE0OIQahWcKbIAit8TfEN4zH1VUjrOiUcRvCDNnxqcWbOVmA9gcMCKqZZ/Q+YrCc3yOc30BuWgTPPtU6Ki2/E37zRUlghrbxaiZLBNkQO1MEfZnsm/eaAtTBH2Z7Jv3mgApZrTewjHg1b423t5haVcIqotWSTp2jyGzbUBqx10RtzmnGoVs2IWkOBxAw+IIVlpZoCIx7WCSyKM2/XesRFiT8saRIHagZtuPRYp4ZJ7cG+GaMlvszSvDi8HGoAx+CiAIbQ3HOvO9Z0aTxThKxAeOCmlpadmTQM1WlRWKT6JvJFdhczPVdqsvcTQDecOgXoeiVj9hBAPiN55nFV2i+hTYFHxO8/jktYAtmPGoIw5cmt/IpNKmkw2082ZoOpwWfh2TOOxiQmDKl56rWW5KdpBcBjiOYWOsycvLCaEYD5rbhe1Gaa7Cv7ccfaTbuTaBJujcqPG+I/m83lOmYYcy8uFCDVpobjvSjyYADnP1y0gtoKUvvJG9Xb+SqxNhSUN1BDbrcbz8cEcJlrfBDY30QMeYqNQvpUXM1al+6pGF4xSixA0VddTI5HclQiO2Z5zg1pPvsoONa4LYBv4VPy/RYOzWmYm2AeFh1nfqIuHoPmvQ9W6iy5a1bGiKpHmVmxHNMRtSNV7geqLfMEAnGgrSii0ml/wCmmy83QotATkHZFPPhu/LhurVQl5PTwkskIz8/32MM22gJaCDSl29ce2F7zQPXFPjMBwAGs4V4ZkhNjOoLnAODb2uFQ7lzqoliro4JGHkXNPMqaWlyDURTQb7/AETPRQTkchoY2+I/ut38TyA+NEEMk9MW29jS6CglkR3me4jqVqVW2BZ/YwGM4BWSZ5pu3ZU23i1EyWCGtv3UTJYJsiB2pgj7M9k37zQFqYI+zPZN+80AFJJLhKQzqhiyrHeJoPogpy3WMqG1e7hgOZVZF0ki1ua0Dqq5ZYx5ZZHFJ9FxsaD/AIx0RMKXa3wtAWfhaSPre0HkrOTttjzQ9124/QpxyRlwxSxyjyiySXAV1TIHCFitKdHnNd2sEHeQMjvC2y45tcU02naA8yktJG11YwpkTkd+GCsodsQr6RIZGF5FKequ7W0Mgxr6art4Wbj/APF19z7loWZdlbxokj6TwoYuiVO5t565KldPxZl4bDFdwA7reLjmeCv5L/jJoPfcSNy1lmWHCgABjQFGWXwNQSBNGbAEvDvveb3E4kq7SSVBMrrbsZkzCcx4rULzeYlJiSdqPaYkH3Xe80buK9ZUMxKNeKOaCE0zT7P7TPBxunynx9zzWXtWG/wu9Dip3TIpeQd3D1WknNA5d5qBqnghmf8AHUD3i4jcXFGxt/MI/p+v+GbfaQrqwx2j9zf+zsAtHoxou4O7aPfEOAyaNwGSvbPsCDBHcYArEBIxZvaZ5eePAgF1JJBmKm2/dRMlghrb91EyWCbEB2pgj7M9k37zQFqYI+zPZN+80AElUVrWiXEtbXVFxIz4BWlpR9Vhpibh6qkZBPH0+ozWfNNrZGnDFN2wF0H03EZhcEI/qz3KxbLc+WXOmSlZFh11Kguzu+qyGpyKkQhSlKc93NIS+QF/yH7q1dLqMyh3E8MAeJQFklk2oWuEN5qD4XfQlX6y8zZzi00uIvbTIi8ffFXdkTnawWu3hbcU3JbmLLFRewakmxIgAJJoAqaLPuiHukth76Xn9ldRCMXLgtIs6xtxcK7s1FtWHx6FAwoYbuqD8DmpmtwvGNafugt92kGwp1jsHAqdUsSA01J9KYj1CZLWo6GQH1LDg44jnw4oojLG1ui9SXGuqKjBdSKhKttK3YcG4nWf5RjwruUGkds9izVZ7R2H5Rm4rHNNXEuqXHxA+Ig+9xSbM+bNo2XJex9IozsNVlxNKVJA3EphtOOBXtLrshmq+C83ZgVFTuuII48kSIVW44YfTkkZfeTfZYQNIYrD+I0OG9uPRXslaLIoq014ZhZk3kinKvxIPVQB5Y7XZcd3mHEIsvhma9XBt0kHZloCKwOGOY3FGKRrKm2/dRMlghrb91EyWCbEB2pgj7M9k37zQFqYI+zPZN+80AQ2oKlg5/JDthnh98ERbBo1rhkb+ANyEMmT4ojjwbcPgseZfEasT+Eke5rcSBzKhE1DJFLz+UH5pzLPhj3QTvN5+KIyVNMstAzph/uwjzcQPgo3NjnNjeQqfijGvBvF4Tqp0K66K8Sr696K48KABP0Of+C4ZB7gOQcVLaEyIcJ7zg1pPqBcOtEzRCWLJVutibzzN5V+BclWaV0OtiZ1n9mMBe7juH1Q7SQAa3/D1AVdHfHc97obQ4FxFCb7rgoYk3Gb4pZ43ltPW4LbRdBUqLl76CpoNUXmgwGIPBBMtulCWROz8+odU9ckGy2of/lhvA3OaaV6b0XE0mguBAdrGlA0Z14Ir5EiybHDq0F2PPjyTIxaW8DiTmNwCEZHY0BtW1FKioq2uRTnRAfKbr9Yk13U3BKgoNsCd7zoJNdW9p3tOHS8K7JWLhTdJqCQcdZpuplXBbCYPcdyKi1TMc1UqPO7atLtJlxOFS1u4gXH5rgaRQbiC2uIrdc799yrZovGtSGXguqKUx+hXYT4rqHsHCu9wUDkT3bZeTMIBsMlzm1dqilL+a7Ekg5p/EfU3VDiCD6KIh8SHqvYGkOBB1gbhjcnMsyI69sYg7ri1wGIpkmINlyRdWtLiTiU6O01Bu3glBSby8VEU31yApTGoT3yYze4it15+CRK9g+wprUmC2vdeK/+w/gha1efyjQyYhBpN7j8r/ot+E0bsLuCKu2/dRElgh7b93miJLBSLQO1MEfZnsm/eaAtTBH2Z7Jv3mgRNMQQ9pacCKLPwpww3dk/EeEn32jA8xmtIgLUslsZtDc4XgjEHgVXOGpE4y0sHZHBUlVn47Y8A99hiNyczxU4tz9Fxmk0IeJ5bwc1wPyWZxkuUaE4vhmhSCoH6Vwad0uiHcxjjX1IAHVQhk3Od3V7CCbnX/iOG4u90cuqahJ9CbS7Hz0f+sjNgQjWCxwMVwwc4G5gOYGJ48lsIcENZqjACiFsix2S7A1goj1pjHSqM7dmEixtR7hgQ4+l6nhWi4e98fu5LSiUMOLrAd12/CqqIUe/dT/a0qmjXB3Es5zSgsbSus83NbQEk+uSIlozQwOi9k+I73Q1tGA4i7E8VXwJxgvMNjjhU3OAONCoY0vKuOt2b2u/LEP1RRPYsJmTlHHvQAP0uIJryQjrIlcnRmfpiEjohorxW70vvTHzOOF3TC9OhhUrKsbNQGw3Ode5x1iagAUzXoD21bTgsVoVJmJFdHNdXwsr5Rn6mpW4VMnuYsjuVnlNsPfBjObWjamnqbkyFNmhq7GnwzC1Wmtha47Rowx/dYUGlxuoa8KKs5uWGll/Ba57SGFuvTuh2Dj9CnycWMwEOYGnA31BO9VLY+YOeSObM3YngfoUFHAZKQAxtN953VJqpHxMhluQjZkAY/Dch5u0KUDRVxua0Zn9uKBK3si2sZgiTjQ28Q21cfzOvp6ADqt4s9ohYnYQ9Z18R97jxK0KkdWEdMUirtsXN5qeSwUNt4N5qaSwQSA7UFyPs32TfvND2hBqE2zp4NbquuITQi0SUQmmeYLvbt3hFDHubXFDRLLhOxYOin7Ubwu9oN6QA8OzIbcGDoiQ2mC5rjelrjegBySbrjelrjegAa0rPbGYWuH8Lzy1LMiQHEPHdydS48DuXpmuN6imIDHijgCFJNolGbjweVmZGZ+Nyj/qqHHktpOaDQXEmG4sPAoH+wnf5jT0+dFPWXrMvBmXzN1SQ0byjrKseJNOoARB95xuL+AGQ+a09n6CwGEOeS8/mNfmtJAhMYKNAAUXOyueVvZDJCSbCYGNFAAiU3XG9LXG9QKhPYCKHBYzSDQipL4ON/dOHpuWz1xvS1xvQJpPZnj8aRiQz32PB5VHULjZmnmrwa79l67EgsdiAVCLNg+RqVFLwQZ5nLS0eKfwoTh+Z4oB6ZrXaO6GthHtIveiHM5cty00OG0YABPqmWQxxjwIBdSquEoJldbQ7rf1D6qWSwUFoRg8hrb6GpIw5IuWZQIAliQ6oCPZ4Ks0woApzZaWzFbJIAqdmc0tmK2SQBU7MS2bzVskgCp2bzS2bzVskgCp2bzS2bzVskgCp2ZzS2ZzVskgCp2ZzS2bzVskgCp2bzS2bzVskgCp2bzS2bzVskgCp2ZzS2ZzVskgCp2ZzS2ZzVskgCp2ZzXW2YrVdCABYEmAjGtXQuoA/9k="/>
          <p:cNvSpPr>
            <a:spLocks noChangeAspect="1" noChangeArrowheads="1"/>
          </p:cNvSpPr>
          <p:nvPr/>
        </p:nvSpPr>
        <p:spPr bwMode="auto">
          <a:xfrm>
            <a:off x="155575" y="-693738"/>
            <a:ext cx="21145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AutoShape 4" descr="data:image/jpg;base64,/9j/4AAQSkZJRgABAQAAAQABAAD/2wCEAAkGBhMSEBQUEhIUFRIWFxcWFRcUFBcdFBIUFRUXFxUXFBQXHyYfFxwjGhQUIC8gIycpLCwsFR4xNTAqNSYrLCkBCQoKDgwOGg8PGiwlHCQsLSwpLCkpNSwpLCwsLCwsLCksLCwwKiksLCwpLCwsLCwpLCwsLCwsLCwsLCksKSwpLP/AABEIAJkA3gMBIgACEQEDEQH/xAAbAAABBQEBAAAAAAAAAAAAAAAEAAIDBQYBB//EAD0QAAECAwQHBQYFBAIDAAAAAAEAAgMEEQUhMUEGEhVRYXGREyIyUoEzQqGxwfAjYnLR4RQWU/EHwkOCkv/EABoBAAIDAQEAAAAAAAAAAAAAAAABAgMEBQb/xAArEQACAgEEAQEGBwAAAAAAAAAAAQIRAxIhMUFRMgQTImGh8RQVUnGBseH/2gAMAwEAAhEDEQA/APb3Poh4k2Ao52PQIKWkjFvJoEwCzaI3rm0Qm7Db5ilsNvmPRFCHbRCW0Qm7Eb5j0QsaXgtNDEv3AVPwSdLsat8IM2iEtohVv4O9/wD8qeDKQXYRL91L0k0+GNqS5QXtEJbRCbsRvmPRLYbfMeilREdtEJbRCbsNvmPRLYbfMeiKAdtEJbRCbsNvmPRLYbfMeiKAdtEJbRCbsNvmPRLYbfMeiKAdtEJbRCbsNvmPRLYbfMeiKAdtEJbRCbsNvmPRLYbfMeiKAdtEJbRCbsNvmPRLYbfMeiKAdtEJbRCbsNvmPRLYbfMeiKAdtEJzbQG9R7Db5j0SNiDJx6IoAyHMVUwKpKOhv1T6K2gRKhIZW2obkdZnsm/eaAtTBH2Z7Jv3mn0IKTYkQNBJNAMU5ZvS20aBsIHxXu/SMB6n5KEpaVZOMdTogtG3S8kA0h5U8T+ZyCqn2g73aNHAITWzSC58pOTtnRjFRVIJFpRAfEiYNp1ue0fqFxCq7/l6pOOaVjaNbJWsYZaHnWhm4OOR3H91ftdVYKzpgEaj/CQacDwWi0Yny5jmOPeYdXmMj0WzFk1bMxZsendF4kkmRYoaKk0CvKB6Sr4s87KjRxxPpkhjODOI70/0pqDZBzRcpKphTBPgi14OFf5REG0u9qvGq7Lyu5FJxaGpJhySQKSiSEkmRYgaCSaAXknJZm0NJ3OJEK5vmzPIZILcWGeV1E07ogGJATRMNODh1WDfM1N5c4/mJShzIBwv5oNn4CVc/Q34K6spJWk9vhdrDNp/dX8haLYg3OGIOIQY8mKWN7hiSSSCoqLa8TfvNFyZuQlt+Jv3mipLBNiQHamCPsz2TfvNAWpgj7M9k37zQAUvPdKJeLFmXiFEhtcA0UeDeLzdRehLzrS4GHOB2Tx8R/tUZvQaMHrK42TPD/C/1ITHNnW+KVDv0PHyR4jHeeq5En4rHVFTDAq5wNS0nDWHl4rCbyuNoxW+KUjDkNb5Jn9wMGLYjf1Q3BW0O14pdTVIBFWuIHevp4cfVTQrYc5tS0AVNzhfcaZIAqIOkMCo/EANc7vmtNo3NVm3Uwc1p+YVfFmoZ8cGG7m0IvQ9gfMxHNaGtaA0BouFLyB1V+D1GfP6DcOdQVVFHn9Ylxw9wfVGW9MasI73XdcVQ69Qupije5zMj6HxIpcbz/CaHLhXHOAxNyvKhwKMhxxEbqP9DmDl6qqiWlCGMRnUIc2/BBucXH8rSUONjpmosa0CXGE899uB8zcirhYdlphz4UVoe2jtV2s0iod/K2jondrwqsk46WXxdoy2lVqFz+xae6KF3E5D6qmwUcSK8ve/U1g5xNa8clG6Zpi1w9FBnpsGHRBRX8/uTlcUIm27+qe2MDmPRIu0tE0OIQahWcKbIAit8TfEN4zH1VUjrOiUcRvCDNnxqcWbOVmA9gcMCKqZZ/Q+YrCc3yOc30BuWgTPPtU6Ki2/E37zRUlghrbxaiZLBNkQO1MEfZnsm/eaAtTBH2Z7Jv3mgApZrTewjHg1b423t5haVcIqotWSTp2jyGzbUBqx10RtzmnGoVs2IWkOBxAw+IIVlpZoCIx7WCSyKM2/XesRFiT8saRIHagZtuPRYp4ZJ7cG+GaMlvszSvDi8HGoAx+CiAIbQ3HOvO9Z0aTxThKxAeOCmlpadmTQM1WlRWKT6JvJFdhczPVdqsvcTQDecOgXoeiVj9hBAPiN55nFV2i+hTYFHxO8/jktYAtmPGoIw5cmt/IpNKmkw2082ZoOpwWfh2TOOxiQmDKl56rWW5KdpBcBjiOYWOsycvLCaEYD5rbhe1Gaa7Cv7ccfaTbuTaBJujcqPG+I/m83lOmYYcy8uFCDVpobjvSjyYADnP1y0gtoKUvvJG9Xb+SqxNhSUN1BDbrcbz8cEcJlrfBDY30QMeYqNQvpUXM1al+6pGF4xSixA0VddTI5HclQiO2Z5zg1pPvsoONa4LYBv4VPy/RYOzWmYm2AeFh1nfqIuHoPmvQ9W6iy5a1bGiKpHmVmxHNMRtSNV7geqLfMEAnGgrSii0ml/wCmmy83QotATkHZFPPhu/LhurVQl5PTwkskIz8/32MM22gJaCDSl29ce2F7zQPXFPjMBwAGs4V4ZkhNjOoLnAODb2uFQ7lzqoliro4JGHkXNPMqaWlyDURTQb7/AETPRQTkchoY2+I/ut38TyA+NEEMk9MW29jS6CglkR3me4jqVqVW2BZ/YwGM4BWSZ5pu3ZU23i1EyWCGtv3UTJYJsiB2pgj7M9k37zQFqYI+zPZN+80AFJJLhKQzqhiyrHeJoPogpy3WMqG1e7hgOZVZF0ki1ua0Dqq5ZYx5ZZHFJ9FxsaD/AIx0RMKXa3wtAWfhaSPre0HkrOTttjzQ9124/QpxyRlwxSxyjyiySXAV1TIHCFitKdHnNd2sEHeQMjvC2y45tcU02naA8yktJG11YwpkTkd+GCsodsQr6RIZGF5FKequ7W0Mgxr6art4Wbj/APF19z7loWZdlbxokj6TwoYuiVO5t565KldPxZl4bDFdwA7reLjmeCv5L/jJoPfcSNy1lmWHCgABjQFGWXwNQSBNGbAEvDvveb3E4kq7SSVBMrrbsZkzCcx4rULzeYlJiSdqPaYkH3Xe80buK9ZUMxKNeKOaCE0zT7P7TPBxunynx9zzWXtWG/wu9Dip3TIpeQd3D1WknNA5d5qBqnghmf8AHUD3i4jcXFGxt/MI/p+v+GbfaQrqwx2j9zf+zsAtHoxou4O7aPfEOAyaNwGSvbPsCDBHcYArEBIxZvaZ5eePAgF1JJBmKm2/dRMlghrb91EyWCbEB2pgj7M9k37zQFqYI+zPZN+80AElUVrWiXEtbXVFxIz4BWlpR9Vhpibh6qkZBPH0+ozWfNNrZGnDFN2wF0H03EZhcEI/qz3KxbLc+WXOmSlZFh11Kguzu+qyGpyKkQhSlKc93NIS+QF/yH7q1dLqMyh3E8MAeJQFklk2oWuEN5qD4XfQlX6y8zZzi00uIvbTIi8ffFXdkTnawWu3hbcU3JbmLLFRewakmxIgAJJoAqaLPuiHukth76Xn9ldRCMXLgtIs6xtxcK7s1FtWHx6FAwoYbuqD8DmpmtwvGNafugt92kGwp1jsHAqdUsSA01J9KYj1CZLWo6GQH1LDg44jnw4oojLG1ui9SXGuqKjBdSKhKttK3YcG4nWf5RjwruUGkds9izVZ7R2H5Rm4rHNNXEuqXHxA+Ig+9xSbM+bNo2XJex9IozsNVlxNKVJA3EphtOOBXtLrshmq+C83ZgVFTuuII48kSIVW44YfTkkZfeTfZYQNIYrD+I0OG9uPRXslaLIoq014ZhZk3kinKvxIPVQB5Y7XZcd3mHEIsvhma9XBt0kHZloCKwOGOY3FGKRrKm2/dRMlghrb91EyWCbEB2pgj7M9k37zQFqYI+zPZN+80AQ2oKlg5/JDthnh98ERbBo1rhkb+ANyEMmT4ojjwbcPgseZfEasT+Eke5rcSBzKhE1DJFLz+UH5pzLPhj3QTvN5+KIyVNMstAzph/uwjzcQPgo3NjnNjeQqfijGvBvF4Tqp0K66K8Sr696K48KABP0Of+C4ZB7gOQcVLaEyIcJ7zg1pPqBcOtEzRCWLJVutibzzN5V+BclWaV0OtiZ1n9mMBe7juH1Q7SQAa3/D1AVdHfHc97obQ4FxFCb7rgoYk3Gb4pZ43ltPW4LbRdBUqLl76CpoNUXmgwGIPBBMtulCWROz8+odU9ckGy2of/lhvA3OaaV6b0XE0mguBAdrGlA0Z14Ir5EiybHDq0F2PPjyTIxaW8DiTmNwCEZHY0BtW1FKioq2uRTnRAfKbr9Yk13U3BKgoNsCd7zoJNdW9p3tOHS8K7JWLhTdJqCQcdZpuplXBbCYPcdyKi1TMc1UqPO7atLtJlxOFS1u4gXH5rgaRQbiC2uIrdc799yrZovGtSGXguqKUx+hXYT4rqHsHCu9wUDkT3bZeTMIBsMlzm1dqilL+a7Ekg5p/EfU3VDiCD6KIh8SHqvYGkOBB1gbhjcnMsyI69sYg7ri1wGIpkmINlyRdWtLiTiU6O01Bu3glBSby8VEU31yApTGoT3yYze4it15+CRK9g+wprUmC2vdeK/+w/gha1efyjQyYhBpN7j8r/ot+E0bsLuCKu2/dRElgh7b93miJLBSLQO1MEfZnsm/eaAtTBH2Z7Jv3mgRNMQQ9pacCKLPwpww3dk/EeEn32jA8xmtIgLUslsZtDc4XgjEHgVXOGpE4y0sHZHBUlVn47Y8A99hiNyczxU4tz9Fxmk0IeJ5bwc1wPyWZxkuUaE4vhmhSCoH6Vwad0uiHcxjjX1IAHVQhk3Od3V7CCbnX/iOG4u90cuqahJ9CbS7Hz0f+sjNgQjWCxwMVwwc4G5gOYGJ48lsIcENZqjACiFsix2S7A1goj1pjHSqM7dmEixtR7hgQ4+l6nhWi4e98fu5LSiUMOLrAd12/CqqIUe/dT/a0qmjXB3Es5zSgsbSus83NbQEk+uSIlozQwOi9k+I73Q1tGA4i7E8VXwJxgvMNjjhU3OAONCoY0vKuOt2b2u/LEP1RRPYsJmTlHHvQAP0uIJryQjrIlcnRmfpiEjohorxW70vvTHzOOF3TC9OhhUrKsbNQGw3Ode5x1iagAUzXoD21bTgsVoVJmJFdHNdXwsr5Rn6mpW4VMnuYsjuVnlNsPfBjObWjamnqbkyFNmhq7GnwzC1Wmtha47Rowx/dYUGlxuoa8KKs5uWGll/Ba57SGFuvTuh2Dj9CnycWMwEOYGnA31BO9VLY+YOeSObM3YngfoUFHAZKQAxtN953VJqpHxMhluQjZkAY/Dch5u0KUDRVxua0Zn9uKBK3si2sZgiTjQ28Q21cfzOvp6ADqt4s9ohYnYQ9Z18R97jxK0KkdWEdMUirtsXN5qeSwUNt4N5qaSwQSA7UFyPs32TfvND2hBqE2zp4NbquuITQi0SUQmmeYLvbt3hFDHubXFDRLLhOxYOin7Ubwu9oN6QA8OzIbcGDoiQ2mC5rjelrjegBySbrjelrjegAa0rPbGYWuH8Lzy1LMiQHEPHdydS48DuXpmuN6imIDHijgCFJNolGbjweVmZGZ+Nyj/qqHHktpOaDQXEmG4sPAoH+wnf5jT0+dFPWXrMvBmXzN1SQ0byjrKseJNOoARB95xuL+AGQ+a09n6CwGEOeS8/mNfmtJAhMYKNAAUXOyueVvZDJCSbCYGNFAAiU3XG9LXG9QKhPYCKHBYzSDQipL4ON/dOHpuWz1xvS1xvQJpPZnj8aRiQz32PB5VHULjZmnmrwa79l67EgsdiAVCLNg+RqVFLwQZ5nLS0eKfwoTh+Z4oB6ZrXaO6GthHtIveiHM5cty00OG0YABPqmWQxxjwIBdSquEoJldbQ7rf1D6qWSwUFoRg8hrb6GpIw5IuWZQIAliQ6oCPZ4Ks0woApzZaWzFbJIAqdmc0tmK2SQBU7MS2bzVskgCp2bzS2bzVskgCp2bzS2bzVskgCp2ZzS2ZzVskgCp2ZzS2bzVskgCp2bzS2bzVskgCp2bzS2bzVskgCp2ZzS2ZzVskgCp2ZzS2ZzVskgCp2ZzXW2YrVdCABYEmAjGtXQuoA/9k="/>
          <p:cNvSpPr>
            <a:spLocks noChangeAspect="1" noChangeArrowheads="1"/>
          </p:cNvSpPr>
          <p:nvPr/>
        </p:nvSpPr>
        <p:spPr bwMode="auto">
          <a:xfrm>
            <a:off x="155575" y="-693738"/>
            <a:ext cx="21145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://upload.wikimedia.org/wikipedia/commons/thumb/7/7e/Warfarin.svg/220px-Warfarin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286000"/>
            <a:ext cx="2095500" cy="15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medscape.com/content/2004/00/48/07/480735/art-bjc480735.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228600"/>
            <a:ext cx="8229600" cy="7315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315200" y="152400"/>
            <a:ext cx="1295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8382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2895600"/>
            <a:ext cx="1828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32004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9530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6400" y="45720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828800"/>
            <a:ext cx="1219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Vitamin K antagonists, Inhibiting clotting factors: II, VII, IX, X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457200" y="-152400"/>
            <a:ext cx="822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67818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9144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5800" y="838200"/>
            <a:ext cx="2057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Intrinsic Pathway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304800"/>
            <a:ext cx="9144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304800"/>
            <a:ext cx="990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PT/INR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8000" y="1828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VII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1676400" y="32766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5638800" y="2438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IX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914400" y="4191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Prothrombin</a:t>
            </a:r>
            <a:r>
              <a:rPr lang="en-US" b="1" dirty="0" smtClean="0"/>
              <a:t> (II)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 animBg="1"/>
      <p:bldP spid="47" grpId="0" animBg="1"/>
      <p:bldP spid="4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228600"/>
            <a:ext cx="8493120" cy="567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The coagulation cascade is inhibited by </a:t>
            </a:r>
            <a:r>
              <a:rPr lang="en-GB" sz="2400" b="1" dirty="0" err="1" smtClean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warfarin</a:t>
            </a:r>
            <a:endParaRPr lang="en-GB" sz="2400" b="1" dirty="0">
              <a:solidFill>
                <a:srgbClr val="000000"/>
              </a:solidFill>
              <a:latin typeface="Arial" pitchFamily="34" charset="0"/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080" y="5982388"/>
            <a:ext cx="117504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760" y="979303"/>
            <a:ext cx="546624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41761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Moyer T P et al. Mayo </a:t>
            </a:r>
            <a:r>
              <a:rPr lang="en-GB" sz="11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Clin</a:t>
            </a: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Proc. 2009;84:1079-1094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© 2009 Mayo Foundation for Medical Education and 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5368</Words>
  <Application>Microsoft Office PowerPoint</Application>
  <PresentationFormat>On-screen Show (4:3)</PresentationFormat>
  <Paragraphs>1710</Paragraphs>
  <Slides>57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Microsoft Office Excel Chart</vt:lpstr>
      <vt:lpstr>ANTICOAGULATION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AFib Guidelines</vt:lpstr>
      <vt:lpstr>AFib Guidelines</vt:lpstr>
      <vt:lpstr>AFib Guidelines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Fondaparinux</vt:lpstr>
      <vt:lpstr>Comparison of Fondaparinux and Enoxaparin in Acute Coronary Syndromes (2006) – OASIS 5</vt:lpstr>
      <vt:lpstr>Slide 26</vt:lpstr>
      <vt:lpstr>2009 Joint STEMI/PCI Focused Update Recommendations </vt:lpstr>
      <vt:lpstr>Fondaparinux – 2010 ECS Update FUTURA/OASIS 8</vt:lpstr>
      <vt:lpstr>Slide 29</vt:lpstr>
      <vt:lpstr>Direct Xa inhibitors (Xabans)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EINSTEIN DVT</vt:lpstr>
      <vt:lpstr>Slide 39</vt:lpstr>
      <vt:lpstr>Slide 40</vt:lpstr>
      <vt:lpstr>Slide 41</vt:lpstr>
      <vt:lpstr>Antithrombotic Therapy  Guidelines for PCI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RE-COVER</vt:lpstr>
      <vt:lpstr>Slide 52</vt:lpstr>
      <vt:lpstr>Slide 53</vt:lpstr>
      <vt:lpstr>RE-DEEM</vt:lpstr>
      <vt:lpstr>RE−LY</vt:lpstr>
      <vt:lpstr>Summary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anticoagulation</dc:title>
  <dc:creator>Blake</dc:creator>
  <cp:lastModifiedBy>Blake</cp:lastModifiedBy>
  <cp:revision>183</cp:revision>
  <dcterms:created xsi:type="dcterms:W3CDTF">2010-09-29T02:59:33Z</dcterms:created>
  <dcterms:modified xsi:type="dcterms:W3CDTF">2010-10-03T21:35:21Z</dcterms:modified>
</cp:coreProperties>
</file>