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306" r:id="rId7"/>
    <p:sldId id="307" r:id="rId8"/>
    <p:sldId id="275" r:id="rId9"/>
    <p:sldId id="308" r:id="rId10"/>
    <p:sldId id="276" r:id="rId11"/>
    <p:sldId id="278" r:id="rId12"/>
    <p:sldId id="277" r:id="rId13"/>
    <p:sldId id="259" r:id="rId14"/>
    <p:sldId id="311" r:id="rId15"/>
    <p:sldId id="260" r:id="rId16"/>
    <p:sldId id="267" r:id="rId17"/>
    <p:sldId id="312" r:id="rId18"/>
    <p:sldId id="286" r:id="rId19"/>
    <p:sldId id="287" r:id="rId20"/>
    <p:sldId id="288" r:id="rId21"/>
    <p:sldId id="313" r:id="rId22"/>
    <p:sldId id="289" r:id="rId23"/>
    <p:sldId id="290" r:id="rId24"/>
    <p:sldId id="291" r:id="rId25"/>
    <p:sldId id="296" r:id="rId26"/>
    <p:sldId id="297" r:id="rId27"/>
    <p:sldId id="303" r:id="rId28"/>
    <p:sldId id="299" r:id="rId29"/>
    <p:sldId id="304" r:id="rId30"/>
    <p:sldId id="298" r:id="rId31"/>
    <p:sldId id="300" r:id="rId32"/>
    <p:sldId id="301" r:id="rId33"/>
    <p:sldId id="279" r:id="rId34"/>
    <p:sldId id="302" r:id="rId35"/>
    <p:sldId id="282" r:id="rId36"/>
    <p:sldId id="284" r:id="rId37"/>
    <p:sldId id="283" r:id="rId38"/>
    <p:sldId id="285" r:id="rId39"/>
    <p:sldId id="292" r:id="rId40"/>
    <p:sldId id="293" r:id="rId41"/>
    <p:sldId id="314" r:id="rId42"/>
    <p:sldId id="295" r:id="rId43"/>
    <p:sldId id="315" r:id="rId44"/>
    <p:sldId id="316" r:id="rId45"/>
    <p:sldId id="269" r:id="rId46"/>
    <p:sldId id="270" r:id="rId47"/>
    <p:sldId id="271" r:id="rId48"/>
    <p:sldId id="309" r:id="rId49"/>
    <p:sldId id="272" r:id="rId50"/>
    <p:sldId id="273" r:id="rId51"/>
    <p:sldId id="310" r:id="rId52"/>
    <p:sldId id="274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4" autoAdjust="0"/>
  </p:normalViewPr>
  <p:slideViewPr>
    <p:cSldViewPr snapToGrid="0" snapToObjects="1">
      <p:cViewPr>
        <p:scale>
          <a:sx n="72" d="100"/>
          <a:sy n="72" d="100"/>
        </p:scale>
        <p:origin x="-211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71B791-4664-5941-B5DD-2FCC5A44BF05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D993E-DBD0-8A45-B0E2-9124784F8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background201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663440"/>
            <a:ext cx="9144000" cy="2194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wmPWTnD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P7NkYhN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w5dN7hcu5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Response to Cardiac Arrest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Blake Wachter, MD, PhD</a:t>
            </a:r>
          </a:p>
          <a:p>
            <a:r>
              <a:rPr lang="en-US" dirty="0" smtClean="0"/>
              <a:t>April 2,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OHCA - Presenting </a:t>
            </a:r>
            <a:r>
              <a:rPr lang="en-US" dirty="0"/>
              <a:t>R</a:t>
            </a:r>
            <a:r>
              <a:rPr lang="en-US" dirty="0" smtClean="0"/>
              <a:t>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 / VF more likely to survive event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shockable</a:t>
            </a:r>
            <a:r>
              <a:rPr lang="en-US" dirty="0" smtClean="0"/>
              <a:t> rhythm (37% survival rate)</a:t>
            </a:r>
          </a:p>
          <a:p>
            <a:r>
              <a:rPr lang="en-US" dirty="0" smtClean="0"/>
              <a:t>PEA / </a:t>
            </a:r>
            <a:r>
              <a:rPr lang="en-US" dirty="0" err="1" smtClean="0"/>
              <a:t>Asystole</a:t>
            </a:r>
            <a:r>
              <a:rPr lang="en-US" dirty="0" smtClean="0"/>
              <a:t> (non </a:t>
            </a:r>
            <a:r>
              <a:rPr lang="en-US" dirty="0" err="1" smtClean="0"/>
              <a:t>shockable</a:t>
            </a:r>
            <a:r>
              <a:rPr lang="en-US" dirty="0" smtClean="0"/>
              <a:t> rhythm) </a:t>
            </a:r>
          </a:p>
          <a:p>
            <a:pPr lvl="1"/>
            <a:r>
              <a:rPr lang="en-US" dirty="0" smtClean="0"/>
              <a:t>Less likely to survive (10%)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" t="13491" r="-7568" b="-7729"/>
          <a:stretch/>
        </p:blipFill>
        <p:spPr>
          <a:xfrm>
            <a:off x="457199" y="274638"/>
            <a:ext cx="9103539" cy="6764184"/>
          </a:xfrm>
        </p:spPr>
      </p:pic>
    </p:spTree>
    <p:extLst>
      <p:ext uri="{BB962C8B-B14F-4D97-AF65-F5344CB8AC3E}">
        <p14:creationId xmlns:p14="http://schemas.microsoft.com/office/powerpoint/2010/main" val="24509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83" r="-381"/>
          <a:stretch/>
        </p:blipFill>
        <p:spPr>
          <a:xfrm>
            <a:off x="227884" y="251852"/>
            <a:ext cx="8686800" cy="4525963"/>
          </a:xfrm>
        </p:spPr>
      </p:pic>
    </p:spTree>
    <p:extLst>
      <p:ext uri="{BB962C8B-B14F-4D97-AF65-F5344CB8AC3E}">
        <p14:creationId xmlns:p14="http://schemas.microsoft.com/office/powerpoint/2010/main" val="3002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 in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disease is the #1 killer in women</a:t>
            </a:r>
          </a:p>
          <a:p>
            <a:r>
              <a:rPr lang="en-US" dirty="0" smtClean="0"/>
              <a:t>Women less likely to ask for help</a:t>
            </a:r>
          </a:p>
          <a:p>
            <a:r>
              <a:rPr lang="en-US" dirty="0" smtClean="0"/>
              <a:t>Women tend to shrug off the symptoms  </a:t>
            </a:r>
          </a:p>
          <a:p>
            <a:pPr lvl="1"/>
            <a:r>
              <a:rPr lang="en-US" dirty="0" smtClean="0"/>
              <a:t>I have the flu, I am just getting old, I have GERD</a:t>
            </a:r>
          </a:p>
          <a:p>
            <a:r>
              <a:rPr lang="en-US" dirty="0" smtClean="0"/>
              <a:t>Go Red Campaign for Women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1419"/>
            <a:ext cx="9143999" cy="2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5" y="197951"/>
            <a:ext cx="4234217" cy="5027232"/>
          </a:xfrm>
        </p:spPr>
      </p:pic>
    </p:spTree>
    <p:extLst>
      <p:ext uri="{BB962C8B-B14F-4D97-AF65-F5344CB8AC3E}">
        <p14:creationId xmlns:p14="http://schemas.microsoft.com/office/powerpoint/2010/main" val="34400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CV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t7wmPWTnDbE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Life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10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/ listen to see if patient is breathing</a:t>
            </a:r>
          </a:p>
          <a:p>
            <a:r>
              <a:rPr lang="en-US" dirty="0" smtClean="0"/>
              <a:t>Check for pulse (10 seconds)</a:t>
            </a:r>
          </a:p>
          <a:p>
            <a:r>
              <a:rPr lang="en-US" dirty="0" smtClean="0"/>
              <a:t>If no pulse (or not sure) begin chest compressions at rate of 100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AED on patient and follow </a:t>
            </a:r>
            <a:r>
              <a:rPr lang="en-US" dirty="0" smtClean="0"/>
              <a:t>prompts</a:t>
            </a:r>
          </a:p>
          <a:p>
            <a:r>
              <a:rPr lang="en-US" dirty="0" smtClean="0"/>
              <a:t>If not breathing 1 breath every 6 seconds or 10 breaths per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Life Support</a:t>
            </a:r>
            <a:br>
              <a:rPr lang="en-US" dirty="0" smtClean="0"/>
            </a:br>
            <a:r>
              <a:rPr lang="en-US" dirty="0" smtClean="0"/>
              <a:t>The Cardiac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157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Bradycardia</a:t>
            </a:r>
          </a:p>
          <a:p>
            <a:r>
              <a:rPr lang="en-US" dirty="0" smtClean="0"/>
              <a:t>Cardiac Pulmonary Edema</a:t>
            </a:r>
          </a:p>
          <a:p>
            <a:r>
              <a:rPr lang="en-US" dirty="0" smtClean="0"/>
              <a:t>Tachycardia with a Pulse</a:t>
            </a:r>
          </a:p>
          <a:p>
            <a:pPr lvl="1"/>
            <a:r>
              <a:rPr lang="en-US" dirty="0" smtClean="0"/>
              <a:t>Narrow </a:t>
            </a:r>
            <a:r>
              <a:rPr lang="en-US" dirty="0" err="1" smtClean="0"/>
              <a:t>vs</a:t>
            </a:r>
            <a:r>
              <a:rPr lang="en-US" dirty="0" smtClean="0"/>
              <a:t> Wide</a:t>
            </a:r>
          </a:p>
          <a:p>
            <a:r>
              <a:rPr lang="en-US" dirty="0" smtClean="0"/>
              <a:t>Unstable </a:t>
            </a:r>
            <a:r>
              <a:rPr lang="en-US" dirty="0" err="1" smtClean="0"/>
              <a:t>Vtach</a:t>
            </a:r>
            <a:r>
              <a:rPr lang="en-US" dirty="0" smtClean="0"/>
              <a:t> / </a:t>
            </a:r>
            <a:r>
              <a:rPr lang="en-US" dirty="0" err="1" smtClean="0"/>
              <a:t>Vfib</a:t>
            </a:r>
            <a:endParaRPr lang="en-US" dirty="0" smtClean="0"/>
          </a:p>
          <a:p>
            <a:r>
              <a:rPr lang="en-US" dirty="0" err="1" smtClean="0"/>
              <a:t>Asystole</a:t>
            </a:r>
            <a:r>
              <a:rPr lang="en-US" dirty="0" smtClean="0"/>
              <a:t>/PEA</a:t>
            </a:r>
          </a:p>
          <a:p>
            <a:r>
              <a:rPr lang="en-US" dirty="0" smtClean="0"/>
              <a:t>The STEMI</a:t>
            </a:r>
          </a:p>
          <a:p>
            <a:r>
              <a:rPr lang="en-US" dirty="0" smtClean="0"/>
              <a:t>Hypothermia treatment</a:t>
            </a:r>
          </a:p>
          <a:p>
            <a:r>
              <a:rPr lang="en-US" dirty="0" smtClean="0"/>
              <a:t>Cardiogenic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Bradycardia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Medications  (beta-blocker, calcium channel blockers, clonidine, digoxin)</a:t>
            </a:r>
          </a:p>
          <a:p>
            <a:r>
              <a:rPr lang="en-US" dirty="0" smtClean="0"/>
              <a:t>Pacemaker</a:t>
            </a:r>
          </a:p>
          <a:p>
            <a:r>
              <a:rPr lang="en-US" dirty="0" smtClean="0"/>
              <a:t>Insecticide exposure</a:t>
            </a:r>
          </a:p>
          <a:p>
            <a:r>
              <a:rPr lang="en-US" dirty="0" smtClean="0"/>
              <a:t>Renal failure /dialysis</a:t>
            </a:r>
          </a:p>
        </p:txBody>
      </p:sp>
    </p:spTree>
    <p:extLst>
      <p:ext uri="{BB962C8B-B14F-4D97-AF65-F5344CB8AC3E}">
        <p14:creationId xmlns:p14="http://schemas.microsoft.com/office/powerpoint/2010/main" val="3358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Bradycardia – Signs/Symptoms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33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Heart rate &lt; 60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Altered mental status</a:t>
            </a:r>
          </a:p>
          <a:p>
            <a:r>
              <a:rPr lang="en-US" dirty="0" smtClean="0"/>
              <a:t>Chest pain</a:t>
            </a:r>
          </a:p>
          <a:p>
            <a:r>
              <a:rPr lang="en-US" dirty="0" smtClean="0"/>
              <a:t>Acute heart failure</a:t>
            </a:r>
          </a:p>
          <a:p>
            <a:r>
              <a:rPr lang="en-US" dirty="0" smtClean="0"/>
              <a:t>Syncope </a:t>
            </a:r>
          </a:p>
          <a:p>
            <a:r>
              <a:rPr lang="en-US" dirty="0" smtClean="0"/>
              <a:t>Respiratory distress</a:t>
            </a:r>
          </a:p>
          <a:p>
            <a:r>
              <a:rPr lang="en-US" dirty="0" smtClean="0"/>
              <a:t>Right coronary artery occlusion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Victim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S7P7NkYhNOc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Bradycardia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746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Normal saline or LR</a:t>
            </a:r>
          </a:p>
          <a:p>
            <a:r>
              <a:rPr lang="en-US" dirty="0" smtClean="0"/>
              <a:t>Atropine (0.5mg IV) may repeat 3-5 minutes</a:t>
            </a:r>
          </a:p>
          <a:p>
            <a:pPr lvl="1"/>
            <a:r>
              <a:rPr lang="en-US" dirty="0" smtClean="0"/>
              <a:t>0.02mg/kg pediatric </a:t>
            </a:r>
          </a:p>
          <a:p>
            <a:r>
              <a:rPr lang="en-US" dirty="0" smtClean="0"/>
              <a:t>Dopamine 2-10mcg/kg/min IV</a:t>
            </a:r>
          </a:p>
          <a:p>
            <a:r>
              <a:rPr lang="en-US" dirty="0" smtClean="0"/>
              <a:t>Epinephrine 2-10mcg/min IV</a:t>
            </a:r>
          </a:p>
          <a:p>
            <a:pPr lvl="1"/>
            <a:r>
              <a:rPr lang="en-US" dirty="0" smtClean="0"/>
              <a:t>(0.01mg/kg IV pediatric)</a:t>
            </a:r>
          </a:p>
          <a:p>
            <a:r>
              <a:rPr lang="en-US" dirty="0" smtClean="0"/>
              <a:t>Avoid NTG if hypotensive or Inferior 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9" t="-12358" r="9913" b="-8862"/>
          <a:stretch/>
        </p:blipFill>
        <p:spPr>
          <a:xfrm>
            <a:off x="457200" y="274638"/>
            <a:ext cx="8229600" cy="5486400"/>
          </a:xfrm>
        </p:spPr>
      </p:pic>
    </p:spTree>
    <p:extLst>
      <p:ext uri="{BB962C8B-B14F-4D97-AF65-F5344CB8AC3E}">
        <p14:creationId xmlns:p14="http://schemas.microsoft.com/office/powerpoint/2010/main" val="41518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Pulmonary Edema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heart failure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Myocardial infarction</a:t>
            </a:r>
          </a:p>
          <a:p>
            <a:r>
              <a:rPr lang="en-US" dirty="0" smtClean="0"/>
              <a:t>Medications (</a:t>
            </a:r>
            <a:r>
              <a:rPr lang="en-US" dirty="0" err="1" smtClean="0"/>
              <a:t>lasix</a:t>
            </a:r>
            <a:r>
              <a:rPr lang="en-US" dirty="0" smtClean="0"/>
              <a:t>, digoxin)</a:t>
            </a:r>
          </a:p>
          <a:p>
            <a:r>
              <a:rPr lang="en-US" dirty="0" smtClean="0"/>
              <a:t>Viagra, </a:t>
            </a:r>
            <a:r>
              <a:rPr lang="en-US" dirty="0" err="1" smtClean="0"/>
              <a:t>levitra</a:t>
            </a:r>
            <a:r>
              <a:rPr lang="en-US" dirty="0" smtClean="0"/>
              <a:t>, </a:t>
            </a:r>
            <a:r>
              <a:rPr lang="en-US" dirty="0" err="1" smtClean="0"/>
              <a:t>cialis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Pulmonary Edema – Signs/Symptoms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32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Respiratory distress</a:t>
            </a:r>
          </a:p>
          <a:p>
            <a:r>
              <a:rPr lang="en-US" dirty="0" smtClean="0"/>
              <a:t>Bilateral </a:t>
            </a:r>
            <a:r>
              <a:rPr lang="en-US" dirty="0" err="1" smtClean="0"/>
              <a:t>rales</a:t>
            </a:r>
            <a:endParaRPr lang="en-US" dirty="0" smtClean="0"/>
          </a:p>
          <a:p>
            <a:r>
              <a:rPr lang="en-US" dirty="0" smtClean="0"/>
              <a:t>Orthopnea</a:t>
            </a:r>
          </a:p>
          <a:p>
            <a:r>
              <a:rPr lang="en-US" dirty="0" smtClean="0"/>
              <a:t>Jugular venous distention</a:t>
            </a:r>
          </a:p>
          <a:p>
            <a:r>
              <a:rPr lang="en-US" dirty="0" smtClean="0"/>
              <a:t>Pink, frothy sputum</a:t>
            </a:r>
          </a:p>
          <a:p>
            <a:r>
              <a:rPr lang="en-US" dirty="0" smtClean="0"/>
              <a:t>Peripheral edema</a:t>
            </a:r>
          </a:p>
          <a:p>
            <a:r>
              <a:rPr lang="en-US" dirty="0" smtClean="0"/>
              <a:t>Diaphoresis</a:t>
            </a:r>
          </a:p>
          <a:p>
            <a:r>
              <a:rPr lang="en-US" dirty="0" smtClean="0"/>
              <a:t>Hypotension/shock</a:t>
            </a:r>
          </a:p>
          <a:p>
            <a:r>
              <a:rPr lang="en-US" dirty="0" smtClean="0"/>
              <a:t>Chest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Pulmonary </a:t>
            </a:r>
            <a:r>
              <a:rPr lang="en-US" dirty="0"/>
              <a:t>E</a:t>
            </a:r>
            <a:r>
              <a:rPr lang="en-US" dirty="0" smtClean="0"/>
              <a:t>dema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support (intubate?)</a:t>
            </a:r>
          </a:p>
          <a:p>
            <a:r>
              <a:rPr lang="en-US" dirty="0" smtClean="0"/>
              <a:t>If systolic BP is &gt; 110</a:t>
            </a:r>
          </a:p>
          <a:p>
            <a:pPr lvl="1"/>
            <a:r>
              <a:rPr lang="en-US" dirty="0" smtClean="0"/>
              <a:t>NTG</a:t>
            </a:r>
          </a:p>
          <a:p>
            <a:pPr lvl="1"/>
            <a:r>
              <a:rPr lang="en-US" dirty="0" smtClean="0"/>
              <a:t>Nitro-paste</a:t>
            </a:r>
          </a:p>
          <a:p>
            <a:r>
              <a:rPr lang="en-US" dirty="0" smtClean="0"/>
              <a:t>Consider continuous positive airway pressure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lasix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Tachycardia with a Pulse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Stimulant medications/street drugs</a:t>
            </a:r>
          </a:p>
          <a:p>
            <a:r>
              <a:rPr lang="en-US" dirty="0" smtClean="0"/>
              <a:t>Previous MI/cardiac history</a:t>
            </a:r>
          </a:p>
          <a:p>
            <a:r>
              <a:rPr lang="en-US" dirty="0" smtClean="0"/>
              <a:t>History of </a:t>
            </a:r>
            <a:r>
              <a:rPr lang="en-US" dirty="0" err="1" smtClean="0"/>
              <a:t>Afib</a:t>
            </a:r>
            <a:r>
              <a:rPr lang="en-US" dirty="0" smtClean="0"/>
              <a:t>, SVT, WPW syndrome</a:t>
            </a:r>
          </a:p>
          <a:p>
            <a:r>
              <a:rPr lang="en-US" dirty="0" smtClean="0"/>
              <a:t>Pacemaker, ICD</a:t>
            </a:r>
          </a:p>
          <a:p>
            <a:r>
              <a:rPr lang="en-US" dirty="0" smtClean="0"/>
              <a:t>Syncope or near syncope</a:t>
            </a:r>
          </a:p>
          <a:p>
            <a:r>
              <a:rPr lang="en-US" dirty="0" smtClean="0"/>
              <a:t>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Tachycardia with a Pulse – Signs/Symptoms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rate &gt; 150</a:t>
            </a:r>
          </a:p>
          <a:p>
            <a:r>
              <a:rPr lang="en-US" dirty="0" smtClean="0"/>
              <a:t>ECG:  QRS duration (wide or narrow)</a:t>
            </a:r>
          </a:p>
          <a:p>
            <a:r>
              <a:rPr lang="en-US" dirty="0" smtClean="0"/>
              <a:t>Lightheadedness</a:t>
            </a:r>
          </a:p>
          <a:p>
            <a:r>
              <a:rPr lang="en-US" dirty="0" smtClean="0"/>
              <a:t>Chest pain</a:t>
            </a:r>
          </a:p>
          <a:p>
            <a:r>
              <a:rPr lang="en-US" dirty="0"/>
              <a:t>D</a:t>
            </a:r>
            <a:r>
              <a:rPr lang="en-US" dirty="0" smtClean="0"/>
              <a:t>yspnea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complex tachycardia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1" r="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Tachycardia with a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stable, QRS is narrow</a:t>
            </a:r>
          </a:p>
          <a:p>
            <a:pPr lvl="1"/>
            <a:r>
              <a:rPr lang="en-US" dirty="0" smtClean="0"/>
              <a:t>Vagal maneuvers</a:t>
            </a:r>
          </a:p>
          <a:p>
            <a:pPr lvl="1"/>
            <a:r>
              <a:rPr lang="en-US" dirty="0" smtClean="0"/>
              <a:t>Adenosine 6mg IV push FAST, may repeat with 12mg </a:t>
            </a:r>
          </a:p>
          <a:p>
            <a:pPr lvl="2"/>
            <a:r>
              <a:rPr lang="en-US" dirty="0" smtClean="0"/>
              <a:t>May show underlying </a:t>
            </a:r>
            <a:r>
              <a:rPr lang="en-US" dirty="0" err="1" smtClean="0"/>
              <a:t>Afib</a:t>
            </a:r>
            <a:r>
              <a:rPr lang="en-US" dirty="0" smtClean="0"/>
              <a:t>/Flutter waves</a:t>
            </a:r>
          </a:p>
          <a:p>
            <a:pPr lvl="2"/>
            <a:r>
              <a:rPr lang="en-US" dirty="0" smtClean="0"/>
              <a:t>May convert rhythm to normal sinus</a:t>
            </a:r>
          </a:p>
          <a:p>
            <a:pPr lvl="1"/>
            <a:r>
              <a:rPr lang="en-US" dirty="0" smtClean="0"/>
              <a:t>Diltiazem 20mg IV 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BEWARE!  WPW with </a:t>
            </a:r>
            <a:r>
              <a:rPr lang="en-US" dirty="0" err="1" smtClean="0"/>
              <a:t>Afib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994301" y="2967335"/>
            <a:ext cx="515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ADENOSINE 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7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Statistical Update 2013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389,000 cardiac events (out of hospital)</a:t>
            </a:r>
          </a:p>
          <a:p>
            <a:r>
              <a:rPr lang="en-US" dirty="0" smtClean="0"/>
              <a:t>Bystander CPR (40%)</a:t>
            </a:r>
          </a:p>
          <a:p>
            <a:r>
              <a:rPr lang="en-US" dirty="0" smtClean="0"/>
              <a:t>Survival to hospital discharge (9%)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Tachycardia with a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6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Stable patient with wide QRS</a:t>
            </a:r>
          </a:p>
          <a:p>
            <a:pPr lvl="1"/>
            <a:r>
              <a:rPr lang="en-US" dirty="0" smtClean="0"/>
              <a:t>Amiodarone 150mg IV </a:t>
            </a:r>
          </a:p>
          <a:p>
            <a:r>
              <a:rPr lang="en-US" dirty="0" smtClean="0"/>
              <a:t>Patient is becoming unstable (low BP, altered, </a:t>
            </a:r>
            <a:r>
              <a:rPr lang="en-US" dirty="0" err="1" smtClean="0"/>
              <a:t>ect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Consider paralytic / sedation (?)</a:t>
            </a:r>
          </a:p>
          <a:p>
            <a:pPr lvl="1"/>
            <a:r>
              <a:rPr lang="en-US" dirty="0" smtClean="0"/>
              <a:t>Synchronized </a:t>
            </a:r>
            <a:r>
              <a:rPr lang="en-US" dirty="0" err="1" smtClean="0"/>
              <a:t>cardioversion</a:t>
            </a:r>
            <a:endParaRPr lang="en-US" dirty="0" smtClean="0"/>
          </a:p>
          <a:p>
            <a:pPr lvl="1"/>
            <a:r>
              <a:rPr lang="en-US" dirty="0" smtClean="0"/>
              <a:t>Amiodarone 150mg 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6701"/>
            <a:ext cx="9144000" cy="21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Vtach</a:t>
            </a:r>
            <a:r>
              <a:rPr lang="en-US" dirty="0" smtClean="0"/>
              <a:t> / </a:t>
            </a:r>
            <a:r>
              <a:rPr lang="en-US" dirty="0" err="1" smtClean="0"/>
              <a:t>Vfib</a:t>
            </a:r>
            <a:r>
              <a:rPr lang="en-US" dirty="0" smtClean="0"/>
              <a:t>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3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History of cardiac disease</a:t>
            </a:r>
          </a:p>
          <a:p>
            <a:r>
              <a:rPr lang="en-US" dirty="0" smtClean="0"/>
              <a:t>Time of arrest</a:t>
            </a:r>
          </a:p>
          <a:p>
            <a:r>
              <a:rPr lang="en-US" dirty="0"/>
              <a:t>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Foreign body in airway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Electrocution</a:t>
            </a:r>
          </a:p>
          <a:p>
            <a:r>
              <a:rPr lang="en-US" dirty="0" smtClean="0"/>
              <a:t>Near drowning</a:t>
            </a:r>
          </a:p>
          <a:p>
            <a:r>
              <a:rPr lang="en-US" dirty="0" smtClean="0"/>
              <a:t>DNR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72" y="1905245"/>
            <a:ext cx="4431164" cy="35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Vtach</a:t>
            </a:r>
            <a:r>
              <a:rPr lang="en-US" dirty="0" smtClean="0"/>
              <a:t> / </a:t>
            </a:r>
            <a:r>
              <a:rPr lang="en-US" dirty="0" err="1" smtClean="0"/>
              <a:t>Vfib</a:t>
            </a:r>
            <a:r>
              <a:rPr lang="en-US" dirty="0" smtClean="0"/>
              <a:t> Unstable – Signs/Symptoms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340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unresponsive patient with this strip…</a:t>
            </a:r>
          </a:p>
          <a:p>
            <a:r>
              <a:rPr lang="en-US" dirty="0" smtClean="0"/>
              <a:t>Apneic</a:t>
            </a:r>
          </a:p>
          <a:p>
            <a:r>
              <a:rPr lang="en-US" dirty="0" smtClean="0"/>
              <a:t>pulseless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279"/>
            <a:ext cx="9144000" cy="21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90" b="-11976"/>
          <a:stretch/>
        </p:blipFill>
        <p:spPr>
          <a:xfrm>
            <a:off x="0" y="274638"/>
            <a:ext cx="9049914" cy="5063012"/>
          </a:xfrm>
        </p:spPr>
      </p:pic>
    </p:spTree>
    <p:extLst>
      <p:ext uri="{BB962C8B-B14F-4D97-AF65-F5344CB8AC3E}">
        <p14:creationId xmlns:p14="http://schemas.microsoft.com/office/powerpoint/2010/main" val="16998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Vtach</a:t>
            </a:r>
            <a:r>
              <a:rPr lang="en-US" dirty="0" smtClean="0"/>
              <a:t> / </a:t>
            </a:r>
            <a:r>
              <a:rPr lang="en-US" dirty="0" err="1" smtClean="0"/>
              <a:t>Vfib</a:t>
            </a:r>
            <a:r>
              <a:rPr lang="en-US" dirty="0" smtClean="0"/>
              <a:t>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922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Chest compressions</a:t>
            </a:r>
          </a:p>
          <a:p>
            <a:r>
              <a:rPr lang="en-US" dirty="0" smtClean="0"/>
              <a:t>12 – lead ECG</a:t>
            </a:r>
          </a:p>
          <a:p>
            <a:r>
              <a:rPr lang="en-US" dirty="0" smtClean="0"/>
              <a:t>Defibrillation as soon as possible</a:t>
            </a:r>
          </a:p>
          <a:p>
            <a:r>
              <a:rPr lang="en-US" dirty="0" smtClean="0"/>
              <a:t>Resume CPR immediately for 2 minutes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epi</a:t>
            </a:r>
            <a:r>
              <a:rPr lang="en-US" dirty="0" smtClean="0"/>
              <a:t> 1mg IV/IO, repeat 3-5 minutes</a:t>
            </a:r>
          </a:p>
          <a:p>
            <a:r>
              <a:rPr lang="en-US" dirty="0" smtClean="0"/>
              <a:t>Shockable rhythm again? </a:t>
            </a:r>
          </a:p>
          <a:p>
            <a:r>
              <a:rPr lang="en-US" dirty="0" smtClean="0"/>
              <a:t>Resume CPR for 2 minutes</a:t>
            </a:r>
          </a:p>
          <a:p>
            <a:r>
              <a:rPr lang="en-US" dirty="0" smtClean="0"/>
              <a:t>Amiodarone 300mg IV/IO, may repeat 150mg IV</a:t>
            </a:r>
          </a:p>
          <a:p>
            <a:r>
              <a:rPr lang="en-US" dirty="0" smtClean="0"/>
              <a:t>Lidocaine 1.5mg/kg IV, may repeat 1 x q 5 minutes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01" y="1417638"/>
            <a:ext cx="2778233" cy="17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Asystole</a:t>
            </a:r>
            <a:r>
              <a:rPr lang="en-US" dirty="0" smtClean="0"/>
              <a:t> and PEA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686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Past medical history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Events leading to arrest</a:t>
            </a:r>
          </a:p>
          <a:p>
            <a:r>
              <a:rPr lang="en-US" dirty="0" smtClean="0"/>
              <a:t>End stage renal disease</a:t>
            </a:r>
          </a:p>
          <a:p>
            <a:r>
              <a:rPr lang="en-US" dirty="0" smtClean="0"/>
              <a:t>Estimated downtime</a:t>
            </a:r>
          </a:p>
          <a:p>
            <a:r>
              <a:rPr lang="en-US" dirty="0" smtClean="0"/>
              <a:t>Suspected hypothermia</a:t>
            </a:r>
          </a:p>
          <a:p>
            <a:r>
              <a:rPr lang="en-US" dirty="0" smtClean="0"/>
              <a:t>Suspected Overdose</a:t>
            </a:r>
          </a:p>
          <a:p>
            <a:r>
              <a:rPr lang="en-US" dirty="0" smtClean="0"/>
              <a:t>DNR or POST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Asystole</a:t>
            </a:r>
            <a:r>
              <a:rPr lang="en-US" dirty="0" smtClean="0"/>
              <a:t> and PEA – History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50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Differential 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Hypoxia</a:t>
            </a:r>
          </a:p>
          <a:p>
            <a:pPr lvl="1"/>
            <a:r>
              <a:rPr lang="en-US" dirty="0" smtClean="0"/>
              <a:t>Potassium (hypo or hyper)</a:t>
            </a:r>
          </a:p>
          <a:p>
            <a:pPr lvl="1"/>
            <a:r>
              <a:rPr lang="en-US" dirty="0" smtClean="0"/>
              <a:t>Drug overdose</a:t>
            </a:r>
          </a:p>
          <a:p>
            <a:pPr lvl="1"/>
            <a:r>
              <a:rPr lang="en-US" dirty="0" smtClean="0"/>
              <a:t>Acidosis</a:t>
            </a:r>
          </a:p>
          <a:p>
            <a:pPr lvl="1"/>
            <a:r>
              <a:rPr lang="en-US" dirty="0" smtClean="0"/>
              <a:t>Hypothermia</a:t>
            </a:r>
          </a:p>
          <a:p>
            <a:pPr lvl="1"/>
            <a:r>
              <a:rPr lang="en-US" dirty="0" smtClean="0"/>
              <a:t>Device error</a:t>
            </a:r>
          </a:p>
          <a:p>
            <a:pPr lvl="1"/>
            <a:r>
              <a:rPr lang="en-US" dirty="0" smtClean="0"/>
              <a:t>Death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Asystole</a:t>
            </a:r>
            <a:r>
              <a:rPr lang="en-US" dirty="0" smtClean="0"/>
              <a:t> and PEA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Pulseless</a:t>
            </a:r>
          </a:p>
          <a:p>
            <a:r>
              <a:rPr lang="en-US" dirty="0" smtClean="0"/>
              <a:t>Apneic</a:t>
            </a:r>
          </a:p>
          <a:p>
            <a:r>
              <a:rPr lang="en-US" dirty="0" smtClean="0"/>
              <a:t>ECG rhythm (electrical activity or </a:t>
            </a:r>
            <a:r>
              <a:rPr lang="en-US" dirty="0" err="1" smtClean="0"/>
              <a:t>asystole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auscultated heart 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Asystole</a:t>
            </a:r>
            <a:r>
              <a:rPr lang="en-US" dirty="0" smtClean="0"/>
              <a:t> and PEA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39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Chest compressions</a:t>
            </a:r>
          </a:p>
          <a:p>
            <a:r>
              <a:rPr lang="en-US" dirty="0" smtClean="0"/>
              <a:t>Epinephrine (1mg IV/IO, repeat q 3-5 minutes)</a:t>
            </a:r>
          </a:p>
          <a:p>
            <a:r>
              <a:rPr lang="en-US" dirty="0" smtClean="0"/>
              <a:t>Vasopressin 40 units IV/IO may replace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dose of </a:t>
            </a:r>
            <a:r>
              <a:rPr lang="en-US" dirty="0" err="1" smtClean="0"/>
              <a:t>epi</a:t>
            </a:r>
            <a:endParaRPr lang="en-US" dirty="0" smtClean="0"/>
          </a:p>
          <a:p>
            <a:r>
              <a:rPr lang="en-US" dirty="0" smtClean="0"/>
              <a:t>Levophed 1-10mcg/min IV</a:t>
            </a:r>
          </a:p>
          <a:p>
            <a:r>
              <a:rPr lang="en-US" dirty="0" smtClean="0"/>
              <a:t>Normal saline or LR (IL IV bolus)</a:t>
            </a:r>
            <a:endParaRPr lang="en-US" dirty="0"/>
          </a:p>
          <a:p>
            <a:r>
              <a:rPr lang="en-US" dirty="0" smtClean="0"/>
              <a:t>Sodium </a:t>
            </a:r>
            <a:r>
              <a:rPr lang="en-US" dirty="0" err="1" smtClean="0"/>
              <a:t>bicarb</a:t>
            </a:r>
            <a:r>
              <a:rPr lang="en-US" dirty="0" smtClean="0"/>
              <a:t> (50mEq)</a:t>
            </a:r>
          </a:p>
          <a:p>
            <a:r>
              <a:rPr lang="en-US" dirty="0" smtClean="0"/>
              <a:t>Calcium chloride 1gram</a:t>
            </a:r>
          </a:p>
          <a:p>
            <a:r>
              <a:rPr lang="en-US" dirty="0" smtClean="0"/>
              <a:t>Chest compressions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Chest Pain (STEMI)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274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History of cardiac disease</a:t>
            </a:r>
          </a:p>
          <a:p>
            <a:r>
              <a:rPr lang="en-US" dirty="0" smtClean="0"/>
              <a:t>Quality of pain (dull, radiating, constant, not reproducible with palpation, non </a:t>
            </a:r>
            <a:r>
              <a:rPr lang="en-US" dirty="0" err="1" smtClean="0"/>
              <a:t>pleuritic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Severity</a:t>
            </a:r>
          </a:p>
          <a:p>
            <a:r>
              <a:rPr lang="en-US" dirty="0" smtClean="0"/>
              <a:t>Exacerbated by physical exertion</a:t>
            </a:r>
          </a:p>
          <a:p>
            <a:r>
              <a:rPr lang="en-US" dirty="0" smtClean="0"/>
              <a:t>Time of onset, duration, frequency</a:t>
            </a:r>
          </a:p>
          <a:p>
            <a:r>
              <a:rPr lang="en-US" dirty="0" smtClean="0"/>
              <a:t>Diabetic may have atypical pain</a:t>
            </a:r>
          </a:p>
        </p:txBody>
      </p:sp>
    </p:spTree>
    <p:extLst>
      <p:ext uri="{BB962C8B-B14F-4D97-AF65-F5344CB8AC3E}">
        <p14:creationId xmlns:p14="http://schemas.microsoft.com/office/powerpoint/2010/main" val="1067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Morbidity Contributors of Patients with Cardiac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blood pressure (40%)</a:t>
            </a:r>
          </a:p>
          <a:p>
            <a:r>
              <a:rPr lang="en-US" dirty="0" smtClean="0"/>
              <a:t>Smoking (14%)</a:t>
            </a:r>
          </a:p>
          <a:p>
            <a:pPr lvl="1"/>
            <a:r>
              <a:rPr lang="en-US" dirty="0" smtClean="0"/>
              <a:t>Student 9-12 grade smoke (18%)</a:t>
            </a:r>
          </a:p>
          <a:p>
            <a:r>
              <a:rPr lang="en-US" dirty="0" smtClean="0"/>
              <a:t>Poor diet (13%)</a:t>
            </a:r>
          </a:p>
          <a:p>
            <a:r>
              <a:rPr lang="en-US" dirty="0" smtClean="0"/>
              <a:t>Physical deconditioning (12%)</a:t>
            </a:r>
          </a:p>
          <a:p>
            <a:r>
              <a:rPr lang="en-US" dirty="0" smtClean="0"/>
              <a:t>Diabetes (16%), pre-DM (38%)</a:t>
            </a:r>
          </a:p>
        </p:txBody>
      </p:sp>
    </p:spTree>
    <p:extLst>
      <p:ext uri="{BB962C8B-B14F-4D97-AF65-F5344CB8AC3E}">
        <p14:creationId xmlns:p14="http://schemas.microsoft.com/office/powerpoint/2010/main" val="22458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Chest </a:t>
            </a:r>
            <a:r>
              <a:rPr lang="en-US" dirty="0"/>
              <a:t>P</a:t>
            </a:r>
            <a:r>
              <a:rPr lang="en-US" dirty="0" smtClean="0"/>
              <a:t>ain (STEMI)	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11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12 lead ECG</a:t>
            </a:r>
          </a:p>
          <a:p>
            <a:r>
              <a:rPr lang="en-US" dirty="0" smtClean="0"/>
              <a:t>O2</a:t>
            </a:r>
          </a:p>
          <a:p>
            <a:r>
              <a:rPr lang="en-US" dirty="0" smtClean="0"/>
              <a:t>ASA 325mg - chewable</a:t>
            </a:r>
          </a:p>
          <a:p>
            <a:r>
              <a:rPr lang="en-US" dirty="0" smtClean="0"/>
              <a:t>NTG (if SBP &gt; 90)</a:t>
            </a:r>
          </a:p>
          <a:p>
            <a:pPr lvl="1"/>
            <a:r>
              <a:rPr lang="en-US" dirty="0" smtClean="0"/>
              <a:t>Careful of Inferior STEMI and bradycardia</a:t>
            </a:r>
          </a:p>
          <a:p>
            <a:pPr lvl="1"/>
            <a:r>
              <a:rPr lang="en-US" dirty="0" smtClean="0"/>
              <a:t>Contraindicated if use of Viagra in past 24 hours or Cialis in past 36 hours</a:t>
            </a:r>
          </a:p>
          <a:p>
            <a:r>
              <a:rPr lang="en-US" dirty="0" smtClean="0"/>
              <a:t>Morphine</a:t>
            </a:r>
          </a:p>
          <a:p>
            <a:r>
              <a:rPr lang="en-US" dirty="0" smtClean="0"/>
              <a:t>AED / defibrillator pads		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582" r="10582"/>
          <a:stretch>
            <a:fillRect/>
          </a:stretch>
        </p:blipFill>
        <p:spPr>
          <a:xfrm>
            <a:off x="457200" y="274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13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76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Return of spontaneous circulation with STABLE RHYTHM!  Not IN SHOCK!  </a:t>
            </a:r>
          </a:p>
          <a:p>
            <a:r>
              <a:rPr lang="en-US" dirty="0" smtClean="0"/>
              <a:t>NOT following commands</a:t>
            </a:r>
          </a:p>
          <a:p>
            <a:pPr lvl="1"/>
            <a:r>
              <a:rPr lang="en-US" dirty="0" smtClean="0"/>
              <a:t>Secure airway</a:t>
            </a:r>
          </a:p>
          <a:p>
            <a:pPr lvl="1"/>
            <a:r>
              <a:rPr lang="en-US" dirty="0" smtClean="0"/>
              <a:t>Maintain BP (NS/LR, </a:t>
            </a:r>
            <a:r>
              <a:rPr lang="en-US" dirty="0" err="1" smtClean="0"/>
              <a:t>dobutamine</a:t>
            </a:r>
            <a:r>
              <a:rPr lang="en-US" dirty="0" smtClean="0"/>
              <a:t>, </a:t>
            </a:r>
            <a:r>
              <a:rPr lang="en-US" dirty="0" err="1" smtClean="0"/>
              <a:t>epi</a:t>
            </a:r>
            <a:r>
              <a:rPr lang="en-US" dirty="0" smtClean="0"/>
              <a:t>, </a:t>
            </a:r>
            <a:r>
              <a:rPr lang="en-US" dirty="0" err="1" smtClean="0"/>
              <a:t>levophed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Begin hypothermia protocol by placing ice bags in arm pits and groins or infusing cold IV normal saline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Hypotension/Shock – Signs/Symptoms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Altered mental status</a:t>
            </a:r>
          </a:p>
          <a:p>
            <a:r>
              <a:rPr lang="en-US" dirty="0" smtClean="0"/>
              <a:t>Weak, rapid pulse</a:t>
            </a:r>
          </a:p>
          <a:p>
            <a:r>
              <a:rPr lang="en-US" dirty="0" smtClean="0"/>
              <a:t>Cool, clammy skin (not just hands/feet)</a:t>
            </a:r>
          </a:p>
          <a:p>
            <a:r>
              <a:rPr lang="en-US" dirty="0" smtClean="0"/>
              <a:t>Delayed capillary refill</a:t>
            </a:r>
          </a:p>
          <a:p>
            <a:r>
              <a:rPr lang="en-US" dirty="0" smtClean="0"/>
              <a:t>Declining blood pressure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Hypotension/Shock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underlying cause (STEMI, </a:t>
            </a:r>
            <a:r>
              <a:rPr lang="en-US" dirty="0" err="1" smtClean="0"/>
              <a:t>Vtach</a:t>
            </a:r>
            <a:r>
              <a:rPr lang="en-US" dirty="0" smtClean="0"/>
              <a:t>, </a:t>
            </a:r>
            <a:r>
              <a:rPr lang="en-US" dirty="0" err="1" smtClean="0"/>
              <a:t>ect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Secure airway</a:t>
            </a:r>
          </a:p>
          <a:p>
            <a:r>
              <a:rPr lang="en-US" dirty="0" smtClean="0"/>
              <a:t>IV access</a:t>
            </a:r>
          </a:p>
          <a:p>
            <a:r>
              <a:rPr lang="en-US" dirty="0" smtClean="0"/>
              <a:t>Normal Saline / LR bolus</a:t>
            </a:r>
          </a:p>
          <a:p>
            <a:r>
              <a:rPr lang="en-US" dirty="0" smtClean="0"/>
              <a:t>Dopamine 5-20 mcg/kg/min IV</a:t>
            </a:r>
          </a:p>
          <a:p>
            <a:r>
              <a:rPr lang="en-US" dirty="0" smtClean="0"/>
              <a:t>Epinephrine 2-10 mcg/min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IOM Report, How 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846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Institute of Medicine 2015 report declares that 8 out of 10 out of hospital cardiac arrest occur at home</a:t>
            </a:r>
          </a:p>
          <a:p>
            <a:r>
              <a:rPr lang="en-US" dirty="0" smtClean="0"/>
              <a:t>46% of in home cardiac arrests are witnessed</a:t>
            </a:r>
          </a:p>
          <a:p>
            <a:pPr lvl="1"/>
            <a:r>
              <a:rPr lang="en-US" dirty="0" smtClean="0"/>
              <a:t>Only 40% of the witnesses will begin CPR</a:t>
            </a:r>
          </a:p>
          <a:p>
            <a:r>
              <a:rPr lang="en-US" dirty="0" smtClean="0"/>
              <a:t>90% of these people will die before getting medical care.</a:t>
            </a:r>
          </a:p>
          <a:p>
            <a:r>
              <a:rPr lang="en-US" dirty="0" smtClean="0"/>
              <a:t>Only 6% -15% will survive hospital discharge.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and Initiate CPR Early!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12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more engagement of initial bystander recognition and treatment</a:t>
            </a:r>
          </a:p>
          <a:p>
            <a:pPr lvl="1"/>
            <a:r>
              <a:rPr lang="en-US" dirty="0" smtClean="0"/>
              <a:t>Recognize need for CPR, Call 911, start CPR, get AED</a:t>
            </a:r>
          </a:p>
          <a:p>
            <a:pPr lvl="1"/>
            <a:r>
              <a:rPr lang="en-US" dirty="0" smtClean="0"/>
              <a:t>Decrease time between initial event and beginning CPR</a:t>
            </a:r>
          </a:p>
          <a:p>
            <a:pPr lvl="2"/>
            <a:r>
              <a:rPr lang="en-US" dirty="0" smtClean="0"/>
              <a:t>Likely hood of survival decreases by 10% for every passing minute. </a:t>
            </a:r>
          </a:p>
          <a:p>
            <a:pPr lvl="1"/>
            <a:r>
              <a:rPr lang="en-US" dirty="0" smtClean="0"/>
              <a:t>&lt; 3% of population receives CPR training</a:t>
            </a:r>
          </a:p>
        </p:txBody>
      </p:sp>
    </p:spTree>
    <p:extLst>
      <p:ext uri="{BB962C8B-B14F-4D97-AF65-F5344CB8AC3E}">
        <p14:creationId xmlns:p14="http://schemas.microsoft.com/office/powerpoint/2010/main" val="36968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the public</a:t>
            </a:r>
          </a:p>
          <a:p>
            <a:pPr lvl="1"/>
            <a:r>
              <a:rPr lang="en-US" dirty="0" smtClean="0"/>
              <a:t>Teach CPR and proper use of AED  in middle school and high school </a:t>
            </a:r>
          </a:p>
          <a:p>
            <a:pPr lvl="1"/>
            <a:r>
              <a:rPr lang="en-US" dirty="0" smtClean="0"/>
              <a:t>Encourage dispatcher assisted high quality CPR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an app for that!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281" b="1913"/>
          <a:stretch/>
        </p:blipFill>
        <p:spPr>
          <a:xfrm>
            <a:off x="652570" y="551699"/>
            <a:ext cx="5571351" cy="4952312"/>
          </a:xfrm>
        </p:spPr>
      </p:pic>
    </p:spTree>
    <p:extLst>
      <p:ext uri="{BB962C8B-B14F-4D97-AF65-F5344CB8AC3E}">
        <p14:creationId xmlns:p14="http://schemas.microsoft.com/office/powerpoint/2010/main" val="4014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outside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325"/>
            <a:ext cx="8229600" cy="38609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Animation assisted CPR </a:t>
            </a:r>
            <a:r>
              <a:rPr lang="en-US" dirty="0" err="1" smtClean="0"/>
              <a:t>vs</a:t>
            </a:r>
            <a:r>
              <a:rPr lang="en-US" dirty="0" smtClean="0"/>
              <a:t> dispatcher assisted CPR</a:t>
            </a:r>
          </a:p>
          <a:p>
            <a:pPr lvl="1"/>
            <a:r>
              <a:rPr lang="en-US" dirty="0" smtClean="0"/>
              <a:t>More accurate hand placement</a:t>
            </a:r>
          </a:p>
          <a:p>
            <a:pPr lvl="1"/>
            <a:r>
              <a:rPr lang="en-US" dirty="0" smtClean="0"/>
              <a:t>Better depth and speed of CPR</a:t>
            </a:r>
          </a:p>
          <a:p>
            <a:r>
              <a:rPr lang="en-US" dirty="0" smtClean="0"/>
              <a:t>Video directed dispatcher assisted for CPR and/or AED use</a:t>
            </a:r>
          </a:p>
          <a:p>
            <a:pPr lvl="1"/>
            <a:r>
              <a:rPr lang="en-US" dirty="0" smtClean="0"/>
              <a:t>More accurate, more confidence in provider, earlier CPR/AED</a:t>
            </a:r>
          </a:p>
          <a:p>
            <a:pPr lvl="1"/>
            <a:r>
              <a:rPr lang="en-US" dirty="0" smtClean="0"/>
              <a:t>Needs more than 1 person, technical delays</a:t>
            </a:r>
          </a:p>
          <a:p>
            <a:r>
              <a:rPr lang="en-US" dirty="0" smtClean="0"/>
              <a:t>Map apps for AED locations</a:t>
            </a:r>
          </a:p>
          <a:p>
            <a:pPr lvl="1"/>
            <a:r>
              <a:rPr lang="en-US" dirty="0" smtClean="0"/>
              <a:t>Identify quicker where a AED is located</a:t>
            </a:r>
          </a:p>
          <a:p>
            <a:r>
              <a:rPr lang="en-US" dirty="0" smtClean="0"/>
              <a:t>Mobile responders </a:t>
            </a:r>
          </a:p>
          <a:p>
            <a:pPr lvl="1"/>
            <a:r>
              <a:rPr lang="en-US" dirty="0" smtClean="0"/>
              <a:t>Reached patient faster than EMS in 72% of the simulated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Sobering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7008714" cy="31450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Rates of CV death has declined but the disease burden has increased</a:t>
            </a:r>
          </a:p>
          <a:p>
            <a:r>
              <a:rPr lang="en-US" dirty="0" smtClean="0"/>
              <a:t>CV deaths (cardiac and stroke) account for 1 in 3 deaths</a:t>
            </a:r>
          </a:p>
          <a:p>
            <a:r>
              <a:rPr lang="en-US" dirty="0" smtClean="0"/>
              <a:t>1 in 6 have a coronary death event</a:t>
            </a:r>
          </a:p>
          <a:p>
            <a:r>
              <a:rPr lang="en-US" dirty="0" smtClean="0"/>
              <a:t>Each year 635,000 have a new MI event</a:t>
            </a:r>
          </a:p>
          <a:p>
            <a:r>
              <a:rPr lang="en-US" dirty="0" smtClean="0"/>
              <a:t>Every 34 seconds 1 </a:t>
            </a:r>
            <a:r>
              <a:rPr lang="en-US" dirty="0"/>
              <a:t>A</a:t>
            </a:r>
            <a:r>
              <a:rPr lang="en-US" dirty="0" smtClean="0"/>
              <a:t>merican will have a coronary event and every 1 minute 1 will 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CPR-Trained Bystanders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CPR-trained bystanders</a:t>
            </a:r>
          </a:p>
          <a:p>
            <a:pPr lvl="1"/>
            <a:r>
              <a:rPr lang="en-US" dirty="0" smtClean="0"/>
              <a:t>Regular people trained in CPR and agree to receive mobile alerts and location of emergency</a:t>
            </a:r>
          </a:p>
          <a:p>
            <a:r>
              <a:rPr lang="en-US" dirty="0" smtClean="0"/>
              <a:t>667 OHCA and randomized to alert or not to alert the mobile trained non EMS personal</a:t>
            </a:r>
          </a:p>
          <a:p>
            <a:pPr lvl="1"/>
            <a:r>
              <a:rPr lang="en-US" dirty="0" smtClean="0"/>
              <a:t>62% in intervention group </a:t>
            </a:r>
            <a:r>
              <a:rPr lang="en-US" dirty="0" err="1" smtClean="0"/>
              <a:t>vs</a:t>
            </a:r>
            <a:r>
              <a:rPr lang="en-US" dirty="0" smtClean="0"/>
              <a:t> 48% in control group</a:t>
            </a:r>
          </a:p>
        </p:txBody>
      </p:sp>
    </p:spTree>
    <p:extLst>
      <p:ext uri="{BB962C8B-B14F-4D97-AF65-F5344CB8AC3E}">
        <p14:creationId xmlns:p14="http://schemas.microsoft.com/office/powerpoint/2010/main" val="10531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Bystanders…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7010" cy="4525963"/>
          </a:xfrm>
        </p:spPr>
        <p:txBody>
          <a:bodyPr/>
          <a:lstStyle/>
          <a:p>
            <a:r>
              <a:rPr lang="en-US" dirty="0"/>
              <a:t>Only 20-30% of CPR trained bystanders will use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CPR quality deteriorates within months after training</a:t>
            </a:r>
          </a:p>
          <a:p>
            <a:r>
              <a:rPr lang="en-US" dirty="0"/>
              <a:t>Smart phone apps do not meet BLS standard guidelines and may do more harm than good.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74" y="1764117"/>
            <a:ext cx="3356554" cy="25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97" y="418243"/>
            <a:ext cx="3095362" cy="4525963"/>
          </a:xfrm>
        </p:spPr>
        <p:txBody>
          <a:bodyPr/>
          <a:lstStyle/>
          <a:p>
            <a:r>
              <a:rPr lang="en-US" dirty="0" smtClean="0"/>
              <a:t>Increased rate of survival in 30 days post arrest if bystander CPR was initiated, a world wide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05" y="423388"/>
            <a:ext cx="3356238" cy="43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Bw5dN7hcu5s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99261" cy="4525963"/>
          </a:xfrm>
        </p:spPr>
        <p:txBody>
          <a:bodyPr/>
          <a:lstStyle/>
          <a:p>
            <a:r>
              <a:rPr lang="en-US" dirty="0" smtClean="0"/>
              <a:t>Every 34 seconds 1 American will have a coronary event</a:t>
            </a:r>
          </a:p>
          <a:p>
            <a:r>
              <a:rPr lang="en-US" dirty="0" smtClean="0"/>
              <a:t>Every 60 seconds 1 American will die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461" y="14176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5" b="4885"/>
          <a:stretch/>
        </p:blipFill>
        <p:spPr>
          <a:xfrm>
            <a:off x="2229482" y="440665"/>
            <a:ext cx="3799069" cy="4482101"/>
          </a:xfrm>
        </p:spPr>
      </p:pic>
    </p:spTree>
    <p:extLst>
      <p:ext uri="{BB962C8B-B14F-4D97-AF65-F5344CB8AC3E}">
        <p14:creationId xmlns:p14="http://schemas.microsoft.com/office/powerpoint/2010/main" val="1104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Out of hospital cardiac arrest (OHCA) Surveillance </a:t>
            </a:r>
            <a:br>
              <a:rPr lang="en-US" sz="2400" dirty="0" smtClean="0"/>
            </a:br>
            <a:r>
              <a:rPr lang="en-US" sz="2400" dirty="0" smtClean="0"/>
              <a:t>Cardiac </a:t>
            </a:r>
            <a:r>
              <a:rPr lang="en-US" sz="2400" dirty="0"/>
              <a:t>A</a:t>
            </a:r>
            <a:r>
              <a:rPr lang="en-US" sz="2400" dirty="0" smtClean="0"/>
              <a:t>rrest </a:t>
            </a:r>
            <a:r>
              <a:rPr lang="en-US" sz="2400" dirty="0"/>
              <a:t>R</a:t>
            </a:r>
            <a:r>
              <a:rPr lang="en-US" sz="2400" dirty="0" smtClean="0"/>
              <a:t>egistry to Enhance </a:t>
            </a:r>
            <a:r>
              <a:rPr lang="en-US" sz="2400" dirty="0"/>
              <a:t>S</a:t>
            </a:r>
            <a:r>
              <a:rPr lang="en-US" sz="2400" dirty="0" smtClean="0"/>
              <a:t>urvival (CARES) </a:t>
            </a:r>
            <a:br>
              <a:rPr lang="en-US" sz="2400" dirty="0" smtClean="0"/>
            </a:br>
            <a:r>
              <a:rPr lang="en-US" sz="2400" dirty="0" smtClean="0"/>
              <a:t>US 2005 – 2010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32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32,000 OHCA events (61% male)</a:t>
            </a:r>
          </a:p>
          <a:p>
            <a:r>
              <a:rPr lang="en-US" dirty="0" smtClean="0"/>
              <a:t>22% were pronounced dead pre-hospital by EMS</a:t>
            </a:r>
          </a:p>
          <a:p>
            <a:r>
              <a:rPr lang="en-US" dirty="0" smtClean="0"/>
              <a:t>Survival to hospital admission was 26%</a:t>
            </a:r>
          </a:p>
          <a:p>
            <a:r>
              <a:rPr lang="en-US" dirty="0" smtClean="0"/>
              <a:t>Survival to hospital discharge 9.6%</a:t>
            </a:r>
          </a:p>
          <a:p>
            <a:r>
              <a:rPr lang="en-US" dirty="0" smtClean="0"/>
              <a:t>37% were witnessed by bystander</a:t>
            </a:r>
          </a:p>
          <a:p>
            <a:r>
              <a:rPr lang="en-US" dirty="0" smtClean="0"/>
              <a:t>33% of these got bystander CPR</a:t>
            </a:r>
          </a:p>
          <a:p>
            <a:pPr lvl="1"/>
            <a:r>
              <a:rPr lang="en-US" dirty="0" smtClean="0"/>
              <a:t>Survival was 11.2% compared to those who did not get CPR 7%</a:t>
            </a:r>
          </a:p>
          <a:p>
            <a:r>
              <a:rPr lang="en-US" dirty="0" smtClean="0"/>
              <a:t>3.7% were treated by an AED by bystander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Persons most likely to survive were ones found to be in a </a:t>
            </a:r>
            <a:r>
              <a:rPr lang="en-US" dirty="0" err="1"/>
              <a:t>shockable</a:t>
            </a:r>
            <a:r>
              <a:rPr lang="en-US" dirty="0"/>
              <a:t> rhythm (</a:t>
            </a:r>
            <a:r>
              <a:rPr lang="en-US" dirty="0" err="1"/>
              <a:t>Vfib</a:t>
            </a:r>
            <a:r>
              <a:rPr lang="en-US" dirty="0"/>
              <a:t> or pulseless </a:t>
            </a:r>
            <a:r>
              <a:rPr lang="en-US" dirty="0" err="1"/>
              <a:t>Vtach</a:t>
            </a:r>
            <a:r>
              <a:rPr lang="en-US" dirty="0"/>
              <a:t>) – survival to discharge was 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1474</Words>
  <Application>Microsoft Office PowerPoint</Application>
  <PresentationFormat>On-screen Show (4:3)</PresentationFormat>
  <Paragraphs>272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First Response to Cardiac Arrest </vt:lpstr>
      <vt:lpstr>The Victim   </vt:lpstr>
      <vt:lpstr>AHA Statistical Update 2013 </vt:lpstr>
      <vt:lpstr>Morbidity Contributors of Patients with Cardiac Events</vt:lpstr>
      <vt:lpstr>The Sobering Facts</vt:lpstr>
      <vt:lpstr>PowerPoint Presentation</vt:lpstr>
      <vt:lpstr>PowerPoint Presentation</vt:lpstr>
      <vt:lpstr>Out of hospital cardiac arrest (OHCA) Surveillance  Cardiac Arrest Registry to Enhance Survival (CARES)  US 2005 – 2010 </vt:lpstr>
      <vt:lpstr>Who wins?</vt:lpstr>
      <vt:lpstr>OHCA - Presenting Rhythm</vt:lpstr>
      <vt:lpstr>PowerPoint Presentation</vt:lpstr>
      <vt:lpstr>PowerPoint Presentation</vt:lpstr>
      <vt:lpstr>Heart Disease in Women</vt:lpstr>
      <vt:lpstr>PowerPoint Presentation</vt:lpstr>
      <vt:lpstr>Women and CV Event</vt:lpstr>
      <vt:lpstr>Basic Life Support </vt:lpstr>
      <vt:lpstr>Advanced Life Support The Cardiac Event</vt:lpstr>
      <vt:lpstr>Bradycardia - History</vt:lpstr>
      <vt:lpstr>Bradycardia – Signs/Symptoms</vt:lpstr>
      <vt:lpstr>Bradycardia - Treatment</vt:lpstr>
      <vt:lpstr>PowerPoint Presentation</vt:lpstr>
      <vt:lpstr>Cardiac Pulmonary Edema - History</vt:lpstr>
      <vt:lpstr>Cardiac Pulmonary Edema – Signs/Symptoms</vt:lpstr>
      <vt:lpstr>Cardiac Pulmonary Edema - Treatment</vt:lpstr>
      <vt:lpstr>Tachycardia with a Pulse - History</vt:lpstr>
      <vt:lpstr>Tachycardia with a Pulse – Signs/Symptoms</vt:lpstr>
      <vt:lpstr>Narrow complex tachycardia</vt:lpstr>
      <vt:lpstr>Tachycardia with a pulse</vt:lpstr>
      <vt:lpstr>BEWARE!  WPW with Afib </vt:lpstr>
      <vt:lpstr>Tachycardia with a Pulse</vt:lpstr>
      <vt:lpstr>Vtach / Vfib - History</vt:lpstr>
      <vt:lpstr>Vtach / Vfib Unstable – Signs/Symptoms</vt:lpstr>
      <vt:lpstr>PowerPoint Presentation</vt:lpstr>
      <vt:lpstr>Vtach / Vfib - Treatment</vt:lpstr>
      <vt:lpstr>Asystole and PEA - History</vt:lpstr>
      <vt:lpstr>Asystole and PEA – History Cont</vt:lpstr>
      <vt:lpstr>Asystole and PEA</vt:lpstr>
      <vt:lpstr>Asystole and PEA - Treatment</vt:lpstr>
      <vt:lpstr>Chest Pain (STEMI) - History</vt:lpstr>
      <vt:lpstr>Chest Pain (STEMI) - Treatment</vt:lpstr>
      <vt:lpstr>PowerPoint Presentation</vt:lpstr>
      <vt:lpstr>Hypothermia protocol</vt:lpstr>
      <vt:lpstr>Cardiac Hypotension/Shock – Signs/Symptoms</vt:lpstr>
      <vt:lpstr>Cardiac Hypotension/Shock - Treatment</vt:lpstr>
      <vt:lpstr>IOM Report, How Can We Do Better?</vt:lpstr>
      <vt:lpstr>Recognize and Initiate CPR Early!</vt:lpstr>
      <vt:lpstr>Initiatives </vt:lpstr>
      <vt:lpstr>There’s an app for that!</vt:lpstr>
      <vt:lpstr>Thinking outside the box</vt:lpstr>
      <vt:lpstr>Mobile CPR-Trained Bystanders</vt:lpstr>
      <vt:lpstr>Bystanders…</vt:lpstr>
      <vt:lpstr>PowerPoint Presentation</vt:lpstr>
      <vt:lpstr>Thank you</vt:lpstr>
    </vt:vector>
  </TitlesOfParts>
  <Company>Evolution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Rafferty Vivian</dc:creator>
  <cp:lastModifiedBy>Blake</cp:lastModifiedBy>
  <cp:revision>40</cp:revision>
  <dcterms:created xsi:type="dcterms:W3CDTF">2015-03-03T16:02:13Z</dcterms:created>
  <dcterms:modified xsi:type="dcterms:W3CDTF">2016-04-17T17:33:57Z</dcterms:modified>
</cp:coreProperties>
</file>