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3"/>
  </p:notesMasterIdLst>
  <p:sldIdLst>
    <p:sldId id="256" r:id="rId2"/>
    <p:sldId id="261" r:id="rId3"/>
    <p:sldId id="344" r:id="rId4"/>
    <p:sldId id="257" r:id="rId5"/>
    <p:sldId id="347" r:id="rId6"/>
    <p:sldId id="263" r:id="rId7"/>
    <p:sldId id="267" r:id="rId8"/>
    <p:sldId id="269" r:id="rId9"/>
    <p:sldId id="270" r:id="rId10"/>
    <p:sldId id="271" r:id="rId11"/>
    <p:sldId id="272" r:id="rId12"/>
    <p:sldId id="273" r:id="rId13"/>
    <p:sldId id="297" r:id="rId14"/>
    <p:sldId id="259" r:id="rId15"/>
    <p:sldId id="349" r:id="rId16"/>
    <p:sldId id="275" r:id="rId17"/>
    <p:sldId id="357" r:id="rId18"/>
    <p:sldId id="299" r:id="rId19"/>
    <p:sldId id="350" r:id="rId20"/>
    <p:sldId id="302" r:id="rId21"/>
    <p:sldId id="301" r:id="rId22"/>
    <p:sldId id="351" r:id="rId23"/>
    <p:sldId id="303" r:id="rId24"/>
    <p:sldId id="304" r:id="rId25"/>
    <p:sldId id="352" r:id="rId26"/>
    <p:sldId id="307" r:id="rId27"/>
    <p:sldId id="308" r:id="rId28"/>
    <p:sldId id="309" r:id="rId29"/>
    <p:sldId id="317" r:id="rId30"/>
    <p:sldId id="353" r:id="rId31"/>
    <p:sldId id="310" r:id="rId32"/>
    <p:sldId id="311" r:id="rId33"/>
    <p:sldId id="312" r:id="rId34"/>
    <p:sldId id="313" r:id="rId35"/>
    <p:sldId id="354" r:id="rId36"/>
    <p:sldId id="305" r:id="rId37"/>
    <p:sldId id="355" r:id="rId38"/>
    <p:sldId id="360" r:id="rId39"/>
    <p:sldId id="315" r:id="rId40"/>
    <p:sldId id="356" r:id="rId41"/>
    <p:sldId id="277" r:id="rId42"/>
    <p:sldId id="321" r:id="rId43"/>
    <p:sldId id="325" r:id="rId44"/>
    <p:sldId id="323" r:id="rId45"/>
    <p:sldId id="324" r:id="rId46"/>
    <p:sldId id="358" r:id="rId47"/>
    <p:sldId id="326" r:id="rId48"/>
    <p:sldId id="327" r:id="rId49"/>
    <p:sldId id="328" r:id="rId50"/>
    <p:sldId id="329" r:id="rId51"/>
    <p:sldId id="332" r:id="rId52"/>
    <p:sldId id="331" r:id="rId53"/>
    <p:sldId id="333" r:id="rId54"/>
    <p:sldId id="334" r:id="rId55"/>
    <p:sldId id="336" r:id="rId56"/>
    <p:sldId id="337" r:id="rId57"/>
    <p:sldId id="341" r:id="rId58"/>
    <p:sldId id="318" r:id="rId59"/>
    <p:sldId id="319" r:id="rId60"/>
    <p:sldId id="320" r:id="rId61"/>
    <p:sldId id="29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105" d="100"/>
          <a:sy n="105" d="100"/>
        </p:scale>
        <p:origin x="-84"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FEDAB-6DEB-41A3-AAB3-14701A686860}" type="datetimeFigureOut">
              <a:rPr lang="en-US" smtClean="0"/>
              <a:t>4/17/2016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C0F36-5BFA-4F5A-9EE2-57BB5A97933B}" type="slidenum">
              <a:rPr lang="en-US" smtClean="0"/>
              <a:t>‹#›</a:t>
            </a:fld>
            <a:endParaRPr lang="en-US"/>
          </a:p>
        </p:txBody>
      </p:sp>
    </p:spTree>
    <p:extLst>
      <p:ext uri="{BB962C8B-B14F-4D97-AF65-F5344CB8AC3E}">
        <p14:creationId xmlns:p14="http://schemas.microsoft.com/office/powerpoint/2010/main" val="390418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8D37079F-2989-4E7C-9AC2-69A40EBE2AA4}" type="slidenum">
              <a:rPr lang="en-US" sz="1200">
                <a:latin typeface="Times New Roman" panose="02020603050405020304" pitchFamily="18" charset="0"/>
              </a:rPr>
              <a:pPr algn="r"/>
              <a:t>2</a:t>
            </a:fld>
            <a:endParaRPr lang="en-US" sz="120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xfrm>
            <a:off x="384175" y="687388"/>
            <a:ext cx="6091238" cy="3427412"/>
          </a:xfrm>
          <a:solidFill>
            <a:srgbClr val="FFFFFF"/>
          </a:solidFill>
          <a:ln/>
        </p:spPr>
      </p:sp>
      <p:sp>
        <p:nvSpPr>
          <p:cNvPr id="8196" name="Rectangle 3"/>
          <p:cNvSpPr>
            <a:spLocks noGrp="1" noChangeArrowheads="1"/>
          </p:cNvSpPr>
          <p:nvPr>
            <p:ph type="body" idx="1"/>
          </p:nvPr>
        </p:nvSpPr>
        <p:spPr>
          <a:xfrm>
            <a:off x="914400" y="4343400"/>
            <a:ext cx="5029200" cy="4113213"/>
          </a:xfrm>
          <a:solidFill>
            <a:srgbClr val="FFFFFF"/>
          </a:solidFill>
          <a:ln>
            <a:solidFill>
              <a:srgbClr val="000000"/>
            </a:solidFill>
            <a:miter lim="800000"/>
            <a:headEnd/>
            <a:tailEnd/>
          </a:ln>
        </p:spPr>
        <p:txBody>
          <a:bodyPr lIns="89730" tIns="44865" rIns="89730" bIns="44865"/>
          <a:lstStyle/>
          <a:p>
            <a:endParaRPr lang="en-US" smtClean="0"/>
          </a:p>
        </p:txBody>
      </p:sp>
    </p:spTree>
    <p:extLst>
      <p:ext uri="{BB962C8B-B14F-4D97-AF65-F5344CB8AC3E}">
        <p14:creationId xmlns:p14="http://schemas.microsoft.com/office/powerpoint/2010/main" val="228265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B64A7FAF-020A-4CA0-B62E-3F49BB020B27}" type="slidenum">
              <a:rPr lang="en-US" sz="1200">
                <a:solidFill>
                  <a:schemeClr val="tx1"/>
                </a:solidFill>
                <a:latin typeface="Times New Roman" panose="02020603050405020304" pitchFamily="18" charset="0"/>
              </a:rPr>
              <a:pPr/>
              <a:t>13</a:t>
            </a:fld>
            <a:endParaRPr lang="en-US" sz="1200">
              <a:solidFill>
                <a:schemeClr val="tx1"/>
              </a:solidFill>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xfrm>
            <a:off x="381000" y="606425"/>
            <a:ext cx="6096000" cy="3429000"/>
          </a:xfrm>
          <a:ln/>
        </p:spPr>
      </p:sp>
      <p:sp>
        <p:nvSpPr>
          <p:cNvPr id="109572" name="Rectangle 3"/>
          <p:cNvSpPr>
            <a:spLocks noGrp="1" noChangeArrowheads="1"/>
          </p:cNvSpPr>
          <p:nvPr>
            <p:ph type="body" idx="1"/>
          </p:nvPr>
        </p:nvSpPr>
        <p:spPr>
          <a:xfrm>
            <a:off x="893763" y="4678363"/>
            <a:ext cx="5070475" cy="379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3" tIns="44963" rIns="89923" bIns="44963"/>
          <a:lstStyle/>
          <a:p>
            <a:r>
              <a:rPr lang="en-US" smtClean="0">
                <a:cs typeface="Times New Roman" panose="02020603050405020304" pitchFamily="18" charset="0"/>
              </a:rPr>
              <a:t>Stages A through D show the progressive nature of cardiovascular disease into refractory end-stage heart failure.</a:t>
            </a:r>
          </a:p>
          <a:p>
            <a:r>
              <a:rPr lang="en-US" smtClean="0">
                <a:cs typeface="Times New Roman" panose="02020603050405020304" pitchFamily="18" charset="0"/>
              </a:rPr>
              <a:t> </a:t>
            </a:r>
          </a:p>
          <a:p>
            <a:r>
              <a:rPr lang="en-US" smtClean="0">
                <a:cs typeface="Times New Roman" panose="02020603050405020304" pitchFamily="18" charset="0"/>
              </a:rPr>
              <a:t>These patient types, especially Stage A, B, and C patients, are commonly seen by primary care physicians.</a:t>
            </a:r>
          </a:p>
          <a:p>
            <a:endParaRPr lang="en-US" smtClean="0"/>
          </a:p>
        </p:txBody>
      </p:sp>
    </p:spTree>
    <p:extLst>
      <p:ext uri="{BB962C8B-B14F-4D97-AF65-F5344CB8AC3E}">
        <p14:creationId xmlns:p14="http://schemas.microsoft.com/office/powerpoint/2010/main" val="211319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D3187251-5BB2-45B0-86B7-A149BD3EED7E}" type="slidenum">
              <a:rPr lang="en-US" sz="1200">
                <a:solidFill>
                  <a:schemeClr val="tx1"/>
                </a:solidFill>
                <a:latin typeface="Times New Roman" panose="02020603050405020304" pitchFamily="18" charset="0"/>
              </a:rPr>
              <a:pPr/>
              <a:t>20</a:t>
            </a:fld>
            <a:endParaRPr lang="en-US" sz="1200">
              <a:solidFill>
                <a:schemeClr val="tx1"/>
              </a:solidFill>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xfrm>
            <a:off x="384175" y="687388"/>
            <a:ext cx="6091238" cy="3427412"/>
          </a:xfrm>
          <a:ln/>
        </p:spPr>
      </p:sp>
      <p:sp>
        <p:nvSpPr>
          <p:cNvPr id="111620"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r>
              <a:rPr lang="en-US" smtClean="0"/>
              <a:t>Ravnan SL, Ravnan MC, Deedwania PC. Pharmacotherapy in congestive heart failure: diuretic resistance and strategies to overcome resistance in patients with congestive heart failure. Congest Heart Fail. 2002;8:80-85.</a:t>
            </a:r>
          </a:p>
          <a:p>
            <a:r>
              <a:rPr lang="en-US" smtClean="0"/>
              <a:t>Brater DC. Resistance to loop diuretics. Why it happens and what to do about it. Drugs. 1985;30:427-443.</a:t>
            </a:r>
          </a:p>
          <a:p>
            <a:endParaRPr lang="en-US" smtClean="0"/>
          </a:p>
          <a:p>
            <a:endParaRPr lang="en-US" smtClean="0"/>
          </a:p>
        </p:txBody>
      </p:sp>
    </p:spTree>
    <p:extLst>
      <p:ext uri="{BB962C8B-B14F-4D97-AF65-F5344CB8AC3E}">
        <p14:creationId xmlns:p14="http://schemas.microsoft.com/office/powerpoint/2010/main" val="36904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3DAC5CB5-1B73-4414-9BBC-B00EF3101E2A}" type="slidenum">
              <a:rPr lang="en-US" sz="1200">
                <a:solidFill>
                  <a:schemeClr val="tx1"/>
                </a:solidFill>
                <a:latin typeface="Times New Roman" panose="02020603050405020304" pitchFamily="18" charset="0"/>
              </a:rPr>
              <a:pPr/>
              <a:t>21</a:t>
            </a:fld>
            <a:endParaRPr lang="en-US" sz="1200">
              <a:solidFill>
                <a:schemeClr val="tx1"/>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xfrm>
            <a:off x="384175" y="687388"/>
            <a:ext cx="6091238" cy="3427412"/>
          </a:xfrm>
          <a:ln/>
        </p:spPr>
      </p:sp>
      <p:sp>
        <p:nvSpPr>
          <p:cNvPr id="110596"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r>
              <a:rPr lang="en-US" smtClean="0"/>
              <a:t>Diuretic resistance and refractoriness in heart failure patients is due to a number of factors</a:t>
            </a:r>
          </a:p>
          <a:p>
            <a:pPr>
              <a:buFontTx/>
              <a:buChar char="•"/>
            </a:pPr>
            <a:r>
              <a:rPr lang="en-US" smtClean="0"/>
              <a:t>Avid sodium and water reabsorbtion in proximal tubule due to effects of angiotensin II (AII). Loop and thiazide diuretics work distal to proximal tubule, where majority of sodium and water has already been reabsorbed. Therefore, loop and thiazide diuretics have less substrate (tubular sodium and water) on which to exert their effects</a:t>
            </a:r>
          </a:p>
          <a:p>
            <a:pPr>
              <a:buFontTx/>
              <a:buChar char="•"/>
            </a:pPr>
            <a:r>
              <a:rPr lang="en-US" smtClean="0"/>
              <a:t>Renal vasoconstriction mediated by norepinephrine, endothelin-1, and AII can lead to reduced GFR. As a result, ability of most diuretics to get to their site of action in renal tubules is reduced</a:t>
            </a:r>
          </a:p>
          <a:p>
            <a:pPr>
              <a:buFontTx/>
              <a:buChar char="•"/>
            </a:pPr>
            <a:r>
              <a:rPr lang="en-US" smtClean="0"/>
              <a:t>High levels of aldosterone contribute (to a lesser extent) to sodium reabsorbtion</a:t>
            </a:r>
          </a:p>
          <a:p>
            <a:pPr lvl="2">
              <a:buFontTx/>
              <a:buChar char="•"/>
            </a:pPr>
            <a:endParaRPr lang="en-US" smtClean="0"/>
          </a:p>
          <a:p>
            <a:r>
              <a:rPr lang="en-US" smtClean="0"/>
              <a:t>Weber KT. Aldosterone in congestive heart failure. N Engl J Med. 2001;345:1689-1697.</a:t>
            </a:r>
          </a:p>
          <a:p>
            <a:r>
              <a:rPr lang="en-US" smtClean="0"/>
              <a:t>Francis GS, Goldsmith SR, Levine TB, Olivari MT, Cohn JN. The neurohumoral axis in congestive heart failure. Ann Intern Med. 1984;101:370-377.</a:t>
            </a:r>
          </a:p>
          <a:p>
            <a:r>
              <a:rPr lang="en-US" smtClean="0"/>
              <a:t>Dzau VJ.  Renal and circulatory mechanisms in congestive heart failure. Kidney Int. 1987;31:1402-1415.</a:t>
            </a:r>
          </a:p>
          <a:p>
            <a:endParaRPr lang="en-US" smtClean="0"/>
          </a:p>
        </p:txBody>
      </p:sp>
    </p:spTree>
    <p:extLst>
      <p:ext uri="{BB962C8B-B14F-4D97-AF65-F5344CB8AC3E}">
        <p14:creationId xmlns:p14="http://schemas.microsoft.com/office/powerpoint/2010/main" val="32506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F3725C6E-20BB-4BFA-A71C-2759FEB8C538}" type="slidenum">
              <a:rPr lang="en-US" sz="1200">
                <a:solidFill>
                  <a:schemeClr val="tx1"/>
                </a:solidFill>
                <a:latin typeface="Times New Roman" panose="02020603050405020304" pitchFamily="18" charset="0"/>
              </a:rPr>
              <a:pPr/>
              <a:t>29</a:t>
            </a:fld>
            <a:endParaRPr lang="en-US" sz="1200">
              <a:solidFill>
                <a:schemeClr val="tx1"/>
              </a:solidFill>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6593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EE8F9569-5A6C-463B-ADD7-46B161D0B788}" type="slidenum">
              <a:rPr lang="en-US" sz="1200">
                <a:solidFill>
                  <a:schemeClr val="tx1"/>
                </a:solidFill>
                <a:latin typeface="Times New Roman" panose="02020603050405020304" pitchFamily="18" charset="0"/>
              </a:rPr>
              <a:pPr/>
              <a:t>32</a:t>
            </a:fld>
            <a:endParaRPr lang="en-US" sz="1200">
              <a:solidFill>
                <a:schemeClr val="tx1"/>
              </a:solidFill>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6138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52DE96BD-46CD-4421-AF36-1B2992477205}" type="slidenum">
              <a:rPr lang="en-US" sz="1200">
                <a:solidFill>
                  <a:schemeClr val="tx1"/>
                </a:solidFill>
                <a:latin typeface="Times New Roman" panose="02020603050405020304" pitchFamily="18" charset="0"/>
              </a:rPr>
              <a:pPr/>
              <a:t>51</a:t>
            </a:fld>
            <a:endParaRPr lang="en-US" sz="1200">
              <a:solidFill>
                <a:schemeClr val="tx1"/>
              </a:solidFill>
              <a:latin typeface="Times New Roman" panose="02020603050405020304" pitchFamily="18" charset="0"/>
            </a:endParaRPr>
          </a:p>
        </p:txBody>
      </p:sp>
      <p:sp>
        <p:nvSpPr>
          <p:cNvPr id="120835" name="Rectangle 2"/>
          <p:cNvSpPr>
            <a:spLocks noGrp="1" noChangeArrowheads="1"/>
          </p:cNvSpPr>
          <p:nvPr>
            <p:ph type="body" idx="1"/>
          </p:nvPr>
        </p:nvSpPr>
        <p:spPr>
          <a:xfrm>
            <a:off x="912813" y="4367213"/>
            <a:ext cx="5032375"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3" tIns="44442" rIns="90473" bIns="44442"/>
          <a:lstStyle/>
          <a:p>
            <a:pPr defTabSz="912813"/>
            <a:r>
              <a:rPr lang="en-US" smtClean="0"/>
              <a:t>This figure includes only the heart transplants that are reported to the ISHLT Transplant Registry.  As such, this should not be construed as evidence that the number of hearts transplanted worldwide has declined in recent years.</a:t>
            </a:r>
          </a:p>
        </p:txBody>
      </p:sp>
      <p:sp>
        <p:nvSpPr>
          <p:cNvPr id="120836" name="Rectangle 3"/>
          <p:cNvSpPr>
            <a:spLocks noGrp="1" noRot="1" noChangeAspect="1" noChangeArrowheads="1" noTextEdit="1"/>
          </p:cNvSpPr>
          <p:nvPr>
            <p:ph type="sldImg"/>
          </p:nvPr>
        </p:nvSpPr>
        <p:spPr>
          <a:xfrm>
            <a:off x="385763" y="712788"/>
            <a:ext cx="6088062" cy="3425825"/>
          </a:xfrm>
          <a:ln cap="flat"/>
        </p:spPr>
      </p:sp>
    </p:spTree>
    <p:extLst>
      <p:ext uri="{BB962C8B-B14F-4D97-AF65-F5344CB8AC3E}">
        <p14:creationId xmlns:p14="http://schemas.microsoft.com/office/powerpoint/2010/main" val="100283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7E046BC6-162E-4D5B-A1A3-90FB193B8CB5}" type="slidenum">
              <a:rPr lang="en-US" sz="1200">
                <a:solidFill>
                  <a:schemeClr val="tx1"/>
                </a:solidFill>
                <a:latin typeface="Times New Roman" panose="02020603050405020304" pitchFamily="18" charset="0"/>
              </a:rPr>
              <a:pPr/>
              <a:t>52</a:t>
            </a:fld>
            <a:endParaRPr lang="en-US" sz="1200">
              <a:solidFill>
                <a:schemeClr val="tx1"/>
              </a:solidFill>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xfrm>
            <a:off x="385763" y="712788"/>
            <a:ext cx="6088062" cy="3425825"/>
          </a:xfrm>
          <a:ln/>
        </p:spPr>
      </p:sp>
      <p:sp>
        <p:nvSpPr>
          <p:cNvPr id="119812" name="Rectangle 3"/>
          <p:cNvSpPr>
            <a:spLocks noGrp="1" noChangeArrowheads="1"/>
          </p:cNvSpPr>
          <p:nvPr>
            <p:ph type="body" idx="1"/>
          </p:nvPr>
        </p:nvSpPr>
        <p:spPr>
          <a:xfrm>
            <a:off x="912813" y="4367213"/>
            <a:ext cx="5032375"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3" tIns="44442" rIns="90473" bIns="44442"/>
          <a:lstStyle/>
          <a:p>
            <a:pPr defTabSz="912813"/>
            <a:r>
              <a:rPr lang="en-US"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pPr defTabSz="912813"/>
            <a:endParaRPr lang="en-US" smtClean="0"/>
          </a:p>
          <a:p>
            <a:pPr defTabSz="912813"/>
            <a:r>
              <a:rPr lang="en-US" smtClean="0"/>
              <a:t>Survival rates were compared using the log-rank test statistic.</a:t>
            </a:r>
          </a:p>
        </p:txBody>
      </p:sp>
    </p:spTree>
    <p:extLst>
      <p:ext uri="{BB962C8B-B14F-4D97-AF65-F5344CB8AC3E}">
        <p14:creationId xmlns:p14="http://schemas.microsoft.com/office/powerpoint/2010/main" val="30562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fld id="{D8CB0F09-CB82-463D-B285-6C6C74CD0540}" type="slidenum">
              <a:rPr lang="en-US" sz="1200">
                <a:solidFill>
                  <a:schemeClr val="tx1"/>
                </a:solidFill>
                <a:latin typeface="Times New Roman" panose="02020603050405020304" pitchFamily="18" charset="0"/>
              </a:rPr>
              <a:pPr/>
              <a:t>55</a:t>
            </a:fld>
            <a:endParaRPr lang="en-US" sz="1200">
              <a:solidFill>
                <a:schemeClr val="tx1"/>
              </a:solidFill>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6712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3111" y="454026"/>
            <a:ext cx="10363200" cy="8096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635126"/>
            <a:ext cx="10363200" cy="446087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F0D120-7694-411B-92BE-E94D87752898}" type="slidenum">
              <a:rPr lang="en-US"/>
              <a:pPr/>
              <a:t>‹#›</a:t>
            </a:fld>
            <a:endParaRPr lang="en-US"/>
          </a:p>
        </p:txBody>
      </p:sp>
    </p:spTree>
    <p:extLst>
      <p:ext uri="{BB962C8B-B14F-4D97-AF65-F5344CB8AC3E}">
        <p14:creationId xmlns:p14="http://schemas.microsoft.com/office/powerpoint/2010/main" val="72060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b/b8/William_Withering.jpg"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lib.uiowa.edu/hardin/news_foxglov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ontent.nejm.org/content/vol336/issue8/images/large/01f1.jpeg"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content.nejm.org/content/vol336/issue8/images/large/01f3.jpe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ntent.nejm.org/content/vol339/issue25/images/large/03f1.jpeg"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content.nejm.org/content/vol361/issue23/images/large/08f1.jpeg"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content.nejm.org/content/vol361/issue23/images/large/08f2.jpeg"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Heart Failure Management</a:t>
            </a:r>
            <a:br>
              <a:rPr lang="en-US" dirty="0" smtClean="0"/>
            </a:br>
            <a:r>
              <a:rPr lang="en-US" sz="2400" dirty="0" smtClean="0"/>
              <a:t>(2013 Updated Guidelines)</a:t>
            </a:r>
            <a:endParaRPr lang="en-US" sz="2400" dirty="0"/>
          </a:p>
        </p:txBody>
      </p:sp>
      <p:sp>
        <p:nvSpPr>
          <p:cNvPr id="3" name="Subtitle 2"/>
          <p:cNvSpPr>
            <a:spLocks noGrp="1"/>
          </p:cNvSpPr>
          <p:nvPr>
            <p:ph type="subTitle" idx="1"/>
          </p:nvPr>
        </p:nvSpPr>
        <p:spPr/>
        <p:txBody>
          <a:bodyPr>
            <a:normAutofit/>
          </a:bodyPr>
          <a:lstStyle/>
          <a:p>
            <a:r>
              <a:rPr lang="en-US" dirty="0" smtClean="0"/>
              <a:t>Blake Wachter, MD, PhD</a:t>
            </a:r>
          </a:p>
          <a:p>
            <a:r>
              <a:rPr lang="en-US" dirty="0" smtClean="0"/>
              <a:t>Idaho Heart Institute</a:t>
            </a:r>
            <a:endParaRPr lang="en-US" dirty="0"/>
          </a:p>
        </p:txBody>
      </p:sp>
    </p:spTree>
    <p:extLst>
      <p:ext uri="{BB962C8B-B14F-4D97-AF65-F5344CB8AC3E}">
        <p14:creationId xmlns:p14="http://schemas.microsoft.com/office/powerpoint/2010/main" val="394959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Non-invasive Cardiac Imaging</a:t>
            </a:r>
            <a:endParaRPr lang="en-US" dirty="0"/>
          </a:p>
        </p:txBody>
      </p:sp>
      <p:sp>
        <p:nvSpPr>
          <p:cNvPr id="3" name="Content Placeholder 2"/>
          <p:cNvSpPr>
            <a:spLocks noGrp="1"/>
          </p:cNvSpPr>
          <p:nvPr>
            <p:ph idx="1"/>
          </p:nvPr>
        </p:nvSpPr>
        <p:spPr>
          <a:xfrm>
            <a:off x="677334" y="1459077"/>
            <a:ext cx="8596668" cy="4582285"/>
          </a:xfrm>
        </p:spPr>
        <p:txBody>
          <a:bodyPr>
            <a:noAutofit/>
          </a:bodyPr>
          <a:lstStyle/>
          <a:p>
            <a:r>
              <a:rPr lang="en-US" sz="2400" dirty="0" smtClean="0"/>
              <a:t>New onset or change in condition </a:t>
            </a:r>
          </a:p>
          <a:p>
            <a:pPr lvl="1"/>
            <a:r>
              <a:rPr lang="en-US" sz="2400" dirty="0" smtClean="0"/>
              <a:t>CXR</a:t>
            </a:r>
          </a:p>
          <a:p>
            <a:pPr lvl="1"/>
            <a:r>
              <a:rPr lang="en-US" sz="2400" dirty="0" smtClean="0"/>
              <a:t>Echo with Doppler</a:t>
            </a:r>
            <a:endParaRPr lang="en-US" sz="2400" dirty="0"/>
          </a:p>
          <a:p>
            <a:r>
              <a:rPr lang="en-US" sz="2400" dirty="0" smtClean="0"/>
              <a:t>Assess goal directed medical therapy (needing an ICD?)</a:t>
            </a:r>
          </a:p>
          <a:p>
            <a:pPr lvl="1"/>
            <a:r>
              <a:rPr lang="en-US" sz="2400" dirty="0" smtClean="0"/>
              <a:t>Repeat echo</a:t>
            </a:r>
          </a:p>
          <a:p>
            <a:endParaRPr lang="en-US" sz="2400" dirty="0"/>
          </a:p>
          <a:p>
            <a:r>
              <a:rPr lang="en-US" sz="2400" dirty="0" smtClean="0"/>
              <a:t>In the patient with known CAD with new or worsening HF (+/- symptoms) (Class </a:t>
            </a:r>
            <a:r>
              <a:rPr lang="en-US" sz="2400" dirty="0" err="1" smtClean="0"/>
              <a:t>IIa</a:t>
            </a:r>
            <a:r>
              <a:rPr lang="en-US" sz="2400" dirty="0" smtClean="0"/>
              <a:t>, level B)</a:t>
            </a:r>
          </a:p>
          <a:p>
            <a:pPr lvl="1"/>
            <a:r>
              <a:rPr lang="en-US" sz="2400" dirty="0" smtClean="0"/>
              <a:t>Consider non invasive imaging </a:t>
            </a:r>
          </a:p>
          <a:p>
            <a:r>
              <a:rPr lang="en-US" sz="2400" dirty="0" smtClean="0"/>
              <a:t>Consider MRI if need to assess myocardial infiltrative processes or scar burden (Class </a:t>
            </a:r>
            <a:r>
              <a:rPr lang="en-US" sz="2400" dirty="0" err="1" smtClean="0"/>
              <a:t>IIa</a:t>
            </a:r>
            <a:r>
              <a:rPr lang="en-US" sz="2400" dirty="0" smtClean="0"/>
              <a:t>, level B)</a:t>
            </a:r>
            <a:endParaRPr lang="en-US" sz="2400" dirty="0"/>
          </a:p>
        </p:txBody>
      </p:sp>
    </p:spTree>
    <p:extLst>
      <p:ext uri="{BB962C8B-B14F-4D97-AF65-F5344CB8AC3E}">
        <p14:creationId xmlns:p14="http://schemas.microsoft.com/office/powerpoint/2010/main" val="228438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routinely repeat the echo</a:t>
            </a:r>
            <a:endParaRPr lang="en-US" dirty="0"/>
          </a:p>
        </p:txBody>
      </p:sp>
      <p:sp>
        <p:nvSpPr>
          <p:cNvPr id="3" name="Content Placeholder 2"/>
          <p:cNvSpPr>
            <a:spLocks noGrp="1"/>
          </p:cNvSpPr>
          <p:nvPr>
            <p:ph idx="1"/>
          </p:nvPr>
        </p:nvSpPr>
        <p:spPr>
          <a:xfrm>
            <a:off x="677334" y="1864376"/>
            <a:ext cx="8596668" cy="4176986"/>
          </a:xfrm>
        </p:spPr>
        <p:txBody>
          <a:bodyPr/>
          <a:lstStyle/>
          <a:p>
            <a:r>
              <a:rPr lang="en-US" sz="2400" dirty="0" smtClean="0"/>
              <a:t>No Benefit </a:t>
            </a:r>
          </a:p>
          <a:p>
            <a:pPr lvl="1"/>
            <a:r>
              <a:rPr lang="en-US" sz="2400" dirty="0" smtClean="0"/>
              <a:t>Routine repeat measurement of LV function in absence of clinical status change or treatment intervention (Class III)</a:t>
            </a:r>
          </a:p>
          <a:p>
            <a:pPr lvl="1"/>
            <a:endParaRPr lang="en-US" dirty="0"/>
          </a:p>
        </p:txBody>
      </p:sp>
    </p:spTree>
    <p:extLst>
      <p:ext uri="{BB962C8B-B14F-4D97-AF65-F5344CB8AC3E}">
        <p14:creationId xmlns:p14="http://schemas.microsoft.com/office/powerpoint/2010/main" val="384099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Evaluation</a:t>
            </a:r>
            <a:endParaRPr lang="en-US" dirty="0"/>
          </a:p>
        </p:txBody>
      </p:sp>
      <p:sp>
        <p:nvSpPr>
          <p:cNvPr id="3" name="Content Placeholder 2"/>
          <p:cNvSpPr>
            <a:spLocks noGrp="1"/>
          </p:cNvSpPr>
          <p:nvPr>
            <p:ph idx="1"/>
          </p:nvPr>
        </p:nvSpPr>
        <p:spPr>
          <a:xfrm>
            <a:off x="677334" y="1405037"/>
            <a:ext cx="8596668" cy="4636325"/>
          </a:xfrm>
        </p:spPr>
        <p:txBody>
          <a:bodyPr>
            <a:normAutofit/>
          </a:bodyPr>
          <a:lstStyle/>
          <a:p>
            <a:r>
              <a:rPr lang="en-US" dirty="0" smtClean="0"/>
              <a:t>Invasive monitoring with pulmonary artery catheter </a:t>
            </a:r>
          </a:p>
          <a:p>
            <a:pPr lvl="1"/>
            <a:r>
              <a:rPr lang="en-US" dirty="0" smtClean="0"/>
              <a:t>Acute decompensating patient</a:t>
            </a:r>
            <a:endParaRPr lang="en-US" dirty="0"/>
          </a:p>
          <a:p>
            <a:pPr lvl="1"/>
            <a:r>
              <a:rPr lang="en-US" dirty="0" smtClean="0"/>
              <a:t>Guide therapy (inotropes, vasodilators, </a:t>
            </a:r>
            <a:r>
              <a:rPr lang="en-US" dirty="0" err="1" smtClean="0"/>
              <a:t>pressors</a:t>
            </a:r>
            <a:r>
              <a:rPr lang="en-US" dirty="0" smtClean="0"/>
              <a:t>)</a:t>
            </a:r>
          </a:p>
          <a:p>
            <a:pPr lvl="1"/>
            <a:r>
              <a:rPr lang="en-US" dirty="0" smtClean="0"/>
              <a:t>Volume status is unknown</a:t>
            </a:r>
          </a:p>
          <a:p>
            <a:pPr lvl="1"/>
            <a:r>
              <a:rPr lang="en-US" dirty="0" smtClean="0"/>
              <a:t>Worsening renal failure</a:t>
            </a:r>
          </a:p>
          <a:p>
            <a:pPr lvl="1"/>
            <a:r>
              <a:rPr lang="en-US" dirty="0" smtClean="0"/>
              <a:t>Low systolic pressures </a:t>
            </a:r>
          </a:p>
          <a:p>
            <a:pPr lvl="1"/>
            <a:r>
              <a:rPr lang="en-US" dirty="0" smtClean="0"/>
              <a:t>Evaluation for mechanical circulation support (MCS) or transplant</a:t>
            </a:r>
          </a:p>
          <a:p>
            <a:r>
              <a:rPr lang="en-US" dirty="0" smtClean="0"/>
              <a:t>Coronary angiogram</a:t>
            </a:r>
          </a:p>
          <a:p>
            <a:pPr lvl="1"/>
            <a:r>
              <a:rPr lang="en-US" dirty="0" smtClean="0"/>
              <a:t>In select patient if eligible for revascularization</a:t>
            </a:r>
          </a:p>
          <a:p>
            <a:r>
              <a:rPr lang="en-US" dirty="0" err="1" smtClean="0"/>
              <a:t>Endomyocardial</a:t>
            </a:r>
            <a:r>
              <a:rPr lang="en-US" dirty="0" smtClean="0"/>
              <a:t> biopsy</a:t>
            </a:r>
          </a:p>
          <a:p>
            <a:pPr lvl="1"/>
            <a:r>
              <a:rPr lang="en-US" dirty="0" smtClean="0"/>
              <a:t>Select patients looking for specific diagnosis </a:t>
            </a:r>
            <a:endParaRPr lang="en-US" dirty="0"/>
          </a:p>
        </p:txBody>
      </p:sp>
    </p:spTree>
    <p:extLst>
      <p:ext uri="{BB962C8B-B14F-4D97-AF65-F5344CB8AC3E}">
        <p14:creationId xmlns:p14="http://schemas.microsoft.com/office/powerpoint/2010/main" val="259913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702501" y="256690"/>
            <a:ext cx="8596668" cy="810598"/>
          </a:xfrm>
        </p:spPr>
        <p:txBody>
          <a:bodyPr/>
          <a:lstStyle/>
          <a:p>
            <a:pPr>
              <a:defRPr/>
            </a:pPr>
            <a:r>
              <a:rPr lang="en-US" dirty="0" smtClean="0"/>
              <a:t>AHA Classification of </a:t>
            </a:r>
            <a:r>
              <a:rPr lang="en-US" dirty="0"/>
              <a:t>Heart Failure</a:t>
            </a:r>
          </a:p>
        </p:txBody>
      </p:sp>
      <p:sp>
        <p:nvSpPr>
          <p:cNvPr id="436227" name="AutoShape 3"/>
          <p:cNvSpPr>
            <a:spLocks noChangeArrowheads="1"/>
          </p:cNvSpPr>
          <p:nvPr/>
        </p:nvSpPr>
        <p:spPr bwMode="auto">
          <a:xfrm>
            <a:off x="395599" y="1881220"/>
            <a:ext cx="1171575" cy="3911600"/>
          </a:xfrm>
          <a:prstGeom prst="downArrow">
            <a:avLst>
              <a:gd name="adj1" fmla="val 63509"/>
              <a:gd name="adj2" fmla="val 42291"/>
            </a:avLst>
          </a:prstGeom>
          <a:gradFill rotWithShape="0">
            <a:gsLst>
              <a:gs pos="0">
                <a:srgbClr val="E0B701">
                  <a:gamma/>
                  <a:tint val="11373"/>
                  <a:invGamma/>
                </a:srgbClr>
              </a:gs>
              <a:gs pos="100000">
                <a:srgbClr val="E0B701"/>
              </a:gs>
            </a:gsLst>
            <a:lin ang="5400000" scaled="1"/>
          </a:gradFill>
          <a:ln w="12700">
            <a:noFill/>
            <a:miter lim="800000"/>
            <a:headEnd/>
            <a:tailEnd/>
          </a:ln>
          <a:effectLst/>
        </p:spPr>
        <p:txBody>
          <a:bodyPr wrap="none" anchor="ctr"/>
          <a:lstStyle/>
          <a:p>
            <a:pPr>
              <a:defRPr/>
            </a:pPr>
            <a:endParaRPr lang="en-US">
              <a:latin typeface="Arial" charset="0"/>
            </a:endParaRPr>
          </a:p>
        </p:txBody>
      </p:sp>
      <p:graphicFrame>
        <p:nvGraphicFramePr>
          <p:cNvPr id="436265" name="Group 41"/>
          <p:cNvGraphicFramePr>
            <a:graphicFrameLocks noGrp="1"/>
          </p:cNvGraphicFramePr>
          <p:nvPr>
            <p:extLst>
              <p:ext uri="{D42A27DB-BD31-4B8C-83A1-F6EECF244321}">
                <p14:modId xmlns:p14="http://schemas.microsoft.com/office/powerpoint/2010/main" val="1470088127"/>
              </p:ext>
            </p:extLst>
          </p:nvPr>
        </p:nvGraphicFramePr>
        <p:xfrm>
          <a:off x="528948" y="1204718"/>
          <a:ext cx="9199562" cy="4588101"/>
        </p:xfrm>
        <a:graphic>
          <a:graphicData uri="http://schemas.openxmlformats.org/drawingml/2006/table">
            <a:tbl>
              <a:tblPr/>
              <a:tblGrid>
                <a:gridCol w="957262"/>
                <a:gridCol w="3479800"/>
                <a:gridCol w="4762500"/>
              </a:tblGrid>
              <a:tr h="323054">
                <a:tc gridSpan="3">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n-US" sz="1900" b="0" i="0" u="none" strike="noStrike" cap="none" normalizeH="0" baseline="0" dirty="0" smtClean="0">
                        <a:ln>
                          <a:noFill/>
                        </a:ln>
                        <a:solidFill>
                          <a:schemeClr val="tx2"/>
                        </a:solidFill>
                        <a:effectLst/>
                        <a:latin typeface="Arial" charset="0"/>
                      </a:endParaRPr>
                    </a:p>
                  </a:txBody>
                  <a:tcPr marT="45712" marB="45712" horzOverflow="overflow">
                    <a:lnL cap="flat">
                      <a:noFill/>
                    </a:lnL>
                    <a:lnR cap="flat">
                      <a:noFill/>
                    </a:lnR>
                    <a:lnT cap="flat">
                      <a:noFill/>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481539">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endParaRPr kumimoji="0" lang="en-US" sz="1900" b="0" i="0" u="none" strike="noStrike" cap="none" normalizeH="0" baseline="0" smtClean="0">
                        <a:ln>
                          <a:noFill/>
                        </a:ln>
                        <a:solidFill>
                          <a:schemeClr val="tx2"/>
                        </a:solidFill>
                        <a:effectLst/>
                        <a:latin typeface="Arial" charset="0"/>
                      </a:endParaRPr>
                    </a:p>
                  </a:txBody>
                  <a:tcPr marT="45712" marB="45712"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3200" b="0" i="0" u="none" strike="noStrike" cap="none" normalizeH="0" baseline="0" dirty="0" smtClean="0">
                          <a:ln>
                            <a:noFill/>
                          </a:ln>
                          <a:solidFill>
                            <a:schemeClr val="tx2"/>
                          </a:solidFill>
                          <a:effectLst/>
                          <a:latin typeface="Arial" charset="0"/>
                        </a:rPr>
                        <a:t>Stage</a:t>
                      </a:r>
                    </a:p>
                  </a:txBody>
                  <a:tcPr marT="45712" marB="45712"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3200" b="0" i="0" u="none" strike="noStrike" cap="none" normalizeH="0" baseline="0" dirty="0" smtClean="0">
                          <a:ln>
                            <a:noFill/>
                          </a:ln>
                          <a:solidFill>
                            <a:schemeClr val="tx2"/>
                          </a:solidFill>
                          <a:effectLst/>
                          <a:latin typeface="Arial" charset="0"/>
                        </a:rPr>
                        <a:t>Patient Description</a:t>
                      </a:r>
                    </a:p>
                  </a:txBody>
                  <a:tcPr marT="45712" marB="45712"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95174">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4500" b="1" i="0" u="none" strike="noStrike" cap="none" normalizeH="0" baseline="0" smtClean="0">
                          <a:ln>
                            <a:noFill/>
                          </a:ln>
                          <a:solidFill>
                            <a:srgbClr val="000000"/>
                          </a:solidFill>
                          <a:effectLst/>
                          <a:latin typeface="Arial" charset="0"/>
                        </a:rPr>
                        <a:t>A</a:t>
                      </a:r>
                    </a:p>
                  </a:txBody>
                  <a:tcPr marT="45712" marB="45712"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outerShdw blurRad="38100" dist="38100" dir="2700000" algn="tl">
                              <a:srgbClr val="000000"/>
                            </a:outerShdw>
                          </a:effectLst>
                          <a:latin typeface="Arial" charset="0"/>
                        </a:rPr>
                        <a:t>High risk for developing heart failure (HF)</a:t>
                      </a:r>
                    </a:p>
                  </a:txBody>
                  <a:tcPr marT="45712" marB="45712"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c>
                  <a:txBody>
                    <a:bodyPr/>
                    <a:lstStyle/>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Hypertension</a:t>
                      </a:r>
                    </a:p>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CAD </a:t>
                      </a:r>
                    </a:p>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Diabetes mellitus</a:t>
                      </a:r>
                    </a:p>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Family history of cardiomyopathy</a:t>
                      </a:r>
                    </a:p>
                  </a:txBody>
                  <a:tcPr marT="45712" marB="45712"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r>
              <a:tr h="749743">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4500" b="1" i="0" u="none" strike="noStrike" cap="none" normalizeH="0" baseline="0" smtClean="0">
                          <a:ln>
                            <a:noFill/>
                          </a:ln>
                          <a:solidFill>
                            <a:srgbClr val="000000"/>
                          </a:solidFill>
                          <a:effectLst/>
                          <a:latin typeface="Arial" charset="0"/>
                        </a:rPr>
                        <a:t>B</a:t>
                      </a:r>
                    </a:p>
                  </a:txBody>
                  <a:tcPr marT="45712" marB="45712"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outerShdw blurRad="38100" dist="38100" dir="2700000" algn="tl">
                              <a:srgbClr val="000000"/>
                            </a:outerShdw>
                          </a:effectLst>
                          <a:latin typeface="Arial" charset="0"/>
                        </a:rPr>
                        <a:t>Asymptomatic HF</a:t>
                      </a:r>
                    </a:p>
                  </a:txBody>
                  <a:tcPr marT="45712" marB="45712"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c>
                  <a:txBody>
                    <a:bodyPr/>
                    <a:lstStyle/>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Previous MI</a:t>
                      </a:r>
                    </a:p>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LV systolic dysfunction</a:t>
                      </a:r>
                    </a:p>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Asymptomatic </a:t>
                      </a:r>
                      <a:r>
                        <a:rPr kumimoji="0" lang="en-US" sz="1800" b="0" i="0" u="none" strike="noStrike" cap="none" normalizeH="0" baseline="0" dirty="0" err="1" smtClean="0">
                          <a:ln>
                            <a:noFill/>
                          </a:ln>
                          <a:solidFill>
                            <a:schemeClr val="bg1"/>
                          </a:solidFill>
                          <a:effectLst>
                            <a:outerShdw blurRad="38100" dist="38100" dir="2700000" algn="tl">
                              <a:srgbClr val="000000"/>
                            </a:outerShdw>
                          </a:effectLst>
                          <a:latin typeface="Arial" charset="0"/>
                        </a:rPr>
                        <a:t>valvular</a:t>
                      </a: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 disease</a:t>
                      </a:r>
                    </a:p>
                  </a:txBody>
                  <a:tcPr marT="45712" marB="45712"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r>
              <a:tr h="749743">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4500" b="1" i="0" u="none" strike="noStrike" cap="none" normalizeH="0" baseline="0" smtClean="0">
                          <a:ln>
                            <a:noFill/>
                          </a:ln>
                          <a:solidFill>
                            <a:srgbClr val="000000"/>
                          </a:solidFill>
                          <a:effectLst/>
                          <a:latin typeface="Arial" charset="0"/>
                        </a:rPr>
                        <a:t>C</a:t>
                      </a:r>
                    </a:p>
                  </a:txBody>
                  <a:tcPr marT="45712" marB="45712"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charset="0"/>
                        </a:rPr>
                        <a:t>Symptomatic HF</a:t>
                      </a:r>
                    </a:p>
                  </a:txBody>
                  <a:tcPr marT="45712" marB="45712"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c>
                  <a:txBody>
                    <a:bodyPr/>
                    <a:lstStyle/>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Known structural heart disease</a:t>
                      </a:r>
                    </a:p>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Shortness of breath and fatigue</a:t>
                      </a:r>
                    </a:p>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Reduced exercise tolerance</a:t>
                      </a:r>
                    </a:p>
                  </a:txBody>
                  <a:tcPr marT="45712" marB="45712"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r>
              <a:tr h="1188623">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4500" b="1" i="0" u="none" strike="noStrike" cap="none" normalizeH="0" baseline="0" smtClean="0">
                          <a:ln>
                            <a:noFill/>
                          </a:ln>
                          <a:solidFill>
                            <a:srgbClr val="000000"/>
                          </a:solidFill>
                          <a:effectLst/>
                          <a:latin typeface="Arial" charset="0"/>
                        </a:rPr>
                        <a:t>D</a:t>
                      </a:r>
                    </a:p>
                  </a:txBody>
                  <a:tcPr marT="45712" marB="45712"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outerShdw blurRad="38100" dist="38100" dir="2700000" algn="tl">
                              <a:srgbClr val="000000"/>
                            </a:outerShdw>
                          </a:effectLst>
                          <a:latin typeface="Arial" charset="0"/>
                        </a:rPr>
                        <a:t>Refractory </a:t>
                      </a:r>
                      <a:br>
                        <a:rPr kumimoji="0" lang="en-US" sz="2400" b="0" i="0" u="none" strike="noStrike" cap="none" normalizeH="0" baseline="0" dirty="0" smtClean="0">
                          <a:ln>
                            <a:noFill/>
                          </a:ln>
                          <a:solidFill>
                            <a:schemeClr val="bg1"/>
                          </a:solidFill>
                          <a:effectLst>
                            <a:outerShdw blurRad="38100" dist="38100" dir="2700000" algn="tl">
                              <a:srgbClr val="000000"/>
                            </a:outerShdw>
                          </a:effectLst>
                          <a:latin typeface="Arial" charset="0"/>
                        </a:rPr>
                      </a:br>
                      <a:r>
                        <a:rPr kumimoji="0" lang="en-US" sz="2400" b="0" i="0" u="none" strike="noStrike" cap="none" normalizeH="0" baseline="0" dirty="0" smtClean="0">
                          <a:ln>
                            <a:noFill/>
                          </a:ln>
                          <a:solidFill>
                            <a:schemeClr val="bg1"/>
                          </a:solidFill>
                          <a:effectLst>
                            <a:outerShdw blurRad="38100" dist="38100" dir="2700000" algn="tl">
                              <a:srgbClr val="000000"/>
                            </a:outerShdw>
                          </a:effectLst>
                          <a:latin typeface="Arial" charset="0"/>
                        </a:rPr>
                        <a:t>end-stage HF</a:t>
                      </a:r>
                    </a:p>
                  </a:txBody>
                  <a:tcPr marT="45712" marB="45712"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c>
                  <a:txBody>
                    <a:bodyPr/>
                    <a:lstStyle/>
                    <a:p>
                      <a:pPr marL="177800" marR="0" lvl="0" indent="-177800" algn="l" defTabSz="914400" rtl="0" eaLnBrk="0" fontAlgn="base" latinLnBrk="0" hangingPunct="0">
                        <a:lnSpc>
                          <a:spcPct val="80000"/>
                        </a:lnSpc>
                        <a:spcBef>
                          <a:spcPct val="0"/>
                        </a:spcBef>
                        <a:spcAft>
                          <a:spcPct val="0"/>
                        </a:spcAft>
                        <a:buClrTx/>
                        <a:buSzTx/>
                        <a:buFontTx/>
                        <a:buChar char="•"/>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Marked symptoms at rest despite maximal medical therapy (</a:t>
                      </a:r>
                      <a:r>
                        <a:rPr kumimoji="0" lang="en-US" sz="1800" b="0" i="0" u="none" strike="noStrike" cap="none" normalizeH="0" baseline="0" dirty="0" err="1" smtClean="0">
                          <a:ln>
                            <a:noFill/>
                          </a:ln>
                          <a:solidFill>
                            <a:schemeClr val="bg1"/>
                          </a:solidFill>
                          <a:effectLst>
                            <a:outerShdw blurRad="38100" dist="38100" dir="2700000" algn="tl">
                              <a:srgbClr val="000000"/>
                            </a:outerShdw>
                          </a:effectLst>
                          <a:latin typeface="Arial" charset="0"/>
                        </a:rPr>
                        <a:t>eg</a:t>
                      </a: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 those who are recurrently hospitalized or cannot be safely discharged from the hospital without specialized interventions)</a:t>
                      </a:r>
                    </a:p>
                  </a:txBody>
                  <a:tcPr marT="45712" marB="45712"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75000"/>
                      </a:schemeClr>
                    </a:solidFill>
                  </a:tcPr>
                </a:tc>
              </a:tr>
            </a:tbl>
          </a:graphicData>
        </a:graphic>
      </p:graphicFrame>
      <p:sp>
        <p:nvSpPr>
          <p:cNvPr id="436262" name="Text Box 38"/>
          <p:cNvSpPr txBox="1">
            <a:spLocks noChangeArrowheads="1"/>
          </p:cNvSpPr>
          <p:nvPr/>
        </p:nvSpPr>
        <p:spPr bwMode="auto">
          <a:xfrm>
            <a:off x="1528763" y="6348413"/>
            <a:ext cx="9136062" cy="323850"/>
          </a:xfrm>
          <a:prstGeom prst="rect">
            <a:avLst/>
          </a:prstGeom>
          <a:noFill/>
          <a:ln w="12700">
            <a:noFill/>
            <a:miter lim="800000"/>
            <a:headEnd/>
            <a:tailEnd/>
          </a:ln>
          <a:effectLst/>
        </p:spPr>
        <p:txBody>
          <a:bodyPr anchor="b">
            <a:spAutoFit/>
          </a:bodyPr>
          <a:lstStyle/>
          <a:p>
            <a:pPr algn="ctr">
              <a:lnSpc>
                <a:spcPct val="95000"/>
              </a:lnSpc>
              <a:spcBef>
                <a:spcPct val="25000"/>
              </a:spcBef>
              <a:defRPr/>
            </a:pPr>
            <a:r>
              <a:rPr lang="en-US" sz="1600" dirty="0">
                <a:latin typeface="Times New Roman" pitchFamily="18" charset="0"/>
              </a:rPr>
              <a:t>Hunt SA et al. J Am </a:t>
            </a:r>
            <a:r>
              <a:rPr lang="en-US" sz="1600" dirty="0" err="1">
                <a:latin typeface="Times New Roman" pitchFamily="18" charset="0"/>
              </a:rPr>
              <a:t>Coll</a:t>
            </a:r>
            <a:r>
              <a:rPr lang="en-US" sz="1600" dirty="0">
                <a:latin typeface="Times New Roman" pitchFamily="18" charset="0"/>
              </a:rPr>
              <a:t> </a:t>
            </a:r>
            <a:r>
              <a:rPr lang="en-US" sz="1600" dirty="0" err="1">
                <a:latin typeface="Times New Roman" pitchFamily="18" charset="0"/>
              </a:rPr>
              <a:t>Cardiol</a:t>
            </a:r>
            <a:r>
              <a:rPr lang="en-US" sz="1600" dirty="0">
                <a:latin typeface="Times New Roman" pitchFamily="18" charset="0"/>
              </a:rPr>
              <a:t> 2001;38:2101–2113.</a:t>
            </a:r>
            <a:endParaRPr lang="en-US" sz="1600" i="1" dirty="0">
              <a:latin typeface="Times New Roman" pitchFamily="18" charset="0"/>
            </a:endParaRPr>
          </a:p>
        </p:txBody>
      </p:sp>
    </p:spTree>
    <p:extLst>
      <p:ext uri="{BB962C8B-B14F-4D97-AF65-F5344CB8AC3E}">
        <p14:creationId xmlns:p14="http://schemas.microsoft.com/office/powerpoint/2010/main" val="34297316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086" y="-73902"/>
            <a:ext cx="8093034" cy="7024755"/>
          </a:xfrm>
        </p:spPr>
      </p:pic>
      <p:cxnSp>
        <p:nvCxnSpPr>
          <p:cNvPr id="6" name="Straight Arrow Connector 5"/>
          <p:cNvCxnSpPr/>
          <p:nvPr/>
        </p:nvCxnSpPr>
        <p:spPr>
          <a:xfrm>
            <a:off x="6715496" y="4007922"/>
            <a:ext cx="682831" cy="35032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58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03777"/>
            <a:ext cx="8596668" cy="1320800"/>
          </a:xfrm>
        </p:spPr>
        <p:txBody>
          <a:bodyPr>
            <a:normAutofit fontScale="90000"/>
          </a:bodyPr>
          <a:lstStyle/>
          <a:p>
            <a:r>
              <a:rPr lang="en-US" dirty="0" smtClean="0"/>
              <a:t>Treatment of chronic systolic heart failure</a:t>
            </a:r>
            <a:br>
              <a:rPr lang="en-US" dirty="0" smtClean="0"/>
            </a:br>
            <a:r>
              <a:rPr lang="en-US" dirty="0" smtClean="0"/>
              <a:t/>
            </a:r>
            <a:br>
              <a:rPr lang="en-US" dirty="0" smtClean="0"/>
            </a:br>
            <a:r>
              <a:rPr lang="en-US" dirty="0" smtClean="0"/>
              <a:t>(</a:t>
            </a:r>
            <a:r>
              <a:rPr lang="en-US" dirty="0" err="1" smtClean="0"/>
              <a:t>HFrEF</a:t>
            </a:r>
            <a:r>
              <a:rPr lang="en-US" dirty="0" smtClean="0"/>
              <a:t>)</a:t>
            </a:r>
            <a:endParaRPr lang="en-US" dirty="0"/>
          </a:p>
        </p:txBody>
      </p:sp>
    </p:spTree>
    <p:extLst>
      <p:ext uri="{BB962C8B-B14F-4D97-AF65-F5344CB8AC3E}">
        <p14:creationId xmlns:p14="http://schemas.microsoft.com/office/powerpoint/2010/main" val="363215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A</a:t>
            </a:r>
            <a:endParaRPr lang="en-US" dirty="0"/>
          </a:p>
        </p:txBody>
      </p:sp>
      <p:sp>
        <p:nvSpPr>
          <p:cNvPr id="3" name="Content Placeholder 2"/>
          <p:cNvSpPr>
            <a:spLocks noGrp="1"/>
          </p:cNvSpPr>
          <p:nvPr>
            <p:ph idx="1"/>
          </p:nvPr>
        </p:nvSpPr>
        <p:spPr>
          <a:xfrm>
            <a:off x="434135" y="1350998"/>
            <a:ext cx="4537917" cy="3971931"/>
          </a:xfrm>
        </p:spPr>
        <p:style>
          <a:lnRef idx="3">
            <a:schemeClr val="lt1"/>
          </a:lnRef>
          <a:fillRef idx="1">
            <a:schemeClr val="accent2"/>
          </a:fillRef>
          <a:effectRef idx="1">
            <a:schemeClr val="accent2"/>
          </a:effectRef>
          <a:fontRef idx="minor">
            <a:schemeClr val="lt1"/>
          </a:fontRef>
        </p:style>
        <p:txBody>
          <a:bodyPr>
            <a:noAutofit/>
          </a:bodyPr>
          <a:lstStyle/>
          <a:p>
            <a:r>
              <a:rPr lang="en-US" sz="2400" dirty="0" smtClean="0"/>
              <a:t>Treat HTN</a:t>
            </a:r>
          </a:p>
          <a:p>
            <a:r>
              <a:rPr lang="en-US" sz="2400" dirty="0" smtClean="0"/>
              <a:t>Treat lipid disorders</a:t>
            </a:r>
          </a:p>
          <a:p>
            <a:r>
              <a:rPr lang="en-US" sz="2400" dirty="0" smtClean="0"/>
              <a:t>Address obesity</a:t>
            </a:r>
          </a:p>
          <a:p>
            <a:r>
              <a:rPr lang="en-US" sz="2400" dirty="0" smtClean="0"/>
              <a:t>Control diabetes</a:t>
            </a:r>
          </a:p>
          <a:p>
            <a:r>
              <a:rPr lang="en-US" sz="2400" dirty="0" smtClean="0"/>
              <a:t>Stop tobacco use</a:t>
            </a:r>
          </a:p>
          <a:p>
            <a:r>
              <a:rPr lang="en-US" sz="2400" dirty="0" smtClean="0"/>
              <a:t>Avoid known </a:t>
            </a:r>
            <a:r>
              <a:rPr lang="en-US" sz="2400" dirty="0" err="1" smtClean="0"/>
              <a:t>cardiotoxic</a:t>
            </a:r>
            <a:r>
              <a:rPr lang="en-US" sz="2400" dirty="0" smtClean="0"/>
              <a:t> agents</a:t>
            </a:r>
            <a:endParaRPr lang="en-US" sz="2400" dirty="0"/>
          </a:p>
        </p:txBody>
      </p:sp>
    </p:spTree>
    <p:extLst>
      <p:ext uri="{BB962C8B-B14F-4D97-AF65-F5344CB8AC3E}">
        <p14:creationId xmlns:p14="http://schemas.microsoft.com/office/powerpoint/2010/main" val="99234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45" y="2541526"/>
            <a:ext cx="8596668" cy="1320800"/>
          </a:xfrm>
        </p:spPr>
        <p:txBody>
          <a:bodyPr/>
          <a:lstStyle/>
          <a:p>
            <a:r>
              <a:rPr lang="en-US" dirty="0" smtClean="0"/>
              <a:t>Treatment of Stage B and C</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337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686416" y="272256"/>
            <a:ext cx="8596668" cy="1320800"/>
          </a:xfrm>
        </p:spPr>
        <p:txBody>
          <a:bodyPr/>
          <a:lstStyle/>
          <a:p>
            <a:pPr>
              <a:defRPr/>
            </a:pPr>
            <a:r>
              <a:rPr lang="en-US" dirty="0"/>
              <a:t>Medical Therapy of Heart Failure in 1984</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9" y="1203325"/>
            <a:ext cx="2979737"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9828" name="Text Box 4"/>
          <p:cNvSpPr txBox="1">
            <a:spLocks noChangeArrowheads="1"/>
          </p:cNvSpPr>
          <p:nvPr/>
        </p:nvSpPr>
        <p:spPr bwMode="auto">
          <a:xfrm>
            <a:off x="4973487" y="5616575"/>
            <a:ext cx="2245026" cy="461665"/>
          </a:xfrm>
          <a:prstGeom prst="rect">
            <a:avLst/>
          </a:prstGeom>
          <a:noFill/>
          <a:ln w="9525">
            <a:noFill/>
            <a:miter lim="800000"/>
            <a:headEnd/>
            <a:tailEnd/>
          </a:ln>
          <a:effectLst/>
        </p:spPr>
        <p:txBody>
          <a:bodyPr wrap="none">
            <a:spAutoFit/>
          </a:bodyPr>
          <a:lstStyle/>
          <a:p>
            <a:pPr algn="ctr">
              <a:defRPr/>
            </a:pPr>
            <a:r>
              <a:rPr lang="en-US" sz="2400" dirty="0">
                <a:solidFill>
                  <a:schemeClr val="accent2">
                    <a:lumMod val="50000"/>
                  </a:schemeClr>
                </a:solidFill>
                <a:latin typeface="Times New Roman" pitchFamily="18" charset="0"/>
              </a:rPr>
              <a:t>Functional Class</a:t>
            </a:r>
          </a:p>
        </p:txBody>
      </p:sp>
      <p:sp>
        <p:nvSpPr>
          <p:cNvPr id="589829" name="Text Box 5"/>
          <p:cNvSpPr txBox="1">
            <a:spLocks noChangeArrowheads="1"/>
          </p:cNvSpPr>
          <p:nvPr/>
        </p:nvSpPr>
        <p:spPr bwMode="auto">
          <a:xfrm>
            <a:off x="2573339" y="6157913"/>
            <a:ext cx="7045325" cy="336550"/>
          </a:xfrm>
          <a:prstGeom prst="rect">
            <a:avLst/>
          </a:prstGeom>
          <a:noFill/>
          <a:ln w="9525">
            <a:noFill/>
            <a:miter lim="800000"/>
            <a:headEnd/>
            <a:tailEnd/>
          </a:ln>
          <a:effectLst/>
        </p:spPr>
        <p:txBody>
          <a:bodyPr wrap="none">
            <a:spAutoFit/>
          </a:bodyPr>
          <a:lstStyle/>
          <a:p>
            <a:pPr algn="ctr">
              <a:defRPr/>
            </a:pPr>
            <a:r>
              <a:rPr lang="en-US" sz="1600" dirty="0" err="1">
                <a:effectLst>
                  <a:outerShdw blurRad="38100" dist="38100" dir="2700000" algn="tl">
                    <a:srgbClr val="000000"/>
                  </a:outerShdw>
                </a:effectLst>
                <a:latin typeface="Times New Roman" pitchFamily="18" charset="0"/>
              </a:rPr>
              <a:t>Brauwnwald</a:t>
            </a:r>
            <a:r>
              <a:rPr lang="en-US" sz="1600" dirty="0">
                <a:effectLst>
                  <a:outerShdw blurRad="38100" dist="38100" dir="2700000" algn="tl">
                    <a:srgbClr val="000000"/>
                  </a:outerShdw>
                </a:effectLst>
                <a:latin typeface="Times New Roman" pitchFamily="18" charset="0"/>
              </a:rPr>
              <a:t> E. Management of heart failure.  Heart Disease 2</a:t>
            </a:r>
            <a:r>
              <a:rPr lang="en-US" sz="1600" baseline="30000" dirty="0">
                <a:effectLst>
                  <a:outerShdw blurRad="38100" dist="38100" dir="2700000" algn="tl">
                    <a:srgbClr val="000000"/>
                  </a:outerShdw>
                </a:effectLst>
                <a:latin typeface="Times New Roman" pitchFamily="18" charset="0"/>
              </a:rPr>
              <a:t>nd</a:t>
            </a:r>
            <a:r>
              <a:rPr lang="en-US" sz="1600" dirty="0">
                <a:effectLst>
                  <a:outerShdw blurRad="38100" dist="38100" dir="2700000" algn="tl">
                    <a:srgbClr val="000000"/>
                  </a:outerShdw>
                </a:effectLst>
                <a:latin typeface="Times New Roman" pitchFamily="18" charset="0"/>
              </a:rPr>
              <a:t> ed. 1984; 503-550. </a:t>
            </a:r>
          </a:p>
        </p:txBody>
      </p:sp>
      <p:sp>
        <p:nvSpPr>
          <p:cNvPr id="589830" name="Text Box 6"/>
          <p:cNvSpPr txBox="1">
            <a:spLocks noChangeArrowheads="1"/>
          </p:cNvSpPr>
          <p:nvPr/>
        </p:nvSpPr>
        <p:spPr bwMode="auto">
          <a:xfrm>
            <a:off x="7642226" y="2260600"/>
            <a:ext cx="1705467" cy="2308324"/>
          </a:xfrm>
          <a:prstGeom prst="rect">
            <a:avLst/>
          </a:prstGeom>
          <a:noFill/>
          <a:ln w="9525">
            <a:noFill/>
            <a:miter lim="800000"/>
            <a:headEnd/>
            <a:tailEnd/>
          </a:ln>
          <a:effectLst/>
        </p:spPr>
        <p:txBody>
          <a:bodyPr wrap="none">
            <a:spAutoFit/>
          </a:bodyPr>
          <a:lstStyle/>
          <a:p>
            <a:pPr>
              <a:defRPr/>
            </a:pPr>
            <a:r>
              <a:rPr lang="en-US" sz="2400" dirty="0">
                <a:solidFill>
                  <a:schemeClr val="accent2">
                    <a:lumMod val="50000"/>
                  </a:schemeClr>
                </a:solidFill>
                <a:latin typeface="Times New Roman" pitchFamily="18" charset="0"/>
              </a:rPr>
              <a:t>Vasodilators</a:t>
            </a:r>
          </a:p>
          <a:p>
            <a:pPr>
              <a:defRPr/>
            </a:pPr>
            <a:endParaRPr lang="en-US" sz="2400" dirty="0">
              <a:solidFill>
                <a:schemeClr val="bg1"/>
              </a:solidFill>
              <a:effectLst>
                <a:outerShdw blurRad="38100" dist="38100" dir="2700000" algn="tl">
                  <a:srgbClr val="000000"/>
                </a:outerShdw>
              </a:effectLst>
              <a:latin typeface="Times New Roman" pitchFamily="18" charset="0"/>
            </a:endParaRPr>
          </a:p>
          <a:p>
            <a:pPr>
              <a:defRPr/>
            </a:pPr>
            <a:r>
              <a:rPr lang="en-US" sz="2400" dirty="0">
                <a:solidFill>
                  <a:schemeClr val="accent2">
                    <a:lumMod val="50000"/>
                  </a:schemeClr>
                </a:solidFill>
                <a:latin typeface="Times New Roman" pitchFamily="18" charset="0"/>
              </a:rPr>
              <a:t>Diuretics</a:t>
            </a:r>
          </a:p>
          <a:p>
            <a:pPr>
              <a:defRPr/>
            </a:pPr>
            <a:endParaRPr lang="en-US" sz="2400" dirty="0">
              <a:solidFill>
                <a:schemeClr val="bg1"/>
              </a:solidFill>
              <a:effectLst>
                <a:outerShdw blurRad="38100" dist="38100" dir="2700000" algn="tl">
                  <a:srgbClr val="000000"/>
                </a:outerShdw>
              </a:effectLst>
              <a:latin typeface="Times New Roman" pitchFamily="18" charset="0"/>
            </a:endParaRPr>
          </a:p>
          <a:p>
            <a:pPr>
              <a:defRPr/>
            </a:pPr>
            <a:endParaRPr lang="en-US" sz="2400" dirty="0">
              <a:solidFill>
                <a:schemeClr val="bg1"/>
              </a:solidFill>
              <a:effectLst>
                <a:outerShdw blurRad="38100" dist="38100" dir="2700000" algn="tl">
                  <a:srgbClr val="000000"/>
                </a:outerShdw>
              </a:effectLst>
              <a:latin typeface="Times New Roman" pitchFamily="18" charset="0"/>
            </a:endParaRPr>
          </a:p>
          <a:p>
            <a:pPr>
              <a:defRPr/>
            </a:pPr>
            <a:r>
              <a:rPr lang="en-US" sz="2400" dirty="0" err="1">
                <a:solidFill>
                  <a:schemeClr val="accent2">
                    <a:lumMod val="50000"/>
                  </a:schemeClr>
                </a:solidFill>
                <a:latin typeface="Times New Roman" pitchFamily="18" charset="0"/>
              </a:rPr>
              <a:t>Digtalis</a:t>
            </a:r>
            <a:endParaRPr lang="en-US" sz="2400" dirty="0">
              <a:solidFill>
                <a:schemeClr val="accent2">
                  <a:lumMod val="50000"/>
                </a:schemeClr>
              </a:solidFill>
              <a:latin typeface="Times New Roman" pitchFamily="18" charset="0"/>
            </a:endParaRPr>
          </a:p>
        </p:txBody>
      </p:sp>
      <p:sp>
        <p:nvSpPr>
          <p:cNvPr id="589831" name="Text Box 7"/>
          <p:cNvSpPr txBox="1">
            <a:spLocks noChangeArrowheads="1"/>
          </p:cNvSpPr>
          <p:nvPr/>
        </p:nvSpPr>
        <p:spPr bwMode="auto">
          <a:xfrm>
            <a:off x="-2190306" y="3697288"/>
            <a:ext cx="6759132" cy="1569660"/>
          </a:xfrm>
          <a:prstGeom prst="rect">
            <a:avLst/>
          </a:prstGeom>
          <a:noFill/>
          <a:ln w="9525">
            <a:noFill/>
            <a:miter lim="800000"/>
            <a:headEnd/>
            <a:tailEnd/>
          </a:ln>
          <a:effectLst/>
        </p:spPr>
        <p:txBody>
          <a:bodyPr wrap="none">
            <a:spAutoFit/>
          </a:bodyPr>
          <a:lstStyle/>
          <a:p>
            <a:pPr algn="r">
              <a:defRPr/>
            </a:pPr>
            <a:r>
              <a:rPr lang="en-US" sz="2400" dirty="0">
                <a:latin typeface="Arial" charset="0"/>
              </a:rPr>
              <a:t>Restriction of Na</a:t>
            </a:r>
            <a:r>
              <a:rPr lang="en-US" sz="2400" baseline="30000" dirty="0">
                <a:latin typeface="Arial" charset="0"/>
              </a:rPr>
              <a:t>+</a:t>
            </a:r>
            <a:r>
              <a:rPr lang="en-US" sz="2400" dirty="0">
                <a:latin typeface="Arial" charset="0"/>
              </a:rPr>
              <a:t> Intake</a:t>
            </a:r>
          </a:p>
          <a:p>
            <a:pPr algn="r">
              <a:defRPr/>
            </a:pPr>
            <a:endParaRPr lang="en-US" sz="2400" dirty="0">
              <a:latin typeface="Arial" charset="0"/>
            </a:endParaRPr>
          </a:p>
          <a:p>
            <a:pPr algn="r">
              <a:defRPr/>
            </a:pPr>
            <a:r>
              <a:rPr lang="en-US" sz="2400" dirty="0">
                <a:latin typeface="Arial" charset="0"/>
              </a:rPr>
              <a:t>Restriction of </a:t>
            </a:r>
          </a:p>
          <a:p>
            <a:pPr algn="r">
              <a:defRPr/>
            </a:pPr>
            <a:r>
              <a:rPr lang="en-US" sz="2400" dirty="0">
                <a:latin typeface="Arial" charset="0"/>
              </a:rPr>
              <a:t>Physical Activity</a:t>
            </a:r>
          </a:p>
        </p:txBody>
      </p:sp>
    </p:spTree>
    <p:extLst>
      <p:ext uri="{BB962C8B-B14F-4D97-AF65-F5344CB8AC3E}">
        <p14:creationId xmlns:p14="http://schemas.microsoft.com/office/powerpoint/2010/main" val="437978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23" y="2028147"/>
            <a:ext cx="8596668" cy="1320800"/>
          </a:xfrm>
        </p:spPr>
        <p:txBody>
          <a:bodyPr/>
          <a:lstStyle/>
          <a:p>
            <a:r>
              <a:rPr lang="en-US" dirty="0" smtClean="0"/>
              <a:t>Diuretics</a:t>
            </a:r>
            <a:endParaRPr lang="en-US" dirty="0"/>
          </a:p>
        </p:txBody>
      </p:sp>
    </p:spTree>
    <p:extLst>
      <p:ext uri="{BB962C8B-B14F-4D97-AF65-F5344CB8AC3E}">
        <p14:creationId xmlns:p14="http://schemas.microsoft.com/office/powerpoint/2010/main" val="6936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1711325" y="187325"/>
            <a:ext cx="8743950" cy="1143000"/>
          </a:xfrm>
        </p:spPr>
        <p:txBody>
          <a:bodyPr>
            <a:normAutofit fontScale="90000"/>
          </a:bodyPr>
          <a:lstStyle/>
          <a:p>
            <a:pPr>
              <a:defRPr/>
            </a:pPr>
            <a:r>
              <a:rPr lang="en-US" dirty="0"/>
              <a:t>Heart Failure: Significant Clinical and Economic Burden</a:t>
            </a:r>
          </a:p>
        </p:txBody>
      </p:sp>
      <p:sp>
        <p:nvSpPr>
          <p:cNvPr id="411651" name="Rectangle 3"/>
          <p:cNvSpPr>
            <a:spLocks noGrp="1" noChangeArrowheads="1"/>
          </p:cNvSpPr>
          <p:nvPr>
            <p:ph type="body" idx="1"/>
          </p:nvPr>
        </p:nvSpPr>
        <p:spPr>
          <a:xfrm>
            <a:off x="1562100" y="1914526"/>
            <a:ext cx="9067800" cy="2797175"/>
          </a:xfrm>
        </p:spPr>
        <p:txBody>
          <a:bodyPr>
            <a:normAutofit fontScale="92500" lnSpcReduction="20000"/>
          </a:bodyPr>
          <a:lstStyle/>
          <a:p>
            <a:pPr>
              <a:defRPr/>
            </a:pPr>
            <a:r>
              <a:rPr lang="en-US" sz="2800" dirty="0"/>
              <a:t>Persons with HF in the </a:t>
            </a:r>
            <a:r>
              <a:rPr lang="en-US" sz="2800" dirty="0" smtClean="0"/>
              <a:t>US</a:t>
            </a:r>
            <a:r>
              <a:rPr lang="en-US" sz="2800" dirty="0"/>
              <a:t>		</a:t>
            </a:r>
            <a:r>
              <a:rPr lang="en-US" sz="2800" dirty="0" smtClean="0"/>
              <a:t>5.1 million</a:t>
            </a:r>
          </a:p>
          <a:p>
            <a:pPr marL="457200" lvl="1" indent="0">
              <a:buNone/>
              <a:defRPr/>
            </a:pPr>
            <a:r>
              <a:rPr lang="en-US" sz="2600" dirty="0" smtClean="0"/>
              <a:t> 20% of Americans &gt; 40yrs</a:t>
            </a:r>
            <a:endParaRPr lang="en-US" sz="2600" dirty="0"/>
          </a:p>
          <a:p>
            <a:pPr>
              <a:defRPr/>
            </a:pPr>
            <a:r>
              <a:rPr lang="en-US" sz="2800" dirty="0"/>
              <a:t>Overall prevalence				</a:t>
            </a:r>
            <a:r>
              <a:rPr lang="en-US" sz="2800" dirty="0" smtClean="0"/>
              <a:t>	2.7%</a:t>
            </a:r>
            <a:endParaRPr lang="en-US" sz="2800" dirty="0"/>
          </a:p>
          <a:p>
            <a:pPr>
              <a:defRPr/>
            </a:pPr>
            <a:r>
              <a:rPr lang="en-US" sz="2800" dirty="0"/>
              <a:t>Incidence				     	</a:t>
            </a:r>
            <a:r>
              <a:rPr lang="en-US" sz="2800" dirty="0" smtClean="0"/>
              <a:t>		650,000/year</a:t>
            </a:r>
            <a:endParaRPr lang="en-US" sz="2800" dirty="0"/>
          </a:p>
          <a:p>
            <a:pPr>
              <a:defRPr/>
            </a:pPr>
            <a:r>
              <a:rPr lang="en-US" sz="2800" dirty="0"/>
              <a:t>Mortality in 2001				</a:t>
            </a:r>
            <a:r>
              <a:rPr lang="en-US" sz="2800" dirty="0" smtClean="0"/>
              <a:t>	52,828</a:t>
            </a:r>
            <a:endParaRPr lang="en-US" sz="2800" dirty="0"/>
          </a:p>
          <a:p>
            <a:pPr>
              <a:defRPr/>
            </a:pPr>
            <a:r>
              <a:rPr lang="en-US" sz="2800" dirty="0"/>
              <a:t>Cost						</a:t>
            </a:r>
            <a:r>
              <a:rPr lang="en-US" sz="2800" dirty="0" smtClean="0"/>
              <a:t>			$</a:t>
            </a:r>
            <a:r>
              <a:rPr lang="en-US" sz="2800" dirty="0"/>
              <a:t>27.9 billion</a:t>
            </a:r>
          </a:p>
        </p:txBody>
      </p:sp>
    </p:spTree>
    <p:extLst>
      <p:ext uri="{BB962C8B-B14F-4D97-AF65-F5344CB8AC3E}">
        <p14:creationId xmlns:p14="http://schemas.microsoft.com/office/powerpoint/2010/main" val="3498178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normAutofit/>
          </a:bodyPr>
          <a:lstStyle/>
          <a:p>
            <a:pPr>
              <a:defRPr/>
            </a:pPr>
            <a:r>
              <a:rPr lang="en-US" dirty="0"/>
              <a:t>Diuretics and Heart Failure</a:t>
            </a:r>
          </a:p>
        </p:txBody>
      </p:sp>
      <p:sp>
        <p:nvSpPr>
          <p:cNvPr id="616451" name="Rectangle 3"/>
          <p:cNvSpPr>
            <a:spLocks noGrp="1" noChangeArrowheads="1"/>
          </p:cNvSpPr>
          <p:nvPr>
            <p:ph type="body" idx="1"/>
          </p:nvPr>
        </p:nvSpPr>
        <p:spPr>
          <a:xfrm>
            <a:off x="677334" y="1607687"/>
            <a:ext cx="8596668" cy="4433675"/>
          </a:xfrm>
        </p:spPr>
        <p:txBody>
          <a:bodyPr>
            <a:normAutofit fontScale="92500"/>
          </a:bodyPr>
          <a:lstStyle/>
          <a:p>
            <a:pPr>
              <a:spcBef>
                <a:spcPct val="50000"/>
              </a:spcBef>
              <a:defRPr/>
            </a:pPr>
            <a:r>
              <a:rPr lang="en-US" sz="2400" dirty="0"/>
              <a:t>No long-term studies of diuretic therapy for treatment of heart failure; its effects on morbidity and mortality are not known</a:t>
            </a:r>
            <a:r>
              <a:rPr lang="en-US" sz="2400" baseline="30000" dirty="0"/>
              <a:t>1</a:t>
            </a:r>
          </a:p>
          <a:p>
            <a:pPr>
              <a:spcBef>
                <a:spcPct val="50000"/>
              </a:spcBef>
              <a:defRPr/>
            </a:pPr>
            <a:r>
              <a:rPr lang="en-US" sz="2400" dirty="0"/>
              <a:t>Patients may become unresponsive to high doses of diuretic drugs if they</a:t>
            </a:r>
          </a:p>
          <a:p>
            <a:pPr lvl="1">
              <a:spcBef>
                <a:spcPct val="50000"/>
              </a:spcBef>
              <a:defRPr/>
            </a:pPr>
            <a:r>
              <a:rPr lang="en-US" sz="2000" dirty="0"/>
              <a:t>consume large amounts of dietary sodium</a:t>
            </a:r>
            <a:r>
              <a:rPr lang="en-US" sz="2000" baseline="30000" dirty="0"/>
              <a:t>2</a:t>
            </a:r>
          </a:p>
          <a:p>
            <a:pPr lvl="1">
              <a:spcBef>
                <a:spcPct val="50000"/>
              </a:spcBef>
              <a:defRPr/>
            </a:pPr>
            <a:r>
              <a:rPr lang="en-US" sz="2000" dirty="0"/>
              <a:t>Take agents that can block the effects of diuretics (e.g. NSAIDs)</a:t>
            </a:r>
            <a:r>
              <a:rPr lang="en-US" sz="2000" baseline="30000" dirty="0"/>
              <a:t>1</a:t>
            </a:r>
          </a:p>
          <a:p>
            <a:pPr lvl="1">
              <a:spcBef>
                <a:spcPct val="50000"/>
              </a:spcBef>
              <a:defRPr/>
            </a:pPr>
            <a:r>
              <a:rPr lang="en-US" sz="2000" dirty="0"/>
              <a:t>Have significant impairment of renal function or perfusion</a:t>
            </a:r>
            <a:r>
              <a:rPr lang="en-US" sz="2000" baseline="30000" dirty="0"/>
              <a:t>1</a:t>
            </a:r>
          </a:p>
          <a:p>
            <a:pPr>
              <a:spcBef>
                <a:spcPct val="50000"/>
              </a:spcBef>
              <a:defRPr/>
            </a:pPr>
            <a:r>
              <a:rPr lang="en-US" sz="2400" dirty="0"/>
              <a:t>Diuretic resistance can generally be overcome by</a:t>
            </a:r>
          </a:p>
          <a:p>
            <a:pPr lvl="1">
              <a:spcBef>
                <a:spcPct val="50000"/>
              </a:spcBef>
              <a:defRPr/>
            </a:pPr>
            <a:r>
              <a:rPr lang="en-US" sz="2000" dirty="0"/>
              <a:t>IV administration of diuretics</a:t>
            </a:r>
            <a:r>
              <a:rPr lang="en-US" sz="2000" baseline="30000" dirty="0"/>
              <a:t>2</a:t>
            </a:r>
          </a:p>
          <a:p>
            <a:pPr lvl="1">
              <a:spcBef>
                <a:spcPct val="50000"/>
              </a:spcBef>
              <a:defRPr/>
            </a:pPr>
            <a:r>
              <a:rPr lang="en-US" sz="2000" dirty="0"/>
              <a:t>using two or more diuretics in combination</a:t>
            </a:r>
          </a:p>
        </p:txBody>
      </p:sp>
      <p:sp>
        <p:nvSpPr>
          <p:cNvPr id="616452" name="Text Box 4"/>
          <p:cNvSpPr txBox="1">
            <a:spLocks noChangeArrowheads="1"/>
          </p:cNvSpPr>
          <p:nvPr/>
        </p:nvSpPr>
        <p:spPr bwMode="auto">
          <a:xfrm>
            <a:off x="3309938" y="5903914"/>
            <a:ext cx="5573712" cy="530225"/>
          </a:xfrm>
          <a:prstGeom prst="rect">
            <a:avLst/>
          </a:prstGeom>
          <a:noFill/>
          <a:ln w="9525">
            <a:noFill/>
            <a:miter lim="800000"/>
            <a:headEnd/>
            <a:tailEnd/>
          </a:ln>
          <a:effectLst/>
        </p:spPr>
        <p:txBody>
          <a:bodyPr/>
          <a:lstStyle/>
          <a:p>
            <a:pPr marL="457200" indent="-457200" algn="ctr">
              <a:defRPr/>
            </a:pPr>
            <a:r>
              <a:rPr kumimoji="1" lang="en-US" sz="1600" baseline="30000" dirty="0">
                <a:latin typeface="Times New Roman" pitchFamily="18" charset="0"/>
              </a:rPr>
              <a:t>1</a:t>
            </a:r>
            <a:r>
              <a:rPr kumimoji="1" lang="en-US" sz="1600" dirty="0">
                <a:latin typeface="Times New Roman" pitchFamily="18" charset="0"/>
              </a:rPr>
              <a:t>Ravnan SL et al. </a:t>
            </a:r>
            <a:r>
              <a:rPr kumimoji="1" lang="en-US" sz="1600" i="1" dirty="0">
                <a:latin typeface="Times New Roman" pitchFamily="18" charset="0"/>
              </a:rPr>
              <a:t>Congest Heart Fail.</a:t>
            </a:r>
            <a:r>
              <a:rPr kumimoji="1" lang="en-US" sz="1600" dirty="0">
                <a:latin typeface="Times New Roman" pitchFamily="18" charset="0"/>
              </a:rPr>
              <a:t> 2002;8:80-85</a:t>
            </a:r>
            <a:endParaRPr kumimoji="1" lang="en-US" sz="1600" baseline="30000" dirty="0">
              <a:latin typeface="Times New Roman" pitchFamily="18" charset="0"/>
            </a:endParaRPr>
          </a:p>
          <a:p>
            <a:pPr marL="457200" indent="-457200" algn="ctr">
              <a:defRPr/>
            </a:pPr>
            <a:r>
              <a:rPr kumimoji="1" lang="en-US" sz="1600" baseline="30000" dirty="0">
                <a:latin typeface="Times New Roman" pitchFamily="18" charset="0"/>
              </a:rPr>
              <a:t>2</a:t>
            </a:r>
            <a:r>
              <a:rPr kumimoji="1" lang="en-US" sz="1600" dirty="0">
                <a:latin typeface="Times New Roman" pitchFamily="18" charset="0"/>
              </a:rPr>
              <a:t> </a:t>
            </a:r>
            <a:r>
              <a:rPr kumimoji="1" lang="en-US" sz="1600" dirty="0" err="1">
                <a:latin typeface="Times New Roman" pitchFamily="18" charset="0"/>
              </a:rPr>
              <a:t>Brater</a:t>
            </a:r>
            <a:r>
              <a:rPr kumimoji="1" lang="en-US" sz="1600" dirty="0">
                <a:latin typeface="Times New Roman" pitchFamily="18" charset="0"/>
              </a:rPr>
              <a:t> DC. </a:t>
            </a:r>
            <a:r>
              <a:rPr kumimoji="1" lang="en-US" sz="1600" i="1" dirty="0">
                <a:latin typeface="Times New Roman" pitchFamily="18" charset="0"/>
              </a:rPr>
              <a:t>Drugs.</a:t>
            </a:r>
            <a:r>
              <a:rPr kumimoji="1" lang="en-US" sz="1600" dirty="0">
                <a:latin typeface="Times New Roman" pitchFamily="18" charset="0"/>
              </a:rPr>
              <a:t> 1985;30:427-443.</a:t>
            </a:r>
            <a:endParaRPr lang="en-US" sz="1600" dirty="0">
              <a:latin typeface="Times New Roman" pitchFamily="18" charset="0"/>
            </a:endParaRPr>
          </a:p>
        </p:txBody>
      </p:sp>
    </p:spTree>
    <p:extLst>
      <p:ext uri="{BB962C8B-B14F-4D97-AF65-F5344CB8AC3E}">
        <p14:creationId xmlns:p14="http://schemas.microsoft.com/office/powerpoint/2010/main" val="4089051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l="2931" t="2626"/>
          <a:stretch>
            <a:fillRect/>
          </a:stretch>
        </p:blipFill>
        <p:spPr bwMode="auto">
          <a:xfrm>
            <a:off x="5765800" y="1065214"/>
            <a:ext cx="4630738"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499" name="Text Box 3"/>
          <p:cNvSpPr txBox="1">
            <a:spLocks noChangeArrowheads="1"/>
          </p:cNvSpPr>
          <p:nvPr/>
        </p:nvSpPr>
        <p:spPr bwMode="auto">
          <a:xfrm>
            <a:off x="2217738" y="2139950"/>
            <a:ext cx="325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800"/>
              <a:t>Proximal Tubule</a:t>
            </a:r>
          </a:p>
          <a:p>
            <a:r>
              <a:rPr lang="en-US" sz="1800">
                <a:solidFill>
                  <a:schemeClr val="tx1"/>
                </a:solidFill>
              </a:rPr>
              <a:t>Carbonic anhydrase inhibitors</a:t>
            </a:r>
          </a:p>
        </p:txBody>
      </p:sp>
      <p:sp>
        <p:nvSpPr>
          <p:cNvPr id="618500" name="Line 4"/>
          <p:cNvSpPr>
            <a:spLocks noChangeShapeType="1"/>
          </p:cNvSpPr>
          <p:nvPr/>
        </p:nvSpPr>
        <p:spPr bwMode="auto">
          <a:xfrm rot="21061504" flipV="1">
            <a:off x="4024313" y="1695451"/>
            <a:ext cx="5016500" cy="169863"/>
          </a:xfrm>
          <a:prstGeom prst="line">
            <a:avLst/>
          </a:prstGeom>
          <a:noFill/>
          <a:ln w="38100">
            <a:solidFill>
              <a:schemeClr val="accent2"/>
            </a:solidFill>
            <a:round/>
            <a:headEnd/>
            <a:tailEnd type="triangle" w="med" len="med"/>
          </a:ln>
          <a:effectLst/>
        </p:spPr>
        <p:txBody>
          <a:bodyPr/>
          <a:lstStyle/>
          <a:p>
            <a:pPr>
              <a:defRPr/>
            </a:pPr>
            <a:endParaRPr lang="en-US">
              <a:latin typeface="Arial" charset="0"/>
            </a:endParaRPr>
          </a:p>
        </p:txBody>
      </p:sp>
      <p:sp>
        <p:nvSpPr>
          <p:cNvPr id="618501" name="Text Box 5"/>
          <p:cNvSpPr txBox="1">
            <a:spLocks noChangeArrowheads="1"/>
          </p:cNvSpPr>
          <p:nvPr/>
        </p:nvSpPr>
        <p:spPr bwMode="auto">
          <a:xfrm>
            <a:off x="1519239" y="4008439"/>
            <a:ext cx="28527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800"/>
              <a:t>Collecting Duct</a:t>
            </a:r>
          </a:p>
          <a:p>
            <a:r>
              <a:rPr lang="en-US" sz="1800">
                <a:solidFill>
                  <a:schemeClr val="tx1"/>
                </a:solidFill>
              </a:rPr>
              <a:t>Vasopressin antagonists</a:t>
            </a:r>
          </a:p>
          <a:p>
            <a:r>
              <a:rPr lang="en-US" sz="1800">
                <a:solidFill>
                  <a:schemeClr val="tx1"/>
                </a:solidFill>
              </a:rPr>
              <a:t>Aldosterone antagonists</a:t>
            </a:r>
          </a:p>
        </p:txBody>
      </p:sp>
      <p:sp>
        <p:nvSpPr>
          <p:cNvPr id="618502" name="Line 6"/>
          <p:cNvSpPr>
            <a:spLocks noChangeShapeType="1"/>
          </p:cNvSpPr>
          <p:nvPr/>
        </p:nvSpPr>
        <p:spPr bwMode="auto">
          <a:xfrm rot="21039641" flipV="1">
            <a:off x="3351214" y="3070225"/>
            <a:ext cx="6867525" cy="592138"/>
          </a:xfrm>
          <a:prstGeom prst="line">
            <a:avLst/>
          </a:prstGeom>
          <a:noFill/>
          <a:ln w="38100">
            <a:solidFill>
              <a:schemeClr val="hlink"/>
            </a:solidFill>
            <a:round/>
            <a:headEnd/>
            <a:tailEnd type="triangle" w="med" len="med"/>
          </a:ln>
          <a:effectLst/>
        </p:spPr>
        <p:txBody>
          <a:bodyPr/>
          <a:lstStyle/>
          <a:p>
            <a:pPr>
              <a:defRPr/>
            </a:pPr>
            <a:endParaRPr lang="en-US">
              <a:latin typeface="Arial" charset="0"/>
            </a:endParaRPr>
          </a:p>
        </p:txBody>
      </p:sp>
      <p:sp>
        <p:nvSpPr>
          <p:cNvPr id="618503" name="Text Box 7"/>
          <p:cNvSpPr txBox="1">
            <a:spLocks noChangeArrowheads="1"/>
          </p:cNvSpPr>
          <p:nvPr/>
        </p:nvSpPr>
        <p:spPr bwMode="auto">
          <a:xfrm>
            <a:off x="1668464" y="3267075"/>
            <a:ext cx="3970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800"/>
              <a:t>Distal Tubule</a:t>
            </a:r>
          </a:p>
          <a:p>
            <a:r>
              <a:rPr lang="en-US" sz="1800">
                <a:solidFill>
                  <a:schemeClr val="tx1"/>
                </a:solidFill>
              </a:rPr>
              <a:t>Thiazide diuretics</a:t>
            </a:r>
          </a:p>
        </p:txBody>
      </p:sp>
      <p:sp>
        <p:nvSpPr>
          <p:cNvPr id="618504" name="Line 8"/>
          <p:cNvSpPr>
            <a:spLocks noChangeShapeType="1"/>
          </p:cNvSpPr>
          <p:nvPr/>
        </p:nvSpPr>
        <p:spPr bwMode="auto">
          <a:xfrm rot="21433753" flipV="1">
            <a:off x="3328988" y="2849564"/>
            <a:ext cx="5435600" cy="477837"/>
          </a:xfrm>
          <a:prstGeom prst="line">
            <a:avLst/>
          </a:prstGeom>
          <a:noFill/>
          <a:ln w="38100">
            <a:solidFill>
              <a:srgbClr val="FF0000"/>
            </a:solidFill>
            <a:round/>
            <a:headEnd/>
            <a:tailEnd type="triangle" w="med" len="med"/>
          </a:ln>
          <a:effectLst/>
        </p:spPr>
        <p:txBody>
          <a:bodyPr/>
          <a:lstStyle/>
          <a:p>
            <a:pPr>
              <a:defRPr/>
            </a:pPr>
            <a:endParaRPr lang="en-US">
              <a:latin typeface="Arial" charset="0"/>
            </a:endParaRPr>
          </a:p>
        </p:txBody>
      </p:sp>
      <p:sp>
        <p:nvSpPr>
          <p:cNvPr id="618505" name="Rectangle 9"/>
          <p:cNvSpPr>
            <a:spLocks noGrp="1" noChangeArrowheads="1"/>
          </p:cNvSpPr>
          <p:nvPr>
            <p:ph type="title"/>
          </p:nvPr>
        </p:nvSpPr>
        <p:spPr>
          <a:xfrm>
            <a:off x="605452" y="289627"/>
            <a:ext cx="8596668" cy="1320800"/>
          </a:xfrm>
        </p:spPr>
        <p:txBody>
          <a:bodyPr/>
          <a:lstStyle/>
          <a:p>
            <a:pPr>
              <a:defRPr/>
            </a:pPr>
            <a:r>
              <a:rPr lang="en-US" dirty="0"/>
              <a:t>Location of Diuretic Action </a:t>
            </a:r>
          </a:p>
        </p:txBody>
      </p:sp>
      <p:sp>
        <p:nvSpPr>
          <p:cNvPr id="618506" name="Text Box 10"/>
          <p:cNvSpPr txBox="1">
            <a:spLocks noChangeArrowheads="1"/>
          </p:cNvSpPr>
          <p:nvPr/>
        </p:nvSpPr>
        <p:spPr bwMode="auto">
          <a:xfrm>
            <a:off x="1346200" y="4926013"/>
            <a:ext cx="3521004" cy="646331"/>
          </a:xfrm>
          <a:prstGeom prst="rect">
            <a:avLst/>
          </a:prstGeom>
          <a:noFill/>
          <a:ln w="9525">
            <a:noFill/>
            <a:miter lim="800000"/>
            <a:headEnd/>
            <a:tailEnd/>
          </a:ln>
          <a:effectLst/>
        </p:spPr>
        <p:txBody>
          <a:bodyPr wrap="none">
            <a:spAutoFit/>
          </a:bodyPr>
          <a:lstStyle/>
          <a:p>
            <a:pPr>
              <a:defRPr/>
            </a:pPr>
            <a:r>
              <a:rPr lang="en-US" dirty="0">
                <a:latin typeface="Arial" charset="0"/>
              </a:rPr>
              <a:t>Ascending limb of Loop of </a:t>
            </a:r>
            <a:r>
              <a:rPr lang="en-US" dirty="0" err="1">
                <a:latin typeface="Arial" charset="0"/>
              </a:rPr>
              <a:t>Henle</a:t>
            </a:r>
            <a:endParaRPr lang="en-US" dirty="0">
              <a:latin typeface="Arial" charset="0"/>
            </a:endParaRPr>
          </a:p>
          <a:p>
            <a:pPr>
              <a:defRPr/>
            </a:pPr>
            <a:r>
              <a:rPr lang="en-US" dirty="0">
                <a:solidFill>
                  <a:schemeClr val="accent2">
                    <a:lumMod val="75000"/>
                  </a:schemeClr>
                </a:solidFill>
                <a:latin typeface="Arial" charset="0"/>
              </a:rPr>
              <a:t>Loop diuretics</a:t>
            </a:r>
          </a:p>
        </p:txBody>
      </p:sp>
      <p:sp>
        <p:nvSpPr>
          <p:cNvPr id="618507" name="Line 11"/>
          <p:cNvSpPr>
            <a:spLocks noChangeShapeType="1"/>
          </p:cNvSpPr>
          <p:nvPr/>
        </p:nvSpPr>
        <p:spPr bwMode="auto">
          <a:xfrm rot="21433753" flipV="1">
            <a:off x="4767264" y="4278314"/>
            <a:ext cx="4746625" cy="649287"/>
          </a:xfrm>
          <a:prstGeom prst="line">
            <a:avLst/>
          </a:prstGeom>
          <a:noFill/>
          <a:ln w="38100">
            <a:solidFill>
              <a:srgbClr val="FF0000"/>
            </a:solidFill>
            <a:round/>
            <a:headEnd/>
            <a:tailEnd type="triangle" w="med" len="med"/>
          </a:ln>
          <a:effectLst/>
        </p:spPr>
        <p:txBody>
          <a:bodyPr/>
          <a:lstStyle/>
          <a:p>
            <a:pPr>
              <a:defRPr/>
            </a:pPr>
            <a:endParaRPr lang="en-US">
              <a:latin typeface="Arial" charset="0"/>
            </a:endParaRPr>
          </a:p>
        </p:txBody>
      </p:sp>
    </p:spTree>
    <p:extLst>
      <p:ext uri="{BB962C8B-B14F-4D97-AF65-F5344CB8AC3E}">
        <p14:creationId xmlns:p14="http://schemas.microsoft.com/office/powerpoint/2010/main" val="1358822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85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85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85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5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85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85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8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P spid="618501" grpId="0"/>
      <p:bldP spid="618503" grpId="0"/>
      <p:bldP spid="6185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312" y="2190267"/>
            <a:ext cx="8596668" cy="1320800"/>
          </a:xfrm>
        </p:spPr>
        <p:txBody>
          <a:bodyPr/>
          <a:lstStyle/>
          <a:p>
            <a:r>
              <a:rPr lang="en-US" dirty="0" smtClean="0"/>
              <a:t>Digoxin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50604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2" name="Rectangle 4"/>
          <p:cNvSpPr>
            <a:spLocks noGrp="1" noChangeArrowheads="1"/>
          </p:cNvSpPr>
          <p:nvPr>
            <p:ph type="title"/>
          </p:nvPr>
        </p:nvSpPr>
        <p:spPr>
          <a:xfrm>
            <a:off x="621330" y="366712"/>
            <a:ext cx="8596668" cy="1320800"/>
          </a:xfrm>
        </p:spPr>
        <p:txBody>
          <a:bodyPr/>
          <a:lstStyle/>
          <a:p>
            <a:pPr>
              <a:defRPr/>
            </a:pPr>
            <a:r>
              <a:rPr lang="en-US" sz="3200" dirty="0"/>
              <a:t>Digitalis and the Treatment of Cardiac Dropsy</a:t>
            </a:r>
          </a:p>
        </p:txBody>
      </p:sp>
      <p:sp>
        <p:nvSpPr>
          <p:cNvPr id="652298" name="Rectangle 10"/>
          <p:cNvSpPr>
            <a:spLocks noChangeArrowheads="1"/>
          </p:cNvSpPr>
          <p:nvPr/>
        </p:nvSpPr>
        <p:spPr bwMode="auto">
          <a:xfrm>
            <a:off x="2794000" y="5900739"/>
            <a:ext cx="6604000" cy="581025"/>
          </a:xfrm>
          <a:prstGeom prst="rect">
            <a:avLst/>
          </a:prstGeom>
          <a:noFill/>
          <a:ln w="9525">
            <a:noFill/>
            <a:miter lim="800000"/>
            <a:headEnd/>
            <a:tailEnd/>
          </a:ln>
          <a:effectLst/>
        </p:spPr>
        <p:txBody>
          <a:bodyPr wrap="none" anchor="ctr">
            <a:spAutoFit/>
          </a:bodyPr>
          <a:lstStyle/>
          <a:p>
            <a:pPr algn="ctr">
              <a:defRPr/>
            </a:pPr>
            <a:r>
              <a:rPr lang="en-US" sz="1600" dirty="0">
                <a:latin typeface="Arial" charset="0"/>
              </a:rPr>
              <a:t>Withering W “An account of the foxglove and some of its medical uses; </a:t>
            </a:r>
          </a:p>
          <a:p>
            <a:pPr algn="ctr">
              <a:defRPr/>
            </a:pPr>
            <a:r>
              <a:rPr lang="en-US" sz="1600" dirty="0">
                <a:latin typeface="Arial" charset="0"/>
              </a:rPr>
              <a:t>with practical remarks on the dropsy, and some other diseases,” 1785</a:t>
            </a:r>
          </a:p>
        </p:txBody>
      </p:sp>
      <p:grpSp>
        <p:nvGrpSpPr>
          <p:cNvPr id="2" name="Group 28"/>
          <p:cNvGrpSpPr>
            <a:grpSpLocks/>
          </p:cNvGrpSpPr>
          <p:nvPr/>
        </p:nvGrpSpPr>
        <p:grpSpPr bwMode="auto">
          <a:xfrm>
            <a:off x="1592264" y="1281113"/>
            <a:ext cx="2765425" cy="4405312"/>
            <a:chOff x="213" y="807"/>
            <a:chExt cx="1742" cy="2775"/>
          </a:xfrm>
        </p:grpSpPr>
        <p:pic>
          <p:nvPicPr>
            <p:cNvPr id="12299" name="Picture 6" descr="File:William Wither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 y="807"/>
              <a:ext cx="1742" cy="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297" name="Rectangle 9"/>
            <p:cNvSpPr>
              <a:spLocks noChangeArrowheads="1"/>
            </p:cNvSpPr>
            <p:nvPr/>
          </p:nvSpPr>
          <p:spPr bwMode="auto">
            <a:xfrm>
              <a:off x="279" y="3140"/>
              <a:ext cx="1610" cy="442"/>
            </a:xfrm>
            <a:prstGeom prst="rect">
              <a:avLst/>
            </a:prstGeom>
            <a:noFill/>
            <a:ln w="9525">
              <a:noFill/>
              <a:miter lim="800000"/>
              <a:headEnd/>
              <a:tailEnd/>
            </a:ln>
            <a:effectLst/>
          </p:spPr>
          <p:txBody>
            <a:bodyPr wrap="none" anchor="ctr">
              <a:spAutoFit/>
            </a:bodyPr>
            <a:lstStyle/>
            <a:p>
              <a:pPr algn="ctr">
                <a:defRPr/>
              </a:pPr>
              <a:r>
                <a:rPr lang="en-US" sz="2000" dirty="0">
                  <a:latin typeface="Arial" charset="0"/>
                </a:rPr>
                <a:t>Dr. William Withering</a:t>
              </a:r>
            </a:p>
            <a:p>
              <a:pPr algn="ctr">
                <a:defRPr/>
              </a:pPr>
              <a:r>
                <a:rPr lang="en-US" sz="2000" dirty="0">
                  <a:latin typeface="Arial" charset="0"/>
                </a:rPr>
                <a:t>1741 - 1799 </a:t>
              </a:r>
            </a:p>
          </p:txBody>
        </p:sp>
      </p:grpSp>
      <p:grpSp>
        <p:nvGrpSpPr>
          <p:cNvPr id="3" name="Group 16"/>
          <p:cNvGrpSpPr>
            <a:grpSpLocks/>
          </p:cNvGrpSpPr>
          <p:nvPr/>
        </p:nvGrpSpPr>
        <p:grpSpPr bwMode="auto">
          <a:xfrm>
            <a:off x="8269288" y="1281114"/>
            <a:ext cx="2330450" cy="4422775"/>
            <a:chOff x="4089" y="884"/>
            <a:chExt cx="1468" cy="2786"/>
          </a:xfrm>
        </p:grpSpPr>
        <p:pic>
          <p:nvPicPr>
            <p:cNvPr id="12297" name="Picture 12" descr="Withering, William (1741-1799). An Account of the foxglove, and some of its medical uses, Birmingham, 1785.">
              <a:hlinkClick r:id="rId4" tooltip="witheringfoxglovesm21.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 y="884"/>
              <a:ext cx="1368" cy="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301" name="Text Box 13"/>
            <p:cNvSpPr txBox="1">
              <a:spLocks noChangeArrowheads="1"/>
            </p:cNvSpPr>
            <p:nvPr/>
          </p:nvSpPr>
          <p:spPr bwMode="auto">
            <a:xfrm>
              <a:off x="4089" y="3228"/>
              <a:ext cx="1468" cy="442"/>
            </a:xfrm>
            <a:prstGeom prst="rect">
              <a:avLst/>
            </a:prstGeom>
            <a:noFill/>
            <a:ln w="9525">
              <a:noFill/>
              <a:miter lim="800000"/>
              <a:headEnd/>
              <a:tailEnd/>
            </a:ln>
            <a:effectLst/>
          </p:spPr>
          <p:txBody>
            <a:bodyPr wrap="none">
              <a:spAutoFit/>
            </a:bodyPr>
            <a:lstStyle/>
            <a:p>
              <a:pPr algn="ctr">
                <a:defRPr/>
              </a:pPr>
              <a:r>
                <a:rPr lang="en-US" sz="2000" dirty="0">
                  <a:latin typeface="Arial" charset="0"/>
                </a:rPr>
                <a:t>Foxglove </a:t>
              </a:r>
            </a:p>
            <a:p>
              <a:pPr algn="ctr">
                <a:defRPr/>
              </a:pPr>
              <a:r>
                <a:rPr lang="en-US" sz="2000" dirty="0">
                  <a:latin typeface="Arial" charset="0"/>
                </a:rPr>
                <a:t>(Digitalis </a:t>
              </a:r>
              <a:r>
                <a:rPr lang="en-US" sz="2000" dirty="0" err="1">
                  <a:latin typeface="Arial" charset="0"/>
                </a:rPr>
                <a:t>purpurea</a:t>
              </a:r>
              <a:r>
                <a:rPr lang="en-US" sz="2000" dirty="0">
                  <a:latin typeface="Arial" charset="0"/>
                </a:rPr>
                <a:t>)</a:t>
              </a:r>
            </a:p>
          </p:txBody>
        </p:sp>
      </p:grpSp>
      <p:grpSp>
        <p:nvGrpSpPr>
          <p:cNvPr id="4" name="Group 29"/>
          <p:cNvGrpSpPr>
            <a:grpSpLocks/>
          </p:cNvGrpSpPr>
          <p:nvPr/>
        </p:nvGrpSpPr>
        <p:grpSpPr bwMode="auto">
          <a:xfrm>
            <a:off x="4919664" y="1281114"/>
            <a:ext cx="2784475" cy="4433887"/>
            <a:chOff x="2327" y="858"/>
            <a:chExt cx="1754" cy="2793"/>
          </a:xfrm>
        </p:grpSpPr>
        <p:pic>
          <p:nvPicPr>
            <p:cNvPr id="12295" name="Picture 26" descr="Drops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7" y="858"/>
              <a:ext cx="1754" cy="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315" name="Text Box 27"/>
            <p:cNvSpPr txBox="1">
              <a:spLocks noChangeArrowheads="1"/>
            </p:cNvSpPr>
            <p:nvPr/>
          </p:nvSpPr>
          <p:spPr bwMode="auto">
            <a:xfrm>
              <a:off x="2428" y="3205"/>
              <a:ext cx="1569" cy="446"/>
            </a:xfrm>
            <a:prstGeom prst="rect">
              <a:avLst/>
            </a:prstGeom>
            <a:noFill/>
            <a:ln w="9525">
              <a:noFill/>
              <a:miter lim="800000"/>
              <a:headEnd/>
              <a:tailEnd/>
            </a:ln>
            <a:effectLst/>
          </p:spPr>
          <p:txBody>
            <a:bodyPr wrap="none">
              <a:spAutoFit/>
            </a:bodyPr>
            <a:lstStyle/>
            <a:p>
              <a:pPr>
                <a:defRPr/>
              </a:pPr>
              <a:r>
                <a:rPr lang="en-US" sz="2000" dirty="0">
                  <a:latin typeface="Arial" charset="0"/>
                </a:rPr>
                <a:t>17</a:t>
              </a:r>
              <a:r>
                <a:rPr lang="en-US" sz="2000" baseline="30000" dirty="0">
                  <a:latin typeface="Arial" charset="0"/>
                </a:rPr>
                <a:t>th</a:t>
              </a:r>
              <a:r>
                <a:rPr lang="en-US" sz="2000" dirty="0">
                  <a:latin typeface="Arial" charset="0"/>
                </a:rPr>
                <a:t> Century patient </a:t>
              </a:r>
            </a:p>
            <a:p>
              <a:pPr>
                <a:defRPr/>
              </a:pPr>
              <a:r>
                <a:rPr lang="en-US" sz="2000" dirty="0">
                  <a:latin typeface="Arial" charset="0"/>
                </a:rPr>
                <a:t>with severe  dropsy</a:t>
              </a:r>
            </a:p>
          </p:txBody>
        </p:sp>
      </p:grpSp>
    </p:spTree>
    <p:extLst>
      <p:ext uri="{BB962C8B-B14F-4D97-AF65-F5344CB8AC3E}">
        <p14:creationId xmlns:p14="http://schemas.microsoft.com/office/powerpoint/2010/main" val="2981686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2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a:defRPr/>
            </a:pPr>
            <a:r>
              <a:rPr lang="en-US" dirty="0"/>
              <a:t>Effect of Digoxin Upon Clinical Outcomes in Subjects with Heart Failure</a:t>
            </a:r>
          </a:p>
        </p:txBody>
      </p:sp>
      <p:pic>
        <p:nvPicPr>
          <p:cNvPr id="13315" name="Picture 3"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85" y="2736057"/>
            <a:ext cx="4411663"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5252" name="Text Box 4"/>
          <p:cNvSpPr txBox="1">
            <a:spLocks noChangeArrowheads="1"/>
          </p:cNvSpPr>
          <p:nvPr/>
        </p:nvSpPr>
        <p:spPr bwMode="auto">
          <a:xfrm>
            <a:off x="3365500" y="6272213"/>
            <a:ext cx="5684838" cy="336550"/>
          </a:xfrm>
          <a:prstGeom prst="rect">
            <a:avLst/>
          </a:prstGeom>
          <a:noFill/>
          <a:ln w="9525">
            <a:noFill/>
            <a:miter lim="800000"/>
            <a:headEnd/>
            <a:tailEnd/>
          </a:ln>
          <a:effectLst/>
        </p:spPr>
        <p:txBody>
          <a:bodyPr wrap="none">
            <a:spAutoFit/>
          </a:bodyPr>
          <a:lstStyle/>
          <a:p>
            <a:pPr algn="ctr">
              <a:defRPr/>
            </a:pPr>
            <a:r>
              <a:rPr lang="en-US" sz="1600" dirty="0">
                <a:latin typeface="Times New Roman" pitchFamily="18" charset="0"/>
              </a:rPr>
              <a:t>The Digitalis Investigator Group.  N </a:t>
            </a:r>
            <a:r>
              <a:rPr lang="en-US" sz="1600" dirty="0" err="1">
                <a:latin typeface="Times New Roman" pitchFamily="18" charset="0"/>
              </a:rPr>
              <a:t>Eng</a:t>
            </a:r>
            <a:r>
              <a:rPr lang="en-US" sz="1600" dirty="0">
                <a:latin typeface="Times New Roman" pitchFamily="18" charset="0"/>
              </a:rPr>
              <a:t> J Med 1997; 336: 525-33.</a:t>
            </a:r>
          </a:p>
        </p:txBody>
      </p:sp>
      <p:pic>
        <p:nvPicPr>
          <p:cNvPr id="13317" name="Picture 5" descr="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572" y="2723357"/>
            <a:ext cx="4411662"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35" y="2729707"/>
            <a:ext cx="4411663"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8522" y="2726532"/>
            <a:ext cx="4411662"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5256" name="Text Box 8"/>
          <p:cNvSpPr txBox="1">
            <a:spLocks noChangeArrowheads="1"/>
          </p:cNvSpPr>
          <p:nvPr/>
        </p:nvSpPr>
        <p:spPr bwMode="auto">
          <a:xfrm>
            <a:off x="1343910" y="2175668"/>
            <a:ext cx="2727325" cy="457200"/>
          </a:xfrm>
          <a:prstGeom prst="rect">
            <a:avLst/>
          </a:prstGeom>
          <a:noFill/>
          <a:ln w="9525">
            <a:noFill/>
            <a:miter lim="800000"/>
            <a:headEnd/>
            <a:tailEnd/>
          </a:ln>
          <a:effectLst/>
        </p:spPr>
        <p:txBody>
          <a:bodyPr wrap="none">
            <a:spAutoFit/>
          </a:bodyPr>
          <a:lstStyle/>
          <a:p>
            <a:pPr>
              <a:defRPr/>
            </a:pPr>
            <a:r>
              <a:rPr lang="en-US" sz="2400" dirty="0">
                <a:latin typeface="Arial" charset="0"/>
              </a:rPr>
              <a:t>All Cause Mortality</a:t>
            </a:r>
          </a:p>
        </p:txBody>
      </p:sp>
      <p:sp>
        <p:nvSpPr>
          <p:cNvPr id="565257" name="Text Box 9"/>
          <p:cNvSpPr txBox="1">
            <a:spLocks noChangeArrowheads="1"/>
          </p:cNvSpPr>
          <p:nvPr/>
        </p:nvSpPr>
        <p:spPr bwMode="auto">
          <a:xfrm>
            <a:off x="4985634" y="2175668"/>
            <a:ext cx="4897438" cy="457200"/>
          </a:xfrm>
          <a:prstGeom prst="rect">
            <a:avLst/>
          </a:prstGeom>
          <a:noFill/>
          <a:ln w="9525">
            <a:noFill/>
            <a:miter lim="800000"/>
            <a:headEnd/>
            <a:tailEnd/>
          </a:ln>
          <a:effectLst/>
        </p:spPr>
        <p:txBody>
          <a:bodyPr wrap="none">
            <a:spAutoFit/>
          </a:bodyPr>
          <a:lstStyle/>
          <a:p>
            <a:pPr>
              <a:defRPr/>
            </a:pPr>
            <a:r>
              <a:rPr lang="en-US" sz="2400" dirty="0">
                <a:latin typeface="Arial" charset="0"/>
              </a:rPr>
              <a:t>Death or Hospitalization Due to HF</a:t>
            </a:r>
          </a:p>
        </p:txBody>
      </p:sp>
      <p:sp>
        <p:nvSpPr>
          <p:cNvPr id="565259" name="Rectangle 11"/>
          <p:cNvSpPr>
            <a:spLocks noChangeArrowheads="1"/>
          </p:cNvSpPr>
          <p:nvPr/>
        </p:nvSpPr>
        <p:spPr bwMode="auto">
          <a:xfrm>
            <a:off x="1715385" y="4274343"/>
            <a:ext cx="409575" cy="152400"/>
          </a:xfrm>
          <a:prstGeom prst="rect">
            <a:avLst/>
          </a:prstGeom>
          <a:solidFill>
            <a:schemeClr val="bg1"/>
          </a:solidFill>
          <a:ln w="9525">
            <a:solidFill>
              <a:schemeClr val="bg1"/>
            </a:solidFill>
            <a:miter lim="800000"/>
            <a:headEnd/>
            <a:tailEnd/>
          </a:ln>
          <a:effectLst/>
        </p:spPr>
        <p:txBody>
          <a:bodyPr wrap="none" anchor="ctr"/>
          <a:lstStyle/>
          <a:p>
            <a:pPr>
              <a:defRPr/>
            </a:pPr>
            <a:endParaRPr lang="en-US">
              <a:latin typeface="Arial" charset="0"/>
            </a:endParaRPr>
          </a:p>
        </p:txBody>
      </p:sp>
      <p:sp>
        <p:nvSpPr>
          <p:cNvPr id="565260" name="Rectangle 12"/>
          <p:cNvSpPr>
            <a:spLocks noChangeArrowheads="1"/>
          </p:cNvSpPr>
          <p:nvPr/>
        </p:nvSpPr>
        <p:spPr bwMode="auto">
          <a:xfrm>
            <a:off x="3439410" y="4683918"/>
            <a:ext cx="390525" cy="133350"/>
          </a:xfrm>
          <a:prstGeom prst="rect">
            <a:avLst/>
          </a:prstGeom>
          <a:solidFill>
            <a:schemeClr val="bg1"/>
          </a:solidFill>
          <a:ln w="9525">
            <a:solidFill>
              <a:schemeClr val="bg1"/>
            </a:solidFill>
            <a:miter lim="800000"/>
            <a:headEnd/>
            <a:tailEnd/>
          </a:ln>
          <a:effectLst/>
        </p:spPr>
        <p:txBody>
          <a:bodyPr wrap="none" anchor="ctr"/>
          <a:lstStyle/>
          <a:p>
            <a:pPr>
              <a:defRPr/>
            </a:pPr>
            <a:endParaRPr lang="en-US">
              <a:latin typeface="Arial" charset="0"/>
            </a:endParaRPr>
          </a:p>
        </p:txBody>
      </p:sp>
      <p:sp>
        <p:nvSpPr>
          <p:cNvPr id="565261" name="Rectangle 13"/>
          <p:cNvSpPr>
            <a:spLocks noChangeArrowheads="1"/>
          </p:cNvSpPr>
          <p:nvPr/>
        </p:nvSpPr>
        <p:spPr bwMode="auto">
          <a:xfrm>
            <a:off x="1772534" y="4817269"/>
            <a:ext cx="400050" cy="104775"/>
          </a:xfrm>
          <a:prstGeom prst="rect">
            <a:avLst/>
          </a:prstGeom>
          <a:solidFill>
            <a:schemeClr val="bg1"/>
          </a:solidFill>
          <a:ln w="9525">
            <a:solidFill>
              <a:schemeClr val="bg1"/>
            </a:solidFill>
            <a:miter lim="800000"/>
            <a:headEnd/>
            <a:tailEnd/>
          </a:ln>
          <a:effectLst/>
        </p:spPr>
        <p:txBody>
          <a:bodyPr wrap="none" anchor="ctr"/>
          <a:lstStyle/>
          <a:p>
            <a:pPr>
              <a:defRPr/>
            </a:pPr>
            <a:endParaRPr lang="en-US">
              <a:latin typeface="Arial" charset="0"/>
            </a:endParaRPr>
          </a:p>
        </p:txBody>
      </p:sp>
      <p:sp>
        <p:nvSpPr>
          <p:cNvPr id="565262" name="Text Box 14"/>
          <p:cNvSpPr txBox="1">
            <a:spLocks noChangeArrowheads="1"/>
          </p:cNvSpPr>
          <p:nvPr/>
        </p:nvSpPr>
        <p:spPr bwMode="auto">
          <a:xfrm>
            <a:off x="1299460" y="4018756"/>
            <a:ext cx="1018227" cy="369332"/>
          </a:xfrm>
          <a:prstGeom prst="rect">
            <a:avLst/>
          </a:prstGeom>
          <a:noFill/>
          <a:ln w="9525">
            <a:noFill/>
            <a:miter lim="800000"/>
            <a:headEnd/>
            <a:tailEnd/>
          </a:ln>
          <a:effectLst/>
        </p:spPr>
        <p:txBody>
          <a:bodyPr wrap="none">
            <a:spAutoFit/>
          </a:bodyPr>
          <a:lstStyle/>
          <a:p>
            <a:pPr>
              <a:defRPr/>
            </a:pPr>
            <a:r>
              <a:rPr lang="en-US">
                <a:solidFill>
                  <a:srgbClr val="000000"/>
                </a:solidFill>
                <a:effectLst>
                  <a:outerShdw blurRad="38100" dist="38100" dir="2700000" algn="tl">
                    <a:srgbClr val="FFFFFF"/>
                  </a:outerShdw>
                </a:effectLst>
                <a:latin typeface="Arial" charset="0"/>
              </a:rPr>
              <a:t>Placebo</a:t>
            </a:r>
          </a:p>
        </p:txBody>
      </p:sp>
      <p:sp>
        <p:nvSpPr>
          <p:cNvPr id="565263" name="Text Box 15"/>
          <p:cNvSpPr txBox="1">
            <a:spLocks noChangeArrowheads="1"/>
          </p:cNvSpPr>
          <p:nvPr/>
        </p:nvSpPr>
        <p:spPr bwMode="auto">
          <a:xfrm>
            <a:off x="6042910" y="3904456"/>
            <a:ext cx="1018227" cy="369332"/>
          </a:xfrm>
          <a:prstGeom prst="rect">
            <a:avLst/>
          </a:prstGeom>
          <a:noFill/>
          <a:ln w="9525">
            <a:noFill/>
            <a:miter lim="800000"/>
            <a:headEnd/>
            <a:tailEnd/>
          </a:ln>
          <a:effectLst/>
        </p:spPr>
        <p:txBody>
          <a:bodyPr wrap="none">
            <a:spAutoFit/>
          </a:bodyPr>
          <a:lstStyle/>
          <a:p>
            <a:pPr>
              <a:defRPr/>
            </a:pPr>
            <a:r>
              <a:rPr lang="en-US">
                <a:solidFill>
                  <a:srgbClr val="000000"/>
                </a:solidFill>
                <a:effectLst>
                  <a:outerShdw blurRad="38100" dist="38100" dir="2700000" algn="tl">
                    <a:srgbClr val="FFFFFF"/>
                  </a:outerShdw>
                </a:effectLst>
                <a:latin typeface="Arial" charset="0"/>
              </a:rPr>
              <a:t>Placebo</a:t>
            </a:r>
          </a:p>
        </p:txBody>
      </p:sp>
      <p:sp>
        <p:nvSpPr>
          <p:cNvPr id="565264" name="Text Box 16"/>
          <p:cNvSpPr txBox="1">
            <a:spLocks noChangeArrowheads="1"/>
          </p:cNvSpPr>
          <p:nvPr/>
        </p:nvSpPr>
        <p:spPr bwMode="auto">
          <a:xfrm>
            <a:off x="2042410" y="4628356"/>
            <a:ext cx="954107" cy="369332"/>
          </a:xfrm>
          <a:prstGeom prst="rect">
            <a:avLst/>
          </a:prstGeom>
          <a:noFill/>
          <a:ln w="9525">
            <a:noFill/>
            <a:miter lim="800000"/>
            <a:headEnd/>
            <a:tailEnd/>
          </a:ln>
          <a:effectLst/>
        </p:spPr>
        <p:txBody>
          <a:bodyPr wrap="none">
            <a:spAutoFit/>
          </a:bodyPr>
          <a:lstStyle/>
          <a:p>
            <a:pPr>
              <a:defRPr/>
            </a:pPr>
            <a:r>
              <a:rPr lang="en-US">
                <a:solidFill>
                  <a:srgbClr val="000000"/>
                </a:solidFill>
                <a:effectLst>
                  <a:outerShdw blurRad="38100" dist="38100" dir="2700000" algn="tl">
                    <a:srgbClr val="FFFFFF"/>
                  </a:outerShdw>
                </a:effectLst>
                <a:latin typeface="Arial" charset="0"/>
              </a:rPr>
              <a:t>Digoxin</a:t>
            </a:r>
          </a:p>
        </p:txBody>
      </p:sp>
      <p:sp>
        <p:nvSpPr>
          <p:cNvPr id="565265" name="Text Box 17"/>
          <p:cNvSpPr txBox="1">
            <a:spLocks noChangeArrowheads="1"/>
          </p:cNvSpPr>
          <p:nvPr/>
        </p:nvSpPr>
        <p:spPr bwMode="auto">
          <a:xfrm>
            <a:off x="6423910" y="4971256"/>
            <a:ext cx="954107" cy="369332"/>
          </a:xfrm>
          <a:prstGeom prst="rect">
            <a:avLst/>
          </a:prstGeom>
          <a:noFill/>
          <a:ln w="9525">
            <a:noFill/>
            <a:miter lim="800000"/>
            <a:headEnd/>
            <a:tailEnd/>
          </a:ln>
          <a:effectLst/>
        </p:spPr>
        <p:txBody>
          <a:bodyPr wrap="none">
            <a:spAutoFit/>
          </a:bodyPr>
          <a:lstStyle/>
          <a:p>
            <a:pPr>
              <a:defRPr/>
            </a:pPr>
            <a:r>
              <a:rPr lang="en-US">
                <a:solidFill>
                  <a:srgbClr val="000000"/>
                </a:solidFill>
                <a:effectLst>
                  <a:outerShdw blurRad="38100" dist="38100" dir="2700000" algn="tl">
                    <a:srgbClr val="FFFFFF"/>
                  </a:outerShdw>
                </a:effectLst>
                <a:latin typeface="Arial" charset="0"/>
              </a:rPr>
              <a:t>Digoxin</a:t>
            </a:r>
          </a:p>
        </p:txBody>
      </p:sp>
      <p:sp>
        <p:nvSpPr>
          <p:cNvPr id="565266" name="Text Box 18"/>
          <p:cNvSpPr txBox="1">
            <a:spLocks noChangeArrowheads="1"/>
          </p:cNvSpPr>
          <p:nvPr/>
        </p:nvSpPr>
        <p:spPr bwMode="auto">
          <a:xfrm>
            <a:off x="3501322" y="4048918"/>
            <a:ext cx="1179512" cy="825500"/>
          </a:xfrm>
          <a:prstGeom prst="rect">
            <a:avLst/>
          </a:prstGeom>
          <a:noFill/>
          <a:ln w="9525">
            <a:noFill/>
            <a:miter lim="800000"/>
            <a:headEnd/>
            <a:tailEnd/>
          </a:ln>
          <a:effectLst/>
        </p:spPr>
        <p:txBody>
          <a:bodyPr wrap="none">
            <a:spAutoFit/>
          </a:bodyPr>
          <a:lstStyle/>
          <a:p>
            <a:pPr algn="ctr">
              <a:defRPr/>
            </a:pPr>
            <a:r>
              <a:rPr lang="en-US" sz="1600">
                <a:solidFill>
                  <a:srgbClr val="000000"/>
                </a:solidFill>
                <a:effectLst>
                  <a:outerShdw blurRad="38100" dist="38100" dir="2700000" algn="tl">
                    <a:srgbClr val="FFFFFF"/>
                  </a:outerShdw>
                </a:effectLst>
                <a:latin typeface="Arial" charset="0"/>
              </a:rPr>
              <a:t>RR = 0.99</a:t>
            </a:r>
          </a:p>
          <a:p>
            <a:pPr algn="ctr">
              <a:defRPr/>
            </a:pPr>
            <a:r>
              <a:rPr lang="en-US" sz="1600">
                <a:solidFill>
                  <a:srgbClr val="000000"/>
                </a:solidFill>
                <a:effectLst>
                  <a:outerShdw blurRad="38100" dist="38100" dir="2700000" algn="tl">
                    <a:srgbClr val="FFFFFF"/>
                  </a:outerShdw>
                </a:effectLst>
                <a:latin typeface="Arial" charset="0"/>
              </a:rPr>
              <a:t>(0.91-1.07)</a:t>
            </a:r>
          </a:p>
          <a:p>
            <a:pPr algn="ctr">
              <a:defRPr/>
            </a:pPr>
            <a:r>
              <a:rPr lang="en-US" sz="1600">
                <a:solidFill>
                  <a:srgbClr val="000000"/>
                </a:solidFill>
                <a:effectLst>
                  <a:outerShdw blurRad="38100" dist="38100" dir="2700000" algn="tl">
                    <a:srgbClr val="FFFFFF"/>
                  </a:outerShdw>
                </a:effectLst>
                <a:latin typeface="Arial" charset="0"/>
              </a:rPr>
              <a:t>p = 0.80</a:t>
            </a:r>
          </a:p>
        </p:txBody>
      </p:sp>
      <p:sp>
        <p:nvSpPr>
          <p:cNvPr id="565267" name="Text Box 19"/>
          <p:cNvSpPr txBox="1">
            <a:spLocks noChangeArrowheads="1"/>
          </p:cNvSpPr>
          <p:nvPr/>
        </p:nvSpPr>
        <p:spPr bwMode="auto">
          <a:xfrm>
            <a:off x="8197147" y="4429918"/>
            <a:ext cx="1179512" cy="825500"/>
          </a:xfrm>
          <a:prstGeom prst="rect">
            <a:avLst/>
          </a:prstGeom>
          <a:noFill/>
          <a:ln w="9525">
            <a:noFill/>
            <a:miter lim="800000"/>
            <a:headEnd/>
            <a:tailEnd/>
          </a:ln>
          <a:effectLst/>
        </p:spPr>
        <p:txBody>
          <a:bodyPr wrap="none">
            <a:spAutoFit/>
          </a:bodyPr>
          <a:lstStyle/>
          <a:p>
            <a:pPr algn="ctr">
              <a:defRPr/>
            </a:pPr>
            <a:r>
              <a:rPr lang="en-US" sz="1600">
                <a:solidFill>
                  <a:srgbClr val="000000"/>
                </a:solidFill>
                <a:effectLst>
                  <a:outerShdw blurRad="38100" dist="38100" dir="2700000" algn="tl">
                    <a:srgbClr val="FFFFFF"/>
                  </a:outerShdw>
                </a:effectLst>
                <a:latin typeface="Arial" charset="0"/>
              </a:rPr>
              <a:t>RR = 0.85</a:t>
            </a:r>
          </a:p>
          <a:p>
            <a:pPr algn="ctr">
              <a:defRPr/>
            </a:pPr>
            <a:r>
              <a:rPr lang="en-US" sz="1600">
                <a:solidFill>
                  <a:srgbClr val="000000"/>
                </a:solidFill>
                <a:effectLst>
                  <a:outerShdw blurRad="38100" dist="38100" dir="2700000" algn="tl">
                    <a:srgbClr val="FFFFFF"/>
                  </a:outerShdw>
                </a:effectLst>
                <a:latin typeface="Arial" charset="0"/>
              </a:rPr>
              <a:t>(0.79-0.91)</a:t>
            </a:r>
          </a:p>
          <a:p>
            <a:pPr algn="ctr">
              <a:defRPr/>
            </a:pPr>
            <a:r>
              <a:rPr lang="en-US" sz="1600">
                <a:solidFill>
                  <a:srgbClr val="000000"/>
                </a:solidFill>
                <a:effectLst>
                  <a:outerShdw blurRad="38100" dist="38100" dir="2700000" algn="tl">
                    <a:srgbClr val="FFFFFF"/>
                  </a:outerShdw>
                </a:effectLst>
                <a:latin typeface="Arial" charset="0"/>
              </a:rPr>
              <a:t>p &lt; 0.001</a:t>
            </a:r>
          </a:p>
        </p:txBody>
      </p:sp>
    </p:spTree>
    <p:extLst>
      <p:ext uri="{BB962C8B-B14F-4D97-AF65-F5344CB8AC3E}">
        <p14:creationId xmlns:p14="http://schemas.microsoft.com/office/powerpoint/2010/main" val="853083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30797"/>
            <a:ext cx="8596668" cy="1320800"/>
          </a:xfrm>
        </p:spPr>
        <p:txBody>
          <a:bodyPr/>
          <a:lstStyle/>
          <a:p>
            <a:r>
              <a:rPr lang="en-US" dirty="0" smtClean="0"/>
              <a:t>ACE Inhibitors </a:t>
            </a:r>
            <a:endParaRPr lang="en-US" dirty="0"/>
          </a:p>
        </p:txBody>
      </p:sp>
    </p:spTree>
    <p:extLst>
      <p:ext uri="{BB962C8B-B14F-4D97-AF65-F5344CB8AC3E}">
        <p14:creationId xmlns:p14="http://schemas.microsoft.com/office/powerpoint/2010/main" val="768429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718" y="1195388"/>
            <a:ext cx="11067068" cy="52895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404" name="Rectangle 4"/>
          <p:cNvSpPr>
            <a:spLocks noGrp="1" noChangeArrowheads="1"/>
          </p:cNvSpPr>
          <p:nvPr>
            <p:ph type="title"/>
          </p:nvPr>
        </p:nvSpPr>
        <p:spPr>
          <a:xfrm>
            <a:off x="691180" y="157164"/>
            <a:ext cx="8596668" cy="1320800"/>
          </a:xfrm>
        </p:spPr>
        <p:txBody>
          <a:bodyPr/>
          <a:lstStyle/>
          <a:p>
            <a:pPr>
              <a:defRPr/>
            </a:pPr>
            <a:r>
              <a:rPr lang="en-US" dirty="0"/>
              <a:t>ACE Inhibition Improves Survival</a:t>
            </a:r>
          </a:p>
        </p:txBody>
      </p:sp>
      <p:grpSp>
        <p:nvGrpSpPr>
          <p:cNvPr id="25603" name="Group 202"/>
          <p:cNvGrpSpPr>
            <a:grpSpLocks/>
          </p:cNvGrpSpPr>
          <p:nvPr/>
        </p:nvGrpSpPr>
        <p:grpSpPr bwMode="auto">
          <a:xfrm>
            <a:off x="1565276" y="1541464"/>
            <a:ext cx="9674225" cy="4700587"/>
            <a:chOff x="1550" y="1025"/>
            <a:chExt cx="6094" cy="2961"/>
          </a:xfrm>
        </p:grpSpPr>
        <p:grpSp>
          <p:nvGrpSpPr>
            <p:cNvPr id="25611" name="Group 191"/>
            <p:cNvGrpSpPr>
              <a:grpSpLocks/>
            </p:cNvGrpSpPr>
            <p:nvPr/>
          </p:nvGrpSpPr>
          <p:grpSpPr bwMode="auto">
            <a:xfrm>
              <a:off x="4544" y="1033"/>
              <a:ext cx="3100" cy="2945"/>
              <a:chOff x="3092" y="999"/>
              <a:chExt cx="3100" cy="2945"/>
            </a:xfrm>
          </p:grpSpPr>
          <p:grpSp>
            <p:nvGrpSpPr>
              <p:cNvPr id="25652" name="Group 34"/>
              <p:cNvGrpSpPr>
                <a:grpSpLocks/>
              </p:cNvGrpSpPr>
              <p:nvPr/>
            </p:nvGrpSpPr>
            <p:grpSpPr bwMode="auto">
              <a:xfrm>
                <a:off x="3335" y="1086"/>
                <a:ext cx="2749" cy="2670"/>
                <a:chOff x="2355" y="1198"/>
                <a:chExt cx="2701" cy="2670"/>
              </a:xfrm>
            </p:grpSpPr>
            <p:grpSp>
              <p:nvGrpSpPr>
                <p:cNvPr id="25662" name="Group 5"/>
                <p:cNvGrpSpPr>
                  <a:grpSpLocks/>
                </p:cNvGrpSpPr>
                <p:nvPr/>
              </p:nvGrpSpPr>
              <p:grpSpPr bwMode="auto">
                <a:xfrm>
                  <a:off x="2415" y="3413"/>
                  <a:ext cx="2637" cy="455"/>
                  <a:chOff x="2608" y="3317"/>
                  <a:chExt cx="2968" cy="455"/>
                </a:xfrm>
              </p:grpSpPr>
              <p:sp>
                <p:nvSpPr>
                  <p:cNvPr id="486406" name="Line 6"/>
                  <p:cNvSpPr>
                    <a:spLocks noChangeShapeType="1"/>
                  </p:cNvSpPr>
                  <p:nvPr/>
                </p:nvSpPr>
                <p:spPr bwMode="auto">
                  <a:xfrm>
                    <a:off x="2608" y="3501"/>
                    <a:ext cx="0" cy="271"/>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07" name="Line 7"/>
                  <p:cNvSpPr>
                    <a:spLocks noChangeShapeType="1"/>
                  </p:cNvSpPr>
                  <p:nvPr/>
                </p:nvSpPr>
                <p:spPr bwMode="auto">
                  <a:xfrm>
                    <a:off x="3360" y="3317"/>
                    <a:ext cx="0" cy="455"/>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08" name="Line 8"/>
                  <p:cNvSpPr>
                    <a:spLocks noChangeShapeType="1"/>
                  </p:cNvSpPr>
                  <p:nvPr/>
                </p:nvSpPr>
                <p:spPr bwMode="auto">
                  <a:xfrm>
                    <a:off x="4072" y="3413"/>
                    <a:ext cx="0" cy="359"/>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09" name="Line 9"/>
                  <p:cNvSpPr>
                    <a:spLocks noChangeShapeType="1"/>
                  </p:cNvSpPr>
                  <p:nvPr/>
                </p:nvSpPr>
                <p:spPr bwMode="auto">
                  <a:xfrm>
                    <a:off x="4824" y="3405"/>
                    <a:ext cx="0" cy="367"/>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10" name="Line 10"/>
                  <p:cNvSpPr>
                    <a:spLocks noChangeShapeType="1"/>
                  </p:cNvSpPr>
                  <p:nvPr/>
                </p:nvSpPr>
                <p:spPr bwMode="auto">
                  <a:xfrm>
                    <a:off x="5576" y="3381"/>
                    <a:ext cx="0" cy="391"/>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grpSp>
            <p:grpSp>
              <p:nvGrpSpPr>
                <p:cNvPr id="25663" name="Group 11"/>
                <p:cNvGrpSpPr>
                  <a:grpSpLocks/>
                </p:cNvGrpSpPr>
                <p:nvPr/>
              </p:nvGrpSpPr>
              <p:grpSpPr bwMode="auto">
                <a:xfrm>
                  <a:off x="2355" y="1208"/>
                  <a:ext cx="297" cy="2584"/>
                  <a:chOff x="2541" y="1112"/>
                  <a:chExt cx="335" cy="2584"/>
                </a:xfrm>
              </p:grpSpPr>
              <p:grpSp>
                <p:nvGrpSpPr>
                  <p:cNvPr id="25673" name="Group 12"/>
                  <p:cNvGrpSpPr>
                    <a:grpSpLocks/>
                  </p:cNvGrpSpPr>
                  <p:nvPr/>
                </p:nvGrpSpPr>
                <p:grpSpPr bwMode="auto">
                  <a:xfrm>
                    <a:off x="2541" y="1112"/>
                    <a:ext cx="303" cy="2584"/>
                    <a:chOff x="2541" y="1112"/>
                    <a:chExt cx="303" cy="2584"/>
                  </a:xfrm>
                </p:grpSpPr>
                <p:sp>
                  <p:nvSpPr>
                    <p:cNvPr id="486413" name="Line 13"/>
                    <p:cNvSpPr>
                      <a:spLocks noChangeShapeType="1"/>
                    </p:cNvSpPr>
                    <p:nvPr/>
                  </p:nvSpPr>
                  <p:spPr bwMode="auto">
                    <a:xfrm flipH="1">
                      <a:off x="2541" y="1112"/>
                      <a:ext cx="237"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14" name="Line 14"/>
                    <p:cNvSpPr>
                      <a:spLocks noChangeShapeType="1"/>
                    </p:cNvSpPr>
                    <p:nvPr/>
                  </p:nvSpPr>
                  <p:spPr bwMode="auto">
                    <a:xfrm flipH="1">
                      <a:off x="2541" y="3696"/>
                      <a:ext cx="191"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15" name="Line 15"/>
                    <p:cNvSpPr>
                      <a:spLocks noChangeShapeType="1"/>
                    </p:cNvSpPr>
                    <p:nvPr/>
                  </p:nvSpPr>
                  <p:spPr bwMode="auto">
                    <a:xfrm flipH="1">
                      <a:off x="2541" y="1992"/>
                      <a:ext cx="303"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grpSp>
              <p:sp>
                <p:nvSpPr>
                  <p:cNvPr id="486416" name="Line 16"/>
                  <p:cNvSpPr>
                    <a:spLocks noChangeShapeType="1"/>
                  </p:cNvSpPr>
                  <p:nvPr/>
                </p:nvSpPr>
                <p:spPr bwMode="auto">
                  <a:xfrm flipH="1">
                    <a:off x="2541" y="2840"/>
                    <a:ext cx="335"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grpSp>
            <p:sp>
              <p:nvSpPr>
                <p:cNvPr id="486417" name="Rectangle 17"/>
                <p:cNvSpPr>
                  <a:spLocks noChangeArrowheads="1"/>
                </p:cNvSpPr>
                <p:nvPr/>
              </p:nvSpPr>
              <p:spPr bwMode="auto">
                <a:xfrm>
                  <a:off x="2419" y="1198"/>
                  <a:ext cx="2637" cy="2592"/>
                </a:xfrm>
                <a:prstGeom prst="rect">
                  <a:avLst/>
                </a:prstGeom>
                <a:solidFill>
                  <a:schemeClr val="accent1">
                    <a:lumMod val="50000"/>
                  </a:schemeClr>
                </a:solidFill>
                <a:ln w="12700">
                  <a:solidFill>
                    <a:srgbClr val="FFFFFF"/>
                  </a:solidFill>
                  <a:miter lim="800000"/>
                  <a:headEnd/>
                  <a:tailEnd/>
                </a:ln>
                <a:effectLst>
                  <a:outerShdw dist="35921" dir="2700000" algn="ctr" rotWithShape="0">
                    <a:schemeClr val="tx1"/>
                  </a:outerShdw>
                </a:effectLst>
              </p:spPr>
              <p:txBody>
                <a:bodyPr wrap="none" anchor="ctr"/>
                <a:lstStyle/>
                <a:p>
                  <a:pPr algn="ctr">
                    <a:defRPr/>
                  </a:pPr>
                  <a:endParaRPr lang="en-US" sz="2400">
                    <a:solidFill>
                      <a:schemeClr val="accent1">
                        <a:lumMod val="75000"/>
                      </a:schemeClr>
                    </a:solidFill>
                    <a:effectLst>
                      <a:outerShdw blurRad="38100" dist="38100" dir="2700000" algn="tl">
                        <a:srgbClr val="000000"/>
                      </a:outerShdw>
                    </a:effectLst>
                    <a:latin typeface="Arial" charset="0"/>
                  </a:endParaRPr>
                </a:p>
              </p:txBody>
            </p:sp>
            <p:sp>
              <p:nvSpPr>
                <p:cNvPr id="486418" name="Freeform 18"/>
                <p:cNvSpPr>
                  <a:spLocks/>
                </p:cNvSpPr>
                <p:nvPr/>
              </p:nvSpPr>
              <p:spPr bwMode="auto">
                <a:xfrm>
                  <a:off x="2436" y="1712"/>
                  <a:ext cx="2583" cy="2057"/>
                </a:xfrm>
                <a:custGeom>
                  <a:avLst/>
                  <a:gdLst/>
                  <a:ahLst/>
                  <a:cxnLst>
                    <a:cxn ang="0">
                      <a:pos x="0" y="2056"/>
                    </a:cxn>
                    <a:cxn ang="0">
                      <a:pos x="16" y="1992"/>
                    </a:cxn>
                    <a:cxn ang="0">
                      <a:pos x="32" y="1896"/>
                    </a:cxn>
                    <a:cxn ang="0">
                      <a:pos x="56" y="1776"/>
                    </a:cxn>
                    <a:cxn ang="0">
                      <a:pos x="96" y="1696"/>
                    </a:cxn>
                    <a:cxn ang="0">
                      <a:pos x="128" y="1624"/>
                    </a:cxn>
                    <a:cxn ang="0">
                      <a:pos x="184" y="1552"/>
                    </a:cxn>
                    <a:cxn ang="0">
                      <a:pos x="256" y="1472"/>
                    </a:cxn>
                    <a:cxn ang="0">
                      <a:pos x="352" y="1392"/>
                    </a:cxn>
                    <a:cxn ang="0">
                      <a:pos x="552" y="1232"/>
                    </a:cxn>
                    <a:cxn ang="0">
                      <a:pos x="680" y="1168"/>
                    </a:cxn>
                    <a:cxn ang="0">
                      <a:pos x="912" y="1056"/>
                    </a:cxn>
                    <a:cxn ang="0">
                      <a:pos x="1064" y="976"/>
                    </a:cxn>
                    <a:cxn ang="0">
                      <a:pos x="1192" y="888"/>
                    </a:cxn>
                    <a:cxn ang="0">
                      <a:pos x="1360" y="840"/>
                    </a:cxn>
                    <a:cxn ang="0">
                      <a:pos x="1480" y="744"/>
                    </a:cxn>
                    <a:cxn ang="0">
                      <a:pos x="1584" y="720"/>
                    </a:cxn>
                    <a:cxn ang="0">
                      <a:pos x="1800" y="576"/>
                    </a:cxn>
                    <a:cxn ang="0">
                      <a:pos x="2000" y="552"/>
                    </a:cxn>
                    <a:cxn ang="0">
                      <a:pos x="2224" y="424"/>
                    </a:cxn>
                    <a:cxn ang="0">
                      <a:pos x="2432" y="272"/>
                    </a:cxn>
                    <a:cxn ang="0">
                      <a:pos x="2552" y="224"/>
                    </a:cxn>
                    <a:cxn ang="0">
                      <a:pos x="2568" y="224"/>
                    </a:cxn>
                    <a:cxn ang="0">
                      <a:pos x="2600" y="168"/>
                    </a:cxn>
                    <a:cxn ang="0">
                      <a:pos x="2672" y="144"/>
                    </a:cxn>
                    <a:cxn ang="0">
                      <a:pos x="2784" y="72"/>
                    </a:cxn>
                    <a:cxn ang="0">
                      <a:pos x="2904" y="0"/>
                    </a:cxn>
                  </a:cxnLst>
                  <a:rect l="0" t="0" r="r" b="b"/>
                  <a:pathLst>
                    <a:path w="2905" h="2057">
                      <a:moveTo>
                        <a:pt x="0" y="2056"/>
                      </a:moveTo>
                      <a:lnTo>
                        <a:pt x="16" y="1992"/>
                      </a:lnTo>
                      <a:lnTo>
                        <a:pt x="32" y="1896"/>
                      </a:lnTo>
                      <a:lnTo>
                        <a:pt x="56" y="1776"/>
                      </a:lnTo>
                      <a:lnTo>
                        <a:pt x="96" y="1696"/>
                      </a:lnTo>
                      <a:lnTo>
                        <a:pt x="128" y="1624"/>
                      </a:lnTo>
                      <a:lnTo>
                        <a:pt x="184" y="1552"/>
                      </a:lnTo>
                      <a:lnTo>
                        <a:pt x="256" y="1472"/>
                      </a:lnTo>
                      <a:lnTo>
                        <a:pt x="352" y="1392"/>
                      </a:lnTo>
                      <a:lnTo>
                        <a:pt x="552" y="1232"/>
                      </a:lnTo>
                      <a:lnTo>
                        <a:pt x="680" y="1168"/>
                      </a:lnTo>
                      <a:lnTo>
                        <a:pt x="912" y="1056"/>
                      </a:lnTo>
                      <a:lnTo>
                        <a:pt x="1064" y="976"/>
                      </a:lnTo>
                      <a:lnTo>
                        <a:pt x="1192" y="888"/>
                      </a:lnTo>
                      <a:lnTo>
                        <a:pt x="1360" y="840"/>
                      </a:lnTo>
                      <a:lnTo>
                        <a:pt x="1480" y="744"/>
                      </a:lnTo>
                      <a:lnTo>
                        <a:pt x="1584" y="720"/>
                      </a:lnTo>
                      <a:lnTo>
                        <a:pt x="1800" y="576"/>
                      </a:lnTo>
                      <a:lnTo>
                        <a:pt x="2000" y="552"/>
                      </a:lnTo>
                      <a:lnTo>
                        <a:pt x="2224" y="424"/>
                      </a:lnTo>
                      <a:lnTo>
                        <a:pt x="2432" y="272"/>
                      </a:lnTo>
                      <a:lnTo>
                        <a:pt x="2552" y="224"/>
                      </a:lnTo>
                      <a:lnTo>
                        <a:pt x="2568" y="224"/>
                      </a:lnTo>
                      <a:lnTo>
                        <a:pt x="2600" y="168"/>
                      </a:lnTo>
                      <a:lnTo>
                        <a:pt x="2672" y="144"/>
                      </a:lnTo>
                      <a:lnTo>
                        <a:pt x="2784" y="72"/>
                      </a:lnTo>
                      <a:lnTo>
                        <a:pt x="2904" y="0"/>
                      </a:lnTo>
                    </a:path>
                  </a:pathLst>
                </a:custGeom>
                <a:noFill/>
                <a:ln w="25400" cap="rnd" cmpd="sng">
                  <a:solidFill>
                    <a:srgbClr val="FFFF00"/>
                  </a:solidFill>
                  <a:prstDash val="solid"/>
                  <a:round/>
                  <a:headEnd type="none" w="sm" len="sm"/>
                  <a:tailEnd type="none" w="sm" len="sm"/>
                </a:ln>
                <a:effectLst>
                  <a:outerShdw dist="35921" dir="2700000" algn="ctr" rotWithShape="0">
                    <a:schemeClr val="tx1"/>
                  </a:outerShdw>
                </a:effectLst>
              </p:spPr>
              <p:txBody>
                <a:bodyPr/>
                <a:lstStyle/>
                <a:p>
                  <a:pPr>
                    <a:defRPr/>
                  </a:pPr>
                  <a:endParaRPr lang="en-US">
                    <a:latin typeface="Arial" charset="0"/>
                  </a:endParaRPr>
                </a:p>
              </p:txBody>
            </p:sp>
            <p:grpSp>
              <p:nvGrpSpPr>
                <p:cNvPr id="25666" name="Group 19"/>
                <p:cNvGrpSpPr>
                  <a:grpSpLocks/>
                </p:cNvGrpSpPr>
                <p:nvPr/>
              </p:nvGrpSpPr>
              <p:grpSpPr bwMode="auto">
                <a:xfrm>
                  <a:off x="2421" y="1352"/>
                  <a:ext cx="2562" cy="2401"/>
                  <a:chOff x="2616" y="1256"/>
                  <a:chExt cx="2881" cy="2401"/>
                </a:xfrm>
              </p:grpSpPr>
              <p:sp>
                <p:nvSpPr>
                  <p:cNvPr id="486420" name="Freeform 20"/>
                  <p:cNvSpPr>
                    <a:spLocks/>
                  </p:cNvSpPr>
                  <p:nvPr/>
                </p:nvSpPr>
                <p:spPr bwMode="auto">
                  <a:xfrm>
                    <a:off x="3536" y="1256"/>
                    <a:ext cx="1961" cy="1209"/>
                  </a:xfrm>
                  <a:custGeom>
                    <a:avLst/>
                    <a:gdLst/>
                    <a:ahLst/>
                    <a:cxnLst>
                      <a:cxn ang="0">
                        <a:pos x="1960" y="0"/>
                      </a:cxn>
                      <a:cxn ang="0">
                        <a:pos x="1824" y="32"/>
                      </a:cxn>
                      <a:cxn ang="0">
                        <a:pos x="1760" y="184"/>
                      </a:cxn>
                      <a:cxn ang="0">
                        <a:pos x="1600" y="184"/>
                      </a:cxn>
                      <a:cxn ang="0">
                        <a:pos x="1456" y="360"/>
                      </a:cxn>
                      <a:cxn ang="0">
                        <a:pos x="1256" y="528"/>
                      </a:cxn>
                      <a:cxn ang="0">
                        <a:pos x="1040" y="560"/>
                      </a:cxn>
                      <a:cxn ang="0">
                        <a:pos x="872" y="704"/>
                      </a:cxn>
                      <a:cxn ang="0">
                        <a:pos x="824" y="704"/>
                      </a:cxn>
                      <a:cxn ang="0">
                        <a:pos x="656" y="864"/>
                      </a:cxn>
                      <a:cxn ang="0">
                        <a:pos x="560" y="880"/>
                      </a:cxn>
                      <a:cxn ang="0">
                        <a:pos x="408" y="992"/>
                      </a:cxn>
                      <a:cxn ang="0">
                        <a:pos x="320" y="1024"/>
                      </a:cxn>
                      <a:cxn ang="0">
                        <a:pos x="0" y="1208"/>
                      </a:cxn>
                    </a:cxnLst>
                    <a:rect l="0" t="0" r="r" b="b"/>
                    <a:pathLst>
                      <a:path w="1961" h="1209">
                        <a:moveTo>
                          <a:pt x="1960" y="0"/>
                        </a:moveTo>
                        <a:lnTo>
                          <a:pt x="1824" y="32"/>
                        </a:lnTo>
                        <a:lnTo>
                          <a:pt x="1760" y="184"/>
                        </a:lnTo>
                        <a:lnTo>
                          <a:pt x="1600" y="184"/>
                        </a:lnTo>
                        <a:lnTo>
                          <a:pt x="1456" y="360"/>
                        </a:lnTo>
                        <a:lnTo>
                          <a:pt x="1256" y="528"/>
                        </a:lnTo>
                        <a:lnTo>
                          <a:pt x="1040" y="560"/>
                        </a:lnTo>
                        <a:lnTo>
                          <a:pt x="872" y="704"/>
                        </a:lnTo>
                        <a:lnTo>
                          <a:pt x="824" y="704"/>
                        </a:lnTo>
                        <a:lnTo>
                          <a:pt x="656" y="864"/>
                        </a:lnTo>
                        <a:lnTo>
                          <a:pt x="560" y="880"/>
                        </a:lnTo>
                        <a:lnTo>
                          <a:pt x="408" y="992"/>
                        </a:lnTo>
                        <a:lnTo>
                          <a:pt x="320" y="1024"/>
                        </a:lnTo>
                        <a:lnTo>
                          <a:pt x="0" y="1208"/>
                        </a:lnTo>
                      </a:path>
                    </a:pathLst>
                  </a:custGeom>
                  <a:noFill/>
                  <a:ln w="25400" cap="rnd" cmpd="sng">
                    <a:solidFill>
                      <a:srgbClr val="FFFFFF"/>
                    </a:solidFill>
                    <a:prstDash val="solid"/>
                    <a:round/>
                    <a:headEnd type="none" w="sm" len="sm"/>
                    <a:tailEnd type="none" w="sm" len="sm"/>
                  </a:ln>
                  <a:effectLst>
                    <a:outerShdw dist="35921" dir="2700000" algn="ctr" rotWithShape="0">
                      <a:schemeClr val="tx1"/>
                    </a:outerShdw>
                  </a:effectLst>
                </p:spPr>
                <p:txBody>
                  <a:bodyPr/>
                  <a:lstStyle/>
                  <a:p>
                    <a:pPr>
                      <a:defRPr/>
                    </a:pPr>
                    <a:endParaRPr lang="en-US">
                      <a:latin typeface="Arial" charset="0"/>
                    </a:endParaRPr>
                  </a:p>
                </p:txBody>
              </p:sp>
              <p:sp>
                <p:nvSpPr>
                  <p:cNvPr id="486421" name="Freeform 21"/>
                  <p:cNvSpPr>
                    <a:spLocks/>
                  </p:cNvSpPr>
                  <p:nvPr/>
                </p:nvSpPr>
                <p:spPr bwMode="auto">
                  <a:xfrm>
                    <a:off x="2616" y="2480"/>
                    <a:ext cx="905" cy="1177"/>
                  </a:xfrm>
                  <a:custGeom>
                    <a:avLst/>
                    <a:gdLst/>
                    <a:ahLst/>
                    <a:cxnLst>
                      <a:cxn ang="0">
                        <a:pos x="904" y="0"/>
                      </a:cxn>
                      <a:cxn ang="0">
                        <a:pos x="584" y="304"/>
                      </a:cxn>
                      <a:cxn ang="0">
                        <a:pos x="296" y="520"/>
                      </a:cxn>
                      <a:cxn ang="0">
                        <a:pos x="200" y="624"/>
                      </a:cxn>
                      <a:cxn ang="0">
                        <a:pos x="72" y="712"/>
                      </a:cxn>
                      <a:cxn ang="0">
                        <a:pos x="0" y="1176"/>
                      </a:cxn>
                    </a:cxnLst>
                    <a:rect l="0" t="0" r="r" b="b"/>
                    <a:pathLst>
                      <a:path w="905" h="1177">
                        <a:moveTo>
                          <a:pt x="904" y="0"/>
                        </a:moveTo>
                        <a:lnTo>
                          <a:pt x="584" y="304"/>
                        </a:lnTo>
                        <a:lnTo>
                          <a:pt x="296" y="520"/>
                        </a:lnTo>
                        <a:lnTo>
                          <a:pt x="200" y="624"/>
                        </a:lnTo>
                        <a:lnTo>
                          <a:pt x="72" y="712"/>
                        </a:lnTo>
                        <a:lnTo>
                          <a:pt x="0" y="1176"/>
                        </a:lnTo>
                      </a:path>
                    </a:pathLst>
                  </a:custGeom>
                  <a:noFill/>
                  <a:ln w="25400" cap="rnd" cmpd="sng">
                    <a:solidFill>
                      <a:srgbClr val="FFFFFF"/>
                    </a:solidFill>
                    <a:prstDash val="solid"/>
                    <a:round/>
                    <a:headEnd type="none" w="sm" len="sm"/>
                    <a:tailEnd type="none" w="sm" len="sm"/>
                  </a:ln>
                  <a:effectLst>
                    <a:outerShdw dist="35921" dir="2700000" algn="ctr" rotWithShape="0">
                      <a:schemeClr val="tx1"/>
                    </a:outerShdw>
                  </a:effectLst>
                </p:spPr>
                <p:txBody>
                  <a:bodyPr/>
                  <a:lstStyle/>
                  <a:p>
                    <a:pPr>
                      <a:defRPr/>
                    </a:pPr>
                    <a:endParaRPr lang="en-US">
                      <a:latin typeface="Arial" charset="0"/>
                    </a:endParaRPr>
                  </a:p>
                </p:txBody>
              </p:sp>
            </p:grpSp>
            <p:sp>
              <p:nvSpPr>
                <p:cNvPr id="486430" name="Text Box 30"/>
                <p:cNvSpPr txBox="1">
                  <a:spLocks noChangeArrowheads="1"/>
                </p:cNvSpPr>
                <p:nvPr/>
              </p:nvSpPr>
              <p:spPr bwMode="auto">
                <a:xfrm>
                  <a:off x="2438" y="1217"/>
                  <a:ext cx="1041" cy="577"/>
                </a:xfrm>
                <a:prstGeom prst="rect">
                  <a:avLst/>
                </a:prstGeom>
                <a:noFill/>
                <a:ln w="9525">
                  <a:noFill/>
                  <a:miter lim="800000"/>
                  <a:headEnd/>
                  <a:tailEnd/>
                </a:ln>
                <a:effectLst/>
              </p:spPr>
              <p:txBody>
                <a:bodyPr wrap="none">
                  <a:spAutoFit/>
                </a:bodyPr>
                <a:lstStyle/>
                <a:p>
                  <a:pPr>
                    <a:defRPr/>
                  </a:pPr>
                  <a:r>
                    <a:rPr lang="en-US" dirty="0">
                      <a:solidFill>
                        <a:srgbClr val="FFFF00"/>
                      </a:solidFill>
                      <a:effectLst>
                        <a:outerShdw blurRad="38100" dist="38100" dir="2700000" algn="tl">
                          <a:srgbClr val="000000"/>
                        </a:outerShdw>
                      </a:effectLst>
                      <a:latin typeface="Arial" charset="0"/>
                    </a:rPr>
                    <a:t>Acute MI</a:t>
                  </a:r>
                </a:p>
                <a:p>
                  <a:pPr>
                    <a:defRPr/>
                  </a:pPr>
                  <a:r>
                    <a:rPr lang="en-US" dirty="0">
                      <a:solidFill>
                        <a:srgbClr val="FFFF00"/>
                      </a:solidFill>
                      <a:effectLst>
                        <a:outerShdw blurRad="38100" dist="38100" dir="2700000" algn="tl">
                          <a:srgbClr val="000000"/>
                        </a:outerShdw>
                      </a:effectLst>
                      <a:latin typeface="Arial" charset="0"/>
                    </a:rPr>
                    <a:t>Asymptomatic </a:t>
                  </a:r>
                </a:p>
                <a:p>
                  <a:pPr>
                    <a:defRPr/>
                  </a:pPr>
                  <a:r>
                    <a:rPr lang="en-US" dirty="0">
                      <a:solidFill>
                        <a:srgbClr val="FFFF00"/>
                      </a:solidFill>
                      <a:effectLst>
                        <a:outerShdw blurRad="38100" dist="38100" dir="2700000" algn="tl">
                          <a:srgbClr val="000000"/>
                        </a:outerShdw>
                      </a:effectLst>
                      <a:latin typeface="Arial" charset="0"/>
                    </a:rPr>
                    <a:t>LV dysfunction</a:t>
                  </a:r>
                </a:p>
              </p:txBody>
            </p:sp>
            <p:sp>
              <p:nvSpPr>
                <p:cNvPr id="486431" name="Text Box 31"/>
                <p:cNvSpPr txBox="1">
                  <a:spLocks noChangeArrowheads="1"/>
                </p:cNvSpPr>
                <p:nvPr/>
              </p:nvSpPr>
              <p:spPr bwMode="auto">
                <a:xfrm>
                  <a:off x="3668" y="1249"/>
                  <a:ext cx="855" cy="523"/>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latin typeface="Arial" charset="0"/>
                    </a:rPr>
                    <a:t>Placebo</a:t>
                  </a:r>
                </a:p>
                <a:p>
                  <a:pPr>
                    <a:defRPr/>
                  </a:pPr>
                  <a:r>
                    <a:rPr lang="en-US" sz="2400">
                      <a:solidFill>
                        <a:schemeClr val="bg1"/>
                      </a:solidFill>
                      <a:effectLst>
                        <a:outerShdw blurRad="38100" dist="38100" dir="2700000" algn="tl">
                          <a:srgbClr val="000000"/>
                        </a:outerShdw>
                      </a:effectLst>
                      <a:latin typeface="Arial" charset="0"/>
                    </a:rPr>
                    <a:t>(n=1116)</a:t>
                  </a:r>
                </a:p>
              </p:txBody>
            </p:sp>
            <p:sp>
              <p:nvSpPr>
                <p:cNvPr id="486432" name="Text Box 32"/>
                <p:cNvSpPr txBox="1">
                  <a:spLocks noChangeArrowheads="1"/>
                </p:cNvSpPr>
                <p:nvPr/>
              </p:nvSpPr>
              <p:spPr bwMode="auto">
                <a:xfrm>
                  <a:off x="4120" y="2323"/>
                  <a:ext cx="872" cy="461"/>
                </a:xfrm>
                <a:prstGeom prst="rect">
                  <a:avLst/>
                </a:prstGeom>
                <a:noFill/>
                <a:ln w="9525">
                  <a:noFill/>
                  <a:miter lim="800000"/>
                  <a:headEnd/>
                  <a:tailEnd/>
                </a:ln>
                <a:effectLst/>
              </p:spPr>
              <p:txBody>
                <a:bodyPr wrap="none">
                  <a:spAutoFit/>
                </a:bodyPr>
                <a:lstStyle/>
                <a:p>
                  <a:pPr algn="ctr">
                    <a:defRPr/>
                  </a:pPr>
                  <a:r>
                    <a:rPr lang="en-US" sz="2400" dirty="0">
                      <a:solidFill>
                        <a:srgbClr val="FFFF00"/>
                      </a:solidFill>
                      <a:effectLst>
                        <a:outerShdw blurRad="38100" dist="38100" dir="2700000" algn="tl">
                          <a:srgbClr val="000000"/>
                        </a:outerShdw>
                      </a:effectLst>
                      <a:latin typeface="Arial" charset="0"/>
                    </a:rPr>
                    <a:t>Captopril</a:t>
                  </a:r>
                </a:p>
                <a:p>
                  <a:pPr algn="ctr">
                    <a:defRPr/>
                  </a:pPr>
                  <a:r>
                    <a:rPr lang="en-US" dirty="0">
                      <a:solidFill>
                        <a:srgbClr val="FFFF00"/>
                      </a:solidFill>
                      <a:effectLst>
                        <a:outerShdw blurRad="38100" dist="38100" dir="2700000" algn="tl">
                          <a:srgbClr val="000000"/>
                        </a:outerShdw>
                      </a:effectLst>
                      <a:latin typeface="Arial" charset="0"/>
                    </a:rPr>
                    <a:t>(n=1115)</a:t>
                  </a:r>
                </a:p>
              </p:txBody>
            </p:sp>
            <p:sp>
              <p:nvSpPr>
                <p:cNvPr id="486433" name="Text Box 33"/>
                <p:cNvSpPr txBox="1">
                  <a:spLocks noChangeArrowheads="1"/>
                </p:cNvSpPr>
                <p:nvPr/>
              </p:nvSpPr>
              <p:spPr bwMode="auto">
                <a:xfrm>
                  <a:off x="4343" y="3191"/>
                  <a:ext cx="631"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p=0.019</a:t>
                  </a:r>
                </a:p>
              </p:txBody>
            </p:sp>
          </p:grpSp>
          <p:sp>
            <p:nvSpPr>
              <p:cNvPr id="486580" name="Text Box 180"/>
              <p:cNvSpPr txBox="1">
                <a:spLocks noChangeArrowheads="1"/>
              </p:cNvSpPr>
              <p:nvPr/>
            </p:nvSpPr>
            <p:spPr bwMode="auto">
              <a:xfrm>
                <a:off x="3132" y="3563"/>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0</a:t>
                </a:r>
              </a:p>
            </p:txBody>
          </p:sp>
          <p:sp>
            <p:nvSpPr>
              <p:cNvPr id="486581" name="Text Box 181"/>
              <p:cNvSpPr txBox="1">
                <a:spLocks noChangeArrowheads="1"/>
              </p:cNvSpPr>
              <p:nvPr/>
            </p:nvSpPr>
            <p:spPr bwMode="auto">
              <a:xfrm>
                <a:off x="3326" y="3713"/>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0</a:t>
                </a:r>
              </a:p>
            </p:txBody>
          </p:sp>
          <p:sp>
            <p:nvSpPr>
              <p:cNvPr id="486583" name="Text Box 183"/>
              <p:cNvSpPr txBox="1">
                <a:spLocks noChangeArrowheads="1"/>
              </p:cNvSpPr>
              <p:nvPr/>
            </p:nvSpPr>
            <p:spPr bwMode="auto">
              <a:xfrm>
                <a:off x="3992" y="3713"/>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1</a:t>
                </a:r>
              </a:p>
            </p:txBody>
          </p:sp>
          <p:sp>
            <p:nvSpPr>
              <p:cNvPr id="486584" name="Text Box 184"/>
              <p:cNvSpPr txBox="1">
                <a:spLocks noChangeArrowheads="1"/>
              </p:cNvSpPr>
              <p:nvPr/>
            </p:nvSpPr>
            <p:spPr bwMode="auto">
              <a:xfrm>
                <a:off x="3092" y="999"/>
                <a:ext cx="276" cy="231"/>
              </a:xfrm>
              <a:prstGeom prst="rect">
                <a:avLst/>
              </a:prstGeom>
              <a:noFill/>
              <a:ln w="9525">
                <a:noFill/>
                <a:miter lim="800000"/>
                <a:headEnd/>
                <a:tailEnd/>
              </a:ln>
              <a:effectLst/>
            </p:spPr>
            <p:txBody>
              <a:bodyPr wrap="none">
                <a:spAutoFit/>
              </a:bodyPr>
              <a:lstStyle/>
              <a:p>
                <a:pPr>
                  <a:defRPr/>
                </a:pPr>
                <a:r>
                  <a:rPr lang="en-US" dirty="0">
                    <a:solidFill>
                      <a:schemeClr val="bg1"/>
                    </a:solidFill>
                    <a:effectLst>
                      <a:outerShdw blurRad="38100" dist="38100" dir="2700000" algn="tl">
                        <a:srgbClr val="000000"/>
                      </a:outerShdw>
                    </a:effectLst>
                    <a:latin typeface="Arial" charset="0"/>
                  </a:rPr>
                  <a:t>30</a:t>
                </a:r>
              </a:p>
            </p:txBody>
          </p:sp>
          <p:sp>
            <p:nvSpPr>
              <p:cNvPr id="486585" name="Text Box 185"/>
              <p:cNvSpPr txBox="1">
                <a:spLocks noChangeArrowheads="1"/>
              </p:cNvSpPr>
              <p:nvPr/>
            </p:nvSpPr>
            <p:spPr bwMode="auto">
              <a:xfrm>
                <a:off x="3092" y="1876"/>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20</a:t>
                </a:r>
              </a:p>
            </p:txBody>
          </p:sp>
          <p:sp>
            <p:nvSpPr>
              <p:cNvPr id="486586" name="Text Box 186"/>
              <p:cNvSpPr txBox="1">
                <a:spLocks noChangeArrowheads="1"/>
              </p:cNvSpPr>
              <p:nvPr/>
            </p:nvSpPr>
            <p:spPr bwMode="auto">
              <a:xfrm>
                <a:off x="3092" y="2711"/>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10</a:t>
                </a:r>
              </a:p>
            </p:txBody>
          </p:sp>
          <p:sp>
            <p:nvSpPr>
              <p:cNvPr id="486588" name="Text Box 188"/>
              <p:cNvSpPr txBox="1">
                <a:spLocks noChangeArrowheads="1"/>
              </p:cNvSpPr>
              <p:nvPr/>
            </p:nvSpPr>
            <p:spPr bwMode="auto">
              <a:xfrm>
                <a:off x="5996" y="3713"/>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4</a:t>
                </a:r>
              </a:p>
            </p:txBody>
          </p:sp>
          <p:sp>
            <p:nvSpPr>
              <p:cNvPr id="486589" name="Text Box 189"/>
              <p:cNvSpPr txBox="1">
                <a:spLocks noChangeArrowheads="1"/>
              </p:cNvSpPr>
              <p:nvPr/>
            </p:nvSpPr>
            <p:spPr bwMode="auto">
              <a:xfrm>
                <a:off x="5324" y="3713"/>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3</a:t>
                </a:r>
              </a:p>
            </p:txBody>
          </p:sp>
          <p:sp>
            <p:nvSpPr>
              <p:cNvPr id="486590" name="Text Box 190"/>
              <p:cNvSpPr txBox="1">
                <a:spLocks noChangeArrowheads="1"/>
              </p:cNvSpPr>
              <p:nvPr/>
            </p:nvSpPr>
            <p:spPr bwMode="auto">
              <a:xfrm>
                <a:off x="4646" y="3713"/>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2</a:t>
                </a:r>
              </a:p>
            </p:txBody>
          </p:sp>
        </p:grpSp>
        <p:grpSp>
          <p:nvGrpSpPr>
            <p:cNvPr id="25612" name="Group 201"/>
            <p:cNvGrpSpPr>
              <a:grpSpLocks/>
            </p:cNvGrpSpPr>
            <p:nvPr/>
          </p:nvGrpSpPr>
          <p:grpSpPr bwMode="auto">
            <a:xfrm>
              <a:off x="1550" y="1025"/>
              <a:ext cx="3114" cy="2961"/>
              <a:chOff x="422" y="1019"/>
              <a:chExt cx="3114" cy="2961"/>
            </a:xfrm>
          </p:grpSpPr>
          <p:grpSp>
            <p:nvGrpSpPr>
              <p:cNvPr id="25613" name="Group 102"/>
              <p:cNvGrpSpPr>
                <a:grpSpLocks/>
              </p:cNvGrpSpPr>
              <p:nvPr/>
            </p:nvGrpSpPr>
            <p:grpSpPr bwMode="auto">
              <a:xfrm>
                <a:off x="651" y="1118"/>
                <a:ext cx="2774" cy="2662"/>
                <a:chOff x="1377" y="1328"/>
                <a:chExt cx="2774" cy="2662"/>
              </a:xfrm>
            </p:grpSpPr>
            <p:sp>
              <p:nvSpPr>
                <p:cNvPr id="25625" name="Rectangle 57"/>
                <p:cNvSpPr>
                  <a:spLocks noChangeArrowheads="1"/>
                </p:cNvSpPr>
                <p:nvPr/>
              </p:nvSpPr>
              <p:spPr bwMode="auto">
                <a:xfrm>
                  <a:off x="1776" y="1504"/>
                  <a:ext cx="581" cy="49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050" tIns="26988" rIns="19050" bIns="26988"/>
                <a:lstStyle>
                  <a:lvl1pPr>
                    <a:tabLst>
                      <a:tab pos="355600" algn="l"/>
                      <a:tab pos="711200" algn="l"/>
                      <a:tab pos="1079500" algn="l"/>
                    </a:tabLst>
                    <a:defRPr sz="1400">
                      <a:solidFill>
                        <a:schemeClr val="tx2"/>
                      </a:solidFill>
                      <a:latin typeface="Arial" panose="020B0604020202020204" pitchFamily="34" charset="0"/>
                    </a:defRPr>
                  </a:lvl1pPr>
                  <a:lvl2pPr marL="742950" indent="-285750">
                    <a:tabLst>
                      <a:tab pos="355600" algn="l"/>
                      <a:tab pos="711200" algn="l"/>
                      <a:tab pos="1079500" algn="l"/>
                    </a:tabLst>
                    <a:defRPr sz="1400">
                      <a:solidFill>
                        <a:schemeClr val="tx2"/>
                      </a:solidFill>
                      <a:latin typeface="Arial" panose="020B0604020202020204" pitchFamily="34" charset="0"/>
                    </a:defRPr>
                  </a:lvl2pPr>
                  <a:lvl3pPr marL="1143000" indent="-228600">
                    <a:tabLst>
                      <a:tab pos="355600" algn="l"/>
                      <a:tab pos="711200" algn="l"/>
                      <a:tab pos="1079500" algn="l"/>
                    </a:tabLst>
                    <a:defRPr sz="1400">
                      <a:solidFill>
                        <a:schemeClr val="tx2"/>
                      </a:solidFill>
                      <a:latin typeface="Arial" panose="020B0604020202020204" pitchFamily="34" charset="0"/>
                    </a:defRPr>
                  </a:lvl3pPr>
                  <a:lvl4pPr marL="1600200" indent="-228600">
                    <a:tabLst>
                      <a:tab pos="355600" algn="l"/>
                      <a:tab pos="711200" algn="l"/>
                      <a:tab pos="1079500" algn="l"/>
                    </a:tabLst>
                    <a:defRPr sz="1400">
                      <a:solidFill>
                        <a:schemeClr val="tx2"/>
                      </a:solidFill>
                      <a:latin typeface="Arial" panose="020B0604020202020204" pitchFamily="34" charset="0"/>
                    </a:defRPr>
                  </a:lvl4pPr>
                  <a:lvl5pPr marL="2057400" indent="-228600">
                    <a:tabLst>
                      <a:tab pos="355600" algn="l"/>
                      <a:tab pos="711200" algn="l"/>
                      <a:tab pos="1079500" algn="l"/>
                    </a:tabLst>
                    <a:defRPr sz="1400">
                      <a:solidFill>
                        <a:schemeClr val="tx2"/>
                      </a:solidFill>
                      <a:latin typeface="Arial" panose="020B0604020202020204" pitchFamily="34" charset="0"/>
                    </a:defRPr>
                  </a:lvl5pPr>
                  <a:lvl6pPr marL="25146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6pPr>
                  <a:lvl7pPr marL="29718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7pPr>
                  <a:lvl8pPr marL="34290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8pPr>
                  <a:lvl9pPr marL="38862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9pPr>
                </a:lstStyle>
                <a:p>
                  <a:pPr>
                    <a:lnSpc>
                      <a:spcPts val="2400"/>
                    </a:lnSpc>
                  </a:pPr>
                  <a:endParaRPr lang="en-US" sz="1800" b="1">
                    <a:solidFill>
                      <a:srgbClr val="FFFFFF"/>
                    </a:solidFill>
                    <a:latin typeface="Helvetica" panose="020B0604020202020204" pitchFamily="34" charset="0"/>
                  </a:endParaRPr>
                </a:p>
              </p:txBody>
            </p:sp>
            <p:grpSp>
              <p:nvGrpSpPr>
                <p:cNvPr id="25626" name="Group 65"/>
                <p:cNvGrpSpPr>
                  <a:grpSpLocks/>
                </p:cNvGrpSpPr>
                <p:nvPr/>
              </p:nvGrpSpPr>
              <p:grpSpPr bwMode="auto">
                <a:xfrm>
                  <a:off x="1377" y="1332"/>
                  <a:ext cx="349" cy="2586"/>
                  <a:chOff x="2325" y="1176"/>
                  <a:chExt cx="479" cy="2440"/>
                </a:xfrm>
              </p:grpSpPr>
              <p:sp>
                <p:nvSpPr>
                  <p:cNvPr id="486466" name="Line 66"/>
                  <p:cNvSpPr>
                    <a:spLocks noChangeShapeType="1"/>
                  </p:cNvSpPr>
                  <p:nvPr/>
                </p:nvSpPr>
                <p:spPr bwMode="auto">
                  <a:xfrm flipH="1">
                    <a:off x="2325" y="1176"/>
                    <a:ext cx="199"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67" name="Line 67"/>
                  <p:cNvSpPr>
                    <a:spLocks noChangeShapeType="1"/>
                  </p:cNvSpPr>
                  <p:nvPr/>
                </p:nvSpPr>
                <p:spPr bwMode="auto">
                  <a:xfrm flipH="1">
                    <a:off x="2325" y="1656"/>
                    <a:ext cx="279"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68" name="Line 68"/>
                  <p:cNvSpPr>
                    <a:spLocks noChangeShapeType="1"/>
                  </p:cNvSpPr>
                  <p:nvPr/>
                </p:nvSpPr>
                <p:spPr bwMode="auto">
                  <a:xfrm flipH="1">
                    <a:off x="2325" y="2144"/>
                    <a:ext cx="264"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69" name="Line 69"/>
                  <p:cNvSpPr>
                    <a:spLocks noChangeShapeType="1"/>
                  </p:cNvSpPr>
                  <p:nvPr/>
                </p:nvSpPr>
                <p:spPr bwMode="auto">
                  <a:xfrm flipH="1">
                    <a:off x="2325" y="2624"/>
                    <a:ext cx="303"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0" name="Line 70"/>
                  <p:cNvSpPr>
                    <a:spLocks noChangeShapeType="1"/>
                  </p:cNvSpPr>
                  <p:nvPr/>
                </p:nvSpPr>
                <p:spPr bwMode="auto">
                  <a:xfrm flipH="1">
                    <a:off x="2325" y="3112"/>
                    <a:ext cx="479"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1" name="Line 71"/>
                  <p:cNvSpPr>
                    <a:spLocks noChangeShapeType="1"/>
                  </p:cNvSpPr>
                  <p:nvPr/>
                </p:nvSpPr>
                <p:spPr bwMode="auto">
                  <a:xfrm flipH="1">
                    <a:off x="2325" y="3616"/>
                    <a:ext cx="312" cy="0"/>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grpSp>
            <p:grpSp>
              <p:nvGrpSpPr>
                <p:cNvPr id="25627" name="Group 72"/>
                <p:cNvGrpSpPr>
                  <a:grpSpLocks/>
                </p:cNvGrpSpPr>
                <p:nvPr/>
              </p:nvGrpSpPr>
              <p:grpSpPr bwMode="auto">
                <a:xfrm>
                  <a:off x="1426" y="3627"/>
                  <a:ext cx="2696" cy="363"/>
                  <a:chOff x="2392" y="3341"/>
                  <a:chExt cx="3696" cy="343"/>
                </a:xfrm>
              </p:grpSpPr>
              <p:sp>
                <p:nvSpPr>
                  <p:cNvPr id="486473" name="Line 73"/>
                  <p:cNvSpPr>
                    <a:spLocks noChangeShapeType="1"/>
                  </p:cNvSpPr>
                  <p:nvPr/>
                </p:nvSpPr>
                <p:spPr bwMode="auto">
                  <a:xfrm>
                    <a:off x="2392" y="3493"/>
                    <a:ext cx="0" cy="191"/>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4" name="Line 74"/>
                  <p:cNvSpPr>
                    <a:spLocks noChangeShapeType="1"/>
                  </p:cNvSpPr>
                  <p:nvPr/>
                </p:nvSpPr>
                <p:spPr bwMode="auto">
                  <a:xfrm>
                    <a:off x="2849" y="3469"/>
                    <a:ext cx="0" cy="215"/>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5" name="Line 75"/>
                  <p:cNvSpPr>
                    <a:spLocks noChangeShapeType="1"/>
                  </p:cNvSpPr>
                  <p:nvPr/>
                </p:nvSpPr>
                <p:spPr bwMode="auto">
                  <a:xfrm>
                    <a:off x="3320" y="3477"/>
                    <a:ext cx="0" cy="207"/>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6" name="Line 76"/>
                  <p:cNvSpPr>
                    <a:spLocks noChangeShapeType="1"/>
                  </p:cNvSpPr>
                  <p:nvPr/>
                </p:nvSpPr>
                <p:spPr bwMode="auto">
                  <a:xfrm>
                    <a:off x="3777" y="3429"/>
                    <a:ext cx="0" cy="255"/>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7" name="Line 77"/>
                  <p:cNvSpPr>
                    <a:spLocks noChangeShapeType="1"/>
                  </p:cNvSpPr>
                  <p:nvPr/>
                </p:nvSpPr>
                <p:spPr bwMode="auto">
                  <a:xfrm>
                    <a:off x="4232" y="3429"/>
                    <a:ext cx="0" cy="255"/>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8" name="Line 78"/>
                  <p:cNvSpPr>
                    <a:spLocks noChangeShapeType="1"/>
                  </p:cNvSpPr>
                  <p:nvPr/>
                </p:nvSpPr>
                <p:spPr bwMode="auto">
                  <a:xfrm>
                    <a:off x="4703" y="3429"/>
                    <a:ext cx="0" cy="255"/>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79" name="Line 79"/>
                  <p:cNvSpPr>
                    <a:spLocks noChangeShapeType="1"/>
                  </p:cNvSpPr>
                  <p:nvPr/>
                </p:nvSpPr>
                <p:spPr bwMode="auto">
                  <a:xfrm>
                    <a:off x="5176" y="3405"/>
                    <a:ext cx="0" cy="279"/>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80" name="Line 80"/>
                  <p:cNvSpPr>
                    <a:spLocks noChangeShapeType="1"/>
                  </p:cNvSpPr>
                  <p:nvPr/>
                </p:nvSpPr>
                <p:spPr bwMode="auto">
                  <a:xfrm>
                    <a:off x="5631" y="3357"/>
                    <a:ext cx="0" cy="327"/>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81" name="Line 81"/>
                  <p:cNvSpPr>
                    <a:spLocks noChangeShapeType="1"/>
                  </p:cNvSpPr>
                  <p:nvPr/>
                </p:nvSpPr>
                <p:spPr bwMode="auto">
                  <a:xfrm>
                    <a:off x="6088" y="3341"/>
                    <a:ext cx="0" cy="343"/>
                  </a:xfrm>
                  <a:prstGeom prst="line">
                    <a:avLst/>
                  </a:prstGeom>
                  <a:noFill/>
                  <a:ln w="12700">
                    <a:solidFill>
                      <a:srgbClr val="FFFFFF"/>
                    </a:solidFill>
                    <a:round/>
                    <a:headEnd type="none" w="sm" len="sm"/>
                    <a:tailEnd type="none" w="sm" len="sm"/>
                  </a:ln>
                  <a:effectLst>
                    <a:outerShdw dist="35921" dir="2700000" algn="ctr" rotWithShape="0">
                      <a:schemeClr val="tx1"/>
                    </a:outerShdw>
                  </a:effectLst>
                </p:spPr>
                <p:txBody>
                  <a:bodyPr wrap="none" anchor="ctr"/>
                  <a:lstStyle/>
                  <a:p>
                    <a:pPr>
                      <a:defRPr/>
                    </a:pPr>
                    <a:endParaRPr lang="en-US">
                      <a:latin typeface="Arial" charset="0"/>
                    </a:endParaRPr>
                  </a:p>
                </p:txBody>
              </p:sp>
            </p:grpSp>
            <p:sp>
              <p:nvSpPr>
                <p:cNvPr id="486482" name="Rectangle 82"/>
                <p:cNvSpPr>
                  <a:spLocks noChangeArrowheads="1"/>
                </p:cNvSpPr>
                <p:nvPr/>
              </p:nvSpPr>
              <p:spPr bwMode="auto">
                <a:xfrm>
                  <a:off x="1423" y="1328"/>
                  <a:ext cx="2702" cy="2586"/>
                </a:xfrm>
                <a:prstGeom prst="rect">
                  <a:avLst/>
                </a:prstGeom>
                <a:solidFill>
                  <a:schemeClr val="accent2">
                    <a:lumMod val="50000"/>
                  </a:schemeClr>
                </a:solidFill>
                <a:ln w="12700">
                  <a:solidFill>
                    <a:srgbClr val="FFFFFF"/>
                  </a:solidFill>
                  <a:miter lim="800000"/>
                  <a:headEnd/>
                  <a:tailEnd/>
                </a:ln>
                <a:effectLst>
                  <a:outerShdw dist="35921" dir="2700000" algn="ctr" rotWithShape="0">
                    <a:schemeClr val="tx1"/>
                  </a:outerShdw>
                </a:effectLst>
              </p:spPr>
              <p:txBody>
                <a:bodyPr wrap="none" anchor="ctr"/>
                <a:lstStyle/>
                <a:p>
                  <a:pPr>
                    <a:defRPr/>
                  </a:pPr>
                  <a:endParaRPr lang="en-US">
                    <a:latin typeface="Arial" charset="0"/>
                  </a:endParaRPr>
                </a:p>
              </p:txBody>
            </p:sp>
            <p:sp>
              <p:nvSpPr>
                <p:cNvPr id="486483" name="Freeform 83"/>
                <p:cNvSpPr>
                  <a:spLocks/>
                </p:cNvSpPr>
                <p:nvPr/>
              </p:nvSpPr>
              <p:spPr bwMode="auto">
                <a:xfrm>
                  <a:off x="1420" y="2053"/>
                  <a:ext cx="2692" cy="1858"/>
                </a:xfrm>
                <a:custGeom>
                  <a:avLst/>
                  <a:gdLst/>
                  <a:ahLst/>
                  <a:cxnLst>
                    <a:cxn ang="0">
                      <a:pos x="0" y="1752"/>
                    </a:cxn>
                    <a:cxn ang="0">
                      <a:pos x="40" y="1704"/>
                    </a:cxn>
                    <a:cxn ang="0">
                      <a:pos x="128" y="1632"/>
                    </a:cxn>
                    <a:cxn ang="0">
                      <a:pos x="208" y="1568"/>
                    </a:cxn>
                    <a:cxn ang="0">
                      <a:pos x="352" y="1472"/>
                    </a:cxn>
                    <a:cxn ang="0">
                      <a:pos x="416" y="1432"/>
                    </a:cxn>
                    <a:cxn ang="0">
                      <a:pos x="576" y="1352"/>
                    </a:cxn>
                    <a:cxn ang="0">
                      <a:pos x="728" y="1280"/>
                    </a:cxn>
                    <a:cxn ang="0">
                      <a:pos x="792" y="1232"/>
                    </a:cxn>
                    <a:cxn ang="0">
                      <a:pos x="808" y="1232"/>
                    </a:cxn>
                    <a:cxn ang="0">
                      <a:pos x="952" y="1152"/>
                    </a:cxn>
                    <a:cxn ang="0">
                      <a:pos x="1016" y="1128"/>
                    </a:cxn>
                    <a:cxn ang="0">
                      <a:pos x="1160" y="1064"/>
                    </a:cxn>
                    <a:cxn ang="0">
                      <a:pos x="1320" y="992"/>
                    </a:cxn>
                    <a:cxn ang="0">
                      <a:pos x="1448" y="928"/>
                    </a:cxn>
                    <a:cxn ang="0">
                      <a:pos x="1568" y="840"/>
                    </a:cxn>
                    <a:cxn ang="0">
                      <a:pos x="1640" y="800"/>
                    </a:cxn>
                    <a:cxn ang="0">
                      <a:pos x="1728" y="760"/>
                    </a:cxn>
                    <a:cxn ang="0">
                      <a:pos x="1776" y="736"/>
                    </a:cxn>
                    <a:cxn ang="0">
                      <a:pos x="1872" y="712"/>
                    </a:cxn>
                    <a:cxn ang="0">
                      <a:pos x="1936" y="672"/>
                    </a:cxn>
                    <a:cxn ang="0">
                      <a:pos x="2000" y="632"/>
                    </a:cxn>
                    <a:cxn ang="0">
                      <a:pos x="2080" y="584"/>
                    </a:cxn>
                    <a:cxn ang="0">
                      <a:pos x="2160" y="528"/>
                    </a:cxn>
                    <a:cxn ang="0">
                      <a:pos x="2248" y="496"/>
                    </a:cxn>
                    <a:cxn ang="0">
                      <a:pos x="2312" y="472"/>
                    </a:cxn>
                    <a:cxn ang="0">
                      <a:pos x="2408" y="432"/>
                    </a:cxn>
                    <a:cxn ang="0">
                      <a:pos x="2472" y="400"/>
                    </a:cxn>
                    <a:cxn ang="0">
                      <a:pos x="2544" y="328"/>
                    </a:cxn>
                    <a:cxn ang="0">
                      <a:pos x="2640" y="296"/>
                    </a:cxn>
                    <a:cxn ang="0">
                      <a:pos x="2728" y="256"/>
                    </a:cxn>
                    <a:cxn ang="0">
                      <a:pos x="2792" y="232"/>
                    </a:cxn>
                    <a:cxn ang="0">
                      <a:pos x="2880" y="216"/>
                    </a:cxn>
                    <a:cxn ang="0">
                      <a:pos x="2984" y="200"/>
                    </a:cxn>
                    <a:cxn ang="0">
                      <a:pos x="3088" y="160"/>
                    </a:cxn>
                    <a:cxn ang="0">
                      <a:pos x="3192" y="128"/>
                    </a:cxn>
                    <a:cxn ang="0">
                      <a:pos x="3256" y="88"/>
                    </a:cxn>
                    <a:cxn ang="0">
                      <a:pos x="3352" y="48"/>
                    </a:cxn>
                    <a:cxn ang="0">
                      <a:pos x="3448" y="0"/>
                    </a:cxn>
                    <a:cxn ang="0">
                      <a:pos x="3688" y="0"/>
                    </a:cxn>
                  </a:cxnLst>
                  <a:rect l="0" t="0" r="r" b="b"/>
                  <a:pathLst>
                    <a:path w="3689" h="1753">
                      <a:moveTo>
                        <a:pt x="0" y="1752"/>
                      </a:moveTo>
                      <a:lnTo>
                        <a:pt x="40" y="1704"/>
                      </a:lnTo>
                      <a:lnTo>
                        <a:pt x="128" y="1632"/>
                      </a:lnTo>
                      <a:lnTo>
                        <a:pt x="208" y="1568"/>
                      </a:lnTo>
                      <a:lnTo>
                        <a:pt x="352" y="1472"/>
                      </a:lnTo>
                      <a:lnTo>
                        <a:pt x="416" y="1432"/>
                      </a:lnTo>
                      <a:lnTo>
                        <a:pt x="576" y="1352"/>
                      </a:lnTo>
                      <a:lnTo>
                        <a:pt x="728" y="1280"/>
                      </a:lnTo>
                      <a:lnTo>
                        <a:pt x="792" y="1232"/>
                      </a:lnTo>
                      <a:lnTo>
                        <a:pt x="808" y="1232"/>
                      </a:lnTo>
                      <a:lnTo>
                        <a:pt x="952" y="1152"/>
                      </a:lnTo>
                      <a:lnTo>
                        <a:pt x="1016" y="1128"/>
                      </a:lnTo>
                      <a:lnTo>
                        <a:pt x="1160" y="1064"/>
                      </a:lnTo>
                      <a:lnTo>
                        <a:pt x="1320" y="992"/>
                      </a:lnTo>
                      <a:lnTo>
                        <a:pt x="1448" y="928"/>
                      </a:lnTo>
                      <a:lnTo>
                        <a:pt x="1568" y="840"/>
                      </a:lnTo>
                      <a:lnTo>
                        <a:pt x="1640" y="800"/>
                      </a:lnTo>
                      <a:lnTo>
                        <a:pt x="1728" y="760"/>
                      </a:lnTo>
                      <a:lnTo>
                        <a:pt x="1776" y="736"/>
                      </a:lnTo>
                      <a:lnTo>
                        <a:pt x="1872" y="712"/>
                      </a:lnTo>
                      <a:lnTo>
                        <a:pt x="1936" y="672"/>
                      </a:lnTo>
                      <a:lnTo>
                        <a:pt x="2000" y="632"/>
                      </a:lnTo>
                      <a:lnTo>
                        <a:pt x="2080" y="584"/>
                      </a:lnTo>
                      <a:lnTo>
                        <a:pt x="2160" y="528"/>
                      </a:lnTo>
                      <a:lnTo>
                        <a:pt x="2248" y="496"/>
                      </a:lnTo>
                      <a:lnTo>
                        <a:pt x="2312" y="472"/>
                      </a:lnTo>
                      <a:lnTo>
                        <a:pt x="2408" y="432"/>
                      </a:lnTo>
                      <a:lnTo>
                        <a:pt x="2472" y="400"/>
                      </a:lnTo>
                      <a:lnTo>
                        <a:pt x="2544" y="328"/>
                      </a:lnTo>
                      <a:lnTo>
                        <a:pt x="2640" y="296"/>
                      </a:lnTo>
                      <a:lnTo>
                        <a:pt x="2728" y="256"/>
                      </a:lnTo>
                      <a:lnTo>
                        <a:pt x="2792" y="232"/>
                      </a:lnTo>
                      <a:lnTo>
                        <a:pt x="2880" y="216"/>
                      </a:lnTo>
                      <a:lnTo>
                        <a:pt x="2984" y="200"/>
                      </a:lnTo>
                      <a:lnTo>
                        <a:pt x="3088" y="160"/>
                      </a:lnTo>
                      <a:lnTo>
                        <a:pt x="3192" y="128"/>
                      </a:lnTo>
                      <a:lnTo>
                        <a:pt x="3256" y="88"/>
                      </a:lnTo>
                      <a:lnTo>
                        <a:pt x="3352" y="48"/>
                      </a:lnTo>
                      <a:lnTo>
                        <a:pt x="3448" y="0"/>
                      </a:lnTo>
                      <a:lnTo>
                        <a:pt x="3688" y="0"/>
                      </a:lnTo>
                    </a:path>
                  </a:pathLst>
                </a:custGeom>
                <a:noFill/>
                <a:ln w="25400" cap="rnd" cmpd="sng">
                  <a:solidFill>
                    <a:srgbClr val="FFFF00"/>
                  </a:solidFill>
                  <a:prstDash val="solid"/>
                  <a:round/>
                  <a:headEnd type="none" w="sm" len="sm"/>
                  <a:tailEnd type="none" w="sm" len="sm"/>
                </a:ln>
                <a:effectLst>
                  <a:outerShdw dist="35921" dir="2700000" algn="ctr" rotWithShape="0">
                    <a:schemeClr val="tx1"/>
                  </a:outerShdw>
                </a:effectLst>
              </p:spPr>
              <p:txBody>
                <a:bodyPr/>
                <a:lstStyle/>
                <a:p>
                  <a:pPr>
                    <a:defRPr/>
                  </a:pPr>
                  <a:endParaRPr lang="en-US">
                    <a:latin typeface="Arial" charset="0"/>
                  </a:endParaRPr>
                </a:p>
              </p:txBody>
            </p:sp>
            <p:sp>
              <p:nvSpPr>
                <p:cNvPr id="486484" name="Freeform 84"/>
                <p:cNvSpPr>
                  <a:spLocks/>
                </p:cNvSpPr>
                <p:nvPr/>
              </p:nvSpPr>
              <p:spPr bwMode="auto">
                <a:xfrm>
                  <a:off x="1420" y="1799"/>
                  <a:ext cx="2697" cy="2095"/>
                </a:xfrm>
                <a:custGeom>
                  <a:avLst/>
                  <a:gdLst/>
                  <a:ahLst/>
                  <a:cxnLst>
                    <a:cxn ang="0">
                      <a:pos x="0" y="1976"/>
                    </a:cxn>
                    <a:cxn ang="0">
                      <a:pos x="64" y="1896"/>
                    </a:cxn>
                    <a:cxn ang="0">
                      <a:pos x="168" y="1784"/>
                    </a:cxn>
                    <a:cxn ang="0">
                      <a:pos x="272" y="1696"/>
                    </a:cxn>
                    <a:cxn ang="0">
                      <a:pos x="416" y="1568"/>
                    </a:cxn>
                    <a:cxn ang="0">
                      <a:pos x="536" y="1488"/>
                    </a:cxn>
                    <a:cxn ang="0">
                      <a:pos x="704" y="1392"/>
                    </a:cxn>
                    <a:cxn ang="0">
                      <a:pos x="928" y="1240"/>
                    </a:cxn>
                    <a:cxn ang="0">
                      <a:pos x="1184" y="1096"/>
                    </a:cxn>
                    <a:cxn ang="0">
                      <a:pos x="1352" y="968"/>
                    </a:cxn>
                    <a:cxn ang="0">
                      <a:pos x="1504" y="880"/>
                    </a:cxn>
                    <a:cxn ang="0">
                      <a:pos x="1656" y="800"/>
                    </a:cxn>
                    <a:cxn ang="0">
                      <a:pos x="1832" y="728"/>
                    </a:cxn>
                    <a:cxn ang="0">
                      <a:pos x="2040" y="640"/>
                    </a:cxn>
                    <a:cxn ang="0">
                      <a:pos x="2112" y="608"/>
                    </a:cxn>
                    <a:cxn ang="0">
                      <a:pos x="2200" y="544"/>
                    </a:cxn>
                    <a:cxn ang="0">
                      <a:pos x="2272" y="496"/>
                    </a:cxn>
                    <a:cxn ang="0">
                      <a:pos x="2376" y="440"/>
                    </a:cxn>
                    <a:cxn ang="0">
                      <a:pos x="2640" y="336"/>
                    </a:cxn>
                    <a:cxn ang="0">
                      <a:pos x="2784" y="288"/>
                    </a:cxn>
                    <a:cxn ang="0">
                      <a:pos x="2848" y="240"/>
                    </a:cxn>
                    <a:cxn ang="0">
                      <a:pos x="2984" y="144"/>
                    </a:cxn>
                    <a:cxn ang="0">
                      <a:pos x="3112" y="104"/>
                    </a:cxn>
                    <a:cxn ang="0">
                      <a:pos x="3224" y="104"/>
                    </a:cxn>
                    <a:cxn ang="0">
                      <a:pos x="3448" y="8"/>
                    </a:cxn>
                    <a:cxn ang="0">
                      <a:pos x="3696" y="0"/>
                    </a:cxn>
                  </a:cxnLst>
                  <a:rect l="0" t="0" r="r" b="b"/>
                  <a:pathLst>
                    <a:path w="3697" h="1977">
                      <a:moveTo>
                        <a:pt x="0" y="1976"/>
                      </a:moveTo>
                      <a:lnTo>
                        <a:pt x="64" y="1896"/>
                      </a:lnTo>
                      <a:lnTo>
                        <a:pt x="168" y="1784"/>
                      </a:lnTo>
                      <a:lnTo>
                        <a:pt x="272" y="1696"/>
                      </a:lnTo>
                      <a:lnTo>
                        <a:pt x="416" y="1568"/>
                      </a:lnTo>
                      <a:lnTo>
                        <a:pt x="536" y="1488"/>
                      </a:lnTo>
                      <a:lnTo>
                        <a:pt x="704" y="1392"/>
                      </a:lnTo>
                      <a:lnTo>
                        <a:pt x="928" y="1240"/>
                      </a:lnTo>
                      <a:lnTo>
                        <a:pt x="1184" y="1096"/>
                      </a:lnTo>
                      <a:lnTo>
                        <a:pt x="1352" y="968"/>
                      </a:lnTo>
                      <a:lnTo>
                        <a:pt x="1504" y="880"/>
                      </a:lnTo>
                      <a:lnTo>
                        <a:pt x="1656" y="800"/>
                      </a:lnTo>
                      <a:lnTo>
                        <a:pt x="1832" y="728"/>
                      </a:lnTo>
                      <a:lnTo>
                        <a:pt x="2040" y="640"/>
                      </a:lnTo>
                      <a:lnTo>
                        <a:pt x="2112" y="608"/>
                      </a:lnTo>
                      <a:lnTo>
                        <a:pt x="2200" y="544"/>
                      </a:lnTo>
                      <a:lnTo>
                        <a:pt x="2272" y="496"/>
                      </a:lnTo>
                      <a:lnTo>
                        <a:pt x="2376" y="440"/>
                      </a:lnTo>
                      <a:lnTo>
                        <a:pt x="2640" y="336"/>
                      </a:lnTo>
                      <a:lnTo>
                        <a:pt x="2784" y="288"/>
                      </a:lnTo>
                      <a:lnTo>
                        <a:pt x="2848" y="240"/>
                      </a:lnTo>
                      <a:lnTo>
                        <a:pt x="2984" y="144"/>
                      </a:lnTo>
                      <a:lnTo>
                        <a:pt x="3112" y="104"/>
                      </a:lnTo>
                      <a:lnTo>
                        <a:pt x="3224" y="104"/>
                      </a:lnTo>
                      <a:lnTo>
                        <a:pt x="3448" y="8"/>
                      </a:lnTo>
                      <a:lnTo>
                        <a:pt x="3696" y="0"/>
                      </a:lnTo>
                    </a:path>
                  </a:pathLst>
                </a:custGeom>
                <a:noFill/>
                <a:ln w="25400" cap="rnd" cmpd="sng">
                  <a:solidFill>
                    <a:srgbClr val="FFFFFF"/>
                  </a:solidFill>
                  <a:prstDash val="solid"/>
                  <a:round/>
                  <a:headEnd type="none" w="sm" len="sm"/>
                  <a:tailEnd type="none" w="sm" len="sm"/>
                </a:ln>
                <a:effectLst>
                  <a:outerShdw dist="35921" dir="2700000" algn="ctr" rotWithShape="0">
                    <a:schemeClr val="tx1"/>
                  </a:outerShdw>
                </a:effectLst>
              </p:spPr>
              <p:txBody>
                <a:bodyPr/>
                <a:lstStyle/>
                <a:p>
                  <a:pPr>
                    <a:defRPr/>
                  </a:pPr>
                  <a:endParaRPr lang="en-US">
                    <a:latin typeface="Arial" charset="0"/>
                  </a:endParaRPr>
                </a:p>
              </p:txBody>
            </p:sp>
            <p:sp>
              <p:nvSpPr>
                <p:cNvPr id="25631" name="Rectangle 88"/>
                <p:cNvSpPr>
                  <a:spLocks noChangeArrowheads="1"/>
                </p:cNvSpPr>
                <p:nvPr/>
              </p:nvSpPr>
              <p:spPr bwMode="auto">
                <a:xfrm>
                  <a:off x="1472" y="1366"/>
                  <a:ext cx="690" cy="28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050" tIns="26988" rIns="19050" bIns="26988"/>
                <a:lstStyle>
                  <a:lvl1pPr>
                    <a:tabLst>
                      <a:tab pos="355600" algn="l"/>
                      <a:tab pos="711200" algn="l"/>
                      <a:tab pos="1079500" algn="l"/>
                    </a:tabLst>
                    <a:defRPr sz="1400">
                      <a:solidFill>
                        <a:schemeClr val="tx2"/>
                      </a:solidFill>
                      <a:latin typeface="Arial" panose="020B0604020202020204" pitchFamily="34" charset="0"/>
                    </a:defRPr>
                  </a:lvl1pPr>
                  <a:lvl2pPr marL="742950" indent="-285750">
                    <a:tabLst>
                      <a:tab pos="355600" algn="l"/>
                      <a:tab pos="711200" algn="l"/>
                      <a:tab pos="1079500" algn="l"/>
                    </a:tabLst>
                    <a:defRPr sz="1400">
                      <a:solidFill>
                        <a:schemeClr val="tx2"/>
                      </a:solidFill>
                      <a:latin typeface="Arial" panose="020B0604020202020204" pitchFamily="34" charset="0"/>
                    </a:defRPr>
                  </a:lvl2pPr>
                  <a:lvl3pPr marL="1143000" indent="-228600">
                    <a:tabLst>
                      <a:tab pos="355600" algn="l"/>
                      <a:tab pos="711200" algn="l"/>
                      <a:tab pos="1079500" algn="l"/>
                    </a:tabLst>
                    <a:defRPr sz="1400">
                      <a:solidFill>
                        <a:schemeClr val="tx2"/>
                      </a:solidFill>
                      <a:latin typeface="Arial" panose="020B0604020202020204" pitchFamily="34" charset="0"/>
                    </a:defRPr>
                  </a:lvl3pPr>
                  <a:lvl4pPr marL="1600200" indent="-228600">
                    <a:tabLst>
                      <a:tab pos="355600" algn="l"/>
                      <a:tab pos="711200" algn="l"/>
                      <a:tab pos="1079500" algn="l"/>
                    </a:tabLst>
                    <a:defRPr sz="1400">
                      <a:solidFill>
                        <a:schemeClr val="tx2"/>
                      </a:solidFill>
                      <a:latin typeface="Arial" panose="020B0604020202020204" pitchFamily="34" charset="0"/>
                    </a:defRPr>
                  </a:lvl4pPr>
                  <a:lvl5pPr marL="2057400" indent="-228600">
                    <a:tabLst>
                      <a:tab pos="355600" algn="l"/>
                      <a:tab pos="711200" algn="l"/>
                      <a:tab pos="1079500" algn="l"/>
                    </a:tabLst>
                    <a:defRPr sz="1400">
                      <a:solidFill>
                        <a:schemeClr val="tx2"/>
                      </a:solidFill>
                      <a:latin typeface="Arial" panose="020B0604020202020204" pitchFamily="34" charset="0"/>
                    </a:defRPr>
                  </a:lvl5pPr>
                  <a:lvl6pPr marL="25146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6pPr>
                  <a:lvl7pPr marL="29718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7pPr>
                  <a:lvl8pPr marL="34290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8pPr>
                  <a:lvl9pPr marL="38862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9pPr>
                </a:lstStyle>
                <a:p>
                  <a:pPr>
                    <a:lnSpc>
                      <a:spcPts val="2100"/>
                    </a:lnSpc>
                  </a:pPr>
                  <a:endParaRPr lang="en-US" sz="1800" b="1">
                    <a:solidFill>
                      <a:srgbClr val="FFFFFF"/>
                    </a:solidFill>
                    <a:latin typeface="Helvetica" panose="020B0604020202020204" pitchFamily="34" charset="0"/>
                  </a:endParaRPr>
                </a:p>
              </p:txBody>
            </p:sp>
            <p:sp>
              <p:nvSpPr>
                <p:cNvPr id="25632" name="Rectangle 94"/>
                <p:cNvSpPr>
                  <a:spLocks noChangeArrowheads="1"/>
                </p:cNvSpPr>
                <p:nvPr/>
              </p:nvSpPr>
              <p:spPr bwMode="auto">
                <a:xfrm>
                  <a:off x="3305" y="2511"/>
                  <a:ext cx="846" cy="45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050" tIns="26988" rIns="19050" bIns="26988"/>
                <a:lstStyle>
                  <a:lvl1pPr>
                    <a:tabLst>
                      <a:tab pos="355600" algn="l"/>
                      <a:tab pos="711200" algn="l"/>
                      <a:tab pos="1079500" algn="l"/>
                    </a:tabLst>
                    <a:defRPr sz="1400">
                      <a:solidFill>
                        <a:schemeClr val="tx2"/>
                      </a:solidFill>
                      <a:latin typeface="Arial" panose="020B0604020202020204" pitchFamily="34" charset="0"/>
                    </a:defRPr>
                  </a:lvl1pPr>
                  <a:lvl2pPr marL="742950" indent="-285750">
                    <a:tabLst>
                      <a:tab pos="355600" algn="l"/>
                      <a:tab pos="711200" algn="l"/>
                      <a:tab pos="1079500" algn="l"/>
                    </a:tabLst>
                    <a:defRPr sz="1400">
                      <a:solidFill>
                        <a:schemeClr val="tx2"/>
                      </a:solidFill>
                      <a:latin typeface="Arial" panose="020B0604020202020204" pitchFamily="34" charset="0"/>
                    </a:defRPr>
                  </a:lvl2pPr>
                  <a:lvl3pPr marL="1143000" indent="-228600">
                    <a:tabLst>
                      <a:tab pos="355600" algn="l"/>
                      <a:tab pos="711200" algn="l"/>
                      <a:tab pos="1079500" algn="l"/>
                    </a:tabLst>
                    <a:defRPr sz="1400">
                      <a:solidFill>
                        <a:schemeClr val="tx2"/>
                      </a:solidFill>
                      <a:latin typeface="Arial" panose="020B0604020202020204" pitchFamily="34" charset="0"/>
                    </a:defRPr>
                  </a:lvl3pPr>
                  <a:lvl4pPr marL="1600200" indent="-228600">
                    <a:tabLst>
                      <a:tab pos="355600" algn="l"/>
                      <a:tab pos="711200" algn="l"/>
                      <a:tab pos="1079500" algn="l"/>
                    </a:tabLst>
                    <a:defRPr sz="1400">
                      <a:solidFill>
                        <a:schemeClr val="tx2"/>
                      </a:solidFill>
                      <a:latin typeface="Arial" panose="020B0604020202020204" pitchFamily="34" charset="0"/>
                    </a:defRPr>
                  </a:lvl4pPr>
                  <a:lvl5pPr marL="2057400" indent="-228600">
                    <a:tabLst>
                      <a:tab pos="355600" algn="l"/>
                      <a:tab pos="711200" algn="l"/>
                      <a:tab pos="1079500" algn="l"/>
                    </a:tabLst>
                    <a:defRPr sz="1400">
                      <a:solidFill>
                        <a:schemeClr val="tx2"/>
                      </a:solidFill>
                      <a:latin typeface="Arial" panose="020B0604020202020204" pitchFamily="34" charset="0"/>
                    </a:defRPr>
                  </a:lvl5pPr>
                  <a:lvl6pPr marL="25146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6pPr>
                  <a:lvl7pPr marL="29718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7pPr>
                  <a:lvl8pPr marL="34290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8pPr>
                  <a:lvl9pPr marL="3886200" indent="-228600" eaLnBrk="0" fontAlgn="base" hangingPunct="0">
                    <a:spcBef>
                      <a:spcPct val="0"/>
                    </a:spcBef>
                    <a:spcAft>
                      <a:spcPct val="0"/>
                    </a:spcAft>
                    <a:tabLst>
                      <a:tab pos="355600" algn="l"/>
                      <a:tab pos="711200" algn="l"/>
                      <a:tab pos="1079500" algn="l"/>
                    </a:tabLst>
                    <a:defRPr sz="1400">
                      <a:solidFill>
                        <a:schemeClr val="tx2"/>
                      </a:solidFill>
                      <a:latin typeface="Arial" panose="020B0604020202020204" pitchFamily="34" charset="0"/>
                    </a:defRPr>
                  </a:lvl9pPr>
                </a:lstStyle>
                <a:p>
                  <a:pPr>
                    <a:lnSpc>
                      <a:spcPts val="2400"/>
                    </a:lnSpc>
                  </a:pPr>
                  <a:endParaRPr lang="en-US" sz="1800" b="1">
                    <a:solidFill>
                      <a:srgbClr val="FFFF00"/>
                    </a:solidFill>
                    <a:latin typeface="Helvetica" panose="020B0604020202020204" pitchFamily="34" charset="0"/>
                  </a:endParaRPr>
                </a:p>
              </p:txBody>
            </p:sp>
            <p:sp>
              <p:nvSpPr>
                <p:cNvPr id="486496" name="Text Box 96"/>
                <p:cNvSpPr txBox="1">
                  <a:spLocks noChangeArrowheads="1"/>
                </p:cNvSpPr>
                <p:nvPr/>
              </p:nvSpPr>
              <p:spPr bwMode="auto">
                <a:xfrm>
                  <a:off x="2645" y="1391"/>
                  <a:ext cx="1028" cy="523"/>
                </a:xfrm>
                <a:prstGeom prst="rect">
                  <a:avLst/>
                </a:prstGeom>
                <a:noFill/>
                <a:ln w="9525">
                  <a:noFill/>
                  <a:miter lim="800000"/>
                  <a:headEnd/>
                  <a:tailEnd/>
                </a:ln>
                <a:effectLst/>
              </p:spPr>
              <p:txBody>
                <a:bodyPr>
                  <a:spAutoFit/>
                </a:bodyPr>
                <a:lstStyle/>
                <a:p>
                  <a:pPr algn="ctr">
                    <a:defRPr/>
                  </a:pPr>
                  <a:r>
                    <a:rPr lang="en-US" sz="2400">
                      <a:solidFill>
                        <a:schemeClr val="bg1"/>
                      </a:solidFill>
                      <a:effectLst>
                        <a:outerShdw blurRad="38100" dist="38100" dir="2700000" algn="tl">
                          <a:srgbClr val="000000"/>
                        </a:outerShdw>
                      </a:effectLst>
                      <a:latin typeface="Arial" charset="0"/>
                    </a:rPr>
                    <a:t>Placebo</a:t>
                  </a:r>
                </a:p>
                <a:p>
                  <a:pPr algn="ctr">
                    <a:defRPr/>
                  </a:pPr>
                  <a:r>
                    <a:rPr lang="en-US" sz="2400">
                      <a:solidFill>
                        <a:schemeClr val="bg1"/>
                      </a:solidFill>
                      <a:effectLst>
                        <a:outerShdw blurRad="38100" dist="38100" dir="2700000" algn="tl">
                          <a:srgbClr val="000000"/>
                        </a:outerShdw>
                      </a:effectLst>
                      <a:latin typeface="Arial" charset="0"/>
                    </a:rPr>
                    <a:t>(n=1284)</a:t>
                  </a:r>
                </a:p>
              </p:txBody>
            </p:sp>
            <p:sp>
              <p:nvSpPr>
                <p:cNvPr id="486497" name="Text Box 97"/>
                <p:cNvSpPr txBox="1">
                  <a:spLocks noChangeArrowheads="1"/>
                </p:cNvSpPr>
                <p:nvPr/>
              </p:nvSpPr>
              <p:spPr bwMode="auto">
                <a:xfrm>
                  <a:off x="3174" y="2484"/>
                  <a:ext cx="899" cy="523"/>
                </a:xfrm>
                <a:prstGeom prst="rect">
                  <a:avLst/>
                </a:prstGeom>
                <a:noFill/>
                <a:ln w="9525">
                  <a:noFill/>
                  <a:miter lim="800000"/>
                  <a:headEnd/>
                  <a:tailEnd/>
                </a:ln>
                <a:effectLst/>
              </p:spPr>
              <p:txBody>
                <a:bodyPr wrap="none">
                  <a:spAutoFit/>
                </a:bodyPr>
                <a:lstStyle/>
                <a:p>
                  <a:pPr algn="ctr">
                    <a:defRPr/>
                  </a:pPr>
                  <a:r>
                    <a:rPr lang="en-US" sz="2400" dirty="0" err="1">
                      <a:solidFill>
                        <a:srgbClr val="FFFF00"/>
                      </a:solidFill>
                      <a:effectLst>
                        <a:outerShdw blurRad="38100" dist="38100" dir="2700000" algn="tl">
                          <a:srgbClr val="000000"/>
                        </a:outerShdw>
                      </a:effectLst>
                      <a:latin typeface="Arial" charset="0"/>
                    </a:rPr>
                    <a:t>Enalapril</a:t>
                  </a:r>
                  <a:endParaRPr lang="en-US" sz="2400" dirty="0">
                    <a:solidFill>
                      <a:srgbClr val="FFFF00"/>
                    </a:solidFill>
                    <a:effectLst>
                      <a:outerShdw blurRad="38100" dist="38100" dir="2700000" algn="tl">
                        <a:srgbClr val="000000"/>
                      </a:outerShdw>
                    </a:effectLst>
                    <a:latin typeface="Arial" charset="0"/>
                  </a:endParaRPr>
                </a:p>
                <a:p>
                  <a:pPr algn="ctr">
                    <a:defRPr/>
                  </a:pPr>
                  <a:r>
                    <a:rPr lang="en-US" sz="2400" dirty="0">
                      <a:solidFill>
                        <a:srgbClr val="FFFF00"/>
                      </a:solidFill>
                      <a:effectLst>
                        <a:outerShdw blurRad="38100" dist="38100" dir="2700000" algn="tl">
                          <a:srgbClr val="000000"/>
                        </a:outerShdw>
                      </a:effectLst>
                      <a:latin typeface="Arial" charset="0"/>
                    </a:rPr>
                    <a:t>(n=1285)</a:t>
                  </a:r>
                </a:p>
              </p:txBody>
            </p:sp>
            <p:sp>
              <p:nvSpPr>
                <p:cNvPr id="486498" name="Text Box 98"/>
                <p:cNvSpPr txBox="1">
                  <a:spLocks noChangeArrowheads="1"/>
                </p:cNvSpPr>
                <p:nvPr/>
              </p:nvSpPr>
              <p:spPr bwMode="auto">
                <a:xfrm>
                  <a:off x="3336" y="3398"/>
                  <a:ext cx="73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P=0.0036</a:t>
                  </a:r>
                </a:p>
              </p:txBody>
            </p:sp>
            <p:sp>
              <p:nvSpPr>
                <p:cNvPr id="486499" name="Text Box 99"/>
                <p:cNvSpPr txBox="1">
                  <a:spLocks noChangeArrowheads="1"/>
                </p:cNvSpPr>
                <p:nvPr/>
              </p:nvSpPr>
              <p:spPr bwMode="auto">
                <a:xfrm>
                  <a:off x="1440" y="1338"/>
                  <a:ext cx="1047" cy="582"/>
                </a:xfrm>
                <a:prstGeom prst="rect">
                  <a:avLst/>
                </a:prstGeom>
                <a:noFill/>
                <a:ln w="9525">
                  <a:noFill/>
                  <a:miter lim="800000"/>
                  <a:headEnd/>
                  <a:tailEnd/>
                </a:ln>
                <a:effectLst/>
              </p:spPr>
              <p:txBody>
                <a:bodyPr wrap="none">
                  <a:spAutoFit/>
                </a:bodyPr>
                <a:lstStyle/>
                <a:p>
                  <a:pPr>
                    <a:defRPr/>
                  </a:pPr>
                  <a:r>
                    <a:rPr lang="en-US" dirty="0">
                      <a:solidFill>
                        <a:srgbClr val="FFFF00"/>
                      </a:solidFill>
                      <a:effectLst>
                        <a:outerShdw blurRad="38100" dist="38100" dir="2700000" algn="tl">
                          <a:srgbClr val="000000"/>
                        </a:outerShdw>
                      </a:effectLst>
                      <a:latin typeface="Arial" charset="0"/>
                    </a:rPr>
                    <a:t>Chronic HF</a:t>
                  </a:r>
                </a:p>
                <a:p>
                  <a:pPr>
                    <a:defRPr/>
                  </a:pPr>
                  <a:r>
                    <a:rPr lang="en-US" dirty="0" smtClean="0">
                      <a:solidFill>
                        <a:srgbClr val="FFFF00"/>
                      </a:solidFill>
                      <a:effectLst>
                        <a:outerShdw blurRad="38100" dist="38100" dir="2700000" algn="tl">
                          <a:srgbClr val="000000"/>
                        </a:outerShdw>
                      </a:effectLst>
                      <a:latin typeface="Arial" charset="0"/>
                    </a:rPr>
                    <a:t>NY</a:t>
                  </a:r>
                  <a:r>
                    <a:rPr lang="en-US" dirty="0">
                      <a:solidFill>
                        <a:srgbClr val="FFFF00"/>
                      </a:solidFill>
                      <a:effectLst>
                        <a:outerShdw blurRad="38100" dist="38100" dir="2700000" algn="tl">
                          <a:srgbClr val="000000"/>
                        </a:outerShdw>
                      </a:effectLst>
                      <a:latin typeface="Arial" charset="0"/>
                    </a:rPr>
                    <a:t>LVEF&lt;35%</a:t>
                  </a:r>
                </a:p>
                <a:p>
                  <a:pPr>
                    <a:defRPr/>
                  </a:pPr>
                  <a:r>
                    <a:rPr lang="en-US" dirty="0" smtClean="0">
                      <a:solidFill>
                        <a:srgbClr val="FFFF00"/>
                      </a:solidFill>
                      <a:effectLst>
                        <a:outerShdw blurRad="38100" dist="38100" dir="2700000" algn="tl">
                          <a:srgbClr val="000000"/>
                        </a:outerShdw>
                      </a:effectLst>
                      <a:latin typeface="Arial" charset="0"/>
                    </a:rPr>
                    <a:t>HA II-III</a:t>
                  </a:r>
                  <a:endParaRPr lang="en-US" dirty="0">
                    <a:solidFill>
                      <a:srgbClr val="FFFF00"/>
                    </a:solidFill>
                    <a:effectLst>
                      <a:outerShdw blurRad="38100" dist="38100" dir="2700000" algn="tl">
                        <a:srgbClr val="000000"/>
                      </a:outerShdw>
                    </a:effectLst>
                    <a:latin typeface="Arial" charset="0"/>
                  </a:endParaRPr>
                </a:p>
              </p:txBody>
            </p:sp>
          </p:grpSp>
          <p:sp>
            <p:nvSpPr>
              <p:cNvPr id="486582" name="Text Box 182"/>
              <p:cNvSpPr txBox="1">
                <a:spLocks noChangeArrowheads="1"/>
              </p:cNvSpPr>
              <p:nvPr/>
            </p:nvSpPr>
            <p:spPr bwMode="auto">
              <a:xfrm>
                <a:off x="1910" y="3749"/>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24</a:t>
                </a:r>
              </a:p>
            </p:txBody>
          </p:sp>
          <p:sp>
            <p:nvSpPr>
              <p:cNvPr id="486587" name="Text Box 187"/>
              <p:cNvSpPr txBox="1">
                <a:spLocks noChangeArrowheads="1"/>
              </p:cNvSpPr>
              <p:nvPr/>
            </p:nvSpPr>
            <p:spPr bwMode="auto">
              <a:xfrm>
                <a:off x="462" y="3581"/>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0</a:t>
                </a:r>
              </a:p>
            </p:txBody>
          </p:sp>
          <p:sp>
            <p:nvSpPr>
              <p:cNvPr id="486592" name="Text Box 192"/>
              <p:cNvSpPr txBox="1">
                <a:spLocks noChangeArrowheads="1"/>
              </p:cNvSpPr>
              <p:nvPr/>
            </p:nvSpPr>
            <p:spPr bwMode="auto">
              <a:xfrm>
                <a:off x="596" y="3749"/>
                <a:ext cx="19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0</a:t>
                </a:r>
              </a:p>
            </p:txBody>
          </p:sp>
          <p:sp>
            <p:nvSpPr>
              <p:cNvPr id="486593" name="Text Box 193"/>
              <p:cNvSpPr txBox="1">
                <a:spLocks noChangeArrowheads="1"/>
              </p:cNvSpPr>
              <p:nvPr/>
            </p:nvSpPr>
            <p:spPr bwMode="auto">
              <a:xfrm>
                <a:off x="422" y="1019"/>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50</a:t>
                </a:r>
              </a:p>
            </p:txBody>
          </p:sp>
          <p:sp>
            <p:nvSpPr>
              <p:cNvPr id="486594" name="Text Box 194"/>
              <p:cNvSpPr txBox="1">
                <a:spLocks noChangeArrowheads="1"/>
              </p:cNvSpPr>
              <p:nvPr/>
            </p:nvSpPr>
            <p:spPr bwMode="auto">
              <a:xfrm>
                <a:off x="422" y="1541"/>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40</a:t>
                </a:r>
              </a:p>
            </p:txBody>
          </p:sp>
          <p:sp>
            <p:nvSpPr>
              <p:cNvPr id="486595" name="Text Box 195"/>
              <p:cNvSpPr txBox="1">
                <a:spLocks noChangeArrowheads="1"/>
              </p:cNvSpPr>
              <p:nvPr/>
            </p:nvSpPr>
            <p:spPr bwMode="auto">
              <a:xfrm>
                <a:off x="422" y="2039"/>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30</a:t>
                </a:r>
              </a:p>
            </p:txBody>
          </p:sp>
          <p:sp>
            <p:nvSpPr>
              <p:cNvPr id="486596" name="Text Box 196"/>
              <p:cNvSpPr txBox="1">
                <a:spLocks noChangeArrowheads="1"/>
              </p:cNvSpPr>
              <p:nvPr/>
            </p:nvSpPr>
            <p:spPr bwMode="auto">
              <a:xfrm>
                <a:off x="422" y="2555"/>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20</a:t>
                </a:r>
              </a:p>
            </p:txBody>
          </p:sp>
          <p:sp>
            <p:nvSpPr>
              <p:cNvPr id="486597" name="Text Box 197"/>
              <p:cNvSpPr txBox="1">
                <a:spLocks noChangeArrowheads="1"/>
              </p:cNvSpPr>
              <p:nvPr/>
            </p:nvSpPr>
            <p:spPr bwMode="auto">
              <a:xfrm>
                <a:off x="422" y="3053"/>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10</a:t>
                </a:r>
              </a:p>
            </p:txBody>
          </p:sp>
          <p:sp>
            <p:nvSpPr>
              <p:cNvPr id="486598" name="Text Box 198"/>
              <p:cNvSpPr txBox="1">
                <a:spLocks noChangeArrowheads="1"/>
              </p:cNvSpPr>
              <p:nvPr/>
            </p:nvSpPr>
            <p:spPr bwMode="auto">
              <a:xfrm>
                <a:off x="1280" y="3749"/>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12</a:t>
                </a:r>
              </a:p>
            </p:txBody>
          </p:sp>
          <p:sp>
            <p:nvSpPr>
              <p:cNvPr id="486599" name="Text Box 199"/>
              <p:cNvSpPr txBox="1">
                <a:spLocks noChangeArrowheads="1"/>
              </p:cNvSpPr>
              <p:nvPr/>
            </p:nvSpPr>
            <p:spPr bwMode="auto">
              <a:xfrm>
                <a:off x="3260" y="3749"/>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48</a:t>
                </a:r>
              </a:p>
            </p:txBody>
          </p:sp>
          <p:sp>
            <p:nvSpPr>
              <p:cNvPr id="486600" name="Text Box 200"/>
              <p:cNvSpPr txBox="1">
                <a:spLocks noChangeArrowheads="1"/>
              </p:cNvSpPr>
              <p:nvPr/>
            </p:nvSpPr>
            <p:spPr bwMode="auto">
              <a:xfrm>
                <a:off x="2624" y="3749"/>
                <a:ext cx="2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36</a:t>
                </a:r>
              </a:p>
            </p:txBody>
          </p:sp>
        </p:grpSp>
      </p:grpSp>
      <p:sp>
        <p:nvSpPr>
          <p:cNvPr id="486603" name="Text Box 203"/>
          <p:cNvSpPr txBox="1">
            <a:spLocks noChangeArrowheads="1"/>
          </p:cNvSpPr>
          <p:nvPr/>
        </p:nvSpPr>
        <p:spPr bwMode="auto">
          <a:xfrm rot="-5400000">
            <a:off x="479426" y="3611563"/>
            <a:ext cx="1692275"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latin typeface="Arial" charset="0"/>
              </a:rPr>
              <a:t>% Mortality</a:t>
            </a:r>
          </a:p>
        </p:txBody>
      </p:sp>
      <p:sp>
        <p:nvSpPr>
          <p:cNvPr id="486604" name="Text Box 204"/>
          <p:cNvSpPr txBox="1">
            <a:spLocks noChangeArrowheads="1"/>
          </p:cNvSpPr>
          <p:nvPr/>
        </p:nvSpPr>
        <p:spPr bwMode="auto">
          <a:xfrm>
            <a:off x="1643063" y="6521450"/>
            <a:ext cx="4805362" cy="336550"/>
          </a:xfrm>
          <a:prstGeom prst="rect">
            <a:avLst/>
          </a:prstGeom>
          <a:noFill/>
          <a:ln w="9525">
            <a:noFill/>
            <a:miter lim="800000"/>
            <a:headEnd/>
            <a:tailEnd/>
          </a:ln>
          <a:effectLst/>
        </p:spPr>
        <p:txBody>
          <a:bodyPr wrap="none">
            <a:spAutoFit/>
          </a:bodyPr>
          <a:lstStyle/>
          <a:p>
            <a:pPr algn="ctr">
              <a:defRPr/>
            </a:pPr>
            <a:r>
              <a:rPr lang="en-US" sz="1600" dirty="0">
                <a:latin typeface="Times New Roman" pitchFamily="18" charset="0"/>
              </a:rPr>
              <a:t>SOLVD Investigators. N </a:t>
            </a:r>
            <a:r>
              <a:rPr lang="en-US" sz="1600" dirty="0" err="1">
                <a:latin typeface="Times New Roman" pitchFamily="18" charset="0"/>
              </a:rPr>
              <a:t>Engl</a:t>
            </a:r>
            <a:r>
              <a:rPr lang="en-US" sz="1600" dirty="0">
                <a:latin typeface="Times New Roman" pitchFamily="18" charset="0"/>
              </a:rPr>
              <a:t> J Med 1991;325:293-302.</a:t>
            </a:r>
          </a:p>
        </p:txBody>
      </p:sp>
      <p:sp>
        <p:nvSpPr>
          <p:cNvPr id="486605" name="Text Box 205"/>
          <p:cNvSpPr txBox="1">
            <a:spLocks noChangeArrowheads="1"/>
          </p:cNvSpPr>
          <p:nvPr/>
        </p:nvSpPr>
        <p:spPr bwMode="auto">
          <a:xfrm>
            <a:off x="6823076" y="6521450"/>
            <a:ext cx="4265613" cy="336550"/>
          </a:xfrm>
          <a:prstGeom prst="rect">
            <a:avLst/>
          </a:prstGeom>
          <a:noFill/>
          <a:ln w="9525">
            <a:noFill/>
            <a:miter lim="800000"/>
            <a:headEnd/>
            <a:tailEnd/>
          </a:ln>
          <a:effectLst/>
        </p:spPr>
        <p:txBody>
          <a:bodyPr wrap="none">
            <a:spAutoFit/>
          </a:bodyPr>
          <a:lstStyle/>
          <a:p>
            <a:pPr algn="ctr">
              <a:defRPr/>
            </a:pPr>
            <a:r>
              <a:rPr lang="en-US" sz="1600" dirty="0" err="1">
                <a:latin typeface="Times New Roman" pitchFamily="18" charset="0"/>
              </a:rPr>
              <a:t>Pfeffer</a:t>
            </a:r>
            <a:r>
              <a:rPr lang="en-US" sz="1600" dirty="0">
                <a:latin typeface="Times New Roman" pitchFamily="18" charset="0"/>
              </a:rPr>
              <a:t> MA et al. N </a:t>
            </a:r>
            <a:r>
              <a:rPr lang="en-US" sz="1600" dirty="0" err="1">
                <a:latin typeface="Times New Roman" pitchFamily="18" charset="0"/>
              </a:rPr>
              <a:t>Engl</a:t>
            </a:r>
            <a:r>
              <a:rPr lang="en-US" sz="1600" dirty="0">
                <a:latin typeface="Times New Roman" pitchFamily="18" charset="0"/>
              </a:rPr>
              <a:t> J Med 1992;327:669-77.</a:t>
            </a:r>
          </a:p>
        </p:txBody>
      </p:sp>
      <p:sp>
        <p:nvSpPr>
          <p:cNvPr id="486606" name="Text Box 206"/>
          <p:cNvSpPr txBox="1">
            <a:spLocks noChangeArrowheads="1"/>
          </p:cNvSpPr>
          <p:nvPr/>
        </p:nvSpPr>
        <p:spPr bwMode="auto">
          <a:xfrm>
            <a:off x="3641725" y="6088064"/>
            <a:ext cx="1016000" cy="396875"/>
          </a:xfrm>
          <a:prstGeom prst="rect">
            <a:avLst/>
          </a:prstGeom>
          <a:noFill/>
          <a:ln w="9525">
            <a:noFill/>
            <a:miter lim="800000"/>
            <a:headEnd/>
            <a:tailEnd/>
          </a:ln>
          <a:effectLst/>
        </p:spPr>
        <p:txBody>
          <a:bodyPr wrap="none">
            <a:spAutoFit/>
          </a:bodyPr>
          <a:lstStyle/>
          <a:p>
            <a:pPr>
              <a:defRPr/>
            </a:pPr>
            <a:r>
              <a:rPr lang="en-US" sz="2000">
                <a:solidFill>
                  <a:schemeClr val="bg1"/>
                </a:solidFill>
                <a:effectLst>
                  <a:outerShdw blurRad="38100" dist="38100" dir="2700000" algn="tl">
                    <a:srgbClr val="000000"/>
                  </a:outerShdw>
                </a:effectLst>
                <a:latin typeface="Arial" charset="0"/>
              </a:rPr>
              <a:t>Months</a:t>
            </a:r>
          </a:p>
        </p:txBody>
      </p:sp>
      <p:sp>
        <p:nvSpPr>
          <p:cNvPr id="486607" name="Text Box 207"/>
          <p:cNvSpPr txBox="1">
            <a:spLocks noChangeArrowheads="1"/>
          </p:cNvSpPr>
          <p:nvPr/>
        </p:nvSpPr>
        <p:spPr bwMode="auto">
          <a:xfrm>
            <a:off x="8499476" y="6088064"/>
            <a:ext cx="847725" cy="396875"/>
          </a:xfrm>
          <a:prstGeom prst="rect">
            <a:avLst/>
          </a:prstGeom>
          <a:noFill/>
          <a:ln w="9525">
            <a:noFill/>
            <a:miter lim="800000"/>
            <a:headEnd/>
            <a:tailEnd/>
          </a:ln>
          <a:effectLst/>
        </p:spPr>
        <p:txBody>
          <a:bodyPr wrap="none">
            <a:spAutoFit/>
          </a:bodyPr>
          <a:lstStyle/>
          <a:p>
            <a:pPr>
              <a:defRPr/>
            </a:pPr>
            <a:r>
              <a:rPr lang="en-US" sz="2000">
                <a:solidFill>
                  <a:schemeClr val="bg1"/>
                </a:solidFill>
                <a:effectLst>
                  <a:outerShdw blurRad="38100" dist="38100" dir="2700000" algn="tl">
                    <a:srgbClr val="000000"/>
                  </a:outerShdw>
                </a:effectLst>
                <a:latin typeface="Arial" charset="0"/>
              </a:rPr>
              <a:t>Years</a:t>
            </a:r>
          </a:p>
        </p:txBody>
      </p:sp>
      <p:sp>
        <p:nvSpPr>
          <p:cNvPr id="25609" name="Text Box 208"/>
          <p:cNvSpPr txBox="1">
            <a:spLocks noChangeArrowheads="1"/>
          </p:cNvSpPr>
          <p:nvPr/>
        </p:nvSpPr>
        <p:spPr bwMode="auto">
          <a:xfrm>
            <a:off x="2035176" y="1195388"/>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2400" dirty="0">
                <a:solidFill>
                  <a:schemeClr val="bg1"/>
                </a:solidFill>
              </a:rPr>
              <a:t>SOLVD Treatment Trial</a:t>
            </a:r>
          </a:p>
        </p:txBody>
      </p:sp>
      <p:sp>
        <p:nvSpPr>
          <p:cNvPr id="25610" name="Text Box 209"/>
          <p:cNvSpPr txBox="1">
            <a:spLocks noChangeArrowheads="1"/>
          </p:cNvSpPr>
          <p:nvPr/>
        </p:nvSpPr>
        <p:spPr bwMode="auto">
          <a:xfrm>
            <a:off x="6813550" y="1185863"/>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2400" dirty="0">
                <a:solidFill>
                  <a:schemeClr val="bg1"/>
                </a:solidFill>
              </a:rPr>
              <a:t>SAVE</a:t>
            </a:r>
          </a:p>
        </p:txBody>
      </p:sp>
    </p:spTree>
    <p:extLst>
      <p:ext uri="{BB962C8B-B14F-4D97-AF65-F5344CB8AC3E}">
        <p14:creationId xmlns:p14="http://schemas.microsoft.com/office/powerpoint/2010/main" val="3358890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072" y="1319753"/>
            <a:ext cx="11331019" cy="520169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484" name="Rectangle 4"/>
          <p:cNvSpPr>
            <a:spLocks noGrp="1" noChangeArrowheads="1"/>
          </p:cNvSpPr>
          <p:nvPr>
            <p:ph type="title"/>
          </p:nvPr>
        </p:nvSpPr>
        <p:spPr>
          <a:xfrm>
            <a:off x="1724819" y="234159"/>
            <a:ext cx="8743950" cy="809625"/>
          </a:xfrm>
        </p:spPr>
        <p:txBody>
          <a:bodyPr>
            <a:normAutofit fontScale="90000"/>
          </a:bodyPr>
          <a:lstStyle/>
          <a:p>
            <a:pPr>
              <a:defRPr/>
            </a:pPr>
            <a:r>
              <a:rPr lang="en-US" dirty="0"/>
              <a:t>Effect of High Versus Low Dose </a:t>
            </a:r>
            <a:br>
              <a:rPr lang="en-US" dirty="0"/>
            </a:br>
            <a:r>
              <a:rPr lang="en-US" dirty="0" err="1"/>
              <a:t>Lisinopril</a:t>
            </a:r>
            <a:r>
              <a:rPr lang="en-US" dirty="0"/>
              <a:t> on Clinical Outcomes</a:t>
            </a:r>
          </a:p>
        </p:txBody>
      </p:sp>
      <p:sp>
        <p:nvSpPr>
          <p:cNvPr id="660488" name="Text Box 8"/>
          <p:cNvSpPr txBox="1">
            <a:spLocks noChangeArrowheads="1"/>
          </p:cNvSpPr>
          <p:nvPr/>
        </p:nvSpPr>
        <p:spPr bwMode="auto">
          <a:xfrm>
            <a:off x="9953625" y="336110"/>
            <a:ext cx="1555750" cy="396875"/>
          </a:xfrm>
          <a:prstGeom prst="rect">
            <a:avLst/>
          </a:prstGeom>
          <a:noFill/>
          <a:ln w="9525">
            <a:noFill/>
            <a:miter lim="800000"/>
            <a:headEnd/>
            <a:tailEnd/>
          </a:ln>
          <a:effectLst/>
        </p:spPr>
        <p:txBody>
          <a:bodyPr wrap="none">
            <a:spAutoFit/>
          </a:bodyPr>
          <a:lstStyle/>
          <a:p>
            <a:pPr algn="ctr">
              <a:defRPr/>
            </a:pPr>
            <a:r>
              <a:rPr lang="en-US" sz="2000" dirty="0">
                <a:solidFill>
                  <a:srgbClr val="FFFF00"/>
                </a:solidFill>
                <a:effectLst>
                  <a:outerShdw blurRad="38100" dist="38100" dir="2700000" algn="tl">
                    <a:srgbClr val="000000"/>
                  </a:outerShdw>
                </a:effectLst>
                <a:latin typeface="Arial" charset="0"/>
              </a:rPr>
              <a:t>ATLAS Trial</a:t>
            </a:r>
          </a:p>
        </p:txBody>
      </p:sp>
      <p:sp>
        <p:nvSpPr>
          <p:cNvPr id="660493" name="Text Box 13"/>
          <p:cNvSpPr txBox="1">
            <a:spLocks noChangeArrowheads="1"/>
          </p:cNvSpPr>
          <p:nvPr/>
        </p:nvSpPr>
        <p:spPr bwMode="auto">
          <a:xfrm>
            <a:off x="2698750" y="5640389"/>
            <a:ext cx="2357438" cy="396875"/>
          </a:xfrm>
          <a:prstGeom prst="rect">
            <a:avLst/>
          </a:prstGeom>
          <a:noFill/>
          <a:ln w="9525">
            <a:noFill/>
            <a:miter lim="800000"/>
            <a:headEnd/>
            <a:tailEnd/>
          </a:ln>
          <a:effectLst/>
        </p:spPr>
        <p:txBody>
          <a:bodyPr wrap="none">
            <a:spAutoFit/>
          </a:bodyPr>
          <a:lstStyle/>
          <a:p>
            <a:pPr>
              <a:defRPr/>
            </a:pPr>
            <a:r>
              <a:rPr lang="en-US" sz="2000">
                <a:solidFill>
                  <a:schemeClr val="bg1"/>
                </a:solidFill>
                <a:effectLst>
                  <a:outerShdw blurRad="38100" dist="38100" dir="2700000" algn="tl">
                    <a:srgbClr val="000000"/>
                  </a:outerShdw>
                </a:effectLst>
                <a:latin typeface="Arial" charset="0"/>
              </a:rPr>
              <a:t>Follow-up (Months)</a:t>
            </a:r>
          </a:p>
        </p:txBody>
      </p:sp>
      <p:sp>
        <p:nvSpPr>
          <p:cNvPr id="660496" name="Text Box 16"/>
          <p:cNvSpPr txBox="1">
            <a:spLocks noChangeArrowheads="1"/>
          </p:cNvSpPr>
          <p:nvPr/>
        </p:nvSpPr>
        <p:spPr bwMode="auto">
          <a:xfrm>
            <a:off x="2698750" y="5640389"/>
            <a:ext cx="2357438" cy="396875"/>
          </a:xfrm>
          <a:prstGeom prst="rect">
            <a:avLst/>
          </a:prstGeom>
          <a:noFill/>
          <a:ln w="9525">
            <a:noFill/>
            <a:miter lim="800000"/>
            <a:headEnd/>
            <a:tailEnd/>
          </a:ln>
          <a:effectLst/>
        </p:spPr>
        <p:txBody>
          <a:bodyPr wrap="none">
            <a:spAutoFit/>
          </a:bodyPr>
          <a:lstStyle/>
          <a:p>
            <a:pPr>
              <a:defRPr/>
            </a:pPr>
            <a:r>
              <a:rPr lang="en-US" sz="2000">
                <a:solidFill>
                  <a:schemeClr val="bg1"/>
                </a:solidFill>
                <a:effectLst>
                  <a:outerShdw blurRad="38100" dist="38100" dir="2700000" algn="tl">
                    <a:srgbClr val="000000"/>
                  </a:outerShdw>
                </a:effectLst>
                <a:latin typeface="Arial" charset="0"/>
              </a:rPr>
              <a:t>Follow-up (Months)</a:t>
            </a:r>
          </a:p>
        </p:txBody>
      </p:sp>
      <p:grpSp>
        <p:nvGrpSpPr>
          <p:cNvPr id="28678" name="Group 36"/>
          <p:cNvGrpSpPr>
            <a:grpSpLocks/>
          </p:cNvGrpSpPr>
          <p:nvPr/>
        </p:nvGrpSpPr>
        <p:grpSpPr bwMode="auto">
          <a:xfrm>
            <a:off x="1209675" y="2163763"/>
            <a:ext cx="9829800" cy="4273550"/>
            <a:chOff x="186" y="1111"/>
            <a:chExt cx="6192" cy="2692"/>
          </a:xfrm>
        </p:grpSpPr>
        <p:sp>
          <p:nvSpPr>
            <p:cNvPr id="660508" name="Text Box 28"/>
            <p:cNvSpPr txBox="1">
              <a:spLocks noChangeArrowheads="1"/>
            </p:cNvSpPr>
            <p:nvPr/>
          </p:nvSpPr>
          <p:spPr bwMode="auto">
            <a:xfrm>
              <a:off x="4268" y="3553"/>
              <a:ext cx="1485" cy="250"/>
            </a:xfrm>
            <a:prstGeom prst="rect">
              <a:avLst/>
            </a:prstGeom>
            <a:noFill/>
            <a:ln w="9525">
              <a:noFill/>
              <a:miter lim="800000"/>
              <a:headEnd/>
              <a:tailEnd/>
            </a:ln>
            <a:effectLst/>
          </p:spPr>
          <p:txBody>
            <a:bodyPr wrap="none">
              <a:spAutoFit/>
            </a:bodyPr>
            <a:lstStyle/>
            <a:p>
              <a:pPr algn="ctr">
                <a:defRPr/>
              </a:pPr>
              <a:r>
                <a:rPr lang="en-US" sz="2000">
                  <a:solidFill>
                    <a:schemeClr val="bg1"/>
                  </a:solidFill>
                  <a:effectLst>
                    <a:outerShdw blurRad="38100" dist="38100" dir="2700000" algn="tl">
                      <a:srgbClr val="000000"/>
                    </a:outerShdw>
                  </a:effectLst>
                  <a:latin typeface="Arial" charset="0"/>
                </a:rPr>
                <a:t>Follow-up (Months)</a:t>
              </a:r>
            </a:p>
          </p:txBody>
        </p:sp>
        <p:sp>
          <p:nvSpPr>
            <p:cNvPr id="660489" name="Text Box 9"/>
            <p:cNvSpPr txBox="1">
              <a:spLocks noChangeArrowheads="1"/>
            </p:cNvSpPr>
            <p:nvPr/>
          </p:nvSpPr>
          <p:spPr bwMode="auto">
            <a:xfrm rot="-5400000">
              <a:off x="-178" y="2345"/>
              <a:ext cx="978" cy="250"/>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outerShdw blurRad="38100" dist="38100" dir="2700000" algn="tl">
                      <a:srgbClr val="000000"/>
                    </a:outerShdw>
                  </a:effectLst>
                  <a:latin typeface="Arial" charset="0"/>
                </a:rPr>
                <a:t>Survival (%)</a:t>
              </a:r>
            </a:p>
          </p:txBody>
        </p:sp>
        <p:sp>
          <p:nvSpPr>
            <p:cNvPr id="660490" name="Text Box 10"/>
            <p:cNvSpPr txBox="1">
              <a:spLocks noChangeArrowheads="1"/>
            </p:cNvSpPr>
            <p:nvPr/>
          </p:nvSpPr>
          <p:spPr bwMode="auto">
            <a:xfrm rot="-5400000">
              <a:off x="2966" y="2345"/>
              <a:ext cx="978" cy="250"/>
            </a:xfrm>
            <a:prstGeom prst="rect">
              <a:avLst/>
            </a:prstGeom>
            <a:noFill/>
            <a:ln w="9525">
              <a:noFill/>
              <a:miter lim="800000"/>
              <a:headEnd/>
              <a:tailEnd/>
            </a:ln>
            <a:effectLst/>
          </p:spPr>
          <p:txBody>
            <a:bodyPr wrap="none">
              <a:spAutoFit/>
            </a:bodyPr>
            <a:lstStyle/>
            <a:p>
              <a:pPr>
                <a:defRPr/>
              </a:pPr>
              <a:r>
                <a:rPr lang="en-US" sz="2000">
                  <a:solidFill>
                    <a:schemeClr val="bg1"/>
                  </a:solidFill>
                  <a:effectLst>
                    <a:outerShdw blurRad="38100" dist="38100" dir="2700000" algn="tl">
                      <a:srgbClr val="000000"/>
                    </a:outerShdw>
                  </a:effectLst>
                  <a:latin typeface="Arial" charset="0"/>
                </a:rPr>
                <a:t>Survival (%)</a:t>
              </a:r>
            </a:p>
          </p:txBody>
        </p:sp>
        <p:sp>
          <p:nvSpPr>
            <p:cNvPr id="660497" name="Text Box 17"/>
            <p:cNvSpPr txBox="1">
              <a:spLocks noChangeArrowheads="1"/>
            </p:cNvSpPr>
            <p:nvPr/>
          </p:nvSpPr>
          <p:spPr bwMode="auto">
            <a:xfrm>
              <a:off x="1118" y="1111"/>
              <a:ext cx="1450" cy="250"/>
            </a:xfrm>
            <a:prstGeom prst="rect">
              <a:avLst/>
            </a:prstGeom>
            <a:noFill/>
            <a:ln w="9525">
              <a:noFill/>
              <a:miter lim="800000"/>
              <a:headEnd/>
              <a:tailEnd/>
            </a:ln>
            <a:effectLst/>
          </p:spPr>
          <p:txBody>
            <a:bodyPr wrap="none">
              <a:spAutoFit/>
            </a:bodyPr>
            <a:lstStyle/>
            <a:p>
              <a:pPr algn="ctr">
                <a:defRPr/>
              </a:pPr>
              <a:r>
                <a:rPr lang="en-US" sz="2000">
                  <a:solidFill>
                    <a:schemeClr val="bg1"/>
                  </a:solidFill>
                  <a:effectLst>
                    <a:outerShdw blurRad="38100" dist="38100" dir="2700000" algn="tl">
                      <a:srgbClr val="000000"/>
                    </a:outerShdw>
                  </a:effectLst>
                  <a:latin typeface="Arial" charset="0"/>
                </a:rPr>
                <a:t>All Cause Mortality</a:t>
              </a:r>
            </a:p>
          </p:txBody>
        </p:sp>
        <p:pic>
          <p:nvPicPr>
            <p:cNvPr id="28687" name="Picture 18" descr="hc4893461001[1]"/>
            <p:cNvPicPr>
              <a:picLocks noChangeAspect="1" noChangeArrowheads="1"/>
            </p:cNvPicPr>
            <p:nvPr/>
          </p:nvPicPr>
          <p:blipFill>
            <a:blip r:embed="rId2">
              <a:extLst>
                <a:ext uri="{28A0092B-C50C-407E-A947-70E740481C1C}">
                  <a14:useLocalDpi xmlns:a14="http://schemas.microsoft.com/office/drawing/2010/main" val="0"/>
                </a:ext>
              </a:extLst>
            </a:blip>
            <a:srcRect l="2046" b="4089"/>
            <a:stretch>
              <a:fillRect/>
            </a:stretch>
          </p:blipFill>
          <p:spPr bwMode="auto">
            <a:xfrm>
              <a:off x="474" y="1401"/>
              <a:ext cx="2739" cy="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60499" name="Text Box 19"/>
            <p:cNvSpPr txBox="1">
              <a:spLocks noChangeArrowheads="1"/>
            </p:cNvSpPr>
            <p:nvPr/>
          </p:nvSpPr>
          <p:spPr bwMode="auto">
            <a:xfrm>
              <a:off x="1101" y="3553"/>
              <a:ext cx="1485" cy="250"/>
            </a:xfrm>
            <a:prstGeom prst="rect">
              <a:avLst/>
            </a:prstGeom>
            <a:noFill/>
            <a:ln w="9525">
              <a:noFill/>
              <a:miter lim="800000"/>
              <a:headEnd/>
              <a:tailEnd/>
            </a:ln>
            <a:effectLst/>
          </p:spPr>
          <p:txBody>
            <a:bodyPr wrap="none">
              <a:spAutoFit/>
            </a:bodyPr>
            <a:lstStyle/>
            <a:p>
              <a:pPr algn="ctr">
                <a:defRPr/>
              </a:pPr>
              <a:r>
                <a:rPr lang="en-US" sz="2000">
                  <a:solidFill>
                    <a:schemeClr val="bg1"/>
                  </a:solidFill>
                  <a:effectLst>
                    <a:outerShdw blurRad="38100" dist="38100" dir="2700000" algn="tl">
                      <a:srgbClr val="000000"/>
                    </a:outerShdw>
                  </a:effectLst>
                  <a:latin typeface="Arial" charset="0"/>
                </a:rPr>
                <a:t>Follow-up (Months)</a:t>
              </a:r>
            </a:p>
          </p:txBody>
        </p:sp>
        <p:sp>
          <p:nvSpPr>
            <p:cNvPr id="660507" name="Text Box 27"/>
            <p:cNvSpPr txBox="1">
              <a:spLocks noChangeArrowheads="1"/>
            </p:cNvSpPr>
            <p:nvPr/>
          </p:nvSpPr>
          <p:spPr bwMode="auto">
            <a:xfrm>
              <a:off x="3673" y="1111"/>
              <a:ext cx="2673" cy="250"/>
            </a:xfrm>
            <a:prstGeom prst="rect">
              <a:avLst/>
            </a:prstGeom>
            <a:noFill/>
            <a:ln w="9525">
              <a:noFill/>
              <a:miter lim="800000"/>
              <a:headEnd/>
              <a:tailEnd/>
            </a:ln>
            <a:effectLst/>
          </p:spPr>
          <p:txBody>
            <a:bodyPr wrap="none">
              <a:spAutoFit/>
            </a:bodyPr>
            <a:lstStyle/>
            <a:p>
              <a:pPr algn="ctr">
                <a:defRPr/>
              </a:pPr>
              <a:r>
                <a:rPr lang="en-US" sz="2000">
                  <a:solidFill>
                    <a:schemeClr val="bg1"/>
                  </a:solidFill>
                  <a:effectLst>
                    <a:outerShdw blurRad="38100" dist="38100" dir="2700000" algn="tl">
                      <a:srgbClr val="000000"/>
                    </a:outerShdw>
                  </a:effectLst>
                  <a:latin typeface="Arial" charset="0"/>
                </a:rPr>
                <a:t>All Cause Mortality + Hospitalization</a:t>
              </a:r>
            </a:p>
          </p:txBody>
        </p:sp>
        <p:pic>
          <p:nvPicPr>
            <p:cNvPr id="28690" name="Picture 29" descr="hc4893461003[2]"/>
            <p:cNvPicPr>
              <a:picLocks noChangeAspect="1" noChangeArrowheads="1"/>
            </p:cNvPicPr>
            <p:nvPr/>
          </p:nvPicPr>
          <p:blipFill>
            <a:blip r:embed="rId3">
              <a:extLst>
                <a:ext uri="{28A0092B-C50C-407E-A947-70E740481C1C}">
                  <a14:useLocalDpi xmlns:a14="http://schemas.microsoft.com/office/drawing/2010/main" val="0"/>
                </a:ext>
              </a:extLst>
            </a:blip>
            <a:srcRect l="2785" b="5325"/>
            <a:stretch>
              <a:fillRect/>
            </a:stretch>
          </p:blipFill>
          <p:spPr bwMode="auto">
            <a:xfrm>
              <a:off x="3642" y="1397"/>
              <a:ext cx="2736" cy="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8691" name="Text Box 30"/>
            <p:cNvSpPr txBox="1">
              <a:spLocks noChangeArrowheads="1"/>
            </p:cNvSpPr>
            <p:nvPr/>
          </p:nvSpPr>
          <p:spPr bwMode="auto">
            <a:xfrm>
              <a:off x="5546" y="2599"/>
              <a:ext cx="6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a:solidFill>
                    <a:srgbClr val="000000"/>
                  </a:solidFill>
                </a:rPr>
                <a:t>High Dose</a:t>
              </a:r>
            </a:p>
          </p:txBody>
        </p:sp>
        <p:sp>
          <p:nvSpPr>
            <p:cNvPr id="28692" name="Text Box 31"/>
            <p:cNvSpPr txBox="1">
              <a:spLocks noChangeArrowheads="1"/>
            </p:cNvSpPr>
            <p:nvPr/>
          </p:nvSpPr>
          <p:spPr bwMode="auto">
            <a:xfrm>
              <a:off x="1586" y="2143"/>
              <a:ext cx="6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a:solidFill>
                    <a:srgbClr val="000000"/>
                  </a:solidFill>
                </a:rPr>
                <a:t>Low Dose</a:t>
              </a:r>
            </a:p>
          </p:txBody>
        </p:sp>
        <p:sp>
          <p:nvSpPr>
            <p:cNvPr id="28693" name="Text Box 32"/>
            <p:cNvSpPr txBox="1">
              <a:spLocks noChangeArrowheads="1"/>
            </p:cNvSpPr>
            <p:nvPr/>
          </p:nvSpPr>
          <p:spPr bwMode="auto">
            <a:xfrm>
              <a:off x="2198" y="1783"/>
              <a:ext cx="6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a:solidFill>
                    <a:srgbClr val="000000"/>
                  </a:solidFill>
                </a:rPr>
                <a:t>High Dose</a:t>
              </a:r>
            </a:p>
          </p:txBody>
        </p:sp>
        <p:sp>
          <p:nvSpPr>
            <p:cNvPr id="28694" name="Text Box 33"/>
            <p:cNvSpPr txBox="1">
              <a:spLocks noChangeArrowheads="1"/>
            </p:cNvSpPr>
            <p:nvPr/>
          </p:nvSpPr>
          <p:spPr bwMode="auto">
            <a:xfrm>
              <a:off x="5048" y="3031"/>
              <a:ext cx="6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a:solidFill>
                    <a:srgbClr val="000000"/>
                  </a:solidFill>
                </a:rPr>
                <a:t>Low Dose</a:t>
              </a:r>
            </a:p>
          </p:txBody>
        </p:sp>
      </p:grpSp>
      <p:sp>
        <p:nvSpPr>
          <p:cNvPr id="660514" name="Text Box 34"/>
          <p:cNvSpPr txBox="1">
            <a:spLocks noChangeArrowheads="1"/>
          </p:cNvSpPr>
          <p:nvPr/>
        </p:nvSpPr>
        <p:spPr bwMode="auto">
          <a:xfrm>
            <a:off x="2330450" y="1508126"/>
            <a:ext cx="7532688" cy="701675"/>
          </a:xfrm>
          <a:prstGeom prst="rect">
            <a:avLst/>
          </a:prstGeom>
          <a:noFill/>
          <a:ln w="9525">
            <a:noFill/>
            <a:miter lim="800000"/>
            <a:headEnd/>
            <a:tailEnd/>
          </a:ln>
          <a:effectLst/>
        </p:spPr>
        <p:txBody>
          <a:bodyPr wrap="none">
            <a:spAutoFit/>
          </a:bodyPr>
          <a:lstStyle/>
          <a:p>
            <a:pPr algn="ctr">
              <a:defRPr/>
            </a:pPr>
            <a:r>
              <a:rPr lang="en-US" sz="2000">
                <a:solidFill>
                  <a:srgbClr val="FF9900"/>
                </a:solidFill>
                <a:effectLst>
                  <a:outerShdw blurRad="38100" dist="38100" dir="2700000" algn="tl">
                    <a:srgbClr val="000000"/>
                  </a:outerShdw>
                </a:effectLst>
                <a:latin typeface="Arial" charset="0"/>
              </a:rPr>
              <a:t>Low Dose (n = 1596):</a:t>
            </a:r>
            <a:r>
              <a:rPr lang="en-US" sz="2000">
                <a:effectLst>
                  <a:outerShdw blurRad="38100" dist="38100" dir="2700000" algn="tl">
                    <a:srgbClr val="000000"/>
                  </a:outerShdw>
                </a:effectLst>
                <a:latin typeface="Arial" charset="0"/>
              </a:rPr>
              <a:t>   </a:t>
            </a:r>
            <a:r>
              <a:rPr lang="en-US" sz="2000">
                <a:solidFill>
                  <a:schemeClr val="bg1"/>
                </a:solidFill>
                <a:effectLst>
                  <a:outerShdw blurRad="38100" dist="38100" dir="2700000" algn="tl">
                    <a:srgbClr val="000000"/>
                  </a:outerShdw>
                </a:effectLst>
                <a:latin typeface="Arial" charset="0"/>
              </a:rPr>
              <a:t>2.5 to 5 mg daily (average = 4.5 </a:t>
            </a:r>
            <a:r>
              <a:rPr lang="en-US" sz="2000" u="sng">
                <a:solidFill>
                  <a:schemeClr val="bg1"/>
                </a:solidFill>
                <a:effectLst>
                  <a:outerShdw blurRad="38100" dist="38100" dir="2700000" algn="tl">
                    <a:srgbClr val="000000"/>
                  </a:outerShdw>
                </a:effectLst>
                <a:latin typeface="Arial" charset="0"/>
              </a:rPr>
              <a:t>+</a:t>
            </a:r>
            <a:r>
              <a:rPr lang="en-US" sz="2000">
                <a:solidFill>
                  <a:schemeClr val="bg1"/>
                </a:solidFill>
                <a:effectLst>
                  <a:outerShdw blurRad="38100" dist="38100" dir="2700000" algn="tl">
                    <a:srgbClr val="000000"/>
                  </a:outerShdw>
                </a:effectLst>
                <a:latin typeface="Arial" charset="0"/>
              </a:rPr>
              <a:t> 1.1)</a:t>
            </a:r>
            <a:r>
              <a:rPr lang="en-US" sz="2000">
                <a:effectLst>
                  <a:outerShdw blurRad="38100" dist="38100" dir="2700000" algn="tl">
                    <a:srgbClr val="000000"/>
                  </a:outerShdw>
                </a:effectLst>
                <a:latin typeface="Arial" charset="0"/>
              </a:rPr>
              <a:t>  </a:t>
            </a:r>
          </a:p>
          <a:p>
            <a:pPr algn="ctr">
              <a:defRPr/>
            </a:pPr>
            <a:r>
              <a:rPr lang="en-US" sz="2000">
                <a:solidFill>
                  <a:srgbClr val="FF9900"/>
                </a:solidFill>
                <a:effectLst>
                  <a:outerShdw blurRad="38100" dist="38100" dir="2700000" algn="tl">
                    <a:srgbClr val="000000"/>
                  </a:outerShdw>
                </a:effectLst>
                <a:latin typeface="Arial" charset="0"/>
              </a:rPr>
              <a:t>High Dose (n = 1568):</a:t>
            </a:r>
            <a:r>
              <a:rPr lang="en-US" sz="2000">
                <a:effectLst>
                  <a:outerShdw blurRad="38100" dist="38100" dir="2700000" algn="tl">
                    <a:srgbClr val="000000"/>
                  </a:outerShdw>
                </a:effectLst>
                <a:latin typeface="Arial" charset="0"/>
              </a:rPr>
              <a:t>  </a:t>
            </a:r>
            <a:r>
              <a:rPr lang="en-US" sz="2000">
                <a:solidFill>
                  <a:schemeClr val="bg1"/>
                </a:solidFill>
                <a:effectLst>
                  <a:outerShdw blurRad="38100" dist="38100" dir="2700000" algn="tl">
                    <a:srgbClr val="000000"/>
                  </a:outerShdw>
                </a:effectLst>
                <a:latin typeface="Arial" charset="0"/>
              </a:rPr>
              <a:t>32.5 to 35 mg daily (average = 33.2 </a:t>
            </a:r>
            <a:r>
              <a:rPr lang="en-US" sz="2000" u="sng">
                <a:solidFill>
                  <a:schemeClr val="bg1"/>
                </a:solidFill>
                <a:effectLst>
                  <a:outerShdw blurRad="38100" dist="38100" dir="2700000" algn="tl">
                    <a:srgbClr val="000000"/>
                  </a:outerShdw>
                </a:effectLst>
                <a:latin typeface="Arial" charset="0"/>
              </a:rPr>
              <a:t>+</a:t>
            </a:r>
            <a:r>
              <a:rPr lang="en-US" sz="2000">
                <a:solidFill>
                  <a:schemeClr val="bg1"/>
                </a:solidFill>
                <a:effectLst>
                  <a:outerShdw blurRad="38100" dist="38100" dir="2700000" algn="tl">
                    <a:srgbClr val="000000"/>
                  </a:outerShdw>
                </a:effectLst>
                <a:latin typeface="Arial" charset="0"/>
              </a:rPr>
              <a:t> 5.4)</a:t>
            </a:r>
          </a:p>
        </p:txBody>
      </p:sp>
      <p:sp>
        <p:nvSpPr>
          <p:cNvPr id="28680" name="Text Box 38"/>
          <p:cNvSpPr txBox="1">
            <a:spLocks noChangeArrowheads="1"/>
          </p:cNvSpPr>
          <p:nvPr/>
        </p:nvSpPr>
        <p:spPr bwMode="auto">
          <a:xfrm>
            <a:off x="8613775" y="2894013"/>
            <a:ext cx="2400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800">
                <a:solidFill>
                  <a:srgbClr val="000000"/>
                </a:solidFill>
              </a:rPr>
              <a:t>HR = 0.88 (0.82-0.96)</a:t>
            </a:r>
          </a:p>
          <a:p>
            <a:r>
              <a:rPr lang="en-US" sz="1800">
                <a:solidFill>
                  <a:srgbClr val="000000"/>
                </a:solidFill>
              </a:rPr>
              <a:t>p = 0.002</a:t>
            </a:r>
          </a:p>
        </p:txBody>
      </p:sp>
      <p:sp>
        <p:nvSpPr>
          <p:cNvPr id="660519" name="Text Box 39"/>
          <p:cNvSpPr txBox="1">
            <a:spLocks noChangeArrowheads="1"/>
          </p:cNvSpPr>
          <p:nvPr/>
        </p:nvSpPr>
        <p:spPr bwMode="auto">
          <a:xfrm>
            <a:off x="2146300" y="4932363"/>
            <a:ext cx="2400300" cy="641350"/>
          </a:xfrm>
          <a:prstGeom prst="rect">
            <a:avLst/>
          </a:prstGeom>
          <a:noFill/>
          <a:ln w="9525">
            <a:noFill/>
            <a:miter lim="800000"/>
            <a:headEnd/>
            <a:tailEnd/>
          </a:ln>
          <a:effectLst/>
        </p:spPr>
        <p:txBody>
          <a:bodyPr wrap="none">
            <a:spAutoFit/>
          </a:bodyPr>
          <a:lstStyle/>
          <a:p>
            <a:pPr>
              <a:defRPr/>
            </a:pPr>
            <a:r>
              <a:rPr lang="en-US">
                <a:solidFill>
                  <a:srgbClr val="000000"/>
                </a:solidFill>
                <a:latin typeface="Arial" charset="0"/>
              </a:rPr>
              <a:t>HR = 0.92 (0.82-1.03)</a:t>
            </a:r>
          </a:p>
          <a:p>
            <a:pPr>
              <a:defRPr/>
            </a:pPr>
            <a:r>
              <a:rPr lang="en-US">
                <a:solidFill>
                  <a:srgbClr val="000000"/>
                </a:solidFill>
                <a:latin typeface="Arial" charset="0"/>
              </a:rPr>
              <a:t>p = 0.128</a:t>
            </a:r>
            <a:endParaRPr lang="en-US">
              <a:effectLst>
                <a:outerShdw blurRad="38100" dist="38100" dir="2700000" algn="tl">
                  <a:srgbClr val="000000"/>
                </a:outerShdw>
              </a:effectLst>
              <a:latin typeface="Arial" charset="0"/>
            </a:endParaRPr>
          </a:p>
        </p:txBody>
      </p:sp>
      <p:sp>
        <p:nvSpPr>
          <p:cNvPr id="660520" name="Text Box 40"/>
          <p:cNvSpPr txBox="1">
            <a:spLocks noChangeArrowheads="1"/>
          </p:cNvSpPr>
          <p:nvPr/>
        </p:nvSpPr>
        <p:spPr bwMode="auto">
          <a:xfrm>
            <a:off x="4102101" y="6521450"/>
            <a:ext cx="3990975" cy="336550"/>
          </a:xfrm>
          <a:prstGeom prst="rect">
            <a:avLst/>
          </a:prstGeom>
          <a:noFill/>
          <a:ln w="9525">
            <a:noFill/>
            <a:miter lim="800000"/>
            <a:headEnd/>
            <a:tailEnd/>
          </a:ln>
          <a:effectLst/>
        </p:spPr>
        <p:txBody>
          <a:bodyPr wrap="none">
            <a:spAutoFit/>
          </a:bodyPr>
          <a:lstStyle/>
          <a:p>
            <a:pPr algn="ctr">
              <a:defRPr/>
            </a:pPr>
            <a:r>
              <a:rPr lang="en-US" sz="1600" dirty="0">
                <a:latin typeface="Times New Roman" pitchFamily="18" charset="0"/>
              </a:rPr>
              <a:t>Packer M et al. Circulation 1999;100:2312-18.</a:t>
            </a:r>
          </a:p>
        </p:txBody>
      </p:sp>
    </p:spTree>
    <p:extLst>
      <p:ext uri="{BB962C8B-B14F-4D97-AF65-F5344CB8AC3E}">
        <p14:creationId xmlns:p14="http://schemas.microsoft.com/office/powerpoint/2010/main" val="1278748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582" y="1470581"/>
            <a:ext cx="9398523" cy="46241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146" name="Rectangle 2"/>
          <p:cNvSpPr>
            <a:spLocks noGrp="1" noChangeArrowheads="1"/>
          </p:cNvSpPr>
          <p:nvPr>
            <p:ph type="title"/>
          </p:nvPr>
        </p:nvSpPr>
        <p:spPr>
          <a:xfrm>
            <a:off x="1490417" y="116683"/>
            <a:ext cx="8287241" cy="809625"/>
          </a:xfrm>
        </p:spPr>
        <p:txBody>
          <a:bodyPr>
            <a:normAutofit fontScale="90000"/>
          </a:bodyPr>
          <a:lstStyle/>
          <a:p>
            <a:pPr>
              <a:defRPr/>
            </a:pPr>
            <a:r>
              <a:rPr lang="en-US" sz="3200" dirty="0" smtClean="0">
                <a:effectLst>
                  <a:outerShdw blurRad="38100" dist="38100" dir="2700000" algn="tl">
                    <a:srgbClr val="000000">
                      <a:alpha val="43137"/>
                    </a:srgbClr>
                  </a:outerShdw>
                </a:effectLst>
              </a:rPr>
              <a:t>  </a:t>
            </a:r>
            <a:r>
              <a:rPr lang="en-US" dirty="0"/>
              <a:t>ACEI is Superior to Vasodilator Therapy </a:t>
            </a:r>
            <a:br>
              <a:rPr lang="en-US" dirty="0"/>
            </a:br>
            <a:r>
              <a:rPr lang="en-US" dirty="0"/>
              <a:t>in Chronic Heart Failure</a:t>
            </a:r>
          </a:p>
        </p:txBody>
      </p:sp>
      <p:sp>
        <p:nvSpPr>
          <p:cNvPr id="518220" name="Rectangle 76"/>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21" name="Rectangle 77"/>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23" name="Rectangle 79"/>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24" name="Rectangle 80"/>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26" name="Rectangle 82"/>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27" name="Rectangle 83"/>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29" name="Rectangle 85"/>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30" name="Rectangle 86"/>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32" name="Rectangle 88"/>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33" name="Rectangle 89"/>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35" name="Rectangle 91"/>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36" name="Rectangle 92"/>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38" name="Rectangle 94"/>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39" name="Rectangle 95"/>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41" name="Rectangle 97"/>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42" name="Rectangle 98"/>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44" name="Rectangle 100"/>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45" name="Rectangle 101"/>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47" name="Rectangle 103"/>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48" name="Rectangle 104"/>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50" name="Rectangle 106"/>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51" name="Rectangle 107"/>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53" name="Rectangle 109"/>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54" name="Rectangle 110"/>
          <p:cNvSpPr>
            <a:spLocks noChangeArrowheads="1"/>
          </p:cNvSpPr>
          <p:nvPr/>
        </p:nvSpPr>
        <p:spPr bwMode="auto">
          <a:xfrm>
            <a:off x="2324101" y="1631951"/>
            <a:ext cx="65" cy="246221"/>
          </a:xfrm>
          <a:prstGeom prst="rect">
            <a:avLst/>
          </a:prstGeom>
          <a:solidFill>
            <a:srgbClr val="FFFFFF"/>
          </a:solidFill>
          <a:ln w="9525">
            <a:noFill/>
            <a:miter lim="800000"/>
            <a:headEnd/>
            <a:tailEnd/>
          </a:ln>
        </p:spPr>
        <p:txBody>
          <a:bodyPr wrap="none" lIns="0" tIns="0" rIns="0" bIns="0">
            <a:spAutoFit/>
          </a:bodyPr>
          <a:lstStyle/>
          <a:p>
            <a:pPr>
              <a:defRPr/>
            </a:pPr>
            <a:endParaRPr lang="en-US" sz="1600">
              <a:effectLst>
                <a:outerShdw blurRad="38100" dist="38100" dir="2700000" algn="tl">
                  <a:srgbClr val="C0C0C0"/>
                </a:outerShdw>
              </a:effectLst>
              <a:latin typeface="Arial" charset="0"/>
            </a:endParaRPr>
          </a:p>
        </p:txBody>
      </p:sp>
      <p:sp>
        <p:nvSpPr>
          <p:cNvPr id="518283" name="Text Box 139"/>
          <p:cNvSpPr txBox="1">
            <a:spLocks noChangeArrowheads="1"/>
          </p:cNvSpPr>
          <p:nvPr/>
        </p:nvSpPr>
        <p:spPr bwMode="auto">
          <a:xfrm>
            <a:off x="3847150" y="6395605"/>
            <a:ext cx="4514850" cy="366713"/>
          </a:xfrm>
          <a:prstGeom prst="rect">
            <a:avLst/>
          </a:prstGeom>
          <a:noFill/>
          <a:ln w="9525">
            <a:noFill/>
            <a:miter lim="800000"/>
            <a:headEnd/>
            <a:tailEnd/>
          </a:ln>
          <a:effectLst/>
        </p:spPr>
        <p:txBody>
          <a:bodyPr wrap="none">
            <a:spAutoFit/>
          </a:bodyPr>
          <a:lstStyle/>
          <a:p>
            <a:pPr>
              <a:defRPr/>
            </a:pPr>
            <a:r>
              <a:rPr lang="en-US" dirty="0">
                <a:latin typeface="Times New Roman" pitchFamily="18" charset="0"/>
              </a:rPr>
              <a:t>Cohn JN et al. N </a:t>
            </a:r>
            <a:r>
              <a:rPr lang="en-US" dirty="0" err="1">
                <a:latin typeface="Times New Roman" pitchFamily="18" charset="0"/>
              </a:rPr>
              <a:t>Engl</a:t>
            </a:r>
            <a:r>
              <a:rPr lang="en-US" dirty="0">
                <a:latin typeface="Times New Roman" pitchFamily="18" charset="0"/>
              </a:rPr>
              <a:t> J Med 1991;325:303-10.</a:t>
            </a:r>
          </a:p>
        </p:txBody>
      </p:sp>
      <p:grpSp>
        <p:nvGrpSpPr>
          <p:cNvPr id="29724" name="Group 131"/>
          <p:cNvGrpSpPr>
            <a:grpSpLocks/>
          </p:cNvGrpSpPr>
          <p:nvPr/>
        </p:nvGrpSpPr>
        <p:grpSpPr bwMode="auto">
          <a:xfrm>
            <a:off x="1742125" y="1930760"/>
            <a:ext cx="5888038" cy="3246438"/>
            <a:chOff x="1418" y="1268"/>
            <a:chExt cx="3709" cy="2045"/>
          </a:xfrm>
        </p:grpSpPr>
        <p:sp>
          <p:nvSpPr>
            <p:cNvPr id="518188" name="Rectangle 44"/>
            <p:cNvSpPr>
              <a:spLocks noChangeArrowheads="1"/>
            </p:cNvSpPr>
            <p:nvPr/>
          </p:nvSpPr>
          <p:spPr bwMode="auto">
            <a:xfrm>
              <a:off x="1814" y="1352"/>
              <a:ext cx="3240" cy="1650"/>
            </a:xfrm>
            <a:prstGeom prst="rect">
              <a:avLst/>
            </a:prstGeom>
            <a:noFill/>
            <a:ln w="9525">
              <a:noFill/>
              <a:miter lim="800000"/>
              <a:headEnd/>
              <a:tailEnd/>
            </a:ln>
          </p:spPr>
          <p:txBody>
            <a:bodyPr/>
            <a:lstStyle/>
            <a:p>
              <a:pPr>
                <a:defRPr/>
              </a:pPr>
              <a:endParaRPr lang="en-US">
                <a:latin typeface="Arial" charset="0"/>
              </a:endParaRPr>
            </a:p>
          </p:txBody>
        </p:sp>
        <p:sp>
          <p:nvSpPr>
            <p:cNvPr id="518189" name="Line 45"/>
            <p:cNvSpPr>
              <a:spLocks noChangeShapeType="1"/>
            </p:cNvSpPr>
            <p:nvPr/>
          </p:nvSpPr>
          <p:spPr bwMode="auto">
            <a:xfrm>
              <a:off x="1814" y="2450"/>
              <a:ext cx="3240"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0" name="Line 46"/>
            <p:cNvSpPr>
              <a:spLocks noChangeShapeType="1"/>
            </p:cNvSpPr>
            <p:nvPr/>
          </p:nvSpPr>
          <p:spPr bwMode="auto">
            <a:xfrm>
              <a:off x="1814" y="1904"/>
              <a:ext cx="3240"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1" name="Line 47"/>
            <p:cNvSpPr>
              <a:spLocks noChangeShapeType="1"/>
            </p:cNvSpPr>
            <p:nvPr/>
          </p:nvSpPr>
          <p:spPr bwMode="auto">
            <a:xfrm>
              <a:off x="1814" y="1352"/>
              <a:ext cx="3240"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2" name="Rectangle 48"/>
            <p:cNvSpPr>
              <a:spLocks noChangeArrowheads="1"/>
            </p:cNvSpPr>
            <p:nvPr/>
          </p:nvSpPr>
          <p:spPr bwMode="auto">
            <a:xfrm>
              <a:off x="1814" y="1352"/>
              <a:ext cx="3240" cy="1650"/>
            </a:xfrm>
            <a:prstGeom prst="rect">
              <a:avLst/>
            </a:prstGeom>
            <a:noFill/>
            <a:ln w="9525">
              <a:solidFill>
                <a:srgbClr val="FFFFFF"/>
              </a:solidFill>
              <a:miter lim="800000"/>
              <a:headEnd/>
              <a:tailEnd/>
            </a:ln>
          </p:spPr>
          <p:txBody>
            <a:bodyPr/>
            <a:lstStyle/>
            <a:p>
              <a:pPr>
                <a:defRPr/>
              </a:pPr>
              <a:endParaRPr lang="en-US">
                <a:latin typeface="Arial" charset="0"/>
              </a:endParaRPr>
            </a:p>
          </p:txBody>
        </p:sp>
        <p:sp>
          <p:nvSpPr>
            <p:cNvPr id="518193" name="Line 49"/>
            <p:cNvSpPr>
              <a:spLocks noChangeShapeType="1"/>
            </p:cNvSpPr>
            <p:nvPr/>
          </p:nvSpPr>
          <p:spPr bwMode="auto">
            <a:xfrm>
              <a:off x="1814" y="1352"/>
              <a:ext cx="1" cy="1650"/>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4" name="Line 50"/>
            <p:cNvSpPr>
              <a:spLocks noChangeShapeType="1"/>
            </p:cNvSpPr>
            <p:nvPr/>
          </p:nvSpPr>
          <p:spPr bwMode="auto">
            <a:xfrm>
              <a:off x="1766" y="3002"/>
              <a:ext cx="48"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5" name="Line 51"/>
            <p:cNvSpPr>
              <a:spLocks noChangeShapeType="1"/>
            </p:cNvSpPr>
            <p:nvPr/>
          </p:nvSpPr>
          <p:spPr bwMode="auto">
            <a:xfrm>
              <a:off x="1766" y="2450"/>
              <a:ext cx="48"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6" name="Line 52"/>
            <p:cNvSpPr>
              <a:spLocks noChangeShapeType="1"/>
            </p:cNvSpPr>
            <p:nvPr/>
          </p:nvSpPr>
          <p:spPr bwMode="auto">
            <a:xfrm>
              <a:off x="1766" y="1904"/>
              <a:ext cx="48"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7" name="Line 53"/>
            <p:cNvSpPr>
              <a:spLocks noChangeShapeType="1"/>
            </p:cNvSpPr>
            <p:nvPr/>
          </p:nvSpPr>
          <p:spPr bwMode="auto">
            <a:xfrm>
              <a:off x="1766" y="1352"/>
              <a:ext cx="48"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8" name="Line 54"/>
            <p:cNvSpPr>
              <a:spLocks noChangeShapeType="1"/>
            </p:cNvSpPr>
            <p:nvPr/>
          </p:nvSpPr>
          <p:spPr bwMode="auto">
            <a:xfrm>
              <a:off x="1814" y="3002"/>
              <a:ext cx="3240" cy="1"/>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199" name="Line 55"/>
            <p:cNvSpPr>
              <a:spLocks noChangeShapeType="1"/>
            </p:cNvSpPr>
            <p:nvPr/>
          </p:nvSpPr>
          <p:spPr bwMode="auto">
            <a:xfrm flipV="1">
              <a:off x="1814" y="3002"/>
              <a:ext cx="1" cy="4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200" name="Line 56"/>
            <p:cNvSpPr>
              <a:spLocks noChangeShapeType="1"/>
            </p:cNvSpPr>
            <p:nvPr/>
          </p:nvSpPr>
          <p:spPr bwMode="auto">
            <a:xfrm flipV="1">
              <a:off x="2354" y="3002"/>
              <a:ext cx="1" cy="4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201" name="Line 57"/>
            <p:cNvSpPr>
              <a:spLocks noChangeShapeType="1"/>
            </p:cNvSpPr>
            <p:nvPr/>
          </p:nvSpPr>
          <p:spPr bwMode="auto">
            <a:xfrm flipV="1">
              <a:off x="2894" y="3002"/>
              <a:ext cx="1" cy="4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202" name="Line 58"/>
            <p:cNvSpPr>
              <a:spLocks noChangeShapeType="1"/>
            </p:cNvSpPr>
            <p:nvPr/>
          </p:nvSpPr>
          <p:spPr bwMode="auto">
            <a:xfrm flipV="1">
              <a:off x="3434" y="3002"/>
              <a:ext cx="1" cy="4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203" name="Line 59"/>
            <p:cNvSpPr>
              <a:spLocks noChangeShapeType="1"/>
            </p:cNvSpPr>
            <p:nvPr/>
          </p:nvSpPr>
          <p:spPr bwMode="auto">
            <a:xfrm flipV="1">
              <a:off x="3974" y="3002"/>
              <a:ext cx="1" cy="4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204" name="Line 60"/>
            <p:cNvSpPr>
              <a:spLocks noChangeShapeType="1"/>
            </p:cNvSpPr>
            <p:nvPr/>
          </p:nvSpPr>
          <p:spPr bwMode="auto">
            <a:xfrm flipV="1">
              <a:off x="4514" y="3002"/>
              <a:ext cx="1" cy="4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205" name="Line 61"/>
            <p:cNvSpPr>
              <a:spLocks noChangeShapeType="1"/>
            </p:cNvSpPr>
            <p:nvPr/>
          </p:nvSpPr>
          <p:spPr bwMode="auto">
            <a:xfrm flipV="1">
              <a:off x="5054" y="3002"/>
              <a:ext cx="1" cy="4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18206" name="Freeform 62"/>
            <p:cNvSpPr>
              <a:spLocks/>
            </p:cNvSpPr>
            <p:nvPr/>
          </p:nvSpPr>
          <p:spPr bwMode="auto">
            <a:xfrm>
              <a:off x="2084" y="1946"/>
              <a:ext cx="2700" cy="1056"/>
            </a:xfrm>
            <a:custGeom>
              <a:avLst/>
              <a:gdLst/>
              <a:ahLst/>
              <a:cxnLst>
                <a:cxn ang="0">
                  <a:pos x="0" y="176"/>
                </a:cxn>
                <a:cxn ang="0">
                  <a:pos x="90" y="143"/>
                </a:cxn>
                <a:cxn ang="0">
                  <a:pos x="180" y="110"/>
                </a:cxn>
                <a:cxn ang="0">
                  <a:pos x="270" y="62"/>
                </a:cxn>
                <a:cxn ang="0">
                  <a:pos x="360" y="22"/>
                </a:cxn>
                <a:cxn ang="0">
                  <a:pos x="450" y="0"/>
                </a:cxn>
              </a:cxnLst>
              <a:rect l="0" t="0" r="r" b="b"/>
              <a:pathLst>
                <a:path w="450" h="176">
                  <a:moveTo>
                    <a:pt x="0" y="176"/>
                  </a:moveTo>
                  <a:lnTo>
                    <a:pt x="90" y="143"/>
                  </a:lnTo>
                  <a:lnTo>
                    <a:pt x="180" y="110"/>
                  </a:lnTo>
                  <a:lnTo>
                    <a:pt x="270" y="62"/>
                  </a:lnTo>
                  <a:lnTo>
                    <a:pt x="360" y="22"/>
                  </a:lnTo>
                  <a:lnTo>
                    <a:pt x="450" y="0"/>
                  </a:lnTo>
                </a:path>
              </a:pathLst>
            </a:custGeom>
            <a:noFill/>
            <a:ln w="28575">
              <a:solidFill>
                <a:srgbClr val="FF0000"/>
              </a:solidFill>
              <a:prstDash val="solid"/>
              <a:round/>
              <a:headEnd/>
              <a:tailEnd/>
            </a:ln>
          </p:spPr>
          <p:txBody>
            <a:bodyPr/>
            <a:lstStyle/>
            <a:p>
              <a:pPr>
                <a:defRPr/>
              </a:pPr>
              <a:endParaRPr lang="en-US">
                <a:latin typeface="Arial" charset="0"/>
              </a:endParaRPr>
            </a:p>
          </p:txBody>
        </p:sp>
        <p:sp>
          <p:nvSpPr>
            <p:cNvPr id="518207" name="Freeform 63"/>
            <p:cNvSpPr>
              <a:spLocks/>
            </p:cNvSpPr>
            <p:nvPr/>
          </p:nvSpPr>
          <p:spPr bwMode="auto">
            <a:xfrm>
              <a:off x="2084" y="1814"/>
              <a:ext cx="2700" cy="1188"/>
            </a:xfrm>
            <a:custGeom>
              <a:avLst/>
              <a:gdLst/>
              <a:ahLst/>
              <a:cxnLst>
                <a:cxn ang="0">
                  <a:pos x="0" y="198"/>
                </a:cxn>
                <a:cxn ang="0">
                  <a:pos x="90" y="150"/>
                </a:cxn>
                <a:cxn ang="0">
                  <a:pos x="180" y="106"/>
                </a:cxn>
                <a:cxn ang="0">
                  <a:pos x="270" y="66"/>
                </a:cxn>
                <a:cxn ang="0">
                  <a:pos x="360" y="29"/>
                </a:cxn>
                <a:cxn ang="0">
                  <a:pos x="450" y="0"/>
                </a:cxn>
              </a:cxnLst>
              <a:rect l="0" t="0" r="r" b="b"/>
              <a:pathLst>
                <a:path w="450" h="198">
                  <a:moveTo>
                    <a:pt x="0" y="198"/>
                  </a:moveTo>
                  <a:lnTo>
                    <a:pt x="90" y="150"/>
                  </a:lnTo>
                  <a:lnTo>
                    <a:pt x="180" y="106"/>
                  </a:lnTo>
                  <a:lnTo>
                    <a:pt x="270" y="66"/>
                  </a:lnTo>
                  <a:lnTo>
                    <a:pt x="360" y="29"/>
                  </a:lnTo>
                  <a:lnTo>
                    <a:pt x="450" y="0"/>
                  </a:lnTo>
                </a:path>
              </a:pathLst>
            </a:custGeom>
            <a:noFill/>
            <a:ln w="28575">
              <a:solidFill>
                <a:srgbClr val="FFFF00"/>
              </a:solidFill>
              <a:prstDash val="solid"/>
              <a:round/>
              <a:headEnd/>
              <a:tailEnd/>
            </a:ln>
          </p:spPr>
          <p:txBody>
            <a:bodyPr/>
            <a:lstStyle/>
            <a:p>
              <a:pPr>
                <a:defRPr/>
              </a:pPr>
              <a:endParaRPr lang="en-US">
                <a:latin typeface="Arial" charset="0"/>
              </a:endParaRPr>
            </a:p>
          </p:txBody>
        </p:sp>
        <p:sp>
          <p:nvSpPr>
            <p:cNvPr id="518208" name="Freeform 64"/>
            <p:cNvSpPr>
              <a:spLocks/>
            </p:cNvSpPr>
            <p:nvPr/>
          </p:nvSpPr>
          <p:spPr bwMode="auto">
            <a:xfrm>
              <a:off x="2048" y="2966"/>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0000"/>
            </a:solidFill>
            <a:ln w="9525">
              <a:solidFill>
                <a:srgbClr val="FF0000"/>
              </a:solidFill>
              <a:prstDash val="solid"/>
              <a:round/>
              <a:headEnd/>
              <a:tailEnd/>
            </a:ln>
          </p:spPr>
          <p:txBody>
            <a:bodyPr/>
            <a:lstStyle/>
            <a:p>
              <a:pPr>
                <a:defRPr/>
              </a:pPr>
              <a:endParaRPr lang="en-US">
                <a:latin typeface="Arial" charset="0"/>
              </a:endParaRPr>
            </a:p>
          </p:txBody>
        </p:sp>
        <p:sp>
          <p:nvSpPr>
            <p:cNvPr id="518209" name="Freeform 65"/>
            <p:cNvSpPr>
              <a:spLocks/>
            </p:cNvSpPr>
            <p:nvPr/>
          </p:nvSpPr>
          <p:spPr bwMode="auto">
            <a:xfrm>
              <a:off x="2588" y="2768"/>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0000"/>
            </a:solidFill>
            <a:ln w="9525">
              <a:solidFill>
                <a:srgbClr val="FF0000"/>
              </a:solidFill>
              <a:prstDash val="solid"/>
              <a:round/>
              <a:headEnd/>
              <a:tailEnd/>
            </a:ln>
          </p:spPr>
          <p:txBody>
            <a:bodyPr/>
            <a:lstStyle/>
            <a:p>
              <a:pPr>
                <a:defRPr/>
              </a:pPr>
              <a:endParaRPr lang="en-US">
                <a:latin typeface="Arial" charset="0"/>
              </a:endParaRPr>
            </a:p>
          </p:txBody>
        </p:sp>
        <p:sp>
          <p:nvSpPr>
            <p:cNvPr id="518210" name="Freeform 66"/>
            <p:cNvSpPr>
              <a:spLocks/>
            </p:cNvSpPr>
            <p:nvPr/>
          </p:nvSpPr>
          <p:spPr bwMode="auto">
            <a:xfrm>
              <a:off x="3128" y="2570"/>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0000"/>
            </a:solidFill>
            <a:ln w="9525">
              <a:solidFill>
                <a:srgbClr val="FF0000"/>
              </a:solidFill>
              <a:prstDash val="solid"/>
              <a:round/>
              <a:headEnd/>
              <a:tailEnd/>
            </a:ln>
          </p:spPr>
          <p:txBody>
            <a:bodyPr/>
            <a:lstStyle/>
            <a:p>
              <a:pPr>
                <a:defRPr/>
              </a:pPr>
              <a:endParaRPr lang="en-US">
                <a:latin typeface="Arial" charset="0"/>
              </a:endParaRPr>
            </a:p>
          </p:txBody>
        </p:sp>
        <p:sp>
          <p:nvSpPr>
            <p:cNvPr id="518211" name="Freeform 67"/>
            <p:cNvSpPr>
              <a:spLocks/>
            </p:cNvSpPr>
            <p:nvPr/>
          </p:nvSpPr>
          <p:spPr bwMode="auto">
            <a:xfrm>
              <a:off x="3668" y="2282"/>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0000"/>
            </a:solidFill>
            <a:ln w="9525">
              <a:solidFill>
                <a:srgbClr val="FF0000"/>
              </a:solidFill>
              <a:prstDash val="solid"/>
              <a:round/>
              <a:headEnd/>
              <a:tailEnd/>
            </a:ln>
          </p:spPr>
          <p:txBody>
            <a:bodyPr/>
            <a:lstStyle/>
            <a:p>
              <a:pPr>
                <a:defRPr/>
              </a:pPr>
              <a:endParaRPr lang="en-US">
                <a:latin typeface="Arial" charset="0"/>
              </a:endParaRPr>
            </a:p>
          </p:txBody>
        </p:sp>
        <p:sp>
          <p:nvSpPr>
            <p:cNvPr id="518212" name="Freeform 68"/>
            <p:cNvSpPr>
              <a:spLocks/>
            </p:cNvSpPr>
            <p:nvPr/>
          </p:nvSpPr>
          <p:spPr bwMode="auto">
            <a:xfrm>
              <a:off x="4208" y="2042"/>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0000"/>
            </a:solidFill>
            <a:ln w="9525">
              <a:solidFill>
                <a:srgbClr val="FF0000"/>
              </a:solidFill>
              <a:prstDash val="solid"/>
              <a:round/>
              <a:headEnd/>
              <a:tailEnd/>
            </a:ln>
          </p:spPr>
          <p:txBody>
            <a:bodyPr/>
            <a:lstStyle/>
            <a:p>
              <a:pPr>
                <a:defRPr/>
              </a:pPr>
              <a:endParaRPr lang="en-US">
                <a:latin typeface="Arial" charset="0"/>
              </a:endParaRPr>
            </a:p>
          </p:txBody>
        </p:sp>
        <p:sp>
          <p:nvSpPr>
            <p:cNvPr id="518213" name="Freeform 69"/>
            <p:cNvSpPr>
              <a:spLocks/>
            </p:cNvSpPr>
            <p:nvPr/>
          </p:nvSpPr>
          <p:spPr bwMode="auto">
            <a:xfrm>
              <a:off x="4748" y="1910"/>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0000"/>
            </a:solidFill>
            <a:ln w="9525">
              <a:solidFill>
                <a:srgbClr val="FF0000"/>
              </a:solidFill>
              <a:prstDash val="solid"/>
              <a:round/>
              <a:headEnd/>
              <a:tailEnd/>
            </a:ln>
          </p:spPr>
          <p:txBody>
            <a:bodyPr/>
            <a:lstStyle/>
            <a:p>
              <a:pPr>
                <a:defRPr/>
              </a:pPr>
              <a:endParaRPr lang="en-US">
                <a:latin typeface="Arial" charset="0"/>
              </a:endParaRPr>
            </a:p>
          </p:txBody>
        </p:sp>
        <p:sp>
          <p:nvSpPr>
            <p:cNvPr id="518214" name="Rectangle 70"/>
            <p:cNvSpPr>
              <a:spLocks noChangeArrowheads="1"/>
            </p:cNvSpPr>
            <p:nvPr/>
          </p:nvSpPr>
          <p:spPr bwMode="auto">
            <a:xfrm>
              <a:off x="2048" y="2966"/>
              <a:ext cx="66" cy="66"/>
            </a:xfrm>
            <a:prstGeom prst="rect">
              <a:avLst/>
            </a:prstGeom>
            <a:solidFill>
              <a:srgbClr val="FFFF00"/>
            </a:solidFill>
            <a:ln w="9525">
              <a:solidFill>
                <a:srgbClr val="FFFF00"/>
              </a:solidFill>
              <a:miter lim="800000"/>
              <a:headEnd/>
              <a:tailEnd/>
            </a:ln>
          </p:spPr>
          <p:txBody>
            <a:bodyPr/>
            <a:lstStyle/>
            <a:p>
              <a:pPr>
                <a:defRPr/>
              </a:pPr>
              <a:endParaRPr lang="en-US">
                <a:latin typeface="Arial" charset="0"/>
              </a:endParaRPr>
            </a:p>
          </p:txBody>
        </p:sp>
        <p:sp>
          <p:nvSpPr>
            <p:cNvPr id="518215" name="Rectangle 71"/>
            <p:cNvSpPr>
              <a:spLocks noChangeArrowheads="1"/>
            </p:cNvSpPr>
            <p:nvPr/>
          </p:nvSpPr>
          <p:spPr bwMode="auto">
            <a:xfrm>
              <a:off x="2588" y="2678"/>
              <a:ext cx="66" cy="66"/>
            </a:xfrm>
            <a:prstGeom prst="rect">
              <a:avLst/>
            </a:prstGeom>
            <a:solidFill>
              <a:srgbClr val="FFFF00"/>
            </a:solidFill>
            <a:ln w="9525">
              <a:solidFill>
                <a:srgbClr val="FFFF00"/>
              </a:solidFill>
              <a:miter lim="800000"/>
              <a:headEnd/>
              <a:tailEnd/>
            </a:ln>
          </p:spPr>
          <p:txBody>
            <a:bodyPr/>
            <a:lstStyle/>
            <a:p>
              <a:pPr>
                <a:defRPr/>
              </a:pPr>
              <a:endParaRPr lang="en-US">
                <a:latin typeface="Arial" charset="0"/>
              </a:endParaRPr>
            </a:p>
          </p:txBody>
        </p:sp>
        <p:sp>
          <p:nvSpPr>
            <p:cNvPr id="518216" name="Rectangle 72"/>
            <p:cNvSpPr>
              <a:spLocks noChangeArrowheads="1"/>
            </p:cNvSpPr>
            <p:nvPr/>
          </p:nvSpPr>
          <p:spPr bwMode="auto">
            <a:xfrm>
              <a:off x="3128" y="2414"/>
              <a:ext cx="66" cy="66"/>
            </a:xfrm>
            <a:prstGeom prst="rect">
              <a:avLst/>
            </a:prstGeom>
            <a:solidFill>
              <a:srgbClr val="FFFF00"/>
            </a:solidFill>
            <a:ln w="9525">
              <a:solidFill>
                <a:srgbClr val="FFFF00"/>
              </a:solidFill>
              <a:miter lim="800000"/>
              <a:headEnd/>
              <a:tailEnd/>
            </a:ln>
          </p:spPr>
          <p:txBody>
            <a:bodyPr/>
            <a:lstStyle/>
            <a:p>
              <a:pPr>
                <a:defRPr/>
              </a:pPr>
              <a:endParaRPr lang="en-US">
                <a:latin typeface="Arial" charset="0"/>
              </a:endParaRPr>
            </a:p>
          </p:txBody>
        </p:sp>
        <p:sp>
          <p:nvSpPr>
            <p:cNvPr id="518217" name="Rectangle 73"/>
            <p:cNvSpPr>
              <a:spLocks noChangeArrowheads="1"/>
            </p:cNvSpPr>
            <p:nvPr/>
          </p:nvSpPr>
          <p:spPr bwMode="auto">
            <a:xfrm>
              <a:off x="3668" y="2174"/>
              <a:ext cx="66" cy="66"/>
            </a:xfrm>
            <a:prstGeom prst="rect">
              <a:avLst/>
            </a:prstGeom>
            <a:solidFill>
              <a:srgbClr val="FFFF00"/>
            </a:solidFill>
            <a:ln w="9525">
              <a:solidFill>
                <a:srgbClr val="FFFF00"/>
              </a:solidFill>
              <a:miter lim="800000"/>
              <a:headEnd/>
              <a:tailEnd/>
            </a:ln>
          </p:spPr>
          <p:txBody>
            <a:bodyPr/>
            <a:lstStyle/>
            <a:p>
              <a:pPr>
                <a:defRPr/>
              </a:pPr>
              <a:endParaRPr lang="en-US">
                <a:latin typeface="Arial" charset="0"/>
              </a:endParaRPr>
            </a:p>
          </p:txBody>
        </p:sp>
        <p:sp>
          <p:nvSpPr>
            <p:cNvPr id="518218" name="Rectangle 74"/>
            <p:cNvSpPr>
              <a:spLocks noChangeArrowheads="1"/>
            </p:cNvSpPr>
            <p:nvPr/>
          </p:nvSpPr>
          <p:spPr bwMode="auto">
            <a:xfrm>
              <a:off x="4208" y="1952"/>
              <a:ext cx="66" cy="66"/>
            </a:xfrm>
            <a:prstGeom prst="rect">
              <a:avLst/>
            </a:prstGeom>
            <a:solidFill>
              <a:srgbClr val="FFFF00"/>
            </a:solidFill>
            <a:ln w="9525">
              <a:solidFill>
                <a:srgbClr val="FFFF00"/>
              </a:solidFill>
              <a:miter lim="800000"/>
              <a:headEnd/>
              <a:tailEnd/>
            </a:ln>
          </p:spPr>
          <p:txBody>
            <a:bodyPr/>
            <a:lstStyle/>
            <a:p>
              <a:pPr>
                <a:defRPr/>
              </a:pPr>
              <a:endParaRPr lang="en-US">
                <a:latin typeface="Arial" charset="0"/>
              </a:endParaRPr>
            </a:p>
          </p:txBody>
        </p:sp>
        <p:sp>
          <p:nvSpPr>
            <p:cNvPr id="518219" name="Rectangle 75"/>
            <p:cNvSpPr>
              <a:spLocks noChangeArrowheads="1"/>
            </p:cNvSpPr>
            <p:nvPr/>
          </p:nvSpPr>
          <p:spPr bwMode="auto">
            <a:xfrm>
              <a:off x="4748" y="1778"/>
              <a:ext cx="66" cy="66"/>
            </a:xfrm>
            <a:prstGeom prst="rect">
              <a:avLst/>
            </a:prstGeom>
            <a:solidFill>
              <a:srgbClr val="FFFF00"/>
            </a:solidFill>
            <a:ln w="9525">
              <a:solidFill>
                <a:srgbClr val="FFFF00"/>
              </a:solidFill>
              <a:miter lim="800000"/>
              <a:headEnd/>
              <a:tailEnd/>
            </a:ln>
          </p:spPr>
          <p:txBody>
            <a:bodyPr/>
            <a:lstStyle/>
            <a:p>
              <a:pPr>
                <a:defRPr/>
              </a:pPr>
              <a:endParaRPr lang="en-US">
                <a:latin typeface="Arial" charset="0"/>
              </a:endParaRPr>
            </a:p>
          </p:txBody>
        </p:sp>
        <p:sp>
          <p:nvSpPr>
            <p:cNvPr id="518222" name="Rectangle 78"/>
            <p:cNvSpPr>
              <a:spLocks noChangeArrowheads="1"/>
            </p:cNvSpPr>
            <p:nvPr/>
          </p:nvSpPr>
          <p:spPr bwMode="auto">
            <a:xfrm>
              <a:off x="2144" y="2936"/>
              <a:ext cx="81"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a:t>
              </a:r>
              <a:endParaRPr lang="en-US" sz="1600">
                <a:effectLst>
                  <a:outerShdw blurRad="38100" dist="38100" dir="2700000" algn="tl">
                    <a:srgbClr val="000000"/>
                  </a:outerShdw>
                </a:effectLst>
                <a:latin typeface="Arial" charset="0"/>
              </a:endParaRPr>
            </a:p>
          </p:txBody>
        </p:sp>
        <p:sp>
          <p:nvSpPr>
            <p:cNvPr id="518225" name="Rectangle 81"/>
            <p:cNvSpPr>
              <a:spLocks noChangeArrowheads="1"/>
            </p:cNvSpPr>
            <p:nvPr/>
          </p:nvSpPr>
          <p:spPr bwMode="auto">
            <a:xfrm>
              <a:off x="2684" y="2738"/>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0.09</a:t>
              </a:r>
              <a:endParaRPr lang="en-US" sz="1600">
                <a:effectLst>
                  <a:outerShdw blurRad="38100" dist="38100" dir="2700000" algn="tl">
                    <a:srgbClr val="000000"/>
                  </a:outerShdw>
                </a:effectLst>
                <a:latin typeface="Arial" charset="0"/>
              </a:endParaRPr>
            </a:p>
          </p:txBody>
        </p:sp>
        <p:sp>
          <p:nvSpPr>
            <p:cNvPr id="518228" name="Rectangle 84"/>
            <p:cNvSpPr>
              <a:spLocks noChangeArrowheads="1"/>
            </p:cNvSpPr>
            <p:nvPr/>
          </p:nvSpPr>
          <p:spPr bwMode="auto">
            <a:xfrm>
              <a:off x="3224" y="2540"/>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0.18</a:t>
              </a:r>
              <a:endParaRPr lang="en-US" sz="1600">
                <a:effectLst>
                  <a:outerShdw blurRad="38100" dist="38100" dir="2700000" algn="tl">
                    <a:srgbClr val="000000"/>
                  </a:outerShdw>
                </a:effectLst>
                <a:latin typeface="Arial" charset="0"/>
              </a:endParaRPr>
            </a:p>
          </p:txBody>
        </p:sp>
        <p:sp>
          <p:nvSpPr>
            <p:cNvPr id="518231" name="Rectangle 87"/>
            <p:cNvSpPr>
              <a:spLocks noChangeArrowheads="1"/>
            </p:cNvSpPr>
            <p:nvPr/>
          </p:nvSpPr>
          <p:spPr bwMode="auto">
            <a:xfrm>
              <a:off x="3764" y="2252"/>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0.31</a:t>
              </a:r>
              <a:endParaRPr lang="en-US" sz="1600">
                <a:effectLst>
                  <a:outerShdw blurRad="38100" dist="38100" dir="2700000" algn="tl">
                    <a:srgbClr val="000000"/>
                  </a:outerShdw>
                </a:effectLst>
                <a:latin typeface="Arial" charset="0"/>
              </a:endParaRPr>
            </a:p>
          </p:txBody>
        </p:sp>
        <p:sp>
          <p:nvSpPr>
            <p:cNvPr id="518234" name="Rectangle 90"/>
            <p:cNvSpPr>
              <a:spLocks noChangeArrowheads="1"/>
            </p:cNvSpPr>
            <p:nvPr/>
          </p:nvSpPr>
          <p:spPr bwMode="auto">
            <a:xfrm>
              <a:off x="4304" y="2012"/>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0.42</a:t>
              </a:r>
              <a:endParaRPr lang="en-US" sz="1600">
                <a:effectLst>
                  <a:outerShdw blurRad="38100" dist="38100" dir="2700000" algn="tl">
                    <a:srgbClr val="000000"/>
                  </a:outerShdw>
                </a:effectLst>
                <a:latin typeface="Arial" charset="0"/>
              </a:endParaRPr>
            </a:p>
          </p:txBody>
        </p:sp>
        <p:sp>
          <p:nvSpPr>
            <p:cNvPr id="518237" name="Rectangle 93"/>
            <p:cNvSpPr>
              <a:spLocks noChangeArrowheads="1"/>
            </p:cNvSpPr>
            <p:nvPr/>
          </p:nvSpPr>
          <p:spPr bwMode="auto">
            <a:xfrm>
              <a:off x="4844" y="1880"/>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0.48</a:t>
              </a:r>
              <a:endParaRPr lang="en-US" sz="1600">
                <a:effectLst>
                  <a:outerShdw blurRad="38100" dist="38100" dir="2700000" algn="tl">
                    <a:srgbClr val="000000"/>
                  </a:outerShdw>
                </a:effectLst>
                <a:latin typeface="Arial" charset="0"/>
              </a:endParaRPr>
            </a:p>
          </p:txBody>
        </p:sp>
        <p:sp>
          <p:nvSpPr>
            <p:cNvPr id="518240" name="Rectangle 96"/>
            <p:cNvSpPr>
              <a:spLocks noChangeArrowheads="1"/>
            </p:cNvSpPr>
            <p:nvPr/>
          </p:nvSpPr>
          <p:spPr bwMode="auto">
            <a:xfrm>
              <a:off x="1988" y="2786"/>
              <a:ext cx="81"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a:t>
              </a:r>
              <a:endParaRPr lang="en-US" sz="1600">
                <a:effectLst>
                  <a:outerShdw blurRad="38100" dist="38100" dir="2700000" algn="tl">
                    <a:srgbClr val="000000"/>
                  </a:outerShdw>
                </a:effectLst>
                <a:latin typeface="Arial" charset="0"/>
              </a:endParaRPr>
            </a:p>
          </p:txBody>
        </p:sp>
        <p:sp>
          <p:nvSpPr>
            <p:cNvPr id="518243" name="Rectangle 99"/>
            <p:cNvSpPr>
              <a:spLocks noChangeArrowheads="1"/>
            </p:cNvSpPr>
            <p:nvPr/>
          </p:nvSpPr>
          <p:spPr bwMode="auto">
            <a:xfrm>
              <a:off x="2420" y="2486"/>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0.13</a:t>
              </a:r>
              <a:endParaRPr lang="en-US" sz="1600">
                <a:effectLst>
                  <a:outerShdw blurRad="38100" dist="38100" dir="2700000" algn="tl">
                    <a:srgbClr val="000000"/>
                  </a:outerShdw>
                </a:effectLst>
                <a:latin typeface="Arial" charset="0"/>
              </a:endParaRPr>
            </a:p>
          </p:txBody>
        </p:sp>
        <p:sp>
          <p:nvSpPr>
            <p:cNvPr id="518246" name="Rectangle 102"/>
            <p:cNvSpPr>
              <a:spLocks noChangeArrowheads="1"/>
            </p:cNvSpPr>
            <p:nvPr/>
          </p:nvSpPr>
          <p:spPr bwMode="auto">
            <a:xfrm>
              <a:off x="2984" y="2192"/>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0.25</a:t>
              </a:r>
              <a:endParaRPr lang="en-US" sz="1600">
                <a:effectLst>
                  <a:outerShdw blurRad="38100" dist="38100" dir="2700000" algn="tl">
                    <a:srgbClr val="000000"/>
                  </a:outerShdw>
                </a:effectLst>
                <a:latin typeface="Arial" charset="0"/>
              </a:endParaRPr>
            </a:p>
          </p:txBody>
        </p:sp>
        <p:sp>
          <p:nvSpPr>
            <p:cNvPr id="518249" name="Rectangle 105"/>
            <p:cNvSpPr>
              <a:spLocks noChangeArrowheads="1"/>
            </p:cNvSpPr>
            <p:nvPr/>
          </p:nvSpPr>
          <p:spPr bwMode="auto">
            <a:xfrm>
              <a:off x="4598" y="1592"/>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0.54</a:t>
              </a:r>
              <a:endParaRPr lang="en-US" sz="1600">
                <a:effectLst>
                  <a:outerShdw blurRad="38100" dist="38100" dir="2700000" algn="tl">
                    <a:srgbClr val="000000"/>
                  </a:outerShdw>
                </a:effectLst>
                <a:latin typeface="Arial" charset="0"/>
              </a:endParaRPr>
            </a:p>
          </p:txBody>
        </p:sp>
        <p:sp>
          <p:nvSpPr>
            <p:cNvPr id="518252" name="Rectangle 108"/>
            <p:cNvSpPr>
              <a:spLocks noChangeArrowheads="1"/>
            </p:cNvSpPr>
            <p:nvPr/>
          </p:nvSpPr>
          <p:spPr bwMode="auto">
            <a:xfrm>
              <a:off x="4052" y="1676"/>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0.46</a:t>
              </a:r>
              <a:endParaRPr lang="en-US" sz="1600">
                <a:effectLst>
                  <a:outerShdw blurRad="38100" dist="38100" dir="2700000" algn="tl">
                    <a:srgbClr val="000000"/>
                  </a:outerShdw>
                </a:effectLst>
                <a:latin typeface="Arial" charset="0"/>
              </a:endParaRPr>
            </a:p>
          </p:txBody>
        </p:sp>
        <p:sp>
          <p:nvSpPr>
            <p:cNvPr id="518255" name="Rectangle 111"/>
            <p:cNvSpPr>
              <a:spLocks noChangeArrowheads="1"/>
            </p:cNvSpPr>
            <p:nvPr/>
          </p:nvSpPr>
          <p:spPr bwMode="auto">
            <a:xfrm>
              <a:off x="3524" y="1958"/>
              <a:ext cx="283" cy="174"/>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0.36</a:t>
              </a:r>
              <a:endParaRPr lang="en-US" sz="1600">
                <a:effectLst>
                  <a:outerShdw blurRad="38100" dist="38100" dir="2700000" algn="tl">
                    <a:srgbClr val="000000"/>
                  </a:outerShdw>
                </a:effectLst>
                <a:latin typeface="Arial" charset="0"/>
              </a:endParaRPr>
            </a:p>
          </p:txBody>
        </p:sp>
        <p:sp>
          <p:nvSpPr>
            <p:cNvPr id="518256" name="Rectangle 112"/>
            <p:cNvSpPr>
              <a:spLocks noChangeArrowheads="1"/>
            </p:cNvSpPr>
            <p:nvPr/>
          </p:nvSpPr>
          <p:spPr bwMode="auto">
            <a:xfrm>
              <a:off x="1616" y="2918"/>
              <a:ext cx="8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a:t>
              </a:r>
              <a:endParaRPr lang="en-US" sz="1600">
                <a:effectLst>
                  <a:outerShdw blurRad="38100" dist="38100" dir="2700000" algn="tl">
                    <a:srgbClr val="000000"/>
                  </a:outerShdw>
                </a:effectLst>
                <a:latin typeface="Arial" charset="0"/>
              </a:endParaRPr>
            </a:p>
          </p:txBody>
        </p:sp>
        <p:sp>
          <p:nvSpPr>
            <p:cNvPr id="518257" name="Rectangle 113"/>
            <p:cNvSpPr>
              <a:spLocks noChangeArrowheads="1"/>
            </p:cNvSpPr>
            <p:nvPr/>
          </p:nvSpPr>
          <p:spPr bwMode="auto">
            <a:xfrm>
              <a:off x="1418" y="2366"/>
              <a:ext cx="28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0.25</a:t>
              </a:r>
              <a:endParaRPr lang="en-US" sz="1600">
                <a:effectLst>
                  <a:outerShdw blurRad="38100" dist="38100" dir="2700000" algn="tl">
                    <a:srgbClr val="000000"/>
                  </a:outerShdw>
                </a:effectLst>
                <a:latin typeface="Arial" charset="0"/>
              </a:endParaRPr>
            </a:p>
          </p:txBody>
        </p:sp>
        <p:sp>
          <p:nvSpPr>
            <p:cNvPr id="518258" name="Rectangle 114"/>
            <p:cNvSpPr>
              <a:spLocks noChangeArrowheads="1"/>
            </p:cNvSpPr>
            <p:nvPr/>
          </p:nvSpPr>
          <p:spPr bwMode="auto">
            <a:xfrm>
              <a:off x="1496" y="1820"/>
              <a:ext cx="20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0.5</a:t>
              </a:r>
              <a:endParaRPr lang="en-US" sz="1600">
                <a:effectLst>
                  <a:outerShdw blurRad="38100" dist="38100" dir="2700000" algn="tl">
                    <a:srgbClr val="000000"/>
                  </a:outerShdw>
                </a:effectLst>
                <a:latin typeface="Arial" charset="0"/>
              </a:endParaRPr>
            </a:p>
          </p:txBody>
        </p:sp>
        <p:sp>
          <p:nvSpPr>
            <p:cNvPr id="518259" name="Rectangle 115"/>
            <p:cNvSpPr>
              <a:spLocks noChangeArrowheads="1"/>
            </p:cNvSpPr>
            <p:nvPr/>
          </p:nvSpPr>
          <p:spPr bwMode="auto">
            <a:xfrm>
              <a:off x="1418" y="1268"/>
              <a:ext cx="28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0.75</a:t>
              </a:r>
              <a:endParaRPr lang="en-US" sz="1600">
                <a:effectLst>
                  <a:outerShdw blurRad="38100" dist="38100" dir="2700000" algn="tl">
                    <a:srgbClr val="000000"/>
                  </a:outerShdw>
                </a:effectLst>
                <a:latin typeface="Arial" charset="0"/>
              </a:endParaRPr>
            </a:p>
          </p:txBody>
        </p:sp>
        <p:sp>
          <p:nvSpPr>
            <p:cNvPr id="518260" name="Rectangle 116"/>
            <p:cNvSpPr>
              <a:spLocks noChangeArrowheads="1"/>
            </p:cNvSpPr>
            <p:nvPr/>
          </p:nvSpPr>
          <p:spPr bwMode="auto">
            <a:xfrm>
              <a:off x="2048" y="3140"/>
              <a:ext cx="8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a:t>
              </a:r>
              <a:endParaRPr lang="en-US" sz="1600">
                <a:effectLst>
                  <a:outerShdw blurRad="38100" dist="38100" dir="2700000" algn="tl">
                    <a:srgbClr val="000000"/>
                  </a:outerShdw>
                </a:effectLst>
                <a:latin typeface="Arial" charset="0"/>
              </a:endParaRPr>
            </a:p>
          </p:txBody>
        </p:sp>
        <p:sp>
          <p:nvSpPr>
            <p:cNvPr id="518261" name="Rectangle 117"/>
            <p:cNvSpPr>
              <a:spLocks noChangeArrowheads="1"/>
            </p:cNvSpPr>
            <p:nvPr/>
          </p:nvSpPr>
          <p:spPr bwMode="auto">
            <a:xfrm>
              <a:off x="2546" y="3140"/>
              <a:ext cx="16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12</a:t>
              </a:r>
              <a:endParaRPr lang="en-US" sz="1600">
                <a:effectLst>
                  <a:outerShdw blurRad="38100" dist="38100" dir="2700000" algn="tl">
                    <a:srgbClr val="000000"/>
                  </a:outerShdw>
                </a:effectLst>
                <a:latin typeface="Arial" charset="0"/>
              </a:endParaRPr>
            </a:p>
          </p:txBody>
        </p:sp>
        <p:sp>
          <p:nvSpPr>
            <p:cNvPr id="518262" name="Rectangle 118"/>
            <p:cNvSpPr>
              <a:spLocks noChangeArrowheads="1"/>
            </p:cNvSpPr>
            <p:nvPr/>
          </p:nvSpPr>
          <p:spPr bwMode="auto">
            <a:xfrm>
              <a:off x="3086" y="3140"/>
              <a:ext cx="16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24</a:t>
              </a:r>
              <a:endParaRPr lang="en-US" sz="1600">
                <a:effectLst>
                  <a:outerShdw blurRad="38100" dist="38100" dir="2700000" algn="tl">
                    <a:srgbClr val="000000"/>
                  </a:outerShdw>
                </a:effectLst>
                <a:latin typeface="Arial" charset="0"/>
              </a:endParaRPr>
            </a:p>
          </p:txBody>
        </p:sp>
        <p:sp>
          <p:nvSpPr>
            <p:cNvPr id="518263" name="Rectangle 119"/>
            <p:cNvSpPr>
              <a:spLocks noChangeArrowheads="1"/>
            </p:cNvSpPr>
            <p:nvPr/>
          </p:nvSpPr>
          <p:spPr bwMode="auto">
            <a:xfrm>
              <a:off x="3626" y="3140"/>
              <a:ext cx="16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36</a:t>
              </a:r>
              <a:endParaRPr lang="en-US" sz="1600">
                <a:effectLst>
                  <a:outerShdw blurRad="38100" dist="38100" dir="2700000" algn="tl">
                    <a:srgbClr val="000000"/>
                  </a:outerShdw>
                </a:effectLst>
                <a:latin typeface="Arial" charset="0"/>
              </a:endParaRPr>
            </a:p>
          </p:txBody>
        </p:sp>
        <p:sp>
          <p:nvSpPr>
            <p:cNvPr id="518264" name="Rectangle 120"/>
            <p:cNvSpPr>
              <a:spLocks noChangeArrowheads="1"/>
            </p:cNvSpPr>
            <p:nvPr/>
          </p:nvSpPr>
          <p:spPr bwMode="auto">
            <a:xfrm>
              <a:off x="4166" y="3140"/>
              <a:ext cx="16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48</a:t>
              </a:r>
              <a:endParaRPr lang="en-US" sz="1600">
                <a:effectLst>
                  <a:outerShdw blurRad="38100" dist="38100" dir="2700000" algn="tl">
                    <a:srgbClr val="000000"/>
                  </a:outerShdw>
                </a:effectLst>
                <a:latin typeface="Arial" charset="0"/>
              </a:endParaRPr>
            </a:p>
          </p:txBody>
        </p:sp>
        <p:sp>
          <p:nvSpPr>
            <p:cNvPr id="518265" name="Rectangle 121"/>
            <p:cNvSpPr>
              <a:spLocks noChangeArrowheads="1"/>
            </p:cNvSpPr>
            <p:nvPr/>
          </p:nvSpPr>
          <p:spPr bwMode="auto">
            <a:xfrm>
              <a:off x="4706" y="3140"/>
              <a:ext cx="160" cy="173"/>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60</a:t>
              </a:r>
              <a:endParaRPr lang="en-US" sz="1600">
                <a:effectLst>
                  <a:outerShdw blurRad="38100" dist="38100" dir="2700000" algn="tl">
                    <a:srgbClr val="000000"/>
                  </a:outerShdw>
                </a:effectLst>
                <a:latin typeface="Arial" charset="0"/>
              </a:endParaRPr>
            </a:p>
          </p:txBody>
        </p:sp>
      </p:grpSp>
      <p:sp>
        <p:nvSpPr>
          <p:cNvPr id="518274" name="Text Box 130"/>
          <p:cNvSpPr txBox="1">
            <a:spLocks noChangeArrowheads="1"/>
          </p:cNvSpPr>
          <p:nvPr/>
        </p:nvSpPr>
        <p:spPr bwMode="auto">
          <a:xfrm rot="-5400000">
            <a:off x="808676" y="3324586"/>
            <a:ext cx="1336675"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latin typeface="Arial" charset="0"/>
              </a:rPr>
              <a:t>Mortality</a:t>
            </a:r>
          </a:p>
        </p:txBody>
      </p:sp>
      <p:grpSp>
        <p:nvGrpSpPr>
          <p:cNvPr id="29726" name="Group 137"/>
          <p:cNvGrpSpPr>
            <a:grpSpLocks/>
          </p:cNvGrpSpPr>
          <p:nvPr/>
        </p:nvGrpSpPr>
        <p:grpSpPr bwMode="auto">
          <a:xfrm>
            <a:off x="7809550" y="2345098"/>
            <a:ext cx="1854200" cy="641350"/>
            <a:chOff x="5240" y="1529"/>
            <a:chExt cx="1168" cy="404"/>
          </a:xfrm>
        </p:grpSpPr>
        <p:grpSp>
          <p:nvGrpSpPr>
            <p:cNvPr id="29734" name="Group 133"/>
            <p:cNvGrpSpPr>
              <a:grpSpLocks/>
            </p:cNvGrpSpPr>
            <p:nvPr/>
          </p:nvGrpSpPr>
          <p:grpSpPr bwMode="auto">
            <a:xfrm>
              <a:off x="5240" y="1698"/>
              <a:ext cx="192" cy="66"/>
              <a:chOff x="5720" y="2216"/>
              <a:chExt cx="192" cy="66"/>
            </a:xfrm>
          </p:grpSpPr>
          <p:sp>
            <p:nvSpPr>
              <p:cNvPr id="518270" name="Line 126"/>
              <p:cNvSpPr>
                <a:spLocks noChangeShapeType="1"/>
              </p:cNvSpPr>
              <p:nvPr/>
            </p:nvSpPr>
            <p:spPr bwMode="auto">
              <a:xfrm>
                <a:off x="5720" y="2249"/>
                <a:ext cx="192" cy="1"/>
              </a:xfrm>
              <a:prstGeom prst="line">
                <a:avLst/>
              </a:prstGeom>
              <a:noFill/>
              <a:ln w="28575">
                <a:solidFill>
                  <a:srgbClr val="FFFF00"/>
                </a:solidFill>
                <a:round/>
                <a:headEnd/>
                <a:tailEnd/>
              </a:ln>
            </p:spPr>
            <p:txBody>
              <a:bodyPr/>
              <a:lstStyle/>
              <a:p>
                <a:pPr>
                  <a:defRPr/>
                </a:pPr>
                <a:endParaRPr lang="en-US">
                  <a:latin typeface="Arial" charset="0"/>
                </a:endParaRPr>
              </a:p>
            </p:txBody>
          </p:sp>
          <p:sp>
            <p:nvSpPr>
              <p:cNvPr id="518271" name="Rectangle 127"/>
              <p:cNvSpPr>
                <a:spLocks noChangeArrowheads="1"/>
              </p:cNvSpPr>
              <p:nvPr/>
            </p:nvSpPr>
            <p:spPr bwMode="auto">
              <a:xfrm>
                <a:off x="5783" y="2216"/>
                <a:ext cx="66" cy="66"/>
              </a:xfrm>
              <a:prstGeom prst="rect">
                <a:avLst/>
              </a:prstGeom>
              <a:solidFill>
                <a:srgbClr val="FFFF00"/>
              </a:solidFill>
              <a:ln w="9525">
                <a:solidFill>
                  <a:srgbClr val="FFFF00"/>
                </a:solidFill>
                <a:miter lim="800000"/>
                <a:headEnd/>
                <a:tailEnd/>
              </a:ln>
            </p:spPr>
            <p:txBody>
              <a:bodyPr/>
              <a:lstStyle/>
              <a:p>
                <a:pPr>
                  <a:defRPr/>
                </a:pPr>
                <a:endParaRPr lang="en-US">
                  <a:latin typeface="Arial" charset="0"/>
                </a:endParaRPr>
              </a:p>
            </p:txBody>
          </p:sp>
        </p:grpSp>
        <p:sp>
          <p:nvSpPr>
            <p:cNvPr id="518278" name="Text Box 134"/>
            <p:cNvSpPr txBox="1">
              <a:spLocks noChangeArrowheads="1"/>
            </p:cNvSpPr>
            <p:nvPr/>
          </p:nvSpPr>
          <p:spPr bwMode="auto">
            <a:xfrm>
              <a:off x="5504" y="1529"/>
              <a:ext cx="904" cy="404"/>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Isosorbide +</a:t>
              </a:r>
            </a:p>
            <a:p>
              <a:pPr>
                <a:defRPr/>
              </a:pPr>
              <a:r>
                <a:rPr lang="en-US">
                  <a:solidFill>
                    <a:schemeClr val="bg1"/>
                  </a:solidFill>
                  <a:effectLst>
                    <a:outerShdw blurRad="38100" dist="38100" dir="2700000" algn="tl">
                      <a:srgbClr val="000000"/>
                    </a:outerShdw>
                  </a:effectLst>
                  <a:latin typeface="Arial" charset="0"/>
                </a:rPr>
                <a:t>Hydralazine</a:t>
              </a:r>
            </a:p>
          </p:txBody>
        </p:sp>
      </p:grpSp>
      <p:grpSp>
        <p:nvGrpSpPr>
          <p:cNvPr id="29727" name="Group 136"/>
          <p:cNvGrpSpPr>
            <a:grpSpLocks/>
          </p:cNvGrpSpPr>
          <p:nvPr/>
        </p:nvGrpSpPr>
        <p:grpSpPr bwMode="auto">
          <a:xfrm>
            <a:off x="7809550" y="3164248"/>
            <a:ext cx="1492250" cy="366712"/>
            <a:chOff x="5252" y="2045"/>
            <a:chExt cx="940" cy="231"/>
          </a:xfrm>
        </p:grpSpPr>
        <p:grpSp>
          <p:nvGrpSpPr>
            <p:cNvPr id="29730" name="Group 132"/>
            <p:cNvGrpSpPr>
              <a:grpSpLocks/>
            </p:cNvGrpSpPr>
            <p:nvPr/>
          </p:nvGrpSpPr>
          <p:grpSpPr bwMode="auto">
            <a:xfrm>
              <a:off x="5252" y="2125"/>
              <a:ext cx="192" cy="72"/>
              <a:chOff x="5678" y="1622"/>
              <a:chExt cx="192" cy="72"/>
            </a:xfrm>
          </p:grpSpPr>
          <p:sp>
            <p:nvSpPr>
              <p:cNvPr id="518267" name="Line 123"/>
              <p:cNvSpPr>
                <a:spLocks noChangeShapeType="1"/>
              </p:cNvSpPr>
              <p:nvPr/>
            </p:nvSpPr>
            <p:spPr bwMode="auto">
              <a:xfrm>
                <a:off x="5678" y="1658"/>
                <a:ext cx="192" cy="1"/>
              </a:xfrm>
              <a:prstGeom prst="line">
                <a:avLst/>
              </a:prstGeom>
              <a:noFill/>
              <a:ln w="28575">
                <a:solidFill>
                  <a:srgbClr val="FF0000"/>
                </a:solidFill>
                <a:round/>
                <a:headEnd/>
                <a:tailEnd/>
              </a:ln>
            </p:spPr>
            <p:txBody>
              <a:bodyPr/>
              <a:lstStyle/>
              <a:p>
                <a:pPr>
                  <a:defRPr/>
                </a:pPr>
                <a:endParaRPr lang="en-US">
                  <a:latin typeface="Arial" charset="0"/>
                </a:endParaRPr>
              </a:p>
            </p:txBody>
          </p:sp>
          <p:sp>
            <p:nvSpPr>
              <p:cNvPr id="518268" name="Freeform 124"/>
              <p:cNvSpPr>
                <a:spLocks/>
              </p:cNvSpPr>
              <p:nvPr/>
            </p:nvSpPr>
            <p:spPr bwMode="auto">
              <a:xfrm>
                <a:off x="5738" y="1622"/>
                <a:ext cx="72" cy="72"/>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0000"/>
              </a:solidFill>
              <a:ln w="9525">
                <a:solidFill>
                  <a:srgbClr val="FF0000"/>
                </a:solidFill>
                <a:prstDash val="solid"/>
                <a:round/>
                <a:headEnd/>
                <a:tailEnd/>
              </a:ln>
            </p:spPr>
            <p:txBody>
              <a:bodyPr/>
              <a:lstStyle/>
              <a:p>
                <a:pPr>
                  <a:defRPr/>
                </a:pPr>
                <a:endParaRPr lang="en-US">
                  <a:latin typeface="Arial" charset="0"/>
                </a:endParaRPr>
              </a:p>
            </p:txBody>
          </p:sp>
        </p:grpSp>
        <p:sp>
          <p:nvSpPr>
            <p:cNvPr id="518279" name="Text Box 135"/>
            <p:cNvSpPr txBox="1">
              <a:spLocks noChangeArrowheads="1"/>
            </p:cNvSpPr>
            <p:nvPr/>
          </p:nvSpPr>
          <p:spPr bwMode="auto">
            <a:xfrm>
              <a:off x="5516" y="2045"/>
              <a:ext cx="676" cy="231"/>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Enalapril</a:t>
              </a:r>
            </a:p>
          </p:txBody>
        </p:sp>
      </p:grpSp>
      <p:sp>
        <p:nvSpPr>
          <p:cNvPr id="518284" name="Text Box 140"/>
          <p:cNvSpPr txBox="1">
            <a:spLocks noChangeArrowheads="1"/>
          </p:cNvSpPr>
          <p:nvPr/>
        </p:nvSpPr>
        <p:spPr bwMode="auto">
          <a:xfrm>
            <a:off x="4042414" y="5139098"/>
            <a:ext cx="1184275"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latin typeface="Arial" charset="0"/>
              </a:rPr>
              <a:t>Months</a:t>
            </a:r>
          </a:p>
        </p:txBody>
      </p:sp>
      <p:sp>
        <p:nvSpPr>
          <p:cNvPr id="518285" name="Text Box 141"/>
          <p:cNvSpPr txBox="1">
            <a:spLocks noChangeArrowheads="1"/>
          </p:cNvSpPr>
          <p:nvPr/>
        </p:nvSpPr>
        <p:spPr bwMode="auto">
          <a:xfrm>
            <a:off x="7809550" y="3811948"/>
            <a:ext cx="1295400" cy="641350"/>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RR = 28% </a:t>
            </a:r>
          </a:p>
          <a:p>
            <a:pPr>
              <a:defRPr/>
            </a:pPr>
            <a:r>
              <a:rPr lang="en-US">
                <a:solidFill>
                  <a:schemeClr val="bg1"/>
                </a:solidFill>
                <a:effectLst>
                  <a:outerShdw blurRad="38100" dist="38100" dir="2700000" algn="tl">
                    <a:srgbClr val="000000"/>
                  </a:outerShdw>
                </a:effectLst>
                <a:latin typeface="Arial" charset="0"/>
              </a:rPr>
              <a:t>p = 0.016</a:t>
            </a:r>
          </a:p>
        </p:txBody>
      </p:sp>
      <p:sp>
        <p:nvSpPr>
          <p:cNvPr id="3" name="TextBox 2"/>
          <p:cNvSpPr txBox="1"/>
          <p:nvPr/>
        </p:nvSpPr>
        <p:spPr>
          <a:xfrm>
            <a:off x="10284643" y="492920"/>
            <a:ext cx="1368235" cy="369332"/>
          </a:xfrm>
          <a:prstGeom prst="rect">
            <a:avLst/>
          </a:prstGeom>
          <a:noFill/>
        </p:spPr>
        <p:txBody>
          <a:bodyPr wrap="square" rtlCol="0">
            <a:spAutoFit/>
          </a:bodyPr>
          <a:lstStyle/>
          <a:p>
            <a:r>
              <a:rPr lang="en-US" dirty="0" err="1">
                <a:solidFill>
                  <a:srgbClr val="FFFF00"/>
                </a:solidFill>
                <a:effectLst>
                  <a:outerShdw blurRad="38100" dist="38100" dir="2700000" algn="tl">
                    <a:srgbClr val="000000"/>
                  </a:outerShdw>
                </a:effectLst>
              </a:rPr>
              <a:t>VHeFT</a:t>
            </a:r>
            <a:r>
              <a:rPr lang="en-US" dirty="0">
                <a:solidFill>
                  <a:srgbClr val="FFFF00"/>
                </a:solidFill>
                <a:effectLst>
                  <a:outerShdw blurRad="38100" dist="38100" dir="2700000" algn="tl">
                    <a:srgbClr val="000000"/>
                  </a:outerShdw>
                </a:effectLst>
              </a:rPr>
              <a:t> II</a:t>
            </a:r>
            <a:endParaRPr lang="en-US" dirty="0">
              <a:solidFill>
                <a:srgbClr val="FFFF00"/>
              </a:solidFill>
            </a:endParaRPr>
          </a:p>
        </p:txBody>
      </p:sp>
    </p:spTree>
    <p:extLst>
      <p:ext uri="{BB962C8B-B14F-4D97-AF65-F5344CB8AC3E}">
        <p14:creationId xmlns:p14="http://schemas.microsoft.com/office/powerpoint/2010/main" val="3134713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727" y="1269937"/>
            <a:ext cx="9849528" cy="517432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666" name="Rectangle 2"/>
          <p:cNvSpPr>
            <a:spLocks noGrp="1" noChangeArrowheads="1"/>
          </p:cNvSpPr>
          <p:nvPr>
            <p:ph type="title"/>
          </p:nvPr>
        </p:nvSpPr>
        <p:spPr>
          <a:xfrm>
            <a:off x="528713" y="109731"/>
            <a:ext cx="8596668" cy="1320800"/>
          </a:xfrm>
        </p:spPr>
        <p:txBody>
          <a:bodyPr>
            <a:normAutofit fontScale="90000"/>
          </a:bodyPr>
          <a:lstStyle/>
          <a:p>
            <a:pPr>
              <a:defRPr/>
            </a:pPr>
            <a:r>
              <a:rPr lang="en-GB" dirty="0"/>
              <a:t>ARB Improves Outcomes </a:t>
            </a:r>
            <a:br>
              <a:rPr lang="en-GB" dirty="0"/>
            </a:br>
            <a:r>
              <a:rPr lang="en-GB" dirty="0"/>
              <a:t>in ACEI Intolerant Patients  </a:t>
            </a:r>
            <a:r>
              <a:rPr lang="en-GB" dirty="0">
                <a:effectLst>
                  <a:outerShdw blurRad="38100" dist="38100" dir="2700000" algn="tl">
                    <a:srgbClr val="000000"/>
                  </a:outerShdw>
                </a:effectLst>
              </a:rPr>
              <a:t/>
            </a:r>
            <a:br>
              <a:rPr lang="en-GB" dirty="0">
                <a:effectLst>
                  <a:outerShdw blurRad="38100" dist="38100" dir="2700000" algn="tl">
                    <a:srgbClr val="000000"/>
                  </a:outerShdw>
                </a:effectLst>
              </a:rPr>
            </a:br>
            <a:endParaRPr lang="en-GB" dirty="0">
              <a:effectLst>
                <a:outerShdw blurRad="38100" dist="38100" dir="2700000" algn="tl">
                  <a:srgbClr val="000000"/>
                </a:outerShdw>
              </a:effectLst>
            </a:endParaRPr>
          </a:p>
        </p:txBody>
      </p:sp>
      <p:sp>
        <p:nvSpPr>
          <p:cNvPr id="241667" name="Freeform 3"/>
          <p:cNvSpPr>
            <a:spLocks/>
          </p:cNvSpPr>
          <p:nvPr/>
        </p:nvSpPr>
        <p:spPr bwMode="auto">
          <a:xfrm>
            <a:off x="2566521" y="2354621"/>
            <a:ext cx="5056188" cy="3089275"/>
          </a:xfrm>
          <a:custGeom>
            <a:avLst/>
            <a:gdLst/>
            <a:ahLst/>
            <a:cxnLst>
              <a:cxn ang="0">
                <a:pos x="28" y="1862"/>
              </a:cxn>
              <a:cxn ang="0">
                <a:pos x="82" y="1734"/>
              </a:cxn>
              <a:cxn ang="0">
                <a:pos x="154" y="1626"/>
              </a:cxn>
              <a:cxn ang="0">
                <a:pos x="193" y="1566"/>
              </a:cxn>
              <a:cxn ang="0">
                <a:pos x="232" y="1494"/>
              </a:cxn>
              <a:cxn ang="0">
                <a:pos x="262" y="1419"/>
              </a:cxn>
              <a:cxn ang="0">
                <a:pos x="311" y="1362"/>
              </a:cxn>
              <a:cxn ang="0">
                <a:pos x="392" y="1248"/>
              </a:cxn>
              <a:cxn ang="0">
                <a:pos x="436" y="1230"/>
              </a:cxn>
              <a:cxn ang="0">
                <a:pos x="468" y="1190"/>
              </a:cxn>
              <a:cxn ang="0">
                <a:pos x="508" y="1158"/>
              </a:cxn>
              <a:cxn ang="0">
                <a:pos x="560" y="1122"/>
              </a:cxn>
              <a:cxn ang="0">
                <a:pos x="628" y="1070"/>
              </a:cxn>
              <a:cxn ang="0">
                <a:pos x="672" y="1034"/>
              </a:cxn>
              <a:cxn ang="0">
                <a:pos x="728" y="998"/>
              </a:cxn>
              <a:cxn ang="0">
                <a:pos x="775" y="965"/>
              </a:cxn>
              <a:cxn ang="0">
                <a:pos x="824" y="926"/>
              </a:cxn>
              <a:cxn ang="0">
                <a:pos x="878" y="888"/>
              </a:cxn>
              <a:cxn ang="0">
                <a:pos x="937" y="852"/>
              </a:cxn>
              <a:cxn ang="0">
                <a:pos x="1003" y="849"/>
              </a:cxn>
              <a:cxn ang="0">
                <a:pos x="1057" y="822"/>
              </a:cxn>
              <a:cxn ang="0">
                <a:pos x="1111" y="788"/>
              </a:cxn>
              <a:cxn ang="0">
                <a:pos x="1184" y="749"/>
              </a:cxn>
              <a:cxn ang="0">
                <a:pos x="1220" y="714"/>
              </a:cxn>
              <a:cxn ang="0">
                <a:pos x="1280" y="690"/>
              </a:cxn>
              <a:cxn ang="0">
                <a:pos x="1328" y="670"/>
              </a:cxn>
              <a:cxn ang="0">
                <a:pos x="1394" y="635"/>
              </a:cxn>
              <a:cxn ang="0">
                <a:pos x="1436" y="617"/>
              </a:cxn>
              <a:cxn ang="0">
                <a:pos x="1520" y="578"/>
              </a:cxn>
              <a:cxn ang="0">
                <a:pos x="1555" y="555"/>
              </a:cxn>
              <a:cxn ang="0">
                <a:pos x="1592" y="546"/>
              </a:cxn>
              <a:cxn ang="0">
                <a:pos x="1636" y="522"/>
              </a:cxn>
              <a:cxn ang="0">
                <a:pos x="1679" y="498"/>
              </a:cxn>
              <a:cxn ang="0">
                <a:pos x="1726" y="473"/>
              </a:cxn>
              <a:cxn ang="0">
                <a:pos x="1795" y="450"/>
              </a:cxn>
              <a:cxn ang="0">
                <a:pos x="1843" y="422"/>
              </a:cxn>
              <a:cxn ang="0">
                <a:pos x="1909" y="402"/>
              </a:cxn>
              <a:cxn ang="0">
                <a:pos x="1970" y="395"/>
              </a:cxn>
              <a:cxn ang="0">
                <a:pos x="2008" y="374"/>
              </a:cxn>
              <a:cxn ang="0">
                <a:pos x="2068" y="350"/>
              </a:cxn>
              <a:cxn ang="0">
                <a:pos x="2120" y="333"/>
              </a:cxn>
              <a:cxn ang="0">
                <a:pos x="2161" y="305"/>
              </a:cxn>
              <a:cxn ang="0">
                <a:pos x="2248" y="282"/>
              </a:cxn>
              <a:cxn ang="0">
                <a:pos x="2293" y="246"/>
              </a:cxn>
              <a:cxn ang="0">
                <a:pos x="2362" y="221"/>
              </a:cxn>
              <a:cxn ang="0">
                <a:pos x="2389" y="201"/>
              </a:cxn>
              <a:cxn ang="0">
                <a:pos x="2431" y="180"/>
              </a:cxn>
              <a:cxn ang="0">
                <a:pos x="2480" y="161"/>
              </a:cxn>
              <a:cxn ang="0">
                <a:pos x="2522" y="141"/>
              </a:cxn>
              <a:cxn ang="0">
                <a:pos x="2564" y="134"/>
              </a:cxn>
              <a:cxn ang="0">
                <a:pos x="2617" y="102"/>
              </a:cxn>
              <a:cxn ang="0">
                <a:pos x="2639" y="63"/>
              </a:cxn>
              <a:cxn ang="0">
                <a:pos x="2677" y="42"/>
              </a:cxn>
              <a:cxn ang="0">
                <a:pos x="2800" y="23"/>
              </a:cxn>
              <a:cxn ang="0">
                <a:pos x="2831" y="0"/>
              </a:cxn>
            </a:cxnLst>
            <a:rect l="0" t="0" r="r" b="b"/>
            <a:pathLst>
              <a:path w="2831" h="1946">
                <a:moveTo>
                  <a:pt x="0" y="1946"/>
                </a:moveTo>
                <a:lnTo>
                  <a:pt x="28" y="1862"/>
                </a:lnTo>
                <a:lnTo>
                  <a:pt x="52" y="1798"/>
                </a:lnTo>
                <a:lnTo>
                  <a:pt x="82" y="1734"/>
                </a:lnTo>
                <a:lnTo>
                  <a:pt x="124" y="1670"/>
                </a:lnTo>
                <a:lnTo>
                  <a:pt x="154" y="1626"/>
                </a:lnTo>
                <a:lnTo>
                  <a:pt x="169" y="1593"/>
                </a:lnTo>
                <a:lnTo>
                  <a:pt x="193" y="1566"/>
                </a:lnTo>
                <a:lnTo>
                  <a:pt x="209" y="1524"/>
                </a:lnTo>
                <a:lnTo>
                  <a:pt x="232" y="1494"/>
                </a:lnTo>
                <a:lnTo>
                  <a:pt x="244" y="1458"/>
                </a:lnTo>
                <a:lnTo>
                  <a:pt x="262" y="1419"/>
                </a:lnTo>
                <a:lnTo>
                  <a:pt x="289" y="1394"/>
                </a:lnTo>
                <a:lnTo>
                  <a:pt x="311" y="1362"/>
                </a:lnTo>
                <a:lnTo>
                  <a:pt x="356" y="1306"/>
                </a:lnTo>
                <a:lnTo>
                  <a:pt x="392" y="1248"/>
                </a:lnTo>
                <a:lnTo>
                  <a:pt x="404" y="1232"/>
                </a:lnTo>
                <a:lnTo>
                  <a:pt x="436" y="1230"/>
                </a:lnTo>
                <a:lnTo>
                  <a:pt x="451" y="1206"/>
                </a:lnTo>
                <a:lnTo>
                  <a:pt x="468" y="1190"/>
                </a:lnTo>
                <a:lnTo>
                  <a:pt x="487" y="1170"/>
                </a:lnTo>
                <a:lnTo>
                  <a:pt x="508" y="1158"/>
                </a:lnTo>
                <a:lnTo>
                  <a:pt x="526" y="1140"/>
                </a:lnTo>
                <a:lnTo>
                  <a:pt x="560" y="1122"/>
                </a:lnTo>
                <a:lnTo>
                  <a:pt x="604" y="1078"/>
                </a:lnTo>
                <a:lnTo>
                  <a:pt x="628" y="1070"/>
                </a:lnTo>
                <a:lnTo>
                  <a:pt x="643" y="1043"/>
                </a:lnTo>
                <a:lnTo>
                  <a:pt x="672" y="1034"/>
                </a:lnTo>
                <a:lnTo>
                  <a:pt x="697" y="1023"/>
                </a:lnTo>
                <a:lnTo>
                  <a:pt x="728" y="998"/>
                </a:lnTo>
                <a:lnTo>
                  <a:pt x="755" y="980"/>
                </a:lnTo>
                <a:lnTo>
                  <a:pt x="775" y="965"/>
                </a:lnTo>
                <a:lnTo>
                  <a:pt x="799" y="954"/>
                </a:lnTo>
                <a:lnTo>
                  <a:pt x="824" y="926"/>
                </a:lnTo>
                <a:lnTo>
                  <a:pt x="848" y="906"/>
                </a:lnTo>
                <a:lnTo>
                  <a:pt x="878" y="888"/>
                </a:lnTo>
                <a:lnTo>
                  <a:pt x="908" y="890"/>
                </a:lnTo>
                <a:lnTo>
                  <a:pt x="937" y="852"/>
                </a:lnTo>
                <a:lnTo>
                  <a:pt x="980" y="854"/>
                </a:lnTo>
                <a:lnTo>
                  <a:pt x="1003" y="849"/>
                </a:lnTo>
                <a:lnTo>
                  <a:pt x="1037" y="840"/>
                </a:lnTo>
                <a:lnTo>
                  <a:pt x="1057" y="822"/>
                </a:lnTo>
                <a:lnTo>
                  <a:pt x="1079" y="810"/>
                </a:lnTo>
                <a:lnTo>
                  <a:pt x="1111" y="788"/>
                </a:lnTo>
                <a:lnTo>
                  <a:pt x="1147" y="777"/>
                </a:lnTo>
                <a:lnTo>
                  <a:pt x="1184" y="749"/>
                </a:lnTo>
                <a:lnTo>
                  <a:pt x="1204" y="729"/>
                </a:lnTo>
                <a:lnTo>
                  <a:pt x="1220" y="714"/>
                </a:lnTo>
                <a:lnTo>
                  <a:pt x="1249" y="702"/>
                </a:lnTo>
                <a:lnTo>
                  <a:pt x="1280" y="690"/>
                </a:lnTo>
                <a:lnTo>
                  <a:pt x="1303" y="683"/>
                </a:lnTo>
                <a:lnTo>
                  <a:pt x="1328" y="670"/>
                </a:lnTo>
                <a:lnTo>
                  <a:pt x="1369" y="653"/>
                </a:lnTo>
                <a:lnTo>
                  <a:pt x="1394" y="635"/>
                </a:lnTo>
                <a:lnTo>
                  <a:pt x="1424" y="629"/>
                </a:lnTo>
                <a:lnTo>
                  <a:pt x="1436" y="617"/>
                </a:lnTo>
                <a:lnTo>
                  <a:pt x="1478" y="599"/>
                </a:lnTo>
                <a:lnTo>
                  <a:pt x="1520" y="578"/>
                </a:lnTo>
                <a:lnTo>
                  <a:pt x="1545" y="561"/>
                </a:lnTo>
                <a:lnTo>
                  <a:pt x="1555" y="555"/>
                </a:lnTo>
                <a:lnTo>
                  <a:pt x="1573" y="549"/>
                </a:lnTo>
                <a:lnTo>
                  <a:pt x="1592" y="546"/>
                </a:lnTo>
                <a:lnTo>
                  <a:pt x="1610" y="524"/>
                </a:lnTo>
                <a:lnTo>
                  <a:pt x="1636" y="522"/>
                </a:lnTo>
                <a:lnTo>
                  <a:pt x="1649" y="504"/>
                </a:lnTo>
                <a:lnTo>
                  <a:pt x="1679" y="498"/>
                </a:lnTo>
                <a:lnTo>
                  <a:pt x="1705" y="494"/>
                </a:lnTo>
                <a:lnTo>
                  <a:pt x="1726" y="473"/>
                </a:lnTo>
                <a:lnTo>
                  <a:pt x="1781" y="477"/>
                </a:lnTo>
                <a:lnTo>
                  <a:pt x="1795" y="450"/>
                </a:lnTo>
                <a:lnTo>
                  <a:pt x="1828" y="440"/>
                </a:lnTo>
                <a:lnTo>
                  <a:pt x="1843" y="422"/>
                </a:lnTo>
                <a:lnTo>
                  <a:pt x="1873" y="426"/>
                </a:lnTo>
                <a:lnTo>
                  <a:pt x="1909" y="402"/>
                </a:lnTo>
                <a:lnTo>
                  <a:pt x="1958" y="405"/>
                </a:lnTo>
                <a:lnTo>
                  <a:pt x="1970" y="395"/>
                </a:lnTo>
                <a:lnTo>
                  <a:pt x="1994" y="393"/>
                </a:lnTo>
                <a:lnTo>
                  <a:pt x="2008" y="374"/>
                </a:lnTo>
                <a:lnTo>
                  <a:pt x="2036" y="362"/>
                </a:lnTo>
                <a:lnTo>
                  <a:pt x="2068" y="350"/>
                </a:lnTo>
                <a:lnTo>
                  <a:pt x="2087" y="345"/>
                </a:lnTo>
                <a:lnTo>
                  <a:pt x="2120" y="333"/>
                </a:lnTo>
                <a:lnTo>
                  <a:pt x="2138" y="318"/>
                </a:lnTo>
                <a:lnTo>
                  <a:pt x="2161" y="305"/>
                </a:lnTo>
                <a:lnTo>
                  <a:pt x="2188" y="282"/>
                </a:lnTo>
                <a:lnTo>
                  <a:pt x="2248" y="282"/>
                </a:lnTo>
                <a:lnTo>
                  <a:pt x="2267" y="258"/>
                </a:lnTo>
                <a:lnTo>
                  <a:pt x="2293" y="246"/>
                </a:lnTo>
                <a:lnTo>
                  <a:pt x="2338" y="234"/>
                </a:lnTo>
                <a:lnTo>
                  <a:pt x="2362" y="221"/>
                </a:lnTo>
                <a:lnTo>
                  <a:pt x="2384" y="210"/>
                </a:lnTo>
                <a:lnTo>
                  <a:pt x="2389" y="201"/>
                </a:lnTo>
                <a:lnTo>
                  <a:pt x="2420" y="201"/>
                </a:lnTo>
                <a:lnTo>
                  <a:pt x="2431" y="180"/>
                </a:lnTo>
                <a:lnTo>
                  <a:pt x="2471" y="185"/>
                </a:lnTo>
                <a:lnTo>
                  <a:pt x="2480" y="161"/>
                </a:lnTo>
                <a:lnTo>
                  <a:pt x="2512" y="162"/>
                </a:lnTo>
                <a:lnTo>
                  <a:pt x="2522" y="141"/>
                </a:lnTo>
                <a:lnTo>
                  <a:pt x="2558" y="141"/>
                </a:lnTo>
                <a:lnTo>
                  <a:pt x="2564" y="134"/>
                </a:lnTo>
                <a:lnTo>
                  <a:pt x="2584" y="122"/>
                </a:lnTo>
                <a:lnTo>
                  <a:pt x="2617" y="102"/>
                </a:lnTo>
                <a:lnTo>
                  <a:pt x="2638" y="81"/>
                </a:lnTo>
                <a:lnTo>
                  <a:pt x="2639" y="63"/>
                </a:lnTo>
                <a:lnTo>
                  <a:pt x="2666" y="60"/>
                </a:lnTo>
                <a:lnTo>
                  <a:pt x="2677" y="42"/>
                </a:lnTo>
                <a:lnTo>
                  <a:pt x="2695" y="26"/>
                </a:lnTo>
                <a:lnTo>
                  <a:pt x="2800" y="23"/>
                </a:lnTo>
                <a:lnTo>
                  <a:pt x="2803" y="3"/>
                </a:lnTo>
                <a:lnTo>
                  <a:pt x="2831" y="0"/>
                </a:lnTo>
              </a:path>
            </a:pathLst>
          </a:custGeom>
          <a:noFill/>
          <a:ln w="44450" cmpd="sng">
            <a:solidFill>
              <a:schemeClr val="tx1"/>
            </a:solidFill>
            <a:round/>
            <a:headEnd/>
            <a:tailEnd/>
          </a:ln>
          <a:effectLst/>
        </p:spPr>
        <p:txBody>
          <a:bodyPr/>
          <a:lstStyle/>
          <a:p>
            <a:pPr>
              <a:defRPr/>
            </a:pPr>
            <a:endParaRPr lang="en-US">
              <a:latin typeface="Arial" charset="0"/>
            </a:endParaRPr>
          </a:p>
        </p:txBody>
      </p:sp>
      <p:sp>
        <p:nvSpPr>
          <p:cNvPr id="241668" name="Text Box 4"/>
          <p:cNvSpPr txBox="1">
            <a:spLocks noChangeArrowheads="1"/>
          </p:cNvSpPr>
          <p:nvPr/>
        </p:nvSpPr>
        <p:spPr bwMode="auto">
          <a:xfrm>
            <a:off x="2422059" y="5555020"/>
            <a:ext cx="354012" cy="457200"/>
          </a:xfrm>
          <a:prstGeom prst="rect">
            <a:avLst/>
          </a:prstGeom>
          <a:noFill/>
          <a:ln w="9525">
            <a:noFill/>
            <a:miter lim="800000"/>
            <a:headEnd/>
            <a:tailEnd/>
          </a:ln>
          <a:effectLst/>
        </p:spPr>
        <p:txBody>
          <a:bodyPr wrap="none">
            <a:spAutoFit/>
          </a:bodyPr>
          <a:lstStyle/>
          <a:p>
            <a:pPr algn="ctr" eaLnBrk="1" hangingPunct="1">
              <a:defRPr/>
            </a:pPr>
            <a:r>
              <a:rPr lang="sv-SE" sz="2400">
                <a:effectLst>
                  <a:outerShdw blurRad="38100" dist="38100" dir="2700000" algn="tl">
                    <a:srgbClr val="000000"/>
                  </a:outerShdw>
                </a:effectLst>
                <a:latin typeface="Arial" charset="0"/>
              </a:rPr>
              <a:t>0</a:t>
            </a:r>
          </a:p>
        </p:txBody>
      </p:sp>
      <p:sp>
        <p:nvSpPr>
          <p:cNvPr id="241669" name="Line 5"/>
          <p:cNvSpPr>
            <a:spLocks noChangeShapeType="1"/>
          </p:cNvSpPr>
          <p:nvPr/>
        </p:nvSpPr>
        <p:spPr bwMode="auto">
          <a:xfrm>
            <a:off x="2563346" y="5469295"/>
            <a:ext cx="6288088" cy="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0" name="Line 6"/>
          <p:cNvSpPr>
            <a:spLocks noChangeShapeType="1"/>
          </p:cNvSpPr>
          <p:nvPr/>
        </p:nvSpPr>
        <p:spPr bwMode="auto">
          <a:xfrm>
            <a:off x="2563346"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1" name="Line 7"/>
          <p:cNvSpPr>
            <a:spLocks noChangeShapeType="1"/>
          </p:cNvSpPr>
          <p:nvPr/>
        </p:nvSpPr>
        <p:spPr bwMode="auto">
          <a:xfrm>
            <a:off x="3280896"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2" name="Line 8"/>
          <p:cNvSpPr>
            <a:spLocks noChangeShapeType="1"/>
          </p:cNvSpPr>
          <p:nvPr/>
        </p:nvSpPr>
        <p:spPr bwMode="auto">
          <a:xfrm>
            <a:off x="4009559"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3" name="Line 9"/>
          <p:cNvSpPr>
            <a:spLocks noChangeShapeType="1"/>
          </p:cNvSpPr>
          <p:nvPr/>
        </p:nvSpPr>
        <p:spPr bwMode="auto">
          <a:xfrm>
            <a:off x="4727109"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4" name="Line 10"/>
          <p:cNvSpPr>
            <a:spLocks noChangeShapeType="1"/>
          </p:cNvSpPr>
          <p:nvPr/>
        </p:nvSpPr>
        <p:spPr bwMode="auto">
          <a:xfrm>
            <a:off x="5463709"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5" name="Line 11"/>
          <p:cNvSpPr>
            <a:spLocks noChangeShapeType="1"/>
          </p:cNvSpPr>
          <p:nvPr/>
        </p:nvSpPr>
        <p:spPr bwMode="auto">
          <a:xfrm>
            <a:off x="6174909"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6" name="Line 12"/>
          <p:cNvSpPr>
            <a:spLocks noChangeShapeType="1"/>
          </p:cNvSpPr>
          <p:nvPr/>
        </p:nvSpPr>
        <p:spPr bwMode="auto">
          <a:xfrm>
            <a:off x="6881346"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7" name="Line 13"/>
          <p:cNvSpPr>
            <a:spLocks noChangeShapeType="1"/>
          </p:cNvSpPr>
          <p:nvPr/>
        </p:nvSpPr>
        <p:spPr bwMode="auto">
          <a:xfrm>
            <a:off x="7610009" y="5467708"/>
            <a:ext cx="0" cy="120650"/>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8" name="Line 14"/>
          <p:cNvSpPr>
            <a:spLocks noChangeShapeType="1"/>
          </p:cNvSpPr>
          <p:nvPr/>
        </p:nvSpPr>
        <p:spPr bwMode="auto">
          <a:xfrm rot="-5400000">
            <a:off x="2507784" y="5399446"/>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79" name="Line 15"/>
          <p:cNvSpPr>
            <a:spLocks noChangeShapeType="1"/>
          </p:cNvSpPr>
          <p:nvPr/>
        </p:nvSpPr>
        <p:spPr bwMode="auto">
          <a:xfrm rot="-5400000">
            <a:off x="2507784" y="5040671"/>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0" name="Line 16"/>
          <p:cNvSpPr>
            <a:spLocks noChangeShapeType="1"/>
          </p:cNvSpPr>
          <p:nvPr/>
        </p:nvSpPr>
        <p:spPr bwMode="auto">
          <a:xfrm rot="-5400000">
            <a:off x="2507784" y="4710471"/>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1" name="Line 17"/>
          <p:cNvSpPr>
            <a:spLocks noChangeShapeType="1"/>
          </p:cNvSpPr>
          <p:nvPr/>
        </p:nvSpPr>
        <p:spPr bwMode="auto">
          <a:xfrm rot="-5400000">
            <a:off x="2507784" y="4351696"/>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2" name="Line 18"/>
          <p:cNvSpPr>
            <a:spLocks noChangeShapeType="1"/>
          </p:cNvSpPr>
          <p:nvPr/>
        </p:nvSpPr>
        <p:spPr bwMode="auto">
          <a:xfrm rot="-5400000">
            <a:off x="2507784" y="3992921"/>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3" name="Line 19"/>
          <p:cNvSpPr>
            <a:spLocks noChangeShapeType="1"/>
          </p:cNvSpPr>
          <p:nvPr/>
        </p:nvSpPr>
        <p:spPr bwMode="auto">
          <a:xfrm rot="-5400000">
            <a:off x="2507784" y="3648433"/>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4" name="Line 20"/>
          <p:cNvSpPr>
            <a:spLocks noChangeShapeType="1"/>
          </p:cNvSpPr>
          <p:nvPr/>
        </p:nvSpPr>
        <p:spPr bwMode="auto">
          <a:xfrm rot="-5400000">
            <a:off x="2507784" y="3303946"/>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5" name="Line 21"/>
          <p:cNvSpPr>
            <a:spLocks noChangeShapeType="1"/>
          </p:cNvSpPr>
          <p:nvPr/>
        </p:nvSpPr>
        <p:spPr bwMode="auto">
          <a:xfrm rot="-5400000">
            <a:off x="2507784" y="2945171"/>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6" name="Line 22"/>
          <p:cNvSpPr>
            <a:spLocks noChangeShapeType="1"/>
          </p:cNvSpPr>
          <p:nvPr/>
        </p:nvSpPr>
        <p:spPr bwMode="auto">
          <a:xfrm rot="-5400000">
            <a:off x="2507784" y="2595921"/>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7" name="Line 23"/>
          <p:cNvSpPr>
            <a:spLocks noChangeShapeType="1"/>
          </p:cNvSpPr>
          <p:nvPr/>
        </p:nvSpPr>
        <p:spPr bwMode="auto">
          <a:xfrm rot="-5400000">
            <a:off x="2507784" y="2256196"/>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8" name="Line 24"/>
          <p:cNvSpPr>
            <a:spLocks noChangeShapeType="1"/>
          </p:cNvSpPr>
          <p:nvPr/>
        </p:nvSpPr>
        <p:spPr bwMode="auto">
          <a:xfrm rot="-5400000">
            <a:off x="2507784" y="1900596"/>
            <a:ext cx="0" cy="136525"/>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89" name="Line 25"/>
          <p:cNvSpPr>
            <a:spLocks noChangeShapeType="1"/>
          </p:cNvSpPr>
          <p:nvPr/>
        </p:nvSpPr>
        <p:spPr bwMode="auto">
          <a:xfrm flipV="1">
            <a:off x="2563346" y="1865671"/>
            <a:ext cx="0" cy="3617913"/>
          </a:xfrm>
          <a:prstGeom prst="line">
            <a:avLst/>
          </a:prstGeom>
          <a:noFill/>
          <a:ln w="28575">
            <a:solidFill>
              <a:schemeClr val="tx1"/>
            </a:solidFill>
            <a:round/>
            <a:headEnd/>
            <a:tailEnd/>
          </a:ln>
          <a:effectLst/>
        </p:spPr>
        <p:txBody>
          <a:bodyPr/>
          <a:lstStyle/>
          <a:p>
            <a:pPr>
              <a:defRPr/>
            </a:pPr>
            <a:endParaRPr lang="en-US">
              <a:latin typeface="Arial" charset="0"/>
            </a:endParaRPr>
          </a:p>
        </p:txBody>
      </p:sp>
      <p:sp>
        <p:nvSpPr>
          <p:cNvPr id="241690" name="Text Box 26"/>
          <p:cNvSpPr txBox="1">
            <a:spLocks noChangeArrowheads="1"/>
          </p:cNvSpPr>
          <p:nvPr/>
        </p:nvSpPr>
        <p:spPr bwMode="auto">
          <a:xfrm>
            <a:off x="3860334" y="5555020"/>
            <a:ext cx="354012" cy="457200"/>
          </a:xfrm>
          <a:prstGeom prst="rect">
            <a:avLst/>
          </a:prstGeom>
          <a:noFill/>
          <a:ln w="9525">
            <a:noFill/>
            <a:miter lim="800000"/>
            <a:headEnd/>
            <a:tailEnd/>
          </a:ln>
          <a:effectLst/>
        </p:spPr>
        <p:txBody>
          <a:bodyPr wrap="none">
            <a:spAutoFit/>
          </a:bodyPr>
          <a:lstStyle/>
          <a:p>
            <a:pPr algn="ctr" eaLnBrk="1" hangingPunct="1">
              <a:defRPr/>
            </a:pPr>
            <a:r>
              <a:rPr lang="sv-SE" sz="2400">
                <a:effectLst>
                  <a:outerShdw blurRad="38100" dist="38100" dir="2700000" algn="tl">
                    <a:srgbClr val="000000"/>
                  </a:outerShdw>
                </a:effectLst>
                <a:latin typeface="Arial" charset="0"/>
              </a:rPr>
              <a:t>1</a:t>
            </a:r>
          </a:p>
        </p:txBody>
      </p:sp>
      <p:sp>
        <p:nvSpPr>
          <p:cNvPr id="241691" name="Text Box 27"/>
          <p:cNvSpPr txBox="1">
            <a:spLocks noChangeArrowheads="1"/>
          </p:cNvSpPr>
          <p:nvPr/>
        </p:nvSpPr>
        <p:spPr bwMode="auto">
          <a:xfrm>
            <a:off x="5317659" y="5555020"/>
            <a:ext cx="354012" cy="457200"/>
          </a:xfrm>
          <a:prstGeom prst="rect">
            <a:avLst/>
          </a:prstGeom>
          <a:noFill/>
          <a:ln w="9525">
            <a:noFill/>
            <a:miter lim="800000"/>
            <a:headEnd/>
            <a:tailEnd/>
          </a:ln>
          <a:effectLst/>
        </p:spPr>
        <p:txBody>
          <a:bodyPr wrap="none">
            <a:spAutoFit/>
          </a:bodyPr>
          <a:lstStyle/>
          <a:p>
            <a:pPr algn="ctr" eaLnBrk="1" hangingPunct="1">
              <a:defRPr/>
            </a:pPr>
            <a:r>
              <a:rPr lang="sv-SE" sz="2400">
                <a:effectLst>
                  <a:outerShdw blurRad="38100" dist="38100" dir="2700000" algn="tl">
                    <a:srgbClr val="000000"/>
                  </a:outerShdw>
                </a:effectLst>
                <a:latin typeface="Arial" charset="0"/>
              </a:rPr>
              <a:t>2</a:t>
            </a:r>
          </a:p>
        </p:txBody>
      </p:sp>
      <p:sp>
        <p:nvSpPr>
          <p:cNvPr id="241692" name="Text Box 28"/>
          <p:cNvSpPr txBox="1">
            <a:spLocks noChangeArrowheads="1"/>
          </p:cNvSpPr>
          <p:nvPr/>
        </p:nvSpPr>
        <p:spPr bwMode="auto">
          <a:xfrm>
            <a:off x="6746409" y="5555020"/>
            <a:ext cx="354012" cy="457200"/>
          </a:xfrm>
          <a:prstGeom prst="rect">
            <a:avLst/>
          </a:prstGeom>
          <a:noFill/>
          <a:ln w="9525">
            <a:noFill/>
            <a:miter lim="800000"/>
            <a:headEnd/>
            <a:tailEnd/>
          </a:ln>
          <a:effectLst/>
        </p:spPr>
        <p:txBody>
          <a:bodyPr wrap="none">
            <a:spAutoFit/>
          </a:bodyPr>
          <a:lstStyle/>
          <a:p>
            <a:pPr algn="ctr" eaLnBrk="1" hangingPunct="1">
              <a:defRPr/>
            </a:pPr>
            <a:r>
              <a:rPr lang="sv-SE" sz="2400">
                <a:effectLst>
                  <a:outerShdw blurRad="38100" dist="38100" dir="2700000" algn="tl">
                    <a:srgbClr val="000000"/>
                  </a:outerShdw>
                </a:effectLst>
                <a:latin typeface="Arial" charset="0"/>
              </a:rPr>
              <a:t>3</a:t>
            </a:r>
          </a:p>
        </p:txBody>
      </p:sp>
      <p:sp>
        <p:nvSpPr>
          <p:cNvPr id="241693" name="Text Box 29"/>
          <p:cNvSpPr txBox="1">
            <a:spLocks noChangeArrowheads="1"/>
          </p:cNvSpPr>
          <p:nvPr/>
        </p:nvSpPr>
        <p:spPr bwMode="auto">
          <a:xfrm>
            <a:off x="7983072" y="5555020"/>
            <a:ext cx="930275" cy="457200"/>
          </a:xfrm>
          <a:prstGeom prst="rect">
            <a:avLst/>
          </a:prstGeom>
          <a:noFill/>
          <a:ln w="9525">
            <a:noFill/>
            <a:miter lim="800000"/>
            <a:headEnd/>
            <a:tailEnd/>
          </a:ln>
          <a:effectLst/>
        </p:spPr>
        <p:txBody>
          <a:bodyPr wrap="none">
            <a:spAutoFit/>
          </a:bodyPr>
          <a:lstStyle/>
          <a:p>
            <a:pPr eaLnBrk="1" hangingPunct="1">
              <a:defRPr/>
            </a:pPr>
            <a:r>
              <a:rPr lang="sv-SE" sz="2400">
                <a:effectLst>
                  <a:outerShdw blurRad="38100" dist="38100" dir="2700000" algn="tl">
                    <a:srgbClr val="000000"/>
                  </a:outerShdw>
                </a:effectLst>
                <a:latin typeface="Arial" charset="0"/>
              </a:rPr>
              <a:t>years</a:t>
            </a:r>
          </a:p>
        </p:txBody>
      </p:sp>
      <p:sp>
        <p:nvSpPr>
          <p:cNvPr id="241694" name="Text Box 30"/>
          <p:cNvSpPr txBox="1">
            <a:spLocks noChangeArrowheads="1"/>
          </p:cNvSpPr>
          <p:nvPr/>
        </p:nvSpPr>
        <p:spPr bwMode="auto">
          <a:xfrm>
            <a:off x="2126784" y="5254983"/>
            <a:ext cx="354012" cy="457200"/>
          </a:xfrm>
          <a:prstGeom prst="rect">
            <a:avLst/>
          </a:prstGeom>
          <a:noFill/>
          <a:ln w="9525">
            <a:noFill/>
            <a:miter lim="800000"/>
            <a:headEnd/>
            <a:tailEnd/>
          </a:ln>
          <a:effectLst/>
        </p:spPr>
        <p:txBody>
          <a:bodyPr wrap="none">
            <a:spAutoFit/>
          </a:bodyPr>
          <a:lstStyle/>
          <a:p>
            <a:pPr algn="r" eaLnBrk="1" hangingPunct="1">
              <a:defRPr/>
            </a:pPr>
            <a:r>
              <a:rPr lang="sv-SE" sz="2400">
                <a:effectLst>
                  <a:outerShdw blurRad="38100" dist="38100" dir="2700000" algn="tl">
                    <a:srgbClr val="000000"/>
                  </a:outerShdw>
                </a:effectLst>
                <a:latin typeface="Arial" charset="0"/>
              </a:rPr>
              <a:t>0</a:t>
            </a:r>
          </a:p>
        </p:txBody>
      </p:sp>
      <p:sp>
        <p:nvSpPr>
          <p:cNvPr id="241695" name="Text Box 31"/>
          <p:cNvSpPr txBox="1">
            <a:spLocks noChangeArrowheads="1"/>
          </p:cNvSpPr>
          <p:nvPr/>
        </p:nvSpPr>
        <p:spPr bwMode="auto">
          <a:xfrm>
            <a:off x="1956922" y="4543783"/>
            <a:ext cx="523875" cy="457200"/>
          </a:xfrm>
          <a:prstGeom prst="rect">
            <a:avLst/>
          </a:prstGeom>
          <a:noFill/>
          <a:ln w="9525">
            <a:noFill/>
            <a:miter lim="800000"/>
            <a:headEnd/>
            <a:tailEnd/>
          </a:ln>
          <a:effectLst/>
        </p:spPr>
        <p:txBody>
          <a:bodyPr wrap="none">
            <a:spAutoFit/>
          </a:bodyPr>
          <a:lstStyle/>
          <a:p>
            <a:pPr algn="r" eaLnBrk="1" hangingPunct="1">
              <a:defRPr/>
            </a:pPr>
            <a:r>
              <a:rPr lang="sv-SE" sz="2400">
                <a:effectLst>
                  <a:outerShdw blurRad="38100" dist="38100" dir="2700000" algn="tl">
                    <a:srgbClr val="000000"/>
                  </a:outerShdw>
                </a:effectLst>
                <a:latin typeface="Arial" charset="0"/>
              </a:rPr>
              <a:t>10</a:t>
            </a:r>
          </a:p>
        </p:txBody>
      </p:sp>
      <p:sp>
        <p:nvSpPr>
          <p:cNvPr id="241696" name="Text Box 32"/>
          <p:cNvSpPr txBox="1">
            <a:spLocks noChangeArrowheads="1"/>
          </p:cNvSpPr>
          <p:nvPr/>
        </p:nvSpPr>
        <p:spPr bwMode="auto">
          <a:xfrm>
            <a:off x="1956922" y="3832583"/>
            <a:ext cx="523875" cy="457200"/>
          </a:xfrm>
          <a:prstGeom prst="rect">
            <a:avLst/>
          </a:prstGeom>
          <a:noFill/>
          <a:ln w="9525">
            <a:noFill/>
            <a:miter lim="800000"/>
            <a:headEnd/>
            <a:tailEnd/>
          </a:ln>
          <a:effectLst/>
        </p:spPr>
        <p:txBody>
          <a:bodyPr wrap="none">
            <a:spAutoFit/>
          </a:bodyPr>
          <a:lstStyle/>
          <a:p>
            <a:pPr algn="r" eaLnBrk="1" hangingPunct="1">
              <a:defRPr/>
            </a:pPr>
            <a:r>
              <a:rPr lang="sv-SE" sz="2400">
                <a:effectLst>
                  <a:outerShdw blurRad="38100" dist="38100" dir="2700000" algn="tl">
                    <a:srgbClr val="000000"/>
                  </a:outerShdw>
                </a:effectLst>
                <a:latin typeface="Arial" charset="0"/>
              </a:rPr>
              <a:t>20</a:t>
            </a:r>
          </a:p>
        </p:txBody>
      </p:sp>
      <p:sp>
        <p:nvSpPr>
          <p:cNvPr id="241697" name="Text Box 33"/>
          <p:cNvSpPr txBox="1">
            <a:spLocks noChangeArrowheads="1"/>
          </p:cNvSpPr>
          <p:nvPr/>
        </p:nvSpPr>
        <p:spPr bwMode="auto">
          <a:xfrm>
            <a:off x="1956922" y="3146783"/>
            <a:ext cx="523875" cy="457200"/>
          </a:xfrm>
          <a:prstGeom prst="rect">
            <a:avLst/>
          </a:prstGeom>
          <a:noFill/>
          <a:ln w="9525">
            <a:noFill/>
            <a:miter lim="800000"/>
            <a:headEnd/>
            <a:tailEnd/>
          </a:ln>
          <a:effectLst/>
        </p:spPr>
        <p:txBody>
          <a:bodyPr wrap="none">
            <a:spAutoFit/>
          </a:bodyPr>
          <a:lstStyle/>
          <a:p>
            <a:pPr algn="r" eaLnBrk="1" hangingPunct="1">
              <a:defRPr/>
            </a:pPr>
            <a:r>
              <a:rPr lang="sv-SE" sz="2400">
                <a:effectLst>
                  <a:outerShdw blurRad="38100" dist="38100" dir="2700000" algn="tl">
                    <a:srgbClr val="000000"/>
                  </a:outerShdw>
                </a:effectLst>
                <a:latin typeface="Arial" charset="0"/>
              </a:rPr>
              <a:t>30</a:t>
            </a:r>
          </a:p>
        </p:txBody>
      </p:sp>
      <p:sp>
        <p:nvSpPr>
          <p:cNvPr id="241698" name="Text Box 34"/>
          <p:cNvSpPr txBox="1">
            <a:spLocks noChangeArrowheads="1"/>
          </p:cNvSpPr>
          <p:nvPr/>
        </p:nvSpPr>
        <p:spPr bwMode="auto">
          <a:xfrm>
            <a:off x="1928347" y="2435583"/>
            <a:ext cx="523875" cy="457200"/>
          </a:xfrm>
          <a:prstGeom prst="rect">
            <a:avLst/>
          </a:prstGeom>
          <a:noFill/>
          <a:ln w="9525">
            <a:noFill/>
            <a:miter lim="800000"/>
            <a:headEnd/>
            <a:tailEnd/>
          </a:ln>
          <a:effectLst/>
        </p:spPr>
        <p:txBody>
          <a:bodyPr wrap="none">
            <a:spAutoFit/>
          </a:bodyPr>
          <a:lstStyle/>
          <a:p>
            <a:pPr algn="r" eaLnBrk="1" hangingPunct="1">
              <a:defRPr/>
            </a:pPr>
            <a:r>
              <a:rPr lang="sv-SE" sz="2400">
                <a:effectLst>
                  <a:outerShdw blurRad="38100" dist="38100" dir="2700000" algn="tl">
                    <a:srgbClr val="000000"/>
                  </a:outerShdw>
                </a:effectLst>
                <a:latin typeface="Arial" charset="0"/>
              </a:rPr>
              <a:t>40</a:t>
            </a:r>
          </a:p>
        </p:txBody>
      </p:sp>
      <p:sp>
        <p:nvSpPr>
          <p:cNvPr id="241699" name="Text Box 35"/>
          <p:cNvSpPr txBox="1">
            <a:spLocks noChangeArrowheads="1"/>
          </p:cNvSpPr>
          <p:nvPr/>
        </p:nvSpPr>
        <p:spPr bwMode="auto">
          <a:xfrm>
            <a:off x="1928347" y="1724383"/>
            <a:ext cx="523875" cy="457200"/>
          </a:xfrm>
          <a:prstGeom prst="rect">
            <a:avLst/>
          </a:prstGeom>
          <a:noFill/>
          <a:ln w="9525">
            <a:noFill/>
            <a:miter lim="800000"/>
            <a:headEnd/>
            <a:tailEnd/>
          </a:ln>
          <a:effectLst/>
        </p:spPr>
        <p:txBody>
          <a:bodyPr wrap="none">
            <a:spAutoFit/>
          </a:bodyPr>
          <a:lstStyle/>
          <a:p>
            <a:pPr algn="r" eaLnBrk="1" hangingPunct="1">
              <a:defRPr/>
            </a:pPr>
            <a:r>
              <a:rPr lang="sv-SE" sz="2400">
                <a:effectLst>
                  <a:outerShdw blurRad="38100" dist="38100" dir="2700000" algn="tl">
                    <a:srgbClr val="000000"/>
                  </a:outerShdw>
                </a:effectLst>
                <a:latin typeface="Arial" charset="0"/>
              </a:rPr>
              <a:t>50</a:t>
            </a:r>
          </a:p>
        </p:txBody>
      </p:sp>
      <p:sp>
        <p:nvSpPr>
          <p:cNvPr id="241700" name="Text Box 36"/>
          <p:cNvSpPr txBox="1">
            <a:spLocks noChangeArrowheads="1"/>
          </p:cNvSpPr>
          <p:nvPr/>
        </p:nvSpPr>
        <p:spPr bwMode="auto">
          <a:xfrm>
            <a:off x="3923835" y="2146658"/>
            <a:ext cx="2987675" cy="488950"/>
          </a:xfrm>
          <a:prstGeom prst="rect">
            <a:avLst/>
          </a:prstGeom>
          <a:noFill/>
          <a:ln w="9525">
            <a:noFill/>
            <a:miter lim="800000"/>
            <a:headEnd/>
            <a:tailEnd/>
          </a:ln>
          <a:effectLst/>
        </p:spPr>
        <p:txBody>
          <a:bodyPr wrap="none">
            <a:spAutoFit/>
          </a:bodyPr>
          <a:lstStyle/>
          <a:p>
            <a:pPr eaLnBrk="1" hangingPunct="1">
              <a:defRPr/>
            </a:pPr>
            <a:r>
              <a:rPr lang="sv-SE" sz="2600" dirty="0">
                <a:solidFill>
                  <a:srgbClr val="000000"/>
                </a:solidFill>
                <a:latin typeface="Arial" charset="0"/>
              </a:rPr>
              <a:t>Placebo (n = 1013)</a:t>
            </a:r>
          </a:p>
        </p:txBody>
      </p:sp>
      <p:sp>
        <p:nvSpPr>
          <p:cNvPr id="241701" name="Text Box 37"/>
          <p:cNvSpPr txBox="1">
            <a:spLocks noChangeArrowheads="1"/>
          </p:cNvSpPr>
          <p:nvPr/>
        </p:nvSpPr>
        <p:spPr bwMode="auto">
          <a:xfrm>
            <a:off x="6151097" y="3329345"/>
            <a:ext cx="3686175" cy="488950"/>
          </a:xfrm>
          <a:prstGeom prst="rect">
            <a:avLst/>
          </a:prstGeom>
          <a:noFill/>
          <a:ln w="9525">
            <a:noFill/>
            <a:miter lim="800000"/>
            <a:headEnd/>
            <a:tailEnd/>
          </a:ln>
          <a:effectLst/>
        </p:spPr>
        <p:txBody>
          <a:bodyPr wrap="none">
            <a:spAutoFit/>
          </a:bodyPr>
          <a:lstStyle/>
          <a:p>
            <a:pPr eaLnBrk="1" hangingPunct="1">
              <a:defRPr/>
            </a:pPr>
            <a:r>
              <a:rPr lang="sv-SE" sz="2600" dirty="0" err="1">
                <a:solidFill>
                  <a:srgbClr val="000000"/>
                </a:solidFill>
                <a:latin typeface="Arial" charset="0"/>
              </a:rPr>
              <a:t>Candesartan</a:t>
            </a:r>
            <a:r>
              <a:rPr lang="sv-SE" sz="2600" dirty="0">
                <a:solidFill>
                  <a:srgbClr val="000000"/>
                </a:solidFill>
                <a:latin typeface="Arial" charset="0"/>
              </a:rPr>
              <a:t> (n = 1015)</a:t>
            </a:r>
          </a:p>
        </p:txBody>
      </p:sp>
      <p:sp>
        <p:nvSpPr>
          <p:cNvPr id="47142" name="Text Box 38"/>
          <p:cNvSpPr txBox="1">
            <a:spLocks noChangeArrowheads="1"/>
          </p:cNvSpPr>
          <p:nvPr/>
        </p:nvSpPr>
        <p:spPr bwMode="auto">
          <a:xfrm>
            <a:off x="2314109" y="1449746"/>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eaLnBrk="1" hangingPunct="1"/>
            <a:r>
              <a:rPr lang="sv-SE" sz="2400">
                <a:solidFill>
                  <a:schemeClr val="tx1"/>
                </a:solidFill>
              </a:rPr>
              <a:t>%</a:t>
            </a:r>
          </a:p>
        </p:txBody>
      </p:sp>
      <p:sp>
        <p:nvSpPr>
          <p:cNvPr id="241703" name="Text Box 39"/>
          <p:cNvSpPr txBox="1">
            <a:spLocks noChangeArrowheads="1"/>
          </p:cNvSpPr>
          <p:nvPr/>
        </p:nvSpPr>
        <p:spPr bwMode="auto">
          <a:xfrm>
            <a:off x="3753972" y="4616808"/>
            <a:ext cx="5356225" cy="762000"/>
          </a:xfrm>
          <a:prstGeom prst="rect">
            <a:avLst/>
          </a:prstGeom>
          <a:noFill/>
          <a:ln w="9525">
            <a:noFill/>
            <a:miter lim="800000"/>
            <a:headEnd/>
            <a:tailEnd/>
          </a:ln>
          <a:effectLst/>
        </p:spPr>
        <p:txBody>
          <a:bodyPr>
            <a:spAutoFit/>
          </a:bodyPr>
          <a:lstStyle/>
          <a:p>
            <a:pPr algn="ctr" eaLnBrk="1" hangingPunct="1">
              <a:lnSpc>
                <a:spcPct val="110000"/>
              </a:lnSpc>
              <a:spcBef>
                <a:spcPct val="15000"/>
              </a:spcBef>
              <a:defRPr/>
            </a:pPr>
            <a:r>
              <a:rPr lang="sv-SE" sz="2000" dirty="0">
                <a:latin typeface="Arial" charset="0"/>
              </a:rPr>
              <a:t>HR 0.77 (95% CI 0.67-0.89), p=0.0004</a:t>
            </a:r>
            <a:br>
              <a:rPr lang="sv-SE" sz="2000" dirty="0">
                <a:latin typeface="Arial" charset="0"/>
              </a:rPr>
            </a:br>
            <a:r>
              <a:rPr lang="sv-SE" sz="2000" dirty="0" err="1">
                <a:latin typeface="Arial" charset="0"/>
              </a:rPr>
              <a:t>Adjusted</a:t>
            </a:r>
            <a:r>
              <a:rPr lang="sv-SE" sz="2000" dirty="0">
                <a:latin typeface="Arial" charset="0"/>
              </a:rPr>
              <a:t> HR 0.70, p&lt;0.0001</a:t>
            </a:r>
          </a:p>
        </p:txBody>
      </p:sp>
      <p:sp>
        <p:nvSpPr>
          <p:cNvPr id="241705" name="Freeform 41"/>
          <p:cNvSpPr>
            <a:spLocks/>
          </p:cNvSpPr>
          <p:nvPr/>
        </p:nvSpPr>
        <p:spPr bwMode="auto">
          <a:xfrm>
            <a:off x="2566521" y="2873733"/>
            <a:ext cx="5048250" cy="2570162"/>
          </a:xfrm>
          <a:custGeom>
            <a:avLst/>
            <a:gdLst/>
            <a:ahLst/>
            <a:cxnLst>
              <a:cxn ang="0">
                <a:pos x="31" y="1559"/>
              </a:cxn>
              <a:cxn ang="0">
                <a:pos x="83" y="1454"/>
              </a:cxn>
              <a:cxn ang="0">
                <a:pos x="144" y="1387"/>
              </a:cxn>
              <a:cxn ang="0">
                <a:pos x="197" y="1328"/>
              </a:cxn>
              <a:cxn ang="0">
                <a:pos x="240" y="1291"/>
              </a:cxn>
              <a:cxn ang="0">
                <a:pos x="264" y="1263"/>
              </a:cxn>
              <a:cxn ang="0">
                <a:pos x="304" y="1239"/>
              </a:cxn>
              <a:cxn ang="0">
                <a:pos x="344" y="1223"/>
              </a:cxn>
              <a:cxn ang="0">
                <a:pos x="394" y="1202"/>
              </a:cxn>
              <a:cxn ang="0">
                <a:pos x="428" y="1183"/>
              </a:cxn>
              <a:cxn ang="0">
                <a:pos x="470" y="1145"/>
              </a:cxn>
              <a:cxn ang="0">
                <a:pos x="512" y="1127"/>
              </a:cxn>
              <a:cxn ang="0">
                <a:pos x="556" y="1103"/>
              </a:cxn>
              <a:cxn ang="0">
                <a:pos x="598" y="1064"/>
              </a:cxn>
              <a:cxn ang="0">
                <a:pos x="640" y="1027"/>
              </a:cxn>
              <a:cxn ang="0">
                <a:pos x="691" y="1010"/>
              </a:cxn>
              <a:cxn ang="0">
                <a:pos x="768" y="979"/>
              </a:cxn>
              <a:cxn ang="0">
                <a:pos x="812" y="942"/>
              </a:cxn>
              <a:cxn ang="0">
                <a:pos x="862" y="923"/>
              </a:cxn>
              <a:cxn ang="0">
                <a:pos x="928" y="890"/>
              </a:cxn>
              <a:cxn ang="0">
                <a:pos x="991" y="863"/>
              </a:cxn>
              <a:cxn ang="0">
                <a:pos x="1036" y="836"/>
              </a:cxn>
              <a:cxn ang="0">
                <a:pos x="1087" y="806"/>
              </a:cxn>
              <a:cxn ang="0">
                <a:pos x="1118" y="782"/>
              </a:cxn>
              <a:cxn ang="0">
                <a:pos x="1145" y="734"/>
              </a:cxn>
              <a:cxn ang="0">
                <a:pos x="1208" y="703"/>
              </a:cxn>
              <a:cxn ang="0">
                <a:pos x="1280" y="667"/>
              </a:cxn>
              <a:cxn ang="0">
                <a:pos x="1342" y="654"/>
              </a:cxn>
              <a:cxn ang="0">
                <a:pos x="1387" y="638"/>
              </a:cxn>
              <a:cxn ang="0">
                <a:pos x="1424" y="615"/>
              </a:cxn>
              <a:cxn ang="0">
                <a:pos x="1472" y="588"/>
              </a:cxn>
              <a:cxn ang="0">
                <a:pos x="1508" y="573"/>
              </a:cxn>
              <a:cxn ang="0">
                <a:pos x="1540" y="548"/>
              </a:cxn>
              <a:cxn ang="0">
                <a:pos x="1586" y="528"/>
              </a:cxn>
              <a:cxn ang="0">
                <a:pos x="1639" y="515"/>
              </a:cxn>
              <a:cxn ang="0">
                <a:pos x="1672" y="489"/>
              </a:cxn>
              <a:cxn ang="0">
                <a:pos x="1714" y="467"/>
              </a:cxn>
              <a:cxn ang="0">
                <a:pos x="1757" y="455"/>
              </a:cxn>
              <a:cxn ang="0">
                <a:pos x="1792" y="420"/>
              </a:cxn>
              <a:cxn ang="0">
                <a:pos x="1832" y="408"/>
              </a:cxn>
              <a:cxn ang="0">
                <a:pos x="1894" y="404"/>
              </a:cxn>
              <a:cxn ang="0">
                <a:pos x="1924" y="383"/>
              </a:cxn>
              <a:cxn ang="0">
                <a:pos x="1973" y="363"/>
              </a:cxn>
              <a:cxn ang="0">
                <a:pos x="1997" y="354"/>
              </a:cxn>
              <a:cxn ang="0">
                <a:pos x="2040" y="319"/>
              </a:cxn>
              <a:cxn ang="0">
                <a:pos x="2080" y="288"/>
              </a:cxn>
              <a:cxn ang="0">
                <a:pos x="2114" y="273"/>
              </a:cxn>
              <a:cxn ang="0">
                <a:pos x="2153" y="246"/>
              </a:cxn>
              <a:cxn ang="0">
                <a:pos x="2176" y="223"/>
              </a:cxn>
              <a:cxn ang="0">
                <a:pos x="2215" y="207"/>
              </a:cxn>
              <a:cxn ang="0">
                <a:pos x="2256" y="203"/>
              </a:cxn>
              <a:cxn ang="0">
                <a:pos x="2303" y="185"/>
              </a:cxn>
              <a:cxn ang="0">
                <a:pos x="2356" y="176"/>
              </a:cxn>
              <a:cxn ang="0">
                <a:pos x="2396" y="164"/>
              </a:cxn>
              <a:cxn ang="0">
                <a:pos x="2468" y="129"/>
              </a:cxn>
              <a:cxn ang="0">
                <a:pos x="2521" y="111"/>
              </a:cxn>
              <a:cxn ang="0">
                <a:pos x="2573" y="114"/>
              </a:cxn>
              <a:cxn ang="0">
                <a:pos x="2656" y="93"/>
              </a:cxn>
              <a:cxn ang="0">
                <a:pos x="2683" y="86"/>
              </a:cxn>
              <a:cxn ang="0">
                <a:pos x="2714" y="45"/>
              </a:cxn>
              <a:cxn ang="0">
                <a:pos x="2762" y="23"/>
              </a:cxn>
              <a:cxn ang="0">
                <a:pos x="2806" y="0"/>
              </a:cxn>
            </a:cxnLst>
            <a:rect l="0" t="0" r="r" b="b"/>
            <a:pathLst>
              <a:path w="2827" h="1619">
                <a:moveTo>
                  <a:pt x="0" y="1619"/>
                </a:moveTo>
                <a:lnTo>
                  <a:pt x="31" y="1559"/>
                </a:lnTo>
                <a:lnTo>
                  <a:pt x="56" y="1511"/>
                </a:lnTo>
                <a:lnTo>
                  <a:pt x="83" y="1454"/>
                </a:lnTo>
                <a:lnTo>
                  <a:pt x="125" y="1418"/>
                </a:lnTo>
                <a:lnTo>
                  <a:pt x="144" y="1387"/>
                </a:lnTo>
                <a:lnTo>
                  <a:pt x="169" y="1352"/>
                </a:lnTo>
                <a:lnTo>
                  <a:pt x="197" y="1328"/>
                </a:lnTo>
                <a:lnTo>
                  <a:pt x="224" y="1313"/>
                </a:lnTo>
                <a:lnTo>
                  <a:pt x="240" y="1291"/>
                </a:lnTo>
                <a:lnTo>
                  <a:pt x="254" y="1268"/>
                </a:lnTo>
                <a:lnTo>
                  <a:pt x="264" y="1263"/>
                </a:lnTo>
                <a:lnTo>
                  <a:pt x="274" y="1250"/>
                </a:lnTo>
                <a:lnTo>
                  <a:pt x="304" y="1239"/>
                </a:lnTo>
                <a:lnTo>
                  <a:pt x="322" y="1229"/>
                </a:lnTo>
                <a:lnTo>
                  <a:pt x="344" y="1223"/>
                </a:lnTo>
                <a:lnTo>
                  <a:pt x="368" y="1211"/>
                </a:lnTo>
                <a:lnTo>
                  <a:pt x="394" y="1202"/>
                </a:lnTo>
                <a:lnTo>
                  <a:pt x="404" y="1187"/>
                </a:lnTo>
                <a:lnTo>
                  <a:pt x="428" y="1183"/>
                </a:lnTo>
                <a:lnTo>
                  <a:pt x="448" y="1160"/>
                </a:lnTo>
                <a:lnTo>
                  <a:pt x="470" y="1145"/>
                </a:lnTo>
                <a:lnTo>
                  <a:pt x="488" y="1139"/>
                </a:lnTo>
                <a:lnTo>
                  <a:pt x="512" y="1127"/>
                </a:lnTo>
                <a:lnTo>
                  <a:pt x="533" y="1121"/>
                </a:lnTo>
                <a:lnTo>
                  <a:pt x="556" y="1103"/>
                </a:lnTo>
                <a:lnTo>
                  <a:pt x="574" y="1082"/>
                </a:lnTo>
                <a:lnTo>
                  <a:pt x="598" y="1064"/>
                </a:lnTo>
                <a:lnTo>
                  <a:pt x="616" y="1040"/>
                </a:lnTo>
                <a:lnTo>
                  <a:pt x="640" y="1027"/>
                </a:lnTo>
                <a:lnTo>
                  <a:pt x="662" y="1016"/>
                </a:lnTo>
                <a:lnTo>
                  <a:pt x="691" y="1010"/>
                </a:lnTo>
                <a:lnTo>
                  <a:pt x="722" y="993"/>
                </a:lnTo>
                <a:lnTo>
                  <a:pt x="768" y="979"/>
                </a:lnTo>
                <a:lnTo>
                  <a:pt x="800" y="959"/>
                </a:lnTo>
                <a:lnTo>
                  <a:pt x="812" y="942"/>
                </a:lnTo>
                <a:lnTo>
                  <a:pt x="832" y="941"/>
                </a:lnTo>
                <a:lnTo>
                  <a:pt x="862" y="923"/>
                </a:lnTo>
                <a:lnTo>
                  <a:pt x="890" y="906"/>
                </a:lnTo>
                <a:lnTo>
                  <a:pt x="928" y="890"/>
                </a:lnTo>
                <a:lnTo>
                  <a:pt x="960" y="875"/>
                </a:lnTo>
                <a:lnTo>
                  <a:pt x="991" y="863"/>
                </a:lnTo>
                <a:lnTo>
                  <a:pt x="1009" y="842"/>
                </a:lnTo>
                <a:lnTo>
                  <a:pt x="1036" y="836"/>
                </a:lnTo>
                <a:lnTo>
                  <a:pt x="1060" y="821"/>
                </a:lnTo>
                <a:lnTo>
                  <a:pt x="1087" y="806"/>
                </a:lnTo>
                <a:lnTo>
                  <a:pt x="1106" y="801"/>
                </a:lnTo>
                <a:lnTo>
                  <a:pt x="1118" y="782"/>
                </a:lnTo>
                <a:lnTo>
                  <a:pt x="1132" y="762"/>
                </a:lnTo>
                <a:lnTo>
                  <a:pt x="1145" y="734"/>
                </a:lnTo>
                <a:lnTo>
                  <a:pt x="1165" y="719"/>
                </a:lnTo>
                <a:lnTo>
                  <a:pt x="1208" y="703"/>
                </a:lnTo>
                <a:lnTo>
                  <a:pt x="1232" y="683"/>
                </a:lnTo>
                <a:lnTo>
                  <a:pt x="1280" y="667"/>
                </a:lnTo>
                <a:lnTo>
                  <a:pt x="1318" y="653"/>
                </a:lnTo>
                <a:lnTo>
                  <a:pt x="1342" y="654"/>
                </a:lnTo>
                <a:lnTo>
                  <a:pt x="1368" y="643"/>
                </a:lnTo>
                <a:lnTo>
                  <a:pt x="1387" y="638"/>
                </a:lnTo>
                <a:lnTo>
                  <a:pt x="1399" y="623"/>
                </a:lnTo>
                <a:lnTo>
                  <a:pt x="1424" y="615"/>
                </a:lnTo>
                <a:lnTo>
                  <a:pt x="1452" y="599"/>
                </a:lnTo>
                <a:lnTo>
                  <a:pt x="1472" y="588"/>
                </a:lnTo>
                <a:lnTo>
                  <a:pt x="1480" y="576"/>
                </a:lnTo>
                <a:lnTo>
                  <a:pt x="1508" y="573"/>
                </a:lnTo>
                <a:lnTo>
                  <a:pt x="1526" y="561"/>
                </a:lnTo>
                <a:lnTo>
                  <a:pt x="1540" y="548"/>
                </a:lnTo>
                <a:lnTo>
                  <a:pt x="1561" y="539"/>
                </a:lnTo>
                <a:lnTo>
                  <a:pt x="1586" y="528"/>
                </a:lnTo>
                <a:lnTo>
                  <a:pt x="1618" y="524"/>
                </a:lnTo>
                <a:lnTo>
                  <a:pt x="1639" y="515"/>
                </a:lnTo>
                <a:lnTo>
                  <a:pt x="1652" y="495"/>
                </a:lnTo>
                <a:lnTo>
                  <a:pt x="1672" y="489"/>
                </a:lnTo>
                <a:lnTo>
                  <a:pt x="1696" y="475"/>
                </a:lnTo>
                <a:lnTo>
                  <a:pt x="1714" y="467"/>
                </a:lnTo>
                <a:lnTo>
                  <a:pt x="1735" y="453"/>
                </a:lnTo>
                <a:lnTo>
                  <a:pt x="1757" y="455"/>
                </a:lnTo>
                <a:lnTo>
                  <a:pt x="1776" y="443"/>
                </a:lnTo>
                <a:lnTo>
                  <a:pt x="1792" y="420"/>
                </a:lnTo>
                <a:lnTo>
                  <a:pt x="1813" y="417"/>
                </a:lnTo>
                <a:lnTo>
                  <a:pt x="1832" y="408"/>
                </a:lnTo>
                <a:lnTo>
                  <a:pt x="1856" y="402"/>
                </a:lnTo>
                <a:lnTo>
                  <a:pt x="1894" y="404"/>
                </a:lnTo>
                <a:lnTo>
                  <a:pt x="1912" y="396"/>
                </a:lnTo>
                <a:lnTo>
                  <a:pt x="1924" y="383"/>
                </a:lnTo>
                <a:lnTo>
                  <a:pt x="1951" y="384"/>
                </a:lnTo>
                <a:lnTo>
                  <a:pt x="1973" y="363"/>
                </a:lnTo>
                <a:lnTo>
                  <a:pt x="1981" y="356"/>
                </a:lnTo>
                <a:lnTo>
                  <a:pt x="1997" y="354"/>
                </a:lnTo>
                <a:lnTo>
                  <a:pt x="2012" y="332"/>
                </a:lnTo>
                <a:lnTo>
                  <a:pt x="2040" y="319"/>
                </a:lnTo>
                <a:lnTo>
                  <a:pt x="2057" y="308"/>
                </a:lnTo>
                <a:lnTo>
                  <a:pt x="2080" y="288"/>
                </a:lnTo>
                <a:lnTo>
                  <a:pt x="2096" y="282"/>
                </a:lnTo>
                <a:lnTo>
                  <a:pt x="2114" y="273"/>
                </a:lnTo>
                <a:lnTo>
                  <a:pt x="2128" y="255"/>
                </a:lnTo>
                <a:lnTo>
                  <a:pt x="2153" y="246"/>
                </a:lnTo>
                <a:lnTo>
                  <a:pt x="2165" y="233"/>
                </a:lnTo>
                <a:lnTo>
                  <a:pt x="2176" y="223"/>
                </a:lnTo>
                <a:lnTo>
                  <a:pt x="2185" y="204"/>
                </a:lnTo>
                <a:lnTo>
                  <a:pt x="2215" y="207"/>
                </a:lnTo>
                <a:lnTo>
                  <a:pt x="2239" y="207"/>
                </a:lnTo>
                <a:lnTo>
                  <a:pt x="2256" y="203"/>
                </a:lnTo>
                <a:lnTo>
                  <a:pt x="2266" y="186"/>
                </a:lnTo>
                <a:lnTo>
                  <a:pt x="2303" y="185"/>
                </a:lnTo>
                <a:lnTo>
                  <a:pt x="2339" y="186"/>
                </a:lnTo>
                <a:lnTo>
                  <a:pt x="2356" y="176"/>
                </a:lnTo>
                <a:lnTo>
                  <a:pt x="2387" y="176"/>
                </a:lnTo>
                <a:lnTo>
                  <a:pt x="2396" y="164"/>
                </a:lnTo>
                <a:lnTo>
                  <a:pt x="2425" y="165"/>
                </a:lnTo>
                <a:lnTo>
                  <a:pt x="2468" y="129"/>
                </a:lnTo>
                <a:lnTo>
                  <a:pt x="2506" y="126"/>
                </a:lnTo>
                <a:lnTo>
                  <a:pt x="2521" y="111"/>
                </a:lnTo>
                <a:lnTo>
                  <a:pt x="2537" y="112"/>
                </a:lnTo>
                <a:lnTo>
                  <a:pt x="2573" y="114"/>
                </a:lnTo>
                <a:lnTo>
                  <a:pt x="2590" y="93"/>
                </a:lnTo>
                <a:lnTo>
                  <a:pt x="2656" y="93"/>
                </a:lnTo>
                <a:lnTo>
                  <a:pt x="2659" y="83"/>
                </a:lnTo>
                <a:lnTo>
                  <a:pt x="2683" y="86"/>
                </a:lnTo>
                <a:lnTo>
                  <a:pt x="2693" y="57"/>
                </a:lnTo>
                <a:lnTo>
                  <a:pt x="2714" y="45"/>
                </a:lnTo>
                <a:lnTo>
                  <a:pt x="2738" y="48"/>
                </a:lnTo>
                <a:lnTo>
                  <a:pt x="2762" y="23"/>
                </a:lnTo>
                <a:lnTo>
                  <a:pt x="2788" y="23"/>
                </a:lnTo>
                <a:lnTo>
                  <a:pt x="2806" y="0"/>
                </a:lnTo>
                <a:lnTo>
                  <a:pt x="2827" y="3"/>
                </a:lnTo>
              </a:path>
            </a:pathLst>
          </a:custGeom>
          <a:noFill/>
          <a:ln w="44450" cap="flat" cmpd="sng">
            <a:solidFill>
              <a:schemeClr val="tx2"/>
            </a:solidFill>
            <a:prstDash val="sysDot"/>
            <a:round/>
            <a:headEnd/>
            <a:tailEnd/>
          </a:ln>
          <a:effectLst/>
        </p:spPr>
        <p:txBody>
          <a:bodyPr/>
          <a:lstStyle/>
          <a:p>
            <a:pPr>
              <a:defRPr/>
            </a:pPr>
            <a:endParaRPr lang="en-US">
              <a:latin typeface="Arial" charset="0"/>
            </a:endParaRPr>
          </a:p>
        </p:txBody>
      </p:sp>
      <p:sp>
        <p:nvSpPr>
          <p:cNvPr id="241706" name="Text Box 42"/>
          <p:cNvSpPr txBox="1">
            <a:spLocks noChangeArrowheads="1"/>
          </p:cNvSpPr>
          <p:nvPr/>
        </p:nvSpPr>
        <p:spPr bwMode="auto">
          <a:xfrm>
            <a:off x="7333784" y="5555020"/>
            <a:ext cx="608012" cy="457200"/>
          </a:xfrm>
          <a:prstGeom prst="rect">
            <a:avLst/>
          </a:prstGeom>
          <a:noFill/>
          <a:ln w="9525">
            <a:noFill/>
            <a:miter lim="800000"/>
            <a:headEnd/>
            <a:tailEnd/>
          </a:ln>
          <a:effectLst/>
        </p:spPr>
        <p:txBody>
          <a:bodyPr wrap="none">
            <a:spAutoFit/>
          </a:bodyPr>
          <a:lstStyle/>
          <a:p>
            <a:pPr algn="ctr" eaLnBrk="1" hangingPunct="1">
              <a:defRPr/>
            </a:pPr>
            <a:r>
              <a:rPr lang="sv-SE" sz="2400">
                <a:effectLst>
                  <a:outerShdw blurRad="38100" dist="38100" dir="2700000" algn="tl">
                    <a:srgbClr val="000000"/>
                  </a:outerShdw>
                </a:effectLst>
                <a:latin typeface="Arial" charset="0"/>
              </a:rPr>
              <a:t>3.5</a:t>
            </a:r>
          </a:p>
        </p:txBody>
      </p:sp>
      <p:sp>
        <p:nvSpPr>
          <p:cNvPr id="241707" name="Text Box 43"/>
          <p:cNvSpPr txBox="1">
            <a:spLocks noChangeArrowheads="1"/>
          </p:cNvSpPr>
          <p:nvPr/>
        </p:nvSpPr>
        <p:spPr bwMode="auto">
          <a:xfrm>
            <a:off x="7657635" y="2072045"/>
            <a:ext cx="1252537" cy="457200"/>
          </a:xfrm>
          <a:prstGeom prst="rect">
            <a:avLst/>
          </a:prstGeom>
          <a:noFill/>
          <a:ln w="9525">
            <a:noFill/>
            <a:miter lim="800000"/>
            <a:headEnd/>
            <a:tailEnd/>
          </a:ln>
          <a:effectLst/>
        </p:spPr>
        <p:txBody>
          <a:bodyPr wrap="none">
            <a:spAutoFit/>
          </a:bodyPr>
          <a:lstStyle/>
          <a:p>
            <a:pPr eaLnBrk="1" hangingPunct="1">
              <a:defRPr/>
            </a:pPr>
            <a:r>
              <a:rPr lang="sv-SE" sz="2400">
                <a:effectLst>
                  <a:outerShdw blurRad="38100" dist="38100" dir="2700000" algn="tl">
                    <a:srgbClr val="000000"/>
                  </a:outerShdw>
                </a:effectLst>
                <a:latin typeface="Arial" charset="0"/>
              </a:rPr>
              <a:t>(40.0%)</a:t>
            </a:r>
          </a:p>
        </p:txBody>
      </p:sp>
      <p:sp>
        <p:nvSpPr>
          <p:cNvPr id="241708" name="Text Box 44"/>
          <p:cNvSpPr txBox="1">
            <a:spLocks noChangeArrowheads="1"/>
          </p:cNvSpPr>
          <p:nvPr/>
        </p:nvSpPr>
        <p:spPr bwMode="auto">
          <a:xfrm>
            <a:off x="7657635" y="2568933"/>
            <a:ext cx="1252537" cy="457200"/>
          </a:xfrm>
          <a:prstGeom prst="rect">
            <a:avLst/>
          </a:prstGeom>
          <a:noFill/>
          <a:ln w="9525">
            <a:noFill/>
            <a:miter lim="800000"/>
            <a:headEnd/>
            <a:tailEnd/>
          </a:ln>
          <a:effectLst/>
        </p:spPr>
        <p:txBody>
          <a:bodyPr wrap="none">
            <a:spAutoFit/>
          </a:bodyPr>
          <a:lstStyle/>
          <a:p>
            <a:pPr eaLnBrk="1" hangingPunct="1">
              <a:defRPr/>
            </a:pPr>
            <a:r>
              <a:rPr lang="sv-SE" sz="2400">
                <a:effectLst>
                  <a:outerShdw blurRad="38100" dist="38100" dir="2700000" algn="tl">
                    <a:srgbClr val="000000"/>
                  </a:outerShdw>
                </a:effectLst>
                <a:latin typeface="Arial" charset="0"/>
              </a:rPr>
              <a:t>(33.0%)</a:t>
            </a:r>
          </a:p>
        </p:txBody>
      </p:sp>
      <p:sp>
        <p:nvSpPr>
          <p:cNvPr id="390146" name="Rectangle 2"/>
          <p:cNvSpPr>
            <a:spLocks noChangeArrowheads="1"/>
          </p:cNvSpPr>
          <p:nvPr/>
        </p:nvSpPr>
        <p:spPr bwMode="auto">
          <a:xfrm rot="-5400000">
            <a:off x="-552132" y="3304889"/>
            <a:ext cx="4237057" cy="461665"/>
          </a:xfrm>
          <a:prstGeom prst="rect">
            <a:avLst/>
          </a:prstGeom>
          <a:noFill/>
          <a:ln w="9525">
            <a:noFill/>
            <a:miter lim="800000"/>
            <a:headEnd/>
            <a:tailEnd/>
          </a:ln>
          <a:effectLst/>
        </p:spPr>
        <p:txBody>
          <a:bodyPr wrap="none">
            <a:spAutoFit/>
          </a:bodyPr>
          <a:lstStyle/>
          <a:p>
            <a:pPr>
              <a:defRPr/>
            </a:pPr>
            <a:r>
              <a:rPr lang="en-GB" sz="2400" dirty="0">
                <a:solidFill>
                  <a:srgbClr val="000000"/>
                </a:solidFill>
                <a:latin typeface="Times New Roman" pitchFamily="18" charset="0"/>
              </a:rPr>
              <a:t>CV </a:t>
            </a:r>
            <a:r>
              <a:rPr lang="sv-SE" sz="2400" dirty="0" err="1">
                <a:solidFill>
                  <a:srgbClr val="000000"/>
                </a:solidFill>
                <a:latin typeface="Times New Roman" pitchFamily="18" charset="0"/>
              </a:rPr>
              <a:t>death</a:t>
            </a:r>
            <a:r>
              <a:rPr lang="en-GB" sz="2400" dirty="0">
                <a:solidFill>
                  <a:srgbClr val="000000"/>
                </a:solidFill>
                <a:latin typeface="Times New Roman" pitchFamily="18" charset="0"/>
              </a:rPr>
              <a:t> or CHF hospitalisation</a:t>
            </a:r>
            <a:endParaRPr lang="en-US" sz="2400" dirty="0">
              <a:solidFill>
                <a:srgbClr val="000000"/>
              </a:solidFill>
              <a:latin typeface="Times New Roman" pitchFamily="18" charset="0"/>
            </a:endParaRPr>
          </a:p>
        </p:txBody>
      </p:sp>
      <p:sp>
        <p:nvSpPr>
          <p:cNvPr id="390147" name="Text Box 3"/>
          <p:cNvSpPr txBox="1">
            <a:spLocks noChangeArrowheads="1"/>
          </p:cNvSpPr>
          <p:nvPr/>
        </p:nvSpPr>
        <p:spPr bwMode="auto">
          <a:xfrm>
            <a:off x="4086760" y="6521450"/>
            <a:ext cx="3625850" cy="336550"/>
          </a:xfrm>
          <a:prstGeom prst="rect">
            <a:avLst/>
          </a:prstGeom>
          <a:noFill/>
          <a:ln w="9525">
            <a:noFill/>
            <a:miter lim="800000"/>
            <a:headEnd/>
            <a:tailEnd/>
          </a:ln>
          <a:effectLst/>
        </p:spPr>
        <p:txBody>
          <a:bodyPr wrap="none">
            <a:spAutoFit/>
          </a:bodyPr>
          <a:lstStyle/>
          <a:p>
            <a:pPr algn="ctr">
              <a:defRPr/>
            </a:pPr>
            <a:r>
              <a:rPr lang="en-US" sz="1600" dirty="0">
                <a:solidFill>
                  <a:srgbClr val="000000"/>
                </a:solidFill>
                <a:latin typeface="Times New Roman" pitchFamily="18" charset="0"/>
              </a:rPr>
              <a:t>Granger CB et al. Lancet 2003;362:772-6.</a:t>
            </a:r>
          </a:p>
        </p:txBody>
      </p:sp>
    </p:spTree>
    <p:extLst>
      <p:ext uri="{BB962C8B-B14F-4D97-AF65-F5344CB8AC3E}">
        <p14:creationId xmlns:p14="http://schemas.microsoft.com/office/powerpoint/2010/main" val="682143390"/>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49737"/>
            <a:ext cx="8596668" cy="1320800"/>
          </a:xfrm>
        </p:spPr>
        <p:txBody>
          <a:bodyPr/>
          <a:lstStyle/>
          <a:p>
            <a:r>
              <a:rPr lang="en-US" dirty="0" smtClean="0"/>
              <a:t>What is heart failure?</a:t>
            </a:r>
            <a:endParaRPr lang="en-US" dirty="0"/>
          </a:p>
        </p:txBody>
      </p:sp>
    </p:spTree>
    <p:extLst>
      <p:ext uri="{BB962C8B-B14F-4D97-AF65-F5344CB8AC3E}">
        <p14:creationId xmlns:p14="http://schemas.microsoft.com/office/powerpoint/2010/main" val="2580128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133" y="1913103"/>
            <a:ext cx="10363200" cy="809625"/>
          </a:xfrm>
        </p:spPr>
        <p:txBody>
          <a:bodyPr/>
          <a:lstStyle/>
          <a:p>
            <a:r>
              <a:rPr lang="en-US" dirty="0" smtClean="0"/>
              <a:t>Beta Blockers</a:t>
            </a:r>
            <a:endParaRPr lang="en-US" dirty="0"/>
          </a:p>
        </p:txBody>
      </p:sp>
      <p:sp>
        <p:nvSpPr>
          <p:cNvPr id="3" name="Chart Placeholder 2"/>
          <p:cNvSpPr>
            <a:spLocks noGrp="1"/>
          </p:cNvSpPr>
          <p:nvPr>
            <p:ph type="chart" idx="1"/>
          </p:nvPr>
        </p:nvSpPr>
        <p:spPr/>
      </p:sp>
    </p:spTree>
    <p:extLst>
      <p:ext uri="{BB962C8B-B14F-4D97-AF65-F5344CB8AC3E}">
        <p14:creationId xmlns:p14="http://schemas.microsoft.com/office/powerpoint/2010/main" val="832863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072" y="1112364"/>
            <a:ext cx="10246936" cy="53028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877" name="Rectangle 45"/>
          <p:cNvSpPr>
            <a:spLocks noGrp="1" noChangeArrowheads="1"/>
          </p:cNvSpPr>
          <p:nvPr>
            <p:ph type="title"/>
          </p:nvPr>
        </p:nvSpPr>
        <p:spPr>
          <a:xfrm>
            <a:off x="377072" y="147455"/>
            <a:ext cx="8596668" cy="1320800"/>
          </a:xfrm>
        </p:spPr>
        <p:txBody>
          <a:bodyPr/>
          <a:lstStyle/>
          <a:p>
            <a:pPr>
              <a:defRPr/>
            </a:pPr>
            <a:r>
              <a:rPr lang="en-US" dirty="0"/>
              <a:t>Beta-Blockade Improves Survival</a:t>
            </a:r>
          </a:p>
        </p:txBody>
      </p:sp>
      <p:grpSp>
        <p:nvGrpSpPr>
          <p:cNvPr id="30723" name="Group 4"/>
          <p:cNvGrpSpPr>
            <a:grpSpLocks/>
          </p:cNvGrpSpPr>
          <p:nvPr/>
        </p:nvGrpSpPr>
        <p:grpSpPr bwMode="auto">
          <a:xfrm>
            <a:off x="952812" y="2124158"/>
            <a:ext cx="4149725" cy="4229100"/>
            <a:chOff x="1150" y="1152"/>
            <a:chExt cx="3107" cy="2857"/>
          </a:xfrm>
        </p:grpSpPr>
        <p:sp>
          <p:nvSpPr>
            <p:cNvPr id="376837" name="Freeform 5"/>
            <p:cNvSpPr>
              <a:spLocks/>
            </p:cNvSpPr>
            <p:nvPr/>
          </p:nvSpPr>
          <p:spPr bwMode="auto">
            <a:xfrm>
              <a:off x="1705" y="1226"/>
              <a:ext cx="2426" cy="976"/>
            </a:xfrm>
            <a:custGeom>
              <a:avLst/>
              <a:gdLst/>
              <a:ahLst/>
              <a:cxnLst>
                <a:cxn ang="0">
                  <a:pos x="21" y="16"/>
                </a:cxn>
                <a:cxn ang="0">
                  <a:pos x="57" y="32"/>
                </a:cxn>
                <a:cxn ang="0">
                  <a:pos x="85" y="56"/>
                </a:cxn>
                <a:cxn ang="0">
                  <a:pos x="128" y="56"/>
                </a:cxn>
                <a:cxn ang="0">
                  <a:pos x="192" y="72"/>
                </a:cxn>
                <a:cxn ang="0">
                  <a:pos x="228" y="88"/>
                </a:cxn>
                <a:cxn ang="0">
                  <a:pos x="256" y="104"/>
                </a:cxn>
                <a:cxn ang="0">
                  <a:pos x="277" y="136"/>
                </a:cxn>
                <a:cxn ang="0">
                  <a:pos x="313" y="152"/>
                </a:cxn>
                <a:cxn ang="0">
                  <a:pos x="356" y="168"/>
                </a:cxn>
                <a:cxn ang="0">
                  <a:pos x="377" y="200"/>
                </a:cxn>
                <a:cxn ang="0">
                  <a:pos x="427" y="200"/>
                </a:cxn>
                <a:cxn ang="0">
                  <a:pos x="462" y="216"/>
                </a:cxn>
                <a:cxn ang="0">
                  <a:pos x="505" y="216"/>
                </a:cxn>
                <a:cxn ang="0">
                  <a:pos x="534" y="232"/>
                </a:cxn>
                <a:cxn ang="0">
                  <a:pos x="590" y="248"/>
                </a:cxn>
                <a:cxn ang="0">
                  <a:pos x="619" y="264"/>
                </a:cxn>
                <a:cxn ang="0">
                  <a:pos x="676" y="264"/>
                </a:cxn>
                <a:cxn ang="0">
                  <a:pos x="704" y="280"/>
                </a:cxn>
                <a:cxn ang="0">
                  <a:pos x="747" y="312"/>
                </a:cxn>
                <a:cxn ang="0">
                  <a:pos x="768" y="344"/>
                </a:cxn>
                <a:cxn ang="0">
                  <a:pos x="832" y="360"/>
                </a:cxn>
                <a:cxn ang="0">
                  <a:pos x="868" y="376"/>
                </a:cxn>
                <a:cxn ang="0">
                  <a:pos x="925" y="376"/>
                </a:cxn>
                <a:cxn ang="0">
                  <a:pos x="946" y="416"/>
                </a:cxn>
                <a:cxn ang="0">
                  <a:pos x="1010" y="416"/>
                </a:cxn>
                <a:cxn ang="0">
                  <a:pos x="1060" y="432"/>
                </a:cxn>
                <a:cxn ang="0">
                  <a:pos x="1102" y="432"/>
                </a:cxn>
                <a:cxn ang="0">
                  <a:pos x="1159" y="448"/>
                </a:cxn>
                <a:cxn ang="0">
                  <a:pos x="1202" y="464"/>
                </a:cxn>
                <a:cxn ang="0">
                  <a:pos x="1252" y="480"/>
                </a:cxn>
                <a:cxn ang="0">
                  <a:pos x="1287" y="496"/>
                </a:cxn>
                <a:cxn ang="0">
                  <a:pos x="1330" y="512"/>
                </a:cxn>
                <a:cxn ang="0">
                  <a:pos x="1358" y="544"/>
                </a:cxn>
                <a:cxn ang="0">
                  <a:pos x="1444" y="544"/>
                </a:cxn>
                <a:cxn ang="0">
                  <a:pos x="1465" y="576"/>
                </a:cxn>
                <a:cxn ang="0">
                  <a:pos x="1522" y="592"/>
                </a:cxn>
                <a:cxn ang="0">
                  <a:pos x="1565" y="608"/>
                </a:cxn>
                <a:cxn ang="0">
                  <a:pos x="1607" y="656"/>
                </a:cxn>
                <a:cxn ang="0">
                  <a:pos x="1657" y="672"/>
                </a:cxn>
                <a:cxn ang="0">
                  <a:pos x="1714" y="672"/>
                </a:cxn>
                <a:cxn ang="0">
                  <a:pos x="1742" y="688"/>
                </a:cxn>
                <a:cxn ang="0">
                  <a:pos x="1821" y="688"/>
                </a:cxn>
                <a:cxn ang="0">
                  <a:pos x="1885" y="704"/>
                </a:cxn>
                <a:cxn ang="0">
                  <a:pos x="1913" y="744"/>
                </a:cxn>
                <a:cxn ang="0">
                  <a:pos x="1927" y="792"/>
                </a:cxn>
                <a:cxn ang="0">
                  <a:pos x="2119" y="824"/>
                </a:cxn>
                <a:cxn ang="0">
                  <a:pos x="2162" y="856"/>
                </a:cxn>
                <a:cxn ang="0">
                  <a:pos x="2262" y="888"/>
                </a:cxn>
                <a:cxn ang="0">
                  <a:pos x="2311" y="904"/>
                </a:cxn>
                <a:cxn ang="0">
                  <a:pos x="2354" y="936"/>
                </a:cxn>
                <a:cxn ang="0">
                  <a:pos x="2375" y="984"/>
                </a:cxn>
                <a:cxn ang="0">
                  <a:pos x="2411" y="1032"/>
                </a:cxn>
                <a:cxn ang="0">
                  <a:pos x="2560" y="1056"/>
                </a:cxn>
              </a:cxnLst>
              <a:rect l="0" t="0" r="r" b="b"/>
              <a:pathLst>
                <a:path w="2624" h="1056">
                  <a:moveTo>
                    <a:pt x="0" y="0"/>
                  </a:moveTo>
                  <a:lnTo>
                    <a:pt x="14" y="0"/>
                  </a:lnTo>
                  <a:lnTo>
                    <a:pt x="14" y="16"/>
                  </a:lnTo>
                  <a:lnTo>
                    <a:pt x="21" y="16"/>
                  </a:lnTo>
                  <a:lnTo>
                    <a:pt x="36" y="16"/>
                  </a:lnTo>
                  <a:lnTo>
                    <a:pt x="36" y="32"/>
                  </a:lnTo>
                  <a:lnTo>
                    <a:pt x="43" y="32"/>
                  </a:lnTo>
                  <a:lnTo>
                    <a:pt x="57" y="32"/>
                  </a:lnTo>
                  <a:lnTo>
                    <a:pt x="64" y="32"/>
                  </a:lnTo>
                  <a:lnTo>
                    <a:pt x="78" y="32"/>
                  </a:lnTo>
                  <a:lnTo>
                    <a:pt x="78" y="56"/>
                  </a:lnTo>
                  <a:lnTo>
                    <a:pt x="85" y="56"/>
                  </a:lnTo>
                  <a:lnTo>
                    <a:pt x="100" y="56"/>
                  </a:lnTo>
                  <a:lnTo>
                    <a:pt x="107" y="56"/>
                  </a:lnTo>
                  <a:lnTo>
                    <a:pt x="121" y="56"/>
                  </a:lnTo>
                  <a:lnTo>
                    <a:pt x="128" y="56"/>
                  </a:lnTo>
                  <a:lnTo>
                    <a:pt x="142" y="56"/>
                  </a:lnTo>
                  <a:lnTo>
                    <a:pt x="171" y="56"/>
                  </a:lnTo>
                  <a:lnTo>
                    <a:pt x="171" y="72"/>
                  </a:lnTo>
                  <a:lnTo>
                    <a:pt x="192" y="72"/>
                  </a:lnTo>
                  <a:lnTo>
                    <a:pt x="206" y="72"/>
                  </a:lnTo>
                  <a:lnTo>
                    <a:pt x="213" y="72"/>
                  </a:lnTo>
                  <a:lnTo>
                    <a:pt x="213" y="88"/>
                  </a:lnTo>
                  <a:lnTo>
                    <a:pt x="228" y="88"/>
                  </a:lnTo>
                  <a:lnTo>
                    <a:pt x="235" y="88"/>
                  </a:lnTo>
                  <a:lnTo>
                    <a:pt x="235" y="104"/>
                  </a:lnTo>
                  <a:lnTo>
                    <a:pt x="249" y="104"/>
                  </a:lnTo>
                  <a:lnTo>
                    <a:pt x="256" y="104"/>
                  </a:lnTo>
                  <a:lnTo>
                    <a:pt x="256" y="120"/>
                  </a:lnTo>
                  <a:lnTo>
                    <a:pt x="270" y="120"/>
                  </a:lnTo>
                  <a:lnTo>
                    <a:pt x="277" y="120"/>
                  </a:lnTo>
                  <a:lnTo>
                    <a:pt x="277" y="136"/>
                  </a:lnTo>
                  <a:lnTo>
                    <a:pt x="292" y="136"/>
                  </a:lnTo>
                  <a:lnTo>
                    <a:pt x="299" y="136"/>
                  </a:lnTo>
                  <a:lnTo>
                    <a:pt x="313" y="136"/>
                  </a:lnTo>
                  <a:lnTo>
                    <a:pt x="313" y="152"/>
                  </a:lnTo>
                  <a:lnTo>
                    <a:pt x="320" y="152"/>
                  </a:lnTo>
                  <a:lnTo>
                    <a:pt x="341" y="152"/>
                  </a:lnTo>
                  <a:lnTo>
                    <a:pt x="356" y="152"/>
                  </a:lnTo>
                  <a:lnTo>
                    <a:pt x="356" y="168"/>
                  </a:lnTo>
                  <a:lnTo>
                    <a:pt x="363" y="168"/>
                  </a:lnTo>
                  <a:lnTo>
                    <a:pt x="377" y="168"/>
                  </a:lnTo>
                  <a:lnTo>
                    <a:pt x="377" y="184"/>
                  </a:lnTo>
                  <a:lnTo>
                    <a:pt x="377" y="200"/>
                  </a:lnTo>
                  <a:lnTo>
                    <a:pt x="384" y="200"/>
                  </a:lnTo>
                  <a:lnTo>
                    <a:pt x="398" y="200"/>
                  </a:lnTo>
                  <a:lnTo>
                    <a:pt x="406" y="200"/>
                  </a:lnTo>
                  <a:lnTo>
                    <a:pt x="427" y="200"/>
                  </a:lnTo>
                  <a:lnTo>
                    <a:pt x="441" y="200"/>
                  </a:lnTo>
                  <a:lnTo>
                    <a:pt x="448" y="200"/>
                  </a:lnTo>
                  <a:lnTo>
                    <a:pt x="448" y="216"/>
                  </a:lnTo>
                  <a:lnTo>
                    <a:pt x="462" y="216"/>
                  </a:lnTo>
                  <a:lnTo>
                    <a:pt x="470" y="216"/>
                  </a:lnTo>
                  <a:lnTo>
                    <a:pt x="484" y="216"/>
                  </a:lnTo>
                  <a:lnTo>
                    <a:pt x="491" y="216"/>
                  </a:lnTo>
                  <a:lnTo>
                    <a:pt x="505" y="216"/>
                  </a:lnTo>
                  <a:lnTo>
                    <a:pt x="505" y="232"/>
                  </a:lnTo>
                  <a:lnTo>
                    <a:pt x="512" y="232"/>
                  </a:lnTo>
                  <a:lnTo>
                    <a:pt x="526" y="232"/>
                  </a:lnTo>
                  <a:lnTo>
                    <a:pt x="534" y="232"/>
                  </a:lnTo>
                  <a:lnTo>
                    <a:pt x="534" y="248"/>
                  </a:lnTo>
                  <a:lnTo>
                    <a:pt x="555" y="248"/>
                  </a:lnTo>
                  <a:lnTo>
                    <a:pt x="576" y="248"/>
                  </a:lnTo>
                  <a:lnTo>
                    <a:pt x="590" y="248"/>
                  </a:lnTo>
                  <a:lnTo>
                    <a:pt x="590" y="264"/>
                  </a:lnTo>
                  <a:lnTo>
                    <a:pt x="598" y="264"/>
                  </a:lnTo>
                  <a:lnTo>
                    <a:pt x="612" y="264"/>
                  </a:lnTo>
                  <a:lnTo>
                    <a:pt x="619" y="264"/>
                  </a:lnTo>
                  <a:lnTo>
                    <a:pt x="633" y="264"/>
                  </a:lnTo>
                  <a:lnTo>
                    <a:pt x="654" y="264"/>
                  </a:lnTo>
                  <a:lnTo>
                    <a:pt x="662" y="264"/>
                  </a:lnTo>
                  <a:lnTo>
                    <a:pt x="676" y="264"/>
                  </a:lnTo>
                  <a:lnTo>
                    <a:pt x="676" y="280"/>
                  </a:lnTo>
                  <a:lnTo>
                    <a:pt x="683" y="280"/>
                  </a:lnTo>
                  <a:lnTo>
                    <a:pt x="697" y="280"/>
                  </a:lnTo>
                  <a:lnTo>
                    <a:pt x="704" y="280"/>
                  </a:lnTo>
                  <a:lnTo>
                    <a:pt x="740" y="280"/>
                  </a:lnTo>
                  <a:lnTo>
                    <a:pt x="740" y="296"/>
                  </a:lnTo>
                  <a:lnTo>
                    <a:pt x="740" y="312"/>
                  </a:lnTo>
                  <a:lnTo>
                    <a:pt x="747" y="312"/>
                  </a:lnTo>
                  <a:lnTo>
                    <a:pt x="761" y="312"/>
                  </a:lnTo>
                  <a:lnTo>
                    <a:pt x="761" y="328"/>
                  </a:lnTo>
                  <a:lnTo>
                    <a:pt x="768" y="328"/>
                  </a:lnTo>
                  <a:lnTo>
                    <a:pt x="768" y="344"/>
                  </a:lnTo>
                  <a:lnTo>
                    <a:pt x="804" y="344"/>
                  </a:lnTo>
                  <a:lnTo>
                    <a:pt x="825" y="344"/>
                  </a:lnTo>
                  <a:lnTo>
                    <a:pt x="825" y="360"/>
                  </a:lnTo>
                  <a:lnTo>
                    <a:pt x="832" y="360"/>
                  </a:lnTo>
                  <a:lnTo>
                    <a:pt x="846" y="360"/>
                  </a:lnTo>
                  <a:lnTo>
                    <a:pt x="854" y="360"/>
                  </a:lnTo>
                  <a:lnTo>
                    <a:pt x="854" y="376"/>
                  </a:lnTo>
                  <a:lnTo>
                    <a:pt x="868" y="376"/>
                  </a:lnTo>
                  <a:lnTo>
                    <a:pt x="889" y="376"/>
                  </a:lnTo>
                  <a:lnTo>
                    <a:pt x="903" y="376"/>
                  </a:lnTo>
                  <a:lnTo>
                    <a:pt x="910" y="376"/>
                  </a:lnTo>
                  <a:lnTo>
                    <a:pt x="925" y="376"/>
                  </a:lnTo>
                  <a:lnTo>
                    <a:pt x="925" y="400"/>
                  </a:lnTo>
                  <a:lnTo>
                    <a:pt x="925" y="416"/>
                  </a:lnTo>
                  <a:lnTo>
                    <a:pt x="932" y="416"/>
                  </a:lnTo>
                  <a:lnTo>
                    <a:pt x="946" y="416"/>
                  </a:lnTo>
                  <a:lnTo>
                    <a:pt x="953" y="416"/>
                  </a:lnTo>
                  <a:lnTo>
                    <a:pt x="974" y="416"/>
                  </a:lnTo>
                  <a:lnTo>
                    <a:pt x="989" y="416"/>
                  </a:lnTo>
                  <a:lnTo>
                    <a:pt x="1010" y="416"/>
                  </a:lnTo>
                  <a:lnTo>
                    <a:pt x="1010" y="432"/>
                  </a:lnTo>
                  <a:lnTo>
                    <a:pt x="1017" y="432"/>
                  </a:lnTo>
                  <a:lnTo>
                    <a:pt x="1031" y="432"/>
                  </a:lnTo>
                  <a:lnTo>
                    <a:pt x="1060" y="432"/>
                  </a:lnTo>
                  <a:lnTo>
                    <a:pt x="1074" y="432"/>
                  </a:lnTo>
                  <a:lnTo>
                    <a:pt x="1081" y="432"/>
                  </a:lnTo>
                  <a:lnTo>
                    <a:pt x="1095" y="432"/>
                  </a:lnTo>
                  <a:lnTo>
                    <a:pt x="1102" y="432"/>
                  </a:lnTo>
                  <a:lnTo>
                    <a:pt x="1117" y="432"/>
                  </a:lnTo>
                  <a:lnTo>
                    <a:pt x="1138" y="432"/>
                  </a:lnTo>
                  <a:lnTo>
                    <a:pt x="1138" y="448"/>
                  </a:lnTo>
                  <a:lnTo>
                    <a:pt x="1159" y="448"/>
                  </a:lnTo>
                  <a:lnTo>
                    <a:pt x="1166" y="448"/>
                  </a:lnTo>
                  <a:lnTo>
                    <a:pt x="1181" y="448"/>
                  </a:lnTo>
                  <a:lnTo>
                    <a:pt x="1181" y="464"/>
                  </a:lnTo>
                  <a:lnTo>
                    <a:pt x="1202" y="464"/>
                  </a:lnTo>
                  <a:lnTo>
                    <a:pt x="1230" y="464"/>
                  </a:lnTo>
                  <a:lnTo>
                    <a:pt x="1245" y="464"/>
                  </a:lnTo>
                  <a:lnTo>
                    <a:pt x="1245" y="480"/>
                  </a:lnTo>
                  <a:lnTo>
                    <a:pt x="1252" y="480"/>
                  </a:lnTo>
                  <a:lnTo>
                    <a:pt x="1266" y="480"/>
                  </a:lnTo>
                  <a:lnTo>
                    <a:pt x="1266" y="496"/>
                  </a:lnTo>
                  <a:lnTo>
                    <a:pt x="1273" y="496"/>
                  </a:lnTo>
                  <a:lnTo>
                    <a:pt x="1287" y="496"/>
                  </a:lnTo>
                  <a:lnTo>
                    <a:pt x="1294" y="496"/>
                  </a:lnTo>
                  <a:lnTo>
                    <a:pt x="1309" y="496"/>
                  </a:lnTo>
                  <a:lnTo>
                    <a:pt x="1309" y="512"/>
                  </a:lnTo>
                  <a:lnTo>
                    <a:pt x="1330" y="512"/>
                  </a:lnTo>
                  <a:lnTo>
                    <a:pt x="1351" y="512"/>
                  </a:lnTo>
                  <a:lnTo>
                    <a:pt x="1351" y="528"/>
                  </a:lnTo>
                  <a:lnTo>
                    <a:pt x="1358" y="528"/>
                  </a:lnTo>
                  <a:lnTo>
                    <a:pt x="1358" y="544"/>
                  </a:lnTo>
                  <a:lnTo>
                    <a:pt x="1373" y="544"/>
                  </a:lnTo>
                  <a:lnTo>
                    <a:pt x="1415" y="544"/>
                  </a:lnTo>
                  <a:lnTo>
                    <a:pt x="1437" y="544"/>
                  </a:lnTo>
                  <a:lnTo>
                    <a:pt x="1444" y="544"/>
                  </a:lnTo>
                  <a:lnTo>
                    <a:pt x="1444" y="560"/>
                  </a:lnTo>
                  <a:lnTo>
                    <a:pt x="1458" y="560"/>
                  </a:lnTo>
                  <a:lnTo>
                    <a:pt x="1458" y="576"/>
                  </a:lnTo>
                  <a:lnTo>
                    <a:pt x="1465" y="576"/>
                  </a:lnTo>
                  <a:lnTo>
                    <a:pt x="1479" y="576"/>
                  </a:lnTo>
                  <a:lnTo>
                    <a:pt x="1486" y="576"/>
                  </a:lnTo>
                  <a:lnTo>
                    <a:pt x="1522" y="576"/>
                  </a:lnTo>
                  <a:lnTo>
                    <a:pt x="1522" y="592"/>
                  </a:lnTo>
                  <a:lnTo>
                    <a:pt x="1529" y="592"/>
                  </a:lnTo>
                  <a:lnTo>
                    <a:pt x="1550" y="592"/>
                  </a:lnTo>
                  <a:lnTo>
                    <a:pt x="1550" y="608"/>
                  </a:lnTo>
                  <a:lnTo>
                    <a:pt x="1565" y="608"/>
                  </a:lnTo>
                  <a:lnTo>
                    <a:pt x="1565" y="640"/>
                  </a:lnTo>
                  <a:lnTo>
                    <a:pt x="1586" y="640"/>
                  </a:lnTo>
                  <a:lnTo>
                    <a:pt x="1607" y="640"/>
                  </a:lnTo>
                  <a:lnTo>
                    <a:pt x="1607" y="656"/>
                  </a:lnTo>
                  <a:lnTo>
                    <a:pt x="1629" y="656"/>
                  </a:lnTo>
                  <a:lnTo>
                    <a:pt x="1629" y="672"/>
                  </a:lnTo>
                  <a:lnTo>
                    <a:pt x="1636" y="672"/>
                  </a:lnTo>
                  <a:lnTo>
                    <a:pt x="1657" y="672"/>
                  </a:lnTo>
                  <a:lnTo>
                    <a:pt x="1671" y="672"/>
                  </a:lnTo>
                  <a:lnTo>
                    <a:pt x="1693" y="672"/>
                  </a:lnTo>
                  <a:lnTo>
                    <a:pt x="1700" y="672"/>
                  </a:lnTo>
                  <a:lnTo>
                    <a:pt x="1714" y="672"/>
                  </a:lnTo>
                  <a:lnTo>
                    <a:pt x="1721" y="672"/>
                  </a:lnTo>
                  <a:lnTo>
                    <a:pt x="1735" y="672"/>
                  </a:lnTo>
                  <a:lnTo>
                    <a:pt x="1742" y="672"/>
                  </a:lnTo>
                  <a:lnTo>
                    <a:pt x="1742" y="688"/>
                  </a:lnTo>
                  <a:lnTo>
                    <a:pt x="1778" y="688"/>
                  </a:lnTo>
                  <a:lnTo>
                    <a:pt x="1799" y="688"/>
                  </a:lnTo>
                  <a:lnTo>
                    <a:pt x="1806" y="688"/>
                  </a:lnTo>
                  <a:lnTo>
                    <a:pt x="1821" y="688"/>
                  </a:lnTo>
                  <a:lnTo>
                    <a:pt x="1828" y="688"/>
                  </a:lnTo>
                  <a:lnTo>
                    <a:pt x="1828" y="704"/>
                  </a:lnTo>
                  <a:lnTo>
                    <a:pt x="1842" y="704"/>
                  </a:lnTo>
                  <a:lnTo>
                    <a:pt x="1885" y="704"/>
                  </a:lnTo>
                  <a:lnTo>
                    <a:pt x="1885" y="728"/>
                  </a:lnTo>
                  <a:lnTo>
                    <a:pt x="1906" y="728"/>
                  </a:lnTo>
                  <a:lnTo>
                    <a:pt x="1913" y="728"/>
                  </a:lnTo>
                  <a:lnTo>
                    <a:pt x="1913" y="744"/>
                  </a:lnTo>
                  <a:lnTo>
                    <a:pt x="1927" y="744"/>
                  </a:lnTo>
                  <a:lnTo>
                    <a:pt x="1927" y="760"/>
                  </a:lnTo>
                  <a:lnTo>
                    <a:pt x="1927" y="776"/>
                  </a:lnTo>
                  <a:lnTo>
                    <a:pt x="1927" y="792"/>
                  </a:lnTo>
                  <a:lnTo>
                    <a:pt x="1998" y="792"/>
                  </a:lnTo>
                  <a:lnTo>
                    <a:pt x="1998" y="824"/>
                  </a:lnTo>
                  <a:lnTo>
                    <a:pt x="2041" y="824"/>
                  </a:lnTo>
                  <a:lnTo>
                    <a:pt x="2119" y="824"/>
                  </a:lnTo>
                  <a:lnTo>
                    <a:pt x="2126" y="824"/>
                  </a:lnTo>
                  <a:lnTo>
                    <a:pt x="2126" y="840"/>
                  </a:lnTo>
                  <a:lnTo>
                    <a:pt x="2162" y="840"/>
                  </a:lnTo>
                  <a:lnTo>
                    <a:pt x="2162" y="856"/>
                  </a:lnTo>
                  <a:lnTo>
                    <a:pt x="2183" y="856"/>
                  </a:lnTo>
                  <a:lnTo>
                    <a:pt x="2247" y="856"/>
                  </a:lnTo>
                  <a:lnTo>
                    <a:pt x="2247" y="888"/>
                  </a:lnTo>
                  <a:lnTo>
                    <a:pt x="2262" y="888"/>
                  </a:lnTo>
                  <a:lnTo>
                    <a:pt x="2262" y="904"/>
                  </a:lnTo>
                  <a:lnTo>
                    <a:pt x="2283" y="904"/>
                  </a:lnTo>
                  <a:lnTo>
                    <a:pt x="2304" y="904"/>
                  </a:lnTo>
                  <a:lnTo>
                    <a:pt x="2311" y="904"/>
                  </a:lnTo>
                  <a:lnTo>
                    <a:pt x="2311" y="920"/>
                  </a:lnTo>
                  <a:lnTo>
                    <a:pt x="2311" y="936"/>
                  </a:lnTo>
                  <a:lnTo>
                    <a:pt x="2347" y="936"/>
                  </a:lnTo>
                  <a:lnTo>
                    <a:pt x="2354" y="936"/>
                  </a:lnTo>
                  <a:lnTo>
                    <a:pt x="2354" y="968"/>
                  </a:lnTo>
                  <a:lnTo>
                    <a:pt x="2368" y="968"/>
                  </a:lnTo>
                  <a:lnTo>
                    <a:pt x="2368" y="984"/>
                  </a:lnTo>
                  <a:lnTo>
                    <a:pt x="2375" y="984"/>
                  </a:lnTo>
                  <a:lnTo>
                    <a:pt x="2375" y="1016"/>
                  </a:lnTo>
                  <a:lnTo>
                    <a:pt x="2397" y="1016"/>
                  </a:lnTo>
                  <a:lnTo>
                    <a:pt x="2411" y="1016"/>
                  </a:lnTo>
                  <a:lnTo>
                    <a:pt x="2411" y="1032"/>
                  </a:lnTo>
                  <a:lnTo>
                    <a:pt x="2432" y="1032"/>
                  </a:lnTo>
                  <a:lnTo>
                    <a:pt x="2454" y="1032"/>
                  </a:lnTo>
                  <a:lnTo>
                    <a:pt x="2454" y="1056"/>
                  </a:lnTo>
                  <a:lnTo>
                    <a:pt x="2560" y="1056"/>
                  </a:lnTo>
                  <a:lnTo>
                    <a:pt x="2582" y="1056"/>
                  </a:lnTo>
                  <a:lnTo>
                    <a:pt x="2589" y="1056"/>
                  </a:lnTo>
                  <a:lnTo>
                    <a:pt x="2624" y="1056"/>
                  </a:lnTo>
                </a:path>
              </a:pathLst>
            </a:custGeom>
            <a:noFill/>
            <a:ln w="22225">
              <a:solidFill>
                <a:srgbClr val="FF0000"/>
              </a:solidFill>
              <a:prstDash val="solid"/>
              <a:round/>
              <a:headEnd/>
              <a:tailEnd/>
            </a:ln>
          </p:spPr>
          <p:txBody>
            <a:bodyPr/>
            <a:lstStyle/>
            <a:p>
              <a:pPr>
                <a:defRPr/>
              </a:pPr>
              <a:endParaRPr lang="en-US">
                <a:latin typeface="Arial" charset="0"/>
              </a:endParaRPr>
            </a:p>
          </p:txBody>
        </p:sp>
        <p:sp>
          <p:nvSpPr>
            <p:cNvPr id="376838" name="Freeform 6"/>
            <p:cNvSpPr>
              <a:spLocks/>
            </p:cNvSpPr>
            <p:nvPr/>
          </p:nvSpPr>
          <p:spPr bwMode="auto">
            <a:xfrm>
              <a:off x="1705" y="1226"/>
              <a:ext cx="2426" cy="1383"/>
            </a:xfrm>
            <a:custGeom>
              <a:avLst/>
              <a:gdLst/>
              <a:ahLst/>
              <a:cxnLst>
                <a:cxn ang="0">
                  <a:pos x="21" y="16"/>
                </a:cxn>
                <a:cxn ang="0">
                  <a:pos x="57" y="32"/>
                </a:cxn>
                <a:cxn ang="0">
                  <a:pos x="85" y="56"/>
                </a:cxn>
                <a:cxn ang="0">
                  <a:pos x="107" y="88"/>
                </a:cxn>
                <a:cxn ang="0">
                  <a:pos x="142" y="104"/>
                </a:cxn>
                <a:cxn ang="0">
                  <a:pos x="213" y="104"/>
                </a:cxn>
                <a:cxn ang="0">
                  <a:pos x="249" y="120"/>
                </a:cxn>
                <a:cxn ang="0">
                  <a:pos x="277" y="136"/>
                </a:cxn>
                <a:cxn ang="0">
                  <a:pos x="313" y="152"/>
                </a:cxn>
                <a:cxn ang="0">
                  <a:pos x="356" y="168"/>
                </a:cxn>
                <a:cxn ang="0">
                  <a:pos x="377" y="200"/>
                </a:cxn>
                <a:cxn ang="0">
                  <a:pos x="406" y="216"/>
                </a:cxn>
                <a:cxn ang="0">
                  <a:pos x="448" y="232"/>
                </a:cxn>
                <a:cxn ang="0">
                  <a:pos x="470" y="264"/>
                </a:cxn>
                <a:cxn ang="0">
                  <a:pos x="491" y="296"/>
                </a:cxn>
                <a:cxn ang="0">
                  <a:pos x="512" y="328"/>
                </a:cxn>
                <a:cxn ang="0">
                  <a:pos x="555" y="344"/>
                </a:cxn>
                <a:cxn ang="0">
                  <a:pos x="598" y="360"/>
                </a:cxn>
                <a:cxn ang="0">
                  <a:pos x="619" y="400"/>
                </a:cxn>
                <a:cxn ang="0">
                  <a:pos x="662" y="416"/>
                </a:cxn>
                <a:cxn ang="0">
                  <a:pos x="676" y="464"/>
                </a:cxn>
                <a:cxn ang="0">
                  <a:pos x="704" y="480"/>
                </a:cxn>
                <a:cxn ang="0">
                  <a:pos x="761" y="496"/>
                </a:cxn>
                <a:cxn ang="0">
                  <a:pos x="825" y="512"/>
                </a:cxn>
                <a:cxn ang="0">
                  <a:pos x="854" y="528"/>
                </a:cxn>
                <a:cxn ang="0">
                  <a:pos x="889" y="560"/>
                </a:cxn>
                <a:cxn ang="0">
                  <a:pos x="910" y="592"/>
                </a:cxn>
                <a:cxn ang="0">
                  <a:pos x="946" y="608"/>
                </a:cxn>
                <a:cxn ang="0">
                  <a:pos x="974" y="640"/>
                </a:cxn>
                <a:cxn ang="0">
                  <a:pos x="1017" y="656"/>
                </a:cxn>
                <a:cxn ang="0">
                  <a:pos x="1074" y="672"/>
                </a:cxn>
                <a:cxn ang="0">
                  <a:pos x="1095" y="704"/>
                </a:cxn>
                <a:cxn ang="0">
                  <a:pos x="1138" y="728"/>
                </a:cxn>
                <a:cxn ang="0">
                  <a:pos x="1181" y="744"/>
                </a:cxn>
                <a:cxn ang="0">
                  <a:pos x="1230" y="776"/>
                </a:cxn>
                <a:cxn ang="0">
                  <a:pos x="1266" y="792"/>
                </a:cxn>
                <a:cxn ang="0">
                  <a:pos x="1294" y="808"/>
                </a:cxn>
                <a:cxn ang="0">
                  <a:pos x="1351" y="824"/>
                </a:cxn>
                <a:cxn ang="0">
                  <a:pos x="1373" y="856"/>
                </a:cxn>
                <a:cxn ang="0">
                  <a:pos x="1437" y="888"/>
                </a:cxn>
                <a:cxn ang="0">
                  <a:pos x="1465" y="904"/>
                </a:cxn>
                <a:cxn ang="0">
                  <a:pos x="1486" y="936"/>
                </a:cxn>
                <a:cxn ang="0">
                  <a:pos x="1550" y="952"/>
                </a:cxn>
                <a:cxn ang="0">
                  <a:pos x="1607" y="968"/>
                </a:cxn>
                <a:cxn ang="0">
                  <a:pos x="1636" y="1000"/>
                </a:cxn>
                <a:cxn ang="0">
                  <a:pos x="1693" y="1016"/>
                </a:cxn>
                <a:cxn ang="0">
                  <a:pos x="1721" y="1032"/>
                </a:cxn>
                <a:cxn ang="0">
                  <a:pos x="1742" y="1072"/>
                </a:cxn>
                <a:cxn ang="0">
                  <a:pos x="1806" y="1088"/>
                </a:cxn>
                <a:cxn ang="0">
                  <a:pos x="1828" y="1120"/>
                </a:cxn>
                <a:cxn ang="0">
                  <a:pos x="1906" y="1136"/>
                </a:cxn>
                <a:cxn ang="0">
                  <a:pos x="1998" y="1152"/>
                </a:cxn>
                <a:cxn ang="0">
                  <a:pos x="2119" y="1184"/>
                </a:cxn>
                <a:cxn ang="0">
                  <a:pos x="2183" y="1200"/>
                </a:cxn>
                <a:cxn ang="0">
                  <a:pos x="2283" y="1216"/>
                </a:cxn>
                <a:cxn ang="0">
                  <a:pos x="2311" y="1264"/>
                </a:cxn>
                <a:cxn ang="0">
                  <a:pos x="2368" y="1280"/>
                </a:cxn>
                <a:cxn ang="0">
                  <a:pos x="2411" y="1312"/>
                </a:cxn>
                <a:cxn ang="0">
                  <a:pos x="2560" y="1360"/>
                </a:cxn>
                <a:cxn ang="0">
                  <a:pos x="2589" y="1432"/>
                </a:cxn>
              </a:cxnLst>
              <a:rect l="0" t="0" r="r" b="b"/>
              <a:pathLst>
                <a:path w="2624" h="1496">
                  <a:moveTo>
                    <a:pt x="0" y="0"/>
                  </a:moveTo>
                  <a:lnTo>
                    <a:pt x="14" y="0"/>
                  </a:lnTo>
                  <a:lnTo>
                    <a:pt x="14" y="16"/>
                  </a:lnTo>
                  <a:lnTo>
                    <a:pt x="21" y="16"/>
                  </a:lnTo>
                  <a:lnTo>
                    <a:pt x="36" y="16"/>
                  </a:lnTo>
                  <a:lnTo>
                    <a:pt x="43" y="16"/>
                  </a:lnTo>
                  <a:lnTo>
                    <a:pt x="43" y="32"/>
                  </a:lnTo>
                  <a:lnTo>
                    <a:pt x="57" y="32"/>
                  </a:lnTo>
                  <a:lnTo>
                    <a:pt x="64" y="32"/>
                  </a:lnTo>
                  <a:lnTo>
                    <a:pt x="64" y="56"/>
                  </a:lnTo>
                  <a:lnTo>
                    <a:pt x="78" y="56"/>
                  </a:lnTo>
                  <a:lnTo>
                    <a:pt x="85" y="56"/>
                  </a:lnTo>
                  <a:lnTo>
                    <a:pt x="85" y="72"/>
                  </a:lnTo>
                  <a:lnTo>
                    <a:pt x="100" y="72"/>
                  </a:lnTo>
                  <a:lnTo>
                    <a:pt x="107" y="72"/>
                  </a:lnTo>
                  <a:lnTo>
                    <a:pt x="107" y="88"/>
                  </a:lnTo>
                  <a:lnTo>
                    <a:pt x="121" y="88"/>
                  </a:lnTo>
                  <a:lnTo>
                    <a:pt x="128" y="88"/>
                  </a:lnTo>
                  <a:lnTo>
                    <a:pt x="128" y="104"/>
                  </a:lnTo>
                  <a:lnTo>
                    <a:pt x="142" y="104"/>
                  </a:lnTo>
                  <a:lnTo>
                    <a:pt x="171" y="104"/>
                  </a:lnTo>
                  <a:lnTo>
                    <a:pt x="192" y="104"/>
                  </a:lnTo>
                  <a:lnTo>
                    <a:pt x="206" y="104"/>
                  </a:lnTo>
                  <a:lnTo>
                    <a:pt x="213" y="104"/>
                  </a:lnTo>
                  <a:lnTo>
                    <a:pt x="213" y="120"/>
                  </a:lnTo>
                  <a:lnTo>
                    <a:pt x="228" y="120"/>
                  </a:lnTo>
                  <a:lnTo>
                    <a:pt x="235" y="120"/>
                  </a:lnTo>
                  <a:lnTo>
                    <a:pt x="249" y="120"/>
                  </a:lnTo>
                  <a:lnTo>
                    <a:pt x="256" y="120"/>
                  </a:lnTo>
                  <a:lnTo>
                    <a:pt x="256" y="136"/>
                  </a:lnTo>
                  <a:lnTo>
                    <a:pt x="270" y="136"/>
                  </a:lnTo>
                  <a:lnTo>
                    <a:pt x="277" y="136"/>
                  </a:lnTo>
                  <a:lnTo>
                    <a:pt x="292" y="136"/>
                  </a:lnTo>
                  <a:lnTo>
                    <a:pt x="292" y="152"/>
                  </a:lnTo>
                  <a:lnTo>
                    <a:pt x="299" y="152"/>
                  </a:lnTo>
                  <a:lnTo>
                    <a:pt x="313" y="152"/>
                  </a:lnTo>
                  <a:lnTo>
                    <a:pt x="313" y="168"/>
                  </a:lnTo>
                  <a:lnTo>
                    <a:pt x="320" y="168"/>
                  </a:lnTo>
                  <a:lnTo>
                    <a:pt x="341" y="168"/>
                  </a:lnTo>
                  <a:lnTo>
                    <a:pt x="356" y="168"/>
                  </a:lnTo>
                  <a:lnTo>
                    <a:pt x="356" y="184"/>
                  </a:lnTo>
                  <a:lnTo>
                    <a:pt x="363" y="184"/>
                  </a:lnTo>
                  <a:lnTo>
                    <a:pt x="377" y="184"/>
                  </a:lnTo>
                  <a:lnTo>
                    <a:pt x="377" y="200"/>
                  </a:lnTo>
                  <a:lnTo>
                    <a:pt x="384" y="200"/>
                  </a:lnTo>
                  <a:lnTo>
                    <a:pt x="398" y="200"/>
                  </a:lnTo>
                  <a:lnTo>
                    <a:pt x="398" y="216"/>
                  </a:lnTo>
                  <a:lnTo>
                    <a:pt x="406" y="216"/>
                  </a:lnTo>
                  <a:lnTo>
                    <a:pt x="427" y="216"/>
                  </a:lnTo>
                  <a:lnTo>
                    <a:pt x="427" y="232"/>
                  </a:lnTo>
                  <a:lnTo>
                    <a:pt x="441" y="232"/>
                  </a:lnTo>
                  <a:lnTo>
                    <a:pt x="448" y="232"/>
                  </a:lnTo>
                  <a:lnTo>
                    <a:pt x="448" y="248"/>
                  </a:lnTo>
                  <a:lnTo>
                    <a:pt x="462" y="248"/>
                  </a:lnTo>
                  <a:lnTo>
                    <a:pt x="462" y="264"/>
                  </a:lnTo>
                  <a:lnTo>
                    <a:pt x="470" y="264"/>
                  </a:lnTo>
                  <a:lnTo>
                    <a:pt x="470" y="280"/>
                  </a:lnTo>
                  <a:lnTo>
                    <a:pt x="484" y="280"/>
                  </a:lnTo>
                  <a:lnTo>
                    <a:pt x="484" y="296"/>
                  </a:lnTo>
                  <a:lnTo>
                    <a:pt x="491" y="296"/>
                  </a:lnTo>
                  <a:lnTo>
                    <a:pt x="491" y="312"/>
                  </a:lnTo>
                  <a:lnTo>
                    <a:pt x="505" y="312"/>
                  </a:lnTo>
                  <a:lnTo>
                    <a:pt x="512" y="312"/>
                  </a:lnTo>
                  <a:lnTo>
                    <a:pt x="512" y="328"/>
                  </a:lnTo>
                  <a:lnTo>
                    <a:pt x="526" y="328"/>
                  </a:lnTo>
                  <a:lnTo>
                    <a:pt x="526" y="344"/>
                  </a:lnTo>
                  <a:lnTo>
                    <a:pt x="534" y="344"/>
                  </a:lnTo>
                  <a:lnTo>
                    <a:pt x="555" y="344"/>
                  </a:lnTo>
                  <a:lnTo>
                    <a:pt x="576" y="344"/>
                  </a:lnTo>
                  <a:lnTo>
                    <a:pt x="590" y="344"/>
                  </a:lnTo>
                  <a:lnTo>
                    <a:pt x="598" y="344"/>
                  </a:lnTo>
                  <a:lnTo>
                    <a:pt x="598" y="360"/>
                  </a:lnTo>
                  <a:lnTo>
                    <a:pt x="612" y="360"/>
                  </a:lnTo>
                  <a:lnTo>
                    <a:pt x="612" y="376"/>
                  </a:lnTo>
                  <a:lnTo>
                    <a:pt x="619" y="376"/>
                  </a:lnTo>
                  <a:lnTo>
                    <a:pt x="619" y="400"/>
                  </a:lnTo>
                  <a:lnTo>
                    <a:pt x="633" y="400"/>
                  </a:lnTo>
                  <a:lnTo>
                    <a:pt x="633" y="416"/>
                  </a:lnTo>
                  <a:lnTo>
                    <a:pt x="654" y="416"/>
                  </a:lnTo>
                  <a:lnTo>
                    <a:pt x="662" y="416"/>
                  </a:lnTo>
                  <a:lnTo>
                    <a:pt x="662" y="432"/>
                  </a:lnTo>
                  <a:lnTo>
                    <a:pt x="662" y="448"/>
                  </a:lnTo>
                  <a:lnTo>
                    <a:pt x="676" y="448"/>
                  </a:lnTo>
                  <a:lnTo>
                    <a:pt x="676" y="464"/>
                  </a:lnTo>
                  <a:lnTo>
                    <a:pt x="683" y="464"/>
                  </a:lnTo>
                  <a:lnTo>
                    <a:pt x="697" y="464"/>
                  </a:lnTo>
                  <a:lnTo>
                    <a:pt x="704" y="464"/>
                  </a:lnTo>
                  <a:lnTo>
                    <a:pt x="704" y="480"/>
                  </a:lnTo>
                  <a:lnTo>
                    <a:pt x="740" y="480"/>
                  </a:lnTo>
                  <a:lnTo>
                    <a:pt x="747" y="480"/>
                  </a:lnTo>
                  <a:lnTo>
                    <a:pt x="747" y="496"/>
                  </a:lnTo>
                  <a:lnTo>
                    <a:pt x="761" y="496"/>
                  </a:lnTo>
                  <a:lnTo>
                    <a:pt x="768" y="496"/>
                  </a:lnTo>
                  <a:lnTo>
                    <a:pt x="804" y="496"/>
                  </a:lnTo>
                  <a:lnTo>
                    <a:pt x="804" y="512"/>
                  </a:lnTo>
                  <a:lnTo>
                    <a:pt x="825" y="512"/>
                  </a:lnTo>
                  <a:lnTo>
                    <a:pt x="832" y="512"/>
                  </a:lnTo>
                  <a:lnTo>
                    <a:pt x="846" y="512"/>
                  </a:lnTo>
                  <a:lnTo>
                    <a:pt x="846" y="528"/>
                  </a:lnTo>
                  <a:lnTo>
                    <a:pt x="854" y="528"/>
                  </a:lnTo>
                  <a:lnTo>
                    <a:pt x="854" y="544"/>
                  </a:lnTo>
                  <a:lnTo>
                    <a:pt x="868" y="544"/>
                  </a:lnTo>
                  <a:lnTo>
                    <a:pt x="889" y="544"/>
                  </a:lnTo>
                  <a:lnTo>
                    <a:pt x="889" y="560"/>
                  </a:lnTo>
                  <a:lnTo>
                    <a:pt x="889" y="576"/>
                  </a:lnTo>
                  <a:lnTo>
                    <a:pt x="903" y="576"/>
                  </a:lnTo>
                  <a:lnTo>
                    <a:pt x="910" y="576"/>
                  </a:lnTo>
                  <a:lnTo>
                    <a:pt x="910" y="592"/>
                  </a:lnTo>
                  <a:lnTo>
                    <a:pt x="925" y="592"/>
                  </a:lnTo>
                  <a:lnTo>
                    <a:pt x="932" y="592"/>
                  </a:lnTo>
                  <a:lnTo>
                    <a:pt x="932" y="608"/>
                  </a:lnTo>
                  <a:lnTo>
                    <a:pt x="946" y="608"/>
                  </a:lnTo>
                  <a:lnTo>
                    <a:pt x="946" y="624"/>
                  </a:lnTo>
                  <a:lnTo>
                    <a:pt x="953" y="624"/>
                  </a:lnTo>
                  <a:lnTo>
                    <a:pt x="974" y="624"/>
                  </a:lnTo>
                  <a:lnTo>
                    <a:pt x="974" y="640"/>
                  </a:lnTo>
                  <a:lnTo>
                    <a:pt x="989" y="640"/>
                  </a:lnTo>
                  <a:lnTo>
                    <a:pt x="989" y="656"/>
                  </a:lnTo>
                  <a:lnTo>
                    <a:pt x="1010" y="656"/>
                  </a:lnTo>
                  <a:lnTo>
                    <a:pt x="1017" y="656"/>
                  </a:lnTo>
                  <a:lnTo>
                    <a:pt x="1017" y="672"/>
                  </a:lnTo>
                  <a:lnTo>
                    <a:pt x="1031" y="672"/>
                  </a:lnTo>
                  <a:lnTo>
                    <a:pt x="1060" y="672"/>
                  </a:lnTo>
                  <a:lnTo>
                    <a:pt x="1074" y="672"/>
                  </a:lnTo>
                  <a:lnTo>
                    <a:pt x="1074" y="688"/>
                  </a:lnTo>
                  <a:lnTo>
                    <a:pt x="1081" y="688"/>
                  </a:lnTo>
                  <a:lnTo>
                    <a:pt x="1095" y="688"/>
                  </a:lnTo>
                  <a:lnTo>
                    <a:pt x="1095" y="704"/>
                  </a:lnTo>
                  <a:lnTo>
                    <a:pt x="1102" y="704"/>
                  </a:lnTo>
                  <a:lnTo>
                    <a:pt x="1102" y="728"/>
                  </a:lnTo>
                  <a:lnTo>
                    <a:pt x="1117" y="728"/>
                  </a:lnTo>
                  <a:lnTo>
                    <a:pt x="1138" y="728"/>
                  </a:lnTo>
                  <a:lnTo>
                    <a:pt x="1159" y="728"/>
                  </a:lnTo>
                  <a:lnTo>
                    <a:pt x="1159" y="744"/>
                  </a:lnTo>
                  <a:lnTo>
                    <a:pt x="1166" y="744"/>
                  </a:lnTo>
                  <a:lnTo>
                    <a:pt x="1181" y="744"/>
                  </a:lnTo>
                  <a:lnTo>
                    <a:pt x="1181" y="760"/>
                  </a:lnTo>
                  <a:lnTo>
                    <a:pt x="1202" y="760"/>
                  </a:lnTo>
                  <a:lnTo>
                    <a:pt x="1230" y="760"/>
                  </a:lnTo>
                  <a:lnTo>
                    <a:pt x="1230" y="776"/>
                  </a:lnTo>
                  <a:lnTo>
                    <a:pt x="1245" y="776"/>
                  </a:lnTo>
                  <a:lnTo>
                    <a:pt x="1252" y="776"/>
                  </a:lnTo>
                  <a:lnTo>
                    <a:pt x="1252" y="792"/>
                  </a:lnTo>
                  <a:lnTo>
                    <a:pt x="1266" y="792"/>
                  </a:lnTo>
                  <a:lnTo>
                    <a:pt x="1273" y="792"/>
                  </a:lnTo>
                  <a:lnTo>
                    <a:pt x="1273" y="808"/>
                  </a:lnTo>
                  <a:lnTo>
                    <a:pt x="1287" y="808"/>
                  </a:lnTo>
                  <a:lnTo>
                    <a:pt x="1294" y="808"/>
                  </a:lnTo>
                  <a:lnTo>
                    <a:pt x="1309" y="808"/>
                  </a:lnTo>
                  <a:lnTo>
                    <a:pt x="1330" y="808"/>
                  </a:lnTo>
                  <a:lnTo>
                    <a:pt x="1330" y="824"/>
                  </a:lnTo>
                  <a:lnTo>
                    <a:pt x="1351" y="824"/>
                  </a:lnTo>
                  <a:lnTo>
                    <a:pt x="1351" y="840"/>
                  </a:lnTo>
                  <a:lnTo>
                    <a:pt x="1358" y="840"/>
                  </a:lnTo>
                  <a:lnTo>
                    <a:pt x="1358" y="856"/>
                  </a:lnTo>
                  <a:lnTo>
                    <a:pt x="1373" y="856"/>
                  </a:lnTo>
                  <a:lnTo>
                    <a:pt x="1415" y="856"/>
                  </a:lnTo>
                  <a:lnTo>
                    <a:pt x="1415" y="872"/>
                  </a:lnTo>
                  <a:lnTo>
                    <a:pt x="1415" y="888"/>
                  </a:lnTo>
                  <a:lnTo>
                    <a:pt x="1437" y="888"/>
                  </a:lnTo>
                  <a:lnTo>
                    <a:pt x="1444" y="888"/>
                  </a:lnTo>
                  <a:lnTo>
                    <a:pt x="1444" y="904"/>
                  </a:lnTo>
                  <a:lnTo>
                    <a:pt x="1458" y="904"/>
                  </a:lnTo>
                  <a:lnTo>
                    <a:pt x="1465" y="904"/>
                  </a:lnTo>
                  <a:lnTo>
                    <a:pt x="1465" y="920"/>
                  </a:lnTo>
                  <a:lnTo>
                    <a:pt x="1479" y="920"/>
                  </a:lnTo>
                  <a:lnTo>
                    <a:pt x="1486" y="920"/>
                  </a:lnTo>
                  <a:lnTo>
                    <a:pt x="1486" y="936"/>
                  </a:lnTo>
                  <a:lnTo>
                    <a:pt x="1522" y="936"/>
                  </a:lnTo>
                  <a:lnTo>
                    <a:pt x="1529" y="936"/>
                  </a:lnTo>
                  <a:lnTo>
                    <a:pt x="1529" y="952"/>
                  </a:lnTo>
                  <a:lnTo>
                    <a:pt x="1550" y="952"/>
                  </a:lnTo>
                  <a:lnTo>
                    <a:pt x="1565" y="952"/>
                  </a:lnTo>
                  <a:lnTo>
                    <a:pt x="1586" y="952"/>
                  </a:lnTo>
                  <a:lnTo>
                    <a:pt x="1607" y="952"/>
                  </a:lnTo>
                  <a:lnTo>
                    <a:pt x="1607" y="968"/>
                  </a:lnTo>
                  <a:lnTo>
                    <a:pt x="1629" y="968"/>
                  </a:lnTo>
                  <a:lnTo>
                    <a:pt x="1629" y="984"/>
                  </a:lnTo>
                  <a:lnTo>
                    <a:pt x="1636" y="984"/>
                  </a:lnTo>
                  <a:lnTo>
                    <a:pt x="1636" y="1000"/>
                  </a:lnTo>
                  <a:lnTo>
                    <a:pt x="1657" y="1000"/>
                  </a:lnTo>
                  <a:lnTo>
                    <a:pt x="1671" y="1000"/>
                  </a:lnTo>
                  <a:lnTo>
                    <a:pt x="1671" y="1016"/>
                  </a:lnTo>
                  <a:lnTo>
                    <a:pt x="1693" y="1016"/>
                  </a:lnTo>
                  <a:lnTo>
                    <a:pt x="1693" y="1032"/>
                  </a:lnTo>
                  <a:lnTo>
                    <a:pt x="1700" y="1032"/>
                  </a:lnTo>
                  <a:lnTo>
                    <a:pt x="1714" y="1032"/>
                  </a:lnTo>
                  <a:lnTo>
                    <a:pt x="1721" y="1032"/>
                  </a:lnTo>
                  <a:lnTo>
                    <a:pt x="1721" y="1056"/>
                  </a:lnTo>
                  <a:lnTo>
                    <a:pt x="1735" y="1056"/>
                  </a:lnTo>
                  <a:lnTo>
                    <a:pt x="1735" y="1072"/>
                  </a:lnTo>
                  <a:lnTo>
                    <a:pt x="1742" y="1072"/>
                  </a:lnTo>
                  <a:lnTo>
                    <a:pt x="1778" y="1072"/>
                  </a:lnTo>
                  <a:lnTo>
                    <a:pt x="1778" y="1088"/>
                  </a:lnTo>
                  <a:lnTo>
                    <a:pt x="1799" y="1088"/>
                  </a:lnTo>
                  <a:lnTo>
                    <a:pt x="1806" y="1088"/>
                  </a:lnTo>
                  <a:lnTo>
                    <a:pt x="1806" y="1104"/>
                  </a:lnTo>
                  <a:lnTo>
                    <a:pt x="1821" y="1104"/>
                  </a:lnTo>
                  <a:lnTo>
                    <a:pt x="1821" y="1120"/>
                  </a:lnTo>
                  <a:lnTo>
                    <a:pt x="1828" y="1120"/>
                  </a:lnTo>
                  <a:lnTo>
                    <a:pt x="1842" y="1120"/>
                  </a:lnTo>
                  <a:lnTo>
                    <a:pt x="1842" y="1136"/>
                  </a:lnTo>
                  <a:lnTo>
                    <a:pt x="1885" y="1136"/>
                  </a:lnTo>
                  <a:lnTo>
                    <a:pt x="1906" y="1136"/>
                  </a:lnTo>
                  <a:lnTo>
                    <a:pt x="1913" y="1136"/>
                  </a:lnTo>
                  <a:lnTo>
                    <a:pt x="1913" y="1152"/>
                  </a:lnTo>
                  <a:lnTo>
                    <a:pt x="1927" y="1152"/>
                  </a:lnTo>
                  <a:lnTo>
                    <a:pt x="1998" y="1152"/>
                  </a:lnTo>
                  <a:lnTo>
                    <a:pt x="2041" y="1152"/>
                  </a:lnTo>
                  <a:lnTo>
                    <a:pt x="2041" y="1168"/>
                  </a:lnTo>
                  <a:lnTo>
                    <a:pt x="2119" y="1168"/>
                  </a:lnTo>
                  <a:lnTo>
                    <a:pt x="2119" y="1184"/>
                  </a:lnTo>
                  <a:lnTo>
                    <a:pt x="2126" y="1184"/>
                  </a:lnTo>
                  <a:lnTo>
                    <a:pt x="2126" y="1200"/>
                  </a:lnTo>
                  <a:lnTo>
                    <a:pt x="2162" y="1200"/>
                  </a:lnTo>
                  <a:lnTo>
                    <a:pt x="2183" y="1200"/>
                  </a:lnTo>
                  <a:lnTo>
                    <a:pt x="2183" y="1216"/>
                  </a:lnTo>
                  <a:lnTo>
                    <a:pt x="2247" y="1216"/>
                  </a:lnTo>
                  <a:lnTo>
                    <a:pt x="2262" y="1216"/>
                  </a:lnTo>
                  <a:lnTo>
                    <a:pt x="2283" y="1216"/>
                  </a:lnTo>
                  <a:lnTo>
                    <a:pt x="2283" y="1248"/>
                  </a:lnTo>
                  <a:lnTo>
                    <a:pt x="2304" y="1248"/>
                  </a:lnTo>
                  <a:lnTo>
                    <a:pt x="2304" y="1264"/>
                  </a:lnTo>
                  <a:lnTo>
                    <a:pt x="2311" y="1264"/>
                  </a:lnTo>
                  <a:lnTo>
                    <a:pt x="2347" y="1264"/>
                  </a:lnTo>
                  <a:lnTo>
                    <a:pt x="2347" y="1280"/>
                  </a:lnTo>
                  <a:lnTo>
                    <a:pt x="2354" y="1280"/>
                  </a:lnTo>
                  <a:lnTo>
                    <a:pt x="2368" y="1280"/>
                  </a:lnTo>
                  <a:lnTo>
                    <a:pt x="2375" y="1280"/>
                  </a:lnTo>
                  <a:lnTo>
                    <a:pt x="2397" y="1280"/>
                  </a:lnTo>
                  <a:lnTo>
                    <a:pt x="2397" y="1312"/>
                  </a:lnTo>
                  <a:lnTo>
                    <a:pt x="2411" y="1312"/>
                  </a:lnTo>
                  <a:lnTo>
                    <a:pt x="2432" y="1312"/>
                  </a:lnTo>
                  <a:lnTo>
                    <a:pt x="2432" y="1360"/>
                  </a:lnTo>
                  <a:lnTo>
                    <a:pt x="2454" y="1360"/>
                  </a:lnTo>
                  <a:lnTo>
                    <a:pt x="2560" y="1360"/>
                  </a:lnTo>
                  <a:lnTo>
                    <a:pt x="2560" y="1400"/>
                  </a:lnTo>
                  <a:lnTo>
                    <a:pt x="2582" y="1400"/>
                  </a:lnTo>
                  <a:lnTo>
                    <a:pt x="2582" y="1432"/>
                  </a:lnTo>
                  <a:lnTo>
                    <a:pt x="2589" y="1432"/>
                  </a:lnTo>
                  <a:lnTo>
                    <a:pt x="2589" y="1464"/>
                  </a:lnTo>
                  <a:lnTo>
                    <a:pt x="2624" y="1464"/>
                  </a:lnTo>
                  <a:lnTo>
                    <a:pt x="2624" y="1496"/>
                  </a:lnTo>
                </a:path>
              </a:pathLst>
            </a:custGeom>
            <a:noFill/>
            <a:ln w="22225">
              <a:solidFill>
                <a:srgbClr val="FFFF00"/>
              </a:solidFill>
              <a:prstDash val="solid"/>
              <a:round/>
              <a:headEnd/>
              <a:tailEnd/>
            </a:ln>
          </p:spPr>
          <p:txBody>
            <a:bodyPr/>
            <a:lstStyle/>
            <a:p>
              <a:pPr>
                <a:defRPr/>
              </a:pPr>
              <a:endParaRPr lang="en-US">
                <a:latin typeface="Arial" charset="0"/>
              </a:endParaRPr>
            </a:p>
          </p:txBody>
        </p:sp>
        <p:sp>
          <p:nvSpPr>
            <p:cNvPr id="30765" name="Rectangle 7"/>
            <p:cNvSpPr>
              <a:spLocks noChangeArrowheads="1"/>
            </p:cNvSpPr>
            <p:nvPr/>
          </p:nvSpPr>
          <p:spPr bwMode="auto">
            <a:xfrm rot="-5400000">
              <a:off x="894" y="2239"/>
              <a:ext cx="69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 Survival</a:t>
              </a:r>
            </a:p>
          </p:txBody>
        </p:sp>
        <p:sp>
          <p:nvSpPr>
            <p:cNvPr id="30766" name="Rectangle 8"/>
            <p:cNvSpPr>
              <a:spLocks noChangeArrowheads="1"/>
            </p:cNvSpPr>
            <p:nvPr/>
          </p:nvSpPr>
          <p:spPr bwMode="auto">
            <a:xfrm>
              <a:off x="3521" y="1708"/>
              <a:ext cx="73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Carvedilol</a:t>
              </a:r>
            </a:p>
          </p:txBody>
        </p:sp>
        <p:sp>
          <p:nvSpPr>
            <p:cNvPr id="30767" name="Rectangle 9"/>
            <p:cNvSpPr>
              <a:spLocks noChangeArrowheads="1"/>
            </p:cNvSpPr>
            <p:nvPr/>
          </p:nvSpPr>
          <p:spPr bwMode="auto">
            <a:xfrm>
              <a:off x="3049" y="2365"/>
              <a:ext cx="5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Placebo</a:t>
              </a:r>
            </a:p>
          </p:txBody>
        </p:sp>
        <p:grpSp>
          <p:nvGrpSpPr>
            <p:cNvPr id="30768" name="Group 10"/>
            <p:cNvGrpSpPr>
              <a:grpSpLocks/>
            </p:cNvGrpSpPr>
            <p:nvPr/>
          </p:nvGrpSpPr>
          <p:grpSpPr bwMode="auto">
            <a:xfrm>
              <a:off x="1679" y="3622"/>
              <a:ext cx="2498" cy="387"/>
              <a:chOff x="1728" y="3776"/>
              <a:chExt cx="2702" cy="419"/>
            </a:xfrm>
          </p:grpSpPr>
          <p:sp>
            <p:nvSpPr>
              <p:cNvPr id="30794" name="Rectangle 11"/>
              <p:cNvSpPr>
                <a:spLocks noChangeArrowheads="1"/>
              </p:cNvSpPr>
              <p:nvPr/>
            </p:nvSpPr>
            <p:spPr bwMode="auto">
              <a:xfrm>
                <a:off x="1728" y="3776"/>
                <a:ext cx="9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0</a:t>
                </a:r>
              </a:p>
            </p:txBody>
          </p:sp>
          <p:sp>
            <p:nvSpPr>
              <p:cNvPr id="30795" name="Rectangle 12"/>
              <p:cNvSpPr>
                <a:spLocks noChangeArrowheads="1"/>
              </p:cNvSpPr>
              <p:nvPr/>
            </p:nvSpPr>
            <p:spPr bwMode="auto">
              <a:xfrm>
                <a:off x="2100" y="3776"/>
                <a:ext cx="9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3</a:t>
                </a:r>
              </a:p>
            </p:txBody>
          </p:sp>
          <p:sp>
            <p:nvSpPr>
              <p:cNvPr id="30796" name="Rectangle 13"/>
              <p:cNvSpPr>
                <a:spLocks noChangeArrowheads="1"/>
              </p:cNvSpPr>
              <p:nvPr/>
            </p:nvSpPr>
            <p:spPr bwMode="auto">
              <a:xfrm>
                <a:off x="2445" y="3776"/>
                <a:ext cx="9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6</a:t>
                </a:r>
              </a:p>
            </p:txBody>
          </p:sp>
          <p:sp>
            <p:nvSpPr>
              <p:cNvPr id="30797" name="Rectangle 14"/>
              <p:cNvSpPr>
                <a:spLocks noChangeArrowheads="1"/>
              </p:cNvSpPr>
              <p:nvPr/>
            </p:nvSpPr>
            <p:spPr bwMode="auto">
              <a:xfrm>
                <a:off x="2812" y="3776"/>
                <a:ext cx="9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9</a:t>
                </a:r>
              </a:p>
            </p:txBody>
          </p:sp>
          <p:sp>
            <p:nvSpPr>
              <p:cNvPr id="30798" name="Rectangle 15"/>
              <p:cNvSpPr>
                <a:spLocks noChangeArrowheads="1"/>
              </p:cNvSpPr>
              <p:nvPr/>
            </p:nvSpPr>
            <p:spPr bwMode="auto">
              <a:xfrm>
                <a:off x="3137" y="3776"/>
                <a:ext cx="1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12</a:t>
                </a:r>
              </a:p>
            </p:txBody>
          </p:sp>
          <p:sp>
            <p:nvSpPr>
              <p:cNvPr id="30799" name="Rectangle 16"/>
              <p:cNvSpPr>
                <a:spLocks noChangeArrowheads="1"/>
              </p:cNvSpPr>
              <p:nvPr/>
            </p:nvSpPr>
            <p:spPr bwMode="auto">
              <a:xfrm>
                <a:off x="3506" y="3776"/>
                <a:ext cx="18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15</a:t>
                </a:r>
              </a:p>
            </p:txBody>
          </p:sp>
          <p:sp>
            <p:nvSpPr>
              <p:cNvPr id="30800" name="Rectangle 17"/>
              <p:cNvSpPr>
                <a:spLocks noChangeArrowheads="1"/>
              </p:cNvSpPr>
              <p:nvPr/>
            </p:nvSpPr>
            <p:spPr bwMode="auto">
              <a:xfrm>
                <a:off x="3874" y="3776"/>
                <a:ext cx="18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18</a:t>
                </a:r>
              </a:p>
            </p:txBody>
          </p:sp>
          <p:sp>
            <p:nvSpPr>
              <p:cNvPr id="30801" name="Rectangle 18"/>
              <p:cNvSpPr>
                <a:spLocks noChangeArrowheads="1"/>
              </p:cNvSpPr>
              <p:nvPr/>
            </p:nvSpPr>
            <p:spPr bwMode="auto">
              <a:xfrm>
                <a:off x="4246" y="3776"/>
                <a:ext cx="18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21</a:t>
                </a:r>
              </a:p>
            </p:txBody>
          </p:sp>
          <p:sp>
            <p:nvSpPr>
              <p:cNvPr id="30802" name="Rectangle 19"/>
              <p:cNvSpPr>
                <a:spLocks noChangeArrowheads="1"/>
              </p:cNvSpPr>
              <p:nvPr/>
            </p:nvSpPr>
            <p:spPr bwMode="auto">
              <a:xfrm>
                <a:off x="2865" y="4016"/>
                <a:ext cx="58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dirty="0">
                    <a:solidFill>
                      <a:srgbClr val="FFFFFF"/>
                    </a:solidFill>
                    <a:effectLst>
                      <a:outerShdw blurRad="38100" dist="38100" dir="2700000" algn="tl">
                        <a:srgbClr val="000000">
                          <a:alpha val="43137"/>
                        </a:srgbClr>
                      </a:outerShdw>
                    </a:effectLst>
                  </a:rPr>
                  <a:t>Months</a:t>
                </a:r>
              </a:p>
            </p:txBody>
          </p:sp>
        </p:grpSp>
        <p:grpSp>
          <p:nvGrpSpPr>
            <p:cNvPr id="30769" name="Group 20"/>
            <p:cNvGrpSpPr>
              <a:grpSpLocks/>
            </p:cNvGrpSpPr>
            <p:nvPr/>
          </p:nvGrpSpPr>
          <p:grpSpPr bwMode="auto">
            <a:xfrm>
              <a:off x="2040" y="3511"/>
              <a:ext cx="2019" cy="44"/>
              <a:chOff x="2119" y="3656"/>
              <a:chExt cx="2184" cy="48"/>
            </a:xfrm>
          </p:grpSpPr>
          <p:sp>
            <p:nvSpPr>
              <p:cNvPr id="376853" name="Line 21"/>
              <p:cNvSpPr>
                <a:spLocks noChangeShapeType="1"/>
              </p:cNvSpPr>
              <p:nvPr/>
            </p:nvSpPr>
            <p:spPr bwMode="auto">
              <a:xfrm flipV="1">
                <a:off x="2119" y="3656"/>
                <a:ext cx="1" cy="48"/>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54" name="Line 22"/>
              <p:cNvSpPr>
                <a:spLocks noChangeShapeType="1"/>
              </p:cNvSpPr>
              <p:nvPr/>
            </p:nvSpPr>
            <p:spPr bwMode="auto">
              <a:xfrm flipV="1">
                <a:off x="2482" y="3656"/>
                <a:ext cx="1" cy="48"/>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55" name="Line 23"/>
              <p:cNvSpPr>
                <a:spLocks noChangeShapeType="1"/>
              </p:cNvSpPr>
              <p:nvPr/>
            </p:nvSpPr>
            <p:spPr bwMode="auto">
              <a:xfrm flipV="1">
                <a:off x="2844" y="3656"/>
                <a:ext cx="0" cy="48"/>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56" name="Line 24"/>
              <p:cNvSpPr>
                <a:spLocks noChangeShapeType="1"/>
              </p:cNvSpPr>
              <p:nvPr/>
            </p:nvSpPr>
            <p:spPr bwMode="auto">
              <a:xfrm flipV="1">
                <a:off x="3207" y="3656"/>
                <a:ext cx="1" cy="48"/>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57" name="Line 25"/>
              <p:cNvSpPr>
                <a:spLocks noChangeShapeType="1"/>
              </p:cNvSpPr>
              <p:nvPr/>
            </p:nvSpPr>
            <p:spPr bwMode="auto">
              <a:xfrm flipV="1">
                <a:off x="3577" y="3656"/>
                <a:ext cx="0" cy="48"/>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58" name="Line 26"/>
              <p:cNvSpPr>
                <a:spLocks noChangeShapeType="1"/>
              </p:cNvSpPr>
              <p:nvPr/>
            </p:nvSpPr>
            <p:spPr bwMode="auto">
              <a:xfrm flipV="1">
                <a:off x="3939" y="3656"/>
                <a:ext cx="1" cy="48"/>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59" name="Line 27"/>
              <p:cNvSpPr>
                <a:spLocks noChangeShapeType="1"/>
              </p:cNvSpPr>
              <p:nvPr/>
            </p:nvSpPr>
            <p:spPr bwMode="auto">
              <a:xfrm flipV="1">
                <a:off x="4300" y="3656"/>
                <a:ext cx="1" cy="48"/>
              </a:xfrm>
              <a:prstGeom prst="line">
                <a:avLst/>
              </a:prstGeom>
              <a:noFill/>
              <a:ln w="12700">
                <a:solidFill>
                  <a:srgbClr val="FFFFFF"/>
                </a:solidFill>
                <a:round/>
                <a:headEnd/>
                <a:tailEnd/>
              </a:ln>
            </p:spPr>
            <p:txBody>
              <a:bodyPr/>
              <a:lstStyle/>
              <a:p>
                <a:pPr>
                  <a:defRPr/>
                </a:pPr>
                <a:endParaRPr lang="en-US">
                  <a:latin typeface="Arial" charset="0"/>
                </a:endParaRPr>
              </a:p>
            </p:txBody>
          </p:sp>
        </p:grpSp>
        <p:grpSp>
          <p:nvGrpSpPr>
            <p:cNvPr id="30770" name="Group 28"/>
            <p:cNvGrpSpPr>
              <a:grpSpLocks/>
            </p:cNvGrpSpPr>
            <p:nvPr/>
          </p:nvGrpSpPr>
          <p:grpSpPr bwMode="auto">
            <a:xfrm>
              <a:off x="1704" y="1684"/>
              <a:ext cx="40" cy="1406"/>
              <a:chOff x="1763" y="1680"/>
              <a:chExt cx="43" cy="1521"/>
            </a:xfrm>
          </p:grpSpPr>
          <p:sp>
            <p:nvSpPr>
              <p:cNvPr id="376861" name="Line 29"/>
              <p:cNvSpPr>
                <a:spLocks noChangeShapeType="1"/>
              </p:cNvSpPr>
              <p:nvPr/>
            </p:nvSpPr>
            <p:spPr bwMode="auto">
              <a:xfrm>
                <a:off x="1763" y="3200"/>
                <a:ext cx="43"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62" name="Line 30"/>
              <p:cNvSpPr>
                <a:spLocks noChangeShapeType="1"/>
              </p:cNvSpPr>
              <p:nvPr/>
            </p:nvSpPr>
            <p:spPr bwMode="auto">
              <a:xfrm>
                <a:off x="1763" y="2696"/>
                <a:ext cx="43"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63" name="Line 31"/>
              <p:cNvSpPr>
                <a:spLocks noChangeShapeType="1"/>
              </p:cNvSpPr>
              <p:nvPr/>
            </p:nvSpPr>
            <p:spPr bwMode="auto">
              <a:xfrm>
                <a:off x="1763" y="2192"/>
                <a:ext cx="43"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64" name="Line 32"/>
              <p:cNvSpPr>
                <a:spLocks noChangeShapeType="1"/>
              </p:cNvSpPr>
              <p:nvPr/>
            </p:nvSpPr>
            <p:spPr bwMode="auto">
              <a:xfrm>
                <a:off x="1763" y="1680"/>
                <a:ext cx="43" cy="1"/>
              </a:xfrm>
              <a:prstGeom prst="line">
                <a:avLst/>
              </a:prstGeom>
              <a:noFill/>
              <a:ln w="12700">
                <a:solidFill>
                  <a:srgbClr val="FFFFFF"/>
                </a:solidFill>
                <a:round/>
                <a:headEnd/>
                <a:tailEnd/>
              </a:ln>
            </p:spPr>
            <p:txBody>
              <a:bodyPr/>
              <a:lstStyle/>
              <a:p>
                <a:pPr>
                  <a:defRPr/>
                </a:pPr>
                <a:endParaRPr lang="en-US">
                  <a:latin typeface="Arial" charset="0"/>
                </a:endParaRPr>
              </a:p>
            </p:txBody>
          </p:sp>
        </p:grpSp>
        <p:sp>
          <p:nvSpPr>
            <p:cNvPr id="30771" name="Rectangle 33"/>
            <p:cNvSpPr>
              <a:spLocks noChangeArrowheads="1"/>
            </p:cNvSpPr>
            <p:nvPr/>
          </p:nvSpPr>
          <p:spPr bwMode="auto">
            <a:xfrm>
              <a:off x="1455" y="1152"/>
              <a:ext cx="2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100</a:t>
              </a:r>
            </a:p>
          </p:txBody>
        </p:sp>
        <p:sp>
          <p:nvSpPr>
            <p:cNvPr id="30772" name="Rectangle 34"/>
            <p:cNvSpPr>
              <a:spLocks noChangeArrowheads="1"/>
            </p:cNvSpPr>
            <p:nvPr/>
          </p:nvSpPr>
          <p:spPr bwMode="auto">
            <a:xfrm>
              <a:off x="1521" y="1618"/>
              <a:ext cx="16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90</a:t>
              </a:r>
            </a:p>
          </p:txBody>
        </p:sp>
        <p:sp>
          <p:nvSpPr>
            <p:cNvPr id="30773" name="Rectangle 35"/>
            <p:cNvSpPr>
              <a:spLocks noChangeArrowheads="1"/>
            </p:cNvSpPr>
            <p:nvPr/>
          </p:nvSpPr>
          <p:spPr bwMode="auto">
            <a:xfrm>
              <a:off x="1521" y="2076"/>
              <a:ext cx="16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80</a:t>
              </a:r>
            </a:p>
          </p:txBody>
        </p:sp>
        <p:sp>
          <p:nvSpPr>
            <p:cNvPr id="30774" name="Rectangle 36"/>
            <p:cNvSpPr>
              <a:spLocks noChangeArrowheads="1"/>
            </p:cNvSpPr>
            <p:nvPr/>
          </p:nvSpPr>
          <p:spPr bwMode="auto">
            <a:xfrm>
              <a:off x="1521" y="3001"/>
              <a:ext cx="1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60</a:t>
              </a:r>
            </a:p>
          </p:txBody>
        </p:sp>
        <p:sp>
          <p:nvSpPr>
            <p:cNvPr id="30775" name="Rectangle 37"/>
            <p:cNvSpPr>
              <a:spLocks noChangeArrowheads="1"/>
            </p:cNvSpPr>
            <p:nvPr/>
          </p:nvSpPr>
          <p:spPr bwMode="auto">
            <a:xfrm>
              <a:off x="1521" y="2542"/>
              <a:ext cx="1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70</a:t>
              </a:r>
            </a:p>
          </p:txBody>
        </p:sp>
        <p:sp>
          <p:nvSpPr>
            <p:cNvPr id="30776" name="Rectangle 38"/>
            <p:cNvSpPr>
              <a:spLocks noChangeArrowheads="1"/>
            </p:cNvSpPr>
            <p:nvPr/>
          </p:nvSpPr>
          <p:spPr bwMode="auto">
            <a:xfrm>
              <a:off x="1554" y="3467"/>
              <a:ext cx="12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FFFFF"/>
                  </a:solidFill>
                </a:rPr>
                <a:t> 0</a:t>
              </a:r>
            </a:p>
          </p:txBody>
        </p:sp>
        <p:sp>
          <p:nvSpPr>
            <p:cNvPr id="376871" name="Freeform 39"/>
            <p:cNvSpPr>
              <a:spLocks/>
            </p:cNvSpPr>
            <p:nvPr/>
          </p:nvSpPr>
          <p:spPr bwMode="auto">
            <a:xfrm>
              <a:off x="1702" y="1208"/>
              <a:ext cx="2485" cy="2352"/>
            </a:xfrm>
            <a:custGeom>
              <a:avLst/>
              <a:gdLst/>
              <a:ahLst/>
              <a:cxnLst>
                <a:cxn ang="0">
                  <a:pos x="0" y="0"/>
                </a:cxn>
                <a:cxn ang="0">
                  <a:pos x="0" y="2544"/>
                </a:cxn>
                <a:cxn ang="0">
                  <a:pos x="2688" y="2544"/>
                </a:cxn>
              </a:cxnLst>
              <a:rect l="0" t="0" r="r" b="b"/>
              <a:pathLst>
                <a:path w="2688" h="2544">
                  <a:moveTo>
                    <a:pt x="0" y="0"/>
                  </a:moveTo>
                  <a:lnTo>
                    <a:pt x="0" y="2544"/>
                  </a:lnTo>
                  <a:lnTo>
                    <a:pt x="2688" y="2544"/>
                  </a:lnTo>
                </a:path>
              </a:pathLst>
            </a:custGeom>
            <a:noFill/>
            <a:ln w="12700">
              <a:solidFill>
                <a:srgbClr val="FFFFFF"/>
              </a:solidFill>
              <a:round/>
              <a:headEnd/>
              <a:tailEnd/>
            </a:ln>
            <a:effectLst/>
          </p:spPr>
          <p:txBody>
            <a:bodyPr/>
            <a:lstStyle/>
            <a:p>
              <a:pPr>
                <a:defRPr/>
              </a:pPr>
              <a:endParaRPr lang="en-US">
                <a:latin typeface="Arial" charset="0"/>
              </a:endParaRPr>
            </a:p>
          </p:txBody>
        </p:sp>
        <p:grpSp>
          <p:nvGrpSpPr>
            <p:cNvPr id="30778" name="Group 40"/>
            <p:cNvGrpSpPr>
              <a:grpSpLocks/>
            </p:cNvGrpSpPr>
            <p:nvPr/>
          </p:nvGrpSpPr>
          <p:grpSpPr bwMode="auto">
            <a:xfrm>
              <a:off x="1608" y="3312"/>
              <a:ext cx="192" cy="48"/>
              <a:chOff x="912" y="3312"/>
              <a:chExt cx="192" cy="48"/>
            </a:xfrm>
          </p:grpSpPr>
          <p:sp useBgFill="1">
            <p:nvSpPr>
              <p:cNvPr id="376873" name="Rectangle 41"/>
              <p:cNvSpPr>
                <a:spLocks noChangeArrowheads="1"/>
              </p:cNvSpPr>
              <p:nvPr/>
            </p:nvSpPr>
            <p:spPr bwMode="auto">
              <a:xfrm>
                <a:off x="960" y="3312"/>
                <a:ext cx="96" cy="48"/>
              </a:xfrm>
              <a:prstGeom prst="rect">
                <a:avLst/>
              </a:prstGeom>
              <a:ln w="9525">
                <a:noFill/>
                <a:miter lim="800000"/>
                <a:headEnd/>
                <a:tailEnd/>
              </a:ln>
              <a:effectLst/>
            </p:spPr>
            <p:txBody>
              <a:bodyPr wrap="none" anchor="ctr"/>
              <a:lstStyle/>
              <a:p>
                <a:pPr>
                  <a:defRPr/>
                </a:pPr>
                <a:endParaRPr lang="en-US">
                  <a:latin typeface="Arial" charset="0"/>
                </a:endParaRPr>
              </a:p>
            </p:txBody>
          </p:sp>
          <p:sp>
            <p:nvSpPr>
              <p:cNvPr id="376874" name="Line 42"/>
              <p:cNvSpPr>
                <a:spLocks noChangeShapeType="1"/>
              </p:cNvSpPr>
              <p:nvPr/>
            </p:nvSpPr>
            <p:spPr bwMode="auto">
              <a:xfrm>
                <a:off x="912" y="3312"/>
                <a:ext cx="194" cy="0"/>
              </a:xfrm>
              <a:prstGeom prst="line">
                <a:avLst/>
              </a:prstGeom>
              <a:noFill/>
              <a:ln w="9525">
                <a:solidFill>
                  <a:schemeClr val="tx1"/>
                </a:solidFill>
                <a:round/>
                <a:headEnd/>
                <a:tailEnd/>
              </a:ln>
              <a:effectLst/>
            </p:spPr>
            <p:txBody>
              <a:bodyPr/>
              <a:lstStyle/>
              <a:p>
                <a:pPr>
                  <a:defRPr/>
                </a:pPr>
                <a:endParaRPr lang="en-US">
                  <a:latin typeface="Arial" charset="0"/>
                </a:endParaRPr>
              </a:p>
            </p:txBody>
          </p:sp>
          <p:sp>
            <p:nvSpPr>
              <p:cNvPr id="376875" name="Line 43"/>
              <p:cNvSpPr>
                <a:spLocks noChangeShapeType="1"/>
              </p:cNvSpPr>
              <p:nvPr/>
            </p:nvSpPr>
            <p:spPr bwMode="auto">
              <a:xfrm>
                <a:off x="912" y="3360"/>
                <a:ext cx="194" cy="0"/>
              </a:xfrm>
              <a:prstGeom prst="line">
                <a:avLst/>
              </a:prstGeom>
              <a:noFill/>
              <a:ln w="9525">
                <a:solidFill>
                  <a:schemeClr val="tx1"/>
                </a:solidFill>
                <a:round/>
                <a:headEnd/>
                <a:tailEnd/>
              </a:ln>
              <a:effectLst/>
            </p:spPr>
            <p:txBody>
              <a:bodyPr/>
              <a:lstStyle/>
              <a:p>
                <a:pPr>
                  <a:defRPr/>
                </a:pPr>
                <a:endParaRPr lang="en-US">
                  <a:latin typeface="Arial" charset="0"/>
                </a:endParaRPr>
              </a:p>
            </p:txBody>
          </p:sp>
        </p:grpSp>
        <p:sp>
          <p:nvSpPr>
            <p:cNvPr id="30779" name="Text Box 44"/>
            <p:cNvSpPr txBox="1">
              <a:spLocks noChangeArrowheads="1"/>
            </p:cNvSpPr>
            <p:nvPr/>
          </p:nvSpPr>
          <p:spPr bwMode="auto">
            <a:xfrm>
              <a:off x="1901" y="2890"/>
              <a:ext cx="174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dirty="0">
                  <a:solidFill>
                    <a:srgbClr val="FFFFFF"/>
                  </a:solidFill>
                </a:rPr>
                <a:t>35% </a:t>
              </a:r>
              <a:r>
                <a:rPr lang="en-US" sz="1600" dirty="0">
                  <a:solidFill>
                    <a:srgbClr val="FFFFFF"/>
                  </a:solidFill>
                  <a:sym typeface="Symbol" panose="05050102010706020507" pitchFamily="18" charset="2"/>
                </a:rPr>
                <a:t> in risk</a:t>
              </a:r>
              <a:endParaRPr lang="en-US" sz="1600" dirty="0">
                <a:solidFill>
                  <a:srgbClr val="FFFFFF"/>
                </a:solidFill>
              </a:endParaRPr>
            </a:p>
            <a:p>
              <a:r>
                <a:rPr lang="en-US" sz="1600" i="1" dirty="0">
                  <a:solidFill>
                    <a:srgbClr val="FFFFFF"/>
                  </a:solidFill>
                </a:rPr>
                <a:t>P</a:t>
              </a:r>
              <a:r>
                <a:rPr lang="en-US" sz="1600" dirty="0">
                  <a:solidFill>
                    <a:srgbClr val="FFFFFF"/>
                  </a:solidFill>
                </a:rPr>
                <a:t>=.00013 (unadjusted)</a:t>
              </a:r>
              <a:br>
                <a:rPr lang="en-US" sz="1600" dirty="0">
                  <a:solidFill>
                    <a:srgbClr val="FFFFFF"/>
                  </a:solidFill>
                </a:rPr>
              </a:br>
              <a:r>
                <a:rPr lang="en-US" sz="1600" i="1" dirty="0">
                  <a:solidFill>
                    <a:srgbClr val="FFFFFF"/>
                  </a:solidFill>
                </a:rPr>
                <a:t>P</a:t>
              </a:r>
              <a:r>
                <a:rPr lang="en-US" sz="1600" dirty="0">
                  <a:solidFill>
                    <a:srgbClr val="FFFFFF"/>
                  </a:solidFill>
                </a:rPr>
                <a:t>=.0014 (adjusted)</a:t>
              </a:r>
            </a:p>
          </p:txBody>
        </p:sp>
      </p:grpSp>
      <p:grpSp>
        <p:nvGrpSpPr>
          <p:cNvPr id="30724" name="Group 85"/>
          <p:cNvGrpSpPr>
            <a:grpSpLocks/>
          </p:cNvGrpSpPr>
          <p:nvPr/>
        </p:nvGrpSpPr>
        <p:grpSpPr bwMode="auto">
          <a:xfrm>
            <a:off x="5943911" y="2224170"/>
            <a:ext cx="4265612" cy="4191000"/>
            <a:chOff x="3643" y="1462"/>
            <a:chExt cx="2687" cy="2640"/>
          </a:xfrm>
        </p:grpSpPr>
        <p:sp>
          <p:nvSpPr>
            <p:cNvPr id="376878" name="Line 46"/>
            <p:cNvSpPr>
              <a:spLocks noChangeShapeType="1"/>
            </p:cNvSpPr>
            <p:nvPr/>
          </p:nvSpPr>
          <p:spPr bwMode="auto">
            <a:xfrm>
              <a:off x="3953" y="1547"/>
              <a:ext cx="0" cy="2136"/>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79" name="Line 47"/>
            <p:cNvSpPr>
              <a:spLocks noChangeShapeType="1"/>
            </p:cNvSpPr>
            <p:nvPr/>
          </p:nvSpPr>
          <p:spPr bwMode="auto">
            <a:xfrm>
              <a:off x="3938" y="3683"/>
              <a:ext cx="16"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0" name="Line 48"/>
            <p:cNvSpPr>
              <a:spLocks noChangeShapeType="1"/>
            </p:cNvSpPr>
            <p:nvPr/>
          </p:nvSpPr>
          <p:spPr bwMode="auto">
            <a:xfrm>
              <a:off x="3938" y="3325"/>
              <a:ext cx="16"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1" name="Line 49"/>
            <p:cNvSpPr>
              <a:spLocks noChangeShapeType="1"/>
            </p:cNvSpPr>
            <p:nvPr/>
          </p:nvSpPr>
          <p:spPr bwMode="auto">
            <a:xfrm>
              <a:off x="3938" y="2973"/>
              <a:ext cx="16"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2" name="Line 50"/>
            <p:cNvSpPr>
              <a:spLocks noChangeShapeType="1"/>
            </p:cNvSpPr>
            <p:nvPr/>
          </p:nvSpPr>
          <p:spPr bwMode="auto">
            <a:xfrm>
              <a:off x="3938" y="2616"/>
              <a:ext cx="16"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3" name="Line 51"/>
            <p:cNvSpPr>
              <a:spLocks noChangeShapeType="1"/>
            </p:cNvSpPr>
            <p:nvPr/>
          </p:nvSpPr>
          <p:spPr bwMode="auto">
            <a:xfrm>
              <a:off x="3938" y="2257"/>
              <a:ext cx="16"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4" name="Line 52"/>
            <p:cNvSpPr>
              <a:spLocks noChangeShapeType="1"/>
            </p:cNvSpPr>
            <p:nvPr/>
          </p:nvSpPr>
          <p:spPr bwMode="auto">
            <a:xfrm>
              <a:off x="3938" y="1906"/>
              <a:ext cx="16"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5" name="Line 53"/>
            <p:cNvSpPr>
              <a:spLocks noChangeShapeType="1"/>
            </p:cNvSpPr>
            <p:nvPr/>
          </p:nvSpPr>
          <p:spPr bwMode="auto">
            <a:xfrm>
              <a:off x="3938" y="1547"/>
              <a:ext cx="16"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6" name="Line 54"/>
            <p:cNvSpPr>
              <a:spLocks noChangeShapeType="1"/>
            </p:cNvSpPr>
            <p:nvPr/>
          </p:nvSpPr>
          <p:spPr bwMode="auto">
            <a:xfrm>
              <a:off x="3953" y="3683"/>
              <a:ext cx="1995" cy="1"/>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7" name="Line 55"/>
            <p:cNvSpPr>
              <a:spLocks noChangeShapeType="1"/>
            </p:cNvSpPr>
            <p:nvPr/>
          </p:nvSpPr>
          <p:spPr bwMode="auto">
            <a:xfrm flipV="1">
              <a:off x="3953" y="3683"/>
              <a:ext cx="0" cy="30"/>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8" name="Line 56"/>
            <p:cNvSpPr>
              <a:spLocks noChangeShapeType="1"/>
            </p:cNvSpPr>
            <p:nvPr/>
          </p:nvSpPr>
          <p:spPr bwMode="auto">
            <a:xfrm flipV="1">
              <a:off x="4336" y="3683"/>
              <a:ext cx="0" cy="30"/>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89" name="Line 57"/>
            <p:cNvSpPr>
              <a:spLocks noChangeShapeType="1"/>
            </p:cNvSpPr>
            <p:nvPr/>
          </p:nvSpPr>
          <p:spPr bwMode="auto">
            <a:xfrm flipV="1">
              <a:off x="4724" y="3683"/>
              <a:ext cx="1" cy="30"/>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90" name="Line 58"/>
            <p:cNvSpPr>
              <a:spLocks noChangeShapeType="1"/>
            </p:cNvSpPr>
            <p:nvPr/>
          </p:nvSpPr>
          <p:spPr bwMode="auto">
            <a:xfrm flipV="1">
              <a:off x="5109" y="3683"/>
              <a:ext cx="0" cy="30"/>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91" name="Line 59"/>
            <p:cNvSpPr>
              <a:spLocks noChangeShapeType="1"/>
            </p:cNvSpPr>
            <p:nvPr/>
          </p:nvSpPr>
          <p:spPr bwMode="auto">
            <a:xfrm flipV="1">
              <a:off x="5495" y="3683"/>
              <a:ext cx="1" cy="30"/>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92" name="Line 60"/>
            <p:cNvSpPr>
              <a:spLocks noChangeShapeType="1"/>
            </p:cNvSpPr>
            <p:nvPr/>
          </p:nvSpPr>
          <p:spPr bwMode="auto">
            <a:xfrm flipV="1">
              <a:off x="5880" y="3683"/>
              <a:ext cx="0" cy="30"/>
            </a:xfrm>
            <a:prstGeom prst="line">
              <a:avLst/>
            </a:prstGeom>
            <a:noFill/>
            <a:ln w="12700">
              <a:solidFill>
                <a:srgbClr val="FFFFFF"/>
              </a:solidFill>
              <a:round/>
              <a:headEnd/>
              <a:tailEnd/>
            </a:ln>
          </p:spPr>
          <p:txBody>
            <a:bodyPr/>
            <a:lstStyle/>
            <a:p>
              <a:pPr>
                <a:defRPr/>
              </a:pPr>
              <a:endParaRPr lang="en-US">
                <a:latin typeface="Arial" charset="0"/>
              </a:endParaRPr>
            </a:p>
          </p:txBody>
        </p:sp>
        <p:sp>
          <p:nvSpPr>
            <p:cNvPr id="376893" name="Freeform 61"/>
            <p:cNvSpPr>
              <a:spLocks/>
            </p:cNvSpPr>
            <p:nvPr/>
          </p:nvSpPr>
          <p:spPr bwMode="ltGray">
            <a:xfrm>
              <a:off x="3953" y="1547"/>
              <a:ext cx="1731" cy="1538"/>
            </a:xfrm>
            <a:custGeom>
              <a:avLst/>
              <a:gdLst/>
              <a:ahLst/>
              <a:cxnLst>
                <a:cxn ang="0">
                  <a:pos x="16" y="40"/>
                </a:cxn>
                <a:cxn ang="0">
                  <a:pos x="32" y="64"/>
                </a:cxn>
                <a:cxn ang="0">
                  <a:pos x="48" y="128"/>
                </a:cxn>
                <a:cxn ang="0">
                  <a:pos x="80" y="160"/>
                </a:cxn>
                <a:cxn ang="0">
                  <a:pos x="104" y="208"/>
                </a:cxn>
                <a:cxn ang="0">
                  <a:pos x="120" y="232"/>
                </a:cxn>
                <a:cxn ang="0">
                  <a:pos x="144" y="264"/>
                </a:cxn>
                <a:cxn ang="0">
                  <a:pos x="168" y="288"/>
                </a:cxn>
                <a:cxn ang="0">
                  <a:pos x="200" y="320"/>
                </a:cxn>
                <a:cxn ang="0">
                  <a:pos x="240" y="320"/>
                </a:cxn>
                <a:cxn ang="0">
                  <a:pos x="280" y="352"/>
                </a:cxn>
                <a:cxn ang="0">
                  <a:pos x="304" y="352"/>
                </a:cxn>
                <a:cxn ang="0">
                  <a:pos x="328" y="368"/>
                </a:cxn>
                <a:cxn ang="0">
                  <a:pos x="360" y="392"/>
                </a:cxn>
                <a:cxn ang="0">
                  <a:pos x="408" y="392"/>
                </a:cxn>
                <a:cxn ang="0">
                  <a:pos x="464" y="400"/>
                </a:cxn>
                <a:cxn ang="0">
                  <a:pos x="519" y="424"/>
                </a:cxn>
                <a:cxn ang="0">
                  <a:pos x="559" y="432"/>
                </a:cxn>
                <a:cxn ang="0">
                  <a:pos x="591" y="432"/>
                </a:cxn>
                <a:cxn ang="0">
                  <a:pos x="623" y="448"/>
                </a:cxn>
                <a:cxn ang="0">
                  <a:pos x="671" y="472"/>
                </a:cxn>
                <a:cxn ang="0">
                  <a:pos x="711" y="504"/>
                </a:cxn>
                <a:cxn ang="0">
                  <a:pos x="775" y="552"/>
                </a:cxn>
                <a:cxn ang="0">
                  <a:pos x="807" y="584"/>
                </a:cxn>
                <a:cxn ang="0">
                  <a:pos x="855" y="600"/>
                </a:cxn>
                <a:cxn ang="0">
                  <a:pos x="879" y="632"/>
                </a:cxn>
                <a:cxn ang="0">
                  <a:pos x="967" y="648"/>
                </a:cxn>
                <a:cxn ang="0">
                  <a:pos x="1015" y="688"/>
                </a:cxn>
                <a:cxn ang="0">
                  <a:pos x="1063" y="720"/>
                </a:cxn>
                <a:cxn ang="0">
                  <a:pos x="1103" y="744"/>
                </a:cxn>
                <a:cxn ang="0">
                  <a:pos x="1231" y="760"/>
                </a:cxn>
                <a:cxn ang="0">
                  <a:pos x="1311" y="776"/>
                </a:cxn>
                <a:cxn ang="0">
                  <a:pos x="1359" y="792"/>
                </a:cxn>
                <a:cxn ang="0">
                  <a:pos x="1399" y="816"/>
                </a:cxn>
                <a:cxn ang="0">
                  <a:pos x="1455" y="824"/>
                </a:cxn>
                <a:cxn ang="0">
                  <a:pos x="1519" y="872"/>
                </a:cxn>
                <a:cxn ang="0">
                  <a:pos x="1599" y="896"/>
                </a:cxn>
                <a:cxn ang="0">
                  <a:pos x="1663" y="928"/>
                </a:cxn>
                <a:cxn ang="0">
                  <a:pos x="1791" y="968"/>
                </a:cxn>
                <a:cxn ang="0">
                  <a:pos x="1855" y="992"/>
                </a:cxn>
                <a:cxn ang="0">
                  <a:pos x="1895" y="1040"/>
                </a:cxn>
                <a:cxn ang="0">
                  <a:pos x="2047" y="1048"/>
                </a:cxn>
                <a:cxn ang="0">
                  <a:pos x="2079" y="1064"/>
                </a:cxn>
                <a:cxn ang="0">
                  <a:pos x="2183" y="1104"/>
                </a:cxn>
                <a:cxn ang="0">
                  <a:pos x="2223" y="1160"/>
                </a:cxn>
                <a:cxn ang="0">
                  <a:pos x="2287" y="1176"/>
                </a:cxn>
                <a:cxn ang="0">
                  <a:pos x="2343" y="1184"/>
                </a:cxn>
                <a:cxn ang="0">
                  <a:pos x="2447" y="1288"/>
                </a:cxn>
                <a:cxn ang="0">
                  <a:pos x="2551" y="1319"/>
                </a:cxn>
                <a:cxn ang="0">
                  <a:pos x="2767" y="1383"/>
                </a:cxn>
                <a:cxn ang="0">
                  <a:pos x="2847" y="1479"/>
                </a:cxn>
                <a:cxn ang="0">
                  <a:pos x="3039" y="1479"/>
                </a:cxn>
              </a:cxnLst>
              <a:rect l="0" t="0" r="r" b="b"/>
              <a:pathLst>
                <a:path w="3622" h="1647">
                  <a:moveTo>
                    <a:pt x="0" y="0"/>
                  </a:moveTo>
                  <a:lnTo>
                    <a:pt x="8" y="8"/>
                  </a:lnTo>
                  <a:lnTo>
                    <a:pt x="8" y="24"/>
                  </a:lnTo>
                  <a:lnTo>
                    <a:pt x="16" y="40"/>
                  </a:lnTo>
                  <a:lnTo>
                    <a:pt x="16" y="48"/>
                  </a:lnTo>
                  <a:lnTo>
                    <a:pt x="24" y="56"/>
                  </a:lnTo>
                  <a:lnTo>
                    <a:pt x="24" y="56"/>
                  </a:lnTo>
                  <a:lnTo>
                    <a:pt x="32" y="64"/>
                  </a:lnTo>
                  <a:lnTo>
                    <a:pt x="40" y="80"/>
                  </a:lnTo>
                  <a:lnTo>
                    <a:pt x="40" y="96"/>
                  </a:lnTo>
                  <a:lnTo>
                    <a:pt x="48" y="120"/>
                  </a:lnTo>
                  <a:lnTo>
                    <a:pt x="48" y="128"/>
                  </a:lnTo>
                  <a:lnTo>
                    <a:pt x="64" y="128"/>
                  </a:lnTo>
                  <a:lnTo>
                    <a:pt x="72" y="136"/>
                  </a:lnTo>
                  <a:lnTo>
                    <a:pt x="80" y="144"/>
                  </a:lnTo>
                  <a:lnTo>
                    <a:pt x="80" y="160"/>
                  </a:lnTo>
                  <a:lnTo>
                    <a:pt x="88" y="168"/>
                  </a:lnTo>
                  <a:lnTo>
                    <a:pt x="96" y="184"/>
                  </a:lnTo>
                  <a:lnTo>
                    <a:pt x="104" y="192"/>
                  </a:lnTo>
                  <a:lnTo>
                    <a:pt x="104" y="208"/>
                  </a:lnTo>
                  <a:lnTo>
                    <a:pt x="112" y="224"/>
                  </a:lnTo>
                  <a:lnTo>
                    <a:pt x="112" y="232"/>
                  </a:lnTo>
                  <a:lnTo>
                    <a:pt x="120" y="232"/>
                  </a:lnTo>
                  <a:lnTo>
                    <a:pt x="120" y="232"/>
                  </a:lnTo>
                  <a:lnTo>
                    <a:pt x="128" y="240"/>
                  </a:lnTo>
                  <a:lnTo>
                    <a:pt x="136" y="248"/>
                  </a:lnTo>
                  <a:lnTo>
                    <a:pt x="136" y="256"/>
                  </a:lnTo>
                  <a:lnTo>
                    <a:pt x="144" y="264"/>
                  </a:lnTo>
                  <a:lnTo>
                    <a:pt x="144" y="272"/>
                  </a:lnTo>
                  <a:lnTo>
                    <a:pt x="152" y="280"/>
                  </a:lnTo>
                  <a:lnTo>
                    <a:pt x="160" y="288"/>
                  </a:lnTo>
                  <a:lnTo>
                    <a:pt x="168" y="288"/>
                  </a:lnTo>
                  <a:lnTo>
                    <a:pt x="176" y="296"/>
                  </a:lnTo>
                  <a:lnTo>
                    <a:pt x="176" y="304"/>
                  </a:lnTo>
                  <a:lnTo>
                    <a:pt x="184" y="312"/>
                  </a:lnTo>
                  <a:lnTo>
                    <a:pt x="200" y="320"/>
                  </a:lnTo>
                  <a:lnTo>
                    <a:pt x="208" y="320"/>
                  </a:lnTo>
                  <a:lnTo>
                    <a:pt x="216" y="320"/>
                  </a:lnTo>
                  <a:lnTo>
                    <a:pt x="224" y="320"/>
                  </a:lnTo>
                  <a:lnTo>
                    <a:pt x="240" y="320"/>
                  </a:lnTo>
                  <a:lnTo>
                    <a:pt x="248" y="320"/>
                  </a:lnTo>
                  <a:lnTo>
                    <a:pt x="264" y="328"/>
                  </a:lnTo>
                  <a:lnTo>
                    <a:pt x="272" y="336"/>
                  </a:lnTo>
                  <a:lnTo>
                    <a:pt x="280" y="352"/>
                  </a:lnTo>
                  <a:lnTo>
                    <a:pt x="288" y="352"/>
                  </a:lnTo>
                  <a:lnTo>
                    <a:pt x="296" y="352"/>
                  </a:lnTo>
                  <a:lnTo>
                    <a:pt x="304" y="352"/>
                  </a:lnTo>
                  <a:lnTo>
                    <a:pt x="304" y="352"/>
                  </a:lnTo>
                  <a:lnTo>
                    <a:pt x="312" y="360"/>
                  </a:lnTo>
                  <a:lnTo>
                    <a:pt x="320" y="360"/>
                  </a:lnTo>
                  <a:lnTo>
                    <a:pt x="328" y="360"/>
                  </a:lnTo>
                  <a:lnTo>
                    <a:pt x="328" y="368"/>
                  </a:lnTo>
                  <a:lnTo>
                    <a:pt x="336" y="376"/>
                  </a:lnTo>
                  <a:lnTo>
                    <a:pt x="344" y="384"/>
                  </a:lnTo>
                  <a:lnTo>
                    <a:pt x="352" y="392"/>
                  </a:lnTo>
                  <a:lnTo>
                    <a:pt x="360" y="392"/>
                  </a:lnTo>
                  <a:lnTo>
                    <a:pt x="376" y="392"/>
                  </a:lnTo>
                  <a:lnTo>
                    <a:pt x="392" y="392"/>
                  </a:lnTo>
                  <a:lnTo>
                    <a:pt x="400" y="392"/>
                  </a:lnTo>
                  <a:lnTo>
                    <a:pt x="408" y="392"/>
                  </a:lnTo>
                  <a:lnTo>
                    <a:pt x="416" y="400"/>
                  </a:lnTo>
                  <a:lnTo>
                    <a:pt x="424" y="400"/>
                  </a:lnTo>
                  <a:lnTo>
                    <a:pt x="440" y="400"/>
                  </a:lnTo>
                  <a:lnTo>
                    <a:pt x="464" y="400"/>
                  </a:lnTo>
                  <a:lnTo>
                    <a:pt x="487" y="408"/>
                  </a:lnTo>
                  <a:lnTo>
                    <a:pt x="487" y="408"/>
                  </a:lnTo>
                  <a:lnTo>
                    <a:pt x="519" y="416"/>
                  </a:lnTo>
                  <a:lnTo>
                    <a:pt x="519" y="424"/>
                  </a:lnTo>
                  <a:lnTo>
                    <a:pt x="527" y="424"/>
                  </a:lnTo>
                  <a:lnTo>
                    <a:pt x="535" y="424"/>
                  </a:lnTo>
                  <a:lnTo>
                    <a:pt x="551" y="432"/>
                  </a:lnTo>
                  <a:lnTo>
                    <a:pt x="559" y="432"/>
                  </a:lnTo>
                  <a:lnTo>
                    <a:pt x="575" y="432"/>
                  </a:lnTo>
                  <a:lnTo>
                    <a:pt x="583" y="432"/>
                  </a:lnTo>
                  <a:lnTo>
                    <a:pt x="583" y="432"/>
                  </a:lnTo>
                  <a:lnTo>
                    <a:pt x="591" y="432"/>
                  </a:lnTo>
                  <a:lnTo>
                    <a:pt x="599" y="440"/>
                  </a:lnTo>
                  <a:lnTo>
                    <a:pt x="599" y="448"/>
                  </a:lnTo>
                  <a:lnTo>
                    <a:pt x="607" y="448"/>
                  </a:lnTo>
                  <a:lnTo>
                    <a:pt x="623" y="448"/>
                  </a:lnTo>
                  <a:lnTo>
                    <a:pt x="631" y="456"/>
                  </a:lnTo>
                  <a:lnTo>
                    <a:pt x="639" y="464"/>
                  </a:lnTo>
                  <a:lnTo>
                    <a:pt x="647" y="464"/>
                  </a:lnTo>
                  <a:lnTo>
                    <a:pt x="671" y="472"/>
                  </a:lnTo>
                  <a:lnTo>
                    <a:pt x="687" y="480"/>
                  </a:lnTo>
                  <a:lnTo>
                    <a:pt x="687" y="488"/>
                  </a:lnTo>
                  <a:lnTo>
                    <a:pt x="703" y="496"/>
                  </a:lnTo>
                  <a:lnTo>
                    <a:pt x="711" y="504"/>
                  </a:lnTo>
                  <a:lnTo>
                    <a:pt x="719" y="512"/>
                  </a:lnTo>
                  <a:lnTo>
                    <a:pt x="727" y="520"/>
                  </a:lnTo>
                  <a:lnTo>
                    <a:pt x="743" y="536"/>
                  </a:lnTo>
                  <a:lnTo>
                    <a:pt x="775" y="552"/>
                  </a:lnTo>
                  <a:lnTo>
                    <a:pt x="775" y="552"/>
                  </a:lnTo>
                  <a:lnTo>
                    <a:pt x="791" y="560"/>
                  </a:lnTo>
                  <a:lnTo>
                    <a:pt x="799" y="568"/>
                  </a:lnTo>
                  <a:lnTo>
                    <a:pt x="807" y="584"/>
                  </a:lnTo>
                  <a:lnTo>
                    <a:pt x="815" y="592"/>
                  </a:lnTo>
                  <a:lnTo>
                    <a:pt x="831" y="592"/>
                  </a:lnTo>
                  <a:lnTo>
                    <a:pt x="847" y="592"/>
                  </a:lnTo>
                  <a:lnTo>
                    <a:pt x="855" y="600"/>
                  </a:lnTo>
                  <a:lnTo>
                    <a:pt x="863" y="608"/>
                  </a:lnTo>
                  <a:lnTo>
                    <a:pt x="871" y="608"/>
                  </a:lnTo>
                  <a:lnTo>
                    <a:pt x="879" y="624"/>
                  </a:lnTo>
                  <a:lnTo>
                    <a:pt x="879" y="632"/>
                  </a:lnTo>
                  <a:lnTo>
                    <a:pt x="911" y="640"/>
                  </a:lnTo>
                  <a:lnTo>
                    <a:pt x="935" y="648"/>
                  </a:lnTo>
                  <a:lnTo>
                    <a:pt x="951" y="648"/>
                  </a:lnTo>
                  <a:lnTo>
                    <a:pt x="967" y="648"/>
                  </a:lnTo>
                  <a:lnTo>
                    <a:pt x="983" y="656"/>
                  </a:lnTo>
                  <a:lnTo>
                    <a:pt x="983" y="664"/>
                  </a:lnTo>
                  <a:lnTo>
                    <a:pt x="999" y="672"/>
                  </a:lnTo>
                  <a:lnTo>
                    <a:pt x="1015" y="688"/>
                  </a:lnTo>
                  <a:lnTo>
                    <a:pt x="1023" y="688"/>
                  </a:lnTo>
                  <a:lnTo>
                    <a:pt x="1031" y="704"/>
                  </a:lnTo>
                  <a:lnTo>
                    <a:pt x="1039" y="712"/>
                  </a:lnTo>
                  <a:lnTo>
                    <a:pt x="1063" y="720"/>
                  </a:lnTo>
                  <a:lnTo>
                    <a:pt x="1071" y="728"/>
                  </a:lnTo>
                  <a:lnTo>
                    <a:pt x="1079" y="728"/>
                  </a:lnTo>
                  <a:lnTo>
                    <a:pt x="1087" y="728"/>
                  </a:lnTo>
                  <a:lnTo>
                    <a:pt x="1103" y="744"/>
                  </a:lnTo>
                  <a:lnTo>
                    <a:pt x="1143" y="752"/>
                  </a:lnTo>
                  <a:lnTo>
                    <a:pt x="1167" y="752"/>
                  </a:lnTo>
                  <a:lnTo>
                    <a:pt x="1191" y="760"/>
                  </a:lnTo>
                  <a:lnTo>
                    <a:pt x="1231" y="760"/>
                  </a:lnTo>
                  <a:lnTo>
                    <a:pt x="1247" y="768"/>
                  </a:lnTo>
                  <a:lnTo>
                    <a:pt x="1255" y="768"/>
                  </a:lnTo>
                  <a:lnTo>
                    <a:pt x="1271" y="776"/>
                  </a:lnTo>
                  <a:lnTo>
                    <a:pt x="1311" y="776"/>
                  </a:lnTo>
                  <a:lnTo>
                    <a:pt x="1319" y="776"/>
                  </a:lnTo>
                  <a:lnTo>
                    <a:pt x="1335" y="784"/>
                  </a:lnTo>
                  <a:lnTo>
                    <a:pt x="1351" y="784"/>
                  </a:lnTo>
                  <a:lnTo>
                    <a:pt x="1359" y="792"/>
                  </a:lnTo>
                  <a:lnTo>
                    <a:pt x="1359" y="792"/>
                  </a:lnTo>
                  <a:lnTo>
                    <a:pt x="1367" y="808"/>
                  </a:lnTo>
                  <a:lnTo>
                    <a:pt x="1383" y="808"/>
                  </a:lnTo>
                  <a:lnTo>
                    <a:pt x="1399" y="816"/>
                  </a:lnTo>
                  <a:lnTo>
                    <a:pt x="1407" y="816"/>
                  </a:lnTo>
                  <a:lnTo>
                    <a:pt x="1415" y="816"/>
                  </a:lnTo>
                  <a:lnTo>
                    <a:pt x="1423" y="816"/>
                  </a:lnTo>
                  <a:lnTo>
                    <a:pt x="1455" y="824"/>
                  </a:lnTo>
                  <a:lnTo>
                    <a:pt x="1463" y="848"/>
                  </a:lnTo>
                  <a:lnTo>
                    <a:pt x="1479" y="848"/>
                  </a:lnTo>
                  <a:lnTo>
                    <a:pt x="1519" y="864"/>
                  </a:lnTo>
                  <a:lnTo>
                    <a:pt x="1519" y="872"/>
                  </a:lnTo>
                  <a:lnTo>
                    <a:pt x="1535" y="880"/>
                  </a:lnTo>
                  <a:lnTo>
                    <a:pt x="1575" y="880"/>
                  </a:lnTo>
                  <a:lnTo>
                    <a:pt x="1575" y="896"/>
                  </a:lnTo>
                  <a:lnTo>
                    <a:pt x="1599" y="896"/>
                  </a:lnTo>
                  <a:lnTo>
                    <a:pt x="1607" y="904"/>
                  </a:lnTo>
                  <a:lnTo>
                    <a:pt x="1631" y="912"/>
                  </a:lnTo>
                  <a:lnTo>
                    <a:pt x="1647" y="928"/>
                  </a:lnTo>
                  <a:lnTo>
                    <a:pt x="1663" y="928"/>
                  </a:lnTo>
                  <a:lnTo>
                    <a:pt x="1727" y="936"/>
                  </a:lnTo>
                  <a:lnTo>
                    <a:pt x="1735" y="936"/>
                  </a:lnTo>
                  <a:lnTo>
                    <a:pt x="1775" y="960"/>
                  </a:lnTo>
                  <a:lnTo>
                    <a:pt x="1791" y="968"/>
                  </a:lnTo>
                  <a:lnTo>
                    <a:pt x="1807" y="984"/>
                  </a:lnTo>
                  <a:lnTo>
                    <a:pt x="1815" y="992"/>
                  </a:lnTo>
                  <a:lnTo>
                    <a:pt x="1839" y="992"/>
                  </a:lnTo>
                  <a:lnTo>
                    <a:pt x="1855" y="992"/>
                  </a:lnTo>
                  <a:lnTo>
                    <a:pt x="1855" y="1000"/>
                  </a:lnTo>
                  <a:lnTo>
                    <a:pt x="1863" y="1024"/>
                  </a:lnTo>
                  <a:lnTo>
                    <a:pt x="1895" y="1024"/>
                  </a:lnTo>
                  <a:lnTo>
                    <a:pt x="1895" y="1040"/>
                  </a:lnTo>
                  <a:lnTo>
                    <a:pt x="1919" y="1040"/>
                  </a:lnTo>
                  <a:lnTo>
                    <a:pt x="1967" y="1040"/>
                  </a:lnTo>
                  <a:lnTo>
                    <a:pt x="1983" y="1048"/>
                  </a:lnTo>
                  <a:lnTo>
                    <a:pt x="2047" y="1048"/>
                  </a:lnTo>
                  <a:lnTo>
                    <a:pt x="2055" y="1048"/>
                  </a:lnTo>
                  <a:lnTo>
                    <a:pt x="2071" y="1048"/>
                  </a:lnTo>
                  <a:lnTo>
                    <a:pt x="2079" y="1064"/>
                  </a:lnTo>
                  <a:lnTo>
                    <a:pt x="2079" y="1064"/>
                  </a:lnTo>
                  <a:lnTo>
                    <a:pt x="2095" y="1072"/>
                  </a:lnTo>
                  <a:lnTo>
                    <a:pt x="2111" y="1072"/>
                  </a:lnTo>
                  <a:lnTo>
                    <a:pt x="2151" y="1088"/>
                  </a:lnTo>
                  <a:lnTo>
                    <a:pt x="2183" y="1104"/>
                  </a:lnTo>
                  <a:lnTo>
                    <a:pt x="2199" y="1112"/>
                  </a:lnTo>
                  <a:lnTo>
                    <a:pt x="2207" y="1128"/>
                  </a:lnTo>
                  <a:lnTo>
                    <a:pt x="2215" y="1144"/>
                  </a:lnTo>
                  <a:lnTo>
                    <a:pt x="2223" y="1160"/>
                  </a:lnTo>
                  <a:lnTo>
                    <a:pt x="2255" y="1176"/>
                  </a:lnTo>
                  <a:lnTo>
                    <a:pt x="2271" y="1176"/>
                  </a:lnTo>
                  <a:lnTo>
                    <a:pt x="2279" y="1176"/>
                  </a:lnTo>
                  <a:lnTo>
                    <a:pt x="2287" y="1176"/>
                  </a:lnTo>
                  <a:lnTo>
                    <a:pt x="2287" y="1176"/>
                  </a:lnTo>
                  <a:lnTo>
                    <a:pt x="2303" y="1176"/>
                  </a:lnTo>
                  <a:lnTo>
                    <a:pt x="2319" y="1184"/>
                  </a:lnTo>
                  <a:lnTo>
                    <a:pt x="2343" y="1184"/>
                  </a:lnTo>
                  <a:lnTo>
                    <a:pt x="2375" y="1224"/>
                  </a:lnTo>
                  <a:lnTo>
                    <a:pt x="2399" y="1256"/>
                  </a:lnTo>
                  <a:lnTo>
                    <a:pt x="2407" y="1272"/>
                  </a:lnTo>
                  <a:lnTo>
                    <a:pt x="2447" y="1288"/>
                  </a:lnTo>
                  <a:lnTo>
                    <a:pt x="2447" y="1288"/>
                  </a:lnTo>
                  <a:lnTo>
                    <a:pt x="2511" y="1304"/>
                  </a:lnTo>
                  <a:lnTo>
                    <a:pt x="2527" y="1319"/>
                  </a:lnTo>
                  <a:lnTo>
                    <a:pt x="2551" y="1319"/>
                  </a:lnTo>
                  <a:lnTo>
                    <a:pt x="2703" y="1343"/>
                  </a:lnTo>
                  <a:lnTo>
                    <a:pt x="2719" y="1359"/>
                  </a:lnTo>
                  <a:lnTo>
                    <a:pt x="2727" y="1359"/>
                  </a:lnTo>
                  <a:lnTo>
                    <a:pt x="2767" y="1383"/>
                  </a:lnTo>
                  <a:lnTo>
                    <a:pt x="2783" y="1407"/>
                  </a:lnTo>
                  <a:lnTo>
                    <a:pt x="2799" y="1431"/>
                  </a:lnTo>
                  <a:lnTo>
                    <a:pt x="2823" y="1455"/>
                  </a:lnTo>
                  <a:lnTo>
                    <a:pt x="2847" y="1479"/>
                  </a:lnTo>
                  <a:lnTo>
                    <a:pt x="2887" y="1479"/>
                  </a:lnTo>
                  <a:lnTo>
                    <a:pt x="2911" y="1479"/>
                  </a:lnTo>
                  <a:lnTo>
                    <a:pt x="3031" y="1479"/>
                  </a:lnTo>
                  <a:lnTo>
                    <a:pt x="3039" y="1479"/>
                  </a:lnTo>
                  <a:lnTo>
                    <a:pt x="3079" y="1511"/>
                  </a:lnTo>
                  <a:lnTo>
                    <a:pt x="3390" y="1567"/>
                  </a:lnTo>
                  <a:lnTo>
                    <a:pt x="3622" y="1647"/>
                  </a:lnTo>
                </a:path>
              </a:pathLst>
            </a:custGeom>
            <a:noFill/>
            <a:ln w="28575" cmpd="sng">
              <a:solidFill>
                <a:srgbClr val="FF0000"/>
              </a:solidFill>
              <a:prstDash val="solid"/>
              <a:round/>
              <a:headEnd/>
              <a:tailEnd/>
            </a:ln>
          </p:spPr>
          <p:txBody>
            <a:bodyPr/>
            <a:lstStyle/>
            <a:p>
              <a:pPr>
                <a:defRPr/>
              </a:pPr>
              <a:endParaRPr lang="en-US">
                <a:latin typeface="Arial" charset="0"/>
              </a:endParaRPr>
            </a:p>
          </p:txBody>
        </p:sp>
        <p:sp>
          <p:nvSpPr>
            <p:cNvPr id="376894" name="Freeform 62"/>
            <p:cNvSpPr>
              <a:spLocks/>
            </p:cNvSpPr>
            <p:nvPr/>
          </p:nvSpPr>
          <p:spPr bwMode="auto">
            <a:xfrm>
              <a:off x="3953" y="1547"/>
              <a:ext cx="1731" cy="1098"/>
            </a:xfrm>
            <a:custGeom>
              <a:avLst/>
              <a:gdLst/>
              <a:ahLst/>
              <a:cxnLst>
                <a:cxn ang="0">
                  <a:pos x="16" y="40"/>
                </a:cxn>
                <a:cxn ang="0">
                  <a:pos x="32" y="56"/>
                </a:cxn>
                <a:cxn ang="0">
                  <a:pos x="48" y="88"/>
                </a:cxn>
                <a:cxn ang="0">
                  <a:pos x="80" y="104"/>
                </a:cxn>
                <a:cxn ang="0">
                  <a:pos x="104" y="120"/>
                </a:cxn>
                <a:cxn ang="0">
                  <a:pos x="120" y="136"/>
                </a:cxn>
                <a:cxn ang="0">
                  <a:pos x="144" y="160"/>
                </a:cxn>
                <a:cxn ang="0">
                  <a:pos x="168" y="200"/>
                </a:cxn>
                <a:cxn ang="0">
                  <a:pos x="200" y="200"/>
                </a:cxn>
                <a:cxn ang="0">
                  <a:pos x="240" y="240"/>
                </a:cxn>
                <a:cxn ang="0">
                  <a:pos x="280" y="256"/>
                </a:cxn>
                <a:cxn ang="0">
                  <a:pos x="304" y="296"/>
                </a:cxn>
                <a:cxn ang="0">
                  <a:pos x="328" y="320"/>
                </a:cxn>
                <a:cxn ang="0">
                  <a:pos x="360" y="344"/>
                </a:cxn>
                <a:cxn ang="0">
                  <a:pos x="408" y="368"/>
                </a:cxn>
                <a:cxn ang="0">
                  <a:pos x="464" y="400"/>
                </a:cxn>
                <a:cxn ang="0">
                  <a:pos x="519" y="408"/>
                </a:cxn>
                <a:cxn ang="0">
                  <a:pos x="559" y="432"/>
                </a:cxn>
                <a:cxn ang="0">
                  <a:pos x="591" y="464"/>
                </a:cxn>
                <a:cxn ang="0">
                  <a:pos x="623" y="480"/>
                </a:cxn>
                <a:cxn ang="0">
                  <a:pos x="671" y="496"/>
                </a:cxn>
                <a:cxn ang="0">
                  <a:pos x="711" y="496"/>
                </a:cxn>
                <a:cxn ang="0">
                  <a:pos x="775" y="496"/>
                </a:cxn>
                <a:cxn ang="0">
                  <a:pos x="807" y="504"/>
                </a:cxn>
                <a:cxn ang="0">
                  <a:pos x="855" y="528"/>
                </a:cxn>
                <a:cxn ang="0">
                  <a:pos x="879" y="536"/>
                </a:cxn>
                <a:cxn ang="0">
                  <a:pos x="967" y="552"/>
                </a:cxn>
                <a:cxn ang="0">
                  <a:pos x="1015" y="552"/>
                </a:cxn>
                <a:cxn ang="0">
                  <a:pos x="1063" y="560"/>
                </a:cxn>
                <a:cxn ang="0">
                  <a:pos x="1103" y="584"/>
                </a:cxn>
                <a:cxn ang="0">
                  <a:pos x="1231" y="600"/>
                </a:cxn>
                <a:cxn ang="0">
                  <a:pos x="1311" y="616"/>
                </a:cxn>
                <a:cxn ang="0">
                  <a:pos x="1359" y="640"/>
                </a:cxn>
                <a:cxn ang="0">
                  <a:pos x="1399" y="656"/>
                </a:cxn>
                <a:cxn ang="0">
                  <a:pos x="1455" y="688"/>
                </a:cxn>
                <a:cxn ang="0">
                  <a:pos x="1519" y="704"/>
                </a:cxn>
                <a:cxn ang="0">
                  <a:pos x="1599" y="736"/>
                </a:cxn>
                <a:cxn ang="0">
                  <a:pos x="1663" y="744"/>
                </a:cxn>
                <a:cxn ang="0">
                  <a:pos x="1791" y="760"/>
                </a:cxn>
                <a:cxn ang="0">
                  <a:pos x="1855" y="784"/>
                </a:cxn>
                <a:cxn ang="0">
                  <a:pos x="1895" y="792"/>
                </a:cxn>
                <a:cxn ang="0">
                  <a:pos x="2047" y="832"/>
                </a:cxn>
                <a:cxn ang="0">
                  <a:pos x="2079" y="880"/>
                </a:cxn>
                <a:cxn ang="0">
                  <a:pos x="2183" y="896"/>
                </a:cxn>
                <a:cxn ang="0">
                  <a:pos x="2223" y="896"/>
                </a:cxn>
                <a:cxn ang="0">
                  <a:pos x="2287" y="944"/>
                </a:cxn>
                <a:cxn ang="0">
                  <a:pos x="2343" y="992"/>
                </a:cxn>
                <a:cxn ang="0">
                  <a:pos x="2447" y="992"/>
                </a:cxn>
                <a:cxn ang="0">
                  <a:pos x="2551" y="1040"/>
                </a:cxn>
                <a:cxn ang="0">
                  <a:pos x="2767" y="1064"/>
                </a:cxn>
                <a:cxn ang="0">
                  <a:pos x="2847" y="1064"/>
                </a:cxn>
                <a:cxn ang="0">
                  <a:pos x="3039" y="1176"/>
                </a:cxn>
              </a:cxnLst>
              <a:rect l="0" t="0" r="r" b="b"/>
              <a:pathLst>
                <a:path w="3622" h="1176">
                  <a:moveTo>
                    <a:pt x="0" y="0"/>
                  </a:moveTo>
                  <a:lnTo>
                    <a:pt x="8" y="0"/>
                  </a:lnTo>
                  <a:lnTo>
                    <a:pt x="8" y="32"/>
                  </a:lnTo>
                  <a:lnTo>
                    <a:pt x="16" y="40"/>
                  </a:lnTo>
                  <a:lnTo>
                    <a:pt x="16" y="40"/>
                  </a:lnTo>
                  <a:lnTo>
                    <a:pt x="24" y="48"/>
                  </a:lnTo>
                  <a:lnTo>
                    <a:pt x="24" y="56"/>
                  </a:lnTo>
                  <a:lnTo>
                    <a:pt x="32" y="56"/>
                  </a:lnTo>
                  <a:lnTo>
                    <a:pt x="40" y="64"/>
                  </a:lnTo>
                  <a:lnTo>
                    <a:pt x="40" y="64"/>
                  </a:lnTo>
                  <a:lnTo>
                    <a:pt x="48" y="80"/>
                  </a:lnTo>
                  <a:lnTo>
                    <a:pt x="48" y="88"/>
                  </a:lnTo>
                  <a:lnTo>
                    <a:pt x="64" y="88"/>
                  </a:lnTo>
                  <a:lnTo>
                    <a:pt x="72" y="104"/>
                  </a:lnTo>
                  <a:lnTo>
                    <a:pt x="80" y="104"/>
                  </a:lnTo>
                  <a:lnTo>
                    <a:pt x="80" y="104"/>
                  </a:lnTo>
                  <a:lnTo>
                    <a:pt x="88" y="104"/>
                  </a:lnTo>
                  <a:lnTo>
                    <a:pt x="96" y="112"/>
                  </a:lnTo>
                  <a:lnTo>
                    <a:pt x="104" y="112"/>
                  </a:lnTo>
                  <a:lnTo>
                    <a:pt x="104" y="120"/>
                  </a:lnTo>
                  <a:lnTo>
                    <a:pt x="112" y="120"/>
                  </a:lnTo>
                  <a:lnTo>
                    <a:pt x="112" y="120"/>
                  </a:lnTo>
                  <a:lnTo>
                    <a:pt x="120" y="128"/>
                  </a:lnTo>
                  <a:lnTo>
                    <a:pt x="120" y="136"/>
                  </a:lnTo>
                  <a:lnTo>
                    <a:pt x="128" y="152"/>
                  </a:lnTo>
                  <a:lnTo>
                    <a:pt x="136" y="152"/>
                  </a:lnTo>
                  <a:lnTo>
                    <a:pt x="136" y="152"/>
                  </a:lnTo>
                  <a:lnTo>
                    <a:pt x="144" y="160"/>
                  </a:lnTo>
                  <a:lnTo>
                    <a:pt x="144" y="160"/>
                  </a:lnTo>
                  <a:lnTo>
                    <a:pt x="152" y="176"/>
                  </a:lnTo>
                  <a:lnTo>
                    <a:pt x="160" y="184"/>
                  </a:lnTo>
                  <a:lnTo>
                    <a:pt x="168" y="200"/>
                  </a:lnTo>
                  <a:lnTo>
                    <a:pt x="176" y="200"/>
                  </a:lnTo>
                  <a:lnTo>
                    <a:pt x="176" y="200"/>
                  </a:lnTo>
                  <a:lnTo>
                    <a:pt x="184" y="200"/>
                  </a:lnTo>
                  <a:lnTo>
                    <a:pt x="200" y="200"/>
                  </a:lnTo>
                  <a:lnTo>
                    <a:pt x="208" y="208"/>
                  </a:lnTo>
                  <a:lnTo>
                    <a:pt x="216" y="216"/>
                  </a:lnTo>
                  <a:lnTo>
                    <a:pt x="224" y="224"/>
                  </a:lnTo>
                  <a:lnTo>
                    <a:pt x="240" y="240"/>
                  </a:lnTo>
                  <a:lnTo>
                    <a:pt x="248" y="248"/>
                  </a:lnTo>
                  <a:lnTo>
                    <a:pt x="264" y="256"/>
                  </a:lnTo>
                  <a:lnTo>
                    <a:pt x="272" y="256"/>
                  </a:lnTo>
                  <a:lnTo>
                    <a:pt x="280" y="256"/>
                  </a:lnTo>
                  <a:lnTo>
                    <a:pt x="288" y="264"/>
                  </a:lnTo>
                  <a:lnTo>
                    <a:pt x="296" y="280"/>
                  </a:lnTo>
                  <a:lnTo>
                    <a:pt x="304" y="288"/>
                  </a:lnTo>
                  <a:lnTo>
                    <a:pt x="304" y="296"/>
                  </a:lnTo>
                  <a:lnTo>
                    <a:pt x="312" y="304"/>
                  </a:lnTo>
                  <a:lnTo>
                    <a:pt x="320" y="312"/>
                  </a:lnTo>
                  <a:lnTo>
                    <a:pt x="328" y="320"/>
                  </a:lnTo>
                  <a:lnTo>
                    <a:pt x="328" y="320"/>
                  </a:lnTo>
                  <a:lnTo>
                    <a:pt x="336" y="320"/>
                  </a:lnTo>
                  <a:lnTo>
                    <a:pt x="344" y="320"/>
                  </a:lnTo>
                  <a:lnTo>
                    <a:pt x="352" y="336"/>
                  </a:lnTo>
                  <a:lnTo>
                    <a:pt x="360" y="344"/>
                  </a:lnTo>
                  <a:lnTo>
                    <a:pt x="376" y="352"/>
                  </a:lnTo>
                  <a:lnTo>
                    <a:pt x="392" y="360"/>
                  </a:lnTo>
                  <a:lnTo>
                    <a:pt x="400" y="360"/>
                  </a:lnTo>
                  <a:lnTo>
                    <a:pt x="408" y="368"/>
                  </a:lnTo>
                  <a:lnTo>
                    <a:pt x="416" y="368"/>
                  </a:lnTo>
                  <a:lnTo>
                    <a:pt x="424" y="376"/>
                  </a:lnTo>
                  <a:lnTo>
                    <a:pt x="440" y="392"/>
                  </a:lnTo>
                  <a:lnTo>
                    <a:pt x="464" y="400"/>
                  </a:lnTo>
                  <a:lnTo>
                    <a:pt x="487" y="400"/>
                  </a:lnTo>
                  <a:lnTo>
                    <a:pt x="487" y="408"/>
                  </a:lnTo>
                  <a:lnTo>
                    <a:pt x="519" y="408"/>
                  </a:lnTo>
                  <a:lnTo>
                    <a:pt x="519" y="408"/>
                  </a:lnTo>
                  <a:lnTo>
                    <a:pt x="527" y="416"/>
                  </a:lnTo>
                  <a:lnTo>
                    <a:pt x="535" y="424"/>
                  </a:lnTo>
                  <a:lnTo>
                    <a:pt x="551" y="424"/>
                  </a:lnTo>
                  <a:lnTo>
                    <a:pt x="559" y="432"/>
                  </a:lnTo>
                  <a:lnTo>
                    <a:pt x="575" y="440"/>
                  </a:lnTo>
                  <a:lnTo>
                    <a:pt x="583" y="448"/>
                  </a:lnTo>
                  <a:lnTo>
                    <a:pt x="583" y="456"/>
                  </a:lnTo>
                  <a:lnTo>
                    <a:pt x="591" y="464"/>
                  </a:lnTo>
                  <a:lnTo>
                    <a:pt x="599" y="464"/>
                  </a:lnTo>
                  <a:lnTo>
                    <a:pt x="599" y="464"/>
                  </a:lnTo>
                  <a:lnTo>
                    <a:pt x="607" y="472"/>
                  </a:lnTo>
                  <a:lnTo>
                    <a:pt x="623" y="480"/>
                  </a:lnTo>
                  <a:lnTo>
                    <a:pt x="631" y="488"/>
                  </a:lnTo>
                  <a:lnTo>
                    <a:pt x="639" y="488"/>
                  </a:lnTo>
                  <a:lnTo>
                    <a:pt x="647" y="496"/>
                  </a:lnTo>
                  <a:lnTo>
                    <a:pt x="671" y="496"/>
                  </a:lnTo>
                  <a:lnTo>
                    <a:pt x="687" y="496"/>
                  </a:lnTo>
                  <a:lnTo>
                    <a:pt x="687" y="496"/>
                  </a:lnTo>
                  <a:lnTo>
                    <a:pt x="703" y="496"/>
                  </a:lnTo>
                  <a:lnTo>
                    <a:pt x="711" y="496"/>
                  </a:lnTo>
                  <a:lnTo>
                    <a:pt x="719" y="496"/>
                  </a:lnTo>
                  <a:lnTo>
                    <a:pt x="727" y="496"/>
                  </a:lnTo>
                  <a:lnTo>
                    <a:pt x="743" y="496"/>
                  </a:lnTo>
                  <a:lnTo>
                    <a:pt x="775" y="496"/>
                  </a:lnTo>
                  <a:lnTo>
                    <a:pt x="775" y="504"/>
                  </a:lnTo>
                  <a:lnTo>
                    <a:pt x="791" y="504"/>
                  </a:lnTo>
                  <a:lnTo>
                    <a:pt x="799" y="504"/>
                  </a:lnTo>
                  <a:lnTo>
                    <a:pt x="807" y="504"/>
                  </a:lnTo>
                  <a:lnTo>
                    <a:pt x="815" y="504"/>
                  </a:lnTo>
                  <a:lnTo>
                    <a:pt x="831" y="512"/>
                  </a:lnTo>
                  <a:lnTo>
                    <a:pt x="847" y="528"/>
                  </a:lnTo>
                  <a:lnTo>
                    <a:pt x="855" y="528"/>
                  </a:lnTo>
                  <a:lnTo>
                    <a:pt x="863" y="528"/>
                  </a:lnTo>
                  <a:lnTo>
                    <a:pt x="871" y="536"/>
                  </a:lnTo>
                  <a:lnTo>
                    <a:pt x="879" y="536"/>
                  </a:lnTo>
                  <a:lnTo>
                    <a:pt x="879" y="536"/>
                  </a:lnTo>
                  <a:lnTo>
                    <a:pt x="911" y="536"/>
                  </a:lnTo>
                  <a:lnTo>
                    <a:pt x="935" y="536"/>
                  </a:lnTo>
                  <a:lnTo>
                    <a:pt x="951" y="544"/>
                  </a:lnTo>
                  <a:lnTo>
                    <a:pt x="967" y="552"/>
                  </a:lnTo>
                  <a:lnTo>
                    <a:pt x="983" y="552"/>
                  </a:lnTo>
                  <a:lnTo>
                    <a:pt x="983" y="552"/>
                  </a:lnTo>
                  <a:lnTo>
                    <a:pt x="999" y="552"/>
                  </a:lnTo>
                  <a:lnTo>
                    <a:pt x="1015" y="552"/>
                  </a:lnTo>
                  <a:lnTo>
                    <a:pt x="1023" y="560"/>
                  </a:lnTo>
                  <a:lnTo>
                    <a:pt x="1031" y="560"/>
                  </a:lnTo>
                  <a:lnTo>
                    <a:pt x="1039" y="560"/>
                  </a:lnTo>
                  <a:lnTo>
                    <a:pt x="1063" y="560"/>
                  </a:lnTo>
                  <a:lnTo>
                    <a:pt x="1071" y="560"/>
                  </a:lnTo>
                  <a:lnTo>
                    <a:pt x="1079" y="576"/>
                  </a:lnTo>
                  <a:lnTo>
                    <a:pt x="1087" y="584"/>
                  </a:lnTo>
                  <a:lnTo>
                    <a:pt x="1103" y="584"/>
                  </a:lnTo>
                  <a:lnTo>
                    <a:pt x="1143" y="584"/>
                  </a:lnTo>
                  <a:lnTo>
                    <a:pt x="1167" y="592"/>
                  </a:lnTo>
                  <a:lnTo>
                    <a:pt x="1191" y="592"/>
                  </a:lnTo>
                  <a:lnTo>
                    <a:pt x="1231" y="600"/>
                  </a:lnTo>
                  <a:lnTo>
                    <a:pt x="1247" y="600"/>
                  </a:lnTo>
                  <a:lnTo>
                    <a:pt x="1255" y="608"/>
                  </a:lnTo>
                  <a:lnTo>
                    <a:pt x="1271" y="608"/>
                  </a:lnTo>
                  <a:lnTo>
                    <a:pt x="1311" y="616"/>
                  </a:lnTo>
                  <a:lnTo>
                    <a:pt x="1319" y="624"/>
                  </a:lnTo>
                  <a:lnTo>
                    <a:pt x="1335" y="624"/>
                  </a:lnTo>
                  <a:lnTo>
                    <a:pt x="1351" y="640"/>
                  </a:lnTo>
                  <a:lnTo>
                    <a:pt x="1359" y="640"/>
                  </a:lnTo>
                  <a:lnTo>
                    <a:pt x="1359" y="648"/>
                  </a:lnTo>
                  <a:lnTo>
                    <a:pt x="1367" y="648"/>
                  </a:lnTo>
                  <a:lnTo>
                    <a:pt x="1383" y="656"/>
                  </a:lnTo>
                  <a:lnTo>
                    <a:pt x="1399" y="656"/>
                  </a:lnTo>
                  <a:lnTo>
                    <a:pt x="1407" y="664"/>
                  </a:lnTo>
                  <a:lnTo>
                    <a:pt x="1415" y="680"/>
                  </a:lnTo>
                  <a:lnTo>
                    <a:pt x="1423" y="688"/>
                  </a:lnTo>
                  <a:lnTo>
                    <a:pt x="1455" y="688"/>
                  </a:lnTo>
                  <a:lnTo>
                    <a:pt x="1463" y="688"/>
                  </a:lnTo>
                  <a:lnTo>
                    <a:pt x="1479" y="696"/>
                  </a:lnTo>
                  <a:lnTo>
                    <a:pt x="1519" y="704"/>
                  </a:lnTo>
                  <a:lnTo>
                    <a:pt x="1519" y="704"/>
                  </a:lnTo>
                  <a:lnTo>
                    <a:pt x="1535" y="720"/>
                  </a:lnTo>
                  <a:lnTo>
                    <a:pt x="1575" y="728"/>
                  </a:lnTo>
                  <a:lnTo>
                    <a:pt x="1575" y="728"/>
                  </a:lnTo>
                  <a:lnTo>
                    <a:pt x="1599" y="736"/>
                  </a:lnTo>
                  <a:lnTo>
                    <a:pt x="1607" y="736"/>
                  </a:lnTo>
                  <a:lnTo>
                    <a:pt x="1631" y="736"/>
                  </a:lnTo>
                  <a:lnTo>
                    <a:pt x="1647" y="736"/>
                  </a:lnTo>
                  <a:lnTo>
                    <a:pt x="1663" y="744"/>
                  </a:lnTo>
                  <a:lnTo>
                    <a:pt x="1727" y="744"/>
                  </a:lnTo>
                  <a:lnTo>
                    <a:pt x="1735" y="760"/>
                  </a:lnTo>
                  <a:lnTo>
                    <a:pt x="1775" y="760"/>
                  </a:lnTo>
                  <a:lnTo>
                    <a:pt x="1791" y="760"/>
                  </a:lnTo>
                  <a:lnTo>
                    <a:pt x="1807" y="760"/>
                  </a:lnTo>
                  <a:lnTo>
                    <a:pt x="1815" y="760"/>
                  </a:lnTo>
                  <a:lnTo>
                    <a:pt x="1839" y="768"/>
                  </a:lnTo>
                  <a:lnTo>
                    <a:pt x="1855" y="784"/>
                  </a:lnTo>
                  <a:lnTo>
                    <a:pt x="1855" y="784"/>
                  </a:lnTo>
                  <a:lnTo>
                    <a:pt x="1863" y="784"/>
                  </a:lnTo>
                  <a:lnTo>
                    <a:pt x="1895" y="792"/>
                  </a:lnTo>
                  <a:lnTo>
                    <a:pt x="1895" y="792"/>
                  </a:lnTo>
                  <a:lnTo>
                    <a:pt x="1919" y="808"/>
                  </a:lnTo>
                  <a:lnTo>
                    <a:pt x="1967" y="816"/>
                  </a:lnTo>
                  <a:lnTo>
                    <a:pt x="1983" y="816"/>
                  </a:lnTo>
                  <a:lnTo>
                    <a:pt x="2047" y="832"/>
                  </a:lnTo>
                  <a:lnTo>
                    <a:pt x="2055" y="840"/>
                  </a:lnTo>
                  <a:lnTo>
                    <a:pt x="2071" y="856"/>
                  </a:lnTo>
                  <a:lnTo>
                    <a:pt x="2079" y="856"/>
                  </a:lnTo>
                  <a:lnTo>
                    <a:pt x="2079" y="880"/>
                  </a:lnTo>
                  <a:lnTo>
                    <a:pt x="2095" y="880"/>
                  </a:lnTo>
                  <a:lnTo>
                    <a:pt x="2111" y="896"/>
                  </a:lnTo>
                  <a:lnTo>
                    <a:pt x="2151" y="896"/>
                  </a:lnTo>
                  <a:lnTo>
                    <a:pt x="2183" y="896"/>
                  </a:lnTo>
                  <a:lnTo>
                    <a:pt x="2199" y="896"/>
                  </a:lnTo>
                  <a:lnTo>
                    <a:pt x="2207" y="896"/>
                  </a:lnTo>
                  <a:lnTo>
                    <a:pt x="2215" y="896"/>
                  </a:lnTo>
                  <a:lnTo>
                    <a:pt x="2223" y="896"/>
                  </a:lnTo>
                  <a:lnTo>
                    <a:pt x="2255" y="896"/>
                  </a:lnTo>
                  <a:lnTo>
                    <a:pt x="2271" y="912"/>
                  </a:lnTo>
                  <a:lnTo>
                    <a:pt x="2279" y="928"/>
                  </a:lnTo>
                  <a:lnTo>
                    <a:pt x="2287" y="944"/>
                  </a:lnTo>
                  <a:lnTo>
                    <a:pt x="2287" y="960"/>
                  </a:lnTo>
                  <a:lnTo>
                    <a:pt x="2303" y="976"/>
                  </a:lnTo>
                  <a:lnTo>
                    <a:pt x="2319" y="976"/>
                  </a:lnTo>
                  <a:lnTo>
                    <a:pt x="2343" y="992"/>
                  </a:lnTo>
                  <a:lnTo>
                    <a:pt x="2375" y="992"/>
                  </a:lnTo>
                  <a:lnTo>
                    <a:pt x="2399" y="992"/>
                  </a:lnTo>
                  <a:lnTo>
                    <a:pt x="2407" y="992"/>
                  </a:lnTo>
                  <a:lnTo>
                    <a:pt x="2447" y="992"/>
                  </a:lnTo>
                  <a:lnTo>
                    <a:pt x="2447" y="1008"/>
                  </a:lnTo>
                  <a:lnTo>
                    <a:pt x="2511" y="1008"/>
                  </a:lnTo>
                  <a:lnTo>
                    <a:pt x="2527" y="1008"/>
                  </a:lnTo>
                  <a:lnTo>
                    <a:pt x="2551" y="1040"/>
                  </a:lnTo>
                  <a:lnTo>
                    <a:pt x="2703" y="1040"/>
                  </a:lnTo>
                  <a:lnTo>
                    <a:pt x="2719" y="1040"/>
                  </a:lnTo>
                  <a:lnTo>
                    <a:pt x="2727" y="1064"/>
                  </a:lnTo>
                  <a:lnTo>
                    <a:pt x="2767" y="1064"/>
                  </a:lnTo>
                  <a:lnTo>
                    <a:pt x="2783" y="1064"/>
                  </a:lnTo>
                  <a:lnTo>
                    <a:pt x="2799" y="1064"/>
                  </a:lnTo>
                  <a:lnTo>
                    <a:pt x="2823" y="1064"/>
                  </a:lnTo>
                  <a:lnTo>
                    <a:pt x="2847" y="1064"/>
                  </a:lnTo>
                  <a:lnTo>
                    <a:pt x="2887" y="1088"/>
                  </a:lnTo>
                  <a:lnTo>
                    <a:pt x="2911" y="1120"/>
                  </a:lnTo>
                  <a:lnTo>
                    <a:pt x="3031" y="1144"/>
                  </a:lnTo>
                  <a:lnTo>
                    <a:pt x="3039" y="1176"/>
                  </a:lnTo>
                  <a:lnTo>
                    <a:pt x="3079" y="1176"/>
                  </a:lnTo>
                  <a:lnTo>
                    <a:pt x="3390" y="1176"/>
                  </a:lnTo>
                  <a:lnTo>
                    <a:pt x="3622" y="1176"/>
                  </a:lnTo>
                </a:path>
              </a:pathLst>
            </a:custGeom>
            <a:noFill/>
            <a:ln w="28575" cmpd="sng">
              <a:solidFill>
                <a:srgbClr val="FFFF00"/>
              </a:solidFill>
              <a:prstDash val="solid"/>
              <a:round/>
              <a:headEnd/>
              <a:tailEnd/>
            </a:ln>
          </p:spPr>
          <p:txBody>
            <a:bodyPr/>
            <a:lstStyle/>
            <a:p>
              <a:pPr>
                <a:defRPr/>
              </a:pPr>
              <a:endParaRPr lang="en-US">
                <a:latin typeface="Arial" charset="0"/>
              </a:endParaRPr>
            </a:p>
          </p:txBody>
        </p:sp>
        <p:sp>
          <p:nvSpPr>
            <p:cNvPr id="30746" name="Rectangle 63"/>
            <p:cNvSpPr>
              <a:spLocks noChangeArrowheads="1"/>
            </p:cNvSpPr>
            <p:nvPr/>
          </p:nvSpPr>
          <p:spPr bwMode="auto">
            <a:xfrm>
              <a:off x="3720" y="3595"/>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1800">
                  <a:solidFill>
                    <a:srgbClr val="FFFFFF"/>
                  </a:solidFill>
                </a:rPr>
                <a:t>0.7</a:t>
              </a:r>
              <a:endParaRPr lang="en-US" sz="1800"/>
            </a:p>
          </p:txBody>
        </p:sp>
        <p:sp>
          <p:nvSpPr>
            <p:cNvPr id="30747" name="Rectangle 64"/>
            <p:cNvSpPr>
              <a:spLocks noChangeArrowheads="1"/>
            </p:cNvSpPr>
            <p:nvPr/>
          </p:nvSpPr>
          <p:spPr bwMode="auto">
            <a:xfrm>
              <a:off x="3643" y="3240"/>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1800">
                  <a:solidFill>
                    <a:srgbClr val="FFFFFF"/>
                  </a:solidFill>
                </a:rPr>
                <a:t>0.75</a:t>
              </a:r>
              <a:endParaRPr lang="en-US" sz="1800"/>
            </a:p>
          </p:txBody>
        </p:sp>
        <p:sp>
          <p:nvSpPr>
            <p:cNvPr id="30748" name="Rectangle 65"/>
            <p:cNvSpPr>
              <a:spLocks noChangeArrowheads="1"/>
            </p:cNvSpPr>
            <p:nvPr/>
          </p:nvSpPr>
          <p:spPr bwMode="auto">
            <a:xfrm>
              <a:off x="3720" y="2885"/>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1800">
                  <a:solidFill>
                    <a:srgbClr val="FFFFFF"/>
                  </a:solidFill>
                </a:rPr>
                <a:t>0.8</a:t>
              </a:r>
              <a:endParaRPr lang="en-US" sz="1800"/>
            </a:p>
          </p:txBody>
        </p:sp>
        <p:sp>
          <p:nvSpPr>
            <p:cNvPr id="30749" name="Rectangle 66"/>
            <p:cNvSpPr>
              <a:spLocks noChangeArrowheads="1"/>
            </p:cNvSpPr>
            <p:nvPr/>
          </p:nvSpPr>
          <p:spPr bwMode="auto">
            <a:xfrm>
              <a:off x="3643" y="2531"/>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1800">
                  <a:solidFill>
                    <a:srgbClr val="FFFFFF"/>
                  </a:solidFill>
                </a:rPr>
                <a:t>0.85</a:t>
              </a:r>
              <a:endParaRPr lang="en-US" sz="1800"/>
            </a:p>
          </p:txBody>
        </p:sp>
        <p:sp>
          <p:nvSpPr>
            <p:cNvPr id="30750" name="Rectangle 67"/>
            <p:cNvSpPr>
              <a:spLocks noChangeArrowheads="1"/>
            </p:cNvSpPr>
            <p:nvPr/>
          </p:nvSpPr>
          <p:spPr bwMode="auto">
            <a:xfrm>
              <a:off x="3720" y="2167"/>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1800">
                  <a:solidFill>
                    <a:srgbClr val="FFFFFF"/>
                  </a:solidFill>
                </a:rPr>
                <a:t>0.9</a:t>
              </a:r>
              <a:endParaRPr lang="en-US" sz="1800"/>
            </a:p>
          </p:txBody>
        </p:sp>
        <p:sp>
          <p:nvSpPr>
            <p:cNvPr id="30751" name="Rectangle 68"/>
            <p:cNvSpPr>
              <a:spLocks noChangeArrowheads="1"/>
            </p:cNvSpPr>
            <p:nvPr/>
          </p:nvSpPr>
          <p:spPr bwMode="auto">
            <a:xfrm>
              <a:off x="3643" y="1820"/>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1800">
                  <a:solidFill>
                    <a:srgbClr val="FFFFFF"/>
                  </a:solidFill>
                </a:rPr>
                <a:t>0.95</a:t>
              </a:r>
              <a:endParaRPr lang="en-US" sz="1800"/>
            </a:p>
          </p:txBody>
        </p:sp>
        <p:sp>
          <p:nvSpPr>
            <p:cNvPr id="30752" name="Rectangle 69"/>
            <p:cNvSpPr>
              <a:spLocks noChangeArrowheads="1"/>
            </p:cNvSpPr>
            <p:nvPr/>
          </p:nvSpPr>
          <p:spPr bwMode="auto">
            <a:xfrm>
              <a:off x="3836" y="146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1800">
                  <a:solidFill>
                    <a:srgbClr val="FFFFFF"/>
                  </a:solidFill>
                </a:rPr>
                <a:t>1</a:t>
              </a:r>
              <a:endParaRPr lang="en-US" sz="1800"/>
            </a:p>
          </p:txBody>
        </p:sp>
        <p:sp>
          <p:nvSpPr>
            <p:cNvPr id="30753" name="Rectangle 70"/>
            <p:cNvSpPr>
              <a:spLocks noChangeArrowheads="1"/>
            </p:cNvSpPr>
            <p:nvPr/>
          </p:nvSpPr>
          <p:spPr bwMode="auto">
            <a:xfrm>
              <a:off x="3917" y="374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a:solidFill>
                    <a:srgbClr val="FFFFFF"/>
                  </a:solidFill>
                </a:rPr>
                <a:t>0</a:t>
              </a:r>
              <a:endParaRPr lang="en-US" sz="1800"/>
            </a:p>
          </p:txBody>
        </p:sp>
        <p:sp>
          <p:nvSpPr>
            <p:cNvPr id="30754" name="Rectangle 71"/>
            <p:cNvSpPr>
              <a:spLocks noChangeArrowheads="1"/>
            </p:cNvSpPr>
            <p:nvPr/>
          </p:nvSpPr>
          <p:spPr bwMode="auto">
            <a:xfrm>
              <a:off x="4242" y="3746"/>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a:solidFill>
                    <a:srgbClr val="FFFFFF"/>
                  </a:solidFill>
                </a:rPr>
                <a:t>0.5</a:t>
              </a:r>
              <a:endParaRPr lang="en-US" sz="1800"/>
            </a:p>
          </p:txBody>
        </p:sp>
        <p:sp>
          <p:nvSpPr>
            <p:cNvPr id="30755" name="Rectangle 72"/>
            <p:cNvSpPr>
              <a:spLocks noChangeArrowheads="1"/>
            </p:cNvSpPr>
            <p:nvPr/>
          </p:nvSpPr>
          <p:spPr bwMode="auto">
            <a:xfrm>
              <a:off x="4690" y="374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a:solidFill>
                    <a:srgbClr val="FFFFFF"/>
                  </a:solidFill>
                </a:rPr>
                <a:t>1</a:t>
              </a:r>
              <a:endParaRPr lang="en-US" sz="1800"/>
            </a:p>
          </p:txBody>
        </p:sp>
        <p:sp>
          <p:nvSpPr>
            <p:cNvPr id="30756" name="Rectangle 73"/>
            <p:cNvSpPr>
              <a:spLocks noChangeArrowheads="1"/>
            </p:cNvSpPr>
            <p:nvPr/>
          </p:nvSpPr>
          <p:spPr bwMode="auto">
            <a:xfrm>
              <a:off x="5012" y="3746"/>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a:solidFill>
                    <a:srgbClr val="FFFFFF"/>
                  </a:solidFill>
                </a:rPr>
                <a:t>1.5</a:t>
              </a:r>
              <a:endParaRPr lang="en-US" sz="1800"/>
            </a:p>
          </p:txBody>
        </p:sp>
        <p:sp>
          <p:nvSpPr>
            <p:cNvPr id="30757" name="Rectangle 74"/>
            <p:cNvSpPr>
              <a:spLocks noChangeArrowheads="1"/>
            </p:cNvSpPr>
            <p:nvPr/>
          </p:nvSpPr>
          <p:spPr bwMode="auto">
            <a:xfrm>
              <a:off x="5466" y="374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a:solidFill>
                    <a:srgbClr val="FFFFFF"/>
                  </a:solidFill>
                </a:rPr>
                <a:t>2</a:t>
              </a:r>
              <a:endParaRPr lang="en-US" sz="1800"/>
            </a:p>
          </p:txBody>
        </p:sp>
        <p:sp>
          <p:nvSpPr>
            <p:cNvPr id="30758" name="Rectangle 75"/>
            <p:cNvSpPr>
              <a:spLocks noChangeArrowheads="1"/>
            </p:cNvSpPr>
            <p:nvPr/>
          </p:nvSpPr>
          <p:spPr bwMode="auto">
            <a:xfrm>
              <a:off x="5785" y="3746"/>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a:solidFill>
                    <a:srgbClr val="FFFFFF"/>
                  </a:solidFill>
                </a:rPr>
                <a:t>2.5</a:t>
              </a:r>
              <a:endParaRPr lang="en-US" sz="1800"/>
            </a:p>
          </p:txBody>
        </p:sp>
        <p:sp>
          <p:nvSpPr>
            <p:cNvPr id="30759" name="Text Box 76"/>
            <p:cNvSpPr txBox="1">
              <a:spLocks noChangeArrowheads="1"/>
            </p:cNvSpPr>
            <p:nvPr/>
          </p:nvSpPr>
          <p:spPr bwMode="auto">
            <a:xfrm>
              <a:off x="5624" y="2532"/>
              <a:ext cx="7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spcBef>
                  <a:spcPct val="50000"/>
                </a:spcBef>
              </a:pPr>
              <a:r>
                <a:rPr lang="en-US" sz="1600">
                  <a:solidFill>
                    <a:srgbClr val="FFFFFF"/>
                  </a:solidFill>
                </a:rPr>
                <a:t>Carvedilol</a:t>
              </a:r>
            </a:p>
          </p:txBody>
        </p:sp>
        <p:sp>
          <p:nvSpPr>
            <p:cNvPr id="30760" name="Text Box 77"/>
            <p:cNvSpPr txBox="1">
              <a:spLocks noChangeArrowheads="1"/>
            </p:cNvSpPr>
            <p:nvPr/>
          </p:nvSpPr>
          <p:spPr bwMode="auto">
            <a:xfrm>
              <a:off x="5624" y="2967"/>
              <a:ext cx="5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spcBef>
                  <a:spcPct val="50000"/>
                </a:spcBef>
              </a:pPr>
              <a:r>
                <a:rPr lang="en-US" sz="1600">
                  <a:solidFill>
                    <a:srgbClr val="FFFFFF"/>
                  </a:solidFill>
                </a:rPr>
                <a:t>Placebo</a:t>
              </a:r>
            </a:p>
          </p:txBody>
        </p:sp>
        <p:sp>
          <p:nvSpPr>
            <p:cNvPr id="30761" name="Rectangle 78"/>
            <p:cNvSpPr>
              <a:spLocks noChangeArrowheads="1"/>
            </p:cNvSpPr>
            <p:nvPr/>
          </p:nvSpPr>
          <p:spPr bwMode="auto">
            <a:xfrm>
              <a:off x="4735" y="3929"/>
              <a:ext cx="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dirty="0">
                  <a:solidFill>
                    <a:srgbClr val="FFFFFF"/>
                  </a:solidFill>
                </a:rPr>
                <a:t>Years</a:t>
              </a:r>
              <a:endParaRPr lang="en-US" sz="1800" dirty="0"/>
            </a:p>
          </p:txBody>
        </p:sp>
        <p:sp>
          <p:nvSpPr>
            <p:cNvPr id="376912" name="Text Box 80"/>
            <p:cNvSpPr txBox="1">
              <a:spLocks noChangeArrowheads="1"/>
            </p:cNvSpPr>
            <p:nvPr/>
          </p:nvSpPr>
          <p:spPr bwMode="auto">
            <a:xfrm>
              <a:off x="5123" y="1756"/>
              <a:ext cx="696" cy="404"/>
            </a:xfrm>
            <a:prstGeom prst="rect">
              <a:avLst/>
            </a:prstGeom>
            <a:noFill/>
            <a:ln w="9525">
              <a:noFill/>
              <a:miter lim="800000"/>
              <a:headEnd/>
              <a:tailEnd/>
            </a:ln>
            <a:effectLst/>
          </p:spPr>
          <p:txBody>
            <a:bodyPr wrap="none">
              <a:spAutoFit/>
            </a:bodyPr>
            <a:lstStyle/>
            <a:p>
              <a:pPr>
                <a:defRPr/>
              </a:pPr>
              <a:r>
                <a:rPr lang="en-US" dirty="0">
                  <a:solidFill>
                    <a:schemeClr val="bg1"/>
                  </a:solidFill>
                  <a:effectLst>
                    <a:outerShdw blurRad="38100" dist="38100" dir="2700000" algn="tl">
                      <a:srgbClr val="000000"/>
                    </a:outerShdw>
                  </a:effectLst>
                  <a:latin typeface="Arial" charset="0"/>
                </a:rPr>
                <a:t>RR=23%</a:t>
              </a:r>
            </a:p>
            <a:p>
              <a:pPr>
                <a:defRPr/>
              </a:pPr>
              <a:r>
                <a:rPr lang="en-US" dirty="0">
                  <a:solidFill>
                    <a:schemeClr val="bg1"/>
                  </a:solidFill>
                  <a:effectLst>
                    <a:outerShdw blurRad="38100" dist="38100" dir="2700000" algn="tl">
                      <a:srgbClr val="000000"/>
                    </a:outerShdw>
                  </a:effectLst>
                  <a:latin typeface="Arial" charset="0"/>
                </a:rPr>
                <a:t>P=.031</a:t>
              </a:r>
              <a:endParaRPr lang="en-US" sz="2400" dirty="0">
                <a:solidFill>
                  <a:schemeClr val="bg1"/>
                </a:solidFill>
                <a:effectLst>
                  <a:outerShdw blurRad="38100" dist="38100" dir="2700000" algn="tl">
                    <a:srgbClr val="000000"/>
                  </a:outerShdw>
                </a:effectLst>
                <a:latin typeface="Times New Roman" pitchFamily="18" charset="0"/>
              </a:endParaRPr>
            </a:p>
          </p:txBody>
        </p:sp>
      </p:grpSp>
      <p:sp>
        <p:nvSpPr>
          <p:cNvPr id="30725" name="Text Box 83"/>
          <p:cNvSpPr txBox="1">
            <a:spLocks noChangeArrowheads="1"/>
          </p:cNvSpPr>
          <p:nvPr/>
        </p:nvSpPr>
        <p:spPr bwMode="auto">
          <a:xfrm>
            <a:off x="1722716" y="1289134"/>
            <a:ext cx="34211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2400" dirty="0">
                <a:solidFill>
                  <a:schemeClr val="bg1"/>
                </a:solidFill>
              </a:rPr>
              <a:t>Advanced Heart Failure</a:t>
            </a:r>
          </a:p>
          <a:p>
            <a:pPr algn="ctr"/>
            <a:r>
              <a:rPr lang="en-US" sz="2400" dirty="0">
                <a:solidFill>
                  <a:schemeClr val="bg1"/>
                </a:solidFill>
              </a:rPr>
              <a:t>Copernicus (n = 2289)</a:t>
            </a:r>
          </a:p>
        </p:txBody>
      </p:sp>
      <p:sp>
        <p:nvSpPr>
          <p:cNvPr id="30726" name="Text Box 84"/>
          <p:cNvSpPr txBox="1">
            <a:spLocks noChangeArrowheads="1"/>
          </p:cNvSpPr>
          <p:nvPr/>
        </p:nvSpPr>
        <p:spPr bwMode="auto">
          <a:xfrm>
            <a:off x="6429760" y="1289134"/>
            <a:ext cx="37273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2400" dirty="0">
                <a:solidFill>
                  <a:schemeClr val="bg1"/>
                </a:solidFill>
              </a:rPr>
              <a:t>Post Myocardial Infarction</a:t>
            </a:r>
          </a:p>
          <a:p>
            <a:pPr algn="ctr"/>
            <a:r>
              <a:rPr lang="en-US" sz="2400" dirty="0">
                <a:solidFill>
                  <a:schemeClr val="bg1"/>
                </a:solidFill>
              </a:rPr>
              <a:t>Capricorn (n= 1959)</a:t>
            </a:r>
          </a:p>
        </p:txBody>
      </p:sp>
      <p:sp>
        <p:nvSpPr>
          <p:cNvPr id="376920" name="Text Box 88"/>
          <p:cNvSpPr txBox="1">
            <a:spLocks noChangeArrowheads="1"/>
          </p:cNvSpPr>
          <p:nvPr/>
        </p:nvSpPr>
        <p:spPr bwMode="auto">
          <a:xfrm>
            <a:off x="1289361" y="6361195"/>
            <a:ext cx="4106862" cy="336550"/>
          </a:xfrm>
          <a:prstGeom prst="rect">
            <a:avLst/>
          </a:prstGeom>
          <a:noFill/>
          <a:ln w="9525">
            <a:noFill/>
            <a:miter lim="800000"/>
            <a:headEnd/>
            <a:tailEnd/>
          </a:ln>
          <a:effectLst/>
        </p:spPr>
        <p:txBody>
          <a:bodyPr wrap="none">
            <a:spAutoFit/>
          </a:bodyPr>
          <a:lstStyle/>
          <a:p>
            <a:pPr algn="ctr">
              <a:defRPr/>
            </a:pPr>
            <a:r>
              <a:rPr lang="en-US" sz="1600" dirty="0">
                <a:latin typeface="Times New Roman" pitchFamily="18" charset="0"/>
              </a:rPr>
              <a:t>Packer M et al. N </a:t>
            </a:r>
            <a:r>
              <a:rPr lang="en-US" sz="1600" dirty="0" err="1">
                <a:latin typeface="Times New Roman" pitchFamily="18" charset="0"/>
              </a:rPr>
              <a:t>Engl</a:t>
            </a:r>
            <a:r>
              <a:rPr lang="en-US" sz="1600" dirty="0">
                <a:latin typeface="Times New Roman" pitchFamily="18" charset="0"/>
              </a:rPr>
              <a:t> J Med 2001;344:1651-8.</a:t>
            </a:r>
          </a:p>
        </p:txBody>
      </p:sp>
      <p:sp>
        <p:nvSpPr>
          <p:cNvPr id="376921" name="Text Box 89"/>
          <p:cNvSpPr txBox="1">
            <a:spLocks noChangeArrowheads="1"/>
          </p:cNvSpPr>
          <p:nvPr/>
        </p:nvSpPr>
        <p:spPr bwMode="auto">
          <a:xfrm>
            <a:off x="5688324" y="6361195"/>
            <a:ext cx="4733925" cy="336550"/>
          </a:xfrm>
          <a:prstGeom prst="rect">
            <a:avLst/>
          </a:prstGeom>
          <a:noFill/>
          <a:ln w="12700">
            <a:noFill/>
            <a:miter lim="800000"/>
            <a:headEnd/>
            <a:tailEnd/>
          </a:ln>
          <a:effectLst/>
        </p:spPr>
        <p:txBody>
          <a:bodyPr wrap="none" anchor="b">
            <a:spAutoFit/>
          </a:bodyPr>
          <a:lstStyle/>
          <a:p>
            <a:pPr algn="ctr">
              <a:spcBef>
                <a:spcPct val="50000"/>
              </a:spcBef>
              <a:defRPr/>
            </a:pPr>
            <a:r>
              <a:rPr lang="en-US" sz="1600" dirty="0">
                <a:latin typeface="Times New Roman" pitchFamily="18" charset="0"/>
              </a:rPr>
              <a:t>CAPRICORN Investigators.</a:t>
            </a:r>
            <a:r>
              <a:rPr lang="en-US" sz="1600" i="1" dirty="0">
                <a:latin typeface="Times New Roman" pitchFamily="18" charset="0"/>
              </a:rPr>
              <a:t> </a:t>
            </a:r>
            <a:r>
              <a:rPr lang="en-US" sz="1600" dirty="0">
                <a:latin typeface="Times New Roman" pitchFamily="18" charset="0"/>
              </a:rPr>
              <a:t>Lancet</a:t>
            </a:r>
            <a:r>
              <a:rPr lang="en-US" sz="1600" i="1" dirty="0">
                <a:latin typeface="Times New Roman" pitchFamily="18" charset="0"/>
              </a:rPr>
              <a:t> </a:t>
            </a:r>
            <a:r>
              <a:rPr lang="en-US" sz="1600" dirty="0">
                <a:latin typeface="Times New Roman" pitchFamily="18" charset="0"/>
              </a:rPr>
              <a:t>2001;357:1385–90</a:t>
            </a:r>
            <a:r>
              <a:rPr lang="en-US" sz="1200" dirty="0">
                <a:latin typeface="Arial" charset="0"/>
              </a:rPr>
              <a:t>.</a:t>
            </a:r>
            <a:endParaRPr lang="en-US" sz="1200" i="1" dirty="0">
              <a:latin typeface="Arial" charset="0"/>
            </a:endParaRPr>
          </a:p>
        </p:txBody>
      </p:sp>
    </p:spTree>
    <p:extLst>
      <p:ext uri="{BB962C8B-B14F-4D97-AF65-F5344CB8AC3E}">
        <p14:creationId xmlns:p14="http://schemas.microsoft.com/office/powerpoint/2010/main" val="1618616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926" y="1047456"/>
            <a:ext cx="9238268" cy="52215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98" name="Rectangle 1026"/>
          <p:cNvSpPr>
            <a:spLocks noChangeArrowheads="1"/>
          </p:cNvSpPr>
          <p:nvPr/>
        </p:nvSpPr>
        <p:spPr bwMode="auto">
          <a:xfrm>
            <a:off x="-652806" y="-95544"/>
            <a:ext cx="10287000" cy="1143000"/>
          </a:xfrm>
          <a:prstGeom prst="rect">
            <a:avLst/>
          </a:prstGeom>
          <a:noFill/>
          <a:ln w="9525">
            <a:noFill/>
            <a:miter lim="800000"/>
            <a:headEnd/>
            <a:tailEnd/>
          </a:ln>
          <a:effectLst/>
        </p:spPr>
        <p:txBody>
          <a:bodyPr anchor="ctr"/>
          <a:lstStyle/>
          <a:p>
            <a:pPr algn="ctr">
              <a:lnSpc>
                <a:spcPct val="90000"/>
              </a:lnSpc>
              <a:defRPr/>
            </a:pPr>
            <a:r>
              <a:rPr lang="en-US" sz="3600" dirty="0">
                <a:solidFill>
                  <a:schemeClr val="accent2">
                    <a:lumMod val="60000"/>
                    <a:lumOff val="40000"/>
                  </a:schemeClr>
                </a:solidFill>
                <a:latin typeface="Arial" charset="0"/>
              </a:rPr>
              <a:t>Major Trials of </a:t>
            </a:r>
            <a:r>
              <a:rPr lang="en-US" sz="3600" dirty="0">
                <a:solidFill>
                  <a:schemeClr val="accent2">
                    <a:lumMod val="60000"/>
                    <a:lumOff val="40000"/>
                  </a:schemeClr>
                </a:solidFill>
                <a:latin typeface="Arial" charset="0"/>
                <a:sym typeface="Symbol" pitchFamily="18" charset="2"/>
              </a:rPr>
              <a:t></a:t>
            </a:r>
            <a:r>
              <a:rPr lang="en-US" sz="3600" dirty="0">
                <a:solidFill>
                  <a:schemeClr val="accent2">
                    <a:lumMod val="60000"/>
                    <a:lumOff val="40000"/>
                  </a:schemeClr>
                </a:solidFill>
                <a:latin typeface="Arial" charset="0"/>
              </a:rPr>
              <a:t>-Blockade in Heart Failure</a:t>
            </a:r>
          </a:p>
        </p:txBody>
      </p:sp>
      <p:sp>
        <p:nvSpPr>
          <p:cNvPr id="234499" name="Rectangle 1027"/>
          <p:cNvSpPr>
            <a:spLocks noChangeArrowheads="1"/>
          </p:cNvSpPr>
          <p:nvPr/>
        </p:nvSpPr>
        <p:spPr bwMode="auto">
          <a:xfrm>
            <a:off x="990207" y="1190725"/>
            <a:ext cx="8458200" cy="5078313"/>
          </a:xfrm>
          <a:prstGeom prst="rect">
            <a:avLst/>
          </a:prstGeom>
          <a:noFill/>
          <a:ln w="12700">
            <a:noFill/>
            <a:miter lim="800000"/>
            <a:headEnd/>
            <a:tailEnd/>
          </a:ln>
          <a:effectLst/>
        </p:spPr>
        <p:txBody>
          <a:bodyPr>
            <a:spAutoFit/>
          </a:bodyPr>
          <a:lstStyle/>
          <a:p>
            <a:pPr>
              <a:defRPr/>
            </a:pPr>
            <a:r>
              <a:rPr lang="en-US" u="sng" dirty="0">
                <a:latin typeface="Arial" charset="0"/>
              </a:rPr>
              <a:t>Trial				</a:t>
            </a:r>
            <a:r>
              <a:rPr lang="en-US" u="sng" dirty="0" smtClean="0">
                <a:latin typeface="Arial" charset="0"/>
              </a:rPr>
              <a:t>			Drug</a:t>
            </a:r>
            <a:r>
              <a:rPr lang="en-US" u="sng" dirty="0">
                <a:latin typeface="Arial" charset="0"/>
              </a:rPr>
              <a:t>		Mortality Reduction</a:t>
            </a:r>
          </a:p>
          <a:p>
            <a:pPr>
              <a:defRPr/>
            </a:pPr>
            <a:r>
              <a:rPr lang="en-US" b="1" dirty="0">
                <a:latin typeface="Arial" charset="0"/>
              </a:rPr>
              <a:t>US </a:t>
            </a:r>
            <a:r>
              <a:rPr lang="en-US" b="1" dirty="0" err="1">
                <a:latin typeface="Arial" charset="0"/>
              </a:rPr>
              <a:t>Carvedilol</a:t>
            </a:r>
            <a:r>
              <a:rPr lang="en-US" b="1" dirty="0">
                <a:latin typeface="Arial" charset="0"/>
              </a:rPr>
              <a:t> Program</a:t>
            </a:r>
            <a:r>
              <a:rPr lang="en-US" b="1" dirty="0">
                <a:solidFill>
                  <a:srgbClr val="FF9900"/>
                </a:solidFill>
                <a:latin typeface="Arial" charset="0"/>
              </a:rPr>
              <a:t>*</a:t>
            </a:r>
            <a:r>
              <a:rPr lang="en-US" b="1" dirty="0">
                <a:latin typeface="Arial" charset="0"/>
              </a:rPr>
              <a:t>		</a:t>
            </a:r>
            <a:r>
              <a:rPr lang="en-US" dirty="0" err="1">
                <a:latin typeface="Arial" charset="0"/>
              </a:rPr>
              <a:t>carvedilol</a:t>
            </a:r>
            <a:r>
              <a:rPr lang="en-US" dirty="0">
                <a:latin typeface="Arial" charset="0"/>
              </a:rPr>
              <a:t> </a:t>
            </a:r>
            <a:r>
              <a:rPr lang="en-US" b="1" dirty="0">
                <a:latin typeface="Arial" charset="0"/>
              </a:rPr>
              <a:t>	</a:t>
            </a:r>
            <a:r>
              <a:rPr lang="en-US" dirty="0">
                <a:latin typeface="Arial" charset="0"/>
                <a:sym typeface="Symbol" pitchFamily="18" charset="2"/>
              </a:rPr>
              <a:t> 65% (</a:t>
            </a:r>
            <a:r>
              <a:rPr lang="en-US" i="1" dirty="0">
                <a:latin typeface="Arial" charset="0"/>
                <a:sym typeface="Symbol" pitchFamily="18" charset="2"/>
              </a:rPr>
              <a:t>P</a:t>
            </a:r>
            <a:r>
              <a:rPr lang="en-US" dirty="0">
                <a:latin typeface="Arial" charset="0"/>
                <a:sym typeface="Symbol" pitchFamily="18" charset="2"/>
              </a:rPr>
              <a:t>&lt;0.001)</a:t>
            </a:r>
          </a:p>
          <a:p>
            <a:pPr>
              <a:defRPr/>
            </a:pPr>
            <a:r>
              <a:rPr lang="en-US" dirty="0">
                <a:latin typeface="Arial" charset="0"/>
              </a:rPr>
              <a:t>1094 patients (Class II–IV)			</a:t>
            </a:r>
            <a:endParaRPr lang="en-US" dirty="0">
              <a:latin typeface="Arial" charset="0"/>
              <a:sym typeface="Symbol" pitchFamily="18" charset="2"/>
            </a:endParaRPr>
          </a:p>
          <a:p>
            <a:pPr>
              <a:defRPr/>
            </a:pPr>
            <a:endParaRPr lang="en-US" b="1" dirty="0">
              <a:effectLst>
                <a:outerShdw blurRad="38100" dist="38100" dir="2700000" algn="tl">
                  <a:srgbClr val="000000"/>
                </a:outerShdw>
              </a:effectLst>
              <a:latin typeface="Arial" charset="0"/>
            </a:endParaRPr>
          </a:p>
          <a:p>
            <a:pPr>
              <a:defRPr/>
            </a:pPr>
            <a:r>
              <a:rPr lang="en-US" b="1" dirty="0">
                <a:latin typeface="Arial" charset="0"/>
              </a:rPr>
              <a:t>CIBIS-II Trial HF</a:t>
            </a:r>
            <a:r>
              <a:rPr lang="en-US" baseline="30000" dirty="0">
                <a:latin typeface="Arial" charset="0"/>
              </a:rPr>
              <a:t>2			</a:t>
            </a:r>
            <a:r>
              <a:rPr lang="en-US" baseline="30000" dirty="0" smtClean="0">
                <a:latin typeface="Arial" charset="0"/>
              </a:rPr>
              <a:t>	</a:t>
            </a:r>
            <a:r>
              <a:rPr lang="en-US" dirty="0" err="1" smtClean="0">
                <a:latin typeface="Arial" charset="0"/>
              </a:rPr>
              <a:t>bisoprolol</a:t>
            </a:r>
            <a:r>
              <a:rPr lang="en-US" baseline="30000" dirty="0">
                <a:latin typeface="Arial" charset="0"/>
              </a:rPr>
              <a:t>	</a:t>
            </a:r>
            <a:r>
              <a:rPr lang="en-US" dirty="0">
                <a:latin typeface="Arial" charset="0"/>
                <a:sym typeface="Symbol" pitchFamily="18" charset="2"/>
              </a:rPr>
              <a:t></a:t>
            </a:r>
            <a:r>
              <a:rPr lang="en-US" dirty="0">
                <a:latin typeface="Arial" charset="0"/>
              </a:rPr>
              <a:t> 34% (</a:t>
            </a:r>
            <a:r>
              <a:rPr lang="en-US" i="1" dirty="0">
                <a:latin typeface="Arial" charset="0"/>
              </a:rPr>
              <a:t>P</a:t>
            </a:r>
            <a:r>
              <a:rPr lang="en-US" dirty="0">
                <a:latin typeface="Arial" charset="0"/>
              </a:rPr>
              <a:t>&lt;0.0001)</a:t>
            </a:r>
            <a:endParaRPr lang="en-US" b="1" dirty="0">
              <a:latin typeface="Arial" charset="0"/>
            </a:endParaRPr>
          </a:p>
          <a:p>
            <a:pPr>
              <a:defRPr/>
            </a:pPr>
            <a:r>
              <a:rPr lang="en-US" dirty="0">
                <a:latin typeface="Arial" charset="0"/>
              </a:rPr>
              <a:t>2647 patients (Class </a:t>
            </a:r>
            <a:r>
              <a:rPr lang="en-US" dirty="0">
                <a:latin typeface="Arial" charset="0"/>
                <a:sym typeface="Symbol" pitchFamily="18" charset="2"/>
              </a:rPr>
              <a:t>III</a:t>
            </a:r>
            <a:r>
              <a:rPr lang="en-US" dirty="0">
                <a:latin typeface="Arial" charset="0"/>
              </a:rPr>
              <a:t>–</a:t>
            </a:r>
            <a:r>
              <a:rPr lang="en-US" dirty="0">
                <a:latin typeface="Arial" charset="0"/>
                <a:sym typeface="Symbol" pitchFamily="18" charset="2"/>
              </a:rPr>
              <a:t>IV</a:t>
            </a:r>
            <a:r>
              <a:rPr lang="en-US" dirty="0">
                <a:latin typeface="Arial" charset="0"/>
              </a:rPr>
              <a:t>)		</a:t>
            </a:r>
            <a:endParaRPr lang="en-US" b="1" dirty="0">
              <a:latin typeface="Arial" charset="0"/>
            </a:endParaRPr>
          </a:p>
          <a:p>
            <a:pPr>
              <a:defRPr/>
            </a:pPr>
            <a:endParaRPr lang="en-US" b="1" dirty="0">
              <a:effectLst>
                <a:outerShdw blurRad="38100" dist="38100" dir="2700000" algn="tl">
                  <a:srgbClr val="000000"/>
                </a:outerShdw>
              </a:effectLst>
              <a:latin typeface="Arial" charset="0"/>
            </a:endParaRPr>
          </a:p>
          <a:p>
            <a:pPr>
              <a:defRPr/>
            </a:pPr>
            <a:r>
              <a:rPr lang="en-US" b="1" dirty="0">
                <a:latin typeface="Arial" charset="0"/>
              </a:rPr>
              <a:t>MERIT-HF</a:t>
            </a:r>
            <a:r>
              <a:rPr lang="en-US" baseline="30000" dirty="0">
                <a:latin typeface="Arial" charset="0"/>
              </a:rPr>
              <a:t>			</a:t>
            </a:r>
            <a:r>
              <a:rPr lang="en-US" baseline="30000" dirty="0" smtClean="0">
                <a:latin typeface="Arial" charset="0"/>
              </a:rPr>
              <a:t>		</a:t>
            </a:r>
            <a:r>
              <a:rPr lang="en-US" dirty="0" err="1" smtClean="0">
                <a:latin typeface="Arial" charset="0"/>
              </a:rPr>
              <a:t>metoprolol</a:t>
            </a:r>
            <a:r>
              <a:rPr lang="en-US" dirty="0">
                <a:latin typeface="Arial" charset="0"/>
              </a:rPr>
              <a:t>	</a:t>
            </a:r>
            <a:r>
              <a:rPr lang="en-US" dirty="0">
                <a:latin typeface="Arial" charset="0"/>
                <a:sym typeface="Symbol" pitchFamily="18" charset="2"/>
              </a:rPr>
              <a:t></a:t>
            </a:r>
            <a:r>
              <a:rPr lang="en-US" dirty="0">
                <a:latin typeface="Arial" charset="0"/>
              </a:rPr>
              <a:t> 34% (</a:t>
            </a:r>
            <a:r>
              <a:rPr lang="en-US" i="1" dirty="0">
                <a:latin typeface="Arial" charset="0"/>
              </a:rPr>
              <a:t>P</a:t>
            </a:r>
            <a:r>
              <a:rPr lang="en-US" dirty="0">
                <a:latin typeface="Arial" charset="0"/>
              </a:rPr>
              <a:t>=0.0062)</a:t>
            </a:r>
            <a:endParaRPr lang="en-US" b="1" dirty="0">
              <a:latin typeface="Arial" charset="0"/>
            </a:endParaRPr>
          </a:p>
          <a:p>
            <a:pPr>
              <a:defRPr/>
            </a:pPr>
            <a:r>
              <a:rPr lang="en-US" dirty="0">
                <a:latin typeface="Arial" charset="0"/>
              </a:rPr>
              <a:t>3991 patients (Class </a:t>
            </a:r>
            <a:r>
              <a:rPr lang="en-US" dirty="0">
                <a:latin typeface="Arial" charset="0"/>
                <a:sym typeface="Symbol" pitchFamily="18" charset="2"/>
              </a:rPr>
              <a:t>II</a:t>
            </a:r>
            <a:r>
              <a:rPr lang="en-US" dirty="0">
                <a:latin typeface="Arial" charset="0"/>
              </a:rPr>
              <a:t>–</a:t>
            </a:r>
            <a:r>
              <a:rPr lang="en-US" dirty="0">
                <a:latin typeface="Arial" charset="0"/>
                <a:sym typeface="Symbol" pitchFamily="18" charset="2"/>
              </a:rPr>
              <a:t>IV</a:t>
            </a:r>
            <a:r>
              <a:rPr lang="en-US" dirty="0">
                <a:latin typeface="Arial" charset="0"/>
              </a:rPr>
              <a:t>)		succinate	</a:t>
            </a:r>
            <a:endParaRPr lang="en-US" b="1" dirty="0">
              <a:latin typeface="Arial" charset="0"/>
              <a:sym typeface="Symbol" pitchFamily="18" charset="2"/>
            </a:endParaRPr>
          </a:p>
          <a:p>
            <a:pPr>
              <a:defRPr/>
            </a:pPr>
            <a:endParaRPr lang="en-US" b="1" dirty="0">
              <a:effectLst>
                <a:outerShdw blurRad="38100" dist="38100" dir="2700000" algn="tl">
                  <a:srgbClr val="000000"/>
                </a:outerShdw>
              </a:effectLst>
              <a:latin typeface="Arial" charset="0"/>
              <a:sym typeface="Symbol" pitchFamily="18" charset="2"/>
            </a:endParaRPr>
          </a:p>
          <a:p>
            <a:pPr>
              <a:defRPr/>
            </a:pPr>
            <a:r>
              <a:rPr lang="en-US" b="1" dirty="0">
                <a:latin typeface="Arial" charset="0"/>
                <a:sym typeface="Symbol" pitchFamily="18" charset="2"/>
              </a:rPr>
              <a:t>BEST				</a:t>
            </a:r>
            <a:r>
              <a:rPr lang="en-US" b="1" dirty="0" smtClean="0">
                <a:latin typeface="Arial" charset="0"/>
                <a:sym typeface="Symbol" pitchFamily="18" charset="2"/>
              </a:rPr>
              <a:t>		</a:t>
            </a:r>
            <a:r>
              <a:rPr lang="en-US" dirty="0" err="1" smtClean="0">
                <a:latin typeface="Arial" charset="0"/>
                <a:sym typeface="Symbol" pitchFamily="18" charset="2"/>
              </a:rPr>
              <a:t>bucindolol</a:t>
            </a:r>
            <a:r>
              <a:rPr lang="en-US" b="1" dirty="0">
                <a:latin typeface="Arial" charset="0"/>
                <a:sym typeface="Symbol" pitchFamily="18" charset="2"/>
              </a:rPr>
              <a:t>	</a:t>
            </a:r>
            <a:r>
              <a:rPr lang="en-US" dirty="0">
                <a:latin typeface="Arial" charset="0"/>
                <a:sym typeface="Symbol" pitchFamily="18" charset="2"/>
              </a:rPr>
              <a:t> 10% (</a:t>
            </a:r>
            <a:r>
              <a:rPr lang="en-US" i="1" dirty="0">
                <a:latin typeface="Arial" charset="0"/>
                <a:sym typeface="Symbol" pitchFamily="18" charset="2"/>
              </a:rPr>
              <a:t>P</a:t>
            </a:r>
            <a:r>
              <a:rPr lang="en-US" dirty="0">
                <a:latin typeface="Arial" charset="0"/>
                <a:sym typeface="Symbol" pitchFamily="18" charset="2"/>
              </a:rPr>
              <a:t>=0.109)</a:t>
            </a:r>
            <a:endParaRPr lang="en-US" b="1" dirty="0">
              <a:latin typeface="Arial" charset="0"/>
              <a:sym typeface="Symbol" pitchFamily="18" charset="2"/>
            </a:endParaRPr>
          </a:p>
          <a:p>
            <a:pPr>
              <a:defRPr/>
            </a:pPr>
            <a:r>
              <a:rPr lang="en-US" dirty="0">
                <a:latin typeface="Arial" charset="0"/>
                <a:sym typeface="Symbol" pitchFamily="18" charset="2"/>
              </a:rPr>
              <a:t>2708 patients (Class III</a:t>
            </a:r>
            <a:r>
              <a:rPr lang="en-US" dirty="0">
                <a:latin typeface="Arial" charset="0"/>
              </a:rPr>
              <a:t>–</a:t>
            </a:r>
            <a:r>
              <a:rPr lang="en-US" dirty="0">
                <a:latin typeface="Arial" charset="0"/>
                <a:sym typeface="Symbol" pitchFamily="18" charset="2"/>
              </a:rPr>
              <a:t>IV)			</a:t>
            </a:r>
          </a:p>
          <a:p>
            <a:pPr>
              <a:defRPr/>
            </a:pPr>
            <a:endParaRPr lang="en-US" b="1" dirty="0">
              <a:effectLst>
                <a:outerShdw blurRad="38100" dist="38100" dir="2700000" algn="tl">
                  <a:srgbClr val="000000"/>
                </a:outerShdw>
              </a:effectLst>
              <a:latin typeface="Arial" charset="0"/>
            </a:endParaRPr>
          </a:p>
          <a:p>
            <a:pPr>
              <a:defRPr/>
            </a:pPr>
            <a:r>
              <a:rPr lang="en-US" b="1" dirty="0">
                <a:latin typeface="Arial" charset="0"/>
              </a:rPr>
              <a:t>COPERNICUS			</a:t>
            </a:r>
            <a:r>
              <a:rPr lang="en-US" b="1" dirty="0" smtClean="0">
                <a:latin typeface="Arial" charset="0"/>
              </a:rPr>
              <a:t>	</a:t>
            </a:r>
            <a:r>
              <a:rPr lang="en-US" dirty="0" err="1" smtClean="0">
                <a:latin typeface="Arial" charset="0"/>
              </a:rPr>
              <a:t>carvediolol</a:t>
            </a:r>
            <a:r>
              <a:rPr lang="en-US" b="1" dirty="0">
                <a:latin typeface="Arial" charset="0"/>
              </a:rPr>
              <a:t>	</a:t>
            </a:r>
            <a:r>
              <a:rPr lang="en-US" dirty="0">
                <a:latin typeface="Arial" charset="0"/>
                <a:sym typeface="Symbol" pitchFamily="18" charset="2"/>
              </a:rPr>
              <a:t></a:t>
            </a:r>
            <a:r>
              <a:rPr lang="en-US" dirty="0">
                <a:latin typeface="Arial" charset="0"/>
              </a:rPr>
              <a:t> 35% (</a:t>
            </a:r>
            <a:r>
              <a:rPr lang="en-US" i="1" dirty="0">
                <a:latin typeface="Arial" charset="0"/>
              </a:rPr>
              <a:t>P</a:t>
            </a:r>
            <a:r>
              <a:rPr lang="en-US" dirty="0">
                <a:latin typeface="Arial" charset="0"/>
              </a:rPr>
              <a:t>=0.00014)</a:t>
            </a:r>
          </a:p>
          <a:p>
            <a:pPr>
              <a:defRPr/>
            </a:pPr>
            <a:r>
              <a:rPr lang="en-US" dirty="0">
                <a:latin typeface="Arial" charset="0"/>
              </a:rPr>
              <a:t>2289 patients (Class III-IV)	</a:t>
            </a:r>
          </a:p>
          <a:p>
            <a:pPr>
              <a:defRPr/>
            </a:pPr>
            <a:r>
              <a:rPr lang="en-US" dirty="0">
                <a:effectLst>
                  <a:outerShdw blurRad="38100" dist="38100" dir="2700000" algn="tl">
                    <a:srgbClr val="000000"/>
                  </a:outerShdw>
                </a:effectLst>
                <a:latin typeface="Arial" charset="0"/>
              </a:rPr>
              <a:t>			</a:t>
            </a:r>
            <a:endParaRPr lang="en-US" b="1" dirty="0">
              <a:effectLst>
                <a:outerShdw blurRad="38100" dist="38100" dir="2700000" algn="tl">
                  <a:srgbClr val="000000"/>
                </a:outerShdw>
              </a:effectLst>
              <a:latin typeface="Arial" charset="0"/>
            </a:endParaRPr>
          </a:p>
          <a:p>
            <a:pPr>
              <a:defRPr/>
            </a:pPr>
            <a:r>
              <a:rPr lang="en-US" b="1" dirty="0">
                <a:latin typeface="Arial" charset="0"/>
              </a:rPr>
              <a:t>SENIORS</a:t>
            </a:r>
            <a:r>
              <a:rPr lang="en-US" b="1" dirty="0">
                <a:solidFill>
                  <a:srgbClr val="FF9900"/>
                </a:solidFill>
                <a:latin typeface="Arial" charset="0"/>
              </a:rPr>
              <a:t>*</a:t>
            </a:r>
            <a:r>
              <a:rPr lang="en-US" b="1" dirty="0">
                <a:latin typeface="Arial" charset="0"/>
              </a:rPr>
              <a:t>			</a:t>
            </a:r>
            <a:r>
              <a:rPr lang="en-US" b="1" dirty="0" smtClean="0">
                <a:latin typeface="Arial" charset="0"/>
              </a:rPr>
              <a:t>		</a:t>
            </a:r>
            <a:r>
              <a:rPr lang="en-US" dirty="0" err="1" smtClean="0">
                <a:latin typeface="Arial" charset="0"/>
              </a:rPr>
              <a:t>nebivolol</a:t>
            </a:r>
            <a:r>
              <a:rPr lang="en-US" dirty="0">
                <a:latin typeface="Arial" charset="0"/>
              </a:rPr>
              <a:t>	</a:t>
            </a:r>
            <a:r>
              <a:rPr lang="en-US" b="1" dirty="0">
                <a:latin typeface="Arial" charset="0"/>
              </a:rPr>
              <a:t>	 </a:t>
            </a:r>
            <a:r>
              <a:rPr lang="en-US" dirty="0">
                <a:latin typeface="Arial" charset="0"/>
                <a:sym typeface="Symbol" pitchFamily="18" charset="2"/>
              </a:rPr>
              <a:t> 12% (</a:t>
            </a:r>
            <a:r>
              <a:rPr lang="en-US" i="1" dirty="0">
                <a:latin typeface="Arial" charset="0"/>
                <a:sym typeface="Symbol" pitchFamily="18" charset="2"/>
              </a:rPr>
              <a:t>P</a:t>
            </a:r>
            <a:r>
              <a:rPr lang="en-US" dirty="0">
                <a:latin typeface="Arial" charset="0"/>
                <a:sym typeface="Symbol" pitchFamily="18" charset="2"/>
              </a:rPr>
              <a:t>=0.21)</a:t>
            </a:r>
            <a:endParaRPr lang="en-US" b="1" dirty="0">
              <a:latin typeface="Arial" charset="0"/>
            </a:endParaRPr>
          </a:p>
          <a:p>
            <a:pPr>
              <a:defRPr/>
            </a:pPr>
            <a:r>
              <a:rPr lang="en-US" dirty="0">
                <a:latin typeface="Arial" charset="0"/>
              </a:rPr>
              <a:t>2128 patients (Class II-IV)					</a:t>
            </a:r>
            <a:r>
              <a:rPr lang="en-US" b="1" dirty="0">
                <a:latin typeface="Arial" charset="0"/>
              </a:rPr>
              <a:t>			</a:t>
            </a:r>
          </a:p>
        </p:txBody>
      </p:sp>
      <p:sp>
        <p:nvSpPr>
          <p:cNvPr id="234501" name="Text Box 1029"/>
          <p:cNvSpPr txBox="1">
            <a:spLocks noChangeArrowheads="1"/>
          </p:cNvSpPr>
          <p:nvPr/>
        </p:nvSpPr>
        <p:spPr bwMode="auto">
          <a:xfrm>
            <a:off x="2161603" y="6344452"/>
            <a:ext cx="5964133" cy="369332"/>
          </a:xfrm>
          <a:prstGeom prst="rect">
            <a:avLst/>
          </a:prstGeom>
          <a:noFill/>
          <a:ln w="9525">
            <a:noFill/>
            <a:miter lim="800000"/>
            <a:headEnd/>
            <a:tailEnd/>
          </a:ln>
          <a:effectLst/>
        </p:spPr>
        <p:txBody>
          <a:bodyPr wrap="none">
            <a:spAutoFit/>
          </a:bodyPr>
          <a:lstStyle/>
          <a:p>
            <a:pPr>
              <a:defRPr/>
            </a:pPr>
            <a:r>
              <a:rPr lang="en-US" dirty="0">
                <a:latin typeface="Arial" charset="0"/>
              </a:rPr>
              <a:t>*Mortality not the primary efficacy endpoint in these trials</a:t>
            </a:r>
          </a:p>
        </p:txBody>
      </p:sp>
    </p:spTree>
    <p:extLst>
      <p:ext uri="{BB962C8B-B14F-4D97-AF65-F5344CB8AC3E}">
        <p14:creationId xmlns:p14="http://schemas.microsoft.com/office/powerpoint/2010/main" val="3462108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172" y="1391527"/>
            <a:ext cx="10525079" cy="48771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356" name="Rectangle 4"/>
          <p:cNvSpPr>
            <a:spLocks noGrp="1" noChangeArrowheads="1"/>
          </p:cNvSpPr>
          <p:nvPr>
            <p:ph type="title"/>
          </p:nvPr>
        </p:nvSpPr>
        <p:spPr>
          <a:xfrm>
            <a:off x="953898" y="212887"/>
            <a:ext cx="8743950" cy="809625"/>
          </a:xfrm>
        </p:spPr>
        <p:txBody>
          <a:bodyPr>
            <a:normAutofit fontScale="90000"/>
          </a:bodyPr>
          <a:lstStyle/>
          <a:p>
            <a:pPr>
              <a:defRPr/>
            </a:pPr>
            <a:r>
              <a:rPr lang="en-US" dirty="0"/>
              <a:t>Effects of </a:t>
            </a:r>
            <a:r>
              <a:rPr lang="en-US" dirty="0" err="1"/>
              <a:t>Metoprolol</a:t>
            </a:r>
            <a:r>
              <a:rPr lang="en-US" dirty="0"/>
              <a:t> Tartrate and </a:t>
            </a:r>
            <a:br>
              <a:rPr lang="en-US" dirty="0"/>
            </a:br>
            <a:r>
              <a:rPr lang="en-US" dirty="0" err="1"/>
              <a:t>Carvedilol</a:t>
            </a:r>
            <a:r>
              <a:rPr lang="en-US" dirty="0"/>
              <a:t> on Mortality in Heart Failure</a:t>
            </a:r>
          </a:p>
        </p:txBody>
      </p:sp>
      <p:sp>
        <p:nvSpPr>
          <p:cNvPr id="612357" name="Rectangle 5"/>
          <p:cNvSpPr>
            <a:spLocks noChangeArrowheads="1"/>
          </p:cNvSpPr>
          <p:nvPr/>
        </p:nvSpPr>
        <p:spPr bwMode="auto">
          <a:xfrm>
            <a:off x="5753100" y="5457825"/>
            <a:ext cx="1716624" cy="369332"/>
          </a:xfrm>
          <a:prstGeom prst="rect">
            <a:avLst/>
          </a:prstGeom>
          <a:noFill/>
          <a:ln w="9525">
            <a:noFill/>
            <a:miter lim="800000"/>
            <a:headEnd/>
            <a:tailEnd/>
          </a:ln>
        </p:spPr>
        <p:txBody>
          <a:bodyPr wrap="none" lIns="0" tIns="0" rIns="0" bIns="0">
            <a:spAutoFit/>
          </a:bodyPr>
          <a:lstStyle/>
          <a:p>
            <a:pPr>
              <a:defRPr/>
            </a:pPr>
            <a:r>
              <a:rPr lang="en-GB" sz="2400">
                <a:solidFill>
                  <a:schemeClr val="bg1"/>
                </a:solidFill>
                <a:effectLst>
                  <a:outerShdw blurRad="38100" dist="38100" dir="2700000" algn="tl">
                    <a:srgbClr val="000000"/>
                  </a:outerShdw>
                </a:effectLst>
                <a:latin typeface="Arial" charset="0"/>
              </a:rPr>
              <a:t>Time (years)</a:t>
            </a:r>
          </a:p>
        </p:txBody>
      </p:sp>
      <p:sp>
        <p:nvSpPr>
          <p:cNvPr id="612358" name="Rectangle 6"/>
          <p:cNvSpPr>
            <a:spLocks noChangeArrowheads="1"/>
          </p:cNvSpPr>
          <p:nvPr/>
        </p:nvSpPr>
        <p:spPr bwMode="auto">
          <a:xfrm rot="16176910">
            <a:off x="499270" y="3112295"/>
            <a:ext cx="3324225" cy="427037"/>
          </a:xfrm>
          <a:prstGeom prst="rect">
            <a:avLst/>
          </a:prstGeom>
          <a:noFill/>
          <a:ln w="9525">
            <a:noFill/>
            <a:miter lim="800000"/>
            <a:headEnd/>
            <a:tailEnd/>
          </a:ln>
        </p:spPr>
        <p:txBody>
          <a:bodyPr wrap="none" lIns="0" tIns="0" rIns="0" bIns="0">
            <a:spAutoFit/>
          </a:bodyPr>
          <a:lstStyle/>
          <a:p>
            <a:pPr>
              <a:defRPr/>
            </a:pPr>
            <a:r>
              <a:rPr lang="en-GB" sz="2800">
                <a:solidFill>
                  <a:schemeClr val="bg1"/>
                </a:solidFill>
                <a:effectLst>
                  <a:outerShdw blurRad="38100" dist="38100" dir="2700000" algn="tl">
                    <a:srgbClr val="000000"/>
                  </a:outerShdw>
                </a:effectLst>
                <a:latin typeface="Arial" charset="0"/>
              </a:rPr>
              <a:t>Percent Mortality (%)</a:t>
            </a:r>
          </a:p>
        </p:txBody>
      </p:sp>
      <p:sp>
        <p:nvSpPr>
          <p:cNvPr id="612359" name="Line 7"/>
          <p:cNvSpPr>
            <a:spLocks noChangeShapeType="1"/>
          </p:cNvSpPr>
          <p:nvPr/>
        </p:nvSpPr>
        <p:spPr bwMode="auto">
          <a:xfrm flipH="1">
            <a:off x="3086100" y="4956175"/>
            <a:ext cx="88900"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60" name="Line 8"/>
          <p:cNvSpPr>
            <a:spLocks noChangeShapeType="1"/>
          </p:cNvSpPr>
          <p:nvPr/>
        </p:nvSpPr>
        <p:spPr bwMode="auto">
          <a:xfrm flipH="1">
            <a:off x="3086100" y="4159250"/>
            <a:ext cx="88900"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61" name="Line 9"/>
          <p:cNvSpPr>
            <a:spLocks noChangeShapeType="1"/>
          </p:cNvSpPr>
          <p:nvPr/>
        </p:nvSpPr>
        <p:spPr bwMode="auto">
          <a:xfrm flipH="1">
            <a:off x="3086100" y="3362325"/>
            <a:ext cx="88900" cy="0"/>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62" name="Line 10"/>
          <p:cNvSpPr>
            <a:spLocks noChangeShapeType="1"/>
          </p:cNvSpPr>
          <p:nvPr/>
        </p:nvSpPr>
        <p:spPr bwMode="auto">
          <a:xfrm flipH="1">
            <a:off x="3086100" y="2563814"/>
            <a:ext cx="88900" cy="1587"/>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63" name="Line 11"/>
          <p:cNvSpPr>
            <a:spLocks noChangeShapeType="1"/>
          </p:cNvSpPr>
          <p:nvPr/>
        </p:nvSpPr>
        <p:spPr bwMode="auto">
          <a:xfrm flipH="1">
            <a:off x="3086100" y="1766889"/>
            <a:ext cx="88900" cy="1587"/>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64" name="Line 12"/>
          <p:cNvSpPr>
            <a:spLocks noChangeShapeType="1"/>
          </p:cNvSpPr>
          <p:nvPr/>
        </p:nvSpPr>
        <p:spPr bwMode="auto">
          <a:xfrm flipV="1">
            <a:off x="3175000" y="1766889"/>
            <a:ext cx="0" cy="3189287"/>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65" name="Rectangle 13"/>
          <p:cNvSpPr>
            <a:spLocks noChangeArrowheads="1"/>
          </p:cNvSpPr>
          <p:nvPr/>
        </p:nvSpPr>
        <p:spPr bwMode="auto">
          <a:xfrm rot="21600000">
            <a:off x="2693298" y="4794351"/>
            <a:ext cx="142668" cy="307777"/>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0</a:t>
            </a:r>
          </a:p>
        </p:txBody>
      </p:sp>
      <p:sp>
        <p:nvSpPr>
          <p:cNvPr id="612366" name="Rectangle 14"/>
          <p:cNvSpPr>
            <a:spLocks noChangeArrowheads="1"/>
          </p:cNvSpPr>
          <p:nvPr/>
        </p:nvSpPr>
        <p:spPr bwMode="auto">
          <a:xfrm rot="21600000">
            <a:off x="2643189" y="4024313"/>
            <a:ext cx="282575" cy="304800"/>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10</a:t>
            </a:r>
          </a:p>
        </p:txBody>
      </p:sp>
      <p:sp>
        <p:nvSpPr>
          <p:cNvPr id="612367" name="Rectangle 15"/>
          <p:cNvSpPr>
            <a:spLocks noChangeArrowheads="1"/>
          </p:cNvSpPr>
          <p:nvPr/>
        </p:nvSpPr>
        <p:spPr bwMode="auto">
          <a:xfrm rot="21600000">
            <a:off x="2643189" y="3227388"/>
            <a:ext cx="282575" cy="304800"/>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20</a:t>
            </a:r>
          </a:p>
        </p:txBody>
      </p:sp>
      <p:sp>
        <p:nvSpPr>
          <p:cNvPr id="612368" name="Rectangle 16"/>
          <p:cNvSpPr>
            <a:spLocks noChangeArrowheads="1"/>
          </p:cNvSpPr>
          <p:nvPr/>
        </p:nvSpPr>
        <p:spPr bwMode="auto">
          <a:xfrm rot="21600000">
            <a:off x="2643189" y="2430463"/>
            <a:ext cx="282575" cy="304800"/>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30</a:t>
            </a:r>
          </a:p>
        </p:txBody>
      </p:sp>
      <p:sp>
        <p:nvSpPr>
          <p:cNvPr id="612369" name="Rectangle 17"/>
          <p:cNvSpPr>
            <a:spLocks noChangeArrowheads="1"/>
          </p:cNvSpPr>
          <p:nvPr/>
        </p:nvSpPr>
        <p:spPr bwMode="auto">
          <a:xfrm rot="21600000">
            <a:off x="2646364" y="1631950"/>
            <a:ext cx="282575" cy="304800"/>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40</a:t>
            </a:r>
          </a:p>
        </p:txBody>
      </p:sp>
      <p:sp>
        <p:nvSpPr>
          <p:cNvPr id="612370" name="Line 18"/>
          <p:cNvSpPr>
            <a:spLocks noChangeShapeType="1"/>
          </p:cNvSpPr>
          <p:nvPr/>
        </p:nvSpPr>
        <p:spPr bwMode="auto">
          <a:xfrm>
            <a:off x="3427414" y="5092701"/>
            <a:ext cx="1587" cy="74613"/>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71" name="Line 19"/>
          <p:cNvSpPr>
            <a:spLocks noChangeShapeType="1"/>
          </p:cNvSpPr>
          <p:nvPr/>
        </p:nvSpPr>
        <p:spPr bwMode="auto">
          <a:xfrm>
            <a:off x="4689475" y="5092701"/>
            <a:ext cx="0" cy="74613"/>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72" name="Line 20"/>
          <p:cNvSpPr>
            <a:spLocks noChangeShapeType="1"/>
          </p:cNvSpPr>
          <p:nvPr/>
        </p:nvSpPr>
        <p:spPr bwMode="auto">
          <a:xfrm>
            <a:off x="5948364" y="5092701"/>
            <a:ext cx="1587" cy="74613"/>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73" name="Line 21"/>
          <p:cNvSpPr>
            <a:spLocks noChangeShapeType="1"/>
          </p:cNvSpPr>
          <p:nvPr/>
        </p:nvSpPr>
        <p:spPr bwMode="auto">
          <a:xfrm>
            <a:off x="7205664" y="5092701"/>
            <a:ext cx="1587" cy="74613"/>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74" name="Line 22"/>
          <p:cNvSpPr>
            <a:spLocks noChangeShapeType="1"/>
          </p:cNvSpPr>
          <p:nvPr/>
        </p:nvSpPr>
        <p:spPr bwMode="auto">
          <a:xfrm>
            <a:off x="8467725" y="5092701"/>
            <a:ext cx="1588" cy="74613"/>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75" name="Line 23"/>
          <p:cNvSpPr>
            <a:spLocks noChangeShapeType="1"/>
          </p:cNvSpPr>
          <p:nvPr/>
        </p:nvSpPr>
        <p:spPr bwMode="auto">
          <a:xfrm>
            <a:off x="9725025" y="5092701"/>
            <a:ext cx="1588" cy="74613"/>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76" name="Line 24"/>
          <p:cNvSpPr>
            <a:spLocks noChangeShapeType="1"/>
          </p:cNvSpPr>
          <p:nvPr/>
        </p:nvSpPr>
        <p:spPr bwMode="auto">
          <a:xfrm flipV="1">
            <a:off x="3427414" y="5086350"/>
            <a:ext cx="6319837" cy="6350"/>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2377" name="Rectangle 25"/>
          <p:cNvSpPr>
            <a:spLocks noChangeArrowheads="1"/>
          </p:cNvSpPr>
          <p:nvPr/>
        </p:nvSpPr>
        <p:spPr bwMode="auto">
          <a:xfrm>
            <a:off x="3382963" y="5164139"/>
            <a:ext cx="142668" cy="307777"/>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0</a:t>
            </a:r>
          </a:p>
        </p:txBody>
      </p:sp>
      <p:sp>
        <p:nvSpPr>
          <p:cNvPr id="612378" name="Rectangle 26"/>
          <p:cNvSpPr>
            <a:spLocks noChangeArrowheads="1"/>
          </p:cNvSpPr>
          <p:nvPr/>
        </p:nvSpPr>
        <p:spPr bwMode="auto">
          <a:xfrm>
            <a:off x="4641850" y="5164138"/>
            <a:ext cx="141288" cy="304800"/>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1</a:t>
            </a:r>
          </a:p>
        </p:txBody>
      </p:sp>
      <p:sp>
        <p:nvSpPr>
          <p:cNvPr id="612379" name="Rectangle 27"/>
          <p:cNvSpPr>
            <a:spLocks noChangeArrowheads="1"/>
          </p:cNvSpPr>
          <p:nvPr/>
        </p:nvSpPr>
        <p:spPr bwMode="auto">
          <a:xfrm>
            <a:off x="5900738" y="5164139"/>
            <a:ext cx="142668" cy="307777"/>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2</a:t>
            </a:r>
          </a:p>
        </p:txBody>
      </p:sp>
      <p:sp>
        <p:nvSpPr>
          <p:cNvPr id="612380" name="Rectangle 28"/>
          <p:cNvSpPr>
            <a:spLocks noChangeArrowheads="1"/>
          </p:cNvSpPr>
          <p:nvPr/>
        </p:nvSpPr>
        <p:spPr bwMode="auto">
          <a:xfrm>
            <a:off x="7161213" y="5164139"/>
            <a:ext cx="142668" cy="307777"/>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3</a:t>
            </a:r>
          </a:p>
        </p:txBody>
      </p:sp>
      <p:sp>
        <p:nvSpPr>
          <p:cNvPr id="612381" name="Rectangle 29"/>
          <p:cNvSpPr>
            <a:spLocks noChangeArrowheads="1"/>
          </p:cNvSpPr>
          <p:nvPr/>
        </p:nvSpPr>
        <p:spPr bwMode="auto">
          <a:xfrm>
            <a:off x="8421688" y="5164139"/>
            <a:ext cx="142668" cy="307777"/>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4</a:t>
            </a:r>
          </a:p>
        </p:txBody>
      </p:sp>
      <p:sp>
        <p:nvSpPr>
          <p:cNvPr id="612382" name="Rectangle 30"/>
          <p:cNvSpPr>
            <a:spLocks noChangeArrowheads="1"/>
          </p:cNvSpPr>
          <p:nvPr/>
        </p:nvSpPr>
        <p:spPr bwMode="auto">
          <a:xfrm>
            <a:off x="9678988" y="5164139"/>
            <a:ext cx="142668" cy="307777"/>
          </a:xfrm>
          <a:prstGeom prst="rect">
            <a:avLst/>
          </a:prstGeom>
          <a:noFill/>
          <a:ln w="9525">
            <a:noFill/>
            <a:miter lim="800000"/>
            <a:headEnd/>
            <a:tailEnd/>
          </a:ln>
        </p:spPr>
        <p:txBody>
          <a:bodyPr wrap="none" lIns="0" tIns="0" rIns="0" bIns="0">
            <a:spAutoFit/>
          </a:bodyPr>
          <a:lstStyle/>
          <a:p>
            <a:pPr>
              <a:defRPr/>
            </a:pPr>
            <a:r>
              <a:rPr lang="en-GB" sz="2000">
                <a:solidFill>
                  <a:schemeClr val="bg1"/>
                </a:solidFill>
                <a:effectLst>
                  <a:outerShdw blurRad="38100" dist="38100" dir="2700000" algn="tl">
                    <a:srgbClr val="000000"/>
                  </a:outerShdw>
                </a:effectLst>
                <a:latin typeface="Arial" charset="0"/>
              </a:rPr>
              <a:t>5</a:t>
            </a:r>
          </a:p>
        </p:txBody>
      </p:sp>
      <p:sp>
        <p:nvSpPr>
          <p:cNvPr id="612383" name="Freeform 31"/>
          <p:cNvSpPr>
            <a:spLocks/>
          </p:cNvSpPr>
          <p:nvPr/>
        </p:nvSpPr>
        <p:spPr bwMode="auto">
          <a:xfrm>
            <a:off x="3441701" y="2139951"/>
            <a:ext cx="6276975" cy="2816225"/>
          </a:xfrm>
          <a:custGeom>
            <a:avLst/>
            <a:gdLst/>
            <a:ahLst/>
            <a:cxnLst>
              <a:cxn ang="0">
                <a:pos x="53" y="2208"/>
              </a:cxn>
              <a:cxn ang="0">
                <a:pos x="114" y="2161"/>
              </a:cxn>
              <a:cxn ang="0">
                <a:pos x="159" y="2110"/>
              </a:cxn>
              <a:cxn ang="0">
                <a:pos x="232" y="2055"/>
              </a:cxn>
              <a:cxn ang="0">
                <a:pos x="296" y="2004"/>
              </a:cxn>
              <a:cxn ang="0">
                <a:pos x="377" y="1936"/>
              </a:cxn>
              <a:cxn ang="0">
                <a:pos x="479" y="1868"/>
              </a:cxn>
              <a:cxn ang="0">
                <a:pos x="604" y="1817"/>
              </a:cxn>
              <a:cxn ang="0">
                <a:pos x="693" y="1770"/>
              </a:cxn>
              <a:cxn ang="0">
                <a:pos x="784" y="1706"/>
              </a:cxn>
              <a:cxn ang="0">
                <a:pos x="887" y="1643"/>
              </a:cxn>
              <a:cxn ang="0">
                <a:pos x="970" y="1592"/>
              </a:cxn>
              <a:cxn ang="0">
                <a:pos x="1072" y="1546"/>
              </a:cxn>
              <a:cxn ang="0">
                <a:pos x="1188" y="1499"/>
              </a:cxn>
              <a:cxn ang="0">
                <a:pos x="1281" y="1434"/>
              </a:cxn>
              <a:cxn ang="0">
                <a:pos x="1398" y="1376"/>
              </a:cxn>
              <a:cxn ang="0">
                <a:pos x="1503" y="1324"/>
              </a:cxn>
              <a:cxn ang="0">
                <a:pos x="1645" y="1270"/>
              </a:cxn>
              <a:cxn ang="0">
                <a:pos x="1722" y="1227"/>
              </a:cxn>
              <a:cxn ang="0">
                <a:pos x="1784" y="1176"/>
              </a:cxn>
              <a:cxn ang="0">
                <a:pos x="1869" y="1125"/>
              </a:cxn>
              <a:cxn ang="0">
                <a:pos x="1928" y="1078"/>
              </a:cxn>
              <a:cxn ang="0">
                <a:pos x="2043" y="1039"/>
              </a:cxn>
              <a:cxn ang="0">
                <a:pos x="2181" y="992"/>
              </a:cxn>
              <a:cxn ang="0">
                <a:pos x="2265" y="963"/>
              </a:cxn>
              <a:cxn ang="0">
                <a:pos x="2316" y="907"/>
              </a:cxn>
              <a:cxn ang="0">
                <a:pos x="2452" y="864"/>
              </a:cxn>
              <a:cxn ang="0">
                <a:pos x="2544" y="814"/>
              </a:cxn>
              <a:cxn ang="0">
                <a:pos x="2712" y="758"/>
              </a:cxn>
              <a:cxn ang="0">
                <a:pos x="2897" y="707"/>
              </a:cxn>
              <a:cxn ang="0">
                <a:pos x="2984" y="656"/>
              </a:cxn>
              <a:cxn ang="0">
                <a:pos x="3060" y="596"/>
              </a:cxn>
              <a:cxn ang="0">
                <a:pos x="3210" y="553"/>
              </a:cxn>
              <a:cxn ang="0">
                <a:pos x="3268" y="517"/>
              </a:cxn>
              <a:cxn ang="0">
                <a:pos x="3381" y="480"/>
              </a:cxn>
              <a:cxn ang="0">
                <a:pos x="3453" y="435"/>
              </a:cxn>
              <a:cxn ang="0">
                <a:pos x="3484" y="426"/>
              </a:cxn>
              <a:cxn ang="0">
                <a:pos x="3512" y="404"/>
              </a:cxn>
              <a:cxn ang="0">
                <a:pos x="3551" y="395"/>
              </a:cxn>
              <a:cxn ang="0">
                <a:pos x="3594" y="385"/>
              </a:cxn>
              <a:cxn ang="0">
                <a:pos x="3643" y="371"/>
              </a:cxn>
              <a:cxn ang="0">
                <a:pos x="3677" y="345"/>
              </a:cxn>
              <a:cxn ang="0">
                <a:pos x="3710" y="325"/>
              </a:cxn>
              <a:cxn ang="0">
                <a:pos x="3746" y="310"/>
              </a:cxn>
              <a:cxn ang="0">
                <a:pos x="3787" y="298"/>
              </a:cxn>
              <a:cxn ang="0">
                <a:pos x="3820" y="288"/>
              </a:cxn>
              <a:cxn ang="0">
                <a:pos x="3864" y="277"/>
              </a:cxn>
              <a:cxn ang="0">
                <a:pos x="3902" y="248"/>
              </a:cxn>
              <a:cxn ang="0">
                <a:pos x="3938" y="230"/>
              </a:cxn>
              <a:cxn ang="0">
                <a:pos x="3967" y="217"/>
              </a:cxn>
              <a:cxn ang="0">
                <a:pos x="4003" y="198"/>
              </a:cxn>
              <a:cxn ang="0">
                <a:pos x="4039" y="167"/>
              </a:cxn>
              <a:cxn ang="0">
                <a:pos x="4081" y="133"/>
              </a:cxn>
              <a:cxn ang="0">
                <a:pos x="4111" y="117"/>
              </a:cxn>
              <a:cxn ang="0">
                <a:pos x="4152" y="110"/>
              </a:cxn>
              <a:cxn ang="0">
                <a:pos x="4183" y="102"/>
              </a:cxn>
              <a:cxn ang="0">
                <a:pos x="4217" y="77"/>
              </a:cxn>
              <a:cxn ang="0">
                <a:pos x="4250" y="59"/>
              </a:cxn>
              <a:cxn ang="0">
                <a:pos x="4304" y="50"/>
              </a:cxn>
              <a:cxn ang="0">
                <a:pos x="4335" y="31"/>
              </a:cxn>
              <a:cxn ang="0">
                <a:pos x="4371" y="10"/>
              </a:cxn>
            </a:cxnLst>
            <a:rect l="0" t="0" r="r" b="b"/>
            <a:pathLst>
              <a:path w="4373" h="2262">
                <a:moveTo>
                  <a:pt x="0" y="2262"/>
                </a:moveTo>
                <a:lnTo>
                  <a:pt x="0" y="2250"/>
                </a:lnTo>
                <a:lnTo>
                  <a:pt x="5" y="2250"/>
                </a:lnTo>
                <a:lnTo>
                  <a:pt x="5" y="2246"/>
                </a:lnTo>
                <a:lnTo>
                  <a:pt x="13" y="2246"/>
                </a:lnTo>
                <a:lnTo>
                  <a:pt x="13" y="2242"/>
                </a:lnTo>
                <a:lnTo>
                  <a:pt x="15" y="2242"/>
                </a:lnTo>
                <a:lnTo>
                  <a:pt x="15" y="2237"/>
                </a:lnTo>
                <a:lnTo>
                  <a:pt x="21" y="2237"/>
                </a:lnTo>
                <a:lnTo>
                  <a:pt x="21" y="2229"/>
                </a:lnTo>
                <a:lnTo>
                  <a:pt x="24" y="2229"/>
                </a:lnTo>
                <a:lnTo>
                  <a:pt x="24" y="2224"/>
                </a:lnTo>
                <a:lnTo>
                  <a:pt x="27" y="2224"/>
                </a:lnTo>
                <a:lnTo>
                  <a:pt x="27" y="2220"/>
                </a:lnTo>
                <a:lnTo>
                  <a:pt x="32" y="2220"/>
                </a:lnTo>
                <a:lnTo>
                  <a:pt x="32" y="2217"/>
                </a:lnTo>
                <a:lnTo>
                  <a:pt x="34" y="2217"/>
                </a:lnTo>
                <a:lnTo>
                  <a:pt x="34" y="2212"/>
                </a:lnTo>
                <a:lnTo>
                  <a:pt x="44" y="2212"/>
                </a:lnTo>
                <a:lnTo>
                  <a:pt x="44" y="2208"/>
                </a:lnTo>
                <a:lnTo>
                  <a:pt x="53" y="2208"/>
                </a:lnTo>
                <a:lnTo>
                  <a:pt x="53" y="2204"/>
                </a:lnTo>
                <a:lnTo>
                  <a:pt x="61" y="2204"/>
                </a:lnTo>
                <a:lnTo>
                  <a:pt x="61" y="2204"/>
                </a:lnTo>
                <a:lnTo>
                  <a:pt x="63" y="2204"/>
                </a:lnTo>
                <a:lnTo>
                  <a:pt x="63" y="2199"/>
                </a:lnTo>
                <a:lnTo>
                  <a:pt x="68" y="2199"/>
                </a:lnTo>
                <a:lnTo>
                  <a:pt x="68" y="2195"/>
                </a:lnTo>
                <a:lnTo>
                  <a:pt x="70" y="2195"/>
                </a:lnTo>
                <a:lnTo>
                  <a:pt x="70" y="2190"/>
                </a:lnTo>
                <a:lnTo>
                  <a:pt x="85" y="2190"/>
                </a:lnTo>
                <a:lnTo>
                  <a:pt x="85" y="2186"/>
                </a:lnTo>
                <a:lnTo>
                  <a:pt x="87" y="2186"/>
                </a:lnTo>
                <a:lnTo>
                  <a:pt x="87" y="2177"/>
                </a:lnTo>
                <a:lnTo>
                  <a:pt x="92" y="2177"/>
                </a:lnTo>
                <a:lnTo>
                  <a:pt x="92" y="2174"/>
                </a:lnTo>
                <a:lnTo>
                  <a:pt x="94" y="2174"/>
                </a:lnTo>
                <a:lnTo>
                  <a:pt x="94" y="2170"/>
                </a:lnTo>
                <a:lnTo>
                  <a:pt x="104" y="2170"/>
                </a:lnTo>
                <a:lnTo>
                  <a:pt x="104" y="2165"/>
                </a:lnTo>
                <a:lnTo>
                  <a:pt x="114" y="2165"/>
                </a:lnTo>
                <a:lnTo>
                  <a:pt x="114" y="2161"/>
                </a:lnTo>
                <a:lnTo>
                  <a:pt x="116" y="2161"/>
                </a:lnTo>
                <a:lnTo>
                  <a:pt x="116" y="2157"/>
                </a:lnTo>
                <a:lnTo>
                  <a:pt x="120" y="2157"/>
                </a:lnTo>
                <a:lnTo>
                  <a:pt x="120" y="2152"/>
                </a:lnTo>
                <a:lnTo>
                  <a:pt x="128" y="2152"/>
                </a:lnTo>
                <a:lnTo>
                  <a:pt x="128" y="2148"/>
                </a:lnTo>
                <a:lnTo>
                  <a:pt x="133" y="2148"/>
                </a:lnTo>
                <a:lnTo>
                  <a:pt x="133" y="2144"/>
                </a:lnTo>
                <a:lnTo>
                  <a:pt x="135" y="2144"/>
                </a:lnTo>
                <a:lnTo>
                  <a:pt x="135" y="2139"/>
                </a:lnTo>
                <a:lnTo>
                  <a:pt x="138" y="2139"/>
                </a:lnTo>
                <a:lnTo>
                  <a:pt x="138" y="2136"/>
                </a:lnTo>
                <a:lnTo>
                  <a:pt x="140" y="2136"/>
                </a:lnTo>
                <a:lnTo>
                  <a:pt x="140" y="2132"/>
                </a:lnTo>
                <a:lnTo>
                  <a:pt x="149" y="2132"/>
                </a:lnTo>
                <a:lnTo>
                  <a:pt x="149" y="2127"/>
                </a:lnTo>
                <a:lnTo>
                  <a:pt x="152" y="2127"/>
                </a:lnTo>
                <a:lnTo>
                  <a:pt x="152" y="2119"/>
                </a:lnTo>
                <a:lnTo>
                  <a:pt x="157" y="2119"/>
                </a:lnTo>
                <a:lnTo>
                  <a:pt x="157" y="2110"/>
                </a:lnTo>
                <a:lnTo>
                  <a:pt x="159" y="2110"/>
                </a:lnTo>
                <a:lnTo>
                  <a:pt x="159" y="2105"/>
                </a:lnTo>
                <a:lnTo>
                  <a:pt x="168" y="2105"/>
                </a:lnTo>
                <a:lnTo>
                  <a:pt x="168" y="2098"/>
                </a:lnTo>
                <a:lnTo>
                  <a:pt x="173" y="2098"/>
                </a:lnTo>
                <a:lnTo>
                  <a:pt x="173" y="2093"/>
                </a:lnTo>
                <a:lnTo>
                  <a:pt x="181" y="2093"/>
                </a:lnTo>
                <a:lnTo>
                  <a:pt x="181" y="2089"/>
                </a:lnTo>
                <a:lnTo>
                  <a:pt x="184" y="2089"/>
                </a:lnTo>
                <a:lnTo>
                  <a:pt x="184" y="2080"/>
                </a:lnTo>
                <a:lnTo>
                  <a:pt x="197" y="2080"/>
                </a:lnTo>
                <a:lnTo>
                  <a:pt x="197" y="2076"/>
                </a:lnTo>
                <a:lnTo>
                  <a:pt x="216" y="2076"/>
                </a:lnTo>
                <a:lnTo>
                  <a:pt x="216" y="2072"/>
                </a:lnTo>
                <a:lnTo>
                  <a:pt x="219" y="2072"/>
                </a:lnTo>
                <a:lnTo>
                  <a:pt x="219" y="2067"/>
                </a:lnTo>
                <a:lnTo>
                  <a:pt x="222" y="2067"/>
                </a:lnTo>
                <a:lnTo>
                  <a:pt x="222" y="2063"/>
                </a:lnTo>
                <a:lnTo>
                  <a:pt x="229" y="2063"/>
                </a:lnTo>
                <a:lnTo>
                  <a:pt x="229" y="2063"/>
                </a:lnTo>
                <a:lnTo>
                  <a:pt x="232" y="2063"/>
                </a:lnTo>
                <a:lnTo>
                  <a:pt x="232" y="2055"/>
                </a:lnTo>
                <a:lnTo>
                  <a:pt x="234" y="2055"/>
                </a:lnTo>
                <a:lnTo>
                  <a:pt x="234" y="2047"/>
                </a:lnTo>
                <a:lnTo>
                  <a:pt x="235" y="2047"/>
                </a:lnTo>
                <a:lnTo>
                  <a:pt x="235" y="2042"/>
                </a:lnTo>
                <a:lnTo>
                  <a:pt x="241" y="2042"/>
                </a:lnTo>
                <a:lnTo>
                  <a:pt x="241" y="2038"/>
                </a:lnTo>
                <a:lnTo>
                  <a:pt x="243" y="2038"/>
                </a:lnTo>
                <a:lnTo>
                  <a:pt x="243" y="2033"/>
                </a:lnTo>
                <a:lnTo>
                  <a:pt x="258" y="2033"/>
                </a:lnTo>
                <a:lnTo>
                  <a:pt x="258" y="2029"/>
                </a:lnTo>
                <a:lnTo>
                  <a:pt x="262" y="2029"/>
                </a:lnTo>
                <a:lnTo>
                  <a:pt x="262" y="2025"/>
                </a:lnTo>
                <a:lnTo>
                  <a:pt x="270" y="2025"/>
                </a:lnTo>
                <a:lnTo>
                  <a:pt x="270" y="2017"/>
                </a:lnTo>
                <a:lnTo>
                  <a:pt x="282" y="2017"/>
                </a:lnTo>
                <a:lnTo>
                  <a:pt x="282" y="2013"/>
                </a:lnTo>
                <a:lnTo>
                  <a:pt x="284" y="2013"/>
                </a:lnTo>
                <a:lnTo>
                  <a:pt x="284" y="2008"/>
                </a:lnTo>
                <a:lnTo>
                  <a:pt x="294" y="2008"/>
                </a:lnTo>
                <a:lnTo>
                  <a:pt x="294" y="2004"/>
                </a:lnTo>
                <a:lnTo>
                  <a:pt x="296" y="2004"/>
                </a:lnTo>
                <a:lnTo>
                  <a:pt x="296" y="1995"/>
                </a:lnTo>
                <a:lnTo>
                  <a:pt x="301" y="1995"/>
                </a:lnTo>
                <a:lnTo>
                  <a:pt x="301" y="1991"/>
                </a:lnTo>
                <a:lnTo>
                  <a:pt x="315" y="1991"/>
                </a:lnTo>
                <a:lnTo>
                  <a:pt x="315" y="1987"/>
                </a:lnTo>
                <a:lnTo>
                  <a:pt x="323" y="1987"/>
                </a:lnTo>
                <a:lnTo>
                  <a:pt x="323" y="1982"/>
                </a:lnTo>
                <a:lnTo>
                  <a:pt x="325" y="1982"/>
                </a:lnTo>
                <a:lnTo>
                  <a:pt x="325" y="1974"/>
                </a:lnTo>
                <a:lnTo>
                  <a:pt x="330" y="1974"/>
                </a:lnTo>
                <a:lnTo>
                  <a:pt x="330" y="1970"/>
                </a:lnTo>
                <a:lnTo>
                  <a:pt x="332" y="1970"/>
                </a:lnTo>
                <a:lnTo>
                  <a:pt x="332" y="1961"/>
                </a:lnTo>
                <a:lnTo>
                  <a:pt x="339" y="1961"/>
                </a:lnTo>
                <a:lnTo>
                  <a:pt x="339" y="1953"/>
                </a:lnTo>
                <a:lnTo>
                  <a:pt x="349" y="1953"/>
                </a:lnTo>
                <a:lnTo>
                  <a:pt x="349" y="1948"/>
                </a:lnTo>
                <a:lnTo>
                  <a:pt x="354" y="1948"/>
                </a:lnTo>
                <a:lnTo>
                  <a:pt x="354" y="1944"/>
                </a:lnTo>
                <a:lnTo>
                  <a:pt x="377" y="1944"/>
                </a:lnTo>
                <a:lnTo>
                  <a:pt x="377" y="1936"/>
                </a:lnTo>
                <a:lnTo>
                  <a:pt x="390" y="1936"/>
                </a:lnTo>
                <a:lnTo>
                  <a:pt x="390" y="1932"/>
                </a:lnTo>
                <a:lnTo>
                  <a:pt x="392" y="1932"/>
                </a:lnTo>
                <a:lnTo>
                  <a:pt x="392" y="1928"/>
                </a:lnTo>
                <a:lnTo>
                  <a:pt x="398" y="1928"/>
                </a:lnTo>
                <a:lnTo>
                  <a:pt x="398" y="1923"/>
                </a:lnTo>
                <a:lnTo>
                  <a:pt x="416" y="1923"/>
                </a:lnTo>
                <a:lnTo>
                  <a:pt x="416" y="1919"/>
                </a:lnTo>
                <a:lnTo>
                  <a:pt x="424" y="1919"/>
                </a:lnTo>
                <a:lnTo>
                  <a:pt x="424" y="1910"/>
                </a:lnTo>
                <a:lnTo>
                  <a:pt x="428" y="1910"/>
                </a:lnTo>
                <a:lnTo>
                  <a:pt x="428" y="1901"/>
                </a:lnTo>
                <a:lnTo>
                  <a:pt x="441" y="1901"/>
                </a:lnTo>
                <a:lnTo>
                  <a:pt x="441" y="1889"/>
                </a:lnTo>
                <a:lnTo>
                  <a:pt x="449" y="1889"/>
                </a:lnTo>
                <a:lnTo>
                  <a:pt x="449" y="1885"/>
                </a:lnTo>
                <a:lnTo>
                  <a:pt x="460" y="1885"/>
                </a:lnTo>
                <a:lnTo>
                  <a:pt x="460" y="1876"/>
                </a:lnTo>
                <a:lnTo>
                  <a:pt x="465" y="1876"/>
                </a:lnTo>
                <a:lnTo>
                  <a:pt x="465" y="1868"/>
                </a:lnTo>
                <a:lnTo>
                  <a:pt x="479" y="1868"/>
                </a:lnTo>
                <a:lnTo>
                  <a:pt x="479" y="1863"/>
                </a:lnTo>
                <a:lnTo>
                  <a:pt x="496" y="1863"/>
                </a:lnTo>
                <a:lnTo>
                  <a:pt x="496" y="1860"/>
                </a:lnTo>
                <a:lnTo>
                  <a:pt x="518" y="1860"/>
                </a:lnTo>
                <a:lnTo>
                  <a:pt x="518" y="1856"/>
                </a:lnTo>
                <a:lnTo>
                  <a:pt x="548" y="1856"/>
                </a:lnTo>
                <a:lnTo>
                  <a:pt x="548" y="1851"/>
                </a:lnTo>
                <a:lnTo>
                  <a:pt x="551" y="1851"/>
                </a:lnTo>
                <a:lnTo>
                  <a:pt x="551" y="1847"/>
                </a:lnTo>
                <a:lnTo>
                  <a:pt x="558" y="1847"/>
                </a:lnTo>
                <a:lnTo>
                  <a:pt x="558" y="1843"/>
                </a:lnTo>
                <a:lnTo>
                  <a:pt x="572" y="1843"/>
                </a:lnTo>
                <a:lnTo>
                  <a:pt x="572" y="1838"/>
                </a:lnTo>
                <a:lnTo>
                  <a:pt x="585" y="1838"/>
                </a:lnTo>
                <a:lnTo>
                  <a:pt x="585" y="1829"/>
                </a:lnTo>
                <a:lnTo>
                  <a:pt x="587" y="1829"/>
                </a:lnTo>
                <a:lnTo>
                  <a:pt x="587" y="1825"/>
                </a:lnTo>
                <a:lnTo>
                  <a:pt x="591" y="1825"/>
                </a:lnTo>
                <a:lnTo>
                  <a:pt x="591" y="1822"/>
                </a:lnTo>
                <a:lnTo>
                  <a:pt x="604" y="1822"/>
                </a:lnTo>
                <a:lnTo>
                  <a:pt x="604" y="1817"/>
                </a:lnTo>
                <a:lnTo>
                  <a:pt x="614" y="1817"/>
                </a:lnTo>
                <a:lnTo>
                  <a:pt x="614" y="1813"/>
                </a:lnTo>
                <a:lnTo>
                  <a:pt x="615" y="1813"/>
                </a:lnTo>
                <a:lnTo>
                  <a:pt x="615" y="1809"/>
                </a:lnTo>
                <a:lnTo>
                  <a:pt x="633" y="1809"/>
                </a:lnTo>
                <a:lnTo>
                  <a:pt x="633" y="1804"/>
                </a:lnTo>
                <a:lnTo>
                  <a:pt x="639" y="1804"/>
                </a:lnTo>
                <a:lnTo>
                  <a:pt x="639" y="1800"/>
                </a:lnTo>
                <a:lnTo>
                  <a:pt x="644" y="1800"/>
                </a:lnTo>
                <a:lnTo>
                  <a:pt x="644" y="1796"/>
                </a:lnTo>
                <a:lnTo>
                  <a:pt x="649" y="1796"/>
                </a:lnTo>
                <a:lnTo>
                  <a:pt x="649" y="1791"/>
                </a:lnTo>
                <a:lnTo>
                  <a:pt x="663" y="1791"/>
                </a:lnTo>
                <a:lnTo>
                  <a:pt x="663" y="1784"/>
                </a:lnTo>
                <a:lnTo>
                  <a:pt x="676" y="1784"/>
                </a:lnTo>
                <a:lnTo>
                  <a:pt x="676" y="1779"/>
                </a:lnTo>
                <a:lnTo>
                  <a:pt x="684" y="1779"/>
                </a:lnTo>
                <a:lnTo>
                  <a:pt x="684" y="1775"/>
                </a:lnTo>
                <a:lnTo>
                  <a:pt x="690" y="1775"/>
                </a:lnTo>
                <a:lnTo>
                  <a:pt x="690" y="1770"/>
                </a:lnTo>
                <a:lnTo>
                  <a:pt x="693" y="1770"/>
                </a:lnTo>
                <a:lnTo>
                  <a:pt x="693" y="1762"/>
                </a:lnTo>
                <a:lnTo>
                  <a:pt x="714" y="1762"/>
                </a:lnTo>
                <a:lnTo>
                  <a:pt x="714" y="1744"/>
                </a:lnTo>
                <a:lnTo>
                  <a:pt x="722" y="1744"/>
                </a:lnTo>
                <a:lnTo>
                  <a:pt x="722" y="1741"/>
                </a:lnTo>
                <a:lnTo>
                  <a:pt x="732" y="1741"/>
                </a:lnTo>
                <a:lnTo>
                  <a:pt x="732" y="1737"/>
                </a:lnTo>
                <a:lnTo>
                  <a:pt x="736" y="1737"/>
                </a:lnTo>
                <a:lnTo>
                  <a:pt x="736" y="1732"/>
                </a:lnTo>
                <a:lnTo>
                  <a:pt x="746" y="1732"/>
                </a:lnTo>
                <a:lnTo>
                  <a:pt x="746" y="1728"/>
                </a:lnTo>
                <a:lnTo>
                  <a:pt x="753" y="1728"/>
                </a:lnTo>
                <a:lnTo>
                  <a:pt x="753" y="1724"/>
                </a:lnTo>
                <a:lnTo>
                  <a:pt x="756" y="1724"/>
                </a:lnTo>
                <a:lnTo>
                  <a:pt x="756" y="1719"/>
                </a:lnTo>
                <a:lnTo>
                  <a:pt x="767" y="1719"/>
                </a:lnTo>
                <a:lnTo>
                  <a:pt x="767" y="1715"/>
                </a:lnTo>
                <a:lnTo>
                  <a:pt x="781" y="1715"/>
                </a:lnTo>
                <a:lnTo>
                  <a:pt x="781" y="1711"/>
                </a:lnTo>
                <a:lnTo>
                  <a:pt x="784" y="1711"/>
                </a:lnTo>
                <a:lnTo>
                  <a:pt x="784" y="1706"/>
                </a:lnTo>
                <a:lnTo>
                  <a:pt x="810" y="1706"/>
                </a:lnTo>
                <a:lnTo>
                  <a:pt x="810" y="1703"/>
                </a:lnTo>
                <a:lnTo>
                  <a:pt x="818" y="1703"/>
                </a:lnTo>
                <a:lnTo>
                  <a:pt x="818" y="1698"/>
                </a:lnTo>
                <a:lnTo>
                  <a:pt x="828" y="1698"/>
                </a:lnTo>
                <a:lnTo>
                  <a:pt x="828" y="1690"/>
                </a:lnTo>
                <a:lnTo>
                  <a:pt x="834" y="1690"/>
                </a:lnTo>
                <a:lnTo>
                  <a:pt x="834" y="1685"/>
                </a:lnTo>
                <a:lnTo>
                  <a:pt x="839" y="1685"/>
                </a:lnTo>
                <a:lnTo>
                  <a:pt x="839" y="1677"/>
                </a:lnTo>
                <a:lnTo>
                  <a:pt x="844" y="1677"/>
                </a:lnTo>
                <a:lnTo>
                  <a:pt x="844" y="1665"/>
                </a:lnTo>
                <a:lnTo>
                  <a:pt x="850" y="1665"/>
                </a:lnTo>
                <a:lnTo>
                  <a:pt x="850" y="1660"/>
                </a:lnTo>
                <a:lnTo>
                  <a:pt x="874" y="1660"/>
                </a:lnTo>
                <a:lnTo>
                  <a:pt x="874" y="1656"/>
                </a:lnTo>
                <a:lnTo>
                  <a:pt x="876" y="1656"/>
                </a:lnTo>
                <a:lnTo>
                  <a:pt x="876" y="1652"/>
                </a:lnTo>
                <a:lnTo>
                  <a:pt x="877" y="1652"/>
                </a:lnTo>
                <a:lnTo>
                  <a:pt x="877" y="1643"/>
                </a:lnTo>
                <a:lnTo>
                  <a:pt x="887" y="1643"/>
                </a:lnTo>
                <a:lnTo>
                  <a:pt x="887" y="1638"/>
                </a:lnTo>
                <a:lnTo>
                  <a:pt x="893" y="1638"/>
                </a:lnTo>
                <a:lnTo>
                  <a:pt x="893" y="1634"/>
                </a:lnTo>
                <a:lnTo>
                  <a:pt x="895" y="1634"/>
                </a:lnTo>
                <a:lnTo>
                  <a:pt x="895" y="1625"/>
                </a:lnTo>
                <a:lnTo>
                  <a:pt x="900" y="1625"/>
                </a:lnTo>
                <a:lnTo>
                  <a:pt x="900" y="1622"/>
                </a:lnTo>
                <a:lnTo>
                  <a:pt x="917" y="1622"/>
                </a:lnTo>
                <a:lnTo>
                  <a:pt x="917" y="1618"/>
                </a:lnTo>
                <a:lnTo>
                  <a:pt x="919" y="1618"/>
                </a:lnTo>
                <a:lnTo>
                  <a:pt x="919" y="1613"/>
                </a:lnTo>
                <a:lnTo>
                  <a:pt x="922" y="1613"/>
                </a:lnTo>
                <a:lnTo>
                  <a:pt x="922" y="1609"/>
                </a:lnTo>
                <a:lnTo>
                  <a:pt x="923" y="1609"/>
                </a:lnTo>
                <a:lnTo>
                  <a:pt x="923" y="1605"/>
                </a:lnTo>
                <a:lnTo>
                  <a:pt x="931" y="1605"/>
                </a:lnTo>
                <a:lnTo>
                  <a:pt x="931" y="1600"/>
                </a:lnTo>
                <a:lnTo>
                  <a:pt x="960" y="1600"/>
                </a:lnTo>
                <a:lnTo>
                  <a:pt x="960" y="1596"/>
                </a:lnTo>
                <a:lnTo>
                  <a:pt x="970" y="1596"/>
                </a:lnTo>
                <a:lnTo>
                  <a:pt x="970" y="1592"/>
                </a:lnTo>
                <a:lnTo>
                  <a:pt x="976" y="1592"/>
                </a:lnTo>
                <a:lnTo>
                  <a:pt x="976" y="1587"/>
                </a:lnTo>
                <a:lnTo>
                  <a:pt x="989" y="1587"/>
                </a:lnTo>
                <a:lnTo>
                  <a:pt x="989" y="1584"/>
                </a:lnTo>
                <a:lnTo>
                  <a:pt x="991" y="1584"/>
                </a:lnTo>
                <a:lnTo>
                  <a:pt x="991" y="1580"/>
                </a:lnTo>
                <a:lnTo>
                  <a:pt x="1018" y="1580"/>
                </a:lnTo>
                <a:lnTo>
                  <a:pt x="1018" y="1575"/>
                </a:lnTo>
                <a:lnTo>
                  <a:pt x="1022" y="1575"/>
                </a:lnTo>
                <a:lnTo>
                  <a:pt x="1022" y="1571"/>
                </a:lnTo>
                <a:lnTo>
                  <a:pt x="1043" y="1571"/>
                </a:lnTo>
                <a:lnTo>
                  <a:pt x="1043" y="1566"/>
                </a:lnTo>
                <a:lnTo>
                  <a:pt x="1048" y="1566"/>
                </a:lnTo>
                <a:lnTo>
                  <a:pt x="1048" y="1562"/>
                </a:lnTo>
                <a:lnTo>
                  <a:pt x="1051" y="1562"/>
                </a:lnTo>
                <a:lnTo>
                  <a:pt x="1051" y="1558"/>
                </a:lnTo>
                <a:lnTo>
                  <a:pt x="1058" y="1558"/>
                </a:lnTo>
                <a:lnTo>
                  <a:pt x="1058" y="1549"/>
                </a:lnTo>
                <a:lnTo>
                  <a:pt x="1070" y="1549"/>
                </a:lnTo>
                <a:lnTo>
                  <a:pt x="1070" y="1546"/>
                </a:lnTo>
                <a:lnTo>
                  <a:pt x="1072" y="1546"/>
                </a:lnTo>
                <a:lnTo>
                  <a:pt x="1072" y="1541"/>
                </a:lnTo>
                <a:lnTo>
                  <a:pt x="1082" y="1541"/>
                </a:lnTo>
                <a:lnTo>
                  <a:pt x="1082" y="1537"/>
                </a:lnTo>
                <a:lnTo>
                  <a:pt x="1090" y="1537"/>
                </a:lnTo>
                <a:lnTo>
                  <a:pt x="1090" y="1533"/>
                </a:lnTo>
                <a:lnTo>
                  <a:pt x="1096" y="1533"/>
                </a:lnTo>
                <a:lnTo>
                  <a:pt x="1096" y="1528"/>
                </a:lnTo>
                <a:lnTo>
                  <a:pt x="1112" y="1528"/>
                </a:lnTo>
                <a:lnTo>
                  <a:pt x="1112" y="1524"/>
                </a:lnTo>
                <a:lnTo>
                  <a:pt x="1123" y="1524"/>
                </a:lnTo>
                <a:lnTo>
                  <a:pt x="1123" y="1520"/>
                </a:lnTo>
                <a:lnTo>
                  <a:pt x="1133" y="1520"/>
                </a:lnTo>
                <a:lnTo>
                  <a:pt x="1133" y="1515"/>
                </a:lnTo>
                <a:lnTo>
                  <a:pt x="1139" y="1515"/>
                </a:lnTo>
                <a:lnTo>
                  <a:pt x="1139" y="1511"/>
                </a:lnTo>
                <a:lnTo>
                  <a:pt x="1161" y="1511"/>
                </a:lnTo>
                <a:lnTo>
                  <a:pt x="1161" y="1508"/>
                </a:lnTo>
                <a:lnTo>
                  <a:pt x="1179" y="1508"/>
                </a:lnTo>
                <a:lnTo>
                  <a:pt x="1179" y="1503"/>
                </a:lnTo>
                <a:lnTo>
                  <a:pt x="1188" y="1503"/>
                </a:lnTo>
                <a:lnTo>
                  <a:pt x="1188" y="1499"/>
                </a:lnTo>
                <a:lnTo>
                  <a:pt x="1193" y="1499"/>
                </a:lnTo>
                <a:lnTo>
                  <a:pt x="1193" y="1486"/>
                </a:lnTo>
                <a:lnTo>
                  <a:pt x="1200" y="1486"/>
                </a:lnTo>
                <a:lnTo>
                  <a:pt x="1200" y="1477"/>
                </a:lnTo>
                <a:lnTo>
                  <a:pt x="1214" y="1477"/>
                </a:lnTo>
                <a:lnTo>
                  <a:pt x="1214" y="1473"/>
                </a:lnTo>
                <a:lnTo>
                  <a:pt x="1227" y="1473"/>
                </a:lnTo>
                <a:lnTo>
                  <a:pt x="1227" y="1465"/>
                </a:lnTo>
                <a:lnTo>
                  <a:pt x="1229" y="1465"/>
                </a:lnTo>
                <a:lnTo>
                  <a:pt x="1229" y="1461"/>
                </a:lnTo>
                <a:lnTo>
                  <a:pt x="1233" y="1461"/>
                </a:lnTo>
                <a:lnTo>
                  <a:pt x="1233" y="1456"/>
                </a:lnTo>
                <a:lnTo>
                  <a:pt x="1236" y="1456"/>
                </a:lnTo>
                <a:lnTo>
                  <a:pt x="1236" y="1452"/>
                </a:lnTo>
                <a:lnTo>
                  <a:pt x="1257" y="1452"/>
                </a:lnTo>
                <a:lnTo>
                  <a:pt x="1257" y="1448"/>
                </a:lnTo>
                <a:lnTo>
                  <a:pt x="1260" y="1448"/>
                </a:lnTo>
                <a:lnTo>
                  <a:pt x="1260" y="1439"/>
                </a:lnTo>
                <a:lnTo>
                  <a:pt x="1267" y="1439"/>
                </a:lnTo>
                <a:lnTo>
                  <a:pt x="1267" y="1434"/>
                </a:lnTo>
                <a:lnTo>
                  <a:pt x="1281" y="1434"/>
                </a:lnTo>
                <a:lnTo>
                  <a:pt x="1281" y="1430"/>
                </a:lnTo>
                <a:lnTo>
                  <a:pt x="1299" y="1430"/>
                </a:lnTo>
                <a:lnTo>
                  <a:pt x="1299" y="1427"/>
                </a:lnTo>
                <a:lnTo>
                  <a:pt x="1310" y="1427"/>
                </a:lnTo>
                <a:lnTo>
                  <a:pt x="1310" y="1421"/>
                </a:lnTo>
                <a:lnTo>
                  <a:pt x="1326" y="1421"/>
                </a:lnTo>
                <a:lnTo>
                  <a:pt x="1326" y="1418"/>
                </a:lnTo>
                <a:lnTo>
                  <a:pt x="1332" y="1418"/>
                </a:lnTo>
                <a:lnTo>
                  <a:pt x="1332" y="1409"/>
                </a:lnTo>
                <a:lnTo>
                  <a:pt x="1342" y="1409"/>
                </a:lnTo>
                <a:lnTo>
                  <a:pt x="1342" y="1405"/>
                </a:lnTo>
                <a:lnTo>
                  <a:pt x="1366" y="1405"/>
                </a:lnTo>
                <a:lnTo>
                  <a:pt x="1366" y="1401"/>
                </a:lnTo>
                <a:lnTo>
                  <a:pt x="1375" y="1401"/>
                </a:lnTo>
                <a:lnTo>
                  <a:pt x="1375" y="1396"/>
                </a:lnTo>
                <a:lnTo>
                  <a:pt x="1385" y="1396"/>
                </a:lnTo>
                <a:lnTo>
                  <a:pt x="1385" y="1392"/>
                </a:lnTo>
                <a:lnTo>
                  <a:pt x="1393" y="1392"/>
                </a:lnTo>
                <a:lnTo>
                  <a:pt x="1393" y="1389"/>
                </a:lnTo>
                <a:lnTo>
                  <a:pt x="1398" y="1389"/>
                </a:lnTo>
                <a:lnTo>
                  <a:pt x="1398" y="1376"/>
                </a:lnTo>
                <a:lnTo>
                  <a:pt x="1417" y="1376"/>
                </a:lnTo>
                <a:lnTo>
                  <a:pt x="1417" y="1371"/>
                </a:lnTo>
                <a:lnTo>
                  <a:pt x="1431" y="1371"/>
                </a:lnTo>
                <a:lnTo>
                  <a:pt x="1431" y="1362"/>
                </a:lnTo>
                <a:lnTo>
                  <a:pt x="1436" y="1362"/>
                </a:lnTo>
                <a:lnTo>
                  <a:pt x="1436" y="1358"/>
                </a:lnTo>
                <a:lnTo>
                  <a:pt x="1455" y="1358"/>
                </a:lnTo>
                <a:lnTo>
                  <a:pt x="1455" y="1354"/>
                </a:lnTo>
                <a:lnTo>
                  <a:pt x="1465" y="1354"/>
                </a:lnTo>
                <a:lnTo>
                  <a:pt x="1465" y="1349"/>
                </a:lnTo>
                <a:lnTo>
                  <a:pt x="1470" y="1349"/>
                </a:lnTo>
                <a:lnTo>
                  <a:pt x="1470" y="1346"/>
                </a:lnTo>
                <a:lnTo>
                  <a:pt x="1474" y="1346"/>
                </a:lnTo>
                <a:lnTo>
                  <a:pt x="1474" y="1342"/>
                </a:lnTo>
                <a:lnTo>
                  <a:pt x="1484" y="1342"/>
                </a:lnTo>
                <a:lnTo>
                  <a:pt x="1484" y="1337"/>
                </a:lnTo>
                <a:lnTo>
                  <a:pt x="1493" y="1337"/>
                </a:lnTo>
                <a:lnTo>
                  <a:pt x="1493" y="1329"/>
                </a:lnTo>
                <a:lnTo>
                  <a:pt x="1495" y="1329"/>
                </a:lnTo>
                <a:lnTo>
                  <a:pt x="1495" y="1324"/>
                </a:lnTo>
                <a:lnTo>
                  <a:pt x="1503" y="1324"/>
                </a:lnTo>
                <a:lnTo>
                  <a:pt x="1503" y="1320"/>
                </a:lnTo>
                <a:lnTo>
                  <a:pt x="1537" y="1320"/>
                </a:lnTo>
                <a:lnTo>
                  <a:pt x="1537" y="1316"/>
                </a:lnTo>
                <a:lnTo>
                  <a:pt x="1540" y="1316"/>
                </a:lnTo>
                <a:lnTo>
                  <a:pt x="1540" y="1311"/>
                </a:lnTo>
                <a:lnTo>
                  <a:pt x="1556" y="1311"/>
                </a:lnTo>
                <a:lnTo>
                  <a:pt x="1556" y="1308"/>
                </a:lnTo>
                <a:lnTo>
                  <a:pt x="1575" y="1308"/>
                </a:lnTo>
                <a:lnTo>
                  <a:pt x="1575" y="1302"/>
                </a:lnTo>
                <a:lnTo>
                  <a:pt x="1585" y="1302"/>
                </a:lnTo>
                <a:lnTo>
                  <a:pt x="1585" y="1299"/>
                </a:lnTo>
                <a:lnTo>
                  <a:pt x="1607" y="1299"/>
                </a:lnTo>
                <a:lnTo>
                  <a:pt x="1607" y="1286"/>
                </a:lnTo>
                <a:lnTo>
                  <a:pt x="1612" y="1286"/>
                </a:lnTo>
                <a:lnTo>
                  <a:pt x="1612" y="1282"/>
                </a:lnTo>
                <a:lnTo>
                  <a:pt x="1633" y="1282"/>
                </a:lnTo>
                <a:lnTo>
                  <a:pt x="1633" y="1277"/>
                </a:lnTo>
                <a:lnTo>
                  <a:pt x="1637" y="1277"/>
                </a:lnTo>
                <a:lnTo>
                  <a:pt x="1637" y="1273"/>
                </a:lnTo>
                <a:lnTo>
                  <a:pt x="1645" y="1273"/>
                </a:lnTo>
                <a:lnTo>
                  <a:pt x="1645" y="1270"/>
                </a:lnTo>
                <a:lnTo>
                  <a:pt x="1650" y="1270"/>
                </a:lnTo>
                <a:lnTo>
                  <a:pt x="1650" y="1264"/>
                </a:lnTo>
                <a:lnTo>
                  <a:pt x="1652" y="1264"/>
                </a:lnTo>
                <a:lnTo>
                  <a:pt x="1652" y="1261"/>
                </a:lnTo>
                <a:lnTo>
                  <a:pt x="1655" y="1261"/>
                </a:lnTo>
                <a:lnTo>
                  <a:pt x="1655" y="1257"/>
                </a:lnTo>
                <a:lnTo>
                  <a:pt x="1661" y="1257"/>
                </a:lnTo>
                <a:lnTo>
                  <a:pt x="1661" y="1252"/>
                </a:lnTo>
                <a:lnTo>
                  <a:pt x="1671" y="1252"/>
                </a:lnTo>
                <a:lnTo>
                  <a:pt x="1671" y="1248"/>
                </a:lnTo>
                <a:lnTo>
                  <a:pt x="1676" y="1248"/>
                </a:lnTo>
                <a:lnTo>
                  <a:pt x="1676" y="1244"/>
                </a:lnTo>
                <a:lnTo>
                  <a:pt x="1679" y="1244"/>
                </a:lnTo>
                <a:lnTo>
                  <a:pt x="1679" y="1239"/>
                </a:lnTo>
                <a:lnTo>
                  <a:pt x="1690" y="1239"/>
                </a:lnTo>
                <a:lnTo>
                  <a:pt x="1690" y="1235"/>
                </a:lnTo>
                <a:lnTo>
                  <a:pt x="1698" y="1235"/>
                </a:lnTo>
                <a:lnTo>
                  <a:pt x="1698" y="1230"/>
                </a:lnTo>
                <a:lnTo>
                  <a:pt x="1714" y="1230"/>
                </a:lnTo>
                <a:lnTo>
                  <a:pt x="1714" y="1227"/>
                </a:lnTo>
                <a:lnTo>
                  <a:pt x="1722" y="1227"/>
                </a:lnTo>
                <a:lnTo>
                  <a:pt x="1722" y="1223"/>
                </a:lnTo>
                <a:lnTo>
                  <a:pt x="1736" y="1223"/>
                </a:lnTo>
                <a:lnTo>
                  <a:pt x="1736" y="1218"/>
                </a:lnTo>
                <a:lnTo>
                  <a:pt x="1738" y="1218"/>
                </a:lnTo>
                <a:lnTo>
                  <a:pt x="1738" y="1210"/>
                </a:lnTo>
                <a:lnTo>
                  <a:pt x="1743" y="1210"/>
                </a:lnTo>
                <a:lnTo>
                  <a:pt x="1743" y="1205"/>
                </a:lnTo>
                <a:lnTo>
                  <a:pt x="1748" y="1205"/>
                </a:lnTo>
                <a:lnTo>
                  <a:pt x="1748" y="1201"/>
                </a:lnTo>
                <a:lnTo>
                  <a:pt x="1754" y="1201"/>
                </a:lnTo>
                <a:lnTo>
                  <a:pt x="1754" y="1197"/>
                </a:lnTo>
                <a:lnTo>
                  <a:pt x="1762" y="1197"/>
                </a:lnTo>
                <a:lnTo>
                  <a:pt x="1762" y="1192"/>
                </a:lnTo>
                <a:lnTo>
                  <a:pt x="1767" y="1192"/>
                </a:lnTo>
                <a:lnTo>
                  <a:pt x="1767" y="1189"/>
                </a:lnTo>
                <a:lnTo>
                  <a:pt x="1778" y="1189"/>
                </a:lnTo>
                <a:lnTo>
                  <a:pt x="1778" y="1185"/>
                </a:lnTo>
                <a:lnTo>
                  <a:pt x="1781" y="1185"/>
                </a:lnTo>
                <a:lnTo>
                  <a:pt x="1781" y="1180"/>
                </a:lnTo>
                <a:lnTo>
                  <a:pt x="1784" y="1180"/>
                </a:lnTo>
                <a:lnTo>
                  <a:pt x="1784" y="1176"/>
                </a:lnTo>
                <a:lnTo>
                  <a:pt x="1786" y="1176"/>
                </a:lnTo>
                <a:lnTo>
                  <a:pt x="1786" y="1171"/>
                </a:lnTo>
                <a:lnTo>
                  <a:pt x="1797" y="1171"/>
                </a:lnTo>
                <a:lnTo>
                  <a:pt x="1797" y="1163"/>
                </a:lnTo>
                <a:lnTo>
                  <a:pt x="1799" y="1163"/>
                </a:lnTo>
                <a:lnTo>
                  <a:pt x="1799" y="1158"/>
                </a:lnTo>
                <a:lnTo>
                  <a:pt x="1803" y="1158"/>
                </a:lnTo>
                <a:lnTo>
                  <a:pt x="1803" y="1154"/>
                </a:lnTo>
                <a:lnTo>
                  <a:pt x="1808" y="1154"/>
                </a:lnTo>
                <a:lnTo>
                  <a:pt x="1808" y="1145"/>
                </a:lnTo>
                <a:lnTo>
                  <a:pt x="1811" y="1145"/>
                </a:lnTo>
                <a:lnTo>
                  <a:pt x="1811" y="1142"/>
                </a:lnTo>
                <a:lnTo>
                  <a:pt x="1813" y="1142"/>
                </a:lnTo>
                <a:lnTo>
                  <a:pt x="1813" y="1133"/>
                </a:lnTo>
                <a:lnTo>
                  <a:pt x="1823" y="1133"/>
                </a:lnTo>
                <a:lnTo>
                  <a:pt x="1823" y="1129"/>
                </a:lnTo>
                <a:lnTo>
                  <a:pt x="1832" y="1129"/>
                </a:lnTo>
                <a:lnTo>
                  <a:pt x="1832" y="1129"/>
                </a:lnTo>
                <a:lnTo>
                  <a:pt x="1851" y="1129"/>
                </a:lnTo>
                <a:lnTo>
                  <a:pt x="1851" y="1125"/>
                </a:lnTo>
                <a:lnTo>
                  <a:pt x="1869" y="1125"/>
                </a:lnTo>
                <a:lnTo>
                  <a:pt x="1869" y="1120"/>
                </a:lnTo>
                <a:lnTo>
                  <a:pt x="1873" y="1120"/>
                </a:lnTo>
                <a:lnTo>
                  <a:pt x="1873" y="1116"/>
                </a:lnTo>
                <a:lnTo>
                  <a:pt x="1875" y="1116"/>
                </a:lnTo>
                <a:lnTo>
                  <a:pt x="1875" y="1111"/>
                </a:lnTo>
                <a:lnTo>
                  <a:pt x="1885" y="1111"/>
                </a:lnTo>
                <a:lnTo>
                  <a:pt x="1885" y="1108"/>
                </a:lnTo>
                <a:lnTo>
                  <a:pt x="1890" y="1108"/>
                </a:lnTo>
                <a:lnTo>
                  <a:pt x="1890" y="1104"/>
                </a:lnTo>
                <a:lnTo>
                  <a:pt x="1907" y="1104"/>
                </a:lnTo>
                <a:lnTo>
                  <a:pt x="1907" y="1099"/>
                </a:lnTo>
                <a:lnTo>
                  <a:pt x="1912" y="1099"/>
                </a:lnTo>
                <a:lnTo>
                  <a:pt x="1912" y="1095"/>
                </a:lnTo>
                <a:lnTo>
                  <a:pt x="1914" y="1095"/>
                </a:lnTo>
                <a:lnTo>
                  <a:pt x="1914" y="1091"/>
                </a:lnTo>
                <a:lnTo>
                  <a:pt x="1917" y="1091"/>
                </a:lnTo>
                <a:lnTo>
                  <a:pt x="1917" y="1086"/>
                </a:lnTo>
                <a:lnTo>
                  <a:pt x="1923" y="1086"/>
                </a:lnTo>
                <a:lnTo>
                  <a:pt x="1923" y="1082"/>
                </a:lnTo>
                <a:lnTo>
                  <a:pt x="1928" y="1082"/>
                </a:lnTo>
                <a:lnTo>
                  <a:pt x="1928" y="1078"/>
                </a:lnTo>
                <a:lnTo>
                  <a:pt x="1943" y="1078"/>
                </a:lnTo>
                <a:lnTo>
                  <a:pt x="1943" y="1073"/>
                </a:lnTo>
                <a:lnTo>
                  <a:pt x="1945" y="1073"/>
                </a:lnTo>
                <a:lnTo>
                  <a:pt x="1945" y="1070"/>
                </a:lnTo>
                <a:lnTo>
                  <a:pt x="1947" y="1070"/>
                </a:lnTo>
                <a:lnTo>
                  <a:pt x="1947" y="1066"/>
                </a:lnTo>
                <a:lnTo>
                  <a:pt x="1960" y="1066"/>
                </a:lnTo>
                <a:lnTo>
                  <a:pt x="1960" y="1061"/>
                </a:lnTo>
                <a:lnTo>
                  <a:pt x="1979" y="1061"/>
                </a:lnTo>
                <a:lnTo>
                  <a:pt x="1979" y="1057"/>
                </a:lnTo>
                <a:lnTo>
                  <a:pt x="1987" y="1057"/>
                </a:lnTo>
                <a:lnTo>
                  <a:pt x="1987" y="1057"/>
                </a:lnTo>
                <a:lnTo>
                  <a:pt x="1993" y="1057"/>
                </a:lnTo>
                <a:lnTo>
                  <a:pt x="1993" y="1052"/>
                </a:lnTo>
                <a:lnTo>
                  <a:pt x="1995" y="1052"/>
                </a:lnTo>
                <a:lnTo>
                  <a:pt x="1995" y="1048"/>
                </a:lnTo>
                <a:lnTo>
                  <a:pt x="2024" y="1048"/>
                </a:lnTo>
                <a:lnTo>
                  <a:pt x="2024" y="1044"/>
                </a:lnTo>
                <a:lnTo>
                  <a:pt x="2035" y="1044"/>
                </a:lnTo>
                <a:lnTo>
                  <a:pt x="2035" y="1039"/>
                </a:lnTo>
                <a:lnTo>
                  <a:pt x="2043" y="1039"/>
                </a:lnTo>
                <a:lnTo>
                  <a:pt x="2043" y="1035"/>
                </a:lnTo>
                <a:lnTo>
                  <a:pt x="2061" y="1035"/>
                </a:lnTo>
                <a:lnTo>
                  <a:pt x="2061" y="1032"/>
                </a:lnTo>
                <a:lnTo>
                  <a:pt x="2073" y="1032"/>
                </a:lnTo>
                <a:lnTo>
                  <a:pt x="2073" y="1026"/>
                </a:lnTo>
                <a:lnTo>
                  <a:pt x="2104" y="1026"/>
                </a:lnTo>
                <a:lnTo>
                  <a:pt x="2104" y="1023"/>
                </a:lnTo>
                <a:lnTo>
                  <a:pt x="2118" y="1023"/>
                </a:lnTo>
                <a:lnTo>
                  <a:pt x="2118" y="1019"/>
                </a:lnTo>
                <a:lnTo>
                  <a:pt x="2123" y="1019"/>
                </a:lnTo>
                <a:lnTo>
                  <a:pt x="2123" y="1014"/>
                </a:lnTo>
                <a:lnTo>
                  <a:pt x="2133" y="1014"/>
                </a:lnTo>
                <a:lnTo>
                  <a:pt x="2133" y="1010"/>
                </a:lnTo>
                <a:lnTo>
                  <a:pt x="2150" y="1010"/>
                </a:lnTo>
                <a:lnTo>
                  <a:pt x="2150" y="1005"/>
                </a:lnTo>
                <a:lnTo>
                  <a:pt x="2155" y="1005"/>
                </a:lnTo>
                <a:lnTo>
                  <a:pt x="2155" y="1001"/>
                </a:lnTo>
                <a:lnTo>
                  <a:pt x="2171" y="1001"/>
                </a:lnTo>
                <a:lnTo>
                  <a:pt x="2171" y="997"/>
                </a:lnTo>
                <a:lnTo>
                  <a:pt x="2181" y="997"/>
                </a:lnTo>
                <a:lnTo>
                  <a:pt x="2181" y="992"/>
                </a:lnTo>
                <a:lnTo>
                  <a:pt x="2183" y="992"/>
                </a:lnTo>
                <a:lnTo>
                  <a:pt x="2183" y="988"/>
                </a:lnTo>
                <a:lnTo>
                  <a:pt x="2195" y="988"/>
                </a:lnTo>
                <a:lnTo>
                  <a:pt x="2195" y="985"/>
                </a:lnTo>
                <a:lnTo>
                  <a:pt x="2212" y="985"/>
                </a:lnTo>
                <a:lnTo>
                  <a:pt x="2212" y="980"/>
                </a:lnTo>
                <a:lnTo>
                  <a:pt x="2219" y="980"/>
                </a:lnTo>
                <a:lnTo>
                  <a:pt x="2219" y="976"/>
                </a:lnTo>
                <a:lnTo>
                  <a:pt x="2222" y="976"/>
                </a:lnTo>
                <a:lnTo>
                  <a:pt x="2222" y="976"/>
                </a:lnTo>
                <a:lnTo>
                  <a:pt x="2241" y="976"/>
                </a:lnTo>
                <a:lnTo>
                  <a:pt x="2241" y="972"/>
                </a:lnTo>
                <a:lnTo>
                  <a:pt x="2246" y="972"/>
                </a:lnTo>
                <a:lnTo>
                  <a:pt x="2246" y="972"/>
                </a:lnTo>
                <a:lnTo>
                  <a:pt x="2249" y="972"/>
                </a:lnTo>
                <a:lnTo>
                  <a:pt x="2249" y="972"/>
                </a:lnTo>
                <a:lnTo>
                  <a:pt x="2257" y="972"/>
                </a:lnTo>
                <a:lnTo>
                  <a:pt x="2257" y="967"/>
                </a:lnTo>
                <a:lnTo>
                  <a:pt x="2260" y="967"/>
                </a:lnTo>
                <a:lnTo>
                  <a:pt x="2260" y="963"/>
                </a:lnTo>
                <a:lnTo>
                  <a:pt x="2265" y="963"/>
                </a:lnTo>
                <a:lnTo>
                  <a:pt x="2265" y="958"/>
                </a:lnTo>
                <a:lnTo>
                  <a:pt x="2273" y="958"/>
                </a:lnTo>
                <a:lnTo>
                  <a:pt x="2273" y="954"/>
                </a:lnTo>
                <a:lnTo>
                  <a:pt x="2279" y="954"/>
                </a:lnTo>
                <a:lnTo>
                  <a:pt x="2279" y="951"/>
                </a:lnTo>
                <a:lnTo>
                  <a:pt x="2284" y="951"/>
                </a:lnTo>
                <a:lnTo>
                  <a:pt x="2284" y="945"/>
                </a:lnTo>
                <a:lnTo>
                  <a:pt x="2287" y="945"/>
                </a:lnTo>
                <a:lnTo>
                  <a:pt x="2287" y="938"/>
                </a:lnTo>
                <a:lnTo>
                  <a:pt x="2289" y="938"/>
                </a:lnTo>
                <a:lnTo>
                  <a:pt x="2289" y="933"/>
                </a:lnTo>
                <a:lnTo>
                  <a:pt x="2299" y="933"/>
                </a:lnTo>
                <a:lnTo>
                  <a:pt x="2299" y="929"/>
                </a:lnTo>
                <a:lnTo>
                  <a:pt x="2308" y="929"/>
                </a:lnTo>
                <a:lnTo>
                  <a:pt x="2308" y="924"/>
                </a:lnTo>
                <a:lnTo>
                  <a:pt x="2311" y="924"/>
                </a:lnTo>
                <a:lnTo>
                  <a:pt x="2311" y="920"/>
                </a:lnTo>
                <a:lnTo>
                  <a:pt x="2313" y="920"/>
                </a:lnTo>
                <a:lnTo>
                  <a:pt x="2313" y="916"/>
                </a:lnTo>
                <a:lnTo>
                  <a:pt x="2316" y="916"/>
                </a:lnTo>
                <a:lnTo>
                  <a:pt x="2316" y="907"/>
                </a:lnTo>
                <a:lnTo>
                  <a:pt x="2318" y="907"/>
                </a:lnTo>
                <a:lnTo>
                  <a:pt x="2318" y="904"/>
                </a:lnTo>
                <a:lnTo>
                  <a:pt x="2337" y="904"/>
                </a:lnTo>
                <a:lnTo>
                  <a:pt x="2337" y="899"/>
                </a:lnTo>
                <a:lnTo>
                  <a:pt x="2373" y="899"/>
                </a:lnTo>
                <a:lnTo>
                  <a:pt x="2373" y="895"/>
                </a:lnTo>
                <a:lnTo>
                  <a:pt x="2375" y="895"/>
                </a:lnTo>
                <a:lnTo>
                  <a:pt x="2375" y="890"/>
                </a:lnTo>
                <a:lnTo>
                  <a:pt x="2385" y="890"/>
                </a:lnTo>
                <a:lnTo>
                  <a:pt x="2385" y="886"/>
                </a:lnTo>
                <a:lnTo>
                  <a:pt x="2393" y="886"/>
                </a:lnTo>
                <a:lnTo>
                  <a:pt x="2393" y="882"/>
                </a:lnTo>
                <a:lnTo>
                  <a:pt x="2402" y="882"/>
                </a:lnTo>
                <a:lnTo>
                  <a:pt x="2402" y="877"/>
                </a:lnTo>
                <a:lnTo>
                  <a:pt x="2409" y="877"/>
                </a:lnTo>
                <a:lnTo>
                  <a:pt x="2409" y="873"/>
                </a:lnTo>
                <a:lnTo>
                  <a:pt x="2436" y="873"/>
                </a:lnTo>
                <a:lnTo>
                  <a:pt x="2436" y="869"/>
                </a:lnTo>
                <a:lnTo>
                  <a:pt x="2447" y="869"/>
                </a:lnTo>
                <a:lnTo>
                  <a:pt x="2447" y="864"/>
                </a:lnTo>
                <a:lnTo>
                  <a:pt x="2452" y="864"/>
                </a:lnTo>
                <a:lnTo>
                  <a:pt x="2452" y="861"/>
                </a:lnTo>
                <a:lnTo>
                  <a:pt x="2465" y="861"/>
                </a:lnTo>
                <a:lnTo>
                  <a:pt x="2465" y="857"/>
                </a:lnTo>
                <a:lnTo>
                  <a:pt x="2466" y="857"/>
                </a:lnTo>
                <a:lnTo>
                  <a:pt x="2466" y="852"/>
                </a:lnTo>
                <a:lnTo>
                  <a:pt x="2489" y="852"/>
                </a:lnTo>
                <a:lnTo>
                  <a:pt x="2489" y="848"/>
                </a:lnTo>
                <a:lnTo>
                  <a:pt x="2495" y="848"/>
                </a:lnTo>
                <a:lnTo>
                  <a:pt x="2495" y="843"/>
                </a:lnTo>
                <a:lnTo>
                  <a:pt x="2503" y="843"/>
                </a:lnTo>
                <a:lnTo>
                  <a:pt x="2503" y="839"/>
                </a:lnTo>
                <a:lnTo>
                  <a:pt x="2517" y="839"/>
                </a:lnTo>
                <a:lnTo>
                  <a:pt x="2517" y="835"/>
                </a:lnTo>
                <a:lnTo>
                  <a:pt x="2520" y="835"/>
                </a:lnTo>
                <a:lnTo>
                  <a:pt x="2520" y="830"/>
                </a:lnTo>
                <a:lnTo>
                  <a:pt x="2527" y="830"/>
                </a:lnTo>
                <a:lnTo>
                  <a:pt x="2527" y="826"/>
                </a:lnTo>
                <a:lnTo>
                  <a:pt x="2532" y="826"/>
                </a:lnTo>
                <a:lnTo>
                  <a:pt x="2532" y="818"/>
                </a:lnTo>
                <a:lnTo>
                  <a:pt x="2544" y="818"/>
                </a:lnTo>
                <a:lnTo>
                  <a:pt x="2544" y="814"/>
                </a:lnTo>
                <a:lnTo>
                  <a:pt x="2554" y="814"/>
                </a:lnTo>
                <a:lnTo>
                  <a:pt x="2554" y="809"/>
                </a:lnTo>
                <a:lnTo>
                  <a:pt x="2575" y="809"/>
                </a:lnTo>
                <a:lnTo>
                  <a:pt x="2575" y="805"/>
                </a:lnTo>
                <a:lnTo>
                  <a:pt x="2578" y="805"/>
                </a:lnTo>
                <a:lnTo>
                  <a:pt x="2578" y="801"/>
                </a:lnTo>
                <a:lnTo>
                  <a:pt x="2583" y="801"/>
                </a:lnTo>
                <a:lnTo>
                  <a:pt x="2583" y="796"/>
                </a:lnTo>
                <a:lnTo>
                  <a:pt x="2585" y="796"/>
                </a:lnTo>
                <a:lnTo>
                  <a:pt x="2585" y="792"/>
                </a:lnTo>
                <a:lnTo>
                  <a:pt x="2618" y="792"/>
                </a:lnTo>
                <a:lnTo>
                  <a:pt x="2618" y="783"/>
                </a:lnTo>
                <a:lnTo>
                  <a:pt x="2645" y="783"/>
                </a:lnTo>
                <a:lnTo>
                  <a:pt x="2645" y="780"/>
                </a:lnTo>
                <a:lnTo>
                  <a:pt x="2698" y="780"/>
                </a:lnTo>
                <a:lnTo>
                  <a:pt x="2698" y="771"/>
                </a:lnTo>
                <a:lnTo>
                  <a:pt x="2703" y="771"/>
                </a:lnTo>
                <a:lnTo>
                  <a:pt x="2703" y="762"/>
                </a:lnTo>
                <a:lnTo>
                  <a:pt x="2709" y="762"/>
                </a:lnTo>
                <a:lnTo>
                  <a:pt x="2709" y="758"/>
                </a:lnTo>
                <a:lnTo>
                  <a:pt x="2712" y="758"/>
                </a:lnTo>
                <a:lnTo>
                  <a:pt x="2712" y="754"/>
                </a:lnTo>
                <a:lnTo>
                  <a:pt x="2720" y="754"/>
                </a:lnTo>
                <a:lnTo>
                  <a:pt x="2720" y="749"/>
                </a:lnTo>
                <a:lnTo>
                  <a:pt x="2725" y="749"/>
                </a:lnTo>
                <a:lnTo>
                  <a:pt x="2725" y="745"/>
                </a:lnTo>
                <a:lnTo>
                  <a:pt x="2753" y="745"/>
                </a:lnTo>
                <a:lnTo>
                  <a:pt x="2753" y="742"/>
                </a:lnTo>
                <a:lnTo>
                  <a:pt x="2773" y="742"/>
                </a:lnTo>
                <a:lnTo>
                  <a:pt x="2773" y="733"/>
                </a:lnTo>
                <a:lnTo>
                  <a:pt x="2777" y="733"/>
                </a:lnTo>
                <a:lnTo>
                  <a:pt x="2777" y="728"/>
                </a:lnTo>
                <a:lnTo>
                  <a:pt x="2803" y="728"/>
                </a:lnTo>
                <a:lnTo>
                  <a:pt x="2803" y="720"/>
                </a:lnTo>
                <a:lnTo>
                  <a:pt x="2846" y="720"/>
                </a:lnTo>
                <a:lnTo>
                  <a:pt x="2846" y="715"/>
                </a:lnTo>
                <a:lnTo>
                  <a:pt x="2891" y="715"/>
                </a:lnTo>
                <a:lnTo>
                  <a:pt x="2891" y="715"/>
                </a:lnTo>
                <a:lnTo>
                  <a:pt x="2894" y="715"/>
                </a:lnTo>
                <a:lnTo>
                  <a:pt x="2894" y="711"/>
                </a:lnTo>
                <a:lnTo>
                  <a:pt x="2897" y="711"/>
                </a:lnTo>
                <a:lnTo>
                  <a:pt x="2897" y="707"/>
                </a:lnTo>
                <a:lnTo>
                  <a:pt x="2902" y="707"/>
                </a:lnTo>
                <a:lnTo>
                  <a:pt x="2902" y="702"/>
                </a:lnTo>
                <a:lnTo>
                  <a:pt x="2904" y="702"/>
                </a:lnTo>
                <a:lnTo>
                  <a:pt x="2904" y="699"/>
                </a:lnTo>
                <a:lnTo>
                  <a:pt x="2910" y="699"/>
                </a:lnTo>
                <a:lnTo>
                  <a:pt x="2910" y="693"/>
                </a:lnTo>
                <a:lnTo>
                  <a:pt x="2918" y="693"/>
                </a:lnTo>
                <a:lnTo>
                  <a:pt x="2918" y="690"/>
                </a:lnTo>
                <a:lnTo>
                  <a:pt x="2923" y="690"/>
                </a:lnTo>
                <a:lnTo>
                  <a:pt x="2923" y="686"/>
                </a:lnTo>
                <a:lnTo>
                  <a:pt x="2929" y="686"/>
                </a:lnTo>
                <a:lnTo>
                  <a:pt x="2929" y="677"/>
                </a:lnTo>
                <a:lnTo>
                  <a:pt x="2953" y="677"/>
                </a:lnTo>
                <a:lnTo>
                  <a:pt x="2953" y="668"/>
                </a:lnTo>
                <a:lnTo>
                  <a:pt x="2965" y="668"/>
                </a:lnTo>
                <a:lnTo>
                  <a:pt x="2965" y="664"/>
                </a:lnTo>
                <a:lnTo>
                  <a:pt x="2969" y="664"/>
                </a:lnTo>
                <a:lnTo>
                  <a:pt x="2969" y="659"/>
                </a:lnTo>
                <a:lnTo>
                  <a:pt x="2972" y="659"/>
                </a:lnTo>
                <a:lnTo>
                  <a:pt x="2972" y="656"/>
                </a:lnTo>
                <a:lnTo>
                  <a:pt x="2984" y="656"/>
                </a:lnTo>
                <a:lnTo>
                  <a:pt x="2984" y="652"/>
                </a:lnTo>
                <a:lnTo>
                  <a:pt x="2988" y="652"/>
                </a:lnTo>
                <a:lnTo>
                  <a:pt x="2988" y="647"/>
                </a:lnTo>
                <a:lnTo>
                  <a:pt x="3001" y="647"/>
                </a:lnTo>
                <a:lnTo>
                  <a:pt x="3001" y="643"/>
                </a:lnTo>
                <a:lnTo>
                  <a:pt x="3006" y="643"/>
                </a:lnTo>
                <a:lnTo>
                  <a:pt x="3006" y="639"/>
                </a:lnTo>
                <a:lnTo>
                  <a:pt x="3011" y="639"/>
                </a:lnTo>
                <a:lnTo>
                  <a:pt x="3011" y="634"/>
                </a:lnTo>
                <a:lnTo>
                  <a:pt x="3020" y="634"/>
                </a:lnTo>
                <a:lnTo>
                  <a:pt x="3020" y="625"/>
                </a:lnTo>
                <a:lnTo>
                  <a:pt x="3030" y="625"/>
                </a:lnTo>
                <a:lnTo>
                  <a:pt x="3030" y="618"/>
                </a:lnTo>
                <a:lnTo>
                  <a:pt x="3032" y="618"/>
                </a:lnTo>
                <a:lnTo>
                  <a:pt x="3032" y="612"/>
                </a:lnTo>
                <a:lnTo>
                  <a:pt x="3044" y="612"/>
                </a:lnTo>
                <a:lnTo>
                  <a:pt x="3044" y="609"/>
                </a:lnTo>
                <a:lnTo>
                  <a:pt x="3051" y="609"/>
                </a:lnTo>
                <a:lnTo>
                  <a:pt x="3051" y="600"/>
                </a:lnTo>
                <a:lnTo>
                  <a:pt x="3060" y="600"/>
                </a:lnTo>
                <a:lnTo>
                  <a:pt x="3060" y="596"/>
                </a:lnTo>
                <a:lnTo>
                  <a:pt x="3063" y="596"/>
                </a:lnTo>
                <a:lnTo>
                  <a:pt x="3063" y="591"/>
                </a:lnTo>
                <a:lnTo>
                  <a:pt x="3065" y="591"/>
                </a:lnTo>
                <a:lnTo>
                  <a:pt x="3065" y="587"/>
                </a:lnTo>
                <a:lnTo>
                  <a:pt x="3073" y="587"/>
                </a:lnTo>
                <a:lnTo>
                  <a:pt x="3073" y="583"/>
                </a:lnTo>
                <a:lnTo>
                  <a:pt x="3094" y="583"/>
                </a:lnTo>
                <a:lnTo>
                  <a:pt x="3094" y="578"/>
                </a:lnTo>
                <a:lnTo>
                  <a:pt x="3097" y="578"/>
                </a:lnTo>
                <a:lnTo>
                  <a:pt x="3097" y="569"/>
                </a:lnTo>
                <a:lnTo>
                  <a:pt x="3156" y="569"/>
                </a:lnTo>
                <a:lnTo>
                  <a:pt x="3156" y="566"/>
                </a:lnTo>
                <a:lnTo>
                  <a:pt x="3169" y="566"/>
                </a:lnTo>
                <a:lnTo>
                  <a:pt x="3169" y="562"/>
                </a:lnTo>
                <a:lnTo>
                  <a:pt x="3191" y="562"/>
                </a:lnTo>
                <a:lnTo>
                  <a:pt x="3191" y="557"/>
                </a:lnTo>
                <a:lnTo>
                  <a:pt x="3201" y="557"/>
                </a:lnTo>
                <a:lnTo>
                  <a:pt x="3201" y="553"/>
                </a:lnTo>
                <a:lnTo>
                  <a:pt x="3207" y="553"/>
                </a:lnTo>
                <a:lnTo>
                  <a:pt x="3207" y="553"/>
                </a:lnTo>
                <a:lnTo>
                  <a:pt x="3210" y="553"/>
                </a:lnTo>
                <a:lnTo>
                  <a:pt x="3210" y="553"/>
                </a:lnTo>
                <a:lnTo>
                  <a:pt x="3212" y="553"/>
                </a:lnTo>
                <a:lnTo>
                  <a:pt x="3212" y="553"/>
                </a:lnTo>
                <a:lnTo>
                  <a:pt x="3215" y="553"/>
                </a:lnTo>
                <a:lnTo>
                  <a:pt x="3215" y="553"/>
                </a:lnTo>
                <a:lnTo>
                  <a:pt x="3222" y="553"/>
                </a:lnTo>
                <a:lnTo>
                  <a:pt x="3222" y="549"/>
                </a:lnTo>
                <a:lnTo>
                  <a:pt x="3226" y="549"/>
                </a:lnTo>
                <a:lnTo>
                  <a:pt x="3226" y="544"/>
                </a:lnTo>
                <a:lnTo>
                  <a:pt x="3236" y="544"/>
                </a:lnTo>
                <a:lnTo>
                  <a:pt x="3236" y="535"/>
                </a:lnTo>
                <a:lnTo>
                  <a:pt x="3246" y="535"/>
                </a:lnTo>
                <a:lnTo>
                  <a:pt x="3246" y="531"/>
                </a:lnTo>
                <a:lnTo>
                  <a:pt x="3250" y="531"/>
                </a:lnTo>
                <a:lnTo>
                  <a:pt x="3250" y="531"/>
                </a:lnTo>
                <a:lnTo>
                  <a:pt x="3253" y="531"/>
                </a:lnTo>
                <a:lnTo>
                  <a:pt x="3253" y="526"/>
                </a:lnTo>
                <a:lnTo>
                  <a:pt x="3263" y="526"/>
                </a:lnTo>
                <a:lnTo>
                  <a:pt x="3263" y="523"/>
                </a:lnTo>
                <a:lnTo>
                  <a:pt x="3268" y="523"/>
                </a:lnTo>
                <a:lnTo>
                  <a:pt x="3268" y="517"/>
                </a:lnTo>
                <a:lnTo>
                  <a:pt x="3277" y="517"/>
                </a:lnTo>
                <a:lnTo>
                  <a:pt x="3277" y="517"/>
                </a:lnTo>
                <a:lnTo>
                  <a:pt x="3289" y="517"/>
                </a:lnTo>
                <a:lnTo>
                  <a:pt x="3289" y="514"/>
                </a:lnTo>
                <a:lnTo>
                  <a:pt x="3294" y="514"/>
                </a:lnTo>
                <a:lnTo>
                  <a:pt x="3294" y="510"/>
                </a:lnTo>
                <a:lnTo>
                  <a:pt x="3303" y="510"/>
                </a:lnTo>
                <a:lnTo>
                  <a:pt x="3303" y="505"/>
                </a:lnTo>
                <a:lnTo>
                  <a:pt x="3306" y="505"/>
                </a:lnTo>
                <a:lnTo>
                  <a:pt x="3306" y="496"/>
                </a:lnTo>
                <a:lnTo>
                  <a:pt x="3330" y="496"/>
                </a:lnTo>
                <a:lnTo>
                  <a:pt x="3330" y="492"/>
                </a:lnTo>
                <a:lnTo>
                  <a:pt x="3340" y="492"/>
                </a:lnTo>
                <a:lnTo>
                  <a:pt x="3340" y="487"/>
                </a:lnTo>
                <a:lnTo>
                  <a:pt x="3356" y="487"/>
                </a:lnTo>
                <a:lnTo>
                  <a:pt x="3356" y="483"/>
                </a:lnTo>
                <a:lnTo>
                  <a:pt x="3359" y="483"/>
                </a:lnTo>
                <a:lnTo>
                  <a:pt x="3359" y="483"/>
                </a:lnTo>
                <a:lnTo>
                  <a:pt x="3373" y="483"/>
                </a:lnTo>
                <a:lnTo>
                  <a:pt x="3373" y="480"/>
                </a:lnTo>
                <a:lnTo>
                  <a:pt x="3381" y="480"/>
                </a:lnTo>
                <a:lnTo>
                  <a:pt x="3381" y="474"/>
                </a:lnTo>
                <a:lnTo>
                  <a:pt x="3388" y="474"/>
                </a:lnTo>
                <a:lnTo>
                  <a:pt x="3388" y="471"/>
                </a:lnTo>
                <a:lnTo>
                  <a:pt x="3415" y="471"/>
                </a:lnTo>
                <a:lnTo>
                  <a:pt x="3415" y="466"/>
                </a:lnTo>
                <a:lnTo>
                  <a:pt x="3421" y="466"/>
                </a:lnTo>
                <a:lnTo>
                  <a:pt x="3421" y="462"/>
                </a:lnTo>
                <a:lnTo>
                  <a:pt x="3424" y="462"/>
                </a:lnTo>
                <a:lnTo>
                  <a:pt x="3424" y="457"/>
                </a:lnTo>
                <a:lnTo>
                  <a:pt x="3434" y="457"/>
                </a:lnTo>
                <a:lnTo>
                  <a:pt x="3434" y="457"/>
                </a:lnTo>
                <a:lnTo>
                  <a:pt x="3436" y="457"/>
                </a:lnTo>
                <a:lnTo>
                  <a:pt x="3436" y="448"/>
                </a:lnTo>
                <a:lnTo>
                  <a:pt x="3439" y="448"/>
                </a:lnTo>
                <a:lnTo>
                  <a:pt x="3439" y="444"/>
                </a:lnTo>
                <a:lnTo>
                  <a:pt x="3443" y="444"/>
                </a:lnTo>
                <a:lnTo>
                  <a:pt x="3443" y="444"/>
                </a:lnTo>
                <a:lnTo>
                  <a:pt x="3448" y="444"/>
                </a:lnTo>
                <a:lnTo>
                  <a:pt x="3448" y="444"/>
                </a:lnTo>
                <a:lnTo>
                  <a:pt x="3453" y="444"/>
                </a:lnTo>
                <a:lnTo>
                  <a:pt x="3453" y="435"/>
                </a:lnTo>
                <a:lnTo>
                  <a:pt x="3455" y="435"/>
                </a:lnTo>
                <a:lnTo>
                  <a:pt x="3455" y="431"/>
                </a:lnTo>
                <a:lnTo>
                  <a:pt x="3458" y="431"/>
                </a:lnTo>
                <a:lnTo>
                  <a:pt x="3458" y="431"/>
                </a:lnTo>
                <a:lnTo>
                  <a:pt x="3460" y="431"/>
                </a:lnTo>
                <a:lnTo>
                  <a:pt x="3460" y="431"/>
                </a:lnTo>
                <a:lnTo>
                  <a:pt x="3463" y="431"/>
                </a:lnTo>
                <a:lnTo>
                  <a:pt x="3463" y="431"/>
                </a:lnTo>
                <a:lnTo>
                  <a:pt x="3464" y="431"/>
                </a:lnTo>
                <a:lnTo>
                  <a:pt x="3464" y="431"/>
                </a:lnTo>
                <a:lnTo>
                  <a:pt x="3467" y="431"/>
                </a:lnTo>
                <a:lnTo>
                  <a:pt x="3467" y="431"/>
                </a:lnTo>
                <a:lnTo>
                  <a:pt x="3472" y="431"/>
                </a:lnTo>
                <a:lnTo>
                  <a:pt x="3472" y="426"/>
                </a:lnTo>
                <a:lnTo>
                  <a:pt x="3474" y="426"/>
                </a:lnTo>
                <a:lnTo>
                  <a:pt x="3474" y="426"/>
                </a:lnTo>
                <a:lnTo>
                  <a:pt x="3477" y="426"/>
                </a:lnTo>
                <a:lnTo>
                  <a:pt x="3477" y="426"/>
                </a:lnTo>
                <a:lnTo>
                  <a:pt x="3479" y="426"/>
                </a:lnTo>
                <a:lnTo>
                  <a:pt x="3479" y="426"/>
                </a:lnTo>
                <a:lnTo>
                  <a:pt x="3484" y="426"/>
                </a:lnTo>
                <a:lnTo>
                  <a:pt x="3484" y="423"/>
                </a:lnTo>
                <a:lnTo>
                  <a:pt x="3487" y="423"/>
                </a:lnTo>
                <a:lnTo>
                  <a:pt x="3487" y="417"/>
                </a:lnTo>
                <a:lnTo>
                  <a:pt x="3488" y="417"/>
                </a:lnTo>
                <a:lnTo>
                  <a:pt x="3488" y="412"/>
                </a:lnTo>
                <a:lnTo>
                  <a:pt x="3491" y="412"/>
                </a:lnTo>
                <a:lnTo>
                  <a:pt x="3491" y="412"/>
                </a:lnTo>
                <a:lnTo>
                  <a:pt x="3493" y="412"/>
                </a:lnTo>
                <a:lnTo>
                  <a:pt x="3493" y="412"/>
                </a:lnTo>
                <a:lnTo>
                  <a:pt x="3496" y="412"/>
                </a:lnTo>
                <a:lnTo>
                  <a:pt x="3496" y="412"/>
                </a:lnTo>
                <a:lnTo>
                  <a:pt x="3498" y="412"/>
                </a:lnTo>
                <a:lnTo>
                  <a:pt x="3498" y="409"/>
                </a:lnTo>
                <a:lnTo>
                  <a:pt x="3501" y="409"/>
                </a:lnTo>
                <a:lnTo>
                  <a:pt x="3501" y="409"/>
                </a:lnTo>
                <a:lnTo>
                  <a:pt x="3508" y="409"/>
                </a:lnTo>
                <a:lnTo>
                  <a:pt x="3508" y="404"/>
                </a:lnTo>
                <a:lnTo>
                  <a:pt x="3511" y="404"/>
                </a:lnTo>
                <a:lnTo>
                  <a:pt x="3511" y="404"/>
                </a:lnTo>
                <a:lnTo>
                  <a:pt x="3512" y="404"/>
                </a:lnTo>
                <a:lnTo>
                  <a:pt x="3512" y="404"/>
                </a:lnTo>
                <a:lnTo>
                  <a:pt x="3515" y="404"/>
                </a:lnTo>
                <a:lnTo>
                  <a:pt x="3515" y="404"/>
                </a:lnTo>
                <a:lnTo>
                  <a:pt x="3517" y="404"/>
                </a:lnTo>
                <a:lnTo>
                  <a:pt x="3517" y="404"/>
                </a:lnTo>
                <a:lnTo>
                  <a:pt x="3522" y="404"/>
                </a:lnTo>
                <a:lnTo>
                  <a:pt x="3522" y="404"/>
                </a:lnTo>
                <a:lnTo>
                  <a:pt x="3525" y="404"/>
                </a:lnTo>
                <a:lnTo>
                  <a:pt x="3525" y="404"/>
                </a:lnTo>
                <a:lnTo>
                  <a:pt x="3527" y="404"/>
                </a:lnTo>
                <a:lnTo>
                  <a:pt x="3527" y="404"/>
                </a:lnTo>
                <a:lnTo>
                  <a:pt x="3530" y="404"/>
                </a:lnTo>
                <a:lnTo>
                  <a:pt x="3530" y="400"/>
                </a:lnTo>
                <a:lnTo>
                  <a:pt x="3532" y="400"/>
                </a:lnTo>
                <a:lnTo>
                  <a:pt x="3532" y="400"/>
                </a:lnTo>
                <a:lnTo>
                  <a:pt x="3544" y="400"/>
                </a:lnTo>
                <a:lnTo>
                  <a:pt x="3544" y="400"/>
                </a:lnTo>
                <a:lnTo>
                  <a:pt x="3546" y="400"/>
                </a:lnTo>
                <a:lnTo>
                  <a:pt x="3546" y="395"/>
                </a:lnTo>
                <a:lnTo>
                  <a:pt x="3549" y="395"/>
                </a:lnTo>
                <a:lnTo>
                  <a:pt x="3549" y="395"/>
                </a:lnTo>
                <a:lnTo>
                  <a:pt x="3551" y="395"/>
                </a:lnTo>
                <a:lnTo>
                  <a:pt x="3551" y="395"/>
                </a:lnTo>
                <a:lnTo>
                  <a:pt x="3558" y="395"/>
                </a:lnTo>
                <a:lnTo>
                  <a:pt x="3558" y="395"/>
                </a:lnTo>
                <a:lnTo>
                  <a:pt x="3560" y="395"/>
                </a:lnTo>
                <a:lnTo>
                  <a:pt x="3560" y="395"/>
                </a:lnTo>
                <a:lnTo>
                  <a:pt x="3563" y="395"/>
                </a:lnTo>
                <a:lnTo>
                  <a:pt x="3563" y="395"/>
                </a:lnTo>
                <a:lnTo>
                  <a:pt x="3565" y="395"/>
                </a:lnTo>
                <a:lnTo>
                  <a:pt x="3565" y="395"/>
                </a:lnTo>
                <a:lnTo>
                  <a:pt x="3568" y="395"/>
                </a:lnTo>
                <a:lnTo>
                  <a:pt x="3568" y="390"/>
                </a:lnTo>
                <a:lnTo>
                  <a:pt x="3578" y="390"/>
                </a:lnTo>
                <a:lnTo>
                  <a:pt x="3578" y="390"/>
                </a:lnTo>
                <a:lnTo>
                  <a:pt x="3581" y="390"/>
                </a:lnTo>
                <a:lnTo>
                  <a:pt x="3581" y="390"/>
                </a:lnTo>
                <a:lnTo>
                  <a:pt x="3582" y="390"/>
                </a:lnTo>
                <a:lnTo>
                  <a:pt x="3582" y="385"/>
                </a:lnTo>
                <a:lnTo>
                  <a:pt x="3584" y="385"/>
                </a:lnTo>
                <a:lnTo>
                  <a:pt x="3584" y="385"/>
                </a:lnTo>
                <a:lnTo>
                  <a:pt x="3594" y="385"/>
                </a:lnTo>
                <a:lnTo>
                  <a:pt x="3594" y="385"/>
                </a:lnTo>
                <a:lnTo>
                  <a:pt x="3597" y="385"/>
                </a:lnTo>
                <a:lnTo>
                  <a:pt x="3597" y="385"/>
                </a:lnTo>
                <a:lnTo>
                  <a:pt x="3602" y="385"/>
                </a:lnTo>
                <a:lnTo>
                  <a:pt x="3602" y="385"/>
                </a:lnTo>
                <a:lnTo>
                  <a:pt x="3611" y="385"/>
                </a:lnTo>
                <a:lnTo>
                  <a:pt x="3611" y="376"/>
                </a:lnTo>
                <a:lnTo>
                  <a:pt x="3613" y="376"/>
                </a:lnTo>
                <a:lnTo>
                  <a:pt x="3613" y="376"/>
                </a:lnTo>
                <a:lnTo>
                  <a:pt x="3616" y="376"/>
                </a:lnTo>
                <a:lnTo>
                  <a:pt x="3616" y="376"/>
                </a:lnTo>
                <a:lnTo>
                  <a:pt x="3619" y="376"/>
                </a:lnTo>
                <a:lnTo>
                  <a:pt x="3619" y="376"/>
                </a:lnTo>
                <a:lnTo>
                  <a:pt x="3629" y="376"/>
                </a:lnTo>
                <a:lnTo>
                  <a:pt x="3629" y="376"/>
                </a:lnTo>
                <a:lnTo>
                  <a:pt x="3630" y="376"/>
                </a:lnTo>
                <a:lnTo>
                  <a:pt x="3630" y="376"/>
                </a:lnTo>
                <a:lnTo>
                  <a:pt x="3632" y="376"/>
                </a:lnTo>
                <a:lnTo>
                  <a:pt x="3632" y="376"/>
                </a:lnTo>
                <a:lnTo>
                  <a:pt x="3638" y="376"/>
                </a:lnTo>
                <a:lnTo>
                  <a:pt x="3638" y="371"/>
                </a:lnTo>
                <a:lnTo>
                  <a:pt x="3643" y="371"/>
                </a:lnTo>
                <a:lnTo>
                  <a:pt x="3643" y="371"/>
                </a:lnTo>
                <a:lnTo>
                  <a:pt x="3645" y="371"/>
                </a:lnTo>
                <a:lnTo>
                  <a:pt x="3645" y="355"/>
                </a:lnTo>
                <a:lnTo>
                  <a:pt x="3648" y="355"/>
                </a:lnTo>
                <a:lnTo>
                  <a:pt x="3648" y="355"/>
                </a:lnTo>
                <a:lnTo>
                  <a:pt x="3650" y="355"/>
                </a:lnTo>
                <a:lnTo>
                  <a:pt x="3650" y="355"/>
                </a:lnTo>
                <a:lnTo>
                  <a:pt x="3657" y="355"/>
                </a:lnTo>
                <a:lnTo>
                  <a:pt x="3657" y="350"/>
                </a:lnTo>
                <a:lnTo>
                  <a:pt x="3659" y="350"/>
                </a:lnTo>
                <a:lnTo>
                  <a:pt x="3659" y="350"/>
                </a:lnTo>
                <a:lnTo>
                  <a:pt x="3662" y="350"/>
                </a:lnTo>
                <a:lnTo>
                  <a:pt x="3662" y="350"/>
                </a:lnTo>
                <a:lnTo>
                  <a:pt x="3664" y="350"/>
                </a:lnTo>
                <a:lnTo>
                  <a:pt x="3664" y="345"/>
                </a:lnTo>
                <a:lnTo>
                  <a:pt x="3667" y="345"/>
                </a:lnTo>
                <a:lnTo>
                  <a:pt x="3667" y="345"/>
                </a:lnTo>
                <a:lnTo>
                  <a:pt x="3669" y="345"/>
                </a:lnTo>
                <a:lnTo>
                  <a:pt x="3669" y="345"/>
                </a:lnTo>
                <a:lnTo>
                  <a:pt x="3677" y="345"/>
                </a:lnTo>
                <a:lnTo>
                  <a:pt x="3677" y="345"/>
                </a:lnTo>
                <a:lnTo>
                  <a:pt x="3678" y="345"/>
                </a:lnTo>
                <a:lnTo>
                  <a:pt x="3678" y="345"/>
                </a:lnTo>
                <a:lnTo>
                  <a:pt x="3681" y="345"/>
                </a:lnTo>
                <a:lnTo>
                  <a:pt x="3681" y="340"/>
                </a:lnTo>
                <a:lnTo>
                  <a:pt x="3683" y="340"/>
                </a:lnTo>
                <a:lnTo>
                  <a:pt x="3683" y="340"/>
                </a:lnTo>
                <a:lnTo>
                  <a:pt x="3686" y="340"/>
                </a:lnTo>
                <a:lnTo>
                  <a:pt x="3686" y="340"/>
                </a:lnTo>
                <a:lnTo>
                  <a:pt x="3688" y="340"/>
                </a:lnTo>
                <a:lnTo>
                  <a:pt x="3688" y="335"/>
                </a:lnTo>
                <a:lnTo>
                  <a:pt x="3691" y="335"/>
                </a:lnTo>
                <a:lnTo>
                  <a:pt x="3691" y="330"/>
                </a:lnTo>
                <a:lnTo>
                  <a:pt x="3693" y="330"/>
                </a:lnTo>
                <a:lnTo>
                  <a:pt x="3693" y="325"/>
                </a:lnTo>
                <a:lnTo>
                  <a:pt x="3696" y="325"/>
                </a:lnTo>
                <a:lnTo>
                  <a:pt x="3696" y="325"/>
                </a:lnTo>
                <a:lnTo>
                  <a:pt x="3698" y="325"/>
                </a:lnTo>
                <a:lnTo>
                  <a:pt x="3698" y="325"/>
                </a:lnTo>
                <a:lnTo>
                  <a:pt x="3702" y="325"/>
                </a:lnTo>
                <a:lnTo>
                  <a:pt x="3702" y="325"/>
                </a:lnTo>
                <a:lnTo>
                  <a:pt x="3710" y="325"/>
                </a:lnTo>
                <a:lnTo>
                  <a:pt x="3710" y="325"/>
                </a:lnTo>
                <a:lnTo>
                  <a:pt x="3712" y="325"/>
                </a:lnTo>
                <a:lnTo>
                  <a:pt x="3712" y="325"/>
                </a:lnTo>
                <a:lnTo>
                  <a:pt x="3715" y="325"/>
                </a:lnTo>
                <a:lnTo>
                  <a:pt x="3715" y="325"/>
                </a:lnTo>
                <a:lnTo>
                  <a:pt x="3717" y="325"/>
                </a:lnTo>
                <a:lnTo>
                  <a:pt x="3717" y="320"/>
                </a:lnTo>
                <a:lnTo>
                  <a:pt x="3720" y="320"/>
                </a:lnTo>
                <a:lnTo>
                  <a:pt x="3720" y="315"/>
                </a:lnTo>
                <a:lnTo>
                  <a:pt x="3726" y="315"/>
                </a:lnTo>
                <a:lnTo>
                  <a:pt x="3726" y="310"/>
                </a:lnTo>
                <a:lnTo>
                  <a:pt x="3729" y="310"/>
                </a:lnTo>
                <a:lnTo>
                  <a:pt x="3729" y="310"/>
                </a:lnTo>
                <a:lnTo>
                  <a:pt x="3731" y="310"/>
                </a:lnTo>
                <a:lnTo>
                  <a:pt x="3731" y="310"/>
                </a:lnTo>
                <a:lnTo>
                  <a:pt x="3734" y="310"/>
                </a:lnTo>
                <a:lnTo>
                  <a:pt x="3734" y="310"/>
                </a:lnTo>
                <a:lnTo>
                  <a:pt x="3736" y="310"/>
                </a:lnTo>
                <a:lnTo>
                  <a:pt x="3736" y="310"/>
                </a:lnTo>
                <a:lnTo>
                  <a:pt x="3746" y="310"/>
                </a:lnTo>
                <a:lnTo>
                  <a:pt x="3746" y="310"/>
                </a:lnTo>
                <a:lnTo>
                  <a:pt x="3750" y="310"/>
                </a:lnTo>
                <a:lnTo>
                  <a:pt x="3750" y="310"/>
                </a:lnTo>
                <a:lnTo>
                  <a:pt x="3753" y="310"/>
                </a:lnTo>
                <a:lnTo>
                  <a:pt x="3753" y="305"/>
                </a:lnTo>
                <a:lnTo>
                  <a:pt x="3758" y="305"/>
                </a:lnTo>
                <a:lnTo>
                  <a:pt x="3758" y="305"/>
                </a:lnTo>
                <a:lnTo>
                  <a:pt x="3763" y="305"/>
                </a:lnTo>
                <a:lnTo>
                  <a:pt x="3763" y="305"/>
                </a:lnTo>
                <a:lnTo>
                  <a:pt x="3765" y="305"/>
                </a:lnTo>
                <a:lnTo>
                  <a:pt x="3765" y="305"/>
                </a:lnTo>
                <a:lnTo>
                  <a:pt x="3768" y="305"/>
                </a:lnTo>
                <a:lnTo>
                  <a:pt x="3768" y="305"/>
                </a:lnTo>
                <a:lnTo>
                  <a:pt x="3777" y="305"/>
                </a:lnTo>
                <a:lnTo>
                  <a:pt x="3777" y="305"/>
                </a:lnTo>
                <a:lnTo>
                  <a:pt x="3779" y="305"/>
                </a:lnTo>
                <a:lnTo>
                  <a:pt x="3779" y="298"/>
                </a:lnTo>
                <a:lnTo>
                  <a:pt x="3782" y="298"/>
                </a:lnTo>
                <a:lnTo>
                  <a:pt x="3782" y="298"/>
                </a:lnTo>
                <a:lnTo>
                  <a:pt x="3784" y="298"/>
                </a:lnTo>
                <a:lnTo>
                  <a:pt x="3784" y="298"/>
                </a:lnTo>
                <a:lnTo>
                  <a:pt x="3787" y="298"/>
                </a:lnTo>
                <a:lnTo>
                  <a:pt x="3787" y="293"/>
                </a:lnTo>
                <a:lnTo>
                  <a:pt x="3795" y="293"/>
                </a:lnTo>
                <a:lnTo>
                  <a:pt x="3795" y="293"/>
                </a:lnTo>
                <a:lnTo>
                  <a:pt x="3801" y="293"/>
                </a:lnTo>
                <a:lnTo>
                  <a:pt x="3801" y="293"/>
                </a:lnTo>
                <a:lnTo>
                  <a:pt x="3803" y="293"/>
                </a:lnTo>
                <a:lnTo>
                  <a:pt x="3803" y="293"/>
                </a:lnTo>
                <a:lnTo>
                  <a:pt x="3806" y="293"/>
                </a:lnTo>
                <a:lnTo>
                  <a:pt x="3806" y="293"/>
                </a:lnTo>
                <a:lnTo>
                  <a:pt x="3808" y="293"/>
                </a:lnTo>
                <a:lnTo>
                  <a:pt x="3808" y="288"/>
                </a:lnTo>
                <a:lnTo>
                  <a:pt x="3811" y="288"/>
                </a:lnTo>
                <a:lnTo>
                  <a:pt x="3811" y="288"/>
                </a:lnTo>
                <a:lnTo>
                  <a:pt x="3814" y="288"/>
                </a:lnTo>
                <a:lnTo>
                  <a:pt x="3814" y="288"/>
                </a:lnTo>
                <a:lnTo>
                  <a:pt x="3816" y="288"/>
                </a:lnTo>
                <a:lnTo>
                  <a:pt x="3816" y="288"/>
                </a:lnTo>
                <a:lnTo>
                  <a:pt x="3819" y="288"/>
                </a:lnTo>
                <a:lnTo>
                  <a:pt x="3819" y="288"/>
                </a:lnTo>
                <a:lnTo>
                  <a:pt x="3820" y="288"/>
                </a:lnTo>
                <a:lnTo>
                  <a:pt x="3820" y="288"/>
                </a:lnTo>
                <a:lnTo>
                  <a:pt x="3827" y="288"/>
                </a:lnTo>
                <a:lnTo>
                  <a:pt x="3827" y="288"/>
                </a:lnTo>
                <a:lnTo>
                  <a:pt x="3835" y="288"/>
                </a:lnTo>
                <a:lnTo>
                  <a:pt x="3835" y="288"/>
                </a:lnTo>
                <a:lnTo>
                  <a:pt x="3838" y="288"/>
                </a:lnTo>
                <a:lnTo>
                  <a:pt x="3838" y="288"/>
                </a:lnTo>
                <a:lnTo>
                  <a:pt x="3844" y="288"/>
                </a:lnTo>
                <a:lnTo>
                  <a:pt x="3844" y="288"/>
                </a:lnTo>
                <a:lnTo>
                  <a:pt x="3846" y="288"/>
                </a:lnTo>
                <a:lnTo>
                  <a:pt x="3846" y="288"/>
                </a:lnTo>
                <a:lnTo>
                  <a:pt x="3849" y="288"/>
                </a:lnTo>
                <a:lnTo>
                  <a:pt x="3849" y="288"/>
                </a:lnTo>
                <a:lnTo>
                  <a:pt x="3852" y="288"/>
                </a:lnTo>
                <a:lnTo>
                  <a:pt x="3852" y="288"/>
                </a:lnTo>
                <a:lnTo>
                  <a:pt x="3857" y="288"/>
                </a:lnTo>
                <a:lnTo>
                  <a:pt x="3857" y="282"/>
                </a:lnTo>
                <a:lnTo>
                  <a:pt x="3859" y="282"/>
                </a:lnTo>
                <a:lnTo>
                  <a:pt x="3859" y="277"/>
                </a:lnTo>
                <a:lnTo>
                  <a:pt x="3862" y="277"/>
                </a:lnTo>
                <a:lnTo>
                  <a:pt x="3862" y="277"/>
                </a:lnTo>
                <a:lnTo>
                  <a:pt x="3864" y="277"/>
                </a:lnTo>
                <a:lnTo>
                  <a:pt x="3864" y="271"/>
                </a:lnTo>
                <a:lnTo>
                  <a:pt x="3867" y="271"/>
                </a:lnTo>
                <a:lnTo>
                  <a:pt x="3867" y="271"/>
                </a:lnTo>
                <a:lnTo>
                  <a:pt x="3871" y="271"/>
                </a:lnTo>
                <a:lnTo>
                  <a:pt x="3871" y="271"/>
                </a:lnTo>
                <a:lnTo>
                  <a:pt x="3876" y="271"/>
                </a:lnTo>
                <a:lnTo>
                  <a:pt x="3876" y="266"/>
                </a:lnTo>
                <a:lnTo>
                  <a:pt x="3878" y="266"/>
                </a:lnTo>
                <a:lnTo>
                  <a:pt x="3878" y="266"/>
                </a:lnTo>
                <a:lnTo>
                  <a:pt x="3881" y="266"/>
                </a:lnTo>
                <a:lnTo>
                  <a:pt x="3881" y="266"/>
                </a:lnTo>
                <a:lnTo>
                  <a:pt x="3883" y="266"/>
                </a:lnTo>
                <a:lnTo>
                  <a:pt x="3883" y="259"/>
                </a:lnTo>
                <a:lnTo>
                  <a:pt x="3888" y="259"/>
                </a:lnTo>
                <a:lnTo>
                  <a:pt x="3888" y="254"/>
                </a:lnTo>
                <a:lnTo>
                  <a:pt x="3895" y="254"/>
                </a:lnTo>
                <a:lnTo>
                  <a:pt x="3895" y="254"/>
                </a:lnTo>
                <a:lnTo>
                  <a:pt x="3897" y="254"/>
                </a:lnTo>
                <a:lnTo>
                  <a:pt x="3897" y="254"/>
                </a:lnTo>
                <a:lnTo>
                  <a:pt x="3902" y="254"/>
                </a:lnTo>
                <a:lnTo>
                  <a:pt x="3902" y="248"/>
                </a:lnTo>
                <a:lnTo>
                  <a:pt x="3907" y="248"/>
                </a:lnTo>
                <a:lnTo>
                  <a:pt x="3907" y="241"/>
                </a:lnTo>
                <a:lnTo>
                  <a:pt x="3912" y="241"/>
                </a:lnTo>
                <a:lnTo>
                  <a:pt x="3912" y="241"/>
                </a:lnTo>
                <a:lnTo>
                  <a:pt x="3914" y="241"/>
                </a:lnTo>
                <a:lnTo>
                  <a:pt x="3914" y="241"/>
                </a:lnTo>
                <a:lnTo>
                  <a:pt x="3916" y="241"/>
                </a:lnTo>
                <a:lnTo>
                  <a:pt x="3916" y="241"/>
                </a:lnTo>
                <a:lnTo>
                  <a:pt x="3919" y="241"/>
                </a:lnTo>
                <a:lnTo>
                  <a:pt x="3919" y="241"/>
                </a:lnTo>
                <a:lnTo>
                  <a:pt x="3921" y="241"/>
                </a:lnTo>
                <a:lnTo>
                  <a:pt x="3921" y="236"/>
                </a:lnTo>
                <a:lnTo>
                  <a:pt x="3929" y="236"/>
                </a:lnTo>
                <a:lnTo>
                  <a:pt x="3929" y="236"/>
                </a:lnTo>
                <a:lnTo>
                  <a:pt x="3931" y="236"/>
                </a:lnTo>
                <a:lnTo>
                  <a:pt x="3931" y="236"/>
                </a:lnTo>
                <a:lnTo>
                  <a:pt x="3934" y="236"/>
                </a:lnTo>
                <a:lnTo>
                  <a:pt x="3934" y="236"/>
                </a:lnTo>
                <a:lnTo>
                  <a:pt x="3936" y="236"/>
                </a:lnTo>
                <a:lnTo>
                  <a:pt x="3936" y="230"/>
                </a:lnTo>
                <a:lnTo>
                  <a:pt x="3938" y="230"/>
                </a:lnTo>
                <a:lnTo>
                  <a:pt x="3938" y="230"/>
                </a:lnTo>
                <a:lnTo>
                  <a:pt x="3940" y="230"/>
                </a:lnTo>
                <a:lnTo>
                  <a:pt x="3940" y="224"/>
                </a:lnTo>
                <a:lnTo>
                  <a:pt x="3945" y="224"/>
                </a:lnTo>
                <a:lnTo>
                  <a:pt x="3945" y="224"/>
                </a:lnTo>
                <a:lnTo>
                  <a:pt x="3948" y="224"/>
                </a:lnTo>
                <a:lnTo>
                  <a:pt x="3948" y="224"/>
                </a:lnTo>
                <a:lnTo>
                  <a:pt x="3950" y="224"/>
                </a:lnTo>
                <a:lnTo>
                  <a:pt x="3950" y="224"/>
                </a:lnTo>
                <a:lnTo>
                  <a:pt x="3953" y="224"/>
                </a:lnTo>
                <a:lnTo>
                  <a:pt x="3953" y="224"/>
                </a:lnTo>
                <a:lnTo>
                  <a:pt x="3955" y="224"/>
                </a:lnTo>
                <a:lnTo>
                  <a:pt x="3955" y="224"/>
                </a:lnTo>
                <a:lnTo>
                  <a:pt x="3958" y="224"/>
                </a:lnTo>
                <a:lnTo>
                  <a:pt x="3958" y="224"/>
                </a:lnTo>
                <a:lnTo>
                  <a:pt x="3962" y="224"/>
                </a:lnTo>
                <a:lnTo>
                  <a:pt x="3962" y="224"/>
                </a:lnTo>
                <a:lnTo>
                  <a:pt x="3964" y="224"/>
                </a:lnTo>
                <a:lnTo>
                  <a:pt x="3964" y="224"/>
                </a:lnTo>
                <a:lnTo>
                  <a:pt x="3967" y="224"/>
                </a:lnTo>
                <a:lnTo>
                  <a:pt x="3967" y="217"/>
                </a:lnTo>
                <a:lnTo>
                  <a:pt x="3969" y="217"/>
                </a:lnTo>
                <a:lnTo>
                  <a:pt x="3969" y="217"/>
                </a:lnTo>
                <a:lnTo>
                  <a:pt x="3972" y="217"/>
                </a:lnTo>
                <a:lnTo>
                  <a:pt x="3972" y="211"/>
                </a:lnTo>
                <a:lnTo>
                  <a:pt x="3979" y="211"/>
                </a:lnTo>
                <a:lnTo>
                  <a:pt x="3979" y="211"/>
                </a:lnTo>
                <a:lnTo>
                  <a:pt x="3982" y="211"/>
                </a:lnTo>
                <a:lnTo>
                  <a:pt x="3982" y="211"/>
                </a:lnTo>
                <a:lnTo>
                  <a:pt x="3984" y="211"/>
                </a:lnTo>
                <a:lnTo>
                  <a:pt x="3984" y="205"/>
                </a:lnTo>
                <a:lnTo>
                  <a:pt x="3986" y="205"/>
                </a:lnTo>
                <a:lnTo>
                  <a:pt x="3986" y="205"/>
                </a:lnTo>
                <a:lnTo>
                  <a:pt x="3988" y="205"/>
                </a:lnTo>
                <a:lnTo>
                  <a:pt x="3988" y="205"/>
                </a:lnTo>
                <a:lnTo>
                  <a:pt x="3991" y="205"/>
                </a:lnTo>
                <a:lnTo>
                  <a:pt x="3991" y="198"/>
                </a:lnTo>
                <a:lnTo>
                  <a:pt x="3998" y="198"/>
                </a:lnTo>
                <a:lnTo>
                  <a:pt x="3998" y="198"/>
                </a:lnTo>
                <a:lnTo>
                  <a:pt x="4001" y="198"/>
                </a:lnTo>
                <a:lnTo>
                  <a:pt x="4001" y="198"/>
                </a:lnTo>
                <a:lnTo>
                  <a:pt x="4003" y="198"/>
                </a:lnTo>
                <a:lnTo>
                  <a:pt x="4003" y="186"/>
                </a:lnTo>
                <a:lnTo>
                  <a:pt x="4006" y="186"/>
                </a:lnTo>
                <a:lnTo>
                  <a:pt x="4006" y="186"/>
                </a:lnTo>
                <a:lnTo>
                  <a:pt x="4012" y="186"/>
                </a:lnTo>
                <a:lnTo>
                  <a:pt x="4012" y="186"/>
                </a:lnTo>
                <a:lnTo>
                  <a:pt x="4015" y="186"/>
                </a:lnTo>
                <a:lnTo>
                  <a:pt x="4015" y="186"/>
                </a:lnTo>
                <a:lnTo>
                  <a:pt x="4017" y="186"/>
                </a:lnTo>
                <a:lnTo>
                  <a:pt x="4017" y="186"/>
                </a:lnTo>
                <a:lnTo>
                  <a:pt x="4020" y="186"/>
                </a:lnTo>
                <a:lnTo>
                  <a:pt x="4020" y="179"/>
                </a:lnTo>
                <a:lnTo>
                  <a:pt x="4022" y="179"/>
                </a:lnTo>
                <a:lnTo>
                  <a:pt x="4022" y="167"/>
                </a:lnTo>
                <a:lnTo>
                  <a:pt x="4033" y="167"/>
                </a:lnTo>
                <a:lnTo>
                  <a:pt x="4033" y="167"/>
                </a:lnTo>
                <a:lnTo>
                  <a:pt x="4034" y="167"/>
                </a:lnTo>
                <a:lnTo>
                  <a:pt x="4034" y="167"/>
                </a:lnTo>
                <a:lnTo>
                  <a:pt x="4036" y="167"/>
                </a:lnTo>
                <a:lnTo>
                  <a:pt x="4036" y="167"/>
                </a:lnTo>
                <a:lnTo>
                  <a:pt x="4039" y="167"/>
                </a:lnTo>
                <a:lnTo>
                  <a:pt x="4039" y="167"/>
                </a:lnTo>
                <a:lnTo>
                  <a:pt x="4047" y="167"/>
                </a:lnTo>
                <a:lnTo>
                  <a:pt x="4047" y="167"/>
                </a:lnTo>
                <a:lnTo>
                  <a:pt x="4049" y="167"/>
                </a:lnTo>
                <a:lnTo>
                  <a:pt x="4049" y="159"/>
                </a:lnTo>
                <a:lnTo>
                  <a:pt x="4052" y="159"/>
                </a:lnTo>
                <a:lnTo>
                  <a:pt x="4052" y="159"/>
                </a:lnTo>
                <a:lnTo>
                  <a:pt x="4057" y="159"/>
                </a:lnTo>
                <a:lnTo>
                  <a:pt x="4057" y="159"/>
                </a:lnTo>
                <a:lnTo>
                  <a:pt x="4058" y="159"/>
                </a:lnTo>
                <a:lnTo>
                  <a:pt x="4058" y="153"/>
                </a:lnTo>
                <a:lnTo>
                  <a:pt x="4063" y="153"/>
                </a:lnTo>
                <a:lnTo>
                  <a:pt x="4063" y="153"/>
                </a:lnTo>
                <a:lnTo>
                  <a:pt x="4065" y="153"/>
                </a:lnTo>
                <a:lnTo>
                  <a:pt x="4065" y="145"/>
                </a:lnTo>
                <a:lnTo>
                  <a:pt x="4068" y="145"/>
                </a:lnTo>
                <a:lnTo>
                  <a:pt x="4068" y="139"/>
                </a:lnTo>
                <a:lnTo>
                  <a:pt x="4071" y="139"/>
                </a:lnTo>
                <a:lnTo>
                  <a:pt x="4071" y="139"/>
                </a:lnTo>
                <a:lnTo>
                  <a:pt x="4073" y="139"/>
                </a:lnTo>
                <a:lnTo>
                  <a:pt x="4073" y="133"/>
                </a:lnTo>
                <a:lnTo>
                  <a:pt x="4081" y="133"/>
                </a:lnTo>
                <a:lnTo>
                  <a:pt x="4081" y="133"/>
                </a:lnTo>
                <a:lnTo>
                  <a:pt x="4082" y="133"/>
                </a:lnTo>
                <a:lnTo>
                  <a:pt x="4082" y="133"/>
                </a:lnTo>
                <a:lnTo>
                  <a:pt x="4084" y="133"/>
                </a:lnTo>
                <a:lnTo>
                  <a:pt x="4084" y="133"/>
                </a:lnTo>
                <a:lnTo>
                  <a:pt x="4087" y="133"/>
                </a:lnTo>
                <a:lnTo>
                  <a:pt x="4087" y="133"/>
                </a:lnTo>
                <a:lnTo>
                  <a:pt x="4090" y="133"/>
                </a:lnTo>
                <a:lnTo>
                  <a:pt x="4090" y="133"/>
                </a:lnTo>
                <a:lnTo>
                  <a:pt x="4097" y="133"/>
                </a:lnTo>
                <a:lnTo>
                  <a:pt x="4097" y="125"/>
                </a:lnTo>
                <a:lnTo>
                  <a:pt x="4100" y="125"/>
                </a:lnTo>
                <a:lnTo>
                  <a:pt x="4100" y="125"/>
                </a:lnTo>
                <a:lnTo>
                  <a:pt x="4102" y="125"/>
                </a:lnTo>
                <a:lnTo>
                  <a:pt x="4102" y="125"/>
                </a:lnTo>
                <a:lnTo>
                  <a:pt x="4106" y="125"/>
                </a:lnTo>
                <a:lnTo>
                  <a:pt x="4106" y="125"/>
                </a:lnTo>
                <a:lnTo>
                  <a:pt x="4109" y="125"/>
                </a:lnTo>
                <a:lnTo>
                  <a:pt x="4109" y="117"/>
                </a:lnTo>
                <a:lnTo>
                  <a:pt x="4111" y="117"/>
                </a:lnTo>
                <a:lnTo>
                  <a:pt x="4111" y="117"/>
                </a:lnTo>
                <a:lnTo>
                  <a:pt x="4114" y="117"/>
                </a:lnTo>
                <a:lnTo>
                  <a:pt x="4114" y="110"/>
                </a:lnTo>
                <a:lnTo>
                  <a:pt x="4116" y="110"/>
                </a:lnTo>
                <a:lnTo>
                  <a:pt x="4116" y="110"/>
                </a:lnTo>
                <a:lnTo>
                  <a:pt x="4119" y="110"/>
                </a:lnTo>
                <a:lnTo>
                  <a:pt x="4119" y="110"/>
                </a:lnTo>
                <a:lnTo>
                  <a:pt x="4121" y="110"/>
                </a:lnTo>
                <a:lnTo>
                  <a:pt x="4121" y="110"/>
                </a:lnTo>
                <a:lnTo>
                  <a:pt x="4133" y="110"/>
                </a:lnTo>
                <a:lnTo>
                  <a:pt x="4133" y="110"/>
                </a:lnTo>
                <a:lnTo>
                  <a:pt x="4135" y="110"/>
                </a:lnTo>
                <a:lnTo>
                  <a:pt x="4135" y="110"/>
                </a:lnTo>
                <a:lnTo>
                  <a:pt x="4138" y="110"/>
                </a:lnTo>
                <a:lnTo>
                  <a:pt x="4138" y="110"/>
                </a:lnTo>
                <a:lnTo>
                  <a:pt x="4140" y="110"/>
                </a:lnTo>
                <a:lnTo>
                  <a:pt x="4140" y="110"/>
                </a:lnTo>
                <a:lnTo>
                  <a:pt x="4148" y="110"/>
                </a:lnTo>
                <a:lnTo>
                  <a:pt x="4148" y="110"/>
                </a:lnTo>
                <a:lnTo>
                  <a:pt x="4150" y="110"/>
                </a:lnTo>
                <a:lnTo>
                  <a:pt x="4150" y="110"/>
                </a:lnTo>
                <a:lnTo>
                  <a:pt x="4152" y="110"/>
                </a:lnTo>
                <a:lnTo>
                  <a:pt x="4152" y="102"/>
                </a:lnTo>
                <a:lnTo>
                  <a:pt x="4154" y="102"/>
                </a:lnTo>
                <a:lnTo>
                  <a:pt x="4154" y="102"/>
                </a:lnTo>
                <a:lnTo>
                  <a:pt x="4157" y="102"/>
                </a:lnTo>
                <a:lnTo>
                  <a:pt x="4157" y="102"/>
                </a:lnTo>
                <a:lnTo>
                  <a:pt x="4159" y="102"/>
                </a:lnTo>
                <a:lnTo>
                  <a:pt x="4159" y="102"/>
                </a:lnTo>
                <a:lnTo>
                  <a:pt x="4164" y="102"/>
                </a:lnTo>
                <a:lnTo>
                  <a:pt x="4164" y="102"/>
                </a:lnTo>
                <a:lnTo>
                  <a:pt x="4167" y="102"/>
                </a:lnTo>
                <a:lnTo>
                  <a:pt x="4167" y="102"/>
                </a:lnTo>
                <a:lnTo>
                  <a:pt x="4169" y="102"/>
                </a:lnTo>
                <a:lnTo>
                  <a:pt x="4169" y="102"/>
                </a:lnTo>
                <a:lnTo>
                  <a:pt x="4172" y="102"/>
                </a:lnTo>
                <a:lnTo>
                  <a:pt x="4172" y="102"/>
                </a:lnTo>
                <a:lnTo>
                  <a:pt x="4174" y="102"/>
                </a:lnTo>
                <a:lnTo>
                  <a:pt x="4174" y="102"/>
                </a:lnTo>
                <a:lnTo>
                  <a:pt x="4181" y="102"/>
                </a:lnTo>
                <a:lnTo>
                  <a:pt x="4181" y="102"/>
                </a:lnTo>
                <a:lnTo>
                  <a:pt x="4183" y="102"/>
                </a:lnTo>
                <a:lnTo>
                  <a:pt x="4183" y="102"/>
                </a:lnTo>
                <a:lnTo>
                  <a:pt x="4186" y="102"/>
                </a:lnTo>
                <a:lnTo>
                  <a:pt x="4186" y="102"/>
                </a:lnTo>
                <a:lnTo>
                  <a:pt x="4188" y="102"/>
                </a:lnTo>
                <a:lnTo>
                  <a:pt x="4188" y="102"/>
                </a:lnTo>
                <a:lnTo>
                  <a:pt x="4191" y="102"/>
                </a:lnTo>
                <a:lnTo>
                  <a:pt x="4191" y="102"/>
                </a:lnTo>
                <a:lnTo>
                  <a:pt x="4198" y="102"/>
                </a:lnTo>
                <a:lnTo>
                  <a:pt x="4198" y="102"/>
                </a:lnTo>
                <a:lnTo>
                  <a:pt x="4200" y="102"/>
                </a:lnTo>
                <a:lnTo>
                  <a:pt x="4200" y="102"/>
                </a:lnTo>
                <a:lnTo>
                  <a:pt x="4202" y="102"/>
                </a:lnTo>
                <a:lnTo>
                  <a:pt x="4202" y="102"/>
                </a:lnTo>
                <a:lnTo>
                  <a:pt x="4205" y="102"/>
                </a:lnTo>
                <a:lnTo>
                  <a:pt x="4205" y="102"/>
                </a:lnTo>
                <a:lnTo>
                  <a:pt x="4207" y="102"/>
                </a:lnTo>
                <a:lnTo>
                  <a:pt x="4207" y="95"/>
                </a:lnTo>
                <a:lnTo>
                  <a:pt x="4212" y="95"/>
                </a:lnTo>
                <a:lnTo>
                  <a:pt x="4212" y="86"/>
                </a:lnTo>
                <a:lnTo>
                  <a:pt x="4215" y="86"/>
                </a:lnTo>
                <a:lnTo>
                  <a:pt x="4215" y="77"/>
                </a:lnTo>
                <a:lnTo>
                  <a:pt x="4217" y="77"/>
                </a:lnTo>
                <a:lnTo>
                  <a:pt x="4217" y="77"/>
                </a:lnTo>
                <a:lnTo>
                  <a:pt x="4220" y="77"/>
                </a:lnTo>
                <a:lnTo>
                  <a:pt x="4220" y="77"/>
                </a:lnTo>
                <a:lnTo>
                  <a:pt x="4222" y="77"/>
                </a:lnTo>
                <a:lnTo>
                  <a:pt x="4222" y="68"/>
                </a:lnTo>
                <a:lnTo>
                  <a:pt x="4224" y="68"/>
                </a:lnTo>
                <a:lnTo>
                  <a:pt x="4224" y="68"/>
                </a:lnTo>
                <a:lnTo>
                  <a:pt x="4229" y="68"/>
                </a:lnTo>
                <a:lnTo>
                  <a:pt x="4229" y="68"/>
                </a:lnTo>
                <a:lnTo>
                  <a:pt x="4234" y="68"/>
                </a:lnTo>
                <a:lnTo>
                  <a:pt x="4234" y="68"/>
                </a:lnTo>
                <a:lnTo>
                  <a:pt x="4236" y="68"/>
                </a:lnTo>
                <a:lnTo>
                  <a:pt x="4236" y="68"/>
                </a:lnTo>
                <a:lnTo>
                  <a:pt x="4239" y="68"/>
                </a:lnTo>
                <a:lnTo>
                  <a:pt x="4239" y="59"/>
                </a:lnTo>
                <a:lnTo>
                  <a:pt x="4241" y="59"/>
                </a:lnTo>
                <a:lnTo>
                  <a:pt x="4241" y="59"/>
                </a:lnTo>
                <a:lnTo>
                  <a:pt x="4248" y="59"/>
                </a:lnTo>
                <a:lnTo>
                  <a:pt x="4248" y="59"/>
                </a:lnTo>
                <a:lnTo>
                  <a:pt x="4250" y="59"/>
                </a:lnTo>
                <a:lnTo>
                  <a:pt x="4250" y="59"/>
                </a:lnTo>
                <a:lnTo>
                  <a:pt x="4253" y="59"/>
                </a:lnTo>
                <a:lnTo>
                  <a:pt x="4253" y="50"/>
                </a:lnTo>
                <a:lnTo>
                  <a:pt x="4255" y="50"/>
                </a:lnTo>
                <a:lnTo>
                  <a:pt x="4255" y="50"/>
                </a:lnTo>
                <a:lnTo>
                  <a:pt x="4258" y="50"/>
                </a:lnTo>
                <a:lnTo>
                  <a:pt x="4258" y="50"/>
                </a:lnTo>
                <a:lnTo>
                  <a:pt x="4274" y="50"/>
                </a:lnTo>
                <a:lnTo>
                  <a:pt x="4274" y="50"/>
                </a:lnTo>
                <a:lnTo>
                  <a:pt x="4287" y="50"/>
                </a:lnTo>
                <a:lnTo>
                  <a:pt x="4287" y="50"/>
                </a:lnTo>
                <a:lnTo>
                  <a:pt x="4290" y="50"/>
                </a:lnTo>
                <a:lnTo>
                  <a:pt x="4290" y="50"/>
                </a:lnTo>
                <a:lnTo>
                  <a:pt x="4292" y="50"/>
                </a:lnTo>
                <a:lnTo>
                  <a:pt x="4292" y="50"/>
                </a:lnTo>
                <a:lnTo>
                  <a:pt x="4296" y="50"/>
                </a:lnTo>
                <a:lnTo>
                  <a:pt x="4296" y="50"/>
                </a:lnTo>
                <a:lnTo>
                  <a:pt x="4298" y="50"/>
                </a:lnTo>
                <a:lnTo>
                  <a:pt x="4298" y="50"/>
                </a:lnTo>
                <a:lnTo>
                  <a:pt x="4301" y="50"/>
                </a:lnTo>
                <a:lnTo>
                  <a:pt x="4301" y="50"/>
                </a:lnTo>
                <a:lnTo>
                  <a:pt x="4304" y="50"/>
                </a:lnTo>
                <a:lnTo>
                  <a:pt x="4304" y="50"/>
                </a:lnTo>
                <a:lnTo>
                  <a:pt x="4306" y="50"/>
                </a:lnTo>
                <a:lnTo>
                  <a:pt x="4306" y="50"/>
                </a:lnTo>
                <a:lnTo>
                  <a:pt x="4309" y="50"/>
                </a:lnTo>
                <a:lnTo>
                  <a:pt x="4309" y="50"/>
                </a:lnTo>
                <a:lnTo>
                  <a:pt x="4311" y="50"/>
                </a:lnTo>
                <a:lnTo>
                  <a:pt x="4311" y="40"/>
                </a:lnTo>
                <a:lnTo>
                  <a:pt x="4316" y="40"/>
                </a:lnTo>
                <a:lnTo>
                  <a:pt x="4316" y="40"/>
                </a:lnTo>
                <a:lnTo>
                  <a:pt x="4320" y="40"/>
                </a:lnTo>
                <a:lnTo>
                  <a:pt x="4320" y="40"/>
                </a:lnTo>
                <a:lnTo>
                  <a:pt x="4323" y="40"/>
                </a:lnTo>
                <a:lnTo>
                  <a:pt x="4323" y="31"/>
                </a:lnTo>
                <a:lnTo>
                  <a:pt x="4325" y="31"/>
                </a:lnTo>
                <a:lnTo>
                  <a:pt x="4325" y="31"/>
                </a:lnTo>
                <a:lnTo>
                  <a:pt x="4328" y="31"/>
                </a:lnTo>
                <a:lnTo>
                  <a:pt x="4328" y="31"/>
                </a:lnTo>
                <a:lnTo>
                  <a:pt x="4333" y="31"/>
                </a:lnTo>
                <a:lnTo>
                  <a:pt x="4333" y="31"/>
                </a:lnTo>
                <a:lnTo>
                  <a:pt x="4335" y="31"/>
                </a:lnTo>
                <a:lnTo>
                  <a:pt x="4335" y="31"/>
                </a:lnTo>
                <a:lnTo>
                  <a:pt x="4338" y="31"/>
                </a:lnTo>
                <a:lnTo>
                  <a:pt x="4338" y="31"/>
                </a:lnTo>
                <a:lnTo>
                  <a:pt x="4340" y="31"/>
                </a:lnTo>
                <a:lnTo>
                  <a:pt x="4340" y="31"/>
                </a:lnTo>
                <a:lnTo>
                  <a:pt x="4342" y="31"/>
                </a:lnTo>
                <a:lnTo>
                  <a:pt x="4342" y="21"/>
                </a:lnTo>
                <a:lnTo>
                  <a:pt x="4349" y="21"/>
                </a:lnTo>
                <a:lnTo>
                  <a:pt x="4349" y="21"/>
                </a:lnTo>
                <a:lnTo>
                  <a:pt x="4352" y="21"/>
                </a:lnTo>
                <a:lnTo>
                  <a:pt x="4352" y="21"/>
                </a:lnTo>
                <a:lnTo>
                  <a:pt x="4354" y="21"/>
                </a:lnTo>
                <a:lnTo>
                  <a:pt x="4354" y="21"/>
                </a:lnTo>
                <a:lnTo>
                  <a:pt x="4357" y="21"/>
                </a:lnTo>
                <a:lnTo>
                  <a:pt x="4357" y="21"/>
                </a:lnTo>
                <a:lnTo>
                  <a:pt x="4359" y="21"/>
                </a:lnTo>
                <a:lnTo>
                  <a:pt x="4359" y="21"/>
                </a:lnTo>
                <a:lnTo>
                  <a:pt x="4366" y="21"/>
                </a:lnTo>
                <a:lnTo>
                  <a:pt x="4366" y="10"/>
                </a:lnTo>
                <a:lnTo>
                  <a:pt x="4368" y="10"/>
                </a:lnTo>
                <a:lnTo>
                  <a:pt x="4368" y="10"/>
                </a:lnTo>
                <a:lnTo>
                  <a:pt x="4371" y="10"/>
                </a:lnTo>
                <a:lnTo>
                  <a:pt x="4371" y="0"/>
                </a:lnTo>
                <a:lnTo>
                  <a:pt x="4373" y="0"/>
                </a:lnTo>
                <a:lnTo>
                  <a:pt x="4373" y="0"/>
                </a:lnTo>
                <a:lnTo>
                  <a:pt x="4373" y="0"/>
                </a:lnTo>
              </a:path>
            </a:pathLst>
          </a:custGeom>
          <a:noFill/>
          <a:ln w="17463">
            <a:solidFill>
              <a:schemeClr val="bg1"/>
            </a:solidFill>
            <a:prstDash val="solid"/>
            <a:round/>
            <a:headEnd/>
            <a:tailEnd/>
          </a:ln>
        </p:spPr>
        <p:txBody>
          <a:bodyPr/>
          <a:lstStyle/>
          <a:p>
            <a:pPr>
              <a:defRPr/>
            </a:pPr>
            <a:endParaRPr lang="en-US">
              <a:latin typeface="Arial" charset="0"/>
            </a:endParaRPr>
          </a:p>
        </p:txBody>
      </p:sp>
      <p:sp>
        <p:nvSpPr>
          <p:cNvPr id="612384" name="Line 32"/>
          <p:cNvSpPr>
            <a:spLocks noChangeShapeType="1"/>
          </p:cNvSpPr>
          <p:nvPr/>
        </p:nvSpPr>
        <p:spPr bwMode="auto">
          <a:xfrm>
            <a:off x="3443288" y="4956175"/>
            <a:ext cx="17462"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85" name="Freeform 33"/>
          <p:cNvSpPr>
            <a:spLocks/>
          </p:cNvSpPr>
          <p:nvPr/>
        </p:nvSpPr>
        <p:spPr bwMode="auto">
          <a:xfrm>
            <a:off x="3443289" y="4949826"/>
            <a:ext cx="3175" cy="15875"/>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386" name="Line 34"/>
          <p:cNvSpPr>
            <a:spLocks noChangeShapeType="1"/>
          </p:cNvSpPr>
          <p:nvPr/>
        </p:nvSpPr>
        <p:spPr bwMode="auto">
          <a:xfrm flipV="1">
            <a:off x="3460750" y="4948239"/>
            <a:ext cx="0" cy="793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87" name="Freeform 35"/>
          <p:cNvSpPr>
            <a:spLocks/>
          </p:cNvSpPr>
          <p:nvPr/>
        </p:nvSpPr>
        <p:spPr bwMode="auto">
          <a:xfrm>
            <a:off x="3452813" y="4949826"/>
            <a:ext cx="12700" cy="15875"/>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388" name="Line 36"/>
          <p:cNvSpPr>
            <a:spLocks noChangeShapeType="1"/>
          </p:cNvSpPr>
          <p:nvPr/>
        </p:nvSpPr>
        <p:spPr bwMode="auto">
          <a:xfrm>
            <a:off x="3460750" y="4948238"/>
            <a:ext cx="158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89" name="Freeform 37"/>
          <p:cNvSpPr>
            <a:spLocks/>
          </p:cNvSpPr>
          <p:nvPr/>
        </p:nvSpPr>
        <p:spPr bwMode="auto">
          <a:xfrm>
            <a:off x="3452813" y="4941888"/>
            <a:ext cx="12700"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390" name="Line 38"/>
          <p:cNvSpPr>
            <a:spLocks noChangeShapeType="1"/>
          </p:cNvSpPr>
          <p:nvPr/>
        </p:nvSpPr>
        <p:spPr bwMode="auto">
          <a:xfrm flipV="1">
            <a:off x="3462339" y="4941888"/>
            <a:ext cx="1587"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91" name="Freeform 39"/>
          <p:cNvSpPr>
            <a:spLocks/>
          </p:cNvSpPr>
          <p:nvPr/>
        </p:nvSpPr>
        <p:spPr bwMode="auto">
          <a:xfrm>
            <a:off x="3454400" y="4941888"/>
            <a:ext cx="14288"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392" name="Line 40"/>
          <p:cNvSpPr>
            <a:spLocks noChangeShapeType="1"/>
          </p:cNvSpPr>
          <p:nvPr/>
        </p:nvSpPr>
        <p:spPr bwMode="auto">
          <a:xfrm flipV="1">
            <a:off x="3470275" y="4914901"/>
            <a:ext cx="1588"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93" name="Line 41"/>
          <p:cNvSpPr>
            <a:spLocks noChangeShapeType="1"/>
          </p:cNvSpPr>
          <p:nvPr/>
        </p:nvSpPr>
        <p:spPr bwMode="auto">
          <a:xfrm>
            <a:off x="3470276" y="4914900"/>
            <a:ext cx="4763"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94" name="Freeform 42"/>
          <p:cNvSpPr>
            <a:spLocks/>
          </p:cNvSpPr>
          <p:nvPr/>
        </p:nvSpPr>
        <p:spPr bwMode="auto">
          <a:xfrm>
            <a:off x="3463925" y="4908551"/>
            <a:ext cx="14288" cy="15875"/>
          </a:xfrm>
          <a:custGeom>
            <a:avLst/>
            <a:gdLst/>
            <a:ahLst/>
            <a:cxnLst>
              <a:cxn ang="0">
                <a:pos x="0" y="5"/>
              </a:cxn>
              <a:cxn ang="0">
                <a:pos x="5" y="0"/>
              </a:cxn>
              <a:cxn ang="0">
                <a:pos x="11" y="5"/>
              </a:cxn>
              <a:cxn ang="0">
                <a:pos x="5" y="12"/>
              </a:cxn>
              <a:cxn ang="0">
                <a:pos x="0" y="5"/>
              </a:cxn>
            </a:cxnLst>
            <a:rect l="0" t="0" r="r" b="b"/>
            <a:pathLst>
              <a:path w="11" h="12">
                <a:moveTo>
                  <a:pt x="0" y="5"/>
                </a:moveTo>
                <a:lnTo>
                  <a:pt x="5" y="0"/>
                </a:lnTo>
                <a:lnTo>
                  <a:pt x="11"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395" name="Line 43"/>
          <p:cNvSpPr>
            <a:spLocks noChangeShapeType="1"/>
          </p:cNvSpPr>
          <p:nvPr/>
        </p:nvSpPr>
        <p:spPr bwMode="auto">
          <a:xfrm>
            <a:off x="3475039" y="4914900"/>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96" name="Freeform 44"/>
          <p:cNvSpPr>
            <a:spLocks/>
          </p:cNvSpPr>
          <p:nvPr/>
        </p:nvSpPr>
        <p:spPr bwMode="auto">
          <a:xfrm>
            <a:off x="3475038" y="4908551"/>
            <a:ext cx="0" cy="15875"/>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397" name="Line 45"/>
          <p:cNvSpPr>
            <a:spLocks noChangeShapeType="1"/>
          </p:cNvSpPr>
          <p:nvPr/>
        </p:nvSpPr>
        <p:spPr bwMode="auto">
          <a:xfrm flipV="1">
            <a:off x="3478214" y="4903788"/>
            <a:ext cx="1587" cy="1111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398" name="Freeform 46"/>
          <p:cNvSpPr>
            <a:spLocks/>
          </p:cNvSpPr>
          <p:nvPr/>
        </p:nvSpPr>
        <p:spPr bwMode="auto">
          <a:xfrm>
            <a:off x="3470276" y="4908551"/>
            <a:ext cx="15875" cy="15875"/>
          </a:xfrm>
          <a:custGeom>
            <a:avLst/>
            <a:gdLst/>
            <a:ahLst/>
            <a:cxnLst>
              <a:cxn ang="0">
                <a:pos x="6" y="0"/>
              </a:cxn>
              <a:cxn ang="0">
                <a:pos x="0" y="5"/>
              </a:cxn>
              <a:cxn ang="0">
                <a:pos x="6" y="12"/>
              </a:cxn>
              <a:cxn ang="0">
                <a:pos x="11" y="5"/>
              </a:cxn>
              <a:cxn ang="0">
                <a:pos x="6" y="0"/>
              </a:cxn>
            </a:cxnLst>
            <a:rect l="0" t="0" r="r" b="b"/>
            <a:pathLst>
              <a:path w="11" h="12">
                <a:moveTo>
                  <a:pt x="6" y="0"/>
                </a:moveTo>
                <a:lnTo>
                  <a:pt x="0" y="5"/>
                </a:lnTo>
                <a:lnTo>
                  <a:pt x="6" y="12"/>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399" name="Line 47"/>
          <p:cNvSpPr>
            <a:spLocks noChangeShapeType="1"/>
          </p:cNvSpPr>
          <p:nvPr/>
        </p:nvSpPr>
        <p:spPr bwMode="auto">
          <a:xfrm>
            <a:off x="3478213" y="4903789"/>
            <a:ext cx="4762"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00" name="Freeform 48"/>
          <p:cNvSpPr>
            <a:spLocks/>
          </p:cNvSpPr>
          <p:nvPr/>
        </p:nvSpPr>
        <p:spPr bwMode="auto">
          <a:xfrm>
            <a:off x="3470276" y="4897439"/>
            <a:ext cx="15875" cy="15875"/>
          </a:xfrm>
          <a:custGeom>
            <a:avLst/>
            <a:gdLst/>
            <a:ahLst/>
            <a:cxnLst>
              <a:cxn ang="0">
                <a:pos x="0" y="5"/>
              </a:cxn>
              <a:cxn ang="0">
                <a:pos x="6" y="0"/>
              </a:cxn>
              <a:cxn ang="0">
                <a:pos x="11" y="5"/>
              </a:cxn>
              <a:cxn ang="0">
                <a:pos x="6" y="12"/>
              </a:cxn>
              <a:cxn ang="0">
                <a:pos x="0" y="5"/>
              </a:cxn>
            </a:cxnLst>
            <a:rect l="0" t="0" r="r" b="b"/>
            <a:pathLst>
              <a:path w="11" h="12">
                <a:moveTo>
                  <a:pt x="0" y="5"/>
                </a:moveTo>
                <a:lnTo>
                  <a:pt x="6" y="0"/>
                </a:lnTo>
                <a:lnTo>
                  <a:pt x="11" y="5"/>
                </a:lnTo>
                <a:lnTo>
                  <a:pt x="6"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01" name="Line 49"/>
          <p:cNvSpPr>
            <a:spLocks noChangeShapeType="1"/>
          </p:cNvSpPr>
          <p:nvPr/>
        </p:nvSpPr>
        <p:spPr bwMode="auto">
          <a:xfrm flipV="1">
            <a:off x="3482975" y="4900614"/>
            <a:ext cx="1588"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02" name="Freeform 50"/>
          <p:cNvSpPr>
            <a:spLocks/>
          </p:cNvSpPr>
          <p:nvPr/>
        </p:nvSpPr>
        <p:spPr bwMode="auto">
          <a:xfrm>
            <a:off x="3475039" y="4897439"/>
            <a:ext cx="14287" cy="15875"/>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03" name="Line 51"/>
          <p:cNvSpPr>
            <a:spLocks noChangeShapeType="1"/>
          </p:cNvSpPr>
          <p:nvPr/>
        </p:nvSpPr>
        <p:spPr bwMode="auto">
          <a:xfrm>
            <a:off x="3482976" y="49006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04" name="Freeform 52"/>
          <p:cNvSpPr>
            <a:spLocks/>
          </p:cNvSpPr>
          <p:nvPr/>
        </p:nvSpPr>
        <p:spPr bwMode="auto">
          <a:xfrm>
            <a:off x="3475039" y="4894264"/>
            <a:ext cx="14287"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05" name="Line 53"/>
          <p:cNvSpPr>
            <a:spLocks noChangeShapeType="1"/>
          </p:cNvSpPr>
          <p:nvPr/>
        </p:nvSpPr>
        <p:spPr bwMode="auto">
          <a:xfrm flipV="1">
            <a:off x="3486151" y="4897439"/>
            <a:ext cx="3175"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06" name="Freeform 54"/>
          <p:cNvSpPr>
            <a:spLocks/>
          </p:cNvSpPr>
          <p:nvPr/>
        </p:nvSpPr>
        <p:spPr bwMode="auto">
          <a:xfrm>
            <a:off x="3478214" y="4894264"/>
            <a:ext cx="15875" cy="14287"/>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07" name="Line 55"/>
          <p:cNvSpPr>
            <a:spLocks noChangeShapeType="1"/>
          </p:cNvSpPr>
          <p:nvPr/>
        </p:nvSpPr>
        <p:spPr bwMode="auto">
          <a:xfrm flipV="1">
            <a:off x="3497263" y="4867276"/>
            <a:ext cx="0" cy="952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08" name="Line 56"/>
          <p:cNvSpPr>
            <a:spLocks noChangeShapeType="1"/>
          </p:cNvSpPr>
          <p:nvPr/>
        </p:nvSpPr>
        <p:spPr bwMode="auto">
          <a:xfrm>
            <a:off x="3497263" y="4867275"/>
            <a:ext cx="11112"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09" name="Freeform 57"/>
          <p:cNvSpPr>
            <a:spLocks/>
          </p:cNvSpPr>
          <p:nvPr/>
        </p:nvSpPr>
        <p:spPr bwMode="auto">
          <a:xfrm>
            <a:off x="3489325" y="4862514"/>
            <a:ext cx="14288" cy="14287"/>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10" name="Line 58"/>
          <p:cNvSpPr>
            <a:spLocks noChangeShapeType="1"/>
          </p:cNvSpPr>
          <p:nvPr/>
        </p:nvSpPr>
        <p:spPr bwMode="auto">
          <a:xfrm flipV="1">
            <a:off x="3508375" y="4862513"/>
            <a:ext cx="1588"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11" name="Freeform 59"/>
          <p:cNvSpPr>
            <a:spLocks/>
          </p:cNvSpPr>
          <p:nvPr/>
        </p:nvSpPr>
        <p:spPr bwMode="auto">
          <a:xfrm>
            <a:off x="3503614" y="4862514"/>
            <a:ext cx="14287" cy="14287"/>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12" name="Line 60"/>
          <p:cNvSpPr>
            <a:spLocks noChangeShapeType="1"/>
          </p:cNvSpPr>
          <p:nvPr/>
        </p:nvSpPr>
        <p:spPr bwMode="auto">
          <a:xfrm>
            <a:off x="3508376" y="4862513"/>
            <a:ext cx="9525"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13" name="Freeform 61"/>
          <p:cNvSpPr>
            <a:spLocks/>
          </p:cNvSpPr>
          <p:nvPr/>
        </p:nvSpPr>
        <p:spPr bwMode="auto">
          <a:xfrm>
            <a:off x="3503614" y="4856164"/>
            <a:ext cx="14287" cy="14287"/>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14" name="Line 62"/>
          <p:cNvSpPr>
            <a:spLocks noChangeShapeType="1"/>
          </p:cNvSpPr>
          <p:nvPr/>
        </p:nvSpPr>
        <p:spPr bwMode="auto">
          <a:xfrm flipV="1">
            <a:off x="3538539" y="4846639"/>
            <a:ext cx="1587"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15" name="Line 63"/>
          <p:cNvSpPr>
            <a:spLocks noChangeShapeType="1"/>
          </p:cNvSpPr>
          <p:nvPr/>
        </p:nvSpPr>
        <p:spPr bwMode="auto">
          <a:xfrm>
            <a:off x="3538539" y="4846639"/>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16" name="Freeform 64"/>
          <p:cNvSpPr>
            <a:spLocks/>
          </p:cNvSpPr>
          <p:nvPr/>
        </p:nvSpPr>
        <p:spPr bwMode="auto">
          <a:xfrm>
            <a:off x="3532189" y="4838701"/>
            <a:ext cx="14287" cy="15875"/>
          </a:xfrm>
          <a:custGeom>
            <a:avLst/>
            <a:gdLst/>
            <a:ahLst/>
            <a:cxnLst>
              <a:cxn ang="0">
                <a:pos x="0" y="6"/>
              </a:cxn>
              <a:cxn ang="0">
                <a:pos x="5" y="0"/>
              </a:cxn>
              <a:cxn ang="0">
                <a:pos x="10" y="6"/>
              </a:cxn>
              <a:cxn ang="0">
                <a:pos x="5" y="12"/>
              </a:cxn>
              <a:cxn ang="0">
                <a:pos x="0" y="6"/>
              </a:cxn>
            </a:cxnLst>
            <a:rect l="0" t="0" r="r" b="b"/>
            <a:pathLst>
              <a:path w="10" h="12">
                <a:moveTo>
                  <a:pt x="0" y="6"/>
                </a:moveTo>
                <a:lnTo>
                  <a:pt x="5" y="0"/>
                </a:lnTo>
                <a:lnTo>
                  <a:pt x="10"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17" name="Line 65"/>
          <p:cNvSpPr>
            <a:spLocks noChangeShapeType="1"/>
          </p:cNvSpPr>
          <p:nvPr/>
        </p:nvSpPr>
        <p:spPr bwMode="auto">
          <a:xfrm flipV="1">
            <a:off x="3541713" y="4841876"/>
            <a:ext cx="0" cy="476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18" name="Freeform 66"/>
          <p:cNvSpPr>
            <a:spLocks/>
          </p:cNvSpPr>
          <p:nvPr/>
        </p:nvSpPr>
        <p:spPr bwMode="auto">
          <a:xfrm>
            <a:off x="3533775" y="4838701"/>
            <a:ext cx="14288" cy="15875"/>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19" name="Line 67"/>
          <p:cNvSpPr>
            <a:spLocks noChangeShapeType="1"/>
          </p:cNvSpPr>
          <p:nvPr/>
        </p:nvSpPr>
        <p:spPr bwMode="auto">
          <a:xfrm>
            <a:off x="3541713" y="4841875"/>
            <a:ext cx="635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20" name="Freeform 68"/>
          <p:cNvSpPr>
            <a:spLocks/>
          </p:cNvSpPr>
          <p:nvPr/>
        </p:nvSpPr>
        <p:spPr bwMode="auto">
          <a:xfrm>
            <a:off x="3533775" y="4835525"/>
            <a:ext cx="14288" cy="14288"/>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21" name="Line 69"/>
          <p:cNvSpPr>
            <a:spLocks noChangeShapeType="1"/>
          </p:cNvSpPr>
          <p:nvPr/>
        </p:nvSpPr>
        <p:spPr bwMode="auto">
          <a:xfrm flipV="1">
            <a:off x="3548064" y="4830763"/>
            <a:ext cx="1587" cy="1111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22" name="Freeform 70"/>
          <p:cNvSpPr>
            <a:spLocks/>
          </p:cNvSpPr>
          <p:nvPr/>
        </p:nvSpPr>
        <p:spPr bwMode="auto">
          <a:xfrm>
            <a:off x="3541713" y="4835525"/>
            <a:ext cx="12700"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23" name="Line 71"/>
          <p:cNvSpPr>
            <a:spLocks noChangeShapeType="1"/>
          </p:cNvSpPr>
          <p:nvPr/>
        </p:nvSpPr>
        <p:spPr bwMode="auto">
          <a:xfrm>
            <a:off x="3548064" y="483076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24" name="Freeform 72"/>
          <p:cNvSpPr>
            <a:spLocks/>
          </p:cNvSpPr>
          <p:nvPr/>
        </p:nvSpPr>
        <p:spPr bwMode="auto">
          <a:xfrm>
            <a:off x="3541713" y="4824414"/>
            <a:ext cx="12700"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25" name="Line 73"/>
          <p:cNvSpPr>
            <a:spLocks noChangeShapeType="1"/>
          </p:cNvSpPr>
          <p:nvPr/>
        </p:nvSpPr>
        <p:spPr bwMode="auto">
          <a:xfrm flipV="1">
            <a:off x="3551238" y="4829175"/>
            <a:ext cx="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26" name="Freeform 74"/>
          <p:cNvSpPr>
            <a:spLocks/>
          </p:cNvSpPr>
          <p:nvPr/>
        </p:nvSpPr>
        <p:spPr bwMode="auto">
          <a:xfrm>
            <a:off x="3543300" y="4824414"/>
            <a:ext cx="14288" cy="14287"/>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27" name="Line 75"/>
          <p:cNvSpPr>
            <a:spLocks noChangeShapeType="1"/>
          </p:cNvSpPr>
          <p:nvPr/>
        </p:nvSpPr>
        <p:spPr bwMode="auto">
          <a:xfrm flipV="1">
            <a:off x="3575050" y="4814889"/>
            <a:ext cx="1588"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28" name="Line 76"/>
          <p:cNvSpPr>
            <a:spLocks noChangeShapeType="1"/>
          </p:cNvSpPr>
          <p:nvPr/>
        </p:nvSpPr>
        <p:spPr bwMode="auto">
          <a:xfrm>
            <a:off x="3575051" y="4814889"/>
            <a:ext cx="11113"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29" name="Freeform 77"/>
          <p:cNvSpPr>
            <a:spLocks/>
          </p:cNvSpPr>
          <p:nvPr/>
        </p:nvSpPr>
        <p:spPr bwMode="auto">
          <a:xfrm>
            <a:off x="3568700" y="4808539"/>
            <a:ext cx="14288" cy="14287"/>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30" name="Line 78"/>
          <p:cNvSpPr>
            <a:spLocks noChangeShapeType="1"/>
          </p:cNvSpPr>
          <p:nvPr/>
        </p:nvSpPr>
        <p:spPr bwMode="auto">
          <a:xfrm flipV="1">
            <a:off x="3586163" y="4810126"/>
            <a:ext cx="0" cy="476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31" name="Freeform 79"/>
          <p:cNvSpPr>
            <a:spLocks/>
          </p:cNvSpPr>
          <p:nvPr/>
        </p:nvSpPr>
        <p:spPr bwMode="auto">
          <a:xfrm>
            <a:off x="3578225" y="4808539"/>
            <a:ext cx="14288" cy="14287"/>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32" name="Line 80"/>
          <p:cNvSpPr>
            <a:spLocks noChangeShapeType="1"/>
          </p:cNvSpPr>
          <p:nvPr/>
        </p:nvSpPr>
        <p:spPr bwMode="auto">
          <a:xfrm>
            <a:off x="3586163" y="4810125"/>
            <a:ext cx="1270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33" name="Freeform 81"/>
          <p:cNvSpPr>
            <a:spLocks/>
          </p:cNvSpPr>
          <p:nvPr/>
        </p:nvSpPr>
        <p:spPr bwMode="auto">
          <a:xfrm>
            <a:off x="3578225" y="4803775"/>
            <a:ext cx="14288" cy="14288"/>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34" name="Line 82"/>
          <p:cNvSpPr>
            <a:spLocks noChangeShapeType="1"/>
          </p:cNvSpPr>
          <p:nvPr/>
        </p:nvSpPr>
        <p:spPr bwMode="auto">
          <a:xfrm flipV="1">
            <a:off x="3598864" y="4808539"/>
            <a:ext cx="158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35" name="Freeform 83"/>
          <p:cNvSpPr>
            <a:spLocks/>
          </p:cNvSpPr>
          <p:nvPr/>
        </p:nvSpPr>
        <p:spPr bwMode="auto">
          <a:xfrm>
            <a:off x="3592514" y="4803775"/>
            <a:ext cx="14287" cy="14288"/>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36" name="Line 84"/>
          <p:cNvSpPr>
            <a:spLocks noChangeShapeType="1"/>
          </p:cNvSpPr>
          <p:nvPr/>
        </p:nvSpPr>
        <p:spPr bwMode="auto">
          <a:xfrm flipV="1">
            <a:off x="3624264" y="4794251"/>
            <a:ext cx="1587"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37" name="Line 85"/>
          <p:cNvSpPr>
            <a:spLocks noChangeShapeType="1"/>
          </p:cNvSpPr>
          <p:nvPr/>
        </p:nvSpPr>
        <p:spPr bwMode="auto">
          <a:xfrm>
            <a:off x="3624264" y="4794250"/>
            <a:ext cx="7937"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38" name="Freeform 86"/>
          <p:cNvSpPr>
            <a:spLocks/>
          </p:cNvSpPr>
          <p:nvPr/>
        </p:nvSpPr>
        <p:spPr bwMode="auto">
          <a:xfrm>
            <a:off x="3617914" y="4787900"/>
            <a:ext cx="14287" cy="14288"/>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39" name="Line 87"/>
          <p:cNvSpPr>
            <a:spLocks noChangeShapeType="1"/>
          </p:cNvSpPr>
          <p:nvPr/>
        </p:nvSpPr>
        <p:spPr bwMode="auto">
          <a:xfrm flipV="1">
            <a:off x="3632200" y="4789488"/>
            <a:ext cx="0"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40" name="Freeform 88"/>
          <p:cNvSpPr>
            <a:spLocks/>
          </p:cNvSpPr>
          <p:nvPr/>
        </p:nvSpPr>
        <p:spPr bwMode="auto">
          <a:xfrm>
            <a:off x="3624264" y="4787900"/>
            <a:ext cx="14287"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41" name="Line 89"/>
          <p:cNvSpPr>
            <a:spLocks noChangeShapeType="1"/>
          </p:cNvSpPr>
          <p:nvPr/>
        </p:nvSpPr>
        <p:spPr bwMode="auto">
          <a:xfrm>
            <a:off x="3632200" y="4789489"/>
            <a:ext cx="1588"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42" name="Freeform 90"/>
          <p:cNvSpPr>
            <a:spLocks/>
          </p:cNvSpPr>
          <p:nvPr/>
        </p:nvSpPr>
        <p:spPr bwMode="auto">
          <a:xfrm>
            <a:off x="3624264" y="4783139"/>
            <a:ext cx="14287"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43" name="Line 91"/>
          <p:cNvSpPr>
            <a:spLocks noChangeShapeType="1"/>
          </p:cNvSpPr>
          <p:nvPr/>
        </p:nvSpPr>
        <p:spPr bwMode="auto">
          <a:xfrm flipV="1">
            <a:off x="3633789" y="4778376"/>
            <a:ext cx="1587" cy="1111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44" name="Freeform 92"/>
          <p:cNvSpPr>
            <a:spLocks/>
          </p:cNvSpPr>
          <p:nvPr/>
        </p:nvSpPr>
        <p:spPr bwMode="auto">
          <a:xfrm>
            <a:off x="3627438" y="4783139"/>
            <a:ext cx="12700" cy="14287"/>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45" name="Line 93"/>
          <p:cNvSpPr>
            <a:spLocks noChangeShapeType="1"/>
          </p:cNvSpPr>
          <p:nvPr/>
        </p:nvSpPr>
        <p:spPr bwMode="auto">
          <a:xfrm>
            <a:off x="3633788" y="4778375"/>
            <a:ext cx="4762"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46" name="Freeform 94"/>
          <p:cNvSpPr>
            <a:spLocks/>
          </p:cNvSpPr>
          <p:nvPr/>
        </p:nvSpPr>
        <p:spPr bwMode="auto">
          <a:xfrm>
            <a:off x="3627438" y="4772025"/>
            <a:ext cx="12700" cy="14288"/>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47" name="Line 95"/>
          <p:cNvSpPr>
            <a:spLocks noChangeShapeType="1"/>
          </p:cNvSpPr>
          <p:nvPr/>
        </p:nvSpPr>
        <p:spPr bwMode="auto">
          <a:xfrm flipV="1">
            <a:off x="3660775" y="4757738"/>
            <a:ext cx="0"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48" name="Line 96"/>
          <p:cNvSpPr>
            <a:spLocks noChangeShapeType="1"/>
          </p:cNvSpPr>
          <p:nvPr/>
        </p:nvSpPr>
        <p:spPr bwMode="auto">
          <a:xfrm>
            <a:off x="3660775" y="4757739"/>
            <a:ext cx="7938"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49" name="Freeform 97"/>
          <p:cNvSpPr>
            <a:spLocks/>
          </p:cNvSpPr>
          <p:nvPr/>
        </p:nvSpPr>
        <p:spPr bwMode="auto">
          <a:xfrm>
            <a:off x="3652838" y="4752975"/>
            <a:ext cx="12700"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50" name="Line 98"/>
          <p:cNvSpPr>
            <a:spLocks noChangeShapeType="1"/>
          </p:cNvSpPr>
          <p:nvPr/>
        </p:nvSpPr>
        <p:spPr bwMode="auto">
          <a:xfrm flipV="1">
            <a:off x="3668714" y="4752976"/>
            <a:ext cx="1587" cy="476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51" name="Freeform 99"/>
          <p:cNvSpPr>
            <a:spLocks/>
          </p:cNvSpPr>
          <p:nvPr/>
        </p:nvSpPr>
        <p:spPr bwMode="auto">
          <a:xfrm>
            <a:off x="3662364" y="4752975"/>
            <a:ext cx="14287" cy="12700"/>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52" name="Line 100"/>
          <p:cNvSpPr>
            <a:spLocks noChangeShapeType="1"/>
          </p:cNvSpPr>
          <p:nvPr/>
        </p:nvSpPr>
        <p:spPr bwMode="auto">
          <a:xfrm>
            <a:off x="3668713" y="4752975"/>
            <a:ext cx="1111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53" name="Freeform 101"/>
          <p:cNvSpPr>
            <a:spLocks/>
          </p:cNvSpPr>
          <p:nvPr/>
        </p:nvSpPr>
        <p:spPr bwMode="auto">
          <a:xfrm>
            <a:off x="3662364" y="4746625"/>
            <a:ext cx="14287" cy="12700"/>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54" name="Line 102"/>
          <p:cNvSpPr>
            <a:spLocks noChangeShapeType="1"/>
          </p:cNvSpPr>
          <p:nvPr/>
        </p:nvSpPr>
        <p:spPr bwMode="auto">
          <a:xfrm flipV="1">
            <a:off x="3692526" y="4725988"/>
            <a:ext cx="3175"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55" name="Line 103"/>
          <p:cNvSpPr>
            <a:spLocks noChangeShapeType="1"/>
          </p:cNvSpPr>
          <p:nvPr/>
        </p:nvSpPr>
        <p:spPr bwMode="auto">
          <a:xfrm>
            <a:off x="3692525" y="4725989"/>
            <a:ext cx="7938"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56" name="Freeform 104"/>
          <p:cNvSpPr>
            <a:spLocks/>
          </p:cNvSpPr>
          <p:nvPr/>
        </p:nvSpPr>
        <p:spPr bwMode="auto">
          <a:xfrm>
            <a:off x="3684589" y="4719639"/>
            <a:ext cx="15875" cy="15875"/>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57" name="Line 105"/>
          <p:cNvSpPr>
            <a:spLocks noChangeShapeType="1"/>
          </p:cNvSpPr>
          <p:nvPr/>
        </p:nvSpPr>
        <p:spPr bwMode="auto">
          <a:xfrm flipV="1">
            <a:off x="3700464" y="4719638"/>
            <a:ext cx="3175"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58" name="Freeform 106"/>
          <p:cNvSpPr>
            <a:spLocks/>
          </p:cNvSpPr>
          <p:nvPr/>
        </p:nvSpPr>
        <p:spPr bwMode="auto">
          <a:xfrm>
            <a:off x="3692526" y="4719639"/>
            <a:ext cx="15875" cy="15875"/>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59" name="Line 107"/>
          <p:cNvSpPr>
            <a:spLocks noChangeShapeType="1"/>
          </p:cNvSpPr>
          <p:nvPr/>
        </p:nvSpPr>
        <p:spPr bwMode="auto">
          <a:xfrm>
            <a:off x="3700463" y="4719639"/>
            <a:ext cx="4762"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60" name="Freeform 108"/>
          <p:cNvSpPr>
            <a:spLocks/>
          </p:cNvSpPr>
          <p:nvPr/>
        </p:nvSpPr>
        <p:spPr bwMode="auto">
          <a:xfrm>
            <a:off x="3692526" y="4713289"/>
            <a:ext cx="15875" cy="15875"/>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61" name="Line 109"/>
          <p:cNvSpPr>
            <a:spLocks noChangeShapeType="1"/>
          </p:cNvSpPr>
          <p:nvPr/>
        </p:nvSpPr>
        <p:spPr bwMode="auto">
          <a:xfrm flipV="1">
            <a:off x="3705225" y="4714876"/>
            <a:ext cx="1588" cy="476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62" name="Freeform 110"/>
          <p:cNvSpPr>
            <a:spLocks/>
          </p:cNvSpPr>
          <p:nvPr/>
        </p:nvSpPr>
        <p:spPr bwMode="auto">
          <a:xfrm>
            <a:off x="3697289" y="4713289"/>
            <a:ext cx="14287" cy="15875"/>
          </a:xfrm>
          <a:custGeom>
            <a:avLst/>
            <a:gdLst/>
            <a:ahLst/>
            <a:cxnLst>
              <a:cxn ang="0">
                <a:pos x="6" y="0"/>
              </a:cxn>
              <a:cxn ang="0">
                <a:pos x="0" y="5"/>
              </a:cxn>
              <a:cxn ang="0">
                <a:pos x="6" y="12"/>
              </a:cxn>
              <a:cxn ang="0">
                <a:pos x="11" y="5"/>
              </a:cxn>
              <a:cxn ang="0">
                <a:pos x="6" y="0"/>
              </a:cxn>
            </a:cxnLst>
            <a:rect l="0" t="0" r="r" b="b"/>
            <a:pathLst>
              <a:path w="11" h="12">
                <a:moveTo>
                  <a:pt x="6" y="0"/>
                </a:moveTo>
                <a:lnTo>
                  <a:pt x="0" y="5"/>
                </a:lnTo>
                <a:lnTo>
                  <a:pt x="6" y="12"/>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63" name="Line 111"/>
          <p:cNvSpPr>
            <a:spLocks noChangeShapeType="1"/>
          </p:cNvSpPr>
          <p:nvPr/>
        </p:nvSpPr>
        <p:spPr bwMode="auto">
          <a:xfrm>
            <a:off x="3705226" y="4714875"/>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64" name="Freeform 112"/>
          <p:cNvSpPr>
            <a:spLocks/>
          </p:cNvSpPr>
          <p:nvPr/>
        </p:nvSpPr>
        <p:spPr bwMode="auto">
          <a:xfrm>
            <a:off x="3697289" y="4708526"/>
            <a:ext cx="14287" cy="15875"/>
          </a:xfrm>
          <a:custGeom>
            <a:avLst/>
            <a:gdLst/>
            <a:ahLst/>
            <a:cxnLst>
              <a:cxn ang="0">
                <a:pos x="0" y="5"/>
              </a:cxn>
              <a:cxn ang="0">
                <a:pos x="6" y="0"/>
              </a:cxn>
              <a:cxn ang="0">
                <a:pos x="11" y="5"/>
              </a:cxn>
              <a:cxn ang="0">
                <a:pos x="6" y="12"/>
              </a:cxn>
              <a:cxn ang="0">
                <a:pos x="0" y="5"/>
              </a:cxn>
            </a:cxnLst>
            <a:rect l="0" t="0" r="r" b="b"/>
            <a:pathLst>
              <a:path w="11" h="12">
                <a:moveTo>
                  <a:pt x="0" y="5"/>
                </a:moveTo>
                <a:lnTo>
                  <a:pt x="6" y="0"/>
                </a:lnTo>
                <a:lnTo>
                  <a:pt x="11" y="5"/>
                </a:lnTo>
                <a:lnTo>
                  <a:pt x="6"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65" name="Line 113"/>
          <p:cNvSpPr>
            <a:spLocks noChangeShapeType="1"/>
          </p:cNvSpPr>
          <p:nvPr/>
        </p:nvSpPr>
        <p:spPr bwMode="auto">
          <a:xfrm flipV="1">
            <a:off x="3708400" y="4711701"/>
            <a:ext cx="0"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66" name="Freeform 114"/>
          <p:cNvSpPr>
            <a:spLocks/>
          </p:cNvSpPr>
          <p:nvPr/>
        </p:nvSpPr>
        <p:spPr bwMode="auto">
          <a:xfrm>
            <a:off x="3700464" y="4708526"/>
            <a:ext cx="14287" cy="15875"/>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67" name="Line 115"/>
          <p:cNvSpPr>
            <a:spLocks noChangeShapeType="1"/>
          </p:cNvSpPr>
          <p:nvPr/>
        </p:nvSpPr>
        <p:spPr bwMode="auto">
          <a:xfrm>
            <a:off x="3733800" y="4705350"/>
            <a:ext cx="635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68" name="Line 116"/>
          <p:cNvSpPr>
            <a:spLocks noChangeShapeType="1"/>
          </p:cNvSpPr>
          <p:nvPr/>
        </p:nvSpPr>
        <p:spPr bwMode="auto">
          <a:xfrm flipV="1">
            <a:off x="3740150" y="4700588"/>
            <a:ext cx="1588"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69" name="Freeform 117"/>
          <p:cNvSpPr>
            <a:spLocks/>
          </p:cNvSpPr>
          <p:nvPr/>
        </p:nvSpPr>
        <p:spPr bwMode="auto">
          <a:xfrm>
            <a:off x="3732214" y="4699000"/>
            <a:ext cx="14287"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70" name="Line 118"/>
          <p:cNvSpPr>
            <a:spLocks noChangeShapeType="1"/>
          </p:cNvSpPr>
          <p:nvPr/>
        </p:nvSpPr>
        <p:spPr bwMode="auto">
          <a:xfrm>
            <a:off x="3740150" y="4700588"/>
            <a:ext cx="158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71" name="Freeform 119"/>
          <p:cNvSpPr>
            <a:spLocks/>
          </p:cNvSpPr>
          <p:nvPr/>
        </p:nvSpPr>
        <p:spPr bwMode="auto">
          <a:xfrm>
            <a:off x="3732214" y="4694238"/>
            <a:ext cx="14287"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72" name="Line 120"/>
          <p:cNvSpPr>
            <a:spLocks noChangeShapeType="1"/>
          </p:cNvSpPr>
          <p:nvPr/>
        </p:nvSpPr>
        <p:spPr bwMode="auto">
          <a:xfrm flipV="1">
            <a:off x="3741739" y="4694238"/>
            <a:ext cx="1587"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73" name="Freeform 121"/>
          <p:cNvSpPr>
            <a:spLocks/>
          </p:cNvSpPr>
          <p:nvPr/>
        </p:nvSpPr>
        <p:spPr bwMode="auto">
          <a:xfrm>
            <a:off x="3733801" y="4694238"/>
            <a:ext cx="15875"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74" name="Line 122"/>
          <p:cNvSpPr>
            <a:spLocks noChangeShapeType="1"/>
          </p:cNvSpPr>
          <p:nvPr/>
        </p:nvSpPr>
        <p:spPr bwMode="auto">
          <a:xfrm>
            <a:off x="3741739" y="4694239"/>
            <a:ext cx="158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75" name="Freeform 123"/>
          <p:cNvSpPr>
            <a:spLocks/>
          </p:cNvSpPr>
          <p:nvPr/>
        </p:nvSpPr>
        <p:spPr bwMode="auto">
          <a:xfrm>
            <a:off x="3733801" y="4689475"/>
            <a:ext cx="15875"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76" name="Line 124"/>
          <p:cNvSpPr>
            <a:spLocks noChangeShapeType="1"/>
          </p:cNvSpPr>
          <p:nvPr/>
        </p:nvSpPr>
        <p:spPr bwMode="auto">
          <a:xfrm flipV="1">
            <a:off x="3743326" y="4689476"/>
            <a:ext cx="3175" cy="476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77" name="Freeform 125"/>
          <p:cNvSpPr>
            <a:spLocks/>
          </p:cNvSpPr>
          <p:nvPr/>
        </p:nvSpPr>
        <p:spPr bwMode="auto">
          <a:xfrm>
            <a:off x="3735389" y="4689475"/>
            <a:ext cx="15875"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78" name="Line 126"/>
          <p:cNvSpPr>
            <a:spLocks noChangeShapeType="1"/>
          </p:cNvSpPr>
          <p:nvPr/>
        </p:nvSpPr>
        <p:spPr bwMode="auto">
          <a:xfrm>
            <a:off x="3743326" y="4689475"/>
            <a:ext cx="476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79" name="Freeform 127"/>
          <p:cNvSpPr>
            <a:spLocks/>
          </p:cNvSpPr>
          <p:nvPr/>
        </p:nvSpPr>
        <p:spPr bwMode="auto">
          <a:xfrm>
            <a:off x="3735389" y="4683125"/>
            <a:ext cx="15875"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80" name="Line 128"/>
          <p:cNvSpPr>
            <a:spLocks noChangeShapeType="1"/>
          </p:cNvSpPr>
          <p:nvPr/>
        </p:nvSpPr>
        <p:spPr bwMode="auto">
          <a:xfrm flipV="1">
            <a:off x="3748089" y="4683125"/>
            <a:ext cx="1587"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81" name="Freeform 129"/>
          <p:cNvSpPr>
            <a:spLocks/>
          </p:cNvSpPr>
          <p:nvPr/>
        </p:nvSpPr>
        <p:spPr bwMode="auto">
          <a:xfrm>
            <a:off x="3741738" y="4683125"/>
            <a:ext cx="12700"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82" name="Line 130"/>
          <p:cNvSpPr>
            <a:spLocks noChangeShapeType="1"/>
          </p:cNvSpPr>
          <p:nvPr/>
        </p:nvSpPr>
        <p:spPr bwMode="auto">
          <a:xfrm>
            <a:off x="3765551" y="4667250"/>
            <a:ext cx="952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83" name="Line 131"/>
          <p:cNvSpPr>
            <a:spLocks noChangeShapeType="1"/>
          </p:cNvSpPr>
          <p:nvPr/>
        </p:nvSpPr>
        <p:spPr bwMode="auto">
          <a:xfrm flipV="1">
            <a:off x="3775075" y="4660900"/>
            <a:ext cx="1588"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84" name="Freeform 132"/>
          <p:cNvSpPr>
            <a:spLocks/>
          </p:cNvSpPr>
          <p:nvPr/>
        </p:nvSpPr>
        <p:spPr bwMode="auto">
          <a:xfrm>
            <a:off x="3768726" y="4660901"/>
            <a:ext cx="15875" cy="15875"/>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85" name="Line 133"/>
          <p:cNvSpPr>
            <a:spLocks noChangeShapeType="1"/>
          </p:cNvSpPr>
          <p:nvPr/>
        </p:nvSpPr>
        <p:spPr bwMode="auto">
          <a:xfrm>
            <a:off x="3775075" y="4660900"/>
            <a:ext cx="1588"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86" name="Freeform 134"/>
          <p:cNvSpPr>
            <a:spLocks/>
          </p:cNvSpPr>
          <p:nvPr/>
        </p:nvSpPr>
        <p:spPr bwMode="auto">
          <a:xfrm>
            <a:off x="3768726" y="4654551"/>
            <a:ext cx="15875" cy="15875"/>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87" name="Line 135"/>
          <p:cNvSpPr>
            <a:spLocks noChangeShapeType="1"/>
          </p:cNvSpPr>
          <p:nvPr/>
        </p:nvSpPr>
        <p:spPr bwMode="auto">
          <a:xfrm flipV="1">
            <a:off x="3776664" y="4657726"/>
            <a:ext cx="1587"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88" name="Freeform 136"/>
          <p:cNvSpPr>
            <a:spLocks/>
          </p:cNvSpPr>
          <p:nvPr/>
        </p:nvSpPr>
        <p:spPr bwMode="auto">
          <a:xfrm>
            <a:off x="3770314" y="4654551"/>
            <a:ext cx="15875" cy="15875"/>
          </a:xfrm>
          <a:custGeom>
            <a:avLst/>
            <a:gdLst/>
            <a:ahLst/>
            <a:cxnLst>
              <a:cxn ang="0">
                <a:pos x="5" y="0"/>
              </a:cxn>
              <a:cxn ang="0">
                <a:pos x="0" y="5"/>
              </a:cxn>
              <a:cxn ang="0">
                <a:pos x="5" y="12"/>
              </a:cxn>
              <a:cxn ang="0">
                <a:pos x="11" y="5"/>
              </a:cxn>
              <a:cxn ang="0">
                <a:pos x="5" y="0"/>
              </a:cxn>
            </a:cxnLst>
            <a:rect l="0" t="0" r="r" b="b"/>
            <a:pathLst>
              <a:path w="11" h="12">
                <a:moveTo>
                  <a:pt x="5" y="0"/>
                </a:moveTo>
                <a:lnTo>
                  <a:pt x="0" y="5"/>
                </a:lnTo>
                <a:lnTo>
                  <a:pt x="5" y="12"/>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89" name="Line 137"/>
          <p:cNvSpPr>
            <a:spLocks noChangeShapeType="1"/>
          </p:cNvSpPr>
          <p:nvPr/>
        </p:nvSpPr>
        <p:spPr bwMode="auto">
          <a:xfrm>
            <a:off x="3776663" y="4657725"/>
            <a:ext cx="635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90" name="Freeform 138"/>
          <p:cNvSpPr>
            <a:spLocks/>
          </p:cNvSpPr>
          <p:nvPr/>
        </p:nvSpPr>
        <p:spPr bwMode="auto">
          <a:xfrm>
            <a:off x="3770314" y="4651375"/>
            <a:ext cx="15875" cy="14288"/>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91" name="Line 139"/>
          <p:cNvSpPr>
            <a:spLocks noChangeShapeType="1"/>
          </p:cNvSpPr>
          <p:nvPr/>
        </p:nvSpPr>
        <p:spPr bwMode="auto">
          <a:xfrm flipV="1">
            <a:off x="3783014" y="4652963"/>
            <a:ext cx="1587"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92" name="Freeform 140"/>
          <p:cNvSpPr>
            <a:spLocks/>
          </p:cNvSpPr>
          <p:nvPr/>
        </p:nvSpPr>
        <p:spPr bwMode="auto">
          <a:xfrm>
            <a:off x="3775075" y="4651375"/>
            <a:ext cx="14288"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93" name="Line 141"/>
          <p:cNvSpPr>
            <a:spLocks noChangeShapeType="1"/>
          </p:cNvSpPr>
          <p:nvPr/>
        </p:nvSpPr>
        <p:spPr bwMode="auto">
          <a:xfrm>
            <a:off x="3783014" y="4652964"/>
            <a:ext cx="158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94" name="Freeform 142"/>
          <p:cNvSpPr>
            <a:spLocks/>
          </p:cNvSpPr>
          <p:nvPr/>
        </p:nvSpPr>
        <p:spPr bwMode="auto">
          <a:xfrm>
            <a:off x="3775075" y="4646614"/>
            <a:ext cx="14288"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95" name="Line 143"/>
          <p:cNvSpPr>
            <a:spLocks noChangeShapeType="1"/>
          </p:cNvSpPr>
          <p:nvPr/>
        </p:nvSpPr>
        <p:spPr bwMode="auto">
          <a:xfrm flipV="1">
            <a:off x="3803650" y="4637088"/>
            <a:ext cx="158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96" name="Line 144"/>
          <p:cNvSpPr>
            <a:spLocks noChangeShapeType="1"/>
          </p:cNvSpPr>
          <p:nvPr/>
        </p:nvSpPr>
        <p:spPr bwMode="auto">
          <a:xfrm>
            <a:off x="3803650" y="4637088"/>
            <a:ext cx="635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97" name="Freeform 145"/>
          <p:cNvSpPr>
            <a:spLocks/>
          </p:cNvSpPr>
          <p:nvPr/>
        </p:nvSpPr>
        <p:spPr bwMode="auto">
          <a:xfrm>
            <a:off x="3797300" y="4630738"/>
            <a:ext cx="12700"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498" name="Line 146"/>
          <p:cNvSpPr>
            <a:spLocks noChangeShapeType="1"/>
          </p:cNvSpPr>
          <p:nvPr/>
        </p:nvSpPr>
        <p:spPr bwMode="auto">
          <a:xfrm flipV="1">
            <a:off x="3810000" y="4630738"/>
            <a:ext cx="1588"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499" name="Freeform 147"/>
          <p:cNvSpPr>
            <a:spLocks/>
          </p:cNvSpPr>
          <p:nvPr/>
        </p:nvSpPr>
        <p:spPr bwMode="auto">
          <a:xfrm>
            <a:off x="3803650" y="4630738"/>
            <a:ext cx="14288"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00" name="Line 148"/>
          <p:cNvSpPr>
            <a:spLocks noChangeShapeType="1"/>
          </p:cNvSpPr>
          <p:nvPr/>
        </p:nvSpPr>
        <p:spPr bwMode="auto">
          <a:xfrm>
            <a:off x="3810000" y="4630738"/>
            <a:ext cx="158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01" name="Freeform 149"/>
          <p:cNvSpPr>
            <a:spLocks/>
          </p:cNvSpPr>
          <p:nvPr/>
        </p:nvSpPr>
        <p:spPr bwMode="auto">
          <a:xfrm>
            <a:off x="3803650" y="4624388"/>
            <a:ext cx="14288"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02" name="Line 150"/>
          <p:cNvSpPr>
            <a:spLocks noChangeShapeType="1"/>
          </p:cNvSpPr>
          <p:nvPr/>
        </p:nvSpPr>
        <p:spPr bwMode="auto">
          <a:xfrm flipV="1">
            <a:off x="3811589" y="4621214"/>
            <a:ext cx="1587" cy="952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03" name="Freeform 151"/>
          <p:cNvSpPr>
            <a:spLocks/>
          </p:cNvSpPr>
          <p:nvPr/>
        </p:nvSpPr>
        <p:spPr bwMode="auto">
          <a:xfrm>
            <a:off x="3805239" y="4624388"/>
            <a:ext cx="14287" cy="12700"/>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04" name="Line 152"/>
          <p:cNvSpPr>
            <a:spLocks noChangeShapeType="1"/>
          </p:cNvSpPr>
          <p:nvPr/>
        </p:nvSpPr>
        <p:spPr bwMode="auto">
          <a:xfrm>
            <a:off x="3811589" y="4621214"/>
            <a:ext cx="793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05" name="Freeform 153"/>
          <p:cNvSpPr>
            <a:spLocks/>
          </p:cNvSpPr>
          <p:nvPr/>
        </p:nvSpPr>
        <p:spPr bwMode="auto">
          <a:xfrm>
            <a:off x="3805239" y="4613276"/>
            <a:ext cx="14287" cy="15875"/>
          </a:xfrm>
          <a:custGeom>
            <a:avLst/>
            <a:gdLst/>
            <a:ahLst/>
            <a:cxnLst>
              <a:cxn ang="0">
                <a:pos x="0" y="6"/>
              </a:cxn>
              <a:cxn ang="0">
                <a:pos x="5" y="0"/>
              </a:cxn>
              <a:cxn ang="0">
                <a:pos x="11" y="6"/>
              </a:cxn>
              <a:cxn ang="0">
                <a:pos x="5" y="12"/>
              </a:cxn>
              <a:cxn ang="0">
                <a:pos x="0" y="6"/>
              </a:cxn>
            </a:cxnLst>
            <a:rect l="0" t="0" r="r" b="b"/>
            <a:pathLst>
              <a:path w="11" h="12">
                <a:moveTo>
                  <a:pt x="0" y="6"/>
                </a:moveTo>
                <a:lnTo>
                  <a:pt x="5" y="0"/>
                </a:lnTo>
                <a:lnTo>
                  <a:pt x="11"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06" name="Line 154"/>
          <p:cNvSpPr>
            <a:spLocks noChangeShapeType="1"/>
          </p:cNvSpPr>
          <p:nvPr/>
        </p:nvSpPr>
        <p:spPr bwMode="auto">
          <a:xfrm flipV="1">
            <a:off x="3846513" y="4610100"/>
            <a:ext cx="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07" name="Line 155"/>
          <p:cNvSpPr>
            <a:spLocks noChangeShapeType="1"/>
          </p:cNvSpPr>
          <p:nvPr/>
        </p:nvSpPr>
        <p:spPr bwMode="auto">
          <a:xfrm>
            <a:off x="3846514" y="4610100"/>
            <a:ext cx="158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08" name="Freeform 156"/>
          <p:cNvSpPr>
            <a:spLocks/>
          </p:cNvSpPr>
          <p:nvPr/>
        </p:nvSpPr>
        <p:spPr bwMode="auto">
          <a:xfrm>
            <a:off x="3838575" y="4603750"/>
            <a:ext cx="12700" cy="14288"/>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09" name="Line 157"/>
          <p:cNvSpPr>
            <a:spLocks noChangeShapeType="1"/>
          </p:cNvSpPr>
          <p:nvPr/>
        </p:nvSpPr>
        <p:spPr bwMode="auto">
          <a:xfrm flipV="1">
            <a:off x="3862388" y="4605338"/>
            <a:ext cx="0"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10" name="Freeform 158"/>
          <p:cNvSpPr>
            <a:spLocks/>
          </p:cNvSpPr>
          <p:nvPr/>
        </p:nvSpPr>
        <p:spPr bwMode="auto">
          <a:xfrm>
            <a:off x="3854451" y="4603750"/>
            <a:ext cx="15875"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11" name="Line 159"/>
          <p:cNvSpPr>
            <a:spLocks noChangeShapeType="1"/>
          </p:cNvSpPr>
          <p:nvPr/>
        </p:nvSpPr>
        <p:spPr bwMode="auto">
          <a:xfrm>
            <a:off x="3862389" y="4605339"/>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12" name="Freeform 160"/>
          <p:cNvSpPr>
            <a:spLocks/>
          </p:cNvSpPr>
          <p:nvPr/>
        </p:nvSpPr>
        <p:spPr bwMode="auto">
          <a:xfrm>
            <a:off x="3854451" y="4598989"/>
            <a:ext cx="15875"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13" name="Line 161"/>
          <p:cNvSpPr>
            <a:spLocks noChangeShapeType="1"/>
          </p:cNvSpPr>
          <p:nvPr/>
        </p:nvSpPr>
        <p:spPr bwMode="auto">
          <a:xfrm flipV="1">
            <a:off x="3865564" y="4598988"/>
            <a:ext cx="1587"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14" name="Freeform 162"/>
          <p:cNvSpPr>
            <a:spLocks/>
          </p:cNvSpPr>
          <p:nvPr/>
        </p:nvSpPr>
        <p:spPr bwMode="auto">
          <a:xfrm>
            <a:off x="3857626" y="4598989"/>
            <a:ext cx="17463" cy="14287"/>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15" name="Line 163"/>
          <p:cNvSpPr>
            <a:spLocks noChangeShapeType="1"/>
          </p:cNvSpPr>
          <p:nvPr/>
        </p:nvSpPr>
        <p:spPr bwMode="auto">
          <a:xfrm>
            <a:off x="3865564" y="4598989"/>
            <a:ext cx="158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16" name="Freeform 164"/>
          <p:cNvSpPr>
            <a:spLocks/>
          </p:cNvSpPr>
          <p:nvPr/>
        </p:nvSpPr>
        <p:spPr bwMode="auto">
          <a:xfrm>
            <a:off x="3857626" y="4592639"/>
            <a:ext cx="17463"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17" name="Line 165"/>
          <p:cNvSpPr>
            <a:spLocks noChangeShapeType="1"/>
          </p:cNvSpPr>
          <p:nvPr/>
        </p:nvSpPr>
        <p:spPr bwMode="auto">
          <a:xfrm flipV="1">
            <a:off x="3883025" y="4578350"/>
            <a:ext cx="1588"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18" name="Line 166"/>
          <p:cNvSpPr>
            <a:spLocks noChangeShapeType="1"/>
          </p:cNvSpPr>
          <p:nvPr/>
        </p:nvSpPr>
        <p:spPr bwMode="auto">
          <a:xfrm>
            <a:off x="3883026" y="4578350"/>
            <a:ext cx="952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19" name="Freeform 167"/>
          <p:cNvSpPr>
            <a:spLocks/>
          </p:cNvSpPr>
          <p:nvPr/>
        </p:nvSpPr>
        <p:spPr bwMode="auto">
          <a:xfrm>
            <a:off x="3875089" y="4572000"/>
            <a:ext cx="14287" cy="14288"/>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20" name="Line 168"/>
          <p:cNvSpPr>
            <a:spLocks noChangeShapeType="1"/>
          </p:cNvSpPr>
          <p:nvPr/>
        </p:nvSpPr>
        <p:spPr bwMode="auto">
          <a:xfrm flipV="1">
            <a:off x="3892550" y="4573588"/>
            <a:ext cx="1588"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21" name="Freeform 169"/>
          <p:cNvSpPr>
            <a:spLocks/>
          </p:cNvSpPr>
          <p:nvPr/>
        </p:nvSpPr>
        <p:spPr bwMode="auto">
          <a:xfrm>
            <a:off x="3884614" y="4572000"/>
            <a:ext cx="14287" cy="14288"/>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22" name="Line 170"/>
          <p:cNvSpPr>
            <a:spLocks noChangeShapeType="1"/>
          </p:cNvSpPr>
          <p:nvPr/>
        </p:nvSpPr>
        <p:spPr bwMode="auto">
          <a:xfrm>
            <a:off x="3892551" y="4573589"/>
            <a:ext cx="11113"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23" name="Freeform 171"/>
          <p:cNvSpPr>
            <a:spLocks/>
          </p:cNvSpPr>
          <p:nvPr/>
        </p:nvSpPr>
        <p:spPr bwMode="auto">
          <a:xfrm>
            <a:off x="3884614" y="4567239"/>
            <a:ext cx="14287" cy="14287"/>
          </a:xfrm>
          <a:custGeom>
            <a:avLst/>
            <a:gdLst/>
            <a:ahLst/>
            <a:cxnLst>
              <a:cxn ang="0">
                <a:pos x="0" y="6"/>
              </a:cxn>
              <a:cxn ang="0">
                <a:pos x="5" y="0"/>
              </a:cxn>
              <a:cxn ang="0">
                <a:pos x="10" y="6"/>
              </a:cxn>
              <a:cxn ang="0">
                <a:pos x="5" y="12"/>
              </a:cxn>
              <a:cxn ang="0">
                <a:pos x="0" y="6"/>
              </a:cxn>
            </a:cxnLst>
            <a:rect l="0" t="0" r="r" b="b"/>
            <a:pathLst>
              <a:path w="10" h="12">
                <a:moveTo>
                  <a:pt x="0" y="6"/>
                </a:moveTo>
                <a:lnTo>
                  <a:pt x="5" y="0"/>
                </a:lnTo>
                <a:lnTo>
                  <a:pt x="10"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24" name="Line 172"/>
          <p:cNvSpPr>
            <a:spLocks noChangeShapeType="1"/>
          </p:cNvSpPr>
          <p:nvPr/>
        </p:nvSpPr>
        <p:spPr bwMode="auto">
          <a:xfrm flipV="1">
            <a:off x="3903664" y="4567238"/>
            <a:ext cx="1587"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25" name="Freeform 173"/>
          <p:cNvSpPr>
            <a:spLocks/>
          </p:cNvSpPr>
          <p:nvPr/>
        </p:nvSpPr>
        <p:spPr bwMode="auto">
          <a:xfrm>
            <a:off x="3895726" y="4567239"/>
            <a:ext cx="15875" cy="14287"/>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26" name="Line 174"/>
          <p:cNvSpPr>
            <a:spLocks noChangeShapeType="1"/>
          </p:cNvSpPr>
          <p:nvPr/>
        </p:nvSpPr>
        <p:spPr bwMode="auto">
          <a:xfrm flipV="1">
            <a:off x="3933825" y="4557713"/>
            <a:ext cx="1588"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27" name="Freeform 175"/>
          <p:cNvSpPr>
            <a:spLocks/>
          </p:cNvSpPr>
          <p:nvPr/>
        </p:nvSpPr>
        <p:spPr bwMode="auto">
          <a:xfrm>
            <a:off x="3927475" y="4556125"/>
            <a:ext cx="12700"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28" name="Line 176"/>
          <p:cNvSpPr>
            <a:spLocks noChangeShapeType="1"/>
          </p:cNvSpPr>
          <p:nvPr/>
        </p:nvSpPr>
        <p:spPr bwMode="auto">
          <a:xfrm>
            <a:off x="3933825" y="4557714"/>
            <a:ext cx="6350"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29" name="Freeform 177"/>
          <p:cNvSpPr>
            <a:spLocks/>
          </p:cNvSpPr>
          <p:nvPr/>
        </p:nvSpPr>
        <p:spPr bwMode="auto">
          <a:xfrm>
            <a:off x="3927475" y="4551364"/>
            <a:ext cx="12700"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30" name="Line 178"/>
          <p:cNvSpPr>
            <a:spLocks noChangeShapeType="1"/>
          </p:cNvSpPr>
          <p:nvPr/>
        </p:nvSpPr>
        <p:spPr bwMode="auto">
          <a:xfrm flipV="1">
            <a:off x="3940175" y="4546601"/>
            <a:ext cx="1588" cy="1111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31" name="Freeform 179"/>
          <p:cNvSpPr>
            <a:spLocks/>
          </p:cNvSpPr>
          <p:nvPr/>
        </p:nvSpPr>
        <p:spPr bwMode="auto">
          <a:xfrm>
            <a:off x="3933825" y="4551364"/>
            <a:ext cx="14288" cy="14287"/>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32" name="Line 180"/>
          <p:cNvSpPr>
            <a:spLocks noChangeShapeType="1"/>
          </p:cNvSpPr>
          <p:nvPr/>
        </p:nvSpPr>
        <p:spPr bwMode="auto">
          <a:xfrm>
            <a:off x="3940175" y="4546600"/>
            <a:ext cx="1270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33" name="Freeform 181"/>
          <p:cNvSpPr>
            <a:spLocks/>
          </p:cNvSpPr>
          <p:nvPr/>
        </p:nvSpPr>
        <p:spPr bwMode="auto">
          <a:xfrm>
            <a:off x="3933825" y="4540250"/>
            <a:ext cx="14288" cy="14288"/>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34" name="Line 182"/>
          <p:cNvSpPr>
            <a:spLocks noChangeShapeType="1"/>
          </p:cNvSpPr>
          <p:nvPr/>
        </p:nvSpPr>
        <p:spPr bwMode="auto">
          <a:xfrm flipV="1">
            <a:off x="3975100" y="4527550"/>
            <a:ext cx="1588" cy="793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35" name="Freeform 183"/>
          <p:cNvSpPr>
            <a:spLocks/>
          </p:cNvSpPr>
          <p:nvPr/>
        </p:nvSpPr>
        <p:spPr bwMode="auto">
          <a:xfrm>
            <a:off x="3968751" y="4529139"/>
            <a:ext cx="15875" cy="14287"/>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36" name="Line 184"/>
          <p:cNvSpPr>
            <a:spLocks noChangeShapeType="1"/>
          </p:cNvSpPr>
          <p:nvPr/>
        </p:nvSpPr>
        <p:spPr bwMode="auto">
          <a:xfrm>
            <a:off x="3975100" y="4527550"/>
            <a:ext cx="635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37" name="Freeform 185"/>
          <p:cNvSpPr>
            <a:spLocks/>
          </p:cNvSpPr>
          <p:nvPr/>
        </p:nvSpPr>
        <p:spPr bwMode="auto">
          <a:xfrm>
            <a:off x="3968751" y="4519614"/>
            <a:ext cx="15875" cy="14287"/>
          </a:xfrm>
          <a:custGeom>
            <a:avLst/>
            <a:gdLst/>
            <a:ahLst/>
            <a:cxnLst>
              <a:cxn ang="0">
                <a:pos x="0" y="6"/>
              </a:cxn>
              <a:cxn ang="0">
                <a:pos x="5" y="0"/>
              </a:cxn>
              <a:cxn ang="0">
                <a:pos x="11" y="6"/>
              </a:cxn>
              <a:cxn ang="0">
                <a:pos x="5" y="12"/>
              </a:cxn>
              <a:cxn ang="0">
                <a:pos x="0" y="6"/>
              </a:cxn>
            </a:cxnLst>
            <a:rect l="0" t="0" r="r" b="b"/>
            <a:pathLst>
              <a:path w="11" h="12">
                <a:moveTo>
                  <a:pt x="0" y="6"/>
                </a:moveTo>
                <a:lnTo>
                  <a:pt x="5" y="0"/>
                </a:lnTo>
                <a:lnTo>
                  <a:pt x="11"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38" name="Line 186"/>
          <p:cNvSpPr>
            <a:spLocks noChangeShapeType="1"/>
          </p:cNvSpPr>
          <p:nvPr/>
        </p:nvSpPr>
        <p:spPr bwMode="auto">
          <a:xfrm flipV="1">
            <a:off x="3981450" y="4519614"/>
            <a:ext cx="1588" cy="793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39" name="Freeform 187"/>
          <p:cNvSpPr>
            <a:spLocks/>
          </p:cNvSpPr>
          <p:nvPr/>
        </p:nvSpPr>
        <p:spPr bwMode="auto">
          <a:xfrm>
            <a:off x="3975100" y="4519614"/>
            <a:ext cx="14288" cy="14287"/>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40" name="Line 188"/>
          <p:cNvSpPr>
            <a:spLocks noChangeShapeType="1"/>
          </p:cNvSpPr>
          <p:nvPr/>
        </p:nvSpPr>
        <p:spPr bwMode="auto">
          <a:xfrm>
            <a:off x="3981451" y="45196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41" name="Freeform 189"/>
          <p:cNvSpPr>
            <a:spLocks/>
          </p:cNvSpPr>
          <p:nvPr/>
        </p:nvSpPr>
        <p:spPr bwMode="auto">
          <a:xfrm>
            <a:off x="3975100" y="4513264"/>
            <a:ext cx="14288" cy="14287"/>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42" name="Line 190"/>
          <p:cNvSpPr>
            <a:spLocks noChangeShapeType="1"/>
          </p:cNvSpPr>
          <p:nvPr/>
        </p:nvSpPr>
        <p:spPr bwMode="auto">
          <a:xfrm flipV="1">
            <a:off x="3984625" y="4516439"/>
            <a:ext cx="1588" cy="317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43" name="Freeform 191"/>
          <p:cNvSpPr>
            <a:spLocks/>
          </p:cNvSpPr>
          <p:nvPr/>
        </p:nvSpPr>
        <p:spPr bwMode="auto">
          <a:xfrm>
            <a:off x="3978276" y="4513264"/>
            <a:ext cx="15875" cy="14287"/>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44" name="Line 192"/>
          <p:cNvSpPr>
            <a:spLocks noChangeShapeType="1"/>
          </p:cNvSpPr>
          <p:nvPr/>
        </p:nvSpPr>
        <p:spPr bwMode="auto">
          <a:xfrm>
            <a:off x="3984626" y="4516438"/>
            <a:ext cx="476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45" name="Freeform 193"/>
          <p:cNvSpPr>
            <a:spLocks/>
          </p:cNvSpPr>
          <p:nvPr/>
        </p:nvSpPr>
        <p:spPr bwMode="auto">
          <a:xfrm>
            <a:off x="3978276" y="4510088"/>
            <a:ext cx="15875"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46" name="Line 194"/>
          <p:cNvSpPr>
            <a:spLocks noChangeShapeType="1"/>
          </p:cNvSpPr>
          <p:nvPr/>
        </p:nvSpPr>
        <p:spPr bwMode="auto">
          <a:xfrm>
            <a:off x="4013201" y="4503739"/>
            <a:ext cx="4763"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47" name="Line 195"/>
          <p:cNvSpPr>
            <a:spLocks noChangeShapeType="1"/>
          </p:cNvSpPr>
          <p:nvPr/>
        </p:nvSpPr>
        <p:spPr bwMode="auto">
          <a:xfrm flipV="1">
            <a:off x="4017963" y="4498976"/>
            <a:ext cx="0" cy="476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48" name="Freeform 196"/>
          <p:cNvSpPr>
            <a:spLocks/>
          </p:cNvSpPr>
          <p:nvPr/>
        </p:nvSpPr>
        <p:spPr bwMode="auto">
          <a:xfrm>
            <a:off x="4008439" y="4498975"/>
            <a:ext cx="14287"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49" name="Line 197"/>
          <p:cNvSpPr>
            <a:spLocks noChangeShapeType="1"/>
          </p:cNvSpPr>
          <p:nvPr/>
        </p:nvSpPr>
        <p:spPr bwMode="auto">
          <a:xfrm>
            <a:off x="4017964" y="4498975"/>
            <a:ext cx="952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50" name="Freeform 198"/>
          <p:cNvSpPr>
            <a:spLocks/>
          </p:cNvSpPr>
          <p:nvPr/>
        </p:nvSpPr>
        <p:spPr bwMode="auto">
          <a:xfrm>
            <a:off x="4008439" y="4492625"/>
            <a:ext cx="14287" cy="14288"/>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51" name="Line 199"/>
          <p:cNvSpPr>
            <a:spLocks noChangeShapeType="1"/>
          </p:cNvSpPr>
          <p:nvPr/>
        </p:nvSpPr>
        <p:spPr bwMode="auto">
          <a:xfrm flipV="1">
            <a:off x="4027489" y="4494213"/>
            <a:ext cx="1587" cy="476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52" name="Freeform 200"/>
          <p:cNvSpPr>
            <a:spLocks/>
          </p:cNvSpPr>
          <p:nvPr/>
        </p:nvSpPr>
        <p:spPr bwMode="auto">
          <a:xfrm>
            <a:off x="4019551" y="4492625"/>
            <a:ext cx="15875"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53" name="Line 201"/>
          <p:cNvSpPr>
            <a:spLocks noChangeShapeType="1"/>
          </p:cNvSpPr>
          <p:nvPr/>
        </p:nvSpPr>
        <p:spPr bwMode="auto">
          <a:xfrm>
            <a:off x="4027489" y="4494214"/>
            <a:ext cx="793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54" name="Freeform 202"/>
          <p:cNvSpPr>
            <a:spLocks/>
          </p:cNvSpPr>
          <p:nvPr/>
        </p:nvSpPr>
        <p:spPr bwMode="auto">
          <a:xfrm>
            <a:off x="4019551" y="4487864"/>
            <a:ext cx="15875" cy="15875"/>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55" name="Line 203"/>
          <p:cNvSpPr>
            <a:spLocks noChangeShapeType="1"/>
          </p:cNvSpPr>
          <p:nvPr/>
        </p:nvSpPr>
        <p:spPr bwMode="auto">
          <a:xfrm flipV="1">
            <a:off x="4035425" y="4492625"/>
            <a:ext cx="1588" cy="1588"/>
          </a:xfrm>
          <a:prstGeom prst="line">
            <a:avLst/>
          </a:prstGeom>
          <a:noFill/>
          <a:ln w="17463">
            <a:solidFill>
              <a:schemeClr val="bg1"/>
            </a:solidFill>
            <a:round/>
            <a:headEnd/>
            <a:tailEnd/>
          </a:ln>
        </p:spPr>
        <p:txBody>
          <a:bodyPr/>
          <a:lstStyle/>
          <a:p>
            <a:pPr>
              <a:defRPr/>
            </a:pPr>
            <a:endParaRPr lang="en-US">
              <a:latin typeface="Arial" charset="0"/>
            </a:endParaRPr>
          </a:p>
        </p:txBody>
      </p:sp>
      <p:grpSp>
        <p:nvGrpSpPr>
          <p:cNvPr id="35018" name="Group 204"/>
          <p:cNvGrpSpPr>
            <a:grpSpLocks/>
          </p:cNvGrpSpPr>
          <p:nvPr/>
        </p:nvGrpSpPr>
        <p:grpSpPr bwMode="auto">
          <a:xfrm>
            <a:off x="4029075" y="3956050"/>
            <a:ext cx="985838" cy="552450"/>
            <a:chOff x="1454" y="2654"/>
            <a:chExt cx="685" cy="444"/>
          </a:xfrm>
        </p:grpSpPr>
        <p:sp>
          <p:nvSpPr>
            <p:cNvPr id="612557" name="Freeform 205"/>
            <p:cNvSpPr>
              <a:spLocks/>
            </p:cNvSpPr>
            <p:nvPr/>
          </p:nvSpPr>
          <p:spPr bwMode="auto">
            <a:xfrm>
              <a:off x="1454" y="3087"/>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58" name="Line 206"/>
            <p:cNvSpPr>
              <a:spLocks noChangeShapeType="1"/>
            </p:cNvSpPr>
            <p:nvPr/>
          </p:nvSpPr>
          <p:spPr bwMode="auto">
            <a:xfrm>
              <a:off x="1469" y="3072"/>
              <a:ext cx="2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59" name="Line 207"/>
            <p:cNvSpPr>
              <a:spLocks noChangeShapeType="1"/>
            </p:cNvSpPr>
            <p:nvPr/>
          </p:nvSpPr>
          <p:spPr bwMode="auto">
            <a:xfrm flipV="1">
              <a:off x="1492" y="3070"/>
              <a:ext cx="0"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60" name="Freeform 208"/>
            <p:cNvSpPr>
              <a:spLocks/>
            </p:cNvSpPr>
            <p:nvPr/>
          </p:nvSpPr>
          <p:spPr bwMode="auto">
            <a:xfrm>
              <a:off x="1486" y="3067"/>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61" name="Line 209"/>
            <p:cNvSpPr>
              <a:spLocks noChangeShapeType="1"/>
            </p:cNvSpPr>
            <p:nvPr/>
          </p:nvSpPr>
          <p:spPr bwMode="auto">
            <a:xfrm>
              <a:off x="1499" y="3053"/>
              <a:ext cx="1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62" name="Freeform 210"/>
            <p:cNvSpPr>
              <a:spLocks/>
            </p:cNvSpPr>
            <p:nvPr/>
          </p:nvSpPr>
          <p:spPr bwMode="auto">
            <a:xfrm>
              <a:off x="1494" y="3048"/>
              <a:ext cx="11" cy="10"/>
            </a:xfrm>
            <a:custGeom>
              <a:avLst/>
              <a:gdLst/>
              <a:ahLst/>
              <a:cxnLst>
                <a:cxn ang="0">
                  <a:pos x="0" y="5"/>
                </a:cxn>
                <a:cxn ang="0">
                  <a:pos x="5" y="0"/>
                </a:cxn>
                <a:cxn ang="0">
                  <a:pos x="11" y="5"/>
                </a:cxn>
                <a:cxn ang="0">
                  <a:pos x="5" y="12"/>
                </a:cxn>
                <a:cxn ang="0">
                  <a:pos x="0" y="5"/>
                </a:cxn>
              </a:cxnLst>
              <a:rect l="0" t="0" r="r" b="b"/>
              <a:pathLst>
                <a:path w="11" h="12">
                  <a:moveTo>
                    <a:pt x="0" y="5"/>
                  </a:moveTo>
                  <a:lnTo>
                    <a:pt x="5" y="0"/>
                  </a:lnTo>
                  <a:lnTo>
                    <a:pt x="11"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63" name="Line 211"/>
            <p:cNvSpPr>
              <a:spLocks noChangeShapeType="1"/>
            </p:cNvSpPr>
            <p:nvPr/>
          </p:nvSpPr>
          <p:spPr bwMode="auto">
            <a:xfrm flipV="1">
              <a:off x="1510" y="3048"/>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64" name="Freeform 212"/>
            <p:cNvSpPr>
              <a:spLocks/>
            </p:cNvSpPr>
            <p:nvPr/>
          </p:nvSpPr>
          <p:spPr bwMode="auto">
            <a:xfrm>
              <a:off x="1505" y="3048"/>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65" name="Line 213"/>
            <p:cNvSpPr>
              <a:spLocks noChangeShapeType="1"/>
            </p:cNvSpPr>
            <p:nvPr/>
          </p:nvSpPr>
          <p:spPr bwMode="auto">
            <a:xfrm>
              <a:off x="1510" y="3048"/>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66" name="Freeform 214"/>
            <p:cNvSpPr>
              <a:spLocks/>
            </p:cNvSpPr>
            <p:nvPr/>
          </p:nvSpPr>
          <p:spPr bwMode="auto">
            <a:xfrm>
              <a:off x="1505" y="3043"/>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67" name="Line 215"/>
            <p:cNvSpPr>
              <a:spLocks noChangeShapeType="1"/>
            </p:cNvSpPr>
            <p:nvPr/>
          </p:nvSpPr>
          <p:spPr bwMode="auto">
            <a:xfrm flipV="1">
              <a:off x="1518" y="3047"/>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68" name="Freeform 216"/>
            <p:cNvSpPr>
              <a:spLocks/>
            </p:cNvSpPr>
            <p:nvPr/>
          </p:nvSpPr>
          <p:spPr bwMode="auto">
            <a:xfrm>
              <a:off x="1512" y="3043"/>
              <a:ext cx="11" cy="11"/>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69" name="Line 217"/>
            <p:cNvSpPr>
              <a:spLocks noChangeShapeType="1"/>
            </p:cNvSpPr>
            <p:nvPr/>
          </p:nvSpPr>
          <p:spPr bwMode="auto">
            <a:xfrm flipV="1">
              <a:off x="1531" y="303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70" name="Line 218"/>
            <p:cNvSpPr>
              <a:spLocks noChangeShapeType="1"/>
            </p:cNvSpPr>
            <p:nvPr/>
          </p:nvSpPr>
          <p:spPr bwMode="auto">
            <a:xfrm>
              <a:off x="1531" y="3032"/>
              <a:ext cx="1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71" name="Freeform 219"/>
            <p:cNvSpPr>
              <a:spLocks/>
            </p:cNvSpPr>
            <p:nvPr/>
          </p:nvSpPr>
          <p:spPr bwMode="auto">
            <a:xfrm>
              <a:off x="1526" y="3027"/>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72" name="Line 220"/>
            <p:cNvSpPr>
              <a:spLocks noChangeShapeType="1"/>
            </p:cNvSpPr>
            <p:nvPr/>
          </p:nvSpPr>
          <p:spPr bwMode="auto">
            <a:xfrm flipV="1">
              <a:off x="1544" y="3028"/>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73" name="Freeform 221"/>
            <p:cNvSpPr>
              <a:spLocks/>
            </p:cNvSpPr>
            <p:nvPr/>
          </p:nvSpPr>
          <p:spPr bwMode="auto">
            <a:xfrm>
              <a:off x="1540" y="3027"/>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74" name="Line 222"/>
            <p:cNvSpPr>
              <a:spLocks noChangeShapeType="1"/>
            </p:cNvSpPr>
            <p:nvPr/>
          </p:nvSpPr>
          <p:spPr bwMode="auto">
            <a:xfrm>
              <a:off x="1544" y="3028"/>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75" name="Freeform 223"/>
            <p:cNvSpPr>
              <a:spLocks/>
            </p:cNvSpPr>
            <p:nvPr/>
          </p:nvSpPr>
          <p:spPr bwMode="auto">
            <a:xfrm>
              <a:off x="1540" y="3023"/>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76" name="Line 224"/>
            <p:cNvSpPr>
              <a:spLocks noChangeShapeType="1"/>
            </p:cNvSpPr>
            <p:nvPr/>
          </p:nvSpPr>
          <p:spPr bwMode="auto">
            <a:xfrm>
              <a:off x="1570" y="3023"/>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77" name="Line 225"/>
            <p:cNvSpPr>
              <a:spLocks noChangeShapeType="1"/>
            </p:cNvSpPr>
            <p:nvPr/>
          </p:nvSpPr>
          <p:spPr bwMode="auto">
            <a:xfrm flipV="1">
              <a:off x="1574" y="301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78" name="Freeform 226"/>
            <p:cNvSpPr>
              <a:spLocks/>
            </p:cNvSpPr>
            <p:nvPr/>
          </p:nvSpPr>
          <p:spPr bwMode="auto">
            <a:xfrm>
              <a:off x="1569" y="3018"/>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79" name="Line 227"/>
            <p:cNvSpPr>
              <a:spLocks noChangeShapeType="1"/>
            </p:cNvSpPr>
            <p:nvPr/>
          </p:nvSpPr>
          <p:spPr bwMode="auto">
            <a:xfrm>
              <a:off x="1574" y="3019"/>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80" name="Freeform 228"/>
            <p:cNvSpPr>
              <a:spLocks/>
            </p:cNvSpPr>
            <p:nvPr/>
          </p:nvSpPr>
          <p:spPr bwMode="auto">
            <a:xfrm>
              <a:off x="1569" y="3014"/>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81" name="Line 229"/>
            <p:cNvSpPr>
              <a:spLocks noChangeShapeType="1"/>
            </p:cNvSpPr>
            <p:nvPr/>
          </p:nvSpPr>
          <p:spPr bwMode="auto">
            <a:xfrm flipV="1">
              <a:off x="1578" y="3015"/>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82" name="Freeform 230"/>
            <p:cNvSpPr>
              <a:spLocks/>
            </p:cNvSpPr>
            <p:nvPr/>
          </p:nvSpPr>
          <p:spPr bwMode="auto">
            <a:xfrm>
              <a:off x="1572" y="3014"/>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83" name="Line 231"/>
            <p:cNvSpPr>
              <a:spLocks noChangeShapeType="1"/>
            </p:cNvSpPr>
            <p:nvPr/>
          </p:nvSpPr>
          <p:spPr bwMode="auto">
            <a:xfrm>
              <a:off x="1578" y="3015"/>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84" name="Freeform 232"/>
            <p:cNvSpPr>
              <a:spLocks/>
            </p:cNvSpPr>
            <p:nvPr/>
          </p:nvSpPr>
          <p:spPr bwMode="auto">
            <a:xfrm>
              <a:off x="1572" y="3010"/>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85" name="Line 233"/>
            <p:cNvSpPr>
              <a:spLocks noChangeShapeType="1"/>
            </p:cNvSpPr>
            <p:nvPr/>
          </p:nvSpPr>
          <p:spPr bwMode="auto">
            <a:xfrm flipV="1">
              <a:off x="1579" y="3010"/>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86" name="Freeform 234"/>
            <p:cNvSpPr>
              <a:spLocks/>
            </p:cNvSpPr>
            <p:nvPr/>
          </p:nvSpPr>
          <p:spPr bwMode="auto">
            <a:xfrm>
              <a:off x="1574" y="3010"/>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87" name="Line 235"/>
            <p:cNvSpPr>
              <a:spLocks noChangeShapeType="1"/>
            </p:cNvSpPr>
            <p:nvPr/>
          </p:nvSpPr>
          <p:spPr bwMode="auto">
            <a:xfrm>
              <a:off x="1579" y="3010"/>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88" name="Freeform 236"/>
            <p:cNvSpPr>
              <a:spLocks/>
            </p:cNvSpPr>
            <p:nvPr/>
          </p:nvSpPr>
          <p:spPr bwMode="auto">
            <a:xfrm>
              <a:off x="1574" y="3005"/>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89" name="Line 237"/>
            <p:cNvSpPr>
              <a:spLocks noChangeShapeType="1"/>
            </p:cNvSpPr>
            <p:nvPr/>
          </p:nvSpPr>
          <p:spPr bwMode="auto">
            <a:xfrm>
              <a:off x="1596" y="2998"/>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90" name="Line 238"/>
            <p:cNvSpPr>
              <a:spLocks noChangeShapeType="1"/>
            </p:cNvSpPr>
            <p:nvPr/>
          </p:nvSpPr>
          <p:spPr bwMode="auto">
            <a:xfrm flipV="1">
              <a:off x="1601" y="2993"/>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91" name="Freeform 239"/>
            <p:cNvSpPr>
              <a:spLocks/>
            </p:cNvSpPr>
            <p:nvPr/>
          </p:nvSpPr>
          <p:spPr bwMode="auto">
            <a:xfrm>
              <a:off x="1596" y="2992"/>
              <a:ext cx="10" cy="11"/>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92" name="Line 240"/>
            <p:cNvSpPr>
              <a:spLocks noChangeShapeType="1"/>
            </p:cNvSpPr>
            <p:nvPr/>
          </p:nvSpPr>
          <p:spPr bwMode="auto">
            <a:xfrm>
              <a:off x="1601" y="2993"/>
              <a:ext cx="9"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93" name="Freeform 241"/>
            <p:cNvSpPr>
              <a:spLocks/>
            </p:cNvSpPr>
            <p:nvPr/>
          </p:nvSpPr>
          <p:spPr bwMode="auto">
            <a:xfrm>
              <a:off x="1596" y="299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94" name="Line 242"/>
            <p:cNvSpPr>
              <a:spLocks noChangeShapeType="1"/>
            </p:cNvSpPr>
            <p:nvPr/>
          </p:nvSpPr>
          <p:spPr bwMode="auto">
            <a:xfrm flipV="1">
              <a:off x="1608" y="2984"/>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95" name="Freeform 243"/>
            <p:cNvSpPr>
              <a:spLocks/>
            </p:cNvSpPr>
            <p:nvPr/>
          </p:nvSpPr>
          <p:spPr bwMode="auto">
            <a:xfrm>
              <a:off x="1603" y="2990"/>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96" name="Line 244"/>
            <p:cNvSpPr>
              <a:spLocks noChangeShapeType="1"/>
            </p:cNvSpPr>
            <p:nvPr/>
          </p:nvSpPr>
          <p:spPr bwMode="auto">
            <a:xfrm>
              <a:off x="1625" y="2976"/>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97" name="Line 245"/>
            <p:cNvSpPr>
              <a:spLocks noChangeShapeType="1"/>
            </p:cNvSpPr>
            <p:nvPr/>
          </p:nvSpPr>
          <p:spPr bwMode="auto">
            <a:xfrm flipV="1">
              <a:off x="1627" y="297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598" name="Freeform 246"/>
            <p:cNvSpPr>
              <a:spLocks/>
            </p:cNvSpPr>
            <p:nvPr/>
          </p:nvSpPr>
          <p:spPr bwMode="auto">
            <a:xfrm>
              <a:off x="1622" y="2970"/>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599" name="Line 247"/>
            <p:cNvSpPr>
              <a:spLocks noChangeShapeType="1"/>
            </p:cNvSpPr>
            <p:nvPr/>
          </p:nvSpPr>
          <p:spPr bwMode="auto">
            <a:xfrm>
              <a:off x="1627" y="2972"/>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00" name="Freeform 248"/>
            <p:cNvSpPr>
              <a:spLocks/>
            </p:cNvSpPr>
            <p:nvPr/>
          </p:nvSpPr>
          <p:spPr bwMode="auto">
            <a:xfrm>
              <a:off x="1622" y="2967"/>
              <a:ext cx="10" cy="14"/>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01" name="Line 249"/>
            <p:cNvSpPr>
              <a:spLocks noChangeShapeType="1"/>
            </p:cNvSpPr>
            <p:nvPr/>
          </p:nvSpPr>
          <p:spPr bwMode="auto">
            <a:xfrm flipV="1">
              <a:off x="1635" y="296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02" name="Freeform 250"/>
            <p:cNvSpPr>
              <a:spLocks/>
            </p:cNvSpPr>
            <p:nvPr/>
          </p:nvSpPr>
          <p:spPr bwMode="auto">
            <a:xfrm>
              <a:off x="1630" y="2967"/>
              <a:ext cx="10" cy="14"/>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03" name="Line 251"/>
            <p:cNvSpPr>
              <a:spLocks noChangeShapeType="1"/>
            </p:cNvSpPr>
            <p:nvPr/>
          </p:nvSpPr>
          <p:spPr bwMode="auto">
            <a:xfrm>
              <a:off x="1635" y="2968"/>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04" name="Freeform 252"/>
            <p:cNvSpPr>
              <a:spLocks/>
            </p:cNvSpPr>
            <p:nvPr/>
          </p:nvSpPr>
          <p:spPr bwMode="auto">
            <a:xfrm>
              <a:off x="1630" y="2963"/>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05" name="Line 253"/>
            <p:cNvSpPr>
              <a:spLocks noChangeShapeType="1"/>
            </p:cNvSpPr>
            <p:nvPr/>
          </p:nvSpPr>
          <p:spPr bwMode="auto">
            <a:xfrm flipV="1">
              <a:off x="1665" y="2960"/>
              <a:ext cx="1" cy="6"/>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06" name="Line 254"/>
            <p:cNvSpPr>
              <a:spLocks noChangeShapeType="1"/>
            </p:cNvSpPr>
            <p:nvPr/>
          </p:nvSpPr>
          <p:spPr bwMode="auto">
            <a:xfrm>
              <a:off x="1665" y="2960"/>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07" name="Freeform 255"/>
            <p:cNvSpPr>
              <a:spLocks/>
            </p:cNvSpPr>
            <p:nvPr/>
          </p:nvSpPr>
          <p:spPr bwMode="auto">
            <a:xfrm>
              <a:off x="1660" y="2954"/>
              <a:ext cx="10" cy="13"/>
            </a:xfrm>
            <a:custGeom>
              <a:avLst/>
              <a:gdLst/>
              <a:ahLst/>
              <a:cxnLst>
                <a:cxn ang="0">
                  <a:pos x="0" y="6"/>
                </a:cxn>
                <a:cxn ang="0">
                  <a:pos x="5" y="0"/>
                </a:cxn>
                <a:cxn ang="0">
                  <a:pos x="10" y="6"/>
                </a:cxn>
                <a:cxn ang="0">
                  <a:pos x="5" y="12"/>
                </a:cxn>
                <a:cxn ang="0">
                  <a:pos x="0" y="6"/>
                </a:cxn>
              </a:cxnLst>
              <a:rect l="0" t="0" r="r" b="b"/>
              <a:pathLst>
                <a:path w="10" h="12">
                  <a:moveTo>
                    <a:pt x="0" y="6"/>
                  </a:moveTo>
                  <a:lnTo>
                    <a:pt x="5" y="0"/>
                  </a:lnTo>
                  <a:lnTo>
                    <a:pt x="10"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08" name="Line 256"/>
            <p:cNvSpPr>
              <a:spLocks noChangeShapeType="1"/>
            </p:cNvSpPr>
            <p:nvPr/>
          </p:nvSpPr>
          <p:spPr bwMode="auto">
            <a:xfrm flipV="1">
              <a:off x="1668" y="295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09" name="Freeform 257"/>
            <p:cNvSpPr>
              <a:spLocks/>
            </p:cNvSpPr>
            <p:nvPr/>
          </p:nvSpPr>
          <p:spPr bwMode="auto">
            <a:xfrm>
              <a:off x="1662" y="2954"/>
              <a:ext cx="11" cy="13"/>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10" name="Line 258"/>
            <p:cNvSpPr>
              <a:spLocks noChangeShapeType="1"/>
            </p:cNvSpPr>
            <p:nvPr/>
          </p:nvSpPr>
          <p:spPr bwMode="auto">
            <a:xfrm>
              <a:off x="1668" y="2956"/>
              <a:ext cx="6"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11" name="Freeform 259"/>
            <p:cNvSpPr>
              <a:spLocks/>
            </p:cNvSpPr>
            <p:nvPr/>
          </p:nvSpPr>
          <p:spPr bwMode="auto">
            <a:xfrm>
              <a:off x="1662" y="2951"/>
              <a:ext cx="11"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12" name="Line 260"/>
            <p:cNvSpPr>
              <a:spLocks noChangeShapeType="1"/>
            </p:cNvSpPr>
            <p:nvPr/>
          </p:nvSpPr>
          <p:spPr bwMode="auto">
            <a:xfrm flipV="1">
              <a:off x="1674" y="2951"/>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13" name="Freeform 261"/>
            <p:cNvSpPr>
              <a:spLocks/>
            </p:cNvSpPr>
            <p:nvPr/>
          </p:nvSpPr>
          <p:spPr bwMode="auto">
            <a:xfrm>
              <a:off x="1668" y="2951"/>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14" name="Line 262"/>
            <p:cNvSpPr>
              <a:spLocks noChangeShapeType="1"/>
            </p:cNvSpPr>
            <p:nvPr/>
          </p:nvSpPr>
          <p:spPr bwMode="auto">
            <a:xfrm>
              <a:off x="1674" y="2951"/>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15" name="Freeform 263"/>
            <p:cNvSpPr>
              <a:spLocks/>
            </p:cNvSpPr>
            <p:nvPr/>
          </p:nvSpPr>
          <p:spPr bwMode="auto">
            <a:xfrm>
              <a:off x="1668" y="2946"/>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16" name="Line 264"/>
            <p:cNvSpPr>
              <a:spLocks noChangeShapeType="1"/>
            </p:cNvSpPr>
            <p:nvPr/>
          </p:nvSpPr>
          <p:spPr bwMode="auto">
            <a:xfrm flipV="1">
              <a:off x="1692" y="293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17" name="Line 265"/>
            <p:cNvSpPr>
              <a:spLocks noChangeShapeType="1"/>
            </p:cNvSpPr>
            <p:nvPr/>
          </p:nvSpPr>
          <p:spPr bwMode="auto">
            <a:xfrm>
              <a:off x="1692" y="2939"/>
              <a:ext cx="1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18" name="Freeform 266"/>
            <p:cNvSpPr>
              <a:spLocks/>
            </p:cNvSpPr>
            <p:nvPr/>
          </p:nvSpPr>
          <p:spPr bwMode="auto">
            <a:xfrm>
              <a:off x="1687" y="293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19" name="Line 267"/>
            <p:cNvSpPr>
              <a:spLocks noChangeShapeType="1"/>
            </p:cNvSpPr>
            <p:nvPr/>
          </p:nvSpPr>
          <p:spPr bwMode="auto">
            <a:xfrm flipV="1">
              <a:off x="1707" y="2933"/>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20" name="Freeform 268"/>
            <p:cNvSpPr>
              <a:spLocks/>
            </p:cNvSpPr>
            <p:nvPr/>
          </p:nvSpPr>
          <p:spPr bwMode="auto">
            <a:xfrm>
              <a:off x="1702" y="2933"/>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21" name="Line 269"/>
            <p:cNvSpPr>
              <a:spLocks noChangeShapeType="1"/>
            </p:cNvSpPr>
            <p:nvPr/>
          </p:nvSpPr>
          <p:spPr bwMode="auto">
            <a:xfrm>
              <a:off x="1707" y="2933"/>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22" name="Freeform 270"/>
            <p:cNvSpPr>
              <a:spLocks/>
            </p:cNvSpPr>
            <p:nvPr/>
          </p:nvSpPr>
          <p:spPr bwMode="auto">
            <a:xfrm>
              <a:off x="1702" y="2930"/>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23" name="Line 271"/>
            <p:cNvSpPr>
              <a:spLocks noChangeShapeType="1"/>
            </p:cNvSpPr>
            <p:nvPr/>
          </p:nvSpPr>
          <p:spPr bwMode="auto">
            <a:xfrm flipV="1">
              <a:off x="1721" y="2918"/>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24" name="Line 272"/>
            <p:cNvSpPr>
              <a:spLocks noChangeShapeType="1"/>
            </p:cNvSpPr>
            <p:nvPr/>
          </p:nvSpPr>
          <p:spPr bwMode="auto">
            <a:xfrm>
              <a:off x="1721" y="2918"/>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25" name="Freeform 273"/>
            <p:cNvSpPr>
              <a:spLocks/>
            </p:cNvSpPr>
            <p:nvPr/>
          </p:nvSpPr>
          <p:spPr bwMode="auto">
            <a:xfrm>
              <a:off x="1717" y="2913"/>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26" name="Line 274"/>
            <p:cNvSpPr>
              <a:spLocks noChangeShapeType="1"/>
            </p:cNvSpPr>
            <p:nvPr/>
          </p:nvSpPr>
          <p:spPr bwMode="auto">
            <a:xfrm flipV="1">
              <a:off x="1726" y="2913"/>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27" name="Freeform 275"/>
            <p:cNvSpPr>
              <a:spLocks/>
            </p:cNvSpPr>
            <p:nvPr/>
          </p:nvSpPr>
          <p:spPr bwMode="auto">
            <a:xfrm>
              <a:off x="1721" y="2913"/>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28" name="Line 276"/>
            <p:cNvSpPr>
              <a:spLocks noChangeShapeType="1"/>
            </p:cNvSpPr>
            <p:nvPr/>
          </p:nvSpPr>
          <p:spPr bwMode="auto">
            <a:xfrm>
              <a:off x="1726" y="2913"/>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29" name="Freeform 277"/>
            <p:cNvSpPr>
              <a:spLocks/>
            </p:cNvSpPr>
            <p:nvPr/>
          </p:nvSpPr>
          <p:spPr bwMode="auto">
            <a:xfrm>
              <a:off x="1721" y="2908"/>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30" name="Line 278"/>
            <p:cNvSpPr>
              <a:spLocks noChangeShapeType="1"/>
            </p:cNvSpPr>
            <p:nvPr/>
          </p:nvSpPr>
          <p:spPr bwMode="auto">
            <a:xfrm flipV="1">
              <a:off x="1731" y="290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31" name="Freeform 279"/>
            <p:cNvSpPr>
              <a:spLocks/>
            </p:cNvSpPr>
            <p:nvPr/>
          </p:nvSpPr>
          <p:spPr bwMode="auto">
            <a:xfrm>
              <a:off x="1726" y="2908"/>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32" name="Line 280"/>
            <p:cNvSpPr>
              <a:spLocks noChangeShapeType="1"/>
            </p:cNvSpPr>
            <p:nvPr/>
          </p:nvSpPr>
          <p:spPr bwMode="auto">
            <a:xfrm>
              <a:off x="1731" y="2909"/>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33" name="Freeform 281"/>
            <p:cNvSpPr>
              <a:spLocks/>
            </p:cNvSpPr>
            <p:nvPr/>
          </p:nvSpPr>
          <p:spPr bwMode="auto">
            <a:xfrm>
              <a:off x="1726" y="2904"/>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34" name="Line 282"/>
            <p:cNvSpPr>
              <a:spLocks noChangeShapeType="1"/>
            </p:cNvSpPr>
            <p:nvPr/>
          </p:nvSpPr>
          <p:spPr bwMode="auto">
            <a:xfrm flipV="1">
              <a:off x="1732" y="2907"/>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35" name="Freeform 283"/>
            <p:cNvSpPr>
              <a:spLocks/>
            </p:cNvSpPr>
            <p:nvPr/>
          </p:nvSpPr>
          <p:spPr bwMode="auto">
            <a:xfrm>
              <a:off x="1726" y="2904"/>
              <a:ext cx="11" cy="11"/>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36" name="Line 284"/>
            <p:cNvSpPr>
              <a:spLocks noChangeShapeType="1"/>
            </p:cNvSpPr>
            <p:nvPr/>
          </p:nvSpPr>
          <p:spPr bwMode="auto">
            <a:xfrm>
              <a:off x="1751" y="2900"/>
              <a:ext cx="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37" name="Line 285"/>
            <p:cNvSpPr>
              <a:spLocks noChangeShapeType="1"/>
            </p:cNvSpPr>
            <p:nvPr/>
          </p:nvSpPr>
          <p:spPr bwMode="auto">
            <a:xfrm flipV="1">
              <a:off x="1760" y="2896"/>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38" name="Freeform 286"/>
            <p:cNvSpPr>
              <a:spLocks/>
            </p:cNvSpPr>
            <p:nvPr/>
          </p:nvSpPr>
          <p:spPr bwMode="auto">
            <a:xfrm>
              <a:off x="1754" y="2895"/>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39" name="Line 287"/>
            <p:cNvSpPr>
              <a:spLocks noChangeShapeType="1"/>
            </p:cNvSpPr>
            <p:nvPr/>
          </p:nvSpPr>
          <p:spPr bwMode="auto">
            <a:xfrm>
              <a:off x="1760" y="2896"/>
              <a:ext cx="4"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40" name="Freeform 288"/>
            <p:cNvSpPr>
              <a:spLocks/>
            </p:cNvSpPr>
            <p:nvPr/>
          </p:nvSpPr>
          <p:spPr bwMode="auto">
            <a:xfrm>
              <a:off x="1754" y="2891"/>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41" name="Line 289"/>
            <p:cNvSpPr>
              <a:spLocks noChangeShapeType="1"/>
            </p:cNvSpPr>
            <p:nvPr/>
          </p:nvSpPr>
          <p:spPr bwMode="auto">
            <a:xfrm flipV="1">
              <a:off x="1764" y="289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42" name="Freeform 290"/>
            <p:cNvSpPr>
              <a:spLocks/>
            </p:cNvSpPr>
            <p:nvPr/>
          </p:nvSpPr>
          <p:spPr bwMode="auto">
            <a:xfrm>
              <a:off x="1760" y="2891"/>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43" name="Line 291"/>
            <p:cNvSpPr>
              <a:spLocks noChangeShapeType="1"/>
            </p:cNvSpPr>
            <p:nvPr/>
          </p:nvSpPr>
          <p:spPr bwMode="auto">
            <a:xfrm>
              <a:off x="1764" y="2893"/>
              <a:ext cx="6"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44" name="Freeform 292"/>
            <p:cNvSpPr>
              <a:spLocks/>
            </p:cNvSpPr>
            <p:nvPr/>
          </p:nvSpPr>
          <p:spPr bwMode="auto">
            <a:xfrm>
              <a:off x="1760" y="2887"/>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45" name="Line 293"/>
            <p:cNvSpPr>
              <a:spLocks noChangeShapeType="1"/>
            </p:cNvSpPr>
            <p:nvPr/>
          </p:nvSpPr>
          <p:spPr bwMode="auto">
            <a:xfrm>
              <a:off x="1782" y="2880"/>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46" name="Line 294"/>
            <p:cNvSpPr>
              <a:spLocks noChangeShapeType="1"/>
            </p:cNvSpPr>
            <p:nvPr/>
          </p:nvSpPr>
          <p:spPr bwMode="auto">
            <a:xfrm flipV="1">
              <a:off x="1783" y="2875"/>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47" name="Freeform 295"/>
            <p:cNvSpPr>
              <a:spLocks/>
            </p:cNvSpPr>
            <p:nvPr/>
          </p:nvSpPr>
          <p:spPr bwMode="auto">
            <a:xfrm>
              <a:off x="1778" y="2875"/>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48" name="Line 296"/>
            <p:cNvSpPr>
              <a:spLocks noChangeShapeType="1"/>
            </p:cNvSpPr>
            <p:nvPr/>
          </p:nvSpPr>
          <p:spPr bwMode="auto">
            <a:xfrm>
              <a:off x="1783" y="2875"/>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49" name="Freeform 297"/>
            <p:cNvSpPr>
              <a:spLocks/>
            </p:cNvSpPr>
            <p:nvPr/>
          </p:nvSpPr>
          <p:spPr bwMode="auto">
            <a:xfrm>
              <a:off x="1778" y="2870"/>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50" name="Line 298"/>
            <p:cNvSpPr>
              <a:spLocks noChangeShapeType="1"/>
            </p:cNvSpPr>
            <p:nvPr/>
          </p:nvSpPr>
          <p:spPr bwMode="auto">
            <a:xfrm flipV="1">
              <a:off x="1786" y="2871"/>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51" name="Freeform 299"/>
            <p:cNvSpPr>
              <a:spLocks/>
            </p:cNvSpPr>
            <p:nvPr/>
          </p:nvSpPr>
          <p:spPr bwMode="auto">
            <a:xfrm>
              <a:off x="1781" y="2870"/>
              <a:ext cx="11"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52" name="Line 300"/>
            <p:cNvSpPr>
              <a:spLocks noChangeShapeType="1"/>
            </p:cNvSpPr>
            <p:nvPr/>
          </p:nvSpPr>
          <p:spPr bwMode="auto">
            <a:xfrm>
              <a:off x="1786" y="2871"/>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53" name="Freeform 301"/>
            <p:cNvSpPr>
              <a:spLocks/>
            </p:cNvSpPr>
            <p:nvPr/>
          </p:nvSpPr>
          <p:spPr bwMode="auto">
            <a:xfrm>
              <a:off x="1781" y="2866"/>
              <a:ext cx="11"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54" name="Line 302"/>
            <p:cNvSpPr>
              <a:spLocks noChangeShapeType="1"/>
            </p:cNvSpPr>
            <p:nvPr/>
          </p:nvSpPr>
          <p:spPr bwMode="auto">
            <a:xfrm>
              <a:off x="1811" y="2858"/>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55" name="Line 303"/>
            <p:cNvSpPr>
              <a:spLocks noChangeShapeType="1"/>
            </p:cNvSpPr>
            <p:nvPr/>
          </p:nvSpPr>
          <p:spPr bwMode="auto">
            <a:xfrm flipV="1">
              <a:off x="1812" y="2854"/>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56" name="Freeform 304"/>
            <p:cNvSpPr>
              <a:spLocks/>
            </p:cNvSpPr>
            <p:nvPr/>
          </p:nvSpPr>
          <p:spPr bwMode="auto">
            <a:xfrm>
              <a:off x="1807" y="2853"/>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57" name="Line 305"/>
            <p:cNvSpPr>
              <a:spLocks noChangeShapeType="1"/>
            </p:cNvSpPr>
            <p:nvPr/>
          </p:nvSpPr>
          <p:spPr bwMode="auto">
            <a:xfrm>
              <a:off x="1812" y="2854"/>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58" name="Freeform 306"/>
            <p:cNvSpPr>
              <a:spLocks/>
            </p:cNvSpPr>
            <p:nvPr/>
          </p:nvSpPr>
          <p:spPr bwMode="auto">
            <a:xfrm>
              <a:off x="1807" y="2849"/>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59" name="Line 307"/>
            <p:cNvSpPr>
              <a:spLocks noChangeShapeType="1"/>
            </p:cNvSpPr>
            <p:nvPr/>
          </p:nvSpPr>
          <p:spPr bwMode="auto">
            <a:xfrm flipV="1">
              <a:off x="1817" y="284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60" name="Freeform 308"/>
            <p:cNvSpPr>
              <a:spLocks/>
            </p:cNvSpPr>
            <p:nvPr/>
          </p:nvSpPr>
          <p:spPr bwMode="auto">
            <a:xfrm>
              <a:off x="1812" y="2849"/>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61" name="Line 309"/>
            <p:cNvSpPr>
              <a:spLocks noChangeShapeType="1"/>
            </p:cNvSpPr>
            <p:nvPr/>
          </p:nvSpPr>
          <p:spPr bwMode="auto">
            <a:xfrm>
              <a:off x="1817" y="2849"/>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62" name="Freeform 310"/>
            <p:cNvSpPr>
              <a:spLocks/>
            </p:cNvSpPr>
            <p:nvPr/>
          </p:nvSpPr>
          <p:spPr bwMode="auto">
            <a:xfrm>
              <a:off x="1812" y="2844"/>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63" name="Line 311"/>
            <p:cNvSpPr>
              <a:spLocks noChangeShapeType="1"/>
            </p:cNvSpPr>
            <p:nvPr/>
          </p:nvSpPr>
          <p:spPr bwMode="auto">
            <a:xfrm flipV="1">
              <a:off x="1822" y="2845"/>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64" name="Freeform 312"/>
            <p:cNvSpPr>
              <a:spLocks/>
            </p:cNvSpPr>
            <p:nvPr/>
          </p:nvSpPr>
          <p:spPr bwMode="auto">
            <a:xfrm>
              <a:off x="1817" y="2844"/>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65" name="Line 313"/>
            <p:cNvSpPr>
              <a:spLocks noChangeShapeType="1"/>
            </p:cNvSpPr>
            <p:nvPr/>
          </p:nvSpPr>
          <p:spPr bwMode="auto">
            <a:xfrm>
              <a:off x="1822" y="2845"/>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66" name="Line 314"/>
            <p:cNvSpPr>
              <a:spLocks noChangeShapeType="1"/>
            </p:cNvSpPr>
            <p:nvPr/>
          </p:nvSpPr>
          <p:spPr bwMode="auto">
            <a:xfrm>
              <a:off x="1849" y="2845"/>
              <a:ext cx="1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67" name="Freeform 315"/>
            <p:cNvSpPr>
              <a:spLocks/>
            </p:cNvSpPr>
            <p:nvPr/>
          </p:nvSpPr>
          <p:spPr bwMode="auto">
            <a:xfrm>
              <a:off x="1817" y="2842"/>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68" name="Line 316"/>
            <p:cNvSpPr>
              <a:spLocks noChangeShapeType="1"/>
            </p:cNvSpPr>
            <p:nvPr/>
          </p:nvSpPr>
          <p:spPr bwMode="auto">
            <a:xfrm flipV="1">
              <a:off x="1865" y="2836"/>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69" name="Freeform 317"/>
            <p:cNvSpPr>
              <a:spLocks/>
            </p:cNvSpPr>
            <p:nvPr/>
          </p:nvSpPr>
          <p:spPr bwMode="auto">
            <a:xfrm>
              <a:off x="1860" y="2842"/>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70" name="Line 318"/>
            <p:cNvSpPr>
              <a:spLocks noChangeShapeType="1"/>
            </p:cNvSpPr>
            <p:nvPr/>
          </p:nvSpPr>
          <p:spPr bwMode="auto">
            <a:xfrm>
              <a:off x="1883" y="2829"/>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71" name="Line 319"/>
            <p:cNvSpPr>
              <a:spLocks noChangeShapeType="1"/>
            </p:cNvSpPr>
            <p:nvPr/>
          </p:nvSpPr>
          <p:spPr bwMode="auto">
            <a:xfrm flipV="1">
              <a:off x="1889" y="2824"/>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72" name="Freeform 320"/>
            <p:cNvSpPr>
              <a:spLocks/>
            </p:cNvSpPr>
            <p:nvPr/>
          </p:nvSpPr>
          <p:spPr bwMode="auto">
            <a:xfrm>
              <a:off x="1884" y="2824"/>
              <a:ext cx="11" cy="11"/>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73" name="Line 321"/>
            <p:cNvSpPr>
              <a:spLocks noChangeShapeType="1"/>
            </p:cNvSpPr>
            <p:nvPr/>
          </p:nvSpPr>
          <p:spPr bwMode="auto">
            <a:xfrm>
              <a:off x="1889" y="2824"/>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74" name="Freeform 322"/>
            <p:cNvSpPr>
              <a:spLocks/>
            </p:cNvSpPr>
            <p:nvPr/>
          </p:nvSpPr>
          <p:spPr bwMode="auto">
            <a:xfrm>
              <a:off x="1884" y="2819"/>
              <a:ext cx="11" cy="11"/>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75" name="Line 323"/>
            <p:cNvSpPr>
              <a:spLocks noChangeShapeType="1"/>
            </p:cNvSpPr>
            <p:nvPr/>
          </p:nvSpPr>
          <p:spPr bwMode="auto">
            <a:xfrm flipV="1">
              <a:off x="1897" y="2820"/>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76" name="Freeform 324"/>
            <p:cNvSpPr>
              <a:spLocks/>
            </p:cNvSpPr>
            <p:nvPr/>
          </p:nvSpPr>
          <p:spPr bwMode="auto">
            <a:xfrm>
              <a:off x="1892" y="2819"/>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77" name="Line 325"/>
            <p:cNvSpPr>
              <a:spLocks noChangeShapeType="1"/>
            </p:cNvSpPr>
            <p:nvPr/>
          </p:nvSpPr>
          <p:spPr bwMode="auto">
            <a:xfrm>
              <a:off x="1897" y="2820"/>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78" name="Freeform 326"/>
            <p:cNvSpPr>
              <a:spLocks/>
            </p:cNvSpPr>
            <p:nvPr/>
          </p:nvSpPr>
          <p:spPr bwMode="auto">
            <a:xfrm>
              <a:off x="1892" y="2815"/>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79" name="Line 327"/>
            <p:cNvSpPr>
              <a:spLocks noChangeShapeType="1"/>
            </p:cNvSpPr>
            <p:nvPr/>
          </p:nvSpPr>
          <p:spPr bwMode="auto">
            <a:xfrm>
              <a:off x="1912" y="2808"/>
              <a:ext cx="9"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80" name="Line 328"/>
            <p:cNvSpPr>
              <a:spLocks noChangeShapeType="1"/>
            </p:cNvSpPr>
            <p:nvPr/>
          </p:nvSpPr>
          <p:spPr bwMode="auto">
            <a:xfrm flipV="1">
              <a:off x="1921" y="2799"/>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81" name="Freeform 329"/>
            <p:cNvSpPr>
              <a:spLocks/>
            </p:cNvSpPr>
            <p:nvPr/>
          </p:nvSpPr>
          <p:spPr bwMode="auto">
            <a:xfrm>
              <a:off x="1916" y="2803"/>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82" name="Line 330"/>
            <p:cNvSpPr>
              <a:spLocks noChangeShapeType="1"/>
            </p:cNvSpPr>
            <p:nvPr/>
          </p:nvSpPr>
          <p:spPr bwMode="auto">
            <a:xfrm>
              <a:off x="1921" y="2799"/>
              <a:ext cx="4"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83" name="Freeform 331"/>
            <p:cNvSpPr>
              <a:spLocks/>
            </p:cNvSpPr>
            <p:nvPr/>
          </p:nvSpPr>
          <p:spPr bwMode="auto">
            <a:xfrm>
              <a:off x="1916" y="2794"/>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84" name="Line 332"/>
            <p:cNvSpPr>
              <a:spLocks noChangeShapeType="1"/>
            </p:cNvSpPr>
            <p:nvPr/>
          </p:nvSpPr>
          <p:spPr bwMode="auto">
            <a:xfrm flipV="1">
              <a:off x="1925" y="279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85" name="Freeform 333"/>
            <p:cNvSpPr>
              <a:spLocks/>
            </p:cNvSpPr>
            <p:nvPr/>
          </p:nvSpPr>
          <p:spPr bwMode="auto">
            <a:xfrm>
              <a:off x="1919" y="2794"/>
              <a:ext cx="11"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86" name="Line 334"/>
            <p:cNvSpPr>
              <a:spLocks noChangeShapeType="1"/>
            </p:cNvSpPr>
            <p:nvPr/>
          </p:nvSpPr>
          <p:spPr bwMode="auto">
            <a:xfrm>
              <a:off x="1940" y="2785"/>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87" name="Line 335"/>
            <p:cNvSpPr>
              <a:spLocks noChangeShapeType="1"/>
            </p:cNvSpPr>
            <p:nvPr/>
          </p:nvSpPr>
          <p:spPr bwMode="auto">
            <a:xfrm flipV="1">
              <a:off x="1945" y="278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88" name="Freeform 336"/>
            <p:cNvSpPr>
              <a:spLocks/>
            </p:cNvSpPr>
            <p:nvPr/>
          </p:nvSpPr>
          <p:spPr bwMode="auto">
            <a:xfrm>
              <a:off x="1940" y="2782"/>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89" name="Line 337"/>
            <p:cNvSpPr>
              <a:spLocks noChangeShapeType="1"/>
            </p:cNvSpPr>
            <p:nvPr/>
          </p:nvSpPr>
          <p:spPr bwMode="auto">
            <a:xfrm>
              <a:off x="1945" y="278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90" name="Freeform 338"/>
            <p:cNvSpPr>
              <a:spLocks/>
            </p:cNvSpPr>
            <p:nvPr/>
          </p:nvSpPr>
          <p:spPr bwMode="auto">
            <a:xfrm>
              <a:off x="1940" y="2776"/>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91" name="Line 339"/>
            <p:cNvSpPr>
              <a:spLocks noChangeShapeType="1"/>
            </p:cNvSpPr>
            <p:nvPr/>
          </p:nvSpPr>
          <p:spPr bwMode="auto">
            <a:xfrm flipV="1">
              <a:off x="1946" y="277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92" name="Freeform 340"/>
            <p:cNvSpPr>
              <a:spLocks/>
            </p:cNvSpPr>
            <p:nvPr/>
          </p:nvSpPr>
          <p:spPr bwMode="auto">
            <a:xfrm>
              <a:off x="1940" y="2776"/>
              <a:ext cx="11"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93" name="Line 341"/>
            <p:cNvSpPr>
              <a:spLocks noChangeShapeType="1"/>
            </p:cNvSpPr>
            <p:nvPr/>
          </p:nvSpPr>
          <p:spPr bwMode="auto">
            <a:xfrm>
              <a:off x="1946" y="2776"/>
              <a:ext cx="6"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94" name="Freeform 342"/>
            <p:cNvSpPr>
              <a:spLocks/>
            </p:cNvSpPr>
            <p:nvPr/>
          </p:nvSpPr>
          <p:spPr bwMode="auto">
            <a:xfrm>
              <a:off x="1940" y="2771"/>
              <a:ext cx="11"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95" name="Line 343"/>
            <p:cNvSpPr>
              <a:spLocks noChangeShapeType="1"/>
            </p:cNvSpPr>
            <p:nvPr/>
          </p:nvSpPr>
          <p:spPr bwMode="auto">
            <a:xfrm flipV="1">
              <a:off x="1951" y="2773"/>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96" name="Freeform 344"/>
            <p:cNvSpPr>
              <a:spLocks/>
            </p:cNvSpPr>
            <p:nvPr/>
          </p:nvSpPr>
          <p:spPr bwMode="auto">
            <a:xfrm>
              <a:off x="1946" y="2771"/>
              <a:ext cx="11" cy="13"/>
            </a:xfrm>
            <a:custGeom>
              <a:avLst/>
              <a:gdLst/>
              <a:ahLst/>
              <a:cxnLst>
                <a:cxn ang="0">
                  <a:pos x="5" y="0"/>
                </a:cxn>
                <a:cxn ang="0">
                  <a:pos x="0" y="5"/>
                </a:cxn>
                <a:cxn ang="0">
                  <a:pos x="5" y="12"/>
                </a:cxn>
                <a:cxn ang="0">
                  <a:pos x="11" y="5"/>
                </a:cxn>
                <a:cxn ang="0">
                  <a:pos x="5" y="0"/>
                </a:cxn>
              </a:cxnLst>
              <a:rect l="0" t="0" r="r" b="b"/>
              <a:pathLst>
                <a:path w="11" h="12">
                  <a:moveTo>
                    <a:pt x="5" y="0"/>
                  </a:moveTo>
                  <a:lnTo>
                    <a:pt x="0" y="5"/>
                  </a:lnTo>
                  <a:lnTo>
                    <a:pt x="5" y="12"/>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97" name="Line 345"/>
            <p:cNvSpPr>
              <a:spLocks noChangeShapeType="1"/>
            </p:cNvSpPr>
            <p:nvPr/>
          </p:nvSpPr>
          <p:spPr bwMode="auto">
            <a:xfrm>
              <a:off x="1951" y="2773"/>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698" name="Freeform 346"/>
            <p:cNvSpPr>
              <a:spLocks/>
            </p:cNvSpPr>
            <p:nvPr/>
          </p:nvSpPr>
          <p:spPr bwMode="auto">
            <a:xfrm>
              <a:off x="1946" y="2768"/>
              <a:ext cx="11" cy="14"/>
            </a:xfrm>
            <a:custGeom>
              <a:avLst/>
              <a:gdLst/>
              <a:ahLst/>
              <a:cxnLst>
                <a:cxn ang="0">
                  <a:pos x="0" y="5"/>
                </a:cxn>
                <a:cxn ang="0">
                  <a:pos x="5" y="0"/>
                </a:cxn>
                <a:cxn ang="0">
                  <a:pos x="11" y="5"/>
                </a:cxn>
                <a:cxn ang="0">
                  <a:pos x="5" y="12"/>
                </a:cxn>
                <a:cxn ang="0">
                  <a:pos x="0" y="5"/>
                </a:cxn>
              </a:cxnLst>
              <a:rect l="0" t="0" r="r" b="b"/>
              <a:pathLst>
                <a:path w="11" h="12">
                  <a:moveTo>
                    <a:pt x="0" y="5"/>
                  </a:moveTo>
                  <a:lnTo>
                    <a:pt x="5" y="0"/>
                  </a:lnTo>
                  <a:lnTo>
                    <a:pt x="11"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699" name="Line 347"/>
            <p:cNvSpPr>
              <a:spLocks noChangeShapeType="1"/>
            </p:cNvSpPr>
            <p:nvPr/>
          </p:nvSpPr>
          <p:spPr bwMode="auto">
            <a:xfrm>
              <a:off x="1970" y="2765"/>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00" name="Line 348"/>
            <p:cNvSpPr>
              <a:spLocks noChangeShapeType="1"/>
            </p:cNvSpPr>
            <p:nvPr/>
          </p:nvSpPr>
          <p:spPr bwMode="auto">
            <a:xfrm flipV="1">
              <a:off x="1974" y="2761"/>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01" name="Freeform 349"/>
            <p:cNvSpPr>
              <a:spLocks/>
            </p:cNvSpPr>
            <p:nvPr/>
          </p:nvSpPr>
          <p:spPr bwMode="auto">
            <a:xfrm>
              <a:off x="1968" y="2759"/>
              <a:ext cx="10" cy="13"/>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02" name="Line 350"/>
            <p:cNvSpPr>
              <a:spLocks noChangeShapeType="1"/>
            </p:cNvSpPr>
            <p:nvPr/>
          </p:nvSpPr>
          <p:spPr bwMode="auto">
            <a:xfrm>
              <a:off x="1974" y="2761"/>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03" name="Freeform 351"/>
            <p:cNvSpPr>
              <a:spLocks/>
            </p:cNvSpPr>
            <p:nvPr/>
          </p:nvSpPr>
          <p:spPr bwMode="auto">
            <a:xfrm>
              <a:off x="1968" y="2756"/>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04" name="Line 352"/>
            <p:cNvSpPr>
              <a:spLocks noChangeShapeType="1"/>
            </p:cNvSpPr>
            <p:nvPr/>
          </p:nvSpPr>
          <p:spPr bwMode="auto">
            <a:xfrm flipV="1">
              <a:off x="1976" y="2757"/>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05" name="Freeform 353"/>
            <p:cNvSpPr>
              <a:spLocks/>
            </p:cNvSpPr>
            <p:nvPr/>
          </p:nvSpPr>
          <p:spPr bwMode="auto">
            <a:xfrm>
              <a:off x="1970" y="2756"/>
              <a:ext cx="11" cy="11"/>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06" name="Line 354"/>
            <p:cNvSpPr>
              <a:spLocks noChangeShapeType="1"/>
            </p:cNvSpPr>
            <p:nvPr/>
          </p:nvSpPr>
          <p:spPr bwMode="auto">
            <a:xfrm>
              <a:off x="1976" y="2757"/>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07" name="Freeform 355"/>
            <p:cNvSpPr>
              <a:spLocks/>
            </p:cNvSpPr>
            <p:nvPr/>
          </p:nvSpPr>
          <p:spPr bwMode="auto">
            <a:xfrm>
              <a:off x="1970" y="2752"/>
              <a:ext cx="11" cy="10"/>
            </a:xfrm>
            <a:custGeom>
              <a:avLst/>
              <a:gdLst/>
              <a:ahLst/>
              <a:cxnLst>
                <a:cxn ang="0">
                  <a:pos x="0" y="5"/>
                </a:cxn>
                <a:cxn ang="0">
                  <a:pos x="6" y="0"/>
                </a:cxn>
                <a:cxn ang="0">
                  <a:pos x="11" y="5"/>
                </a:cxn>
                <a:cxn ang="0">
                  <a:pos x="6" y="11"/>
                </a:cxn>
                <a:cxn ang="0">
                  <a:pos x="0" y="5"/>
                </a:cxn>
              </a:cxnLst>
              <a:rect l="0" t="0" r="r" b="b"/>
              <a:pathLst>
                <a:path w="11" h="11">
                  <a:moveTo>
                    <a:pt x="0" y="5"/>
                  </a:moveTo>
                  <a:lnTo>
                    <a:pt x="6" y="0"/>
                  </a:lnTo>
                  <a:lnTo>
                    <a:pt x="11" y="5"/>
                  </a:lnTo>
                  <a:lnTo>
                    <a:pt x="6"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08" name="Line 356"/>
            <p:cNvSpPr>
              <a:spLocks noChangeShapeType="1"/>
            </p:cNvSpPr>
            <p:nvPr/>
          </p:nvSpPr>
          <p:spPr bwMode="auto">
            <a:xfrm flipV="1">
              <a:off x="2010" y="275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09" name="Line 357"/>
            <p:cNvSpPr>
              <a:spLocks noChangeShapeType="1"/>
            </p:cNvSpPr>
            <p:nvPr/>
          </p:nvSpPr>
          <p:spPr bwMode="auto">
            <a:xfrm>
              <a:off x="2010" y="2752"/>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10" name="Freeform 358"/>
            <p:cNvSpPr>
              <a:spLocks/>
            </p:cNvSpPr>
            <p:nvPr/>
          </p:nvSpPr>
          <p:spPr bwMode="auto">
            <a:xfrm>
              <a:off x="2006" y="2747"/>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11" name="Line 359"/>
            <p:cNvSpPr>
              <a:spLocks noChangeShapeType="1"/>
            </p:cNvSpPr>
            <p:nvPr/>
          </p:nvSpPr>
          <p:spPr bwMode="auto">
            <a:xfrm flipV="1">
              <a:off x="2012" y="274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12" name="Freeform 360"/>
            <p:cNvSpPr>
              <a:spLocks/>
            </p:cNvSpPr>
            <p:nvPr/>
          </p:nvSpPr>
          <p:spPr bwMode="auto">
            <a:xfrm>
              <a:off x="2007" y="2747"/>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13" name="Line 361"/>
            <p:cNvSpPr>
              <a:spLocks noChangeShapeType="1"/>
            </p:cNvSpPr>
            <p:nvPr/>
          </p:nvSpPr>
          <p:spPr bwMode="auto">
            <a:xfrm>
              <a:off x="2012" y="2748"/>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14" name="Freeform 362"/>
            <p:cNvSpPr>
              <a:spLocks/>
            </p:cNvSpPr>
            <p:nvPr/>
          </p:nvSpPr>
          <p:spPr bwMode="auto">
            <a:xfrm>
              <a:off x="2007" y="274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15" name="Line 363"/>
            <p:cNvSpPr>
              <a:spLocks noChangeShapeType="1"/>
            </p:cNvSpPr>
            <p:nvPr/>
          </p:nvSpPr>
          <p:spPr bwMode="auto">
            <a:xfrm flipV="1">
              <a:off x="2015" y="2745"/>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16" name="Freeform 364"/>
            <p:cNvSpPr>
              <a:spLocks/>
            </p:cNvSpPr>
            <p:nvPr/>
          </p:nvSpPr>
          <p:spPr bwMode="auto">
            <a:xfrm>
              <a:off x="2011" y="2743"/>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17" name="Line 365"/>
            <p:cNvSpPr>
              <a:spLocks noChangeShapeType="1"/>
            </p:cNvSpPr>
            <p:nvPr/>
          </p:nvSpPr>
          <p:spPr bwMode="auto">
            <a:xfrm>
              <a:off x="2015" y="2745"/>
              <a:ext cx="6"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18" name="Freeform 366"/>
            <p:cNvSpPr>
              <a:spLocks/>
            </p:cNvSpPr>
            <p:nvPr/>
          </p:nvSpPr>
          <p:spPr bwMode="auto">
            <a:xfrm>
              <a:off x="2011" y="2739"/>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19" name="Line 367"/>
            <p:cNvSpPr>
              <a:spLocks noChangeShapeType="1"/>
            </p:cNvSpPr>
            <p:nvPr/>
          </p:nvSpPr>
          <p:spPr bwMode="auto">
            <a:xfrm flipV="1">
              <a:off x="2021" y="273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20" name="Freeform 368"/>
            <p:cNvSpPr>
              <a:spLocks/>
            </p:cNvSpPr>
            <p:nvPr/>
          </p:nvSpPr>
          <p:spPr bwMode="auto">
            <a:xfrm>
              <a:off x="2015" y="2739"/>
              <a:ext cx="11"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21" name="Line 369"/>
            <p:cNvSpPr>
              <a:spLocks noChangeShapeType="1"/>
            </p:cNvSpPr>
            <p:nvPr/>
          </p:nvSpPr>
          <p:spPr bwMode="auto">
            <a:xfrm flipV="1">
              <a:off x="2043" y="2727"/>
              <a:ext cx="1" cy="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22" name="Freeform 370"/>
            <p:cNvSpPr>
              <a:spLocks/>
            </p:cNvSpPr>
            <p:nvPr/>
          </p:nvSpPr>
          <p:spPr bwMode="auto">
            <a:xfrm>
              <a:off x="2038" y="2731"/>
              <a:ext cx="11"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23" name="Line 371"/>
            <p:cNvSpPr>
              <a:spLocks noChangeShapeType="1"/>
            </p:cNvSpPr>
            <p:nvPr/>
          </p:nvSpPr>
          <p:spPr bwMode="auto">
            <a:xfrm>
              <a:off x="2043" y="2727"/>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24" name="Freeform 372"/>
            <p:cNvSpPr>
              <a:spLocks/>
            </p:cNvSpPr>
            <p:nvPr/>
          </p:nvSpPr>
          <p:spPr bwMode="auto">
            <a:xfrm>
              <a:off x="2038" y="2722"/>
              <a:ext cx="11"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25" name="Line 373"/>
            <p:cNvSpPr>
              <a:spLocks noChangeShapeType="1"/>
            </p:cNvSpPr>
            <p:nvPr/>
          </p:nvSpPr>
          <p:spPr bwMode="auto">
            <a:xfrm flipV="1">
              <a:off x="2049" y="2723"/>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26" name="Freeform 374"/>
            <p:cNvSpPr>
              <a:spLocks/>
            </p:cNvSpPr>
            <p:nvPr/>
          </p:nvSpPr>
          <p:spPr bwMode="auto">
            <a:xfrm>
              <a:off x="2043" y="2722"/>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27" name="Line 375"/>
            <p:cNvSpPr>
              <a:spLocks noChangeShapeType="1"/>
            </p:cNvSpPr>
            <p:nvPr/>
          </p:nvSpPr>
          <p:spPr bwMode="auto">
            <a:xfrm>
              <a:off x="2049" y="2723"/>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28" name="Freeform 376"/>
            <p:cNvSpPr>
              <a:spLocks/>
            </p:cNvSpPr>
            <p:nvPr/>
          </p:nvSpPr>
          <p:spPr bwMode="auto">
            <a:xfrm>
              <a:off x="2043" y="2718"/>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29" name="Line 377"/>
            <p:cNvSpPr>
              <a:spLocks noChangeShapeType="1"/>
            </p:cNvSpPr>
            <p:nvPr/>
          </p:nvSpPr>
          <p:spPr bwMode="auto">
            <a:xfrm flipV="1">
              <a:off x="2050" y="2718"/>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30" name="Freeform 378"/>
            <p:cNvSpPr>
              <a:spLocks/>
            </p:cNvSpPr>
            <p:nvPr/>
          </p:nvSpPr>
          <p:spPr bwMode="auto">
            <a:xfrm>
              <a:off x="2045" y="2718"/>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31" name="Line 379"/>
            <p:cNvSpPr>
              <a:spLocks noChangeShapeType="1"/>
            </p:cNvSpPr>
            <p:nvPr/>
          </p:nvSpPr>
          <p:spPr bwMode="auto">
            <a:xfrm>
              <a:off x="2068" y="2710"/>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32" name="Line 380"/>
            <p:cNvSpPr>
              <a:spLocks noChangeShapeType="1"/>
            </p:cNvSpPr>
            <p:nvPr/>
          </p:nvSpPr>
          <p:spPr bwMode="auto">
            <a:xfrm flipV="1">
              <a:off x="2072" y="270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33" name="Freeform 381"/>
            <p:cNvSpPr>
              <a:spLocks/>
            </p:cNvSpPr>
            <p:nvPr/>
          </p:nvSpPr>
          <p:spPr bwMode="auto">
            <a:xfrm>
              <a:off x="2067" y="2705"/>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34" name="Line 382"/>
            <p:cNvSpPr>
              <a:spLocks noChangeShapeType="1"/>
            </p:cNvSpPr>
            <p:nvPr/>
          </p:nvSpPr>
          <p:spPr bwMode="auto">
            <a:xfrm>
              <a:off x="2072" y="2706"/>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35" name="Freeform 383"/>
            <p:cNvSpPr>
              <a:spLocks/>
            </p:cNvSpPr>
            <p:nvPr/>
          </p:nvSpPr>
          <p:spPr bwMode="auto">
            <a:xfrm>
              <a:off x="2067" y="2701"/>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36" name="Line 384"/>
            <p:cNvSpPr>
              <a:spLocks noChangeShapeType="1"/>
            </p:cNvSpPr>
            <p:nvPr/>
          </p:nvSpPr>
          <p:spPr bwMode="auto">
            <a:xfrm flipV="1">
              <a:off x="2084" y="2701"/>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37" name="Freeform 385"/>
            <p:cNvSpPr>
              <a:spLocks/>
            </p:cNvSpPr>
            <p:nvPr/>
          </p:nvSpPr>
          <p:spPr bwMode="auto">
            <a:xfrm>
              <a:off x="2079" y="2701"/>
              <a:ext cx="11" cy="10"/>
            </a:xfrm>
            <a:custGeom>
              <a:avLst/>
              <a:gdLst/>
              <a:ahLst/>
              <a:cxnLst>
                <a:cxn ang="0">
                  <a:pos x="5" y="0"/>
                </a:cxn>
                <a:cxn ang="0">
                  <a:pos x="0" y="5"/>
                </a:cxn>
                <a:cxn ang="0">
                  <a:pos x="5" y="12"/>
                </a:cxn>
                <a:cxn ang="0">
                  <a:pos x="11" y="5"/>
                </a:cxn>
                <a:cxn ang="0">
                  <a:pos x="5" y="0"/>
                </a:cxn>
              </a:cxnLst>
              <a:rect l="0" t="0" r="r" b="b"/>
              <a:pathLst>
                <a:path w="11" h="12">
                  <a:moveTo>
                    <a:pt x="5" y="0"/>
                  </a:moveTo>
                  <a:lnTo>
                    <a:pt x="0" y="5"/>
                  </a:lnTo>
                  <a:lnTo>
                    <a:pt x="5" y="12"/>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38" name="Line 386"/>
            <p:cNvSpPr>
              <a:spLocks noChangeShapeType="1"/>
            </p:cNvSpPr>
            <p:nvPr/>
          </p:nvSpPr>
          <p:spPr bwMode="auto">
            <a:xfrm>
              <a:off x="2101" y="2692"/>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39" name="Line 387"/>
            <p:cNvSpPr>
              <a:spLocks noChangeShapeType="1"/>
            </p:cNvSpPr>
            <p:nvPr/>
          </p:nvSpPr>
          <p:spPr bwMode="auto">
            <a:xfrm flipV="1">
              <a:off x="2103" y="268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40" name="Freeform 388"/>
            <p:cNvSpPr>
              <a:spLocks/>
            </p:cNvSpPr>
            <p:nvPr/>
          </p:nvSpPr>
          <p:spPr bwMode="auto">
            <a:xfrm>
              <a:off x="2098" y="2687"/>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41" name="Line 389"/>
            <p:cNvSpPr>
              <a:spLocks noChangeShapeType="1"/>
            </p:cNvSpPr>
            <p:nvPr/>
          </p:nvSpPr>
          <p:spPr bwMode="auto">
            <a:xfrm>
              <a:off x="2103" y="2688"/>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42" name="Freeform 390"/>
            <p:cNvSpPr>
              <a:spLocks/>
            </p:cNvSpPr>
            <p:nvPr/>
          </p:nvSpPr>
          <p:spPr bwMode="auto">
            <a:xfrm>
              <a:off x="2098" y="2685"/>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43" name="Line 391"/>
            <p:cNvSpPr>
              <a:spLocks noChangeShapeType="1"/>
            </p:cNvSpPr>
            <p:nvPr/>
          </p:nvSpPr>
          <p:spPr bwMode="auto">
            <a:xfrm flipV="1">
              <a:off x="2106" y="2685"/>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44" name="Freeform 392"/>
            <p:cNvSpPr>
              <a:spLocks/>
            </p:cNvSpPr>
            <p:nvPr/>
          </p:nvSpPr>
          <p:spPr bwMode="auto">
            <a:xfrm>
              <a:off x="2101" y="2685"/>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45" name="Line 393"/>
            <p:cNvSpPr>
              <a:spLocks noChangeShapeType="1"/>
            </p:cNvSpPr>
            <p:nvPr/>
          </p:nvSpPr>
          <p:spPr bwMode="auto">
            <a:xfrm>
              <a:off x="2106" y="2685"/>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46" name="Freeform 394"/>
            <p:cNvSpPr>
              <a:spLocks/>
            </p:cNvSpPr>
            <p:nvPr/>
          </p:nvSpPr>
          <p:spPr bwMode="auto">
            <a:xfrm>
              <a:off x="2101" y="2680"/>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47" name="Line 395"/>
            <p:cNvSpPr>
              <a:spLocks noChangeShapeType="1"/>
            </p:cNvSpPr>
            <p:nvPr/>
          </p:nvSpPr>
          <p:spPr bwMode="auto">
            <a:xfrm flipV="1">
              <a:off x="2108" y="2680"/>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48" name="Freeform 396"/>
            <p:cNvSpPr>
              <a:spLocks/>
            </p:cNvSpPr>
            <p:nvPr/>
          </p:nvSpPr>
          <p:spPr bwMode="auto">
            <a:xfrm>
              <a:off x="2103" y="2680"/>
              <a:ext cx="11" cy="11"/>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49" name="Line 397"/>
            <p:cNvSpPr>
              <a:spLocks noChangeShapeType="1"/>
            </p:cNvSpPr>
            <p:nvPr/>
          </p:nvSpPr>
          <p:spPr bwMode="auto">
            <a:xfrm>
              <a:off x="2108" y="2680"/>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50" name="Freeform 398"/>
            <p:cNvSpPr>
              <a:spLocks/>
            </p:cNvSpPr>
            <p:nvPr/>
          </p:nvSpPr>
          <p:spPr bwMode="auto">
            <a:xfrm>
              <a:off x="2103" y="2674"/>
              <a:ext cx="11" cy="10"/>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51" name="Line 399"/>
            <p:cNvSpPr>
              <a:spLocks noChangeShapeType="1"/>
            </p:cNvSpPr>
            <p:nvPr/>
          </p:nvSpPr>
          <p:spPr bwMode="auto">
            <a:xfrm flipV="1">
              <a:off x="2111" y="2677"/>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52" name="Freeform 400"/>
            <p:cNvSpPr>
              <a:spLocks/>
            </p:cNvSpPr>
            <p:nvPr/>
          </p:nvSpPr>
          <p:spPr bwMode="auto">
            <a:xfrm>
              <a:off x="2106" y="2674"/>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53" name="Line 401"/>
            <p:cNvSpPr>
              <a:spLocks noChangeShapeType="1"/>
            </p:cNvSpPr>
            <p:nvPr/>
          </p:nvSpPr>
          <p:spPr bwMode="auto">
            <a:xfrm>
              <a:off x="2126" y="2667"/>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54" name="Line 402"/>
            <p:cNvSpPr>
              <a:spLocks noChangeShapeType="1"/>
            </p:cNvSpPr>
            <p:nvPr/>
          </p:nvSpPr>
          <p:spPr bwMode="auto">
            <a:xfrm flipV="1">
              <a:off x="2133" y="2654"/>
              <a:ext cx="0" cy="1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55" name="Freeform 403"/>
            <p:cNvSpPr>
              <a:spLocks/>
            </p:cNvSpPr>
            <p:nvPr/>
          </p:nvSpPr>
          <p:spPr bwMode="auto">
            <a:xfrm>
              <a:off x="2127" y="2662"/>
              <a:ext cx="11" cy="11"/>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56" name="Line 404"/>
            <p:cNvSpPr>
              <a:spLocks noChangeShapeType="1"/>
            </p:cNvSpPr>
            <p:nvPr/>
          </p:nvSpPr>
          <p:spPr bwMode="auto">
            <a:xfrm>
              <a:off x="2133" y="2654"/>
              <a:ext cx="6" cy="1"/>
            </a:xfrm>
            <a:prstGeom prst="line">
              <a:avLst/>
            </a:prstGeom>
            <a:noFill/>
            <a:ln w="17463">
              <a:solidFill>
                <a:schemeClr val="bg1"/>
              </a:solidFill>
              <a:round/>
              <a:headEnd/>
              <a:tailEnd/>
            </a:ln>
          </p:spPr>
          <p:txBody>
            <a:bodyPr/>
            <a:lstStyle/>
            <a:p>
              <a:pPr>
                <a:defRPr/>
              </a:pPr>
              <a:endParaRPr lang="en-US">
                <a:latin typeface="Arial" charset="0"/>
              </a:endParaRPr>
            </a:p>
          </p:txBody>
        </p:sp>
      </p:grpSp>
      <p:grpSp>
        <p:nvGrpSpPr>
          <p:cNvPr id="35019" name="Group 405"/>
          <p:cNvGrpSpPr>
            <a:grpSpLocks/>
          </p:cNvGrpSpPr>
          <p:nvPr/>
        </p:nvGrpSpPr>
        <p:grpSpPr bwMode="auto">
          <a:xfrm>
            <a:off x="4995864" y="3406776"/>
            <a:ext cx="1133475" cy="557213"/>
            <a:chOff x="2127" y="2213"/>
            <a:chExt cx="789" cy="448"/>
          </a:xfrm>
        </p:grpSpPr>
        <p:sp>
          <p:nvSpPr>
            <p:cNvPr id="612758" name="Freeform 406"/>
            <p:cNvSpPr>
              <a:spLocks/>
            </p:cNvSpPr>
            <p:nvPr/>
          </p:nvSpPr>
          <p:spPr bwMode="auto">
            <a:xfrm>
              <a:off x="2127" y="2650"/>
              <a:ext cx="11" cy="11"/>
            </a:xfrm>
            <a:custGeom>
              <a:avLst/>
              <a:gdLst/>
              <a:ahLst/>
              <a:cxnLst>
                <a:cxn ang="0">
                  <a:pos x="0" y="5"/>
                </a:cxn>
                <a:cxn ang="0">
                  <a:pos x="6" y="0"/>
                </a:cxn>
                <a:cxn ang="0">
                  <a:pos x="11" y="5"/>
                </a:cxn>
                <a:cxn ang="0">
                  <a:pos x="6" y="12"/>
                </a:cxn>
                <a:cxn ang="0">
                  <a:pos x="0" y="5"/>
                </a:cxn>
              </a:cxnLst>
              <a:rect l="0" t="0" r="r" b="b"/>
              <a:pathLst>
                <a:path w="11" h="12">
                  <a:moveTo>
                    <a:pt x="0" y="5"/>
                  </a:moveTo>
                  <a:lnTo>
                    <a:pt x="6" y="0"/>
                  </a:lnTo>
                  <a:lnTo>
                    <a:pt x="11" y="5"/>
                  </a:lnTo>
                  <a:lnTo>
                    <a:pt x="6"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59" name="Line 407"/>
            <p:cNvSpPr>
              <a:spLocks noChangeShapeType="1"/>
            </p:cNvSpPr>
            <p:nvPr/>
          </p:nvSpPr>
          <p:spPr bwMode="auto">
            <a:xfrm flipV="1">
              <a:off x="2157" y="2642"/>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60" name="Line 408"/>
            <p:cNvSpPr>
              <a:spLocks noChangeShapeType="1"/>
            </p:cNvSpPr>
            <p:nvPr/>
          </p:nvSpPr>
          <p:spPr bwMode="auto">
            <a:xfrm>
              <a:off x="2157" y="264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61" name="Freeform 409"/>
            <p:cNvSpPr>
              <a:spLocks/>
            </p:cNvSpPr>
            <p:nvPr/>
          </p:nvSpPr>
          <p:spPr bwMode="auto">
            <a:xfrm>
              <a:off x="2152" y="2637"/>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62" name="Line 410"/>
            <p:cNvSpPr>
              <a:spLocks noChangeShapeType="1"/>
            </p:cNvSpPr>
            <p:nvPr/>
          </p:nvSpPr>
          <p:spPr bwMode="auto">
            <a:xfrm flipV="1">
              <a:off x="2158" y="2634"/>
              <a:ext cx="1" cy="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63" name="Freeform 411"/>
            <p:cNvSpPr>
              <a:spLocks/>
            </p:cNvSpPr>
            <p:nvPr/>
          </p:nvSpPr>
          <p:spPr bwMode="auto">
            <a:xfrm>
              <a:off x="2154" y="2637"/>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64" name="Line 412"/>
            <p:cNvSpPr>
              <a:spLocks noChangeShapeType="1"/>
            </p:cNvSpPr>
            <p:nvPr/>
          </p:nvSpPr>
          <p:spPr bwMode="auto">
            <a:xfrm>
              <a:off x="2158" y="2634"/>
              <a:ext cx="1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65" name="Freeform 413"/>
            <p:cNvSpPr>
              <a:spLocks/>
            </p:cNvSpPr>
            <p:nvPr/>
          </p:nvSpPr>
          <p:spPr bwMode="auto">
            <a:xfrm>
              <a:off x="2154" y="2629"/>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66" name="Line 414"/>
            <p:cNvSpPr>
              <a:spLocks noChangeShapeType="1"/>
            </p:cNvSpPr>
            <p:nvPr/>
          </p:nvSpPr>
          <p:spPr bwMode="auto">
            <a:xfrm flipV="1">
              <a:off x="2187" y="2625"/>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67" name="Line 415"/>
            <p:cNvSpPr>
              <a:spLocks noChangeShapeType="1"/>
            </p:cNvSpPr>
            <p:nvPr/>
          </p:nvSpPr>
          <p:spPr bwMode="auto">
            <a:xfrm>
              <a:off x="2187" y="2625"/>
              <a:ext cx="15"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68" name="Freeform 416"/>
            <p:cNvSpPr>
              <a:spLocks/>
            </p:cNvSpPr>
            <p:nvPr/>
          </p:nvSpPr>
          <p:spPr bwMode="auto">
            <a:xfrm>
              <a:off x="2182" y="2620"/>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69" name="Line 417"/>
            <p:cNvSpPr>
              <a:spLocks noChangeShapeType="1"/>
            </p:cNvSpPr>
            <p:nvPr/>
          </p:nvSpPr>
          <p:spPr bwMode="auto">
            <a:xfrm flipV="1">
              <a:off x="2202" y="2616"/>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70" name="Freeform 418"/>
            <p:cNvSpPr>
              <a:spLocks/>
            </p:cNvSpPr>
            <p:nvPr/>
          </p:nvSpPr>
          <p:spPr bwMode="auto">
            <a:xfrm>
              <a:off x="2197" y="2620"/>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71" name="Line 419"/>
            <p:cNvSpPr>
              <a:spLocks noChangeShapeType="1"/>
            </p:cNvSpPr>
            <p:nvPr/>
          </p:nvSpPr>
          <p:spPr bwMode="auto">
            <a:xfrm flipV="1">
              <a:off x="2217" y="2604"/>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72" name="Line 420"/>
            <p:cNvSpPr>
              <a:spLocks noChangeShapeType="1"/>
            </p:cNvSpPr>
            <p:nvPr/>
          </p:nvSpPr>
          <p:spPr bwMode="auto">
            <a:xfrm>
              <a:off x="2217" y="260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73" name="Freeform 421"/>
            <p:cNvSpPr>
              <a:spLocks/>
            </p:cNvSpPr>
            <p:nvPr/>
          </p:nvSpPr>
          <p:spPr bwMode="auto">
            <a:xfrm>
              <a:off x="2211" y="2598"/>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74" name="Line 422"/>
            <p:cNvSpPr>
              <a:spLocks noChangeShapeType="1"/>
            </p:cNvSpPr>
            <p:nvPr/>
          </p:nvSpPr>
          <p:spPr bwMode="auto">
            <a:xfrm flipV="1">
              <a:off x="2219" y="2600"/>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75" name="Freeform 423"/>
            <p:cNvSpPr>
              <a:spLocks/>
            </p:cNvSpPr>
            <p:nvPr/>
          </p:nvSpPr>
          <p:spPr bwMode="auto">
            <a:xfrm>
              <a:off x="2214" y="2598"/>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76" name="Line 424"/>
            <p:cNvSpPr>
              <a:spLocks noChangeShapeType="1"/>
            </p:cNvSpPr>
            <p:nvPr/>
          </p:nvSpPr>
          <p:spPr bwMode="auto">
            <a:xfrm>
              <a:off x="2219" y="2600"/>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77" name="Freeform 425"/>
            <p:cNvSpPr>
              <a:spLocks/>
            </p:cNvSpPr>
            <p:nvPr/>
          </p:nvSpPr>
          <p:spPr bwMode="auto">
            <a:xfrm>
              <a:off x="2214" y="2595"/>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78" name="Line 426"/>
            <p:cNvSpPr>
              <a:spLocks noChangeShapeType="1"/>
            </p:cNvSpPr>
            <p:nvPr/>
          </p:nvSpPr>
          <p:spPr bwMode="auto">
            <a:xfrm flipV="1">
              <a:off x="2229" y="259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79" name="Freeform 427"/>
            <p:cNvSpPr>
              <a:spLocks/>
            </p:cNvSpPr>
            <p:nvPr/>
          </p:nvSpPr>
          <p:spPr bwMode="auto">
            <a:xfrm>
              <a:off x="2224" y="2595"/>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80" name="Line 428"/>
            <p:cNvSpPr>
              <a:spLocks noChangeShapeType="1"/>
            </p:cNvSpPr>
            <p:nvPr/>
          </p:nvSpPr>
          <p:spPr bwMode="auto">
            <a:xfrm>
              <a:off x="2229" y="2596"/>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81" name="Freeform 429"/>
            <p:cNvSpPr>
              <a:spLocks/>
            </p:cNvSpPr>
            <p:nvPr/>
          </p:nvSpPr>
          <p:spPr bwMode="auto">
            <a:xfrm>
              <a:off x="2224" y="2591"/>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82" name="Line 430"/>
            <p:cNvSpPr>
              <a:spLocks noChangeShapeType="1"/>
            </p:cNvSpPr>
            <p:nvPr/>
          </p:nvSpPr>
          <p:spPr bwMode="auto">
            <a:xfrm flipV="1">
              <a:off x="2230" y="2595"/>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83" name="Freeform 431"/>
            <p:cNvSpPr>
              <a:spLocks/>
            </p:cNvSpPr>
            <p:nvPr/>
          </p:nvSpPr>
          <p:spPr bwMode="auto">
            <a:xfrm>
              <a:off x="2225" y="2591"/>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84" name="Line 432"/>
            <p:cNvSpPr>
              <a:spLocks noChangeShapeType="1"/>
            </p:cNvSpPr>
            <p:nvPr/>
          </p:nvSpPr>
          <p:spPr bwMode="auto">
            <a:xfrm>
              <a:off x="2249" y="2587"/>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85" name="Line 433"/>
            <p:cNvSpPr>
              <a:spLocks noChangeShapeType="1"/>
            </p:cNvSpPr>
            <p:nvPr/>
          </p:nvSpPr>
          <p:spPr bwMode="auto">
            <a:xfrm flipV="1">
              <a:off x="2250" y="2582"/>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86" name="Freeform 434"/>
            <p:cNvSpPr>
              <a:spLocks/>
            </p:cNvSpPr>
            <p:nvPr/>
          </p:nvSpPr>
          <p:spPr bwMode="auto">
            <a:xfrm>
              <a:off x="2245" y="2582"/>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87" name="Line 435"/>
            <p:cNvSpPr>
              <a:spLocks noChangeShapeType="1"/>
            </p:cNvSpPr>
            <p:nvPr/>
          </p:nvSpPr>
          <p:spPr bwMode="auto">
            <a:xfrm>
              <a:off x="2250" y="2582"/>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88" name="Freeform 436"/>
            <p:cNvSpPr>
              <a:spLocks/>
            </p:cNvSpPr>
            <p:nvPr/>
          </p:nvSpPr>
          <p:spPr bwMode="auto">
            <a:xfrm>
              <a:off x="2245" y="2577"/>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89" name="Line 437"/>
            <p:cNvSpPr>
              <a:spLocks noChangeShapeType="1"/>
            </p:cNvSpPr>
            <p:nvPr/>
          </p:nvSpPr>
          <p:spPr bwMode="auto">
            <a:xfrm flipV="1">
              <a:off x="2254" y="257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90" name="Freeform 438"/>
            <p:cNvSpPr>
              <a:spLocks/>
            </p:cNvSpPr>
            <p:nvPr/>
          </p:nvSpPr>
          <p:spPr bwMode="auto">
            <a:xfrm>
              <a:off x="2249" y="2577"/>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91" name="Line 439"/>
            <p:cNvSpPr>
              <a:spLocks noChangeShapeType="1"/>
            </p:cNvSpPr>
            <p:nvPr/>
          </p:nvSpPr>
          <p:spPr bwMode="auto">
            <a:xfrm>
              <a:off x="2254" y="2578"/>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92" name="Freeform 440"/>
            <p:cNvSpPr>
              <a:spLocks/>
            </p:cNvSpPr>
            <p:nvPr/>
          </p:nvSpPr>
          <p:spPr bwMode="auto">
            <a:xfrm>
              <a:off x="2249" y="2573"/>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93" name="Line 441"/>
            <p:cNvSpPr>
              <a:spLocks noChangeShapeType="1"/>
            </p:cNvSpPr>
            <p:nvPr/>
          </p:nvSpPr>
          <p:spPr bwMode="auto">
            <a:xfrm flipV="1">
              <a:off x="2258" y="2575"/>
              <a:ext cx="0"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94" name="Freeform 442"/>
            <p:cNvSpPr>
              <a:spLocks/>
            </p:cNvSpPr>
            <p:nvPr/>
          </p:nvSpPr>
          <p:spPr bwMode="auto">
            <a:xfrm>
              <a:off x="2254" y="2573"/>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95" name="Line 443"/>
            <p:cNvSpPr>
              <a:spLocks noChangeShapeType="1"/>
            </p:cNvSpPr>
            <p:nvPr/>
          </p:nvSpPr>
          <p:spPr bwMode="auto">
            <a:xfrm>
              <a:off x="2258" y="2575"/>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96" name="Freeform 444"/>
            <p:cNvSpPr>
              <a:spLocks/>
            </p:cNvSpPr>
            <p:nvPr/>
          </p:nvSpPr>
          <p:spPr bwMode="auto">
            <a:xfrm>
              <a:off x="2254" y="257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97" name="Line 445"/>
            <p:cNvSpPr>
              <a:spLocks noChangeShapeType="1"/>
            </p:cNvSpPr>
            <p:nvPr/>
          </p:nvSpPr>
          <p:spPr bwMode="auto">
            <a:xfrm flipV="1">
              <a:off x="2274" y="255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798" name="Freeform 446"/>
            <p:cNvSpPr>
              <a:spLocks/>
            </p:cNvSpPr>
            <p:nvPr/>
          </p:nvSpPr>
          <p:spPr bwMode="auto">
            <a:xfrm>
              <a:off x="2270" y="2558"/>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799" name="Line 447"/>
            <p:cNvSpPr>
              <a:spLocks noChangeShapeType="1"/>
            </p:cNvSpPr>
            <p:nvPr/>
          </p:nvSpPr>
          <p:spPr bwMode="auto">
            <a:xfrm>
              <a:off x="2274" y="2558"/>
              <a:ext cx="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00" name="Freeform 448"/>
            <p:cNvSpPr>
              <a:spLocks/>
            </p:cNvSpPr>
            <p:nvPr/>
          </p:nvSpPr>
          <p:spPr bwMode="auto">
            <a:xfrm>
              <a:off x="2270" y="255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01" name="Line 449"/>
            <p:cNvSpPr>
              <a:spLocks noChangeShapeType="1"/>
            </p:cNvSpPr>
            <p:nvPr/>
          </p:nvSpPr>
          <p:spPr bwMode="auto">
            <a:xfrm flipV="1">
              <a:off x="2281" y="2553"/>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02" name="Freeform 450"/>
            <p:cNvSpPr>
              <a:spLocks/>
            </p:cNvSpPr>
            <p:nvPr/>
          </p:nvSpPr>
          <p:spPr bwMode="auto">
            <a:xfrm>
              <a:off x="2276" y="2553"/>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03" name="Line 451"/>
            <p:cNvSpPr>
              <a:spLocks noChangeShapeType="1"/>
            </p:cNvSpPr>
            <p:nvPr/>
          </p:nvSpPr>
          <p:spPr bwMode="auto">
            <a:xfrm>
              <a:off x="2281" y="2553"/>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04" name="Freeform 452"/>
            <p:cNvSpPr>
              <a:spLocks/>
            </p:cNvSpPr>
            <p:nvPr/>
          </p:nvSpPr>
          <p:spPr bwMode="auto">
            <a:xfrm>
              <a:off x="2276" y="2547"/>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05" name="Line 453"/>
            <p:cNvSpPr>
              <a:spLocks noChangeShapeType="1"/>
            </p:cNvSpPr>
            <p:nvPr/>
          </p:nvSpPr>
          <p:spPr bwMode="auto">
            <a:xfrm flipV="1">
              <a:off x="2286" y="254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06" name="Freeform 454"/>
            <p:cNvSpPr>
              <a:spLocks/>
            </p:cNvSpPr>
            <p:nvPr/>
          </p:nvSpPr>
          <p:spPr bwMode="auto">
            <a:xfrm>
              <a:off x="2281" y="2547"/>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07" name="Line 455"/>
            <p:cNvSpPr>
              <a:spLocks noChangeShapeType="1"/>
            </p:cNvSpPr>
            <p:nvPr/>
          </p:nvSpPr>
          <p:spPr bwMode="auto">
            <a:xfrm>
              <a:off x="2286" y="2549"/>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08" name="Freeform 456"/>
            <p:cNvSpPr>
              <a:spLocks/>
            </p:cNvSpPr>
            <p:nvPr/>
          </p:nvSpPr>
          <p:spPr bwMode="auto">
            <a:xfrm>
              <a:off x="2281" y="2544"/>
              <a:ext cx="10" cy="14"/>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09" name="Line 457"/>
            <p:cNvSpPr>
              <a:spLocks noChangeShapeType="1"/>
            </p:cNvSpPr>
            <p:nvPr/>
          </p:nvSpPr>
          <p:spPr bwMode="auto">
            <a:xfrm>
              <a:off x="2303" y="2540"/>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10" name="Line 458"/>
            <p:cNvSpPr>
              <a:spLocks noChangeShapeType="1"/>
            </p:cNvSpPr>
            <p:nvPr/>
          </p:nvSpPr>
          <p:spPr bwMode="auto">
            <a:xfrm flipV="1">
              <a:off x="2315" y="2537"/>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11" name="Freeform 459"/>
            <p:cNvSpPr>
              <a:spLocks/>
            </p:cNvSpPr>
            <p:nvPr/>
          </p:nvSpPr>
          <p:spPr bwMode="auto">
            <a:xfrm>
              <a:off x="2310" y="2535"/>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12" name="Line 460"/>
            <p:cNvSpPr>
              <a:spLocks noChangeShapeType="1"/>
            </p:cNvSpPr>
            <p:nvPr/>
          </p:nvSpPr>
          <p:spPr bwMode="auto">
            <a:xfrm>
              <a:off x="2315" y="2537"/>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13" name="Freeform 461"/>
            <p:cNvSpPr>
              <a:spLocks/>
            </p:cNvSpPr>
            <p:nvPr/>
          </p:nvSpPr>
          <p:spPr bwMode="auto">
            <a:xfrm>
              <a:off x="2310" y="253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14" name="Line 462"/>
            <p:cNvSpPr>
              <a:spLocks noChangeShapeType="1"/>
            </p:cNvSpPr>
            <p:nvPr/>
          </p:nvSpPr>
          <p:spPr bwMode="auto">
            <a:xfrm flipV="1">
              <a:off x="2320" y="2532"/>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15" name="Freeform 463"/>
            <p:cNvSpPr>
              <a:spLocks/>
            </p:cNvSpPr>
            <p:nvPr/>
          </p:nvSpPr>
          <p:spPr bwMode="auto">
            <a:xfrm>
              <a:off x="2315" y="2532"/>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16" name="Line 464"/>
            <p:cNvSpPr>
              <a:spLocks noChangeShapeType="1"/>
            </p:cNvSpPr>
            <p:nvPr/>
          </p:nvSpPr>
          <p:spPr bwMode="auto">
            <a:xfrm>
              <a:off x="2338" y="2524"/>
              <a:ext cx="1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17" name="Line 465"/>
            <p:cNvSpPr>
              <a:spLocks noChangeShapeType="1"/>
            </p:cNvSpPr>
            <p:nvPr/>
          </p:nvSpPr>
          <p:spPr bwMode="auto">
            <a:xfrm>
              <a:off x="2348" y="2524"/>
              <a:ext cx="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18" name="Freeform 466"/>
            <p:cNvSpPr>
              <a:spLocks/>
            </p:cNvSpPr>
            <p:nvPr/>
          </p:nvSpPr>
          <p:spPr bwMode="auto">
            <a:xfrm>
              <a:off x="2348" y="2519"/>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19" name="Line 467"/>
            <p:cNvSpPr>
              <a:spLocks noChangeShapeType="1"/>
            </p:cNvSpPr>
            <p:nvPr/>
          </p:nvSpPr>
          <p:spPr bwMode="auto">
            <a:xfrm flipV="1">
              <a:off x="2355" y="251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20" name="Freeform 468"/>
            <p:cNvSpPr>
              <a:spLocks/>
            </p:cNvSpPr>
            <p:nvPr/>
          </p:nvSpPr>
          <p:spPr bwMode="auto">
            <a:xfrm>
              <a:off x="2350" y="2519"/>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21" name="Line 469"/>
            <p:cNvSpPr>
              <a:spLocks noChangeShapeType="1"/>
            </p:cNvSpPr>
            <p:nvPr/>
          </p:nvSpPr>
          <p:spPr bwMode="auto">
            <a:xfrm>
              <a:off x="2355" y="2519"/>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22" name="Freeform 470"/>
            <p:cNvSpPr>
              <a:spLocks/>
            </p:cNvSpPr>
            <p:nvPr/>
          </p:nvSpPr>
          <p:spPr bwMode="auto">
            <a:xfrm>
              <a:off x="2350" y="2514"/>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23" name="Line 471"/>
            <p:cNvSpPr>
              <a:spLocks noChangeShapeType="1"/>
            </p:cNvSpPr>
            <p:nvPr/>
          </p:nvSpPr>
          <p:spPr bwMode="auto">
            <a:xfrm>
              <a:off x="2371" y="2507"/>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24" name="Line 472"/>
            <p:cNvSpPr>
              <a:spLocks noChangeShapeType="1"/>
            </p:cNvSpPr>
            <p:nvPr/>
          </p:nvSpPr>
          <p:spPr bwMode="auto">
            <a:xfrm flipV="1">
              <a:off x="2372" y="2501"/>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25" name="Freeform 473"/>
            <p:cNvSpPr>
              <a:spLocks/>
            </p:cNvSpPr>
            <p:nvPr/>
          </p:nvSpPr>
          <p:spPr bwMode="auto">
            <a:xfrm>
              <a:off x="2367" y="2501"/>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26" name="Line 474"/>
            <p:cNvSpPr>
              <a:spLocks noChangeShapeType="1"/>
            </p:cNvSpPr>
            <p:nvPr/>
          </p:nvSpPr>
          <p:spPr bwMode="auto">
            <a:xfrm>
              <a:off x="2372" y="2501"/>
              <a:ext cx="1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27" name="Freeform 475"/>
            <p:cNvSpPr>
              <a:spLocks/>
            </p:cNvSpPr>
            <p:nvPr/>
          </p:nvSpPr>
          <p:spPr bwMode="auto">
            <a:xfrm>
              <a:off x="2367" y="2498"/>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28" name="Line 476"/>
            <p:cNvSpPr>
              <a:spLocks noChangeShapeType="1"/>
            </p:cNvSpPr>
            <p:nvPr/>
          </p:nvSpPr>
          <p:spPr bwMode="auto">
            <a:xfrm flipV="1">
              <a:off x="2382" y="2499"/>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29" name="Freeform 477"/>
            <p:cNvSpPr>
              <a:spLocks/>
            </p:cNvSpPr>
            <p:nvPr/>
          </p:nvSpPr>
          <p:spPr bwMode="auto">
            <a:xfrm>
              <a:off x="2377" y="2498"/>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30" name="Line 478"/>
            <p:cNvSpPr>
              <a:spLocks noChangeShapeType="1"/>
            </p:cNvSpPr>
            <p:nvPr/>
          </p:nvSpPr>
          <p:spPr bwMode="auto">
            <a:xfrm>
              <a:off x="2382" y="2499"/>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31" name="Freeform 479"/>
            <p:cNvSpPr>
              <a:spLocks/>
            </p:cNvSpPr>
            <p:nvPr/>
          </p:nvSpPr>
          <p:spPr bwMode="auto">
            <a:xfrm>
              <a:off x="2377" y="2494"/>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32" name="Line 480"/>
            <p:cNvSpPr>
              <a:spLocks noChangeShapeType="1"/>
            </p:cNvSpPr>
            <p:nvPr/>
          </p:nvSpPr>
          <p:spPr bwMode="auto">
            <a:xfrm>
              <a:off x="2400" y="2485"/>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33" name="Line 481"/>
            <p:cNvSpPr>
              <a:spLocks noChangeShapeType="1"/>
            </p:cNvSpPr>
            <p:nvPr/>
          </p:nvSpPr>
          <p:spPr bwMode="auto">
            <a:xfrm flipV="1">
              <a:off x="2404" y="2481"/>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34" name="Freeform 482"/>
            <p:cNvSpPr>
              <a:spLocks/>
            </p:cNvSpPr>
            <p:nvPr/>
          </p:nvSpPr>
          <p:spPr bwMode="auto">
            <a:xfrm>
              <a:off x="2398" y="2480"/>
              <a:ext cx="11" cy="11"/>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35" name="Line 483"/>
            <p:cNvSpPr>
              <a:spLocks noChangeShapeType="1"/>
            </p:cNvSpPr>
            <p:nvPr/>
          </p:nvSpPr>
          <p:spPr bwMode="auto">
            <a:xfrm>
              <a:off x="2404" y="2481"/>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36" name="Freeform 484"/>
            <p:cNvSpPr>
              <a:spLocks/>
            </p:cNvSpPr>
            <p:nvPr/>
          </p:nvSpPr>
          <p:spPr bwMode="auto">
            <a:xfrm>
              <a:off x="2398" y="2476"/>
              <a:ext cx="11" cy="11"/>
            </a:xfrm>
            <a:custGeom>
              <a:avLst/>
              <a:gdLst/>
              <a:ahLst/>
              <a:cxnLst>
                <a:cxn ang="0">
                  <a:pos x="0" y="5"/>
                </a:cxn>
                <a:cxn ang="0">
                  <a:pos x="6" y="0"/>
                </a:cxn>
                <a:cxn ang="0">
                  <a:pos x="11" y="5"/>
                </a:cxn>
                <a:cxn ang="0">
                  <a:pos x="6" y="11"/>
                </a:cxn>
                <a:cxn ang="0">
                  <a:pos x="0" y="5"/>
                </a:cxn>
              </a:cxnLst>
              <a:rect l="0" t="0" r="r" b="b"/>
              <a:pathLst>
                <a:path w="11" h="11">
                  <a:moveTo>
                    <a:pt x="0" y="5"/>
                  </a:moveTo>
                  <a:lnTo>
                    <a:pt x="6" y="0"/>
                  </a:lnTo>
                  <a:lnTo>
                    <a:pt x="11" y="5"/>
                  </a:lnTo>
                  <a:lnTo>
                    <a:pt x="6"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37" name="Line 485"/>
            <p:cNvSpPr>
              <a:spLocks noChangeShapeType="1"/>
            </p:cNvSpPr>
            <p:nvPr/>
          </p:nvSpPr>
          <p:spPr bwMode="auto">
            <a:xfrm flipV="1">
              <a:off x="2417" y="2477"/>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38" name="Freeform 486"/>
            <p:cNvSpPr>
              <a:spLocks/>
            </p:cNvSpPr>
            <p:nvPr/>
          </p:nvSpPr>
          <p:spPr bwMode="auto">
            <a:xfrm>
              <a:off x="2411" y="2476"/>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39" name="Line 487"/>
            <p:cNvSpPr>
              <a:spLocks noChangeShapeType="1"/>
            </p:cNvSpPr>
            <p:nvPr/>
          </p:nvSpPr>
          <p:spPr bwMode="auto">
            <a:xfrm>
              <a:off x="2417" y="2477"/>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40" name="Freeform 488"/>
            <p:cNvSpPr>
              <a:spLocks/>
            </p:cNvSpPr>
            <p:nvPr/>
          </p:nvSpPr>
          <p:spPr bwMode="auto">
            <a:xfrm>
              <a:off x="2411" y="247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41" name="Line 489"/>
            <p:cNvSpPr>
              <a:spLocks noChangeShapeType="1"/>
            </p:cNvSpPr>
            <p:nvPr/>
          </p:nvSpPr>
          <p:spPr bwMode="auto">
            <a:xfrm>
              <a:off x="2438" y="2472"/>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42" name="Line 490"/>
            <p:cNvSpPr>
              <a:spLocks noChangeShapeType="1"/>
            </p:cNvSpPr>
            <p:nvPr/>
          </p:nvSpPr>
          <p:spPr bwMode="auto">
            <a:xfrm flipV="1">
              <a:off x="2447" y="2468"/>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43" name="Freeform 491"/>
            <p:cNvSpPr>
              <a:spLocks/>
            </p:cNvSpPr>
            <p:nvPr/>
          </p:nvSpPr>
          <p:spPr bwMode="auto">
            <a:xfrm>
              <a:off x="2441" y="2467"/>
              <a:ext cx="11" cy="11"/>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44" name="Line 492"/>
            <p:cNvSpPr>
              <a:spLocks noChangeShapeType="1"/>
            </p:cNvSpPr>
            <p:nvPr/>
          </p:nvSpPr>
          <p:spPr bwMode="auto">
            <a:xfrm>
              <a:off x="2447" y="2468"/>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45" name="Freeform 493"/>
            <p:cNvSpPr>
              <a:spLocks/>
            </p:cNvSpPr>
            <p:nvPr/>
          </p:nvSpPr>
          <p:spPr bwMode="auto">
            <a:xfrm>
              <a:off x="2441" y="2463"/>
              <a:ext cx="11" cy="10"/>
            </a:xfrm>
            <a:custGeom>
              <a:avLst/>
              <a:gdLst/>
              <a:ahLst/>
              <a:cxnLst>
                <a:cxn ang="0">
                  <a:pos x="0" y="5"/>
                </a:cxn>
                <a:cxn ang="0">
                  <a:pos x="6" y="0"/>
                </a:cxn>
                <a:cxn ang="0">
                  <a:pos x="11" y="5"/>
                </a:cxn>
                <a:cxn ang="0">
                  <a:pos x="6" y="12"/>
                </a:cxn>
                <a:cxn ang="0">
                  <a:pos x="0" y="5"/>
                </a:cxn>
              </a:cxnLst>
              <a:rect l="0" t="0" r="r" b="b"/>
              <a:pathLst>
                <a:path w="11" h="12">
                  <a:moveTo>
                    <a:pt x="0" y="5"/>
                  </a:moveTo>
                  <a:lnTo>
                    <a:pt x="6" y="0"/>
                  </a:lnTo>
                  <a:lnTo>
                    <a:pt x="11" y="5"/>
                  </a:lnTo>
                  <a:lnTo>
                    <a:pt x="6"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46" name="Line 494"/>
            <p:cNvSpPr>
              <a:spLocks noChangeShapeType="1"/>
            </p:cNvSpPr>
            <p:nvPr/>
          </p:nvSpPr>
          <p:spPr bwMode="auto">
            <a:xfrm flipV="1">
              <a:off x="2452" y="2464"/>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47" name="Freeform 495"/>
            <p:cNvSpPr>
              <a:spLocks/>
            </p:cNvSpPr>
            <p:nvPr/>
          </p:nvSpPr>
          <p:spPr bwMode="auto">
            <a:xfrm>
              <a:off x="2447" y="2463"/>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48" name="Line 496"/>
            <p:cNvSpPr>
              <a:spLocks noChangeShapeType="1"/>
            </p:cNvSpPr>
            <p:nvPr/>
          </p:nvSpPr>
          <p:spPr bwMode="auto">
            <a:xfrm>
              <a:off x="2452" y="2464"/>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49" name="Freeform 497"/>
            <p:cNvSpPr>
              <a:spLocks/>
            </p:cNvSpPr>
            <p:nvPr/>
          </p:nvSpPr>
          <p:spPr bwMode="auto">
            <a:xfrm>
              <a:off x="2447" y="2459"/>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50" name="Line 498"/>
            <p:cNvSpPr>
              <a:spLocks noChangeShapeType="1"/>
            </p:cNvSpPr>
            <p:nvPr/>
          </p:nvSpPr>
          <p:spPr bwMode="auto">
            <a:xfrm>
              <a:off x="2476" y="2459"/>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51" name="Line 499"/>
            <p:cNvSpPr>
              <a:spLocks noChangeShapeType="1"/>
            </p:cNvSpPr>
            <p:nvPr/>
          </p:nvSpPr>
          <p:spPr bwMode="auto">
            <a:xfrm flipV="1">
              <a:off x="2481" y="245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52" name="Freeform 500"/>
            <p:cNvSpPr>
              <a:spLocks/>
            </p:cNvSpPr>
            <p:nvPr/>
          </p:nvSpPr>
          <p:spPr bwMode="auto">
            <a:xfrm>
              <a:off x="2476" y="2454"/>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53" name="Line 501"/>
            <p:cNvSpPr>
              <a:spLocks noChangeShapeType="1"/>
            </p:cNvSpPr>
            <p:nvPr/>
          </p:nvSpPr>
          <p:spPr bwMode="auto">
            <a:xfrm>
              <a:off x="2481" y="2456"/>
              <a:ext cx="1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54" name="Freeform 502"/>
            <p:cNvSpPr>
              <a:spLocks/>
            </p:cNvSpPr>
            <p:nvPr/>
          </p:nvSpPr>
          <p:spPr bwMode="auto">
            <a:xfrm>
              <a:off x="2476" y="245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55" name="Line 503"/>
            <p:cNvSpPr>
              <a:spLocks noChangeShapeType="1"/>
            </p:cNvSpPr>
            <p:nvPr/>
          </p:nvSpPr>
          <p:spPr bwMode="auto">
            <a:xfrm flipV="1">
              <a:off x="2510" y="2439"/>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56" name="Freeform 504"/>
            <p:cNvSpPr>
              <a:spLocks/>
            </p:cNvSpPr>
            <p:nvPr/>
          </p:nvSpPr>
          <p:spPr bwMode="auto">
            <a:xfrm>
              <a:off x="2505" y="2438"/>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57" name="Line 505"/>
            <p:cNvSpPr>
              <a:spLocks noChangeShapeType="1"/>
            </p:cNvSpPr>
            <p:nvPr/>
          </p:nvSpPr>
          <p:spPr bwMode="auto">
            <a:xfrm>
              <a:off x="2510" y="2439"/>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58" name="Freeform 506"/>
            <p:cNvSpPr>
              <a:spLocks/>
            </p:cNvSpPr>
            <p:nvPr/>
          </p:nvSpPr>
          <p:spPr bwMode="auto">
            <a:xfrm>
              <a:off x="2505" y="2434"/>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59" name="Line 507"/>
            <p:cNvSpPr>
              <a:spLocks noChangeShapeType="1"/>
            </p:cNvSpPr>
            <p:nvPr/>
          </p:nvSpPr>
          <p:spPr bwMode="auto">
            <a:xfrm flipV="1">
              <a:off x="2524" y="2434"/>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60" name="Freeform 508"/>
            <p:cNvSpPr>
              <a:spLocks/>
            </p:cNvSpPr>
            <p:nvPr/>
          </p:nvSpPr>
          <p:spPr bwMode="auto">
            <a:xfrm>
              <a:off x="2519" y="2434"/>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61" name="Line 509"/>
            <p:cNvSpPr>
              <a:spLocks noChangeShapeType="1"/>
            </p:cNvSpPr>
            <p:nvPr/>
          </p:nvSpPr>
          <p:spPr bwMode="auto">
            <a:xfrm>
              <a:off x="2524" y="243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62" name="Line 510"/>
            <p:cNvSpPr>
              <a:spLocks noChangeShapeType="1"/>
            </p:cNvSpPr>
            <p:nvPr/>
          </p:nvSpPr>
          <p:spPr bwMode="auto">
            <a:xfrm>
              <a:off x="2552" y="2434"/>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63" name="Freeform 511"/>
            <p:cNvSpPr>
              <a:spLocks/>
            </p:cNvSpPr>
            <p:nvPr/>
          </p:nvSpPr>
          <p:spPr bwMode="auto">
            <a:xfrm>
              <a:off x="2519" y="2429"/>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64" name="Line 512"/>
            <p:cNvSpPr>
              <a:spLocks noChangeShapeType="1"/>
            </p:cNvSpPr>
            <p:nvPr/>
          </p:nvSpPr>
          <p:spPr bwMode="auto">
            <a:xfrm flipV="1">
              <a:off x="2562" y="2430"/>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65" name="Freeform 513"/>
            <p:cNvSpPr>
              <a:spLocks/>
            </p:cNvSpPr>
            <p:nvPr/>
          </p:nvSpPr>
          <p:spPr bwMode="auto">
            <a:xfrm>
              <a:off x="2557" y="2429"/>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66" name="Line 514"/>
            <p:cNvSpPr>
              <a:spLocks noChangeShapeType="1"/>
            </p:cNvSpPr>
            <p:nvPr/>
          </p:nvSpPr>
          <p:spPr bwMode="auto">
            <a:xfrm>
              <a:off x="2562" y="2430"/>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67" name="Freeform 515"/>
            <p:cNvSpPr>
              <a:spLocks/>
            </p:cNvSpPr>
            <p:nvPr/>
          </p:nvSpPr>
          <p:spPr bwMode="auto">
            <a:xfrm>
              <a:off x="2557" y="2425"/>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68" name="Line 516"/>
            <p:cNvSpPr>
              <a:spLocks noChangeShapeType="1"/>
            </p:cNvSpPr>
            <p:nvPr/>
          </p:nvSpPr>
          <p:spPr bwMode="auto">
            <a:xfrm flipV="1">
              <a:off x="2563" y="2427"/>
              <a:ext cx="0"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69" name="Freeform 517"/>
            <p:cNvSpPr>
              <a:spLocks/>
            </p:cNvSpPr>
            <p:nvPr/>
          </p:nvSpPr>
          <p:spPr bwMode="auto">
            <a:xfrm>
              <a:off x="2559" y="2425"/>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70" name="Line 518"/>
            <p:cNvSpPr>
              <a:spLocks noChangeShapeType="1"/>
            </p:cNvSpPr>
            <p:nvPr/>
          </p:nvSpPr>
          <p:spPr bwMode="auto">
            <a:xfrm>
              <a:off x="2563" y="2427"/>
              <a:ext cx="6"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71" name="Freeform 519"/>
            <p:cNvSpPr>
              <a:spLocks/>
            </p:cNvSpPr>
            <p:nvPr/>
          </p:nvSpPr>
          <p:spPr bwMode="auto">
            <a:xfrm>
              <a:off x="2559" y="2421"/>
              <a:ext cx="10" cy="11"/>
            </a:xfrm>
            <a:custGeom>
              <a:avLst/>
              <a:gdLst/>
              <a:ahLst/>
              <a:cxnLst>
                <a:cxn ang="0">
                  <a:pos x="0" y="6"/>
                </a:cxn>
                <a:cxn ang="0">
                  <a:pos x="5" y="0"/>
                </a:cxn>
                <a:cxn ang="0">
                  <a:pos x="10" y="6"/>
                </a:cxn>
                <a:cxn ang="0">
                  <a:pos x="5" y="12"/>
                </a:cxn>
                <a:cxn ang="0">
                  <a:pos x="0" y="6"/>
                </a:cxn>
              </a:cxnLst>
              <a:rect l="0" t="0" r="r" b="b"/>
              <a:pathLst>
                <a:path w="10" h="12">
                  <a:moveTo>
                    <a:pt x="0" y="6"/>
                  </a:moveTo>
                  <a:lnTo>
                    <a:pt x="5" y="0"/>
                  </a:lnTo>
                  <a:lnTo>
                    <a:pt x="10"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72" name="Line 520"/>
            <p:cNvSpPr>
              <a:spLocks noChangeShapeType="1"/>
            </p:cNvSpPr>
            <p:nvPr/>
          </p:nvSpPr>
          <p:spPr bwMode="auto">
            <a:xfrm flipV="1">
              <a:off x="2579" y="2404"/>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73" name="Line 521"/>
            <p:cNvSpPr>
              <a:spLocks noChangeShapeType="1"/>
            </p:cNvSpPr>
            <p:nvPr/>
          </p:nvSpPr>
          <p:spPr bwMode="auto">
            <a:xfrm>
              <a:off x="2579" y="2404"/>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74" name="Freeform 522"/>
            <p:cNvSpPr>
              <a:spLocks/>
            </p:cNvSpPr>
            <p:nvPr/>
          </p:nvSpPr>
          <p:spPr bwMode="auto">
            <a:xfrm>
              <a:off x="2575" y="2401"/>
              <a:ext cx="10" cy="10"/>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75" name="Line 523"/>
            <p:cNvSpPr>
              <a:spLocks noChangeShapeType="1"/>
            </p:cNvSpPr>
            <p:nvPr/>
          </p:nvSpPr>
          <p:spPr bwMode="auto">
            <a:xfrm flipV="1">
              <a:off x="2582" y="2401"/>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76" name="Freeform 524"/>
            <p:cNvSpPr>
              <a:spLocks/>
            </p:cNvSpPr>
            <p:nvPr/>
          </p:nvSpPr>
          <p:spPr bwMode="auto">
            <a:xfrm>
              <a:off x="2577" y="2401"/>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77" name="Line 525"/>
            <p:cNvSpPr>
              <a:spLocks noChangeShapeType="1"/>
            </p:cNvSpPr>
            <p:nvPr/>
          </p:nvSpPr>
          <p:spPr bwMode="auto">
            <a:xfrm>
              <a:off x="2582" y="2401"/>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78" name="Freeform 526"/>
            <p:cNvSpPr>
              <a:spLocks/>
            </p:cNvSpPr>
            <p:nvPr/>
          </p:nvSpPr>
          <p:spPr bwMode="auto">
            <a:xfrm>
              <a:off x="2577" y="2396"/>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79" name="Line 527"/>
            <p:cNvSpPr>
              <a:spLocks noChangeShapeType="1"/>
            </p:cNvSpPr>
            <p:nvPr/>
          </p:nvSpPr>
          <p:spPr bwMode="auto">
            <a:xfrm flipV="1">
              <a:off x="2586" y="239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80" name="Freeform 528"/>
            <p:cNvSpPr>
              <a:spLocks/>
            </p:cNvSpPr>
            <p:nvPr/>
          </p:nvSpPr>
          <p:spPr bwMode="auto">
            <a:xfrm>
              <a:off x="2581" y="2396"/>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81" name="Line 529"/>
            <p:cNvSpPr>
              <a:spLocks noChangeShapeType="1"/>
            </p:cNvSpPr>
            <p:nvPr/>
          </p:nvSpPr>
          <p:spPr bwMode="auto">
            <a:xfrm>
              <a:off x="2586" y="2396"/>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82" name="Freeform 530"/>
            <p:cNvSpPr>
              <a:spLocks/>
            </p:cNvSpPr>
            <p:nvPr/>
          </p:nvSpPr>
          <p:spPr bwMode="auto">
            <a:xfrm>
              <a:off x="2581" y="239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83" name="Line 531"/>
            <p:cNvSpPr>
              <a:spLocks noChangeShapeType="1"/>
            </p:cNvSpPr>
            <p:nvPr/>
          </p:nvSpPr>
          <p:spPr bwMode="auto">
            <a:xfrm>
              <a:off x="2611" y="2392"/>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84" name="Line 532"/>
            <p:cNvSpPr>
              <a:spLocks noChangeShapeType="1"/>
            </p:cNvSpPr>
            <p:nvPr/>
          </p:nvSpPr>
          <p:spPr bwMode="auto">
            <a:xfrm flipV="1">
              <a:off x="2615" y="2387"/>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85" name="Freeform 533"/>
            <p:cNvSpPr>
              <a:spLocks/>
            </p:cNvSpPr>
            <p:nvPr/>
          </p:nvSpPr>
          <p:spPr bwMode="auto">
            <a:xfrm>
              <a:off x="2610" y="2387"/>
              <a:ext cx="10" cy="14"/>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86" name="Line 534"/>
            <p:cNvSpPr>
              <a:spLocks noChangeShapeType="1"/>
            </p:cNvSpPr>
            <p:nvPr/>
          </p:nvSpPr>
          <p:spPr bwMode="auto">
            <a:xfrm>
              <a:off x="2615" y="2387"/>
              <a:ext cx="1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87" name="Freeform 535"/>
            <p:cNvSpPr>
              <a:spLocks/>
            </p:cNvSpPr>
            <p:nvPr/>
          </p:nvSpPr>
          <p:spPr bwMode="auto">
            <a:xfrm>
              <a:off x="2610" y="2381"/>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88" name="Line 536"/>
            <p:cNvSpPr>
              <a:spLocks noChangeShapeType="1"/>
            </p:cNvSpPr>
            <p:nvPr/>
          </p:nvSpPr>
          <p:spPr bwMode="auto">
            <a:xfrm>
              <a:off x="2644" y="2375"/>
              <a:ext cx="1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89" name="Freeform 537"/>
            <p:cNvSpPr>
              <a:spLocks/>
            </p:cNvSpPr>
            <p:nvPr/>
          </p:nvSpPr>
          <p:spPr bwMode="auto">
            <a:xfrm>
              <a:off x="2639" y="2370"/>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90" name="Line 538"/>
            <p:cNvSpPr>
              <a:spLocks noChangeShapeType="1"/>
            </p:cNvSpPr>
            <p:nvPr/>
          </p:nvSpPr>
          <p:spPr bwMode="auto">
            <a:xfrm flipV="1">
              <a:off x="2663" y="2371"/>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91" name="Freeform 539"/>
            <p:cNvSpPr>
              <a:spLocks/>
            </p:cNvSpPr>
            <p:nvPr/>
          </p:nvSpPr>
          <p:spPr bwMode="auto">
            <a:xfrm>
              <a:off x="2659" y="2370"/>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92" name="Line 540"/>
            <p:cNvSpPr>
              <a:spLocks noChangeShapeType="1"/>
            </p:cNvSpPr>
            <p:nvPr/>
          </p:nvSpPr>
          <p:spPr bwMode="auto">
            <a:xfrm>
              <a:off x="2663" y="2371"/>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93" name="Freeform 541"/>
            <p:cNvSpPr>
              <a:spLocks/>
            </p:cNvSpPr>
            <p:nvPr/>
          </p:nvSpPr>
          <p:spPr bwMode="auto">
            <a:xfrm>
              <a:off x="2659" y="2366"/>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94" name="Line 542"/>
            <p:cNvSpPr>
              <a:spLocks noChangeShapeType="1"/>
            </p:cNvSpPr>
            <p:nvPr/>
          </p:nvSpPr>
          <p:spPr bwMode="auto">
            <a:xfrm>
              <a:off x="2682" y="2362"/>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95" name="Freeform 543"/>
            <p:cNvSpPr>
              <a:spLocks/>
            </p:cNvSpPr>
            <p:nvPr/>
          </p:nvSpPr>
          <p:spPr bwMode="auto">
            <a:xfrm>
              <a:off x="2677" y="2357"/>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96" name="Line 544"/>
            <p:cNvSpPr>
              <a:spLocks noChangeShapeType="1"/>
            </p:cNvSpPr>
            <p:nvPr/>
          </p:nvSpPr>
          <p:spPr bwMode="auto">
            <a:xfrm flipV="1">
              <a:off x="2685" y="235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97" name="Freeform 545"/>
            <p:cNvSpPr>
              <a:spLocks/>
            </p:cNvSpPr>
            <p:nvPr/>
          </p:nvSpPr>
          <p:spPr bwMode="auto">
            <a:xfrm>
              <a:off x="2680" y="2357"/>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898" name="Line 546"/>
            <p:cNvSpPr>
              <a:spLocks noChangeShapeType="1"/>
            </p:cNvSpPr>
            <p:nvPr/>
          </p:nvSpPr>
          <p:spPr bwMode="auto">
            <a:xfrm>
              <a:off x="2685" y="2359"/>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899" name="Freeform 547"/>
            <p:cNvSpPr>
              <a:spLocks/>
            </p:cNvSpPr>
            <p:nvPr/>
          </p:nvSpPr>
          <p:spPr bwMode="auto">
            <a:xfrm>
              <a:off x="2680" y="235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00" name="Line 548"/>
            <p:cNvSpPr>
              <a:spLocks noChangeShapeType="1"/>
            </p:cNvSpPr>
            <p:nvPr/>
          </p:nvSpPr>
          <p:spPr bwMode="auto">
            <a:xfrm flipV="1">
              <a:off x="2687" y="2353"/>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01" name="Freeform 549"/>
            <p:cNvSpPr>
              <a:spLocks/>
            </p:cNvSpPr>
            <p:nvPr/>
          </p:nvSpPr>
          <p:spPr bwMode="auto">
            <a:xfrm>
              <a:off x="2682" y="2353"/>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02" name="Line 550"/>
            <p:cNvSpPr>
              <a:spLocks noChangeShapeType="1"/>
            </p:cNvSpPr>
            <p:nvPr/>
          </p:nvSpPr>
          <p:spPr bwMode="auto">
            <a:xfrm>
              <a:off x="2687" y="2353"/>
              <a:ext cx="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03" name="Freeform 551"/>
            <p:cNvSpPr>
              <a:spLocks/>
            </p:cNvSpPr>
            <p:nvPr/>
          </p:nvSpPr>
          <p:spPr bwMode="auto">
            <a:xfrm>
              <a:off x="2682" y="2348"/>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04" name="Line 552"/>
            <p:cNvSpPr>
              <a:spLocks noChangeShapeType="1"/>
            </p:cNvSpPr>
            <p:nvPr/>
          </p:nvSpPr>
          <p:spPr bwMode="auto">
            <a:xfrm flipV="1">
              <a:off x="2695" y="2350"/>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05" name="Freeform 553"/>
            <p:cNvSpPr>
              <a:spLocks/>
            </p:cNvSpPr>
            <p:nvPr/>
          </p:nvSpPr>
          <p:spPr bwMode="auto">
            <a:xfrm>
              <a:off x="2689" y="2348"/>
              <a:ext cx="11"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06" name="Line 554"/>
            <p:cNvSpPr>
              <a:spLocks noChangeShapeType="1"/>
            </p:cNvSpPr>
            <p:nvPr/>
          </p:nvSpPr>
          <p:spPr bwMode="auto">
            <a:xfrm flipV="1">
              <a:off x="2709" y="2337"/>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07" name="Line 555"/>
            <p:cNvSpPr>
              <a:spLocks noChangeShapeType="1"/>
            </p:cNvSpPr>
            <p:nvPr/>
          </p:nvSpPr>
          <p:spPr bwMode="auto">
            <a:xfrm>
              <a:off x="2709" y="2337"/>
              <a:ext cx="1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08" name="Freeform 556"/>
            <p:cNvSpPr>
              <a:spLocks/>
            </p:cNvSpPr>
            <p:nvPr/>
          </p:nvSpPr>
          <p:spPr bwMode="auto">
            <a:xfrm>
              <a:off x="2704" y="233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09" name="Line 557"/>
            <p:cNvSpPr>
              <a:spLocks noChangeShapeType="1"/>
            </p:cNvSpPr>
            <p:nvPr/>
          </p:nvSpPr>
          <p:spPr bwMode="auto">
            <a:xfrm flipV="1">
              <a:off x="2728" y="233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10" name="Freeform 558"/>
            <p:cNvSpPr>
              <a:spLocks/>
            </p:cNvSpPr>
            <p:nvPr/>
          </p:nvSpPr>
          <p:spPr bwMode="auto">
            <a:xfrm>
              <a:off x="2723" y="2332"/>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11" name="Line 559"/>
            <p:cNvSpPr>
              <a:spLocks noChangeShapeType="1"/>
            </p:cNvSpPr>
            <p:nvPr/>
          </p:nvSpPr>
          <p:spPr bwMode="auto">
            <a:xfrm>
              <a:off x="2728" y="2333"/>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12" name="Freeform 560"/>
            <p:cNvSpPr>
              <a:spLocks/>
            </p:cNvSpPr>
            <p:nvPr/>
          </p:nvSpPr>
          <p:spPr bwMode="auto">
            <a:xfrm>
              <a:off x="2723" y="2328"/>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13" name="Line 561"/>
            <p:cNvSpPr>
              <a:spLocks noChangeShapeType="1"/>
            </p:cNvSpPr>
            <p:nvPr/>
          </p:nvSpPr>
          <p:spPr bwMode="auto">
            <a:xfrm flipV="1">
              <a:off x="2745" y="2320"/>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14" name="Freeform 562"/>
            <p:cNvSpPr>
              <a:spLocks/>
            </p:cNvSpPr>
            <p:nvPr/>
          </p:nvSpPr>
          <p:spPr bwMode="auto">
            <a:xfrm>
              <a:off x="2740" y="2319"/>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15" name="Line 563"/>
            <p:cNvSpPr>
              <a:spLocks noChangeShapeType="1"/>
            </p:cNvSpPr>
            <p:nvPr/>
          </p:nvSpPr>
          <p:spPr bwMode="auto">
            <a:xfrm>
              <a:off x="2745" y="2320"/>
              <a:ext cx="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16" name="Freeform 564"/>
            <p:cNvSpPr>
              <a:spLocks/>
            </p:cNvSpPr>
            <p:nvPr/>
          </p:nvSpPr>
          <p:spPr bwMode="auto">
            <a:xfrm>
              <a:off x="2740" y="2315"/>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17" name="Line 565"/>
            <p:cNvSpPr>
              <a:spLocks noChangeShapeType="1"/>
            </p:cNvSpPr>
            <p:nvPr/>
          </p:nvSpPr>
          <p:spPr bwMode="auto">
            <a:xfrm flipV="1">
              <a:off x="2754" y="2307"/>
              <a:ext cx="1" cy="1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18" name="Freeform 566"/>
            <p:cNvSpPr>
              <a:spLocks/>
            </p:cNvSpPr>
            <p:nvPr/>
          </p:nvSpPr>
          <p:spPr bwMode="auto">
            <a:xfrm>
              <a:off x="2749" y="2315"/>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19" name="Line 567"/>
            <p:cNvSpPr>
              <a:spLocks noChangeShapeType="1"/>
            </p:cNvSpPr>
            <p:nvPr/>
          </p:nvSpPr>
          <p:spPr bwMode="auto">
            <a:xfrm>
              <a:off x="2773" y="230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20" name="Line 568"/>
            <p:cNvSpPr>
              <a:spLocks noChangeShapeType="1"/>
            </p:cNvSpPr>
            <p:nvPr/>
          </p:nvSpPr>
          <p:spPr bwMode="auto">
            <a:xfrm flipV="1">
              <a:off x="2776" y="229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21" name="Freeform 569"/>
            <p:cNvSpPr>
              <a:spLocks/>
            </p:cNvSpPr>
            <p:nvPr/>
          </p:nvSpPr>
          <p:spPr bwMode="auto">
            <a:xfrm>
              <a:off x="2771" y="2297"/>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22" name="Line 570"/>
            <p:cNvSpPr>
              <a:spLocks noChangeShapeType="1"/>
            </p:cNvSpPr>
            <p:nvPr/>
          </p:nvSpPr>
          <p:spPr bwMode="auto">
            <a:xfrm>
              <a:off x="2776" y="2299"/>
              <a:ext cx="15"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23" name="Freeform 571"/>
            <p:cNvSpPr>
              <a:spLocks/>
            </p:cNvSpPr>
            <p:nvPr/>
          </p:nvSpPr>
          <p:spPr bwMode="auto">
            <a:xfrm>
              <a:off x="2771" y="229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24" name="Line 572"/>
            <p:cNvSpPr>
              <a:spLocks noChangeShapeType="1"/>
            </p:cNvSpPr>
            <p:nvPr/>
          </p:nvSpPr>
          <p:spPr bwMode="auto">
            <a:xfrm flipV="1">
              <a:off x="2791" y="2293"/>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25" name="Freeform 573"/>
            <p:cNvSpPr>
              <a:spLocks/>
            </p:cNvSpPr>
            <p:nvPr/>
          </p:nvSpPr>
          <p:spPr bwMode="auto">
            <a:xfrm>
              <a:off x="2786" y="2293"/>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26" name="Line 574"/>
            <p:cNvSpPr>
              <a:spLocks noChangeShapeType="1"/>
            </p:cNvSpPr>
            <p:nvPr/>
          </p:nvSpPr>
          <p:spPr bwMode="auto">
            <a:xfrm>
              <a:off x="2800" y="2277"/>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27" name="Freeform 575"/>
            <p:cNvSpPr>
              <a:spLocks/>
            </p:cNvSpPr>
            <p:nvPr/>
          </p:nvSpPr>
          <p:spPr bwMode="auto">
            <a:xfrm>
              <a:off x="2796" y="227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28" name="Line 576"/>
            <p:cNvSpPr>
              <a:spLocks noChangeShapeType="1"/>
            </p:cNvSpPr>
            <p:nvPr/>
          </p:nvSpPr>
          <p:spPr bwMode="auto">
            <a:xfrm flipV="1">
              <a:off x="2810" y="227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29" name="Freeform 577"/>
            <p:cNvSpPr>
              <a:spLocks/>
            </p:cNvSpPr>
            <p:nvPr/>
          </p:nvSpPr>
          <p:spPr bwMode="auto">
            <a:xfrm>
              <a:off x="2805" y="2272"/>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30" name="Line 578"/>
            <p:cNvSpPr>
              <a:spLocks noChangeShapeType="1"/>
            </p:cNvSpPr>
            <p:nvPr/>
          </p:nvSpPr>
          <p:spPr bwMode="auto">
            <a:xfrm>
              <a:off x="2810" y="2273"/>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31" name="Freeform 579"/>
            <p:cNvSpPr>
              <a:spLocks/>
            </p:cNvSpPr>
            <p:nvPr/>
          </p:nvSpPr>
          <p:spPr bwMode="auto">
            <a:xfrm>
              <a:off x="2805" y="2268"/>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32" name="Line 580"/>
            <p:cNvSpPr>
              <a:spLocks noChangeShapeType="1"/>
            </p:cNvSpPr>
            <p:nvPr/>
          </p:nvSpPr>
          <p:spPr bwMode="auto">
            <a:xfrm flipV="1">
              <a:off x="2820" y="227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33" name="Freeform 581"/>
            <p:cNvSpPr>
              <a:spLocks/>
            </p:cNvSpPr>
            <p:nvPr/>
          </p:nvSpPr>
          <p:spPr bwMode="auto">
            <a:xfrm>
              <a:off x="2815" y="2268"/>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34" name="Line 582"/>
            <p:cNvSpPr>
              <a:spLocks noChangeShapeType="1"/>
            </p:cNvSpPr>
            <p:nvPr/>
          </p:nvSpPr>
          <p:spPr bwMode="auto">
            <a:xfrm flipV="1">
              <a:off x="2838" y="2262"/>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35" name="Line 583"/>
            <p:cNvSpPr>
              <a:spLocks noChangeShapeType="1"/>
            </p:cNvSpPr>
            <p:nvPr/>
          </p:nvSpPr>
          <p:spPr bwMode="auto">
            <a:xfrm>
              <a:off x="2838" y="2262"/>
              <a:ext cx="1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36" name="Freeform 584"/>
            <p:cNvSpPr>
              <a:spLocks/>
            </p:cNvSpPr>
            <p:nvPr/>
          </p:nvSpPr>
          <p:spPr bwMode="auto">
            <a:xfrm>
              <a:off x="2831" y="2256"/>
              <a:ext cx="11" cy="10"/>
            </a:xfrm>
            <a:custGeom>
              <a:avLst/>
              <a:gdLst/>
              <a:ahLst/>
              <a:cxnLst>
                <a:cxn ang="0">
                  <a:pos x="0" y="5"/>
                </a:cxn>
                <a:cxn ang="0">
                  <a:pos x="6" y="0"/>
                </a:cxn>
                <a:cxn ang="0">
                  <a:pos x="11" y="5"/>
                </a:cxn>
                <a:cxn ang="0">
                  <a:pos x="6" y="11"/>
                </a:cxn>
                <a:cxn ang="0">
                  <a:pos x="0" y="5"/>
                </a:cxn>
              </a:cxnLst>
              <a:rect l="0" t="0" r="r" b="b"/>
              <a:pathLst>
                <a:path w="11" h="11">
                  <a:moveTo>
                    <a:pt x="0" y="5"/>
                  </a:moveTo>
                  <a:lnTo>
                    <a:pt x="6" y="0"/>
                  </a:lnTo>
                  <a:lnTo>
                    <a:pt x="11" y="5"/>
                  </a:lnTo>
                  <a:lnTo>
                    <a:pt x="6"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37" name="Line 585"/>
            <p:cNvSpPr>
              <a:spLocks noChangeShapeType="1"/>
            </p:cNvSpPr>
            <p:nvPr/>
          </p:nvSpPr>
          <p:spPr bwMode="auto">
            <a:xfrm flipV="1">
              <a:off x="2847" y="2256"/>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38" name="Freeform 586"/>
            <p:cNvSpPr>
              <a:spLocks/>
            </p:cNvSpPr>
            <p:nvPr/>
          </p:nvSpPr>
          <p:spPr bwMode="auto">
            <a:xfrm>
              <a:off x="2843" y="2256"/>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39" name="Line 587"/>
            <p:cNvSpPr>
              <a:spLocks noChangeShapeType="1"/>
            </p:cNvSpPr>
            <p:nvPr/>
          </p:nvSpPr>
          <p:spPr bwMode="auto">
            <a:xfrm>
              <a:off x="2847" y="2256"/>
              <a:ext cx="6"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40" name="Freeform 588"/>
            <p:cNvSpPr>
              <a:spLocks/>
            </p:cNvSpPr>
            <p:nvPr/>
          </p:nvSpPr>
          <p:spPr bwMode="auto">
            <a:xfrm>
              <a:off x="2843" y="2251"/>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41" name="Line 589"/>
            <p:cNvSpPr>
              <a:spLocks noChangeShapeType="1"/>
            </p:cNvSpPr>
            <p:nvPr/>
          </p:nvSpPr>
          <p:spPr bwMode="auto">
            <a:xfrm flipV="1">
              <a:off x="2853" y="2254"/>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42" name="Freeform 590"/>
            <p:cNvSpPr>
              <a:spLocks/>
            </p:cNvSpPr>
            <p:nvPr/>
          </p:nvSpPr>
          <p:spPr bwMode="auto">
            <a:xfrm>
              <a:off x="2847" y="2251"/>
              <a:ext cx="11"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43" name="Line 591"/>
            <p:cNvSpPr>
              <a:spLocks noChangeShapeType="1"/>
            </p:cNvSpPr>
            <p:nvPr/>
          </p:nvSpPr>
          <p:spPr bwMode="auto">
            <a:xfrm>
              <a:off x="2863" y="2239"/>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44" name="Freeform 592"/>
            <p:cNvSpPr>
              <a:spLocks/>
            </p:cNvSpPr>
            <p:nvPr/>
          </p:nvSpPr>
          <p:spPr bwMode="auto">
            <a:xfrm>
              <a:off x="2859" y="223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45" name="Line 593"/>
            <p:cNvSpPr>
              <a:spLocks noChangeShapeType="1"/>
            </p:cNvSpPr>
            <p:nvPr/>
          </p:nvSpPr>
          <p:spPr bwMode="auto">
            <a:xfrm flipV="1">
              <a:off x="2871" y="2235"/>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46" name="Freeform 594"/>
            <p:cNvSpPr>
              <a:spLocks/>
            </p:cNvSpPr>
            <p:nvPr/>
          </p:nvSpPr>
          <p:spPr bwMode="auto">
            <a:xfrm>
              <a:off x="2866" y="2233"/>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47" name="Line 595"/>
            <p:cNvSpPr>
              <a:spLocks noChangeShapeType="1"/>
            </p:cNvSpPr>
            <p:nvPr/>
          </p:nvSpPr>
          <p:spPr bwMode="auto">
            <a:xfrm>
              <a:off x="2871" y="2235"/>
              <a:ext cx="1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48" name="Freeform 596"/>
            <p:cNvSpPr>
              <a:spLocks/>
            </p:cNvSpPr>
            <p:nvPr/>
          </p:nvSpPr>
          <p:spPr bwMode="auto">
            <a:xfrm>
              <a:off x="2866" y="2230"/>
              <a:ext cx="10" cy="14"/>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49" name="Line 597"/>
            <p:cNvSpPr>
              <a:spLocks noChangeShapeType="1"/>
            </p:cNvSpPr>
            <p:nvPr/>
          </p:nvSpPr>
          <p:spPr bwMode="auto">
            <a:xfrm flipV="1">
              <a:off x="2882" y="2233"/>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50" name="Freeform 598"/>
            <p:cNvSpPr>
              <a:spLocks/>
            </p:cNvSpPr>
            <p:nvPr/>
          </p:nvSpPr>
          <p:spPr bwMode="auto">
            <a:xfrm>
              <a:off x="2877" y="2230"/>
              <a:ext cx="10" cy="14"/>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51" name="Line 599"/>
            <p:cNvSpPr>
              <a:spLocks noChangeShapeType="1"/>
            </p:cNvSpPr>
            <p:nvPr/>
          </p:nvSpPr>
          <p:spPr bwMode="auto">
            <a:xfrm>
              <a:off x="2896" y="2221"/>
              <a:ext cx="1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52" name="Freeform 600"/>
            <p:cNvSpPr>
              <a:spLocks/>
            </p:cNvSpPr>
            <p:nvPr/>
          </p:nvSpPr>
          <p:spPr bwMode="auto">
            <a:xfrm>
              <a:off x="2891" y="2216"/>
              <a:ext cx="10" cy="14"/>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53" name="Line 601"/>
            <p:cNvSpPr>
              <a:spLocks noChangeShapeType="1"/>
            </p:cNvSpPr>
            <p:nvPr/>
          </p:nvSpPr>
          <p:spPr bwMode="auto">
            <a:xfrm flipV="1">
              <a:off x="2910" y="2218"/>
              <a:ext cx="0"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54" name="Freeform 602"/>
            <p:cNvSpPr>
              <a:spLocks/>
            </p:cNvSpPr>
            <p:nvPr/>
          </p:nvSpPr>
          <p:spPr bwMode="auto">
            <a:xfrm>
              <a:off x="2906" y="2216"/>
              <a:ext cx="10" cy="14"/>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55" name="Line 603"/>
            <p:cNvSpPr>
              <a:spLocks noChangeShapeType="1"/>
            </p:cNvSpPr>
            <p:nvPr/>
          </p:nvSpPr>
          <p:spPr bwMode="auto">
            <a:xfrm>
              <a:off x="2910" y="2218"/>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56" name="Freeform 604"/>
            <p:cNvSpPr>
              <a:spLocks/>
            </p:cNvSpPr>
            <p:nvPr/>
          </p:nvSpPr>
          <p:spPr bwMode="auto">
            <a:xfrm>
              <a:off x="2906" y="2213"/>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57" name="Line 605"/>
            <p:cNvSpPr>
              <a:spLocks noChangeShapeType="1"/>
            </p:cNvSpPr>
            <p:nvPr/>
          </p:nvSpPr>
          <p:spPr bwMode="auto">
            <a:xfrm flipV="1">
              <a:off x="2914" y="2214"/>
              <a:ext cx="1" cy="4"/>
            </a:xfrm>
            <a:prstGeom prst="line">
              <a:avLst/>
            </a:prstGeom>
            <a:noFill/>
            <a:ln w="17463">
              <a:solidFill>
                <a:schemeClr val="bg1"/>
              </a:solidFill>
              <a:round/>
              <a:headEnd/>
              <a:tailEnd/>
            </a:ln>
          </p:spPr>
          <p:txBody>
            <a:bodyPr/>
            <a:lstStyle/>
            <a:p>
              <a:pPr>
                <a:defRPr/>
              </a:pPr>
              <a:endParaRPr lang="en-US">
                <a:latin typeface="Arial" charset="0"/>
              </a:endParaRPr>
            </a:p>
          </p:txBody>
        </p:sp>
      </p:grpSp>
      <p:grpSp>
        <p:nvGrpSpPr>
          <p:cNvPr id="35020" name="Group 606"/>
          <p:cNvGrpSpPr>
            <a:grpSpLocks/>
          </p:cNvGrpSpPr>
          <p:nvPr/>
        </p:nvGrpSpPr>
        <p:grpSpPr bwMode="auto">
          <a:xfrm>
            <a:off x="6119813" y="2854325"/>
            <a:ext cx="1098550" cy="565150"/>
            <a:chOff x="2909" y="1769"/>
            <a:chExt cx="764" cy="455"/>
          </a:xfrm>
        </p:grpSpPr>
        <p:sp>
          <p:nvSpPr>
            <p:cNvPr id="612959" name="Freeform 607"/>
            <p:cNvSpPr>
              <a:spLocks/>
            </p:cNvSpPr>
            <p:nvPr/>
          </p:nvSpPr>
          <p:spPr bwMode="auto">
            <a:xfrm>
              <a:off x="2909" y="2212"/>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60" name="Line 608"/>
            <p:cNvSpPr>
              <a:spLocks noChangeShapeType="1"/>
            </p:cNvSpPr>
            <p:nvPr/>
          </p:nvSpPr>
          <p:spPr bwMode="auto">
            <a:xfrm flipV="1">
              <a:off x="2928" y="2201"/>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61" name="Line 609"/>
            <p:cNvSpPr>
              <a:spLocks noChangeShapeType="1"/>
            </p:cNvSpPr>
            <p:nvPr/>
          </p:nvSpPr>
          <p:spPr bwMode="auto">
            <a:xfrm>
              <a:off x="2928" y="2201"/>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62" name="Freeform 610"/>
            <p:cNvSpPr>
              <a:spLocks/>
            </p:cNvSpPr>
            <p:nvPr/>
          </p:nvSpPr>
          <p:spPr bwMode="auto">
            <a:xfrm>
              <a:off x="2923" y="2196"/>
              <a:ext cx="10" cy="12"/>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63" name="Line 611"/>
            <p:cNvSpPr>
              <a:spLocks noChangeShapeType="1"/>
            </p:cNvSpPr>
            <p:nvPr/>
          </p:nvSpPr>
          <p:spPr bwMode="auto">
            <a:xfrm flipV="1">
              <a:off x="2933" y="219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64" name="Freeform 612"/>
            <p:cNvSpPr>
              <a:spLocks/>
            </p:cNvSpPr>
            <p:nvPr/>
          </p:nvSpPr>
          <p:spPr bwMode="auto">
            <a:xfrm>
              <a:off x="2928" y="2196"/>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65" name="Line 613"/>
            <p:cNvSpPr>
              <a:spLocks noChangeShapeType="1"/>
            </p:cNvSpPr>
            <p:nvPr/>
          </p:nvSpPr>
          <p:spPr bwMode="auto">
            <a:xfrm>
              <a:off x="2933" y="2196"/>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66" name="Freeform 614"/>
            <p:cNvSpPr>
              <a:spLocks/>
            </p:cNvSpPr>
            <p:nvPr/>
          </p:nvSpPr>
          <p:spPr bwMode="auto">
            <a:xfrm>
              <a:off x="2928" y="2191"/>
              <a:ext cx="10" cy="13"/>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67" name="Line 615"/>
            <p:cNvSpPr>
              <a:spLocks noChangeShapeType="1"/>
            </p:cNvSpPr>
            <p:nvPr/>
          </p:nvSpPr>
          <p:spPr bwMode="auto">
            <a:xfrm flipV="1">
              <a:off x="2935" y="2192"/>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68" name="Freeform 616"/>
            <p:cNvSpPr>
              <a:spLocks/>
            </p:cNvSpPr>
            <p:nvPr/>
          </p:nvSpPr>
          <p:spPr bwMode="auto">
            <a:xfrm>
              <a:off x="2930" y="2191"/>
              <a:ext cx="10"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69" name="Line 617"/>
            <p:cNvSpPr>
              <a:spLocks noChangeShapeType="1"/>
            </p:cNvSpPr>
            <p:nvPr/>
          </p:nvSpPr>
          <p:spPr bwMode="auto">
            <a:xfrm>
              <a:off x="2935" y="2192"/>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70" name="Freeform 618"/>
            <p:cNvSpPr>
              <a:spLocks/>
            </p:cNvSpPr>
            <p:nvPr/>
          </p:nvSpPr>
          <p:spPr bwMode="auto">
            <a:xfrm>
              <a:off x="2930" y="2187"/>
              <a:ext cx="10" cy="12"/>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71" name="Line 619"/>
            <p:cNvSpPr>
              <a:spLocks noChangeShapeType="1"/>
            </p:cNvSpPr>
            <p:nvPr/>
          </p:nvSpPr>
          <p:spPr bwMode="auto">
            <a:xfrm>
              <a:off x="2952" y="2175"/>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72" name="Line 620"/>
            <p:cNvSpPr>
              <a:spLocks noChangeShapeType="1"/>
            </p:cNvSpPr>
            <p:nvPr/>
          </p:nvSpPr>
          <p:spPr bwMode="auto">
            <a:xfrm flipV="1">
              <a:off x="2954" y="217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73" name="Freeform 621"/>
            <p:cNvSpPr>
              <a:spLocks/>
            </p:cNvSpPr>
            <p:nvPr/>
          </p:nvSpPr>
          <p:spPr bwMode="auto">
            <a:xfrm>
              <a:off x="2949" y="2172"/>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74" name="Line 622"/>
            <p:cNvSpPr>
              <a:spLocks noChangeShapeType="1"/>
            </p:cNvSpPr>
            <p:nvPr/>
          </p:nvSpPr>
          <p:spPr bwMode="auto">
            <a:xfrm>
              <a:off x="2954" y="2172"/>
              <a:ext cx="1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75" name="Freeform 623"/>
            <p:cNvSpPr>
              <a:spLocks/>
            </p:cNvSpPr>
            <p:nvPr/>
          </p:nvSpPr>
          <p:spPr bwMode="auto">
            <a:xfrm>
              <a:off x="2949" y="2166"/>
              <a:ext cx="10" cy="9"/>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76" name="Line 624"/>
            <p:cNvSpPr>
              <a:spLocks noChangeShapeType="1"/>
            </p:cNvSpPr>
            <p:nvPr/>
          </p:nvSpPr>
          <p:spPr bwMode="auto">
            <a:xfrm flipV="1">
              <a:off x="2990" y="2158"/>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77" name="Line 625"/>
            <p:cNvSpPr>
              <a:spLocks noChangeShapeType="1"/>
            </p:cNvSpPr>
            <p:nvPr/>
          </p:nvSpPr>
          <p:spPr bwMode="auto">
            <a:xfrm>
              <a:off x="2990" y="2158"/>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78" name="Freeform 626"/>
            <p:cNvSpPr>
              <a:spLocks/>
            </p:cNvSpPr>
            <p:nvPr/>
          </p:nvSpPr>
          <p:spPr bwMode="auto">
            <a:xfrm>
              <a:off x="2985" y="2152"/>
              <a:ext cx="10" cy="12"/>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79" name="Line 627"/>
            <p:cNvSpPr>
              <a:spLocks noChangeShapeType="1"/>
            </p:cNvSpPr>
            <p:nvPr/>
          </p:nvSpPr>
          <p:spPr bwMode="auto">
            <a:xfrm flipV="1">
              <a:off x="2995" y="2154"/>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80" name="Freeform 628"/>
            <p:cNvSpPr>
              <a:spLocks/>
            </p:cNvSpPr>
            <p:nvPr/>
          </p:nvSpPr>
          <p:spPr bwMode="auto">
            <a:xfrm>
              <a:off x="2990" y="2152"/>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81" name="Line 629"/>
            <p:cNvSpPr>
              <a:spLocks noChangeShapeType="1"/>
            </p:cNvSpPr>
            <p:nvPr/>
          </p:nvSpPr>
          <p:spPr bwMode="auto">
            <a:xfrm>
              <a:off x="2995" y="215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82" name="Freeform 630"/>
            <p:cNvSpPr>
              <a:spLocks/>
            </p:cNvSpPr>
            <p:nvPr/>
          </p:nvSpPr>
          <p:spPr bwMode="auto">
            <a:xfrm>
              <a:off x="2990" y="2149"/>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83" name="Line 631"/>
            <p:cNvSpPr>
              <a:spLocks noChangeShapeType="1"/>
            </p:cNvSpPr>
            <p:nvPr/>
          </p:nvSpPr>
          <p:spPr bwMode="auto">
            <a:xfrm flipV="1">
              <a:off x="2997" y="214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84" name="Freeform 632"/>
            <p:cNvSpPr>
              <a:spLocks/>
            </p:cNvSpPr>
            <p:nvPr/>
          </p:nvSpPr>
          <p:spPr bwMode="auto">
            <a:xfrm>
              <a:off x="2992" y="2149"/>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85" name="Line 633"/>
            <p:cNvSpPr>
              <a:spLocks noChangeShapeType="1"/>
            </p:cNvSpPr>
            <p:nvPr/>
          </p:nvSpPr>
          <p:spPr bwMode="auto">
            <a:xfrm>
              <a:off x="2997" y="2149"/>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86" name="Freeform 634"/>
            <p:cNvSpPr>
              <a:spLocks/>
            </p:cNvSpPr>
            <p:nvPr/>
          </p:nvSpPr>
          <p:spPr bwMode="auto">
            <a:xfrm>
              <a:off x="2992" y="2143"/>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87" name="Line 635"/>
            <p:cNvSpPr>
              <a:spLocks noChangeShapeType="1"/>
            </p:cNvSpPr>
            <p:nvPr/>
          </p:nvSpPr>
          <p:spPr bwMode="auto">
            <a:xfrm>
              <a:off x="3019" y="2142"/>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88" name="Freeform 636"/>
            <p:cNvSpPr>
              <a:spLocks/>
            </p:cNvSpPr>
            <p:nvPr/>
          </p:nvSpPr>
          <p:spPr bwMode="auto">
            <a:xfrm>
              <a:off x="3014" y="2137"/>
              <a:ext cx="10" cy="12"/>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89" name="Line 637"/>
            <p:cNvSpPr>
              <a:spLocks noChangeShapeType="1"/>
            </p:cNvSpPr>
            <p:nvPr/>
          </p:nvSpPr>
          <p:spPr bwMode="auto">
            <a:xfrm flipV="1">
              <a:off x="3026" y="2137"/>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90" name="Freeform 638"/>
            <p:cNvSpPr>
              <a:spLocks/>
            </p:cNvSpPr>
            <p:nvPr/>
          </p:nvSpPr>
          <p:spPr bwMode="auto">
            <a:xfrm>
              <a:off x="3021" y="2137"/>
              <a:ext cx="11" cy="12"/>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91" name="Line 639"/>
            <p:cNvSpPr>
              <a:spLocks noChangeShapeType="1"/>
            </p:cNvSpPr>
            <p:nvPr/>
          </p:nvSpPr>
          <p:spPr bwMode="auto">
            <a:xfrm>
              <a:off x="3026" y="2137"/>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92" name="Freeform 640"/>
            <p:cNvSpPr>
              <a:spLocks/>
            </p:cNvSpPr>
            <p:nvPr/>
          </p:nvSpPr>
          <p:spPr bwMode="auto">
            <a:xfrm>
              <a:off x="3021" y="2132"/>
              <a:ext cx="11" cy="12"/>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93" name="Line 641"/>
            <p:cNvSpPr>
              <a:spLocks noChangeShapeType="1"/>
            </p:cNvSpPr>
            <p:nvPr/>
          </p:nvSpPr>
          <p:spPr bwMode="auto">
            <a:xfrm flipV="1">
              <a:off x="3034" y="213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94" name="Freeform 642"/>
            <p:cNvSpPr>
              <a:spLocks/>
            </p:cNvSpPr>
            <p:nvPr/>
          </p:nvSpPr>
          <p:spPr bwMode="auto">
            <a:xfrm>
              <a:off x="3029" y="2132"/>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95" name="Line 643"/>
            <p:cNvSpPr>
              <a:spLocks noChangeShapeType="1"/>
            </p:cNvSpPr>
            <p:nvPr/>
          </p:nvSpPr>
          <p:spPr bwMode="auto">
            <a:xfrm>
              <a:off x="3034" y="2133"/>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96" name="Freeform 644"/>
            <p:cNvSpPr>
              <a:spLocks/>
            </p:cNvSpPr>
            <p:nvPr/>
          </p:nvSpPr>
          <p:spPr bwMode="auto">
            <a:xfrm>
              <a:off x="3029" y="2128"/>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2997" name="Line 645"/>
            <p:cNvSpPr>
              <a:spLocks noChangeShapeType="1"/>
            </p:cNvSpPr>
            <p:nvPr/>
          </p:nvSpPr>
          <p:spPr bwMode="auto">
            <a:xfrm>
              <a:off x="3044" y="2115"/>
              <a:ext cx="4"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98" name="Line 646"/>
            <p:cNvSpPr>
              <a:spLocks noChangeShapeType="1"/>
            </p:cNvSpPr>
            <p:nvPr/>
          </p:nvSpPr>
          <p:spPr bwMode="auto">
            <a:xfrm flipV="1">
              <a:off x="3048" y="211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2999" name="Freeform 647"/>
            <p:cNvSpPr>
              <a:spLocks/>
            </p:cNvSpPr>
            <p:nvPr/>
          </p:nvSpPr>
          <p:spPr bwMode="auto">
            <a:xfrm>
              <a:off x="3043" y="2112"/>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00" name="Line 648"/>
            <p:cNvSpPr>
              <a:spLocks noChangeShapeType="1"/>
            </p:cNvSpPr>
            <p:nvPr/>
          </p:nvSpPr>
          <p:spPr bwMode="auto">
            <a:xfrm>
              <a:off x="3048" y="2112"/>
              <a:ext cx="1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01" name="Freeform 649"/>
            <p:cNvSpPr>
              <a:spLocks/>
            </p:cNvSpPr>
            <p:nvPr/>
          </p:nvSpPr>
          <p:spPr bwMode="auto">
            <a:xfrm>
              <a:off x="3043" y="2106"/>
              <a:ext cx="10" cy="12"/>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02" name="Line 650"/>
            <p:cNvSpPr>
              <a:spLocks noChangeShapeType="1"/>
            </p:cNvSpPr>
            <p:nvPr/>
          </p:nvSpPr>
          <p:spPr bwMode="auto">
            <a:xfrm flipV="1">
              <a:off x="3058" y="210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03" name="Freeform 651"/>
            <p:cNvSpPr>
              <a:spLocks/>
            </p:cNvSpPr>
            <p:nvPr/>
          </p:nvSpPr>
          <p:spPr bwMode="auto">
            <a:xfrm>
              <a:off x="3053" y="2106"/>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04" name="Line 652"/>
            <p:cNvSpPr>
              <a:spLocks noChangeShapeType="1"/>
            </p:cNvSpPr>
            <p:nvPr/>
          </p:nvSpPr>
          <p:spPr bwMode="auto">
            <a:xfrm>
              <a:off x="3058" y="2106"/>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05" name="Freeform 653"/>
            <p:cNvSpPr>
              <a:spLocks/>
            </p:cNvSpPr>
            <p:nvPr/>
          </p:nvSpPr>
          <p:spPr bwMode="auto">
            <a:xfrm>
              <a:off x="3053" y="2103"/>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06" name="Line 654"/>
            <p:cNvSpPr>
              <a:spLocks noChangeShapeType="1"/>
            </p:cNvSpPr>
            <p:nvPr/>
          </p:nvSpPr>
          <p:spPr bwMode="auto">
            <a:xfrm>
              <a:off x="3077" y="2099"/>
              <a:ext cx="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07" name="Line 655"/>
            <p:cNvSpPr>
              <a:spLocks noChangeShapeType="1"/>
            </p:cNvSpPr>
            <p:nvPr/>
          </p:nvSpPr>
          <p:spPr bwMode="auto">
            <a:xfrm flipV="1">
              <a:off x="3086" y="2095"/>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08" name="Freeform 656"/>
            <p:cNvSpPr>
              <a:spLocks/>
            </p:cNvSpPr>
            <p:nvPr/>
          </p:nvSpPr>
          <p:spPr bwMode="auto">
            <a:xfrm>
              <a:off x="3081" y="2094"/>
              <a:ext cx="10"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09" name="Line 657"/>
            <p:cNvSpPr>
              <a:spLocks noChangeShapeType="1"/>
            </p:cNvSpPr>
            <p:nvPr/>
          </p:nvSpPr>
          <p:spPr bwMode="auto">
            <a:xfrm>
              <a:off x="3086" y="2095"/>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10" name="Freeform 658"/>
            <p:cNvSpPr>
              <a:spLocks/>
            </p:cNvSpPr>
            <p:nvPr/>
          </p:nvSpPr>
          <p:spPr bwMode="auto">
            <a:xfrm>
              <a:off x="3081" y="2090"/>
              <a:ext cx="10" cy="13"/>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11" name="Line 659"/>
            <p:cNvSpPr>
              <a:spLocks noChangeShapeType="1"/>
            </p:cNvSpPr>
            <p:nvPr/>
          </p:nvSpPr>
          <p:spPr bwMode="auto">
            <a:xfrm flipV="1">
              <a:off x="3091" y="2090"/>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12" name="Freeform 660"/>
            <p:cNvSpPr>
              <a:spLocks/>
            </p:cNvSpPr>
            <p:nvPr/>
          </p:nvSpPr>
          <p:spPr bwMode="auto">
            <a:xfrm>
              <a:off x="3086" y="2090"/>
              <a:ext cx="10"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13" name="Line 661"/>
            <p:cNvSpPr>
              <a:spLocks noChangeShapeType="1"/>
            </p:cNvSpPr>
            <p:nvPr/>
          </p:nvSpPr>
          <p:spPr bwMode="auto">
            <a:xfrm>
              <a:off x="3091" y="2090"/>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14" name="Freeform 662"/>
            <p:cNvSpPr>
              <a:spLocks/>
            </p:cNvSpPr>
            <p:nvPr/>
          </p:nvSpPr>
          <p:spPr bwMode="auto">
            <a:xfrm>
              <a:off x="3086" y="2085"/>
              <a:ext cx="10" cy="13"/>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15" name="Line 663"/>
            <p:cNvSpPr>
              <a:spLocks noChangeShapeType="1"/>
            </p:cNvSpPr>
            <p:nvPr/>
          </p:nvSpPr>
          <p:spPr bwMode="auto">
            <a:xfrm flipV="1">
              <a:off x="3113" y="208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16" name="Line 664"/>
            <p:cNvSpPr>
              <a:spLocks noChangeShapeType="1"/>
            </p:cNvSpPr>
            <p:nvPr/>
          </p:nvSpPr>
          <p:spPr bwMode="auto">
            <a:xfrm>
              <a:off x="3113" y="2082"/>
              <a:ext cx="2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17" name="Freeform 665"/>
            <p:cNvSpPr>
              <a:spLocks/>
            </p:cNvSpPr>
            <p:nvPr/>
          </p:nvSpPr>
          <p:spPr bwMode="auto">
            <a:xfrm>
              <a:off x="3107" y="2077"/>
              <a:ext cx="11" cy="12"/>
            </a:xfrm>
            <a:custGeom>
              <a:avLst/>
              <a:gdLst/>
              <a:ahLst/>
              <a:cxnLst>
                <a:cxn ang="0">
                  <a:pos x="0" y="5"/>
                </a:cxn>
                <a:cxn ang="0">
                  <a:pos x="6" y="0"/>
                </a:cxn>
                <a:cxn ang="0">
                  <a:pos x="11" y="5"/>
                </a:cxn>
                <a:cxn ang="0">
                  <a:pos x="6" y="11"/>
                </a:cxn>
                <a:cxn ang="0">
                  <a:pos x="0" y="5"/>
                </a:cxn>
              </a:cxnLst>
              <a:rect l="0" t="0" r="r" b="b"/>
              <a:pathLst>
                <a:path w="11" h="11">
                  <a:moveTo>
                    <a:pt x="0" y="5"/>
                  </a:moveTo>
                  <a:lnTo>
                    <a:pt x="6" y="0"/>
                  </a:lnTo>
                  <a:lnTo>
                    <a:pt x="11" y="5"/>
                  </a:lnTo>
                  <a:lnTo>
                    <a:pt x="6"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18" name="Line 666"/>
            <p:cNvSpPr>
              <a:spLocks noChangeShapeType="1"/>
            </p:cNvSpPr>
            <p:nvPr/>
          </p:nvSpPr>
          <p:spPr bwMode="auto">
            <a:xfrm>
              <a:off x="3153" y="2073"/>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19" name="Line 667"/>
            <p:cNvSpPr>
              <a:spLocks noChangeShapeType="1"/>
            </p:cNvSpPr>
            <p:nvPr/>
          </p:nvSpPr>
          <p:spPr bwMode="auto">
            <a:xfrm flipV="1">
              <a:off x="3156" y="206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20" name="Freeform 668"/>
            <p:cNvSpPr>
              <a:spLocks/>
            </p:cNvSpPr>
            <p:nvPr/>
          </p:nvSpPr>
          <p:spPr bwMode="auto">
            <a:xfrm>
              <a:off x="3151" y="2068"/>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21" name="Line 669"/>
            <p:cNvSpPr>
              <a:spLocks noChangeShapeType="1"/>
            </p:cNvSpPr>
            <p:nvPr/>
          </p:nvSpPr>
          <p:spPr bwMode="auto">
            <a:xfrm>
              <a:off x="3156" y="2069"/>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22" name="Freeform 670"/>
            <p:cNvSpPr>
              <a:spLocks/>
            </p:cNvSpPr>
            <p:nvPr/>
          </p:nvSpPr>
          <p:spPr bwMode="auto">
            <a:xfrm>
              <a:off x="3151" y="2064"/>
              <a:ext cx="10" cy="12"/>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23" name="Line 671"/>
            <p:cNvSpPr>
              <a:spLocks noChangeShapeType="1"/>
            </p:cNvSpPr>
            <p:nvPr/>
          </p:nvSpPr>
          <p:spPr bwMode="auto">
            <a:xfrm flipV="1">
              <a:off x="3166" y="2064"/>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24" name="Freeform 672"/>
            <p:cNvSpPr>
              <a:spLocks/>
            </p:cNvSpPr>
            <p:nvPr/>
          </p:nvSpPr>
          <p:spPr bwMode="auto">
            <a:xfrm>
              <a:off x="3161" y="2064"/>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25" name="Line 673"/>
            <p:cNvSpPr>
              <a:spLocks noChangeShapeType="1"/>
            </p:cNvSpPr>
            <p:nvPr/>
          </p:nvSpPr>
          <p:spPr bwMode="auto">
            <a:xfrm>
              <a:off x="3166" y="206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26" name="Freeform 674"/>
            <p:cNvSpPr>
              <a:spLocks/>
            </p:cNvSpPr>
            <p:nvPr/>
          </p:nvSpPr>
          <p:spPr bwMode="auto">
            <a:xfrm>
              <a:off x="3161" y="2059"/>
              <a:ext cx="10" cy="12"/>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27" name="Line 675"/>
            <p:cNvSpPr>
              <a:spLocks noChangeShapeType="1"/>
            </p:cNvSpPr>
            <p:nvPr/>
          </p:nvSpPr>
          <p:spPr bwMode="auto">
            <a:xfrm flipV="1">
              <a:off x="3168" y="2063"/>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28" name="Freeform 676"/>
            <p:cNvSpPr>
              <a:spLocks/>
            </p:cNvSpPr>
            <p:nvPr/>
          </p:nvSpPr>
          <p:spPr bwMode="auto">
            <a:xfrm>
              <a:off x="3163" y="2059"/>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29" name="Line 677"/>
            <p:cNvSpPr>
              <a:spLocks noChangeShapeType="1"/>
            </p:cNvSpPr>
            <p:nvPr/>
          </p:nvSpPr>
          <p:spPr bwMode="auto">
            <a:xfrm>
              <a:off x="3186" y="2057"/>
              <a:ext cx="2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30" name="Line 678"/>
            <p:cNvSpPr>
              <a:spLocks noChangeShapeType="1"/>
            </p:cNvSpPr>
            <p:nvPr/>
          </p:nvSpPr>
          <p:spPr bwMode="auto">
            <a:xfrm flipV="1">
              <a:off x="3206" y="2051"/>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31" name="Freeform 679"/>
            <p:cNvSpPr>
              <a:spLocks/>
            </p:cNvSpPr>
            <p:nvPr/>
          </p:nvSpPr>
          <p:spPr bwMode="auto">
            <a:xfrm>
              <a:off x="3200" y="2050"/>
              <a:ext cx="11" cy="12"/>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32" name="Line 680"/>
            <p:cNvSpPr>
              <a:spLocks noChangeShapeType="1"/>
            </p:cNvSpPr>
            <p:nvPr/>
          </p:nvSpPr>
          <p:spPr bwMode="auto">
            <a:xfrm>
              <a:off x="3206" y="2051"/>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33" name="Freeform 681"/>
            <p:cNvSpPr>
              <a:spLocks/>
            </p:cNvSpPr>
            <p:nvPr/>
          </p:nvSpPr>
          <p:spPr bwMode="auto">
            <a:xfrm>
              <a:off x="3200" y="2048"/>
              <a:ext cx="11"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34" name="Line 682"/>
            <p:cNvSpPr>
              <a:spLocks noChangeShapeType="1"/>
            </p:cNvSpPr>
            <p:nvPr/>
          </p:nvSpPr>
          <p:spPr bwMode="auto">
            <a:xfrm flipV="1">
              <a:off x="3226" y="204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35" name="Line 683"/>
            <p:cNvSpPr>
              <a:spLocks noChangeShapeType="1"/>
            </p:cNvSpPr>
            <p:nvPr/>
          </p:nvSpPr>
          <p:spPr bwMode="auto">
            <a:xfrm>
              <a:off x="3226" y="2043"/>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36" name="Freeform 684"/>
            <p:cNvSpPr>
              <a:spLocks/>
            </p:cNvSpPr>
            <p:nvPr/>
          </p:nvSpPr>
          <p:spPr bwMode="auto">
            <a:xfrm>
              <a:off x="3221" y="2037"/>
              <a:ext cx="11" cy="12"/>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37" name="Line 685"/>
            <p:cNvSpPr>
              <a:spLocks noChangeShapeType="1"/>
            </p:cNvSpPr>
            <p:nvPr/>
          </p:nvSpPr>
          <p:spPr bwMode="auto">
            <a:xfrm flipV="1">
              <a:off x="3232" y="2039"/>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38" name="Freeform 686"/>
            <p:cNvSpPr>
              <a:spLocks/>
            </p:cNvSpPr>
            <p:nvPr/>
          </p:nvSpPr>
          <p:spPr bwMode="auto">
            <a:xfrm>
              <a:off x="3228" y="2037"/>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39" name="Line 687"/>
            <p:cNvSpPr>
              <a:spLocks noChangeShapeType="1"/>
            </p:cNvSpPr>
            <p:nvPr/>
          </p:nvSpPr>
          <p:spPr bwMode="auto">
            <a:xfrm>
              <a:off x="3232" y="2039"/>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40" name="Freeform 688"/>
            <p:cNvSpPr>
              <a:spLocks/>
            </p:cNvSpPr>
            <p:nvPr/>
          </p:nvSpPr>
          <p:spPr bwMode="auto">
            <a:xfrm>
              <a:off x="3228" y="2034"/>
              <a:ext cx="10" cy="13"/>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41" name="Line 689"/>
            <p:cNvSpPr>
              <a:spLocks noChangeShapeType="1"/>
            </p:cNvSpPr>
            <p:nvPr/>
          </p:nvSpPr>
          <p:spPr bwMode="auto">
            <a:xfrm flipV="1">
              <a:off x="3238" y="2031"/>
              <a:ext cx="1" cy="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42" name="Freeform 690"/>
            <p:cNvSpPr>
              <a:spLocks/>
            </p:cNvSpPr>
            <p:nvPr/>
          </p:nvSpPr>
          <p:spPr bwMode="auto">
            <a:xfrm>
              <a:off x="3232" y="2034"/>
              <a:ext cx="11"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43" name="Line 691"/>
            <p:cNvSpPr>
              <a:spLocks noChangeShapeType="1"/>
            </p:cNvSpPr>
            <p:nvPr/>
          </p:nvSpPr>
          <p:spPr bwMode="auto">
            <a:xfrm>
              <a:off x="3258" y="2026"/>
              <a:ext cx="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44" name="Line 692"/>
            <p:cNvSpPr>
              <a:spLocks noChangeShapeType="1"/>
            </p:cNvSpPr>
            <p:nvPr/>
          </p:nvSpPr>
          <p:spPr bwMode="auto">
            <a:xfrm>
              <a:off x="3267" y="2026"/>
              <a:ext cx="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45" name="Freeform 693"/>
            <p:cNvSpPr>
              <a:spLocks/>
            </p:cNvSpPr>
            <p:nvPr/>
          </p:nvSpPr>
          <p:spPr bwMode="auto">
            <a:xfrm>
              <a:off x="3267" y="2021"/>
              <a:ext cx="1" cy="13"/>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46" name="Line 694"/>
            <p:cNvSpPr>
              <a:spLocks noChangeShapeType="1"/>
            </p:cNvSpPr>
            <p:nvPr/>
          </p:nvSpPr>
          <p:spPr bwMode="auto">
            <a:xfrm flipV="1">
              <a:off x="3276" y="2023"/>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47" name="Freeform 695"/>
            <p:cNvSpPr>
              <a:spLocks/>
            </p:cNvSpPr>
            <p:nvPr/>
          </p:nvSpPr>
          <p:spPr bwMode="auto">
            <a:xfrm>
              <a:off x="3271" y="2021"/>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48" name="Line 696"/>
            <p:cNvSpPr>
              <a:spLocks noChangeShapeType="1"/>
            </p:cNvSpPr>
            <p:nvPr/>
          </p:nvSpPr>
          <p:spPr bwMode="auto">
            <a:xfrm>
              <a:off x="3276" y="2023"/>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49" name="Freeform 697"/>
            <p:cNvSpPr>
              <a:spLocks/>
            </p:cNvSpPr>
            <p:nvPr/>
          </p:nvSpPr>
          <p:spPr bwMode="auto">
            <a:xfrm>
              <a:off x="3271" y="2018"/>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50" name="Line 698"/>
            <p:cNvSpPr>
              <a:spLocks noChangeShapeType="1"/>
            </p:cNvSpPr>
            <p:nvPr/>
          </p:nvSpPr>
          <p:spPr bwMode="auto">
            <a:xfrm>
              <a:off x="3291" y="2009"/>
              <a:ext cx="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51" name="Line 699"/>
            <p:cNvSpPr>
              <a:spLocks noChangeShapeType="1"/>
            </p:cNvSpPr>
            <p:nvPr/>
          </p:nvSpPr>
          <p:spPr bwMode="auto">
            <a:xfrm flipV="1">
              <a:off x="3300" y="2005"/>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52" name="Freeform 700"/>
            <p:cNvSpPr>
              <a:spLocks/>
            </p:cNvSpPr>
            <p:nvPr/>
          </p:nvSpPr>
          <p:spPr bwMode="auto">
            <a:xfrm>
              <a:off x="3295" y="2004"/>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53" name="Line 701"/>
            <p:cNvSpPr>
              <a:spLocks noChangeShapeType="1"/>
            </p:cNvSpPr>
            <p:nvPr/>
          </p:nvSpPr>
          <p:spPr bwMode="auto">
            <a:xfrm>
              <a:off x="3300" y="2005"/>
              <a:ext cx="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54" name="Freeform 702"/>
            <p:cNvSpPr>
              <a:spLocks/>
            </p:cNvSpPr>
            <p:nvPr/>
          </p:nvSpPr>
          <p:spPr bwMode="auto">
            <a:xfrm>
              <a:off x="3295" y="200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55" name="Line 703"/>
            <p:cNvSpPr>
              <a:spLocks noChangeShapeType="1"/>
            </p:cNvSpPr>
            <p:nvPr/>
          </p:nvSpPr>
          <p:spPr bwMode="auto">
            <a:xfrm flipV="1">
              <a:off x="3308" y="200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56" name="Freeform 704"/>
            <p:cNvSpPr>
              <a:spLocks/>
            </p:cNvSpPr>
            <p:nvPr/>
          </p:nvSpPr>
          <p:spPr bwMode="auto">
            <a:xfrm>
              <a:off x="3302" y="2000"/>
              <a:ext cx="11" cy="10"/>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57" name="Line 705"/>
            <p:cNvSpPr>
              <a:spLocks noChangeShapeType="1"/>
            </p:cNvSpPr>
            <p:nvPr/>
          </p:nvSpPr>
          <p:spPr bwMode="auto">
            <a:xfrm>
              <a:off x="3308" y="2002"/>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58" name="Freeform 706"/>
            <p:cNvSpPr>
              <a:spLocks/>
            </p:cNvSpPr>
            <p:nvPr/>
          </p:nvSpPr>
          <p:spPr bwMode="auto">
            <a:xfrm>
              <a:off x="3302" y="1996"/>
              <a:ext cx="11" cy="9"/>
            </a:xfrm>
            <a:custGeom>
              <a:avLst/>
              <a:gdLst/>
              <a:ahLst/>
              <a:cxnLst>
                <a:cxn ang="0">
                  <a:pos x="0" y="5"/>
                </a:cxn>
                <a:cxn ang="0">
                  <a:pos x="6" y="0"/>
                </a:cxn>
                <a:cxn ang="0">
                  <a:pos x="11" y="5"/>
                </a:cxn>
                <a:cxn ang="0">
                  <a:pos x="6" y="11"/>
                </a:cxn>
                <a:cxn ang="0">
                  <a:pos x="0" y="5"/>
                </a:cxn>
              </a:cxnLst>
              <a:rect l="0" t="0" r="r" b="b"/>
              <a:pathLst>
                <a:path w="11" h="11">
                  <a:moveTo>
                    <a:pt x="0" y="5"/>
                  </a:moveTo>
                  <a:lnTo>
                    <a:pt x="6" y="0"/>
                  </a:lnTo>
                  <a:lnTo>
                    <a:pt x="11" y="5"/>
                  </a:lnTo>
                  <a:lnTo>
                    <a:pt x="6"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59" name="Line 707"/>
            <p:cNvSpPr>
              <a:spLocks noChangeShapeType="1"/>
            </p:cNvSpPr>
            <p:nvPr/>
          </p:nvSpPr>
          <p:spPr bwMode="auto">
            <a:xfrm flipV="1">
              <a:off x="3329" y="1991"/>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60" name="Freeform 708"/>
            <p:cNvSpPr>
              <a:spLocks/>
            </p:cNvSpPr>
            <p:nvPr/>
          </p:nvSpPr>
          <p:spPr bwMode="auto">
            <a:xfrm>
              <a:off x="3324" y="1991"/>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61" name="Line 709"/>
            <p:cNvSpPr>
              <a:spLocks noChangeShapeType="1"/>
            </p:cNvSpPr>
            <p:nvPr/>
          </p:nvSpPr>
          <p:spPr bwMode="auto">
            <a:xfrm>
              <a:off x="3329" y="1991"/>
              <a:ext cx="1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62" name="Freeform 710"/>
            <p:cNvSpPr>
              <a:spLocks/>
            </p:cNvSpPr>
            <p:nvPr/>
          </p:nvSpPr>
          <p:spPr bwMode="auto">
            <a:xfrm>
              <a:off x="3324" y="1988"/>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63" name="Line 711"/>
            <p:cNvSpPr>
              <a:spLocks noChangeShapeType="1"/>
            </p:cNvSpPr>
            <p:nvPr/>
          </p:nvSpPr>
          <p:spPr bwMode="auto">
            <a:xfrm flipV="1">
              <a:off x="3338" y="1988"/>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64" name="Freeform 712"/>
            <p:cNvSpPr>
              <a:spLocks/>
            </p:cNvSpPr>
            <p:nvPr/>
          </p:nvSpPr>
          <p:spPr bwMode="auto">
            <a:xfrm>
              <a:off x="3334" y="1988"/>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65" name="Line 713"/>
            <p:cNvSpPr>
              <a:spLocks noChangeShapeType="1"/>
            </p:cNvSpPr>
            <p:nvPr/>
          </p:nvSpPr>
          <p:spPr bwMode="auto">
            <a:xfrm>
              <a:off x="3338" y="1988"/>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66" name="Freeform 714"/>
            <p:cNvSpPr>
              <a:spLocks/>
            </p:cNvSpPr>
            <p:nvPr/>
          </p:nvSpPr>
          <p:spPr bwMode="auto">
            <a:xfrm>
              <a:off x="3334" y="1982"/>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67" name="Line 715"/>
            <p:cNvSpPr>
              <a:spLocks noChangeShapeType="1"/>
            </p:cNvSpPr>
            <p:nvPr/>
          </p:nvSpPr>
          <p:spPr bwMode="auto">
            <a:xfrm flipV="1">
              <a:off x="3342" y="1982"/>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68" name="Freeform 716"/>
            <p:cNvSpPr>
              <a:spLocks/>
            </p:cNvSpPr>
            <p:nvPr/>
          </p:nvSpPr>
          <p:spPr bwMode="auto">
            <a:xfrm>
              <a:off x="3337" y="1982"/>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69" name="Line 717"/>
            <p:cNvSpPr>
              <a:spLocks noChangeShapeType="1"/>
            </p:cNvSpPr>
            <p:nvPr/>
          </p:nvSpPr>
          <p:spPr bwMode="auto">
            <a:xfrm flipV="1">
              <a:off x="3363" y="197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70" name="Freeform 718"/>
            <p:cNvSpPr>
              <a:spLocks/>
            </p:cNvSpPr>
            <p:nvPr/>
          </p:nvSpPr>
          <p:spPr bwMode="auto">
            <a:xfrm>
              <a:off x="3358" y="1975"/>
              <a:ext cx="10"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71" name="Line 719"/>
            <p:cNvSpPr>
              <a:spLocks noChangeShapeType="1"/>
            </p:cNvSpPr>
            <p:nvPr/>
          </p:nvSpPr>
          <p:spPr bwMode="auto">
            <a:xfrm>
              <a:off x="3363" y="1976"/>
              <a:ext cx="1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72" name="Freeform 720"/>
            <p:cNvSpPr>
              <a:spLocks/>
            </p:cNvSpPr>
            <p:nvPr/>
          </p:nvSpPr>
          <p:spPr bwMode="auto">
            <a:xfrm>
              <a:off x="3358" y="1971"/>
              <a:ext cx="10" cy="12"/>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73" name="Line 721"/>
            <p:cNvSpPr>
              <a:spLocks noChangeShapeType="1"/>
            </p:cNvSpPr>
            <p:nvPr/>
          </p:nvSpPr>
          <p:spPr bwMode="auto">
            <a:xfrm flipV="1">
              <a:off x="3382" y="1973"/>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74" name="Freeform 722"/>
            <p:cNvSpPr>
              <a:spLocks/>
            </p:cNvSpPr>
            <p:nvPr/>
          </p:nvSpPr>
          <p:spPr bwMode="auto">
            <a:xfrm>
              <a:off x="3377" y="1971"/>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75" name="Line 723"/>
            <p:cNvSpPr>
              <a:spLocks noChangeShapeType="1"/>
            </p:cNvSpPr>
            <p:nvPr/>
          </p:nvSpPr>
          <p:spPr bwMode="auto">
            <a:xfrm>
              <a:off x="3396" y="1962"/>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76" name="Line 724"/>
            <p:cNvSpPr>
              <a:spLocks noChangeShapeType="1"/>
            </p:cNvSpPr>
            <p:nvPr/>
          </p:nvSpPr>
          <p:spPr bwMode="auto">
            <a:xfrm>
              <a:off x="3401" y="1962"/>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77" name="Freeform 725"/>
            <p:cNvSpPr>
              <a:spLocks/>
            </p:cNvSpPr>
            <p:nvPr/>
          </p:nvSpPr>
          <p:spPr bwMode="auto">
            <a:xfrm>
              <a:off x="3401" y="1957"/>
              <a:ext cx="1" cy="12"/>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78" name="Line 726"/>
            <p:cNvSpPr>
              <a:spLocks noChangeShapeType="1"/>
            </p:cNvSpPr>
            <p:nvPr/>
          </p:nvSpPr>
          <p:spPr bwMode="auto">
            <a:xfrm flipV="1">
              <a:off x="3414" y="195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79" name="Freeform 727"/>
            <p:cNvSpPr>
              <a:spLocks/>
            </p:cNvSpPr>
            <p:nvPr/>
          </p:nvSpPr>
          <p:spPr bwMode="auto">
            <a:xfrm>
              <a:off x="3409" y="1957"/>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80" name="Line 728"/>
            <p:cNvSpPr>
              <a:spLocks noChangeShapeType="1"/>
            </p:cNvSpPr>
            <p:nvPr/>
          </p:nvSpPr>
          <p:spPr bwMode="auto">
            <a:xfrm>
              <a:off x="3414" y="1958"/>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81" name="Freeform 729"/>
            <p:cNvSpPr>
              <a:spLocks/>
            </p:cNvSpPr>
            <p:nvPr/>
          </p:nvSpPr>
          <p:spPr bwMode="auto">
            <a:xfrm>
              <a:off x="3409" y="1953"/>
              <a:ext cx="10" cy="12"/>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82" name="Line 730"/>
            <p:cNvSpPr>
              <a:spLocks noChangeShapeType="1"/>
            </p:cNvSpPr>
            <p:nvPr/>
          </p:nvSpPr>
          <p:spPr bwMode="auto">
            <a:xfrm flipV="1">
              <a:off x="3416" y="1957"/>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83" name="Freeform 731"/>
            <p:cNvSpPr>
              <a:spLocks/>
            </p:cNvSpPr>
            <p:nvPr/>
          </p:nvSpPr>
          <p:spPr bwMode="auto">
            <a:xfrm>
              <a:off x="3411" y="1953"/>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84" name="Line 732"/>
            <p:cNvSpPr>
              <a:spLocks noChangeShapeType="1"/>
            </p:cNvSpPr>
            <p:nvPr/>
          </p:nvSpPr>
          <p:spPr bwMode="auto">
            <a:xfrm flipV="1">
              <a:off x="3430" y="194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85" name="Freeform 733"/>
            <p:cNvSpPr>
              <a:spLocks/>
            </p:cNvSpPr>
            <p:nvPr/>
          </p:nvSpPr>
          <p:spPr bwMode="auto">
            <a:xfrm>
              <a:off x="3425" y="1940"/>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86" name="Line 734"/>
            <p:cNvSpPr>
              <a:spLocks noChangeShapeType="1"/>
            </p:cNvSpPr>
            <p:nvPr/>
          </p:nvSpPr>
          <p:spPr bwMode="auto">
            <a:xfrm>
              <a:off x="3430" y="1942"/>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87" name="Freeform 735"/>
            <p:cNvSpPr>
              <a:spLocks/>
            </p:cNvSpPr>
            <p:nvPr/>
          </p:nvSpPr>
          <p:spPr bwMode="auto">
            <a:xfrm>
              <a:off x="3425" y="1936"/>
              <a:ext cx="10" cy="12"/>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88" name="Line 736"/>
            <p:cNvSpPr>
              <a:spLocks noChangeShapeType="1"/>
            </p:cNvSpPr>
            <p:nvPr/>
          </p:nvSpPr>
          <p:spPr bwMode="auto">
            <a:xfrm flipV="1">
              <a:off x="3440" y="193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89" name="Freeform 737"/>
            <p:cNvSpPr>
              <a:spLocks/>
            </p:cNvSpPr>
            <p:nvPr/>
          </p:nvSpPr>
          <p:spPr bwMode="auto">
            <a:xfrm>
              <a:off x="3435" y="1936"/>
              <a:ext cx="11" cy="12"/>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90" name="Line 738"/>
            <p:cNvSpPr>
              <a:spLocks noChangeShapeType="1"/>
            </p:cNvSpPr>
            <p:nvPr/>
          </p:nvSpPr>
          <p:spPr bwMode="auto">
            <a:xfrm>
              <a:off x="3440" y="1936"/>
              <a:ext cx="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91" name="Freeform 739"/>
            <p:cNvSpPr>
              <a:spLocks/>
            </p:cNvSpPr>
            <p:nvPr/>
          </p:nvSpPr>
          <p:spPr bwMode="auto">
            <a:xfrm>
              <a:off x="3435" y="1931"/>
              <a:ext cx="11" cy="12"/>
            </a:xfrm>
            <a:custGeom>
              <a:avLst/>
              <a:gdLst/>
              <a:ahLst/>
              <a:cxnLst>
                <a:cxn ang="0">
                  <a:pos x="0" y="6"/>
                </a:cxn>
                <a:cxn ang="0">
                  <a:pos x="5" y="0"/>
                </a:cxn>
                <a:cxn ang="0">
                  <a:pos x="11" y="6"/>
                </a:cxn>
                <a:cxn ang="0">
                  <a:pos x="5" y="12"/>
                </a:cxn>
                <a:cxn ang="0">
                  <a:pos x="0" y="6"/>
                </a:cxn>
              </a:cxnLst>
              <a:rect l="0" t="0" r="r" b="b"/>
              <a:pathLst>
                <a:path w="11" h="12">
                  <a:moveTo>
                    <a:pt x="0" y="6"/>
                  </a:moveTo>
                  <a:lnTo>
                    <a:pt x="5" y="0"/>
                  </a:lnTo>
                  <a:lnTo>
                    <a:pt x="11"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92" name="Line 740"/>
            <p:cNvSpPr>
              <a:spLocks noChangeShapeType="1"/>
            </p:cNvSpPr>
            <p:nvPr/>
          </p:nvSpPr>
          <p:spPr bwMode="auto">
            <a:xfrm>
              <a:off x="3468" y="1933"/>
              <a:ext cx="1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93" name="Line 741"/>
            <p:cNvSpPr>
              <a:spLocks noChangeShapeType="1"/>
            </p:cNvSpPr>
            <p:nvPr/>
          </p:nvSpPr>
          <p:spPr bwMode="auto">
            <a:xfrm flipV="1">
              <a:off x="3484" y="1927"/>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94" name="Freeform 742"/>
            <p:cNvSpPr>
              <a:spLocks/>
            </p:cNvSpPr>
            <p:nvPr/>
          </p:nvSpPr>
          <p:spPr bwMode="auto">
            <a:xfrm>
              <a:off x="3478" y="1927"/>
              <a:ext cx="11" cy="12"/>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95" name="Line 743"/>
            <p:cNvSpPr>
              <a:spLocks noChangeShapeType="1"/>
            </p:cNvSpPr>
            <p:nvPr/>
          </p:nvSpPr>
          <p:spPr bwMode="auto">
            <a:xfrm>
              <a:off x="3484" y="1927"/>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96" name="Freeform 744"/>
            <p:cNvSpPr>
              <a:spLocks/>
            </p:cNvSpPr>
            <p:nvPr/>
          </p:nvSpPr>
          <p:spPr bwMode="auto">
            <a:xfrm>
              <a:off x="3478" y="1922"/>
              <a:ext cx="11" cy="12"/>
            </a:xfrm>
            <a:custGeom>
              <a:avLst/>
              <a:gdLst/>
              <a:ahLst/>
              <a:cxnLst>
                <a:cxn ang="0">
                  <a:pos x="0" y="5"/>
                </a:cxn>
                <a:cxn ang="0">
                  <a:pos x="6" y="0"/>
                </a:cxn>
                <a:cxn ang="0">
                  <a:pos x="11" y="5"/>
                </a:cxn>
                <a:cxn ang="0">
                  <a:pos x="6" y="11"/>
                </a:cxn>
                <a:cxn ang="0">
                  <a:pos x="0" y="5"/>
                </a:cxn>
              </a:cxnLst>
              <a:rect l="0" t="0" r="r" b="b"/>
              <a:pathLst>
                <a:path w="11" h="11">
                  <a:moveTo>
                    <a:pt x="0" y="5"/>
                  </a:moveTo>
                  <a:lnTo>
                    <a:pt x="6" y="0"/>
                  </a:lnTo>
                  <a:lnTo>
                    <a:pt x="11" y="5"/>
                  </a:lnTo>
                  <a:lnTo>
                    <a:pt x="6"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97" name="Line 745"/>
            <p:cNvSpPr>
              <a:spLocks noChangeShapeType="1"/>
            </p:cNvSpPr>
            <p:nvPr/>
          </p:nvSpPr>
          <p:spPr bwMode="auto">
            <a:xfrm flipV="1">
              <a:off x="3488" y="1926"/>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098" name="Freeform 746"/>
            <p:cNvSpPr>
              <a:spLocks/>
            </p:cNvSpPr>
            <p:nvPr/>
          </p:nvSpPr>
          <p:spPr bwMode="auto">
            <a:xfrm>
              <a:off x="3482" y="1922"/>
              <a:ext cx="10"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099" name="Line 747"/>
            <p:cNvSpPr>
              <a:spLocks noChangeShapeType="1"/>
            </p:cNvSpPr>
            <p:nvPr/>
          </p:nvSpPr>
          <p:spPr bwMode="auto">
            <a:xfrm>
              <a:off x="3501" y="1915"/>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00" name="Line 748"/>
            <p:cNvSpPr>
              <a:spLocks noChangeShapeType="1"/>
            </p:cNvSpPr>
            <p:nvPr/>
          </p:nvSpPr>
          <p:spPr bwMode="auto">
            <a:xfrm>
              <a:off x="3503" y="1915"/>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01" name="Freeform 749"/>
            <p:cNvSpPr>
              <a:spLocks/>
            </p:cNvSpPr>
            <p:nvPr/>
          </p:nvSpPr>
          <p:spPr bwMode="auto">
            <a:xfrm>
              <a:off x="3503" y="1910"/>
              <a:ext cx="1" cy="13"/>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02" name="Line 750"/>
            <p:cNvSpPr>
              <a:spLocks noChangeShapeType="1"/>
            </p:cNvSpPr>
            <p:nvPr/>
          </p:nvSpPr>
          <p:spPr bwMode="auto">
            <a:xfrm flipV="1">
              <a:off x="3511" y="1911"/>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03" name="Freeform 751"/>
            <p:cNvSpPr>
              <a:spLocks/>
            </p:cNvSpPr>
            <p:nvPr/>
          </p:nvSpPr>
          <p:spPr bwMode="auto">
            <a:xfrm>
              <a:off x="3506" y="1910"/>
              <a:ext cx="10"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04" name="Line 752"/>
            <p:cNvSpPr>
              <a:spLocks noChangeShapeType="1"/>
            </p:cNvSpPr>
            <p:nvPr/>
          </p:nvSpPr>
          <p:spPr bwMode="auto">
            <a:xfrm>
              <a:off x="3511" y="1911"/>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05" name="Freeform 753"/>
            <p:cNvSpPr>
              <a:spLocks/>
            </p:cNvSpPr>
            <p:nvPr/>
          </p:nvSpPr>
          <p:spPr bwMode="auto">
            <a:xfrm>
              <a:off x="3506" y="1906"/>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06" name="Line 754"/>
            <p:cNvSpPr>
              <a:spLocks noChangeShapeType="1"/>
            </p:cNvSpPr>
            <p:nvPr/>
          </p:nvSpPr>
          <p:spPr bwMode="auto">
            <a:xfrm flipV="1">
              <a:off x="3514" y="1907"/>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07" name="Freeform 755"/>
            <p:cNvSpPr>
              <a:spLocks/>
            </p:cNvSpPr>
            <p:nvPr/>
          </p:nvSpPr>
          <p:spPr bwMode="auto">
            <a:xfrm>
              <a:off x="3508" y="1906"/>
              <a:ext cx="11"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08" name="Line 756"/>
            <p:cNvSpPr>
              <a:spLocks noChangeShapeType="1"/>
            </p:cNvSpPr>
            <p:nvPr/>
          </p:nvSpPr>
          <p:spPr bwMode="auto">
            <a:xfrm>
              <a:off x="3514" y="1907"/>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09" name="Freeform 757"/>
            <p:cNvSpPr>
              <a:spLocks/>
            </p:cNvSpPr>
            <p:nvPr/>
          </p:nvSpPr>
          <p:spPr bwMode="auto">
            <a:xfrm>
              <a:off x="3508" y="1902"/>
              <a:ext cx="11" cy="12"/>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10" name="Line 758"/>
            <p:cNvSpPr>
              <a:spLocks noChangeShapeType="1"/>
            </p:cNvSpPr>
            <p:nvPr/>
          </p:nvSpPr>
          <p:spPr bwMode="auto">
            <a:xfrm>
              <a:off x="3535" y="1899"/>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11" name="Line 759"/>
            <p:cNvSpPr>
              <a:spLocks noChangeShapeType="1"/>
            </p:cNvSpPr>
            <p:nvPr/>
          </p:nvSpPr>
          <p:spPr bwMode="auto">
            <a:xfrm flipV="1">
              <a:off x="3538" y="189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12" name="Freeform 760"/>
            <p:cNvSpPr>
              <a:spLocks/>
            </p:cNvSpPr>
            <p:nvPr/>
          </p:nvSpPr>
          <p:spPr bwMode="auto">
            <a:xfrm>
              <a:off x="3533" y="1893"/>
              <a:ext cx="10" cy="12"/>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13" name="Line 761"/>
            <p:cNvSpPr>
              <a:spLocks noChangeShapeType="1"/>
            </p:cNvSpPr>
            <p:nvPr/>
          </p:nvSpPr>
          <p:spPr bwMode="auto">
            <a:xfrm>
              <a:off x="3538" y="1896"/>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14" name="Freeform 762"/>
            <p:cNvSpPr>
              <a:spLocks/>
            </p:cNvSpPr>
            <p:nvPr/>
          </p:nvSpPr>
          <p:spPr bwMode="auto">
            <a:xfrm>
              <a:off x="3533" y="1890"/>
              <a:ext cx="10" cy="9"/>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15" name="Line 763"/>
            <p:cNvSpPr>
              <a:spLocks noChangeShapeType="1"/>
            </p:cNvSpPr>
            <p:nvPr/>
          </p:nvSpPr>
          <p:spPr bwMode="auto">
            <a:xfrm flipV="1">
              <a:off x="3543" y="1887"/>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16" name="Freeform 764"/>
            <p:cNvSpPr>
              <a:spLocks/>
            </p:cNvSpPr>
            <p:nvPr/>
          </p:nvSpPr>
          <p:spPr bwMode="auto">
            <a:xfrm>
              <a:off x="3538" y="1890"/>
              <a:ext cx="10" cy="9"/>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17" name="Line 765"/>
            <p:cNvSpPr>
              <a:spLocks noChangeShapeType="1"/>
            </p:cNvSpPr>
            <p:nvPr/>
          </p:nvSpPr>
          <p:spPr bwMode="auto">
            <a:xfrm>
              <a:off x="3543" y="1887"/>
              <a:ext cx="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18" name="Freeform 766"/>
            <p:cNvSpPr>
              <a:spLocks/>
            </p:cNvSpPr>
            <p:nvPr/>
          </p:nvSpPr>
          <p:spPr bwMode="auto">
            <a:xfrm>
              <a:off x="3538" y="1881"/>
              <a:ext cx="10" cy="9"/>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19" name="Line 767"/>
            <p:cNvSpPr>
              <a:spLocks noChangeShapeType="1"/>
            </p:cNvSpPr>
            <p:nvPr/>
          </p:nvSpPr>
          <p:spPr bwMode="auto">
            <a:xfrm>
              <a:off x="3561" y="1873"/>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20" name="Line 768"/>
            <p:cNvSpPr>
              <a:spLocks noChangeShapeType="1"/>
            </p:cNvSpPr>
            <p:nvPr/>
          </p:nvSpPr>
          <p:spPr bwMode="auto">
            <a:xfrm flipV="1">
              <a:off x="3565" y="1867"/>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21" name="Freeform 769"/>
            <p:cNvSpPr>
              <a:spLocks/>
            </p:cNvSpPr>
            <p:nvPr/>
          </p:nvSpPr>
          <p:spPr bwMode="auto">
            <a:xfrm>
              <a:off x="3559" y="1867"/>
              <a:ext cx="11" cy="13"/>
            </a:xfrm>
            <a:custGeom>
              <a:avLst/>
              <a:gdLst/>
              <a:ahLst/>
              <a:cxnLst>
                <a:cxn ang="0">
                  <a:pos x="6" y="0"/>
                </a:cxn>
                <a:cxn ang="0">
                  <a:pos x="0" y="5"/>
                </a:cxn>
                <a:cxn ang="0">
                  <a:pos x="6" y="12"/>
                </a:cxn>
                <a:cxn ang="0">
                  <a:pos x="11" y="5"/>
                </a:cxn>
                <a:cxn ang="0">
                  <a:pos x="6" y="0"/>
                </a:cxn>
              </a:cxnLst>
              <a:rect l="0" t="0" r="r" b="b"/>
              <a:pathLst>
                <a:path w="11" h="12">
                  <a:moveTo>
                    <a:pt x="6" y="0"/>
                  </a:moveTo>
                  <a:lnTo>
                    <a:pt x="0" y="5"/>
                  </a:lnTo>
                  <a:lnTo>
                    <a:pt x="6" y="12"/>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22" name="Line 770"/>
            <p:cNvSpPr>
              <a:spLocks noChangeShapeType="1"/>
            </p:cNvSpPr>
            <p:nvPr/>
          </p:nvSpPr>
          <p:spPr bwMode="auto">
            <a:xfrm>
              <a:off x="3565" y="1867"/>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23" name="Freeform 771"/>
            <p:cNvSpPr>
              <a:spLocks/>
            </p:cNvSpPr>
            <p:nvPr/>
          </p:nvSpPr>
          <p:spPr bwMode="auto">
            <a:xfrm>
              <a:off x="3559" y="1864"/>
              <a:ext cx="11" cy="10"/>
            </a:xfrm>
            <a:custGeom>
              <a:avLst/>
              <a:gdLst/>
              <a:ahLst/>
              <a:cxnLst>
                <a:cxn ang="0">
                  <a:pos x="0" y="5"/>
                </a:cxn>
                <a:cxn ang="0">
                  <a:pos x="6" y="0"/>
                </a:cxn>
                <a:cxn ang="0">
                  <a:pos x="11" y="5"/>
                </a:cxn>
                <a:cxn ang="0">
                  <a:pos x="6" y="11"/>
                </a:cxn>
                <a:cxn ang="0">
                  <a:pos x="0" y="5"/>
                </a:cxn>
              </a:cxnLst>
              <a:rect l="0" t="0" r="r" b="b"/>
              <a:pathLst>
                <a:path w="11" h="11">
                  <a:moveTo>
                    <a:pt x="0" y="5"/>
                  </a:moveTo>
                  <a:lnTo>
                    <a:pt x="6" y="0"/>
                  </a:lnTo>
                  <a:lnTo>
                    <a:pt x="11" y="5"/>
                  </a:lnTo>
                  <a:lnTo>
                    <a:pt x="6"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24" name="Line 772"/>
            <p:cNvSpPr>
              <a:spLocks noChangeShapeType="1"/>
            </p:cNvSpPr>
            <p:nvPr/>
          </p:nvSpPr>
          <p:spPr bwMode="auto">
            <a:xfrm flipV="1">
              <a:off x="3567" y="1864"/>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25" name="Freeform 773"/>
            <p:cNvSpPr>
              <a:spLocks/>
            </p:cNvSpPr>
            <p:nvPr/>
          </p:nvSpPr>
          <p:spPr bwMode="auto">
            <a:xfrm>
              <a:off x="3561" y="1864"/>
              <a:ext cx="11"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26" name="Line 774"/>
            <p:cNvSpPr>
              <a:spLocks noChangeShapeType="1"/>
            </p:cNvSpPr>
            <p:nvPr/>
          </p:nvSpPr>
          <p:spPr bwMode="auto">
            <a:xfrm>
              <a:off x="3567" y="1864"/>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27" name="Freeform 775"/>
            <p:cNvSpPr>
              <a:spLocks/>
            </p:cNvSpPr>
            <p:nvPr/>
          </p:nvSpPr>
          <p:spPr bwMode="auto">
            <a:xfrm>
              <a:off x="3561" y="1858"/>
              <a:ext cx="11"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28" name="Line 776"/>
            <p:cNvSpPr>
              <a:spLocks noChangeShapeType="1"/>
            </p:cNvSpPr>
            <p:nvPr/>
          </p:nvSpPr>
          <p:spPr bwMode="auto">
            <a:xfrm flipV="1">
              <a:off x="3573" y="1858"/>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29" name="Freeform 777"/>
            <p:cNvSpPr>
              <a:spLocks/>
            </p:cNvSpPr>
            <p:nvPr/>
          </p:nvSpPr>
          <p:spPr bwMode="auto">
            <a:xfrm>
              <a:off x="3567" y="1858"/>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30" name="Line 778"/>
            <p:cNvSpPr>
              <a:spLocks noChangeShapeType="1"/>
            </p:cNvSpPr>
            <p:nvPr/>
          </p:nvSpPr>
          <p:spPr bwMode="auto">
            <a:xfrm>
              <a:off x="3585" y="1847"/>
              <a:ext cx="1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31" name="Line 779"/>
            <p:cNvSpPr>
              <a:spLocks noChangeShapeType="1"/>
            </p:cNvSpPr>
            <p:nvPr/>
          </p:nvSpPr>
          <p:spPr bwMode="auto">
            <a:xfrm flipV="1">
              <a:off x="3596" y="184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32" name="Freeform 780"/>
            <p:cNvSpPr>
              <a:spLocks/>
            </p:cNvSpPr>
            <p:nvPr/>
          </p:nvSpPr>
          <p:spPr bwMode="auto">
            <a:xfrm>
              <a:off x="3591" y="1842"/>
              <a:ext cx="10"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33" name="Line 781"/>
            <p:cNvSpPr>
              <a:spLocks noChangeShapeType="1"/>
            </p:cNvSpPr>
            <p:nvPr/>
          </p:nvSpPr>
          <p:spPr bwMode="auto">
            <a:xfrm>
              <a:off x="3596" y="1843"/>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34" name="Freeform 782"/>
            <p:cNvSpPr>
              <a:spLocks/>
            </p:cNvSpPr>
            <p:nvPr/>
          </p:nvSpPr>
          <p:spPr bwMode="auto">
            <a:xfrm>
              <a:off x="3591" y="1838"/>
              <a:ext cx="10" cy="12"/>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35" name="Line 783"/>
            <p:cNvSpPr>
              <a:spLocks noChangeShapeType="1"/>
            </p:cNvSpPr>
            <p:nvPr/>
          </p:nvSpPr>
          <p:spPr bwMode="auto">
            <a:xfrm flipV="1">
              <a:off x="3599" y="183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36" name="Freeform 784"/>
            <p:cNvSpPr>
              <a:spLocks/>
            </p:cNvSpPr>
            <p:nvPr/>
          </p:nvSpPr>
          <p:spPr bwMode="auto">
            <a:xfrm>
              <a:off x="3594" y="1838"/>
              <a:ext cx="11" cy="12"/>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37" name="Line 785"/>
            <p:cNvSpPr>
              <a:spLocks noChangeShapeType="1"/>
            </p:cNvSpPr>
            <p:nvPr/>
          </p:nvSpPr>
          <p:spPr bwMode="auto">
            <a:xfrm>
              <a:off x="3599" y="1839"/>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38" name="Freeform 786"/>
            <p:cNvSpPr>
              <a:spLocks/>
            </p:cNvSpPr>
            <p:nvPr/>
          </p:nvSpPr>
          <p:spPr bwMode="auto">
            <a:xfrm>
              <a:off x="3594" y="1834"/>
              <a:ext cx="11"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39" name="Line 787"/>
            <p:cNvSpPr>
              <a:spLocks noChangeShapeType="1"/>
            </p:cNvSpPr>
            <p:nvPr/>
          </p:nvSpPr>
          <p:spPr bwMode="auto">
            <a:xfrm flipV="1">
              <a:off x="3601" y="1838"/>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40" name="Freeform 788"/>
            <p:cNvSpPr>
              <a:spLocks/>
            </p:cNvSpPr>
            <p:nvPr/>
          </p:nvSpPr>
          <p:spPr bwMode="auto">
            <a:xfrm>
              <a:off x="3596" y="1834"/>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41" name="Line 789"/>
            <p:cNvSpPr>
              <a:spLocks noChangeShapeType="1"/>
            </p:cNvSpPr>
            <p:nvPr/>
          </p:nvSpPr>
          <p:spPr bwMode="auto">
            <a:xfrm flipV="1">
              <a:off x="3610" y="181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42" name="Freeform 790"/>
            <p:cNvSpPr>
              <a:spLocks/>
            </p:cNvSpPr>
            <p:nvPr/>
          </p:nvSpPr>
          <p:spPr bwMode="auto">
            <a:xfrm>
              <a:off x="3605" y="1816"/>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43" name="Line 791"/>
            <p:cNvSpPr>
              <a:spLocks noChangeShapeType="1"/>
            </p:cNvSpPr>
            <p:nvPr/>
          </p:nvSpPr>
          <p:spPr bwMode="auto">
            <a:xfrm>
              <a:off x="3610" y="1818"/>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44" name="Freeform 792"/>
            <p:cNvSpPr>
              <a:spLocks/>
            </p:cNvSpPr>
            <p:nvPr/>
          </p:nvSpPr>
          <p:spPr bwMode="auto">
            <a:xfrm>
              <a:off x="3605" y="1812"/>
              <a:ext cx="10" cy="12"/>
            </a:xfrm>
            <a:custGeom>
              <a:avLst/>
              <a:gdLst/>
              <a:ahLst/>
              <a:cxnLst>
                <a:cxn ang="0">
                  <a:pos x="0" y="6"/>
                </a:cxn>
                <a:cxn ang="0">
                  <a:pos x="5" y="0"/>
                </a:cxn>
                <a:cxn ang="0">
                  <a:pos x="10" y="6"/>
                </a:cxn>
                <a:cxn ang="0">
                  <a:pos x="5" y="12"/>
                </a:cxn>
                <a:cxn ang="0">
                  <a:pos x="0" y="6"/>
                </a:cxn>
              </a:cxnLst>
              <a:rect l="0" t="0" r="r" b="b"/>
              <a:pathLst>
                <a:path w="10" h="12">
                  <a:moveTo>
                    <a:pt x="0" y="6"/>
                  </a:moveTo>
                  <a:lnTo>
                    <a:pt x="5" y="0"/>
                  </a:lnTo>
                  <a:lnTo>
                    <a:pt x="10"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45" name="Line 793"/>
            <p:cNvSpPr>
              <a:spLocks noChangeShapeType="1"/>
            </p:cNvSpPr>
            <p:nvPr/>
          </p:nvSpPr>
          <p:spPr bwMode="auto">
            <a:xfrm flipV="1">
              <a:off x="3614" y="1812"/>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46" name="Freeform 794"/>
            <p:cNvSpPr>
              <a:spLocks/>
            </p:cNvSpPr>
            <p:nvPr/>
          </p:nvSpPr>
          <p:spPr bwMode="auto">
            <a:xfrm>
              <a:off x="3610" y="1812"/>
              <a:ext cx="10" cy="12"/>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47" name="Line 795"/>
            <p:cNvSpPr>
              <a:spLocks noChangeShapeType="1"/>
            </p:cNvSpPr>
            <p:nvPr/>
          </p:nvSpPr>
          <p:spPr bwMode="auto">
            <a:xfrm>
              <a:off x="3614" y="1812"/>
              <a:ext cx="1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48" name="Freeform 796"/>
            <p:cNvSpPr>
              <a:spLocks/>
            </p:cNvSpPr>
            <p:nvPr/>
          </p:nvSpPr>
          <p:spPr bwMode="auto">
            <a:xfrm>
              <a:off x="3610" y="1807"/>
              <a:ext cx="10" cy="12"/>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49" name="Line 797"/>
            <p:cNvSpPr>
              <a:spLocks noChangeShapeType="1"/>
            </p:cNvSpPr>
            <p:nvPr/>
          </p:nvSpPr>
          <p:spPr bwMode="auto">
            <a:xfrm>
              <a:off x="3639" y="1800"/>
              <a:ext cx="1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50" name="Line 798"/>
            <p:cNvSpPr>
              <a:spLocks noChangeShapeType="1"/>
            </p:cNvSpPr>
            <p:nvPr/>
          </p:nvSpPr>
          <p:spPr bwMode="auto">
            <a:xfrm flipV="1">
              <a:off x="3653" y="1792"/>
              <a:ext cx="1" cy="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51" name="Freeform 799"/>
            <p:cNvSpPr>
              <a:spLocks/>
            </p:cNvSpPr>
            <p:nvPr/>
          </p:nvSpPr>
          <p:spPr bwMode="auto">
            <a:xfrm>
              <a:off x="3648" y="1795"/>
              <a:ext cx="10" cy="13"/>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52" name="Line 800"/>
            <p:cNvSpPr>
              <a:spLocks noChangeShapeType="1"/>
            </p:cNvSpPr>
            <p:nvPr/>
          </p:nvSpPr>
          <p:spPr bwMode="auto">
            <a:xfrm>
              <a:off x="3653" y="1792"/>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53" name="Freeform 801"/>
            <p:cNvSpPr>
              <a:spLocks/>
            </p:cNvSpPr>
            <p:nvPr/>
          </p:nvSpPr>
          <p:spPr bwMode="auto">
            <a:xfrm>
              <a:off x="3648" y="1787"/>
              <a:ext cx="10" cy="12"/>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54" name="Line 802"/>
            <p:cNvSpPr>
              <a:spLocks noChangeShapeType="1"/>
            </p:cNvSpPr>
            <p:nvPr/>
          </p:nvSpPr>
          <p:spPr bwMode="auto">
            <a:xfrm flipV="1">
              <a:off x="3656" y="1791"/>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55" name="Freeform 803"/>
            <p:cNvSpPr>
              <a:spLocks/>
            </p:cNvSpPr>
            <p:nvPr/>
          </p:nvSpPr>
          <p:spPr bwMode="auto">
            <a:xfrm>
              <a:off x="3651" y="1787"/>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56" name="Line 804"/>
            <p:cNvSpPr>
              <a:spLocks noChangeShapeType="1"/>
            </p:cNvSpPr>
            <p:nvPr/>
          </p:nvSpPr>
          <p:spPr bwMode="auto">
            <a:xfrm>
              <a:off x="3665" y="177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57" name="Line 805"/>
            <p:cNvSpPr>
              <a:spLocks noChangeShapeType="1"/>
            </p:cNvSpPr>
            <p:nvPr/>
          </p:nvSpPr>
          <p:spPr bwMode="auto">
            <a:xfrm flipV="1">
              <a:off x="3667" y="1772"/>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58" name="Freeform 806"/>
            <p:cNvSpPr>
              <a:spLocks/>
            </p:cNvSpPr>
            <p:nvPr/>
          </p:nvSpPr>
          <p:spPr bwMode="auto">
            <a:xfrm>
              <a:off x="3663" y="1769"/>
              <a:ext cx="10" cy="12"/>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grpSp>
      <p:grpSp>
        <p:nvGrpSpPr>
          <p:cNvPr id="35021" name="Group 807"/>
          <p:cNvGrpSpPr>
            <a:grpSpLocks/>
          </p:cNvGrpSpPr>
          <p:nvPr/>
        </p:nvGrpSpPr>
        <p:grpSpPr bwMode="auto">
          <a:xfrm>
            <a:off x="7204076" y="2324100"/>
            <a:ext cx="1103313" cy="539750"/>
            <a:chOff x="3663" y="1344"/>
            <a:chExt cx="770" cy="433"/>
          </a:xfrm>
        </p:grpSpPr>
        <p:sp>
          <p:nvSpPr>
            <p:cNvPr id="613160" name="Line 808"/>
            <p:cNvSpPr>
              <a:spLocks noChangeShapeType="1"/>
            </p:cNvSpPr>
            <p:nvPr/>
          </p:nvSpPr>
          <p:spPr bwMode="auto">
            <a:xfrm>
              <a:off x="3669" y="1771"/>
              <a:ext cx="9"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61" name="Freeform 809"/>
            <p:cNvSpPr>
              <a:spLocks/>
            </p:cNvSpPr>
            <p:nvPr/>
          </p:nvSpPr>
          <p:spPr bwMode="auto">
            <a:xfrm>
              <a:off x="3663" y="1766"/>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62" name="Line 810"/>
            <p:cNvSpPr>
              <a:spLocks noChangeShapeType="1"/>
            </p:cNvSpPr>
            <p:nvPr/>
          </p:nvSpPr>
          <p:spPr bwMode="auto">
            <a:xfrm flipV="1">
              <a:off x="3676" y="176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63" name="Freeform 811"/>
            <p:cNvSpPr>
              <a:spLocks/>
            </p:cNvSpPr>
            <p:nvPr/>
          </p:nvSpPr>
          <p:spPr bwMode="auto">
            <a:xfrm>
              <a:off x="3671" y="1766"/>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64" name="Line 812"/>
            <p:cNvSpPr>
              <a:spLocks noChangeShapeType="1"/>
            </p:cNvSpPr>
            <p:nvPr/>
          </p:nvSpPr>
          <p:spPr bwMode="auto">
            <a:xfrm>
              <a:off x="3676" y="1766"/>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65" name="Freeform 813"/>
            <p:cNvSpPr>
              <a:spLocks/>
            </p:cNvSpPr>
            <p:nvPr/>
          </p:nvSpPr>
          <p:spPr bwMode="auto">
            <a:xfrm>
              <a:off x="3671" y="176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66" name="Line 814"/>
            <p:cNvSpPr>
              <a:spLocks noChangeShapeType="1"/>
            </p:cNvSpPr>
            <p:nvPr/>
          </p:nvSpPr>
          <p:spPr bwMode="auto">
            <a:xfrm flipV="1">
              <a:off x="3701" y="1758"/>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67" name="Line 815"/>
            <p:cNvSpPr>
              <a:spLocks noChangeShapeType="1"/>
            </p:cNvSpPr>
            <p:nvPr/>
          </p:nvSpPr>
          <p:spPr bwMode="auto">
            <a:xfrm>
              <a:off x="3701" y="1758"/>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68" name="Freeform 816"/>
            <p:cNvSpPr>
              <a:spLocks/>
            </p:cNvSpPr>
            <p:nvPr/>
          </p:nvSpPr>
          <p:spPr bwMode="auto">
            <a:xfrm>
              <a:off x="3696" y="1753"/>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69" name="Line 817"/>
            <p:cNvSpPr>
              <a:spLocks noChangeShapeType="1"/>
            </p:cNvSpPr>
            <p:nvPr/>
          </p:nvSpPr>
          <p:spPr bwMode="auto">
            <a:xfrm flipV="1">
              <a:off x="3704" y="1753"/>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70" name="Freeform 818"/>
            <p:cNvSpPr>
              <a:spLocks/>
            </p:cNvSpPr>
            <p:nvPr/>
          </p:nvSpPr>
          <p:spPr bwMode="auto">
            <a:xfrm>
              <a:off x="3698" y="1753"/>
              <a:ext cx="11"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71" name="Line 819"/>
            <p:cNvSpPr>
              <a:spLocks noChangeShapeType="1"/>
            </p:cNvSpPr>
            <p:nvPr/>
          </p:nvSpPr>
          <p:spPr bwMode="auto">
            <a:xfrm>
              <a:off x="3704" y="1753"/>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72" name="Freeform 820"/>
            <p:cNvSpPr>
              <a:spLocks/>
            </p:cNvSpPr>
            <p:nvPr/>
          </p:nvSpPr>
          <p:spPr bwMode="auto">
            <a:xfrm>
              <a:off x="3698" y="1748"/>
              <a:ext cx="11"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73" name="Line 821"/>
            <p:cNvSpPr>
              <a:spLocks noChangeShapeType="1"/>
            </p:cNvSpPr>
            <p:nvPr/>
          </p:nvSpPr>
          <p:spPr bwMode="auto">
            <a:xfrm flipV="1">
              <a:off x="3706" y="1744"/>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74" name="Freeform 822"/>
            <p:cNvSpPr>
              <a:spLocks/>
            </p:cNvSpPr>
            <p:nvPr/>
          </p:nvSpPr>
          <p:spPr bwMode="auto">
            <a:xfrm>
              <a:off x="3701" y="1748"/>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75" name="Line 823"/>
            <p:cNvSpPr>
              <a:spLocks noChangeShapeType="1"/>
            </p:cNvSpPr>
            <p:nvPr/>
          </p:nvSpPr>
          <p:spPr bwMode="auto">
            <a:xfrm>
              <a:off x="3706" y="1744"/>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76" name="Freeform 824"/>
            <p:cNvSpPr>
              <a:spLocks/>
            </p:cNvSpPr>
            <p:nvPr/>
          </p:nvSpPr>
          <p:spPr bwMode="auto">
            <a:xfrm>
              <a:off x="3701" y="1739"/>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77" name="Line 825"/>
            <p:cNvSpPr>
              <a:spLocks noChangeShapeType="1"/>
            </p:cNvSpPr>
            <p:nvPr/>
          </p:nvSpPr>
          <p:spPr bwMode="auto">
            <a:xfrm flipV="1">
              <a:off x="3710" y="1743"/>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78" name="Freeform 826"/>
            <p:cNvSpPr>
              <a:spLocks/>
            </p:cNvSpPr>
            <p:nvPr/>
          </p:nvSpPr>
          <p:spPr bwMode="auto">
            <a:xfrm>
              <a:off x="3704" y="1739"/>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79" name="Line 827"/>
            <p:cNvSpPr>
              <a:spLocks noChangeShapeType="1"/>
            </p:cNvSpPr>
            <p:nvPr/>
          </p:nvSpPr>
          <p:spPr bwMode="auto">
            <a:xfrm>
              <a:off x="3723" y="1731"/>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80" name="Line 828"/>
            <p:cNvSpPr>
              <a:spLocks noChangeShapeType="1"/>
            </p:cNvSpPr>
            <p:nvPr/>
          </p:nvSpPr>
          <p:spPr bwMode="auto">
            <a:xfrm>
              <a:off x="3733" y="1731"/>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81" name="Freeform 829"/>
            <p:cNvSpPr>
              <a:spLocks/>
            </p:cNvSpPr>
            <p:nvPr/>
          </p:nvSpPr>
          <p:spPr bwMode="auto">
            <a:xfrm>
              <a:off x="3733" y="1726"/>
              <a:ext cx="1" cy="11"/>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82" name="Line 830"/>
            <p:cNvSpPr>
              <a:spLocks noChangeShapeType="1"/>
            </p:cNvSpPr>
            <p:nvPr/>
          </p:nvSpPr>
          <p:spPr bwMode="auto">
            <a:xfrm flipV="1">
              <a:off x="3735" y="172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83" name="Freeform 831"/>
            <p:cNvSpPr>
              <a:spLocks/>
            </p:cNvSpPr>
            <p:nvPr/>
          </p:nvSpPr>
          <p:spPr bwMode="auto">
            <a:xfrm>
              <a:off x="3729" y="1726"/>
              <a:ext cx="11" cy="11"/>
            </a:xfrm>
            <a:custGeom>
              <a:avLst/>
              <a:gdLst/>
              <a:ahLst/>
              <a:cxnLst>
                <a:cxn ang="0">
                  <a:pos x="5" y="0"/>
                </a:cxn>
                <a:cxn ang="0">
                  <a:pos x="0" y="5"/>
                </a:cxn>
                <a:cxn ang="0">
                  <a:pos x="5" y="12"/>
                </a:cxn>
                <a:cxn ang="0">
                  <a:pos x="11" y="5"/>
                </a:cxn>
                <a:cxn ang="0">
                  <a:pos x="5" y="0"/>
                </a:cxn>
              </a:cxnLst>
              <a:rect l="0" t="0" r="r" b="b"/>
              <a:pathLst>
                <a:path w="11" h="12">
                  <a:moveTo>
                    <a:pt x="5" y="0"/>
                  </a:moveTo>
                  <a:lnTo>
                    <a:pt x="0" y="5"/>
                  </a:lnTo>
                  <a:lnTo>
                    <a:pt x="5" y="12"/>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84" name="Line 832"/>
            <p:cNvSpPr>
              <a:spLocks noChangeShapeType="1"/>
            </p:cNvSpPr>
            <p:nvPr/>
          </p:nvSpPr>
          <p:spPr bwMode="auto">
            <a:xfrm>
              <a:off x="3735" y="1729"/>
              <a:ext cx="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85" name="Freeform 833"/>
            <p:cNvSpPr>
              <a:spLocks/>
            </p:cNvSpPr>
            <p:nvPr/>
          </p:nvSpPr>
          <p:spPr bwMode="auto">
            <a:xfrm>
              <a:off x="3729" y="1724"/>
              <a:ext cx="11" cy="10"/>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86" name="Line 834"/>
            <p:cNvSpPr>
              <a:spLocks noChangeShapeType="1"/>
            </p:cNvSpPr>
            <p:nvPr/>
          </p:nvSpPr>
          <p:spPr bwMode="auto">
            <a:xfrm flipV="1">
              <a:off x="3743" y="1726"/>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87" name="Freeform 835"/>
            <p:cNvSpPr>
              <a:spLocks/>
            </p:cNvSpPr>
            <p:nvPr/>
          </p:nvSpPr>
          <p:spPr bwMode="auto">
            <a:xfrm>
              <a:off x="3738" y="1724"/>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88" name="Line 836"/>
            <p:cNvSpPr>
              <a:spLocks noChangeShapeType="1"/>
            </p:cNvSpPr>
            <p:nvPr/>
          </p:nvSpPr>
          <p:spPr bwMode="auto">
            <a:xfrm>
              <a:off x="3752" y="1710"/>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89" name="Freeform 837"/>
            <p:cNvSpPr>
              <a:spLocks/>
            </p:cNvSpPr>
            <p:nvPr/>
          </p:nvSpPr>
          <p:spPr bwMode="auto">
            <a:xfrm>
              <a:off x="3747" y="1704"/>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90" name="Line 838"/>
            <p:cNvSpPr>
              <a:spLocks noChangeShapeType="1"/>
            </p:cNvSpPr>
            <p:nvPr/>
          </p:nvSpPr>
          <p:spPr bwMode="auto">
            <a:xfrm flipV="1">
              <a:off x="3754" y="170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91" name="Freeform 839"/>
            <p:cNvSpPr>
              <a:spLocks/>
            </p:cNvSpPr>
            <p:nvPr/>
          </p:nvSpPr>
          <p:spPr bwMode="auto">
            <a:xfrm>
              <a:off x="3749" y="1704"/>
              <a:ext cx="11" cy="10"/>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92" name="Line 840"/>
            <p:cNvSpPr>
              <a:spLocks noChangeShapeType="1"/>
            </p:cNvSpPr>
            <p:nvPr/>
          </p:nvSpPr>
          <p:spPr bwMode="auto">
            <a:xfrm>
              <a:off x="3754" y="1706"/>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93" name="Freeform 841"/>
            <p:cNvSpPr>
              <a:spLocks/>
            </p:cNvSpPr>
            <p:nvPr/>
          </p:nvSpPr>
          <p:spPr bwMode="auto">
            <a:xfrm>
              <a:off x="3749" y="1701"/>
              <a:ext cx="11" cy="11"/>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94" name="Line 842"/>
            <p:cNvSpPr>
              <a:spLocks noChangeShapeType="1"/>
            </p:cNvSpPr>
            <p:nvPr/>
          </p:nvSpPr>
          <p:spPr bwMode="auto">
            <a:xfrm flipV="1">
              <a:off x="3757" y="170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95" name="Freeform 843"/>
            <p:cNvSpPr>
              <a:spLocks/>
            </p:cNvSpPr>
            <p:nvPr/>
          </p:nvSpPr>
          <p:spPr bwMode="auto">
            <a:xfrm>
              <a:off x="3752" y="1701"/>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96" name="Line 844"/>
            <p:cNvSpPr>
              <a:spLocks noChangeShapeType="1"/>
            </p:cNvSpPr>
            <p:nvPr/>
          </p:nvSpPr>
          <p:spPr bwMode="auto">
            <a:xfrm>
              <a:off x="3757" y="1702"/>
              <a:ext cx="1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97" name="Freeform 845"/>
            <p:cNvSpPr>
              <a:spLocks/>
            </p:cNvSpPr>
            <p:nvPr/>
          </p:nvSpPr>
          <p:spPr bwMode="auto">
            <a:xfrm>
              <a:off x="3752" y="1697"/>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198" name="Line 846"/>
            <p:cNvSpPr>
              <a:spLocks noChangeShapeType="1"/>
            </p:cNvSpPr>
            <p:nvPr/>
          </p:nvSpPr>
          <p:spPr bwMode="auto">
            <a:xfrm flipV="1">
              <a:off x="3789" y="1693"/>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199" name="Line 847"/>
            <p:cNvSpPr>
              <a:spLocks noChangeShapeType="1"/>
            </p:cNvSpPr>
            <p:nvPr/>
          </p:nvSpPr>
          <p:spPr bwMode="auto">
            <a:xfrm>
              <a:off x="3789" y="1693"/>
              <a:ext cx="1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00" name="Freeform 848"/>
            <p:cNvSpPr>
              <a:spLocks/>
            </p:cNvSpPr>
            <p:nvPr/>
          </p:nvSpPr>
          <p:spPr bwMode="auto">
            <a:xfrm>
              <a:off x="3784" y="1688"/>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01" name="Line 849"/>
            <p:cNvSpPr>
              <a:spLocks noChangeShapeType="1"/>
            </p:cNvSpPr>
            <p:nvPr/>
          </p:nvSpPr>
          <p:spPr bwMode="auto">
            <a:xfrm flipV="1">
              <a:off x="3805" y="1690"/>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02" name="Freeform 850"/>
            <p:cNvSpPr>
              <a:spLocks/>
            </p:cNvSpPr>
            <p:nvPr/>
          </p:nvSpPr>
          <p:spPr bwMode="auto">
            <a:xfrm>
              <a:off x="3800" y="1688"/>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03" name="Line 851"/>
            <p:cNvSpPr>
              <a:spLocks noChangeShapeType="1"/>
            </p:cNvSpPr>
            <p:nvPr/>
          </p:nvSpPr>
          <p:spPr bwMode="auto">
            <a:xfrm>
              <a:off x="3805" y="1690"/>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04" name="Freeform 852"/>
            <p:cNvSpPr>
              <a:spLocks/>
            </p:cNvSpPr>
            <p:nvPr/>
          </p:nvSpPr>
          <p:spPr bwMode="auto">
            <a:xfrm>
              <a:off x="3800" y="1685"/>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05" name="Line 853"/>
            <p:cNvSpPr>
              <a:spLocks noChangeShapeType="1"/>
            </p:cNvSpPr>
            <p:nvPr/>
          </p:nvSpPr>
          <p:spPr bwMode="auto">
            <a:xfrm>
              <a:off x="3824" y="1681"/>
              <a:ext cx="9"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06" name="Line 854"/>
            <p:cNvSpPr>
              <a:spLocks noChangeShapeType="1"/>
            </p:cNvSpPr>
            <p:nvPr/>
          </p:nvSpPr>
          <p:spPr bwMode="auto">
            <a:xfrm flipV="1">
              <a:off x="3833" y="1676"/>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07" name="Freeform 855"/>
            <p:cNvSpPr>
              <a:spLocks/>
            </p:cNvSpPr>
            <p:nvPr/>
          </p:nvSpPr>
          <p:spPr bwMode="auto">
            <a:xfrm>
              <a:off x="3827" y="1676"/>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08" name="Line 856"/>
            <p:cNvSpPr>
              <a:spLocks noChangeShapeType="1"/>
            </p:cNvSpPr>
            <p:nvPr/>
          </p:nvSpPr>
          <p:spPr bwMode="auto">
            <a:xfrm>
              <a:off x="3833" y="1676"/>
              <a:ext cx="4"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09" name="Freeform 857"/>
            <p:cNvSpPr>
              <a:spLocks/>
            </p:cNvSpPr>
            <p:nvPr/>
          </p:nvSpPr>
          <p:spPr bwMode="auto">
            <a:xfrm>
              <a:off x="3827" y="1671"/>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10" name="Line 858"/>
            <p:cNvSpPr>
              <a:spLocks noChangeShapeType="1"/>
            </p:cNvSpPr>
            <p:nvPr/>
          </p:nvSpPr>
          <p:spPr bwMode="auto">
            <a:xfrm flipV="1">
              <a:off x="3837" y="167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11" name="Freeform 859"/>
            <p:cNvSpPr>
              <a:spLocks/>
            </p:cNvSpPr>
            <p:nvPr/>
          </p:nvSpPr>
          <p:spPr bwMode="auto">
            <a:xfrm>
              <a:off x="3833" y="1671"/>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12" name="Line 860"/>
            <p:cNvSpPr>
              <a:spLocks noChangeShapeType="1"/>
            </p:cNvSpPr>
            <p:nvPr/>
          </p:nvSpPr>
          <p:spPr bwMode="auto">
            <a:xfrm>
              <a:off x="3837" y="1673"/>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13" name="Freeform 861"/>
            <p:cNvSpPr>
              <a:spLocks/>
            </p:cNvSpPr>
            <p:nvPr/>
          </p:nvSpPr>
          <p:spPr bwMode="auto">
            <a:xfrm>
              <a:off x="3833" y="1667"/>
              <a:ext cx="10" cy="9"/>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14" name="Line 862"/>
            <p:cNvSpPr>
              <a:spLocks noChangeShapeType="1"/>
            </p:cNvSpPr>
            <p:nvPr/>
          </p:nvSpPr>
          <p:spPr bwMode="auto">
            <a:xfrm flipV="1">
              <a:off x="3839" y="1671"/>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15" name="Freeform 863"/>
            <p:cNvSpPr>
              <a:spLocks/>
            </p:cNvSpPr>
            <p:nvPr/>
          </p:nvSpPr>
          <p:spPr bwMode="auto">
            <a:xfrm>
              <a:off x="3834" y="1667"/>
              <a:ext cx="10" cy="9"/>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16" name="Line 864"/>
            <p:cNvSpPr>
              <a:spLocks noChangeShapeType="1"/>
            </p:cNvSpPr>
            <p:nvPr/>
          </p:nvSpPr>
          <p:spPr bwMode="auto">
            <a:xfrm>
              <a:off x="3849" y="1655"/>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17" name="Line 865"/>
            <p:cNvSpPr>
              <a:spLocks noChangeShapeType="1"/>
            </p:cNvSpPr>
            <p:nvPr/>
          </p:nvSpPr>
          <p:spPr bwMode="auto">
            <a:xfrm flipV="1">
              <a:off x="3851" y="1647"/>
              <a:ext cx="1" cy="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18" name="Freeform 866"/>
            <p:cNvSpPr>
              <a:spLocks/>
            </p:cNvSpPr>
            <p:nvPr/>
          </p:nvSpPr>
          <p:spPr bwMode="auto">
            <a:xfrm>
              <a:off x="3846" y="1650"/>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19" name="Line 867"/>
            <p:cNvSpPr>
              <a:spLocks noChangeShapeType="1"/>
            </p:cNvSpPr>
            <p:nvPr/>
          </p:nvSpPr>
          <p:spPr bwMode="auto">
            <a:xfrm>
              <a:off x="3851" y="1647"/>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20" name="Freeform 868"/>
            <p:cNvSpPr>
              <a:spLocks/>
            </p:cNvSpPr>
            <p:nvPr/>
          </p:nvSpPr>
          <p:spPr bwMode="auto">
            <a:xfrm>
              <a:off x="3846" y="164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21" name="Line 869"/>
            <p:cNvSpPr>
              <a:spLocks noChangeShapeType="1"/>
            </p:cNvSpPr>
            <p:nvPr/>
          </p:nvSpPr>
          <p:spPr bwMode="auto">
            <a:xfrm flipV="1">
              <a:off x="3861" y="1642"/>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22" name="Freeform 870"/>
            <p:cNvSpPr>
              <a:spLocks/>
            </p:cNvSpPr>
            <p:nvPr/>
          </p:nvSpPr>
          <p:spPr bwMode="auto">
            <a:xfrm>
              <a:off x="3856" y="1642"/>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23" name="Line 871"/>
            <p:cNvSpPr>
              <a:spLocks noChangeShapeType="1"/>
            </p:cNvSpPr>
            <p:nvPr/>
          </p:nvSpPr>
          <p:spPr bwMode="auto">
            <a:xfrm>
              <a:off x="3874" y="1629"/>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24" name="Line 872"/>
            <p:cNvSpPr>
              <a:spLocks noChangeShapeType="1"/>
            </p:cNvSpPr>
            <p:nvPr/>
          </p:nvSpPr>
          <p:spPr bwMode="auto">
            <a:xfrm flipV="1">
              <a:off x="3875" y="1617"/>
              <a:ext cx="1" cy="1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25" name="Freeform 873"/>
            <p:cNvSpPr>
              <a:spLocks/>
            </p:cNvSpPr>
            <p:nvPr/>
          </p:nvSpPr>
          <p:spPr bwMode="auto">
            <a:xfrm>
              <a:off x="3870" y="1624"/>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26" name="Line 874"/>
            <p:cNvSpPr>
              <a:spLocks noChangeShapeType="1"/>
            </p:cNvSpPr>
            <p:nvPr/>
          </p:nvSpPr>
          <p:spPr bwMode="auto">
            <a:xfrm>
              <a:off x="3875" y="1617"/>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27" name="Freeform 875"/>
            <p:cNvSpPr>
              <a:spLocks/>
            </p:cNvSpPr>
            <p:nvPr/>
          </p:nvSpPr>
          <p:spPr bwMode="auto">
            <a:xfrm>
              <a:off x="3870" y="1611"/>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28" name="Line 876"/>
            <p:cNvSpPr>
              <a:spLocks noChangeShapeType="1"/>
            </p:cNvSpPr>
            <p:nvPr/>
          </p:nvSpPr>
          <p:spPr bwMode="auto">
            <a:xfrm flipV="1">
              <a:off x="3877" y="1611"/>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29" name="Freeform 877"/>
            <p:cNvSpPr>
              <a:spLocks/>
            </p:cNvSpPr>
            <p:nvPr/>
          </p:nvSpPr>
          <p:spPr bwMode="auto">
            <a:xfrm>
              <a:off x="3872" y="1611"/>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30" name="Line 878"/>
            <p:cNvSpPr>
              <a:spLocks noChangeShapeType="1"/>
            </p:cNvSpPr>
            <p:nvPr/>
          </p:nvSpPr>
          <p:spPr bwMode="auto">
            <a:xfrm>
              <a:off x="3877" y="1611"/>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31" name="Freeform 879"/>
            <p:cNvSpPr>
              <a:spLocks/>
            </p:cNvSpPr>
            <p:nvPr/>
          </p:nvSpPr>
          <p:spPr bwMode="auto">
            <a:xfrm>
              <a:off x="3872" y="1608"/>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32" name="Line 880"/>
            <p:cNvSpPr>
              <a:spLocks noChangeShapeType="1"/>
            </p:cNvSpPr>
            <p:nvPr/>
          </p:nvSpPr>
          <p:spPr bwMode="auto">
            <a:xfrm flipV="1">
              <a:off x="3880" y="1610"/>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33" name="Freeform 881"/>
            <p:cNvSpPr>
              <a:spLocks/>
            </p:cNvSpPr>
            <p:nvPr/>
          </p:nvSpPr>
          <p:spPr bwMode="auto">
            <a:xfrm>
              <a:off x="3875" y="1608"/>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34" name="Line 882"/>
            <p:cNvSpPr>
              <a:spLocks noChangeShapeType="1"/>
            </p:cNvSpPr>
            <p:nvPr/>
          </p:nvSpPr>
          <p:spPr bwMode="auto">
            <a:xfrm>
              <a:off x="3899" y="1604"/>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35" name="Line 883"/>
            <p:cNvSpPr>
              <a:spLocks noChangeShapeType="1"/>
            </p:cNvSpPr>
            <p:nvPr/>
          </p:nvSpPr>
          <p:spPr bwMode="auto">
            <a:xfrm flipV="1">
              <a:off x="3909" y="1600"/>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36" name="Freeform 884"/>
            <p:cNvSpPr>
              <a:spLocks/>
            </p:cNvSpPr>
            <p:nvPr/>
          </p:nvSpPr>
          <p:spPr bwMode="auto">
            <a:xfrm>
              <a:off x="3905" y="1597"/>
              <a:ext cx="10" cy="13"/>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37" name="Line 885"/>
            <p:cNvSpPr>
              <a:spLocks noChangeShapeType="1"/>
            </p:cNvSpPr>
            <p:nvPr/>
          </p:nvSpPr>
          <p:spPr bwMode="auto">
            <a:xfrm>
              <a:off x="3909" y="1600"/>
              <a:ext cx="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38" name="Freeform 886"/>
            <p:cNvSpPr>
              <a:spLocks/>
            </p:cNvSpPr>
            <p:nvPr/>
          </p:nvSpPr>
          <p:spPr bwMode="auto">
            <a:xfrm>
              <a:off x="3905" y="1595"/>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39" name="Line 887"/>
            <p:cNvSpPr>
              <a:spLocks noChangeShapeType="1"/>
            </p:cNvSpPr>
            <p:nvPr/>
          </p:nvSpPr>
          <p:spPr bwMode="auto">
            <a:xfrm flipV="1">
              <a:off x="3914" y="1595"/>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40" name="Freeform 888"/>
            <p:cNvSpPr>
              <a:spLocks/>
            </p:cNvSpPr>
            <p:nvPr/>
          </p:nvSpPr>
          <p:spPr bwMode="auto">
            <a:xfrm>
              <a:off x="3910" y="1595"/>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41" name="Line 889"/>
            <p:cNvSpPr>
              <a:spLocks noChangeShapeType="1"/>
            </p:cNvSpPr>
            <p:nvPr/>
          </p:nvSpPr>
          <p:spPr bwMode="auto">
            <a:xfrm>
              <a:off x="3932" y="1586"/>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42" name="Line 890"/>
            <p:cNvSpPr>
              <a:spLocks noChangeShapeType="1"/>
            </p:cNvSpPr>
            <p:nvPr/>
          </p:nvSpPr>
          <p:spPr bwMode="auto">
            <a:xfrm flipV="1">
              <a:off x="3933" y="158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43" name="Freeform 891"/>
            <p:cNvSpPr>
              <a:spLocks/>
            </p:cNvSpPr>
            <p:nvPr/>
          </p:nvSpPr>
          <p:spPr bwMode="auto">
            <a:xfrm>
              <a:off x="3928" y="1581"/>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44" name="Line 892"/>
            <p:cNvSpPr>
              <a:spLocks noChangeShapeType="1"/>
            </p:cNvSpPr>
            <p:nvPr/>
          </p:nvSpPr>
          <p:spPr bwMode="auto">
            <a:xfrm>
              <a:off x="3933" y="1582"/>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45" name="Freeform 893"/>
            <p:cNvSpPr>
              <a:spLocks/>
            </p:cNvSpPr>
            <p:nvPr/>
          </p:nvSpPr>
          <p:spPr bwMode="auto">
            <a:xfrm>
              <a:off x="3928" y="1577"/>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46" name="Line 894"/>
            <p:cNvSpPr>
              <a:spLocks noChangeShapeType="1"/>
            </p:cNvSpPr>
            <p:nvPr/>
          </p:nvSpPr>
          <p:spPr bwMode="auto">
            <a:xfrm flipV="1">
              <a:off x="3947" y="157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47" name="Freeform 895"/>
            <p:cNvSpPr>
              <a:spLocks/>
            </p:cNvSpPr>
            <p:nvPr/>
          </p:nvSpPr>
          <p:spPr bwMode="auto">
            <a:xfrm>
              <a:off x="3942" y="1577"/>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48" name="Line 896"/>
            <p:cNvSpPr>
              <a:spLocks noChangeShapeType="1"/>
            </p:cNvSpPr>
            <p:nvPr/>
          </p:nvSpPr>
          <p:spPr bwMode="auto">
            <a:xfrm>
              <a:off x="3947" y="1578"/>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49" name="Freeform 897"/>
            <p:cNvSpPr>
              <a:spLocks/>
            </p:cNvSpPr>
            <p:nvPr/>
          </p:nvSpPr>
          <p:spPr bwMode="auto">
            <a:xfrm>
              <a:off x="3942" y="1573"/>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50" name="Line 898"/>
            <p:cNvSpPr>
              <a:spLocks noChangeShapeType="1"/>
            </p:cNvSpPr>
            <p:nvPr/>
          </p:nvSpPr>
          <p:spPr bwMode="auto">
            <a:xfrm flipV="1">
              <a:off x="3968" y="1569"/>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51" name="Line 899"/>
            <p:cNvSpPr>
              <a:spLocks noChangeShapeType="1"/>
            </p:cNvSpPr>
            <p:nvPr/>
          </p:nvSpPr>
          <p:spPr bwMode="auto">
            <a:xfrm>
              <a:off x="3968" y="1569"/>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52" name="Freeform 900"/>
            <p:cNvSpPr>
              <a:spLocks/>
            </p:cNvSpPr>
            <p:nvPr/>
          </p:nvSpPr>
          <p:spPr bwMode="auto">
            <a:xfrm>
              <a:off x="3963" y="1564"/>
              <a:ext cx="11" cy="10"/>
            </a:xfrm>
            <a:custGeom>
              <a:avLst/>
              <a:gdLst/>
              <a:ahLst/>
              <a:cxnLst>
                <a:cxn ang="0">
                  <a:pos x="0" y="5"/>
                </a:cxn>
                <a:cxn ang="0">
                  <a:pos x="5" y="0"/>
                </a:cxn>
                <a:cxn ang="0">
                  <a:pos x="11" y="5"/>
                </a:cxn>
                <a:cxn ang="0">
                  <a:pos x="5" y="12"/>
                </a:cxn>
                <a:cxn ang="0">
                  <a:pos x="0" y="5"/>
                </a:cxn>
              </a:cxnLst>
              <a:rect l="0" t="0" r="r" b="b"/>
              <a:pathLst>
                <a:path w="11" h="12">
                  <a:moveTo>
                    <a:pt x="0" y="5"/>
                  </a:moveTo>
                  <a:lnTo>
                    <a:pt x="5" y="0"/>
                  </a:lnTo>
                  <a:lnTo>
                    <a:pt x="11"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53" name="Line 901"/>
            <p:cNvSpPr>
              <a:spLocks noChangeShapeType="1"/>
            </p:cNvSpPr>
            <p:nvPr/>
          </p:nvSpPr>
          <p:spPr bwMode="auto">
            <a:xfrm flipV="1">
              <a:off x="3971" y="156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54" name="Freeform 902"/>
            <p:cNvSpPr>
              <a:spLocks/>
            </p:cNvSpPr>
            <p:nvPr/>
          </p:nvSpPr>
          <p:spPr bwMode="auto">
            <a:xfrm>
              <a:off x="3965" y="1564"/>
              <a:ext cx="11"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55" name="Line 903"/>
            <p:cNvSpPr>
              <a:spLocks noChangeShapeType="1"/>
            </p:cNvSpPr>
            <p:nvPr/>
          </p:nvSpPr>
          <p:spPr bwMode="auto">
            <a:xfrm>
              <a:off x="3971" y="1566"/>
              <a:ext cx="16"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56" name="Freeform 904"/>
            <p:cNvSpPr>
              <a:spLocks/>
            </p:cNvSpPr>
            <p:nvPr/>
          </p:nvSpPr>
          <p:spPr bwMode="auto">
            <a:xfrm>
              <a:off x="3965" y="1561"/>
              <a:ext cx="11"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57" name="Line 905"/>
            <p:cNvSpPr>
              <a:spLocks noChangeShapeType="1"/>
            </p:cNvSpPr>
            <p:nvPr/>
          </p:nvSpPr>
          <p:spPr bwMode="auto">
            <a:xfrm>
              <a:off x="4008" y="1561"/>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58" name="Line 906"/>
            <p:cNvSpPr>
              <a:spLocks noChangeShapeType="1"/>
            </p:cNvSpPr>
            <p:nvPr/>
          </p:nvSpPr>
          <p:spPr bwMode="auto">
            <a:xfrm flipV="1">
              <a:off x="4014" y="1557"/>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59" name="Freeform 907"/>
            <p:cNvSpPr>
              <a:spLocks/>
            </p:cNvSpPr>
            <p:nvPr/>
          </p:nvSpPr>
          <p:spPr bwMode="auto">
            <a:xfrm>
              <a:off x="4009" y="1555"/>
              <a:ext cx="10" cy="10"/>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60" name="Line 908"/>
            <p:cNvSpPr>
              <a:spLocks noChangeShapeType="1"/>
            </p:cNvSpPr>
            <p:nvPr/>
          </p:nvSpPr>
          <p:spPr bwMode="auto">
            <a:xfrm>
              <a:off x="4014" y="1557"/>
              <a:ext cx="1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61" name="Freeform 909"/>
            <p:cNvSpPr>
              <a:spLocks/>
            </p:cNvSpPr>
            <p:nvPr/>
          </p:nvSpPr>
          <p:spPr bwMode="auto">
            <a:xfrm>
              <a:off x="4009" y="155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62" name="Line 910"/>
            <p:cNvSpPr>
              <a:spLocks noChangeShapeType="1"/>
            </p:cNvSpPr>
            <p:nvPr/>
          </p:nvSpPr>
          <p:spPr bwMode="auto">
            <a:xfrm>
              <a:off x="4049" y="1552"/>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63" name="Line 911"/>
            <p:cNvSpPr>
              <a:spLocks noChangeShapeType="1"/>
            </p:cNvSpPr>
            <p:nvPr/>
          </p:nvSpPr>
          <p:spPr bwMode="auto">
            <a:xfrm>
              <a:off x="4051" y="1552"/>
              <a:ext cx="1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64" name="Freeform 912"/>
            <p:cNvSpPr>
              <a:spLocks/>
            </p:cNvSpPr>
            <p:nvPr/>
          </p:nvSpPr>
          <p:spPr bwMode="auto">
            <a:xfrm>
              <a:off x="4051" y="1546"/>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65" name="Line 913"/>
            <p:cNvSpPr>
              <a:spLocks noChangeShapeType="1"/>
            </p:cNvSpPr>
            <p:nvPr/>
          </p:nvSpPr>
          <p:spPr bwMode="auto">
            <a:xfrm flipV="1">
              <a:off x="4062" y="154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66" name="Freeform 914"/>
            <p:cNvSpPr>
              <a:spLocks/>
            </p:cNvSpPr>
            <p:nvPr/>
          </p:nvSpPr>
          <p:spPr bwMode="auto">
            <a:xfrm>
              <a:off x="4057" y="1546"/>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67" name="Line 915"/>
            <p:cNvSpPr>
              <a:spLocks noChangeShapeType="1"/>
            </p:cNvSpPr>
            <p:nvPr/>
          </p:nvSpPr>
          <p:spPr bwMode="auto">
            <a:xfrm>
              <a:off x="4062" y="1548"/>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68" name="Freeform 916"/>
            <p:cNvSpPr>
              <a:spLocks/>
            </p:cNvSpPr>
            <p:nvPr/>
          </p:nvSpPr>
          <p:spPr bwMode="auto">
            <a:xfrm>
              <a:off x="4057" y="1543"/>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69" name="Line 917"/>
            <p:cNvSpPr>
              <a:spLocks noChangeShapeType="1"/>
            </p:cNvSpPr>
            <p:nvPr/>
          </p:nvSpPr>
          <p:spPr bwMode="auto">
            <a:xfrm flipV="1">
              <a:off x="4070" y="1546"/>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70" name="Freeform 918"/>
            <p:cNvSpPr>
              <a:spLocks/>
            </p:cNvSpPr>
            <p:nvPr/>
          </p:nvSpPr>
          <p:spPr bwMode="auto">
            <a:xfrm>
              <a:off x="4065" y="1543"/>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71" name="Line 919"/>
            <p:cNvSpPr>
              <a:spLocks noChangeShapeType="1"/>
            </p:cNvSpPr>
            <p:nvPr/>
          </p:nvSpPr>
          <p:spPr bwMode="auto">
            <a:xfrm>
              <a:off x="4087" y="1539"/>
              <a:ext cx="1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72" name="Line 920"/>
            <p:cNvSpPr>
              <a:spLocks noChangeShapeType="1"/>
            </p:cNvSpPr>
            <p:nvPr/>
          </p:nvSpPr>
          <p:spPr bwMode="auto">
            <a:xfrm flipV="1">
              <a:off x="4100" y="1535"/>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73" name="Freeform 921"/>
            <p:cNvSpPr>
              <a:spLocks/>
            </p:cNvSpPr>
            <p:nvPr/>
          </p:nvSpPr>
          <p:spPr bwMode="auto">
            <a:xfrm>
              <a:off x="4094" y="1534"/>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74" name="Line 922"/>
            <p:cNvSpPr>
              <a:spLocks noChangeShapeType="1"/>
            </p:cNvSpPr>
            <p:nvPr/>
          </p:nvSpPr>
          <p:spPr bwMode="auto">
            <a:xfrm>
              <a:off x="4100" y="1535"/>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75" name="Freeform 923"/>
            <p:cNvSpPr>
              <a:spLocks/>
            </p:cNvSpPr>
            <p:nvPr/>
          </p:nvSpPr>
          <p:spPr bwMode="auto">
            <a:xfrm>
              <a:off x="4094" y="1530"/>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76" name="Line 924"/>
            <p:cNvSpPr>
              <a:spLocks noChangeShapeType="1"/>
            </p:cNvSpPr>
            <p:nvPr/>
          </p:nvSpPr>
          <p:spPr bwMode="auto">
            <a:xfrm flipV="1">
              <a:off x="4104" y="1530"/>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77" name="Freeform 925"/>
            <p:cNvSpPr>
              <a:spLocks/>
            </p:cNvSpPr>
            <p:nvPr/>
          </p:nvSpPr>
          <p:spPr bwMode="auto">
            <a:xfrm>
              <a:off x="4100" y="1530"/>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78" name="Line 926"/>
            <p:cNvSpPr>
              <a:spLocks noChangeShapeType="1"/>
            </p:cNvSpPr>
            <p:nvPr/>
          </p:nvSpPr>
          <p:spPr bwMode="auto">
            <a:xfrm>
              <a:off x="4117" y="1517"/>
              <a:ext cx="1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79" name="Line 927"/>
            <p:cNvSpPr>
              <a:spLocks noChangeShapeType="1"/>
            </p:cNvSpPr>
            <p:nvPr/>
          </p:nvSpPr>
          <p:spPr bwMode="auto">
            <a:xfrm flipV="1">
              <a:off x="4134" y="151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80" name="Freeform 928"/>
            <p:cNvSpPr>
              <a:spLocks/>
            </p:cNvSpPr>
            <p:nvPr/>
          </p:nvSpPr>
          <p:spPr bwMode="auto">
            <a:xfrm>
              <a:off x="4129" y="1512"/>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81" name="Line 929"/>
            <p:cNvSpPr>
              <a:spLocks noChangeShapeType="1"/>
            </p:cNvSpPr>
            <p:nvPr/>
          </p:nvSpPr>
          <p:spPr bwMode="auto">
            <a:xfrm>
              <a:off x="4134" y="1513"/>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82" name="Freeform 930"/>
            <p:cNvSpPr>
              <a:spLocks/>
            </p:cNvSpPr>
            <p:nvPr/>
          </p:nvSpPr>
          <p:spPr bwMode="auto">
            <a:xfrm>
              <a:off x="4129" y="151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83" name="Line 931"/>
            <p:cNvSpPr>
              <a:spLocks noChangeShapeType="1"/>
            </p:cNvSpPr>
            <p:nvPr/>
          </p:nvSpPr>
          <p:spPr bwMode="auto">
            <a:xfrm flipV="1">
              <a:off x="4137" y="151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84" name="Freeform 932"/>
            <p:cNvSpPr>
              <a:spLocks/>
            </p:cNvSpPr>
            <p:nvPr/>
          </p:nvSpPr>
          <p:spPr bwMode="auto">
            <a:xfrm>
              <a:off x="4132" y="1510"/>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85" name="Line 933"/>
            <p:cNvSpPr>
              <a:spLocks noChangeShapeType="1"/>
            </p:cNvSpPr>
            <p:nvPr/>
          </p:nvSpPr>
          <p:spPr bwMode="auto">
            <a:xfrm>
              <a:off x="4155" y="1504"/>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86" name="Line 934"/>
            <p:cNvSpPr>
              <a:spLocks noChangeShapeType="1"/>
            </p:cNvSpPr>
            <p:nvPr/>
          </p:nvSpPr>
          <p:spPr bwMode="auto">
            <a:xfrm flipV="1">
              <a:off x="4156" y="1501"/>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87" name="Freeform 935"/>
            <p:cNvSpPr>
              <a:spLocks/>
            </p:cNvSpPr>
            <p:nvPr/>
          </p:nvSpPr>
          <p:spPr bwMode="auto">
            <a:xfrm>
              <a:off x="4150" y="1499"/>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88" name="Line 936"/>
            <p:cNvSpPr>
              <a:spLocks noChangeShapeType="1"/>
            </p:cNvSpPr>
            <p:nvPr/>
          </p:nvSpPr>
          <p:spPr bwMode="auto">
            <a:xfrm>
              <a:off x="4156" y="1501"/>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89" name="Freeform 937"/>
            <p:cNvSpPr>
              <a:spLocks/>
            </p:cNvSpPr>
            <p:nvPr/>
          </p:nvSpPr>
          <p:spPr bwMode="auto">
            <a:xfrm>
              <a:off x="4150" y="1496"/>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90" name="Line 938"/>
            <p:cNvSpPr>
              <a:spLocks noChangeShapeType="1"/>
            </p:cNvSpPr>
            <p:nvPr/>
          </p:nvSpPr>
          <p:spPr bwMode="auto">
            <a:xfrm flipV="1">
              <a:off x="4158" y="1496"/>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91" name="Freeform 939"/>
            <p:cNvSpPr>
              <a:spLocks/>
            </p:cNvSpPr>
            <p:nvPr/>
          </p:nvSpPr>
          <p:spPr bwMode="auto">
            <a:xfrm>
              <a:off x="4153" y="1496"/>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92" name="Line 940"/>
            <p:cNvSpPr>
              <a:spLocks noChangeShapeType="1"/>
            </p:cNvSpPr>
            <p:nvPr/>
          </p:nvSpPr>
          <p:spPr bwMode="auto">
            <a:xfrm>
              <a:off x="4158" y="1496"/>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93" name="Freeform 941"/>
            <p:cNvSpPr>
              <a:spLocks/>
            </p:cNvSpPr>
            <p:nvPr/>
          </p:nvSpPr>
          <p:spPr bwMode="auto">
            <a:xfrm>
              <a:off x="4153" y="149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94" name="Line 942"/>
            <p:cNvSpPr>
              <a:spLocks noChangeShapeType="1"/>
            </p:cNvSpPr>
            <p:nvPr/>
          </p:nvSpPr>
          <p:spPr bwMode="auto">
            <a:xfrm flipV="1">
              <a:off x="4160" y="1492"/>
              <a:ext cx="0"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95" name="Freeform 943"/>
            <p:cNvSpPr>
              <a:spLocks/>
            </p:cNvSpPr>
            <p:nvPr/>
          </p:nvSpPr>
          <p:spPr bwMode="auto">
            <a:xfrm>
              <a:off x="4156" y="1490"/>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96" name="Line 944"/>
            <p:cNvSpPr>
              <a:spLocks noChangeShapeType="1"/>
            </p:cNvSpPr>
            <p:nvPr/>
          </p:nvSpPr>
          <p:spPr bwMode="auto">
            <a:xfrm>
              <a:off x="4160" y="1492"/>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97" name="Freeform 945"/>
            <p:cNvSpPr>
              <a:spLocks/>
            </p:cNvSpPr>
            <p:nvPr/>
          </p:nvSpPr>
          <p:spPr bwMode="auto">
            <a:xfrm>
              <a:off x="4156" y="1487"/>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298" name="Line 946"/>
            <p:cNvSpPr>
              <a:spLocks noChangeShapeType="1"/>
            </p:cNvSpPr>
            <p:nvPr/>
          </p:nvSpPr>
          <p:spPr bwMode="auto">
            <a:xfrm>
              <a:off x="4184" y="1483"/>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299" name="Line 947"/>
            <p:cNvSpPr>
              <a:spLocks noChangeShapeType="1"/>
            </p:cNvSpPr>
            <p:nvPr/>
          </p:nvSpPr>
          <p:spPr bwMode="auto">
            <a:xfrm flipV="1">
              <a:off x="4185" y="147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00" name="Freeform 948"/>
            <p:cNvSpPr>
              <a:spLocks/>
            </p:cNvSpPr>
            <p:nvPr/>
          </p:nvSpPr>
          <p:spPr bwMode="auto">
            <a:xfrm>
              <a:off x="4180" y="1478"/>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01" name="Line 949"/>
            <p:cNvSpPr>
              <a:spLocks noChangeShapeType="1"/>
            </p:cNvSpPr>
            <p:nvPr/>
          </p:nvSpPr>
          <p:spPr bwMode="auto">
            <a:xfrm>
              <a:off x="4185" y="1479"/>
              <a:ext cx="1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02" name="Freeform 950"/>
            <p:cNvSpPr>
              <a:spLocks/>
            </p:cNvSpPr>
            <p:nvPr/>
          </p:nvSpPr>
          <p:spPr bwMode="auto">
            <a:xfrm>
              <a:off x="4180" y="1474"/>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03" name="Line 951"/>
            <p:cNvSpPr>
              <a:spLocks noChangeShapeType="1"/>
            </p:cNvSpPr>
            <p:nvPr/>
          </p:nvSpPr>
          <p:spPr bwMode="auto">
            <a:xfrm>
              <a:off x="4199" y="1479"/>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04" name="Freeform 952"/>
            <p:cNvSpPr>
              <a:spLocks/>
            </p:cNvSpPr>
            <p:nvPr/>
          </p:nvSpPr>
          <p:spPr bwMode="auto">
            <a:xfrm>
              <a:off x="4199" y="1474"/>
              <a:ext cx="1" cy="13"/>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05" name="Line 953"/>
            <p:cNvSpPr>
              <a:spLocks noChangeShapeType="1"/>
            </p:cNvSpPr>
            <p:nvPr/>
          </p:nvSpPr>
          <p:spPr bwMode="auto">
            <a:xfrm flipV="1">
              <a:off x="4201" y="1476"/>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06" name="Freeform 954"/>
            <p:cNvSpPr>
              <a:spLocks/>
            </p:cNvSpPr>
            <p:nvPr/>
          </p:nvSpPr>
          <p:spPr bwMode="auto">
            <a:xfrm>
              <a:off x="4196" y="1474"/>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07" name="Line 955"/>
            <p:cNvSpPr>
              <a:spLocks noChangeShapeType="1"/>
            </p:cNvSpPr>
            <p:nvPr/>
          </p:nvSpPr>
          <p:spPr bwMode="auto">
            <a:xfrm>
              <a:off x="4222" y="1471"/>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08" name="Line 956"/>
            <p:cNvSpPr>
              <a:spLocks noChangeShapeType="1"/>
            </p:cNvSpPr>
            <p:nvPr/>
          </p:nvSpPr>
          <p:spPr bwMode="auto">
            <a:xfrm flipV="1">
              <a:off x="4232" y="1468"/>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09" name="Freeform 957"/>
            <p:cNvSpPr>
              <a:spLocks/>
            </p:cNvSpPr>
            <p:nvPr/>
          </p:nvSpPr>
          <p:spPr bwMode="auto">
            <a:xfrm>
              <a:off x="4228" y="1466"/>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10" name="Line 958"/>
            <p:cNvSpPr>
              <a:spLocks noChangeShapeType="1"/>
            </p:cNvSpPr>
            <p:nvPr/>
          </p:nvSpPr>
          <p:spPr bwMode="auto">
            <a:xfrm>
              <a:off x="4232" y="1468"/>
              <a:ext cx="1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11" name="Freeform 959"/>
            <p:cNvSpPr>
              <a:spLocks/>
            </p:cNvSpPr>
            <p:nvPr/>
          </p:nvSpPr>
          <p:spPr bwMode="auto">
            <a:xfrm>
              <a:off x="4228" y="1462"/>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12" name="Line 960"/>
            <p:cNvSpPr>
              <a:spLocks noChangeShapeType="1"/>
            </p:cNvSpPr>
            <p:nvPr/>
          </p:nvSpPr>
          <p:spPr bwMode="auto">
            <a:xfrm>
              <a:off x="4260" y="1459"/>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13" name="Freeform 961"/>
            <p:cNvSpPr>
              <a:spLocks/>
            </p:cNvSpPr>
            <p:nvPr/>
          </p:nvSpPr>
          <p:spPr bwMode="auto">
            <a:xfrm>
              <a:off x="4255" y="1454"/>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14" name="Line 962"/>
            <p:cNvSpPr>
              <a:spLocks noChangeShapeType="1"/>
            </p:cNvSpPr>
            <p:nvPr/>
          </p:nvSpPr>
          <p:spPr bwMode="auto">
            <a:xfrm flipV="1">
              <a:off x="4262" y="1448"/>
              <a:ext cx="1" cy="1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15" name="Freeform 963"/>
            <p:cNvSpPr>
              <a:spLocks/>
            </p:cNvSpPr>
            <p:nvPr/>
          </p:nvSpPr>
          <p:spPr bwMode="auto">
            <a:xfrm>
              <a:off x="4257" y="1454"/>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16" name="Line 964"/>
            <p:cNvSpPr>
              <a:spLocks noChangeShapeType="1"/>
            </p:cNvSpPr>
            <p:nvPr/>
          </p:nvSpPr>
          <p:spPr bwMode="auto">
            <a:xfrm>
              <a:off x="4262" y="1448"/>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17" name="Freeform 965"/>
            <p:cNvSpPr>
              <a:spLocks/>
            </p:cNvSpPr>
            <p:nvPr/>
          </p:nvSpPr>
          <p:spPr bwMode="auto">
            <a:xfrm>
              <a:off x="4257" y="1445"/>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18" name="Line 966"/>
            <p:cNvSpPr>
              <a:spLocks noChangeShapeType="1"/>
            </p:cNvSpPr>
            <p:nvPr/>
          </p:nvSpPr>
          <p:spPr bwMode="auto">
            <a:xfrm flipV="1">
              <a:off x="4267" y="1445"/>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19" name="Freeform 967"/>
            <p:cNvSpPr>
              <a:spLocks/>
            </p:cNvSpPr>
            <p:nvPr/>
          </p:nvSpPr>
          <p:spPr bwMode="auto">
            <a:xfrm>
              <a:off x="4262" y="1445"/>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20" name="Line 968"/>
            <p:cNvSpPr>
              <a:spLocks noChangeShapeType="1"/>
            </p:cNvSpPr>
            <p:nvPr/>
          </p:nvSpPr>
          <p:spPr bwMode="auto">
            <a:xfrm>
              <a:off x="4267" y="1445"/>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21" name="Freeform 969"/>
            <p:cNvSpPr>
              <a:spLocks/>
            </p:cNvSpPr>
            <p:nvPr/>
          </p:nvSpPr>
          <p:spPr bwMode="auto">
            <a:xfrm>
              <a:off x="4262" y="1440"/>
              <a:ext cx="10" cy="14"/>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22" name="Line 970"/>
            <p:cNvSpPr>
              <a:spLocks noChangeShapeType="1"/>
            </p:cNvSpPr>
            <p:nvPr/>
          </p:nvSpPr>
          <p:spPr bwMode="auto">
            <a:xfrm>
              <a:off x="4293" y="1440"/>
              <a:ext cx="2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23" name="Line 971"/>
            <p:cNvSpPr>
              <a:spLocks noChangeShapeType="1"/>
            </p:cNvSpPr>
            <p:nvPr/>
          </p:nvSpPr>
          <p:spPr bwMode="auto">
            <a:xfrm flipV="1">
              <a:off x="4329" y="1422"/>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24" name="Line 972"/>
            <p:cNvSpPr>
              <a:spLocks noChangeShapeType="1"/>
            </p:cNvSpPr>
            <p:nvPr/>
          </p:nvSpPr>
          <p:spPr bwMode="auto">
            <a:xfrm>
              <a:off x="4329" y="1422"/>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25" name="Freeform 973"/>
            <p:cNvSpPr>
              <a:spLocks/>
            </p:cNvSpPr>
            <p:nvPr/>
          </p:nvSpPr>
          <p:spPr bwMode="auto">
            <a:xfrm>
              <a:off x="4324" y="1417"/>
              <a:ext cx="10" cy="14"/>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26" name="Line 974"/>
            <p:cNvSpPr>
              <a:spLocks noChangeShapeType="1"/>
            </p:cNvSpPr>
            <p:nvPr/>
          </p:nvSpPr>
          <p:spPr bwMode="auto">
            <a:xfrm flipV="1">
              <a:off x="4334" y="1415"/>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27" name="Freeform 975"/>
            <p:cNvSpPr>
              <a:spLocks/>
            </p:cNvSpPr>
            <p:nvPr/>
          </p:nvSpPr>
          <p:spPr bwMode="auto">
            <a:xfrm>
              <a:off x="4329" y="1417"/>
              <a:ext cx="10" cy="14"/>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28" name="Line 976"/>
            <p:cNvSpPr>
              <a:spLocks noChangeShapeType="1"/>
            </p:cNvSpPr>
            <p:nvPr/>
          </p:nvSpPr>
          <p:spPr bwMode="auto">
            <a:xfrm>
              <a:off x="4334" y="1415"/>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29" name="Freeform 977"/>
            <p:cNvSpPr>
              <a:spLocks/>
            </p:cNvSpPr>
            <p:nvPr/>
          </p:nvSpPr>
          <p:spPr bwMode="auto">
            <a:xfrm>
              <a:off x="4329" y="1410"/>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30" name="Line 978"/>
            <p:cNvSpPr>
              <a:spLocks noChangeShapeType="1"/>
            </p:cNvSpPr>
            <p:nvPr/>
          </p:nvSpPr>
          <p:spPr bwMode="auto">
            <a:xfrm flipV="1">
              <a:off x="4337" y="1409"/>
              <a:ext cx="1" cy="6"/>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31" name="Freeform 979"/>
            <p:cNvSpPr>
              <a:spLocks/>
            </p:cNvSpPr>
            <p:nvPr/>
          </p:nvSpPr>
          <p:spPr bwMode="auto">
            <a:xfrm>
              <a:off x="4332" y="1410"/>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32" name="Line 980"/>
            <p:cNvSpPr>
              <a:spLocks noChangeShapeType="1"/>
            </p:cNvSpPr>
            <p:nvPr/>
          </p:nvSpPr>
          <p:spPr bwMode="auto">
            <a:xfrm>
              <a:off x="4351" y="1397"/>
              <a:ext cx="1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33" name="Line 981"/>
            <p:cNvSpPr>
              <a:spLocks noChangeShapeType="1"/>
            </p:cNvSpPr>
            <p:nvPr/>
          </p:nvSpPr>
          <p:spPr bwMode="auto">
            <a:xfrm flipV="1">
              <a:off x="4363" y="1392"/>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34" name="Freeform 982"/>
            <p:cNvSpPr>
              <a:spLocks/>
            </p:cNvSpPr>
            <p:nvPr/>
          </p:nvSpPr>
          <p:spPr bwMode="auto">
            <a:xfrm>
              <a:off x="4358" y="1392"/>
              <a:ext cx="11" cy="10"/>
            </a:xfrm>
            <a:custGeom>
              <a:avLst/>
              <a:gdLst/>
              <a:ahLst/>
              <a:cxnLst>
                <a:cxn ang="0">
                  <a:pos x="5" y="0"/>
                </a:cxn>
                <a:cxn ang="0">
                  <a:pos x="0" y="5"/>
                </a:cxn>
                <a:cxn ang="0">
                  <a:pos x="5" y="12"/>
                </a:cxn>
                <a:cxn ang="0">
                  <a:pos x="11" y="5"/>
                </a:cxn>
                <a:cxn ang="0">
                  <a:pos x="5" y="0"/>
                </a:cxn>
              </a:cxnLst>
              <a:rect l="0" t="0" r="r" b="b"/>
              <a:pathLst>
                <a:path w="11" h="12">
                  <a:moveTo>
                    <a:pt x="5" y="0"/>
                  </a:moveTo>
                  <a:lnTo>
                    <a:pt x="0" y="5"/>
                  </a:lnTo>
                  <a:lnTo>
                    <a:pt x="5" y="12"/>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35" name="Line 983"/>
            <p:cNvSpPr>
              <a:spLocks noChangeShapeType="1"/>
            </p:cNvSpPr>
            <p:nvPr/>
          </p:nvSpPr>
          <p:spPr bwMode="auto">
            <a:xfrm>
              <a:off x="4363" y="1392"/>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36" name="Freeform 984"/>
            <p:cNvSpPr>
              <a:spLocks/>
            </p:cNvSpPr>
            <p:nvPr/>
          </p:nvSpPr>
          <p:spPr bwMode="auto">
            <a:xfrm>
              <a:off x="4358" y="1387"/>
              <a:ext cx="11" cy="10"/>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37" name="Line 985"/>
            <p:cNvSpPr>
              <a:spLocks noChangeShapeType="1"/>
            </p:cNvSpPr>
            <p:nvPr/>
          </p:nvSpPr>
          <p:spPr bwMode="auto">
            <a:xfrm flipV="1">
              <a:off x="4367" y="1389"/>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38" name="Freeform 986"/>
            <p:cNvSpPr>
              <a:spLocks/>
            </p:cNvSpPr>
            <p:nvPr/>
          </p:nvSpPr>
          <p:spPr bwMode="auto">
            <a:xfrm>
              <a:off x="4362" y="1387"/>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39" name="Line 987"/>
            <p:cNvSpPr>
              <a:spLocks noChangeShapeType="1"/>
            </p:cNvSpPr>
            <p:nvPr/>
          </p:nvSpPr>
          <p:spPr bwMode="auto">
            <a:xfrm flipV="1">
              <a:off x="4389" y="1378"/>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40" name="Freeform 988"/>
            <p:cNvSpPr>
              <a:spLocks/>
            </p:cNvSpPr>
            <p:nvPr/>
          </p:nvSpPr>
          <p:spPr bwMode="auto">
            <a:xfrm>
              <a:off x="4384" y="1378"/>
              <a:ext cx="10" cy="13"/>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41" name="Line 989"/>
            <p:cNvSpPr>
              <a:spLocks noChangeShapeType="1"/>
            </p:cNvSpPr>
            <p:nvPr/>
          </p:nvSpPr>
          <p:spPr bwMode="auto">
            <a:xfrm>
              <a:off x="4389" y="1378"/>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42" name="Freeform 990"/>
            <p:cNvSpPr>
              <a:spLocks/>
            </p:cNvSpPr>
            <p:nvPr/>
          </p:nvSpPr>
          <p:spPr bwMode="auto">
            <a:xfrm>
              <a:off x="4384" y="1375"/>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43" name="Line 991"/>
            <p:cNvSpPr>
              <a:spLocks noChangeShapeType="1"/>
            </p:cNvSpPr>
            <p:nvPr/>
          </p:nvSpPr>
          <p:spPr bwMode="auto">
            <a:xfrm flipV="1">
              <a:off x="4391" y="1376"/>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44" name="Freeform 992"/>
            <p:cNvSpPr>
              <a:spLocks/>
            </p:cNvSpPr>
            <p:nvPr/>
          </p:nvSpPr>
          <p:spPr bwMode="auto">
            <a:xfrm>
              <a:off x="4386" y="1375"/>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45" name="Line 993"/>
            <p:cNvSpPr>
              <a:spLocks noChangeShapeType="1"/>
            </p:cNvSpPr>
            <p:nvPr/>
          </p:nvSpPr>
          <p:spPr bwMode="auto">
            <a:xfrm>
              <a:off x="4391" y="1376"/>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46" name="Freeform 994"/>
            <p:cNvSpPr>
              <a:spLocks/>
            </p:cNvSpPr>
            <p:nvPr/>
          </p:nvSpPr>
          <p:spPr bwMode="auto">
            <a:xfrm>
              <a:off x="4386" y="1371"/>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47" name="Line 995"/>
            <p:cNvSpPr>
              <a:spLocks noChangeShapeType="1"/>
            </p:cNvSpPr>
            <p:nvPr/>
          </p:nvSpPr>
          <p:spPr bwMode="auto">
            <a:xfrm flipV="1">
              <a:off x="4394" y="1367"/>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48" name="Freeform 996"/>
            <p:cNvSpPr>
              <a:spLocks/>
            </p:cNvSpPr>
            <p:nvPr/>
          </p:nvSpPr>
          <p:spPr bwMode="auto">
            <a:xfrm>
              <a:off x="4389" y="1371"/>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49" name="Line 997"/>
            <p:cNvSpPr>
              <a:spLocks noChangeShapeType="1"/>
            </p:cNvSpPr>
            <p:nvPr/>
          </p:nvSpPr>
          <p:spPr bwMode="auto">
            <a:xfrm>
              <a:off x="4394" y="1367"/>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50" name="Freeform 998"/>
            <p:cNvSpPr>
              <a:spLocks/>
            </p:cNvSpPr>
            <p:nvPr/>
          </p:nvSpPr>
          <p:spPr bwMode="auto">
            <a:xfrm>
              <a:off x="4389" y="136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51" name="Line 999"/>
            <p:cNvSpPr>
              <a:spLocks noChangeShapeType="1"/>
            </p:cNvSpPr>
            <p:nvPr/>
          </p:nvSpPr>
          <p:spPr bwMode="auto">
            <a:xfrm>
              <a:off x="4413" y="1358"/>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52" name="Line 1000"/>
            <p:cNvSpPr>
              <a:spLocks noChangeShapeType="1"/>
            </p:cNvSpPr>
            <p:nvPr/>
          </p:nvSpPr>
          <p:spPr bwMode="auto">
            <a:xfrm flipV="1">
              <a:off x="4423" y="1354"/>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53" name="Freeform 1001"/>
            <p:cNvSpPr>
              <a:spLocks/>
            </p:cNvSpPr>
            <p:nvPr/>
          </p:nvSpPr>
          <p:spPr bwMode="auto">
            <a:xfrm>
              <a:off x="4417" y="1353"/>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54" name="Line 1002"/>
            <p:cNvSpPr>
              <a:spLocks noChangeShapeType="1"/>
            </p:cNvSpPr>
            <p:nvPr/>
          </p:nvSpPr>
          <p:spPr bwMode="auto">
            <a:xfrm>
              <a:off x="4423" y="1354"/>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55" name="Freeform 1003"/>
            <p:cNvSpPr>
              <a:spLocks/>
            </p:cNvSpPr>
            <p:nvPr/>
          </p:nvSpPr>
          <p:spPr bwMode="auto">
            <a:xfrm>
              <a:off x="4417" y="1349"/>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56" name="Line 1004"/>
            <p:cNvSpPr>
              <a:spLocks noChangeShapeType="1"/>
            </p:cNvSpPr>
            <p:nvPr/>
          </p:nvSpPr>
          <p:spPr bwMode="auto">
            <a:xfrm flipV="1">
              <a:off x="4427" y="1349"/>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57" name="Freeform 1005"/>
            <p:cNvSpPr>
              <a:spLocks/>
            </p:cNvSpPr>
            <p:nvPr/>
          </p:nvSpPr>
          <p:spPr bwMode="auto">
            <a:xfrm>
              <a:off x="4423" y="1349"/>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58" name="Line 1006"/>
            <p:cNvSpPr>
              <a:spLocks noChangeShapeType="1"/>
            </p:cNvSpPr>
            <p:nvPr/>
          </p:nvSpPr>
          <p:spPr bwMode="auto">
            <a:xfrm>
              <a:off x="4427" y="1349"/>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59" name="Freeform 1007"/>
            <p:cNvSpPr>
              <a:spLocks/>
            </p:cNvSpPr>
            <p:nvPr/>
          </p:nvSpPr>
          <p:spPr bwMode="auto">
            <a:xfrm>
              <a:off x="4423" y="1344"/>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grpSp>
      <p:grpSp>
        <p:nvGrpSpPr>
          <p:cNvPr id="35022" name="Group 1008"/>
          <p:cNvGrpSpPr>
            <a:grpSpLocks/>
          </p:cNvGrpSpPr>
          <p:nvPr/>
        </p:nvGrpSpPr>
        <p:grpSpPr bwMode="auto">
          <a:xfrm>
            <a:off x="8305800" y="1976438"/>
            <a:ext cx="833438" cy="341312"/>
            <a:chOff x="4432" y="1064"/>
            <a:chExt cx="580" cy="274"/>
          </a:xfrm>
        </p:grpSpPr>
        <p:sp>
          <p:nvSpPr>
            <p:cNvPr id="613361" name="Line 1009"/>
            <p:cNvSpPr>
              <a:spLocks noChangeShapeType="1"/>
            </p:cNvSpPr>
            <p:nvPr/>
          </p:nvSpPr>
          <p:spPr bwMode="auto">
            <a:xfrm>
              <a:off x="4438" y="1332"/>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62" name="Freeform 1010"/>
            <p:cNvSpPr>
              <a:spLocks/>
            </p:cNvSpPr>
            <p:nvPr/>
          </p:nvSpPr>
          <p:spPr bwMode="auto">
            <a:xfrm>
              <a:off x="4432" y="1327"/>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63" name="Line 1011"/>
            <p:cNvSpPr>
              <a:spLocks noChangeShapeType="1"/>
            </p:cNvSpPr>
            <p:nvPr/>
          </p:nvSpPr>
          <p:spPr bwMode="auto">
            <a:xfrm flipV="1">
              <a:off x="4439" y="1324"/>
              <a:ext cx="1" cy="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64" name="Freeform 1012"/>
            <p:cNvSpPr>
              <a:spLocks/>
            </p:cNvSpPr>
            <p:nvPr/>
          </p:nvSpPr>
          <p:spPr bwMode="auto">
            <a:xfrm>
              <a:off x="4434" y="1327"/>
              <a:ext cx="11" cy="11"/>
            </a:xfrm>
            <a:custGeom>
              <a:avLst/>
              <a:gdLst/>
              <a:ahLst/>
              <a:cxnLst>
                <a:cxn ang="0">
                  <a:pos x="5" y="0"/>
                </a:cxn>
                <a:cxn ang="0">
                  <a:pos x="0" y="5"/>
                </a:cxn>
                <a:cxn ang="0">
                  <a:pos x="5" y="12"/>
                </a:cxn>
                <a:cxn ang="0">
                  <a:pos x="11" y="5"/>
                </a:cxn>
                <a:cxn ang="0">
                  <a:pos x="5" y="0"/>
                </a:cxn>
              </a:cxnLst>
              <a:rect l="0" t="0" r="r" b="b"/>
              <a:pathLst>
                <a:path w="11" h="12">
                  <a:moveTo>
                    <a:pt x="5" y="0"/>
                  </a:moveTo>
                  <a:lnTo>
                    <a:pt x="0" y="5"/>
                  </a:lnTo>
                  <a:lnTo>
                    <a:pt x="5" y="12"/>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65" name="Line 1013"/>
            <p:cNvSpPr>
              <a:spLocks noChangeShapeType="1"/>
            </p:cNvSpPr>
            <p:nvPr/>
          </p:nvSpPr>
          <p:spPr bwMode="auto">
            <a:xfrm>
              <a:off x="4439" y="1324"/>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66" name="Freeform 1014"/>
            <p:cNvSpPr>
              <a:spLocks/>
            </p:cNvSpPr>
            <p:nvPr/>
          </p:nvSpPr>
          <p:spPr bwMode="auto">
            <a:xfrm>
              <a:off x="4434" y="1319"/>
              <a:ext cx="11" cy="11"/>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67" name="Line 1015"/>
            <p:cNvSpPr>
              <a:spLocks noChangeShapeType="1"/>
            </p:cNvSpPr>
            <p:nvPr/>
          </p:nvSpPr>
          <p:spPr bwMode="auto">
            <a:xfrm flipV="1">
              <a:off x="4442" y="131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68" name="Freeform 1016"/>
            <p:cNvSpPr>
              <a:spLocks/>
            </p:cNvSpPr>
            <p:nvPr/>
          </p:nvSpPr>
          <p:spPr bwMode="auto">
            <a:xfrm>
              <a:off x="4438" y="1319"/>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69" name="Line 1017"/>
            <p:cNvSpPr>
              <a:spLocks noChangeShapeType="1"/>
            </p:cNvSpPr>
            <p:nvPr/>
          </p:nvSpPr>
          <p:spPr bwMode="auto">
            <a:xfrm>
              <a:off x="4442" y="1319"/>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70" name="Freeform 1018"/>
            <p:cNvSpPr>
              <a:spLocks/>
            </p:cNvSpPr>
            <p:nvPr/>
          </p:nvSpPr>
          <p:spPr bwMode="auto">
            <a:xfrm>
              <a:off x="4438" y="1314"/>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71" name="Line 1019"/>
            <p:cNvSpPr>
              <a:spLocks noChangeShapeType="1"/>
            </p:cNvSpPr>
            <p:nvPr/>
          </p:nvSpPr>
          <p:spPr bwMode="auto">
            <a:xfrm>
              <a:off x="4466" y="1310"/>
              <a:ext cx="1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72" name="Line 1020"/>
            <p:cNvSpPr>
              <a:spLocks noChangeShapeType="1"/>
            </p:cNvSpPr>
            <p:nvPr/>
          </p:nvSpPr>
          <p:spPr bwMode="auto">
            <a:xfrm>
              <a:off x="4480" y="1310"/>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73" name="Freeform 1021"/>
            <p:cNvSpPr>
              <a:spLocks/>
            </p:cNvSpPr>
            <p:nvPr/>
          </p:nvSpPr>
          <p:spPr bwMode="auto">
            <a:xfrm>
              <a:off x="4480" y="1305"/>
              <a:ext cx="0" cy="11"/>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3374" name="Line 1022"/>
            <p:cNvSpPr>
              <a:spLocks noChangeShapeType="1"/>
            </p:cNvSpPr>
            <p:nvPr/>
          </p:nvSpPr>
          <p:spPr bwMode="auto">
            <a:xfrm flipV="1">
              <a:off x="4484" y="1306"/>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3375" name="Freeform 1023"/>
            <p:cNvSpPr>
              <a:spLocks/>
            </p:cNvSpPr>
            <p:nvPr/>
          </p:nvSpPr>
          <p:spPr bwMode="auto">
            <a:xfrm>
              <a:off x="4480" y="1305"/>
              <a:ext cx="11"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00" name="Line 1024"/>
            <p:cNvSpPr>
              <a:spLocks noChangeShapeType="1"/>
            </p:cNvSpPr>
            <p:nvPr/>
          </p:nvSpPr>
          <p:spPr bwMode="auto">
            <a:xfrm>
              <a:off x="4484" y="1306"/>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01" name="Freeform 1025"/>
            <p:cNvSpPr>
              <a:spLocks/>
            </p:cNvSpPr>
            <p:nvPr/>
          </p:nvSpPr>
          <p:spPr bwMode="auto">
            <a:xfrm>
              <a:off x="4480" y="1301"/>
              <a:ext cx="11"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02" name="Line 1026"/>
            <p:cNvSpPr>
              <a:spLocks noChangeShapeType="1"/>
            </p:cNvSpPr>
            <p:nvPr/>
          </p:nvSpPr>
          <p:spPr bwMode="auto">
            <a:xfrm flipV="1">
              <a:off x="4505" y="1297"/>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03" name="Line 1027"/>
            <p:cNvSpPr>
              <a:spLocks noChangeShapeType="1"/>
            </p:cNvSpPr>
            <p:nvPr/>
          </p:nvSpPr>
          <p:spPr bwMode="auto">
            <a:xfrm>
              <a:off x="4505" y="1297"/>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04" name="Freeform 1028"/>
            <p:cNvSpPr>
              <a:spLocks/>
            </p:cNvSpPr>
            <p:nvPr/>
          </p:nvSpPr>
          <p:spPr bwMode="auto">
            <a:xfrm>
              <a:off x="4500" y="1292"/>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05" name="Line 1029"/>
            <p:cNvSpPr>
              <a:spLocks noChangeShapeType="1"/>
            </p:cNvSpPr>
            <p:nvPr/>
          </p:nvSpPr>
          <p:spPr bwMode="auto">
            <a:xfrm>
              <a:off x="4508" y="1297"/>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06" name="Freeform 1030"/>
            <p:cNvSpPr>
              <a:spLocks/>
            </p:cNvSpPr>
            <p:nvPr/>
          </p:nvSpPr>
          <p:spPr bwMode="auto">
            <a:xfrm>
              <a:off x="4508" y="1292"/>
              <a:ext cx="1" cy="11"/>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07" name="Line 1031"/>
            <p:cNvSpPr>
              <a:spLocks noChangeShapeType="1"/>
            </p:cNvSpPr>
            <p:nvPr/>
          </p:nvSpPr>
          <p:spPr bwMode="auto">
            <a:xfrm flipV="1">
              <a:off x="4509" y="1292"/>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08" name="Freeform 1032"/>
            <p:cNvSpPr>
              <a:spLocks/>
            </p:cNvSpPr>
            <p:nvPr/>
          </p:nvSpPr>
          <p:spPr bwMode="auto">
            <a:xfrm>
              <a:off x="4504" y="1292"/>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09" name="Line 1033"/>
            <p:cNvSpPr>
              <a:spLocks noChangeShapeType="1"/>
            </p:cNvSpPr>
            <p:nvPr/>
          </p:nvSpPr>
          <p:spPr bwMode="auto">
            <a:xfrm>
              <a:off x="4509" y="1292"/>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10" name="Freeform 1034"/>
            <p:cNvSpPr>
              <a:spLocks/>
            </p:cNvSpPr>
            <p:nvPr/>
          </p:nvSpPr>
          <p:spPr bwMode="auto">
            <a:xfrm>
              <a:off x="4504" y="1287"/>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11" name="Line 1035"/>
            <p:cNvSpPr>
              <a:spLocks noChangeShapeType="1"/>
            </p:cNvSpPr>
            <p:nvPr/>
          </p:nvSpPr>
          <p:spPr bwMode="auto">
            <a:xfrm>
              <a:off x="4512" y="1292"/>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12" name="Freeform 1036"/>
            <p:cNvSpPr>
              <a:spLocks/>
            </p:cNvSpPr>
            <p:nvPr/>
          </p:nvSpPr>
          <p:spPr bwMode="auto">
            <a:xfrm>
              <a:off x="4512" y="1287"/>
              <a:ext cx="1" cy="11"/>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13" name="Line 1037"/>
            <p:cNvSpPr>
              <a:spLocks noChangeShapeType="1"/>
            </p:cNvSpPr>
            <p:nvPr/>
          </p:nvSpPr>
          <p:spPr bwMode="auto">
            <a:xfrm flipV="1">
              <a:off x="4514" y="1288"/>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14" name="Freeform 1038"/>
            <p:cNvSpPr>
              <a:spLocks/>
            </p:cNvSpPr>
            <p:nvPr/>
          </p:nvSpPr>
          <p:spPr bwMode="auto">
            <a:xfrm>
              <a:off x="4509" y="1287"/>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15" name="Line 1039"/>
            <p:cNvSpPr>
              <a:spLocks noChangeShapeType="1"/>
            </p:cNvSpPr>
            <p:nvPr/>
          </p:nvSpPr>
          <p:spPr bwMode="auto">
            <a:xfrm>
              <a:off x="4514" y="1288"/>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16" name="Freeform 1040"/>
            <p:cNvSpPr>
              <a:spLocks/>
            </p:cNvSpPr>
            <p:nvPr/>
          </p:nvSpPr>
          <p:spPr bwMode="auto">
            <a:xfrm>
              <a:off x="4509" y="1283"/>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17" name="Line 1041"/>
            <p:cNvSpPr>
              <a:spLocks noChangeShapeType="1"/>
            </p:cNvSpPr>
            <p:nvPr/>
          </p:nvSpPr>
          <p:spPr bwMode="auto">
            <a:xfrm>
              <a:off x="4517" y="1288"/>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18" name="Freeform 1042"/>
            <p:cNvSpPr>
              <a:spLocks/>
            </p:cNvSpPr>
            <p:nvPr/>
          </p:nvSpPr>
          <p:spPr bwMode="auto">
            <a:xfrm>
              <a:off x="4517" y="1283"/>
              <a:ext cx="1" cy="10"/>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19" name="Line 1043"/>
            <p:cNvSpPr>
              <a:spLocks noChangeShapeType="1"/>
            </p:cNvSpPr>
            <p:nvPr/>
          </p:nvSpPr>
          <p:spPr bwMode="auto">
            <a:xfrm>
              <a:off x="4519" y="1288"/>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20" name="Freeform 1044"/>
            <p:cNvSpPr>
              <a:spLocks/>
            </p:cNvSpPr>
            <p:nvPr/>
          </p:nvSpPr>
          <p:spPr bwMode="auto">
            <a:xfrm>
              <a:off x="4519" y="1283"/>
              <a:ext cx="1" cy="10"/>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21" name="Line 1045"/>
            <p:cNvSpPr>
              <a:spLocks noChangeShapeType="1"/>
            </p:cNvSpPr>
            <p:nvPr/>
          </p:nvSpPr>
          <p:spPr bwMode="auto">
            <a:xfrm>
              <a:off x="4537" y="1279"/>
              <a:ext cx="4"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22" name="Line 1046"/>
            <p:cNvSpPr>
              <a:spLocks noChangeShapeType="1"/>
            </p:cNvSpPr>
            <p:nvPr/>
          </p:nvSpPr>
          <p:spPr bwMode="auto">
            <a:xfrm>
              <a:off x="4541" y="1279"/>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23" name="Freeform 1047"/>
            <p:cNvSpPr>
              <a:spLocks/>
            </p:cNvSpPr>
            <p:nvPr/>
          </p:nvSpPr>
          <p:spPr bwMode="auto">
            <a:xfrm>
              <a:off x="4541" y="1274"/>
              <a:ext cx="1" cy="10"/>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24" name="Line 1048"/>
            <p:cNvSpPr>
              <a:spLocks noChangeShapeType="1"/>
            </p:cNvSpPr>
            <p:nvPr/>
          </p:nvSpPr>
          <p:spPr bwMode="auto">
            <a:xfrm flipV="1">
              <a:off x="4542" y="1274"/>
              <a:ext cx="0"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25" name="Freeform 1049"/>
            <p:cNvSpPr>
              <a:spLocks/>
            </p:cNvSpPr>
            <p:nvPr/>
          </p:nvSpPr>
          <p:spPr bwMode="auto">
            <a:xfrm>
              <a:off x="4538" y="1274"/>
              <a:ext cx="10" cy="10"/>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26" name="Line 1050"/>
            <p:cNvSpPr>
              <a:spLocks noChangeShapeType="1"/>
            </p:cNvSpPr>
            <p:nvPr/>
          </p:nvSpPr>
          <p:spPr bwMode="auto">
            <a:xfrm>
              <a:off x="4542" y="127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27" name="Freeform 1051"/>
            <p:cNvSpPr>
              <a:spLocks/>
            </p:cNvSpPr>
            <p:nvPr/>
          </p:nvSpPr>
          <p:spPr bwMode="auto">
            <a:xfrm>
              <a:off x="4538" y="1269"/>
              <a:ext cx="10" cy="10"/>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28" name="Line 1052"/>
            <p:cNvSpPr>
              <a:spLocks noChangeShapeType="1"/>
            </p:cNvSpPr>
            <p:nvPr/>
          </p:nvSpPr>
          <p:spPr bwMode="auto">
            <a:xfrm>
              <a:off x="4546" y="1274"/>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29" name="Freeform 1053"/>
            <p:cNvSpPr>
              <a:spLocks/>
            </p:cNvSpPr>
            <p:nvPr/>
          </p:nvSpPr>
          <p:spPr bwMode="auto">
            <a:xfrm>
              <a:off x="4546" y="1269"/>
              <a:ext cx="1" cy="10"/>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30" name="Line 1054"/>
            <p:cNvSpPr>
              <a:spLocks noChangeShapeType="1"/>
            </p:cNvSpPr>
            <p:nvPr/>
          </p:nvSpPr>
          <p:spPr bwMode="auto">
            <a:xfrm>
              <a:off x="4554" y="127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31" name="Freeform 1055"/>
            <p:cNvSpPr>
              <a:spLocks/>
            </p:cNvSpPr>
            <p:nvPr/>
          </p:nvSpPr>
          <p:spPr bwMode="auto">
            <a:xfrm>
              <a:off x="4554" y="1269"/>
              <a:ext cx="0" cy="10"/>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32" name="Line 1056"/>
            <p:cNvSpPr>
              <a:spLocks noChangeShapeType="1"/>
            </p:cNvSpPr>
            <p:nvPr/>
          </p:nvSpPr>
          <p:spPr bwMode="auto">
            <a:xfrm>
              <a:off x="4556" y="1274"/>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33" name="Freeform 1057"/>
            <p:cNvSpPr>
              <a:spLocks/>
            </p:cNvSpPr>
            <p:nvPr/>
          </p:nvSpPr>
          <p:spPr bwMode="auto">
            <a:xfrm>
              <a:off x="4556" y="1269"/>
              <a:ext cx="1" cy="10"/>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34" name="Line 1058"/>
            <p:cNvSpPr>
              <a:spLocks noChangeShapeType="1"/>
            </p:cNvSpPr>
            <p:nvPr/>
          </p:nvSpPr>
          <p:spPr bwMode="auto">
            <a:xfrm>
              <a:off x="4575" y="1267"/>
              <a:ext cx="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35" name="Line 1059"/>
            <p:cNvSpPr>
              <a:spLocks noChangeShapeType="1"/>
            </p:cNvSpPr>
            <p:nvPr/>
          </p:nvSpPr>
          <p:spPr bwMode="auto">
            <a:xfrm>
              <a:off x="4575" y="1267"/>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36" name="Freeform 1060"/>
            <p:cNvSpPr>
              <a:spLocks/>
            </p:cNvSpPr>
            <p:nvPr/>
          </p:nvSpPr>
          <p:spPr bwMode="auto">
            <a:xfrm>
              <a:off x="4575" y="1260"/>
              <a:ext cx="1" cy="10"/>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37" name="Line 1061"/>
            <p:cNvSpPr>
              <a:spLocks noChangeShapeType="1"/>
            </p:cNvSpPr>
            <p:nvPr/>
          </p:nvSpPr>
          <p:spPr bwMode="auto">
            <a:xfrm>
              <a:off x="4577" y="1267"/>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38" name="Freeform 1062"/>
            <p:cNvSpPr>
              <a:spLocks/>
            </p:cNvSpPr>
            <p:nvPr/>
          </p:nvSpPr>
          <p:spPr bwMode="auto">
            <a:xfrm>
              <a:off x="4577" y="1260"/>
              <a:ext cx="1" cy="10"/>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39" name="Line 1063"/>
            <p:cNvSpPr>
              <a:spLocks noChangeShapeType="1"/>
            </p:cNvSpPr>
            <p:nvPr/>
          </p:nvSpPr>
          <p:spPr bwMode="auto">
            <a:xfrm>
              <a:off x="4579" y="1267"/>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40" name="Freeform 1064"/>
            <p:cNvSpPr>
              <a:spLocks/>
            </p:cNvSpPr>
            <p:nvPr/>
          </p:nvSpPr>
          <p:spPr bwMode="auto">
            <a:xfrm>
              <a:off x="4579" y="1260"/>
              <a:ext cx="1" cy="10"/>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41" name="Line 1065"/>
            <p:cNvSpPr>
              <a:spLocks noChangeShapeType="1"/>
            </p:cNvSpPr>
            <p:nvPr/>
          </p:nvSpPr>
          <p:spPr bwMode="auto">
            <a:xfrm flipV="1">
              <a:off x="4581" y="1256"/>
              <a:ext cx="1" cy="1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42" name="Freeform 1066"/>
            <p:cNvSpPr>
              <a:spLocks/>
            </p:cNvSpPr>
            <p:nvPr/>
          </p:nvSpPr>
          <p:spPr bwMode="auto">
            <a:xfrm>
              <a:off x="4576" y="1260"/>
              <a:ext cx="10" cy="10"/>
            </a:xfrm>
            <a:custGeom>
              <a:avLst/>
              <a:gdLst/>
              <a:ahLst/>
              <a:cxnLst>
                <a:cxn ang="0">
                  <a:pos x="5" y="0"/>
                </a:cxn>
                <a:cxn ang="0">
                  <a:pos x="0" y="6"/>
                </a:cxn>
                <a:cxn ang="0">
                  <a:pos x="5" y="12"/>
                </a:cxn>
                <a:cxn ang="0">
                  <a:pos x="10" y="6"/>
                </a:cxn>
                <a:cxn ang="0">
                  <a:pos x="5" y="0"/>
                </a:cxn>
              </a:cxnLst>
              <a:rect l="0" t="0" r="r" b="b"/>
              <a:pathLst>
                <a:path w="10" h="12">
                  <a:moveTo>
                    <a:pt x="5" y="0"/>
                  </a:moveTo>
                  <a:lnTo>
                    <a:pt x="0" y="6"/>
                  </a:lnTo>
                  <a:lnTo>
                    <a:pt x="5" y="12"/>
                  </a:lnTo>
                  <a:lnTo>
                    <a:pt x="10" y="6"/>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43" name="Line 1067"/>
            <p:cNvSpPr>
              <a:spLocks noChangeShapeType="1"/>
            </p:cNvSpPr>
            <p:nvPr/>
          </p:nvSpPr>
          <p:spPr bwMode="auto">
            <a:xfrm>
              <a:off x="4581" y="1256"/>
              <a:ext cx="9"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44" name="Freeform 1068"/>
            <p:cNvSpPr>
              <a:spLocks/>
            </p:cNvSpPr>
            <p:nvPr/>
          </p:nvSpPr>
          <p:spPr bwMode="auto">
            <a:xfrm>
              <a:off x="4576" y="125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45" name="Line 1069"/>
            <p:cNvSpPr>
              <a:spLocks noChangeShapeType="1"/>
            </p:cNvSpPr>
            <p:nvPr/>
          </p:nvSpPr>
          <p:spPr bwMode="auto">
            <a:xfrm flipV="1">
              <a:off x="4615" y="1253"/>
              <a:ext cx="1" cy="4"/>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46" name="Freeform 1070"/>
            <p:cNvSpPr>
              <a:spLocks/>
            </p:cNvSpPr>
            <p:nvPr/>
          </p:nvSpPr>
          <p:spPr bwMode="auto">
            <a:xfrm>
              <a:off x="4610" y="1253"/>
              <a:ext cx="11" cy="10"/>
            </a:xfrm>
            <a:custGeom>
              <a:avLst/>
              <a:gdLst/>
              <a:ahLst/>
              <a:cxnLst>
                <a:cxn ang="0">
                  <a:pos x="5" y="0"/>
                </a:cxn>
                <a:cxn ang="0">
                  <a:pos x="0" y="5"/>
                </a:cxn>
                <a:cxn ang="0">
                  <a:pos x="5" y="11"/>
                </a:cxn>
                <a:cxn ang="0">
                  <a:pos x="11" y="5"/>
                </a:cxn>
                <a:cxn ang="0">
                  <a:pos x="5" y="0"/>
                </a:cxn>
              </a:cxnLst>
              <a:rect l="0" t="0" r="r" b="b"/>
              <a:pathLst>
                <a:path w="11" h="11">
                  <a:moveTo>
                    <a:pt x="5" y="0"/>
                  </a:moveTo>
                  <a:lnTo>
                    <a:pt x="0" y="5"/>
                  </a:lnTo>
                  <a:lnTo>
                    <a:pt x="5" y="11"/>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47" name="Line 1071"/>
            <p:cNvSpPr>
              <a:spLocks noChangeShapeType="1"/>
            </p:cNvSpPr>
            <p:nvPr/>
          </p:nvSpPr>
          <p:spPr bwMode="auto">
            <a:xfrm>
              <a:off x="4615" y="1253"/>
              <a:ext cx="6"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48" name="Freeform 1072"/>
            <p:cNvSpPr>
              <a:spLocks/>
            </p:cNvSpPr>
            <p:nvPr/>
          </p:nvSpPr>
          <p:spPr bwMode="auto">
            <a:xfrm>
              <a:off x="4610" y="1248"/>
              <a:ext cx="11" cy="10"/>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49" name="Line 1073"/>
            <p:cNvSpPr>
              <a:spLocks noChangeShapeType="1"/>
            </p:cNvSpPr>
            <p:nvPr/>
          </p:nvSpPr>
          <p:spPr bwMode="auto">
            <a:xfrm flipV="1">
              <a:off x="4621" y="1248"/>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50" name="Freeform 1074"/>
            <p:cNvSpPr>
              <a:spLocks/>
            </p:cNvSpPr>
            <p:nvPr/>
          </p:nvSpPr>
          <p:spPr bwMode="auto">
            <a:xfrm>
              <a:off x="4615" y="1248"/>
              <a:ext cx="11" cy="10"/>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51" name="Line 1075"/>
            <p:cNvSpPr>
              <a:spLocks noChangeShapeType="1"/>
            </p:cNvSpPr>
            <p:nvPr/>
          </p:nvSpPr>
          <p:spPr bwMode="auto">
            <a:xfrm>
              <a:off x="4621" y="1248"/>
              <a:ext cx="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52" name="Freeform 1076"/>
            <p:cNvSpPr>
              <a:spLocks/>
            </p:cNvSpPr>
            <p:nvPr/>
          </p:nvSpPr>
          <p:spPr bwMode="auto">
            <a:xfrm>
              <a:off x="4615" y="1241"/>
              <a:ext cx="11" cy="11"/>
            </a:xfrm>
            <a:custGeom>
              <a:avLst/>
              <a:gdLst/>
              <a:ahLst/>
              <a:cxnLst>
                <a:cxn ang="0">
                  <a:pos x="0" y="6"/>
                </a:cxn>
                <a:cxn ang="0">
                  <a:pos x="6" y="0"/>
                </a:cxn>
                <a:cxn ang="0">
                  <a:pos x="11" y="6"/>
                </a:cxn>
                <a:cxn ang="0">
                  <a:pos x="6" y="12"/>
                </a:cxn>
                <a:cxn ang="0">
                  <a:pos x="0" y="6"/>
                </a:cxn>
              </a:cxnLst>
              <a:rect l="0" t="0" r="r" b="b"/>
              <a:pathLst>
                <a:path w="11" h="12">
                  <a:moveTo>
                    <a:pt x="0" y="6"/>
                  </a:moveTo>
                  <a:lnTo>
                    <a:pt x="6" y="0"/>
                  </a:lnTo>
                  <a:lnTo>
                    <a:pt x="11" y="6"/>
                  </a:lnTo>
                  <a:lnTo>
                    <a:pt x="6"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53" name="Line 1077"/>
            <p:cNvSpPr>
              <a:spLocks noChangeShapeType="1"/>
            </p:cNvSpPr>
            <p:nvPr/>
          </p:nvSpPr>
          <p:spPr bwMode="auto">
            <a:xfrm>
              <a:off x="4626" y="1248"/>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54" name="Freeform 1078"/>
            <p:cNvSpPr>
              <a:spLocks/>
            </p:cNvSpPr>
            <p:nvPr/>
          </p:nvSpPr>
          <p:spPr bwMode="auto">
            <a:xfrm>
              <a:off x="4626" y="1241"/>
              <a:ext cx="1" cy="11"/>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55" name="Line 1079"/>
            <p:cNvSpPr>
              <a:spLocks noChangeShapeType="1"/>
            </p:cNvSpPr>
            <p:nvPr/>
          </p:nvSpPr>
          <p:spPr bwMode="auto">
            <a:xfrm>
              <a:off x="4628" y="1248"/>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56" name="Freeform 1080"/>
            <p:cNvSpPr>
              <a:spLocks/>
            </p:cNvSpPr>
            <p:nvPr/>
          </p:nvSpPr>
          <p:spPr bwMode="auto">
            <a:xfrm>
              <a:off x="4628" y="1241"/>
              <a:ext cx="0" cy="11"/>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57" name="Line 1081"/>
            <p:cNvSpPr>
              <a:spLocks noChangeShapeType="1"/>
            </p:cNvSpPr>
            <p:nvPr/>
          </p:nvSpPr>
          <p:spPr bwMode="auto">
            <a:xfrm>
              <a:off x="4629" y="1248"/>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58" name="Freeform 1082"/>
            <p:cNvSpPr>
              <a:spLocks/>
            </p:cNvSpPr>
            <p:nvPr/>
          </p:nvSpPr>
          <p:spPr bwMode="auto">
            <a:xfrm>
              <a:off x="4629" y="1241"/>
              <a:ext cx="1" cy="11"/>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59" name="Line 1083"/>
            <p:cNvSpPr>
              <a:spLocks noChangeShapeType="1"/>
            </p:cNvSpPr>
            <p:nvPr/>
          </p:nvSpPr>
          <p:spPr bwMode="auto">
            <a:xfrm>
              <a:off x="4652" y="1242"/>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60" name="Line 1084"/>
            <p:cNvSpPr>
              <a:spLocks noChangeShapeType="1"/>
            </p:cNvSpPr>
            <p:nvPr/>
          </p:nvSpPr>
          <p:spPr bwMode="auto">
            <a:xfrm>
              <a:off x="4653" y="1242"/>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61" name="Freeform 1085"/>
            <p:cNvSpPr>
              <a:spLocks/>
            </p:cNvSpPr>
            <p:nvPr/>
          </p:nvSpPr>
          <p:spPr bwMode="auto">
            <a:xfrm>
              <a:off x="4653" y="1239"/>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62" name="Line 1086"/>
            <p:cNvSpPr>
              <a:spLocks noChangeShapeType="1"/>
            </p:cNvSpPr>
            <p:nvPr/>
          </p:nvSpPr>
          <p:spPr bwMode="auto">
            <a:xfrm>
              <a:off x="4656" y="1242"/>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63" name="Freeform 1087"/>
            <p:cNvSpPr>
              <a:spLocks/>
            </p:cNvSpPr>
            <p:nvPr/>
          </p:nvSpPr>
          <p:spPr bwMode="auto">
            <a:xfrm>
              <a:off x="4656" y="1239"/>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64" name="Line 1088"/>
            <p:cNvSpPr>
              <a:spLocks noChangeShapeType="1"/>
            </p:cNvSpPr>
            <p:nvPr/>
          </p:nvSpPr>
          <p:spPr bwMode="auto">
            <a:xfrm>
              <a:off x="4658" y="1242"/>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65" name="Freeform 1089"/>
            <p:cNvSpPr>
              <a:spLocks/>
            </p:cNvSpPr>
            <p:nvPr/>
          </p:nvSpPr>
          <p:spPr bwMode="auto">
            <a:xfrm>
              <a:off x="4658" y="1239"/>
              <a:ext cx="0"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66" name="Line 1090"/>
            <p:cNvSpPr>
              <a:spLocks noChangeShapeType="1"/>
            </p:cNvSpPr>
            <p:nvPr/>
          </p:nvSpPr>
          <p:spPr bwMode="auto">
            <a:xfrm>
              <a:off x="4661" y="1242"/>
              <a:ext cx="10"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67" name="Freeform 1091"/>
            <p:cNvSpPr>
              <a:spLocks/>
            </p:cNvSpPr>
            <p:nvPr/>
          </p:nvSpPr>
          <p:spPr bwMode="auto">
            <a:xfrm>
              <a:off x="4661" y="1239"/>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68" name="Line 1092"/>
            <p:cNvSpPr>
              <a:spLocks noChangeShapeType="1"/>
            </p:cNvSpPr>
            <p:nvPr/>
          </p:nvSpPr>
          <p:spPr bwMode="auto">
            <a:xfrm>
              <a:off x="4671" y="1242"/>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69" name="Freeform 1093"/>
            <p:cNvSpPr>
              <a:spLocks/>
            </p:cNvSpPr>
            <p:nvPr/>
          </p:nvSpPr>
          <p:spPr bwMode="auto">
            <a:xfrm>
              <a:off x="4671" y="1239"/>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70" name="Line 1094"/>
            <p:cNvSpPr>
              <a:spLocks noChangeShapeType="1"/>
            </p:cNvSpPr>
            <p:nvPr/>
          </p:nvSpPr>
          <p:spPr bwMode="auto">
            <a:xfrm>
              <a:off x="4674" y="1242"/>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71" name="Freeform 1095"/>
            <p:cNvSpPr>
              <a:spLocks/>
            </p:cNvSpPr>
            <p:nvPr/>
          </p:nvSpPr>
          <p:spPr bwMode="auto">
            <a:xfrm>
              <a:off x="4674" y="1239"/>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72" name="Line 1096"/>
            <p:cNvSpPr>
              <a:spLocks noChangeShapeType="1"/>
            </p:cNvSpPr>
            <p:nvPr/>
          </p:nvSpPr>
          <p:spPr bwMode="auto">
            <a:xfrm flipV="1">
              <a:off x="4675" y="1240"/>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73" name="Freeform 1097"/>
            <p:cNvSpPr>
              <a:spLocks/>
            </p:cNvSpPr>
            <p:nvPr/>
          </p:nvSpPr>
          <p:spPr bwMode="auto">
            <a:xfrm>
              <a:off x="4670" y="1239"/>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74" name="Line 1098"/>
            <p:cNvSpPr>
              <a:spLocks noChangeShapeType="1"/>
            </p:cNvSpPr>
            <p:nvPr/>
          </p:nvSpPr>
          <p:spPr bwMode="auto">
            <a:xfrm>
              <a:off x="4698" y="1239"/>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75" name="Line 1099"/>
            <p:cNvSpPr>
              <a:spLocks noChangeShapeType="1"/>
            </p:cNvSpPr>
            <p:nvPr/>
          </p:nvSpPr>
          <p:spPr bwMode="auto">
            <a:xfrm flipV="1">
              <a:off x="4699" y="1233"/>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76" name="Freeform 1100"/>
            <p:cNvSpPr>
              <a:spLocks/>
            </p:cNvSpPr>
            <p:nvPr/>
          </p:nvSpPr>
          <p:spPr bwMode="auto">
            <a:xfrm>
              <a:off x="4694" y="1233"/>
              <a:ext cx="10" cy="9"/>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77" name="Line 1101"/>
            <p:cNvSpPr>
              <a:spLocks noChangeShapeType="1"/>
            </p:cNvSpPr>
            <p:nvPr/>
          </p:nvSpPr>
          <p:spPr bwMode="auto">
            <a:xfrm>
              <a:off x="4699" y="1233"/>
              <a:ext cx="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78" name="Freeform 1102"/>
            <p:cNvSpPr>
              <a:spLocks/>
            </p:cNvSpPr>
            <p:nvPr/>
          </p:nvSpPr>
          <p:spPr bwMode="auto">
            <a:xfrm>
              <a:off x="4694" y="1228"/>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79" name="Line 1103"/>
            <p:cNvSpPr>
              <a:spLocks noChangeShapeType="1"/>
            </p:cNvSpPr>
            <p:nvPr/>
          </p:nvSpPr>
          <p:spPr bwMode="auto">
            <a:xfrm>
              <a:off x="4707" y="1233"/>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80" name="Freeform 1104"/>
            <p:cNvSpPr>
              <a:spLocks/>
            </p:cNvSpPr>
            <p:nvPr/>
          </p:nvSpPr>
          <p:spPr bwMode="auto">
            <a:xfrm>
              <a:off x="4707" y="1228"/>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81" name="Line 1105"/>
            <p:cNvSpPr>
              <a:spLocks noChangeShapeType="1"/>
            </p:cNvSpPr>
            <p:nvPr/>
          </p:nvSpPr>
          <p:spPr bwMode="auto">
            <a:xfrm>
              <a:off x="4709" y="1233"/>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82" name="Freeform 1106"/>
            <p:cNvSpPr>
              <a:spLocks/>
            </p:cNvSpPr>
            <p:nvPr/>
          </p:nvSpPr>
          <p:spPr bwMode="auto">
            <a:xfrm>
              <a:off x="4709" y="1228"/>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83" name="Line 1107"/>
            <p:cNvSpPr>
              <a:spLocks noChangeShapeType="1"/>
            </p:cNvSpPr>
            <p:nvPr/>
          </p:nvSpPr>
          <p:spPr bwMode="auto">
            <a:xfrm>
              <a:off x="4712" y="1233"/>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84" name="Freeform 1108"/>
            <p:cNvSpPr>
              <a:spLocks/>
            </p:cNvSpPr>
            <p:nvPr/>
          </p:nvSpPr>
          <p:spPr bwMode="auto">
            <a:xfrm>
              <a:off x="4712" y="1228"/>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85" name="Line 1109"/>
            <p:cNvSpPr>
              <a:spLocks noChangeShapeType="1"/>
            </p:cNvSpPr>
            <p:nvPr/>
          </p:nvSpPr>
          <p:spPr bwMode="auto">
            <a:xfrm>
              <a:off x="4714" y="1233"/>
              <a:ext cx="4"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86" name="Freeform 1110"/>
            <p:cNvSpPr>
              <a:spLocks/>
            </p:cNvSpPr>
            <p:nvPr/>
          </p:nvSpPr>
          <p:spPr bwMode="auto">
            <a:xfrm>
              <a:off x="4714" y="1228"/>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87" name="Line 1111"/>
            <p:cNvSpPr>
              <a:spLocks noChangeShapeType="1"/>
            </p:cNvSpPr>
            <p:nvPr/>
          </p:nvSpPr>
          <p:spPr bwMode="auto">
            <a:xfrm flipV="1">
              <a:off x="4731" y="1217"/>
              <a:ext cx="1" cy="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88" name="Line 1112"/>
            <p:cNvSpPr>
              <a:spLocks noChangeShapeType="1"/>
            </p:cNvSpPr>
            <p:nvPr/>
          </p:nvSpPr>
          <p:spPr bwMode="auto">
            <a:xfrm>
              <a:off x="4731" y="1217"/>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89" name="Freeform 1113"/>
            <p:cNvSpPr>
              <a:spLocks/>
            </p:cNvSpPr>
            <p:nvPr/>
          </p:nvSpPr>
          <p:spPr bwMode="auto">
            <a:xfrm>
              <a:off x="4726" y="1212"/>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90" name="Line 1114"/>
            <p:cNvSpPr>
              <a:spLocks noChangeShapeType="1"/>
            </p:cNvSpPr>
            <p:nvPr/>
          </p:nvSpPr>
          <p:spPr bwMode="auto">
            <a:xfrm flipV="1">
              <a:off x="4738" y="1207"/>
              <a:ext cx="1" cy="1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91" name="Freeform 1115"/>
            <p:cNvSpPr>
              <a:spLocks/>
            </p:cNvSpPr>
            <p:nvPr/>
          </p:nvSpPr>
          <p:spPr bwMode="auto">
            <a:xfrm>
              <a:off x="4732" y="1212"/>
              <a:ext cx="11"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92" name="Line 1116"/>
            <p:cNvSpPr>
              <a:spLocks noChangeShapeType="1"/>
            </p:cNvSpPr>
            <p:nvPr/>
          </p:nvSpPr>
          <p:spPr bwMode="auto">
            <a:xfrm>
              <a:off x="4738" y="1207"/>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93" name="Freeform 1117"/>
            <p:cNvSpPr>
              <a:spLocks/>
            </p:cNvSpPr>
            <p:nvPr/>
          </p:nvSpPr>
          <p:spPr bwMode="auto">
            <a:xfrm>
              <a:off x="4732" y="1202"/>
              <a:ext cx="11"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94" name="Line 1118"/>
            <p:cNvSpPr>
              <a:spLocks noChangeShapeType="1"/>
            </p:cNvSpPr>
            <p:nvPr/>
          </p:nvSpPr>
          <p:spPr bwMode="auto">
            <a:xfrm flipV="1">
              <a:off x="4741" y="1205"/>
              <a:ext cx="1"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95" name="Freeform 1119"/>
            <p:cNvSpPr>
              <a:spLocks/>
            </p:cNvSpPr>
            <p:nvPr/>
          </p:nvSpPr>
          <p:spPr bwMode="auto">
            <a:xfrm>
              <a:off x="4736" y="1202"/>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96" name="Line 1120"/>
            <p:cNvSpPr>
              <a:spLocks noChangeShapeType="1"/>
            </p:cNvSpPr>
            <p:nvPr/>
          </p:nvSpPr>
          <p:spPr bwMode="auto">
            <a:xfrm>
              <a:off x="4765" y="1202"/>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97" name="Line 1121"/>
            <p:cNvSpPr>
              <a:spLocks noChangeShapeType="1"/>
            </p:cNvSpPr>
            <p:nvPr/>
          </p:nvSpPr>
          <p:spPr bwMode="auto">
            <a:xfrm>
              <a:off x="4765" y="1202"/>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498" name="Freeform 1122"/>
            <p:cNvSpPr>
              <a:spLocks/>
            </p:cNvSpPr>
            <p:nvPr/>
          </p:nvSpPr>
          <p:spPr bwMode="auto">
            <a:xfrm>
              <a:off x="4765" y="1197"/>
              <a:ext cx="1"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499" name="Line 1123"/>
            <p:cNvSpPr>
              <a:spLocks noChangeShapeType="1"/>
            </p:cNvSpPr>
            <p:nvPr/>
          </p:nvSpPr>
          <p:spPr bwMode="auto">
            <a:xfrm>
              <a:off x="4771" y="1202"/>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00" name="Freeform 1124"/>
            <p:cNvSpPr>
              <a:spLocks/>
            </p:cNvSpPr>
            <p:nvPr/>
          </p:nvSpPr>
          <p:spPr bwMode="auto">
            <a:xfrm>
              <a:off x="4771" y="1197"/>
              <a:ext cx="1"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01" name="Line 1125"/>
            <p:cNvSpPr>
              <a:spLocks noChangeShapeType="1"/>
            </p:cNvSpPr>
            <p:nvPr/>
          </p:nvSpPr>
          <p:spPr bwMode="auto">
            <a:xfrm>
              <a:off x="4774" y="1202"/>
              <a:ext cx="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02" name="Freeform 1126"/>
            <p:cNvSpPr>
              <a:spLocks/>
            </p:cNvSpPr>
            <p:nvPr/>
          </p:nvSpPr>
          <p:spPr bwMode="auto">
            <a:xfrm>
              <a:off x="4774" y="1197"/>
              <a:ext cx="0"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03" name="Line 1127"/>
            <p:cNvSpPr>
              <a:spLocks noChangeShapeType="1"/>
            </p:cNvSpPr>
            <p:nvPr/>
          </p:nvSpPr>
          <p:spPr bwMode="auto">
            <a:xfrm>
              <a:off x="4776" y="1202"/>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04" name="Freeform 1128"/>
            <p:cNvSpPr>
              <a:spLocks/>
            </p:cNvSpPr>
            <p:nvPr/>
          </p:nvSpPr>
          <p:spPr bwMode="auto">
            <a:xfrm>
              <a:off x="4776" y="1197"/>
              <a:ext cx="1"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05" name="Line 1129"/>
            <p:cNvSpPr>
              <a:spLocks noChangeShapeType="1"/>
            </p:cNvSpPr>
            <p:nvPr/>
          </p:nvSpPr>
          <p:spPr bwMode="auto">
            <a:xfrm>
              <a:off x="4779" y="1202"/>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06" name="Freeform 1130"/>
            <p:cNvSpPr>
              <a:spLocks/>
            </p:cNvSpPr>
            <p:nvPr/>
          </p:nvSpPr>
          <p:spPr bwMode="auto">
            <a:xfrm>
              <a:off x="4779" y="1197"/>
              <a:ext cx="1"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07" name="Line 1131"/>
            <p:cNvSpPr>
              <a:spLocks noChangeShapeType="1"/>
            </p:cNvSpPr>
            <p:nvPr/>
          </p:nvSpPr>
          <p:spPr bwMode="auto">
            <a:xfrm>
              <a:off x="4814" y="1202"/>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08" name="Line 1132"/>
            <p:cNvSpPr>
              <a:spLocks noChangeShapeType="1"/>
            </p:cNvSpPr>
            <p:nvPr/>
          </p:nvSpPr>
          <p:spPr bwMode="auto">
            <a:xfrm>
              <a:off x="4815" y="1202"/>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09" name="Freeform 1133"/>
            <p:cNvSpPr>
              <a:spLocks/>
            </p:cNvSpPr>
            <p:nvPr/>
          </p:nvSpPr>
          <p:spPr bwMode="auto">
            <a:xfrm>
              <a:off x="4815" y="1197"/>
              <a:ext cx="1"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10" name="Line 1134"/>
            <p:cNvSpPr>
              <a:spLocks noChangeShapeType="1"/>
            </p:cNvSpPr>
            <p:nvPr/>
          </p:nvSpPr>
          <p:spPr bwMode="auto">
            <a:xfrm>
              <a:off x="4822" y="1202"/>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11" name="Freeform 1135"/>
            <p:cNvSpPr>
              <a:spLocks/>
            </p:cNvSpPr>
            <p:nvPr/>
          </p:nvSpPr>
          <p:spPr bwMode="auto">
            <a:xfrm>
              <a:off x="4822" y="1197"/>
              <a:ext cx="1"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12" name="Line 1136"/>
            <p:cNvSpPr>
              <a:spLocks noChangeShapeType="1"/>
            </p:cNvSpPr>
            <p:nvPr/>
          </p:nvSpPr>
          <p:spPr bwMode="auto">
            <a:xfrm flipV="1">
              <a:off x="4824" y="1197"/>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13" name="Freeform 1137"/>
            <p:cNvSpPr>
              <a:spLocks/>
            </p:cNvSpPr>
            <p:nvPr/>
          </p:nvSpPr>
          <p:spPr bwMode="auto">
            <a:xfrm>
              <a:off x="4819" y="1197"/>
              <a:ext cx="10" cy="14"/>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14" name="Line 1138"/>
            <p:cNvSpPr>
              <a:spLocks noChangeShapeType="1"/>
            </p:cNvSpPr>
            <p:nvPr/>
          </p:nvSpPr>
          <p:spPr bwMode="auto">
            <a:xfrm>
              <a:off x="4824" y="1197"/>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15" name="Freeform 1139"/>
            <p:cNvSpPr>
              <a:spLocks/>
            </p:cNvSpPr>
            <p:nvPr/>
          </p:nvSpPr>
          <p:spPr bwMode="auto">
            <a:xfrm>
              <a:off x="4819" y="1191"/>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16" name="Line 1140"/>
            <p:cNvSpPr>
              <a:spLocks noChangeShapeType="1"/>
            </p:cNvSpPr>
            <p:nvPr/>
          </p:nvSpPr>
          <p:spPr bwMode="auto">
            <a:xfrm>
              <a:off x="4828" y="1197"/>
              <a:ext cx="4"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17" name="Freeform 1141"/>
            <p:cNvSpPr>
              <a:spLocks/>
            </p:cNvSpPr>
            <p:nvPr/>
          </p:nvSpPr>
          <p:spPr bwMode="auto">
            <a:xfrm>
              <a:off x="4828" y="1191"/>
              <a:ext cx="0"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18" name="Line 1142"/>
            <p:cNvSpPr>
              <a:spLocks noChangeShapeType="1"/>
            </p:cNvSpPr>
            <p:nvPr/>
          </p:nvSpPr>
          <p:spPr bwMode="auto">
            <a:xfrm flipV="1">
              <a:off x="4832" y="1195"/>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19" name="Freeform 1143"/>
            <p:cNvSpPr>
              <a:spLocks/>
            </p:cNvSpPr>
            <p:nvPr/>
          </p:nvSpPr>
          <p:spPr bwMode="auto">
            <a:xfrm>
              <a:off x="4828" y="1191"/>
              <a:ext cx="11"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20" name="Line 1144"/>
            <p:cNvSpPr>
              <a:spLocks noChangeShapeType="1"/>
            </p:cNvSpPr>
            <p:nvPr/>
          </p:nvSpPr>
          <p:spPr bwMode="auto">
            <a:xfrm flipV="1">
              <a:off x="4843" y="1174"/>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21" name="Line 1145"/>
            <p:cNvSpPr>
              <a:spLocks noChangeShapeType="1"/>
            </p:cNvSpPr>
            <p:nvPr/>
          </p:nvSpPr>
          <p:spPr bwMode="auto">
            <a:xfrm>
              <a:off x="4843" y="1174"/>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22" name="Freeform 1146"/>
            <p:cNvSpPr>
              <a:spLocks/>
            </p:cNvSpPr>
            <p:nvPr/>
          </p:nvSpPr>
          <p:spPr bwMode="auto">
            <a:xfrm>
              <a:off x="4839" y="1169"/>
              <a:ext cx="10" cy="14"/>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23" name="Line 1147"/>
            <p:cNvSpPr>
              <a:spLocks noChangeShapeType="1"/>
            </p:cNvSpPr>
            <p:nvPr/>
          </p:nvSpPr>
          <p:spPr bwMode="auto">
            <a:xfrm>
              <a:off x="4846" y="1174"/>
              <a:ext cx="10"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24" name="Freeform 1148"/>
            <p:cNvSpPr>
              <a:spLocks/>
            </p:cNvSpPr>
            <p:nvPr/>
          </p:nvSpPr>
          <p:spPr bwMode="auto">
            <a:xfrm>
              <a:off x="4846" y="1169"/>
              <a:ext cx="1" cy="14"/>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25" name="Line 1149"/>
            <p:cNvSpPr>
              <a:spLocks noChangeShapeType="1"/>
            </p:cNvSpPr>
            <p:nvPr/>
          </p:nvSpPr>
          <p:spPr bwMode="auto">
            <a:xfrm flipV="1">
              <a:off x="4856" y="116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26" name="Freeform 1150"/>
            <p:cNvSpPr>
              <a:spLocks/>
            </p:cNvSpPr>
            <p:nvPr/>
          </p:nvSpPr>
          <p:spPr bwMode="auto">
            <a:xfrm>
              <a:off x="4851" y="1169"/>
              <a:ext cx="10" cy="14"/>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27" name="Line 1151"/>
            <p:cNvSpPr>
              <a:spLocks noChangeShapeType="1"/>
            </p:cNvSpPr>
            <p:nvPr/>
          </p:nvSpPr>
          <p:spPr bwMode="auto">
            <a:xfrm>
              <a:off x="4856" y="1169"/>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28" name="Freeform 1152"/>
            <p:cNvSpPr>
              <a:spLocks/>
            </p:cNvSpPr>
            <p:nvPr/>
          </p:nvSpPr>
          <p:spPr bwMode="auto">
            <a:xfrm>
              <a:off x="4851" y="1163"/>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29" name="Line 1153"/>
            <p:cNvSpPr>
              <a:spLocks noChangeShapeType="1"/>
            </p:cNvSpPr>
            <p:nvPr/>
          </p:nvSpPr>
          <p:spPr bwMode="auto">
            <a:xfrm>
              <a:off x="4878" y="1163"/>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30" name="Freeform 1154"/>
            <p:cNvSpPr>
              <a:spLocks/>
            </p:cNvSpPr>
            <p:nvPr/>
          </p:nvSpPr>
          <p:spPr bwMode="auto">
            <a:xfrm>
              <a:off x="4878" y="1160"/>
              <a:ext cx="1" cy="11"/>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31" name="Line 1155"/>
            <p:cNvSpPr>
              <a:spLocks noChangeShapeType="1"/>
            </p:cNvSpPr>
            <p:nvPr/>
          </p:nvSpPr>
          <p:spPr bwMode="auto">
            <a:xfrm>
              <a:off x="4881" y="1163"/>
              <a:ext cx="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32" name="Freeform 1156"/>
            <p:cNvSpPr>
              <a:spLocks/>
            </p:cNvSpPr>
            <p:nvPr/>
          </p:nvSpPr>
          <p:spPr bwMode="auto">
            <a:xfrm>
              <a:off x="4881" y="1160"/>
              <a:ext cx="0" cy="11"/>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33" name="Line 1157"/>
            <p:cNvSpPr>
              <a:spLocks noChangeShapeType="1"/>
            </p:cNvSpPr>
            <p:nvPr/>
          </p:nvSpPr>
          <p:spPr bwMode="auto">
            <a:xfrm flipV="1">
              <a:off x="4883" y="1158"/>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34" name="Freeform 1158"/>
            <p:cNvSpPr>
              <a:spLocks/>
            </p:cNvSpPr>
            <p:nvPr/>
          </p:nvSpPr>
          <p:spPr bwMode="auto">
            <a:xfrm>
              <a:off x="4878" y="1160"/>
              <a:ext cx="10" cy="11"/>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35" name="Line 1159"/>
            <p:cNvSpPr>
              <a:spLocks noChangeShapeType="1"/>
            </p:cNvSpPr>
            <p:nvPr/>
          </p:nvSpPr>
          <p:spPr bwMode="auto">
            <a:xfrm>
              <a:off x="4883" y="1158"/>
              <a:ext cx="8"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36" name="Freeform 1160"/>
            <p:cNvSpPr>
              <a:spLocks/>
            </p:cNvSpPr>
            <p:nvPr/>
          </p:nvSpPr>
          <p:spPr bwMode="auto">
            <a:xfrm>
              <a:off x="4878" y="1153"/>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37" name="Line 1161"/>
            <p:cNvSpPr>
              <a:spLocks noChangeShapeType="1"/>
            </p:cNvSpPr>
            <p:nvPr/>
          </p:nvSpPr>
          <p:spPr bwMode="auto">
            <a:xfrm>
              <a:off x="4890" y="1158"/>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38" name="Freeform 1162"/>
            <p:cNvSpPr>
              <a:spLocks/>
            </p:cNvSpPr>
            <p:nvPr/>
          </p:nvSpPr>
          <p:spPr bwMode="auto">
            <a:xfrm>
              <a:off x="4890" y="1153"/>
              <a:ext cx="0"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39" name="Line 1163"/>
            <p:cNvSpPr>
              <a:spLocks noChangeShapeType="1"/>
            </p:cNvSpPr>
            <p:nvPr/>
          </p:nvSpPr>
          <p:spPr bwMode="auto">
            <a:xfrm>
              <a:off x="4894" y="1158"/>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40" name="Freeform 1164"/>
            <p:cNvSpPr>
              <a:spLocks/>
            </p:cNvSpPr>
            <p:nvPr/>
          </p:nvSpPr>
          <p:spPr bwMode="auto">
            <a:xfrm>
              <a:off x="4894" y="1153"/>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41" name="Line 1165"/>
            <p:cNvSpPr>
              <a:spLocks noChangeShapeType="1"/>
            </p:cNvSpPr>
            <p:nvPr/>
          </p:nvSpPr>
          <p:spPr bwMode="auto">
            <a:xfrm flipV="1">
              <a:off x="4918" y="1153"/>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42" name="Line 1166"/>
            <p:cNvSpPr>
              <a:spLocks noChangeShapeType="1"/>
            </p:cNvSpPr>
            <p:nvPr/>
          </p:nvSpPr>
          <p:spPr bwMode="auto">
            <a:xfrm>
              <a:off x="4918" y="1153"/>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43" name="Freeform 1167"/>
            <p:cNvSpPr>
              <a:spLocks/>
            </p:cNvSpPr>
            <p:nvPr/>
          </p:nvSpPr>
          <p:spPr bwMode="auto">
            <a:xfrm>
              <a:off x="4913" y="1148"/>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44" name="Line 1168"/>
            <p:cNvSpPr>
              <a:spLocks noChangeShapeType="1"/>
            </p:cNvSpPr>
            <p:nvPr/>
          </p:nvSpPr>
          <p:spPr bwMode="auto">
            <a:xfrm flipV="1">
              <a:off x="4921" y="1146"/>
              <a:ext cx="1" cy="9"/>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45" name="Freeform 1169"/>
            <p:cNvSpPr>
              <a:spLocks/>
            </p:cNvSpPr>
            <p:nvPr/>
          </p:nvSpPr>
          <p:spPr bwMode="auto">
            <a:xfrm>
              <a:off x="4916" y="1148"/>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46" name="Line 1170"/>
            <p:cNvSpPr>
              <a:spLocks noChangeShapeType="1"/>
            </p:cNvSpPr>
            <p:nvPr/>
          </p:nvSpPr>
          <p:spPr bwMode="auto">
            <a:xfrm>
              <a:off x="4921" y="1146"/>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47" name="Freeform 1171"/>
            <p:cNvSpPr>
              <a:spLocks/>
            </p:cNvSpPr>
            <p:nvPr/>
          </p:nvSpPr>
          <p:spPr bwMode="auto">
            <a:xfrm>
              <a:off x="4916" y="1140"/>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48" name="Line 1172"/>
            <p:cNvSpPr>
              <a:spLocks noChangeShapeType="1"/>
            </p:cNvSpPr>
            <p:nvPr/>
          </p:nvSpPr>
          <p:spPr bwMode="auto">
            <a:xfrm>
              <a:off x="4923" y="1146"/>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49" name="Freeform 1173"/>
            <p:cNvSpPr>
              <a:spLocks/>
            </p:cNvSpPr>
            <p:nvPr/>
          </p:nvSpPr>
          <p:spPr bwMode="auto">
            <a:xfrm>
              <a:off x="4923" y="1140"/>
              <a:ext cx="1" cy="13"/>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50" name="Line 1174"/>
            <p:cNvSpPr>
              <a:spLocks noChangeShapeType="1"/>
            </p:cNvSpPr>
            <p:nvPr/>
          </p:nvSpPr>
          <p:spPr bwMode="auto">
            <a:xfrm>
              <a:off x="4926" y="1146"/>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51" name="Freeform 1175"/>
            <p:cNvSpPr>
              <a:spLocks/>
            </p:cNvSpPr>
            <p:nvPr/>
          </p:nvSpPr>
          <p:spPr bwMode="auto">
            <a:xfrm>
              <a:off x="4926" y="1140"/>
              <a:ext cx="1" cy="13"/>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52" name="Line 1176"/>
            <p:cNvSpPr>
              <a:spLocks noChangeShapeType="1"/>
            </p:cNvSpPr>
            <p:nvPr/>
          </p:nvSpPr>
          <p:spPr bwMode="auto">
            <a:xfrm flipV="1">
              <a:off x="4928" y="1140"/>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53" name="Freeform 1177"/>
            <p:cNvSpPr>
              <a:spLocks/>
            </p:cNvSpPr>
            <p:nvPr/>
          </p:nvSpPr>
          <p:spPr bwMode="auto">
            <a:xfrm>
              <a:off x="4923" y="1140"/>
              <a:ext cx="10" cy="13"/>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54" name="Line 1178"/>
            <p:cNvSpPr>
              <a:spLocks noChangeShapeType="1"/>
            </p:cNvSpPr>
            <p:nvPr/>
          </p:nvSpPr>
          <p:spPr bwMode="auto">
            <a:xfrm>
              <a:off x="4928" y="1140"/>
              <a:ext cx="3"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55" name="Freeform 1179"/>
            <p:cNvSpPr>
              <a:spLocks/>
            </p:cNvSpPr>
            <p:nvPr/>
          </p:nvSpPr>
          <p:spPr bwMode="auto">
            <a:xfrm>
              <a:off x="4923" y="1135"/>
              <a:ext cx="10" cy="13"/>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56" name="Line 1180"/>
            <p:cNvSpPr>
              <a:spLocks noChangeShapeType="1"/>
            </p:cNvSpPr>
            <p:nvPr/>
          </p:nvSpPr>
          <p:spPr bwMode="auto">
            <a:xfrm>
              <a:off x="4945" y="1130"/>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57" name="Freeform 1181"/>
            <p:cNvSpPr>
              <a:spLocks/>
            </p:cNvSpPr>
            <p:nvPr/>
          </p:nvSpPr>
          <p:spPr bwMode="auto">
            <a:xfrm>
              <a:off x="4945" y="1125"/>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58" name="Line 1182"/>
            <p:cNvSpPr>
              <a:spLocks noChangeShapeType="1"/>
            </p:cNvSpPr>
            <p:nvPr/>
          </p:nvSpPr>
          <p:spPr bwMode="auto">
            <a:xfrm>
              <a:off x="4947" y="1130"/>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59" name="Freeform 1183"/>
            <p:cNvSpPr>
              <a:spLocks/>
            </p:cNvSpPr>
            <p:nvPr/>
          </p:nvSpPr>
          <p:spPr bwMode="auto">
            <a:xfrm>
              <a:off x="4947" y="1125"/>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60" name="Line 1184"/>
            <p:cNvSpPr>
              <a:spLocks noChangeShapeType="1"/>
            </p:cNvSpPr>
            <p:nvPr/>
          </p:nvSpPr>
          <p:spPr bwMode="auto">
            <a:xfrm>
              <a:off x="4950" y="1130"/>
              <a:ext cx="4"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61" name="Freeform 1185"/>
            <p:cNvSpPr>
              <a:spLocks/>
            </p:cNvSpPr>
            <p:nvPr/>
          </p:nvSpPr>
          <p:spPr bwMode="auto">
            <a:xfrm>
              <a:off x="4950" y="1125"/>
              <a:ext cx="1" cy="1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62" name="Line 1186"/>
            <p:cNvSpPr>
              <a:spLocks noChangeShapeType="1"/>
            </p:cNvSpPr>
            <p:nvPr/>
          </p:nvSpPr>
          <p:spPr bwMode="auto">
            <a:xfrm flipV="1">
              <a:off x="4955" y="1124"/>
              <a:ext cx="1" cy="6"/>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63" name="Freeform 1187"/>
            <p:cNvSpPr>
              <a:spLocks/>
            </p:cNvSpPr>
            <p:nvPr/>
          </p:nvSpPr>
          <p:spPr bwMode="auto">
            <a:xfrm>
              <a:off x="4950" y="1125"/>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64" name="Line 1188"/>
            <p:cNvSpPr>
              <a:spLocks noChangeShapeType="1"/>
            </p:cNvSpPr>
            <p:nvPr/>
          </p:nvSpPr>
          <p:spPr bwMode="auto">
            <a:xfrm>
              <a:off x="4955" y="112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65" name="Freeform 1189"/>
            <p:cNvSpPr>
              <a:spLocks/>
            </p:cNvSpPr>
            <p:nvPr/>
          </p:nvSpPr>
          <p:spPr bwMode="auto">
            <a:xfrm>
              <a:off x="4950" y="1119"/>
              <a:ext cx="10" cy="11"/>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66" name="Line 1190"/>
            <p:cNvSpPr>
              <a:spLocks noChangeShapeType="1"/>
            </p:cNvSpPr>
            <p:nvPr/>
          </p:nvSpPr>
          <p:spPr bwMode="auto">
            <a:xfrm>
              <a:off x="4957" y="1124"/>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67" name="Freeform 1191"/>
            <p:cNvSpPr>
              <a:spLocks/>
            </p:cNvSpPr>
            <p:nvPr/>
          </p:nvSpPr>
          <p:spPr bwMode="auto">
            <a:xfrm>
              <a:off x="4957" y="1119"/>
              <a:ext cx="1" cy="11"/>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68" name="Line 1192"/>
            <p:cNvSpPr>
              <a:spLocks noChangeShapeType="1"/>
            </p:cNvSpPr>
            <p:nvPr/>
          </p:nvSpPr>
          <p:spPr bwMode="auto">
            <a:xfrm flipV="1">
              <a:off x="4959" y="1119"/>
              <a:ext cx="1" cy="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69" name="Freeform 1193"/>
            <p:cNvSpPr>
              <a:spLocks/>
            </p:cNvSpPr>
            <p:nvPr/>
          </p:nvSpPr>
          <p:spPr bwMode="auto">
            <a:xfrm>
              <a:off x="4953" y="1119"/>
              <a:ext cx="11" cy="11"/>
            </a:xfrm>
            <a:custGeom>
              <a:avLst/>
              <a:gdLst/>
              <a:ahLst/>
              <a:cxnLst>
                <a:cxn ang="0">
                  <a:pos x="6" y="0"/>
                </a:cxn>
                <a:cxn ang="0">
                  <a:pos x="0" y="5"/>
                </a:cxn>
                <a:cxn ang="0">
                  <a:pos x="6" y="11"/>
                </a:cxn>
                <a:cxn ang="0">
                  <a:pos x="11" y="5"/>
                </a:cxn>
                <a:cxn ang="0">
                  <a:pos x="6" y="0"/>
                </a:cxn>
              </a:cxnLst>
              <a:rect l="0" t="0" r="r" b="b"/>
              <a:pathLst>
                <a:path w="11" h="11">
                  <a:moveTo>
                    <a:pt x="6" y="0"/>
                  </a:moveTo>
                  <a:lnTo>
                    <a:pt x="0" y="5"/>
                  </a:lnTo>
                  <a:lnTo>
                    <a:pt x="6" y="11"/>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70" name="Line 1194"/>
            <p:cNvSpPr>
              <a:spLocks noChangeShapeType="1"/>
            </p:cNvSpPr>
            <p:nvPr/>
          </p:nvSpPr>
          <p:spPr bwMode="auto">
            <a:xfrm flipV="1">
              <a:off x="4976" y="1095"/>
              <a:ext cx="1" cy="1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71" name="Line 1195"/>
            <p:cNvSpPr>
              <a:spLocks noChangeShapeType="1"/>
            </p:cNvSpPr>
            <p:nvPr/>
          </p:nvSpPr>
          <p:spPr bwMode="auto">
            <a:xfrm>
              <a:off x="4976" y="1095"/>
              <a:ext cx="3"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72" name="Freeform 1196"/>
            <p:cNvSpPr>
              <a:spLocks/>
            </p:cNvSpPr>
            <p:nvPr/>
          </p:nvSpPr>
          <p:spPr bwMode="auto">
            <a:xfrm>
              <a:off x="4971" y="1089"/>
              <a:ext cx="10" cy="1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73" name="Line 1197"/>
            <p:cNvSpPr>
              <a:spLocks noChangeShapeType="1"/>
            </p:cNvSpPr>
            <p:nvPr/>
          </p:nvSpPr>
          <p:spPr bwMode="auto">
            <a:xfrm flipV="1">
              <a:off x="4979" y="1088"/>
              <a:ext cx="1" cy="6"/>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74" name="Freeform 1198"/>
            <p:cNvSpPr>
              <a:spLocks/>
            </p:cNvSpPr>
            <p:nvPr/>
          </p:nvSpPr>
          <p:spPr bwMode="auto">
            <a:xfrm>
              <a:off x="4974" y="1089"/>
              <a:ext cx="10" cy="1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75" name="Line 1199"/>
            <p:cNvSpPr>
              <a:spLocks noChangeShapeType="1"/>
            </p:cNvSpPr>
            <p:nvPr/>
          </p:nvSpPr>
          <p:spPr bwMode="auto">
            <a:xfrm>
              <a:off x="4998" y="1082"/>
              <a:ext cx="2"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76" name="Freeform 1200"/>
            <p:cNvSpPr>
              <a:spLocks/>
            </p:cNvSpPr>
            <p:nvPr/>
          </p:nvSpPr>
          <p:spPr bwMode="auto">
            <a:xfrm>
              <a:off x="4998" y="1077"/>
              <a:ext cx="1" cy="11"/>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77" name="Line 1201"/>
            <p:cNvSpPr>
              <a:spLocks noChangeShapeType="1"/>
            </p:cNvSpPr>
            <p:nvPr/>
          </p:nvSpPr>
          <p:spPr bwMode="auto">
            <a:xfrm>
              <a:off x="5000" y="1082"/>
              <a:ext cx="7"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78" name="Freeform 1202"/>
            <p:cNvSpPr>
              <a:spLocks/>
            </p:cNvSpPr>
            <p:nvPr/>
          </p:nvSpPr>
          <p:spPr bwMode="auto">
            <a:xfrm>
              <a:off x="5000" y="1077"/>
              <a:ext cx="1" cy="11"/>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79" name="Line 1203"/>
            <p:cNvSpPr>
              <a:spLocks noChangeShapeType="1"/>
            </p:cNvSpPr>
            <p:nvPr/>
          </p:nvSpPr>
          <p:spPr bwMode="auto">
            <a:xfrm flipV="1">
              <a:off x="5006" y="1069"/>
              <a:ext cx="0" cy="1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80" name="Freeform 1204"/>
            <p:cNvSpPr>
              <a:spLocks/>
            </p:cNvSpPr>
            <p:nvPr/>
          </p:nvSpPr>
          <p:spPr bwMode="auto">
            <a:xfrm>
              <a:off x="5002" y="1077"/>
              <a:ext cx="10" cy="11"/>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81" name="Line 1205"/>
            <p:cNvSpPr>
              <a:spLocks noChangeShapeType="1"/>
            </p:cNvSpPr>
            <p:nvPr/>
          </p:nvSpPr>
          <p:spPr bwMode="auto">
            <a:xfrm>
              <a:off x="5006" y="1069"/>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82" name="Freeform 1206"/>
            <p:cNvSpPr>
              <a:spLocks/>
            </p:cNvSpPr>
            <p:nvPr/>
          </p:nvSpPr>
          <p:spPr bwMode="auto">
            <a:xfrm>
              <a:off x="5002" y="1064"/>
              <a:ext cx="10" cy="11"/>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83" name="Line 1207"/>
            <p:cNvSpPr>
              <a:spLocks noChangeShapeType="1"/>
            </p:cNvSpPr>
            <p:nvPr/>
          </p:nvSpPr>
          <p:spPr bwMode="auto">
            <a:xfrm>
              <a:off x="5009" y="1069"/>
              <a:ext cx="1" cy="1"/>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84" name="Freeform 1208"/>
            <p:cNvSpPr>
              <a:spLocks/>
            </p:cNvSpPr>
            <p:nvPr/>
          </p:nvSpPr>
          <p:spPr bwMode="auto">
            <a:xfrm>
              <a:off x="5009" y="1064"/>
              <a:ext cx="1" cy="11"/>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grpSp>
      <p:sp>
        <p:nvSpPr>
          <p:cNvPr id="614585" name="Line 1209"/>
          <p:cNvSpPr>
            <a:spLocks noChangeShapeType="1"/>
          </p:cNvSpPr>
          <p:nvPr/>
        </p:nvSpPr>
        <p:spPr bwMode="auto">
          <a:xfrm>
            <a:off x="9156701" y="1968500"/>
            <a:ext cx="4763"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86" name="Line 1210"/>
          <p:cNvSpPr>
            <a:spLocks noChangeShapeType="1"/>
          </p:cNvSpPr>
          <p:nvPr/>
        </p:nvSpPr>
        <p:spPr bwMode="auto">
          <a:xfrm>
            <a:off x="9161464" y="1968500"/>
            <a:ext cx="1587"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87" name="Freeform 1211"/>
          <p:cNvSpPr>
            <a:spLocks/>
          </p:cNvSpPr>
          <p:nvPr/>
        </p:nvSpPr>
        <p:spPr bwMode="auto">
          <a:xfrm>
            <a:off x="9161463" y="1962150"/>
            <a:ext cx="0"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88" name="Line 1212"/>
          <p:cNvSpPr>
            <a:spLocks noChangeShapeType="1"/>
          </p:cNvSpPr>
          <p:nvPr/>
        </p:nvSpPr>
        <p:spPr bwMode="auto">
          <a:xfrm>
            <a:off x="9163051" y="1968500"/>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89" name="Freeform 1213"/>
          <p:cNvSpPr>
            <a:spLocks/>
          </p:cNvSpPr>
          <p:nvPr/>
        </p:nvSpPr>
        <p:spPr bwMode="auto">
          <a:xfrm>
            <a:off x="9163050" y="1962150"/>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90" name="Line 1214"/>
          <p:cNvSpPr>
            <a:spLocks noChangeShapeType="1"/>
          </p:cNvSpPr>
          <p:nvPr/>
        </p:nvSpPr>
        <p:spPr bwMode="auto">
          <a:xfrm flipV="1">
            <a:off x="9166225" y="1960564"/>
            <a:ext cx="1588" cy="793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91" name="Freeform 1215"/>
          <p:cNvSpPr>
            <a:spLocks/>
          </p:cNvSpPr>
          <p:nvPr/>
        </p:nvSpPr>
        <p:spPr bwMode="auto">
          <a:xfrm>
            <a:off x="9161463" y="1962150"/>
            <a:ext cx="11112"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92" name="Line 1216"/>
          <p:cNvSpPr>
            <a:spLocks noChangeShapeType="1"/>
          </p:cNvSpPr>
          <p:nvPr/>
        </p:nvSpPr>
        <p:spPr bwMode="auto">
          <a:xfrm>
            <a:off x="9166226" y="196056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93" name="Freeform 1217"/>
          <p:cNvSpPr>
            <a:spLocks/>
          </p:cNvSpPr>
          <p:nvPr/>
        </p:nvSpPr>
        <p:spPr bwMode="auto">
          <a:xfrm>
            <a:off x="9161463" y="1954214"/>
            <a:ext cx="11112" cy="14287"/>
          </a:xfrm>
          <a:custGeom>
            <a:avLst/>
            <a:gdLst/>
            <a:ahLst/>
            <a:cxnLst>
              <a:cxn ang="0">
                <a:pos x="0" y="6"/>
              </a:cxn>
              <a:cxn ang="0">
                <a:pos x="5" y="0"/>
              </a:cxn>
              <a:cxn ang="0">
                <a:pos x="10" y="6"/>
              </a:cxn>
              <a:cxn ang="0">
                <a:pos x="5" y="12"/>
              </a:cxn>
              <a:cxn ang="0">
                <a:pos x="0" y="6"/>
              </a:cxn>
            </a:cxnLst>
            <a:rect l="0" t="0" r="r" b="b"/>
            <a:pathLst>
              <a:path w="10" h="12">
                <a:moveTo>
                  <a:pt x="0" y="6"/>
                </a:moveTo>
                <a:lnTo>
                  <a:pt x="5" y="0"/>
                </a:lnTo>
                <a:lnTo>
                  <a:pt x="10" y="6"/>
                </a:lnTo>
                <a:lnTo>
                  <a:pt x="5"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94" name="Line 1218"/>
          <p:cNvSpPr>
            <a:spLocks noChangeShapeType="1"/>
          </p:cNvSpPr>
          <p:nvPr/>
        </p:nvSpPr>
        <p:spPr bwMode="auto">
          <a:xfrm>
            <a:off x="9169400" y="1960564"/>
            <a:ext cx="12700"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95" name="Freeform 1219"/>
          <p:cNvSpPr>
            <a:spLocks/>
          </p:cNvSpPr>
          <p:nvPr/>
        </p:nvSpPr>
        <p:spPr bwMode="auto">
          <a:xfrm>
            <a:off x="9169400" y="1954214"/>
            <a:ext cx="1588" cy="14287"/>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96" name="Line 1220"/>
          <p:cNvSpPr>
            <a:spLocks noChangeShapeType="1"/>
          </p:cNvSpPr>
          <p:nvPr/>
        </p:nvSpPr>
        <p:spPr bwMode="auto">
          <a:xfrm>
            <a:off x="9182100" y="1960564"/>
            <a:ext cx="1588"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97" name="Freeform 1221"/>
          <p:cNvSpPr>
            <a:spLocks/>
          </p:cNvSpPr>
          <p:nvPr/>
        </p:nvSpPr>
        <p:spPr bwMode="auto">
          <a:xfrm>
            <a:off x="9182100" y="1954214"/>
            <a:ext cx="0" cy="14287"/>
          </a:xfrm>
          <a:custGeom>
            <a:avLst/>
            <a:gdLst/>
            <a:ahLst/>
            <a:cxnLst>
              <a:cxn ang="0">
                <a:pos x="0" y="6"/>
              </a:cxn>
              <a:cxn ang="0">
                <a:pos x="0" y="0"/>
              </a:cxn>
              <a:cxn ang="0">
                <a:pos x="0" y="6"/>
              </a:cxn>
              <a:cxn ang="0">
                <a:pos x="0" y="12"/>
              </a:cxn>
              <a:cxn ang="0">
                <a:pos x="0" y="6"/>
              </a:cxn>
            </a:cxnLst>
            <a:rect l="0" t="0" r="r" b="b"/>
            <a:pathLst>
              <a:path h="12">
                <a:moveTo>
                  <a:pt x="0" y="6"/>
                </a:moveTo>
                <a:lnTo>
                  <a:pt x="0" y="0"/>
                </a:lnTo>
                <a:lnTo>
                  <a:pt x="0" y="6"/>
                </a:lnTo>
                <a:lnTo>
                  <a:pt x="0" y="12"/>
                </a:lnTo>
                <a:lnTo>
                  <a:pt x="0" y="6"/>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598" name="Line 1222"/>
          <p:cNvSpPr>
            <a:spLocks noChangeShapeType="1"/>
          </p:cNvSpPr>
          <p:nvPr/>
        </p:nvSpPr>
        <p:spPr bwMode="auto">
          <a:xfrm>
            <a:off x="9201151" y="1943100"/>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599" name="Line 1223"/>
          <p:cNvSpPr>
            <a:spLocks noChangeShapeType="1"/>
          </p:cNvSpPr>
          <p:nvPr/>
        </p:nvSpPr>
        <p:spPr bwMode="auto">
          <a:xfrm flipV="1">
            <a:off x="9204325" y="1935164"/>
            <a:ext cx="0" cy="793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00" name="Freeform 1224"/>
          <p:cNvSpPr>
            <a:spLocks/>
          </p:cNvSpPr>
          <p:nvPr/>
        </p:nvSpPr>
        <p:spPr bwMode="auto">
          <a:xfrm>
            <a:off x="9196389" y="1936750"/>
            <a:ext cx="14287"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01" name="Line 1225"/>
          <p:cNvSpPr>
            <a:spLocks noChangeShapeType="1"/>
          </p:cNvSpPr>
          <p:nvPr/>
        </p:nvSpPr>
        <p:spPr bwMode="auto">
          <a:xfrm>
            <a:off x="9204326" y="193516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02" name="Freeform 1226"/>
          <p:cNvSpPr>
            <a:spLocks/>
          </p:cNvSpPr>
          <p:nvPr/>
        </p:nvSpPr>
        <p:spPr bwMode="auto">
          <a:xfrm>
            <a:off x="9196389" y="1928814"/>
            <a:ext cx="14287" cy="14287"/>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03" name="Line 1227"/>
          <p:cNvSpPr>
            <a:spLocks noChangeShapeType="1"/>
          </p:cNvSpPr>
          <p:nvPr/>
        </p:nvSpPr>
        <p:spPr bwMode="auto">
          <a:xfrm>
            <a:off x="9207501" y="193516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04" name="Freeform 1228"/>
          <p:cNvSpPr>
            <a:spLocks/>
          </p:cNvSpPr>
          <p:nvPr/>
        </p:nvSpPr>
        <p:spPr bwMode="auto">
          <a:xfrm>
            <a:off x="9207500" y="1928814"/>
            <a:ext cx="1588" cy="14287"/>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05" name="Line 1229"/>
          <p:cNvSpPr>
            <a:spLocks noChangeShapeType="1"/>
          </p:cNvSpPr>
          <p:nvPr/>
        </p:nvSpPr>
        <p:spPr bwMode="auto">
          <a:xfrm>
            <a:off x="9210676" y="1935164"/>
            <a:ext cx="4763"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06" name="Freeform 1230"/>
          <p:cNvSpPr>
            <a:spLocks/>
          </p:cNvSpPr>
          <p:nvPr/>
        </p:nvSpPr>
        <p:spPr bwMode="auto">
          <a:xfrm>
            <a:off x="9210675" y="1928814"/>
            <a:ext cx="1588" cy="14287"/>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07" name="Line 1231"/>
          <p:cNvSpPr>
            <a:spLocks noChangeShapeType="1"/>
          </p:cNvSpPr>
          <p:nvPr/>
        </p:nvSpPr>
        <p:spPr bwMode="auto">
          <a:xfrm>
            <a:off x="9215438" y="1935164"/>
            <a:ext cx="12700"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08" name="Freeform 1232"/>
          <p:cNvSpPr>
            <a:spLocks/>
          </p:cNvSpPr>
          <p:nvPr/>
        </p:nvSpPr>
        <p:spPr bwMode="auto">
          <a:xfrm>
            <a:off x="9215438" y="1928814"/>
            <a:ext cx="0" cy="14287"/>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09" name="Line 1233"/>
          <p:cNvSpPr>
            <a:spLocks noChangeShapeType="1"/>
          </p:cNvSpPr>
          <p:nvPr/>
        </p:nvSpPr>
        <p:spPr bwMode="auto">
          <a:xfrm>
            <a:off x="9255125" y="1927225"/>
            <a:ext cx="1588"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10" name="Line 1234"/>
          <p:cNvSpPr>
            <a:spLocks noChangeShapeType="1"/>
          </p:cNvSpPr>
          <p:nvPr/>
        </p:nvSpPr>
        <p:spPr bwMode="auto">
          <a:xfrm>
            <a:off x="9256713" y="1927225"/>
            <a:ext cx="4762"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11" name="Freeform 1235"/>
          <p:cNvSpPr>
            <a:spLocks/>
          </p:cNvSpPr>
          <p:nvPr/>
        </p:nvSpPr>
        <p:spPr bwMode="auto">
          <a:xfrm>
            <a:off x="9256714" y="1920875"/>
            <a:ext cx="1587"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12" name="Line 1236"/>
          <p:cNvSpPr>
            <a:spLocks noChangeShapeType="1"/>
          </p:cNvSpPr>
          <p:nvPr/>
        </p:nvSpPr>
        <p:spPr bwMode="auto">
          <a:xfrm>
            <a:off x="9261476" y="1927225"/>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13" name="Freeform 1237"/>
          <p:cNvSpPr>
            <a:spLocks/>
          </p:cNvSpPr>
          <p:nvPr/>
        </p:nvSpPr>
        <p:spPr bwMode="auto">
          <a:xfrm>
            <a:off x="9261475" y="1920875"/>
            <a:ext cx="0"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14" name="Line 1238"/>
          <p:cNvSpPr>
            <a:spLocks noChangeShapeType="1"/>
          </p:cNvSpPr>
          <p:nvPr/>
        </p:nvSpPr>
        <p:spPr bwMode="auto">
          <a:xfrm>
            <a:off x="9264651" y="1927225"/>
            <a:ext cx="4763"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15" name="Freeform 1239"/>
          <p:cNvSpPr>
            <a:spLocks/>
          </p:cNvSpPr>
          <p:nvPr/>
        </p:nvSpPr>
        <p:spPr bwMode="auto">
          <a:xfrm>
            <a:off x="9264650" y="1920875"/>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16" name="Line 1240"/>
          <p:cNvSpPr>
            <a:spLocks noChangeShapeType="1"/>
          </p:cNvSpPr>
          <p:nvPr/>
        </p:nvSpPr>
        <p:spPr bwMode="auto">
          <a:xfrm>
            <a:off x="9269414" y="1927225"/>
            <a:ext cx="7937"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17" name="Freeform 1241"/>
          <p:cNvSpPr>
            <a:spLocks/>
          </p:cNvSpPr>
          <p:nvPr/>
        </p:nvSpPr>
        <p:spPr bwMode="auto">
          <a:xfrm>
            <a:off x="9269414" y="1920875"/>
            <a:ext cx="1587"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18" name="Line 1242"/>
          <p:cNvSpPr>
            <a:spLocks noChangeShapeType="1"/>
          </p:cNvSpPr>
          <p:nvPr/>
        </p:nvSpPr>
        <p:spPr bwMode="auto">
          <a:xfrm>
            <a:off x="9277351" y="1927225"/>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19" name="Freeform 1243"/>
          <p:cNvSpPr>
            <a:spLocks/>
          </p:cNvSpPr>
          <p:nvPr/>
        </p:nvSpPr>
        <p:spPr bwMode="auto">
          <a:xfrm>
            <a:off x="9277350" y="1920875"/>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20" name="Line 1244"/>
          <p:cNvSpPr>
            <a:spLocks noChangeShapeType="1"/>
          </p:cNvSpPr>
          <p:nvPr/>
        </p:nvSpPr>
        <p:spPr bwMode="auto">
          <a:xfrm>
            <a:off x="9280526" y="1927225"/>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21" name="Freeform 1245"/>
          <p:cNvSpPr>
            <a:spLocks/>
          </p:cNvSpPr>
          <p:nvPr/>
        </p:nvSpPr>
        <p:spPr bwMode="auto">
          <a:xfrm>
            <a:off x="9280525" y="1920875"/>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22" name="Line 1246"/>
          <p:cNvSpPr>
            <a:spLocks noChangeShapeType="1"/>
          </p:cNvSpPr>
          <p:nvPr/>
        </p:nvSpPr>
        <p:spPr bwMode="auto">
          <a:xfrm>
            <a:off x="9283700" y="1927225"/>
            <a:ext cx="635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23" name="Freeform 1247"/>
          <p:cNvSpPr>
            <a:spLocks/>
          </p:cNvSpPr>
          <p:nvPr/>
        </p:nvSpPr>
        <p:spPr bwMode="auto">
          <a:xfrm>
            <a:off x="9283700" y="1920875"/>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24" name="Line 1248"/>
          <p:cNvSpPr>
            <a:spLocks noChangeShapeType="1"/>
          </p:cNvSpPr>
          <p:nvPr/>
        </p:nvSpPr>
        <p:spPr bwMode="auto">
          <a:xfrm>
            <a:off x="9290050" y="1927225"/>
            <a:ext cx="1588"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25" name="Freeform 1249"/>
          <p:cNvSpPr>
            <a:spLocks/>
          </p:cNvSpPr>
          <p:nvPr/>
        </p:nvSpPr>
        <p:spPr bwMode="auto">
          <a:xfrm>
            <a:off x="9290050" y="1920875"/>
            <a:ext cx="0"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26" name="Line 1250"/>
          <p:cNvSpPr>
            <a:spLocks noChangeShapeType="1"/>
          </p:cNvSpPr>
          <p:nvPr/>
        </p:nvSpPr>
        <p:spPr bwMode="auto">
          <a:xfrm flipV="1">
            <a:off x="9297989" y="1892301"/>
            <a:ext cx="1587" cy="952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27" name="Line 1251"/>
          <p:cNvSpPr>
            <a:spLocks noChangeShapeType="1"/>
          </p:cNvSpPr>
          <p:nvPr/>
        </p:nvSpPr>
        <p:spPr bwMode="auto">
          <a:xfrm>
            <a:off x="9297988" y="1892300"/>
            <a:ext cx="635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28" name="Freeform 1252"/>
          <p:cNvSpPr>
            <a:spLocks/>
          </p:cNvSpPr>
          <p:nvPr/>
        </p:nvSpPr>
        <p:spPr bwMode="auto">
          <a:xfrm>
            <a:off x="9291638" y="1885950"/>
            <a:ext cx="12700" cy="14288"/>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29" name="Line 1253"/>
          <p:cNvSpPr>
            <a:spLocks noChangeShapeType="1"/>
          </p:cNvSpPr>
          <p:nvPr/>
        </p:nvSpPr>
        <p:spPr bwMode="auto">
          <a:xfrm>
            <a:off x="9304338" y="1892300"/>
            <a:ext cx="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30" name="Freeform 1254"/>
          <p:cNvSpPr>
            <a:spLocks/>
          </p:cNvSpPr>
          <p:nvPr/>
        </p:nvSpPr>
        <p:spPr bwMode="auto">
          <a:xfrm>
            <a:off x="9304338" y="1885950"/>
            <a:ext cx="0"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31" name="Line 1255"/>
          <p:cNvSpPr>
            <a:spLocks noChangeShapeType="1"/>
          </p:cNvSpPr>
          <p:nvPr/>
        </p:nvSpPr>
        <p:spPr bwMode="auto">
          <a:xfrm flipV="1">
            <a:off x="9304338" y="1885950"/>
            <a:ext cx="0"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32" name="Freeform 1256"/>
          <p:cNvSpPr>
            <a:spLocks/>
          </p:cNvSpPr>
          <p:nvPr/>
        </p:nvSpPr>
        <p:spPr bwMode="auto">
          <a:xfrm>
            <a:off x="9296401" y="1885950"/>
            <a:ext cx="15875"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33" name="Line 1257"/>
          <p:cNvSpPr>
            <a:spLocks noChangeShapeType="1"/>
          </p:cNvSpPr>
          <p:nvPr/>
        </p:nvSpPr>
        <p:spPr bwMode="auto">
          <a:xfrm>
            <a:off x="9304339" y="1885950"/>
            <a:ext cx="3175"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34" name="Freeform 1258"/>
          <p:cNvSpPr>
            <a:spLocks/>
          </p:cNvSpPr>
          <p:nvPr/>
        </p:nvSpPr>
        <p:spPr bwMode="auto">
          <a:xfrm>
            <a:off x="9296401" y="1879600"/>
            <a:ext cx="15875"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35" name="Line 1259"/>
          <p:cNvSpPr>
            <a:spLocks noChangeShapeType="1"/>
          </p:cNvSpPr>
          <p:nvPr/>
        </p:nvSpPr>
        <p:spPr bwMode="auto">
          <a:xfrm>
            <a:off x="9307513" y="1885950"/>
            <a:ext cx="476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36" name="Freeform 1260"/>
          <p:cNvSpPr>
            <a:spLocks/>
          </p:cNvSpPr>
          <p:nvPr/>
        </p:nvSpPr>
        <p:spPr bwMode="auto">
          <a:xfrm>
            <a:off x="9307514" y="1879600"/>
            <a:ext cx="1587" cy="1270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37" name="Line 1261"/>
          <p:cNvSpPr>
            <a:spLocks noChangeShapeType="1"/>
          </p:cNvSpPr>
          <p:nvPr/>
        </p:nvSpPr>
        <p:spPr bwMode="auto">
          <a:xfrm>
            <a:off x="9312276" y="1885950"/>
            <a:ext cx="3175"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38" name="Freeform 1262"/>
          <p:cNvSpPr>
            <a:spLocks/>
          </p:cNvSpPr>
          <p:nvPr/>
        </p:nvSpPr>
        <p:spPr bwMode="auto">
          <a:xfrm>
            <a:off x="9312275" y="1879600"/>
            <a:ext cx="1588" cy="1270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39" name="Line 1263"/>
          <p:cNvSpPr>
            <a:spLocks noChangeShapeType="1"/>
          </p:cNvSpPr>
          <p:nvPr/>
        </p:nvSpPr>
        <p:spPr bwMode="auto">
          <a:xfrm>
            <a:off x="9339264" y="1874839"/>
            <a:ext cx="793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40" name="Line 1264"/>
          <p:cNvSpPr>
            <a:spLocks noChangeShapeType="1"/>
          </p:cNvSpPr>
          <p:nvPr/>
        </p:nvSpPr>
        <p:spPr bwMode="auto">
          <a:xfrm flipV="1">
            <a:off x="9347200" y="1855788"/>
            <a:ext cx="1588" cy="190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41" name="Freeform 1265"/>
          <p:cNvSpPr>
            <a:spLocks/>
          </p:cNvSpPr>
          <p:nvPr/>
        </p:nvSpPr>
        <p:spPr bwMode="auto">
          <a:xfrm>
            <a:off x="9337676" y="1868489"/>
            <a:ext cx="15875" cy="14287"/>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42" name="Line 1266"/>
          <p:cNvSpPr>
            <a:spLocks noChangeShapeType="1"/>
          </p:cNvSpPr>
          <p:nvPr/>
        </p:nvSpPr>
        <p:spPr bwMode="auto">
          <a:xfrm>
            <a:off x="9347201" y="1855789"/>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43" name="Freeform 1267"/>
          <p:cNvSpPr>
            <a:spLocks/>
          </p:cNvSpPr>
          <p:nvPr/>
        </p:nvSpPr>
        <p:spPr bwMode="auto">
          <a:xfrm>
            <a:off x="9337676" y="1851025"/>
            <a:ext cx="15875" cy="12700"/>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44" name="Line 1268"/>
          <p:cNvSpPr>
            <a:spLocks noChangeShapeType="1"/>
          </p:cNvSpPr>
          <p:nvPr/>
        </p:nvSpPr>
        <p:spPr bwMode="auto">
          <a:xfrm flipV="1">
            <a:off x="9350375" y="1851026"/>
            <a:ext cx="1588" cy="476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45" name="Freeform 1269"/>
          <p:cNvSpPr>
            <a:spLocks/>
          </p:cNvSpPr>
          <p:nvPr/>
        </p:nvSpPr>
        <p:spPr bwMode="auto">
          <a:xfrm>
            <a:off x="9342439" y="1851025"/>
            <a:ext cx="15875"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46" name="Line 1270"/>
          <p:cNvSpPr>
            <a:spLocks noChangeShapeType="1"/>
          </p:cNvSpPr>
          <p:nvPr/>
        </p:nvSpPr>
        <p:spPr bwMode="auto">
          <a:xfrm>
            <a:off x="9371014" y="1838325"/>
            <a:ext cx="1587"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47" name="Line 1271"/>
          <p:cNvSpPr>
            <a:spLocks noChangeShapeType="1"/>
          </p:cNvSpPr>
          <p:nvPr/>
        </p:nvSpPr>
        <p:spPr bwMode="auto">
          <a:xfrm>
            <a:off x="9372601" y="1838325"/>
            <a:ext cx="4763"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48" name="Freeform 1272"/>
          <p:cNvSpPr>
            <a:spLocks/>
          </p:cNvSpPr>
          <p:nvPr/>
        </p:nvSpPr>
        <p:spPr bwMode="auto">
          <a:xfrm>
            <a:off x="9372601" y="1833563"/>
            <a:ext cx="3175" cy="1270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49" name="Line 1273"/>
          <p:cNvSpPr>
            <a:spLocks noChangeShapeType="1"/>
          </p:cNvSpPr>
          <p:nvPr/>
        </p:nvSpPr>
        <p:spPr bwMode="auto">
          <a:xfrm>
            <a:off x="9377363" y="1838325"/>
            <a:ext cx="6350"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50" name="Freeform 1274"/>
          <p:cNvSpPr>
            <a:spLocks/>
          </p:cNvSpPr>
          <p:nvPr/>
        </p:nvSpPr>
        <p:spPr bwMode="auto">
          <a:xfrm>
            <a:off x="9377364" y="1833563"/>
            <a:ext cx="1587" cy="12700"/>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51" name="Line 1275"/>
          <p:cNvSpPr>
            <a:spLocks noChangeShapeType="1"/>
          </p:cNvSpPr>
          <p:nvPr/>
        </p:nvSpPr>
        <p:spPr bwMode="auto">
          <a:xfrm flipV="1">
            <a:off x="9383714" y="1828801"/>
            <a:ext cx="1587" cy="952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52" name="Freeform 1276"/>
          <p:cNvSpPr>
            <a:spLocks/>
          </p:cNvSpPr>
          <p:nvPr/>
        </p:nvSpPr>
        <p:spPr bwMode="auto">
          <a:xfrm>
            <a:off x="9377364" y="1833563"/>
            <a:ext cx="15875" cy="12700"/>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53" name="Line 1277"/>
          <p:cNvSpPr>
            <a:spLocks noChangeShapeType="1"/>
          </p:cNvSpPr>
          <p:nvPr/>
        </p:nvSpPr>
        <p:spPr bwMode="auto">
          <a:xfrm>
            <a:off x="9383714" y="1828800"/>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54" name="Freeform 1278"/>
          <p:cNvSpPr>
            <a:spLocks/>
          </p:cNvSpPr>
          <p:nvPr/>
        </p:nvSpPr>
        <p:spPr bwMode="auto">
          <a:xfrm>
            <a:off x="9377364" y="1822451"/>
            <a:ext cx="15875" cy="15875"/>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55" name="Line 1279"/>
          <p:cNvSpPr>
            <a:spLocks noChangeShapeType="1"/>
          </p:cNvSpPr>
          <p:nvPr/>
        </p:nvSpPr>
        <p:spPr bwMode="auto">
          <a:xfrm flipV="1">
            <a:off x="9386889" y="1822450"/>
            <a:ext cx="3175" cy="635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56" name="Freeform 1280"/>
          <p:cNvSpPr>
            <a:spLocks/>
          </p:cNvSpPr>
          <p:nvPr/>
        </p:nvSpPr>
        <p:spPr bwMode="auto">
          <a:xfrm>
            <a:off x="9380539" y="1822451"/>
            <a:ext cx="14287" cy="15875"/>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57" name="Line 1281"/>
          <p:cNvSpPr>
            <a:spLocks noChangeShapeType="1"/>
          </p:cNvSpPr>
          <p:nvPr/>
        </p:nvSpPr>
        <p:spPr bwMode="auto">
          <a:xfrm>
            <a:off x="9401176" y="18018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58" name="Line 1282"/>
          <p:cNvSpPr>
            <a:spLocks noChangeShapeType="1"/>
          </p:cNvSpPr>
          <p:nvPr/>
        </p:nvSpPr>
        <p:spPr bwMode="auto">
          <a:xfrm>
            <a:off x="9404351" y="18018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59" name="Freeform 1283"/>
          <p:cNvSpPr>
            <a:spLocks/>
          </p:cNvSpPr>
          <p:nvPr/>
        </p:nvSpPr>
        <p:spPr bwMode="auto">
          <a:xfrm>
            <a:off x="9404350" y="1795464"/>
            <a:ext cx="1588"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60" name="Line 1284"/>
          <p:cNvSpPr>
            <a:spLocks noChangeShapeType="1"/>
          </p:cNvSpPr>
          <p:nvPr/>
        </p:nvSpPr>
        <p:spPr bwMode="auto">
          <a:xfrm>
            <a:off x="9407526" y="1801814"/>
            <a:ext cx="4763"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61" name="Freeform 1285"/>
          <p:cNvSpPr>
            <a:spLocks/>
          </p:cNvSpPr>
          <p:nvPr/>
        </p:nvSpPr>
        <p:spPr bwMode="auto">
          <a:xfrm>
            <a:off x="9407525" y="1795464"/>
            <a:ext cx="1588"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62" name="Line 1286"/>
          <p:cNvSpPr>
            <a:spLocks noChangeShapeType="1"/>
          </p:cNvSpPr>
          <p:nvPr/>
        </p:nvSpPr>
        <p:spPr bwMode="auto">
          <a:xfrm>
            <a:off x="9412289" y="1801814"/>
            <a:ext cx="952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63" name="Freeform 1287"/>
          <p:cNvSpPr>
            <a:spLocks/>
          </p:cNvSpPr>
          <p:nvPr/>
        </p:nvSpPr>
        <p:spPr bwMode="auto">
          <a:xfrm>
            <a:off x="9412289" y="1795464"/>
            <a:ext cx="1587"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64" name="Line 1288"/>
          <p:cNvSpPr>
            <a:spLocks noChangeShapeType="1"/>
          </p:cNvSpPr>
          <p:nvPr/>
        </p:nvSpPr>
        <p:spPr bwMode="auto">
          <a:xfrm>
            <a:off x="9421814" y="18018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65" name="Freeform 1289"/>
          <p:cNvSpPr>
            <a:spLocks/>
          </p:cNvSpPr>
          <p:nvPr/>
        </p:nvSpPr>
        <p:spPr bwMode="auto">
          <a:xfrm>
            <a:off x="9421814" y="1795464"/>
            <a:ext cx="1587"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66" name="Line 1290"/>
          <p:cNvSpPr>
            <a:spLocks noChangeShapeType="1"/>
          </p:cNvSpPr>
          <p:nvPr/>
        </p:nvSpPr>
        <p:spPr bwMode="auto">
          <a:xfrm>
            <a:off x="9424989" y="18018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67" name="Freeform 1291"/>
          <p:cNvSpPr>
            <a:spLocks/>
          </p:cNvSpPr>
          <p:nvPr/>
        </p:nvSpPr>
        <p:spPr bwMode="auto">
          <a:xfrm>
            <a:off x="9424989" y="1795464"/>
            <a:ext cx="1587"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68" name="Line 1292"/>
          <p:cNvSpPr>
            <a:spLocks noChangeShapeType="1"/>
          </p:cNvSpPr>
          <p:nvPr/>
        </p:nvSpPr>
        <p:spPr bwMode="auto">
          <a:xfrm>
            <a:off x="9428163" y="1801814"/>
            <a:ext cx="6350"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69" name="Freeform 1293"/>
          <p:cNvSpPr>
            <a:spLocks/>
          </p:cNvSpPr>
          <p:nvPr/>
        </p:nvSpPr>
        <p:spPr bwMode="auto">
          <a:xfrm>
            <a:off x="9428164" y="1795464"/>
            <a:ext cx="1587"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70" name="Line 1294"/>
          <p:cNvSpPr>
            <a:spLocks noChangeShapeType="1"/>
          </p:cNvSpPr>
          <p:nvPr/>
        </p:nvSpPr>
        <p:spPr bwMode="auto">
          <a:xfrm>
            <a:off x="9434514" y="18018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71" name="Freeform 1295"/>
          <p:cNvSpPr>
            <a:spLocks/>
          </p:cNvSpPr>
          <p:nvPr/>
        </p:nvSpPr>
        <p:spPr bwMode="auto">
          <a:xfrm>
            <a:off x="9434514" y="1795464"/>
            <a:ext cx="1587"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72" name="Line 1296"/>
          <p:cNvSpPr>
            <a:spLocks noChangeShapeType="1"/>
          </p:cNvSpPr>
          <p:nvPr/>
        </p:nvSpPr>
        <p:spPr bwMode="auto">
          <a:xfrm>
            <a:off x="9472613" y="1801814"/>
            <a:ext cx="4762"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73" name="Freeform 1297"/>
          <p:cNvSpPr>
            <a:spLocks/>
          </p:cNvSpPr>
          <p:nvPr/>
        </p:nvSpPr>
        <p:spPr bwMode="auto">
          <a:xfrm>
            <a:off x="9472614" y="1795464"/>
            <a:ext cx="3175"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74" name="Line 1298"/>
          <p:cNvSpPr>
            <a:spLocks noChangeShapeType="1"/>
          </p:cNvSpPr>
          <p:nvPr/>
        </p:nvSpPr>
        <p:spPr bwMode="auto">
          <a:xfrm>
            <a:off x="9477376" y="1801814"/>
            <a:ext cx="4763"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75" name="Freeform 1299"/>
          <p:cNvSpPr>
            <a:spLocks/>
          </p:cNvSpPr>
          <p:nvPr/>
        </p:nvSpPr>
        <p:spPr bwMode="auto">
          <a:xfrm>
            <a:off x="9477375" y="1795464"/>
            <a:ext cx="1588"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76" name="Line 1300"/>
          <p:cNvSpPr>
            <a:spLocks noChangeShapeType="1"/>
          </p:cNvSpPr>
          <p:nvPr/>
        </p:nvSpPr>
        <p:spPr bwMode="auto">
          <a:xfrm>
            <a:off x="9482139" y="1801814"/>
            <a:ext cx="1587"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77" name="Freeform 1301"/>
          <p:cNvSpPr>
            <a:spLocks/>
          </p:cNvSpPr>
          <p:nvPr/>
        </p:nvSpPr>
        <p:spPr bwMode="auto">
          <a:xfrm>
            <a:off x="9482138" y="1795464"/>
            <a:ext cx="0"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78" name="Line 1302"/>
          <p:cNvSpPr>
            <a:spLocks noChangeShapeType="1"/>
          </p:cNvSpPr>
          <p:nvPr/>
        </p:nvSpPr>
        <p:spPr bwMode="auto">
          <a:xfrm>
            <a:off x="9483726" y="1801814"/>
            <a:ext cx="11113"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79" name="Freeform 1303"/>
          <p:cNvSpPr>
            <a:spLocks/>
          </p:cNvSpPr>
          <p:nvPr/>
        </p:nvSpPr>
        <p:spPr bwMode="auto">
          <a:xfrm>
            <a:off x="9483725" y="1795464"/>
            <a:ext cx="1588"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80" name="Line 1304"/>
          <p:cNvSpPr>
            <a:spLocks noChangeShapeType="1"/>
          </p:cNvSpPr>
          <p:nvPr/>
        </p:nvSpPr>
        <p:spPr bwMode="auto">
          <a:xfrm>
            <a:off x="9494839" y="1801814"/>
            <a:ext cx="3175" cy="1587"/>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81" name="Freeform 1305"/>
          <p:cNvSpPr>
            <a:spLocks/>
          </p:cNvSpPr>
          <p:nvPr/>
        </p:nvSpPr>
        <p:spPr bwMode="auto">
          <a:xfrm>
            <a:off x="9494839" y="1795464"/>
            <a:ext cx="1587"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82" name="Line 1306"/>
          <p:cNvSpPr>
            <a:spLocks noChangeShapeType="1"/>
          </p:cNvSpPr>
          <p:nvPr/>
        </p:nvSpPr>
        <p:spPr bwMode="auto">
          <a:xfrm flipV="1">
            <a:off x="9498014" y="1792289"/>
            <a:ext cx="1587" cy="9525"/>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83" name="Freeform 1307"/>
          <p:cNvSpPr>
            <a:spLocks/>
          </p:cNvSpPr>
          <p:nvPr/>
        </p:nvSpPr>
        <p:spPr bwMode="auto">
          <a:xfrm>
            <a:off x="9491663" y="1795464"/>
            <a:ext cx="12700" cy="14287"/>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84" name="Line 1308"/>
          <p:cNvSpPr>
            <a:spLocks noChangeShapeType="1"/>
          </p:cNvSpPr>
          <p:nvPr/>
        </p:nvSpPr>
        <p:spPr bwMode="auto">
          <a:xfrm>
            <a:off x="9523414" y="1781175"/>
            <a:ext cx="3175"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85" name="Freeform 1309"/>
          <p:cNvSpPr>
            <a:spLocks/>
          </p:cNvSpPr>
          <p:nvPr/>
        </p:nvSpPr>
        <p:spPr bwMode="auto">
          <a:xfrm>
            <a:off x="9523414" y="1774825"/>
            <a:ext cx="1587" cy="14288"/>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86" name="Line 1310"/>
          <p:cNvSpPr>
            <a:spLocks noChangeShapeType="1"/>
          </p:cNvSpPr>
          <p:nvPr/>
        </p:nvSpPr>
        <p:spPr bwMode="auto">
          <a:xfrm>
            <a:off x="9526589" y="1781175"/>
            <a:ext cx="3175"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87" name="Freeform 1311"/>
          <p:cNvSpPr>
            <a:spLocks/>
          </p:cNvSpPr>
          <p:nvPr/>
        </p:nvSpPr>
        <p:spPr bwMode="auto">
          <a:xfrm>
            <a:off x="9526588" y="1774825"/>
            <a:ext cx="0" cy="14288"/>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88" name="Line 1312"/>
          <p:cNvSpPr>
            <a:spLocks noChangeShapeType="1"/>
          </p:cNvSpPr>
          <p:nvPr/>
        </p:nvSpPr>
        <p:spPr bwMode="auto">
          <a:xfrm>
            <a:off x="9529764" y="1781175"/>
            <a:ext cx="3175"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89" name="Freeform 1313"/>
          <p:cNvSpPr>
            <a:spLocks/>
          </p:cNvSpPr>
          <p:nvPr/>
        </p:nvSpPr>
        <p:spPr bwMode="auto">
          <a:xfrm>
            <a:off x="9529764" y="1774825"/>
            <a:ext cx="3175" cy="14288"/>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90" name="Line 1314"/>
          <p:cNvSpPr>
            <a:spLocks noChangeShapeType="1"/>
          </p:cNvSpPr>
          <p:nvPr/>
        </p:nvSpPr>
        <p:spPr bwMode="auto">
          <a:xfrm>
            <a:off x="9532939" y="1781175"/>
            <a:ext cx="793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91" name="Freeform 1315"/>
          <p:cNvSpPr>
            <a:spLocks/>
          </p:cNvSpPr>
          <p:nvPr/>
        </p:nvSpPr>
        <p:spPr bwMode="auto">
          <a:xfrm>
            <a:off x="9532939" y="1774825"/>
            <a:ext cx="1587" cy="14288"/>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92" name="Line 1316"/>
          <p:cNvSpPr>
            <a:spLocks noChangeShapeType="1"/>
          </p:cNvSpPr>
          <p:nvPr/>
        </p:nvSpPr>
        <p:spPr bwMode="auto">
          <a:xfrm flipV="1">
            <a:off x="9540875" y="1770063"/>
            <a:ext cx="1588" cy="11112"/>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93" name="Freeform 1317"/>
          <p:cNvSpPr>
            <a:spLocks/>
          </p:cNvSpPr>
          <p:nvPr/>
        </p:nvSpPr>
        <p:spPr bwMode="auto">
          <a:xfrm>
            <a:off x="9532939" y="1774825"/>
            <a:ext cx="15875" cy="14288"/>
          </a:xfrm>
          <a:custGeom>
            <a:avLst/>
            <a:gdLst/>
            <a:ahLst/>
            <a:cxnLst>
              <a:cxn ang="0">
                <a:pos x="6" y="0"/>
              </a:cxn>
              <a:cxn ang="0">
                <a:pos x="0" y="5"/>
              </a:cxn>
              <a:cxn ang="0">
                <a:pos x="6" y="12"/>
              </a:cxn>
              <a:cxn ang="0">
                <a:pos x="11" y="5"/>
              </a:cxn>
              <a:cxn ang="0">
                <a:pos x="6" y="0"/>
              </a:cxn>
            </a:cxnLst>
            <a:rect l="0" t="0" r="r" b="b"/>
            <a:pathLst>
              <a:path w="11" h="12">
                <a:moveTo>
                  <a:pt x="6" y="0"/>
                </a:moveTo>
                <a:lnTo>
                  <a:pt x="0" y="5"/>
                </a:lnTo>
                <a:lnTo>
                  <a:pt x="6" y="12"/>
                </a:lnTo>
                <a:lnTo>
                  <a:pt x="11" y="5"/>
                </a:lnTo>
                <a:lnTo>
                  <a:pt x="6"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94" name="Line 1318"/>
          <p:cNvSpPr>
            <a:spLocks noChangeShapeType="1"/>
          </p:cNvSpPr>
          <p:nvPr/>
        </p:nvSpPr>
        <p:spPr bwMode="auto">
          <a:xfrm>
            <a:off x="9540875" y="1770063"/>
            <a:ext cx="158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95" name="Freeform 1319"/>
          <p:cNvSpPr>
            <a:spLocks/>
          </p:cNvSpPr>
          <p:nvPr/>
        </p:nvSpPr>
        <p:spPr bwMode="auto">
          <a:xfrm>
            <a:off x="9532939" y="1763714"/>
            <a:ext cx="15875" cy="14287"/>
          </a:xfrm>
          <a:custGeom>
            <a:avLst/>
            <a:gdLst/>
            <a:ahLst/>
            <a:cxnLst>
              <a:cxn ang="0">
                <a:pos x="0" y="5"/>
              </a:cxn>
              <a:cxn ang="0">
                <a:pos x="6" y="0"/>
              </a:cxn>
              <a:cxn ang="0">
                <a:pos x="11" y="5"/>
              </a:cxn>
              <a:cxn ang="0">
                <a:pos x="6" y="12"/>
              </a:cxn>
              <a:cxn ang="0">
                <a:pos x="0" y="5"/>
              </a:cxn>
            </a:cxnLst>
            <a:rect l="0" t="0" r="r" b="b"/>
            <a:pathLst>
              <a:path w="11" h="12">
                <a:moveTo>
                  <a:pt x="0" y="5"/>
                </a:moveTo>
                <a:lnTo>
                  <a:pt x="6" y="0"/>
                </a:lnTo>
                <a:lnTo>
                  <a:pt x="11" y="5"/>
                </a:lnTo>
                <a:lnTo>
                  <a:pt x="6"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96" name="Line 1320"/>
          <p:cNvSpPr>
            <a:spLocks noChangeShapeType="1"/>
          </p:cNvSpPr>
          <p:nvPr/>
        </p:nvSpPr>
        <p:spPr bwMode="auto">
          <a:xfrm>
            <a:off x="9542463" y="1770063"/>
            <a:ext cx="4762"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97" name="Freeform 1321"/>
          <p:cNvSpPr>
            <a:spLocks/>
          </p:cNvSpPr>
          <p:nvPr/>
        </p:nvSpPr>
        <p:spPr bwMode="auto">
          <a:xfrm>
            <a:off x="9542464" y="1763714"/>
            <a:ext cx="1587" cy="14287"/>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698" name="Line 1322"/>
          <p:cNvSpPr>
            <a:spLocks noChangeShapeType="1"/>
          </p:cNvSpPr>
          <p:nvPr/>
        </p:nvSpPr>
        <p:spPr bwMode="auto">
          <a:xfrm>
            <a:off x="9571039" y="1758950"/>
            <a:ext cx="158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699" name="Line 1323"/>
          <p:cNvSpPr>
            <a:spLocks noChangeShapeType="1"/>
          </p:cNvSpPr>
          <p:nvPr/>
        </p:nvSpPr>
        <p:spPr bwMode="auto">
          <a:xfrm>
            <a:off x="9572625" y="1758950"/>
            <a:ext cx="7938"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700" name="Freeform 1324"/>
          <p:cNvSpPr>
            <a:spLocks/>
          </p:cNvSpPr>
          <p:nvPr/>
        </p:nvSpPr>
        <p:spPr bwMode="auto">
          <a:xfrm>
            <a:off x="9572626" y="1752600"/>
            <a:ext cx="3175" cy="14288"/>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701" name="Line 1325"/>
          <p:cNvSpPr>
            <a:spLocks noChangeShapeType="1"/>
          </p:cNvSpPr>
          <p:nvPr/>
        </p:nvSpPr>
        <p:spPr bwMode="auto">
          <a:xfrm>
            <a:off x="9580564" y="1758950"/>
            <a:ext cx="3175"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702" name="Freeform 1326"/>
          <p:cNvSpPr>
            <a:spLocks/>
          </p:cNvSpPr>
          <p:nvPr/>
        </p:nvSpPr>
        <p:spPr bwMode="auto">
          <a:xfrm>
            <a:off x="9580564" y="1752600"/>
            <a:ext cx="1587" cy="14288"/>
          </a:xfrm>
          <a:custGeom>
            <a:avLst/>
            <a:gdLst/>
            <a:ahLst/>
            <a:cxnLst>
              <a:cxn ang="0">
                <a:pos x="0" y="5"/>
              </a:cxn>
              <a:cxn ang="0">
                <a:pos x="0" y="0"/>
              </a:cxn>
              <a:cxn ang="0">
                <a:pos x="0" y="5"/>
              </a:cxn>
              <a:cxn ang="0">
                <a:pos x="0" y="12"/>
              </a:cxn>
              <a:cxn ang="0">
                <a:pos x="0" y="5"/>
              </a:cxn>
            </a:cxnLst>
            <a:rect l="0" t="0" r="r" b="b"/>
            <a:pathLst>
              <a:path h="12">
                <a:moveTo>
                  <a:pt x="0" y="5"/>
                </a:moveTo>
                <a:lnTo>
                  <a:pt x="0" y="0"/>
                </a:lnTo>
                <a:lnTo>
                  <a:pt x="0" y="5"/>
                </a:lnTo>
                <a:lnTo>
                  <a:pt x="0"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703" name="Line 1327"/>
          <p:cNvSpPr>
            <a:spLocks noChangeShapeType="1"/>
          </p:cNvSpPr>
          <p:nvPr/>
        </p:nvSpPr>
        <p:spPr bwMode="auto">
          <a:xfrm flipV="1">
            <a:off x="9583739" y="1746250"/>
            <a:ext cx="1587" cy="1270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704" name="Freeform 1328"/>
          <p:cNvSpPr>
            <a:spLocks/>
          </p:cNvSpPr>
          <p:nvPr/>
        </p:nvSpPr>
        <p:spPr bwMode="auto">
          <a:xfrm>
            <a:off x="9577389" y="1752600"/>
            <a:ext cx="14287" cy="14288"/>
          </a:xfrm>
          <a:custGeom>
            <a:avLst/>
            <a:gdLst/>
            <a:ahLst/>
            <a:cxnLst>
              <a:cxn ang="0">
                <a:pos x="5" y="0"/>
              </a:cxn>
              <a:cxn ang="0">
                <a:pos x="0" y="5"/>
              </a:cxn>
              <a:cxn ang="0">
                <a:pos x="5" y="12"/>
              </a:cxn>
              <a:cxn ang="0">
                <a:pos x="10" y="5"/>
              </a:cxn>
              <a:cxn ang="0">
                <a:pos x="5" y="0"/>
              </a:cxn>
            </a:cxnLst>
            <a:rect l="0" t="0" r="r" b="b"/>
            <a:pathLst>
              <a:path w="10" h="12">
                <a:moveTo>
                  <a:pt x="5" y="0"/>
                </a:moveTo>
                <a:lnTo>
                  <a:pt x="0" y="5"/>
                </a:lnTo>
                <a:lnTo>
                  <a:pt x="5" y="12"/>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705" name="Line 1329"/>
          <p:cNvSpPr>
            <a:spLocks noChangeShapeType="1"/>
          </p:cNvSpPr>
          <p:nvPr/>
        </p:nvSpPr>
        <p:spPr bwMode="auto">
          <a:xfrm>
            <a:off x="9583739" y="1746250"/>
            <a:ext cx="7937" cy="0"/>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706" name="Freeform 1330"/>
          <p:cNvSpPr>
            <a:spLocks/>
          </p:cNvSpPr>
          <p:nvPr/>
        </p:nvSpPr>
        <p:spPr bwMode="auto">
          <a:xfrm>
            <a:off x="9577389" y="1739900"/>
            <a:ext cx="14287" cy="14288"/>
          </a:xfrm>
          <a:custGeom>
            <a:avLst/>
            <a:gdLst/>
            <a:ahLst/>
            <a:cxnLst>
              <a:cxn ang="0">
                <a:pos x="0" y="5"/>
              </a:cxn>
              <a:cxn ang="0">
                <a:pos x="5" y="0"/>
              </a:cxn>
              <a:cxn ang="0">
                <a:pos x="10" y="5"/>
              </a:cxn>
              <a:cxn ang="0">
                <a:pos x="5" y="12"/>
              </a:cxn>
              <a:cxn ang="0">
                <a:pos x="0" y="5"/>
              </a:cxn>
            </a:cxnLst>
            <a:rect l="0" t="0" r="r" b="b"/>
            <a:pathLst>
              <a:path w="10" h="12">
                <a:moveTo>
                  <a:pt x="0" y="5"/>
                </a:moveTo>
                <a:lnTo>
                  <a:pt x="5" y="0"/>
                </a:lnTo>
                <a:lnTo>
                  <a:pt x="10" y="5"/>
                </a:lnTo>
                <a:lnTo>
                  <a:pt x="5" y="12"/>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707" name="Line 1331"/>
          <p:cNvSpPr>
            <a:spLocks noChangeShapeType="1"/>
          </p:cNvSpPr>
          <p:nvPr/>
        </p:nvSpPr>
        <p:spPr bwMode="auto">
          <a:xfrm flipV="1">
            <a:off x="9615488" y="1724026"/>
            <a:ext cx="0" cy="11113"/>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708" name="Freeform 1332"/>
          <p:cNvSpPr>
            <a:spLocks/>
          </p:cNvSpPr>
          <p:nvPr/>
        </p:nvSpPr>
        <p:spPr bwMode="auto">
          <a:xfrm>
            <a:off x="9607551" y="1728789"/>
            <a:ext cx="15875" cy="14287"/>
          </a:xfrm>
          <a:custGeom>
            <a:avLst/>
            <a:gdLst/>
            <a:ahLst/>
            <a:cxnLst>
              <a:cxn ang="0">
                <a:pos x="5" y="0"/>
              </a:cxn>
              <a:cxn ang="0">
                <a:pos x="0" y="5"/>
              </a:cxn>
              <a:cxn ang="0">
                <a:pos x="5" y="12"/>
              </a:cxn>
              <a:cxn ang="0">
                <a:pos x="11" y="5"/>
              </a:cxn>
              <a:cxn ang="0">
                <a:pos x="5" y="0"/>
              </a:cxn>
            </a:cxnLst>
            <a:rect l="0" t="0" r="r" b="b"/>
            <a:pathLst>
              <a:path w="11" h="12">
                <a:moveTo>
                  <a:pt x="5" y="0"/>
                </a:moveTo>
                <a:lnTo>
                  <a:pt x="0" y="5"/>
                </a:lnTo>
                <a:lnTo>
                  <a:pt x="5" y="12"/>
                </a:lnTo>
                <a:lnTo>
                  <a:pt x="11"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709" name="Line 1333"/>
          <p:cNvSpPr>
            <a:spLocks noChangeShapeType="1"/>
          </p:cNvSpPr>
          <p:nvPr/>
        </p:nvSpPr>
        <p:spPr bwMode="auto">
          <a:xfrm>
            <a:off x="9615489" y="1724025"/>
            <a:ext cx="3175" cy="1588"/>
          </a:xfrm>
          <a:prstGeom prst="line">
            <a:avLst/>
          </a:prstGeom>
          <a:noFill/>
          <a:ln w="17463">
            <a:solidFill>
              <a:schemeClr val="bg1"/>
            </a:solidFill>
            <a:round/>
            <a:headEnd/>
            <a:tailEnd/>
          </a:ln>
        </p:spPr>
        <p:txBody>
          <a:bodyPr/>
          <a:lstStyle/>
          <a:p>
            <a:pPr>
              <a:defRPr/>
            </a:pPr>
            <a:endParaRPr lang="en-US">
              <a:latin typeface="Arial" charset="0"/>
            </a:endParaRPr>
          </a:p>
        </p:txBody>
      </p:sp>
      <p:sp>
        <p:nvSpPr>
          <p:cNvPr id="614710" name="Freeform 1334"/>
          <p:cNvSpPr>
            <a:spLocks/>
          </p:cNvSpPr>
          <p:nvPr/>
        </p:nvSpPr>
        <p:spPr bwMode="auto">
          <a:xfrm>
            <a:off x="9607551" y="1717675"/>
            <a:ext cx="15875" cy="14288"/>
          </a:xfrm>
          <a:custGeom>
            <a:avLst/>
            <a:gdLst/>
            <a:ahLst/>
            <a:cxnLst>
              <a:cxn ang="0">
                <a:pos x="0" y="5"/>
              </a:cxn>
              <a:cxn ang="0">
                <a:pos x="5" y="0"/>
              </a:cxn>
              <a:cxn ang="0">
                <a:pos x="11" y="5"/>
              </a:cxn>
              <a:cxn ang="0">
                <a:pos x="5" y="11"/>
              </a:cxn>
              <a:cxn ang="0">
                <a:pos x="0" y="5"/>
              </a:cxn>
            </a:cxnLst>
            <a:rect l="0" t="0" r="r" b="b"/>
            <a:pathLst>
              <a:path w="11" h="11">
                <a:moveTo>
                  <a:pt x="0" y="5"/>
                </a:moveTo>
                <a:lnTo>
                  <a:pt x="5" y="0"/>
                </a:lnTo>
                <a:lnTo>
                  <a:pt x="11" y="5"/>
                </a:lnTo>
                <a:lnTo>
                  <a:pt x="5" y="11"/>
                </a:lnTo>
                <a:lnTo>
                  <a:pt x="0" y="5"/>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711" name="Line 1335"/>
          <p:cNvSpPr>
            <a:spLocks noChangeShapeType="1"/>
          </p:cNvSpPr>
          <p:nvPr/>
        </p:nvSpPr>
        <p:spPr bwMode="auto">
          <a:xfrm flipV="1">
            <a:off x="9618664" y="1712913"/>
            <a:ext cx="1587" cy="11112"/>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12" name="Freeform 1336"/>
          <p:cNvSpPr>
            <a:spLocks/>
          </p:cNvSpPr>
          <p:nvPr/>
        </p:nvSpPr>
        <p:spPr bwMode="auto">
          <a:xfrm>
            <a:off x="9612314" y="1717675"/>
            <a:ext cx="14287" cy="14288"/>
          </a:xfrm>
          <a:custGeom>
            <a:avLst/>
            <a:gdLst/>
            <a:ahLst/>
            <a:cxnLst>
              <a:cxn ang="0">
                <a:pos x="5" y="0"/>
              </a:cxn>
              <a:cxn ang="0">
                <a:pos x="0" y="5"/>
              </a:cxn>
              <a:cxn ang="0">
                <a:pos x="5" y="11"/>
              </a:cxn>
              <a:cxn ang="0">
                <a:pos x="10" y="5"/>
              </a:cxn>
              <a:cxn ang="0">
                <a:pos x="5" y="0"/>
              </a:cxn>
            </a:cxnLst>
            <a:rect l="0" t="0" r="r" b="b"/>
            <a:pathLst>
              <a:path w="10" h="11">
                <a:moveTo>
                  <a:pt x="5" y="0"/>
                </a:moveTo>
                <a:lnTo>
                  <a:pt x="0" y="5"/>
                </a:lnTo>
                <a:lnTo>
                  <a:pt x="5" y="11"/>
                </a:lnTo>
                <a:lnTo>
                  <a:pt x="10" y="5"/>
                </a:lnTo>
                <a:lnTo>
                  <a:pt x="5" y="0"/>
                </a:lnTo>
                <a:close/>
              </a:path>
            </a:pathLst>
          </a:custGeom>
          <a:solidFill>
            <a:srgbClr val="000000"/>
          </a:solidFill>
          <a:ln w="17463">
            <a:solidFill>
              <a:schemeClr val="bg1"/>
            </a:solidFill>
            <a:prstDash val="solid"/>
            <a:round/>
            <a:headEnd/>
            <a:tailEnd/>
          </a:ln>
        </p:spPr>
        <p:txBody>
          <a:bodyPr/>
          <a:lstStyle/>
          <a:p>
            <a:pPr>
              <a:defRPr/>
            </a:pPr>
            <a:endParaRPr lang="en-US">
              <a:latin typeface="Arial" charset="0"/>
            </a:endParaRPr>
          </a:p>
        </p:txBody>
      </p:sp>
      <p:sp>
        <p:nvSpPr>
          <p:cNvPr id="614713" name="Line 1337"/>
          <p:cNvSpPr>
            <a:spLocks noChangeShapeType="1"/>
          </p:cNvSpPr>
          <p:nvPr/>
        </p:nvSpPr>
        <p:spPr bwMode="auto">
          <a:xfrm>
            <a:off x="9618663" y="1712914"/>
            <a:ext cx="4762" cy="1587"/>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14" name="Freeform 1338"/>
          <p:cNvSpPr>
            <a:spLocks/>
          </p:cNvSpPr>
          <p:nvPr/>
        </p:nvSpPr>
        <p:spPr bwMode="auto">
          <a:xfrm>
            <a:off x="9612314" y="1706564"/>
            <a:ext cx="14287" cy="14287"/>
          </a:xfrm>
          <a:custGeom>
            <a:avLst/>
            <a:gdLst/>
            <a:ahLst/>
            <a:cxnLst>
              <a:cxn ang="0">
                <a:pos x="0" y="5"/>
              </a:cxn>
              <a:cxn ang="0">
                <a:pos x="5" y="0"/>
              </a:cxn>
              <a:cxn ang="0">
                <a:pos x="10" y="5"/>
              </a:cxn>
              <a:cxn ang="0">
                <a:pos x="5" y="11"/>
              </a:cxn>
              <a:cxn ang="0">
                <a:pos x="0" y="5"/>
              </a:cxn>
            </a:cxnLst>
            <a:rect l="0" t="0" r="r" b="b"/>
            <a:pathLst>
              <a:path w="10" h="11">
                <a:moveTo>
                  <a:pt x="0" y="5"/>
                </a:moveTo>
                <a:lnTo>
                  <a:pt x="5" y="0"/>
                </a:lnTo>
                <a:lnTo>
                  <a:pt x="10" y="5"/>
                </a:lnTo>
                <a:lnTo>
                  <a:pt x="5"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15" name="Line 1339"/>
          <p:cNvSpPr>
            <a:spLocks noChangeShapeType="1"/>
          </p:cNvSpPr>
          <p:nvPr/>
        </p:nvSpPr>
        <p:spPr bwMode="auto">
          <a:xfrm>
            <a:off x="9623426" y="1712914"/>
            <a:ext cx="3175" cy="1587"/>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16" name="Freeform 1340"/>
          <p:cNvSpPr>
            <a:spLocks/>
          </p:cNvSpPr>
          <p:nvPr/>
        </p:nvSpPr>
        <p:spPr bwMode="auto">
          <a:xfrm>
            <a:off x="9623425" y="1706564"/>
            <a:ext cx="1588" cy="14287"/>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17" name="Line 1341"/>
          <p:cNvSpPr>
            <a:spLocks noChangeShapeType="1"/>
          </p:cNvSpPr>
          <p:nvPr/>
        </p:nvSpPr>
        <p:spPr bwMode="auto">
          <a:xfrm>
            <a:off x="9634538" y="1689100"/>
            <a:ext cx="4762"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18" name="Line 1342"/>
          <p:cNvSpPr>
            <a:spLocks noChangeShapeType="1"/>
          </p:cNvSpPr>
          <p:nvPr/>
        </p:nvSpPr>
        <p:spPr bwMode="auto">
          <a:xfrm>
            <a:off x="9639300" y="1689100"/>
            <a:ext cx="1588"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19" name="Freeform 1343"/>
          <p:cNvSpPr>
            <a:spLocks/>
          </p:cNvSpPr>
          <p:nvPr/>
        </p:nvSpPr>
        <p:spPr bwMode="auto">
          <a:xfrm>
            <a:off x="9639300" y="1682750"/>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20" name="Line 1344"/>
          <p:cNvSpPr>
            <a:spLocks noChangeShapeType="1"/>
          </p:cNvSpPr>
          <p:nvPr/>
        </p:nvSpPr>
        <p:spPr bwMode="auto">
          <a:xfrm>
            <a:off x="9640888" y="1689100"/>
            <a:ext cx="6350"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21" name="Freeform 1345"/>
          <p:cNvSpPr>
            <a:spLocks/>
          </p:cNvSpPr>
          <p:nvPr/>
        </p:nvSpPr>
        <p:spPr bwMode="auto">
          <a:xfrm>
            <a:off x="9640889" y="1682750"/>
            <a:ext cx="1587"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22" name="Line 1346"/>
          <p:cNvSpPr>
            <a:spLocks noChangeShapeType="1"/>
          </p:cNvSpPr>
          <p:nvPr/>
        </p:nvSpPr>
        <p:spPr bwMode="auto">
          <a:xfrm>
            <a:off x="9647239" y="1689100"/>
            <a:ext cx="3175"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23" name="Freeform 1347"/>
          <p:cNvSpPr>
            <a:spLocks/>
          </p:cNvSpPr>
          <p:nvPr/>
        </p:nvSpPr>
        <p:spPr bwMode="auto">
          <a:xfrm>
            <a:off x="9647239" y="1682750"/>
            <a:ext cx="1587"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24" name="Line 1348"/>
          <p:cNvSpPr>
            <a:spLocks noChangeShapeType="1"/>
          </p:cNvSpPr>
          <p:nvPr/>
        </p:nvSpPr>
        <p:spPr bwMode="auto">
          <a:xfrm>
            <a:off x="9650414" y="1689100"/>
            <a:ext cx="3175"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25" name="Freeform 1349"/>
          <p:cNvSpPr>
            <a:spLocks/>
          </p:cNvSpPr>
          <p:nvPr/>
        </p:nvSpPr>
        <p:spPr bwMode="auto">
          <a:xfrm>
            <a:off x="9650414" y="1682750"/>
            <a:ext cx="1587"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26" name="Line 1350"/>
          <p:cNvSpPr>
            <a:spLocks noChangeShapeType="1"/>
          </p:cNvSpPr>
          <p:nvPr/>
        </p:nvSpPr>
        <p:spPr bwMode="auto">
          <a:xfrm>
            <a:off x="9653588" y="1689100"/>
            <a:ext cx="11112"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27" name="Freeform 1351"/>
          <p:cNvSpPr>
            <a:spLocks/>
          </p:cNvSpPr>
          <p:nvPr/>
        </p:nvSpPr>
        <p:spPr bwMode="auto">
          <a:xfrm>
            <a:off x="9653589" y="1682750"/>
            <a:ext cx="1587"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28" name="Line 1352"/>
          <p:cNvSpPr>
            <a:spLocks noChangeShapeType="1"/>
          </p:cNvSpPr>
          <p:nvPr/>
        </p:nvSpPr>
        <p:spPr bwMode="auto">
          <a:xfrm>
            <a:off x="9664701" y="1689100"/>
            <a:ext cx="3175" cy="1588"/>
          </a:xfrm>
          <a:prstGeom prst="line">
            <a:avLst/>
          </a:prstGeom>
          <a:noFill/>
          <a:ln w="17526">
            <a:solidFill>
              <a:schemeClr val="bg1"/>
            </a:solidFill>
            <a:round/>
            <a:headEnd/>
            <a:tailEnd/>
          </a:ln>
        </p:spPr>
        <p:txBody>
          <a:bodyPr/>
          <a:lstStyle/>
          <a:p>
            <a:pPr>
              <a:defRPr/>
            </a:pPr>
            <a:endParaRPr lang="en-US">
              <a:latin typeface="Arial" charset="0"/>
            </a:endParaRPr>
          </a:p>
        </p:txBody>
      </p:sp>
      <p:sp>
        <p:nvSpPr>
          <p:cNvPr id="614729" name="Freeform 1353"/>
          <p:cNvSpPr>
            <a:spLocks/>
          </p:cNvSpPr>
          <p:nvPr/>
        </p:nvSpPr>
        <p:spPr bwMode="auto">
          <a:xfrm>
            <a:off x="9664700" y="1682750"/>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30" name="Line 1354"/>
          <p:cNvSpPr>
            <a:spLocks noChangeShapeType="1"/>
          </p:cNvSpPr>
          <p:nvPr/>
        </p:nvSpPr>
        <p:spPr bwMode="auto">
          <a:xfrm>
            <a:off x="9667876" y="1689100"/>
            <a:ext cx="3175"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31" name="Freeform 1355"/>
          <p:cNvSpPr>
            <a:spLocks/>
          </p:cNvSpPr>
          <p:nvPr/>
        </p:nvSpPr>
        <p:spPr bwMode="auto">
          <a:xfrm>
            <a:off x="9667875" y="1682750"/>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32" name="Line 1356"/>
          <p:cNvSpPr>
            <a:spLocks noChangeShapeType="1"/>
          </p:cNvSpPr>
          <p:nvPr/>
        </p:nvSpPr>
        <p:spPr bwMode="auto">
          <a:xfrm>
            <a:off x="9707563" y="1689100"/>
            <a:ext cx="4762"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33" name="Line 1357"/>
          <p:cNvSpPr>
            <a:spLocks noChangeShapeType="1"/>
          </p:cNvSpPr>
          <p:nvPr/>
        </p:nvSpPr>
        <p:spPr bwMode="auto">
          <a:xfrm>
            <a:off x="9712326" y="1689100"/>
            <a:ext cx="3175"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34" name="Freeform 1358"/>
          <p:cNvSpPr>
            <a:spLocks/>
          </p:cNvSpPr>
          <p:nvPr/>
        </p:nvSpPr>
        <p:spPr bwMode="auto">
          <a:xfrm>
            <a:off x="9712325" y="1682750"/>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35" name="Line 1359"/>
          <p:cNvSpPr>
            <a:spLocks noChangeShapeType="1"/>
          </p:cNvSpPr>
          <p:nvPr/>
        </p:nvSpPr>
        <p:spPr bwMode="auto">
          <a:xfrm>
            <a:off x="9715501" y="1689100"/>
            <a:ext cx="3175"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36" name="Freeform 1360"/>
          <p:cNvSpPr>
            <a:spLocks/>
          </p:cNvSpPr>
          <p:nvPr/>
        </p:nvSpPr>
        <p:spPr bwMode="auto">
          <a:xfrm>
            <a:off x="9715500" y="1682750"/>
            <a:ext cx="0"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37" name="Line 1361"/>
          <p:cNvSpPr>
            <a:spLocks noChangeShapeType="1"/>
          </p:cNvSpPr>
          <p:nvPr/>
        </p:nvSpPr>
        <p:spPr bwMode="auto">
          <a:xfrm>
            <a:off x="9718676" y="1689100"/>
            <a:ext cx="3175"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38" name="Freeform 1362"/>
          <p:cNvSpPr>
            <a:spLocks/>
          </p:cNvSpPr>
          <p:nvPr/>
        </p:nvSpPr>
        <p:spPr bwMode="auto">
          <a:xfrm>
            <a:off x="9718675" y="1682750"/>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39" name="Line 1363"/>
          <p:cNvSpPr>
            <a:spLocks noChangeShapeType="1"/>
          </p:cNvSpPr>
          <p:nvPr/>
        </p:nvSpPr>
        <p:spPr bwMode="auto">
          <a:xfrm>
            <a:off x="9721851" y="1689100"/>
            <a:ext cx="3175" cy="1588"/>
          </a:xfrm>
          <a:prstGeom prst="line">
            <a:avLst/>
          </a:prstGeom>
          <a:noFill/>
          <a:ln w="17463">
            <a:solidFill>
              <a:schemeClr val="tx1"/>
            </a:solidFill>
            <a:round/>
            <a:headEnd/>
            <a:tailEnd/>
          </a:ln>
        </p:spPr>
        <p:txBody>
          <a:bodyPr/>
          <a:lstStyle/>
          <a:p>
            <a:pPr>
              <a:defRPr/>
            </a:pPr>
            <a:endParaRPr lang="en-US">
              <a:latin typeface="Arial" charset="0"/>
            </a:endParaRPr>
          </a:p>
        </p:txBody>
      </p:sp>
      <p:sp>
        <p:nvSpPr>
          <p:cNvPr id="614740" name="Freeform 1364"/>
          <p:cNvSpPr>
            <a:spLocks/>
          </p:cNvSpPr>
          <p:nvPr/>
        </p:nvSpPr>
        <p:spPr bwMode="auto">
          <a:xfrm>
            <a:off x="9721850" y="1682750"/>
            <a:ext cx="1588" cy="14288"/>
          </a:xfrm>
          <a:custGeom>
            <a:avLst/>
            <a:gdLst/>
            <a:ahLst/>
            <a:cxnLst>
              <a:cxn ang="0">
                <a:pos x="0" y="5"/>
              </a:cxn>
              <a:cxn ang="0">
                <a:pos x="0" y="0"/>
              </a:cxn>
              <a:cxn ang="0">
                <a:pos x="0" y="5"/>
              </a:cxn>
              <a:cxn ang="0">
                <a:pos x="0" y="11"/>
              </a:cxn>
              <a:cxn ang="0">
                <a:pos x="0" y="5"/>
              </a:cxn>
            </a:cxnLst>
            <a:rect l="0" t="0" r="r" b="b"/>
            <a:pathLst>
              <a:path h="11">
                <a:moveTo>
                  <a:pt x="0" y="5"/>
                </a:moveTo>
                <a:lnTo>
                  <a:pt x="0" y="0"/>
                </a:lnTo>
                <a:lnTo>
                  <a:pt x="0" y="5"/>
                </a:lnTo>
                <a:lnTo>
                  <a:pt x="0" y="11"/>
                </a:lnTo>
                <a:lnTo>
                  <a:pt x="0" y="5"/>
                </a:lnTo>
                <a:close/>
              </a:path>
            </a:pathLst>
          </a:custGeom>
          <a:solidFill>
            <a:srgbClr val="000000"/>
          </a:solidFill>
          <a:ln w="17463">
            <a:solidFill>
              <a:schemeClr val="tx1"/>
            </a:solidFill>
            <a:prstDash val="solid"/>
            <a:round/>
            <a:headEnd/>
            <a:tailEnd/>
          </a:ln>
        </p:spPr>
        <p:txBody>
          <a:bodyPr/>
          <a:lstStyle/>
          <a:p>
            <a:pPr>
              <a:defRPr/>
            </a:pPr>
            <a:endParaRPr lang="en-US">
              <a:latin typeface="Arial" charset="0"/>
            </a:endParaRPr>
          </a:p>
        </p:txBody>
      </p:sp>
      <p:sp>
        <p:nvSpPr>
          <p:cNvPr id="614748" name="Line 1372"/>
          <p:cNvSpPr>
            <a:spLocks noChangeShapeType="1"/>
          </p:cNvSpPr>
          <p:nvPr/>
        </p:nvSpPr>
        <p:spPr bwMode="auto">
          <a:xfrm>
            <a:off x="7318376" y="3405189"/>
            <a:ext cx="447675" cy="1587"/>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1" name="Line 1365"/>
          <p:cNvSpPr>
            <a:spLocks noChangeShapeType="1"/>
          </p:cNvSpPr>
          <p:nvPr/>
        </p:nvSpPr>
        <p:spPr bwMode="auto">
          <a:xfrm>
            <a:off x="4537075" y="2130425"/>
            <a:ext cx="38100"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2" name="Line 1366"/>
          <p:cNvSpPr>
            <a:spLocks noChangeShapeType="1"/>
          </p:cNvSpPr>
          <p:nvPr/>
        </p:nvSpPr>
        <p:spPr bwMode="auto">
          <a:xfrm>
            <a:off x="4608513" y="2130425"/>
            <a:ext cx="38100"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3" name="Line 1367"/>
          <p:cNvSpPr>
            <a:spLocks noChangeShapeType="1"/>
          </p:cNvSpPr>
          <p:nvPr/>
        </p:nvSpPr>
        <p:spPr bwMode="auto">
          <a:xfrm>
            <a:off x="4681538" y="2130425"/>
            <a:ext cx="36512"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4" name="Line 1368"/>
          <p:cNvSpPr>
            <a:spLocks noChangeShapeType="1"/>
          </p:cNvSpPr>
          <p:nvPr/>
        </p:nvSpPr>
        <p:spPr bwMode="auto">
          <a:xfrm>
            <a:off x="4756151" y="2130425"/>
            <a:ext cx="34925"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5" name="Line 1369"/>
          <p:cNvSpPr>
            <a:spLocks noChangeShapeType="1"/>
          </p:cNvSpPr>
          <p:nvPr/>
        </p:nvSpPr>
        <p:spPr bwMode="auto">
          <a:xfrm>
            <a:off x="4827588" y="2130425"/>
            <a:ext cx="36512"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6" name="Line 1370"/>
          <p:cNvSpPr>
            <a:spLocks noChangeShapeType="1"/>
          </p:cNvSpPr>
          <p:nvPr/>
        </p:nvSpPr>
        <p:spPr bwMode="auto">
          <a:xfrm>
            <a:off x="4899026" y="2130425"/>
            <a:ext cx="36513"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7" name="Line 1371"/>
          <p:cNvSpPr>
            <a:spLocks noChangeShapeType="1"/>
          </p:cNvSpPr>
          <p:nvPr/>
        </p:nvSpPr>
        <p:spPr bwMode="auto">
          <a:xfrm>
            <a:off x="4975226" y="2130425"/>
            <a:ext cx="11113" cy="1588"/>
          </a:xfrm>
          <a:prstGeom prst="line">
            <a:avLst/>
          </a:prstGeom>
          <a:noFill/>
          <a:ln w="28575">
            <a:solidFill>
              <a:schemeClr val="bg1"/>
            </a:solidFill>
            <a:round/>
            <a:headEnd/>
            <a:tailEnd/>
          </a:ln>
        </p:spPr>
        <p:txBody>
          <a:bodyPr/>
          <a:lstStyle/>
          <a:p>
            <a:pPr>
              <a:defRPr/>
            </a:pPr>
            <a:endParaRPr lang="en-US">
              <a:latin typeface="Arial" charset="0"/>
            </a:endParaRPr>
          </a:p>
        </p:txBody>
      </p:sp>
      <p:sp>
        <p:nvSpPr>
          <p:cNvPr id="614749" name="Rectangle 1373"/>
          <p:cNvSpPr>
            <a:spLocks noChangeArrowheads="1"/>
          </p:cNvSpPr>
          <p:nvPr/>
        </p:nvSpPr>
        <p:spPr bwMode="auto">
          <a:xfrm>
            <a:off x="5108575" y="1931988"/>
            <a:ext cx="2998834" cy="369332"/>
          </a:xfrm>
          <a:prstGeom prst="rect">
            <a:avLst/>
          </a:prstGeom>
          <a:noFill/>
          <a:ln w="9525">
            <a:noFill/>
            <a:miter lim="800000"/>
            <a:headEnd/>
            <a:tailEnd/>
          </a:ln>
        </p:spPr>
        <p:txBody>
          <a:bodyPr wrap="none" lIns="0" tIns="0" rIns="0" bIns="0">
            <a:spAutoFit/>
          </a:bodyPr>
          <a:lstStyle/>
          <a:p>
            <a:pPr>
              <a:defRPr/>
            </a:pPr>
            <a:r>
              <a:rPr lang="en-GB" sz="2400">
                <a:solidFill>
                  <a:schemeClr val="bg1"/>
                </a:solidFill>
                <a:effectLst>
                  <a:outerShdw blurRad="38100" dist="38100" dir="2700000" algn="tl">
                    <a:srgbClr val="000000"/>
                  </a:outerShdw>
                </a:effectLst>
                <a:latin typeface="Arial" charset="0"/>
              </a:rPr>
              <a:t>Metoprolol ( n = 1511)</a:t>
            </a:r>
          </a:p>
        </p:txBody>
      </p:sp>
      <p:sp>
        <p:nvSpPr>
          <p:cNvPr id="614750" name="Rectangle 1374"/>
          <p:cNvSpPr>
            <a:spLocks noChangeArrowheads="1"/>
          </p:cNvSpPr>
          <p:nvPr/>
        </p:nvSpPr>
        <p:spPr bwMode="auto">
          <a:xfrm>
            <a:off x="7870826" y="3230563"/>
            <a:ext cx="2869375" cy="369332"/>
          </a:xfrm>
          <a:prstGeom prst="rect">
            <a:avLst/>
          </a:prstGeom>
          <a:noFill/>
          <a:ln w="9525">
            <a:noFill/>
            <a:miter lim="800000"/>
            <a:headEnd/>
            <a:tailEnd/>
          </a:ln>
        </p:spPr>
        <p:txBody>
          <a:bodyPr wrap="none" lIns="0" tIns="0" rIns="0" bIns="0">
            <a:spAutoFit/>
          </a:bodyPr>
          <a:lstStyle/>
          <a:p>
            <a:pPr>
              <a:defRPr/>
            </a:pPr>
            <a:r>
              <a:rPr lang="en-GB" sz="2400">
                <a:solidFill>
                  <a:schemeClr val="bg1"/>
                </a:solidFill>
                <a:effectLst>
                  <a:outerShdw blurRad="38100" dist="38100" dir="2700000" algn="tl">
                    <a:srgbClr val="000000"/>
                  </a:outerShdw>
                </a:effectLst>
                <a:latin typeface="Arial" charset="0"/>
              </a:rPr>
              <a:t>Carvedilol (n = 1518)</a:t>
            </a:r>
          </a:p>
        </p:txBody>
      </p:sp>
      <p:sp>
        <p:nvSpPr>
          <p:cNvPr id="614751" name="Text Box 1375"/>
          <p:cNvSpPr txBox="1">
            <a:spLocks noChangeArrowheads="1"/>
          </p:cNvSpPr>
          <p:nvPr/>
        </p:nvSpPr>
        <p:spPr bwMode="auto">
          <a:xfrm>
            <a:off x="6132513" y="3779839"/>
            <a:ext cx="4333238" cy="830997"/>
          </a:xfrm>
          <a:prstGeom prst="rect">
            <a:avLst/>
          </a:prstGeom>
          <a:noFill/>
          <a:ln w="9525">
            <a:noFill/>
            <a:miter lim="800000"/>
            <a:headEnd/>
            <a:tailEnd/>
          </a:ln>
          <a:effectLst/>
        </p:spPr>
        <p:txBody>
          <a:bodyPr wrap="none">
            <a:spAutoFit/>
          </a:bodyPr>
          <a:lstStyle/>
          <a:p>
            <a:pPr>
              <a:defRPr/>
            </a:pPr>
            <a:r>
              <a:rPr lang="en-GB" sz="2400">
                <a:solidFill>
                  <a:schemeClr val="bg1"/>
                </a:solidFill>
                <a:effectLst>
                  <a:outerShdw blurRad="38100" dist="38100" dir="2700000" algn="tl">
                    <a:srgbClr val="000000"/>
                  </a:outerShdw>
                </a:effectLst>
                <a:latin typeface="Arial" charset="0"/>
                <a:cs typeface="Times New Roman" pitchFamily="18" charset="0"/>
              </a:rPr>
              <a:t>Hazard ratio 0.83, </a:t>
            </a:r>
          </a:p>
          <a:p>
            <a:pPr>
              <a:defRPr/>
            </a:pPr>
            <a:r>
              <a:rPr lang="en-GB" sz="2400">
                <a:solidFill>
                  <a:schemeClr val="bg1"/>
                </a:solidFill>
                <a:effectLst>
                  <a:outerShdw blurRad="38100" dist="38100" dir="2700000" algn="tl">
                    <a:srgbClr val="000000"/>
                  </a:outerShdw>
                </a:effectLst>
                <a:latin typeface="Arial" charset="0"/>
                <a:cs typeface="Times New Roman" pitchFamily="18" charset="0"/>
              </a:rPr>
              <a:t>95% CI 0.74-0.93, </a:t>
            </a:r>
            <a:r>
              <a:rPr lang="en-GB" sz="2400" i="1">
                <a:solidFill>
                  <a:schemeClr val="bg1"/>
                </a:solidFill>
                <a:effectLst>
                  <a:outerShdw blurRad="38100" dist="38100" dir="2700000" algn="tl">
                    <a:srgbClr val="000000"/>
                  </a:outerShdw>
                </a:effectLst>
                <a:latin typeface="Arial" charset="0"/>
                <a:cs typeface="Times New Roman" pitchFamily="18" charset="0"/>
              </a:rPr>
              <a:t>P</a:t>
            </a:r>
            <a:r>
              <a:rPr lang="en-GB" sz="2400">
                <a:solidFill>
                  <a:schemeClr val="bg1"/>
                </a:solidFill>
                <a:effectLst>
                  <a:outerShdw blurRad="38100" dist="38100" dir="2700000" algn="tl">
                    <a:srgbClr val="000000"/>
                  </a:outerShdw>
                </a:effectLst>
                <a:latin typeface="Arial" charset="0"/>
                <a:cs typeface="Times New Roman" pitchFamily="18" charset="0"/>
              </a:rPr>
              <a:t> = 0.0017</a:t>
            </a:r>
            <a:r>
              <a:rPr lang="en-GB" sz="2400">
                <a:solidFill>
                  <a:schemeClr val="bg1"/>
                </a:solidFill>
                <a:effectLst>
                  <a:outerShdw blurRad="38100" dist="38100" dir="2700000" algn="tl">
                    <a:srgbClr val="000000"/>
                  </a:outerShdw>
                </a:effectLst>
                <a:latin typeface="Arial" charset="0"/>
              </a:rPr>
              <a:t> </a:t>
            </a:r>
          </a:p>
        </p:txBody>
      </p:sp>
      <p:sp>
        <p:nvSpPr>
          <p:cNvPr id="614753" name="Text Box 1377"/>
          <p:cNvSpPr txBox="1">
            <a:spLocks noChangeArrowheads="1"/>
          </p:cNvSpPr>
          <p:nvPr/>
        </p:nvSpPr>
        <p:spPr bwMode="auto">
          <a:xfrm>
            <a:off x="10005982" y="138115"/>
            <a:ext cx="1468438" cy="519112"/>
          </a:xfrm>
          <a:prstGeom prst="rect">
            <a:avLst/>
          </a:prstGeom>
          <a:noFill/>
          <a:ln w="9525">
            <a:noFill/>
            <a:miter lim="800000"/>
            <a:headEnd/>
            <a:tailEnd/>
          </a:ln>
          <a:effectLst/>
        </p:spPr>
        <p:txBody>
          <a:bodyPr wrap="none">
            <a:spAutoFit/>
          </a:bodyPr>
          <a:lstStyle/>
          <a:p>
            <a:pPr>
              <a:defRPr/>
            </a:pPr>
            <a:r>
              <a:rPr lang="en-US" sz="2800" dirty="0">
                <a:solidFill>
                  <a:srgbClr val="FF9900"/>
                </a:solidFill>
                <a:effectLst>
                  <a:outerShdw blurRad="38100" dist="38100" dir="2700000" algn="tl">
                    <a:srgbClr val="000000"/>
                  </a:outerShdw>
                </a:effectLst>
                <a:latin typeface="Arial" charset="0"/>
              </a:rPr>
              <a:t>COMET</a:t>
            </a:r>
          </a:p>
        </p:txBody>
      </p:sp>
      <p:sp>
        <p:nvSpPr>
          <p:cNvPr id="614754" name="Text Box 1378"/>
          <p:cNvSpPr txBox="1">
            <a:spLocks noChangeArrowheads="1"/>
          </p:cNvSpPr>
          <p:nvPr/>
        </p:nvSpPr>
        <p:spPr bwMode="auto">
          <a:xfrm>
            <a:off x="4113213" y="6364289"/>
            <a:ext cx="3963306" cy="340735"/>
          </a:xfrm>
          <a:prstGeom prst="rect">
            <a:avLst/>
          </a:prstGeom>
          <a:noFill/>
          <a:ln w="28575">
            <a:noFill/>
            <a:miter lim="800000"/>
            <a:headEnd/>
            <a:tailEnd/>
          </a:ln>
          <a:effectLst/>
        </p:spPr>
        <p:txBody>
          <a:bodyPr wrap="none" lIns="90000" tIns="46800" rIns="90000" bIns="46800">
            <a:spAutoFit/>
          </a:bodyPr>
          <a:lstStyle/>
          <a:p>
            <a:pPr>
              <a:defRPr/>
            </a:pPr>
            <a:r>
              <a:rPr lang="en-US" sz="1600" dirty="0">
                <a:solidFill>
                  <a:srgbClr val="000000"/>
                </a:solidFill>
                <a:latin typeface="Times New Roman" pitchFamily="18" charset="0"/>
              </a:rPr>
              <a:t>Poole-Wilson PA et al. Lancet 2003;362:7-13.</a:t>
            </a:r>
          </a:p>
        </p:txBody>
      </p:sp>
    </p:spTree>
    <p:extLst>
      <p:ext uri="{BB962C8B-B14F-4D97-AF65-F5344CB8AC3E}">
        <p14:creationId xmlns:p14="http://schemas.microsoft.com/office/powerpoint/2010/main" val="1162389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661" y="1499607"/>
            <a:ext cx="10227836" cy="510677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880" name="AutoShape 8"/>
          <p:cNvSpPr>
            <a:spLocks noChangeAspect="1" noChangeArrowheads="1" noTextEdit="1"/>
          </p:cNvSpPr>
          <p:nvPr/>
        </p:nvSpPr>
        <p:spPr bwMode="auto">
          <a:xfrm>
            <a:off x="1714500" y="1676400"/>
            <a:ext cx="8743950" cy="4457700"/>
          </a:xfrm>
          <a:prstGeom prst="rect">
            <a:avLst/>
          </a:prstGeom>
          <a:noFill/>
          <a:ln w="9525">
            <a:noFill/>
            <a:miter lim="800000"/>
            <a:headEnd/>
            <a:tailEnd/>
          </a:ln>
        </p:spPr>
        <p:txBody>
          <a:bodyPr/>
          <a:lstStyle/>
          <a:p>
            <a:pPr>
              <a:defRPr/>
            </a:pPr>
            <a:endParaRPr lang="en-US">
              <a:latin typeface="Arial" charset="0"/>
            </a:endParaRPr>
          </a:p>
        </p:txBody>
      </p:sp>
      <p:sp>
        <p:nvSpPr>
          <p:cNvPr id="591882" name="Rectangle 10"/>
          <p:cNvSpPr>
            <a:spLocks noChangeArrowheads="1"/>
          </p:cNvSpPr>
          <p:nvPr/>
        </p:nvSpPr>
        <p:spPr bwMode="auto">
          <a:xfrm>
            <a:off x="2600325" y="5486400"/>
            <a:ext cx="5276850" cy="1588"/>
          </a:xfrm>
          <a:prstGeom prst="rect">
            <a:avLst/>
          </a:prstGeom>
          <a:solidFill>
            <a:srgbClr val="808080"/>
          </a:solidFill>
          <a:ln w="9525">
            <a:noFill/>
            <a:miter lim="800000"/>
            <a:headEnd/>
            <a:tailEnd/>
          </a:ln>
        </p:spPr>
        <p:txBody>
          <a:bodyPr/>
          <a:lstStyle/>
          <a:p>
            <a:pPr>
              <a:defRPr/>
            </a:pPr>
            <a:endParaRPr lang="en-US">
              <a:latin typeface="Arial" charset="0"/>
            </a:endParaRPr>
          </a:p>
        </p:txBody>
      </p:sp>
      <p:sp>
        <p:nvSpPr>
          <p:cNvPr id="591883" name="Rectangle 11"/>
          <p:cNvSpPr>
            <a:spLocks noChangeArrowheads="1"/>
          </p:cNvSpPr>
          <p:nvPr/>
        </p:nvSpPr>
        <p:spPr bwMode="auto">
          <a:xfrm>
            <a:off x="2600325" y="2000250"/>
            <a:ext cx="1588" cy="3486150"/>
          </a:xfrm>
          <a:prstGeom prst="rect">
            <a:avLst/>
          </a:prstGeom>
          <a:noFill/>
          <a:ln w="9525">
            <a:noFill/>
            <a:miter lim="800000"/>
            <a:headEnd/>
            <a:tailEnd/>
          </a:ln>
        </p:spPr>
        <p:txBody>
          <a:bodyPr/>
          <a:lstStyle/>
          <a:p>
            <a:pPr>
              <a:defRPr/>
            </a:pPr>
            <a:endParaRPr lang="en-US">
              <a:latin typeface="Arial" charset="0"/>
            </a:endParaRPr>
          </a:p>
        </p:txBody>
      </p:sp>
      <p:sp>
        <p:nvSpPr>
          <p:cNvPr id="591884" name="Rectangle 12"/>
          <p:cNvSpPr>
            <a:spLocks noChangeArrowheads="1"/>
          </p:cNvSpPr>
          <p:nvPr/>
        </p:nvSpPr>
        <p:spPr bwMode="auto">
          <a:xfrm>
            <a:off x="2600325" y="2000250"/>
            <a:ext cx="5276850" cy="3486150"/>
          </a:xfrm>
          <a:prstGeom prst="rect">
            <a:avLst/>
          </a:prstGeom>
          <a:noFill/>
          <a:ln w="9525">
            <a:noFill/>
            <a:miter lim="800000"/>
            <a:headEnd/>
            <a:tailEnd/>
          </a:ln>
        </p:spPr>
        <p:txBody>
          <a:bodyPr/>
          <a:lstStyle/>
          <a:p>
            <a:pPr>
              <a:defRPr/>
            </a:pPr>
            <a:endParaRPr lang="en-US">
              <a:latin typeface="Arial" charset="0"/>
            </a:endParaRPr>
          </a:p>
        </p:txBody>
      </p:sp>
      <p:sp>
        <p:nvSpPr>
          <p:cNvPr id="591885" name="Freeform 13"/>
          <p:cNvSpPr>
            <a:spLocks/>
          </p:cNvSpPr>
          <p:nvPr/>
        </p:nvSpPr>
        <p:spPr bwMode="auto">
          <a:xfrm>
            <a:off x="2600325" y="5486400"/>
            <a:ext cx="5276850" cy="1588"/>
          </a:xfrm>
          <a:custGeom>
            <a:avLst/>
            <a:gdLst/>
            <a:ahLst/>
            <a:cxnLst>
              <a:cxn ang="0">
                <a:pos x="0" y="0"/>
              </a:cxn>
              <a:cxn ang="0">
                <a:pos x="0" y="0"/>
              </a:cxn>
              <a:cxn ang="0">
                <a:pos x="554" y="0"/>
              </a:cxn>
            </a:cxnLst>
            <a:rect l="0" t="0" r="r" b="b"/>
            <a:pathLst>
              <a:path w="554">
                <a:moveTo>
                  <a:pt x="0" y="0"/>
                </a:moveTo>
                <a:lnTo>
                  <a:pt x="0" y="0"/>
                </a:lnTo>
                <a:lnTo>
                  <a:pt x="554" y="0"/>
                </a:lnTo>
              </a:path>
            </a:pathLst>
          </a:custGeom>
          <a:noFill/>
          <a:ln w="9525">
            <a:solidFill>
              <a:srgbClr val="FFFFFF"/>
            </a:solidFill>
            <a:prstDash val="solid"/>
            <a:round/>
            <a:headEnd/>
            <a:tailEnd/>
          </a:ln>
        </p:spPr>
        <p:txBody>
          <a:bodyPr/>
          <a:lstStyle/>
          <a:p>
            <a:pPr>
              <a:defRPr/>
            </a:pPr>
            <a:endParaRPr lang="en-US">
              <a:latin typeface="Arial" charset="0"/>
            </a:endParaRPr>
          </a:p>
        </p:txBody>
      </p:sp>
      <p:sp>
        <p:nvSpPr>
          <p:cNvPr id="591886" name="Freeform 14"/>
          <p:cNvSpPr>
            <a:spLocks/>
          </p:cNvSpPr>
          <p:nvPr/>
        </p:nvSpPr>
        <p:spPr bwMode="auto">
          <a:xfrm>
            <a:off x="2600325" y="3743325"/>
            <a:ext cx="5276850" cy="1588"/>
          </a:xfrm>
          <a:custGeom>
            <a:avLst/>
            <a:gdLst/>
            <a:ahLst/>
            <a:cxnLst>
              <a:cxn ang="0">
                <a:pos x="0" y="0"/>
              </a:cxn>
              <a:cxn ang="0">
                <a:pos x="0" y="0"/>
              </a:cxn>
              <a:cxn ang="0">
                <a:pos x="554" y="0"/>
              </a:cxn>
            </a:cxnLst>
            <a:rect l="0" t="0" r="r" b="b"/>
            <a:pathLst>
              <a:path w="554">
                <a:moveTo>
                  <a:pt x="0" y="0"/>
                </a:moveTo>
                <a:lnTo>
                  <a:pt x="0" y="0"/>
                </a:lnTo>
                <a:lnTo>
                  <a:pt x="554" y="0"/>
                </a:lnTo>
              </a:path>
            </a:pathLst>
          </a:custGeom>
          <a:noFill/>
          <a:ln w="9525">
            <a:solidFill>
              <a:srgbClr val="FFFFFF"/>
            </a:solidFill>
            <a:prstDash val="solid"/>
            <a:round/>
            <a:headEnd/>
            <a:tailEnd/>
          </a:ln>
        </p:spPr>
        <p:txBody>
          <a:bodyPr/>
          <a:lstStyle/>
          <a:p>
            <a:pPr>
              <a:defRPr/>
            </a:pPr>
            <a:endParaRPr lang="en-US">
              <a:latin typeface="Arial" charset="0"/>
            </a:endParaRPr>
          </a:p>
        </p:txBody>
      </p:sp>
      <p:sp>
        <p:nvSpPr>
          <p:cNvPr id="591887" name="Freeform 15"/>
          <p:cNvSpPr>
            <a:spLocks/>
          </p:cNvSpPr>
          <p:nvPr/>
        </p:nvSpPr>
        <p:spPr bwMode="auto">
          <a:xfrm>
            <a:off x="2600325" y="2000250"/>
            <a:ext cx="5276850" cy="1588"/>
          </a:xfrm>
          <a:custGeom>
            <a:avLst/>
            <a:gdLst/>
            <a:ahLst/>
            <a:cxnLst>
              <a:cxn ang="0">
                <a:pos x="0" y="0"/>
              </a:cxn>
              <a:cxn ang="0">
                <a:pos x="0" y="0"/>
              </a:cxn>
              <a:cxn ang="0">
                <a:pos x="554" y="0"/>
              </a:cxn>
            </a:cxnLst>
            <a:rect l="0" t="0" r="r" b="b"/>
            <a:pathLst>
              <a:path w="554">
                <a:moveTo>
                  <a:pt x="0" y="0"/>
                </a:moveTo>
                <a:lnTo>
                  <a:pt x="0" y="0"/>
                </a:lnTo>
                <a:lnTo>
                  <a:pt x="554" y="0"/>
                </a:lnTo>
              </a:path>
            </a:pathLst>
          </a:custGeom>
          <a:noFill/>
          <a:ln w="9525">
            <a:solidFill>
              <a:srgbClr val="FFFFFF"/>
            </a:solidFill>
            <a:prstDash val="solid"/>
            <a:round/>
            <a:headEnd/>
            <a:tailEnd/>
          </a:ln>
        </p:spPr>
        <p:txBody>
          <a:bodyPr/>
          <a:lstStyle/>
          <a:p>
            <a:pPr>
              <a:defRPr/>
            </a:pPr>
            <a:endParaRPr lang="en-US">
              <a:latin typeface="Arial" charset="0"/>
            </a:endParaRPr>
          </a:p>
        </p:txBody>
      </p:sp>
      <p:sp>
        <p:nvSpPr>
          <p:cNvPr id="591888" name="Rectangle 16"/>
          <p:cNvSpPr>
            <a:spLocks noChangeArrowheads="1"/>
          </p:cNvSpPr>
          <p:nvPr/>
        </p:nvSpPr>
        <p:spPr bwMode="auto">
          <a:xfrm>
            <a:off x="2600325" y="5486400"/>
            <a:ext cx="5276850" cy="1588"/>
          </a:xfrm>
          <a:prstGeom prst="rect">
            <a:avLst/>
          </a:prstGeom>
          <a:noFill/>
          <a:ln w="9525">
            <a:solidFill>
              <a:srgbClr val="FFFFFF"/>
            </a:solidFill>
            <a:miter lim="800000"/>
            <a:headEnd/>
            <a:tailEnd/>
          </a:ln>
        </p:spPr>
        <p:txBody>
          <a:bodyPr/>
          <a:lstStyle/>
          <a:p>
            <a:pPr>
              <a:defRPr/>
            </a:pPr>
            <a:endParaRPr lang="en-US">
              <a:latin typeface="Arial" charset="0"/>
            </a:endParaRPr>
          </a:p>
        </p:txBody>
      </p:sp>
      <p:sp>
        <p:nvSpPr>
          <p:cNvPr id="591889" name="Rectangle 17"/>
          <p:cNvSpPr>
            <a:spLocks noChangeArrowheads="1"/>
          </p:cNvSpPr>
          <p:nvPr/>
        </p:nvSpPr>
        <p:spPr bwMode="auto">
          <a:xfrm>
            <a:off x="2600325" y="2000250"/>
            <a:ext cx="1588" cy="3486150"/>
          </a:xfrm>
          <a:prstGeom prst="rect">
            <a:avLst/>
          </a:prstGeom>
          <a:noFill/>
          <a:ln w="9525">
            <a:solidFill>
              <a:srgbClr val="FFFFFF"/>
            </a:solidFill>
            <a:miter lim="800000"/>
            <a:headEnd/>
            <a:tailEnd/>
          </a:ln>
        </p:spPr>
        <p:txBody>
          <a:bodyPr/>
          <a:lstStyle/>
          <a:p>
            <a:pPr>
              <a:defRPr/>
            </a:pPr>
            <a:endParaRPr lang="en-US">
              <a:latin typeface="Arial" charset="0"/>
            </a:endParaRPr>
          </a:p>
        </p:txBody>
      </p:sp>
      <p:sp>
        <p:nvSpPr>
          <p:cNvPr id="591890" name="Rectangle 18"/>
          <p:cNvSpPr>
            <a:spLocks noChangeArrowheads="1"/>
          </p:cNvSpPr>
          <p:nvPr/>
        </p:nvSpPr>
        <p:spPr bwMode="auto">
          <a:xfrm>
            <a:off x="2600325" y="2000250"/>
            <a:ext cx="5276850" cy="3486150"/>
          </a:xfrm>
          <a:prstGeom prst="rect">
            <a:avLst/>
          </a:prstGeom>
          <a:noFill/>
          <a:ln w="9525">
            <a:solidFill>
              <a:srgbClr val="FFFFFF"/>
            </a:solidFill>
            <a:miter lim="800000"/>
            <a:headEnd/>
            <a:tailEnd/>
          </a:ln>
        </p:spPr>
        <p:txBody>
          <a:bodyPr/>
          <a:lstStyle/>
          <a:p>
            <a:pPr>
              <a:defRPr/>
            </a:pPr>
            <a:endParaRPr lang="en-US">
              <a:latin typeface="Arial" charset="0"/>
            </a:endParaRPr>
          </a:p>
        </p:txBody>
      </p:sp>
      <p:sp>
        <p:nvSpPr>
          <p:cNvPr id="591891" name="Rectangle 19"/>
          <p:cNvSpPr>
            <a:spLocks noChangeArrowheads="1"/>
          </p:cNvSpPr>
          <p:nvPr/>
        </p:nvSpPr>
        <p:spPr bwMode="auto">
          <a:xfrm>
            <a:off x="3914775" y="2714626"/>
            <a:ext cx="1588" cy="2771775"/>
          </a:xfrm>
          <a:prstGeom prst="rect">
            <a:avLst/>
          </a:prstGeom>
          <a:solidFill>
            <a:srgbClr val="800000"/>
          </a:solidFill>
          <a:ln w="9525">
            <a:solidFill>
              <a:srgbClr val="FFFFFF"/>
            </a:solidFill>
            <a:miter lim="800000"/>
            <a:headEnd/>
            <a:tailEnd/>
          </a:ln>
        </p:spPr>
        <p:txBody>
          <a:bodyPr/>
          <a:lstStyle/>
          <a:p>
            <a:pPr>
              <a:defRPr/>
            </a:pPr>
            <a:endParaRPr lang="en-US">
              <a:latin typeface="Arial" charset="0"/>
            </a:endParaRPr>
          </a:p>
        </p:txBody>
      </p:sp>
      <p:sp>
        <p:nvSpPr>
          <p:cNvPr id="591892" name="Rectangle 20"/>
          <p:cNvSpPr>
            <a:spLocks noChangeArrowheads="1"/>
          </p:cNvSpPr>
          <p:nvPr/>
        </p:nvSpPr>
        <p:spPr bwMode="auto">
          <a:xfrm>
            <a:off x="3162301" y="2714626"/>
            <a:ext cx="752475" cy="2771775"/>
          </a:xfrm>
          <a:prstGeom prst="rect">
            <a:avLst/>
          </a:prstGeom>
          <a:solidFill>
            <a:schemeClr val="accent2">
              <a:lumMod val="60000"/>
              <a:lumOff val="40000"/>
            </a:schemeClr>
          </a:solidFill>
          <a:ln w="9525">
            <a:solidFill>
              <a:srgbClr val="FFFFFF"/>
            </a:solidFill>
            <a:miter lim="800000"/>
            <a:headEnd/>
            <a:tailEnd/>
          </a:ln>
        </p:spPr>
        <p:txBody>
          <a:bodyPr/>
          <a:lstStyle/>
          <a:p>
            <a:pPr>
              <a:defRPr/>
            </a:pPr>
            <a:endParaRPr lang="en-US">
              <a:latin typeface="Arial" charset="0"/>
            </a:endParaRPr>
          </a:p>
        </p:txBody>
      </p:sp>
      <p:sp>
        <p:nvSpPr>
          <p:cNvPr id="591893" name="Rectangle 21"/>
          <p:cNvSpPr>
            <a:spLocks noChangeArrowheads="1"/>
          </p:cNvSpPr>
          <p:nvPr/>
        </p:nvSpPr>
        <p:spPr bwMode="auto">
          <a:xfrm>
            <a:off x="4676775" y="3324226"/>
            <a:ext cx="1588" cy="2162175"/>
          </a:xfrm>
          <a:prstGeom prst="rect">
            <a:avLst/>
          </a:prstGeom>
          <a:solidFill>
            <a:srgbClr val="808000"/>
          </a:solidFill>
          <a:ln w="9525">
            <a:solidFill>
              <a:srgbClr val="FFFFFF"/>
            </a:solidFill>
            <a:miter lim="800000"/>
            <a:headEnd/>
            <a:tailEnd/>
          </a:ln>
        </p:spPr>
        <p:txBody>
          <a:bodyPr/>
          <a:lstStyle/>
          <a:p>
            <a:pPr>
              <a:defRPr/>
            </a:pPr>
            <a:endParaRPr lang="en-US">
              <a:latin typeface="Arial" charset="0"/>
            </a:endParaRPr>
          </a:p>
        </p:txBody>
      </p:sp>
      <p:sp>
        <p:nvSpPr>
          <p:cNvPr id="591894" name="Rectangle 22"/>
          <p:cNvSpPr>
            <a:spLocks noChangeArrowheads="1"/>
          </p:cNvSpPr>
          <p:nvPr/>
        </p:nvSpPr>
        <p:spPr bwMode="auto">
          <a:xfrm>
            <a:off x="3914775" y="3324226"/>
            <a:ext cx="762000" cy="2162175"/>
          </a:xfrm>
          <a:prstGeom prst="rect">
            <a:avLst/>
          </a:prstGeom>
          <a:solidFill>
            <a:srgbClr val="FFFF00"/>
          </a:solidFill>
          <a:ln w="9525">
            <a:solidFill>
              <a:srgbClr val="FFFFFF"/>
            </a:solidFill>
            <a:miter lim="800000"/>
            <a:headEnd/>
            <a:tailEnd/>
          </a:ln>
        </p:spPr>
        <p:txBody>
          <a:bodyPr/>
          <a:lstStyle/>
          <a:p>
            <a:pPr>
              <a:defRPr/>
            </a:pPr>
            <a:endParaRPr lang="en-US">
              <a:latin typeface="Arial" charset="0"/>
            </a:endParaRPr>
          </a:p>
        </p:txBody>
      </p:sp>
      <p:sp>
        <p:nvSpPr>
          <p:cNvPr id="591895" name="Rectangle 23"/>
          <p:cNvSpPr>
            <a:spLocks noChangeArrowheads="1"/>
          </p:cNvSpPr>
          <p:nvPr/>
        </p:nvSpPr>
        <p:spPr bwMode="auto">
          <a:xfrm>
            <a:off x="7315200" y="4124326"/>
            <a:ext cx="1588" cy="1362075"/>
          </a:xfrm>
          <a:prstGeom prst="rect">
            <a:avLst/>
          </a:prstGeom>
          <a:solidFill>
            <a:srgbClr val="808000"/>
          </a:solidFill>
          <a:ln w="9525">
            <a:solidFill>
              <a:srgbClr val="FFFFFF"/>
            </a:solidFill>
            <a:miter lim="800000"/>
            <a:headEnd/>
            <a:tailEnd/>
          </a:ln>
        </p:spPr>
        <p:txBody>
          <a:bodyPr/>
          <a:lstStyle/>
          <a:p>
            <a:pPr>
              <a:defRPr/>
            </a:pPr>
            <a:endParaRPr lang="en-US">
              <a:latin typeface="Arial" charset="0"/>
            </a:endParaRPr>
          </a:p>
        </p:txBody>
      </p:sp>
      <p:sp>
        <p:nvSpPr>
          <p:cNvPr id="591896" name="Rectangle 24"/>
          <p:cNvSpPr>
            <a:spLocks noChangeArrowheads="1"/>
          </p:cNvSpPr>
          <p:nvPr/>
        </p:nvSpPr>
        <p:spPr bwMode="auto">
          <a:xfrm>
            <a:off x="6562726" y="4124326"/>
            <a:ext cx="752475" cy="1362075"/>
          </a:xfrm>
          <a:prstGeom prst="rect">
            <a:avLst/>
          </a:prstGeom>
          <a:solidFill>
            <a:srgbClr val="FFFF00"/>
          </a:solidFill>
          <a:ln w="9525">
            <a:solidFill>
              <a:srgbClr val="FFFFFF"/>
            </a:solidFill>
            <a:miter lim="800000"/>
            <a:headEnd/>
            <a:tailEnd/>
          </a:ln>
        </p:spPr>
        <p:txBody>
          <a:bodyPr/>
          <a:lstStyle/>
          <a:p>
            <a:pPr>
              <a:defRPr/>
            </a:pPr>
            <a:endParaRPr lang="en-US">
              <a:latin typeface="Arial" charset="0"/>
            </a:endParaRPr>
          </a:p>
        </p:txBody>
      </p:sp>
      <p:sp>
        <p:nvSpPr>
          <p:cNvPr id="591897" name="Rectangle 25"/>
          <p:cNvSpPr>
            <a:spLocks noChangeArrowheads="1"/>
          </p:cNvSpPr>
          <p:nvPr/>
        </p:nvSpPr>
        <p:spPr bwMode="auto">
          <a:xfrm>
            <a:off x="6562726" y="4124325"/>
            <a:ext cx="752475" cy="1588"/>
          </a:xfrm>
          <a:prstGeom prst="rect">
            <a:avLst/>
          </a:prstGeom>
          <a:solidFill>
            <a:srgbClr val="BFBF00"/>
          </a:solidFill>
          <a:ln w="9525">
            <a:solidFill>
              <a:srgbClr val="FFFFFF"/>
            </a:solidFill>
            <a:miter lim="800000"/>
            <a:headEnd/>
            <a:tailEnd/>
          </a:ln>
        </p:spPr>
        <p:txBody>
          <a:bodyPr/>
          <a:lstStyle/>
          <a:p>
            <a:pPr>
              <a:defRPr/>
            </a:pPr>
            <a:endParaRPr lang="en-US">
              <a:latin typeface="Arial" charset="0"/>
            </a:endParaRPr>
          </a:p>
        </p:txBody>
      </p:sp>
      <p:sp>
        <p:nvSpPr>
          <p:cNvPr id="591898" name="Rectangle 26"/>
          <p:cNvSpPr>
            <a:spLocks noChangeArrowheads="1"/>
          </p:cNvSpPr>
          <p:nvPr/>
        </p:nvSpPr>
        <p:spPr bwMode="auto">
          <a:xfrm>
            <a:off x="6562725" y="3409950"/>
            <a:ext cx="1588" cy="2076450"/>
          </a:xfrm>
          <a:prstGeom prst="rect">
            <a:avLst/>
          </a:prstGeom>
          <a:solidFill>
            <a:srgbClr val="800000"/>
          </a:solidFill>
          <a:ln w="9525">
            <a:solidFill>
              <a:srgbClr val="FFFFFF"/>
            </a:solidFill>
            <a:miter lim="800000"/>
            <a:headEnd/>
            <a:tailEnd/>
          </a:ln>
        </p:spPr>
        <p:txBody>
          <a:bodyPr/>
          <a:lstStyle/>
          <a:p>
            <a:pPr>
              <a:defRPr/>
            </a:pPr>
            <a:endParaRPr lang="en-US">
              <a:latin typeface="Arial" charset="0"/>
            </a:endParaRPr>
          </a:p>
        </p:txBody>
      </p:sp>
      <p:sp>
        <p:nvSpPr>
          <p:cNvPr id="591899" name="Rectangle 27"/>
          <p:cNvSpPr>
            <a:spLocks noChangeArrowheads="1"/>
          </p:cNvSpPr>
          <p:nvPr/>
        </p:nvSpPr>
        <p:spPr bwMode="auto">
          <a:xfrm>
            <a:off x="5800725" y="3409950"/>
            <a:ext cx="762000" cy="2076450"/>
          </a:xfrm>
          <a:prstGeom prst="rect">
            <a:avLst/>
          </a:prstGeom>
          <a:solidFill>
            <a:schemeClr val="accent2">
              <a:lumMod val="60000"/>
              <a:lumOff val="40000"/>
            </a:schemeClr>
          </a:solidFill>
          <a:ln w="9525">
            <a:solidFill>
              <a:srgbClr val="FFFFFF"/>
            </a:solidFill>
            <a:miter lim="800000"/>
            <a:headEnd/>
            <a:tailEnd/>
          </a:ln>
        </p:spPr>
        <p:txBody>
          <a:bodyPr/>
          <a:lstStyle/>
          <a:p>
            <a:pPr>
              <a:defRPr/>
            </a:pPr>
            <a:endParaRPr lang="en-US">
              <a:effectLst>
                <a:outerShdw blurRad="38100" dist="38100" dir="2700000" algn="tl">
                  <a:srgbClr val="000000"/>
                </a:outerShdw>
              </a:effectLst>
              <a:latin typeface="Arial" charset="0"/>
            </a:endParaRPr>
          </a:p>
        </p:txBody>
      </p:sp>
      <p:sp>
        <p:nvSpPr>
          <p:cNvPr id="591900" name="Line 28"/>
          <p:cNvSpPr>
            <a:spLocks noChangeShapeType="1"/>
          </p:cNvSpPr>
          <p:nvPr/>
        </p:nvSpPr>
        <p:spPr bwMode="auto">
          <a:xfrm flipV="1">
            <a:off x="2600325" y="2000250"/>
            <a:ext cx="1588" cy="3486150"/>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01" name="Line 29"/>
          <p:cNvSpPr>
            <a:spLocks noChangeShapeType="1"/>
          </p:cNvSpPr>
          <p:nvPr/>
        </p:nvSpPr>
        <p:spPr bwMode="auto">
          <a:xfrm flipH="1">
            <a:off x="2543175" y="5486400"/>
            <a:ext cx="57150" cy="158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02" name="Line 30"/>
          <p:cNvSpPr>
            <a:spLocks noChangeShapeType="1"/>
          </p:cNvSpPr>
          <p:nvPr/>
        </p:nvSpPr>
        <p:spPr bwMode="auto">
          <a:xfrm flipH="1">
            <a:off x="2543175" y="3743325"/>
            <a:ext cx="57150" cy="158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03" name="Line 31"/>
          <p:cNvSpPr>
            <a:spLocks noChangeShapeType="1"/>
          </p:cNvSpPr>
          <p:nvPr/>
        </p:nvSpPr>
        <p:spPr bwMode="auto">
          <a:xfrm flipH="1">
            <a:off x="2543175" y="2000250"/>
            <a:ext cx="57150" cy="158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04" name="Rectangle 32"/>
          <p:cNvSpPr>
            <a:spLocks noChangeArrowheads="1"/>
          </p:cNvSpPr>
          <p:nvPr/>
        </p:nvSpPr>
        <p:spPr bwMode="auto">
          <a:xfrm>
            <a:off x="2381250" y="5353050"/>
            <a:ext cx="127000" cy="274638"/>
          </a:xfrm>
          <a:prstGeom prst="rect">
            <a:avLst/>
          </a:prstGeom>
          <a:noFill/>
          <a:ln w="9525">
            <a:noFill/>
            <a:miter lim="800000"/>
            <a:headEnd/>
            <a:tailEnd/>
          </a:ln>
        </p:spPr>
        <p:txBody>
          <a:bodyPr wrap="none" lIns="0" tIns="0" rIns="0" bIns="0">
            <a:spAutoFit/>
          </a:bodyPr>
          <a:lstStyle/>
          <a:p>
            <a:pPr>
              <a:defRPr/>
            </a:pPr>
            <a:r>
              <a:rPr lang="en-US" b="1">
                <a:solidFill>
                  <a:srgbClr val="FFFFFF"/>
                </a:solidFill>
                <a:latin typeface="Arial" charset="0"/>
              </a:rPr>
              <a:t>0</a:t>
            </a:r>
            <a:endParaRPr lang="en-US">
              <a:effectLst>
                <a:outerShdw blurRad="38100" dist="38100" dir="2700000" algn="tl">
                  <a:srgbClr val="000000"/>
                </a:outerShdw>
              </a:effectLst>
              <a:latin typeface="Arial" charset="0"/>
            </a:endParaRPr>
          </a:p>
        </p:txBody>
      </p:sp>
      <p:sp>
        <p:nvSpPr>
          <p:cNvPr id="591905" name="Rectangle 33"/>
          <p:cNvSpPr>
            <a:spLocks noChangeArrowheads="1"/>
          </p:cNvSpPr>
          <p:nvPr/>
        </p:nvSpPr>
        <p:spPr bwMode="auto">
          <a:xfrm>
            <a:off x="2257425" y="3609975"/>
            <a:ext cx="254000" cy="274638"/>
          </a:xfrm>
          <a:prstGeom prst="rect">
            <a:avLst/>
          </a:prstGeom>
          <a:noFill/>
          <a:ln w="9525">
            <a:noFill/>
            <a:miter lim="800000"/>
            <a:headEnd/>
            <a:tailEnd/>
          </a:ln>
        </p:spPr>
        <p:txBody>
          <a:bodyPr wrap="none" lIns="0" tIns="0" rIns="0" bIns="0">
            <a:spAutoFit/>
          </a:bodyPr>
          <a:lstStyle/>
          <a:p>
            <a:pPr>
              <a:defRPr/>
            </a:pPr>
            <a:r>
              <a:rPr lang="en-US" b="1">
                <a:solidFill>
                  <a:srgbClr val="FFFFFF"/>
                </a:solidFill>
                <a:latin typeface="Arial" charset="0"/>
              </a:rPr>
              <a:t>10</a:t>
            </a:r>
            <a:endParaRPr lang="en-US">
              <a:effectLst>
                <a:outerShdw blurRad="38100" dist="38100" dir="2700000" algn="tl">
                  <a:srgbClr val="000000"/>
                </a:outerShdw>
              </a:effectLst>
              <a:latin typeface="Arial" charset="0"/>
            </a:endParaRPr>
          </a:p>
        </p:txBody>
      </p:sp>
      <p:sp>
        <p:nvSpPr>
          <p:cNvPr id="591906" name="Rectangle 34"/>
          <p:cNvSpPr>
            <a:spLocks noChangeArrowheads="1"/>
          </p:cNvSpPr>
          <p:nvPr/>
        </p:nvSpPr>
        <p:spPr bwMode="auto">
          <a:xfrm>
            <a:off x="2257425" y="1866900"/>
            <a:ext cx="254000" cy="274638"/>
          </a:xfrm>
          <a:prstGeom prst="rect">
            <a:avLst/>
          </a:prstGeom>
          <a:noFill/>
          <a:ln w="9525">
            <a:noFill/>
            <a:miter lim="800000"/>
            <a:headEnd/>
            <a:tailEnd/>
          </a:ln>
        </p:spPr>
        <p:txBody>
          <a:bodyPr wrap="none" lIns="0" tIns="0" rIns="0" bIns="0">
            <a:spAutoFit/>
          </a:bodyPr>
          <a:lstStyle/>
          <a:p>
            <a:pPr>
              <a:defRPr/>
            </a:pPr>
            <a:r>
              <a:rPr lang="en-US" b="1">
                <a:solidFill>
                  <a:srgbClr val="FFFFFF"/>
                </a:solidFill>
                <a:latin typeface="Arial" charset="0"/>
              </a:rPr>
              <a:t>20</a:t>
            </a:r>
            <a:endParaRPr lang="en-US">
              <a:effectLst>
                <a:outerShdw blurRad="38100" dist="38100" dir="2700000" algn="tl">
                  <a:srgbClr val="000000"/>
                </a:outerShdw>
              </a:effectLst>
              <a:latin typeface="Arial" charset="0"/>
            </a:endParaRPr>
          </a:p>
        </p:txBody>
      </p:sp>
      <p:sp>
        <p:nvSpPr>
          <p:cNvPr id="591907" name="Line 35"/>
          <p:cNvSpPr>
            <a:spLocks noChangeShapeType="1"/>
          </p:cNvSpPr>
          <p:nvPr/>
        </p:nvSpPr>
        <p:spPr bwMode="auto">
          <a:xfrm>
            <a:off x="2600325" y="5486400"/>
            <a:ext cx="5276850" cy="1588"/>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08" name="Line 36"/>
          <p:cNvSpPr>
            <a:spLocks noChangeShapeType="1"/>
          </p:cNvSpPr>
          <p:nvPr/>
        </p:nvSpPr>
        <p:spPr bwMode="auto">
          <a:xfrm>
            <a:off x="2600325" y="5486400"/>
            <a:ext cx="1588" cy="57150"/>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09" name="Line 37"/>
          <p:cNvSpPr>
            <a:spLocks noChangeShapeType="1"/>
          </p:cNvSpPr>
          <p:nvPr/>
        </p:nvSpPr>
        <p:spPr bwMode="auto">
          <a:xfrm>
            <a:off x="5238750" y="5486400"/>
            <a:ext cx="1588" cy="57150"/>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10" name="Line 38"/>
          <p:cNvSpPr>
            <a:spLocks noChangeShapeType="1"/>
          </p:cNvSpPr>
          <p:nvPr/>
        </p:nvSpPr>
        <p:spPr bwMode="auto">
          <a:xfrm>
            <a:off x="7877175" y="5486400"/>
            <a:ext cx="1588" cy="57150"/>
          </a:xfrm>
          <a:prstGeom prst="line">
            <a:avLst/>
          </a:prstGeom>
          <a:noFill/>
          <a:ln w="9525">
            <a:solidFill>
              <a:srgbClr val="FFFFFF"/>
            </a:solidFill>
            <a:round/>
            <a:headEnd/>
            <a:tailEnd/>
          </a:ln>
        </p:spPr>
        <p:txBody>
          <a:bodyPr/>
          <a:lstStyle/>
          <a:p>
            <a:pPr>
              <a:defRPr/>
            </a:pPr>
            <a:endParaRPr lang="en-US">
              <a:latin typeface="Arial" charset="0"/>
            </a:endParaRPr>
          </a:p>
        </p:txBody>
      </p:sp>
      <p:sp>
        <p:nvSpPr>
          <p:cNvPr id="591911" name="Rectangle 39"/>
          <p:cNvSpPr>
            <a:spLocks noChangeArrowheads="1"/>
          </p:cNvSpPr>
          <p:nvPr/>
        </p:nvSpPr>
        <p:spPr bwMode="auto">
          <a:xfrm>
            <a:off x="3343275" y="5610226"/>
            <a:ext cx="1041400" cy="549275"/>
          </a:xfrm>
          <a:prstGeom prst="rect">
            <a:avLst/>
          </a:prstGeom>
          <a:noFill/>
          <a:ln w="9525">
            <a:noFill/>
            <a:miter lim="800000"/>
            <a:headEnd/>
            <a:tailEnd/>
          </a:ln>
        </p:spPr>
        <p:txBody>
          <a:bodyPr wrap="none" lIns="0" tIns="0" rIns="0" bIns="0">
            <a:spAutoFit/>
          </a:bodyPr>
          <a:lstStyle/>
          <a:p>
            <a:pPr algn="ctr">
              <a:defRPr/>
            </a:pPr>
            <a:r>
              <a:rPr lang="en-US">
                <a:solidFill>
                  <a:srgbClr val="FFFFFF"/>
                </a:solidFill>
                <a:effectLst>
                  <a:outerShdw blurRad="38100" dist="38100" dir="2700000" algn="tl">
                    <a:srgbClr val="000000"/>
                  </a:outerShdw>
                </a:effectLst>
                <a:latin typeface="Arial" charset="0"/>
              </a:rPr>
              <a:t>SOLVD </a:t>
            </a:r>
          </a:p>
          <a:p>
            <a:pPr algn="ctr">
              <a:defRPr/>
            </a:pPr>
            <a:r>
              <a:rPr lang="en-US">
                <a:solidFill>
                  <a:srgbClr val="FFFFFF"/>
                </a:solidFill>
                <a:effectLst>
                  <a:outerShdw blurRad="38100" dist="38100" dir="2700000" algn="tl">
                    <a:srgbClr val="000000"/>
                  </a:outerShdw>
                </a:effectLst>
                <a:latin typeface="Arial" charset="0"/>
              </a:rPr>
              <a:t>Treatment</a:t>
            </a:r>
            <a:endParaRPr lang="en-US">
              <a:effectLst>
                <a:outerShdw blurRad="38100" dist="38100" dir="2700000" algn="tl">
                  <a:srgbClr val="000000"/>
                </a:outerShdw>
              </a:effectLst>
              <a:latin typeface="Arial" charset="0"/>
            </a:endParaRPr>
          </a:p>
        </p:txBody>
      </p:sp>
      <p:sp>
        <p:nvSpPr>
          <p:cNvPr id="591912" name="Rectangle 40"/>
          <p:cNvSpPr>
            <a:spLocks noChangeArrowheads="1"/>
          </p:cNvSpPr>
          <p:nvPr/>
        </p:nvSpPr>
        <p:spPr bwMode="auto">
          <a:xfrm>
            <a:off x="6022975" y="5610226"/>
            <a:ext cx="1092200" cy="549275"/>
          </a:xfrm>
          <a:prstGeom prst="rect">
            <a:avLst/>
          </a:prstGeom>
          <a:noFill/>
          <a:ln w="9525">
            <a:noFill/>
            <a:miter lim="800000"/>
            <a:headEnd/>
            <a:tailEnd/>
          </a:ln>
        </p:spPr>
        <p:txBody>
          <a:bodyPr wrap="none" lIns="0" tIns="0" rIns="0" bIns="0">
            <a:spAutoFit/>
          </a:bodyPr>
          <a:lstStyle/>
          <a:p>
            <a:pPr algn="ctr">
              <a:defRPr/>
            </a:pPr>
            <a:r>
              <a:rPr lang="en-US">
                <a:solidFill>
                  <a:srgbClr val="FFFFFF"/>
                </a:solidFill>
                <a:effectLst>
                  <a:outerShdw blurRad="38100" dist="38100" dir="2700000" algn="tl">
                    <a:srgbClr val="000000"/>
                  </a:outerShdw>
                </a:effectLst>
                <a:latin typeface="Arial" charset="0"/>
              </a:rPr>
              <a:t>CIBIS-II +</a:t>
            </a:r>
          </a:p>
          <a:p>
            <a:pPr algn="ctr">
              <a:defRPr/>
            </a:pPr>
            <a:r>
              <a:rPr lang="en-US">
                <a:solidFill>
                  <a:srgbClr val="FFFFFF"/>
                </a:solidFill>
                <a:effectLst>
                  <a:outerShdw blurRad="38100" dist="38100" dir="2700000" algn="tl">
                    <a:srgbClr val="000000"/>
                  </a:outerShdw>
                </a:effectLst>
                <a:latin typeface="Arial" charset="0"/>
              </a:rPr>
              <a:t>MERIT-HF</a:t>
            </a:r>
            <a:endParaRPr lang="en-US">
              <a:effectLst>
                <a:outerShdw blurRad="38100" dist="38100" dir="2700000" algn="tl">
                  <a:srgbClr val="000000"/>
                </a:outerShdw>
              </a:effectLst>
              <a:latin typeface="Arial" charset="0"/>
            </a:endParaRPr>
          </a:p>
        </p:txBody>
      </p:sp>
      <p:sp>
        <p:nvSpPr>
          <p:cNvPr id="591913" name="Rectangle 41"/>
          <p:cNvSpPr>
            <a:spLocks noChangeArrowheads="1"/>
          </p:cNvSpPr>
          <p:nvPr/>
        </p:nvSpPr>
        <p:spPr bwMode="auto">
          <a:xfrm>
            <a:off x="8296275" y="4733925"/>
            <a:ext cx="2038350" cy="666750"/>
          </a:xfrm>
          <a:prstGeom prst="rect">
            <a:avLst/>
          </a:prstGeom>
          <a:noFill/>
          <a:ln w="9525">
            <a:solidFill>
              <a:srgbClr val="FFFFFF"/>
            </a:solidFill>
            <a:miter lim="800000"/>
            <a:headEnd/>
            <a:tailEnd/>
          </a:ln>
        </p:spPr>
        <p:txBody>
          <a:bodyPr/>
          <a:lstStyle/>
          <a:p>
            <a:pPr>
              <a:defRPr/>
            </a:pPr>
            <a:endParaRPr lang="en-US">
              <a:latin typeface="Arial" charset="0"/>
            </a:endParaRPr>
          </a:p>
        </p:txBody>
      </p:sp>
      <p:sp>
        <p:nvSpPr>
          <p:cNvPr id="591914" name="Rectangle 42"/>
          <p:cNvSpPr>
            <a:spLocks noChangeArrowheads="1"/>
          </p:cNvSpPr>
          <p:nvPr/>
        </p:nvSpPr>
        <p:spPr bwMode="auto">
          <a:xfrm>
            <a:off x="8372476" y="4848226"/>
            <a:ext cx="142875" cy="142875"/>
          </a:xfrm>
          <a:prstGeom prst="rect">
            <a:avLst/>
          </a:prstGeom>
          <a:solidFill>
            <a:srgbClr val="94DE61"/>
          </a:solidFill>
          <a:ln w="9525">
            <a:solidFill>
              <a:srgbClr val="FFFFFF"/>
            </a:solidFill>
            <a:miter lim="800000"/>
            <a:headEnd/>
            <a:tailEnd/>
          </a:ln>
        </p:spPr>
        <p:txBody>
          <a:bodyPr/>
          <a:lstStyle/>
          <a:p>
            <a:pPr>
              <a:defRPr/>
            </a:pPr>
            <a:endParaRPr lang="en-US">
              <a:latin typeface="Arial" charset="0"/>
            </a:endParaRPr>
          </a:p>
        </p:txBody>
      </p:sp>
      <p:sp>
        <p:nvSpPr>
          <p:cNvPr id="591915" name="Rectangle 43"/>
          <p:cNvSpPr>
            <a:spLocks noChangeArrowheads="1"/>
          </p:cNvSpPr>
          <p:nvPr/>
        </p:nvSpPr>
        <p:spPr bwMode="auto">
          <a:xfrm>
            <a:off x="8582025" y="4800600"/>
            <a:ext cx="825500" cy="274638"/>
          </a:xfrm>
          <a:prstGeom prst="rect">
            <a:avLst/>
          </a:prstGeom>
          <a:noFill/>
          <a:ln w="9525">
            <a:noFill/>
            <a:miter lim="800000"/>
            <a:headEnd/>
            <a:tailEnd/>
          </a:ln>
        </p:spPr>
        <p:txBody>
          <a:bodyPr wrap="none" lIns="0" tIns="0" rIns="0" bIns="0">
            <a:spAutoFit/>
          </a:bodyPr>
          <a:lstStyle/>
          <a:p>
            <a:pPr>
              <a:defRPr/>
            </a:pPr>
            <a:r>
              <a:rPr lang="en-US">
                <a:solidFill>
                  <a:srgbClr val="FFFFFF"/>
                </a:solidFill>
                <a:latin typeface="Arial" charset="0"/>
              </a:rPr>
              <a:t>Placebo</a:t>
            </a:r>
            <a:endParaRPr lang="en-US">
              <a:effectLst>
                <a:outerShdw blurRad="38100" dist="38100" dir="2700000" algn="tl">
                  <a:srgbClr val="000000"/>
                </a:outerShdw>
              </a:effectLst>
              <a:latin typeface="Arial" charset="0"/>
            </a:endParaRPr>
          </a:p>
        </p:txBody>
      </p:sp>
      <p:sp>
        <p:nvSpPr>
          <p:cNvPr id="591916" name="Rectangle 44"/>
          <p:cNvSpPr>
            <a:spLocks noChangeArrowheads="1"/>
          </p:cNvSpPr>
          <p:nvPr/>
        </p:nvSpPr>
        <p:spPr bwMode="auto">
          <a:xfrm>
            <a:off x="8372476" y="5191126"/>
            <a:ext cx="142875" cy="142875"/>
          </a:xfrm>
          <a:prstGeom prst="rect">
            <a:avLst/>
          </a:prstGeom>
          <a:solidFill>
            <a:srgbClr val="FFFF00"/>
          </a:solidFill>
          <a:ln w="9525">
            <a:solidFill>
              <a:srgbClr val="FFFFFF"/>
            </a:solidFill>
            <a:miter lim="800000"/>
            <a:headEnd/>
            <a:tailEnd/>
          </a:ln>
        </p:spPr>
        <p:txBody>
          <a:bodyPr/>
          <a:lstStyle/>
          <a:p>
            <a:pPr>
              <a:defRPr/>
            </a:pPr>
            <a:endParaRPr lang="en-US">
              <a:latin typeface="Arial" charset="0"/>
            </a:endParaRPr>
          </a:p>
        </p:txBody>
      </p:sp>
      <p:sp>
        <p:nvSpPr>
          <p:cNvPr id="591917" name="Rectangle 45"/>
          <p:cNvSpPr>
            <a:spLocks noChangeArrowheads="1"/>
          </p:cNvSpPr>
          <p:nvPr/>
        </p:nvSpPr>
        <p:spPr bwMode="auto">
          <a:xfrm>
            <a:off x="8582025" y="5143500"/>
            <a:ext cx="1727200" cy="274638"/>
          </a:xfrm>
          <a:prstGeom prst="rect">
            <a:avLst/>
          </a:prstGeom>
          <a:noFill/>
          <a:ln w="9525">
            <a:noFill/>
            <a:miter lim="800000"/>
            <a:headEnd/>
            <a:tailEnd/>
          </a:ln>
        </p:spPr>
        <p:txBody>
          <a:bodyPr wrap="none" lIns="0" tIns="0" rIns="0" bIns="0">
            <a:spAutoFit/>
          </a:bodyPr>
          <a:lstStyle/>
          <a:p>
            <a:pPr>
              <a:defRPr/>
            </a:pPr>
            <a:r>
              <a:rPr lang="en-US">
                <a:solidFill>
                  <a:srgbClr val="FFFFFF"/>
                </a:solidFill>
                <a:latin typeface="Arial" charset="0"/>
              </a:rPr>
              <a:t>Active Treatment</a:t>
            </a:r>
            <a:endParaRPr lang="en-US">
              <a:effectLst>
                <a:outerShdw blurRad="38100" dist="38100" dir="2700000" algn="tl">
                  <a:srgbClr val="000000"/>
                </a:outerShdw>
              </a:effectLst>
              <a:latin typeface="Arial" charset="0"/>
            </a:endParaRPr>
          </a:p>
        </p:txBody>
      </p:sp>
      <p:sp>
        <p:nvSpPr>
          <p:cNvPr id="591918" name="Text Box 46"/>
          <p:cNvSpPr txBox="1">
            <a:spLocks noChangeArrowheads="1"/>
          </p:cNvSpPr>
          <p:nvPr/>
        </p:nvSpPr>
        <p:spPr bwMode="auto">
          <a:xfrm rot="-5400000">
            <a:off x="514351" y="3511551"/>
            <a:ext cx="2930525" cy="457200"/>
          </a:xfrm>
          <a:prstGeom prst="rect">
            <a:avLst/>
          </a:prstGeom>
          <a:noFill/>
          <a:ln w="9525">
            <a:noFill/>
            <a:miter lim="800000"/>
            <a:headEnd/>
            <a:tailEnd/>
          </a:ln>
          <a:effectLst/>
        </p:spPr>
        <p:txBody>
          <a:bodyPr wrap="none">
            <a:spAutoFit/>
          </a:bodyPr>
          <a:lstStyle/>
          <a:p>
            <a:pPr algn="ctr">
              <a:defRPr/>
            </a:pPr>
            <a:r>
              <a:rPr lang="en-US" sz="2400">
                <a:solidFill>
                  <a:schemeClr val="bg1"/>
                </a:solidFill>
                <a:effectLst>
                  <a:outerShdw blurRad="38100" dist="38100" dir="2700000" algn="tl">
                    <a:srgbClr val="000000"/>
                  </a:outerShdw>
                </a:effectLst>
                <a:latin typeface="Arial" charset="0"/>
              </a:rPr>
              <a:t>Annual Mortality (%)</a:t>
            </a:r>
          </a:p>
        </p:txBody>
      </p:sp>
      <p:sp>
        <p:nvSpPr>
          <p:cNvPr id="591919" name="Rectangle 47"/>
          <p:cNvSpPr>
            <a:spLocks noGrp="1" noChangeArrowheads="1"/>
          </p:cNvSpPr>
          <p:nvPr>
            <p:ph type="title"/>
          </p:nvPr>
        </p:nvSpPr>
        <p:spPr>
          <a:xfrm>
            <a:off x="187028" y="318926"/>
            <a:ext cx="10363200" cy="809625"/>
          </a:xfrm>
        </p:spPr>
        <p:txBody>
          <a:bodyPr>
            <a:normAutofit fontScale="90000"/>
          </a:bodyPr>
          <a:lstStyle/>
          <a:p>
            <a:pPr>
              <a:defRPr/>
            </a:pPr>
            <a:r>
              <a:rPr lang="en-US" dirty="0"/>
              <a:t>Impact of ACE Inhibition and </a:t>
            </a:r>
            <a:r>
              <a:rPr lang="en-US" dirty="0">
                <a:latin typeface="Symbol" pitchFamily="18" charset="2"/>
              </a:rPr>
              <a:t>b</a:t>
            </a:r>
            <a:r>
              <a:rPr lang="en-US" dirty="0"/>
              <a:t>-Blockade on Annual Survival in Heart Failure</a:t>
            </a:r>
          </a:p>
        </p:txBody>
      </p:sp>
      <p:sp>
        <p:nvSpPr>
          <p:cNvPr id="591920" name="Text Box 48"/>
          <p:cNvSpPr txBox="1">
            <a:spLocks noChangeArrowheads="1"/>
          </p:cNvSpPr>
          <p:nvPr/>
        </p:nvSpPr>
        <p:spPr bwMode="auto">
          <a:xfrm>
            <a:off x="3194051" y="2344738"/>
            <a:ext cx="838691" cy="369332"/>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15.6%</a:t>
            </a:r>
          </a:p>
        </p:txBody>
      </p:sp>
      <p:sp>
        <p:nvSpPr>
          <p:cNvPr id="591922" name="Text Box 50"/>
          <p:cNvSpPr txBox="1">
            <a:spLocks noChangeArrowheads="1"/>
          </p:cNvSpPr>
          <p:nvPr/>
        </p:nvSpPr>
        <p:spPr bwMode="auto">
          <a:xfrm>
            <a:off x="3946526" y="3001963"/>
            <a:ext cx="838691" cy="369332"/>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12.4%</a:t>
            </a:r>
          </a:p>
        </p:txBody>
      </p:sp>
      <p:sp>
        <p:nvSpPr>
          <p:cNvPr id="591923" name="Text Box 51"/>
          <p:cNvSpPr txBox="1">
            <a:spLocks noChangeArrowheads="1"/>
          </p:cNvSpPr>
          <p:nvPr/>
        </p:nvSpPr>
        <p:spPr bwMode="auto">
          <a:xfrm>
            <a:off x="5813425" y="3087688"/>
            <a:ext cx="821572" cy="369332"/>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11.9%</a:t>
            </a:r>
          </a:p>
        </p:txBody>
      </p:sp>
      <p:sp>
        <p:nvSpPr>
          <p:cNvPr id="591924" name="Text Box 52"/>
          <p:cNvSpPr txBox="1">
            <a:spLocks noChangeArrowheads="1"/>
          </p:cNvSpPr>
          <p:nvPr/>
        </p:nvSpPr>
        <p:spPr bwMode="auto">
          <a:xfrm>
            <a:off x="6594476" y="3792538"/>
            <a:ext cx="710451" cy="369332"/>
          </a:xfrm>
          <a:prstGeom prst="rect">
            <a:avLst/>
          </a:prstGeom>
          <a:noFill/>
          <a:ln w="9525">
            <a:noFill/>
            <a:miter lim="800000"/>
            <a:headEnd/>
            <a:tailEnd/>
          </a:ln>
          <a:effectLst/>
        </p:spPr>
        <p:txBody>
          <a:bodyPr wrap="none">
            <a:spAutoFit/>
          </a:bodyPr>
          <a:lstStyle/>
          <a:p>
            <a:pPr>
              <a:defRPr/>
            </a:pPr>
            <a:r>
              <a:rPr lang="en-US">
                <a:solidFill>
                  <a:schemeClr val="bg1"/>
                </a:solidFill>
                <a:effectLst>
                  <a:outerShdw blurRad="38100" dist="38100" dir="2700000" algn="tl">
                    <a:srgbClr val="000000"/>
                  </a:outerShdw>
                </a:effectLst>
                <a:latin typeface="Arial" charset="0"/>
              </a:rPr>
              <a:t>7.8%</a:t>
            </a:r>
          </a:p>
        </p:txBody>
      </p:sp>
      <p:sp>
        <p:nvSpPr>
          <p:cNvPr id="37933" name="Text Box 53"/>
          <p:cNvSpPr txBox="1">
            <a:spLocks noChangeArrowheads="1"/>
          </p:cNvSpPr>
          <p:nvPr/>
        </p:nvSpPr>
        <p:spPr bwMode="auto">
          <a:xfrm>
            <a:off x="3108326" y="4183063"/>
            <a:ext cx="832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a:solidFill>
                  <a:srgbClr val="000000"/>
                </a:solidFill>
              </a:rPr>
              <a:t>Digoxin,</a:t>
            </a:r>
          </a:p>
          <a:p>
            <a:r>
              <a:rPr lang="en-US">
                <a:solidFill>
                  <a:srgbClr val="000000"/>
                </a:solidFill>
              </a:rPr>
              <a:t>Diuretic</a:t>
            </a:r>
          </a:p>
        </p:txBody>
      </p:sp>
      <p:sp>
        <p:nvSpPr>
          <p:cNvPr id="591926" name="Text Box 54"/>
          <p:cNvSpPr txBox="1">
            <a:spLocks noChangeArrowheads="1"/>
          </p:cNvSpPr>
          <p:nvPr/>
        </p:nvSpPr>
        <p:spPr bwMode="auto">
          <a:xfrm>
            <a:off x="3764438" y="4183064"/>
            <a:ext cx="1018227" cy="1200329"/>
          </a:xfrm>
          <a:prstGeom prst="rect">
            <a:avLst/>
          </a:prstGeom>
          <a:noFill/>
          <a:ln w="9525">
            <a:noFill/>
            <a:miter lim="800000"/>
            <a:headEnd/>
            <a:tailEnd/>
          </a:ln>
          <a:effectLst/>
        </p:spPr>
        <p:txBody>
          <a:bodyPr wrap="none">
            <a:spAutoFit/>
          </a:bodyPr>
          <a:lstStyle/>
          <a:p>
            <a:pPr algn="ctr">
              <a:defRPr/>
            </a:pPr>
            <a:r>
              <a:rPr lang="en-US">
                <a:solidFill>
                  <a:srgbClr val="000000"/>
                </a:solidFill>
                <a:latin typeface="Arial" charset="0"/>
              </a:rPr>
              <a:t>Digoxin,</a:t>
            </a:r>
          </a:p>
          <a:p>
            <a:pPr algn="ctr">
              <a:defRPr/>
            </a:pPr>
            <a:r>
              <a:rPr lang="en-US">
                <a:solidFill>
                  <a:srgbClr val="000000"/>
                </a:solidFill>
                <a:latin typeface="Arial" charset="0"/>
              </a:rPr>
              <a:t>Diuretic</a:t>
            </a:r>
          </a:p>
          <a:p>
            <a:pPr algn="ctr">
              <a:defRPr/>
            </a:pPr>
            <a:r>
              <a:rPr lang="en-US">
                <a:solidFill>
                  <a:srgbClr val="000000"/>
                </a:solidFill>
                <a:latin typeface="Arial" charset="0"/>
              </a:rPr>
              <a:t>+</a:t>
            </a:r>
          </a:p>
          <a:p>
            <a:pPr algn="ctr">
              <a:defRPr/>
            </a:pPr>
            <a:r>
              <a:rPr lang="en-US">
                <a:solidFill>
                  <a:srgbClr val="FA2E2E"/>
                </a:solidFill>
                <a:effectLst>
                  <a:outerShdw blurRad="38100" dist="38100" dir="2700000" algn="tl">
                    <a:srgbClr val="000000"/>
                  </a:outerShdw>
                </a:effectLst>
                <a:latin typeface="Arial" charset="0"/>
              </a:rPr>
              <a:t>ACEI</a:t>
            </a:r>
          </a:p>
        </p:txBody>
      </p:sp>
      <p:sp>
        <p:nvSpPr>
          <p:cNvPr id="591928" name="Text Box 56"/>
          <p:cNvSpPr txBox="1">
            <a:spLocks noChangeArrowheads="1"/>
          </p:cNvSpPr>
          <p:nvPr/>
        </p:nvSpPr>
        <p:spPr bwMode="auto">
          <a:xfrm>
            <a:off x="6470522" y="4183063"/>
            <a:ext cx="941647" cy="1446550"/>
          </a:xfrm>
          <a:prstGeom prst="rect">
            <a:avLst/>
          </a:prstGeom>
          <a:noFill/>
          <a:ln w="9525">
            <a:noFill/>
            <a:miter lim="800000"/>
            <a:headEnd/>
            <a:tailEnd/>
          </a:ln>
          <a:effectLst/>
        </p:spPr>
        <p:txBody>
          <a:bodyPr wrap="none">
            <a:spAutoFit/>
          </a:bodyPr>
          <a:lstStyle/>
          <a:p>
            <a:pPr algn="ctr">
              <a:defRPr/>
            </a:pPr>
            <a:r>
              <a:rPr lang="en-US" sz="1400" dirty="0">
                <a:solidFill>
                  <a:srgbClr val="000000"/>
                </a:solidFill>
                <a:latin typeface="Arial" charset="0"/>
              </a:rPr>
              <a:t>Digoxin,</a:t>
            </a:r>
          </a:p>
          <a:p>
            <a:pPr algn="ctr">
              <a:defRPr/>
            </a:pPr>
            <a:r>
              <a:rPr lang="en-US" sz="1400" dirty="0">
                <a:solidFill>
                  <a:srgbClr val="000000"/>
                </a:solidFill>
                <a:latin typeface="Arial" charset="0"/>
              </a:rPr>
              <a:t>Diuretic,</a:t>
            </a:r>
          </a:p>
          <a:p>
            <a:pPr algn="ctr">
              <a:defRPr/>
            </a:pPr>
            <a:r>
              <a:rPr lang="en-US" sz="1400" dirty="0">
                <a:solidFill>
                  <a:srgbClr val="000000"/>
                </a:solidFill>
                <a:latin typeface="Arial" charset="0"/>
              </a:rPr>
              <a:t>ACEI</a:t>
            </a:r>
          </a:p>
          <a:p>
            <a:pPr algn="ctr">
              <a:defRPr/>
            </a:pPr>
            <a:r>
              <a:rPr lang="en-US" sz="1400" dirty="0">
                <a:solidFill>
                  <a:srgbClr val="000000"/>
                </a:solidFill>
                <a:latin typeface="Arial" charset="0"/>
              </a:rPr>
              <a:t>+</a:t>
            </a:r>
          </a:p>
          <a:p>
            <a:pPr algn="ctr">
              <a:defRPr/>
            </a:pPr>
            <a:r>
              <a:rPr lang="en-US" sz="1400" dirty="0">
                <a:solidFill>
                  <a:srgbClr val="FA2E2E"/>
                </a:solidFill>
                <a:effectLst>
                  <a:outerShdw blurRad="38100" dist="38100" dir="2700000" algn="tl">
                    <a:srgbClr val="000000"/>
                  </a:outerShdw>
                </a:effectLst>
                <a:latin typeface="Symbol" pitchFamily="18" charset="2"/>
              </a:rPr>
              <a:t>b</a:t>
            </a:r>
            <a:r>
              <a:rPr lang="en-US" sz="1400" dirty="0">
                <a:solidFill>
                  <a:srgbClr val="FA2E2E"/>
                </a:solidFill>
                <a:effectLst>
                  <a:outerShdw blurRad="38100" dist="38100" dir="2700000" algn="tl">
                    <a:srgbClr val="000000"/>
                  </a:outerShdw>
                </a:effectLst>
                <a:latin typeface="Arial" charset="0"/>
              </a:rPr>
              <a:t>-Blocker</a:t>
            </a:r>
          </a:p>
          <a:p>
            <a:pPr algn="ctr">
              <a:defRPr/>
            </a:pPr>
            <a:endParaRPr lang="en-US" dirty="0">
              <a:solidFill>
                <a:srgbClr val="000000"/>
              </a:solidFill>
              <a:latin typeface="Arial" charset="0"/>
            </a:endParaRPr>
          </a:p>
        </p:txBody>
      </p:sp>
      <p:sp>
        <p:nvSpPr>
          <p:cNvPr id="37936" name="Text Box 57"/>
          <p:cNvSpPr txBox="1">
            <a:spLocks noChangeArrowheads="1"/>
          </p:cNvSpPr>
          <p:nvPr/>
        </p:nvSpPr>
        <p:spPr bwMode="auto">
          <a:xfrm>
            <a:off x="5757603" y="4183064"/>
            <a:ext cx="8418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a:solidFill>
                  <a:srgbClr val="000000"/>
                </a:solidFill>
              </a:rPr>
              <a:t>Digoxin,</a:t>
            </a:r>
          </a:p>
          <a:p>
            <a:pPr algn="ctr"/>
            <a:r>
              <a:rPr lang="en-US">
                <a:solidFill>
                  <a:srgbClr val="000000"/>
                </a:solidFill>
              </a:rPr>
              <a:t>Diuretic,</a:t>
            </a:r>
          </a:p>
          <a:p>
            <a:pPr algn="ctr"/>
            <a:r>
              <a:rPr lang="en-US">
                <a:solidFill>
                  <a:srgbClr val="000000"/>
                </a:solidFill>
              </a:rPr>
              <a:t>ACEI</a:t>
            </a:r>
          </a:p>
          <a:p>
            <a:pPr algn="ctr"/>
            <a:endParaRPr lang="en-US">
              <a:solidFill>
                <a:srgbClr val="000000"/>
              </a:solidFill>
            </a:endParaRPr>
          </a:p>
        </p:txBody>
      </p:sp>
      <p:sp>
        <p:nvSpPr>
          <p:cNvPr id="591931" name="Text Box 59"/>
          <p:cNvSpPr txBox="1">
            <a:spLocks noChangeArrowheads="1"/>
          </p:cNvSpPr>
          <p:nvPr/>
        </p:nvSpPr>
        <p:spPr bwMode="auto">
          <a:xfrm>
            <a:off x="8372117" y="2730500"/>
            <a:ext cx="1846980" cy="1569660"/>
          </a:xfrm>
          <a:prstGeom prst="rect">
            <a:avLst/>
          </a:prstGeom>
          <a:noFill/>
          <a:ln w="9525">
            <a:noFill/>
            <a:miter lim="800000"/>
            <a:headEnd/>
            <a:tailEnd/>
          </a:ln>
          <a:effectLst/>
        </p:spPr>
        <p:txBody>
          <a:bodyPr wrap="none">
            <a:spAutoFit/>
          </a:bodyPr>
          <a:lstStyle/>
          <a:p>
            <a:pPr algn="ctr">
              <a:defRPr/>
            </a:pPr>
            <a:r>
              <a:rPr lang="en-US" sz="3200">
                <a:effectLst>
                  <a:outerShdw blurRad="38100" dist="38100" dir="2700000" algn="tl">
                    <a:srgbClr val="000000"/>
                  </a:outerShdw>
                </a:effectLst>
                <a:latin typeface="Arial" charset="0"/>
              </a:rPr>
              <a:t>Mortality </a:t>
            </a:r>
          </a:p>
          <a:p>
            <a:pPr algn="ctr">
              <a:defRPr/>
            </a:pPr>
            <a:r>
              <a:rPr lang="en-US" sz="3200">
                <a:effectLst>
                  <a:outerShdw blurRad="38100" dist="38100" dir="2700000" algn="tl">
                    <a:srgbClr val="000000"/>
                  </a:outerShdw>
                </a:effectLst>
                <a:latin typeface="Arial" charset="0"/>
              </a:rPr>
              <a:t>Reduced</a:t>
            </a:r>
          </a:p>
          <a:p>
            <a:pPr algn="ctr">
              <a:defRPr/>
            </a:pPr>
            <a:r>
              <a:rPr lang="en-US" sz="3200">
                <a:effectLst>
                  <a:outerShdw blurRad="38100" dist="38100" dir="2700000" algn="tl">
                    <a:srgbClr val="000000"/>
                  </a:outerShdw>
                </a:effectLst>
                <a:latin typeface="Arial" charset="0"/>
              </a:rPr>
              <a:t>50%!</a:t>
            </a:r>
          </a:p>
        </p:txBody>
      </p:sp>
    </p:spTree>
    <p:extLst>
      <p:ext uri="{BB962C8B-B14F-4D97-AF65-F5344CB8AC3E}">
        <p14:creationId xmlns:p14="http://schemas.microsoft.com/office/powerpoint/2010/main" val="2898513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1931">
                                            <p:txEl>
                                              <p:pRg st="0" end="0"/>
                                            </p:txEl>
                                          </p:spTgt>
                                        </p:tgtEl>
                                        <p:attrNameLst>
                                          <p:attrName>style.visibility</p:attrName>
                                        </p:attrNameLst>
                                      </p:cBhvr>
                                      <p:to>
                                        <p:strVal val="visible"/>
                                      </p:to>
                                    </p:set>
                                    <p:anim calcmode="lin" valueType="num">
                                      <p:cBhvr additive="base">
                                        <p:cTn id="7" dur="500" fill="hold"/>
                                        <p:tgtEl>
                                          <p:spTgt spid="591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19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1931">
                                            <p:txEl>
                                              <p:pRg st="1" end="1"/>
                                            </p:txEl>
                                          </p:spTgt>
                                        </p:tgtEl>
                                        <p:attrNameLst>
                                          <p:attrName>style.visibility</p:attrName>
                                        </p:attrNameLst>
                                      </p:cBhvr>
                                      <p:to>
                                        <p:strVal val="visible"/>
                                      </p:to>
                                    </p:set>
                                    <p:anim calcmode="lin" valueType="num">
                                      <p:cBhvr additive="base">
                                        <p:cTn id="11" dur="500" fill="hold"/>
                                        <p:tgtEl>
                                          <p:spTgt spid="5919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19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1931">
                                            <p:txEl>
                                              <p:pRg st="2" end="2"/>
                                            </p:txEl>
                                          </p:spTgt>
                                        </p:tgtEl>
                                        <p:attrNameLst>
                                          <p:attrName>style.visibility</p:attrName>
                                        </p:attrNameLst>
                                      </p:cBhvr>
                                      <p:to>
                                        <p:strVal val="visible"/>
                                      </p:to>
                                    </p:set>
                                    <p:anim calcmode="lin" valueType="num">
                                      <p:cBhvr additive="base">
                                        <p:cTn id="15" dur="500" fill="hold"/>
                                        <p:tgtEl>
                                          <p:spTgt spid="5919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19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600" y="2088734"/>
            <a:ext cx="10363200" cy="809625"/>
          </a:xfrm>
        </p:spPr>
        <p:txBody>
          <a:bodyPr/>
          <a:lstStyle/>
          <a:p>
            <a:r>
              <a:rPr lang="en-US" dirty="0" err="1"/>
              <a:t>Hydralizine</a:t>
            </a:r>
            <a:r>
              <a:rPr lang="en-US" dirty="0"/>
              <a:t> and </a:t>
            </a:r>
            <a:r>
              <a:rPr lang="en-US" dirty="0" err="1"/>
              <a:t>isosorbide</a:t>
            </a:r>
            <a:r>
              <a:rPr lang="en-US" dirty="0"/>
              <a:t> </a:t>
            </a:r>
            <a:r>
              <a:rPr lang="en-US" dirty="0" err="1"/>
              <a:t>dinitrate</a:t>
            </a:r>
            <a:endParaRPr lang="en-US" dirty="0"/>
          </a:p>
        </p:txBody>
      </p:sp>
    </p:spTree>
    <p:extLst>
      <p:ext uri="{BB962C8B-B14F-4D97-AF65-F5344CB8AC3E}">
        <p14:creationId xmlns:p14="http://schemas.microsoft.com/office/powerpoint/2010/main" val="1645794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6" y="1612803"/>
            <a:ext cx="10774837" cy="471338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122" name="Rectangle 2"/>
          <p:cNvSpPr>
            <a:spLocks noGrp="1" noChangeArrowheads="1"/>
          </p:cNvSpPr>
          <p:nvPr>
            <p:ph type="title"/>
          </p:nvPr>
        </p:nvSpPr>
        <p:spPr>
          <a:xfrm>
            <a:off x="1724025" y="390526"/>
            <a:ext cx="8743950" cy="809625"/>
          </a:xfrm>
        </p:spPr>
        <p:txBody>
          <a:bodyPr>
            <a:normAutofit fontScale="90000"/>
          </a:bodyPr>
          <a:lstStyle/>
          <a:p>
            <a:pPr>
              <a:defRPr/>
            </a:pPr>
            <a:r>
              <a:rPr lang="en-US" dirty="0"/>
              <a:t>Effect of </a:t>
            </a:r>
            <a:r>
              <a:rPr lang="en-US" dirty="0" err="1"/>
              <a:t>Isosorbide</a:t>
            </a:r>
            <a:r>
              <a:rPr lang="en-US" dirty="0"/>
              <a:t> and Hydralazine </a:t>
            </a:r>
            <a:br>
              <a:rPr lang="en-US" dirty="0"/>
            </a:br>
            <a:r>
              <a:rPr lang="en-US" dirty="0"/>
              <a:t>on Survival in Systolic Heart Failure</a:t>
            </a:r>
          </a:p>
        </p:txBody>
      </p:sp>
      <p:grpSp>
        <p:nvGrpSpPr>
          <p:cNvPr id="16387" name="Group 81"/>
          <p:cNvGrpSpPr>
            <a:grpSpLocks/>
          </p:cNvGrpSpPr>
          <p:nvPr/>
        </p:nvGrpSpPr>
        <p:grpSpPr bwMode="auto">
          <a:xfrm>
            <a:off x="375929" y="2158903"/>
            <a:ext cx="4575175" cy="3940175"/>
            <a:chOff x="254" y="1226"/>
            <a:chExt cx="2882" cy="2482"/>
          </a:xfrm>
        </p:grpSpPr>
        <p:sp>
          <p:nvSpPr>
            <p:cNvPr id="517125" name="AutoShape 5"/>
            <p:cNvSpPr>
              <a:spLocks noChangeAspect="1" noChangeArrowheads="1" noTextEdit="1"/>
            </p:cNvSpPr>
            <p:nvPr/>
          </p:nvSpPr>
          <p:spPr bwMode="auto">
            <a:xfrm>
              <a:off x="330" y="1350"/>
              <a:ext cx="2784" cy="2358"/>
            </a:xfrm>
            <a:prstGeom prst="rect">
              <a:avLst/>
            </a:prstGeom>
            <a:noFill/>
            <a:ln w="9525">
              <a:noFill/>
              <a:miter lim="800000"/>
              <a:headEnd/>
              <a:tailEnd/>
            </a:ln>
          </p:spPr>
          <p:txBody>
            <a:bodyPr/>
            <a:lstStyle/>
            <a:p>
              <a:pPr>
                <a:defRPr/>
              </a:pPr>
              <a:endParaRPr lang="en-US">
                <a:latin typeface="Arial" charset="0"/>
              </a:endParaRPr>
            </a:p>
          </p:txBody>
        </p:sp>
        <p:sp>
          <p:nvSpPr>
            <p:cNvPr id="517126" name="Line 6"/>
            <p:cNvSpPr>
              <a:spLocks noChangeShapeType="1"/>
            </p:cNvSpPr>
            <p:nvPr/>
          </p:nvSpPr>
          <p:spPr bwMode="auto">
            <a:xfrm>
              <a:off x="685" y="1490"/>
              <a:ext cx="1" cy="1729"/>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27" name="Line 7"/>
            <p:cNvSpPr>
              <a:spLocks noChangeShapeType="1"/>
            </p:cNvSpPr>
            <p:nvPr/>
          </p:nvSpPr>
          <p:spPr bwMode="auto">
            <a:xfrm>
              <a:off x="658" y="3219"/>
              <a:ext cx="55"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28" name="Line 8"/>
            <p:cNvSpPr>
              <a:spLocks noChangeShapeType="1"/>
            </p:cNvSpPr>
            <p:nvPr/>
          </p:nvSpPr>
          <p:spPr bwMode="auto">
            <a:xfrm>
              <a:off x="658" y="2929"/>
              <a:ext cx="55"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29" name="Line 9"/>
            <p:cNvSpPr>
              <a:spLocks noChangeShapeType="1"/>
            </p:cNvSpPr>
            <p:nvPr/>
          </p:nvSpPr>
          <p:spPr bwMode="auto">
            <a:xfrm>
              <a:off x="658" y="2644"/>
              <a:ext cx="55"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0" name="Line 10"/>
            <p:cNvSpPr>
              <a:spLocks noChangeShapeType="1"/>
            </p:cNvSpPr>
            <p:nvPr/>
          </p:nvSpPr>
          <p:spPr bwMode="auto">
            <a:xfrm>
              <a:off x="658" y="2354"/>
              <a:ext cx="55"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1" name="Line 11"/>
            <p:cNvSpPr>
              <a:spLocks noChangeShapeType="1"/>
            </p:cNvSpPr>
            <p:nvPr/>
          </p:nvSpPr>
          <p:spPr bwMode="auto">
            <a:xfrm>
              <a:off x="658" y="2064"/>
              <a:ext cx="55"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2" name="Line 12"/>
            <p:cNvSpPr>
              <a:spLocks noChangeShapeType="1"/>
            </p:cNvSpPr>
            <p:nvPr/>
          </p:nvSpPr>
          <p:spPr bwMode="auto">
            <a:xfrm>
              <a:off x="658" y="1780"/>
              <a:ext cx="55"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3" name="Line 13"/>
            <p:cNvSpPr>
              <a:spLocks noChangeShapeType="1"/>
            </p:cNvSpPr>
            <p:nvPr/>
          </p:nvSpPr>
          <p:spPr bwMode="auto">
            <a:xfrm>
              <a:off x="658" y="1490"/>
              <a:ext cx="55"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4" name="Line 14"/>
            <p:cNvSpPr>
              <a:spLocks noChangeShapeType="1"/>
            </p:cNvSpPr>
            <p:nvPr/>
          </p:nvSpPr>
          <p:spPr bwMode="auto">
            <a:xfrm>
              <a:off x="685" y="3219"/>
              <a:ext cx="2354" cy="1"/>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5" name="Line 15"/>
            <p:cNvSpPr>
              <a:spLocks noChangeShapeType="1"/>
            </p:cNvSpPr>
            <p:nvPr/>
          </p:nvSpPr>
          <p:spPr bwMode="auto">
            <a:xfrm flipV="1">
              <a:off x="685"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6" name="Line 16"/>
            <p:cNvSpPr>
              <a:spLocks noChangeShapeType="1"/>
            </p:cNvSpPr>
            <p:nvPr/>
          </p:nvSpPr>
          <p:spPr bwMode="auto">
            <a:xfrm flipV="1">
              <a:off x="1020"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7" name="Line 17"/>
            <p:cNvSpPr>
              <a:spLocks noChangeShapeType="1"/>
            </p:cNvSpPr>
            <p:nvPr/>
          </p:nvSpPr>
          <p:spPr bwMode="auto">
            <a:xfrm flipV="1">
              <a:off x="1358"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8" name="Line 18"/>
            <p:cNvSpPr>
              <a:spLocks noChangeShapeType="1"/>
            </p:cNvSpPr>
            <p:nvPr/>
          </p:nvSpPr>
          <p:spPr bwMode="auto">
            <a:xfrm flipV="1">
              <a:off x="1693"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39" name="Line 19"/>
            <p:cNvSpPr>
              <a:spLocks noChangeShapeType="1"/>
            </p:cNvSpPr>
            <p:nvPr/>
          </p:nvSpPr>
          <p:spPr bwMode="auto">
            <a:xfrm flipV="1">
              <a:off x="2031"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40" name="Line 20"/>
            <p:cNvSpPr>
              <a:spLocks noChangeShapeType="1"/>
            </p:cNvSpPr>
            <p:nvPr/>
          </p:nvSpPr>
          <p:spPr bwMode="auto">
            <a:xfrm flipV="1">
              <a:off x="2366"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41" name="Line 21"/>
            <p:cNvSpPr>
              <a:spLocks noChangeShapeType="1"/>
            </p:cNvSpPr>
            <p:nvPr/>
          </p:nvSpPr>
          <p:spPr bwMode="auto">
            <a:xfrm flipV="1">
              <a:off x="2704"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42" name="Line 22"/>
            <p:cNvSpPr>
              <a:spLocks noChangeShapeType="1"/>
            </p:cNvSpPr>
            <p:nvPr/>
          </p:nvSpPr>
          <p:spPr bwMode="auto">
            <a:xfrm flipV="1">
              <a:off x="3039" y="3176"/>
              <a:ext cx="1" cy="86"/>
            </a:xfrm>
            <a:prstGeom prst="line">
              <a:avLst/>
            </a:prstGeom>
            <a:noFill/>
            <a:ln w="4763">
              <a:solidFill>
                <a:srgbClr val="FFFFFF"/>
              </a:solidFill>
              <a:round/>
              <a:headEnd/>
              <a:tailEnd/>
            </a:ln>
          </p:spPr>
          <p:txBody>
            <a:bodyPr/>
            <a:lstStyle/>
            <a:p>
              <a:pPr>
                <a:defRPr/>
              </a:pPr>
              <a:endParaRPr lang="en-US">
                <a:latin typeface="Arial" charset="0"/>
              </a:endParaRPr>
            </a:p>
          </p:txBody>
        </p:sp>
        <p:sp>
          <p:nvSpPr>
            <p:cNvPr id="517143" name="Freeform 23"/>
            <p:cNvSpPr>
              <a:spLocks/>
            </p:cNvSpPr>
            <p:nvPr/>
          </p:nvSpPr>
          <p:spPr bwMode="auto">
            <a:xfrm>
              <a:off x="685" y="1807"/>
              <a:ext cx="2354" cy="1412"/>
            </a:xfrm>
            <a:custGeom>
              <a:avLst/>
              <a:gdLst/>
              <a:ahLst/>
              <a:cxnLst>
                <a:cxn ang="0">
                  <a:pos x="0" y="263"/>
                </a:cxn>
                <a:cxn ang="0">
                  <a:pos x="98" y="209"/>
                </a:cxn>
                <a:cxn ang="0">
                  <a:pos x="197" y="166"/>
                </a:cxn>
                <a:cxn ang="0">
                  <a:pos x="295" y="123"/>
                </a:cxn>
                <a:cxn ang="0">
                  <a:pos x="394" y="91"/>
                </a:cxn>
                <a:cxn ang="0">
                  <a:pos x="492" y="59"/>
                </a:cxn>
                <a:cxn ang="0">
                  <a:pos x="591" y="32"/>
                </a:cxn>
                <a:cxn ang="0">
                  <a:pos x="689" y="0"/>
                </a:cxn>
              </a:cxnLst>
              <a:rect l="0" t="0" r="r" b="b"/>
              <a:pathLst>
                <a:path w="689" h="263">
                  <a:moveTo>
                    <a:pt x="0" y="263"/>
                  </a:moveTo>
                  <a:lnTo>
                    <a:pt x="98" y="209"/>
                  </a:lnTo>
                  <a:lnTo>
                    <a:pt x="197" y="166"/>
                  </a:lnTo>
                  <a:lnTo>
                    <a:pt x="295" y="123"/>
                  </a:lnTo>
                  <a:lnTo>
                    <a:pt x="394" y="91"/>
                  </a:lnTo>
                  <a:lnTo>
                    <a:pt x="492" y="59"/>
                  </a:lnTo>
                  <a:lnTo>
                    <a:pt x="591" y="32"/>
                  </a:lnTo>
                  <a:lnTo>
                    <a:pt x="689" y="0"/>
                  </a:lnTo>
                </a:path>
              </a:pathLst>
            </a:custGeom>
            <a:noFill/>
            <a:ln w="15875">
              <a:solidFill>
                <a:srgbClr val="00FFFF"/>
              </a:solidFill>
              <a:prstDash val="solid"/>
              <a:round/>
              <a:headEnd/>
              <a:tailEnd/>
            </a:ln>
          </p:spPr>
          <p:txBody>
            <a:bodyPr/>
            <a:lstStyle/>
            <a:p>
              <a:pPr>
                <a:defRPr/>
              </a:pPr>
              <a:endParaRPr lang="en-US">
                <a:latin typeface="Arial" charset="0"/>
              </a:endParaRPr>
            </a:p>
          </p:txBody>
        </p:sp>
        <p:sp>
          <p:nvSpPr>
            <p:cNvPr id="517144" name="Freeform 24"/>
            <p:cNvSpPr>
              <a:spLocks/>
            </p:cNvSpPr>
            <p:nvPr/>
          </p:nvSpPr>
          <p:spPr bwMode="auto">
            <a:xfrm>
              <a:off x="685" y="1721"/>
              <a:ext cx="2354" cy="1498"/>
            </a:xfrm>
            <a:custGeom>
              <a:avLst/>
              <a:gdLst/>
              <a:ahLst/>
              <a:cxnLst>
                <a:cxn ang="0">
                  <a:pos x="0" y="279"/>
                </a:cxn>
                <a:cxn ang="0">
                  <a:pos x="98" y="220"/>
                </a:cxn>
                <a:cxn ang="0">
                  <a:pos x="197" y="161"/>
                </a:cxn>
                <a:cxn ang="0">
                  <a:pos x="295" y="150"/>
                </a:cxn>
                <a:cxn ang="0">
                  <a:pos x="394" y="129"/>
                </a:cxn>
                <a:cxn ang="0">
                  <a:pos x="492" y="97"/>
                </a:cxn>
                <a:cxn ang="0">
                  <a:pos x="591" y="43"/>
                </a:cxn>
                <a:cxn ang="0">
                  <a:pos x="689" y="0"/>
                </a:cxn>
              </a:cxnLst>
              <a:rect l="0" t="0" r="r" b="b"/>
              <a:pathLst>
                <a:path w="689" h="279">
                  <a:moveTo>
                    <a:pt x="0" y="279"/>
                  </a:moveTo>
                  <a:lnTo>
                    <a:pt x="98" y="220"/>
                  </a:lnTo>
                  <a:lnTo>
                    <a:pt x="197" y="161"/>
                  </a:lnTo>
                  <a:lnTo>
                    <a:pt x="295" y="150"/>
                  </a:lnTo>
                  <a:lnTo>
                    <a:pt x="394" y="129"/>
                  </a:lnTo>
                  <a:lnTo>
                    <a:pt x="492" y="97"/>
                  </a:lnTo>
                  <a:lnTo>
                    <a:pt x="591" y="43"/>
                  </a:lnTo>
                  <a:lnTo>
                    <a:pt x="689" y="0"/>
                  </a:lnTo>
                </a:path>
              </a:pathLst>
            </a:custGeom>
            <a:noFill/>
            <a:ln w="15875">
              <a:solidFill>
                <a:srgbClr val="FFFF00"/>
              </a:solidFill>
              <a:prstDash val="solid"/>
              <a:round/>
              <a:headEnd/>
              <a:tailEnd/>
            </a:ln>
          </p:spPr>
          <p:txBody>
            <a:bodyPr/>
            <a:lstStyle/>
            <a:p>
              <a:pPr>
                <a:defRPr/>
              </a:pPr>
              <a:endParaRPr lang="en-US">
                <a:latin typeface="Arial" charset="0"/>
              </a:endParaRPr>
            </a:p>
          </p:txBody>
        </p:sp>
        <p:sp>
          <p:nvSpPr>
            <p:cNvPr id="517145" name="Freeform 25"/>
            <p:cNvSpPr>
              <a:spLocks/>
            </p:cNvSpPr>
            <p:nvPr/>
          </p:nvSpPr>
          <p:spPr bwMode="auto">
            <a:xfrm>
              <a:off x="685" y="1978"/>
              <a:ext cx="2354" cy="1241"/>
            </a:xfrm>
            <a:custGeom>
              <a:avLst/>
              <a:gdLst/>
              <a:ahLst/>
              <a:cxnLst>
                <a:cxn ang="0">
                  <a:pos x="0" y="231"/>
                </a:cxn>
                <a:cxn ang="0">
                  <a:pos x="98" y="188"/>
                </a:cxn>
                <a:cxn ang="0">
                  <a:pos x="197" y="172"/>
                </a:cxn>
                <a:cxn ang="0">
                  <a:pos x="295" y="134"/>
                </a:cxn>
                <a:cxn ang="0">
                  <a:pos x="394" y="97"/>
                </a:cxn>
                <a:cxn ang="0">
                  <a:pos x="492" y="81"/>
                </a:cxn>
                <a:cxn ang="0">
                  <a:pos x="591" y="54"/>
                </a:cxn>
                <a:cxn ang="0">
                  <a:pos x="689" y="0"/>
                </a:cxn>
              </a:cxnLst>
              <a:rect l="0" t="0" r="r" b="b"/>
              <a:pathLst>
                <a:path w="689" h="231">
                  <a:moveTo>
                    <a:pt x="0" y="231"/>
                  </a:moveTo>
                  <a:lnTo>
                    <a:pt x="98" y="188"/>
                  </a:lnTo>
                  <a:lnTo>
                    <a:pt x="197" y="172"/>
                  </a:lnTo>
                  <a:lnTo>
                    <a:pt x="295" y="134"/>
                  </a:lnTo>
                  <a:lnTo>
                    <a:pt x="394" y="97"/>
                  </a:lnTo>
                  <a:lnTo>
                    <a:pt x="492" y="81"/>
                  </a:lnTo>
                  <a:lnTo>
                    <a:pt x="591" y="54"/>
                  </a:lnTo>
                  <a:lnTo>
                    <a:pt x="689" y="0"/>
                  </a:lnTo>
                </a:path>
              </a:pathLst>
            </a:custGeom>
            <a:noFill/>
            <a:ln w="15875">
              <a:solidFill>
                <a:srgbClr val="00FF00"/>
              </a:solidFill>
              <a:prstDash val="solid"/>
              <a:round/>
              <a:headEnd/>
              <a:tailEnd/>
            </a:ln>
          </p:spPr>
          <p:txBody>
            <a:bodyPr/>
            <a:lstStyle/>
            <a:p>
              <a:pPr>
                <a:defRPr/>
              </a:pPr>
              <a:endParaRPr lang="en-US">
                <a:latin typeface="Arial" charset="0"/>
              </a:endParaRPr>
            </a:p>
          </p:txBody>
        </p:sp>
        <p:sp>
          <p:nvSpPr>
            <p:cNvPr id="517146" name="Freeform 26"/>
            <p:cNvSpPr>
              <a:spLocks/>
            </p:cNvSpPr>
            <p:nvPr/>
          </p:nvSpPr>
          <p:spPr bwMode="auto">
            <a:xfrm>
              <a:off x="665" y="3187"/>
              <a:ext cx="41" cy="64"/>
            </a:xfrm>
            <a:custGeom>
              <a:avLst/>
              <a:gdLst/>
              <a:ahLst/>
              <a:cxnLst>
                <a:cxn ang="0">
                  <a:pos x="20" y="0"/>
                </a:cxn>
                <a:cxn ang="0">
                  <a:pos x="41" y="32"/>
                </a:cxn>
                <a:cxn ang="0">
                  <a:pos x="20" y="64"/>
                </a:cxn>
                <a:cxn ang="0">
                  <a:pos x="0" y="32"/>
                </a:cxn>
                <a:cxn ang="0">
                  <a:pos x="20" y="0"/>
                </a:cxn>
              </a:cxnLst>
              <a:rect l="0" t="0" r="r" b="b"/>
              <a:pathLst>
                <a:path w="41" h="64">
                  <a:moveTo>
                    <a:pt x="20" y="0"/>
                  </a:moveTo>
                  <a:lnTo>
                    <a:pt x="41" y="32"/>
                  </a:lnTo>
                  <a:lnTo>
                    <a:pt x="20" y="64"/>
                  </a:lnTo>
                  <a:lnTo>
                    <a:pt x="0" y="32"/>
                  </a:lnTo>
                  <a:lnTo>
                    <a:pt x="20"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47" name="Freeform 27"/>
            <p:cNvSpPr>
              <a:spLocks/>
            </p:cNvSpPr>
            <p:nvPr/>
          </p:nvSpPr>
          <p:spPr bwMode="auto">
            <a:xfrm>
              <a:off x="1000" y="2897"/>
              <a:ext cx="41" cy="64"/>
            </a:xfrm>
            <a:custGeom>
              <a:avLst/>
              <a:gdLst/>
              <a:ahLst/>
              <a:cxnLst>
                <a:cxn ang="0">
                  <a:pos x="20" y="0"/>
                </a:cxn>
                <a:cxn ang="0">
                  <a:pos x="41" y="32"/>
                </a:cxn>
                <a:cxn ang="0">
                  <a:pos x="20" y="64"/>
                </a:cxn>
                <a:cxn ang="0">
                  <a:pos x="0" y="32"/>
                </a:cxn>
                <a:cxn ang="0">
                  <a:pos x="20" y="0"/>
                </a:cxn>
              </a:cxnLst>
              <a:rect l="0" t="0" r="r" b="b"/>
              <a:pathLst>
                <a:path w="41" h="64">
                  <a:moveTo>
                    <a:pt x="20" y="0"/>
                  </a:moveTo>
                  <a:lnTo>
                    <a:pt x="41" y="32"/>
                  </a:lnTo>
                  <a:lnTo>
                    <a:pt x="20" y="64"/>
                  </a:lnTo>
                  <a:lnTo>
                    <a:pt x="0" y="32"/>
                  </a:lnTo>
                  <a:lnTo>
                    <a:pt x="20"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48" name="Freeform 28"/>
            <p:cNvSpPr>
              <a:spLocks/>
            </p:cNvSpPr>
            <p:nvPr/>
          </p:nvSpPr>
          <p:spPr bwMode="auto">
            <a:xfrm>
              <a:off x="1338" y="2666"/>
              <a:ext cx="41" cy="64"/>
            </a:xfrm>
            <a:custGeom>
              <a:avLst/>
              <a:gdLst/>
              <a:ahLst/>
              <a:cxnLst>
                <a:cxn ang="0">
                  <a:pos x="20" y="0"/>
                </a:cxn>
                <a:cxn ang="0">
                  <a:pos x="41" y="32"/>
                </a:cxn>
                <a:cxn ang="0">
                  <a:pos x="20" y="64"/>
                </a:cxn>
                <a:cxn ang="0">
                  <a:pos x="0" y="32"/>
                </a:cxn>
                <a:cxn ang="0">
                  <a:pos x="20" y="0"/>
                </a:cxn>
              </a:cxnLst>
              <a:rect l="0" t="0" r="r" b="b"/>
              <a:pathLst>
                <a:path w="41" h="64">
                  <a:moveTo>
                    <a:pt x="20" y="0"/>
                  </a:moveTo>
                  <a:lnTo>
                    <a:pt x="41" y="32"/>
                  </a:lnTo>
                  <a:lnTo>
                    <a:pt x="20" y="64"/>
                  </a:lnTo>
                  <a:lnTo>
                    <a:pt x="0" y="32"/>
                  </a:lnTo>
                  <a:lnTo>
                    <a:pt x="20"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49" name="Freeform 29"/>
            <p:cNvSpPr>
              <a:spLocks/>
            </p:cNvSpPr>
            <p:nvPr/>
          </p:nvSpPr>
          <p:spPr bwMode="auto">
            <a:xfrm>
              <a:off x="1672" y="2435"/>
              <a:ext cx="41" cy="64"/>
            </a:xfrm>
            <a:custGeom>
              <a:avLst/>
              <a:gdLst/>
              <a:ahLst/>
              <a:cxnLst>
                <a:cxn ang="0">
                  <a:pos x="21" y="0"/>
                </a:cxn>
                <a:cxn ang="0">
                  <a:pos x="41" y="32"/>
                </a:cxn>
                <a:cxn ang="0">
                  <a:pos x="21" y="64"/>
                </a:cxn>
                <a:cxn ang="0">
                  <a:pos x="0" y="32"/>
                </a:cxn>
                <a:cxn ang="0">
                  <a:pos x="21" y="0"/>
                </a:cxn>
              </a:cxnLst>
              <a:rect l="0" t="0" r="r" b="b"/>
              <a:pathLst>
                <a:path w="41" h="64">
                  <a:moveTo>
                    <a:pt x="21" y="0"/>
                  </a:moveTo>
                  <a:lnTo>
                    <a:pt x="41" y="32"/>
                  </a:lnTo>
                  <a:lnTo>
                    <a:pt x="21" y="64"/>
                  </a:lnTo>
                  <a:lnTo>
                    <a:pt x="0" y="32"/>
                  </a:lnTo>
                  <a:lnTo>
                    <a:pt x="21"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50" name="Freeform 30"/>
            <p:cNvSpPr>
              <a:spLocks/>
            </p:cNvSpPr>
            <p:nvPr/>
          </p:nvSpPr>
          <p:spPr bwMode="auto">
            <a:xfrm>
              <a:off x="2011" y="2263"/>
              <a:ext cx="41" cy="65"/>
            </a:xfrm>
            <a:custGeom>
              <a:avLst/>
              <a:gdLst/>
              <a:ahLst/>
              <a:cxnLst>
                <a:cxn ang="0">
                  <a:pos x="20" y="0"/>
                </a:cxn>
                <a:cxn ang="0">
                  <a:pos x="41" y="32"/>
                </a:cxn>
                <a:cxn ang="0">
                  <a:pos x="20" y="65"/>
                </a:cxn>
                <a:cxn ang="0">
                  <a:pos x="0" y="32"/>
                </a:cxn>
                <a:cxn ang="0">
                  <a:pos x="20" y="0"/>
                </a:cxn>
              </a:cxnLst>
              <a:rect l="0" t="0" r="r" b="b"/>
              <a:pathLst>
                <a:path w="41" h="65">
                  <a:moveTo>
                    <a:pt x="20" y="0"/>
                  </a:moveTo>
                  <a:lnTo>
                    <a:pt x="41" y="32"/>
                  </a:lnTo>
                  <a:lnTo>
                    <a:pt x="20" y="65"/>
                  </a:lnTo>
                  <a:lnTo>
                    <a:pt x="0" y="32"/>
                  </a:lnTo>
                  <a:lnTo>
                    <a:pt x="20"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51" name="Freeform 31"/>
            <p:cNvSpPr>
              <a:spLocks/>
            </p:cNvSpPr>
            <p:nvPr/>
          </p:nvSpPr>
          <p:spPr bwMode="auto">
            <a:xfrm>
              <a:off x="2345" y="2091"/>
              <a:ext cx="41" cy="65"/>
            </a:xfrm>
            <a:custGeom>
              <a:avLst/>
              <a:gdLst/>
              <a:ahLst/>
              <a:cxnLst>
                <a:cxn ang="0">
                  <a:pos x="21" y="0"/>
                </a:cxn>
                <a:cxn ang="0">
                  <a:pos x="41" y="32"/>
                </a:cxn>
                <a:cxn ang="0">
                  <a:pos x="21" y="65"/>
                </a:cxn>
                <a:cxn ang="0">
                  <a:pos x="0" y="32"/>
                </a:cxn>
                <a:cxn ang="0">
                  <a:pos x="21" y="0"/>
                </a:cxn>
              </a:cxnLst>
              <a:rect l="0" t="0" r="r" b="b"/>
              <a:pathLst>
                <a:path w="41" h="65">
                  <a:moveTo>
                    <a:pt x="21" y="0"/>
                  </a:moveTo>
                  <a:lnTo>
                    <a:pt x="41" y="32"/>
                  </a:lnTo>
                  <a:lnTo>
                    <a:pt x="21" y="65"/>
                  </a:lnTo>
                  <a:lnTo>
                    <a:pt x="0" y="32"/>
                  </a:lnTo>
                  <a:lnTo>
                    <a:pt x="21"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52" name="Freeform 32"/>
            <p:cNvSpPr>
              <a:spLocks/>
            </p:cNvSpPr>
            <p:nvPr/>
          </p:nvSpPr>
          <p:spPr bwMode="auto">
            <a:xfrm>
              <a:off x="2684" y="1946"/>
              <a:ext cx="41" cy="65"/>
            </a:xfrm>
            <a:custGeom>
              <a:avLst/>
              <a:gdLst/>
              <a:ahLst/>
              <a:cxnLst>
                <a:cxn ang="0">
                  <a:pos x="20" y="0"/>
                </a:cxn>
                <a:cxn ang="0">
                  <a:pos x="41" y="32"/>
                </a:cxn>
                <a:cxn ang="0">
                  <a:pos x="20" y="65"/>
                </a:cxn>
                <a:cxn ang="0">
                  <a:pos x="0" y="32"/>
                </a:cxn>
                <a:cxn ang="0">
                  <a:pos x="20" y="0"/>
                </a:cxn>
              </a:cxnLst>
              <a:rect l="0" t="0" r="r" b="b"/>
              <a:pathLst>
                <a:path w="41" h="65">
                  <a:moveTo>
                    <a:pt x="20" y="0"/>
                  </a:moveTo>
                  <a:lnTo>
                    <a:pt x="41" y="32"/>
                  </a:lnTo>
                  <a:lnTo>
                    <a:pt x="20" y="65"/>
                  </a:lnTo>
                  <a:lnTo>
                    <a:pt x="0" y="32"/>
                  </a:lnTo>
                  <a:lnTo>
                    <a:pt x="20"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53" name="Freeform 33"/>
            <p:cNvSpPr>
              <a:spLocks/>
            </p:cNvSpPr>
            <p:nvPr/>
          </p:nvSpPr>
          <p:spPr bwMode="auto">
            <a:xfrm>
              <a:off x="3018" y="1774"/>
              <a:ext cx="41" cy="65"/>
            </a:xfrm>
            <a:custGeom>
              <a:avLst/>
              <a:gdLst/>
              <a:ahLst/>
              <a:cxnLst>
                <a:cxn ang="0">
                  <a:pos x="21" y="0"/>
                </a:cxn>
                <a:cxn ang="0">
                  <a:pos x="41" y="33"/>
                </a:cxn>
                <a:cxn ang="0">
                  <a:pos x="21" y="65"/>
                </a:cxn>
                <a:cxn ang="0">
                  <a:pos x="0" y="33"/>
                </a:cxn>
                <a:cxn ang="0">
                  <a:pos x="21" y="0"/>
                </a:cxn>
              </a:cxnLst>
              <a:rect l="0" t="0" r="r" b="b"/>
              <a:pathLst>
                <a:path w="41" h="65">
                  <a:moveTo>
                    <a:pt x="21" y="0"/>
                  </a:moveTo>
                  <a:lnTo>
                    <a:pt x="41" y="33"/>
                  </a:lnTo>
                  <a:lnTo>
                    <a:pt x="21" y="65"/>
                  </a:lnTo>
                  <a:lnTo>
                    <a:pt x="0" y="33"/>
                  </a:lnTo>
                  <a:lnTo>
                    <a:pt x="21"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54" name="Rectangle 34"/>
            <p:cNvSpPr>
              <a:spLocks noChangeArrowheads="1"/>
            </p:cNvSpPr>
            <p:nvPr/>
          </p:nvSpPr>
          <p:spPr bwMode="auto">
            <a:xfrm>
              <a:off x="665" y="3187"/>
              <a:ext cx="37"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55" name="Rectangle 35"/>
            <p:cNvSpPr>
              <a:spLocks noChangeArrowheads="1"/>
            </p:cNvSpPr>
            <p:nvPr/>
          </p:nvSpPr>
          <p:spPr bwMode="auto">
            <a:xfrm>
              <a:off x="1000" y="2870"/>
              <a:ext cx="37"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56" name="Rectangle 36"/>
            <p:cNvSpPr>
              <a:spLocks noChangeArrowheads="1"/>
            </p:cNvSpPr>
            <p:nvPr/>
          </p:nvSpPr>
          <p:spPr bwMode="auto">
            <a:xfrm>
              <a:off x="1338" y="2553"/>
              <a:ext cx="37"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57" name="Rectangle 37"/>
            <p:cNvSpPr>
              <a:spLocks noChangeArrowheads="1"/>
            </p:cNvSpPr>
            <p:nvPr/>
          </p:nvSpPr>
          <p:spPr bwMode="auto">
            <a:xfrm>
              <a:off x="1672" y="2494"/>
              <a:ext cx="38"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58" name="Rectangle 38"/>
            <p:cNvSpPr>
              <a:spLocks noChangeArrowheads="1"/>
            </p:cNvSpPr>
            <p:nvPr/>
          </p:nvSpPr>
          <p:spPr bwMode="auto">
            <a:xfrm>
              <a:off x="2011" y="2381"/>
              <a:ext cx="37"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59" name="Rectangle 39"/>
            <p:cNvSpPr>
              <a:spLocks noChangeArrowheads="1"/>
            </p:cNvSpPr>
            <p:nvPr/>
          </p:nvSpPr>
          <p:spPr bwMode="auto">
            <a:xfrm>
              <a:off x="2345" y="2209"/>
              <a:ext cx="38"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60" name="Rectangle 40"/>
            <p:cNvSpPr>
              <a:spLocks noChangeArrowheads="1"/>
            </p:cNvSpPr>
            <p:nvPr/>
          </p:nvSpPr>
          <p:spPr bwMode="auto">
            <a:xfrm>
              <a:off x="2684" y="1919"/>
              <a:ext cx="37"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61" name="Rectangle 41"/>
            <p:cNvSpPr>
              <a:spLocks noChangeArrowheads="1"/>
            </p:cNvSpPr>
            <p:nvPr/>
          </p:nvSpPr>
          <p:spPr bwMode="auto">
            <a:xfrm>
              <a:off x="3018" y="1688"/>
              <a:ext cx="38"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62" name="Freeform 42"/>
            <p:cNvSpPr>
              <a:spLocks/>
            </p:cNvSpPr>
            <p:nvPr/>
          </p:nvSpPr>
          <p:spPr bwMode="auto">
            <a:xfrm>
              <a:off x="665" y="3187"/>
              <a:ext cx="41" cy="64"/>
            </a:xfrm>
            <a:custGeom>
              <a:avLst/>
              <a:gdLst/>
              <a:ahLst/>
              <a:cxnLst>
                <a:cxn ang="0">
                  <a:pos x="20" y="0"/>
                </a:cxn>
                <a:cxn ang="0">
                  <a:pos x="41" y="64"/>
                </a:cxn>
                <a:cxn ang="0">
                  <a:pos x="0" y="64"/>
                </a:cxn>
                <a:cxn ang="0">
                  <a:pos x="20" y="0"/>
                </a:cxn>
              </a:cxnLst>
              <a:rect l="0" t="0" r="r" b="b"/>
              <a:pathLst>
                <a:path w="41" h="64">
                  <a:moveTo>
                    <a:pt x="20" y="0"/>
                  </a:moveTo>
                  <a:lnTo>
                    <a:pt x="41" y="64"/>
                  </a:lnTo>
                  <a:lnTo>
                    <a:pt x="0" y="64"/>
                  </a:lnTo>
                  <a:lnTo>
                    <a:pt x="20"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63" name="Freeform 43"/>
            <p:cNvSpPr>
              <a:spLocks/>
            </p:cNvSpPr>
            <p:nvPr/>
          </p:nvSpPr>
          <p:spPr bwMode="auto">
            <a:xfrm>
              <a:off x="1000" y="2956"/>
              <a:ext cx="41" cy="64"/>
            </a:xfrm>
            <a:custGeom>
              <a:avLst/>
              <a:gdLst/>
              <a:ahLst/>
              <a:cxnLst>
                <a:cxn ang="0">
                  <a:pos x="20" y="0"/>
                </a:cxn>
                <a:cxn ang="0">
                  <a:pos x="41" y="64"/>
                </a:cxn>
                <a:cxn ang="0">
                  <a:pos x="0" y="64"/>
                </a:cxn>
                <a:cxn ang="0">
                  <a:pos x="20" y="0"/>
                </a:cxn>
              </a:cxnLst>
              <a:rect l="0" t="0" r="r" b="b"/>
              <a:pathLst>
                <a:path w="41" h="64">
                  <a:moveTo>
                    <a:pt x="20" y="0"/>
                  </a:moveTo>
                  <a:lnTo>
                    <a:pt x="41" y="64"/>
                  </a:lnTo>
                  <a:lnTo>
                    <a:pt x="0" y="64"/>
                  </a:lnTo>
                  <a:lnTo>
                    <a:pt x="20"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64" name="Freeform 44"/>
            <p:cNvSpPr>
              <a:spLocks/>
            </p:cNvSpPr>
            <p:nvPr/>
          </p:nvSpPr>
          <p:spPr bwMode="auto">
            <a:xfrm>
              <a:off x="1338" y="2870"/>
              <a:ext cx="41" cy="64"/>
            </a:xfrm>
            <a:custGeom>
              <a:avLst/>
              <a:gdLst/>
              <a:ahLst/>
              <a:cxnLst>
                <a:cxn ang="0">
                  <a:pos x="20" y="0"/>
                </a:cxn>
                <a:cxn ang="0">
                  <a:pos x="41" y="64"/>
                </a:cxn>
                <a:cxn ang="0">
                  <a:pos x="0" y="64"/>
                </a:cxn>
                <a:cxn ang="0">
                  <a:pos x="20" y="0"/>
                </a:cxn>
              </a:cxnLst>
              <a:rect l="0" t="0" r="r" b="b"/>
              <a:pathLst>
                <a:path w="41" h="64">
                  <a:moveTo>
                    <a:pt x="20" y="0"/>
                  </a:moveTo>
                  <a:lnTo>
                    <a:pt x="41" y="64"/>
                  </a:lnTo>
                  <a:lnTo>
                    <a:pt x="0" y="64"/>
                  </a:lnTo>
                  <a:lnTo>
                    <a:pt x="20"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65" name="Freeform 45"/>
            <p:cNvSpPr>
              <a:spLocks/>
            </p:cNvSpPr>
            <p:nvPr/>
          </p:nvSpPr>
          <p:spPr bwMode="auto">
            <a:xfrm>
              <a:off x="1672" y="2666"/>
              <a:ext cx="41" cy="64"/>
            </a:xfrm>
            <a:custGeom>
              <a:avLst/>
              <a:gdLst/>
              <a:ahLst/>
              <a:cxnLst>
                <a:cxn ang="0">
                  <a:pos x="21" y="0"/>
                </a:cxn>
                <a:cxn ang="0">
                  <a:pos x="41" y="64"/>
                </a:cxn>
                <a:cxn ang="0">
                  <a:pos x="0" y="64"/>
                </a:cxn>
                <a:cxn ang="0">
                  <a:pos x="21" y="0"/>
                </a:cxn>
              </a:cxnLst>
              <a:rect l="0" t="0" r="r" b="b"/>
              <a:pathLst>
                <a:path w="41" h="64">
                  <a:moveTo>
                    <a:pt x="21" y="0"/>
                  </a:moveTo>
                  <a:lnTo>
                    <a:pt x="41" y="64"/>
                  </a:lnTo>
                  <a:lnTo>
                    <a:pt x="0" y="64"/>
                  </a:lnTo>
                  <a:lnTo>
                    <a:pt x="21"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66" name="Freeform 46"/>
            <p:cNvSpPr>
              <a:spLocks/>
            </p:cNvSpPr>
            <p:nvPr/>
          </p:nvSpPr>
          <p:spPr bwMode="auto">
            <a:xfrm>
              <a:off x="2011" y="2467"/>
              <a:ext cx="41" cy="65"/>
            </a:xfrm>
            <a:custGeom>
              <a:avLst/>
              <a:gdLst/>
              <a:ahLst/>
              <a:cxnLst>
                <a:cxn ang="0">
                  <a:pos x="20" y="0"/>
                </a:cxn>
                <a:cxn ang="0">
                  <a:pos x="41" y="65"/>
                </a:cxn>
                <a:cxn ang="0">
                  <a:pos x="0" y="65"/>
                </a:cxn>
                <a:cxn ang="0">
                  <a:pos x="20" y="0"/>
                </a:cxn>
              </a:cxnLst>
              <a:rect l="0" t="0" r="r" b="b"/>
              <a:pathLst>
                <a:path w="41" h="65">
                  <a:moveTo>
                    <a:pt x="20" y="0"/>
                  </a:moveTo>
                  <a:lnTo>
                    <a:pt x="41" y="65"/>
                  </a:lnTo>
                  <a:lnTo>
                    <a:pt x="0" y="65"/>
                  </a:lnTo>
                  <a:lnTo>
                    <a:pt x="20"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67" name="Freeform 47"/>
            <p:cNvSpPr>
              <a:spLocks/>
            </p:cNvSpPr>
            <p:nvPr/>
          </p:nvSpPr>
          <p:spPr bwMode="auto">
            <a:xfrm>
              <a:off x="2345" y="2381"/>
              <a:ext cx="41" cy="65"/>
            </a:xfrm>
            <a:custGeom>
              <a:avLst/>
              <a:gdLst/>
              <a:ahLst/>
              <a:cxnLst>
                <a:cxn ang="0">
                  <a:pos x="21" y="0"/>
                </a:cxn>
                <a:cxn ang="0">
                  <a:pos x="41" y="65"/>
                </a:cxn>
                <a:cxn ang="0">
                  <a:pos x="0" y="65"/>
                </a:cxn>
                <a:cxn ang="0">
                  <a:pos x="21" y="0"/>
                </a:cxn>
              </a:cxnLst>
              <a:rect l="0" t="0" r="r" b="b"/>
              <a:pathLst>
                <a:path w="41" h="65">
                  <a:moveTo>
                    <a:pt x="21" y="0"/>
                  </a:moveTo>
                  <a:lnTo>
                    <a:pt x="41" y="65"/>
                  </a:lnTo>
                  <a:lnTo>
                    <a:pt x="0" y="65"/>
                  </a:lnTo>
                  <a:lnTo>
                    <a:pt x="21"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68" name="Freeform 48"/>
            <p:cNvSpPr>
              <a:spLocks/>
            </p:cNvSpPr>
            <p:nvPr/>
          </p:nvSpPr>
          <p:spPr bwMode="auto">
            <a:xfrm>
              <a:off x="2684" y="2236"/>
              <a:ext cx="41" cy="65"/>
            </a:xfrm>
            <a:custGeom>
              <a:avLst/>
              <a:gdLst/>
              <a:ahLst/>
              <a:cxnLst>
                <a:cxn ang="0">
                  <a:pos x="20" y="0"/>
                </a:cxn>
                <a:cxn ang="0">
                  <a:pos x="41" y="65"/>
                </a:cxn>
                <a:cxn ang="0">
                  <a:pos x="0" y="65"/>
                </a:cxn>
                <a:cxn ang="0">
                  <a:pos x="20" y="0"/>
                </a:cxn>
              </a:cxnLst>
              <a:rect l="0" t="0" r="r" b="b"/>
              <a:pathLst>
                <a:path w="41" h="65">
                  <a:moveTo>
                    <a:pt x="20" y="0"/>
                  </a:moveTo>
                  <a:lnTo>
                    <a:pt x="41" y="65"/>
                  </a:lnTo>
                  <a:lnTo>
                    <a:pt x="0" y="65"/>
                  </a:lnTo>
                  <a:lnTo>
                    <a:pt x="20"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69" name="Freeform 49"/>
            <p:cNvSpPr>
              <a:spLocks/>
            </p:cNvSpPr>
            <p:nvPr/>
          </p:nvSpPr>
          <p:spPr bwMode="auto">
            <a:xfrm>
              <a:off x="3018" y="1946"/>
              <a:ext cx="41" cy="65"/>
            </a:xfrm>
            <a:custGeom>
              <a:avLst/>
              <a:gdLst/>
              <a:ahLst/>
              <a:cxnLst>
                <a:cxn ang="0">
                  <a:pos x="21" y="0"/>
                </a:cxn>
                <a:cxn ang="0">
                  <a:pos x="41" y="65"/>
                </a:cxn>
                <a:cxn ang="0">
                  <a:pos x="0" y="65"/>
                </a:cxn>
                <a:cxn ang="0">
                  <a:pos x="21" y="0"/>
                </a:cxn>
              </a:cxnLst>
              <a:rect l="0" t="0" r="r" b="b"/>
              <a:pathLst>
                <a:path w="41" h="65">
                  <a:moveTo>
                    <a:pt x="21" y="0"/>
                  </a:moveTo>
                  <a:lnTo>
                    <a:pt x="41" y="65"/>
                  </a:lnTo>
                  <a:lnTo>
                    <a:pt x="0" y="65"/>
                  </a:lnTo>
                  <a:lnTo>
                    <a:pt x="21"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70" name="Rectangle 50"/>
            <p:cNvSpPr>
              <a:spLocks noChangeArrowheads="1"/>
            </p:cNvSpPr>
            <p:nvPr/>
          </p:nvSpPr>
          <p:spPr bwMode="auto">
            <a:xfrm>
              <a:off x="573" y="3144"/>
              <a:ext cx="72" cy="155"/>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0</a:t>
              </a:r>
              <a:endParaRPr lang="en-US">
                <a:effectLst>
                  <a:outerShdw blurRad="38100" dist="38100" dir="2700000" algn="tl">
                    <a:srgbClr val="000000"/>
                  </a:outerShdw>
                </a:effectLst>
                <a:latin typeface="Arial" charset="0"/>
              </a:endParaRPr>
            </a:p>
          </p:txBody>
        </p:sp>
        <p:sp>
          <p:nvSpPr>
            <p:cNvPr id="517171" name="Rectangle 51"/>
            <p:cNvSpPr>
              <a:spLocks noChangeArrowheads="1"/>
            </p:cNvSpPr>
            <p:nvPr/>
          </p:nvSpPr>
          <p:spPr bwMode="auto">
            <a:xfrm>
              <a:off x="504" y="2854"/>
              <a:ext cx="178" cy="154"/>
            </a:xfrm>
            <a:prstGeom prst="rect">
              <a:avLst/>
            </a:prstGeom>
            <a:noFill/>
            <a:ln w="9525">
              <a:noFill/>
              <a:miter lim="800000"/>
              <a:headEnd/>
              <a:tailEnd/>
            </a:ln>
          </p:spPr>
          <p:txBody>
            <a:bodyPr wrap="none" lIns="0" tIns="0" rIns="0" bIns="0">
              <a:spAutoFit/>
            </a:bodyPr>
            <a:lstStyle/>
            <a:p>
              <a:pPr>
                <a:defRPr/>
              </a:pPr>
              <a:r>
                <a:rPr lang="en-US" sz="1600">
                  <a:solidFill>
                    <a:schemeClr val="bg1"/>
                  </a:solidFill>
                  <a:effectLst>
                    <a:outerShdw blurRad="38100" dist="38100" dir="2700000" algn="tl">
                      <a:srgbClr val="000000"/>
                    </a:outerShdw>
                  </a:effectLst>
                  <a:latin typeface="Arial" charset="0"/>
                </a:rPr>
                <a:t>0</a:t>
              </a:r>
              <a:r>
                <a:rPr lang="en-US" sz="1600">
                  <a:solidFill>
                    <a:srgbClr val="FFFFFF"/>
                  </a:solidFill>
                  <a:effectLst>
                    <a:outerShdw blurRad="38100" dist="38100" dir="2700000" algn="tl">
                      <a:srgbClr val="000000"/>
                    </a:outerShdw>
                  </a:effectLst>
                  <a:latin typeface="Arial" charset="0"/>
                </a:rPr>
                <a:t>.1</a:t>
              </a:r>
              <a:endParaRPr lang="en-US">
                <a:effectLst>
                  <a:outerShdw blurRad="38100" dist="38100" dir="2700000" algn="tl">
                    <a:srgbClr val="000000"/>
                  </a:outerShdw>
                </a:effectLst>
                <a:latin typeface="Arial" charset="0"/>
              </a:endParaRPr>
            </a:p>
          </p:txBody>
        </p:sp>
        <p:sp>
          <p:nvSpPr>
            <p:cNvPr id="517172" name="Rectangle 52"/>
            <p:cNvSpPr>
              <a:spLocks noChangeArrowheads="1"/>
            </p:cNvSpPr>
            <p:nvPr/>
          </p:nvSpPr>
          <p:spPr bwMode="auto">
            <a:xfrm>
              <a:off x="504" y="2569"/>
              <a:ext cx="178"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0.2</a:t>
              </a:r>
              <a:endParaRPr lang="en-US">
                <a:effectLst>
                  <a:outerShdw blurRad="38100" dist="38100" dir="2700000" algn="tl">
                    <a:srgbClr val="000000"/>
                  </a:outerShdw>
                </a:effectLst>
                <a:latin typeface="Arial" charset="0"/>
              </a:endParaRPr>
            </a:p>
          </p:txBody>
        </p:sp>
        <p:sp>
          <p:nvSpPr>
            <p:cNvPr id="517173" name="Rectangle 53"/>
            <p:cNvSpPr>
              <a:spLocks noChangeArrowheads="1"/>
            </p:cNvSpPr>
            <p:nvPr/>
          </p:nvSpPr>
          <p:spPr bwMode="auto">
            <a:xfrm>
              <a:off x="504" y="2279"/>
              <a:ext cx="178"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0.3</a:t>
              </a:r>
              <a:endParaRPr lang="en-US">
                <a:effectLst>
                  <a:outerShdw blurRad="38100" dist="38100" dir="2700000" algn="tl">
                    <a:srgbClr val="000000"/>
                  </a:outerShdw>
                </a:effectLst>
                <a:latin typeface="Arial" charset="0"/>
              </a:endParaRPr>
            </a:p>
          </p:txBody>
        </p:sp>
        <p:sp>
          <p:nvSpPr>
            <p:cNvPr id="517174" name="Rectangle 54"/>
            <p:cNvSpPr>
              <a:spLocks noChangeArrowheads="1"/>
            </p:cNvSpPr>
            <p:nvPr/>
          </p:nvSpPr>
          <p:spPr bwMode="auto">
            <a:xfrm>
              <a:off x="504" y="1989"/>
              <a:ext cx="178"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0.4</a:t>
              </a:r>
              <a:endParaRPr lang="en-US">
                <a:effectLst>
                  <a:outerShdw blurRad="38100" dist="38100" dir="2700000" algn="tl">
                    <a:srgbClr val="000000"/>
                  </a:outerShdw>
                </a:effectLst>
                <a:latin typeface="Arial" charset="0"/>
              </a:endParaRPr>
            </a:p>
          </p:txBody>
        </p:sp>
        <p:sp>
          <p:nvSpPr>
            <p:cNvPr id="517175" name="Rectangle 55"/>
            <p:cNvSpPr>
              <a:spLocks noChangeArrowheads="1"/>
            </p:cNvSpPr>
            <p:nvPr/>
          </p:nvSpPr>
          <p:spPr bwMode="auto">
            <a:xfrm>
              <a:off x="504" y="1704"/>
              <a:ext cx="178"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0.5</a:t>
              </a:r>
              <a:endParaRPr lang="en-US">
                <a:effectLst>
                  <a:outerShdw blurRad="38100" dist="38100" dir="2700000" algn="tl">
                    <a:srgbClr val="000000"/>
                  </a:outerShdw>
                </a:effectLst>
                <a:latin typeface="Arial" charset="0"/>
              </a:endParaRPr>
            </a:p>
          </p:txBody>
        </p:sp>
        <p:sp>
          <p:nvSpPr>
            <p:cNvPr id="517176" name="Rectangle 56"/>
            <p:cNvSpPr>
              <a:spLocks noChangeArrowheads="1"/>
            </p:cNvSpPr>
            <p:nvPr/>
          </p:nvSpPr>
          <p:spPr bwMode="auto">
            <a:xfrm>
              <a:off x="504" y="1414"/>
              <a:ext cx="178"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0.6</a:t>
              </a:r>
              <a:endParaRPr lang="en-US">
                <a:effectLst>
                  <a:outerShdw blurRad="38100" dist="38100" dir="2700000" algn="tl">
                    <a:srgbClr val="000000"/>
                  </a:outerShdw>
                </a:effectLst>
                <a:latin typeface="Arial" charset="0"/>
              </a:endParaRPr>
            </a:p>
          </p:txBody>
        </p:sp>
        <p:sp>
          <p:nvSpPr>
            <p:cNvPr id="517177" name="Rectangle 57"/>
            <p:cNvSpPr>
              <a:spLocks noChangeArrowheads="1"/>
            </p:cNvSpPr>
            <p:nvPr/>
          </p:nvSpPr>
          <p:spPr bwMode="auto">
            <a:xfrm>
              <a:off x="665" y="3343"/>
              <a:ext cx="71"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0</a:t>
              </a:r>
              <a:endParaRPr lang="en-US">
                <a:effectLst>
                  <a:outerShdw blurRad="38100" dist="38100" dir="2700000" algn="tl">
                    <a:srgbClr val="000000"/>
                  </a:outerShdw>
                </a:effectLst>
                <a:latin typeface="Arial" charset="0"/>
              </a:endParaRPr>
            </a:p>
          </p:txBody>
        </p:sp>
        <p:sp>
          <p:nvSpPr>
            <p:cNvPr id="517178" name="Rectangle 58"/>
            <p:cNvSpPr>
              <a:spLocks noChangeArrowheads="1"/>
            </p:cNvSpPr>
            <p:nvPr/>
          </p:nvSpPr>
          <p:spPr bwMode="auto">
            <a:xfrm>
              <a:off x="1000" y="3343"/>
              <a:ext cx="71"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6</a:t>
              </a:r>
              <a:endParaRPr lang="en-US">
                <a:effectLst>
                  <a:outerShdw blurRad="38100" dist="38100" dir="2700000" algn="tl">
                    <a:srgbClr val="000000"/>
                  </a:outerShdw>
                </a:effectLst>
                <a:latin typeface="Arial" charset="0"/>
              </a:endParaRPr>
            </a:p>
          </p:txBody>
        </p:sp>
        <p:sp>
          <p:nvSpPr>
            <p:cNvPr id="517179" name="Rectangle 59"/>
            <p:cNvSpPr>
              <a:spLocks noChangeArrowheads="1"/>
            </p:cNvSpPr>
            <p:nvPr/>
          </p:nvSpPr>
          <p:spPr bwMode="auto">
            <a:xfrm>
              <a:off x="1314" y="3343"/>
              <a:ext cx="142"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12</a:t>
              </a:r>
              <a:endParaRPr lang="en-US">
                <a:effectLst>
                  <a:outerShdw blurRad="38100" dist="38100" dir="2700000" algn="tl">
                    <a:srgbClr val="000000"/>
                  </a:outerShdw>
                </a:effectLst>
                <a:latin typeface="Arial" charset="0"/>
              </a:endParaRPr>
            </a:p>
          </p:txBody>
        </p:sp>
        <p:sp>
          <p:nvSpPr>
            <p:cNvPr id="517180" name="Rectangle 60"/>
            <p:cNvSpPr>
              <a:spLocks noChangeArrowheads="1"/>
            </p:cNvSpPr>
            <p:nvPr/>
          </p:nvSpPr>
          <p:spPr bwMode="auto">
            <a:xfrm>
              <a:off x="1649" y="3343"/>
              <a:ext cx="142"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18</a:t>
              </a:r>
              <a:endParaRPr lang="en-US">
                <a:effectLst>
                  <a:outerShdw blurRad="38100" dist="38100" dir="2700000" algn="tl">
                    <a:srgbClr val="000000"/>
                  </a:outerShdw>
                </a:effectLst>
                <a:latin typeface="Arial" charset="0"/>
              </a:endParaRPr>
            </a:p>
          </p:txBody>
        </p:sp>
        <p:sp>
          <p:nvSpPr>
            <p:cNvPr id="517181" name="Rectangle 61"/>
            <p:cNvSpPr>
              <a:spLocks noChangeArrowheads="1"/>
            </p:cNvSpPr>
            <p:nvPr/>
          </p:nvSpPr>
          <p:spPr bwMode="auto">
            <a:xfrm>
              <a:off x="1987" y="3343"/>
              <a:ext cx="142"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24</a:t>
              </a:r>
              <a:endParaRPr lang="en-US">
                <a:effectLst>
                  <a:outerShdw blurRad="38100" dist="38100" dir="2700000" algn="tl">
                    <a:srgbClr val="000000"/>
                  </a:outerShdw>
                </a:effectLst>
                <a:latin typeface="Arial" charset="0"/>
              </a:endParaRPr>
            </a:p>
          </p:txBody>
        </p:sp>
        <p:sp>
          <p:nvSpPr>
            <p:cNvPr id="517182" name="Rectangle 62"/>
            <p:cNvSpPr>
              <a:spLocks noChangeArrowheads="1"/>
            </p:cNvSpPr>
            <p:nvPr/>
          </p:nvSpPr>
          <p:spPr bwMode="auto">
            <a:xfrm>
              <a:off x="2321" y="3343"/>
              <a:ext cx="142"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30</a:t>
              </a:r>
              <a:endParaRPr lang="en-US">
                <a:effectLst>
                  <a:outerShdw blurRad="38100" dist="38100" dir="2700000" algn="tl">
                    <a:srgbClr val="000000"/>
                  </a:outerShdw>
                </a:effectLst>
                <a:latin typeface="Arial" charset="0"/>
              </a:endParaRPr>
            </a:p>
          </p:txBody>
        </p:sp>
        <p:sp>
          <p:nvSpPr>
            <p:cNvPr id="517183" name="Rectangle 63"/>
            <p:cNvSpPr>
              <a:spLocks noChangeArrowheads="1"/>
            </p:cNvSpPr>
            <p:nvPr/>
          </p:nvSpPr>
          <p:spPr bwMode="auto">
            <a:xfrm>
              <a:off x="2660" y="3343"/>
              <a:ext cx="142"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36</a:t>
              </a:r>
              <a:endParaRPr lang="en-US">
                <a:effectLst>
                  <a:outerShdw blurRad="38100" dist="38100" dir="2700000" algn="tl">
                    <a:srgbClr val="000000"/>
                  </a:outerShdw>
                </a:effectLst>
                <a:latin typeface="Arial" charset="0"/>
              </a:endParaRPr>
            </a:p>
          </p:txBody>
        </p:sp>
        <p:sp>
          <p:nvSpPr>
            <p:cNvPr id="517184" name="Rectangle 64"/>
            <p:cNvSpPr>
              <a:spLocks noChangeArrowheads="1"/>
            </p:cNvSpPr>
            <p:nvPr/>
          </p:nvSpPr>
          <p:spPr bwMode="auto">
            <a:xfrm>
              <a:off x="2994" y="3343"/>
              <a:ext cx="142"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42</a:t>
              </a:r>
              <a:endParaRPr lang="en-US">
                <a:effectLst>
                  <a:outerShdw blurRad="38100" dist="38100" dir="2700000" algn="tl">
                    <a:srgbClr val="000000"/>
                  </a:outerShdw>
                </a:effectLst>
                <a:latin typeface="Arial" charset="0"/>
              </a:endParaRPr>
            </a:p>
          </p:txBody>
        </p:sp>
        <p:sp>
          <p:nvSpPr>
            <p:cNvPr id="517185" name="Rectangle 65"/>
            <p:cNvSpPr>
              <a:spLocks noChangeArrowheads="1"/>
            </p:cNvSpPr>
            <p:nvPr/>
          </p:nvSpPr>
          <p:spPr bwMode="auto">
            <a:xfrm>
              <a:off x="330" y="1226"/>
              <a:ext cx="0" cy="174"/>
            </a:xfrm>
            <a:prstGeom prst="rect">
              <a:avLst/>
            </a:prstGeom>
            <a:solidFill>
              <a:srgbClr val="FFFFFF"/>
            </a:solidFill>
            <a:ln w="9525">
              <a:noFill/>
              <a:miter lim="800000"/>
              <a:headEnd/>
              <a:tailEnd/>
            </a:ln>
          </p:spPr>
          <p:txBody>
            <a:bodyPr wrap="none" lIns="0" tIns="0" rIns="0" bIns="0">
              <a:spAutoFit/>
            </a:bodyPr>
            <a:lstStyle/>
            <a:p>
              <a:pPr>
                <a:defRPr/>
              </a:pPr>
              <a:endParaRPr lang="en-US">
                <a:effectLst>
                  <a:outerShdw blurRad="38100" dist="38100" dir="2700000" algn="tl">
                    <a:srgbClr val="C0C0C0"/>
                  </a:outerShdw>
                </a:effectLst>
                <a:latin typeface="Arial" charset="0"/>
              </a:endParaRPr>
            </a:p>
          </p:txBody>
        </p:sp>
        <p:sp>
          <p:nvSpPr>
            <p:cNvPr id="517186" name="Rectangle 66"/>
            <p:cNvSpPr>
              <a:spLocks noChangeArrowheads="1"/>
            </p:cNvSpPr>
            <p:nvPr/>
          </p:nvSpPr>
          <p:spPr bwMode="auto">
            <a:xfrm>
              <a:off x="330" y="1226"/>
              <a:ext cx="0" cy="174"/>
            </a:xfrm>
            <a:prstGeom prst="rect">
              <a:avLst/>
            </a:prstGeom>
            <a:solidFill>
              <a:srgbClr val="FFFFFF"/>
            </a:solidFill>
            <a:ln w="9525">
              <a:noFill/>
              <a:miter lim="800000"/>
              <a:headEnd/>
              <a:tailEnd/>
            </a:ln>
          </p:spPr>
          <p:txBody>
            <a:bodyPr wrap="none" lIns="0" tIns="0" rIns="0" bIns="0">
              <a:spAutoFit/>
            </a:bodyPr>
            <a:lstStyle/>
            <a:p>
              <a:pPr>
                <a:defRPr/>
              </a:pPr>
              <a:endParaRPr lang="en-US">
                <a:effectLst>
                  <a:outerShdw blurRad="38100" dist="38100" dir="2700000" algn="tl">
                    <a:srgbClr val="C0C0C0"/>
                  </a:outerShdw>
                </a:effectLst>
                <a:latin typeface="Arial" charset="0"/>
              </a:endParaRPr>
            </a:p>
          </p:txBody>
        </p:sp>
        <p:sp>
          <p:nvSpPr>
            <p:cNvPr id="517187" name="Rectangle 67"/>
            <p:cNvSpPr>
              <a:spLocks noChangeArrowheads="1"/>
            </p:cNvSpPr>
            <p:nvPr/>
          </p:nvSpPr>
          <p:spPr bwMode="auto">
            <a:xfrm>
              <a:off x="1529" y="3488"/>
              <a:ext cx="962"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Interval (months)</a:t>
              </a:r>
              <a:endParaRPr lang="en-US">
                <a:effectLst>
                  <a:outerShdw blurRad="38100" dist="38100" dir="2700000" algn="tl">
                    <a:srgbClr val="000000"/>
                  </a:outerShdw>
                </a:effectLst>
                <a:latin typeface="Arial" charset="0"/>
              </a:endParaRPr>
            </a:p>
          </p:txBody>
        </p:sp>
        <p:sp>
          <p:nvSpPr>
            <p:cNvPr id="517188" name="Rectangle 68"/>
            <p:cNvSpPr>
              <a:spLocks noChangeArrowheads="1"/>
            </p:cNvSpPr>
            <p:nvPr/>
          </p:nvSpPr>
          <p:spPr bwMode="auto">
            <a:xfrm>
              <a:off x="330" y="1226"/>
              <a:ext cx="0" cy="174"/>
            </a:xfrm>
            <a:prstGeom prst="rect">
              <a:avLst/>
            </a:prstGeom>
            <a:solidFill>
              <a:srgbClr val="FFFFFF"/>
            </a:solidFill>
            <a:ln w="9525">
              <a:noFill/>
              <a:miter lim="800000"/>
              <a:headEnd/>
              <a:tailEnd/>
            </a:ln>
          </p:spPr>
          <p:txBody>
            <a:bodyPr wrap="none" lIns="0" tIns="0" rIns="0" bIns="0">
              <a:spAutoFit/>
            </a:bodyPr>
            <a:lstStyle/>
            <a:p>
              <a:pPr>
                <a:defRPr/>
              </a:pPr>
              <a:endParaRPr lang="en-US">
                <a:effectLst>
                  <a:outerShdw blurRad="38100" dist="38100" dir="2700000" algn="tl">
                    <a:srgbClr val="C0C0C0"/>
                  </a:outerShdw>
                </a:effectLst>
                <a:latin typeface="Arial" charset="0"/>
              </a:endParaRPr>
            </a:p>
          </p:txBody>
        </p:sp>
        <p:sp>
          <p:nvSpPr>
            <p:cNvPr id="517189" name="Rectangle 69"/>
            <p:cNvSpPr>
              <a:spLocks noChangeArrowheads="1"/>
            </p:cNvSpPr>
            <p:nvPr/>
          </p:nvSpPr>
          <p:spPr bwMode="auto">
            <a:xfrm>
              <a:off x="330" y="1226"/>
              <a:ext cx="0" cy="174"/>
            </a:xfrm>
            <a:prstGeom prst="rect">
              <a:avLst/>
            </a:prstGeom>
            <a:solidFill>
              <a:srgbClr val="FFFFFF"/>
            </a:solidFill>
            <a:ln w="9525">
              <a:noFill/>
              <a:miter lim="800000"/>
              <a:headEnd/>
              <a:tailEnd/>
            </a:ln>
          </p:spPr>
          <p:txBody>
            <a:bodyPr wrap="none" lIns="0" tIns="0" rIns="0" bIns="0">
              <a:spAutoFit/>
            </a:bodyPr>
            <a:lstStyle/>
            <a:p>
              <a:pPr>
                <a:defRPr/>
              </a:pPr>
              <a:endParaRPr lang="en-US">
                <a:effectLst>
                  <a:outerShdw blurRad="38100" dist="38100" dir="2700000" algn="tl">
                    <a:srgbClr val="C0C0C0"/>
                  </a:outerShdw>
                </a:effectLst>
                <a:latin typeface="Arial" charset="0"/>
              </a:endParaRPr>
            </a:p>
          </p:txBody>
        </p:sp>
        <p:sp>
          <p:nvSpPr>
            <p:cNvPr id="517190" name="Rectangle 70"/>
            <p:cNvSpPr>
              <a:spLocks noChangeArrowheads="1"/>
            </p:cNvSpPr>
            <p:nvPr/>
          </p:nvSpPr>
          <p:spPr bwMode="auto">
            <a:xfrm rot="16200000">
              <a:off x="-402" y="2339"/>
              <a:ext cx="1465"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Cumulative Mortality Rate</a:t>
              </a:r>
              <a:endParaRPr lang="en-US">
                <a:effectLst>
                  <a:outerShdw blurRad="38100" dist="38100" dir="2700000" algn="tl">
                    <a:srgbClr val="000000"/>
                  </a:outerShdw>
                </a:effectLst>
                <a:latin typeface="Arial" charset="0"/>
              </a:endParaRPr>
            </a:p>
          </p:txBody>
        </p:sp>
        <p:sp>
          <p:nvSpPr>
            <p:cNvPr id="517191" name="Line 71"/>
            <p:cNvSpPr>
              <a:spLocks noChangeShapeType="1"/>
            </p:cNvSpPr>
            <p:nvPr/>
          </p:nvSpPr>
          <p:spPr bwMode="auto">
            <a:xfrm>
              <a:off x="829" y="1672"/>
              <a:ext cx="109" cy="1"/>
            </a:xfrm>
            <a:prstGeom prst="line">
              <a:avLst/>
            </a:prstGeom>
            <a:noFill/>
            <a:ln w="15875">
              <a:solidFill>
                <a:srgbClr val="00FFFF"/>
              </a:solidFill>
              <a:round/>
              <a:headEnd/>
              <a:tailEnd/>
            </a:ln>
          </p:spPr>
          <p:txBody>
            <a:bodyPr/>
            <a:lstStyle/>
            <a:p>
              <a:pPr>
                <a:defRPr/>
              </a:pPr>
              <a:endParaRPr lang="en-US">
                <a:latin typeface="Arial" charset="0"/>
              </a:endParaRPr>
            </a:p>
          </p:txBody>
        </p:sp>
        <p:sp>
          <p:nvSpPr>
            <p:cNvPr id="517192" name="Freeform 72"/>
            <p:cNvSpPr>
              <a:spLocks/>
            </p:cNvSpPr>
            <p:nvPr/>
          </p:nvSpPr>
          <p:spPr bwMode="auto">
            <a:xfrm>
              <a:off x="863" y="1640"/>
              <a:ext cx="41" cy="64"/>
            </a:xfrm>
            <a:custGeom>
              <a:avLst/>
              <a:gdLst/>
              <a:ahLst/>
              <a:cxnLst>
                <a:cxn ang="0">
                  <a:pos x="20" y="0"/>
                </a:cxn>
                <a:cxn ang="0">
                  <a:pos x="41" y="32"/>
                </a:cxn>
                <a:cxn ang="0">
                  <a:pos x="20" y="64"/>
                </a:cxn>
                <a:cxn ang="0">
                  <a:pos x="0" y="32"/>
                </a:cxn>
                <a:cxn ang="0">
                  <a:pos x="20" y="0"/>
                </a:cxn>
              </a:cxnLst>
              <a:rect l="0" t="0" r="r" b="b"/>
              <a:pathLst>
                <a:path w="41" h="64">
                  <a:moveTo>
                    <a:pt x="20" y="0"/>
                  </a:moveTo>
                  <a:lnTo>
                    <a:pt x="41" y="32"/>
                  </a:lnTo>
                  <a:lnTo>
                    <a:pt x="20" y="64"/>
                  </a:lnTo>
                  <a:lnTo>
                    <a:pt x="0" y="32"/>
                  </a:lnTo>
                  <a:lnTo>
                    <a:pt x="20" y="0"/>
                  </a:lnTo>
                  <a:close/>
                </a:path>
              </a:pathLst>
            </a:custGeom>
            <a:solidFill>
              <a:srgbClr val="00FFFF"/>
            </a:solidFill>
            <a:ln w="4763">
              <a:solidFill>
                <a:srgbClr val="00FFFF"/>
              </a:solidFill>
              <a:prstDash val="solid"/>
              <a:round/>
              <a:headEnd/>
              <a:tailEnd/>
            </a:ln>
          </p:spPr>
          <p:txBody>
            <a:bodyPr/>
            <a:lstStyle/>
            <a:p>
              <a:pPr>
                <a:defRPr/>
              </a:pPr>
              <a:endParaRPr lang="en-US">
                <a:latin typeface="Arial" charset="0"/>
              </a:endParaRPr>
            </a:p>
          </p:txBody>
        </p:sp>
        <p:sp>
          <p:nvSpPr>
            <p:cNvPr id="517193" name="Rectangle 73"/>
            <p:cNvSpPr>
              <a:spLocks noChangeArrowheads="1"/>
            </p:cNvSpPr>
            <p:nvPr/>
          </p:nvSpPr>
          <p:spPr bwMode="auto">
            <a:xfrm>
              <a:off x="959" y="1603"/>
              <a:ext cx="461"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Placebo</a:t>
              </a:r>
              <a:endParaRPr lang="en-US">
                <a:effectLst>
                  <a:outerShdw blurRad="38100" dist="38100" dir="2700000" algn="tl">
                    <a:srgbClr val="000000"/>
                  </a:outerShdw>
                </a:effectLst>
                <a:latin typeface="Arial" charset="0"/>
              </a:endParaRPr>
            </a:p>
          </p:txBody>
        </p:sp>
        <p:sp>
          <p:nvSpPr>
            <p:cNvPr id="517194" name="Line 74"/>
            <p:cNvSpPr>
              <a:spLocks noChangeShapeType="1"/>
            </p:cNvSpPr>
            <p:nvPr/>
          </p:nvSpPr>
          <p:spPr bwMode="auto">
            <a:xfrm>
              <a:off x="829" y="1860"/>
              <a:ext cx="109" cy="1"/>
            </a:xfrm>
            <a:prstGeom prst="line">
              <a:avLst/>
            </a:prstGeom>
            <a:noFill/>
            <a:ln w="15875">
              <a:solidFill>
                <a:srgbClr val="FFFF00"/>
              </a:solidFill>
              <a:round/>
              <a:headEnd/>
              <a:tailEnd/>
            </a:ln>
          </p:spPr>
          <p:txBody>
            <a:bodyPr/>
            <a:lstStyle/>
            <a:p>
              <a:pPr>
                <a:defRPr/>
              </a:pPr>
              <a:endParaRPr lang="en-US">
                <a:latin typeface="Arial" charset="0"/>
              </a:endParaRPr>
            </a:p>
          </p:txBody>
        </p:sp>
        <p:sp>
          <p:nvSpPr>
            <p:cNvPr id="517195" name="Rectangle 75"/>
            <p:cNvSpPr>
              <a:spLocks noChangeArrowheads="1"/>
            </p:cNvSpPr>
            <p:nvPr/>
          </p:nvSpPr>
          <p:spPr bwMode="auto">
            <a:xfrm>
              <a:off x="863" y="1828"/>
              <a:ext cx="37" cy="59"/>
            </a:xfrm>
            <a:prstGeom prst="rect">
              <a:avLst/>
            </a:prstGeom>
            <a:solidFill>
              <a:srgbClr val="FFFF00"/>
            </a:solidFill>
            <a:ln w="4763">
              <a:solidFill>
                <a:srgbClr val="FFFF00"/>
              </a:solidFill>
              <a:miter lim="800000"/>
              <a:headEnd/>
              <a:tailEnd/>
            </a:ln>
          </p:spPr>
          <p:txBody>
            <a:bodyPr/>
            <a:lstStyle/>
            <a:p>
              <a:pPr>
                <a:defRPr/>
              </a:pPr>
              <a:endParaRPr lang="en-US">
                <a:latin typeface="Arial" charset="0"/>
              </a:endParaRPr>
            </a:p>
          </p:txBody>
        </p:sp>
        <p:sp>
          <p:nvSpPr>
            <p:cNvPr id="517196" name="Rectangle 76"/>
            <p:cNvSpPr>
              <a:spLocks noChangeArrowheads="1"/>
            </p:cNvSpPr>
            <p:nvPr/>
          </p:nvSpPr>
          <p:spPr bwMode="auto">
            <a:xfrm>
              <a:off x="959" y="1791"/>
              <a:ext cx="497"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Prazosin</a:t>
              </a:r>
              <a:endParaRPr lang="en-US">
                <a:effectLst>
                  <a:outerShdw blurRad="38100" dist="38100" dir="2700000" algn="tl">
                    <a:srgbClr val="000000"/>
                  </a:outerShdw>
                </a:effectLst>
                <a:latin typeface="Arial" charset="0"/>
              </a:endParaRPr>
            </a:p>
          </p:txBody>
        </p:sp>
        <p:sp>
          <p:nvSpPr>
            <p:cNvPr id="517197" name="Line 77"/>
            <p:cNvSpPr>
              <a:spLocks noChangeShapeType="1"/>
            </p:cNvSpPr>
            <p:nvPr/>
          </p:nvSpPr>
          <p:spPr bwMode="auto">
            <a:xfrm>
              <a:off x="829" y="2048"/>
              <a:ext cx="109" cy="1"/>
            </a:xfrm>
            <a:prstGeom prst="line">
              <a:avLst/>
            </a:prstGeom>
            <a:noFill/>
            <a:ln w="15875">
              <a:solidFill>
                <a:srgbClr val="00FF00"/>
              </a:solidFill>
              <a:round/>
              <a:headEnd/>
              <a:tailEnd/>
            </a:ln>
          </p:spPr>
          <p:txBody>
            <a:bodyPr/>
            <a:lstStyle/>
            <a:p>
              <a:pPr>
                <a:defRPr/>
              </a:pPr>
              <a:endParaRPr lang="en-US">
                <a:latin typeface="Arial" charset="0"/>
              </a:endParaRPr>
            </a:p>
          </p:txBody>
        </p:sp>
        <p:sp>
          <p:nvSpPr>
            <p:cNvPr id="517198" name="Freeform 78"/>
            <p:cNvSpPr>
              <a:spLocks/>
            </p:cNvSpPr>
            <p:nvPr/>
          </p:nvSpPr>
          <p:spPr bwMode="auto">
            <a:xfrm>
              <a:off x="863" y="2016"/>
              <a:ext cx="41" cy="64"/>
            </a:xfrm>
            <a:custGeom>
              <a:avLst/>
              <a:gdLst/>
              <a:ahLst/>
              <a:cxnLst>
                <a:cxn ang="0">
                  <a:pos x="20" y="0"/>
                </a:cxn>
                <a:cxn ang="0">
                  <a:pos x="41" y="64"/>
                </a:cxn>
                <a:cxn ang="0">
                  <a:pos x="0" y="64"/>
                </a:cxn>
                <a:cxn ang="0">
                  <a:pos x="20" y="0"/>
                </a:cxn>
              </a:cxnLst>
              <a:rect l="0" t="0" r="r" b="b"/>
              <a:pathLst>
                <a:path w="41" h="64">
                  <a:moveTo>
                    <a:pt x="20" y="0"/>
                  </a:moveTo>
                  <a:lnTo>
                    <a:pt x="41" y="64"/>
                  </a:lnTo>
                  <a:lnTo>
                    <a:pt x="0" y="64"/>
                  </a:lnTo>
                  <a:lnTo>
                    <a:pt x="20" y="0"/>
                  </a:lnTo>
                  <a:close/>
                </a:path>
              </a:pathLst>
            </a:custGeom>
            <a:solidFill>
              <a:srgbClr val="00FF00"/>
            </a:solidFill>
            <a:ln w="4763">
              <a:solidFill>
                <a:srgbClr val="00FF00"/>
              </a:solidFill>
              <a:prstDash val="solid"/>
              <a:round/>
              <a:headEnd/>
              <a:tailEnd/>
            </a:ln>
          </p:spPr>
          <p:txBody>
            <a:bodyPr/>
            <a:lstStyle/>
            <a:p>
              <a:pPr>
                <a:defRPr/>
              </a:pPr>
              <a:endParaRPr lang="en-US">
                <a:latin typeface="Arial" charset="0"/>
              </a:endParaRPr>
            </a:p>
          </p:txBody>
        </p:sp>
        <p:sp>
          <p:nvSpPr>
            <p:cNvPr id="517199" name="Rectangle 79"/>
            <p:cNvSpPr>
              <a:spLocks noChangeArrowheads="1"/>
            </p:cNvSpPr>
            <p:nvPr/>
          </p:nvSpPr>
          <p:spPr bwMode="auto">
            <a:xfrm>
              <a:off x="959" y="1979"/>
              <a:ext cx="441" cy="154"/>
            </a:xfrm>
            <a:prstGeom prst="rect">
              <a:avLst/>
            </a:prstGeom>
            <a:noFill/>
            <a:ln w="9525">
              <a:noFill/>
              <a:miter lim="800000"/>
              <a:headEnd/>
              <a:tailEnd/>
            </a:ln>
          </p:spPr>
          <p:txBody>
            <a:bodyPr wrap="none" lIns="0" tIns="0" rIns="0" bIns="0">
              <a:spAutoFit/>
            </a:bodyPr>
            <a:lstStyle/>
            <a:p>
              <a:pPr>
                <a:defRPr/>
              </a:pPr>
              <a:r>
                <a:rPr lang="en-US" sz="1600">
                  <a:solidFill>
                    <a:srgbClr val="FFFFFF"/>
                  </a:solidFill>
                  <a:effectLst>
                    <a:outerShdw blurRad="38100" dist="38100" dir="2700000" algn="tl">
                      <a:srgbClr val="000000"/>
                    </a:outerShdw>
                  </a:effectLst>
                  <a:latin typeface="Arial" charset="0"/>
                </a:rPr>
                <a:t>Hyd-Iso</a:t>
              </a:r>
              <a:endParaRPr lang="en-US">
                <a:effectLst>
                  <a:outerShdw blurRad="38100" dist="38100" dir="2700000" algn="tl">
                    <a:srgbClr val="000000"/>
                  </a:outerShdw>
                </a:effectLst>
                <a:latin typeface="Arial" charset="0"/>
              </a:endParaRPr>
            </a:p>
          </p:txBody>
        </p:sp>
      </p:grpSp>
      <p:grpSp>
        <p:nvGrpSpPr>
          <p:cNvPr id="16388" name="Group 119"/>
          <p:cNvGrpSpPr>
            <a:grpSpLocks/>
          </p:cNvGrpSpPr>
          <p:nvPr/>
        </p:nvGrpSpPr>
        <p:grpSpPr bwMode="auto">
          <a:xfrm>
            <a:off x="5100328" y="2325591"/>
            <a:ext cx="4597400" cy="3773487"/>
            <a:chOff x="3254" y="1345"/>
            <a:chExt cx="2896" cy="2377"/>
          </a:xfrm>
        </p:grpSpPr>
        <p:sp>
          <p:nvSpPr>
            <p:cNvPr id="517203" name="Rectangle 83"/>
            <p:cNvSpPr>
              <a:spLocks noChangeArrowheads="1"/>
            </p:cNvSpPr>
            <p:nvPr/>
          </p:nvSpPr>
          <p:spPr bwMode="auto">
            <a:xfrm>
              <a:off x="4430" y="3568"/>
              <a:ext cx="812" cy="154"/>
            </a:xfrm>
            <a:prstGeom prst="rect">
              <a:avLst/>
            </a:prstGeom>
            <a:noFill/>
            <a:ln w="9525">
              <a:noFill/>
              <a:miter lim="800000"/>
              <a:headEnd/>
              <a:tailEnd/>
            </a:ln>
            <a:effectLst/>
          </p:spPr>
          <p:txBody>
            <a:bodyPr wrap="none" lIns="0" tIns="0" rIns="0" bIns="0">
              <a:spAutoFit/>
            </a:bodyPr>
            <a:lstStyle/>
            <a:p>
              <a:pPr algn="ctr">
                <a:defRPr/>
              </a:pPr>
              <a:r>
                <a:rPr lang="en-US" sz="1600" dirty="0">
                  <a:solidFill>
                    <a:schemeClr val="bg1"/>
                  </a:solidFill>
                  <a:effectLst>
                    <a:outerShdw blurRad="38100" dist="38100" dir="2700000" algn="tl">
                      <a:srgbClr val="000000"/>
                    </a:outerShdw>
                  </a:effectLst>
                  <a:latin typeface="Helvetica Neue" charset="0"/>
                </a:rPr>
                <a:t>Interval (days)</a:t>
              </a:r>
            </a:p>
          </p:txBody>
        </p:sp>
        <p:sp>
          <p:nvSpPr>
            <p:cNvPr id="517205" name="Line 85"/>
            <p:cNvSpPr>
              <a:spLocks noChangeShapeType="1"/>
            </p:cNvSpPr>
            <p:nvPr/>
          </p:nvSpPr>
          <p:spPr bwMode="auto">
            <a:xfrm>
              <a:off x="3614" y="3304"/>
              <a:ext cx="0" cy="37"/>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06" name="Rectangle 86"/>
            <p:cNvSpPr>
              <a:spLocks noChangeArrowheads="1"/>
            </p:cNvSpPr>
            <p:nvPr/>
          </p:nvSpPr>
          <p:spPr bwMode="auto">
            <a:xfrm>
              <a:off x="3574" y="3345"/>
              <a:ext cx="81"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0</a:t>
              </a:r>
            </a:p>
          </p:txBody>
        </p:sp>
        <p:sp>
          <p:nvSpPr>
            <p:cNvPr id="517207" name="Line 87"/>
            <p:cNvSpPr>
              <a:spLocks noChangeShapeType="1"/>
            </p:cNvSpPr>
            <p:nvPr/>
          </p:nvSpPr>
          <p:spPr bwMode="auto">
            <a:xfrm>
              <a:off x="4015" y="3304"/>
              <a:ext cx="1" cy="37"/>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08" name="Rectangle 88"/>
            <p:cNvSpPr>
              <a:spLocks noChangeArrowheads="1"/>
            </p:cNvSpPr>
            <p:nvPr/>
          </p:nvSpPr>
          <p:spPr bwMode="auto">
            <a:xfrm>
              <a:off x="3915" y="3345"/>
              <a:ext cx="278" cy="174"/>
            </a:xfrm>
            <a:prstGeom prst="rect">
              <a:avLst/>
            </a:prstGeom>
            <a:noFill/>
            <a:ln w="9525">
              <a:noFill/>
              <a:miter lim="800000"/>
              <a:headEnd/>
              <a:tailEnd/>
            </a:ln>
            <a:effectLst/>
          </p:spPr>
          <p:txBody>
            <a:bodyPr wrap="square" lIns="0" tIns="0" rIns="0" bIns="0">
              <a:spAutoFit/>
            </a:bodyPr>
            <a:lstStyle/>
            <a:p>
              <a:pPr algn="ctr">
                <a:defRPr/>
              </a:pPr>
              <a:r>
                <a:rPr lang="en-US" dirty="0">
                  <a:solidFill>
                    <a:schemeClr val="bg1"/>
                  </a:solidFill>
                  <a:effectLst>
                    <a:outerShdw blurRad="38100" dist="38100" dir="2700000" algn="tl">
                      <a:srgbClr val="000000"/>
                    </a:outerShdw>
                  </a:effectLst>
                  <a:latin typeface="Helvetica Neue" charset="0"/>
                </a:rPr>
                <a:t>100</a:t>
              </a:r>
            </a:p>
          </p:txBody>
        </p:sp>
        <p:sp>
          <p:nvSpPr>
            <p:cNvPr id="517209" name="Line 89"/>
            <p:cNvSpPr>
              <a:spLocks noChangeShapeType="1"/>
            </p:cNvSpPr>
            <p:nvPr/>
          </p:nvSpPr>
          <p:spPr bwMode="auto">
            <a:xfrm>
              <a:off x="4417" y="3304"/>
              <a:ext cx="1" cy="37"/>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10" name="Rectangle 90"/>
            <p:cNvSpPr>
              <a:spLocks noChangeArrowheads="1"/>
            </p:cNvSpPr>
            <p:nvPr/>
          </p:nvSpPr>
          <p:spPr bwMode="auto">
            <a:xfrm>
              <a:off x="4296" y="3345"/>
              <a:ext cx="242"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200</a:t>
              </a:r>
            </a:p>
          </p:txBody>
        </p:sp>
        <p:sp>
          <p:nvSpPr>
            <p:cNvPr id="517211" name="Line 91"/>
            <p:cNvSpPr>
              <a:spLocks noChangeShapeType="1"/>
            </p:cNvSpPr>
            <p:nvPr/>
          </p:nvSpPr>
          <p:spPr bwMode="auto">
            <a:xfrm>
              <a:off x="4820" y="3304"/>
              <a:ext cx="1" cy="37"/>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12" name="Rectangle 92"/>
            <p:cNvSpPr>
              <a:spLocks noChangeArrowheads="1"/>
            </p:cNvSpPr>
            <p:nvPr/>
          </p:nvSpPr>
          <p:spPr bwMode="auto">
            <a:xfrm>
              <a:off x="4720" y="3345"/>
              <a:ext cx="280" cy="174"/>
            </a:xfrm>
            <a:prstGeom prst="rect">
              <a:avLst/>
            </a:prstGeom>
            <a:noFill/>
            <a:ln w="9525">
              <a:noFill/>
              <a:miter lim="800000"/>
              <a:headEnd/>
              <a:tailEnd/>
            </a:ln>
            <a:effectLst/>
          </p:spPr>
          <p:txBody>
            <a:bodyPr wrap="square" lIns="0" tIns="0" rIns="0" bIns="0">
              <a:spAutoFit/>
            </a:bodyPr>
            <a:lstStyle/>
            <a:p>
              <a:pPr algn="ctr">
                <a:defRPr/>
              </a:pPr>
              <a:r>
                <a:rPr lang="en-US" dirty="0">
                  <a:solidFill>
                    <a:schemeClr val="bg1"/>
                  </a:solidFill>
                  <a:effectLst>
                    <a:outerShdw blurRad="38100" dist="38100" dir="2700000" algn="tl">
                      <a:srgbClr val="000000"/>
                    </a:outerShdw>
                  </a:effectLst>
                  <a:latin typeface="Helvetica Neue" charset="0"/>
                </a:rPr>
                <a:t>300</a:t>
              </a:r>
            </a:p>
          </p:txBody>
        </p:sp>
        <p:sp>
          <p:nvSpPr>
            <p:cNvPr id="517213" name="Line 93"/>
            <p:cNvSpPr>
              <a:spLocks noChangeShapeType="1"/>
            </p:cNvSpPr>
            <p:nvPr/>
          </p:nvSpPr>
          <p:spPr bwMode="auto">
            <a:xfrm>
              <a:off x="5223" y="3304"/>
              <a:ext cx="0" cy="37"/>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14" name="Rectangle 94"/>
            <p:cNvSpPr>
              <a:spLocks noChangeArrowheads="1"/>
            </p:cNvSpPr>
            <p:nvPr/>
          </p:nvSpPr>
          <p:spPr bwMode="auto">
            <a:xfrm>
              <a:off x="5103" y="3345"/>
              <a:ext cx="242"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400</a:t>
              </a:r>
            </a:p>
          </p:txBody>
        </p:sp>
        <p:sp>
          <p:nvSpPr>
            <p:cNvPr id="517215" name="Line 95"/>
            <p:cNvSpPr>
              <a:spLocks noChangeShapeType="1"/>
            </p:cNvSpPr>
            <p:nvPr/>
          </p:nvSpPr>
          <p:spPr bwMode="auto">
            <a:xfrm>
              <a:off x="5624" y="3304"/>
              <a:ext cx="0" cy="37"/>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16" name="Rectangle 96"/>
            <p:cNvSpPr>
              <a:spLocks noChangeArrowheads="1"/>
            </p:cNvSpPr>
            <p:nvPr/>
          </p:nvSpPr>
          <p:spPr bwMode="auto">
            <a:xfrm>
              <a:off x="5504" y="3345"/>
              <a:ext cx="242"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500</a:t>
              </a:r>
            </a:p>
          </p:txBody>
        </p:sp>
        <p:sp>
          <p:nvSpPr>
            <p:cNvPr id="517217" name="Line 97"/>
            <p:cNvSpPr>
              <a:spLocks noChangeShapeType="1"/>
            </p:cNvSpPr>
            <p:nvPr/>
          </p:nvSpPr>
          <p:spPr bwMode="auto">
            <a:xfrm>
              <a:off x="6026" y="3304"/>
              <a:ext cx="1" cy="37"/>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18" name="Rectangle 98"/>
            <p:cNvSpPr>
              <a:spLocks noChangeArrowheads="1"/>
            </p:cNvSpPr>
            <p:nvPr/>
          </p:nvSpPr>
          <p:spPr bwMode="auto">
            <a:xfrm>
              <a:off x="5908" y="3345"/>
              <a:ext cx="242"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600</a:t>
              </a:r>
            </a:p>
          </p:txBody>
        </p:sp>
        <p:sp>
          <p:nvSpPr>
            <p:cNvPr id="517219" name="Line 99"/>
            <p:cNvSpPr>
              <a:spLocks noChangeShapeType="1"/>
            </p:cNvSpPr>
            <p:nvPr/>
          </p:nvSpPr>
          <p:spPr bwMode="auto">
            <a:xfrm flipH="1">
              <a:off x="3586" y="3304"/>
              <a:ext cx="28" cy="1"/>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20" name="Rectangle 100"/>
            <p:cNvSpPr>
              <a:spLocks noChangeArrowheads="1"/>
            </p:cNvSpPr>
            <p:nvPr/>
          </p:nvSpPr>
          <p:spPr bwMode="auto">
            <a:xfrm>
              <a:off x="3433" y="3257"/>
              <a:ext cx="162"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85</a:t>
              </a:r>
            </a:p>
          </p:txBody>
        </p:sp>
        <p:sp>
          <p:nvSpPr>
            <p:cNvPr id="517221" name="Line 101"/>
            <p:cNvSpPr>
              <a:spLocks noChangeShapeType="1"/>
            </p:cNvSpPr>
            <p:nvPr/>
          </p:nvSpPr>
          <p:spPr bwMode="auto">
            <a:xfrm flipH="1">
              <a:off x="3586" y="2665"/>
              <a:ext cx="28" cy="1"/>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22" name="Rectangle 102"/>
            <p:cNvSpPr>
              <a:spLocks noChangeArrowheads="1"/>
            </p:cNvSpPr>
            <p:nvPr/>
          </p:nvSpPr>
          <p:spPr bwMode="auto">
            <a:xfrm>
              <a:off x="3449" y="2607"/>
              <a:ext cx="130" cy="349"/>
            </a:xfrm>
            <a:prstGeom prst="rect">
              <a:avLst/>
            </a:prstGeom>
            <a:noFill/>
            <a:ln w="9525">
              <a:noFill/>
              <a:miter lim="800000"/>
              <a:headEnd/>
              <a:tailEnd/>
            </a:ln>
            <a:effectLst/>
          </p:spPr>
          <p:txBody>
            <a:bodyPr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90</a:t>
              </a:r>
            </a:p>
          </p:txBody>
        </p:sp>
        <p:sp>
          <p:nvSpPr>
            <p:cNvPr id="517223" name="Line 103"/>
            <p:cNvSpPr>
              <a:spLocks noChangeShapeType="1"/>
            </p:cNvSpPr>
            <p:nvPr/>
          </p:nvSpPr>
          <p:spPr bwMode="auto">
            <a:xfrm flipH="1">
              <a:off x="3586" y="2089"/>
              <a:ext cx="28" cy="1"/>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24" name="Rectangle 104"/>
            <p:cNvSpPr>
              <a:spLocks noChangeArrowheads="1"/>
            </p:cNvSpPr>
            <p:nvPr/>
          </p:nvSpPr>
          <p:spPr bwMode="auto">
            <a:xfrm>
              <a:off x="3433" y="2027"/>
              <a:ext cx="162"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95</a:t>
              </a:r>
            </a:p>
          </p:txBody>
        </p:sp>
        <p:sp>
          <p:nvSpPr>
            <p:cNvPr id="517225" name="Line 105"/>
            <p:cNvSpPr>
              <a:spLocks noChangeShapeType="1"/>
            </p:cNvSpPr>
            <p:nvPr/>
          </p:nvSpPr>
          <p:spPr bwMode="auto">
            <a:xfrm flipH="1">
              <a:off x="3586" y="1442"/>
              <a:ext cx="28" cy="0"/>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26" name="Rectangle 106"/>
            <p:cNvSpPr>
              <a:spLocks noChangeArrowheads="1"/>
            </p:cNvSpPr>
            <p:nvPr/>
          </p:nvSpPr>
          <p:spPr bwMode="auto">
            <a:xfrm>
              <a:off x="3380" y="1345"/>
              <a:ext cx="242" cy="174"/>
            </a:xfrm>
            <a:prstGeom prst="rect">
              <a:avLst/>
            </a:prstGeom>
            <a:noFill/>
            <a:ln w="9525">
              <a:noFill/>
              <a:miter lim="800000"/>
              <a:headEnd/>
              <a:tailEnd/>
            </a:ln>
            <a:effectLst/>
          </p:spPr>
          <p:txBody>
            <a:bodyPr wrap="none" lIns="0" tIns="0" rIns="0" bIns="0">
              <a:spAutoFit/>
            </a:bodyPr>
            <a:lstStyle/>
            <a:p>
              <a:pPr algn="ctr">
                <a:defRPr/>
              </a:pPr>
              <a:r>
                <a:rPr lang="en-US">
                  <a:solidFill>
                    <a:schemeClr val="bg1"/>
                  </a:solidFill>
                  <a:effectLst>
                    <a:outerShdw blurRad="38100" dist="38100" dir="2700000" algn="tl">
                      <a:srgbClr val="000000"/>
                    </a:outerShdw>
                  </a:effectLst>
                  <a:latin typeface="Helvetica Neue" charset="0"/>
                </a:rPr>
                <a:t>100</a:t>
              </a:r>
            </a:p>
          </p:txBody>
        </p:sp>
        <p:sp>
          <p:nvSpPr>
            <p:cNvPr id="517227" name="Line 107"/>
            <p:cNvSpPr>
              <a:spLocks noChangeShapeType="1"/>
            </p:cNvSpPr>
            <p:nvPr/>
          </p:nvSpPr>
          <p:spPr bwMode="auto">
            <a:xfrm>
              <a:off x="3844" y="2947"/>
              <a:ext cx="0" cy="1"/>
            </a:xfrm>
            <a:prstGeom prst="line">
              <a:avLst/>
            </a:prstGeom>
            <a:noFill/>
            <a:ln w="50800">
              <a:solidFill>
                <a:srgbClr val="66FF33"/>
              </a:solidFill>
              <a:round/>
              <a:headEnd type="none" w="sm" len="sm"/>
              <a:tailEnd type="none" w="sm" len="sm"/>
            </a:ln>
            <a:effectLst/>
          </p:spPr>
          <p:txBody>
            <a:bodyPr/>
            <a:lstStyle/>
            <a:p>
              <a:pPr>
                <a:defRPr/>
              </a:pPr>
              <a:endParaRPr lang="en-US">
                <a:latin typeface="Arial" charset="0"/>
              </a:endParaRPr>
            </a:p>
          </p:txBody>
        </p:sp>
        <p:sp>
          <p:nvSpPr>
            <p:cNvPr id="517228" name="Rectangle 108"/>
            <p:cNvSpPr>
              <a:spLocks noChangeArrowheads="1"/>
            </p:cNvSpPr>
            <p:nvPr/>
          </p:nvSpPr>
          <p:spPr bwMode="auto">
            <a:xfrm rot="16200000">
              <a:off x="2915" y="2245"/>
              <a:ext cx="831" cy="154"/>
            </a:xfrm>
            <a:prstGeom prst="rect">
              <a:avLst/>
            </a:prstGeom>
            <a:noFill/>
            <a:ln w="9525">
              <a:noFill/>
              <a:miter lim="800000"/>
              <a:headEnd/>
              <a:tailEnd/>
            </a:ln>
            <a:effectLst/>
          </p:spPr>
          <p:txBody>
            <a:bodyPr lIns="0" tIns="0" rIns="0" bIns="0">
              <a:spAutoFit/>
            </a:bodyPr>
            <a:lstStyle/>
            <a:p>
              <a:pPr algn="ctr">
                <a:defRPr/>
              </a:pPr>
              <a:r>
                <a:rPr lang="en-US" sz="1600">
                  <a:solidFill>
                    <a:schemeClr val="bg1"/>
                  </a:solidFill>
                  <a:effectLst>
                    <a:outerShdw blurRad="38100" dist="38100" dir="2700000" algn="tl">
                      <a:srgbClr val="000000"/>
                    </a:outerShdw>
                  </a:effectLst>
                  <a:latin typeface="Helvetica Neue" charset="0"/>
                </a:rPr>
                <a:t>Survival (%)</a:t>
              </a:r>
            </a:p>
          </p:txBody>
        </p:sp>
        <p:sp>
          <p:nvSpPr>
            <p:cNvPr id="517230" name="Rectangle 110"/>
            <p:cNvSpPr>
              <a:spLocks noChangeArrowheads="1"/>
            </p:cNvSpPr>
            <p:nvPr/>
          </p:nvSpPr>
          <p:spPr bwMode="auto">
            <a:xfrm>
              <a:off x="4878" y="1784"/>
              <a:ext cx="1225" cy="212"/>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sz="1600">
                  <a:solidFill>
                    <a:schemeClr val="bg1"/>
                  </a:solidFill>
                  <a:effectLst>
                    <a:outerShdw blurRad="38100" dist="38100" dir="2700000" algn="tl">
                      <a:srgbClr val="000000"/>
                    </a:outerShdw>
                  </a:effectLst>
                  <a:latin typeface="Helvetica Neue" charset="0"/>
                </a:rPr>
                <a:t>Fixed-dose Hyd-Iso</a:t>
              </a:r>
            </a:p>
          </p:txBody>
        </p:sp>
        <p:sp>
          <p:nvSpPr>
            <p:cNvPr id="517231" name="Rectangle 111"/>
            <p:cNvSpPr>
              <a:spLocks noChangeArrowheads="1"/>
            </p:cNvSpPr>
            <p:nvPr/>
          </p:nvSpPr>
          <p:spPr bwMode="auto">
            <a:xfrm>
              <a:off x="4675" y="2696"/>
              <a:ext cx="577" cy="212"/>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sz="1600">
                  <a:solidFill>
                    <a:schemeClr val="bg1"/>
                  </a:solidFill>
                  <a:effectLst>
                    <a:outerShdw blurRad="38100" dist="38100" dir="2700000" algn="tl">
                      <a:srgbClr val="000000"/>
                    </a:outerShdw>
                  </a:effectLst>
                  <a:latin typeface="Helvetica Neue" charset="0"/>
                </a:rPr>
                <a:t>Placebo</a:t>
              </a:r>
            </a:p>
          </p:txBody>
        </p:sp>
        <p:sp>
          <p:nvSpPr>
            <p:cNvPr id="517232" name="Line 112"/>
            <p:cNvSpPr>
              <a:spLocks noChangeShapeType="1"/>
            </p:cNvSpPr>
            <p:nvPr/>
          </p:nvSpPr>
          <p:spPr bwMode="auto">
            <a:xfrm flipH="1">
              <a:off x="3610" y="1361"/>
              <a:ext cx="4" cy="1980"/>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33" name="Line 113"/>
            <p:cNvSpPr>
              <a:spLocks noChangeShapeType="1"/>
            </p:cNvSpPr>
            <p:nvPr/>
          </p:nvSpPr>
          <p:spPr bwMode="auto">
            <a:xfrm>
              <a:off x="3617" y="3303"/>
              <a:ext cx="2444" cy="1"/>
            </a:xfrm>
            <a:prstGeom prst="line">
              <a:avLst/>
            </a:prstGeom>
            <a:noFill/>
            <a:ln w="12700">
              <a:solidFill>
                <a:schemeClr val="bg1"/>
              </a:solidFill>
              <a:round/>
              <a:headEnd type="none" w="sm" len="sm"/>
              <a:tailEnd type="none" w="sm" len="sm"/>
            </a:ln>
            <a:effectLst/>
          </p:spPr>
          <p:txBody>
            <a:bodyPr/>
            <a:lstStyle/>
            <a:p>
              <a:pPr>
                <a:defRPr/>
              </a:pPr>
              <a:endParaRPr lang="en-US">
                <a:latin typeface="Arial" charset="0"/>
              </a:endParaRPr>
            </a:p>
          </p:txBody>
        </p:sp>
        <p:sp>
          <p:nvSpPr>
            <p:cNvPr id="517235" name="Freeform 115"/>
            <p:cNvSpPr>
              <a:spLocks/>
            </p:cNvSpPr>
            <p:nvPr/>
          </p:nvSpPr>
          <p:spPr bwMode="invGray">
            <a:xfrm>
              <a:off x="3607" y="1382"/>
              <a:ext cx="2426" cy="1296"/>
            </a:xfrm>
            <a:custGeom>
              <a:avLst/>
              <a:gdLst/>
              <a:ahLst/>
              <a:cxnLst>
                <a:cxn ang="0">
                  <a:pos x="3768" y="1317"/>
                </a:cxn>
                <a:cxn ang="0">
                  <a:pos x="3499" y="1317"/>
                </a:cxn>
                <a:cxn ang="0">
                  <a:pos x="3486" y="1069"/>
                </a:cxn>
                <a:cxn ang="0">
                  <a:pos x="3428" y="1069"/>
                </a:cxn>
                <a:cxn ang="0">
                  <a:pos x="3416" y="1001"/>
                </a:cxn>
                <a:cxn ang="0">
                  <a:pos x="3332" y="1001"/>
                </a:cxn>
                <a:cxn ang="0">
                  <a:pos x="3307" y="843"/>
                </a:cxn>
                <a:cxn ang="0">
                  <a:pos x="3121" y="859"/>
                </a:cxn>
                <a:cxn ang="0">
                  <a:pos x="3114" y="806"/>
                </a:cxn>
                <a:cxn ang="0">
                  <a:pos x="2871" y="795"/>
                </a:cxn>
                <a:cxn ang="0">
                  <a:pos x="2852" y="727"/>
                </a:cxn>
                <a:cxn ang="0">
                  <a:pos x="2640" y="711"/>
                </a:cxn>
                <a:cxn ang="0">
                  <a:pos x="2634" y="658"/>
                </a:cxn>
                <a:cxn ang="0">
                  <a:pos x="2051" y="669"/>
                </a:cxn>
                <a:cxn ang="0">
                  <a:pos x="2038" y="632"/>
                </a:cxn>
                <a:cxn ang="0">
                  <a:pos x="1717" y="632"/>
                </a:cxn>
                <a:cxn ang="0">
                  <a:pos x="1519" y="511"/>
                </a:cxn>
                <a:cxn ang="0">
                  <a:pos x="1461" y="511"/>
                </a:cxn>
                <a:cxn ang="0">
                  <a:pos x="1435" y="448"/>
                </a:cxn>
                <a:cxn ang="0">
                  <a:pos x="1134" y="448"/>
                </a:cxn>
                <a:cxn ang="0">
                  <a:pos x="1032" y="337"/>
                </a:cxn>
                <a:cxn ang="0">
                  <a:pos x="910" y="327"/>
                </a:cxn>
                <a:cxn ang="0">
                  <a:pos x="884" y="295"/>
                </a:cxn>
                <a:cxn ang="0">
                  <a:pos x="795" y="295"/>
                </a:cxn>
                <a:cxn ang="0">
                  <a:pos x="686" y="232"/>
                </a:cxn>
                <a:cxn ang="0">
                  <a:pos x="596" y="163"/>
                </a:cxn>
                <a:cxn ang="0">
                  <a:pos x="519" y="126"/>
                </a:cxn>
                <a:cxn ang="0">
                  <a:pos x="404" y="132"/>
                </a:cxn>
                <a:cxn ang="0">
                  <a:pos x="346" y="90"/>
                </a:cxn>
                <a:cxn ang="0">
                  <a:pos x="224" y="79"/>
                </a:cxn>
                <a:cxn ang="0">
                  <a:pos x="0" y="0"/>
                </a:cxn>
              </a:cxnLst>
              <a:rect l="0" t="0" r="r" b="b"/>
              <a:pathLst>
                <a:path w="3769" h="1318">
                  <a:moveTo>
                    <a:pt x="3768" y="1317"/>
                  </a:moveTo>
                  <a:lnTo>
                    <a:pt x="3499" y="1317"/>
                  </a:lnTo>
                  <a:lnTo>
                    <a:pt x="3486" y="1069"/>
                  </a:lnTo>
                  <a:lnTo>
                    <a:pt x="3428" y="1069"/>
                  </a:lnTo>
                  <a:lnTo>
                    <a:pt x="3416" y="1001"/>
                  </a:lnTo>
                  <a:lnTo>
                    <a:pt x="3332" y="1001"/>
                  </a:lnTo>
                  <a:lnTo>
                    <a:pt x="3307" y="843"/>
                  </a:lnTo>
                  <a:lnTo>
                    <a:pt x="3121" y="859"/>
                  </a:lnTo>
                  <a:lnTo>
                    <a:pt x="3114" y="806"/>
                  </a:lnTo>
                  <a:lnTo>
                    <a:pt x="2871" y="795"/>
                  </a:lnTo>
                  <a:lnTo>
                    <a:pt x="2852" y="727"/>
                  </a:lnTo>
                  <a:lnTo>
                    <a:pt x="2640" y="711"/>
                  </a:lnTo>
                  <a:lnTo>
                    <a:pt x="2634" y="658"/>
                  </a:lnTo>
                  <a:lnTo>
                    <a:pt x="2051" y="669"/>
                  </a:lnTo>
                  <a:lnTo>
                    <a:pt x="2038" y="632"/>
                  </a:lnTo>
                  <a:lnTo>
                    <a:pt x="1717" y="632"/>
                  </a:lnTo>
                  <a:lnTo>
                    <a:pt x="1519" y="511"/>
                  </a:lnTo>
                  <a:lnTo>
                    <a:pt x="1461" y="511"/>
                  </a:lnTo>
                  <a:lnTo>
                    <a:pt x="1435" y="448"/>
                  </a:lnTo>
                  <a:lnTo>
                    <a:pt x="1134" y="448"/>
                  </a:lnTo>
                  <a:lnTo>
                    <a:pt x="1032" y="337"/>
                  </a:lnTo>
                  <a:lnTo>
                    <a:pt x="910" y="327"/>
                  </a:lnTo>
                  <a:lnTo>
                    <a:pt x="884" y="295"/>
                  </a:lnTo>
                  <a:lnTo>
                    <a:pt x="795" y="295"/>
                  </a:lnTo>
                  <a:lnTo>
                    <a:pt x="686" y="232"/>
                  </a:lnTo>
                  <a:lnTo>
                    <a:pt x="596" y="163"/>
                  </a:lnTo>
                  <a:lnTo>
                    <a:pt x="519" y="126"/>
                  </a:lnTo>
                  <a:lnTo>
                    <a:pt x="404" y="132"/>
                  </a:lnTo>
                  <a:lnTo>
                    <a:pt x="346" y="90"/>
                  </a:lnTo>
                  <a:lnTo>
                    <a:pt x="224" y="79"/>
                  </a:lnTo>
                  <a:lnTo>
                    <a:pt x="0" y="0"/>
                  </a:lnTo>
                </a:path>
              </a:pathLst>
            </a:custGeom>
            <a:noFill/>
            <a:ln w="50800" cap="rnd" cmpd="sng">
              <a:solidFill>
                <a:srgbClr val="FFFF00"/>
              </a:solidFill>
              <a:prstDash val="solid"/>
              <a:round/>
              <a:headEnd type="none" w="sm" len="sm"/>
              <a:tailEnd type="none" w="sm" len="sm"/>
            </a:ln>
            <a:effectLst/>
          </p:spPr>
          <p:txBody>
            <a:bodyPr/>
            <a:lstStyle/>
            <a:p>
              <a:pPr>
                <a:defRPr/>
              </a:pPr>
              <a:endParaRPr lang="en-US">
                <a:latin typeface="Arial" charset="0"/>
              </a:endParaRPr>
            </a:p>
          </p:txBody>
        </p:sp>
        <p:sp>
          <p:nvSpPr>
            <p:cNvPr id="517236" name="Freeform 116"/>
            <p:cNvSpPr>
              <a:spLocks/>
            </p:cNvSpPr>
            <p:nvPr/>
          </p:nvSpPr>
          <p:spPr bwMode="auto">
            <a:xfrm>
              <a:off x="3623" y="1404"/>
              <a:ext cx="2411" cy="1872"/>
            </a:xfrm>
            <a:custGeom>
              <a:avLst/>
              <a:gdLst/>
              <a:ahLst/>
              <a:cxnLst>
                <a:cxn ang="0">
                  <a:pos x="3743" y="1902"/>
                </a:cxn>
                <a:cxn ang="0">
                  <a:pos x="3725" y="1902"/>
                </a:cxn>
                <a:cxn ang="0">
                  <a:pos x="3701" y="1902"/>
                </a:cxn>
                <a:cxn ang="0">
                  <a:pos x="3360" y="1896"/>
                </a:cxn>
                <a:cxn ang="0">
                  <a:pos x="3348" y="1847"/>
                </a:cxn>
                <a:cxn ang="0">
                  <a:pos x="3228" y="1826"/>
                </a:cxn>
                <a:cxn ang="0">
                  <a:pos x="3186" y="1725"/>
                </a:cxn>
                <a:cxn ang="0">
                  <a:pos x="3162" y="1601"/>
                </a:cxn>
                <a:cxn ang="0">
                  <a:pos x="2917" y="1595"/>
                </a:cxn>
                <a:cxn ang="0">
                  <a:pos x="2653" y="1470"/>
                </a:cxn>
                <a:cxn ang="0">
                  <a:pos x="2419" y="1190"/>
                </a:cxn>
                <a:cxn ang="0">
                  <a:pos x="2186" y="1190"/>
                </a:cxn>
                <a:cxn ang="0">
                  <a:pos x="2156" y="1138"/>
                </a:cxn>
                <a:cxn ang="0">
                  <a:pos x="2096" y="1144"/>
                </a:cxn>
                <a:cxn ang="0">
                  <a:pos x="2006" y="907"/>
                </a:cxn>
                <a:cxn ang="0">
                  <a:pos x="1845" y="752"/>
                </a:cxn>
                <a:cxn ang="0">
                  <a:pos x="1809" y="712"/>
                </a:cxn>
                <a:cxn ang="0">
                  <a:pos x="1563" y="712"/>
                </a:cxn>
                <a:cxn ang="0">
                  <a:pos x="1294" y="484"/>
                </a:cxn>
                <a:cxn ang="0">
                  <a:pos x="1210" y="447"/>
                </a:cxn>
                <a:cxn ang="0">
                  <a:pos x="1108" y="405"/>
                </a:cxn>
                <a:cxn ang="0">
                  <a:pos x="1000" y="405"/>
                </a:cxn>
                <a:cxn ang="0">
                  <a:pos x="970" y="353"/>
                </a:cxn>
                <a:cxn ang="0">
                  <a:pos x="862" y="347"/>
                </a:cxn>
                <a:cxn ang="0">
                  <a:pos x="856" y="316"/>
                </a:cxn>
                <a:cxn ang="0">
                  <a:pos x="785" y="320"/>
                </a:cxn>
                <a:cxn ang="0">
                  <a:pos x="659" y="143"/>
                </a:cxn>
                <a:cxn ang="0">
                  <a:pos x="617" y="94"/>
                </a:cxn>
                <a:cxn ang="0">
                  <a:pos x="527" y="79"/>
                </a:cxn>
                <a:cxn ang="0">
                  <a:pos x="485" y="64"/>
                </a:cxn>
                <a:cxn ang="0">
                  <a:pos x="461" y="37"/>
                </a:cxn>
                <a:cxn ang="0">
                  <a:pos x="0" y="0"/>
                </a:cxn>
              </a:cxnLst>
              <a:rect l="0" t="0" r="r" b="b"/>
              <a:pathLst>
                <a:path w="3744" h="1903">
                  <a:moveTo>
                    <a:pt x="3743" y="1902"/>
                  </a:moveTo>
                  <a:lnTo>
                    <a:pt x="3725" y="1902"/>
                  </a:lnTo>
                  <a:lnTo>
                    <a:pt x="3701" y="1902"/>
                  </a:lnTo>
                  <a:lnTo>
                    <a:pt x="3360" y="1896"/>
                  </a:lnTo>
                  <a:lnTo>
                    <a:pt x="3348" y="1847"/>
                  </a:lnTo>
                  <a:lnTo>
                    <a:pt x="3228" y="1826"/>
                  </a:lnTo>
                  <a:lnTo>
                    <a:pt x="3186" y="1725"/>
                  </a:lnTo>
                  <a:lnTo>
                    <a:pt x="3162" y="1601"/>
                  </a:lnTo>
                  <a:lnTo>
                    <a:pt x="2917" y="1595"/>
                  </a:lnTo>
                  <a:lnTo>
                    <a:pt x="2653" y="1470"/>
                  </a:lnTo>
                  <a:lnTo>
                    <a:pt x="2419" y="1190"/>
                  </a:lnTo>
                  <a:lnTo>
                    <a:pt x="2186" y="1190"/>
                  </a:lnTo>
                  <a:lnTo>
                    <a:pt x="2156" y="1138"/>
                  </a:lnTo>
                  <a:lnTo>
                    <a:pt x="2096" y="1144"/>
                  </a:lnTo>
                  <a:lnTo>
                    <a:pt x="2006" y="907"/>
                  </a:lnTo>
                  <a:lnTo>
                    <a:pt x="1845" y="752"/>
                  </a:lnTo>
                  <a:lnTo>
                    <a:pt x="1809" y="712"/>
                  </a:lnTo>
                  <a:lnTo>
                    <a:pt x="1563" y="712"/>
                  </a:lnTo>
                  <a:lnTo>
                    <a:pt x="1294" y="484"/>
                  </a:lnTo>
                  <a:lnTo>
                    <a:pt x="1210" y="447"/>
                  </a:lnTo>
                  <a:lnTo>
                    <a:pt x="1108" y="405"/>
                  </a:lnTo>
                  <a:lnTo>
                    <a:pt x="1000" y="405"/>
                  </a:lnTo>
                  <a:lnTo>
                    <a:pt x="970" y="353"/>
                  </a:lnTo>
                  <a:lnTo>
                    <a:pt x="862" y="347"/>
                  </a:lnTo>
                  <a:lnTo>
                    <a:pt x="856" y="316"/>
                  </a:lnTo>
                  <a:lnTo>
                    <a:pt x="785" y="320"/>
                  </a:lnTo>
                  <a:lnTo>
                    <a:pt x="659" y="143"/>
                  </a:lnTo>
                  <a:lnTo>
                    <a:pt x="617" y="94"/>
                  </a:lnTo>
                  <a:lnTo>
                    <a:pt x="527" y="79"/>
                  </a:lnTo>
                  <a:lnTo>
                    <a:pt x="485" y="64"/>
                  </a:lnTo>
                  <a:lnTo>
                    <a:pt x="461" y="37"/>
                  </a:lnTo>
                  <a:lnTo>
                    <a:pt x="0" y="0"/>
                  </a:lnTo>
                </a:path>
              </a:pathLst>
            </a:custGeom>
            <a:noFill/>
            <a:ln w="50800" cap="rnd" cmpd="sng">
              <a:solidFill>
                <a:schemeClr val="bg1"/>
              </a:solidFill>
              <a:prstDash val="solid"/>
              <a:round/>
              <a:headEnd type="none" w="sm" len="sm"/>
              <a:tailEnd type="none" w="sm" len="sm"/>
            </a:ln>
            <a:effectLst/>
          </p:spPr>
          <p:txBody>
            <a:bodyPr/>
            <a:lstStyle/>
            <a:p>
              <a:pPr>
                <a:defRPr/>
              </a:pPr>
              <a:endParaRPr lang="en-US">
                <a:latin typeface="Arial" charset="0"/>
              </a:endParaRPr>
            </a:p>
          </p:txBody>
        </p:sp>
      </p:grpSp>
      <p:sp>
        <p:nvSpPr>
          <p:cNvPr id="517238" name="Rectangle 118"/>
          <p:cNvSpPr>
            <a:spLocks noChangeArrowheads="1"/>
          </p:cNvSpPr>
          <p:nvPr/>
        </p:nvSpPr>
        <p:spPr bwMode="auto">
          <a:xfrm>
            <a:off x="2224088" y="6327776"/>
            <a:ext cx="3977052" cy="335989"/>
          </a:xfrm>
          <a:prstGeom prst="rect">
            <a:avLst/>
          </a:prstGeom>
          <a:noFill/>
          <a:ln w="12700">
            <a:noFill/>
            <a:miter lim="800000"/>
            <a:headEnd/>
            <a:tailEnd/>
          </a:ln>
          <a:effectLst/>
        </p:spPr>
        <p:txBody>
          <a:bodyPr wrap="none" lIns="90488" tIns="44450" rIns="90488" bIns="44450">
            <a:spAutoFit/>
          </a:bodyPr>
          <a:lstStyle/>
          <a:p>
            <a:pPr>
              <a:defRPr/>
            </a:pPr>
            <a:r>
              <a:rPr lang="en-US" sz="1600" dirty="0">
                <a:latin typeface="Times New Roman" pitchFamily="18" charset="0"/>
              </a:rPr>
              <a:t>Cohn J et al. N </a:t>
            </a:r>
            <a:r>
              <a:rPr lang="en-US" sz="1600" dirty="0" err="1">
                <a:latin typeface="Times New Roman" pitchFamily="18" charset="0"/>
              </a:rPr>
              <a:t>Engl</a:t>
            </a:r>
            <a:r>
              <a:rPr lang="en-US" sz="1600" dirty="0">
                <a:latin typeface="Times New Roman" pitchFamily="18" charset="0"/>
              </a:rPr>
              <a:t> J Med 1986;314:1547-52</a:t>
            </a:r>
          </a:p>
        </p:txBody>
      </p:sp>
      <p:sp>
        <p:nvSpPr>
          <p:cNvPr id="517240" name="Rectangle 120"/>
          <p:cNvSpPr>
            <a:spLocks noChangeArrowheads="1"/>
          </p:cNvSpPr>
          <p:nvPr/>
        </p:nvSpPr>
        <p:spPr bwMode="auto">
          <a:xfrm>
            <a:off x="6477065" y="6326188"/>
            <a:ext cx="4346446" cy="369332"/>
          </a:xfrm>
          <a:prstGeom prst="rect">
            <a:avLst/>
          </a:prstGeom>
          <a:noFill/>
          <a:ln w="12700">
            <a:noFill/>
            <a:miter lim="800000"/>
            <a:headEnd/>
            <a:tailEnd/>
          </a:ln>
          <a:effectLst/>
        </p:spPr>
        <p:txBody>
          <a:bodyPr wrap="none">
            <a:spAutoFit/>
          </a:bodyPr>
          <a:lstStyle/>
          <a:p>
            <a:pPr algn="ctr">
              <a:spcBef>
                <a:spcPct val="30000"/>
              </a:spcBef>
              <a:defRPr/>
            </a:pPr>
            <a:r>
              <a:rPr lang="en-US" sz="1600" dirty="0">
                <a:latin typeface="Times New Roman" pitchFamily="18" charset="0"/>
              </a:rPr>
              <a:t>Taylor AL et al. </a:t>
            </a:r>
            <a:r>
              <a:rPr lang="en-US" sz="1600" i="1" dirty="0">
                <a:latin typeface="Times New Roman" pitchFamily="18" charset="0"/>
              </a:rPr>
              <a:t>N </a:t>
            </a:r>
            <a:r>
              <a:rPr lang="en-US" sz="1600" i="1" dirty="0" err="1">
                <a:latin typeface="Times New Roman" pitchFamily="18" charset="0"/>
              </a:rPr>
              <a:t>Engl</a:t>
            </a:r>
            <a:r>
              <a:rPr lang="en-US" sz="1600" i="1" dirty="0">
                <a:latin typeface="Times New Roman" pitchFamily="18" charset="0"/>
              </a:rPr>
              <a:t> J Med.</a:t>
            </a:r>
            <a:r>
              <a:rPr lang="en-US" sz="1600" dirty="0">
                <a:latin typeface="Times New Roman" pitchFamily="18" charset="0"/>
              </a:rPr>
              <a:t> 2004;351:2049-57</a:t>
            </a:r>
            <a:r>
              <a:rPr lang="en-US" dirty="0">
                <a:latin typeface="Arial" charset="0"/>
              </a:rPr>
              <a:t>.</a:t>
            </a:r>
          </a:p>
        </p:txBody>
      </p:sp>
      <p:sp>
        <p:nvSpPr>
          <p:cNvPr id="517241" name="Text Box 121"/>
          <p:cNvSpPr txBox="1">
            <a:spLocks noChangeArrowheads="1"/>
          </p:cNvSpPr>
          <p:nvPr/>
        </p:nvSpPr>
        <p:spPr bwMode="auto">
          <a:xfrm>
            <a:off x="1095065" y="1612803"/>
            <a:ext cx="3719512" cy="823913"/>
          </a:xfrm>
          <a:prstGeom prst="rect">
            <a:avLst/>
          </a:prstGeom>
          <a:noFill/>
          <a:ln w="9525">
            <a:noFill/>
            <a:miter lim="800000"/>
            <a:headEnd/>
            <a:tailEnd/>
          </a:ln>
          <a:effectLst/>
        </p:spPr>
        <p:txBody>
          <a:bodyPr wrap="none">
            <a:spAutoFit/>
          </a:bodyPr>
          <a:lstStyle/>
          <a:p>
            <a:pPr algn="ctr">
              <a:defRPr/>
            </a:pPr>
            <a:r>
              <a:rPr lang="en-US" sz="2800" dirty="0" err="1">
                <a:solidFill>
                  <a:srgbClr val="FFFF00"/>
                </a:solidFill>
                <a:effectLst>
                  <a:outerShdw blurRad="38100" dist="38100" dir="2700000" algn="tl">
                    <a:srgbClr val="000000"/>
                  </a:outerShdw>
                </a:effectLst>
                <a:latin typeface="Arial" charset="0"/>
              </a:rPr>
              <a:t>VHeFT</a:t>
            </a:r>
            <a:r>
              <a:rPr lang="en-US" sz="2800" dirty="0">
                <a:solidFill>
                  <a:srgbClr val="FFFF00"/>
                </a:solidFill>
                <a:effectLst>
                  <a:outerShdw blurRad="38100" dist="38100" dir="2700000" algn="tl">
                    <a:srgbClr val="000000"/>
                  </a:outerShdw>
                </a:effectLst>
                <a:latin typeface="Arial" charset="0"/>
              </a:rPr>
              <a:t> (n =642)</a:t>
            </a:r>
          </a:p>
          <a:p>
            <a:pPr algn="ctr">
              <a:defRPr/>
            </a:pPr>
            <a:r>
              <a:rPr lang="en-US" sz="2000" dirty="0">
                <a:solidFill>
                  <a:schemeClr val="bg1"/>
                </a:solidFill>
                <a:effectLst>
                  <a:outerShdw blurRad="38100" dist="38100" dir="2700000" algn="tl">
                    <a:srgbClr val="000000"/>
                  </a:outerShdw>
                </a:effectLst>
                <a:latin typeface="Arial" charset="0"/>
              </a:rPr>
              <a:t>HR = 0.66, p = 0.028 at 2 years</a:t>
            </a:r>
          </a:p>
        </p:txBody>
      </p:sp>
      <p:sp>
        <p:nvSpPr>
          <p:cNvPr id="517242" name="Text Box 122"/>
          <p:cNvSpPr txBox="1">
            <a:spLocks noChangeArrowheads="1"/>
          </p:cNvSpPr>
          <p:nvPr/>
        </p:nvSpPr>
        <p:spPr bwMode="auto">
          <a:xfrm>
            <a:off x="5946466" y="1612803"/>
            <a:ext cx="3182937" cy="823913"/>
          </a:xfrm>
          <a:prstGeom prst="rect">
            <a:avLst/>
          </a:prstGeom>
          <a:noFill/>
          <a:ln w="9525">
            <a:noFill/>
            <a:miter lim="800000"/>
            <a:headEnd/>
            <a:tailEnd/>
          </a:ln>
          <a:effectLst/>
        </p:spPr>
        <p:txBody>
          <a:bodyPr wrap="none">
            <a:spAutoFit/>
          </a:bodyPr>
          <a:lstStyle/>
          <a:p>
            <a:pPr algn="ctr">
              <a:defRPr/>
            </a:pPr>
            <a:r>
              <a:rPr lang="en-US" sz="2800" dirty="0" err="1">
                <a:solidFill>
                  <a:srgbClr val="FFFF00"/>
                </a:solidFill>
                <a:effectLst>
                  <a:outerShdw blurRad="38100" dist="38100" dir="2700000" algn="tl">
                    <a:srgbClr val="000000"/>
                  </a:outerShdw>
                </a:effectLst>
                <a:latin typeface="Arial" charset="0"/>
              </a:rPr>
              <a:t>AAHeFT</a:t>
            </a:r>
            <a:r>
              <a:rPr lang="en-US" sz="2800" dirty="0">
                <a:solidFill>
                  <a:srgbClr val="FFFF00"/>
                </a:solidFill>
                <a:effectLst>
                  <a:outerShdw blurRad="38100" dist="38100" dir="2700000" algn="tl">
                    <a:srgbClr val="000000"/>
                  </a:outerShdw>
                </a:effectLst>
                <a:latin typeface="Arial" charset="0"/>
              </a:rPr>
              <a:t> (n =1050)</a:t>
            </a:r>
          </a:p>
          <a:p>
            <a:pPr algn="ctr">
              <a:defRPr/>
            </a:pPr>
            <a:r>
              <a:rPr lang="en-US" sz="2000" dirty="0">
                <a:solidFill>
                  <a:schemeClr val="bg1"/>
                </a:solidFill>
                <a:effectLst>
                  <a:outerShdw blurRad="38100" dist="38100" dir="2700000" algn="tl">
                    <a:srgbClr val="000000"/>
                  </a:outerShdw>
                </a:effectLst>
                <a:latin typeface="Arial" charset="0"/>
              </a:rPr>
              <a:t>HR = 0.57, p = 0.01</a:t>
            </a:r>
          </a:p>
        </p:txBody>
      </p:sp>
    </p:spTree>
    <p:extLst>
      <p:ext uri="{BB962C8B-B14F-4D97-AF65-F5344CB8AC3E}">
        <p14:creationId xmlns:p14="http://schemas.microsoft.com/office/powerpoint/2010/main" val="3231397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14506"/>
            <a:ext cx="8596668" cy="1320800"/>
          </a:xfrm>
        </p:spPr>
        <p:txBody>
          <a:bodyPr/>
          <a:lstStyle/>
          <a:p>
            <a:r>
              <a:rPr lang="en-US" dirty="0" smtClean="0"/>
              <a:t>Aldosterone antagonist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7263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632" y="895684"/>
            <a:ext cx="10948736" cy="5855369"/>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292" name="Rectangle 4"/>
          <p:cNvSpPr>
            <a:spLocks noGrp="1" noChangeArrowheads="1"/>
          </p:cNvSpPr>
          <p:nvPr>
            <p:ph type="title"/>
          </p:nvPr>
        </p:nvSpPr>
        <p:spPr>
          <a:xfrm>
            <a:off x="396597" y="0"/>
            <a:ext cx="10097614" cy="1320800"/>
          </a:xfrm>
        </p:spPr>
        <p:txBody>
          <a:bodyPr/>
          <a:lstStyle/>
          <a:p>
            <a:r>
              <a:rPr lang="en-US" sz="3600" b="0" dirty="0">
                <a:effectLst>
                  <a:outerShdw blurRad="38100" dist="38100" dir="2700000" algn="tl">
                    <a:srgbClr val="FFFFFF"/>
                  </a:outerShdw>
                </a:effectLst>
                <a:latin typeface="Arial" charset="0"/>
              </a:rPr>
              <a:t>Aldosterone Antagonists Improve Survival</a:t>
            </a:r>
          </a:p>
        </p:txBody>
      </p:sp>
      <p:sp>
        <p:nvSpPr>
          <p:cNvPr id="38915" name="Text Box 5"/>
          <p:cNvSpPr txBox="1">
            <a:spLocks noChangeArrowheads="1"/>
          </p:cNvSpPr>
          <p:nvPr/>
        </p:nvSpPr>
        <p:spPr bwMode="auto">
          <a:xfrm>
            <a:off x="1726772" y="1373189"/>
            <a:ext cx="34307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2400" dirty="0">
                <a:solidFill>
                  <a:srgbClr val="FFFFFF"/>
                </a:solidFill>
                <a:effectLst/>
              </a:rPr>
              <a:t>Advanced Heart Failure</a:t>
            </a:r>
          </a:p>
          <a:p>
            <a:pPr algn="ctr"/>
            <a:r>
              <a:rPr lang="en-US" sz="2400" dirty="0">
                <a:solidFill>
                  <a:srgbClr val="FFFFFF"/>
                </a:solidFill>
                <a:effectLst/>
              </a:rPr>
              <a:t>RALES</a:t>
            </a:r>
          </a:p>
        </p:txBody>
      </p:sp>
      <p:sp>
        <p:nvSpPr>
          <p:cNvPr id="38916" name="Text Box 6"/>
          <p:cNvSpPr txBox="1">
            <a:spLocks noChangeArrowheads="1"/>
          </p:cNvSpPr>
          <p:nvPr/>
        </p:nvSpPr>
        <p:spPr bwMode="auto">
          <a:xfrm>
            <a:off x="6887971" y="1373189"/>
            <a:ext cx="3725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2400" dirty="0">
                <a:solidFill>
                  <a:schemeClr val="bg1"/>
                </a:solidFill>
                <a:effectLst/>
              </a:rPr>
              <a:t>Post Myocardial Infarction</a:t>
            </a:r>
          </a:p>
          <a:p>
            <a:pPr algn="ctr"/>
            <a:r>
              <a:rPr lang="en-US" sz="2400" dirty="0">
                <a:solidFill>
                  <a:schemeClr val="bg1"/>
                </a:solidFill>
                <a:effectLst/>
              </a:rPr>
              <a:t>EPHESUS</a:t>
            </a:r>
          </a:p>
        </p:txBody>
      </p:sp>
      <p:sp>
        <p:nvSpPr>
          <p:cNvPr id="38917" name="Text Box 46"/>
          <p:cNvSpPr txBox="1">
            <a:spLocks noChangeArrowheads="1"/>
          </p:cNvSpPr>
          <p:nvPr/>
        </p:nvSpPr>
        <p:spPr bwMode="auto">
          <a:xfrm>
            <a:off x="1094668" y="2078038"/>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1.00</a:t>
            </a:r>
            <a:endParaRPr lang="en-US" sz="1600">
              <a:solidFill>
                <a:schemeClr val="tx1"/>
              </a:solidFill>
              <a:effectLst/>
            </a:endParaRPr>
          </a:p>
        </p:txBody>
      </p:sp>
      <p:sp>
        <p:nvSpPr>
          <p:cNvPr id="38918" name="Text Box 47"/>
          <p:cNvSpPr txBox="1">
            <a:spLocks noChangeArrowheads="1"/>
          </p:cNvSpPr>
          <p:nvPr/>
        </p:nvSpPr>
        <p:spPr bwMode="black">
          <a:xfrm>
            <a:off x="4724401" y="4730750"/>
            <a:ext cx="834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800" dirty="0">
                <a:solidFill>
                  <a:srgbClr val="FFFFFF"/>
                </a:solidFill>
                <a:effectLst/>
              </a:rPr>
              <a:t>Placebo</a:t>
            </a:r>
          </a:p>
        </p:txBody>
      </p:sp>
      <p:sp>
        <p:nvSpPr>
          <p:cNvPr id="38919" name="Text Box 48"/>
          <p:cNvSpPr txBox="1">
            <a:spLocks noChangeArrowheads="1"/>
          </p:cNvSpPr>
          <p:nvPr/>
        </p:nvSpPr>
        <p:spPr bwMode="black">
          <a:xfrm>
            <a:off x="2602401" y="5986464"/>
            <a:ext cx="1619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600" dirty="0">
                <a:solidFill>
                  <a:srgbClr val="FFFFFF"/>
                </a:solidFill>
                <a:effectLst/>
              </a:rPr>
              <a:t>Months Follow-up</a:t>
            </a:r>
          </a:p>
        </p:txBody>
      </p:sp>
      <p:sp>
        <p:nvSpPr>
          <p:cNvPr id="38920" name="Text Box 50"/>
          <p:cNvSpPr txBox="1">
            <a:spLocks noChangeArrowheads="1"/>
          </p:cNvSpPr>
          <p:nvPr/>
        </p:nvSpPr>
        <p:spPr bwMode="black">
          <a:xfrm>
            <a:off x="4159956" y="3870325"/>
            <a:ext cx="15399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800" dirty="0">
                <a:solidFill>
                  <a:schemeClr val="bg1"/>
                </a:solidFill>
                <a:effectLst/>
              </a:rPr>
              <a:t>Spironolactone</a:t>
            </a:r>
          </a:p>
        </p:txBody>
      </p:sp>
      <p:sp>
        <p:nvSpPr>
          <p:cNvPr id="38921" name="Text Box 51"/>
          <p:cNvSpPr txBox="1">
            <a:spLocks noChangeArrowheads="1"/>
          </p:cNvSpPr>
          <p:nvPr/>
        </p:nvSpPr>
        <p:spPr bwMode="auto">
          <a:xfrm>
            <a:off x="1094668" y="2374901"/>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0.95</a:t>
            </a:r>
            <a:endParaRPr lang="en-US" sz="1600">
              <a:solidFill>
                <a:schemeClr val="tx1"/>
              </a:solidFill>
              <a:effectLst/>
            </a:endParaRPr>
          </a:p>
        </p:txBody>
      </p:sp>
      <p:sp>
        <p:nvSpPr>
          <p:cNvPr id="38922" name="Text Box 52"/>
          <p:cNvSpPr txBox="1">
            <a:spLocks noChangeArrowheads="1"/>
          </p:cNvSpPr>
          <p:nvPr/>
        </p:nvSpPr>
        <p:spPr bwMode="auto">
          <a:xfrm>
            <a:off x="1094668" y="2670176"/>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0.90</a:t>
            </a:r>
            <a:endParaRPr lang="en-US" sz="1600">
              <a:solidFill>
                <a:schemeClr val="tx1"/>
              </a:solidFill>
              <a:effectLst/>
            </a:endParaRPr>
          </a:p>
        </p:txBody>
      </p:sp>
      <p:sp>
        <p:nvSpPr>
          <p:cNvPr id="38923" name="Text Box 53"/>
          <p:cNvSpPr txBox="1">
            <a:spLocks noChangeArrowheads="1"/>
          </p:cNvSpPr>
          <p:nvPr/>
        </p:nvSpPr>
        <p:spPr bwMode="auto">
          <a:xfrm>
            <a:off x="1094668" y="2967038"/>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0.85</a:t>
            </a:r>
            <a:endParaRPr lang="en-US" sz="1600">
              <a:solidFill>
                <a:schemeClr val="tx1"/>
              </a:solidFill>
              <a:effectLst/>
            </a:endParaRPr>
          </a:p>
        </p:txBody>
      </p:sp>
      <p:sp>
        <p:nvSpPr>
          <p:cNvPr id="38924" name="Text Box 54"/>
          <p:cNvSpPr txBox="1">
            <a:spLocks noChangeArrowheads="1"/>
          </p:cNvSpPr>
          <p:nvPr/>
        </p:nvSpPr>
        <p:spPr bwMode="auto">
          <a:xfrm>
            <a:off x="1094668" y="3262313"/>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0.80</a:t>
            </a:r>
            <a:endParaRPr lang="en-US" sz="1600">
              <a:solidFill>
                <a:schemeClr val="tx1"/>
              </a:solidFill>
              <a:effectLst/>
            </a:endParaRPr>
          </a:p>
        </p:txBody>
      </p:sp>
      <p:sp>
        <p:nvSpPr>
          <p:cNvPr id="38925" name="Text Box 55"/>
          <p:cNvSpPr txBox="1">
            <a:spLocks noChangeArrowheads="1"/>
          </p:cNvSpPr>
          <p:nvPr/>
        </p:nvSpPr>
        <p:spPr bwMode="auto">
          <a:xfrm>
            <a:off x="1094668" y="3559176"/>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0.75</a:t>
            </a:r>
            <a:endParaRPr lang="en-US" sz="1600">
              <a:solidFill>
                <a:schemeClr val="tx1"/>
              </a:solidFill>
              <a:effectLst/>
            </a:endParaRPr>
          </a:p>
        </p:txBody>
      </p:sp>
      <p:sp>
        <p:nvSpPr>
          <p:cNvPr id="38926" name="Text Box 56"/>
          <p:cNvSpPr txBox="1">
            <a:spLocks noChangeArrowheads="1"/>
          </p:cNvSpPr>
          <p:nvPr/>
        </p:nvSpPr>
        <p:spPr bwMode="auto">
          <a:xfrm>
            <a:off x="1094668" y="3854450"/>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0.70</a:t>
            </a:r>
            <a:endParaRPr lang="en-US" sz="1600">
              <a:solidFill>
                <a:schemeClr val="tx1"/>
              </a:solidFill>
              <a:effectLst/>
            </a:endParaRPr>
          </a:p>
        </p:txBody>
      </p:sp>
      <p:sp>
        <p:nvSpPr>
          <p:cNvPr id="38927" name="Text Box 57"/>
          <p:cNvSpPr txBox="1">
            <a:spLocks noChangeArrowheads="1"/>
          </p:cNvSpPr>
          <p:nvPr/>
        </p:nvSpPr>
        <p:spPr bwMode="auto">
          <a:xfrm>
            <a:off x="1094668" y="4151313"/>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0.65</a:t>
            </a:r>
            <a:endParaRPr lang="en-US" sz="1600">
              <a:solidFill>
                <a:schemeClr val="tx1"/>
              </a:solidFill>
              <a:effectLst/>
            </a:endParaRPr>
          </a:p>
        </p:txBody>
      </p:sp>
      <p:sp>
        <p:nvSpPr>
          <p:cNvPr id="38928" name="Text Box 58"/>
          <p:cNvSpPr txBox="1">
            <a:spLocks noChangeArrowheads="1"/>
          </p:cNvSpPr>
          <p:nvPr/>
        </p:nvSpPr>
        <p:spPr bwMode="auto">
          <a:xfrm>
            <a:off x="1094668" y="4446588"/>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0.60</a:t>
            </a:r>
            <a:endParaRPr lang="en-US" sz="1600">
              <a:solidFill>
                <a:schemeClr val="tx1"/>
              </a:solidFill>
              <a:effectLst/>
            </a:endParaRPr>
          </a:p>
        </p:txBody>
      </p:sp>
      <p:sp>
        <p:nvSpPr>
          <p:cNvPr id="38929" name="Text Box 59"/>
          <p:cNvSpPr txBox="1">
            <a:spLocks noChangeArrowheads="1"/>
          </p:cNvSpPr>
          <p:nvPr/>
        </p:nvSpPr>
        <p:spPr bwMode="auto">
          <a:xfrm>
            <a:off x="1094668" y="4743451"/>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0.55</a:t>
            </a:r>
            <a:endParaRPr lang="en-US" sz="1600">
              <a:solidFill>
                <a:schemeClr val="tx1"/>
              </a:solidFill>
              <a:effectLst/>
            </a:endParaRPr>
          </a:p>
        </p:txBody>
      </p:sp>
      <p:sp>
        <p:nvSpPr>
          <p:cNvPr id="38930" name="Text Box 60"/>
          <p:cNvSpPr txBox="1">
            <a:spLocks noChangeArrowheads="1"/>
          </p:cNvSpPr>
          <p:nvPr/>
        </p:nvSpPr>
        <p:spPr bwMode="auto">
          <a:xfrm>
            <a:off x="1094668" y="5038726"/>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0.50</a:t>
            </a:r>
            <a:endParaRPr lang="en-US" sz="1600">
              <a:solidFill>
                <a:schemeClr val="tx1"/>
              </a:solidFill>
              <a:effectLst/>
            </a:endParaRPr>
          </a:p>
        </p:txBody>
      </p:sp>
      <p:sp>
        <p:nvSpPr>
          <p:cNvPr id="38931" name="Text Box 61"/>
          <p:cNvSpPr txBox="1">
            <a:spLocks noChangeArrowheads="1"/>
          </p:cNvSpPr>
          <p:nvPr/>
        </p:nvSpPr>
        <p:spPr bwMode="auto">
          <a:xfrm>
            <a:off x="1094668" y="5335588"/>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0.45</a:t>
            </a:r>
            <a:endParaRPr lang="en-US" sz="1600">
              <a:solidFill>
                <a:schemeClr val="tx1"/>
              </a:solidFill>
              <a:effectLst/>
            </a:endParaRPr>
          </a:p>
        </p:txBody>
      </p:sp>
      <p:sp>
        <p:nvSpPr>
          <p:cNvPr id="38932" name="Text Box 62"/>
          <p:cNvSpPr txBox="1">
            <a:spLocks noChangeArrowheads="1"/>
          </p:cNvSpPr>
          <p:nvPr/>
        </p:nvSpPr>
        <p:spPr bwMode="auto">
          <a:xfrm>
            <a:off x="1090905" y="5645151"/>
            <a:ext cx="2995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r"/>
            <a:r>
              <a:rPr lang="en-US" sz="1200">
                <a:solidFill>
                  <a:schemeClr val="tx1"/>
                </a:solidFill>
                <a:effectLst/>
              </a:rPr>
              <a:t>0.00</a:t>
            </a:r>
            <a:endParaRPr lang="en-US" sz="1600">
              <a:solidFill>
                <a:schemeClr val="tx1"/>
              </a:solidFill>
              <a:effectLst/>
            </a:endParaRPr>
          </a:p>
        </p:txBody>
      </p:sp>
      <p:sp>
        <p:nvSpPr>
          <p:cNvPr id="38933" name="Text Box 63"/>
          <p:cNvSpPr txBox="1">
            <a:spLocks noChangeArrowheads="1"/>
          </p:cNvSpPr>
          <p:nvPr/>
        </p:nvSpPr>
        <p:spPr bwMode="auto">
          <a:xfrm>
            <a:off x="1442638" y="5800726"/>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0</a:t>
            </a:r>
            <a:endParaRPr lang="en-US" sz="1600">
              <a:solidFill>
                <a:schemeClr val="tx1"/>
              </a:solidFill>
              <a:effectLst/>
            </a:endParaRPr>
          </a:p>
        </p:txBody>
      </p:sp>
      <p:sp>
        <p:nvSpPr>
          <p:cNvPr id="38934" name="Text Box 64"/>
          <p:cNvSpPr txBox="1">
            <a:spLocks noChangeArrowheads="1"/>
          </p:cNvSpPr>
          <p:nvPr/>
        </p:nvSpPr>
        <p:spPr bwMode="auto">
          <a:xfrm>
            <a:off x="1762489" y="5800726"/>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3</a:t>
            </a:r>
            <a:endParaRPr lang="en-US" sz="1600">
              <a:solidFill>
                <a:schemeClr val="tx1"/>
              </a:solidFill>
              <a:effectLst/>
            </a:endParaRPr>
          </a:p>
        </p:txBody>
      </p:sp>
      <p:sp>
        <p:nvSpPr>
          <p:cNvPr id="38935" name="Text Box 65"/>
          <p:cNvSpPr txBox="1">
            <a:spLocks noChangeArrowheads="1"/>
          </p:cNvSpPr>
          <p:nvPr/>
        </p:nvSpPr>
        <p:spPr bwMode="auto">
          <a:xfrm>
            <a:off x="2103037" y="5800726"/>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6</a:t>
            </a:r>
            <a:endParaRPr lang="en-US" sz="1600">
              <a:solidFill>
                <a:schemeClr val="tx1"/>
              </a:solidFill>
              <a:effectLst/>
            </a:endParaRPr>
          </a:p>
        </p:txBody>
      </p:sp>
      <p:sp>
        <p:nvSpPr>
          <p:cNvPr id="38936" name="Text Box 66"/>
          <p:cNvSpPr txBox="1">
            <a:spLocks noChangeArrowheads="1"/>
          </p:cNvSpPr>
          <p:nvPr/>
        </p:nvSpPr>
        <p:spPr bwMode="auto">
          <a:xfrm>
            <a:off x="2415363" y="5800726"/>
            <a:ext cx="855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9</a:t>
            </a:r>
            <a:endParaRPr lang="en-US" sz="1600">
              <a:solidFill>
                <a:schemeClr val="tx1"/>
              </a:solidFill>
              <a:effectLst/>
            </a:endParaRPr>
          </a:p>
        </p:txBody>
      </p:sp>
      <p:sp>
        <p:nvSpPr>
          <p:cNvPr id="38937" name="Text Box 67"/>
          <p:cNvSpPr txBox="1">
            <a:spLocks noChangeArrowheads="1"/>
          </p:cNvSpPr>
          <p:nvPr/>
        </p:nvSpPr>
        <p:spPr bwMode="auto">
          <a:xfrm>
            <a:off x="2706534"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12</a:t>
            </a:r>
            <a:endParaRPr lang="en-US" sz="1600">
              <a:solidFill>
                <a:schemeClr val="tx1"/>
              </a:solidFill>
              <a:effectLst/>
            </a:endParaRPr>
          </a:p>
        </p:txBody>
      </p:sp>
      <p:sp>
        <p:nvSpPr>
          <p:cNvPr id="38938" name="Text Box 68"/>
          <p:cNvSpPr txBox="1">
            <a:spLocks noChangeArrowheads="1"/>
          </p:cNvSpPr>
          <p:nvPr/>
        </p:nvSpPr>
        <p:spPr bwMode="black">
          <a:xfrm>
            <a:off x="3054608"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15</a:t>
            </a:r>
            <a:endParaRPr lang="en-US" sz="1600">
              <a:solidFill>
                <a:schemeClr val="tx1"/>
              </a:solidFill>
              <a:effectLst/>
            </a:endParaRPr>
          </a:p>
        </p:txBody>
      </p:sp>
      <p:sp>
        <p:nvSpPr>
          <p:cNvPr id="38939" name="Text Box 69"/>
          <p:cNvSpPr txBox="1">
            <a:spLocks noChangeArrowheads="1"/>
          </p:cNvSpPr>
          <p:nvPr/>
        </p:nvSpPr>
        <p:spPr bwMode="black">
          <a:xfrm>
            <a:off x="3342475"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18</a:t>
            </a:r>
            <a:endParaRPr lang="en-US" sz="1600">
              <a:solidFill>
                <a:schemeClr val="tx1"/>
              </a:solidFill>
              <a:effectLst/>
            </a:endParaRPr>
          </a:p>
        </p:txBody>
      </p:sp>
      <p:sp>
        <p:nvSpPr>
          <p:cNvPr id="38940" name="Text Box 70"/>
          <p:cNvSpPr txBox="1">
            <a:spLocks noChangeArrowheads="1"/>
          </p:cNvSpPr>
          <p:nvPr/>
        </p:nvSpPr>
        <p:spPr bwMode="black">
          <a:xfrm>
            <a:off x="3624697"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21</a:t>
            </a:r>
            <a:endParaRPr lang="en-US" sz="1600">
              <a:solidFill>
                <a:schemeClr val="tx1"/>
              </a:solidFill>
              <a:effectLst/>
            </a:endParaRPr>
          </a:p>
        </p:txBody>
      </p:sp>
      <p:sp>
        <p:nvSpPr>
          <p:cNvPr id="38941" name="Text Box 71"/>
          <p:cNvSpPr txBox="1">
            <a:spLocks noChangeArrowheads="1"/>
          </p:cNvSpPr>
          <p:nvPr/>
        </p:nvSpPr>
        <p:spPr bwMode="black">
          <a:xfrm>
            <a:off x="3970890"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24</a:t>
            </a:r>
            <a:endParaRPr lang="en-US" sz="1600">
              <a:solidFill>
                <a:schemeClr val="tx1"/>
              </a:solidFill>
              <a:effectLst/>
            </a:endParaRPr>
          </a:p>
        </p:txBody>
      </p:sp>
      <p:sp>
        <p:nvSpPr>
          <p:cNvPr id="38942" name="Text Box 72"/>
          <p:cNvSpPr txBox="1">
            <a:spLocks noChangeArrowheads="1"/>
          </p:cNvSpPr>
          <p:nvPr/>
        </p:nvSpPr>
        <p:spPr bwMode="black">
          <a:xfrm>
            <a:off x="4309556"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27</a:t>
            </a:r>
            <a:endParaRPr lang="en-US" sz="1600">
              <a:solidFill>
                <a:schemeClr val="tx1"/>
              </a:solidFill>
              <a:effectLst/>
            </a:endParaRPr>
          </a:p>
        </p:txBody>
      </p:sp>
      <p:sp>
        <p:nvSpPr>
          <p:cNvPr id="38943" name="Text Box 73"/>
          <p:cNvSpPr txBox="1">
            <a:spLocks noChangeArrowheads="1"/>
          </p:cNvSpPr>
          <p:nvPr/>
        </p:nvSpPr>
        <p:spPr bwMode="black">
          <a:xfrm>
            <a:off x="4586134"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30</a:t>
            </a:r>
            <a:endParaRPr lang="en-US" sz="1600">
              <a:solidFill>
                <a:schemeClr val="tx1"/>
              </a:solidFill>
              <a:effectLst/>
            </a:endParaRPr>
          </a:p>
        </p:txBody>
      </p:sp>
      <p:sp>
        <p:nvSpPr>
          <p:cNvPr id="38944" name="Text Box 74"/>
          <p:cNvSpPr txBox="1">
            <a:spLocks noChangeArrowheads="1"/>
          </p:cNvSpPr>
          <p:nvPr/>
        </p:nvSpPr>
        <p:spPr bwMode="black">
          <a:xfrm>
            <a:off x="4931385"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33</a:t>
            </a:r>
            <a:endParaRPr lang="en-US" sz="1600">
              <a:solidFill>
                <a:schemeClr val="tx1"/>
              </a:solidFill>
              <a:effectLst/>
            </a:endParaRPr>
          </a:p>
        </p:txBody>
      </p:sp>
      <p:sp>
        <p:nvSpPr>
          <p:cNvPr id="38945" name="Text Box 75"/>
          <p:cNvSpPr txBox="1">
            <a:spLocks noChangeArrowheads="1"/>
          </p:cNvSpPr>
          <p:nvPr/>
        </p:nvSpPr>
        <p:spPr bwMode="black">
          <a:xfrm>
            <a:off x="5235245" y="5800726"/>
            <a:ext cx="1711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chemeClr val="tx1"/>
                </a:solidFill>
                <a:effectLst/>
              </a:rPr>
              <a:t>36</a:t>
            </a:r>
            <a:endParaRPr lang="en-US" sz="1600">
              <a:solidFill>
                <a:schemeClr val="tx1"/>
              </a:solidFill>
              <a:effectLst/>
            </a:endParaRPr>
          </a:p>
        </p:txBody>
      </p:sp>
      <p:sp>
        <p:nvSpPr>
          <p:cNvPr id="396364" name="Line 76"/>
          <p:cNvSpPr>
            <a:spLocks noChangeShapeType="1"/>
          </p:cNvSpPr>
          <p:nvPr/>
        </p:nvSpPr>
        <p:spPr bwMode="auto">
          <a:xfrm>
            <a:off x="1484490" y="2157413"/>
            <a:ext cx="1881" cy="3398837"/>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65" name="Freeform 77"/>
          <p:cNvSpPr>
            <a:spLocks/>
          </p:cNvSpPr>
          <p:nvPr/>
        </p:nvSpPr>
        <p:spPr bwMode="auto">
          <a:xfrm>
            <a:off x="1484490" y="5478742"/>
            <a:ext cx="184666" cy="369332"/>
          </a:xfrm>
          <a:custGeom>
            <a:avLst/>
            <a:gdLst/>
            <a:ahLst/>
            <a:cxnLst>
              <a:cxn ang="0">
                <a:pos x="0" y="0"/>
              </a:cxn>
              <a:cxn ang="0">
                <a:pos x="0" y="90"/>
              </a:cxn>
              <a:cxn ang="0">
                <a:pos x="3125" y="90"/>
              </a:cxn>
            </a:cxnLst>
            <a:rect l="0" t="0" r="r" b="b"/>
            <a:pathLst>
              <a:path w="3125" h="90">
                <a:moveTo>
                  <a:pt x="0" y="0"/>
                </a:moveTo>
                <a:lnTo>
                  <a:pt x="0" y="90"/>
                </a:lnTo>
                <a:lnTo>
                  <a:pt x="3125" y="90"/>
                </a:lnTo>
              </a:path>
            </a:pathLst>
          </a:custGeom>
          <a:noFill/>
          <a:ln w="12700" cap="flat" cmpd="sng">
            <a:solidFill>
              <a:schemeClr val="tx1"/>
            </a:solidFill>
            <a:prstDash val="solid"/>
            <a:round/>
            <a:headEnd/>
            <a:tailEnd/>
          </a:ln>
          <a:effectLst/>
        </p:spPr>
        <p:txBody>
          <a:bodyPr wrap="none" anchor="ctr">
            <a:spAutoFit/>
          </a:bodyPr>
          <a:lstStyle/>
          <a:p>
            <a:pPr>
              <a:defRPr/>
            </a:pPr>
            <a:endParaRPr lang="en-US">
              <a:ea typeface="+mn-ea"/>
            </a:endParaRPr>
          </a:p>
        </p:txBody>
      </p:sp>
      <p:sp>
        <p:nvSpPr>
          <p:cNvPr id="396366" name="Line 78"/>
          <p:cNvSpPr>
            <a:spLocks noChangeShapeType="1"/>
          </p:cNvSpPr>
          <p:nvPr/>
        </p:nvSpPr>
        <p:spPr bwMode="auto">
          <a:xfrm>
            <a:off x="1429926" y="2157413"/>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67" name="Line 79"/>
          <p:cNvSpPr>
            <a:spLocks noChangeShapeType="1"/>
          </p:cNvSpPr>
          <p:nvPr/>
        </p:nvSpPr>
        <p:spPr bwMode="auto">
          <a:xfrm>
            <a:off x="1429926" y="2454275"/>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68" name="Line 80"/>
          <p:cNvSpPr>
            <a:spLocks noChangeShapeType="1"/>
          </p:cNvSpPr>
          <p:nvPr/>
        </p:nvSpPr>
        <p:spPr bwMode="auto">
          <a:xfrm>
            <a:off x="1429926" y="2749550"/>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69" name="Line 81"/>
          <p:cNvSpPr>
            <a:spLocks noChangeShapeType="1"/>
          </p:cNvSpPr>
          <p:nvPr/>
        </p:nvSpPr>
        <p:spPr bwMode="auto">
          <a:xfrm>
            <a:off x="1429926" y="3046413"/>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0" name="Line 82"/>
          <p:cNvSpPr>
            <a:spLocks noChangeShapeType="1"/>
          </p:cNvSpPr>
          <p:nvPr/>
        </p:nvSpPr>
        <p:spPr bwMode="auto">
          <a:xfrm>
            <a:off x="1429926" y="3341688"/>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1" name="Line 83"/>
          <p:cNvSpPr>
            <a:spLocks noChangeShapeType="1"/>
          </p:cNvSpPr>
          <p:nvPr/>
        </p:nvSpPr>
        <p:spPr bwMode="auto">
          <a:xfrm>
            <a:off x="1429926" y="3638550"/>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2" name="Line 84"/>
          <p:cNvSpPr>
            <a:spLocks noChangeShapeType="1"/>
          </p:cNvSpPr>
          <p:nvPr/>
        </p:nvSpPr>
        <p:spPr bwMode="auto">
          <a:xfrm>
            <a:off x="1429926" y="3933825"/>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3" name="Line 85"/>
          <p:cNvSpPr>
            <a:spLocks noChangeShapeType="1"/>
          </p:cNvSpPr>
          <p:nvPr/>
        </p:nvSpPr>
        <p:spPr bwMode="auto">
          <a:xfrm>
            <a:off x="1429926" y="4230688"/>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4" name="Line 86"/>
          <p:cNvSpPr>
            <a:spLocks noChangeShapeType="1"/>
          </p:cNvSpPr>
          <p:nvPr/>
        </p:nvSpPr>
        <p:spPr bwMode="auto">
          <a:xfrm>
            <a:off x="1429926" y="4525963"/>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5" name="Line 87"/>
          <p:cNvSpPr>
            <a:spLocks noChangeShapeType="1"/>
          </p:cNvSpPr>
          <p:nvPr/>
        </p:nvSpPr>
        <p:spPr bwMode="auto">
          <a:xfrm>
            <a:off x="1429926" y="4822825"/>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6" name="Line 88"/>
          <p:cNvSpPr>
            <a:spLocks noChangeShapeType="1"/>
          </p:cNvSpPr>
          <p:nvPr/>
        </p:nvSpPr>
        <p:spPr bwMode="auto">
          <a:xfrm>
            <a:off x="1429926" y="5118100"/>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7" name="Line 89"/>
          <p:cNvSpPr>
            <a:spLocks noChangeShapeType="1"/>
          </p:cNvSpPr>
          <p:nvPr/>
        </p:nvSpPr>
        <p:spPr bwMode="auto">
          <a:xfrm>
            <a:off x="1429926" y="5414963"/>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8" name="Line 90"/>
          <p:cNvSpPr>
            <a:spLocks noChangeShapeType="1"/>
          </p:cNvSpPr>
          <p:nvPr/>
        </p:nvSpPr>
        <p:spPr bwMode="auto">
          <a:xfrm>
            <a:off x="1429926" y="5724525"/>
            <a:ext cx="62089"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79" name="Line 91"/>
          <p:cNvSpPr>
            <a:spLocks noChangeShapeType="1"/>
          </p:cNvSpPr>
          <p:nvPr/>
        </p:nvSpPr>
        <p:spPr bwMode="auto">
          <a:xfrm flipH="1">
            <a:off x="1450623" y="5508625"/>
            <a:ext cx="75259" cy="6985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0" name="Line 92"/>
          <p:cNvSpPr>
            <a:spLocks noChangeShapeType="1"/>
          </p:cNvSpPr>
          <p:nvPr/>
        </p:nvSpPr>
        <p:spPr bwMode="auto">
          <a:xfrm flipH="1">
            <a:off x="1450623" y="5562600"/>
            <a:ext cx="75259" cy="6985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1" name="Line 93"/>
          <p:cNvSpPr>
            <a:spLocks noChangeShapeType="1"/>
          </p:cNvSpPr>
          <p:nvPr/>
        </p:nvSpPr>
        <p:spPr bwMode="auto">
          <a:xfrm rot="5400000">
            <a:off x="1450358"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2" name="Line 94"/>
          <p:cNvSpPr>
            <a:spLocks noChangeShapeType="1"/>
          </p:cNvSpPr>
          <p:nvPr/>
        </p:nvSpPr>
        <p:spPr bwMode="auto">
          <a:xfrm rot="5400000">
            <a:off x="1772091"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3" name="Line 95"/>
          <p:cNvSpPr>
            <a:spLocks noChangeShapeType="1"/>
          </p:cNvSpPr>
          <p:nvPr/>
        </p:nvSpPr>
        <p:spPr bwMode="auto">
          <a:xfrm rot="5400000">
            <a:off x="2091943"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4" name="Line 96"/>
          <p:cNvSpPr>
            <a:spLocks noChangeShapeType="1"/>
          </p:cNvSpPr>
          <p:nvPr/>
        </p:nvSpPr>
        <p:spPr bwMode="auto">
          <a:xfrm rot="5400000">
            <a:off x="2409914"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5" name="Line 97"/>
          <p:cNvSpPr>
            <a:spLocks noChangeShapeType="1"/>
          </p:cNvSpPr>
          <p:nvPr/>
        </p:nvSpPr>
        <p:spPr bwMode="auto">
          <a:xfrm rot="5400000">
            <a:off x="2739172"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6" name="Line 98"/>
          <p:cNvSpPr>
            <a:spLocks noChangeShapeType="1"/>
          </p:cNvSpPr>
          <p:nvPr/>
        </p:nvSpPr>
        <p:spPr bwMode="black">
          <a:xfrm rot="5400000">
            <a:off x="3053380"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7" name="Line 99"/>
          <p:cNvSpPr>
            <a:spLocks noChangeShapeType="1"/>
          </p:cNvSpPr>
          <p:nvPr/>
        </p:nvSpPr>
        <p:spPr bwMode="black">
          <a:xfrm rot="5400000">
            <a:off x="3373232"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8" name="Line 100"/>
          <p:cNvSpPr>
            <a:spLocks noChangeShapeType="1"/>
          </p:cNvSpPr>
          <p:nvPr/>
        </p:nvSpPr>
        <p:spPr bwMode="black">
          <a:xfrm rot="5400000">
            <a:off x="3676150"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89" name="Line 101"/>
          <p:cNvSpPr>
            <a:spLocks noChangeShapeType="1"/>
          </p:cNvSpPr>
          <p:nvPr/>
        </p:nvSpPr>
        <p:spPr bwMode="black">
          <a:xfrm rot="5400000">
            <a:off x="4014817"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90" name="Line 102"/>
          <p:cNvSpPr>
            <a:spLocks noChangeShapeType="1"/>
          </p:cNvSpPr>
          <p:nvPr/>
        </p:nvSpPr>
        <p:spPr bwMode="black">
          <a:xfrm rot="5400000">
            <a:off x="4319617"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91" name="Line 103"/>
          <p:cNvSpPr>
            <a:spLocks noChangeShapeType="1"/>
          </p:cNvSpPr>
          <p:nvPr/>
        </p:nvSpPr>
        <p:spPr bwMode="black">
          <a:xfrm rot="5400000">
            <a:off x="4637588"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92" name="Line 104"/>
          <p:cNvSpPr>
            <a:spLocks noChangeShapeType="1"/>
          </p:cNvSpPr>
          <p:nvPr/>
        </p:nvSpPr>
        <p:spPr bwMode="black">
          <a:xfrm rot="5400000">
            <a:off x="4931099"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393" name="Line 105"/>
          <p:cNvSpPr>
            <a:spLocks noChangeShapeType="1"/>
          </p:cNvSpPr>
          <p:nvPr/>
        </p:nvSpPr>
        <p:spPr bwMode="black">
          <a:xfrm rot="5400000">
            <a:off x="5294224" y="5758657"/>
            <a:ext cx="68263" cy="0"/>
          </a:xfrm>
          <a:prstGeom prst="line">
            <a:avLst/>
          </a:prstGeom>
          <a:noFill/>
          <a:ln w="12700">
            <a:solidFill>
              <a:schemeClr val="tx1"/>
            </a:solidFill>
            <a:round/>
            <a:headEnd/>
            <a:tailEnd/>
          </a:ln>
          <a:effectLst/>
        </p:spPr>
        <p:txBody>
          <a:bodyPr wrap="none" anchor="ctr">
            <a:spAutoFit/>
          </a:bodyPr>
          <a:lstStyle/>
          <a:p>
            <a:pPr>
              <a:defRPr/>
            </a:pPr>
            <a:endParaRPr lang="en-US">
              <a:ea typeface="+mn-ea"/>
            </a:endParaRPr>
          </a:p>
        </p:txBody>
      </p:sp>
      <p:sp>
        <p:nvSpPr>
          <p:cNvPr id="396402" name="Text Box 114"/>
          <p:cNvSpPr txBox="1">
            <a:spLocks noChangeArrowheads="1"/>
          </p:cNvSpPr>
          <p:nvPr/>
        </p:nvSpPr>
        <p:spPr bwMode="auto">
          <a:xfrm>
            <a:off x="6864295" y="6364288"/>
            <a:ext cx="3923470" cy="338554"/>
          </a:xfrm>
          <a:prstGeom prst="rect">
            <a:avLst/>
          </a:prstGeom>
          <a:noFill/>
          <a:ln w="9525">
            <a:noFill/>
            <a:miter lim="800000"/>
            <a:headEnd/>
            <a:tailEnd/>
          </a:ln>
          <a:effec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600">
                <a:solidFill>
                  <a:schemeClr val="bg1"/>
                </a:solidFill>
                <a:effectLst>
                  <a:outerShdw blurRad="38100" dist="38100" dir="2700000" algn="tl">
                    <a:srgbClr val="808080"/>
                  </a:outerShdw>
                </a:effectLst>
                <a:latin typeface="Times New Roman" charset="0"/>
              </a:rPr>
              <a:t>Pitt B et al. N Engl J Med 2003;348:1309-21.</a:t>
            </a:r>
          </a:p>
        </p:txBody>
      </p:sp>
      <p:sp>
        <p:nvSpPr>
          <p:cNvPr id="396407" name="Text Box 119"/>
          <p:cNvSpPr txBox="1">
            <a:spLocks noChangeArrowheads="1"/>
          </p:cNvSpPr>
          <p:nvPr/>
        </p:nvSpPr>
        <p:spPr bwMode="auto">
          <a:xfrm>
            <a:off x="835379" y="6364288"/>
            <a:ext cx="4940770" cy="336550"/>
          </a:xfrm>
          <a:prstGeom prst="rect">
            <a:avLst/>
          </a:prstGeom>
          <a:noFill/>
          <a:ln w="9525">
            <a:noFill/>
            <a:miter lim="800000"/>
            <a:headEnd/>
            <a:tailEnd/>
          </a:ln>
          <a:effectLst/>
        </p:spPr>
        <p:txBody>
          <a:bodyPr>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600" dirty="0">
                <a:solidFill>
                  <a:srgbClr val="FFFFFF"/>
                </a:solidFill>
                <a:effectLst>
                  <a:outerShdw blurRad="38100" dist="38100" dir="2700000" algn="tl">
                    <a:srgbClr val="808080"/>
                  </a:outerShdw>
                </a:effectLst>
                <a:latin typeface="Times New Roman" charset="0"/>
              </a:rPr>
              <a:t>Pitt B et al. N </a:t>
            </a:r>
            <a:r>
              <a:rPr lang="en-US" sz="1600" dirty="0" err="1">
                <a:solidFill>
                  <a:srgbClr val="FFFFFF"/>
                </a:solidFill>
                <a:effectLst>
                  <a:outerShdw blurRad="38100" dist="38100" dir="2700000" algn="tl">
                    <a:srgbClr val="808080"/>
                  </a:outerShdw>
                </a:effectLst>
                <a:latin typeface="Times New Roman" charset="0"/>
              </a:rPr>
              <a:t>Engl</a:t>
            </a:r>
            <a:r>
              <a:rPr lang="en-US" sz="1600" dirty="0">
                <a:solidFill>
                  <a:srgbClr val="FFFFFF"/>
                </a:solidFill>
                <a:effectLst>
                  <a:outerShdw blurRad="38100" dist="38100" dir="2700000" algn="tl">
                    <a:srgbClr val="808080"/>
                  </a:outerShdw>
                </a:effectLst>
                <a:latin typeface="Times New Roman" charset="0"/>
              </a:rPr>
              <a:t> J Med</a:t>
            </a:r>
            <a:r>
              <a:rPr lang="en-US" sz="1600" i="1" dirty="0">
                <a:solidFill>
                  <a:srgbClr val="FFFFFF"/>
                </a:solidFill>
                <a:effectLst>
                  <a:outerShdw blurRad="38100" dist="38100" dir="2700000" algn="tl">
                    <a:srgbClr val="808080"/>
                  </a:outerShdw>
                </a:effectLst>
                <a:latin typeface="Times New Roman" charset="0"/>
              </a:rPr>
              <a:t>.</a:t>
            </a:r>
            <a:r>
              <a:rPr lang="en-US" sz="1600" dirty="0">
                <a:solidFill>
                  <a:srgbClr val="FFFFFF"/>
                </a:solidFill>
                <a:effectLst>
                  <a:outerShdw blurRad="38100" dist="38100" dir="2700000" algn="tl">
                    <a:srgbClr val="808080"/>
                  </a:outerShdw>
                </a:effectLst>
                <a:latin typeface="Times New Roman" charset="0"/>
              </a:rPr>
              <a:t> 1999;341:709–717.</a:t>
            </a:r>
          </a:p>
        </p:txBody>
      </p:sp>
      <p:grpSp>
        <p:nvGrpSpPr>
          <p:cNvPr id="38980" name="Group 129"/>
          <p:cNvGrpSpPr>
            <a:grpSpLocks/>
          </p:cNvGrpSpPr>
          <p:nvPr/>
        </p:nvGrpSpPr>
        <p:grpSpPr bwMode="auto">
          <a:xfrm>
            <a:off x="6178785" y="2284414"/>
            <a:ext cx="5200415" cy="3678237"/>
            <a:chOff x="3398" y="1343"/>
            <a:chExt cx="2878" cy="2371"/>
          </a:xfrm>
        </p:grpSpPr>
        <p:grpSp>
          <p:nvGrpSpPr>
            <p:cNvPr id="38993" name="Group 126"/>
            <p:cNvGrpSpPr>
              <a:grpSpLocks/>
            </p:cNvGrpSpPr>
            <p:nvPr/>
          </p:nvGrpSpPr>
          <p:grpSpPr bwMode="auto">
            <a:xfrm>
              <a:off x="3398" y="1343"/>
              <a:ext cx="2878" cy="2371"/>
              <a:chOff x="4508" y="851"/>
              <a:chExt cx="2878" cy="2371"/>
            </a:xfrm>
          </p:grpSpPr>
          <p:pic>
            <p:nvPicPr>
              <p:cNvPr id="38997" name="Picture 122" descr="03f1[1]"/>
              <p:cNvPicPr>
                <a:picLocks noChangeAspect="1" noChangeArrowheads="1"/>
              </p:cNvPicPr>
              <p:nvPr/>
            </p:nvPicPr>
            <p:blipFill>
              <a:blip r:embed="rId2">
                <a:extLst>
                  <a:ext uri="{28A0092B-C50C-407E-A947-70E740481C1C}">
                    <a14:useLocalDpi xmlns:a14="http://schemas.microsoft.com/office/drawing/2010/main" val="0"/>
                  </a:ext>
                </a:extLst>
              </a:blip>
              <a:srcRect l="21429" t="1991" r="14285" b="73451"/>
              <a:stretch>
                <a:fillRect/>
              </a:stretch>
            </p:blipFill>
            <p:spPr bwMode="auto">
              <a:xfrm>
                <a:off x="4508" y="851"/>
                <a:ext cx="2878" cy="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411" name="Rectangle 123"/>
              <p:cNvSpPr>
                <a:spLocks noChangeArrowheads="1"/>
              </p:cNvSpPr>
              <p:nvPr/>
            </p:nvSpPr>
            <p:spPr bwMode="auto">
              <a:xfrm>
                <a:off x="4734" y="1200"/>
                <a:ext cx="942" cy="360"/>
              </a:xfrm>
              <a:prstGeom prst="rect">
                <a:avLst/>
              </a:prstGeom>
              <a:solidFill>
                <a:schemeClr val="bg1"/>
              </a:solidFill>
              <a:ln w="9525">
                <a:solidFill>
                  <a:schemeClr val="bg1"/>
                </a:solidFill>
                <a:miter lim="800000"/>
                <a:headEnd/>
                <a:tailEnd/>
              </a:ln>
              <a:effectLst/>
            </p:spPr>
            <p:txBody>
              <a:bodyPr wrap="none" anchor="ctr"/>
              <a:lstStyle/>
              <a:p>
                <a:pPr>
                  <a:defRPr/>
                </a:pPr>
                <a:endParaRPr lang="en-US">
                  <a:ea typeface="+mn-ea"/>
                </a:endParaRPr>
              </a:p>
            </p:txBody>
          </p:sp>
          <p:sp>
            <p:nvSpPr>
              <p:cNvPr id="396412" name="Rectangle 124"/>
              <p:cNvSpPr>
                <a:spLocks noChangeArrowheads="1"/>
              </p:cNvSpPr>
              <p:nvPr/>
            </p:nvSpPr>
            <p:spPr bwMode="auto">
              <a:xfrm>
                <a:off x="6192" y="1548"/>
                <a:ext cx="942" cy="360"/>
              </a:xfrm>
              <a:prstGeom prst="rect">
                <a:avLst/>
              </a:prstGeom>
              <a:solidFill>
                <a:schemeClr val="bg1"/>
              </a:solidFill>
              <a:ln w="9525">
                <a:solidFill>
                  <a:schemeClr val="bg1"/>
                </a:solidFill>
                <a:miter lim="800000"/>
                <a:headEnd/>
                <a:tailEnd/>
              </a:ln>
              <a:effectLst/>
            </p:spPr>
            <p:txBody>
              <a:bodyPr wrap="none" anchor="ctr"/>
              <a:lstStyle/>
              <a:p>
                <a:pPr>
                  <a:defRPr/>
                </a:pPr>
                <a:endParaRPr lang="en-US">
                  <a:ea typeface="+mn-ea"/>
                </a:endParaRPr>
              </a:p>
            </p:txBody>
          </p:sp>
          <p:sp>
            <p:nvSpPr>
              <p:cNvPr id="396413" name="Rectangle 125"/>
              <p:cNvSpPr>
                <a:spLocks noChangeArrowheads="1"/>
              </p:cNvSpPr>
              <p:nvPr/>
            </p:nvSpPr>
            <p:spPr bwMode="auto">
              <a:xfrm>
                <a:off x="6402" y="2214"/>
                <a:ext cx="942" cy="360"/>
              </a:xfrm>
              <a:prstGeom prst="rect">
                <a:avLst/>
              </a:prstGeom>
              <a:solidFill>
                <a:schemeClr val="bg1"/>
              </a:solidFill>
              <a:ln w="9525">
                <a:solidFill>
                  <a:schemeClr val="bg1"/>
                </a:solidFill>
                <a:miter lim="800000"/>
                <a:headEnd/>
                <a:tailEnd/>
              </a:ln>
              <a:effectLst/>
            </p:spPr>
            <p:txBody>
              <a:bodyPr wrap="none" anchor="ctr"/>
              <a:lstStyle/>
              <a:p>
                <a:pPr>
                  <a:defRPr/>
                </a:pPr>
                <a:endParaRPr lang="en-US">
                  <a:ea typeface="+mn-ea"/>
                </a:endParaRPr>
              </a:p>
            </p:txBody>
          </p:sp>
        </p:grpSp>
        <p:sp>
          <p:nvSpPr>
            <p:cNvPr id="38994" name="Text Box 121"/>
            <p:cNvSpPr txBox="1">
              <a:spLocks noChangeArrowheads="1"/>
            </p:cNvSpPr>
            <p:nvPr/>
          </p:nvSpPr>
          <p:spPr bwMode="auto">
            <a:xfrm>
              <a:off x="3624" y="1663"/>
              <a:ext cx="1204"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600">
                  <a:solidFill>
                    <a:srgbClr val="000000"/>
                  </a:solidFill>
                  <a:effectLst/>
                </a:rPr>
                <a:t>RR = 0.85 (0.75-0.96)</a:t>
              </a:r>
            </a:p>
            <a:p>
              <a:r>
                <a:rPr lang="en-US" sz="1600">
                  <a:solidFill>
                    <a:srgbClr val="000000"/>
                  </a:solidFill>
                  <a:effectLst/>
                </a:rPr>
                <a:t>P = 0.008</a:t>
              </a:r>
            </a:p>
          </p:txBody>
        </p:sp>
        <p:sp>
          <p:nvSpPr>
            <p:cNvPr id="38995" name="Text Box 127"/>
            <p:cNvSpPr txBox="1">
              <a:spLocks noChangeArrowheads="1"/>
            </p:cNvSpPr>
            <p:nvPr/>
          </p:nvSpPr>
          <p:spPr bwMode="auto">
            <a:xfrm>
              <a:off x="5202" y="2146"/>
              <a:ext cx="5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800">
                  <a:solidFill>
                    <a:srgbClr val="000000"/>
                  </a:solidFill>
                  <a:effectLst/>
                </a:rPr>
                <a:t>Placebo</a:t>
              </a:r>
            </a:p>
          </p:txBody>
        </p:sp>
        <p:sp>
          <p:nvSpPr>
            <p:cNvPr id="38996" name="Text Box 128"/>
            <p:cNvSpPr txBox="1">
              <a:spLocks noChangeArrowheads="1"/>
            </p:cNvSpPr>
            <p:nvPr/>
          </p:nvSpPr>
          <p:spPr bwMode="auto">
            <a:xfrm>
              <a:off x="5094" y="2812"/>
              <a:ext cx="75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800">
                  <a:solidFill>
                    <a:srgbClr val="000000"/>
                  </a:solidFill>
                  <a:effectLst/>
                </a:rPr>
                <a:t>Eplerenone</a:t>
              </a:r>
            </a:p>
          </p:txBody>
        </p:sp>
      </p:grpSp>
      <p:grpSp>
        <p:nvGrpSpPr>
          <p:cNvPr id="38982" name="Group 131"/>
          <p:cNvGrpSpPr>
            <a:grpSpLocks/>
          </p:cNvGrpSpPr>
          <p:nvPr/>
        </p:nvGrpSpPr>
        <p:grpSpPr bwMode="auto">
          <a:xfrm>
            <a:off x="6178785" y="2259014"/>
            <a:ext cx="5200415" cy="3678237"/>
            <a:chOff x="3398" y="1343"/>
            <a:chExt cx="2878" cy="2371"/>
          </a:xfrm>
        </p:grpSpPr>
        <p:grpSp>
          <p:nvGrpSpPr>
            <p:cNvPr id="38985" name="Group 132"/>
            <p:cNvGrpSpPr>
              <a:grpSpLocks/>
            </p:cNvGrpSpPr>
            <p:nvPr/>
          </p:nvGrpSpPr>
          <p:grpSpPr bwMode="auto">
            <a:xfrm>
              <a:off x="3398" y="1343"/>
              <a:ext cx="2878" cy="2371"/>
              <a:chOff x="4508" y="851"/>
              <a:chExt cx="2878" cy="2371"/>
            </a:xfrm>
          </p:grpSpPr>
          <p:pic>
            <p:nvPicPr>
              <p:cNvPr id="38989" name="Picture 133" descr="03f1[1]"/>
              <p:cNvPicPr>
                <a:picLocks noChangeAspect="1" noChangeArrowheads="1"/>
              </p:cNvPicPr>
              <p:nvPr/>
            </p:nvPicPr>
            <p:blipFill>
              <a:blip r:embed="rId2">
                <a:extLst>
                  <a:ext uri="{28A0092B-C50C-407E-A947-70E740481C1C}">
                    <a14:useLocalDpi xmlns:a14="http://schemas.microsoft.com/office/drawing/2010/main" val="0"/>
                  </a:ext>
                </a:extLst>
              </a:blip>
              <a:srcRect l="21429" t="1991" r="14285" b="73451"/>
              <a:stretch>
                <a:fillRect/>
              </a:stretch>
            </p:blipFill>
            <p:spPr bwMode="auto">
              <a:xfrm>
                <a:off x="4508" y="851"/>
                <a:ext cx="2878" cy="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422" name="Rectangle 134"/>
              <p:cNvSpPr>
                <a:spLocks noChangeArrowheads="1"/>
              </p:cNvSpPr>
              <p:nvPr/>
            </p:nvSpPr>
            <p:spPr bwMode="auto">
              <a:xfrm>
                <a:off x="4734" y="1200"/>
                <a:ext cx="942" cy="360"/>
              </a:xfrm>
              <a:prstGeom prst="rect">
                <a:avLst/>
              </a:prstGeom>
              <a:solidFill>
                <a:schemeClr val="bg1"/>
              </a:solidFill>
              <a:ln w="9525">
                <a:solidFill>
                  <a:schemeClr val="bg1"/>
                </a:solidFill>
                <a:miter lim="800000"/>
                <a:headEnd/>
                <a:tailEnd/>
              </a:ln>
              <a:effectLst/>
            </p:spPr>
            <p:txBody>
              <a:bodyPr wrap="none" anchor="ctr"/>
              <a:lstStyle/>
              <a:p>
                <a:pPr>
                  <a:defRPr/>
                </a:pPr>
                <a:endParaRPr lang="en-US">
                  <a:ea typeface="+mn-ea"/>
                </a:endParaRPr>
              </a:p>
            </p:txBody>
          </p:sp>
          <p:sp>
            <p:nvSpPr>
              <p:cNvPr id="396423" name="Rectangle 135"/>
              <p:cNvSpPr>
                <a:spLocks noChangeArrowheads="1"/>
              </p:cNvSpPr>
              <p:nvPr/>
            </p:nvSpPr>
            <p:spPr bwMode="auto">
              <a:xfrm>
                <a:off x="6192" y="1548"/>
                <a:ext cx="942" cy="360"/>
              </a:xfrm>
              <a:prstGeom prst="rect">
                <a:avLst/>
              </a:prstGeom>
              <a:solidFill>
                <a:schemeClr val="bg1"/>
              </a:solidFill>
              <a:ln w="9525">
                <a:solidFill>
                  <a:schemeClr val="bg1"/>
                </a:solidFill>
                <a:miter lim="800000"/>
                <a:headEnd/>
                <a:tailEnd/>
              </a:ln>
              <a:effectLst/>
            </p:spPr>
            <p:txBody>
              <a:bodyPr wrap="none" anchor="ctr"/>
              <a:lstStyle/>
              <a:p>
                <a:pPr>
                  <a:defRPr/>
                </a:pPr>
                <a:endParaRPr lang="en-US">
                  <a:ea typeface="+mn-ea"/>
                </a:endParaRPr>
              </a:p>
            </p:txBody>
          </p:sp>
          <p:sp>
            <p:nvSpPr>
              <p:cNvPr id="396424" name="Rectangle 136"/>
              <p:cNvSpPr>
                <a:spLocks noChangeArrowheads="1"/>
              </p:cNvSpPr>
              <p:nvPr/>
            </p:nvSpPr>
            <p:spPr bwMode="auto">
              <a:xfrm>
                <a:off x="6402" y="2214"/>
                <a:ext cx="942" cy="360"/>
              </a:xfrm>
              <a:prstGeom prst="rect">
                <a:avLst/>
              </a:prstGeom>
              <a:solidFill>
                <a:schemeClr val="bg1"/>
              </a:solidFill>
              <a:ln w="9525">
                <a:solidFill>
                  <a:schemeClr val="bg1"/>
                </a:solidFill>
                <a:miter lim="800000"/>
                <a:headEnd/>
                <a:tailEnd/>
              </a:ln>
              <a:effectLst/>
            </p:spPr>
            <p:txBody>
              <a:bodyPr wrap="none" anchor="ctr"/>
              <a:lstStyle/>
              <a:p>
                <a:pPr>
                  <a:defRPr/>
                </a:pPr>
                <a:endParaRPr lang="en-US">
                  <a:ea typeface="+mn-ea"/>
                </a:endParaRPr>
              </a:p>
            </p:txBody>
          </p:sp>
        </p:grpSp>
        <p:sp>
          <p:nvSpPr>
            <p:cNvPr id="38986" name="Text Box 137"/>
            <p:cNvSpPr txBox="1">
              <a:spLocks noChangeArrowheads="1"/>
            </p:cNvSpPr>
            <p:nvPr/>
          </p:nvSpPr>
          <p:spPr bwMode="auto">
            <a:xfrm>
              <a:off x="3624" y="1663"/>
              <a:ext cx="1204"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600">
                  <a:solidFill>
                    <a:srgbClr val="000000"/>
                  </a:solidFill>
                  <a:effectLst/>
                </a:rPr>
                <a:t>RR = 0.85 (0.75-0.96)</a:t>
              </a:r>
            </a:p>
            <a:p>
              <a:r>
                <a:rPr lang="en-US" sz="1600">
                  <a:solidFill>
                    <a:srgbClr val="000000"/>
                  </a:solidFill>
                  <a:effectLst/>
                </a:rPr>
                <a:t>P = 0.008</a:t>
              </a:r>
            </a:p>
          </p:txBody>
        </p:sp>
        <p:sp>
          <p:nvSpPr>
            <p:cNvPr id="38987" name="Text Box 138"/>
            <p:cNvSpPr txBox="1">
              <a:spLocks noChangeArrowheads="1"/>
            </p:cNvSpPr>
            <p:nvPr/>
          </p:nvSpPr>
          <p:spPr bwMode="auto">
            <a:xfrm>
              <a:off x="5202" y="2146"/>
              <a:ext cx="5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800">
                  <a:solidFill>
                    <a:srgbClr val="000000"/>
                  </a:solidFill>
                  <a:effectLst/>
                </a:rPr>
                <a:t>Placebo</a:t>
              </a:r>
            </a:p>
          </p:txBody>
        </p:sp>
        <p:sp>
          <p:nvSpPr>
            <p:cNvPr id="38988" name="Text Box 139"/>
            <p:cNvSpPr txBox="1">
              <a:spLocks noChangeArrowheads="1"/>
            </p:cNvSpPr>
            <p:nvPr/>
          </p:nvSpPr>
          <p:spPr bwMode="auto">
            <a:xfrm>
              <a:off x="5094" y="2812"/>
              <a:ext cx="75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sz="1800">
                  <a:solidFill>
                    <a:srgbClr val="000000"/>
                  </a:solidFill>
                  <a:effectLst/>
                </a:rPr>
                <a:t>Eplerenone</a:t>
              </a:r>
            </a:p>
          </p:txBody>
        </p:sp>
      </p:grpSp>
      <p:sp>
        <p:nvSpPr>
          <p:cNvPr id="396429" name="Text Box 141"/>
          <p:cNvSpPr txBox="1">
            <a:spLocks noChangeArrowheads="1"/>
          </p:cNvSpPr>
          <p:nvPr/>
        </p:nvSpPr>
        <p:spPr bwMode="auto">
          <a:xfrm>
            <a:off x="7840135" y="6011863"/>
            <a:ext cx="1601583" cy="307777"/>
          </a:xfrm>
          <a:prstGeom prst="rect">
            <a:avLst/>
          </a:prstGeom>
          <a:noFill/>
          <a:ln w="9525">
            <a:noFill/>
            <a:miter lim="800000"/>
            <a:headEnd/>
            <a:tailEnd/>
          </a:ln>
          <a:effec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a:solidFill>
                  <a:schemeClr val="bg1"/>
                </a:solidFill>
                <a:effectLst>
                  <a:outerShdw blurRad="38100" dist="38100" dir="2700000" algn="tl">
                    <a:srgbClr val="808080"/>
                  </a:outerShdw>
                </a:effectLst>
              </a:rPr>
              <a:t>Months Follow-up</a:t>
            </a:r>
          </a:p>
        </p:txBody>
      </p:sp>
      <p:sp>
        <p:nvSpPr>
          <p:cNvPr id="396439" name="Text Box 151"/>
          <p:cNvSpPr txBox="1">
            <a:spLocks noChangeArrowheads="1"/>
          </p:cNvSpPr>
          <p:nvPr/>
        </p:nvSpPr>
        <p:spPr bwMode="auto">
          <a:xfrm>
            <a:off x="1561630" y="4954589"/>
            <a:ext cx="1926116" cy="523220"/>
          </a:xfrm>
          <a:prstGeom prst="rect">
            <a:avLst/>
          </a:prstGeom>
          <a:noFill/>
          <a:ln w="9525">
            <a:noFill/>
            <a:miter lim="800000"/>
            <a:headEnd/>
            <a:tailEnd/>
          </a:ln>
          <a:effectLst/>
        </p:spPr>
        <p:txBody>
          <a:bodyPr wrap="none">
            <a:spAutoFit/>
          </a:bodyPr>
          <a:lstStyle>
            <a:lvl1pPr>
              <a:defRPr sz="1400">
                <a:solidFill>
                  <a:schemeClr val="tx2"/>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400">
                <a:solidFill>
                  <a:schemeClr val="tx2"/>
                </a:solidFill>
                <a:latin typeface="Arial" charset="0"/>
                <a:ea typeface="ＭＳ Ｐゴシック" charset="0"/>
              </a:defRPr>
            </a:lvl3pPr>
            <a:lvl4pPr marL="1600200" indent="-228600">
              <a:defRPr sz="1400">
                <a:solidFill>
                  <a:schemeClr val="tx2"/>
                </a:solidFill>
                <a:latin typeface="Arial" charset="0"/>
                <a:ea typeface="ＭＳ Ｐゴシック" charset="0"/>
              </a:defRPr>
            </a:lvl4pPr>
            <a:lvl5pPr marL="2057400" indent="-22860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r>
              <a:rPr lang="en-US">
                <a:solidFill>
                  <a:schemeClr val="bg1"/>
                </a:solidFill>
                <a:effectLst>
                  <a:outerShdw blurRad="38100" dist="38100" dir="2700000" algn="tl">
                    <a:srgbClr val="808080"/>
                  </a:outerShdw>
                </a:effectLst>
              </a:rPr>
              <a:t>RR = 0.70 (0.60-0.82)</a:t>
            </a:r>
          </a:p>
          <a:p>
            <a:r>
              <a:rPr lang="en-US">
                <a:solidFill>
                  <a:schemeClr val="bg1"/>
                </a:solidFill>
                <a:effectLst>
                  <a:outerShdw blurRad="38100" dist="38100" dir="2700000" algn="tl">
                    <a:srgbClr val="808080"/>
                  </a:outerShdw>
                </a:effectLst>
              </a:rPr>
              <a:t>P &lt; 0.001</a:t>
            </a:r>
          </a:p>
        </p:txBody>
      </p:sp>
      <p:sp>
        <p:nvSpPr>
          <p:cNvPr id="89" name="Freeform 130"/>
          <p:cNvSpPr>
            <a:spLocks/>
          </p:cNvSpPr>
          <p:nvPr/>
        </p:nvSpPr>
        <p:spPr bwMode="auto">
          <a:xfrm>
            <a:off x="1470323" y="2157329"/>
            <a:ext cx="3206750" cy="3236913"/>
          </a:xfrm>
          <a:custGeom>
            <a:avLst/>
            <a:gdLst/>
            <a:ahLst/>
            <a:cxnLst>
              <a:cxn ang="0">
                <a:pos x="0" y="0"/>
              </a:cxn>
              <a:cxn ang="0">
                <a:pos x="48" y="78"/>
              </a:cxn>
              <a:cxn ang="0">
                <a:pos x="90" y="132"/>
              </a:cxn>
              <a:cxn ang="0">
                <a:pos x="132" y="180"/>
              </a:cxn>
              <a:cxn ang="0">
                <a:pos x="198" y="240"/>
              </a:cxn>
              <a:cxn ang="0">
                <a:pos x="216" y="318"/>
              </a:cxn>
              <a:cxn ang="0">
                <a:pos x="276" y="354"/>
              </a:cxn>
              <a:cxn ang="0">
                <a:pos x="306" y="396"/>
              </a:cxn>
              <a:cxn ang="0">
                <a:pos x="348" y="456"/>
              </a:cxn>
              <a:cxn ang="0">
                <a:pos x="408" y="456"/>
              </a:cxn>
              <a:cxn ang="0">
                <a:pos x="444" y="534"/>
              </a:cxn>
              <a:cxn ang="0">
                <a:pos x="510" y="558"/>
              </a:cxn>
              <a:cxn ang="0">
                <a:pos x="528" y="654"/>
              </a:cxn>
              <a:cxn ang="0">
                <a:pos x="606" y="702"/>
              </a:cxn>
              <a:cxn ang="0">
                <a:pos x="690" y="786"/>
              </a:cxn>
              <a:cxn ang="0">
                <a:pos x="780" y="828"/>
              </a:cxn>
              <a:cxn ang="0">
                <a:pos x="870" y="936"/>
              </a:cxn>
              <a:cxn ang="0">
                <a:pos x="960" y="1008"/>
              </a:cxn>
              <a:cxn ang="0">
                <a:pos x="1002" y="1056"/>
              </a:cxn>
              <a:cxn ang="0">
                <a:pos x="1044" y="1104"/>
              </a:cxn>
              <a:cxn ang="0">
                <a:pos x="1110" y="1152"/>
              </a:cxn>
              <a:cxn ang="0">
                <a:pos x="1146" y="1188"/>
              </a:cxn>
              <a:cxn ang="0">
                <a:pos x="1212" y="1200"/>
              </a:cxn>
              <a:cxn ang="0">
                <a:pos x="1254" y="1254"/>
              </a:cxn>
              <a:cxn ang="0">
                <a:pos x="1314" y="1278"/>
              </a:cxn>
              <a:cxn ang="0">
                <a:pos x="1344" y="1338"/>
              </a:cxn>
              <a:cxn ang="0">
                <a:pos x="1386" y="1356"/>
              </a:cxn>
              <a:cxn ang="0">
                <a:pos x="1512" y="1410"/>
              </a:cxn>
              <a:cxn ang="0">
                <a:pos x="1608" y="1464"/>
              </a:cxn>
              <a:cxn ang="0">
                <a:pos x="1650" y="1512"/>
              </a:cxn>
              <a:cxn ang="0">
                <a:pos x="1716" y="1536"/>
              </a:cxn>
              <a:cxn ang="0">
                <a:pos x="1758" y="1560"/>
              </a:cxn>
              <a:cxn ang="0">
                <a:pos x="1794" y="1590"/>
              </a:cxn>
              <a:cxn ang="0">
                <a:pos x="1854" y="1614"/>
              </a:cxn>
              <a:cxn ang="0">
                <a:pos x="1872" y="1680"/>
              </a:cxn>
              <a:cxn ang="0">
                <a:pos x="1908" y="1680"/>
              </a:cxn>
              <a:cxn ang="0">
                <a:pos x="1962" y="1728"/>
              </a:cxn>
              <a:cxn ang="0">
                <a:pos x="2124" y="1788"/>
              </a:cxn>
              <a:cxn ang="0">
                <a:pos x="2166" y="1824"/>
              </a:cxn>
              <a:cxn ang="0">
                <a:pos x="2232" y="1848"/>
              </a:cxn>
              <a:cxn ang="0">
                <a:pos x="2310" y="1866"/>
              </a:cxn>
              <a:cxn ang="0">
                <a:pos x="2352" y="1896"/>
              </a:cxn>
              <a:cxn ang="0">
                <a:pos x="2388" y="1920"/>
              </a:cxn>
              <a:cxn ang="0">
                <a:pos x="2400" y="1956"/>
              </a:cxn>
              <a:cxn ang="0">
                <a:pos x="2538" y="2028"/>
              </a:cxn>
              <a:cxn ang="0">
                <a:pos x="2586" y="2070"/>
              </a:cxn>
              <a:cxn ang="0">
                <a:pos x="2658" y="2136"/>
              </a:cxn>
              <a:cxn ang="0">
                <a:pos x="2694" y="2208"/>
              </a:cxn>
              <a:cxn ang="0">
                <a:pos x="2754" y="2220"/>
              </a:cxn>
              <a:cxn ang="0">
                <a:pos x="2850" y="2256"/>
              </a:cxn>
              <a:cxn ang="0">
                <a:pos x="2934" y="2304"/>
              </a:cxn>
              <a:cxn ang="0">
                <a:pos x="3042" y="2388"/>
              </a:cxn>
              <a:cxn ang="0">
                <a:pos x="3090" y="2454"/>
              </a:cxn>
            </a:cxnLst>
            <a:rect l="0" t="0" r="r" b="b"/>
            <a:pathLst>
              <a:path w="3090" h="2454">
                <a:moveTo>
                  <a:pt x="0" y="0"/>
                </a:moveTo>
                <a:lnTo>
                  <a:pt x="48" y="78"/>
                </a:lnTo>
                <a:lnTo>
                  <a:pt x="90" y="132"/>
                </a:lnTo>
                <a:lnTo>
                  <a:pt x="132" y="180"/>
                </a:lnTo>
                <a:lnTo>
                  <a:pt x="198" y="240"/>
                </a:lnTo>
                <a:lnTo>
                  <a:pt x="216" y="318"/>
                </a:lnTo>
                <a:lnTo>
                  <a:pt x="276" y="354"/>
                </a:lnTo>
                <a:lnTo>
                  <a:pt x="306" y="396"/>
                </a:lnTo>
                <a:lnTo>
                  <a:pt x="348" y="456"/>
                </a:lnTo>
                <a:lnTo>
                  <a:pt x="408" y="456"/>
                </a:lnTo>
                <a:lnTo>
                  <a:pt x="444" y="534"/>
                </a:lnTo>
                <a:lnTo>
                  <a:pt x="510" y="558"/>
                </a:lnTo>
                <a:lnTo>
                  <a:pt x="528" y="654"/>
                </a:lnTo>
                <a:lnTo>
                  <a:pt x="606" y="702"/>
                </a:lnTo>
                <a:lnTo>
                  <a:pt x="690" y="786"/>
                </a:lnTo>
                <a:lnTo>
                  <a:pt x="780" y="828"/>
                </a:lnTo>
                <a:lnTo>
                  <a:pt x="870" y="936"/>
                </a:lnTo>
                <a:lnTo>
                  <a:pt x="960" y="1008"/>
                </a:lnTo>
                <a:lnTo>
                  <a:pt x="1002" y="1056"/>
                </a:lnTo>
                <a:lnTo>
                  <a:pt x="1044" y="1104"/>
                </a:lnTo>
                <a:lnTo>
                  <a:pt x="1110" y="1152"/>
                </a:lnTo>
                <a:lnTo>
                  <a:pt x="1146" y="1188"/>
                </a:lnTo>
                <a:lnTo>
                  <a:pt x="1212" y="1200"/>
                </a:lnTo>
                <a:lnTo>
                  <a:pt x="1254" y="1254"/>
                </a:lnTo>
                <a:lnTo>
                  <a:pt x="1314" y="1278"/>
                </a:lnTo>
                <a:lnTo>
                  <a:pt x="1344" y="1338"/>
                </a:lnTo>
                <a:lnTo>
                  <a:pt x="1386" y="1356"/>
                </a:lnTo>
                <a:lnTo>
                  <a:pt x="1512" y="1410"/>
                </a:lnTo>
                <a:lnTo>
                  <a:pt x="1608" y="1464"/>
                </a:lnTo>
                <a:lnTo>
                  <a:pt x="1650" y="1512"/>
                </a:lnTo>
                <a:lnTo>
                  <a:pt x="1716" y="1536"/>
                </a:lnTo>
                <a:lnTo>
                  <a:pt x="1758" y="1560"/>
                </a:lnTo>
                <a:lnTo>
                  <a:pt x="1794" y="1590"/>
                </a:lnTo>
                <a:lnTo>
                  <a:pt x="1854" y="1614"/>
                </a:lnTo>
                <a:lnTo>
                  <a:pt x="1872" y="1680"/>
                </a:lnTo>
                <a:lnTo>
                  <a:pt x="1908" y="1680"/>
                </a:lnTo>
                <a:lnTo>
                  <a:pt x="1962" y="1728"/>
                </a:lnTo>
                <a:lnTo>
                  <a:pt x="2124" y="1788"/>
                </a:lnTo>
                <a:lnTo>
                  <a:pt x="2166" y="1824"/>
                </a:lnTo>
                <a:lnTo>
                  <a:pt x="2232" y="1848"/>
                </a:lnTo>
                <a:lnTo>
                  <a:pt x="2310" y="1866"/>
                </a:lnTo>
                <a:lnTo>
                  <a:pt x="2352" y="1896"/>
                </a:lnTo>
                <a:lnTo>
                  <a:pt x="2388" y="1920"/>
                </a:lnTo>
                <a:lnTo>
                  <a:pt x="2400" y="1956"/>
                </a:lnTo>
                <a:lnTo>
                  <a:pt x="2538" y="2028"/>
                </a:lnTo>
                <a:lnTo>
                  <a:pt x="2586" y="2070"/>
                </a:lnTo>
                <a:lnTo>
                  <a:pt x="2658" y="2136"/>
                </a:lnTo>
                <a:lnTo>
                  <a:pt x="2694" y="2208"/>
                </a:lnTo>
                <a:lnTo>
                  <a:pt x="2754" y="2220"/>
                </a:lnTo>
                <a:lnTo>
                  <a:pt x="2850" y="2256"/>
                </a:lnTo>
                <a:lnTo>
                  <a:pt x="2934" y="2304"/>
                </a:lnTo>
                <a:lnTo>
                  <a:pt x="3042" y="2388"/>
                </a:lnTo>
                <a:lnTo>
                  <a:pt x="3090" y="2454"/>
                </a:lnTo>
              </a:path>
            </a:pathLst>
          </a:custGeom>
          <a:noFill/>
          <a:ln w="38100" cap="flat" cmpd="sng">
            <a:solidFill>
              <a:srgbClr val="EF1F1D"/>
            </a:solidFill>
            <a:prstDash val="solid"/>
            <a:round/>
            <a:headEnd/>
            <a:tailEnd/>
          </a:ln>
          <a:effectLst/>
        </p:spPr>
        <p:txBody>
          <a:bodyPr anchor="ctr">
            <a:spAutoFit/>
          </a:bodyPr>
          <a:lstStyle/>
          <a:p>
            <a:pPr>
              <a:defRPr/>
            </a:pPr>
            <a:endParaRPr lang="en-US">
              <a:ea typeface="+mn-ea"/>
            </a:endParaRPr>
          </a:p>
        </p:txBody>
      </p:sp>
      <p:sp>
        <p:nvSpPr>
          <p:cNvPr id="90" name="Freeform 107"/>
          <p:cNvSpPr>
            <a:spLocks/>
          </p:cNvSpPr>
          <p:nvPr/>
        </p:nvSpPr>
        <p:spPr bwMode="auto">
          <a:xfrm>
            <a:off x="1483395" y="2091029"/>
            <a:ext cx="3119437" cy="2325688"/>
          </a:xfrm>
          <a:custGeom>
            <a:avLst/>
            <a:gdLst/>
            <a:ahLst/>
            <a:cxnLst>
              <a:cxn ang="0">
                <a:pos x="0" y="0"/>
              </a:cxn>
              <a:cxn ang="0">
                <a:pos x="84" y="102"/>
              </a:cxn>
              <a:cxn ang="0">
                <a:pos x="108" y="138"/>
              </a:cxn>
              <a:cxn ang="0">
                <a:pos x="150" y="216"/>
              </a:cxn>
              <a:cxn ang="0">
                <a:pos x="282" y="312"/>
              </a:cxn>
              <a:cxn ang="0">
                <a:pos x="372" y="336"/>
              </a:cxn>
              <a:cxn ang="0">
                <a:pos x="432" y="378"/>
              </a:cxn>
              <a:cxn ang="0">
                <a:pos x="474" y="396"/>
              </a:cxn>
              <a:cxn ang="0">
                <a:pos x="510" y="438"/>
              </a:cxn>
              <a:cxn ang="0">
                <a:pos x="528" y="498"/>
              </a:cxn>
              <a:cxn ang="0">
                <a:pos x="594" y="510"/>
              </a:cxn>
              <a:cxn ang="0">
                <a:pos x="600" y="564"/>
              </a:cxn>
              <a:cxn ang="0">
                <a:pos x="672" y="582"/>
              </a:cxn>
              <a:cxn ang="0">
                <a:pos x="726" y="612"/>
              </a:cxn>
              <a:cxn ang="0">
                <a:pos x="750" y="642"/>
              </a:cxn>
              <a:cxn ang="0">
                <a:pos x="846" y="696"/>
              </a:cxn>
              <a:cxn ang="0">
                <a:pos x="882" y="738"/>
              </a:cxn>
              <a:cxn ang="0">
                <a:pos x="900" y="774"/>
              </a:cxn>
              <a:cxn ang="0">
                <a:pos x="1002" y="792"/>
              </a:cxn>
              <a:cxn ang="0">
                <a:pos x="1074" y="810"/>
              </a:cxn>
              <a:cxn ang="0">
                <a:pos x="1104" y="858"/>
              </a:cxn>
              <a:cxn ang="0">
                <a:pos x="1140" y="864"/>
              </a:cxn>
              <a:cxn ang="0">
                <a:pos x="1188" y="918"/>
              </a:cxn>
              <a:cxn ang="0">
                <a:pos x="1242" y="924"/>
              </a:cxn>
              <a:cxn ang="0">
                <a:pos x="1260" y="972"/>
              </a:cxn>
              <a:cxn ang="0">
                <a:pos x="1308" y="972"/>
              </a:cxn>
              <a:cxn ang="0">
                <a:pos x="1332" y="1002"/>
              </a:cxn>
              <a:cxn ang="0">
                <a:pos x="1380" y="996"/>
              </a:cxn>
              <a:cxn ang="0">
                <a:pos x="1392" y="1032"/>
              </a:cxn>
              <a:cxn ang="0">
                <a:pos x="1428" y="1032"/>
              </a:cxn>
              <a:cxn ang="0">
                <a:pos x="1470" y="1092"/>
              </a:cxn>
              <a:cxn ang="0">
                <a:pos x="1524" y="1116"/>
              </a:cxn>
              <a:cxn ang="0">
                <a:pos x="1578" y="1134"/>
              </a:cxn>
              <a:cxn ang="0">
                <a:pos x="1680" y="1188"/>
              </a:cxn>
              <a:cxn ang="0">
                <a:pos x="1704" y="1218"/>
              </a:cxn>
              <a:cxn ang="0">
                <a:pos x="1746" y="1242"/>
              </a:cxn>
              <a:cxn ang="0">
                <a:pos x="1788" y="1260"/>
              </a:cxn>
              <a:cxn ang="0">
                <a:pos x="1824" y="1296"/>
              </a:cxn>
              <a:cxn ang="0">
                <a:pos x="1878" y="1338"/>
              </a:cxn>
              <a:cxn ang="0">
                <a:pos x="1932" y="1350"/>
              </a:cxn>
              <a:cxn ang="0">
                <a:pos x="1992" y="1404"/>
              </a:cxn>
              <a:cxn ang="0">
                <a:pos x="2064" y="1422"/>
              </a:cxn>
              <a:cxn ang="0">
                <a:pos x="2172" y="1458"/>
              </a:cxn>
              <a:cxn ang="0">
                <a:pos x="2250" y="1476"/>
              </a:cxn>
              <a:cxn ang="0">
                <a:pos x="2298" y="1482"/>
              </a:cxn>
              <a:cxn ang="0">
                <a:pos x="2328" y="1506"/>
              </a:cxn>
              <a:cxn ang="0">
                <a:pos x="2382" y="1518"/>
              </a:cxn>
              <a:cxn ang="0">
                <a:pos x="2484" y="1560"/>
              </a:cxn>
              <a:cxn ang="0">
                <a:pos x="2604" y="1566"/>
              </a:cxn>
              <a:cxn ang="0">
                <a:pos x="2652" y="1602"/>
              </a:cxn>
              <a:cxn ang="0">
                <a:pos x="2796" y="1632"/>
              </a:cxn>
              <a:cxn ang="0">
                <a:pos x="2964" y="1668"/>
              </a:cxn>
              <a:cxn ang="0">
                <a:pos x="3006" y="1728"/>
              </a:cxn>
            </a:cxnLst>
            <a:rect l="0" t="0" r="r" b="b"/>
            <a:pathLst>
              <a:path w="3006" h="1728">
                <a:moveTo>
                  <a:pt x="0" y="0"/>
                </a:moveTo>
                <a:lnTo>
                  <a:pt x="84" y="102"/>
                </a:lnTo>
                <a:lnTo>
                  <a:pt x="108" y="138"/>
                </a:lnTo>
                <a:lnTo>
                  <a:pt x="150" y="216"/>
                </a:lnTo>
                <a:lnTo>
                  <a:pt x="282" y="312"/>
                </a:lnTo>
                <a:lnTo>
                  <a:pt x="372" y="336"/>
                </a:lnTo>
                <a:lnTo>
                  <a:pt x="432" y="378"/>
                </a:lnTo>
                <a:lnTo>
                  <a:pt x="474" y="396"/>
                </a:lnTo>
                <a:lnTo>
                  <a:pt x="510" y="438"/>
                </a:lnTo>
                <a:lnTo>
                  <a:pt x="528" y="498"/>
                </a:lnTo>
                <a:lnTo>
                  <a:pt x="594" y="510"/>
                </a:lnTo>
                <a:lnTo>
                  <a:pt x="600" y="564"/>
                </a:lnTo>
                <a:lnTo>
                  <a:pt x="672" y="582"/>
                </a:lnTo>
                <a:lnTo>
                  <a:pt x="726" y="612"/>
                </a:lnTo>
                <a:lnTo>
                  <a:pt x="750" y="642"/>
                </a:lnTo>
                <a:lnTo>
                  <a:pt x="846" y="696"/>
                </a:lnTo>
                <a:lnTo>
                  <a:pt x="882" y="738"/>
                </a:lnTo>
                <a:lnTo>
                  <a:pt x="900" y="774"/>
                </a:lnTo>
                <a:lnTo>
                  <a:pt x="1002" y="792"/>
                </a:lnTo>
                <a:lnTo>
                  <a:pt x="1074" y="810"/>
                </a:lnTo>
                <a:lnTo>
                  <a:pt x="1104" y="858"/>
                </a:lnTo>
                <a:lnTo>
                  <a:pt x="1140" y="864"/>
                </a:lnTo>
                <a:lnTo>
                  <a:pt x="1188" y="918"/>
                </a:lnTo>
                <a:lnTo>
                  <a:pt x="1242" y="924"/>
                </a:lnTo>
                <a:lnTo>
                  <a:pt x="1260" y="972"/>
                </a:lnTo>
                <a:lnTo>
                  <a:pt x="1308" y="972"/>
                </a:lnTo>
                <a:lnTo>
                  <a:pt x="1332" y="1002"/>
                </a:lnTo>
                <a:lnTo>
                  <a:pt x="1380" y="996"/>
                </a:lnTo>
                <a:lnTo>
                  <a:pt x="1392" y="1032"/>
                </a:lnTo>
                <a:lnTo>
                  <a:pt x="1428" y="1032"/>
                </a:lnTo>
                <a:lnTo>
                  <a:pt x="1470" y="1092"/>
                </a:lnTo>
                <a:lnTo>
                  <a:pt x="1524" y="1116"/>
                </a:lnTo>
                <a:lnTo>
                  <a:pt x="1578" y="1134"/>
                </a:lnTo>
                <a:lnTo>
                  <a:pt x="1680" y="1188"/>
                </a:lnTo>
                <a:lnTo>
                  <a:pt x="1704" y="1218"/>
                </a:lnTo>
                <a:lnTo>
                  <a:pt x="1746" y="1242"/>
                </a:lnTo>
                <a:lnTo>
                  <a:pt x="1788" y="1260"/>
                </a:lnTo>
                <a:lnTo>
                  <a:pt x="1824" y="1296"/>
                </a:lnTo>
                <a:lnTo>
                  <a:pt x="1878" y="1338"/>
                </a:lnTo>
                <a:lnTo>
                  <a:pt x="1932" y="1350"/>
                </a:lnTo>
                <a:lnTo>
                  <a:pt x="1992" y="1404"/>
                </a:lnTo>
                <a:lnTo>
                  <a:pt x="2064" y="1422"/>
                </a:lnTo>
                <a:lnTo>
                  <a:pt x="2172" y="1458"/>
                </a:lnTo>
                <a:lnTo>
                  <a:pt x="2250" y="1476"/>
                </a:lnTo>
                <a:lnTo>
                  <a:pt x="2298" y="1482"/>
                </a:lnTo>
                <a:lnTo>
                  <a:pt x="2328" y="1506"/>
                </a:lnTo>
                <a:lnTo>
                  <a:pt x="2382" y="1518"/>
                </a:lnTo>
                <a:lnTo>
                  <a:pt x="2484" y="1560"/>
                </a:lnTo>
                <a:lnTo>
                  <a:pt x="2604" y="1566"/>
                </a:lnTo>
                <a:lnTo>
                  <a:pt x="2652" y="1602"/>
                </a:lnTo>
                <a:lnTo>
                  <a:pt x="2796" y="1632"/>
                </a:lnTo>
                <a:lnTo>
                  <a:pt x="2964" y="1668"/>
                </a:lnTo>
                <a:lnTo>
                  <a:pt x="3006" y="1728"/>
                </a:lnTo>
              </a:path>
            </a:pathLst>
          </a:custGeom>
          <a:noFill/>
          <a:ln w="38100" cap="flat" cmpd="sng">
            <a:solidFill>
              <a:srgbClr val="FFEA18"/>
            </a:solidFill>
            <a:prstDash val="solid"/>
            <a:round/>
            <a:headEnd/>
            <a:tailEnd/>
          </a:ln>
          <a:effectLst/>
        </p:spPr>
        <p:txBody>
          <a:bodyPr wrap="none" anchor="ctr">
            <a:spAutoFit/>
          </a:bodyPr>
          <a:lstStyle/>
          <a:p>
            <a:pPr>
              <a:defRPr/>
            </a:pPr>
            <a:endParaRPr lang="en-US">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278" y="1022608"/>
            <a:ext cx="9382125" cy="1470025"/>
          </a:xfrm>
        </p:spPr>
        <p:txBody>
          <a:bodyPr/>
          <a:lstStyle/>
          <a:p>
            <a:pPr>
              <a:defRPr/>
            </a:pPr>
            <a:r>
              <a:rPr lang="en-US" sz="3600" dirty="0"/>
              <a:t>Is there a role for </a:t>
            </a:r>
            <a:r>
              <a:rPr lang="en-US" sz="3600" dirty="0" err="1"/>
              <a:t>aldosterone</a:t>
            </a:r>
            <a:r>
              <a:rPr lang="en-US" sz="3600" dirty="0"/>
              <a:t> antagonists in chronic NYHA class II systolic heart failure?</a:t>
            </a:r>
          </a:p>
        </p:txBody>
      </p:sp>
      <p:sp>
        <p:nvSpPr>
          <p:cNvPr id="3" name="Subtitle 2"/>
          <p:cNvSpPr>
            <a:spLocks noGrp="1"/>
          </p:cNvSpPr>
          <p:nvPr>
            <p:ph type="subTitle" idx="1"/>
          </p:nvPr>
        </p:nvSpPr>
        <p:spPr>
          <a:xfrm>
            <a:off x="486396" y="2937780"/>
            <a:ext cx="9052379" cy="2925547"/>
          </a:xfrm>
        </p:spPr>
        <p:txBody>
          <a:bodyPr>
            <a:normAutofit/>
          </a:bodyPr>
          <a:lstStyle/>
          <a:p>
            <a:pPr>
              <a:defRPr/>
            </a:pPr>
            <a:r>
              <a:rPr lang="en-US" b="0" dirty="0" smtClean="0">
                <a:solidFill>
                  <a:srgbClr val="000000"/>
                </a:solidFill>
              </a:rPr>
              <a:t>Breaking News  May, 2011:</a:t>
            </a:r>
          </a:p>
          <a:p>
            <a:pPr>
              <a:defRPr/>
            </a:pPr>
            <a:endParaRPr lang="en-US" b="0" dirty="0" smtClean="0">
              <a:solidFill>
                <a:srgbClr val="000000"/>
              </a:solidFill>
            </a:endParaRPr>
          </a:p>
          <a:p>
            <a:pPr>
              <a:defRPr/>
            </a:pPr>
            <a:r>
              <a:rPr lang="en-US" sz="2400" dirty="0">
                <a:solidFill>
                  <a:srgbClr val="000000"/>
                </a:solidFill>
              </a:rPr>
              <a:t>EMPHASIS-HF (</a:t>
            </a:r>
            <a:r>
              <a:rPr lang="en-US" sz="2400" dirty="0" err="1">
                <a:solidFill>
                  <a:srgbClr val="000000"/>
                </a:solidFill>
              </a:rPr>
              <a:t>eplerenone</a:t>
            </a:r>
            <a:r>
              <a:rPr lang="en-US" sz="2400" dirty="0">
                <a:solidFill>
                  <a:srgbClr val="000000"/>
                </a:solidFill>
              </a:rPr>
              <a:t> </a:t>
            </a:r>
            <a:r>
              <a:rPr lang="en-US" sz="2400" dirty="0" err="1">
                <a:solidFill>
                  <a:srgbClr val="000000"/>
                </a:solidFill>
              </a:rPr>
              <a:t>verus</a:t>
            </a:r>
            <a:r>
              <a:rPr lang="en-US" sz="2400" dirty="0">
                <a:solidFill>
                  <a:srgbClr val="000000"/>
                </a:solidFill>
              </a:rPr>
              <a:t> placebo) terminated early by DSMB because of a significant reduction in the primary endpoint of cardiovascular death or heart failure hospitalization </a:t>
            </a:r>
          </a:p>
        </p:txBody>
      </p:sp>
    </p:spTree>
    <p:extLst>
      <p:ext uri="{BB962C8B-B14F-4D97-AF65-F5344CB8AC3E}">
        <p14:creationId xmlns:p14="http://schemas.microsoft.com/office/powerpoint/2010/main" val="1327564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Failure</a:t>
            </a:r>
            <a:endParaRPr lang="en-US" dirty="0"/>
          </a:p>
        </p:txBody>
      </p:sp>
      <p:sp>
        <p:nvSpPr>
          <p:cNvPr id="3" name="Content Placeholder 2"/>
          <p:cNvSpPr>
            <a:spLocks noGrp="1"/>
          </p:cNvSpPr>
          <p:nvPr>
            <p:ph idx="1"/>
          </p:nvPr>
        </p:nvSpPr>
        <p:spPr>
          <a:xfrm>
            <a:off x="677334" y="1445567"/>
            <a:ext cx="8596668" cy="4595795"/>
          </a:xfrm>
        </p:spPr>
        <p:txBody>
          <a:bodyPr>
            <a:normAutofit/>
          </a:bodyPr>
          <a:lstStyle/>
          <a:p>
            <a:r>
              <a:rPr lang="en-US" sz="2000" dirty="0" smtClean="0"/>
              <a:t>Any structural or functional impairment of ventricular filling or ejection of blood</a:t>
            </a:r>
          </a:p>
          <a:p>
            <a:endParaRPr lang="en-US" sz="2000" dirty="0" smtClean="0"/>
          </a:p>
          <a:p>
            <a:r>
              <a:rPr lang="en-US" sz="2000" dirty="0" smtClean="0"/>
              <a:t>Symptoms</a:t>
            </a:r>
          </a:p>
          <a:p>
            <a:pPr lvl="1"/>
            <a:r>
              <a:rPr lang="en-US" sz="2000" dirty="0" smtClean="0"/>
              <a:t>Dyspnea</a:t>
            </a:r>
            <a:endParaRPr lang="en-US" sz="2000" dirty="0"/>
          </a:p>
          <a:p>
            <a:pPr lvl="1"/>
            <a:r>
              <a:rPr lang="en-US" sz="2000" dirty="0" smtClean="0"/>
              <a:t>Fatigue</a:t>
            </a:r>
          </a:p>
          <a:p>
            <a:pPr lvl="1"/>
            <a:r>
              <a:rPr lang="en-US" sz="2000" dirty="0"/>
              <a:t>D</a:t>
            </a:r>
            <a:r>
              <a:rPr lang="en-US" sz="2000" dirty="0" smtClean="0"/>
              <a:t>ecreased exercise tolerance</a:t>
            </a:r>
            <a:endParaRPr lang="en-US" sz="2000" dirty="0"/>
          </a:p>
          <a:p>
            <a:pPr lvl="1"/>
            <a:r>
              <a:rPr lang="en-US" sz="2000" dirty="0"/>
              <a:t>P</a:t>
            </a:r>
            <a:r>
              <a:rPr lang="en-US" sz="2000" dirty="0" smtClean="0"/>
              <a:t>ulmonary congestion</a:t>
            </a:r>
            <a:endParaRPr lang="en-US" sz="2000" dirty="0"/>
          </a:p>
          <a:p>
            <a:pPr lvl="1"/>
            <a:r>
              <a:rPr lang="en-US" sz="2000" dirty="0" smtClean="0"/>
              <a:t>Splanchnic congestion</a:t>
            </a:r>
          </a:p>
          <a:p>
            <a:pPr lvl="1"/>
            <a:r>
              <a:rPr lang="en-US" sz="2000" dirty="0"/>
              <a:t>P</a:t>
            </a:r>
            <a:r>
              <a:rPr lang="en-US" sz="2000" dirty="0" smtClean="0"/>
              <a:t>eripheral edema</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405" y="1891126"/>
            <a:ext cx="3745022" cy="4966874"/>
          </a:xfrm>
          <a:prstGeom prst="rect">
            <a:avLst/>
          </a:prstGeom>
        </p:spPr>
      </p:pic>
    </p:spTree>
    <p:extLst>
      <p:ext uri="{BB962C8B-B14F-4D97-AF65-F5344CB8AC3E}">
        <p14:creationId xmlns:p14="http://schemas.microsoft.com/office/powerpoint/2010/main" val="1985180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22" y="2528016"/>
            <a:ext cx="8596668" cy="1320800"/>
          </a:xfrm>
        </p:spPr>
        <p:txBody>
          <a:bodyPr/>
          <a:lstStyle/>
          <a:p>
            <a:r>
              <a:rPr lang="en-US" dirty="0" smtClean="0"/>
              <a:t>When do I think about an ICD?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34387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need to think about an ICD		</a:t>
            </a:r>
            <a:endParaRPr lang="en-US" dirty="0"/>
          </a:p>
        </p:txBody>
      </p:sp>
      <p:sp>
        <p:nvSpPr>
          <p:cNvPr id="3" name="Content Placeholder 2"/>
          <p:cNvSpPr>
            <a:spLocks noGrp="1"/>
          </p:cNvSpPr>
          <p:nvPr>
            <p:ph idx="1"/>
          </p:nvPr>
        </p:nvSpPr>
        <p:spPr/>
        <p:txBody>
          <a:bodyPr>
            <a:normAutofit/>
          </a:bodyPr>
          <a:lstStyle/>
          <a:p>
            <a:r>
              <a:rPr lang="en-US" sz="2400" dirty="0" smtClean="0"/>
              <a:t>On good medical management</a:t>
            </a:r>
          </a:p>
          <a:p>
            <a:pPr lvl="1"/>
            <a:r>
              <a:rPr lang="en-US" sz="2400" dirty="0" err="1" smtClean="0"/>
              <a:t>Betablockers</a:t>
            </a:r>
            <a:endParaRPr lang="en-US" sz="2400" dirty="0" smtClean="0"/>
          </a:p>
          <a:p>
            <a:pPr lvl="1"/>
            <a:r>
              <a:rPr lang="en-US" sz="2400" dirty="0" smtClean="0"/>
              <a:t>ACE-I or ARBs</a:t>
            </a:r>
          </a:p>
          <a:p>
            <a:pPr lvl="1"/>
            <a:r>
              <a:rPr lang="en-US" sz="2400" dirty="0" smtClean="0"/>
              <a:t>Spironolactone </a:t>
            </a:r>
          </a:p>
          <a:p>
            <a:r>
              <a:rPr lang="en-US" sz="2400" dirty="0" smtClean="0"/>
              <a:t>At least 40 days post MI</a:t>
            </a:r>
          </a:p>
          <a:p>
            <a:r>
              <a:rPr lang="en-US" sz="2400" dirty="0" smtClean="0"/>
              <a:t>LVEF &lt; 30%</a:t>
            </a:r>
          </a:p>
          <a:p>
            <a:r>
              <a:rPr lang="en-US" sz="2400" dirty="0" smtClean="0"/>
              <a:t>Reasonable expectation of survival of &gt; 1 year</a:t>
            </a:r>
            <a:endParaRPr lang="en-US" sz="2400" dirty="0"/>
          </a:p>
        </p:txBody>
      </p:sp>
    </p:spTree>
    <p:extLst>
      <p:ext uri="{BB962C8B-B14F-4D97-AF65-F5344CB8AC3E}">
        <p14:creationId xmlns:p14="http://schemas.microsoft.com/office/powerpoint/2010/main" val="2433113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title"/>
          </p:nvPr>
        </p:nvSpPr>
        <p:spPr/>
        <p:txBody>
          <a:bodyPr/>
          <a:lstStyle/>
          <a:p>
            <a:pPr>
              <a:defRPr/>
            </a:pPr>
            <a:r>
              <a:rPr lang="en-US" dirty="0"/>
              <a:t>ICDs Improve Survival  </a:t>
            </a:r>
          </a:p>
        </p:txBody>
      </p:sp>
      <p:grpSp>
        <p:nvGrpSpPr>
          <p:cNvPr id="59395" name="Group 42"/>
          <p:cNvGrpSpPr>
            <a:grpSpLocks/>
          </p:cNvGrpSpPr>
          <p:nvPr/>
        </p:nvGrpSpPr>
        <p:grpSpPr bwMode="auto">
          <a:xfrm>
            <a:off x="455250" y="2193698"/>
            <a:ext cx="9447212" cy="4056062"/>
            <a:chOff x="322" y="1085"/>
            <a:chExt cx="5951" cy="2555"/>
          </a:xfrm>
        </p:grpSpPr>
        <p:grpSp>
          <p:nvGrpSpPr>
            <p:cNvPr id="59400" name="Group 41"/>
            <p:cNvGrpSpPr>
              <a:grpSpLocks/>
            </p:cNvGrpSpPr>
            <p:nvPr/>
          </p:nvGrpSpPr>
          <p:grpSpPr bwMode="auto">
            <a:xfrm>
              <a:off x="322" y="1085"/>
              <a:ext cx="2956" cy="2555"/>
              <a:chOff x="322" y="1077"/>
              <a:chExt cx="2956" cy="2555"/>
            </a:xfrm>
          </p:grpSpPr>
          <p:sp>
            <p:nvSpPr>
              <p:cNvPr id="403461" name="Line 5"/>
              <p:cNvSpPr>
                <a:spLocks noChangeAspect="1" noChangeShapeType="1"/>
              </p:cNvSpPr>
              <p:nvPr/>
            </p:nvSpPr>
            <p:spPr bwMode="auto">
              <a:xfrm>
                <a:off x="978" y="1163"/>
                <a:ext cx="0" cy="1939"/>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62" name="Line 6"/>
              <p:cNvSpPr>
                <a:spLocks noChangeAspect="1" noChangeShapeType="1"/>
              </p:cNvSpPr>
              <p:nvPr/>
            </p:nvSpPr>
            <p:spPr bwMode="auto">
              <a:xfrm>
                <a:off x="978" y="3094"/>
                <a:ext cx="2273" cy="0"/>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63" name="Freeform 7"/>
              <p:cNvSpPr>
                <a:spLocks noChangeAspect="1"/>
              </p:cNvSpPr>
              <p:nvPr/>
            </p:nvSpPr>
            <p:spPr bwMode="auto">
              <a:xfrm>
                <a:off x="1006" y="1177"/>
                <a:ext cx="2181" cy="1463"/>
              </a:xfrm>
              <a:custGeom>
                <a:avLst/>
                <a:gdLst/>
                <a:ahLst/>
                <a:cxnLst>
                  <a:cxn ang="0">
                    <a:pos x="2794" y="1590"/>
                  </a:cxn>
                  <a:cxn ang="0">
                    <a:pos x="2751" y="1513"/>
                  </a:cxn>
                  <a:cxn ang="0">
                    <a:pos x="2657" y="1458"/>
                  </a:cxn>
                  <a:cxn ang="0">
                    <a:pos x="2622" y="1410"/>
                  </a:cxn>
                  <a:cxn ang="0">
                    <a:pos x="2580" y="1355"/>
                  </a:cxn>
                  <a:cxn ang="0">
                    <a:pos x="2545" y="1308"/>
                  </a:cxn>
                  <a:cxn ang="0">
                    <a:pos x="2301" y="1260"/>
                  </a:cxn>
                  <a:cxn ang="0">
                    <a:pos x="2267" y="1166"/>
                  </a:cxn>
                  <a:cxn ang="0">
                    <a:pos x="2112" y="1136"/>
                  </a:cxn>
                  <a:cxn ang="0">
                    <a:pos x="1984" y="1106"/>
                  </a:cxn>
                  <a:cxn ang="0">
                    <a:pos x="1928" y="1068"/>
                  </a:cxn>
                  <a:cxn ang="0">
                    <a:pos x="1898" y="1008"/>
                  </a:cxn>
                  <a:cxn ang="0">
                    <a:pos x="1761" y="995"/>
                  </a:cxn>
                  <a:cxn ang="0">
                    <a:pos x="1722" y="952"/>
                  </a:cxn>
                  <a:cxn ang="0">
                    <a:pos x="1684" y="926"/>
                  </a:cxn>
                  <a:cxn ang="0">
                    <a:pos x="1517" y="849"/>
                  </a:cxn>
                  <a:cxn ang="0">
                    <a:pos x="1375" y="828"/>
                  </a:cxn>
                  <a:cxn ang="0">
                    <a:pos x="1281" y="802"/>
                  </a:cxn>
                  <a:cxn ang="0">
                    <a:pos x="1191" y="742"/>
                  </a:cxn>
                  <a:cxn ang="0">
                    <a:pos x="1144" y="678"/>
                  </a:cxn>
                  <a:cxn ang="0">
                    <a:pos x="1122" y="630"/>
                  </a:cxn>
                  <a:cxn ang="0">
                    <a:pos x="1045" y="566"/>
                  </a:cxn>
                  <a:cxn ang="0">
                    <a:pos x="977" y="519"/>
                  </a:cxn>
                  <a:cxn ang="0">
                    <a:pos x="891" y="472"/>
                  </a:cxn>
                  <a:cxn ang="0">
                    <a:pos x="805" y="433"/>
                  </a:cxn>
                  <a:cxn ang="0">
                    <a:pos x="741" y="378"/>
                  </a:cxn>
                  <a:cxn ang="0">
                    <a:pos x="685" y="356"/>
                  </a:cxn>
                  <a:cxn ang="0">
                    <a:pos x="587" y="339"/>
                  </a:cxn>
                  <a:cxn ang="0">
                    <a:pos x="535" y="279"/>
                  </a:cxn>
                  <a:cxn ang="0">
                    <a:pos x="441" y="249"/>
                  </a:cxn>
                  <a:cxn ang="0">
                    <a:pos x="360" y="232"/>
                  </a:cxn>
                  <a:cxn ang="0">
                    <a:pos x="282" y="210"/>
                  </a:cxn>
                  <a:cxn ang="0">
                    <a:pos x="240" y="180"/>
                  </a:cxn>
                  <a:cxn ang="0">
                    <a:pos x="184" y="116"/>
                  </a:cxn>
                  <a:cxn ang="0">
                    <a:pos x="120" y="108"/>
                  </a:cxn>
                  <a:cxn ang="0">
                    <a:pos x="90" y="65"/>
                  </a:cxn>
                  <a:cxn ang="0">
                    <a:pos x="25" y="43"/>
                  </a:cxn>
                </a:cxnLst>
                <a:rect l="0" t="0" r="r" b="b"/>
                <a:pathLst>
                  <a:path w="3454" h="1590">
                    <a:moveTo>
                      <a:pt x="3454" y="1590"/>
                    </a:moveTo>
                    <a:lnTo>
                      <a:pt x="2794" y="1590"/>
                    </a:lnTo>
                    <a:lnTo>
                      <a:pt x="2785" y="1518"/>
                    </a:lnTo>
                    <a:lnTo>
                      <a:pt x="2751" y="1513"/>
                    </a:lnTo>
                    <a:lnTo>
                      <a:pt x="2751" y="1458"/>
                    </a:lnTo>
                    <a:lnTo>
                      <a:pt x="2657" y="1458"/>
                    </a:lnTo>
                    <a:lnTo>
                      <a:pt x="2657" y="1410"/>
                    </a:lnTo>
                    <a:lnTo>
                      <a:pt x="2622" y="1410"/>
                    </a:lnTo>
                    <a:lnTo>
                      <a:pt x="2622" y="1359"/>
                    </a:lnTo>
                    <a:lnTo>
                      <a:pt x="2580" y="1355"/>
                    </a:lnTo>
                    <a:lnTo>
                      <a:pt x="2580" y="1308"/>
                    </a:lnTo>
                    <a:lnTo>
                      <a:pt x="2545" y="1308"/>
                    </a:lnTo>
                    <a:lnTo>
                      <a:pt x="2532" y="1265"/>
                    </a:lnTo>
                    <a:lnTo>
                      <a:pt x="2301" y="1260"/>
                    </a:lnTo>
                    <a:lnTo>
                      <a:pt x="2292" y="1196"/>
                    </a:lnTo>
                    <a:lnTo>
                      <a:pt x="2267" y="1166"/>
                    </a:lnTo>
                    <a:lnTo>
                      <a:pt x="2117" y="1166"/>
                    </a:lnTo>
                    <a:lnTo>
                      <a:pt x="2112" y="1136"/>
                    </a:lnTo>
                    <a:lnTo>
                      <a:pt x="2010" y="1140"/>
                    </a:lnTo>
                    <a:lnTo>
                      <a:pt x="1984" y="1106"/>
                    </a:lnTo>
                    <a:lnTo>
                      <a:pt x="1967" y="1080"/>
                    </a:lnTo>
                    <a:lnTo>
                      <a:pt x="1928" y="1068"/>
                    </a:lnTo>
                    <a:lnTo>
                      <a:pt x="1907" y="1046"/>
                    </a:lnTo>
                    <a:lnTo>
                      <a:pt x="1898" y="1008"/>
                    </a:lnTo>
                    <a:lnTo>
                      <a:pt x="1795" y="1016"/>
                    </a:lnTo>
                    <a:lnTo>
                      <a:pt x="1761" y="995"/>
                    </a:lnTo>
                    <a:lnTo>
                      <a:pt x="1731" y="982"/>
                    </a:lnTo>
                    <a:lnTo>
                      <a:pt x="1722" y="952"/>
                    </a:lnTo>
                    <a:lnTo>
                      <a:pt x="1688" y="956"/>
                    </a:lnTo>
                    <a:lnTo>
                      <a:pt x="1684" y="926"/>
                    </a:lnTo>
                    <a:lnTo>
                      <a:pt x="1538" y="935"/>
                    </a:lnTo>
                    <a:lnTo>
                      <a:pt x="1517" y="849"/>
                    </a:lnTo>
                    <a:lnTo>
                      <a:pt x="1388" y="866"/>
                    </a:lnTo>
                    <a:lnTo>
                      <a:pt x="1375" y="828"/>
                    </a:lnTo>
                    <a:lnTo>
                      <a:pt x="1302" y="836"/>
                    </a:lnTo>
                    <a:lnTo>
                      <a:pt x="1281" y="802"/>
                    </a:lnTo>
                    <a:lnTo>
                      <a:pt x="1238" y="793"/>
                    </a:lnTo>
                    <a:lnTo>
                      <a:pt x="1191" y="742"/>
                    </a:lnTo>
                    <a:lnTo>
                      <a:pt x="1170" y="720"/>
                    </a:lnTo>
                    <a:lnTo>
                      <a:pt x="1144" y="678"/>
                    </a:lnTo>
                    <a:lnTo>
                      <a:pt x="1118" y="665"/>
                    </a:lnTo>
                    <a:lnTo>
                      <a:pt x="1122" y="630"/>
                    </a:lnTo>
                    <a:lnTo>
                      <a:pt x="1062" y="588"/>
                    </a:lnTo>
                    <a:lnTo>
                      <a:pt x="1045" y="566"/>
                    </a:lnTo>
                    <a:lnTo>
                      <a:pt x="1011" y="532"/>
                    </a:lnTo>
                    <a:lnTo>
                      <a:pt x="977" y="519"/>
                    </a:lnTo>
                    <a:lnTo>
                      <a:pt x="925" y="519"/>
                    </a:lnTo>
                    <a:lnTo>
                      <a:pt x="891" y="472"/>
                    </a:lnTo>
                    <a:lnTo>
                      <a:pt x="844" y="450"/>
                    </a:lnTo>
                    <a:lnTo>
                      <a:pt x="805" y="433"/>
                    </a:lnTo>
                    <a:lnTo>
                      <a:pt x="775" y="403"/>
                    </a:lnTo>
                    <a:lnTo>
                      <a:pt x="741" y="378"/>
                    </a:lnTo>
                    <a:lnTo>
                      <a:pt x="715" y="378"/>
                    </a:lnTo>
                    <a:lnTo>
                      <a:pt x="685" y="356"/>
                    </a:lnTo>
                    <a:lnTo>
                      <a:pt x="617" y="339"/>
                    </a:lnTo>
                    <a:lnTo>
                      <a:pt x="587" y="339"/>
                    </a:lnTo>
                    <a:lnTo>
                      <a:pt x="574" y="288"/>
                    </a:lnTo>
                    <a:lnTo>
                      <a:pt x="535" y="279"/>
                    </a:lnTo>
                    <a:lnTo>
                      <a:pt x="497" y="266"/>
                    </a:lnTo>
                    <a:lnTo>
                      <a:pt x="441" y="249"/>
                    </a:lnTo>
                    <a:lnTo>
                      <a:pt x="420" y="228"/>
                    </a:lnTo>
                    <a:lnTo>
                      <a:pt x="360" y="232"/>
                    </a:lnTo>
                    <a:lnTo>
                      <a:pt x="338" y="219"/>
                    </a:lnTo>
                    <a:lnTo>
                      <a:pt x="282" y="210"/>
                    </a:lnTo>
                    <a:lnTo>
                      <a:pt x="265" y="189"/>
                    </a:lnTo>
                    <a:lnTo>
                      <a:pt x="240" y="180"/>
                    </a:lnTo>
                    <a:lnTo>
                      <a:pt x="192" y="150"/>
                    </a:lnTo>
                    <a:lnTo>
                      <a:pt x="184" y="116"/>
                    </a:lnTo>
                    <a:lnTo>
                      <a:pt x="154" y="112"/>
                    </a:lnTo>
                    <a:lnTo>
                      <a:pt x="120" y="108"/>
                    </a:lnTo>
                    <a:lnTo>
                      <a:pt x="115" y="78"/>
                    </a:lnTo>
                    <a:lnTo>
                      <a:pt x="90" y="65"/>
                    </a:lnTo>
                    <a:lnTo>
                      <a:pt x="68" y="52"/>
                    </a:lnTo>
                    <a:lnTo>
                      <a:pt x="25" y="43"/>
                    </a:lnTo>
                    <a:lnTo>
                      <a:pt x="0" y="0"/>
                    </a:lnTo>
                  </a:path>
                </a:pathLst>
              </a:custGeom>
              <a:noFill/>
              <a:ln w="38100" cmpd="sng">
                <a:solidFill>
                  <a:srgbClr val="FF9900"/>
                </a:solidFill>
                <a:round/>
                <a:headEnd/>
                <a:tailEnd/>
              </a:ln>
              <a:effectLst/>
            </p:spPr>
            <p:txBody>
              <a:bodyPr wrap="none" anchor="ctr"/>
              <a:lstStyle/>
              <a:p>
                <a:pPr>
                  <a:defRPr/>
                </a:pPr>
                <a:endParaRPr lang="en-US">
                  <a:latin typeface="Arial" charset="0"/>
                </a:endParaRPr>
              </a:p>
            </p:txBody>
          </p:sp>
          <p:sp>
            <p:nvSpPr>
              <p:cNvPr id="403464" name="Line 8"/>
              <p:cNvSpPr>
                <a:spLocks noChangeAspect="1" noChangeShapeType="1"/>
              </p:cNvSpPr>
              <p:nvPr/>
            </p:nvSpPr>
            <p:spPr bwMode="auto">
              <a:xfrm flipH="1">
                <a:off x="921" y="1176"/>
                <a:ext cx="56" cy="0"/>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65" name="Line 9"/>
              <p:cNvSpPr>
                <a:spLocks noChangeAspect="1" noChangeShapeType="1"/>
              </p:cNvSpPr>
              <p:nvPr/>
            </p:nvSpPr>
            <p:spPr bwMode="auto">
              <a:xfrm flipH="1">
                <a:off x="921" y="1582"/>
                <a:ext cx="56" cy="0"/>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66" name="Line 10"/>
              <p:cNvSpPr>
                <a:spLocks noChangeAspect="1" noChangeShapeType="1"/>
              </p:cNvSpPr>
              <p:nvPr/>
            </p:nvSpPr>
            <p:spPr bwMode="auto">
              <a:xfrm flipH="1">
                <a:off x="921" y="1992"/>
                <a:ext cx="56" cy="0"/>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67" name="Line 11"/>
              <p:cNvSpPr>
                <a:spLocks noChangeAspect="1" noChangeShapeType="1"/>
              </p:cNvSpPr>
              <p:nvPr/>
            </p:nvSpPr>
            <p:spPr bwMode="auto">
              <a:xfrm flipH="1">
                <a:off x="921" y="2398"/>
                <a:ext cx="56" cy="0"/>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68" name="Line 12"/>
              <p:cNvSpPr>
                <a:spLocks noChangeAspect="1" noChangeShapeType="1"/>
              </p:cNvSpPr>
              <p:nvPr/>
            </p:nvSpPr>
            <p:spPr bwMode="auto">
              <a:xfrm flipH="1">
                <a:off x="921" y="2803"/>
                <a:ext cx="56" cy="0"/>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69" name="Line 13"/>
              <p:cNvSpPr>
                <a:spLocks noChangeAspect="1" noChangeShapeType="1"/>
              </p:cNvSpPr>
              <p:nvPr/>
            </p:nvSpPr>
            <p:spPr bwMode="auto">
              <a:xfrm flipH="1">
                <a:off x="921" y="3097"/>
                <a:ext cx="56" cy="0"/>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70" name="Line 14"/>
              <p:cNvSpPr>
                <a:spLocks noChangeAspect="1" noChangeShapeType="1"/>
              </p:cNvSpPr>
              <p:nvPr/>
            </p:nvSpPr>
            <p:spPr bwMode="auto">
              <a:xfrm>
                <a:off x="979" y="3094"/>
                <a:ext cx="0" cy="92"/>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71" name="Line 15"/>
              <p:cNvSpPr>
                <a:spLocks noChangeAspect="1" noChangeShapeType="1"/>
              </p:cNvSpPr>
              <p:nvPr/>
            </p:nvSpPr>
            <p:spPr bwMode="auto">
              <a:xfrm>
                <a:off x="1544" y="3094"/>
                <a:ext cx="0" cy="92"/>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72" name="Line 16"/>
              <p:cNvSpPr>
                <a:spLocks noChangeAspect="1" noChangeShapeType="1"/>
              </p:cNvSpPr>
              <p:nvPr/>
            </p:nvSpPr>
            <p:spPr bwMode="auto">
              <a:xfrm>
                <a:off x="2094" y="3094"/>
                <a:ext cx="0" cy="92"/>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73" name="Line 17"/>
              <p:cNvSpPr>
                <a:spLocks noChangeAspect="1" noChangeShapeType="1"/>
              </p:cNvSpPr>
              <p:nvPr/>
            </p:nvSpPr>
            <p:spPr bwMode="auto">
              <a:xfrm>
                <a:off x="2644" y="3094"/>
                <a:ext cx="0" cy="92"/>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74" name="Line 18"/>
              <p:cNvSpPr>
                <a:spLocks noChangeAspect="1" noChangeShapeType="1"/>
              </p:cNvSpPr>
              <p:nvPr/>
            </p:nvSpPr>
            <p:spPr bwMode="auto">
              <a:xfrm>
                <a:off x="3193" y="3094"/>
                <a:ext cx="0" cy="92"/>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59416" name="Rectangle 19"/>
              <p:cNvSpPr>
                <a:spLocks noChangeAspect="1" noChangeArrowheads="1"/>
              </p:cNvSpPr>
              <p:nvPr/>
            </p:nvSpPr>
            <p:spPr bwMode="auto">
              <a:xfrm>
                <a:off x="2272" y="1702"/>
                <a:ext cx="6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b="1">
                    <a:solidFill>
                      <a:schemeClr val="tx1"/>
                    </a:solidFill>
                  </a:rPr>
                  <a:t>ICD</a:t>
                </a:r>
              </a:p>
            </p:txBody>
          </p:sp>
          <p:sp>
            <p:nvSpPr>
              <p:cNvPr id="59417" name="Rectangle 20"/>
              <p:cNvSpPr>
                <a:spLocks noChangeAspect="1" noChangeArrowheads="1"/>
              </p:cNvSpPr>
              <p:nvPr/>
            </p:nvSpPr>
            <p:spPr bwMode="auto">
              <a:xfrm>
                <a:off x="1804" y="2446"/>
                <a:ext cx="1022"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600" b="1">
                    <a:solidFill>
                      <a:schemeClr val="tx1"/>
                    </a:solidFill>
                  </a:rPr>
                  <a:t>Conventional</a:t>
                </a:r>
              </a:p>
            </p:txBody>
          </p:sp>
          <p:sp>
            <p:nvSpPr>
              <p:cNvPr id="59418" name="Rectangle 21"/>
              <p:cNvSpPr>
                <a:spLocks noChangeAspect="1" noChangeArrowheads="1"/>
              </p:cNvSpPr>
              <p:nvPr/>
            </p:nvSpPr>
            <p:spPr bwMode="auto">
              <a:xfrm>
                <a:off x="1518" y="2808"/>
                <a:ext cx="106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600" b="1">
                    <a:solidFill>
                      <a:schemeClr val="tx1"/>
                    </a:solidFill>
                  </a:rPr>
                  <a:t>P = 0.007</a:t>
                </a:r>
              </a:p>
            </p:txBody>
          </p:sp>
          <p:sp>
            <p:nvSpPr>
              <p:cNvPr id="59419" name="Rectangle 22"/>
              <p:cNvSpPr>
                <a:spLocks noChangeAspect="1" noChangeArrowheads="1"/>
              </p:cNvSpPr>
              <p:nvPr/>
            </p:nvSpPr>
            <p:spPr bwMode="auto">
              <a:xfrm>
                <a:off x="322" y="1077"/>
                <a:ext cx="6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2000" b="1">
                    <a:solidFill>
                      <a:schemeClr val="tx1"/>
                    </a:solidFill>
                  </a:rPr>
                  <a:t>1.0</a:t>
                </a:r>
              </a:p>
            </p:txBody>
          </p:sp>
          <p:sp>
            <p:nvSpPr>
              <p:cNvPr id="59420" name="Rectangle 23"/>
              <p:cNvSpPr>
                <a:spLocks noChangeAspect="1" noChangeArrowheads="1"/>
              </p:cNvSpPr>
              <p:nvPr/>
            </p:nvSpPr>
            <p:spPr bwMode="auto">
              <a:xfrm>
                <a:off x="322" y="1474"/>
                <a:ext cx="6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2000" b="1">
                    <a:solidFill>
                      <a:schemeClr val="tx1"/>
                    </a:solidFill>
                  </a:rPr>
                  <a:t>0.9</a:t>
                </a:r>
              </a:p>
            </p:txBody>
          </p:sp>
          <p:sp>
            <p:nvSpPr>
              <p:cNvPr id="59421" name="Rectangle 24"/>
              <p:cNvSpPr>
                <a:spLocks noChangeAspect="1" noChangeArrowheads="1"/>
              </p:cNvSpPr>
              <p:nvPr/>
            </p:nvSpPr>
            <p:spPr bwMode="auto">
              <a:xfrm>
                <a:off x="322" y="1879"/>
                <a:ext cx="6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2000" b="1">
                    <a:solidFill>
                      <a:schemeClr val="tx1"/>
                    </a:solidFill>
                  </a:rPr>
                  <a:t>0.8</a:t>
                </a:r>
              </a:p>
            </p:txBody>
          </p:sp>
          <p:sp>
            <p:nvSpPr>
              <p:cNvPr id="59422" name="Rectangle 25"/>
              <p:cNvSpPr>
                <a:spLocks noChangeAspect="1" noChangeArrowheads="1"/>
              </p:cNvSpPr>
              <p:nvPr/>
            </p:nvSpPr>
            <p:spPr bwMode="auto">
              <a:xfrm>
                <a:off x="322" y="2284"/>
                <a:ext cx="6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2000" b="1">
                    <a:solidFill>
                      <a:schemeClr val="tx1"/>
                    </a:solidFill>
                  </a:rPr>
                  <a:t>0.7</a:t>
                </a:r>
              </a:p>
            </p:txBody>
          </p:sp>
          <p:sp>
            <p:nvSpPr>
              <p:cNvPr id="59423" name="Rectangle 26"/>
              <p:cNvSpPr>
                <a:spLocks noChangeAspect="1" noChangeArrowheads="1"/>
              </p:cNvSpPr>
              <p:nvPr/>
            </p:nvSpPr>
            <p:spPr bwMode="auto">
              <a:xfrm>
                <a:off x="322" y="2688"/>
                <a:ext cx="60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2000" b="1">
                    <a:solidFill>
                      <a:schemeClr val="tx1"/>
                    </a:solidFill>
                  </a:rPr>
                  <a:t>0.6</a:t>
                </a:r>
              </a:p>
            </p:txBody>
          </p:sp>
          <p:sp>
            <p:nvSpPr>
              <p:cNvPr id="59424" name="Rectangle 27"/>
              <p:cNvSpPr>
                <a:spLocks noChangeAspect="1" noChangeArrowheads="1"/>
              </p:cNvSpPr>
              <p:nvPr/>
            </p:nvSpPr>
            <p:spPr bwMode="auto">
              <a:xfrm>
                <a:off x="322" y="2983"/>
                <a:ext cx="6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r"/>
                <a:r>
                  <a:rPr lang="en-US" sz="2000" b="1">
                    <a:solidFill>
                      <a:schemeClr val="tx1"/>
                    </a:solidFill>
                  </a:rPr>
                  <a:t>0.0</a:t>
                </a:r>
              </a:p>
            </p:txBody>
          </p:sp>
          <p:sp>
            <p:nvSpPr>
              <p:cNvPr id="403484" name="Line 28"/>
              <p:cNvSpPr>
                <a:spLocks noChangeAspect="1" noChangeShapeType="1"/>
              </p:cNvSpPr>
              <p:nvPr/>
            </p:nvSpPr>
            <p:spPr bwMode="auto">
              <a:xfrm flipV="1">
                <a:off x="927" y="2891"/>
                <a:ext cx="94" cy="74"/>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403485" name="Line 29"/>
              <p:cNvSpPr>
                <a:spLocks noChangeAspect="1" noChangeShapeType="1"/>
              </p:cNvSpPr>
              <p:nvPr/>
            </p:nvSpPr>
            <p:spPr bwMode="auto">
              <a:xfrm flipV="1">
                <a:off x="936" y="2929"/>
                <a:ext cx="95" cy="75"/>
              </a:xfrm>
              <a:prstGeom prst="line">
                <a:avLst/>
              </a:prstGeom>
              <a:noFill/>
              <a:ln w="9525">
                <a:solidFill>
                  <a:schemeClr val="tx1"/>
                </a:solidFill>
                <a:round/>
                <a:headEnd/>
                <a:tailEnd/>
              </a:ln>
              <a:effectLst/>
            </p:spPr>
            <p:txBody>
              <a:bodyPr wrap="none" anchor="ctr"/>
              <a:lstStyle/>
              <a:p>
                <a:pPr>
                  <a:defRPr/>
                </a:pPr>
                <a:endParaRPr lang="en-US">
                  <a:latin typeface="Arial" charset="0"/>
                </a:endParaRPr>
              </a:p>
            </p:txBody>
          </p:sp>
          <p:sp>
            <p:nvSpPr>
              <p:cNvPr id="59427" name="Rectangle 30"/>
              <p:cNvSpPr>
                <a:spLocks noChangeAspect="1" noChangeArrowheads="1"/>
              </p:cNvSpPr>
              <p:nvPr/>
            </p:nvSpPr>
            <p:spPr bwMode="auto">
              <a:xfrm>
                <a:off x="892" y="3202"/>
                <a:ext cx="16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2000" b="1">
                    <a:solidFill>
                      <a:schemeClr val="tx1"/>
                    </a:solidFill>
                  </a:rPr>
                  <a:t>0</a:t>
                </a:r>
              </a:p>
            </p:txBody>
          </p:sp>
          <p:sp>
            <p:nvSpPr>
              <p:cNvPr id="59428" name="Rectangle 31"/>
              <p:cNvSpPr>
                <a:spLocks noChangeAspect="1" noChangeArrowheads="1"/>
              </p:cNvSpPr>
              <p:nvPr/>
            </p:nvSpPr>
            <p:spPr bwMode="auto">
              <a:xfrm>
                <a:off x="1461" y="3202"/>
                <a:ext cx="16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2000" b="1">
                    <a:solidFill>
                      <a:schemeClr val="tx1"/>
                    </a:solidFill>
                  </a:rPr>
                  <a:t>1</a:t>
                </a:r>
              </a:p>
            </p:txBody>
          </p:sp>
          <p:sp>
            <p:nvSpPr>
              <p:cNvPr id="59429" name="Rectangle 32"/>
              <p:cNvSpPr>
                <a:spLocks noChangeAspect="1" noChangeArrowheads="1"/>
              </p:cNvSpPr>
              <p:nvPr/>
            </p:nvSpPr>
            <p:spPr bwMode="auto">
              <a:xfrm>
                <a:off x="2011" y="3202"/>
                <a:ext cx="16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2000" b="1">
                    <a:solidFill>
                      <a:schemeClr val="tx1"/>
                    </a:solidFill>
                  </a:rPr>
                  <a:t>2</a:t>
                </a:r>
              </a:p>
            </p:txBody>
          </p:sp>
          <p:sp>
            <p:nvSpPr>
              <p:cNvPr id="59430" name="Rectangle 33"/>
              <p:cNvSpPr>
                <a:spLocks noChangeAspect="1" noChangeArrowheads="1"/>
              </p:cNvSpPr>
              <p:nvPr/>
            </p:nvSpPr>
            <p:spPr bwMode="auto">
              <a:xfrm>
                <a:off x="2561" y="3202"/>
                <a:ext cx="16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2000" b="1">
                    <a:solidFill>
                      <a:schemeClr val="tx1"/>
                    </a:solidFill>
                  </a:rPr>
                  <a:t>3</a:t>
                </a:r>
              </a:p>
            </p:txBody>
          </p:sp>
          <p:sp>
            <p:nvSpPr>
              <p:cNvPr id="59431" name="Rectangle 34"/>
              <p:cNvSpPr>
                <a:spLocks noChangeAspect="1" noChangeArrowheads="1"/>
              </p:cNvSpPr>
              <p:nvPr/>
            </p:nvSpPr>
            <p:spPr bwMode="auto">
              <a:xfrm>
                <a:off x="3111" y="3202"/>
                <a:ext cx="16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2000" b="1">
                    <a:solidFill>
                      <a:schemeClr val="tx1"/>
                    </a:solidFill>
                  </a:rPr>
                  <a:t>4</a:t>
                </a:r>
              </a:p>
            </p:txBody>
          </p:sp>
          <p:sp>
            <p:nvSpPr>
              <p:cNvPr id="59432" name="Rectangle 35"/>
              <p:cNvSpPr>
                <a:spLocks noChangeAspect="1" noChangeArrowheads="1"/>
              </p:cNvSpPr>
              <p:nvPr/>
            </p:nvSpPr>
            <p:spPr bwMode="auto">
              <a:xfrm>
                <a:off x="1774" y="3409"/>
                <a:ext cx="60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pPr algn="ctr"/>
                <a:r>
                  <a:rPr lang="en-US" sz="1800" b="1">
                    <a:solidFill>
                      <a:schemeClr val="tx1"/>
                    </a:solidFill>
                  </a:rPr>
                  <a:t>Year</a:t>
                </a:r>
              </a:p>
            </p:txBody>
          </p:sp>
          <p:sp>
            <p:nvSpPr>
              <p:cNvPr id="403492" name="Freeform 36"/>
              <p:cNvSpPr>
                <a:spLocks noChangeAspect="1"/>
              </p:cNvSpPr>
              <p:nvPr/>
            </p:nvSpPr>
            <p:spPr bwMode="auto">
              <a:xfrm>
                <a:off x="1014" y="1144"/>
                <a:ext cx="2189" cy="1032"/>
              </a:xfrm>
              <a:custGeom>
                <a:avLst/>
                <a:gdLst/>
                <a:ahLst/>
                <a:cxnLst>
                  <a:cxn ang="0">
                    <a:pos x="0" y="0"/>
                  </a:cxn>
                  <a:cxn ang="0">
                    <a:pos x="180" y="108"/>
                  </a:cxn>
                  <a:cxn ang="0">
                    <a:pos x="312" y="180"/>
                  </a:cxn>
                  <a:cxn ang="0">
                    <a:pos x="348" y="216"/>
                  </a:cxn>
                  <a:cxn ang="0">
                    <a:pos x="384" y="204"/>
                  </a:cxn>
                  <a:cxn ang="0">
                    <a:pos x="432" y="234"/>
                  </a:cxn>
                  <a:cxn ang="0">
                    <a:pos x="498" y="258"/>
                  </a:cxn>
                  <a:cxn ang="0">
                    <a:pos x="576" y="282"/>
                  </a:cxn>
                  <a:cxn ang="0">
                    <a:pos x="678" y="318"/>
                  </a:cxn>
                  <a:cxn ang="0">
                    <a:pos x="732" y="360"/>
                  </a:cxn>
                  <a:cxn ang="0">
                    <a:pos x="834" y="366"/>
                  </a:cxn>
                  <a:cxn ang="0">
                    <a:pos x="864" y="402"/>
                  </a:cxn>
                  <a:cxn ang="0">
                    <a:pos x="930" y="420"/>
                  </a:cxn>
                  <a:cxn ang="0">
                    <a:pos x="960" y="444"/>
                  </a:cxn>
                  <a:cxn ang="0">
                    <a:pos x="1050" y="450"/>
                  </a:cxn>
                  <a:cxn ang="0">
                    <a:pos x="1116" y="480"/>
                  </a:cxn>
                  <a:cxn ang="0">
                    <a:pos x="1224" y="492"/>
                  </a:cxn>
                  <a:cxn ang="0">
                    <a:pos x="1296" y="540"/>
                  </a:cxn>
                  <a:cxn ang="0">
                    <a:pos x="1350" y="552"/>
                  </a:cxn>
                  <a:cxn ang="0">
                    <a:pos x="1422" y="582"/>
                  </a:cxn>
                  <a:cxn ang="0">
                    <a:pos x="1464" y="600"/>
                  </a:cxn>
                  <a:cxn ang="0">
                    <a:pos x="1536" y="624"/>
                  </a:cxn>
                  <a:cxn ang="0">
                    <a:pos x="1584" y="630"/>
                  </a:cxn>
                  <a:cxn ang="0">
                    <a:pos x="1620" y="678"/>
                  </a:cxn>
                  <a:cxn ang="0">
                    <a:pos x="1818" y="726"/>
                  </a:cxn>
                  <a:cxn ang="0">
                    <a:pos x="2004" y="774"/>
                  </a:cxn>
                  <a:cxn ang="0">
                    <a:pos x="2130" y="846"/>
                  </a:cxn>
                  <a:cxn ang="0">
                    <a:pos x="2190" y="852"/>
                  </a:cxn>
                  <a:cxn ang="0">
                    <a:pos x="2226" y="882"/>
                  </a:cxn>
                  <a:cxn ang="0">
                    <a:pos x="2304" y="906"/>
                  </a:cxn>
                  <a:cxn ang="0">
                    <a:pos x="2358" y="924"/>
                  </a:cxn>
                  <a:cxn ang="0">
                    <a:pos x="2400" y="942"/>
                  </a:cxn>
                  <a:cxn ang="0">
                    <a:pos x="2478" y="966"/>
                  </a:cxn>
                  <a:cxn ang="0">
                    <a:pos x="2508" y="996"/>
                  </a:cxn>
                  <a:cxn ang="0">
                    <a:pos x="2598" y="984"/>
                  </a:cxn>
                  <a:cxn ang="0">
                    <a:pos x="2670" y="1020"/>
                  </a:cxn>
                  <a:cxn ang="0">
                    <a:pos x="2832" y="1026"/>
                  </a:cxn>
                  <a:cxn ang="0">
                    <a:pos x="2862" y="1074"/>
                  </a:cxn>
                  <a:cxn ang="0">
                    <a:pos x="2994" y="1074"/>
                  </a:cxn>
                  <a:cxn ang="0">
                    <a:pos x="2988" y="1122"/>
                  </a:cxn>
                  <a:cxn ang="0">
                    <a:pos x="3468" y="1122"/>
                  </a:cxn>
                </a:cxnLst>
                <a:rect l="0" t="0" r="r" b="b"/>
                <a:pathLst>
                  <a:path w="3468" h="1122">
                    <a:moveTo>
                      <a:pt x="0" y="0"/>
                    </a:moveTo>
                    <a:lnTo>
                      <a:pt x="180" y="108"/>
                    </a:lnTo>
                    <a:lnTo>
                      <a:pt x="312" y="180"/>
                    </a:lnTo>
                    <a:lnTo>
                      <a:pt x="348" y="216"/>
                    </a:lnTo>
                    <a:lnTo>
                      <a:pt x="384" y="204"/>
                    </a:lnTo>
                    <a:lnTo>
                      <a:pt x="432" y="234"/>
                    </a:lnTo>
                    <a:lnTo>
                      <a:pt x="498" y="258"/>
                    </a:lnTo>
                    <a:lnTo>
                      <a:pt x="576" y="282"/>
                    </a:lnTo>
                    <a:lnTo>
                      <a:pt x="678" y="318"/>
                    </a:lnTo>
                    <a:lnTo>
                      <a:pt x="732" y="360"/>
                    </a:lnTo>
                    <a:lnTo>
                      <a:pt x="834" y="366"/>
                    </a:lnTo>
                    <a:lnTo>
                      <a:pt x="864" y="402"/>
                    </a:lnTo>
                    <a:lnTo>
                      <a:pt x="930" y="420"/>
                    </a:lnTo>
                    <a:lnTo>
                      <a:pt x="960" y="444"/>
                    </a:lnTo>
                    <a:lnTo>
                      <a:pt x="1050" y="450"/>
                    </a:lnTo>
                    <a:lnTo>
                      <a:pt x="1116" y="480"/>
                    </a:lnTo>
                    <a:lnTo>
                      <a:pt x="1224" y="492"/>
                    </a:lnTo>
                    <a:lnTo>
                      <a:pt x="1296" y="540"/>
                    </a:lnTo>
                    <a:lnTo>
                      <a:pt x="1350" y="552"/>
                    </a:lnTo>
                    <a:lnTo>
                      <a:pt x="1422" y="582"/>
                    </a:lnTo>
                    <a:lnTo>
                      <a:pt x="1464" y="600"/>
                    </a:lnTo>
                    <a:lnTo>
                      <a:pt x="1536" y="624"/>
                    </a:lnTo>
                    <a:lnTo>
                      <a:pt x="1584" y="630"/>
                    </a:lnTo>
                    <a:lnTo>
                      <a:pt x="1620" y="678"/>
                    </a:lnTo>
                    <a:lnTo>
                      <a:pt x="1818" y="726"/>
                    </a:lnTo>
                    <a:lnTo>
                      <a:pt x="2004" y="774"/>
                    </a:lnTo>
                    <a:lnTo>
                      <a:pt x="2130" y="846"/>
                    </a:lnTo>
                    <a:lnTo>
                      <a:pt x="2190" y="852"/>
                    </a:lnTo>
                    <a:lnTo>
                      <a:pt x="2226" y="882"/>
                    </a:lnTo>
                    <a:lnTo>
                      <a:pt x="2304" y="906"/>
                    </a:lnTo>
                    <a:lnTo>
                      <a:pt x="2358" y="924"/>
                    </a:lnTo>
                    <a:lnTo>
                      <a:pt x="2400" y="942"/>
                    </a:lnTo>
                    <a:lnTo>
                      <a:pt x="2478" y="966"/>
                    </a:lnTo>
                    <a:lnTo>
                      <a:pt x="2508" y="996"/>
                    </a:lnTo>
                    <a:lnTo>
                      <a:pt x="2598" y="984"/>
                    </a:lnTo>
                    <a:lnTo>
                      <a:pt x="2670" y="1020"/>
                    </a:lnTo>
                    <a:lnTo>
                      <a:pt x="2832" y="1026"/>
                    </a:lnTo>
                    <a:lnTo>
                      <a:pt x="2862" y="1074"/>
                    </a:lnTo>
                    <a:lnTo>
                      <a:pt x="2994" y="1074"/>
                    </a:lnTo>
                    <a:lnTo>
                      <a:pt x="2988" y="1122"/>
                    </a:lnTo>
                    <a:lnTo>
                      <a:pt x="3468" y="1122"/>
                    </a:lnTo>
                  </a:path>
                </a:pathLst>
              </a:custGeom>
              <a:noFill/>
              <a:ln w="50800" cap="flat" cmpd="sng">
                <a:solidFill>
                  <a:schemeClr val="tx2"/>
                </a:solidFill>
                <a:prstDash val="solid"/>
                <a:round/>
                <a:headEnd/>
                <a:tailEnd/>
              </a:ln>
              <a:effectLst/>
            </p:spPr>
            <p:txBody>
              <a:bodyPr wrap="none" anchor="ctr"/>
              <a:lstStyle/>
              <a:p>
                <a:pPr>
                  <a:defRPr/>
                </a:pPr>
                <a:endParaRPr lang="en-US">
                  <a:latin typeface="Arial" charset="0"/>
                </a:endParaRPr>
              </a:p>
            </p:txBody>
          </p:sp>
        </p:grpSp>
        <p:pic>
          <p:nvPicPr>
            <p:cNvPr id="59401"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 y="1085"/>
              <a:ext cx="2770" cy="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3499" name="Text Box 43"/>
          <p:cNvSpPr txBox="1">
            <a:spLocks noChangeArrowheads="1"/>
          </p:cNvSpPr>
          <p:nvPr/>
        </p:nvSpPr>
        <p:spPr bwMode="auto">
          <a:xfrm>
            <a:off x="1555387" y="1487260"/>
            <a:ext cx="1384300" cy="457200"/>
          </a:xfrm>
          <a:prstGeom prst="rect">
            <a:avLst/>
          </a:prstGeom>
          <a:noFill/>
          <a:ln w="9525">
            <a:noFill/>
            <a:miter lim="800000"/>
            <a:headEnd/>
            <a:tailEnd/>
          </a:ln>
          <a:effectLst/>
        </p:spPr>
        <p:txBody>
          <a:bodyPr wrap="none">
            <a:spAutoFit/>
          </a:bodyPr>
          <a:lstStyle/>
          <a:p>
            <a:pPr>
              <a:defRPr/>
            </a:pPr>
            <a:r>
              <a:rPr lang="en-US" sz="2400" dirty="0">
                <a:latin typeface="Arial" charset="0"/>
              </a:rPr>
              <a:t>MADIT II</a:t>
            </a:r>
          </a:p>
        </p:txBody>
      </p:sp>
      <p:sp>
        <p:nvSpPr>
          <p:cNvPr id="403501" name="Text Box 45"/>
          <p:cNvSpPr txBox="1">
            <a:spLocks noChangeArrowheads="1"/>
          </p:cNvSpPr>
          <p:nvPr/>
        </p:nvSpPr>
        <p:spPr bwMode="auto">
          <a:xfrm>
            <a:off x="5974988" y="1487260"/>
            <a:ext cx="1590675" cy="457200"/>
          </a:xfrm>
          <a:prstGeom prst="rect">
            <a:avLst/>
          </a:prstGeom>
          <a:noFill/>
          <a:ln w="9525">
            <a:noFill/>
            <a:miter lim="800000"/>
            <a:headEnd/>
            <a:tailEnd/>
          </a:ln>
          <a:effectLst/>
        </p:spPr>
        <p:txBody>
          <a:bodyPr wrap="none">
            <a:spAutoFit/>
          </a:bodyPr>
          <a:lstStyle/>
          <a:p>
            <a:pPr>
              <a:defRPr/>
            </a:pPr>
            <a:r>
              <a:rPr lang="en-US" sz="2400" dirty="0" err="1">
                <a:latin typeface="Arial" charset="0"/>
              </a:rPr>
              <a:t>SCDHeFT</a:t>
            </a:r>
            <a:endParaRPr lang="en-US" sz="2400" dirty="0">
              <a:latin typeface="Arial" charset="0"/>
            </a:endParaRPr>
          </a:p>
        </p:txBody>
      </p:sp>
      <p:sp>
        <p:nvSpPr>
          <p:cNvPr id="403502" name="Rectangle 46"/>
          <p:cNvSpPr>
            <a:spLocks noChangeArrowheads="1"/>
          </p:cNvSpPr>
          <p:nvPr/>
        </p:nvSpPr>
        <p:spPr bwMode="auto">
          <a:xfrm>
            <a:off x="809262" y="6133874"/>
            <a:ext cx="4489450" cy="318036"/>
          </a:xfrm>
          <a:prstGeom prst="rect">
            <a:avLst/>
          </a:prstGeom>
          <a:noFill/>
          <a:ln w="9525">
            <a:noFill/>
            <a:miter lim="800000"/>
            <a:headEnd/>
            <a:tailEnd/>
          </a:ln>
          <a:effectLst/>
        </p:spPr>
        <p:txBody>
          <a:bodyPr>
            <a:spAutoFit/>
          </a:bodyPr>
          <a:lstStyle/>
          <a:p>
            <a:pPr algn="ctr">
              <a:lnSpc>
                <a:spcPct val="90000"/>
              </a:lnSpc>
              <a:spcBef>
                <a:spcPct val="20000"/>
              </a:spcBef>
              <a:defRPr/>
            </a:pPr>
            <a:r>
              <a:rPr lang="en-US" sz="1600" dirty="0">
                <a:latin typeface="Times New Roman" pitchFamily="18" charset="0"/>
              </a:rPr>
              <a:t>Moss AJ et al. </a:t>
            </a:r>
            <a:r>
              <a:rPr lang="en-US" sz="1600" i="1" dirty="0">
                <a:latin typeface="Times New Roman" pitchFamily="18" charset="0"/>
              </a:rPr>
              <a:t>N </a:t>
            </a:r>
            <a:r>
              <a:rPr lang="en-US" sz="1600" i="1" dirty="0" err="1">
                <a:latin typeface="Times New Roman" pitchFamily="18" charset="0"/>
              </a:rPr>
              <a:t>Engl</a:t>
            </a:r>
            <a:r>
              <a:rPr lang="en-US" sz="1600" i="1" dirty="0">
                <a:latin typeface="Times New Roman" pitchFamily="18" charset="0"/>
              </a:rPr>
              <a:t> J Med</a:t>
            </a:r>
            <a:r>
              <a:rPr lang="en-US" sz="1600" dirty="0">
                <a:latin typeface="Times New Roman" pitchFamily="18" charset="0"/>
              </a:rPr>
              <a:t>. 2002;346:877-83.</a:t>
            </a:r>
          </a:p>
        </p:txBody>
      </p:sp>
      <p:sp>
        <p:nvSpPr>
          <p:cNvPr id="403503" name="Rectangle 47"/>
          <p:cNvSpPr>
            <a:spLocks noChangeArrowheads="1"/>
          </p:cNvSpPr>
          <p:nvPr/>
        </p:nvSpPr>
        <p:spPr bwMode="auto">
          <a:xfrm>
            <a:off x="5438412" y="6133874"/>
            <a:ext cx="4514850" cy="318036"/>
          </a:xfrm>
          <a:prstGeom prst="rect">
            <a:avLst/>
          </a:prstGeom>
          <a:noFill/>
          <a:ln w="9525">
            <a:noFill/>
            <a:miter lim="800000"/>
            <a:headEnd/>
            <a:tailEnd/>
          </a:ln>
          <a:effectLst/>
        </p:spPr>
        <p:txBody>
          <a:bodyPr>
            <a:spAutoFit/>
          </a:bodyPr>
          <a:lstStyle/>
          <a:p>
            <a:pPr algn="ctr">
              <a:lnSpc>
                <a:spcPct val="90000"/>
              </a:lnSpc>
              <a:spcBef>
                <a:spcPct val="20000"/>
              </a:spcBef>
              <a:defRPr/>
            </a:pPr>
            <a:r>
              <a:rPr lang="en-US" sz="1600" dirty="0" err="1">
                <a:latin typeface="Times New Roman" pitchFamily="18" charset="0"/>
              </a:rPr>
              <a:t>Bardy</a:t>
            </a:r>
            <a:r>
              <a:rPr lang="en-US" sz="1600" dirty="0">
                <a:latin typeface="Times New Roman" pitchFamily="18" charset="0"/>
              </a:rPr>
              <a:t> GH et al. </a:t>
            </a:r>
            <a:r>
              <a:rPr lang="en-US" sz="1600" i="1" dirty="0">
                <a:latin typeface="Times New Roman" pitchFamily="18" charset="0"/>
              </a:rPr>
              <a:t>N </a:t>
            </a:r>
            <a:r>
              <a:rPr lang="en-US" sz="1600" i="1" dirty="0" err="1">
                <a:latin typeface="Times New Roman" pitchFamily="18" charset="0"/>
              </a:rPr>
              <a:t>Engl</a:t>
            </a:r>
            <a:r>
              <a:rPr lang="en-US" sz="1600" i="1" dirty="0">
                <a:latin typeface="Times New Roman" pitchFamily="18" charset="0"/>
              </a:rPr>
              <a:t> J Med</a:t>
            </a:r>
            <a:r>
              <a:rPr lang="en-US" sz="1600" dirty="0">
                <a:latin typeface="Times New Roman" pitchFamily="18" charset="0"/>
              </a:rPr>
              <a:t>. 2005;352:225-37.</a:t>
            </a:r>
          </a:p>
        </p:txBody>
      </p:sp>
    </p:spTree>
    <p:extLst>
      <p:ext uri="{BB962C8B-B14F-4D97-AF65-F5344CB8AC3E}">
        <p14:creationId xmlns:p14="http://schemas.microsoft.com/office/powerpoint/2010/main" val="4249372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ChangeArrowheads="1"/>
          </p:cNvSpPr>
          <p:nvPr>
            <p:ph type="title"/>
          </p:nvPr>
        </p:nvSpPr>
        <p:spPr/>
        <p:txBody>
          <a:bodyPr/>
          <a:lstStyle/>
          <a:p>
            <a:pPr>
              <a:defRPr/>
            </a:pPr>
            <a:r>
              <a:rPr lang="en-US" dirty="0"/>
              <a:t>ICDs Do Not Improve Quality of Life</a:t>
            </a:r>
          </a:p>
        </p:txBody>
      </p:sp>
      <p:pic>
        <p:nvPicPr>
          <p:cNvPr id="61443" name="Picture 7" descr="05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2006601"/>
            <a:ext cx="102743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6" name="Text Box 8"/>
          <p:cNvSpPr txBox="1">
            <a:spLocks noChangeArrowheads="1"/>
          </p:cNvSpPr>
          <p:nvPr/>
        </p:nvSpPr>
        <p:spPr bwMode="auto">
          <a:xfrm>
            <a:off x="3949701" y="6272213"/>
            <a:ext cx="4297363" cy="336550"/>
          </a:xfrm>
          <a:prstGeom prst="rect">
            <a:avLst/>
          </a:prstGeom>
          <a:noFill/>
          <a:ln w="9525">
            <a:noFill/>
            <a:miter lim="800000"/>
            <a:headEnd/>
            <a:tailEnd/>
          </a:ln>
          <a:effectLst/>
        </p:spPr>
        <p:txBody>
          <a:bodyPr wrap="none">
            <a:spAutoFit/>
          </a:bodyPr>
          <a:lstStyle/>
          <a:p>
            <a:pPr algn="ctr">
              <a:defRPr/>
            </a:pPr>
            <a:r>
              <a:rPr lang="en-US" sz="1600" dirty="0">
                <a:latin typeface="Times New Roman" pitchFamily="18" charset="0"/>
              </a:rPr>
              <a:t>Mark DB et al. N </a:t>
            </a:r>
            <a:r>
              <a:rPr lang="en-US" sz="1600" dirty="0" err="1">
                <a:latin typeface="Times New Roman" pitchFamily="18" charset="0"/>
              </a:rPr>
              <a:t>Engl</a:t>
            </a:r>
            <a:r>
              <a:rPr lang="en-US" sz="1600" dirty="0">
                <a:latin typeface="Times New Roman" pitchFamily="18" charset="0"/>
              </a:rPr>
              <a:t> J Med 2008;359:999-1008.</a:t>
            </a:r>
          </a:p>
        </p:txBody>
      </p:sp>
      <p:sp>
        <p:nvSpPr>
          <p:cNvPr id="462857" name="Text Box 9"/>
          <p:cNvSpPr txBox="1">
            <a:spLocks noChangeArrowheads="1"/>
          </p:cNvSpPr>
          <p:nvPr/>
        </p:nvSpPr>
        <p:spPr bwMode="auto">
          <a:xfrm>
            <a:off x="3486150" y="5665788"/>
            <a:ext cx="5219700" cy="457200"/>
          </a:xfrm>
          <a:prstGeom prst="rect">
            <a:avLst/>
          </a:prstGeom>
          <a:noFill/>
          <a:ln w="9525">
            <a:noFill/>
            <a:miter lim="800000"/>
            <a:headEnd/>
            <a:tailEnd/>
          </a:ln>
          <a:effectLst/>
        </p:spPr>
        <p:txBody>
          <a:bodyPr wrap="none">
            <a:spAutoFit/>
          </a:bodyPr>
          <a:lstStyle/>
          <a:p>
            <a:pPr>
              <a:defRPr/>
            </a:pPr>
            <a:r>
              <a:rPr lang="en-US" sz="2400" dirty="0">
                <a:solidFill>
                  <a:srgbClr val="000000"/>
                </a:solidFill>
                <a:latin typeface="Arial" charset="0"/>
              </a:rPr>
              <a:t>Higher scores indicate better function</a:t>
            </a:r>
          </a:p>
        </p:txBody>
      </p:sp>
      <p:sp>
        <p:nvSpPr>
          <p:cNvPr id="462858" name="Text Box 10"/>
          <p:cNvSpPr txBox="1">
            <a:spLocks noChangeArrowheads="1"/>
          </p:cNvSpPr>
          <p:nvPr/>
        </p:nvSpPr>
        <p:spPr bwMode="auto">
          <a:xfrm>
            <a:off x="1876426" y="1500188"/>
            <a:ext cx="3724275" cy="457200"/>
          </a:xfrm>
          <a:prstGeom prst="rect">
            <a:avLst/>
          </a:prstGeom>
          <a:noFill/>
          <a:ln w="9525">
            <a:noFill/>
            <a:miter lim="800000"/>
            <a:headEnd/>
            <a:tailEnd/>
          </a:ln>
          <a:effectLst/>
        </p:spPr>
        <p:txBody>
          <a:bodyPr wrap="none">
            <a:spAutoFit/>
          </a:bodyPr>
          <a:lstStyle/>
          <a:p>
            <a:pPr>
              <a:defRPr/>
            </a:pPr>
            <a:r>
              <a:rPr lang="en-US" sz="2400" dirty="0">
                <a:latin typeface="Arial" charset="0"/>
              </a:rPr>
              <a:t>Duke Activity Status Index</a:t>
            </a:r>
          </a:p>
        </p:txBody>
      </p:sp>
      <p:sp>
        <p:nvSpPr>
          <p:cNvPr id="462859" name="Text Box 11"/>
          <p:cNvSpPr txBox="1">
            <a:spLocks noChangeArrowheads="1"/>
          </p:cNvSpPr>
          <p:nvPr/>
        </p:nvSpPr>
        <p:spPr bwMode="auto">
          <a:xfrm>
            <a:off x="6816725" y="1500188"/>
            <a:ext cx="3659188" cy="457200"/>
          </a:xfrm>
          <a:prstGeom prst="rect">
            <a:avLst/>
          </a:prstGeom>
          <a:noFill/>
          <a:ln w="9525">
            <a:noFill/>
            <a:miter lim="800000"/>
            <a:headEnd/>
            <a:tailEnd/>
          </a:ln>
          <a:effectLst/>
        </p:spPr>
        <p:txBody>
          <a:bodyPr wrap="none">
            <a:spAutoFit/>
          </a:bodyPr>
          <a:lstStyle/>
          <a:p>
            <a:pPr>
              <a:defRPr/>
            </a:pPr>
            <a:r>
              <a:rPr lang="en-US" sz="2400" dirty="0">
                <a:latin typeface="Arial" charset="0"/>
              </a:rPr>
              <a:t>Mental Health Inventory 5</a:t>
            </a:r>
          </a:p>
        </p:txBody>
      </p:sp>
    </p:spTree>
    <p:extLst>
      <p:ext uri="{BB962C8B-B14F-4D97-AF65-F5344CB8AC3E}">
        <p14:creationId xmlns:p14="http://schemas.microsoft.com/office/powerpoint/2010/main" val="1861873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308" y="1350997"/>
            <a:ext cx="11484361" cy="534995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727" name="Rectangle 7"/>
          <p:cNvSpPr>
            <a:spLocks noGrp="1" noChangeArrowheads="1"/>
          </p:cNvSpPr>
          <p:nvPr>
            <p:ph type="title"/>
          </p:nvPr>
        </p:nvSpPr>
        <p:spPr/>
        <p:txBody>
          <a:bodyPr/>
          <a:lstStyle/>
          <a:p>
            <a:pPr>
              <a:defRPr/>
            </a:pPr>
            <a:r>
              <a:rPr lang="en-US" dirty="0"/>
              <a:t>CRT Improves Survival</a:t>
            </a:r>
          </a:p>
        </p:txBody>
      </p:sp>
      <p:pic>
        <p:nvPicPr>
          <p:cNvPr id="624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2284413"/>
            <a:ext cx="50736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1" y="2270126"/>
            <a:ext cx="50593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30" name="Rectangle 10"/>
          <p:cNvSpPr>
            <a:spLocks noChangeArrowheads="1"/>
          </p:cNvSpPr>
          <p:nvPr/>
        </p:nvSpPr>
        <p:spPr bwMode="auto">
          <a:xfrm>
            <a:off x="2120901" y="1550989"/>
            <a:ext cx="2690813" cy="579437"/>
          </a:xfrm>
          <a:prstGeom prst="rect">
            <a:avLst/>
          </a:prstGeom>
          <a:noFill/>
          <a:ln w="9525">
            <a:noFill/>
            <a:miter lim="800000"/>
            <a:headEnd/>
            <a:tailEnd/>
          </a:ln>
          <a:effectLst/>
        </p:spPr>
        <p:txBody>
          <a:bodyPr wrap="none">
            <a:spAutoFit/>
          </a:bodyPr>
          <a:lstStyle/>
          <a:p>
            <a:pPr>
              <a:defRPr/>
            </a:pPr>
            <a:r>
              <a:rPr lang="en-US" sz="3200" dirty="0">
                <a:solidFill>
                  <a:srgbClr val="FAFD00"/>
                </a:solidFill>
                <a:latin typeface="Arial" charset="0"/>
              </a:rPr>
              <a:t>COMPANION</a:t>
            </a:r>
          </a:p>
        </p:txBody>
      </p:sp>
      <p:sp>
        <p:nvSpPr>
          <p:cNvPr id="414731" name="Rectangle 11"/>
          <p:cNvSpPr>
            <a:spLocks noChangeArrowheads="1"/>
          </p:cNvSpPr>
          <p:nvPr/>
        </p:nvSpPr>
        <p:spPr bwMode="auto">
          <a:xfrm>
            <a:off x="7739064" y="1550989"/>
            <a:ext cx="1990725" cy="579437"/>
          </a:xfrm>
          <a:prstGeom prst="rect">
            <a:avLst/>
          </a:prstGeom>
          <a:noFill/>
          <a:ln w="9525">
            <a:noFill/>
            <a:miter lim="800000"/>
            <a:headEnd/>
            <a:tailEnd/>
          </a:ln>
          <a:effectLst/>
        </p:spPr>
        <p:txBody>
          <a:bodyPr wrap="none">
            <a:spAutoFit/>
          </a:bodyPr>
          <a:lstStyle/>
          <a:p>
            <a:pPr>
              <a:defRPr/>
            </a:pPr>
            <a:r>
              <a:rPr lang="en-US" sz="3200" dirty="0">
                <a:solidFill>
                  <a:srgbClr val="FAFD00"/>
                </a:solidFill>
                <a:latin typeface="Arial" charset="0"/>
              </a:rPr>
              <a:t>CARE-HF</a:t>
            </a:r>
          </a:p>
        </p:txBody>
      </p:sp>
      <p:sp>
        <p:nvSpPr>
          <p:cNvPr id="414732" name="Text Box 12"/>
          <p:cNvSpPr txBox="1">
            <a:spLocks noChangeArrowheads="1"/>
          </p:cNvSpPr>
          <p:nvPr/>
        </p:nvSpPr>
        <p:spPr bwMode="auto">
          <a:xfrm>
            <a:off x="6516689" y="6272213"/>
            <a:ext cx="4186237" cy="336550"/>
          </a:xfrm>
          <a:prstGeom prst="rect">
            <a:avLst/>
          </a:prstGeom>
          <a:noFill/>
          <a:ln w="9525">
            <a:noFill/>
            <a:miter lim="800000"/>
            <a:headEnd/>
            <a:tailEnd/>
          </a:ln>
          <a:effectLst/>
        </p:spPr>
        <p:txBody>
          <a:bodyPr wrap="none">
            <a:spAutoFit/>
          </a:bodyPr>
          <a:lstStyle/>
          <a:p>
            <a:pPr algn="ctr">
              <a:defRPr/>
            </a:pPr>
            <a:r>
              <a:rPr lang="en-US" sz="1600" dirty="0">
                <a:effectLst>
                  <a:outerShdw blurRad="38100" dist="38100" dir="2700000" algn="tl">
                    <a:srgbClr val="000000"/>
                  </a:outerShdw>
                </a:effectLst>
                <a:latin typeface="Times New Roman" pitchFamily="18" charset="0"/>
              </a:rPr>
              <a:t>Cleland J et al. N </a:t>
            </a:r>
            <a:r>
              <a:rPr lang="en-US" sz="1600" dirty="0" err="1">
                <a:effectLst>
                  <a:outerShdw blurRad="38100" dist="38100" dir="2700000" algn="tl">
                    <a:srgbClr val="000000"/>
                  </a:outerShdw>
                </a:effectLst>
                <a:latin typeface="Times New Roman" pitchFamily="18" charset="0"/>
              </a:rPr>
              <a:t>Engl</a:t>
            </a:r>
            <a:r>
              <a:rPr lang="en-US" sz="1600" dirty="0">
                <a:effectLst>
                  <a:outerShdw blurRad="38100" dist="38100" dir="2700000" algn="tl">
                    <a:srgbClr val="000000"/>
                  </a:outerShdw>
                </a:effectLst>
                <a:latin typeface="Times New Roman" pitchFamily="18" charset="0"/>
              </a:rPr>
              <a:t> J Med 2005;353:1539-49.</a:t>
            </a:r>
          </a:p>
        </p:txBody>
      </p:sp>
      <p:sp>
        <p:nvSpPr>
          <p:cNvPr id="414733" name="Text Box 13"/>
          <p:cNvSpPr txBox="1">
            <a:spLocks noChangeArrowheads="1"/>
          </p:cNvSpPr>
          <p:nvPr/>
        </p:nvSpPr>
        <p:spPr bwMode="auto">
          <a:xfrm>
            <a:off x="952501" y="6272213"/>
            <a:ext cx="4924425" cy="336550"/>
          </a:xfrm>
          <a:prstGeom prst="rect">
            <a:avLst/>
          </a:prstGeom>
          <a:noFill/>
          <a:ln w="9525">
            <a:noFill/>
            <a:miter lim="800000"/>
            <a:headEnd/>
            <a:tailEnd/>
          </a:ln>
          <a:effectLst/>
        </p:spPr>
        <p:txBody>
          <a:bodyPr wrap="none">
            <a:spAutoFit/>
          </a:bodyPr>
          <a:lstStyle/>
          <a:p>
            <a:pPr algn="ctr">
              <a:defRPr/>
            </a:pPr>
            <a:r>
              <a:rPr lang="en-US" sz="1600">
                <a:effectLst>
                  <a:outerShdw blurRad="38100" dist="38100" dir="2700000" algn="tl">
                    <a:srgbClr val="000000"/>
                  </a:outerShdw>
                </a:effectLst>
                <a:latin typeface="Times New Roman" pitchFamily="18" charset="0"/>
              </a:rPr>
              <a:t>Bristow MR et al.  N Engl J Med. 2004</a:t>
            </a:r>
            <a:r>
              <a:rPr lang="en-US" sz="1600">
                <a:effectLst>
                  <a:outerShdw blurRad="38100" dist="38100" dir="2700000" algn="tl">
                    <a:srgbClr val="000000"/>
                  </a:outerShdw>
                </a:effectLst>
                <a:latin typeface="Arial" charset="0"/>
              </a:rPr>
              <a:t>; 350:2140-2150.</a:t>
            </a:r>
          </a:p>
        </p:txBody>
      </p:sp>
    </p:spTree>
    <p:extLst>
      <p:ext uri="{BB962C8B-B14F-4D97-AF65-F5344CB8AC3E}">
        <p14:creationId xmlns:p14="http://schemas.microsoft.com/office/powerpoint/2010/main" val="4241602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714500" y="733426"/>
            <a:ext cx="8743950" cy="809625"/>
          </a:xfrm>
        </p:spPr>
        <p:txBody>
          <a:bodyPr/>
          <a:lstStyle/>
          <a:p>
            <a:pPr>
              <a:defRPr/>
            </a:pPr>
            <a:r>
              <a:rPr lang="en-US" dirty="0">
                <a:effectLst>
                  <a:outerShdw blurRad="38100" dist="38100" dir="2700000" algn="tl">
                    <a:srgbClr val="000000"/>
                  </a:outerShdw>
                </a:effectLst>
              </a:rPr>
              <a:t> </a:t>
            </a:r>
          </a:p>
        </p:txBody>
      </p:sp>
      <p:sp>
        <p:nvSpPr>
          <p:cNvPr id="489475" name="Text Box 3"/>
          <p:cNvSpPr txBox="1">
            <a:spLocks noChangeArrowheads="1"/>
          </p:cNvSpPr>
          <p:nvPr/>
        </p:nvSpPr>
        <p:spPr bwMode="auto">
          <a:xfrm>
            <a:off x="2687240" y="6521450"/>
            <a:ext cx="4953000" cy="336550"/>
          </a:xfrm>
          <a:prstGeom prst="rect">
            <a:avLst/>
          </a:prstGeom>
          <a:noFill/>
          <a:ln w="9525">
            <a:noFill/>
            <a:miter lim="800000"/>
            <a:headEnd/>
            <a:tailEnd/>
          </a:ln>
          <a:effectLst/>
        </p:spPr>
        <p:txBody>
          <a:bodyPr wrap="none">
            <a:spAutoFit/>
          </a:bodyPr>
          <a:lstStyle/>
          <a:p>
            <a:pPr algn="ctr">
              <a:defRPr/>
            </a:pPr>
            <a:r>
              <a:rPr lang="en-US" sz="1600" dirty="0">
                <a:latin typeface="Times New Roman" pitchFamily="18" charset="0"/>
              </a:rPr>
              <a:t>Abraham WT et al.  N </a:t>
            </a:r>
            <a:r>
              <a:rPr lang="en-US" sz="1600" dirty="0" err="1">
                <a:latin typeface="Times New Roman" pitchFamily="18" charset="0"/>
              </a:rPr>
              <a:t>Engl</a:t>
            </a:r>
            <a:r>
              <a:rPr lang="en-US" sz="1600" dirty="0">
                <a:latin typeface="Times New Roman" pitchFamily="18" charset="0"/>
              </a:rPr>
              <a:t> J Med, 2002; 346: 1845-1853.</a:t>
            </a:r>
          </a:p>
        </p:txBody>
      </p:sp>
      <p:pic>
        <p:nvPicPr>
          <p:cNvPr id="63492" name="Picture 4" descr="Mira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823" y="1778097"/>
            <a:ext cx="7275512"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7" name="Rectangle 5"/>
          <p:cNvSpPr>
            <a:spLocks noChangeArrowheads="1"/>
          </p:cNvSpPr>
          <p:nvPr/>
        </p:nvSpPr>
        <p:spPr bwMode="auto">
          <a:xfrm>
            <a:off x="1351550" y="0"/>
            <a:ext cx="7778750" cy="1617663"/>
          </a:xfrm>
          <a:prstGeom prst="rect">
            <a:avLst/>
          </a:prstGeom>
          <a:noFill/>
          <a:ln w="9525">
            <a:noFill/>
            <a:miter lim="800000"/>
            <a:headEnd/>
            <a:tailEnd/>
          </a:ln>
          <a:effectLst/>
        </p:spPr>
        <p:txBody>
          <a:bodyPr wrap="none">
            <a:spAutoFit/>
          </a:bodyPr>
          <a:lstStyle/>
          <a:p>
            <a:pPr algn="ctr">
              <a:defRPr/>
            </a:pPr>
            <a:r>
              <a:rPr lang="en-US" sz="2800" dirty="0">
                <a:solidFill>
                  <a:srgbClr val="FF9900"/>
                </a:solidFill>
                <a:latin typeface="Arial" charset="0"/>
              </a:rPr>
              <a:t>MIRACLE Study</a:t>
            </a:r>
          </a:p>
          <a:p>
            <a:pPr algn="ctr">
              <a:defRPr/>
            </a:pPr>
            <a:r>
              <a:rPr lang="en-US" sz="3600" dirty="0">
                <a:solidFill>
                  <a:srgbClr val="000000"/>
                </a:solidFill>
                <a:latin typeface="Arial" charset="0"/>
              </a:rPr>
              <a:t>CRT Improves Submaximal Exercise </a:t>
            </a:r>
          </a:p>
          <a:p>
            <a:pPr algn="ctr">
              <a:defRPr/>
            </a:pPr>
            <a:r>
              <a:rPr lang="en-US" sz="3600" dirty="0">
                <a:solidFill>
                  <a:srgbClr val="000000"/>
                </a:solidFill>
                <a:latin typeface="Arial" charset="0"/>
              </a:rPr>
              <a:t>and Quality of Life</a:t>
            </a:r>
            <a:endParaRPr lang="en-US" sz="2800" dirty="0">
              <a:solidFill>
                <a:srgbClr val="000000"/>
              </a:solidFill>
              <a:latin typeface="Arial" charset="0"/>
            </a:endParaRPr>
          </a:p>
        </p:txBody>
      </p:sp>
    </p:spTree>
    <p:extLst>
      <p:ext uri="{BB962C8B-B14F-4D97-AF65-F5344CB8AC3E}">
        <p14:creationId xmlns:p14="http://schemas.microsoft.com/office/powerpoint/2010/main" val="575011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01" y="2271326"/>
            <a:ext cx="8596668" cy="1320800"/>
          </a:xfrm>
        </p:spPr>
        <p:txBody>
          <a:bodyPr/>
          <a:lstStyle/>
          <a:p>
            <a:r>
              <a:rPr lang="en-US" dirty="0" smtClean="0"/>
              <a:t>Stage D Heart Failure</a:t>
            </a:r>
            <a:endParaRPr lang="en-US" dirty="0"/>
          </a:p>
        </p:txBody>
      </p:sp>
    </p:spTree>
    <p:extLst>
      <p:ext uri="{BB962C8B-B14F-4D97-AF65-F5344CB8AC3E}">
        <p14:creationId xmlns:p14="http://schemas.microsoft.com/office/powerpoint/2010/main" val="1747181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35" name="Rectangle 27"/>
          <p:cNvSpPr>
            <a:spLocks noGrp="1" noChangeArrowheads="1"/>
          </p:cNvSpPr>
          <p:nvPr>
            <p:ph type="title"/>
          </p:nvPr>
        </p:nvSpPr>
        <p:spPr/>
        <p:txBody>
          <a:bodyPr/>
          <a:lstStyle/>
          <a:p>
            <a:pPr>
              <a:defRPr/>
            </a:pPr>
            <a:r>
              <a:rPr lang="en-US" dirty="0"/>
              <a:t>Features of Stage D Heart Failure</a:t>
            </a:r>
          </a:p>
        </p:txBody>
      </p:sp>
      <p:sp>
        <p:nvSpPr>
          <p:cNvPr id="427070" name="Rectangle 62"/>
          <p:cNvSpPr>
            <a:spLocks noGrp="1" noChangeArrowheads="1"/>
          </p:cNvSpPr>
          <p:nvPr>
            <p:ph type="body" idx="1"/>
          </p:nvPr>
        </p:nvSpPr>
        <p:spPr/>
        <p:txBody>
          <a:bodyPr>
            <a:noAutofit/>
          </a:bodyPr>
          <a:lstStyle/>
          <a:p>
            <a:pPr>
              <a:spcAft>
                <a:spcPct val="50000"/>
              </a:spcAft>
              <a:defRPr/>
            </a:pPr>
            <a:r>
              <a:rPr lang="en-US" sz="2400" b="0" dirty="0" smtClean="0"/>
              <a:t>Marked symptoms at rest or with any activity.</a:t>
            </a:r>
          </a:p>
          <a:p>
            <a:pPr>
              <a:spcAft>
                <a:spcPct val="50000"/>
              </a:spcAft>
              <a:defRPr/>
            </a:pPr>
            <a:r>
              <a:rPr lang="en-US" sz="2400" b="0" dirty="0" smtClean="0"/>
              <a:t>Despite optimal medical and device therapy.</a:t>
            </a:r>
          </a:p>
          <a:p>
            <a:pPr>
              <a:spcAft>
                <a:spcPct val="50000"/>
              </a:spcAft>
              <a:defRPr/>
            </a:pPr>
            <a:r>
              <a:rPr lang="en-US" sz="2400" b="0" dirty="0" smtClean="0"/>
              <a:t>Experience recurrent hospitalization.</a:t>
            </a:r>
          </a:p>
          <a:p>
            <a:pPr>
              <a:spcAft>
                <a:spcPct val="50000"/>
              </a:spcAft>
              <a:defRPr/>
            </a:pPr>
            <a:r>
              <a:rPr lang="en-US" sz="2400" b="0" dirty="0" smtClean="0"/>
              <a:t>Can not be discharged from the hospital without specialized interventions.</a:t>
            </a:r>
          </a:p>
          <a:p>
            <a:pPr>
              <a:spcAft>
                <a:spcPct val="50000"/>
              </a:spcAft>
              <a:defRPr/>
            </a:pPr>
            <a:r>
              <a:rPr lang="en-US" sz="2400" b="0" dirty="0" smtClean="0">
                <a:solidFill>
                  <a:schemeClr val="tx2"/>
                </a:solidFill>
              </a:rPr>
              <a:t>Typically these patients are “cold and wet” (low cardiac output + high filling pressures).</a:t>
            </a:r>
          </a:p>
        </p:txBody>
      </p:sp>
    </p:spTree>
    <p:extLst>
      <p:ext uri="{BB962C8B-B14F-4D97-AF65-F5344CB8AC3E}">
        <p14:creationId xmlns:p14="http://schemas.microsoft.com/office/powerpoint/2010/main" val="1774688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70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70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70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70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27070">
                                            <p:txEl>
                                              <p:pRg st="4" end="4"/>
                                            </p:txEl>
                                          </p:spTgt>
                                        </p:tgtEl>
                                        <p:attrNameLst>
                                          <p:attrName>style.visibility</p:attrName>
                                        </p:attrNameLst>
                                      </p:cBhvr>
                                      <p:to>
                                        <p:strVal val="visible"/>
                                      </p:to>
                                    </p:set>
                                    <p:anim calcmode="lin" valueType="num">
                                      <p:cBhvr additive="base">
                                        <p:cTn id="23" dur="500" fill="hold"/>
                                        <p:tgtEl>
                                          <p:spTgt spid="42707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270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0" name="Rectangle 4"/>
          <p:cNvSpPr>
            <a:spLocks noGrp="1" noChangeArrowheads="1"/>
          </p:cNvSpPr>
          <p:nvPr>
            <p:ph type="title"/>
          </p:nvPr>
        </p:nvSpPr>
        <p:spPr/>
        <p:txBody>
          <a:bodyPr/>
          <a:lstStyle/>
          <a:p>
            <a:pPr>
              <a:defRPr/>
            </a:pPr>
            <a:r>
              <a:rPr lang="en-US" dirty="0"/>
              <a:t>Inotropes Acutely Improve </a:t>
            </a:r>
            <a:r>
              <a:rPr lang="en-US" dirty="0" err="1"/>
              <a:t>Hemodyamics</a:t>
            </a:r>
            <a:endParaRPr lang="en-US" dirty="0"/>
          </a:p>
        </p:txBody>
      </p:sp>
      <p:grpSp>
        <p:nvGrpSpPr>
          <p:cNvPr id="79875" name="Group 10"/>
          <p:cNvGrpSpPr>
            <a:grpSpLocks/>
          </p:cNvGrpSpPr>
          <p:nvPr/>
        </p:nvGrpSpPr>
        <p:grpSpPr bwMode="auto">
          <a:xfrm>
            <a:off x="1069975" y="2500314"/>
            <a:ext cx="10052050" cy="3057525"/>
            <a:chOff x="0" y="1224"/>
            <a:chExt cx="6332" cy="1926"/>
          </a:xfrm>
        </p:grpSpPr>
        <p:pic>
          <p:nvPicPr>
            <p:cNvPr id="79878" name="Picture 5"/>
            <p:cNvPicPr>
              <a:picLocks noChangeAspect="1" noChangeArrowheads="1"/>
            </p:cNvPicPr>
            <p:nvPr/>
          </p:nvPicPr>
          <p:blipFill>
            <a:blip r:embed="rId2">
              <a:extLst>
                <a:ext uri="{28A0092B-C50C-407E-A947-70E740481C1C}">
                  <a14:useLocalDpi xmlns:a14="http://schemas.microsoft.com/office/drawing/2010/main" val="0"/>
                </a:ext>
              </a:extLst>
            </a:blip>
            <a:srcRect l="11296" t="22523" r="11296" b="22523"/>
            <a:stretch>
              <a:fillRect/>
            </a:stretch>
          </p:blipFill>
          <p:spPr bwMode="auto">
            <a:xfrm>
              <a:off x="3232" y="1224"/>
              <a:ext cx="3100" cy="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6"/>
            <p:cNvPicPr>
              <a:picLocks noChangeAspect="1" noChangeArrowheads="1"/>
            </p:cNvPicPr>
            <p:nvPr/>
          </p:nvPicPr>
          <p:blipFill>
            <a:blip r:embed="rId3">
              <a:extLst>
                <a:ext uri="{28A0092B-C50C-407E-A947-70E740481C1C}">
                  <a14:useLocalDpi xmlns:a14="http://schemas.microsoft.com/office/drawing/2010/main" val="0"/>
                </a:ext>
              </a:extLst>
            </a:blip>
            <a:srcRect l="11595" t="23201" r="11595" b="23201"/>
            <a:stretch>
              <a:fillRect/>
            </a:stretch>
          </p:blipFill>
          <p:spPr bwMode="auto">
            <a:xfrm>
              <a:off x="0" y="1229"/>
              <a:ext cx="3152" cy="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5864" name="Text Box 8"/>
          <p:cNvSpPr txBox="1">
            <a:spLocks noChangeArrowheads="1"/>
          </p:cNvSpPr>
          <p:nvPr/>
        </p:nvSpPr>
        <p:spPr bwMode="auto">
          <a:xfrm>
            <a:off x="3622675" y="6338888"/>
            <a:ext cx="5200650" cy="336550"/>
          </a:xfrm>
          <a:prstGeom prst="rect">
            <a:avLst/>
          </a:prstGeom>
          <a:noFill/>
          <a:ln w="9525">
            <a:noFill/>
            <a:miter lim="800000"/>
            <a:headEnd/>
            <a:tailEnd/>
          </a:ln>
          <a:effectLst/>
        </p:spPr>
        <p:txBody>
          <a:bodyPr wrap="none">
            <a:spAutoFit/>
          </a:bodyPr>
          <a:lstStyle/>
          <a:p>
            <a:pPr algn="ctr">
              <a:defRPr/>
            </a:pPr>
            <a:r>
              <a:rPr lang="en-US" sz="1600" dirty="0">
                <a:latin typeface="Times New Roman" pitchFamily="18" charset="0"/>
              </a:rPr>
              <a:t>Bader FM, Gilbert EM et al.  Congest Heart Failure, In Press.</a:t>
            </a:r>
          </a:p>
        </p:txBody>
      </p:sp>
      <p:sp>
        <p:nvSpPr>
          <p:cNvPr id="505867" name="Text Box 11"/>
          <p:cNvSpPr txBox="1">
            <a:spLocks noChangeArrowheads="1"/>
          </p:cNvSpPr>
          <p:nvPr/>
        </p:nvSpPr>
        <p:spPr bwMode="auto">
          <a:xfrm>
            <a:off x="3863818" y="1484314"/>
            <a:ext cx="4596130" cy="707886"/>
          </a:xfrm>
          <a:prstGeom prst="rect">
            <a:avLst/>
          </a:prstGeom>
          <a:noFill/>
          <a:ln w="9525">
            <a:noFill/>
            <a:miter lim="800000"/>
            <a:headEnd/>
            <a:tailEnd/>
          </a:ln>
          <a:effectLst/>
        </p:spPr>
        <p:txBody>
          <a:bodyPr wrap="none">
            <a:spAutoFit/>
          </a:bodyPr>
          <a:lstStyle/>
          <a:p>
            <a:pPr algn="ctr">
              <a:defRPr/>
            </a:pPr>
            <a:r>
              <a:rPr lang="en-US" sz="2000" dirty="0" err="1">
                <a:latin typeface="Arial" charset="0"/>
              </a:rPr>
              <a:t>Dobutamine</a:t>
            </a:r>
            <a:r>
              <a:rPr lang="en-US" sz="2000" dirty="0">
                <a:latin typeface="Arial" charset="0"/>
              </a:rPr>
              <a:t>: </a:t>
            </a:r>
            <a:r>
              <a:rPr lang="en-US" sz="2000" dirty="0">
                <a:latin typeface="Symbol" pitchFamily="18" charset="2"/>
              </a:rPr>
              <a:t>b</a:t>
            </a:r>
            <a:r>
              <a:rPr lang="en-US" sz="2000" dirty="0">
                <a:latin typeface="Arial" charset="0"/>
              </a:rPr>
              <a:t>-Receptor Agonist</a:t>
            </a:r>
          </a:p>
          <a:p>
            <a:pPr algn="ctr">
              <a:defRPr/>
            </a:pPr>
            <a:r>
              <a:rPr lang="en-US" sz="2000" dirty="0" err="1">
                <a:latin typeface="Arial" charset="0"/>
              </a:rPr>
              <a:t>Enoximone</a:t>
            </a:r>
            <a:r>
              <a:rPr lang="en-US" sz="2000" dirty="0">
                <a:latin typeface="Arial" charset="0"/>
              </a:rPr>
              <a:t>: Phosdiesterase-3 Inhibitor</a:t>
            </a:r>
          </a:p>
        </p:txBody>
      </p:sp>
    </p:spTree>
    <p:extLst>
      <p:ext uri="{BB962C8B-B14F-4D97-AF65-F5344CB8AC3E}">
        <p14:creationId xmlns:p14="http://schemas.microsoft.com/office/powerpoint/2010/main" val="2142599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8" name="Rectangle 4"/>
          <p:cNvSpPr>
            <a:spLocks noGrp="1" noChangeArrowheads="1"/>
          </p:cNvSpPr>
          <p:nvPr>
            <p:ph type="title"/>
          </p:nvPr>
        </p:nvSpPr>
        <p:spPr/>
        <p:txBody>
          <a:bodyPr/>
          <a:lstStyle/>
          <a:p>
            <a:pPr>
              <a:defRPr/>
            </a:pPr>
            <a:r>
              <a:rPr lang="en-US" sz="3200" dirty="0"/>
              <a:t>Chronic Inotrope Therapy Decreases Survival</a:t>
            </a:r>
          </a:p>
        </p:txBody>
      </p:sp>
      <p:pic>
        <p:nvPicPr>
          <p:cNvPr id="80899" name="Picture 5"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2228851"/>
            <a:ext cx="501808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9" y="2214563"/>
            <a:ext cx="4967287"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12" name="Text Box 8"/>
          <p:cNvSpPr txBox="1">
            <a:spLocks noChangeArrowheads="1"/>
          </p:cNvSpPr>
          <p:nvPr/>
        </p:nvSpPr>
        <p:spPr bwMode="auto">
          <a:xfrm>
            <a:off x="2682875" y="1582738"/>
            <a:ext cx="1555750" cy="457200"/>
          </a:xfrm>
          <a:prstGeom prst="rect">
            <a:avLst/>
          </a:prstGeom>
          <a:noFill/>
          <a:ln w="9525">
            <a:noFill/>
            <a:miter lim="800000"/>
            <a:headEnd/>
            <a:tailEnd/>
          </a:ln>
          <a:effectLst/>
        </p:spPr>
        <p:txBody>
          <a:bodyPr wrap="none">
            <a:spAutoFit/>
          </a:bodyPr>
          <a:lstStyle/>
          <a:p>
            <a:pPr>
              <a:defRPr/>
            </a:pPr>
            <a:r>
              <a:rPr lang="en-US" sz="2400" dirty="0">
                <a:latin typeface="Arial" charset="0"/>
              </a:rPr>
              <a:t>VEST trial</a:t>
            </a:r>
          </a:p>
        </p:txBody>
      </p:sp>
      <p:sp>
        <p:nvSpPr>
          <p:cNvPr id="507914" name="Text Box 10"/>
          <p:cNvSpPr txBox="1">
            <a:spLocks noChangeArrowheads="1"/>
          </p:cNvSpPr>
          <p:nvPr/>
        </p:nvSpPr>
        <p:spPr bwMode="auto">
          <a:xfrm>
            <a:off x="7842251" y="1582738"/>
            <a:ext cx="1415923" cy="461665"/>
          </a:xfrm>
          <a:prstGeom prst="rect">
            <a:avLst/>
          </a:prstGeom>
          <a:noFill/>
          <a:ln w="9525">
            <a:noFill/>
            <a:miter lim="800000"/>
            <a:headEnd/>
            <a:tailEnd/>
          </a:ln>
          <a:effectLst/>
        </p:spPr>
        <p:txBody>
          <a:bodyPr wrap="none">
            <a:spAutoFit/>
          </a:bodyPr>
          <a:lstStyle/>
          <a:p>
            <a:pPr>
              <a:defRPr/>
            </a:pPr>
            <a:r>
              <a:rPr lang="en-US" sz="2400" dirty="0">
                <a:latin typeface="Arial" charset="0"/>
              </a:rPr>
              <a:t>PRIME II</a:t>
            </a:r>
          </a:p>
        </p:txBody>
      </p:sp>
      <p:sp>
        <p:nvSpPr>
          <p:cNvPr id="507915" name="Text Box 11"/>
          <p:cNvSpPr txBox="1">
            <a:spLocks noChangeArrowheads="1"/>
          </p:cNvSpPr>
          <p:nvPr/>
        </p:nvSpPr>
        <p:spPr bwMode="auto">
          <a:xfrm>
            <a:off x="9661525" y="3613151"/>
            <a:ext cx="1104900" cy="581025"/>
          </a:xfrm>
          <a:prstGeom prst="rect">
            <a:avLst/>
          </a:prstGeom>
          <a:noFill/>
          <a:ln w="9525">
            <a:noFill/>
            <a:miter lim="800000"/>
            <a:headEnd/>
            <a:tailEnd/>
          </a:ln>
          <a:effectLst/>
        </p:spPr>
        <p:txBody>
          <a:bodyPr wrap="none">
            <a:spAutoFit/>
          </a:bodyPr>
          <a:lstStyle/>
          <a:p>
            <a:pPr>
              <a:defRPr/>
            </a:pPr>
            <a:r>
              <a:rPr lang="en-US" sz="1600">
                <a:solidFill>
                  <a:srgbClr val="000000"/>
                </a:solidFill>
                <a:effectLst>
                  <a:outerShdw blurRad="38100" dist="38100" dir="2700000" algn="tl">
                    <a:srgbClr val="FFFFFF"/>
                  </a:outerShdw>
                </a:effectLst>
                <a:latin typeface="Arial" charset="0"/>
              </a:rPr>
              <a:t>RR = 1.26</a:t>
            </a:r>
          </a:p>
          <a:p>
            <a:pPr>
              <a:defRPr/>
            </a:pPr>
            <a:r>
              <a:rPr lang="en-US" sz="1600">
                <a:solidFill>
                  <a:srgbClr val="000000"/>
                </a:solidFill>
                <a:effectLst>
                  <a:outerShdw blurRad="38100" dist="38100" dir="2700000" algn="tl">
                    <a:srgbClr val="FFFFFF"/>
                  </a:outerShdw>
                </a:effectLst>
                <a:latin typeface="Arial" charset="0"/>
              </a:rPr>
              <a:t>p = 0.017</a:t>
            </a:r>
          </a:p>
        </p:txBody>
      </p:sp>
      <p:sp>
        <p:nvSpPr>
          <p:cNvPr id="507916" name="Text Box 12"/>
          <p:cNvSpPr txBox="1">
            <a:spLocks noChangeArrowheads="1"/>
          </p:cNvSpPr>
          <p:nvPr/>
        </p:nvSpPr>
        <p:spPr bwMode="auto">
          <a:xfrm>
            <a:off x="1570038" y="5881688"/>
            <a:ext cx="3992562" cy="336550"/>
          </a:xfrm>
          <a:prstGeom prst="rect">
            <a:avLst/>
          </a:prstGeom>
          <a:noFill/>
          <a:ln w="9525">
            <a:noFill/>
            <a:miter lim="800000"/>
            <a:headEnd/>
            <a:tailEnd/>
          </a:ln>
          <a:effectLst/>
        </p:spPr>
        <p:txBody>
          <a:bodyPr wrap="none">
            <a:spAutoFit/>
          </a:bodyPr>
          <a:lstStyle/>
          <a:p>
            <a:pPr algn="ctr">
              <a:defRPr/>
            </a:pPr>
            <a:r>
              <a:rPr lang="en-US" sz="1600" dirty="0">
                <a:solidFill>
                  <a:srgbClr val="000000"/>
                </a:solidFill>
                <a:latin typeface="Times New Roman" pitchFamily="18" charset="0"/>
              </a:rPr>
              <a:t>Cohn J et al. N </a:t>
            </a:r>
            <a:r>
              <a:rPr lang="en-US" sz="1600" dirty="0" err="1">
                <a:solidFill>
                  <a:srgbClr val="000000"/>
                </a:solidFill>
                <a:latin typeface="Times New Roman" pitchFamily="18" charset="0"/>
              </a:rPr>
              <a:t>Engl</a:t>
            </a:r>
            <a:r>
              <a:rPr lang="en-US" sz="1600" dirty="0">
                <a:solidFill>
                  <a:srgbClr val="000000"/>
                </a:solidFill>
                <a:latin typeface="Times New Roman" pitchFamily="18" charset="0"/>
              </a:rPr>
              <a:t> J Med 1998;339:1810-16.</a:t>
            </a:r>
          </a:p>
        </p:txBody>
      </p:sp>
      <p:sp>
        <p:nvSpPr>
          <p:cNvPr id="507917" name="Text Box 13"/>
          <p:cNvSpPr txBox="1">
            <a:spLocks noChangeArrowheads="1"/>
          </p:cNvSpPr>
          <p:nvPr/>
        </p:nvSpPr>
        <p:spPr bwMode="auto">
          <a:xfrm>
            <a:off x="6821489" y="5881688"/>
            <a:ext cx="3660775" cy="336550"/>
          </a:xfrm>
          <a:prstGeom prst="rect">
            <a:avLst/>
          </a:prstGeom>
          <a:noFill/>
          <a:ln w="9525">
            <a:noFill/>
            <a:miter lim="800000"/>
            <a:headEnd/>
            <a:tailEnd/>
          </a:ln>
          <a:effectLst/>
        </p:spPr>
        <p:txBody>
          <a:bodyPr wrap="none">
            <a:spAutoFit/>
          </a:bodyPr>
          <a:lstStyle/>
          <a:p>
            <a:pPr algn="ctr">
              <a:defRPr/>
            </a:pPr>
            <a:r>
              <a:rPr lang="en-US" sz="1600" dirty="0">
                <a:solidFill>
                  <a:srgbClr val="000000"/>
                </a:solidFill>
                <a:latin typeface="Times New Roman" pitchFamily="18" charset="0"/>
              </a:rPr>
              <a:t>Hampton JR et al. Lancet 1997;349:971-7.</a:t>
            </a:r>
          </a:p>
        </p:txBody>
      </p:sp>
      <p:sp>
        <p:nvSpPr>
          <p:cNvPr id="507918" name="Text Box 14"/>
          <p:cNvSpPr txBox="1">
            <a:spLocks noChangeArrowheads="1"/>
          </p:cNvSpPr>
          <p:nvPr/>
        </p:nvSpPr>
        <p:spPr bwMode="auto">
          <a:xfrm>
            <a:off x="3889376" y="2251075"/>
            <a:ext cx="2195513" cy="825500"/>
          </a:xfrm>
          <a:prstGeom prst="rect">
            <a:avLst/>
          </a:prstGeom>
          <a:noFill/>
          <a:ln w="9525">
            <a:noFill/>
            <a:miter lim="800000"/>
            <a:headEnd/>
            <a:tailEnd/>
          </a:ln>
          <a:effectLst/>
        </p:spPr>
        <p:txBody>
          <a:bodyPr wrap="none">
            <a:spAutoFit/>
          </a:bodyPr>
          <a:lstStyle/>
          <a:p>
            <a:pPr>
              <a:defRPr/>
            </a:pPr>
            <a:r>
              <a:rPr lang="en-US" sz="1600">
                <a:solidFill>
                  <a:srgbClr val="000000"/>
                </a:solidFill>
                <a:effectLst>
                  <a:outerShdw blurRad="38100" dist="38100" dir="2700000" algn="tl">
                    <a:srgbClr val="FFFFFF"/>
                  </a:outerShdw>
                </a:effectLst>
                <a:latin typeface="Arial" charset="0"/>
              </a:rPr>
              <a:t>RR = 1.21</a:t>
            </a:r>
          </a:p>
          <a:p>
            <a:pPr>
              <a:defRPr/>
            </a:pPr>
            <a:r>
              <a:rPr lang="en-US" sz="1600">
                <a:solidFill>
                  <a:srgbClr val="000000"/>
                </a:solidFill>
                <a:effectLst>
                  <a:outerShdw blurRad="38100" dist="38100" dir="2700000" algn="tl">
                    <a:srgbClr val="FFFFFF"/>
                  </a:outerShdw>
                </a:effectLst>
                <a:latin typeface="Arial" charset="0"/>
              </a:rPr>
              <a:t>p = 0.02</a:t>
            </a:r>
          </a:p>
          <a:p>
            <a:pPr>
              <a:defRPr/>
            </a:pPr>
            <a:r>
              <a:rPr lang="en-US" sz="1600">
                <a:solidFill>
                  <a:srgbClr val="000000"/>
                </a:solidFill>
                <a:effectLst>
                  <a:outerShdw blurRad="38100" dist="38100" dir="2700000" algn="tl">
                    <a:srgbClr val="FFFFFF"/>
                  </a:outerShdw>
                </a:effectLst>
                <a:latin typeface="Arial" charset="0"/>
              </a:rPr>
              <a:t>For 60 mg vs. placebo</a:t>
            </a:r>
          </a:p>
        </p:txBody>
      </p:sp>
    </p:spTree>
    <p:extLst>
      <p:ext uri="{BB962C8B-B14F-4D97-AF65-F5344CB8AC3E}">
        <p14:creationId xmlns:p14="http://schemas.microsoft.com/office/powerpoint/2010/main" val="164595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iagnosing heart failure</a:t>
            </a:r>
            <a:endParaRPr lang="en-US" dirty="0"/>
          </a:p>
        </p:txBody>
      </p:sp>
      <p:sp>
        <p:nvSpPr>
          <p:cNvPr id="3" name="Content Placeholder 2"/>
          <p:cNvSpPr>
            <a:spLocks noGrp="1"/>
          </p:cNvSpPr>
          <p:nvPr>
            <p:ph idx="1"/>
          </p:nvPr>
        </p:nvSpPr>
        <p:spPr>
          <a:xfrm>
            <a:off x="677334" y="1661727"/>
            <a:ext cx="8596668" cy="4379635"/>
          </a:xfrm>
        </p:spPr>
        <p:txBody>
          <a:bodyPr>
            <a:normAutofit/>
          </a:bodyPr>
          <a:lstStyle/>
          <a:p>
            <a:r>
              <a:rPr lang="en-US" sz="2000" dirty="0"/>
              <a:t>There is no single test or procedure to diagnosis heart failure</a:t>
            </a:r>
          </a:p>
          <a:p>
            <a:pPr lvl="1"/>
            <a:r>
              <a:rPr lang="en-US" sz="2000" dirty="0"/>
              <a:t>Based on careful clinical history and physical exam</a:t>
            </a:r>
          </a:p>
          <a:p>
            <a:r>
              <a:rPr lang="en-US" sz="2000" dirty="0"/>
              <a:t>Heart failure is a catch all term</a:t>
            </a:r>
          </a:p>
          <a:p>
            <a:pPr lvl="1"/>
            <a:r>
              <a:rPr lang="en-US" sz="2000" dirty="0"/>
              <a:t>Disorders of pericardium, myocardium, endocardium, heart valves, great vessels, metabolic abnormalities</a:t>
            </a:r>
          </a:p>
          <a:p>
            <a:pPr lvl="1"/>
            <a:r>
              <a:rPr lang="en-US" sz="2000" dirty="0"/>
              <a:t>NOT synonymous for cardiomyopathy or LV </a:t>
            </a:r>
            <a:r>
              <a:rPr lang="en-US" sz="2000" dirty="0" smtClean="0"/>
              <a:t>dysfunction</a:t>
            </a:r>
          </a:p>
          <a:p>
            <a:pPr lvl="1"/>
            <a:endParaRPr lang="en-US" sz="2000" dirty="0"/>
          </a:p>
          <a:p>
            <a:r>
              <a:rPr lang="en-US" sz="2000" dirty="0"/>
              <a:t>Distinguish between reduced or normal ejection fraction</a:t>
            </a:r>
          </a:p>
          <a:p>
            <a:pPr lvl="1"/>
            <a:r>
              <a:rPr lang="en-US" sz="2000" dirty="0"/>
              <a:t>Heart failure with reduced EF (</a:t>
            </a:r>
            <a:r>
              <a:rPr lang="en-US" sz="2000" dirty="0" err="1"/>
              <a:t>HFrEF</a:t>
            </a:r>
            <a:r>
              <a:rPr lang="en-US" sz="2000" dirty="0"/>
              <a:t>)</a:t>
            </a:r>
          </a:p>
          <a:p>
            <a:pPr lvl="1"/>
            <a:r>
              <a:rPr lang="en-US" sz="2000" dirty="0"/>
              <a:t>Heart failure with preserved EF (</a:t>
            </a:r>
            <a:r>
              <a:rPr lang="en-US" sz="2000" dirty="0" err="1"/>
              <a:t>HFpEF</a:t>
            </a:r>
            <a:r>
              <a:rPr lang="en-US" sz="2000" dirty="0" smtClean="0"/>
              <a:t>)</a:t>
            </a:r>
            <a:endParaRPr lang="en-US" sz="2000" dirty="0"/>
          </a:p>
        </p:txBody>
      </p:sp>
    </p:spTree>
    <p:extLst>
      <p:ext uri="{BB962C8B-B14F-4D97-AF65-F5344CB8AC3E}">
        <p14:creationId xmlns:p14="http://schemas.microsoft.com/office/powerpoint/2010/main" val="4224552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ctrTitle"/>
          </p:nvPr>
        </p:nvSpPr>
        <p:spPr/>
        <p:txBody>
          <a:bodyPr/>
          <a:lstStyle/>
          <a:p>
            <a:pPr>
              <a:defRPr/>
            </a:pPr>
            <a:r>
              <a:rPr lang="en-US" sz="3600" dirty="0"/>
              <a:t>If there is no current role for chronic inotrope therapy, then what can we do for patients with stage D heart failure?</a:t>
            </a:r>
          </a:p>
        </p:txBody>
      </p:sp>
    </p:spTree>
    <p:extLst>
      <p:ext uri="{BB962C8B-B14F-4D97-AF65-F5344CB8AC3E}">
        <p14:creationId xmlns:p14="http://schemas.microsoft.com/office/powerpoint/2010/main" val="3613911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639" y="1269937"/>
            <a:ext cx="11173607" cy="543101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18" name="Rectangle 3"/>
          <p:cNvSpPr>
            <a:spLocks noChangeArrowheads="1"/>
          </p:cNvSpPr>
          <p:nvPr/>
        </p:nvSpPr>
        <p:spPr bwMode="auto">
          <a:xfrm>
            <a:off x="1257300" y="304800"/>
            <a:ext cx="9601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defTabSz="912813">
              <a:defRPr sz="1400">
                <a:solidFill>
                  <a:schemeClr val="tx2"/>
                </a:solidFill>
                <a:latin typeface="Arial" panose="020B0604020202020204" pitchFamily="34" charset="0"/>
              </a:defRPr>
            </a:lvl1pPr>
            <a:lvl2pPr marL="742950" indent="-285750" defTabSz="912813">
              <a:defRPr sz="1400">
                <a:solidFill>
                  <a:schemeClr val="tx2"/>
                </a:solidFill>
                <a:latin typeface="Arial" panose="020B0604020202020204" pitchFamily="34" charset="0"/>
              </a:defRPr>
            </a:lvl2pPr>
            <a:lvl3pPr marL="1143000" indent="-228600" defTabSz="912813">
              <a:defRPr sz="1400">
                <a:solidFill>
                  <a:schemeClr val="tx2"/>
                </a:solidFill>
                <a:latin typeface="Arial" panose="020B0604020202020204" pitchFamily="34" charset="0"/>
              </a:defRPr>
            </a:lvl3pPr>
            <a:lvl4pPr marL="1600200" indent="-228600" defTabSz="912813">
              <a:defRPr sz="1400">
                <a:solidFill>
                  <a:schemeClr val="tx2"/>
                </a:solidFill>
                <a:latin typeface="Arial" panose="020B0604020202020204" pitchFamily="34" charset="0"/>
              </a:defRPr>
            </a:lvl4pPr>
            <a:lvl5pPr marL="2057400" indent="-228600" defTabSz="912813">
              <a:defRPr sz="1400">
                <a:solidFill>
                  <a:schemeClr val="tx2"/>
                </a:solidFill>
                <a:latin typeface="Arial" panose="020B0604020202020204" pitchFamily="34" charset="0"/>
              </a:defRPr>
            </a:lvl5pPr>
            <a:lvl6pPr marL="2514600" indent="-228600" defTabSz="91281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1281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1281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12813" eaLnBrk="0" fontAlgn="base" hangingPunct="0">
              <a:spcBef>
                <a:spcPct val="0"/>
              </a:spcBef>
              <a:spcAft>
                <a:spcPct val="0"/>
              </a:spcAft>
              <a:defRPr sz="1400">
                <a:solidFill>
                  <a:schemeClr val="tx2"/>
                </a:solidFill>
                <a:latin typeface="Arial" panose="020B0604020202020204" pitchFamily="34" charset="0"/>
              </a:defRPr>
            </a:lvl9pPr>
          </a:lstStyle>
          <a:p>
            <a:pPr algn="ctr"/>
            <a:endParaRPr lang="en-US" sz="5600" b="1">
              <a:solidFill>
                <a:schemeClr val="tx1"/>
              </a:solidFill>
            </a:endParaRPr>
          </a:p>
        </p:txBody>
      </p:sp>
      <p:sp>
        <p:nvSpPr>
          <p:cNvPr id="622595" name="Rectangle 4"/>
          <p:cNvSpPr>
            <a:spLocks noGrp="1" noChangeArrowheads="1"/>
          </p:cNvSpPr>
          <p:nvPr>
            <p:ph type="ctrTitle" idx="4294967295"/>
          </p:nvPr>
        </p:nvSpPr>
        <p:spPr>
          <a:xfrm>
            <a:off x="553952" y="228600"/>
            <a:ext cx="10380748" cy="649548"/>
          </a:xfrm>
        </p:spPr>
        <p:txBody>
          <a:bodyPr vert="horz" lIns="90488" tIns="44450" rIns="90488" bIns="44450" rtlCol="0" anchor="t">
            <a:normAutofit fontScale="90000"/>
          </a:bodyPr>
          <a:lstStyle/>
          <a:p>
            <a:pPr defTabSz="912813">
              <a:defRPr/>
            </a:pPr>
            <a:r>
              <a:rPr lang="en-US" dirty="0"/>
              <a:t>NUMBER OF HEART TRANSPLANTS REPORTED BY YEAR</a:t>
            </a:r>
          </a:p>
        </p:txBody>
      </p:sp>
      <p:pic>
        <p:nvPicPr>
          <p:cNvPr id="86020" name="Picture 2052" descr="ISHLTL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5867400"/>
            <a:ext cx="8461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598" name="Text Box 2053"/>
          <p:cNvSpPr txBox="1">
            <a:spLocks noChangeArrowheads="1"/>
          </p:cNvSpPr>
          <p:nvPr/>
        </p:nvSpPr>
        <p:spPr bwMode="auto">
          <a:xfrm>
            <a:off x="2324101" y="6008688"/>
            <a:ext cx="3332163" cy="519112"/>
          </a:xfrm>
          <a:prstGeom prst="rect">
            <a:avLst/>
          </a:prstGeom>
          <a:noFill/>
          <a:ln w="12700">
            <a:noFill/>
            <a:miter lim="800000"/>
            <a:headEnd/>
            <a:tailEnd/>
          </a:ln>
        </p:spPr>
        <p:txBody>
          <a:bodyPr wrap="none">
            <a:spAutoFit/>
          </a:bodyPr>
          <a:lstStyle/>
          <a:p>
            <a:pPr defTabSz="912813">
              <a:defRPr/>
            </a:pPr>
            <a:r>
              <a:rPr lang="en-US" sz="2800" i="1">
                <a:effectLst>
                  <a:outerShdw blurRad="38100" dist="38100" dir="2700000" algn="tl">
                    <a:srgbClr val="000000"/>
                  </a:outerShdw>
                </a:effectLst>
                <a:latin typeface="Arial" charset="0"/>
              </a:rPr>
              <a:t>ISHLT </a:t>
            </a:r>
            <a:r>
              <a:rPr lang="en-US" sz="2800">
                <a:effectLst>
                  <a:outerShdw blurRad="38100" dist="38100" dir="2700000" algn="tl">
                    <a:srgbClr val="000000"/>
                  </a:outerShdw>
                </a:effectLst>
                <a:latin typeface="Arial" charset="0"/>
              </a:rPr>
              <a:t>2009 Update</a:t>
            </a:r>
            <a:endParaRPr lang="en-US" sz="2800" i="1">
              <a:effectLst>
                <a:outerShdw blurRad="38100" dist="38100" dir="2700000" algn="tl">
                  <a:srgbClr val="000000"/>
                </a:outerShdw>
              </a:effectLst>
              <a:latin typeface="Arial" charset="0"/>
            </a:endParaRPr>
          </a:p>
        </p:txBody>
      </p:sp>
      <p:sp>
        <p:nvSpPr>
          <p:cNvPr id="86022" name="Rectangle 2055"/>
          <p:cNvSpPr>
            <a:spLocks noChangeArrowheads="1"/>
          </p:cNvSpPr>
          <p:nvPr/>
        </p:nvSpPr>
        <p:spPr bwMode="auto">
          <a:xfrm>
            <a:off x="6781800" y="5791201"/>
            <a:ext cx="4457700" cy="714375"/>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defRPr sz="1400">
                <a:solidFill>
                  <a:schemeClr val="tx2"/>
                </a:solidFill>
                <a:latin typeface="Arial" panose="020B0604020202020204" pitchFamily="34" charset="0"/>
              </a:defRPr>
            </a:lvl1pPr>
            <a:lvl2pPr marL="742950" indent="-285750" defTabSz="912813">
              <a:defRPr sz="1400">
                <a:solidFill>
                  <a:schemeClr val="tx2"/>
                </a:solidFill>
                <a:latin typeface="Arial" panose="020B0604020202020204" pitchFamily="34" charset="0"/>
              </a:defRPr>
            </a:lvl2pPr>
            <a:lvl3pPr marL="1143000" indent="-228600" defTabSz="912813">
              <a:defRPr sz="1400">
                <a:solidFill>
                  <a:schemeClr val="tx2"/>
                </a:solidFill>
                <a:latin typeface="Arial" panose="020B0604020202020204" pitchFamily="34" charset="0"/>
              </a:defRPr>
            </a:lvl3pPr>
            <a:lvl4pPr marL="1600200" indent="-228600" defTabSz="912813">
              <a:defRPr sz="1400">
                <a:solidFill>
                  <a:schemeClr val="tx2"/>
                </a:solidFill>
                <a:latin typeface="Arial" panose="020B0604020202020204" pitchFamily="34" charset="0"/>
              </a:defRPr>
            </a:lvl4pPr>
            <a:lvl5pPr marL="2057400" indent="-228600" defTabSz="912813">
              <a:defRPr sz="1400">
                <a:solidFill>
                  <a:schemeClr val="tx2"/>
                </a:solidFill>
                <a:latin typeface="Arial" panose="020B0604020202020204" pitchFamily="34" charset="0"/>
              </a:defRPr>
            </a:lvl5pPr>
            <a:lvl6pPr marL="2514600" indent="-228600" defTabSz="91281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1281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1281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12813" eaLnBrk="0" fontAlgn="base" hangingPunct="0">
              <a:spcBef>
                <a:spcPct val="0"/>
              </a:spcBef>
              <a:spcAft>
                <a:spcPct val="0"/>
              </a:spcAft>
              <a:defRPr sz="1400">
                <a:solidFill>
                  <a:schemeClr val="tx2"/>
                </a:solidFill>
                <a:latin typeface="Arial" panose="020B0604020202020204" pitchFamily="34" charset="0"/>
              </a:defRPr>
            </a:lvl9pPr>
          </a:lstStyle>
          <a:p>
            <a:pPr>
              <a:spcBef>
                <a:spcPct val="30000"/>
              </a:spcBef>
            </a:pPr>
            <a:r>
              <a:rPr lang="en-US" sz="1000" b="1">
                <a:solidFill>
                  <a:srgbClr val="FFFF00"/>
                </a:solidFill>
              </a:rPr>
              <a:t>NOTE: This figure includes only the heart transplants that are reported to the ISHLT Transplant Registry.  As such, the presented data may not mirror the changes in the number of heart transplants performed worldwide </a:t>
            </a:r>
          </a:p>
        </p:txBody>
      </p:sp>
      <p:sp>
        <p:nvSpPr>
          <p:cNvPr id="86023" name="Rectangle 2058"/>
          <p:cNvSpPr>
            <a:spLocks noChangeArrowheads="1"/>
          </p:cNvSpPr>
          <p:nvPr/>
        </p:nvSpPr>
        <p:spPr bwMode="auto">
          <a:xfrm>
            <a:off x="2152650" y="6551713"/>
            <a:ext cx="23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defTabSz="912813">
              <a:defRPr sz="1400">
                <a:solidFill>
                  <a:schemeClr val="tx2"/>
                </a:solidFill>
                <a:latin typeface="Arial" panose="020B0604020202020204" pitchFamily="34" charset="0"/>
              </a:defRPr>
            </a:lvl1pPr>
            <a:lvl2pPr marL="742950" indent="-285750" defTabSz="912813">
              <a:defRPr sz="1400">
                <a:solidFill>
                  <a:schemeClr val="tx2"/>
                </a:solidFill>
                <a:latin typeface="Arial" panose="020B0604020202020204" pitchFamily="34" charset="0"/>
              </a:defRPr>
            </a:lvl2pPr>
            <a:lvl3pPr marL="1143000" indent="-228600" defTabSz="912813">
              <a:defRPr sz="1400">
                <a:solidFill>
                  <a:schemeClr val="tx2"/>
                </a:solidFill>
                <a:latin typeface="Arial" panose="020B0604020202020204" pitchFamily="34" charset="0"/>
              </a:defRPr>
            </a:lvl3pPr>
            <a:lvl4pPr marL="1600200" indent="-228600" defTabSz="912813">
              <a:defRPr sz="1400">
                <a:solidFill>
                  <a:schemeClr val="tx2"/>
                </a:solidFill>
                <a:latin typeface="Arial" panose="020B0604020202020204" pitchFamily="34" charset="0"/>
              </a:defRPr>
            </a:lvl4pPr>
            <a:lvl5pPr marL="2057400" indent="-228600" defTabSz="912813">
              <a:defRPr sz="1400">
                <a:solidFill>
                  <a:schemeClr val="tx2"/>
                </a:solidFill>
                <a:latin typeface="Arial" panose="020B0604020202020204" pitchFamily="34" charset="0"/>
              </a:defRPr>
            </a:lvl5pPr>
            <a:lvl6pPr marL="2514600" indent="-228600" defTabSz="91281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1281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1281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12813" eaLnBrk="0" fontAlgn="base" hangingPunct="0">
              <a:spcBef>
                <a:spcPct val="0"/>
              </a:spcBef>
              <a:spcAft>
                <a:spcPct val="0"/>
              </a:spcAft>
              <a:defRPr sz="1400">
                <a:solidFill>
                  <a:schemeClr val="tx2"/>
                </a:solidFill>
                <a:latin typeface="Arial" panose="020B0604020202020204" pitchFamily="34" charset="0"/>
              </a:defRPr>
            </a:lvl9pPr>
          </a:lstStyle>
          <a:p>
            <a:r>
              <a:rPr lang="en-US" b="1">
                <a:solidFill>
                  <a:srgbClr val="FFFF00"/>
                </a:solidFill>
              </a:rPr>
              <a:t> </a:t>
            </a:r>
          </a:p>
        </p:txBody>
      </p:sp>
      <p:sp>
        <p:nvSpPr>
          <p:cNvPr id="622602" name="AutoShape 10"/>
          <p:cNvSpPr>
            <a:spLocks noChangeAspect="1" noChangeArrowheads="1" noTextEdit="1"/>
          </p:cNvSpPr>
          <p:nvPr/>
        </p:nvSpPr>
        <p:spPr bwMode="auto">
          <a:xfrm>
            <a:off x="1187451" y="1146176"/>
            <a:ext cx="9928225" cy="4659313"/>
          </a:xfrm>
          <a:prstGeom prst="rect">
            <a:avLst/>
          </a:prstGeom>
          <a:noFill/>
          <a:ln w="9525">
            <a:noFill/>
            <a:miter lim="800000"/>
            <a:headEnd/>
            <a:tailEnd/>
          </a:ln>
        </p:spPr>
        <p:txBody>
          <a:bodyPr/>
          <a:lstStyle/>
          <a:p>
            <a:pPr>
              <a:defRPr/>
            </a:pPr>
            <a:endParaRPr lang="en-US">
              <a:latin typeface="Arial" charset="0"/>
            </a:endParaRPr>
          </a:p>
        </p:txBody>
      </p:sp>
      <p:grpSp>
        <p:nvGrpSpPr>
          <p:cNvPr id="86025" name="Group 212"/>
          <p:cNvGrpSpPr>
            <a:grpSpLocks/>
          </p:cNvGrpSpPr>
          <p:nvPr/>
        </p:nvGrpSpPr>
        <p:grpSpPr bwMode="auto">
          <a:xfrm>
            <a:off x="2447926" y="1481138"/>
            <a:ext cx="8397875" cy="3509962"/>
            <a:chOff x="942" y="933"/>
            <a:chExt cx="5290" cy="2211"/>
          </a:xfrm>
        </p:grpSpPr>
        <p:sp>
          <p:nvSpPr>
            <p:cNvPr id="622604" name="Rectangle 12"/>
            <p:cNvSpPr>
              <a:spLocks noChangeArrowheads="1"/>
            </p:cNvSpPr>
            <p:nvPr/>
          </p:nvSpPr>
          <p:spPr bwMode="auto">
            <a:xfrm>
              <a:off x="942" y="933"/>
              <a:ext cx="5290" cy="2211"/>
            </a:xfrm>
            <a:prstGeom prst="rect">
              <a:avLst/>
            </a:prstGeom>
            <a:solidFill>
              <a:srgbClr val="000000"/>
            </a:solidFill>
            <a:ln w="9525">
              <a:noFill/>
              <a:miter lim="800000"/>
              <a:headEnd/>
              <a:tailEnd/>
            </a:ln>
          </p:spPr>
          <p:txBody>
            <a:bodyPr/>
            <a:lstStyle/>
            <a:p>
              <a:pPr>
                <a:defRPr/>
              </a:pPr>
              <a:endParaRPr lang="en-US">
                <a:latin typeface="Arial" charset="0"/>
              </a:endParaRPr>
            </a:p>
          </p:txBody>
        </p:sp>
        <p:sp>
          <p:nvSpPr>
            <p:cNvPr id="622605" name="Line 13"/>
            <p:cNvSpPr>
              <a:spLocks noChangeShapeType="1"/>
            </p:cNvSpPr>
            <p:nvPr/>
          </p:nvSpPr>
          <p:spPr bwMode="auto">
            <a:xfrm>
              <a:off x="942" y="2896"/>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06" name="Line 14"/>
            <p:cNvSpPr>
              <a:spLocks noChangeShapeType="1"/>
            </p:cNvSpPr>
            <p:nvPr/>
          </p:nvSpPr>
          <p:spPr bwMode="auto">
            <a:xfrm>
              <a:off x="942" y="2654"/>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07" name="Line 15"/>
            <p:cNvSpPr>
              <a:spLocks noChangeShapeType="1"/>
            </p:cNvSpPr>
            <p:nvPr/>
          </p:nvSpPr>
          <p:spPr bwMode="auto">
            <a:xfrm>
              <a:off x="942" y="2407"/>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08" name="Line 16"/>
            <p:cNvSpPr>
              <a:spLocks noChangeShapeType="1"/>
            </p:cNvSpPr>
            <p:nvPr/>
          </p:nvSpPr>
          <p:spPr bwMode="auto">
            <a:xfrm>
              <a:off x="942" y="2159"/>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09" name="Line 17"/>
            <p:cNvSpPr>
              <a:spLocks noChangeShapeType="1"/>
            </p:cNvSpPr>
            <p:nvPr/>
          </p:nvSpPr>
          <p:spPr bwMode="auto">
            <a:xfrm>
              <a:off x="942" y="1918"/>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10" name="Line 18"/>
            <p:cNvSpPr>
              <a:spLocks noChangeShapeType="1"/>
            </p:cNvSpPr>
            <p:nvPr/>
          </p:nvSpPr>
          <p:spPr bwMode="auto">
            <a:xfrm>
              <a:off x="942" y="1670"/>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11" name="Line 19"/>
            <p:cNvSpPr>
              <a:spLocks noChangeShapeType="1"/>
            </p:cNvSpPr>
            <p:nvPr/>
          </p:nvSpPr>
          <p:spPr bwMode="auto">
            <a:xfrm>
              <a:off x="942" y="1423"/>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12" name="Line 20"/>
            <p:cNvSpPr>
              <a:spLocks noChangeShapeType="1"/>
            </p:cNvSpPr>
            <p:nvPr/>
          </p:nvSpPr>
          <p:spPr bwMode="auto">
            <a:xfrm>
              <a:off x="942" y="1181"/>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13" name="Line 21"/>
            <p:cNvSpPr>
              <a:spLocks noChangeShapeType="1"/>
            </p:cNvSpPr>
            <p:nvPr/>
          </p:nvSpPr>
          <p:spPr bwMode="auto">
            <a:xfrm>
              <a:off x="942" y="933"/>
              <a:ext cx="5290" cy="1"/>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2614" name="Rectangle 22"/>
            <p:cNvSpPr>
              <a:spLocks noChangeArrowheads="1"/>
            </p:cNvSpPr>
            <p:nvPr/>
          </p:nvSpPr>
          <p:spPr bwMode="auto">
            <a:xfrm>
              <a:off x="942" y="933"/>
              <a:ext cx="5290" cy="221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615" name="Rectangle 23"/>
            <p:cNvSpPr>
              <a:spLocks noChangeArrowheads="1"/>
            </p:cNvSpPr>
            <p:nvPr/>
          </p:nvSpPr>
          <p:spPr bwMode="auto">
            <a:xfrm>
              <a:off x="956" y="3083"/>
              <a:ext cx="7" cy="61"/>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616" name="Rectangle 24"/>
            <p:cNvSpPr>
              <a:spLocks noChangeArrowheads="1"/>
            </p:cNvSpPr>
            <p:nvPr/>
          </p:nvSpPr>
          <p:spPr bwMode="auto">
            <a:xfrm>
              <a:off x="963" y="3083"/>
              <a:ext cx="7" cy="61"/>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617" name="Rectangle 25"/>
            <p:cNvSpPr>
              <a:spLocks noChangeArrowheads="1"/>
            </p:cNvSpPr>
            <p:nvPr/>
          </p:nvSpPr>
          <p:spPr bwMode="auto">
            <a:xfrm>
              <a:off x="970" y="3083"/>
              <a:ext cx="6" cy="61"/>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618" name="Rectangle 26"/>
            <p:cNvSpPr>
              <a:spLocks noChangeArrowheads="1"/>
            </p:cNvSpPr>
            <p:nvPr/>
          </p:nvSpPr>
          <p:spPr bwMode="auto">
            <a:xfrm>
              <a:off x="976" y="3083"/>
              <a:ext cx="7" cy="61"/>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619" name="Rectangle 27"/>
            <p:cNvSpPr>
              <a:spLocks noChangeArrowheads="1"/>
            </p:cNvSpPr>
            <p:nvPr/>
          </p:nvSpPr>
          <p:spPr bwMode="auto">
            <a:xfrm>
              <a:off x="983" y="3083"/>
              <a:ext cx="7" cy="61"/>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620" name="Rectangle 28"/>
            <p:cNvSpPr>
              <a:spLocks noChangeArrowheads="1"/>
            </p:cNvSpPr>
            <p:nvPr/>
          </p:nvSpPr>
          <p:spPr bwMode="auto">
            <a:xfrm>
              <a:off x="990" y="3083"/>
              <a:ext cx="7" cy="61"/>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621" name="Rectangle 29"/>
            <p:cNvSpPr>
              <a:spLocks noChangeArrowheads="1"/>
            </p:cNvSpPr>
            <p:nvPr/>
          </p:nvSpPr>
          <p:spPr bwMode="auto">
            <a:xfrm>
              <a:off x="997" y="3083"/>
              <a:ext cx="7" cy="61"/>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622" name="Rectangle 30"/>
            <p:cNvSpPr>
              <a:spLocks noChangeArrowheads="1"/>
            </p:cNvSpPr>
            <p:nvPr/>
          </p:nvSpPr>
          <p:spPr bwMode="auto">
            <a:xfrm>
              <a:off x="1004" y="3083"/>
              <a:ext cx="6" cy="61"/>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623" name="Rectangle 31"/>
            <p:cNvSpPr>
              <a:spLocks noChangeArrowheads="1"/>
            </p:cNvSpPr>
            <p:nvPr/>
          </p:nvSpPr>
          <p:spPr bwMode="auto">
            <a:xfrm>
              <a:off x="1010" y="3083"/>
              <a:ext cx="7" cy="61"/>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624" name="Rectangle 32"/>
            <p:cNvSpPr>
              <a:spLocks noChangeArrowheads="1"/>
            </p:cNvSpPr>
            <p:nvPr/>
          </p:nvSpPr>
          <p:spPr bwMode="auto">
            <a:xfrm>
              <a:off x="1017" y="3083"/>
              <a:ext cx="7" cy="61"/>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625" name="Rectangle 33"/>
            <p:cNvSpPr>
              <a:spLocks noChangeArrowheads="1"/>
            </p:cNvSpPr>
            <p:nvPr/>
          </p:nvSpPr>
          <p:spPr bwMode="auto">
            <a:xfrm>
              <a:off x="1024" y="3083"/>
              <a:ext cx="7" cy="61"/>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626" name="Rectangle 34"/>
            <p:cNvSpPr>
              <a:spLocks noChangeArrowheads="1"/>
            </p:cNvSpPr>
            <p:nvPr/>
          </p:nvSpPr>
          <p:spPr bwMode="auto">
            <a:xfrm>
              <a:off x="1031" y="3083"/>
              <a:ext cx="7" cy="61"/>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627" name="Rectangle 35"/>
            <p:cNvSpPr>
              <a:spLocks noChangeArrowheads="1"/>
            </p:cNvSpPr>
            <p:nvPr/>
          </p:nvSpPr>
          <p:spPr bwMode="auto">
            <a:xfrm>
              <a:off x="1038" y="3083"/>
              <a:ext cx="6" cy="61"/>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628" name="Rectangle 36"/>
            <p:cNvSpPr>
              <a:spLocks noChangeArrowheads="1"/>
            </p:cNvSpPr>
            <p:nvPr/>
          </p:nvSpPr>
          <p:spPr bwMode="auto">
            <a:xfrm>
              <a:off x="1044" y="3083"/>
              <a:ext cx="7" cy="61"/>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629" name="Rectangle 37"/>
            <p:cNvSpPr>
              <a:spLocks noChangeArrowheads="1"/>
            </p:cNvSpPr>
            <p:nvPr/>
          </p:nvSpPr>
          <p:spPr bwMode="auto">
            <a:xfrm>
              <a:off x="1051" y="3083"/>
              <a:ext cx="7" cy="61"/>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630" name="Rectangle 38"/>
            <p:cNvSpPr>
              <a:spLocks noChangeArrowheads="1"/>
            </p:cNvSpPr>
            <p:nvPr/>
          </p:nvSpPr>
          <p:spPr bwMode="auto">
            <a:xfrm>
              <a:off x="1058" y="3083"/>
              <a:ext cx="7" cy="61"/>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631" name="Rectangle 39"/>
            <p:cNvSpPr>
              <a:spLocks noChangeArrowheads="1"/>
            </p:cNvSpPr>
            <p:nvPr/>
          </p:nvSpPr>
          <p:spPr bwMode="auto">
            <a:xfrm>
              <a:off x="1065" y="3083"/>
              <a:ext cx="7" cy="61"/>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632" name="Rectangle 40"/>
            <p:cNvSpPr>
              <a:spLocks noChangeArrowheads="1"/>
            </p:cNvSpPr>
            <p:nvPr/>
          </p:nvSpPr>
          <p:spPr bwMode="auto">
            <a:xfrm>
              <a:off x="1072" y="3083"/>
              <a:ext cx="6" cy="61"/>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633" name="Rectangle 41"/>
            <p:cNvSpPr>
              <a:spLocks noChangeArrowheads="1"/>
            </p:cNvSpPr>
            <p:nvPr/>
          </p:nvSpPr>
          <p:spPr bwMode="auto">
            <a:xfrm>
              <a:off x="1078" y="3083"/>
              <a:ext cx="7" cy="61"/>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634" name="Rectangle 42"/>
            <p:cNvSpPr>
              <a:spLocks noChangeArrowheads="1"/>
            </p:cNvSpPr>
            <p:nvPr/>
          </p:nvSpPr>
          <p:spPr bwMode="auto">
            <a:xfrm>
              <a:off x="1085" y="3083"/>
              <a:ext cx="7" cy="61"/>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635" name="Rectangle 43"/>
            <p:cNvSpPr>
              <a:spLocks noChangeArrowheads="1"/>
            </p:cNvSpPr>
            <p:nvPr/>
          </p:nvSpPr>
          <p:spPr bwMode="auto">
            <a:xfrm>
              <a:off x="1092" y="3083"/>
              <a:ext cx="7" cy="61"/>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636" name="Rectangle 44"/>
            <p:cNvSpPr>
              <a:spLocks noChangeArrowheads="1"/>
            </p:cNvSpPr>
            <p:nvPr/>
          </p:nvSpPr>
          <p:spPr bwMode="auto">
            <a:xfrm>
              <a:off x="1099" y="3083"/>
              <a:ext cx="6" cy="61"/>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637" name="Rectangle 45"/>
            <p:cNvSpPr>
              <a:spLocks noChangeArrowheads="1"/>
            </p:cNvSpPr>
            <p:nvPr/>
          </p:nvSpPr>
          <p:spPr bwMode="auto">
            <a:xfrm>
              <a:off x="1105" y="3083"/>
              <a:ext cx="7" cy="61"/>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638" name="Rectangle 46"/>
            <p:cNvSpPr>
              <a:spLocks noChangeArrowheads="1"/>
            </p:cNvSpPr>
            <p:nvPr/>
          </p:nvSpPr>
          <p:spPr bwMode="auto">
            <a:xfrm>
              <a:off x="1112" y="3083"/>
              <a:ext cx="7" cy="61"/>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639" name="Rectangle 47"/>
            <p:cNvSpPr>
              <a:spLocks noChangeArrowheads="1"/>
            </p:cNvSpPr>
            <p:nvPr/>
          </p:nvSpPr>
          <p:spPr bwMode="auto">
            <a:xfrm>
              <a:off x="1119" y="3083"/>
              <a:ext cx="7" cy="61"/>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640" name="Rectangle 48"/>
            <p:cNvSpPr>
              <a:spLocks noChangeArrowheads="1"/>
            </p:cNvSpPr>
            <p:nvPr/>
          </p:nvSpPr>
          <p:spPr bwMode="auto">
            <a:xfrm>
              <a:off x="956" y="3083"/>
              <a:ext cx="170" cy="6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641" name="Rectangle 49"/>
            <p:cNvSpPr>
              <a:spLocks noChangeArrowheads="1"/>
            </p:cNvSpPr>
            <p:nvPr/>
          </p:nvSpPr>
          <p:spPr bwMode="auto">
            <a:xfrm>
              <a:off x="1160" y="3047"/>
              <a:ext cx="7" cy="97"/>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642" name="Rectangle 50"/>
            <p:cNvSpPr>
              <a:spLocks noChangeArrowheads="1"/>
            </p:cNvSpPr>
            <p:nvPr/>
          </p:nvSpPr>
          <p:spPr bwMode="auto">
            <a:xfrm>
              <a:off x="1167" y="3047"/>
              <a:ext cx="6" cy="97"/>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643" name="Rectangle 51"/>
            <p:cNvSpPr>
              <a:spLocks noChangeArrowheads="1"/>
            </p:cNvSpPr>
            <p:nvPr/>
          </p:nvSpPr>
          <p:spPr bwMode="auto">
            <a:xfrm>
              <a:off x="1173" y="3047"/>
              <a:ext cx="7" cy="97"/>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644" name="Rectangle 52"/>
            <p:cNvSpPr>
              <a:spLocks noChangeArrowheads="1"/>
            </p:cNvSpPr>
            <p:nvPr/>
          </p:nvSpPr>
          <p:spPr bwMode="auto">
            <a:xfrm>
              <a:off x="1180" y="3047"/>
              <a:ext cx="7" cy="97"/>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645" name="Rectangle 53"/>
            <p:cNvSpPr>
              <a:spLocks noChangeArrowheads="1"/>
            </p:cNvSpPr>
            <p:nvPr/>
          </p:nvSpPr>
          <p:spPr bwMode="auto">
            <a:xfrm>
              <a:off x="1187" y="3047"/>
              <a:ext cx="7" cy="97"/>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646" name="Rectangle 54"/>
            <p:cNvSpPr>
              <a:spLocks noChangeArrowheads="1"/>
            </p:cNvSpPr>
            <p:nvPr/>
          </p:nvSpPr>
          <p:spPr bwMode="auto">
            <a:xfrm>
              <a:off x="1194" y="3047"/>
              <a:ext cx="7" cy="97"/>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647" name="Rectangle 55"/>
            <p:cNvSpPr>
              <a:spLocks noChangeArrowheads="1"/>
            </p:cNvSpPr>
            <p:nvPr/>
          </p:nvSpPr>
          <p:spPr bwMode="auto">
            <a:xfrm>
              <a:off x="1201" y="3047"/>
              <a:ext cx="6" cy="97"/>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648" name="Rectangle 56"/>
            <p:cNvSpPr>
              <a:spLocks noChangeArrowheads="1"/>
            </p:cNvSpPr>
            <p:nvPr/>
          </p:nvSpPr>
          <p:spPr bwMode="auto">
            <a:xfrm>
              <a:off x="1207" y="3047"/>
              <a:ext cx="7" cy="97"/>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649" name="Rectangle 57"/>
            <p:cNvSpPr>
              <a:spLocks noChangeArrowheads="1"/>
            </p:cNvSpPr>
            <p:nvPr/>
          </p:nvSpPr>
          <p:spPr bwMode="auto">
            <a:xfrm>
              <a:off x="1214" y="3047"/>
              <a:ext cx="7" cy="97"/>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650" name="Rectangle 58"/>
            <p:cNvSpPr>
              <a:spLocks noChangeArrowheads="1"/>
            </p:cNvSpPr>
            <p:nvPr/>
          </p:nvSpPr>
          <p:spPr bwMode="auto">
            <a:xfrm>
              <a:off x="1221" y="3047"/>
              <a:ext cx="7" cy="97"/>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651" name="Rectangle 59"/>
            <p:cNvSpPr>
              <a:spLocks noChangeArrowheads="1"/>
            </p:cNvSpPr>
            <p:nvPr/>
          </p:nvSpPr>
          <p:spPr bwMode="auto">
            <a:xfrm>
              <a:off x="1228" y="3047"/>
              <a:ext cx="6" cy="97"/>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652" name="Rectangle 60"/>
            <p:cNvSpPr>
              <a:spLocks noChangeArrowheads="1"/>
            </p:cNvSpPr>
            <p:nvPr/>
          </p:nvSpPr>
          <p:spPr bwMode="auto">
            <a:xfrm>
              <a:off x="1234" y="3047"/>
              <a:ext cx="7" cy="97"/>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653" name="Rectangle 61"/>
            <p:cNvSpPr>
              <a:spLocks noChangeArrowheads="1"/>
            </p:cNvSpPr>
            <p:nvPr/>
          </p:nvSpPr>
          <p:spPr bwMode="auto">
            <a:xfrm>
              <a:off x="1241" y="3047"/>
              <a:ext cx="7" cy="97"/>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654" name="Rectangle 62"/>
            <p:cNvSpPr>
              <a:spLocks noChangeArrowheads="1"/>
            </p:cNvSpPr>
            <p:nvPr/>
          </p:nvSpPr>
          <p:spPr bwMode="auto">
            <a:xfrm>
              <a:off x="1248" y="3047"/>
              <a:ext cx="7" cy="97"/>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655" name="Rectangle 63"/>
            <p:cNvSpPr>
              <a:spLocks noChangeArrowheads="1"/>
            </p:cNvSpPr>
            <p:nvPr/>
          </p:nvSpPr>
          <p:spPr bwMode="auto">
            <a:xfrm>
              <a:off x="1255" y="3047"/>
              <a:ext cx="7" cy="97"/>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656" name="Rectangle 64"/>
            <p:cNvSpPr>
              <a:spLocks noChangeArrowheads="1"/>
            </p:cNvSpPr>
            <p:nvPr/>
          </p:nvSpPr>
          <p:spPr bwMode="auto">
            <a:xfrm>
              <a:off x="1262" y="3047"/>
              <a:ext cx="6" cy="97"/>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657" name="Rectangle 65"/>
            <p:cNvSpPr>
              <a:spLocks noChangeArrowheads="1"/>
            </p:cNvSpPr>
            <p:nvPr/>
          </p:nvSpPr>
          <p:spPr bwMode="auto">
            <a:xfrm>
              <a:off x="1268" y="3047"/>
              <a:ext cx="7" cy="97"/>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658" name="Rectangle 66"/>
            <p:cNvSpPr>
              <a:spLocks noChangeArrowheads="1"/>
            </p:cNvSpPr>
            <p:nvPr/>
          </p:nvSpPr>
          <p:spPr bwMode="auto">
            <a:xfrm>
              <a:off x="1275" y="3047"/>
              <a:ext cx="7" cy="97"/>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659" name="Rectangle 67"/>
            <p:cNvSpPr>
              <a:spLocks noChangeArrowheads="1"/>
            </p:cNvSpPr>
            <p:nvPr/>
          </p:nvSpPr>
          <p:spPr bwMode="auto">
            <a:xfrm>
              <a:off x="1282" y="3047"/>
              <a:ext cx="7" cy="97"/>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660" name="Rectangle 68"/>
            <p:cNvSpPr>
              <a:spLocks noChangeArrowheads="1"/>
            </p:cNvSpPr>
            <p:nvPr/>
          </p:nvSpPr>
          <p:spPr bwMode="auto">
            <a:xfrm>
              <a:off x="1289" y="3047"/>
              <a:ext cx="7" cy="97"/>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661" name="Rectangle 69"/>
            <p:cNvSpPr>
              <a:spLocks noChangeArrowheads="1"/>
            </p:cNvSpPr>
            <p:nvPr/>
          </p:nvSpPr>
          <p:spPr bwMode="auto">
            <a:xfrm>
              <a:off x="1296" y="3047"/>
              <a:ext cx="6" cy="97"/>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662" name="Rectangle 70"/>
            <p:cNvSpPr>
              <a:spLocks noChangeArrowheads="1"/>
            </p:cNvSpPr>
            <p:nvPr/>
          </p:nvSpPr>
          <p:spPr bwMode="auto">
            <a:xfrm>
              <a:off x="1302" y="3047"/>
              <a:ext cx="7" cy="97"/>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663" name="Rectangle 71"/>
            <p:cNvSpPr>
              <a:spLocks noChangeArrowheads="1"/>
            </p:cNvSpPr>
            <p:nvPr/>
          </p:nvSpPr>
          <p:spPr bwMode="auto">
            <a:xfrm>
              <a:off x="1309" y="3047"/>
              <a:ext cx="7" cy="97"/>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664" name="Rectangle 72"/>
            <p:cNvSpPr>
              <a:spLocks noChangeArrowheads="1"/>
            </p:cNvSpPr>
            <p:nvPr/>
          </p:nvSpPr>
          <p:spPr bwMode="auto">
            <a:xfrm>
              <a:off x="1316" y="3047"/>
              <a:ext cx="7" cy="97"/>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665" name="Rectangle 73"/>
            <p:cNvSpPr>
              <a:spLocks noChangeArrowheads="1"/>
            </p:cNvSpPr>
            <p:nvPr/>
          </p:nvSpPr>
          <p:spPr bwMode="auto">
            <a:xfrm>
              <a:off x="1323" y="3047"/>
              <a:ext cx="7" cy="97"/>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666" name="Rectangle 74"/>
            <p:cNvSpPr>
              <a:spLocks noChangeArrowheads="1"/>
            </p:cNvSpPr>
            <p:nvPr/>
          </p:nvSpPr>
          <p:spPr bwMode="auto">
            <a:xfrm>
              <a:off x="1160" y="3047"/>
              <a:ext cx="170" cy="9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667" name="Rectangle 75"/>
            <p:cNvSpPr>
              <a:spLocks noChangeArrowheads="1"/>
            </p:cNvSpPr>
            <p:nvPr/>
          </p:nvSpPr>
          <p:spPr bwMode="auto">
            <a:xfrm>
              <a:off x="1363" y="2962"/>
              <a:ext cx="7" cy="18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668" name="Rectangle 76"/>
            <p:cNvSpPr>
              <a:spLocks noChangeArrowheads="1"/>
            </p:cNvSpPr>
            <p:nvPr/>
          </p:nvSpPr>
          <p:spPr bwMode="auto">
            <a:xfrm>
              <a:off x="1370" y="2962"/>
              <a:ext cx="7" cy="18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669" name="Rectangle 77"/>
            <p:cNvSpPr>
              <a:spLocks noChangeArrowheads="1"/>
            </p:cNvSpPr>
            <p:nvPr/>
          </p:nvSpPr>
          <p:spPr bwMode="auto">
            <a:xfrm>
              <a:off x="1377" y="2962"/>
              <a:ext cx="7" cy="18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670" name="Rectangle 78"/>
            <p:cNvSpPr>
              <a:spLocks noChangeArrowheads="1"/>
            </p:cNvSpPr>
            <p:nvPr/>
          </p:nvSpPr>
          <p:spPr bwMode="auto">
            <a:xfrm>
              <a:off x="1384" y="2962"/>
              <a:ext cx="7" cy="18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671" name="Rectangle 79"/>
            <p:cNvSpPr>
              <a:spLocks noChangeArrowheads="1"/>
            </p:cNvSpPr>
            <p:nvPr/>
          </p:nvSpPr>
          <p:spPr bwMode="auto">
            <a:xfrm>
              <a:off x="1391" y="2962"/>
              <a:ext cx="6" cy="18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672" name="Rectangle 80"/>
            <p:cNvSpPr>
              <a:spLocks noChangeArrowheads="1"/>
            </p:cNvSpPr>
            <p:nvPr/>
          </p:nvSpPr>
          <p:spPr bwMode="auto">
            <a:xfrm>
              <a:off x="1397" y="2962"/>
              <a:ext cx="7" cy="18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673" name="Rectangle 81"/>
            <p:cNvSpPr>
              <a:spLocks noChangeArrowheads="1"/>
            </p:cNvSpPr>
            <p:nvPr/>
          </p:nvSpPr>
          <p:spPr bwMode="auto">
            <a:xfrm>
              <a:off x="1404" y="2962"/>
              <a:ext cx="7" cy="18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674" name="Rectangle 82"/>
            <p:cNvSpPr>
              <a:spLocks noChangeArrowheads="1"/>
            </p:cNvSpPr>
            <p:nvPr/>
          </p:nvSpPr>
          <p:spPr bwMode="auto">
            <a:xfrm>
              <a:off x="1411" y="2962"/>
              <a:ext cx="7" cy="18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675" name="Rectangle 83"/>
            <p:cNvSpPr>
              <a:spLocks noChangeArrowheads="1"/>
            </p:cNvSpPr>
            <p:nvPr/>
          </p:nvSpPr>
          <p:spPr bwMode="auto">
            <a:xfrm>
              <a:off x="1418" y="2962"/>
              <a:ext cx="7" cy="18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676" name="Rectangle 84"/>
            <p:cNvSpPr>
              <a:spLocks noChangeArrowheads="1"/>
            </p:cNvSpPr>
            <p:nvPr/>
          </p:nvSpPr>
          <p:spPr bwMode="auto">
            <a:xfrm>
              <a:off x="1425" y="2962"/>
              <a:ext cx="6" cy="18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677" name="Rectangle 85"/>
            <p:cNvSpPr>
              <a:spLocks noChangeArrowheads="1"/>
            </p:cNvSpPr>
            <p:nvPr/>
          </p:nvSpPr>
          <p:spPr bwMode="auto">
            <a:xfrm>
              <a:off x="1431" y="2962"/>
              <a:ext cx="7" cy="18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678" name="Rectangle 86"/>
            <p:cNvSpPr>
              <a:spLocks noChangeArrowheads="1"/>
            </p:cNvSpPr>
            <p:nvPr/>
          </p:nvSpPr>
          <p:spPr bwMode="auto">
            <a:xfrm>
              <a:off x="1438" y="2962"/>
              <a:ext cx="7" cy="18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679" name="Rectangle 87"/>
            <p:cNvSpPr>
              <a:spLocks noChangeArrowheads="1"/>
            </p:cNvSpPr>
            <p:nvPr/>
          </p:nvSpPr>
          <p:spPr bwMode="auto">
            <a:xfrm>
              <a:off x="1445" y="2962"/>
              <a:ext cx="7" cy="182"/>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680" name="Rectangle 88"/>
            <p:cNvSpPr>
              <a:spLocks noChangeArrowheads="1"/>
            </p:cNvSpPr>
            <p:nvPr/>
          </p:nvSpPr>
          <p:spPr bwMode="auto">
            <a:xfrm>
              <a:off x="1452" y="2962"/>
              <a:ext cx="7" cy="18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681" name="Rectangle 89"/>
            <p:cNvSpPr>
              <a:spLocks noChangeArrowheads="1"/>
            </p:cNvSpPr>
            <p:nvPr/>
          </p:nvSpPr>
          <p:spPr bwMode="auto">
            <a:xfrm>
              <a:off x="1459" y="2962"/>
              <a:ext cx="6" cy="18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682" name="Rectangle 90"/>
            <p:cNvSpPr>
              <a:spLocks noChangeArrowheads="1"/>
            </p:cNvSpPr>
            <p:nvPr/>
          </p:nvSpPr>
          <p:spPr bwMode="auto">
            <a:xfrm>
              <a:off x="1465" y="2962"/>
              <a:ext cx="7" cy="18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683" name="Rectangle 91"/>
            <p:cNvSpPr>
              <a:spLocks noChangeArrowheads="1"/>
            </p:cNvSpPr>
            <p:nvPr/>
          </p:nvSpPr>
          <p:spPr bwMode="auto">
            <a:xfrm>
              <a:off x="1472" y="2962"/>
              <a:ext cx="7" cy="18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684" name="Rectangle 92"/>
            <p:cNvSpPr>
              <a:spLocks noChangeArrowheads="1"/>
            </p:cNvSpPr>
            <p:nvPr/>
          </p:nvSpPr>
          <p:spPr bwMode="auto">
            <a:xfrm>
              <a:off x="1479" y="2962"/>
              <a:ext cx="7" cy="18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685" name="Rectangle 93"/>
            <p:cNvSpPr>
              <a:spLocks noChangeArrowheads="1"/>
            </p:cNvSpPr>
            <p:nvPr/>
          </p:nvSpPr>
          <p:spPr bwMode="auto">
            <a:xfrm>
              <a:off x="1486" y="2962"/>
              <a:ext cx="7" cy="18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686" name="Rectangle 94"/>
            <p:cNvSpPr>
              <a:spLocks noChangeArrowheads="1"/>
            </p:cNvSpPr>
            <p:nvPr/>
          </p:nvSpPr>
          <p:spPr bwMode="auto">
            <a:xfrm>
              <a:off x="1493" y="2962"/>
              <a:ext cx="6" cy="18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687" name="Rectangle 95"/>
            <p:cNvSpPr>
              <a:spLocks noChangeArrowheads="1"/>
            </p:cNvSpPr>
            <p:nvPr/>
          </p:nvSpPr>
          <p:spPr bwMode="auto">
            <a:xfrm>
              <a:off x="1499" y="2962"/>
              <a:ext cx="7" cy="18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688" name="Rectangle 96"/>
            <p:cNvSpPr>
              <a:spLocks noChangeArrowheads="1"/>
            </p:cNvSpPr>
            <p:nvPr/>
          </p:nvSpPr>
          <p:spPr bwMode="auto">
            <a:xfrm>
              <a:off x="1506" y="2962"/>
              <a:ext cx="7" cy="18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689" name="Rectangle 97"/>
            <p:cNvSpPr>
              <a:spLocks noChangeArrowheads="1"/>
            </p:cNvSpPr>
            <p:nvPr/>
          </p:nvSpPr>
          <p:spPr bwMode="auto">
            <a:xfrm>
              <a:off x="1513" y="2962"/>
              <a:ext cx="7" cy="18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690" name="Rectangle 98"/>
            <p:cNvSpPr>
              <a:spLocks noChangeArrowheads="1"/>
            </p:cNvSpPr>
            <p:nvPr/>
          </p:nvSpPr>
          <p:spPr bwMode="auto">
            <a:xfrm>
              <a:off x="1520" y="2962"/>
              <a:ext cx="6" cy="18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691" name="Rectangle 99"/>
            <p:cNvSpPr>
              <a:spLocks noChangeArrowheads="1"/>
            </p:cNvSpPr>
            <p:nvPr/>
          </p:nvSpPr>
          <p:spPr bwMode="auto">
            <a:xfrm>
              <a:off x="1526" y="2962"/>
              <a:ext cx="7" cy="18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692" name="Rectangle 100"/>
            <p:cNvSpPr>
              <a:spLocks noChangeArrowheads="1"/>
            </p:cNvSpPr>
            <p:nvPr/>
          </p:nvSpPr>
          <p:spPr bwMode="auto">
            <a:xfrm>
              <a:off x="1363" y="2962"/>
              <a:ext cx="170" cy="18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693" name="Rectangle 101"/>
            <p:cNvSpPr>
              <a:spLocks noChangeArrowheads="1"/>
            </p:cNvSpPr>
            <p:nvPr/>
          </p:nvSpPr>
          <p:spPr bwMode="auto">
            <a:xfrm>
              <a:off x="1567" y="2763"/>
              <a:ext cx="7" cy="381"/>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694" name="Rectangle 102"/>
            <p:cNvSpPr>
              <a:spLocks noChangeArrowheads="1"/>
            </p:cNvSpPr>
            <p:nvPr/>
          </p:nvSpPr>
          <p:spPr bwMode="auto">
            <a:xfrm>
              <a:off x="1574" y="2763"/>
              <a:ext cx="7" cy="381"/>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695" name="Rectangle 103"/>
            <p:cNvSpPr>
              <a:spLocks noChangeArrowheads="1"/>
            </p:cNvSpPr>
            <p:nvPr/>
          </p:nvSpPr>
          <p:spPr bwMode="auto">
            <a:xfrm>
              <a:off x="1581" y="2763"/>
              <a:ext cx="7" cy="381"/>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696" name="Rectangle 104"/>
            <p:cNvSpPr>
              <a:spLocks noChangeArrowheads="1"/>
            </p:cNvSpPr>
            <p:nvPr/>
          </p:nvSpPr>
          <p:spPr bwMode="auto">
            <a:xfrm>
              <a:off x="1588" y="2763"/>
              <a:ext cx="6" cy="381"/>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697" name="Rectangle 105"/>
            <p:cNvSpPr>
              <a:spLocks noChangeArrowheads="1"/>
            </p:cNvSpPr>
            <p:nvPr/>
          </p:nvSpPr>
          <p:spPr bwMode="auto">
            <a:xfrm>
              <a:off x="1594" y="2763"/>
              <a:ext cx="7" cy="381"/>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698" name="Rectangle 106"/>
            <p:cNvSpPr>
              <a:spLocks noChangeArrowheads="1"/>
            </p:cNvSpPr>
            <p:nvPr/>
          </p:nvSpPr>
          <p:spPr bwMode="auto">
            <a:xfrm>
              <a:off x="1601" y="2763"/>
              <a:ext cx="7" cy="381"/>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699" name="Rectangle 107"/>
            <p:cNvSpPr>
              <a:spLocks noChangeArrowheads="1"/>
            </p:cNvSpPr>
            <p:nvPr/>
          </p:nvSpPr>
          <p:spPr bwMode="auto">
            <a:xfrm>
              <a:off x="1608" y="2763"/>
              <a:ext cx="7" cy="381"/>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00" name="Rectangle 108"/>
            <p:cNvSpPr>
              <a:spLocks noChangeArrowheads="1"/>
            </p:cNvSpPr>
            <p:nvPr/>
          </p:nvSpPr>
          <p:spPr bwMode="auto">
            <a:xfrm>
              <a:off x="1615" y="2763"/>
              <a:ext cx="7" cy="381"/>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01" name="Rectangle 109"/>
            <p:cNvSpPr>
              <a:spLocks noChangeArrowheads="1"/>
            </p:cNvSpPr>
            <p:nvPr/>
          </p:nvSpPr>
          <p:spPr bwMode="auto">
            <a:xfrm>
              <a:off x="1622" y="2763"/>
              <a:ext cx="6" cy="381"/>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02" name="Rectangle 110"/>
            <p:cNvSpPr>
              <a:spLocks noChangeArrowheads="1"/>
            </p:cNvSpPr>
            <p:nvPr/>
          </p:nvSpPr>
          <p:spPr bwMode="auto">
            <a:xfrm>
              <a:off x="1628" y="2763"/>
              <a:ext cx="7" cy="381"/>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03" name="Rectangle 111"/>
            <p:cNvSpPr>
              <a:spLocks noChangeArrowheads="1"/>
            </p:cNvSpPr>
            <p:nvPr/>
          </p:nvSpPr>
          <p:spPr bwMode="auto">
            <a:xfrm>
              <a:off x="1635" y="2763"/>
              <a:ext cx="7" cy="381"/>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04" name="Rectangle 112"/>
            <p:cNvSpPr>
              <a:spLocks noChangeArrowheads="1"/>
            </p:cNvSpPr>
            <p:nvPr/>
          </p:nvSpPr>
          <p:spPr bwMode="auto">
            <a:xfrm>
              <a:off x="1642" y="2763"/>
              <a:ext cx="7" cy="381"/>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05" name="Rectangle 113"/>
            <p:cNvSpPr>
              <a:spLocks noChangeArrowheads="1"/>
            </p:cNvSpPr>
            <p:nvPr/>
          </p:nvSpPr>
          <p:spPr bwMode="auto">
            <a:xfrm>
              <a:off x="1649" y="2763"/>
              <a:ext cx="6" cy="381"/>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706" name="Rectangle 114"/>
            <p:cNvSpPr>
              <a:spLocks noChangeArrowheads="1"/>
            </p:cNvSpPr>
            <p:nvPr/>
          </p:nvSpPr>
          <p:spPr bwMode="auto">
            <a:xfrm>
              <a:off x="1655" y="2763"/>
              <a:ext cx="7" cy="381"/>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07" name="Rectangle 115"/>
            <p:cNvSpPr>
              <a:spLocks noChangeArrowheads="1"/>
            </p:cNvSpPr>
            <p:nvPr/>
          </p:nvSpPr>
          <p:spPr bwMode="auto">
            <a:xfrm>
              <a:off x="1662" y="2763"/>
              <a:ext cx="7" cy="381"/>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08" name="Rectangle 116"/>
            <p:cNvSpPr>
              <a:spLocks noChangeArrowheads="1"/>
            </p:cNvSpPr>
            <p:nvPr/>
          </p:nvSpPr>
          <p:spPr bwMode="auto">
            <a:xfrm>
              <a:off x="1669" y="2763"/>
              <a:ext cx="7" cy="381"/>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09" name="Rectangle 117"/>
            <p:cNvSpPr>
              <a:spLocks noChangeArrowheads="1"/>
            </p:cNvSpPr>
            <p:nvPr/>
          </p:nvSpPr>
          <p:spPr bwMode="auto">
            <a:xfrm>
              <a:off x="1676" y="2763"/>
              <a:ext cx="7" cy="381"/>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10" name="Rectangle 118"/>
            <p:cNvSpPr>
              <a:spLocks noChangeArrowheads="1"/>
            </p:cNvSpPr>
            <p:nvPr/>
          </p:nvSpPr>
          <p:spPr bwMode="auto">
            <a:xfrm>
              <a:off x="1683" y="2763"/>
              <a:ext cx="6" cy="381"/>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11" name="Rectangle 119"/>
            <p:cNvSpPr>
              <a:spLocks noChangeArrowheads="1"/>
            </p:cNvSpPr>
            <p:nvPr/>
          </p:nvSpPr>
          <p:spPr bwMode="auto">
            <a:xfrm>
              <a:off x="1689" y="2763"/>
              <a:ext cx="7" cy="381"/>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12" name="Rectangle 120"/>
            <p:cNvSpPr>
              <a:spLocks noChangeArrowheads="1"/>
            </p:cNvSpPr>
            <p:nvPr/>
          </p:nvSpPr>
          <p:spPr bwMode="auto">
            <a:xfrm>
              <a:off x="1696" y="2763"/>
              <a:ext cx="7" cy="381"/>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713" name="Rectangle 121"/>
            <p:cNvSpPr>
              <a:spLocks noChangeArrowheads="1"/>
            </p:cNvSpPr>
            <p:nvPr/>
          </p:nvSpPr>
          <p:spPr bwMode="auto">
            <a:xfrm>
              <a:off x="1703" y="2763"/>
              <a:ext cx="7" cy="381"/>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714" name="Rectangle 122"/>
            <p:cNvSpPr>
              <a:spLocks noChangeArrowheads="1"/>
            </p:cNvSpPr>
            <p:nvPr/>
          </p:nvSpPr>
          <p:spPr bwMode="auto">
            <a:xfrm>
              <a:off x="1710" y="2763"/>
              <a:ext cx="7" cy="381"/>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715" name="Rectangle 123"/>
            <p:cNvSpPr>
              <a:spLocks noChangeArrowheads="1"/>
            </p:cNvSpPr>
            <p:nvPr/>
          </p:nvSpPr>
          <p:spPr bwMode="auto">
            <a:xfrm>
              <a:off x="1717" y="2763"/>
              <a:ext cx="6" cy="381"/>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716" name="Rectangle 124"/>
            <p:cNvSpPr>
              <a:spLocks noChangeArrowheads="1"/>
            </p:cNvSpPr>
            <p:nvPr/>
          </p:nvSpPr>
          <p:spPr bwMode="auto">
            <a:xfrm>
              <a:off x="1723" y="2763"/>
              <a:ext cx="7" cy="381"/>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17" name="Rectangle 125"/>
            <p:cNvSpPr>
              <a:spLocks noChangeArrowheads="1"/>
            </p:cNvSpPr>
            <p:nvPr/>
          </p:nvSpPr>
          <p:spPr bwMode="auto">
            <a:xfrm>
              <a:off x="1730" y="2763"/>
              <a:ext cx="7" cy="381"/>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18" name="Rectangle 126"/>
            <p:cNvSpPr>
              <a:spLocks noChangeArrowheads="1"/>
            </p:cNvSpPr>
            <p:nvPr/>
          </p:nvSpPr>
          <p:spPr bwMode="auto">
            <a:xfrm>
              <a:off x="1567" y="2763"/>
              <a:ext cx="170" cy="38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719" name="Rectangle 127"/>
            <p:cNvSpPr>
              <a:spLocks noChangeArrowheads="1"/>
            </p:cNvSpPr>
            <p:nvPr/>
          </p:nvSpPr>
          <p:spPr bwMode="auto">
            <a:xfrm>
              <a:off x="1771" y="2443"/>
              <a:ext cx="7" cy="701"/>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20" name="Rectangle 128"/>
            <p:cNvSpPr>
              <a:spLocks noChangeArrowheads="1"/>
            </p:cNvSpPr>
            <p:nvPr/>
          </p:nvSpPr>
          <p:spPr bwMode="auto">
            <a:xfrm>
              <a:off x="1778" y="2443"/>
              <a:ext cx="7" cy="701"/>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21" name="Rectangle 129"/>
            <p:cNvSpPr>
              <a:spLocks noChangeArrowheads="1"/>
            </p:cNvSpPr>
            <p:nvPr/>
          </p:nvSpPr>
          <p:spPr bwMode="auto">
            <a:xfrm>
              <a:off x="1785" y="2443"/>
              <a:ext cx="6" cy="701"/>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722" name="Rectangle 130"/>
            <p:cNvSpPr>
              <a:spLocks noChangeArrowheads="1"/>
            </p:cNvSpPr>
            <p:nvPr/>
          </p:nvSpPr>
          <p:spPr bwMode="auto">
            <a:xfrm>
              <a:off x="1791" y="2443"/>
              <a:ext cx="7" cy="701"/>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723" name="Rectangle 131"/>
            <p:cNvSpPr>
              <a:spLocks noChangeArrowheads="1"/>
            </p:cNvSpPr>
            <p:nvPr/>
          </p:nvSpPr>
          <p:spPr bwMode="auto">
            <a:xfrm>
              <a:off x="1798" y="2443"/>
              <a:ext cx="7" cy="701"/>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724" name="Rectangle 132"/>
            <p:cNvSpPr>
              <a:spLocks noChangeArrowheads="1"/>
            </p:cNvSpPr>
            <p:nvPr/>
          </p:nvSpPr>
          <p:spPr bwMode="auto">
            <a:xfrm>
              <a:off x="1805" y="2443"/>
              <a:ext cx="7" cy="701"/>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725" name="Rectangle 133"/>
            <p:cNvSpPr>
              <a:spLocks noChangeArrowheads="1"/>
            </p:cNvSpPr>
            <p:nvPr/>
          </p:nvSpPr>
          <p:spPr bwMode="auto">
            <a:xfrm>
              <a:off x="1812" y="2443"/>
              <a:ext cx="6" cy="701"/>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26" name="Rectangle 134"/>
            <p:cNvSpPr>
              <a:spLocks noChangeArrowheads="1"/>
            </p:cNvSpPr>
            <p:nvPr/>
          </p:nvSpPr>
          <p:spPr bwMode="auto">
            <a:xfrm>
              <a:off x="1818" y="2443"/>
              <a:ext cx="7" cy="701"/>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27" name="Rectangle 135"/>
            <p:cNvSpPr>
              <a:spLocks noChangeArrowheads="1"/>
            </p:cNvSpPr>
            <p:nvPr/>
          </p:nvSpPr>
          <p:spPr bwMode="auto">
            <a:xfrm>
              <a:off x="1825" y="2443"/>
              <a:ext cx="7" cy="701"/>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28" name="Rectangle 136"/>
            <p:cNvSpPr>
              <a:spLocks noChangeArrowheads="1"/>
            </p:cNvSpPr>
            <p:nvPr/>
          </p:nvSpPr>
          <p:spPr bwMode="auto">
            <a:xfrm>
              <a:off x="1832" y="2443"/>
              <a:ext cx="7" cy="701"/>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29" name="Rectangle 137"/>
            <p:cNvSpPr>
              <a:spLocks noChangeArrowheads="1"/>
            </p:cNvSpPr>
            <p:nvPr/>
          </p:nvSpPr>
          <p:spPr bwMode="auto">
            <a:xfrm>
              <a:off x="1839" y="2443"/>
              <a:ext cx="7" cy="701"/>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30" name="Rectangle 138"/>
            <p:cNvSpPr>
              <a:spLocks noChangeArrowheads="1"/>
            </p:cNvSpPr>
            <p:nvPr/>
          </p:nvSpPr>
          <p:spPr bwMode="auto">
            <a:xfrm>
              <a:off x="1846" y="2443"/>
              <a:ext cx="6" cy="701"/>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31" name="Rectangle 139"/>
            <p:cNvSpPr>
              <a:spLocks noChangeArrowheads="1"/>
            </p:cNvSpPr>
            <p:nvPr/>
          </p:nvSpPr>
          <p:spPr bwMode="auto">
            <a:xfrm>
              <a:off x="1852" y="2443"/>
              <a:ext cx="7" cy="701"/>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732" name="Rectangle 140"/>
            <p:cNvSpPr>
              <a:spLocks noChangeArrowheads="1"/>
            </p:cNvSpPr>
            <p:nvPr/>
          </p:nvSpPr>
          <p:spPr bwMode="auto">
            <a:xfrm>
              <a:off x="1859" y="2443"/>
              <a:ext cx="7" cy="701"/>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33" name="Rectangle 141"/>
            <p:cNvSpPr>
              <a:spLocks noChangeArrowheads="1"/>
            </p:cNvSpPr>
            <p:nvPr/>
          </p:nvSpPr>
          <p:spPr bwMode="auto">
            <a:xfrm>
              <a:off x="1866" y="2443"/>
              <a:ext cx="7" cy="701"/>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34" name="Rectangle 142"/>
            <p:cNvSpPr>
              <a:spLocks noChangeArrowheads="1"/>
            </p:cNvSpPr>
            <p:nvPr/>
          </p:nvSpPr>
          <p:spPr bwMode="auto">
            <a:xfrm>
              <a:off x="1873" y="2443"/>
              <a:ext cx="7" cy="701"/>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35" name="Rectangle 143"/>
            <p:cNvSpPr>
              <a:spLocks noChangeArrowheads="1"/>
            </p:cNvSpPr>
            <p:nvPr/>
          </p:nvSpPr>
          <p:spPr bwMode="auto">
            <a:xfrm>
              <a:off x="1880" y="2443"/>
              <a:ext cx="6" cy="701"/>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36" name="Rectangle 144"/>
            <p:cNvSpPr>
              <a:spLocks noChangeArrowheads="1"/>
            </p:cNvSpPr>
            <p:nvPr/>
          </p:nvSpPr>
          <p:spPr bwMode="auto">
            <a:xfrm>
              <a:off x="1886" y="2443"/>
              <a:ext cx="7" cy="701"/>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37" name="Rectangle 145"/>
            <p:cNvSpPr>
              <a:spLocks noChangeArrowheads="1"/>
            </p:cNvSpPr>
            <p:nvPr/>
          </p:nvSpPr>
          <p:spPr bwMode="auto">
            <a:xfrm>
              <a:off x="1893" y="2443"/>
              <a:ext cx="7" cy="701"/>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38" name="Rectangle 146"/>
            <p:cNvSpPr>
              <a:spLocks noChangeArrowheads="1"/>
            </p:cNvSpPr>
            <p:nvPr/>
          </p:nvSpPr>
          <p:spPr bwMode="auto">
            <a:xfrm>
              <a:off x="1900" y="2443"/>
              <a:ext cx="7" cy="701"/>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739" name="Rectangle 147"/>
            <p:cNvSpPr>
              <a:spLocks noChangeArrowheads="1"/>
            </p:cNvSpPr>
            <p:nvPr/>
          </p:nvSpPr>
          <p:spPr bwMode="auto">
            <a:xfrm>
              <a:off x="1907" y="2443"/>
              <a:ext cx="7" cy="701"/>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740" name="Rectangle 148"/>
            <p:cNvSpPr>
              <a:spLocks noChangeArrowheads="1"/>
            </p:cNvSpPr>
            <p:nvPr/>
          </p:nvSpPr>
          <p:spPr bwMode="auto">
            <a:xfrm>
              <a:off x="1914" y="2443"/>
              <a:ext cx="6" cy="701"/>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741" name="Rectangle 149"/>
            <p:cNvSpPr>
              <a:spLocks noChangeArrowheads="1"/>
            </p:cNvSpPr>
            <p:nvPr/>
          </p:nvSpPr>
          <p:spPr bwMode="auto">
            <a:xfrm>
              <a:off x="1920" y="2443"/>
              <a:ext cx="7" cy="701"/>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742" name="Rectangle 150"/>
            <p:cNvSpPr>
              <a:spLocks noChangeArrowheads="1"/>
            </p:cNvSpPr>
            <p:nvPr/>
          </p:nvSpPr>
          <p:spPr bwMode="auto">
            <a:xfrm>
              <a:off x="1927" y="2443"/>
              <a:ext cx="7" cy="701"/>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43" name="Rectangle 151"/>
            <p:cNvSpPr>
              <a:spLocks noChangeArrowheads="1"/>
            </p:cNvSpPr>
            <p:nvPr/>
          </p:nvSpPr>
          <p:spPr bwMode="auto">
            <a:xfrm>
              <a:off x="1934" y="2443"/>
              <a:ext cx="7" cy="701"/>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44" name="Rectangle 152"/>
            <p:cNvSpPr>
              <a:spLocks noChangeArrowheads="1"/>
            </p:cNvSpPr>
            <p:nvPr/>
          </p:nvSpPr>
          <p:spPr bwMode="auto">
            <a:xfrm>
              <a:off x="1771" y="2443"/>
              <a:ext cx="170" cy="70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745" name="Rectangle 153"/>
            <p:cNvSpPr>
              <a:spLocks noChangeArrowheads="1"/>
            </p:cNvSpPr>
            <p:nvPr/>
          </p:nvSpPr>
          <p:spPr bwMode="auto">
            <a:xfrm>
              <a:off x="1975" y="2340"/>
              <a:ext cx="6" cy="80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46" name="Rectangle 154"/>
            <p:cNvSpPr>
              <a:spLocks noChangeArrowheads="1"/>
            </p:cNvSpPr>
            <p:nvPr/>
          </p:nvSpPr>
          <p:spPr bwMode="auto">
            <a:xfrm>
              <a:off x="1981" y="2340"/>
              <a:ext cx="7" cy="80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47" name="Rectangle 155"/>
            <p:cNvSpPr>
              <a:spLocks noChangeArrowheads="1"/>
            </p:cNvSpPr>
            <p:nvPr/>
          </p:nvSpPr>
          <p:spPr bwMode="auto">
            <a:xfrm>
              <a:off x="1988" y="2340"/>
              <a:ext cx="7" cy="80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748" name="Rectangle 156"/>
            <p:cNvSpPr>
              <a:spLocks noChangeArrowheads="1"/>
            </p:cNvSpPr>
            <p:nvPr/>
          </p:nvSpPr>
          <p:spPr bwMode="auto">
            <a:xfrm>
              <a:off x="1995" y="2340"/>
              <a:ext cx="7" cy="80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749" name="Rectangle 157"/>
            <p:cNvSpPr>
              <a:spLocks noChangeArrowheads="1"/>
            </p:cNvSpPr>
            <p:nvPr/>
          </p:nvSpPr>
          <p:spPr bwMode="auto">
            <a:xfrm>
              <a:off x="2002" y="2340"/>
              <a:ext cx="7" cy="80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750" name="Rectangle 158"/>
            <p:cNvSpPr>
              <a:spLocks noChangeArrowheads="1"/>
            </p:cNvSpPr>
            <p:nvPr/>
          </p:nvSpPr>
          <p:spPr bwMode="auto">
            <a:xfrm>
              <a:off x="2009" y="2340"/>
              <a:ext cx="6" cy="80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751" name="Rectangle 159"/>
            <p:cNvSpPr>
              <a:spLocks noChangeArrowheads="1"/>
            </p:cNvSpPr>
            <p:nvPr/>
          </p:nvSpPr>
          <p:spPr bwMode="auto">
            <a:xfrm>
              <a:off x="2015" y="2340"/>
              <a:ext cx="7" cy="80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52" name="Rectangle 160"/>
            <p:cNvSpPr>
              <a:spLocks noChangeArrowheads="1"/>
            </p:cNvSpPr>
            <p:nvPr/>
          </p:nvSpPr>
          <p:spPr bwMode="auto">
            <a:xfrm>
              <a:off x="2022" y="2340"/>
              <a:ext cx="7" cy="80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53" name="Rectangle 161"/>
            <p:cNvSpPr>
              <a:spLocks noChangeArrowheads="1"/>
            </p:cNvSpPr>
            <p:nvPr/>
          </p:nvSpPr>
          <p:spPr bwMode="auto">
            <a:xfrm>
              <a:off x="2029" y="2340"/>
              <a:ext cx="7" cy="80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54" name="Rectangle 162"/>
            <p:cNvSpPr>
              <a:spLocks noChangeArrowheads="1"/>
            </p:cNvSpPr>
            <p:nvPr/>
          </p:nvSpPr>
          <p:spPr bwMode="auto">
            <a:xfrm>
              <a:off x="2036" y="2340"/>
              <a:ext cx="7" cy="80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55" name="Rectangle 163"/>
            <p:cNvSpPr>
              <a:spLocks noChangeArrowheads="1"/>
            </p:cNvSpPr>
            <p:nvPr/>
          </p:nvSpPr>
          <p:spPr bwMode="auto">
            <a:xfrm>
              <a:off x="2043" y="2340"/>
              <a:ext cx="6" cy="80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56" name="Rectangle 164"/>
            <p:cNvSpPr>
              <a:spLocks noChangeArrowheads="1"/>
            </p:cNvSpPr>
            <p:nvPr/>
          </p:nvSpPr>
          <p:spPr bwMode="auto">
            <a:xfrm>
              <a:off x="2049" y="2340"/>
              <a:ext cx="7" cy="80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57" name="Rectangle 165"/>
            <p:cNvSpPr>
              <a:spLocks noChangeArrowheads="1"/>
            </p:cNvSpPr>
            <p:nvPr/>
          </p:nvSpPr>
          <p:spPr bwMode="auto">
            <a:xfrm>
              <a:off x="2056" y="2340"/>
              <a:ext cx="7" cy="804"/>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758" name="Rectangle 166"/>
            <p:cNvSpPr>
              <a:spLocks noChangeArrowheads="1"/>
            </p:cNvSpPr>
            <p:nvPr/>
          </p:nvSpPr>
          <p:spPr bwMode="auto">
            <a:xfrm>
              <a:off x="2063" y="2340"/>
              <a:ext cx="7" cy="80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59" name="Rectangle 167"/>
            <p:cNvSpPr>
              <a:spLocks noChangeArrowheads="1"/>
            </p:cNvSpPr>
            <p:nvPr/>
          </p:nvSpPr>
          <p:spPr bwMode="auto">
            <a:xfrm>
              <a:off x="2070" y="2340"/>
              <a:ext cx="6" cy="80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60" name="Rectangle 168"/>
            <p:cNvSpPr>
              <a:spLocks noChangeArrowheads="1"/>
            </p:cNvSpPr>
            <p:nvPr/>
          </p:nvSpPr>
          <p:spPr bwMode="auto">
            <a:xfrm>
              <a:off x="2076" y="2340"/>
              <a:ext cx="7" cy="80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61" name="Rectangle 169"/>
            <p:cNvSpPr>
              <a:spLocks noChangeArrowheads="1"/>
            </p:cNvSpPr>
            <p:nvPr/>
          </p:nvSpPr>
          <p:spPr bwMode="auto">
            <a:xfrm>
              <a:off x="2083" y="2340"/>
              <a:ext cx="7" cy="80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62" name="Rectangle 170"/>
            <p:cNvSpPr>
              <a:spLocks noChangeArrowheads="1"/>
            </p:cNvSpPr>
            <p:nvPr/>
          </p:nvSpPr>
          <p:spPr bwMode="auto">
            <a:xfrm>
              <a:off x="2090" y="2340"/>
              <a:ext cx="7" cy="80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63" name="Rectangle 171"/>
            <p:cNvSpPr>
              <a:spLocks noChangeArrowheads="1"/>
            </p:cNvSpPr>
            <p:nvPr/>
          </p:nvSpPr>
          <p:spPr bwMode="auto">
            <a:xfrm>
              <a:off x="2097" y="2340"/>
              <a:ext cx="7" cy="80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64" name="Rectangle 172"/>
            <p:cNvSpPr>
              <a:spLocks noChangeArrowheads="1"/>
            </p:cNvSpPr>
            <p:nvPr/>
          </p:nvSpPr>
          <p:spPr bwMode="auto">
            <a:xfrm>
              <a:off x="2104" y="2340"/>
              <a:ext cx="6" cy="80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765" name="Rectangle 173"/>
            <p:cNvSpPr>
              <a:spLocks noChangeArrowheads="1"/>
            </p:cNvSpPr>
            <p:nvPr/>
          </p:nvSpPr>
          <p:spPr bwMode="auto">
            <a:xfrm>
              <a:off x="2110" y="2340"/>
              <a:ext cx="7" cy="80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766" name="Rectangle 174"/>
            <p:cNvSpPr>
              <a:spLocks noChangeArrowheads="1"/>
            </p:cNvSpPr>
            <p:nvPr/>
          </p:nvSpPr>
          <p:spPr bwMode="auto">
            <a:xfrm>
              <a:off x="2117" y="2340"/>
              <a:ext cx="7" cy="80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767" name="Rectangle 175"/>
            <p:cNvSpPr>
              <a:spLocks noChangeArrowheads="1"/>
            </p:cNvSpPr>
            <p:nvPr/>
          </p:nvSpPr>
          <p:spPr bwMode="auto">
            <a:xfrm>
              <a:off x="2124" y="2340"/>
              <a:ext cx="7" cy="80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768" name="Rectangle 176"/>
            <p:cNvSpPr>
              <a:spLocks noChangeArrowheads="1"/>
            </p:cNvSpPr>
            <p:nvPr/>
          </p:nvSpPr>
          <p:spPr bwMode="auto">
            <a:xfrm>
              <a:off x="2131" y="2340"/>
              <a:ext cx="7" cy="80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69" name="Rectangle 177"/>
            <p:cNvSpPr>
              <a:spLocks noChangeArrowheads="1"/>
            </p:cNvSpPr>
            <p:nvPr/>
          </p:nvSpPr>
          <p:spPr bwMode="auto">
            <a:xfrm>
              <a:off x="2138" y="2340"/>
              <a:ext cx="6" cy="80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70" name="Rectangle 178"/>
            <p:cNvSpPr>
              <a:spLocks noChangeArrowheads="1"/>
            </p:cNvSpPr>
            <p:nvPr/>
          </p:nvSpPr>
          <p:spPr bwMode="auto">
            <a:xfrm>
              <a:off x="1975" y="2340"/>
              <a:ext cx="169" cy="80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771" name="Rectangle 179"/>
            <p:cNvSpPr>
              <a:spLocks noChangeArrowheads="1"/>
            </p:cNvSpPr>
            <p:nvPr/>
          </p:nvSpPr>
          <p:spPr bwMode="auto">
            <a:xfrm>
              <a:off x="2178" y="2232"/>
              <a:ext cx="7" cy="91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72" name="Rectangle 180"/>
            <p:cNvSpPr>
              <a:spLocks noChangeArrowheads="1"/>
            </p:cNvSpPr>
            <p:nvPr/>
          </p:nvSpPr>
          <p:spPr bwMode="auto">
            <a:xfrm>
              <a:off x="2185" y="2232"/>
              <a:ext cx="7" cy="91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73" name="Rectangle 181"/>
            <p:cNvSpPr>
              <a:spLocks noChangeArrowheads="1"/>
            </p:cNvSpPr>
            <p:nvPr/>
          </p:nvSpPr>
          <p:spPr bwMode="auto">
            <a:xfrm>
              <a:off x="2192" y="2232"/>
              <a:ext cx="7" cy="91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774" name="Rectangle 182"/>
            <p:cNvSpPr>
              <a:spLocks noChangeArrowheads="1"/>
            </p:cNvSpPr>
            <p:nvPr/>
          </p:nvSpPr>
          <p:spPr bwMode="auto">
            <a:xfrm>
              <a:off x="2199" y="2232"/>
              <a:ext cx="7" cy="91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775" name="Rectangle 183"/>
            <p:cNvSpPr>
              <a:spLocks noChangeArrowheads="1"/>
            </p:cNvSpPr>
            <p:nvPr/>
          </p:nvSpPr>
          <p:spPr bwMode="auto">
            <a:xfrm>
              <a:off x="2206" y="2232"/>
              <a:ext cx="6" cy="91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776" name="Rectangle 184"/>
            <p:cNvSpPr>
              <a:spLocks noChangeArrowheads="1"/>
            </p:cNvSpPr>
            <p:nvPr/>
          </p:nvSpPr>
          <p:spPr bwMode="auto">
            <a:xfrm>
              <a:off x="2212" y="2232"/>
              <a:ext cx="7" cy="91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777" name="Rectangle 185"/>
            <p:cNvSpPr>
              <a:spLocks noChangeArrowheads="1"/>
            </p:cNvSpPr>
            <p:nvPr/>
          </p:nvSpPr>
          <p:spPr bwMode="auto">
            <a:xfrm>
              <a:off x="2219" y="2232"/>
              <a:ext cx="7" cy="91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78" name="Rectangle 186"/>
            <p:cNvSpPr>
              <a:spLocks noChangeArrowheads="1"/>
            </p:cNvSpPr>
            <p:nvPr/>
          </p:nvSpPr>
          <p:spPr bwMode="auto">
            <a:xfrm>
              <a:off x="2226" y="2232"/>
              <a:ext cx="7" cy="91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79" name="Rectangle 187"/>
            <p:cNvSpPr>
              <a:spLocks noChangeArrowheads="1"/>
            </p:cNvSpPr>
            <p:nvPr/>
          </p:nvSpPr>
          <p:spPr bwMode="auto">
            <a:xfrm>
              <a:off x="2233" y="2232"/>
              <a:ext cx="6" cy="91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80" name="Rectangle 188"/>
            <p:cNvSpPr>
              <a:spLocks noChangeArrowheads="1"/>
            </p:cNvSpPr>
            <p:nvPr/>
          </p:nvSpPr>
          <p:spPr bwMode="auto">
            <a:xfrm>
              <a:off x="2239" y="2232"/>
              <a:ext cx="7" cy="91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81" name="Rectangle 189"/>
            <p:cNvSpPr>
              <a:spLocks noChangeArrowheads="1"/>
            </p:cNvSpPr>
            <p:nvPr/>
          </p:nvSpPr>
          <p:spPr bwMode="auto">
            <a:xfrm>
              <a:off x="2246" y="2232"/>
              <a:ext cx="7" cy="91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82" name="Rectangle 190"/>
            <p:cNvSpPr>
              <a:spLocks noChangeArrowheads="1"/>
            </p:cNvSpPr>
            <p:nvPr/>
          </p:nvSpPr>
          <p:spPr bwMode="auto">
            <a:xfrm>
              <a:off x="2253" y="2232"/>
              <a:ext cx="7" cy="91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83" name="Rectangle 191"/>
            <p:cNvSpPr>
              <a:spLocks noChangeArrowheads="1"/>
            </p:cNvSpPr>
            <p:nvPr/>
          </p:nvSpPr>
          <p:spPr bwMode="auto">
            <a:xfrm>
              <a:off x="2260" y="2232"/>
              <a:ext cx="7" cy="912"/>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784" name="Rectangle 192"/>
            <p:cNvSpPr>
              <a:spLocks noChangeArrowheads="1"/>
            </p:cNvSpPr>
            <p:nvPr/>
          </p:nvSpPr>
          <p:spPr bwMode="auto">
            <a:xfrm>
              <a:off x="2267" y="2232"/>
              <a:ext cx="6" cy="91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785" name="Rectangle 193"/>
            <p:cNvSpPr>
              <a:spLocks noChangeArrowheads="1"/>
            </p:cNvSpPr>
            <p:nvPr/>
          </p:nvSpPr>
          <p:spPr bwMode="auto">
            <a:xfrm>
              <a:off x="2273" y="2232"/>
              <a:ext cx="7" cy="91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786" name="Rectangle 194"/>
            <p:cNvSpPr>
              <a:spLocks noChangeArrowheads="1"/>
            </p:cNvSpPr>
            <p:nvPr/>
          </p:nvSpPr>
          <p:spPr bwMode="auto">
            <a:xfrm>
              <a:off x="2280" y="2232"/>
              <a:ext cx="7" cy="91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787" name="Rectangle 195"/>
            <p:cNvSpPr>
              <a:spLocks noChangeArrowheads="1"/>
            </p:cNvSpPr>
            <p:nvPr/>
          </p:nvSpPr>
          <p:spPr bwMode="auto">
            <a:xfrm>
              <a:off x="2287" y="2232"/>
              <a:ext cx="7" cy="91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788" name="Rectangle 196"/>
            <p:cNvSpPr>
              <a:spLocks noChangeArrowheads="1"/>
            </p:cNvSpPr>
            <p:nvPr/>
          </p:nvSpPr>
          <p:spPr bwMode="auto">
            <a:xfrm>
              <a:off x="2294" y="2232"/>
              <a:ext cx="7" cy="91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789" name="Rectangle 197"/>
            <p:cNvSpPr>
              <a:spLocks noChangeArrowheads="1"/>
            </p:cNvSpPr>
            <p:nvPr/>
          </p:nvSpPr>
          <p:spPr bwMode="auto">
            <a:xfrm>
              <a:off x="2301" y="2232"/>
              <a:ext cx="6" cy="91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790" name="Rectangle 198"/>
            <p:cNvSpPr>
              <a:spLocks noChangeArrowheads="1"/>
            </p:cNvSpPr>
            <p:nvPr/>
          </p:nvSpPr>
          <p:spPr bwMode="auto">
            <a:xfrm>
              <a:off x="2307" y="2232"/>
              <a:ext cx="7" cy="91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791" name="Rectangle 199"/>
            <p:cNvSpPr>
              <a:spLocks noChangeArrowheads="1"/>
            </p:cNvSpPr>
            <p:nvPr/>
          </p:nvSpPr>
          <p:spPr bwMode="auto">
            <a:xfrm>
              <a:off x="2314" y="2232"/>
              <a:ext cx="7" cy="91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792" name="Rectangle 200"/>
            <p:cNvSpPr>
              <a:spLocks noChangeArrowheads="1"/>
            </p:cNvSpPr>
            <p:nvPr/>
          </p:nvSpPr>
          <p:spPr bwMode="auto">
            <a:xfrm>
              <a:off x="2321" y="2232"/>
              <a:ext cx="7" cy="91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793" name="Rectangle 201"/>
            <p:cNvSpPr>
              <a:spLocks noChangeArrowheads="1"/>
            </p:cNvSpPr>
            <p:nvPr/>
          </p:nvSpPr>
          <p:spPr bwMode="auto">
            <a:xfrm>
              <a:off x="2328" y="2232"/>
              <a:ext cx="7" cy="91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794" name="Rectangle 202"/>
            <p:cNvSpPr>
              <a:spLocks noChangeArrowheads="1"/>
            </p:cNvSpPr>
            <p:nvPr/>
          </p:nvSpPr>
          <p:spPr bwMode="auto">
            <a:xfrm>
              <a:off x="2335" y="2232"/>
              <a:ext cx="6" cy="91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95" name="Rectangle 203"/>
            <p:cNvSpPr>
              <a:spLocks noChangeArrowheads="1"/>
            </p:cNvSpPr>
            <p:nvPr/>
          </p:nvSpPr>
          <p:spPr bwMode="auto">
            <a:xfrm>
              <a:off x="2341" y="2232"/>
              <a:ext cx="7" cy="91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96" name="Rectangle 204"/>
            <p:cNvSpPr>
              <a:spLocks noChangeArrowheads="1"/>
            </p:cNvSpPr>
            <p:nvPr/>
          </p:nvSpPr>
          <p:spPr bwMode="auto">
            <a:xfrm>
              <a:off x="2178" y="2232"/>
              <a:ext cx="170" cy="91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797" name="Rectangle 205"/>
            <p:cNvSpPr>
              <a:spLocks noChangeArrowheads="1"/>
            </p:cNvSpPr>
            <p:nvPr/>
          </p:nvSpPr>
          <p:spPr bwMode="auto">
            <a:xfrm>
              <a:off x="2382" y="2232"/>
              <a:ext cx="7" cy="91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798" name="Rectangle 206"/>
            <p:cNvSpPr>
              <a:spLocks noChangeArrowheads="1"/>
            </p:cNvSpPr>
            <p:nvPr/>
          </p:nvSpPr>
          <p:spPr bwMode="auto">
            <a:xfrm>
              <a:off x="2389" y="2232"/>
              <a:ext cx="7" cy="91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799" name="Rectangle 207"/>
            <p:cNvSpPr>
              <a:spLocks noChangeArrowheads="1"/>
            </p:cNvSpPr>
            <p:nvPr/>
          </p:nvSpPr>
          <p:spPr bwMode="auto">
            <a:xfrm>
              <a:off x="2396" y="2232"/>
              <a:ext cx="6" cy="91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00" name="Rectangle 208"/>
            <p:cNvSpPr>
              <a:spLocks noChangeArrowheads="1"/>
            </p:cNvSpPr>
            <p:nvPr/>
          </p:nvSpPr>
          <p:spPr bwMode="auto">
            <a:xfrm>
              <a:off x="2402" y="2232"/>
              <a:ext cx="7" cy="91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01" name="Rectangle 209"/>
            <p:cNvSpPr>
              <a:spLocks noChangeArrowheads="1"/>
            </p:cNvSpPr>
            <p:nvPr/>
          </p:nvSpPr>
          <p:spPr bwMode="auto">
            <a:xfrm>
              <a:off x="2409" y="2232"/>
              <a:ext cx="7" cy="91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02" name="Rectangle 210"/>
            <p:cNvSpPr>
              <a:spLocks noChangeArrowheads="1"/>
            </p:cNvSpPr>
            <p:nvPr/>
          </p:nvSpPr>
          <p:spPr bwMode="auto">
            <a:xfrm>
              <a:off x="2416" y="2232"/>
              <a:ext cx="7" cy="91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03" name="Rectangle 211"/>
            <p:cNvSpPr>
              <a:spLocks noChangeArrowheads="1"/>
            </p:cNvSpPr>
            <p:nvPr/>
          </p:nvSpPr>
          <p:spPr bwMode="auto">
            <a:xfrm>
              <a:off x="2423" y="2232"/>
              <a:ext cx="7" cy="912"/>
            </a:xfrm>
            <a:prstGeom prst="rect">
              <a:avLst/>
            </a:prstGeom>
            <a:solidFill>
              <a:srgbClr val="00CD00"/>
            </a:solidFill>
            <a:ln w="9525">
              <a:noFill/>
              <a:miter lim="800000"/>
              <a:headEnd/>
              <a:tailEnd/>
            </a:ln>
          </p:spPr>
          <p:txBody>
            <a:bodyPr/>
            <a:lstStyle/>
            <a:p>
              <a:pPr>
                <a:defRPr/>
              </a:pPr>
              <a:endParaRPr lang="en-US">
                <a:latin typeface="Arial" charset="0"/>
              </a:endParaRPr>
            </a:p>
          </p:txBody>
        </p:sp>
      </p:grpSp>
      <p:grpSp>
        <p:nvGrpSpPr>
          <p:cNvPr id="86026" name="Group 413"/>
          <p:cNvGrpSpPr>
            <a:grpSpLocks/>
          </p:cNvGrpSpPr>
          <p:nvPr/>
        </p:nvGrpSpPr>
        <p:grpSpPr bwMode="auto">
          <a:xfrm>
            <a:off x="4733926" y="3054350"/>
            <a:ext cx="2587625" cy="1936750"/>
            <a:chOff x="2382" y="1924"/>
            <a:chExt cx="1630" cy="1220"/>
          </a:xfrm>
        </p:grpSpPr>
        <p:sp>
          <p:nvSpPr>
            <p:cNvPr id="622805" name="Rectangle 213"/>
            <p:cNvSpPr>
              <a:spLocks noChangeArrowheads="1"/>
            </p:cNvSpPr>
            <p:nvPr/>
          </p:nvSpPr>
          <p:spPr bwMode="auto">
            <a:xfrm>
              <a:off x="2430" y="2232"/>
              <a:ext cx="6" cy="91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06" name="Rectangle 214"/>
            <p:cNvSpPr>
              <a:spLocks noChangeArrowheads="1"/>
            </p:cNvSpPr>
            <p:nvPr/>
          </p:nvSpPr>
          <p:spPr bwMode="auto">
            <a:xfrm>
              <a:off x="2436" y="2232"/>
              <a:ext cx="7" cy="91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07" name="Rectangle 215"/>
            <p:cNvSpPr>
              <a:spLocks noChangeArrowheads="1"/>
            </p:cNvSpPr>
            <p:nvPr/>
          </p:nvSpPr>
          <p:spPr bwMode="auto">
            <a:xfrm>
              <a:off x="2443" y="2232"/>
              <a:ext cx="7" cy="91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08" name="Rectangle 216"/>
            <p:cNvSpPr>
              <a:spLocks noChangeArrowheads="1"/>
            </p:cNvSpPr>
            <p:nvPr/>
          </p:nvSpPr>
          <p:spPr bwMode="auto">
            <a:xfrm>
              <a:off x="2450" y="2232"/>
              <a:ext cx="7" cy="91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09" name="Rectangle 217"/>
            <p:cNvSpPr>
              <a:spLocks noChangeArrowheads="1"/>
            </p:cNvSpPr>
            <p:nvPr/>
          </p:nvSpPr>
          <p:spPr bwMode="auto">
            <a:xfrm>
              <a:off x="2457" y="2232"/>
              <a:ext cx="7" cy="91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10" name="Rectangle 218"/>
            <p:cNvSpPr>
              <a:spLocks noChangeArrowheads="1"/>
            </p:cNvSpPr>
            <p:nvPr/>
          </p:nvSpPr>
          <p:spPr bwMode="auto">
            <a:xfrm>
              <a:off x="2464" y="2232"/>
              <a:ext cx="6" cy="912"/>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811" name="Rectangle 219"/>
            <p:cNvSpPr>
              <a:spLocks noChangeArrowheads="1"/>
            </p:cNvSpPr>
            <p:nvPr/>
          </p:nvSpPr>
          <p:spPr bwMode="auto">
            <a:xfrm>
              <a:off x="2470" y="2232"/>
              <a:ext cx="7" cy="91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12" name="Rectangle 220"/>
            <p:cNvSpPr>
              <a:spLocks noChangeArrowheads="1"/>
            </p:cNvSpPr>
            <p:nvPr/>
          </p:nvSpPr>
          <p:spPr bwMode="auto">
            <a:xfrm>
              <a:off x="2477" y="2232"/>
              <a:ext cx="7" cy="91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13" name="Rectangle 221"/>
            <p:cNvSpPr>
              <a:spLocks noChangeArrowheads="1"/>
            </p:cNvSpPr>
            <p:nvPr/>
          </p:nvSpPr>
          <p:spPr bwMode="auto">
            <a:xfrm>
              <a:off x="2484" y="2232"/>
              <a:ext cx="7" cy="91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14" name="Rectangle 222"/>
            <p:cNvSpPr>
              <a:spLocks noChangeArrowheads="1"/>
            </p:cNvSpPr>
            <p:nvPr/>
          </p:nvSpPr>
          <p:spPr bwMode="auto">
            <a:xfrm>
              <a:off x="2491" y="2232"/>
              <a:ext cx="7" cy="91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15" name="Rectangle 223"/>
            <p:cNvSpPr>
              <a:spLocks noChangeArrowheads="1"/>
            </p:cNvSpPr>
            <p:nvPr/>
          </p:nvSpPr>
          <p:spPr bwMode="auto">
            <a:xfrm>
              <a:off x="2498" y="2232"/>
              <a:ext cx="6" cy="91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16" name="Rectangle 224"/>
            <p:cNvSpPr>
              <a:spLocks noChangeArrowheads="1"/>
            </p:cNvSpPr>
            <p:nvPr/>
          </p:nvSpPr>
          <p:spPr bwMode="auto">
            <a:xfrm>
              <a:off x="2504" y="2232"/>
              <a:ext cx="7" cy="91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817" name="Rectangle 225"/>
            <p:cNvSpPr>
              <a:spLocks noChangeArrowheads="1"/>
            </p:cNvSpPr>
            <p:nvPr/>
          </p:nvSpPr>
          <p:spPr bwMode="auto">
            <a:xfrm>
              <a:off x="2511" y="2232"/>
              <a:ext cx="7" cy="91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18" name="Rectangle 226"/>
            <p:cNvSpPr>
              <a:spLocks noChangeArrowheads="1"/>
            </p:cNvSpPr>
            <p:nvPr/>
          </p:nvSpPr>
          <p:spPr bwMode="auto">
            <a:xfrm>
              <a:off x="2518" y="2232"/>
              <a:ext cx="7" cy="91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19" name="Rectangle 227"/>
            <p:cNvSpPr>
              <a:spLocks noChangeArrowheads="1"/>
            </p:cNvSpPr>
            <p:nvPr/>
          </p:nvSpPr>
          <p:spPr bwMode="auto">
            <a:xfrm>
              <a:off x="2525" y="2232"/>
              <a:ext cx="6" cy="91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20" name="Rectangle 228"/>
            <p:cNvSpPr>
              <a:spLocks noChangeArrowheads="1"/>
            </p:cNvSpPr>
            <p:nvPr/>
          </p:nvSpPr>
          <p:spPr bwMode="auto">
            <a:xfrm>
              <a:off x="2531" y="2232"/>
              <a:ext cx="7" cy="91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21" name="Rectangle 229"/>
            <p:cNvSpPr>
              <a:spLocks noChangeArrowheads="1"/>
            </p:cNvSpPr>
            <p:nvPr/>
          </p:nvSpPr>
          <p:spPr bwMode="auto">
            <a:xfrm>
              <a:off x="2538" y="2232"/>
              <a:ext cx="7" cy="91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822" name="Rectangle 230"/>
            <p:cNvSpPr>
              <a:spLocks noChangeArrowheads="1"/>
            </p:cNvSpPr>
            <p:nvPr/>
          </p:nvSpPr>
          <p:spPr bwMode="auto">
            <a:xfrm>
              <a:off x="2545" y="2232"/>
              <a:ext cx="7" cy="91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823" name="Rectangle 231"/>
            <p:cNvSpPr>
              <a:spLocks noChangeArrowheads="1"/>
            </p:cNvSpPr>
            <p:nvPr/>
          </p:nvSpPr>
          <p:spPr bwMode="auto">
            <a:xfrm>
              <a:off x="2382" y="2232"/>
              <a:ext cx="170" cy="91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824" name="Rectangle 232"/>
            <p:cNvSpPr>
              <a:spLocks noChangeArrowheads="1"/>
            </p:cNvSpPr>
            <p:nvPr/>
          </p:nvSpPr>
          <p:spPr bwMode="auto">
            <a:xfrm>
              <a:off x="2586" y="2039"/>
              <a:ext cx="7" cy="1105"/>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825" name="Rectangle 233"/>
            <p:cNvSpPr>
              <a:spLocks noChangeArrowheads="1"/>
            </p:cNvSpPr>
            <p:nvPr/>
          </p:nvSpPr>
          <p:spPr bwMode="auto">
            <a:xfrm>
              <a:off x="2593" y="2039"/>
              <a:ext cx="6" cy="1105"/>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826" name="Rectangle 234"/>
            <p:cNvSpPr>
              <a:spLocks noChangeArrowheads="1"/>
            </p:cNvSpPr>
            <p:nvPr/>
          </p:nvSpPr>
          <p:spPr bwMode="auto">
            <a:xfrm>
              <a:off x="2599" y="2039"/>
              <a:ext cx="7" cy="1105"/>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27" name="Rectangle 235"/>
            <p:cNvSpPr>
              <a:spLocks noChangeArrowheads="1"/>
            </p:cNvSpPr>
            <p:nvPr/>
          </p:nvSpPr>
          <p:spPr bwMode="auto">
            <a:xfrm>
              <a:off x="2606" y="2039"/>
              <a:ext cx="7" cy="1105"/>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28" name="Rectangle 236"/>
            <p:cNvSpPr>
              <a:spLocks noChangeArrowheads="1"/>
            </p:cNvSpPr>
            <p:nvPr/>
          </p:nvSpPr>
          <p:spPr bwMode="auto">
            <a:xfrm>
              <a:off x="2613" y="2039"/>
              <a:ext cx="7" cy="1105"/>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29" name="Rectangle 237"/>
            <p:cNvSpPr>
              <a:spLocks noChangeArrowheads="1"/>
            </p:cNvSpPr>
            <p:nvPr/>
          </p:nvSpPr>
          <p:spPr bwMode="auto">
            <a:xfrm>
              <a:off x="2620" y="2039"/>
              <a:ext cx="7" cy="1105"/>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30" name="Rectangle 238"/>
            <p:cNvSpPr>
              <a:spLocks noChangeArrowheads="1"/>
            </p:cNvSpPr>
            <p:nvPr/>
          </p:nvSpPr>
          <p:spPr bwMode="auto">
            <a:xfrm>
              <a:off x="2627" y="2039"/>
              <a:ext cx="6" cy="1105"/>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831" name="Rectangle 239"/>
            <p:cNvSpPr>
              <a:spLocks noChangeArrowheads="1"/>
            </p:cNvSpPr>
            <p:nvPr/>
          </p:nvSpPr>
          <p:spPr bwMode="auto">
            <a:xfrm>
              <a:off x="2633" y="2039"/>
              <a:ext cx="7" cy="1105"/>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32" name="Rectangle 240"/>
            <p:cNvSpPr>
              <a:spLocks noChangeArrowheads="1"/>
            </p:cNvSpPr>
            <p:nvPr/>
          </p:nvSpPr>
          <p:spPr bwMode="auto">
            <a:xfrm>
              <a:off x="2640" y="2039"/>
              <a:ext cx="7" cy="1105"/>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33" name="Rectangle 241"/>
            <p:cNvSpPr>
              <a:spLocks noChangeArrowheads="1"/>
            </p:cNvSpPr>
            <p:nvPr/>
          </p:nvSpPr>
          <p:spPr bwMode="auto">
            <a:xfrm>
              <a:off x="2647" y="2039"/>
              <a:ext cx="7" cy="1105"/>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34" name="Rectangle 242"/>
            <p:cNvSpPr>
              <a:spLocks noChangeArrowheads="1"/>
            </p:cNvSpPr>
            <p:nvPr/>
          </p:nvSpPr>
          <p:spPr bwMode="auto">
            <a:xfrm>
              <a:off x="2654" y="2039"/>
              <a:ext cx="6" cy="1105"/>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35" name="Rectangle 243"/>
            <p:cNvSpPr>
              <a:spLocks noChangeArrowheads="1"/>
            </p:cNvSpPr>
            <p:nvPr/>
          </p:nvSpPr>
          <p:spPr bwMode="auto">
            <a:xfrm>
              <a:off x="2660" y="2039"/>
              <a:ext cx="7" cy="1105"/>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36" name="Rectangle 244"/>
            <p:cNvSpPr>
              <a:spLocks noChangeArrowheads="1"/>
            </p:cNvSpPr>
            <p:nvPr/>
          </p:nvSpPr>
          <p:spPr bwMode="auto">
            <a:xfrm>
              <a:off x="2667" y="2039"/>
              <a:ext cx="7" cy="1105"/>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837" name="Rectangle 245"/>
            <p:cNvSpPr>
              <a:spLocks noChangeArrowheads="1"/>
            </p:cNvSpPr>
            <p:nvPr/>
          </p:nvSpPr>
          <p:spPr bwMode="auto">
            <a:xfrm>
              <a:off x="2674" y="2039"/>
              <a:ext cx="7" cy="1105"/>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38" name="Rectangle 246"/>
            <p:cNvSpPr>
              <a:spLocks noChangeArrowheads="1"/>
            </p:cNvSpPr>
            <p:nvPr/>
          </p:nvSpPr>
          <p:spPr bwMode="auto">
            <a:xfrm>
              <a:off x="2681" y="2039"/>
              <a:ext cx="7" cy="1105"/>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39" name="Rectangle 247"/>
            <p:cNvSpPr>
              <a:spLocks noChangeArrowheads="1"/>
            </p:cNvSpPr>
            <p:nvPr/>
          </p:nvSpPr>
          <p:spPr bwMode="auto">
            <a:xfrm>
              <a:off x="2688" y="2039"/>
              <a:ext cx="6" cy="1105"/>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40" name="Rectangle 248"/>
            <p:cNvSpPr>
              <a:spLocks noChangeArrowheads="1"/>
            </p:cNvSpPr>
            <p:nvPr/>
          </p:nvSpPr>
          <p:spPr bwMode="auto">
            <a:xfrm>
              <a:off x="2694" y="2039"/>
              <a:ext cx="7" cy="1105"/>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41" name="Rectangle 249"/>
            <p:cNvSpPr>
              <a:spLocks noChangeArrowheads="1"/>
            </p:cNvSpPr>
            <p:nvPr/>
          </p:nvSpPr>
          <p:spPr bwMode="auto">
            <a:xfrm>
              <a:off x="2701" y="2039"/>
              <a:ext cx="7" cy="1105"/>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42" name="Rectangle 250"/>
            <p:cNvSpPr>
              <a:spLocks noChangeArrowheads="1"/>
            </p:cNvSpPr>
            <p:nvPr/>
          </p:nvSpPr>
          <p:spPr bwMode="auto">
            <a:xfrm>
              <a:off x="2708" y="2039"/>
              <a:ext cx="7" cy="1105"/>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843" name="Rectangle 251"/>
            <p:cNvSpPr>
              <a:spLocks noChangeArrowheads="1"/>
            </p:cNvSpPr>
            <p:nvPr/>
          </p:nvSpPr>
          <p:spPr bwMode="auto">
            <a:xfrm>
              <a:off x="2715" y="2039"/>
              <a:ext cx="7" cy="1105"/>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44" name="Rectangle 252"/>
            <p:cNvSpPr>
              <a:spLocks noChangeArrowheads="1"/>
            </p:cNvSpPr>
            <p:nvPr/>
          </p:nvSpPr>
          <p:spPr bwMode="auto">
            <a:xfrm>
              <a:off x="2722" y="2039"/>
              <a:ext cx="6" cy="1105"/>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45" name="Rectangle 253"/>
            <p:cNvSpPr>
              <a:spLocks noChangeArrowheads="1"/>
            </p:cNvSpPr>
            <p:nvPr/>
          </p:nvSpPr>
          <p:spPr bwMode="auto">
            <a:xfrm>
              <a:off x="2728" y="2039"/>
              <a:ext cx="7" cy="1105"/>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46" name="Rectangle 254"/>
            <p:cNvSpPr>
              <a:spLocks noChangeArrowheads="1"/>
            </p:cNvSpPr>
            <p:nvPr/>
          </p:nvSpPr>
          <p:spPr bwMode="auto">
            <a:xfrm>
              <a:off x="2735" y="2039"/>
              <a:ext cx="7" cy="1105"/>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47" name="Rectangle 255"/>
            <p:cNvSpPr>
              <a:spLocks noChangeArrowheads="1"/>
            </p:cNvSpPr>
            <p:nvPr/>
          </p:nvSpPr>
          <p:spPr bwMode="auto">
            <a:xfrm>
              <a:off x="2742" y="2039"/>
              <a:ext cx="7" cy="1105"/>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848" name="Rectangle 256"/>
            <p:cNvSpPr>
              <a:spLocks noChangeArrowheads="1"/>
            </p:cNvSpPr>
            <p:nvPr/>
          </p:nvSpPr>
          <p:spPr bwMode="auto">
            <a:xfrm>
              <a:off x="2749" y="2039"/>
              <a:ext cx="7" cy="1105"/>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849" name="Rectangle 257"/>
            <p:cNvSpPr>
              <a:spLocks noChangeArrowheads="1"/>
            </p:cNvSpPr>
            <p:nvPr/>
          </p:nvSpPr>
          <p:spPr bwMode="auto">
            <a:xfrm>
              <a:off x="2586" y="2039"/>
              <a:ext cx="170" cy="110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850" name="Rectangle 258"/>
            <p:cNvSpPr>
              <a:spLocks noChangeArrowheads="1"/>
            </p:cNvSpPr>
            <p:nvPr/>
          </p:nvSpPr>
          <p:spPr bwMode="auto">
            <a:xfrm>
              <a:off x="2789" y="2039"/>
              <a:ext cx="7" cy="1105"/>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851" name="Rectangle 259"/>
            <p:cNvSpPr>
              <a:spLocks noChangeArrowheads="1"/>
            </p:cNvSpPr>
            <p:nvPr/>
          </p:nvSpPr>
          <p:spPr bwMode="auto">
            <a:xfrm>
              <a:off x="2796" y="2039"/>
              <a:ext cx="7" cy="1105"/>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852" name="Rectangle 260"/>
            <p:cNvSpPr>
              <a:spLocks noChangeArrowheads="1"/>
            </p:cNvSpPr>
            <p:nvPr/>
          </p:nvSpPr>
          <p:spPr bwMode="auto">
            <a:xfrm>
              <a:off x="2803" y="2039"/>
              <a:ext cx="7" cy="1105"/>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53" name="Rectangle 261"/>
            <p:cNvSpPr>
              <a:spLocks noChangeArrowheads="1"/>
            </p:cNvSpPr>
            <p:nvPr/>
          </p:nvSpPr>
          <p:spPr bwMode="auto">
            <a:xfrm>
              <a:off x="2810" y="2039"/>
              <a:ext cx="7" cy="1105"/>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54" name="Rectangle 262"/>
            <p:cNvSpPr>
              <a:spLocks noChangeArrowheads="1"/>
            </p:cNvSpPr>
            <p:nvPr/>
          </p:nvSpPr>
          <p:spPr bwMode="auto">
            <a:xfrm>
              <a:off x="2817" y="2039"/>
              <a:ext cx="6" cy="1105"/>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55" name="Rectangle 263"/>
            <p:cNvSpPr>
              <a:spLocks noChangeArrowheads="1"/>
            </p:cNvSpPr>
            <p:nvPr/>
          </p:nvSpPr>
          <p:spPr bwMode="auto">
            <a:xfrm>
              <a:off x="2823" y="2039"/>
              <a:ext cx="7" cy="1105"/>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56" name="Rectangle 264"/>
            <p:cNvSpPr>
              <a:spLocks noChangeArrowheads="1"/>
            </p:cNvSpPr>
            <p:nvPr/>
          </p:nvSpPr>
          <p:spPr bwMode="auto">
            <a:xfrm>
              <a:off x="2830" y="2039"/>
              <a:ext cx="7" cy="1105"/>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857" name="Rectangle 265"/>
            <p:cNvSpPr>
              <a:spLocks noChangeArrowheads="1"/>
            </p:cNvSpPr>
            <p:nvPr/>
          </p:nvSpPr>
          <p:spPr bwMode="auto">
            <a:xfrm>
              <a:off x="2837" y="2039"/>
              <a:ext cx="7" cy="1105"/>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58" name="Rectangle 266"/>
            <p:cNvSpPr>
              <a:spLocks noChangeArrowheads="1"/>
            </p:cNvSpPr>
            <p:nvPr/>
          </p:nvSpPr>
          <p:spPr bwMode="auto">
            <a:xfrm>
              <a:off x="2844" y="2039"/>
              <a:ext cx="7" cy="1105"/>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59" name="Rectangle 267"/>
            <p:cNvSpPr>
              <a:spLocks noChangeArrowheads="1"/>
            </p:cNvSpPr>
            <p:nvPr/>
          </p:nvSpPr>
          <p:spPr bwMode="auto">
            <a:xfrm>
              <a:off x="2851" y="2039"/>
              <a:ext cx="6" cy="1105"/>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60" name="Rectangle 268"/>
            <p:cNvSpPr>
              <a:spLocks noChangeArrowheads="1"/>
            </p:cNvSpPr>
            <p:nvPr/>
          </p:nvSpPr>
          <p:spPr bwMode="auto">
            <a:xfrm>
              <a:off x="2857" y="2039"/>
              <a:ext cx="7" cy="1105"/>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61" name="Rectangle 269"/>
            <p:cNvSpPr>
              <a:spLocks noChangeArrowheads="1"/>
            </p:cNvSpPr>
            <p:nvPr/>
          </p:nvSpPr>
          <p:spPr bwMode="auto">
            <a:xfrm>
              <a:off x="2864" y="2039"/>
              <a:ext cx="7" cy="1105"/>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62" name="Rectangle 270"/>
            <p:cNvSpPr>
              <a:spLocks noChangeArrowheads="1"/>
            </p:cNvSpPr>
            <p:nvPr/>
          </p:nvSpPr>
          <p:spPr bwMode="auto">
            <a:xfrm>
              <a:off x="2871" y="2039"/>
              <a:ext cx="7" cy="1105"/>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863" name="Rectangle 271"/>
            <p:cNvSpPr>
              <a:spLocks noChangeArrowheads="1"/>
            </p:cNvSpPr>
            <p:nvPr/>
          </p:nvSpPr>
          <p:spPr bwMode="auto">
            <a:xfrm>
              <a:off x="2878" y="2039"/>
              <a:ext cx="7" cy="1105"/>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64" name="Rectangle 272"/>
            <p:cNvSpPr>
              <a:spLocks noChangeArrowheads="1"/>
            </p:cNvSpPr>
            <p:nvPr/>
          </p:nvSpPr>
          <p:spPr bwMode="auto">
            <a:xfrm>
              <a:off x="2885" y="2039"/>
              <a:ext cx="6" cy="1105"/>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65" name="Rectangle 273"/>
            <p:cNvSpPr>
              <a:spLocks noChangeArrowheads="1"/>
            </p:cNvSpPr>
            <p:nvPr/>
          </p:nvSpPr>
          <p:spPr bwMode="auto">
            <a:xfrm>
              <a:off x="2891" y="2039"/>
              <a:ext cx="7" cy="1105"/>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66" name="Rectangle 274"/>
            <p:cNvSpPr>
              <a:spLocks noChangeArrowheads="1"/>
            </p:cNvSpPr>
            <p:nvPr/>
          </p:nvSpPr>
          <p:spPr bwMode="auto">
            <a:xfrm>
              <a:off x="2898" y="2039"/>
              <a:ext cx="7" cy="1105"/>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67" name="Rectangle 275"/>
            <p:cNvSpPr>
              <a:spLocks noChangeArrowheads="1"/>
            </p:cNvSpPr>
            <p:nvPr/>
          </p:nvSpPr>
          <p:spPr bwMode="auto">
            <a:xfrm>
              <a:off x="2905" y="2039"/>
              <a:ext cx="7" cy="1105"/>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68" name="Rectangle 276"/>
            <p:cNvSpPr>
              <a:spLocks noChangeArrowheads="1"/>
            </p:cNvSpPr>
            <p:nvPr/>
          </p:nvSpPr>
          <p:spPr bwMode="auto">
            <a:xfrm>
              <a:off x="2912" y="2039"/>
              <a:ext cx="7" cy="1105"/>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869" name="Rectangle 277"/>
            <p:cNvSpPr>
              <a:spLocks noChangeArrowheads="1"/>
            </p:cNvSpPr>
            <p:nvPr/>
          </p:nvSpPr>
          <p:spPr bwMode="auto">
            <a:xfrm>
              <a:off x="2919" y="2039"/>
              <a:ext cx="6" cy="1105"/>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70" name="Rectangle 278"/>
            <p:cNvSpPr>
              <a:spLocks noChangeArrowheads="1"/>
            </p:cNvSpPr>
            <p:nvPr/>
          </p:nvSpPr>
          <p:spPr bwMode="auto">
            <a:xfrm>
              <a:off x="2925" y="2039"/>
              <a:ext cx="7" cy="1105"/>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71" name="Rectangle 279"/>
            <p:cNvSpPr>
              <a:spLocks noChangeArrowheads="1"/>
            </p:cNvSpPr>
            <p:nvPr/>
          </p:nvSpPr>
          <p:spPr bwMode="auto">
            <a:xfrm>
              <a:off x="2932" y="2039"/>
              <a:ext cx="7" cy="1105"/>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72" name="Rectangle 280"/>
            <p:cNvSpPr>
              <a:spLocks noChangeArrowheads="1"/>
            </p:cNvSpPr>
            <p:nvPr/>
          </p:nvSpPr>
          <p:spPr bwMode="auto">
            <a:xfrm>
              <a:off x="2939" y="2039"/>
              <a:ext cx="7" cy="1105"/>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73" name="Rectangle 281"/>
            <p:cNvSpPr>
              <a:spLocks noChangeArrowheads="1"/>
            </p:cNvSpPr>
            <p:nvPr/>
          </p:nvSpPr>
          <p:spPr bwMode="auto">
            <a:xfrm>
              <a:off x="2946" y="2039"/>
              <a:ext cx="6" cy="1105"/>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874" name="Rectangle 282"/>
            <p:cNvSpPr>
              <a:spLocks noChangeArrowheads="1"/>
            </p:cNvSpPr>
            <p:nvPr/>
          </p:nvSpPr>
          <p:spPr bwMode="auto">
            <a:xfrm>
              <a:off x="2952" y="2039"/>
              <a:ext cx="7" cy="1105"/>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875" name="Rectangle 283"/>
            <p:cNvSpPr>
              <a:spLocks noChangeArrowheads="1"/>
            </p:cNvSpPr>
            <p:nvPr/>
          </p:nvSpPr>
          <p:spPr bwMode="auto">
            <a:xfrm>
              <a:off x="2789" y="2039"/>
              <a:ext cx="170" cy="110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876" name="Rectangle 284"/>
            <p:cNvSpPr>
              <a:spLocks noChangeArrowheads="1"/>
            </p:cNvSpPr>
            <p:nvPr/>
          </p:nvSpPr>
          <p:spPr bwMode="auto">
            <a:xfrm>
              <a:off x="2993" y="2026"/>
              <a:ext cx="7" cy="1118"/>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877" name="Rectangle 285"/>
            <p:cNvSpPr>
              <a:spLocks noChangeArrowheads="1"/>
            </p:cNvSpPr>
            <p:nvPr/>
          </p:nvSpPr>
          <p:spPr bwMode="auto">
            <a:xfrm>
              <a:off x="3000" y="2026"/>
              <a:ext cx="7" cy="1118"/>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878" name="Rectangle 286"/>
            <p:cNvSpPr>
              <a:spLocks noChangeArrowheads="1"/>
            </p:cNvSpPr>
            <p:nvPr/>
          </p:nvSpPr>
          <p:spPr bwMode="auto">
            <a:xfrm>
              <a:off x="3007" y="2026"/>
              <a:ext cx="7" cy="1118"/>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79" name="Rectangle 287"/>
            <p:cNvSpPr>
              <a:spLocks noChangeArrowheads="1"/>
            </p:cNvSpPr>
            <p:nvPr/>
          </p:nvSpPr>
          <p:spPr bwMode="auto">
            <a:xfrm>
              <a:off x="3014" y="2026"/>
              <a:ext cx="6" cy="1118"/>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80" name="Rectangle 288"/>
            <p:cNvSpPr>
              <a:spLocks noChangeArrowheads="1"/>
            </p:cNvSpPr>
            <p:nvPr/>
          </p:nvSpPr>
          <p:spPr bwMode="auto">
            <a:xfrm>
              <a:off x="3020" y="2026"/>
              <a:ext cx="7" cy="1118"/>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81" name="Rectangle 289"/>
            <p:cNvSpPr>
              <a:spLocks noChangeArrowheads="1"/>
            </p:cNvSpPr>
            <p:nvPr/>
          </p:nvSpPr>
          <p:spPr bwMode="auto">
            <a:xfrm>
              <a:off x="3027" y="2026"/>
              <a:ext cx="7" cy="1118"/>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82" name="Rectangle 290"/>
            <p:cNvSpPr>
              <a:spLocks noChangeArrowheads="1"/>
            </p:cNvSpPr>
            <p:nvPr/>
          </p:nvSpPr>
          <p:spPr bwMode="auto">
            <a:xfrm>
              <a:off x="3034" y="2026"/>
              <a:ext cx="7" cy="1118"/>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883" name="Rectangle 291"/>
            <p:cNvSpPr>
              <a:spLocks noChangeArrowheads="1"/>
            </p:cNvSpPr>
            <p:nvPr/>
          </p:nvSpPr>
          <p:spPr bwMode="auto">
            <a:xfrm>
              <a:off x="3041" y="2026"/>
              <a:ext cx="7" cy="1118"/>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84" name="Rectangle 292"/>
            <p:cNvSpPr>
              <a:spLocks noChangeArrowheads="1"/>
            </p:cNvSpPr>
            <p:nvPr/>
          </p:nvSpPr>
          <p:spPr bwMode="auto">
            <a:xfrm>
              <a:off x="3048" y="2026"/>
              <a:ext cx="6" cy="1118"/>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85" name="Rectangle 293"/>
            <p:cNvSpPr>
              <a:spLocks noChangeArrowheads="1"/>
            </p:cNvSpPr>
            <p:nvPr/>
          </p:nvSpPr>
          <p:spPr bwMode="auto">
            <a:xfrm>
              <a:off x="3054" y="2026"/>
              <a:ext cx="7" cy="1118"/>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86" name="Rectangle 294"/>
            <p:cNvSpPr>
              <a:spLocks noChangeArrowheads="1"/>
            </p:cNvSpPr>
            <p:nvPr/>
          </p:nvSpPr>
          <p:spPr bwMode="auto">
            <a:xfrm>
              <a:off x="3061" y="2026"/>
              <a:ext cx="7" cy="1118"/>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87" name="Rectangle 295"/>
            <p:cNvSpPr>
              <a:spLocks noChangeArrowheads="1"/>
            </p:cNvSpPr>
            <p:nvPr/>
          </p:nvSpPr>
          <p:spPr bwMode="auto">
            <a:xfrm>
              <a:off x="3068" y="2026"/>
              <a:ext cx="7" cy="1118"/>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88" name="Rectangle 296"/>
            <p:cNvSpPr>
              <a:spLocks noChangeArrowheads="1"/>
            </p:cNvSpPr>
            <p:nvPr/>
          </p:nvSpPr>
          <p:spPr bwMode="auto">
            <a:xfrm>
              <a:off x="3075" y="2026"/>
              <a:ext cx="6" cy="1118"/>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889" name="Rectangle 297"/>
            <p:cNvSpPr>
              <a:spLocks noChangeArrowheads="1"/>
            </p:cNvSpPr>
            <p:nvPr/>
          </p:nvSpPr>
          <p:spPr bwMode="auto">
            <a:xfrm>
              <a:off x="3081" y="2026"/>
              <a:ext cx="7" cy="1118"/>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890" name="Rectangle 298"/>
            <p:cNvSpPr>
              <a:spLocks noChangeArrowheads="1"/>
            </p:cNvSpPr>
            <p:nvPr/>
          </p:nvSpPr>
          <p:spPr bwMode="auto">
            <a:xfrm>
              <a:off x="3088" y="2026"/>
              <a:ext cx="7" cy="1118"/>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891" name="Rectangle 299"/>
            <p:cNvSpPr>
              <a:spLocks noChangeArrowheads="1"/>
            </p:cNvSpPr>
            <p:nvPr/>
          </p:nvSpPr>
          <p:spPr bwMode="auto">
            <a:xfrm>
              <a:off x="3095" y="2026"/>
              <a:ext cx="7" cy="1118"/>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892" name="Rectangle 300"/>
            <p:cNvSpPr>
              <a:spLocks noChangeArrowheads="1"/>
            </p:cNvSpPr>
            <p:nvPr/>
          </p:nvSpPr>
          <p:spPr bwMode="auto">
            <a:xfrm>
              <a:off x="3102" y="2026"/>
              <a:ext cx="7" cy="1118"/>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893" name="Rectangle 301"/>
            <p:cNvSpPr>
              <a:spLocks noChangeArrowheads="1"/>
            </p:cNvSpPr>
            <p:nvPr/>
          </p:nvSpPr>
          <p:spPr bwMode="auto">
            <a:xfrm>
              <a:off x="3109" y="2026"/>
              <a:ext cx="6" cy="1118"/>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894" name="Rectangle 302"/>
            <p:cNvSpPr>
              <a:spLocks noChangeArrowheads="1"/>
            </p:cNvSpPr>
            <p:nvPr/>
          </p:nvSpPr>
          <p:spPr bwMode="auto">
            <a:xfrm>
              <a:off x="3115" y="2026"/>
              <a:ext cx="7" cy="1118"/>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895" name="Rectangle 303"/>
            <p:cNvSpPr>
              <a:spLocks noChangeArrowheads="1"/>
            </p:cNvSpPr>
            <p:nvPr/>
          </p:nvSpPr>
          <p:spPr bwMode="auto">
            <a:xfrm>
              <a:off x="3122" y="2026"/>
              <a:ext cx="7" cy="1118"/>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896" name="Rectangle 304"/>
            <p:cNvSpPr>
              <a:spLocks noChangeArrowheads="1"/>
            </p:cNvSpPr>
            <p:nvPr/>
          </p:nvSpPr>
          <p:spPr bwMode="auto">
            <a:xfrm>
              <a:off x="3129" y="2026"/>
              <a:ext cx="7" cy="1118"/>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897" name="Rectangle 305"/>
            <p:cNvSpPr>
              <a:spLocks noChangeArrowheads="1"/>
            </p:cNvSpPr>
            <p:nvPr/>
          </p:nvSpPr>
          <p:spPr bwMode="auto">
            <a:xfrm>
              <a:off x="3136" y="2026"/>
              <a:ext cx="7" cy="1118"/>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898" name="Rectangle 306"/>
            <p:cNvSpPr>
              <a:spLocks noChangeArrowheads="1"/>
            </p:cNvSpPr>
            <p:nvPr/>
          </p:nvSpPr>
          <p:spPr bwMode="auto">
            <a:xfrm>
              <a:off x="3143" y="2026"/>
              <a:ext cx="6" cy="1118"/>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899" name="Rectangle 307"/>
            <p:cNvSpPr>
              <a:spLocks noChangeArrowheads="1"/>
            </p:cNvSpPr>
            <p:nvPr/>
          </p:nvSpPr>
          <p:spPr bwMode="auto">
            <a:xfrm>
              <a:off x="3149" y="2026"/>
              <a:ext cx="7" cy="1118"/>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00" name="Rectangle 308"/>
            <p:cNvSpPr>
              <a:spLocks noChangeArrowheads="1"/>
            </p:cNvSpPr>
            <p:nvPr/>
          </p:nvSpPr>
          <p:spPr bwMode="auto">
            <a:xfrm>
              <a:off x="3156" y="2026"/>
              <a:ext cx="7" cy="1118"/>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01" name="Rectangle 309"/>
            <p:cNvSpPr>
              <a:spLocks noChangeArrowheads="1"/>
            </p:cNvSpPr>
            <p:nvPr/>
          </p:nvSpPr>
          <p:spPr bwMode="auto">
            <a:xfrm>
              <a:off x="2993" y="2026"/>
              <a:ext cx="170" cy="1118"/>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902" name="Rectangle 310"/>
            <p:cNvSpPr>
              <a:spLocks noChangeArrowheads="1"/>
            </p:cNvSpPr>
            <p:nvPr/>
          </p:nvSpPr>
          <p:spPr bwMode="auto">
            <a:xfrm>
              <a:off x="3197" y="1942"/>
              <a:ext cx="7" cy="120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03" name="Rectangle 311"/>
            <p:cNvSpPr>
              <a:spLocks noChangeArrowheads="1"/>
            </p:cNvSpPr>
            <p:nvPr/>
          </p:nvSpPr>
          <p:spPr bwMode="auto">
            <a:xfrm>
              <a:off x="3204" y="1942"/>
              <a:ext cx="7" cy="120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04" name="Rectangle 312"/>
            <p:cNvSpPr>
              <a:spLocks noChangeArrowheads="1"/>
            </p:cNvSpPr>
            <p:nvPr/>
          </p:nvSpPr>
          <p:spPr bwMode="auto">
            <a:xfrm>
              <a:off x="3211" y="1942"/>
              <a:ext cx="6" cy="120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905" name="Rectangle 313"/>
            <p:cNvSpPr>
              <a:spLocks noChangeArrowheads="1"/>
            </p:cNvSpPr>
            <p:nvPr/>
          </p:nvSpPr>
          <p:spPr bwMode="auto">
            <a:xfrm>
              <a:off x="3217" y="1942"/>
              <a:ext cx="7" cy="120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906" name="Rectangle 314"/>
            <p:cNvSpPr>
              <a:spLocks noChangeArrowheads="1"/>
            </p:cNvSpPr>
            <p:nvPr/>
          </p:nvSpPr>
          <p:spPr bwMode="auto">
            <a:xfrm>
              <a:off x="3224" y="1942"/>
              <a:ext cx="7" cy="120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907" name="Rectangle 315"/>
            <p:cNvSpPr>
              <a:spLocks noChangeArrowheads="1"/>
            </p:cNvSpPr>
            <p:nvPr/>
          </p:nvSpPr>
          <p:spPr bwMode="auto">
            <a:xfrm>
              <a:off x="3231" y="1942"/>
              <a:ext cx="7" cy="120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908" name="Rectangle 316"/>
            <p:cNvSpPr>
              <a:spLocks noChangeArrowheads="1"/>
            </p:cNvSpPr>
            <p:nvPr/>
          </p:nvSpPr>
          <p:spPr bwMode="auto">
            <a:xfrm>
              <a:off x="3238" y="1942"/>
              <a:ext cx="6" cy="120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909" name="Rectangle 317"/>
            <p:cNvSpPr>
              <a:spLocks noChangeArrowheads="1"/>
            </p:cNvSpPr>
            <p:nvPr/>
          </p:nvSpPr>
          <p:spPr bwMode="auto">
            <a:xfrm>
              <a:off x="3244" y="1942"/>
              <a:ext cx="7" cy="120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910" name="Rectangle 318"/>
            <p:cNvSpPr>
              <a:spLocks noChangeArrowheads="1"/>
            </p:cNvSpPr>
            <p:nvPr/>
          </p:nvSpPr>
          <p:spPr bwMode="auto">
            <a:xfrm>
              <a:off x="3251" y="1942"/>
              <a:ext cx="7" cy="120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911" name="Rectangle 319"/>
            <p:cNvSpPr>
              <a:spLocks noChangeArrowheads="1"/>
            </p:cNvSpPr>
            <p:nvPr/>
          </p:nvSpPr>
          <p:spPr bwMode="auto">
            <a:xfrm>
              <a:off x="3258" y="1942"/>
              <a:ext cx="7" cy="120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912" name="Rectangle 320"/>
            <p:cNvSpPr>
              <a:spLocks noChangeArrowheads="1"/>
            </p:cNvSpPr>
            <p:nvPr/>
          </p:nvSpPr>
          <p:spPr bwMode="auto">
            <a:xfrm>
              <a:off x="3265" y="1942"/>
              <a:ext cx="7" cy="120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913" name="Rectangle 321"/>
            <p:cNvSpPr>
              <a:spLocks noChangeArrowheads="1"/>
            </p:cNvSpPr>
            <p:nvPr/>
          </p:nvSpPr>
          <p:spPr bwMode="auto">
            <a:xfrm>
              <a:off x="3272" y="1942"/>
              <a:ext cx="6" cy="120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914" name="Rectangle 322"/>
            <p:cNvSpPr>
              <a:spLocks noChangeArrowheads="1"/>
            </p:cNvSpPr>
            <p:nvPr/>
          </p:nvSpPr>
          <p:spPr bwMode="auto">
            <a:xfrm>
              <a:off x="3278" y="1942"/>
              <a:ext cx="7" cy="1202"/>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915" name="Rectangle 323"/>
            <p:cNvSpPr>
              <a:spLocks noChangeArrowheads="1"/>
            </p:cNvSpPr>
            <p:nvPr/>
          </p:nvSpPr>
          <p:spPr bwMode="auto">
            <a:xfrm>
              <a:off x="3285" y="1942"/>
              <a:ext cx="7" cy="120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916" name="Rectangle 324"/>
            <p:cNvSpPr>
              <a:spLocks noChangeArrowheads="1"/>
            </p:cNvSpPr>
            <p:nvPr/>
          </p:nvSpPr>
          <p:spPr bwMode="auto">
            <a:xfrm>
              <a:off x="3292" y="1942"/>
              <a:ext cx="7" cy="120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917" name="Rectangle 325"/>
            <p:cNvSpPr>
              <a:spLocks noChangeArrowheads="1"/>
            </p:cNvSpPr>
            <p:nvPr/>
          </p:nvSpPr>
          <p:spPr bwMode="auto">
            <a:xfrm>
              <a:off x="3299" y="1942"/>
              <a:ext cx="7" cy="120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918" name="Rectangle 326"/>
            <p:cNvSpPr>
              <a:spLocks noChangeArrowheads="1"/>
            </p:cNvSpPr>
            <p:nvPr/>
          </p:nvSpPr>
          <p:spPr bwMode="auto">
            <a:xfrm>
              <a:off x="3306" y="1942"/>
              <a:ext cx="6" cy="120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919" name="Rectangle 327"/>
            <p:cNvSpPr>
              <a:spLocks noChangeArrowheads="1"/>
            </p:cNvSpPr>
            <p:nvPr/>
          </p:nvSpPr>
          <p:spPr bwMode="auto">
            <a:xfrm>
              <a:off x="3312" y="1942"/>
              <a:ext cx="7" cy="120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920" name="Rectangle 328"/>
            <p:cNvSpPr>
              <a:spLocks noChangeArrowheads="1"/>
            </p:cNvSpPr>
            <p:nvPr/>
          </p:nvSpPr>
          <p:spPr bwMode="auto">
            <a:xfrm>
              <a:off x="3319" y="1942"/>
              <a:ext cx="7" cy="120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921" name="Rectangle 329"/>
            <p:cNvSpPr>
              <a:spLocks noChangeArrowheads="1"/>
            </p:cNvSpPr>
            <p:nvPr/>
          </p:nvSpPr>
          <p:spPr bwMode="auto">
            <a:xfrm>
              <a:off x="3326" y="1942"/>
              <a:ext cx="7" cy="120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922" name="Rectangle 330"/>
            <p:cNvSpPr>
              <a:spLocks noChangeArrowheads="1"/>
            </p:cNvSpPr>
            <p:nvPr/>
          </p:nvSpPr>
          <p:spPr bwMode="auto">
            <a:xfrm>
              <a:off x="3333" y="1942"/>
              <a:ext cx="7" cy="120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923" name="Rectangle 331"/>
            <p:cNvSpPr>
              <a:spLocks noChangeArrowheads="1"/>
            </p:cNvSpPr>
            <p:nvPr/>
          </p:nvSpPr>
          <p:spPr bwMode="auto">
            <a:xfrm>
              <a:off x="3340" y="1942"/>
              <a:ext cx="6" cy="120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924" name="Rectangle 332"/>
            <p:cNvSpPr>
              <a:spLocks noChangeArrowheads="1"/>
            </p:cNvSpPr>
            <p:nvPr/>
          </p:nvSpPr>
          <p:spPr bwMode="auto">
            <a:xfrm>
              <a:off x="3346" y="1942"/>
              <a:ext cx="7" cy="120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925" name="Rectangle 333"/>
            <p:cNvSpPr>
              <a:spLocks noChangeArrowheads="1"/>
            </p:cNvSpPr>
            <p:nvPr/>
          </p:nvSpPr>
          <p:spPr bwMode="auto">
            <a:xfrm>
              <a:off x="3353" y="1942"/>
              <a:ext cx="7" cy="120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26" name="Rectangle 334"/>
            <p:cNvSpPr>
              <a:spLocks noChangeArrowheads="1"/>
            </p:cNvSpPr>
            <p:nvPr/>
          </p:nvSpPr>
          <p:spPr bwMode="auto">
            <a:xfrm>
              <a:off x="3360" y="1942"/>
              <a:ext cx="7" cy="120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27" name="Rectangle 335"/>
            <p:cNvSpPr>
              <a:spLocks noChangeArrowheads="1"/>
            </p:cNvSpPr>
            <p:nvPr/>
          </p:nvSpPr>
          <p:spPr bwMode="auto">
            <a:xfrm>
              <a:off x="3197" y="1942"/>
              <a:ext cx="170" cy="120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928" name="Rectangle 336"/>
            <p:cNvSpPr>
              <a:spLocks noChangeArrowheads="1"/>
            </p:cNvSpPr>
            <p:nvPr/>
          </p:nvSpPr>
          <p:spPr bwMode="auto">
            <a:xfrm>
              <a:off x="3401" y="1930"/>
              <a:ext cx="6" cy="121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29" name="Rectangle 337"/>
            <p:cNvSpPr>
              <a:spLocks noChangeArrowheads="1"/>
            </p:cNvSpPr>
            <p:nvPr/>
          </p:nvSpPr>
          <p:spPr bwMode="auto">
            <a:xfrm>
              <a:off x="3407" y="1930"/>
              <a:ext cx="7" cy="121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30" name="Rectangle 338"/>
            <p:cNvSpPr>
              <a:spLocks noChangeArrowheads="1"/>
            </p:cNvSpPr>
            <p:nvPr/>
          </p:nvSpPr>
          <p:spPr bwMode="auto">
            <a:xfrm>
              <a:off x="3414" y="1930"/>
              <a:ext cx="7" cy="121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931" name="Rectangle 339"/>
            <p:cNvSpPr>
              <a:spLocks noChangeArrowheads="1"/>
            </p:cNvSpPr>
            <p:nvPr/>
          </p:nvSpPr>
          <p:spPr bwMode="auto">
            <a:xfrm>
              <a:off x="3421" y="1930"/>
              <a:ext cx="7" cy="121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932" name="Rectangle 340"/>
            <p:cNvSpPr>
              <a:spLocks noChangeArrowheads="1"/>
            </p:cNvSpPr>
            <p:nvPr/>
          </p:nvSpPr>
          <p:spPr bwMode="auto">
            <a:xfrm>
              <a:off x="3428" y="1930"/>
              <a:ext cx="7" cy="121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933" name="Rectangle 341"/>
            <p:cNvSpPr>
              <a:spLocks noChangeArrowheads="1"/>
            </p:cNvSpPr>
            <p:nvPr/>
          </p:nvSpPr>
          <p:spPr bwMode="auto">
            <a:xfrm>
              <a:off x="3435" y="1930"/>
              <a:ext cx="6" cy="121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934" name="Rectangle 342"/>
            <p:cNvSpPr>
              <a:spLocks noChangeArrowheads="1"/>
            </p:cNvSpPr>
            <p:nvPr/>
          </p:nvSpPr>
          <p:spPr bwMode="auto">
            <a:xfrm>
              <a:off x="3441" y="1930"/>
              <a:ext cx="7" cy="121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935" name="Rectangle 343"/>
            <p:cNvSpPr>
              <a:spLocks noChangeArrowheads="1"/>
            </p:cNvSpPr>
            <p:nvPr/>
          </p:nvSpPr>
          <p:spPr bwMode="auto">
            <a:xfrm>
              <a:off x="3448" y="1930"/>
              <a:ext cx="7" cy="121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936" name="Rectangle 344"/>
            <p:cNvSpPr>
              <a:spLocks noChangeArrowheads="1"/>
            </p:cNvSpPr>
            <p:nvPr/>
          </p:nvSpPr>
          <p:spPr bwMode="auto">
            <a:xfrm>
              <a:off x="3455" y="1930"/>
              <a:ext cx="7" cy="121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937" name="Rectangle 345"/>
            <p:cNvSpPr>
              <a:spLocks noChangeArrowheads="1"/>
            </p:cNvSpPr>
            <p:nvPr/>
          </p:nvSpPr>
          <p:spPr bwMode="auto">
            <a:xfrm>
              <a:off x="3462" y="1930"/>
              <a:ext cx="7" cy="121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938" name="Rectangle 346"/>
            <p:cNvSpPr>
              <a:spLocks noChangeArrowheads="1"/>
            </p:cNvSpPr>
            <p:nvPr/>
          </p:nvSpPr>
          <p:spPr bwMode="auto">
            <a:xfrm>
              <a:off x="3469" y="1930"/>
              <a:ext cx="6" cy="121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939" name="Rectangle 347"/>
            <p:cNvSpPr>
              <a:spLocks noChangeArrowheads="1"/>
            </p:cNvSpPr>
            <p:nvPr/>
          </p:nvSpPr>
          <p:spPr bwMode="auto">
            <a:xfrm>
              <a:off x="3475" y="1930"/>
              <a:ext cx="7" cy="121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940" name="Rectangle 348"/>
            <p:cNvSpPr>
              <a:spLocks noChangeArrowheads="1"/>
            </p:cNvSpPr>
            <p:nvPr/>
          </p:nvSpPr>
          <p:spPr bwMode="auto">
            <a:xfrm>
              <a:off x="3482" y="1930"/>
              <a:ext cx="7" cy="1214"/>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941" name="Rectangle 349"/>
            <p:cNvSpPr>
              <a:spLocks noChangeArrowheads="1"/>
            </p:cNvSpPr>
            <p:nvPr/>
          </p:nvSpPr>
          <p:spPr bwMode="auto">
            <a:xfrm>
              <a:off x="3489" y="1930"/>
              <a:ext cx="7" cy="121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942" name="Rectangle 350"/>
            <p:cNvSpPr>
              <a:spLocks noChangeArrowheads="1"/>
            </p:cNvSpPr>
            <p:nvPr/>
          </p:nvSpPr>
          <p:spPr bwMode="auto">
            <a:xfrm>
              <a:off x="3496" y="1930"/>
              <a:ext cx="6" cy="121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943" name="Rectangle 351"/>
            <p:cNvSpPr>
              <a:spLocks noChangeArrowheads="1"/>
            </p:cNvSpPr>
            <p:nvPr/>
          </p:nvSpPr>
          <p:spPr bwMode="auto">
            <a:xfrm>
              <a:off x="3502" y="1930"/>
              <a:ext cx="7" cy="121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944" name="Rectangle 352"/>
            <p:cNvSpPr>
              <a:spLocks noChangeArrowheads="1"/>
            </p:cNvSpPr>
            <p:nvPr/>
          </p:nvSpPr>
          <p:spPr bwMode="auto">
            <a:xfrm>
              <a:off x="3509" y="1930"/>
              <a:ext cx="7" cy="121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945" name="Rectangle 353"/>
            <p:cNvSpPr>
              <a:spLocks noChangeArrowheads="1"/>
            </p:cNvSpPr>
            <p:nvPr/>
          </p:nvSpPr>
          <p:spPr bwMode="auto">
            <a:xfrm>
              <a:off x="3516" y="1930"/>
              <a:ext cx="7" cy="121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946" name="Rectangle 354"/>
            <p:cNvSpPr>
              <a:spLocks noChangeArrowheads="1"/>
            </p:cNvSpPr>
            <p:nvPr/>
          </p:nvSpPr>
          <p:spPr bwMode="auto">
            <a:xfrm>
              <a:off x="3523" y="1930"/>
              <a:ext cx="7" cy="121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947" name="Rectangle 355"/>
            <p:cNvSpPr>
              <a:spLocks noChangeArrowheads="1"/>
            </p:cNvSpPr>
            <p:nvPr/>
          </p:nvSpPr>
          <p:spPr bwMode="auto">
            <a:xfrm>
              <a:off x="3530" y="1930"/>
              <a:ext cx="6" cy="121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948" name="Rectangle 356"/>
            <p:cNvSpPr>
              <a:spLocks noChangeArrowheads="1"/>
            </p:cNvSpPr>
            <p:nvPr/>
          </p:nvSpPr>
          <p:spPr bwMode="auto">
            <a:xfrm>
              <a:off x="3536" y="1930"/>
              <a:ext cx="7" cy="121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949" name="Rectangle 357"/>
            <p:cNvSpPr>
              <a:spLocks noChangeArrowheads="1"/>
            </p:cNvSpPr>
            <p:nvPr/>
          </p:nvSpPr>
          <p:spPr bwMode="auto">
            <a:xfrm>
              <a:off x="3543" y="1930"/>
              <a:ext cx="7" cy="121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950" name="Rectangle 358"/>
            <p:cNvSpPr>
              <a:spLocks noChangeArrowheads="1"/>
            </p:cNvSpPr>
            <p:nvPr/>
          </p:nvSpPr>
          <p:spPr bwMode="auto">
            <a:xfrm>
              <a:off x="3550" y="1930"/>
              <a:ext cx="7" cy="121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951" name="Rectangle 359"/>
            <p:cNvSpPr>
              <a:spLocks noChangeArrowheads="1"/>
            </p:cNvSpPr>
            <p:nvPr/>
          </p:nvSpPr>
          <p:spPr bwMode="auto">
            <a:xfrm>
              <a:off x="3557" y="1930"/>
              <a:ext cx="7" cy="121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52" name="Rectangle 360"/>
            <p:cNvSpPr>
              <a:spLocks noChangeArrowheads="1"/>
            </p:cNvSpPr>
            <p:nvPr/>
          </p:nvSpPr>
          <p:spPr bwMode="auto">
            <a:xfrm>
              <a:off x="3564" y="1930"/>
              <a:ext cx="6" cy="121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53" name="Rectangle 361"/>
            <p:cNvSpPr>
              <a:spLocks noChangeArrowheads="1"/>
            </p:cNvSpPr>
            <p:nvPr/>
          </p:nvSpPr>
          <p:spPr bwMode="auto">
            <a:xfrm>
              <a:off x="3401" y="1930"/>
              <a:ext cx="169" cy="121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954" name="Rectangle 362"/>
            <p:cNvSpPr>
              <a:spLocks noChangeArrowheads="1"/>
            </p:cNvSpPr>
            <p:nvPr/>
          </p:nvSpPr>
          <p:spPr bwMode="auto">
            <a:xfrm>
              <a:off x="3604" y="1924"/>
              <a:ext cx="7" cy="1220"/>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55" name="Rectangle 363"/>
            <p:cNvSpPr>
              <a:spLocks noChangeArrowheads="1"/>
            </p:cNvSpPr>
            <p:nvPr/>
          </p:nvSpPr>
          <p:spPr bwMode="auto">
            <a:xfrm>
              <a:off x="3611" y="1924"/>
              <a:ext cx="7" cy="1220"/>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56" name="Rectangle 364"/>
            <p:cNvSpPr>
              <a:spLocks noChangeArrowheads="1"/>
            </p:cNvSpPr>
            <p:nvPr/>
          </p:nvSpPr>
          <p:spPr bwMode="auto">
            <a:xfrm>
              <a:off x="3618" y="1924"/>
              <a:ext cx="7" cy="1220"/>
            </a:xfrm>
            <a:prstGeom prst="rect">
              <a:avLst/>
            </a:prstGeom>
            <a:solidFill>
              <a:srgbClr val="008D00"/>
            </a:solidFill>
            <a:ln w="9525">
              <a:noFill/>
              <a:miter lim="800000"/>
              <a:headEnd/>
              <a:tailEnd/>
            </a:ln>
          </p:spPr>
          <p:txBody>
            <a:bodyPr/>
            <a:lstStyle/>
            <a:p>
              <a:pPr>
                <a:defRPr/>
              </a:pPr>
              <a:endParaRPr lang="en-US">
                <a:latin typeface="Arial" charset="0"/>
              </a:endParaRPr>
            </a:p>
          </p:txBody>
        </p:sp>
        <p:sp>
          <p:nvSpPr>
            <p:cNvPr id="622957" name="Rectangle 365"/>
            <p:cNvSpPr>
              <a:spLocks noChangeArrowheads="1"/>
            </p:cNvSpPr>
            <p:nvPr/>
          </p:nvSpPr>
          <p:spPr bwMode="auto">
            <a:xfrm>
              <a:off x="3625" y="1924"/>
              <a:ext cx="7" cy="1220"/>
            </a:xfrm>
            <a:prstGeom prst="rect">
              <a:avLst/>
            </a:prstGeom>
            <a:solidFill>
              <a:srgbClr val="009C00"/>
            </a:solidFill>
            <a:ln w="9525">
              <a:noFill/>
              <a:miter lim="800000"/>
              <a:headEnd/>
              <a:tailEnd/>
            </a:ln>
          </p:spPr>
          <p:txBody>
            <a:bodyPr/>
            <a:lstStyle/>
            <a:p>
              <a:pPr>
                <a:defRPr/>
              </a:pPr>
              <a:endParaRPr lang="en-US">
                <a:latin typeface="Arial" charset="0"/>
              </a:endParaRPr>
            </a:p>
          </p:txBody>
        </p:sp>
        <p:sp>
          <p:nvSpPr>
            <p:cNvPr id="622958" name="Rectangle 366"/>
            <p:cNvSpPr>
              <a:spLocks noChangeArrowheads="1"/>
            </p:cNvSpPr>
            <p:nvPr/>
          </p:nvSpPr>
          <p:spPr bwMode="auto">
            <a:xfrm>
              <a:off x="3632" y="1924"/>
              <a:ext cx="6" cy="1220"/>
            </a:xfrm>
            <a:prstGeom prst="rect">
              <a:avLst/>
            </a:prstGeom>
            <a:solidFill>
              <a:srgbClr val="00AD00"/>
            </a:solidFill>
            <a:ln w="9525">
              <a:noFill/>
              <a:miter lim="800000"/>
              <a:headEnd/>
              <a:tailEnd/>
            </a:ln>
          </p:spPr>
          <p:txBody>
            <a:bodyPr/>
            <a:lstStyle/>
            <a:p>
              <a:pPr>
                <a:defRPr/>
              </a:pPr>
              <a:endParaRPr lang="en-US">
                <a:latin typeface="Arial" charset="0"/>
              </a:endParaRPr>
            </a:p>
          </p:txBody>
        </p:sp>
        <p:sp>
          <p:nvSpPr>
            <p:cNvPr id="622959" name="Rectangle 367"/>
            <p:cNvSpPr>
              <a:spLocks noChangeArrowheads="1"/>
            </p:cNvSpPr>
            <p:nvPr/>
          </p:nvSpPr>
          <p:spPr bwMode="auto">
            <a:xfrm>
              <a:off x="3638" y="1924"/>
              <a:ext cx="7" cy="1220"/>
            </a:xfrm>
            <a:prstGeom prst="rect">
              <a:avLst/>
            </a:prstGeom>
            <a:solidFill>
              <a:srgbClr val="00C000"/>
            </a:solidFill>
            <a:ln w="9525">
              <a:noFill/>
              <a:miter lim="800000"/>
              <a:headEnd/>
              <a:tailEnd/>
            </a:ln>
          </p:spPr>
          <p:txBody>
            <a:bodyPr/>
            <a:lstStyle/>
            <a:p>
              <a:pPr>
                <a:defRPr/>
              </a:pPr>
              <a:endParaRPr lang="en-US">
                <a:latin typeface="Arial" charset="0"/>
              </a:endParaRPr>
            </a:p>
          </p:txBody>
        </p:sp>
        <p:sp>
          <p:nvSpPr>
            <p:cNvPr id="622960" name="Rectangle 368"/>
            <p:cNvSpPr>
              <a:spLocks noChangeArrowheads="1"/>
            </p:cNvSpPr>
            <p:nvPr/>
          </p:nvSpPr>
          <p:spPr bwMode="auto">
            <a:xfrm>
              <a:off x="3645" y="1924"/>
              <a:ext cx="7" cy="1220"/>
            </a:xfrm>
            <a:prstGeom prst="rect">
              <a:avLst/>
            </a:prstGeom>
            <a:solidFill>
              <a:srgbClr val="00D100"/>
            </a:solidFill>
            <a:ln w="9525">
              <a:noFill/>
              <a:miter lim="800000"/>
              <a:headEnd/>
              <a:tailEnd/>
            </a:ln>
          </p:spPr>
          <p:txBody>
            <a:bodyPr/>
            <a:lstStyle/>
            <a:p>
              <a:pPr>
                <a:defRPr/>
              </a:pPr>
              <a:endParaRPr lang="en-US">
                <a:latin typeface="Arial" charset="0"/>
              </a:endParaRPr>
            </a:p>
          </p:txBody>
        </p:sp>
        <p:sp>
          <p:nvSpPr>
            <p:cNvPr id="622961" name="Rectangle 369"/>
            <p:cNvSpPr>
              <a:spLocks noChangeArrowheads="1"/>
            </p:cNvSpPr>
            <p:nvPr/>
          </p:nvSpPr>
          <p:spPr bwMode="auto">
            <a:xfrm>
              <a:off x="3652" y="1924"/>
              <a:ext cx="7" cy="1220"/>
            </a:xfrm>
            <a:prstGeom prst="rect">
              <a:avLst/>
            </a:prstGeom>
            <a:solidFill>
              <a:srgbClr val="00E100"/>
            </a:solidFill>
            <a:ln w="9525">
              <a:noFill/>
              <a:miter lim="800000"/>
              <a:headEnd/>
              <a:tailEnd/>
            </a:ln>
          </p:spPr>
          <p:txBody>
            <a:bodyPr/>
            <a:lstStyle/>
            <a:p>
              <a:pPr>
                <a:defRPr/>
              </a:pPr>
              <a:endParaRPr lang="en-US">
                <a:latin typeface="Arial" charset="0"/>
              </a:endParaRPr>
            </a:p>
          </p:txBody>
        </p:sp>
        <p:sp>
          <p:nvSpPr>
            <p:cNvPr id="622962" name="Rectangle 370"/>
            <p:cNvSpPr>
              <a:spLocks noChangeArrowheads="1"/>
            </p:cNvSpPr>
            <p:nvPr/>
          </p:nvSpPr>
          <p:spPr bwMode="auto">
            <a:xfrm>
              <a:off x="3659" y="1924"/>
              <a:ext cx="6" cy="1220"/>
            </a:xfrm>
            <a:prstGeom prst="rect">
              <a:avLst/>
            </a:prstGeom>
            <a:solidFill>
              <a:srgbClr val="00EC00"/>
            </a:solidFill>
            <a:ln w="9525">
              <a:noFill/>
              <a:miter lim="800000"/>
              <a:headEnd/>
              <a:tailEnd/>
            </a:ln>
          </p:spPr>
          <p:txBody>
            <a:bodyPr/>
            <a:lstStyle/>
            <a:p>
              <a:pPr>
                <a:defRPr/>
              </a:pPr>
              <a:endParaRPr lang="en-US">
                <a:latin typeface="Arial" charset="0"/>
              </a:endParaRPr>
            </a:p>
          </p:txBody>
        </p:sp>
        <p:sp>
          <p:nvSpPr>
            <p:cNvPr id="622963" name="Rectangle 371"/>
            <p:cNvSpPr>
              <a:spLocks noChangeArrowheads="1"/>
            </p:cNvSpPr>
            <p:nvPr/>
          </p:nvSpPr>
          <p:spPr bwMode="auto">
            <a:xfrm>
              <a:off x="3665" y="1924"/>
              <a:ext cx="7" cy="1220"/>
            </a:xfrm>
            <a:prstGeom prst="rect">
              <a:avLst/>
            </a:prstGeom>
            <a:solidFill>
              <a:srgbClr val="00F400"/>
            </a:solidFill>
            <a:ln w="9525">
              <a:noFill/>
              <a:miter lim="800000"/>
              <a:headEnd/>
              <a:tailEnd/>
            </a:ln>
          </p:spPr>
          <p:txBody>
            <a:bodyPr/>
            <a:lstStyle/>
            <a:p>
              <a:pPr>
                <a:defRPr/>
              </a:pPr>
              <a:endParaRPr lang="en-US">
                <a:latin typeface="Arial" charset="0"/>
              </a:endParaRPr>
            </a:p>
          </p:txBody>
        </p:sp>
        <p:sp>
          <p:nvSpPr>
            <p:cNvPr id="622964" name="Rectangle 372"/>
            <p:cNvSpPr>
              <a:spLocks noChangeArrowheads="1"/>
            </p:cNvSpPr>
            <p:nvPr/>
          </p:nvSpPr>
          <p:spPr bwMode="auto">
            <a:xfrm>
              <a:off x="3672" y="1924"/>
              <a:ext cx="7" cy="1220"/>
            </a:xfrm>
            <a:prstGeom prst="rect">
              <a:avLst/>
            </a:prstGeom>
            <a:solidFill>
              <a:srgbClr val="00FB00"/>
            </a:solidFill>
            <a:ln w="9525">
              <a:noFill/>
              <a:miter lim="800000"/>
              <a:headEnd/>
              <a:tailEnd/>
            </a:ln>
          </p:spPr>
          <p:txBody>
            <a:bodyPr/>
            <a:lstStyle/>
            <a:p>
              <a:pPr>
                <a:defRPr/>
              </a:pPr>
              <a:endParaRPr lang="en-US">
                <a:latin typeface="Arial" charset="0"/>
              </a:endParaRPr>
            </a:p>
          </p:txBody>
        </p:sp>
        <p:sp>
          <p:nvSpPr>
            <p:cNvPr id="622965" name="Rectangle 373"/>
            <p:cNvSpPr>
              <a:spLocks noChangeArrowheads="1"/>
            </p:cNvSpPr>
            <p:nvPr/>
          </p:nvSpPr>
          <p:spPr bwMode="auto">
            <a:xfrm>
              <a:off x="3679" y="1924"/>
              <a:ext cx="14" cy="1220"/>
            </a:xfrm>
            <a:prstGeom prst="rect">
              <a:avLst/>
            </a:prstGeom>
            <a:solidFill>
              <a:srgbClr val="00FE00"/>
            </a:solidFill>
            <a:ln w="9525">
              <a:noFill/>
              <a:miter lim="800000"/>
              <a:headEnd/>
              <a:tailEnd/>
            </a:ln>
          </p:spPr>
          <p:txBody>
            <a:bodyPr/>
            <a:lstStyle/>
            <a:p>
              <a:pPr>
                <a:defRPr/>
              </a:pPr>
              <a:endParaRPr lang="en-US">
                <a:latin typeface="Arial" charset="0"/>
              </a:endParaRPr>
            </a:p>
          </p:txBody>
        </p:sp>
        <p:sp>
          <p:nvSpPr>
            <p:cNvPr id="622966" name="Rectangle 374"/>
            <p:cNvSpPr>
              <a:spLocks noChangeArrowheads="1"/>
            </p:cNvSpPr>
            <p:nvPr/>
          </p:nvSpPr>
          <p:spPr bwMode="auto">
            <a:xfrm>
              <a:off x="3693" y="1924"/>
              <a:ext cx="6" cy="1220"/>
            </a:xfrm>
            <a:prstGeom prst="rect">
              <a:avLst/>
            </a:prstGeom>
            <a:solidFill>
              <a:srgbClr val="00FB00"/>
            </a:solidFill>
            <a:ln w="9525">
              <a:noFill/>
              <a:miter lim="800000"/>
              <a:headEnd/>
              <a:tailEnd/>
            </a:ln>
          </p:spPr>
          <p:txBody>
            <a:bodyPr/>
            <a:lstStyle/>
            <a:p>
              <a:pPr>
                <a:defRPr/>
              </a:pPr>
              <a:endParaRPr lang="en-US">
                <a:latin typeface="Arial" charset="0"/>
              </a:endParaRPr>
            </a:p>
          </p:txBody>
        </p:sp>
        <p:sp>
          <p:nvSpPr>
            <p:cNvPr id="622967" name="Rectangle 375"/>
            <p:cNvSpPr>
              <a:spLocks noChangeArrowheads="1"/>
            </p:cNvSpPr>
            <p:nvPr/>
          </p:nvSpPr>
          <p:spPr bwMode="auto">
            <a:xfrm>
              <a:off x="3699" y="1924"/>
              <a:ext cx="7" cy="1220"/>
            </a:xfrm>
            <a:prstGeom prst="rect">
              <a:avLst/>
            </a:prstGeom>
            <a:solidFill>
              <a:srgbClr val="00F400"/>
            </a:solidFill>
            <a:ln w="9525">
              <a:noFill/>
              <a:miter lim="800000"/>
              <a:headEnd/>
              <a:tailEnd/>
            </a:ln>
          </p:spPr>
          <p:txBody>
            <a:bodyPr/>
            <a:lstStyle/>
            <a:p>
              <a:pPr>
                <a:defRPr/>
              </a:pPr>
              <a:endParaRPr lang="en-US">
                <a:latin typeface="Arial" charset="0"/>
              </a:endParaRPr>
            </a:p>
          </p:txBody>
        </p:sp>
        <p:sp>
          <p:nvSpPr>
            <p:cNvPr id="622968" name="Rectangle 376"/>
            <p:cNvSpPr>
              <a:spLocks noChangeArrowheads="1"/>
            </p:cNvSpPr>
            <p:nvPr/>
          </p:nvSpPr>
          <p:spPr bwMode="auto">
            <a:xfrm>
              <a:off x="3706" y="1924"/>
              <a:ext cx="7" cy="1220"/>
            </a:xfrm>
            <a:prstGeom prst="rect">
              <a:avLst/>
            </a:prstGeom>
            <a:solidFill>
              <a:srgbClr val="00EC00"/>
            </a:solidFill>
            <a:ln w="9525">
              <a:noFill/>
              <a:miter lim="800000"/>
              <a:headEnd/>
              <a:tailEnd/>
            </a:ln>
          </p:spPr>
          <p:txBody>
            <a:bodyPr/>
            <a:lstStyle/>
            <a:p>
              <a:pPr>
                <a:defRPr/>
              </a:pPr>
              <a:endParaRPr lang="en-US">
                <a:latin typeface="Arial" charset="0"/>
              </a:endParaRPr>
            </a:p>
          </p:txBody>
        </p:sp>
        <p:sp>
          <p:nvSpPr>
            <p:cNvPr id="622969" name="Rectangle 377"/>
            <p:cNvSpPr>
              <a:spLocks noChangeArrowheads="1"/>
            </p:cNvSpPr>
            <p:nvPr/>
          </p:nvSpPr>
          <p:spPr bwMode="auto">
            <a:xfrm>
              <a:off x="3713" y="1924"/>
              <a:ext cx="7" cy="1220"/>
            </a:xfrm>
            <a:prstGeom prst="rect">
              <a:avLst/>
            </a:prstGeom>
            <a:solidFill>
              <a:srgbClr val="00E100"/>
            </a:solidFill>
            <a:ln w="9525">
              <a:noFill/>
              <a:miter lim="800000"/>
              <a:headEnd/>
              <a:tailEnd/>
            </a:ln>
          </p:spPr>
          <p:txBody>
            <a:bodyPr/>
            <a:lstStyle/>
            <a:p>
              <a:pPr>
                <a:defRPr/>
              </a:pPr>
              <a:endParaRPr lang="en-US">
                <a:latin typeface="Arial" charset="0"/>
              </a:endParaRPr>
            </a:p>
          </p:txBody>
        </p:sp>
        <p:sp>
          <p:nvSpPr>
            <p:cNvPr id="622970" name="Rectangle 378"/>
            <p:cNvSpPr>
              <a:spLocks noChangeArrowheads="1"/>
            </p:cNvSpPr>
            <p:nvPr/>
          </p:nvSpPr>
          <p:spPr bwMode="auto">
            <a:xfrm>
              <a:off x="3720" y="1924"/>
              <a:ext cx="7" cy="1220"/>
            </a:xfrm>
            <a:prstGeom prst="rect">
              <a:avLst/>
            </a:prstGeom>
            <a:solidFill>
              <a:srgbClr val="00D100"/>
            </a:solidFill>
            <a:ln w="9525">
              <a:noFill/>
              <a:miter lim="800000"/>
              <a:headEnd/>
              <a:tailEnd/>
            </a:ln>
          </p:spPr>
          <p:txBody>
            <a:bodyPr/>
            <a:lstStyle/>
            <a:p>
              <a:pPr>
                <a:defRPr/>
              </a:pPr>
              <a:endParaRPr lang="en-US">
                <a:latin typeface="Arial" charset="0"/>
              </a:endParaRPr>
            </a:p>
          </p:txBody>
        </p:sp>
        <p:sp>
          <p:nvSpPr>
            <p:cNvPr id="622971" name="Rectangle 379"/>
            <p:cNvSpPr>
              <a:spLocks noChangeArrowheads="1"/>
            </p:cNvSpPr>
            <p:nvPr/>
          </p:nvSpPr>
          <p:spPr bwMode="auto">
            <a:xfrm>
              <a:off x="3727" y="1924"/>
              <a:ext cx="6" cy="1220"/>
            </a:xfrm>
            <a:prstGeom prst="rect">
              <a:avLst/>
            </a:prstGeom>
            <a:solidFill>
              <a:srgbClr val="00C000"/>
            </a:solidFill>
            <a:ln w="9525">
              <a:noFill/>
              <a:miter lim="800000"/>
              <a:headEnd/>
              <a:tailEnd/>
            </a:ln>
          </p:spPr>
          <p:txBody>
            <a:bodyPr/>
            <a:lstStyle/>
            <a:p>
              <a:pPr>
                <a:defRPr/>
              </a:pPr>
              <a:endParaRPr lang="en-US">
                <a:latin typeface="Arial" charset="0"/>
              </a:endParaRPr>
            </a:p>
          </p:txBody>
        </p:sp>
        <p:sp>
          <p:nvSpPr>
            <p:cNvPr id="622972" name="Rectangle 380"/>
            <p:cNvSpPr>
              <a:spLocks noChangeArrowheads="1"/>
            </p:cNvSpPr>
            <p:nvPr/>
          </p:nvSpPr>
          <p:spPr bwMode="auto">
            <a:xfrm>
              <a:off x="3733" y="1924"/>
              <a:ext cx="7" cy="1220"/>
            </a:xfrm>
            <a:prstGeom prst="rect">
              <a:avLst/>
            </a:prstGeom>
            <a:solidFill>
              <a:srgbClr val="00AD00"/>
            </a:solidFill>
            <a:ln w="9525">
              <a:noFill/>
              <a:miter lim="800000"/>
              <a:headEnd/>
              <a:tailEnd/>
            </a:ln>
          </p:spPr>
          <p:txBody>
            <a:bodyPr/>
            <a:lstStyle/>
            <a:p>
              <a:pPr>
                <a:defRPr/>
              </a:pPr>
              <a:endParaRPr lang="en-US">
                <a:latin typeface="Arial" charset="0"/>
              </a:endParaRPr>
            </a:p>
          </p:txBody>
        </p:sp>
        <p:sp>
          <p:nvSpPr>
            <p:cNvPr id="622973" name="Rectangle 381"/>
            <p:cNvSpPr>
              <a:spLocks noChangeArrowheads="1"/>
            </p:cNvSpPr>
            <p:nvPr/>
          </p:nvSpPr>
          <p:spPr bwMode="auto">
            <a:xfrm>
              <a:off x="3740" y="1924"/>
              <a:ext cx="7" cy="1220"/>
            </a:xfrm>
            <a:prstGeom prst="rect">
              <a:avLst/>
            </a:prstGeom>
            <a:solidFill>
              <a:srgbClr val="009C00"/>
            </a:solidFill>
            <a:ln w="9525">
              <a:noFill/>
              <a:miter lim="800000"/>
              <a:headEnd/>
              <a:tailEnd/>
            </a:ln>
          </p:spPr>
          <p:txBody>
            <a:bodyPr/>
            <a:lstStyle/>
            <a:p>
              <a:pPr>
                <a:defRPr/>
              </a:pPr>
              <a:endParaRPr lang="en-US">
                <a:latin typeface="Arial" charset="0"/>
              </a:endParaRPr>
            </a:p>
          </p:txBody>
        </p:sp>
        <p:sp>
          <p:nvSpPr>
            <p:cNvPr id="622974" name="Rectangle 382"/>
            <p:cNvSpPr>
              <a:spLocks noChangeArrowheads="1"/>
            </p:cNvSpPr>
            <p:nvPr/>
          </p:nvSpPr>
          <p:spPr bwMode="auto">
            <a:xfrm>
              <a:off x="3747" y="1924"/>
              <a:ext cx="7" cy="1220"/>
            </a:xfrm>
            <a:prstGeom prst="rect">
              <a:avLst/>
            </a:prstGeom>
            <a:solidFill>
              <a:srgbClr val="008D00"/>
            </a:solidFill>
            <a:ln w="9525">
              <a:noFill/>
              <a:miter lim="800000"/>
              <a:headEnd/>
              <a:tailEnd/>
            </a:ln>
          </p:spPr>
          <p:txBody>
            <a:bodyPr/>
            <a:lstStyle/>
            <a:p>
              <a:pPr>
                <a:defRPr/>
              </a:pPr>
              <a:endParaRPr lang="en-US">
                <a:latin typeface="Arial" charset="0"/>
              </a:endParaRPr>
            </a:p>
          </p:txBody>
        </p:sp>
        <p:sp>
          <p:nvSpPr>
            <p:cNvPr id="622975" name="Rectangle 383"/>
            <p:cNvSpPr>
              <a:spLocks noChangeArrowheads="1"/>
            </p:cNvSpPr>
            <p:nvPr/>
          </p:nvSpPr>
          <p:spPr bwMode="auto">
            <a:xfrm>
              <a:off x="3754" y="1924"/>
              <a:ext cx="7" cy="1220"/>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76" name="Rectangle 384"/>
            <p:cNvSpPr>
              <a:spLocks noChangeArrowheads="1"/>
            </p:cNvSpPr>
            <p:nvPr/>
          </p:nvSpPr>
          <p:spPr bwMode="auto">
            <a:xfrm>
              <a:off x="3761" y="1924"/>
              <a:ext cx="6" cy="1220"/>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77" name="Rectangle 385"/>
            <p:cNvSpPr>
              <a:spLocks noChangeArrowheads="1"/>
            </p:cNvSpPr>
            <p:nvPr/>
          </p:nvSpPr>
          <p:spPr bwMode="auto">
            <a:xfrm>
              <a:off x="3604" y="1924"/>
              <a:ext cx="163" cy="122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2978" name="Rectangle 386"/>
            <p:cNvSpPr>
              <a:spLocks noChangeArrowheads="1"/>
            </p:cNvSpPr>
            <p:nvPr/>
          </p:nvSpPr>
          <p:spPr bwMode="auto">
            <a:xfrm>
              <a:off x="3801" y="1936"/>
              <a:ext cx="7" cy="1208"/>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2979" name="Rectangle 387"/>
            <p:cNvSpPr>
              <a:spLocks noChangeArrowheads="1"/>
            </p:cNvSpPr>
            <p:nvPr/>
          </p:nvSpPr>
          <p:spPr bwMode="auto">
            <a:xfrm>
              <a:off x="3808" y="1936"/>
              <a:ext cx="7" cy="1208"/>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2980" name="Rectangle 388"/>
            <p:cNvSpPr>
              <a:spLocks noChangeArrowheads="1"/>
            </p:cNvSpPr>
            <p:nvPr/>
          </p:nvSpPr>
          <p:spPr bwMode="auto">
            <a:xfrm>
              <a:off x="3815" y="1936"/>
              <a:ext cx="7" cy="1208"/>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2981" name="Rectangle 389"/>
            <p:cNvSpPr>
              <a:spLocks noChangeArrowheads="1"/>
            </p:cNvSpPr>
            <p:nvPr/>
          </p:nvSpPr>
          <p:spPr bwMode="auto">
            <a:xfrm>
              <a:off x="3822" y="1936"/>
              <a:ext cx="6" cy="1208"/>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2982" name="Rectangle 390"/>
            <p:cNvSpPr>
              <a:spLocks noChangeArrowheads="1"/>
            </p:cNvSpPr>
            <p:nvPr/>
          </p:nvSpPr>
          <p:spPr bwMode="auto">
            <a:xfrm>
              <a:off x="3828" y="1936"/>
              <a:ext cx="7" cy="1208"/>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983" name="Rectangle 391"/>
            <p:cNvSpPr>
              <a:spLocks noChangeArrowheads="1"/>
            </p:cNvSpPr>
            <p:nvPr/>
          </p:nvSpPr>
          <p:spPr bwMode="auto">
            <a:xfrm>
              <a:off x="3835" y="1936"/>
              <a:ext cx="7" cy="1208"/>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984" name="Rectangle 392"/>
            <p:cNvSpPr>
              <a:spLocks noChangeArrowheads="1"/>
            </p:cNvSpPr>
            <p:nvPr/>
          </p:nvSpPr>
          <p:spPr bwMode="auto">
            <a:xfrm>
              <a:off x="3842" y="1936"/>
              <a:ext cx="7" cy="1208"/>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985" name="Rectangle 393"/>
            <p:cNvSpPr>
              <a:spLocks noChangeArrowheads="1"/>
            </p:cNvSpPr>
            <p:nvPr/>
          </p:nvSpPr>
          <p:spPr bwMode="auto">
            <a:xfrm>
              <a:off x="3849" y="1936"/>
              <a:ext cx="7" cy="1208"/>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986" name="Rectangle 394"/>
            <p:cNvSpPr>
              <a:spLocks noChangeArrowheads="1"/>
            </p:cNvSpPr>
            <p:nvPr/>
          </p:nvSpPr>
          <p:spPr bwMode="auto">
            <a:xfrm>
              <a:off x="3856" y="1936"/>
              <a:ext cx="6" cy="1208"/>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987" name="Rectangle 395"/>
            <p:cNvSpPr>
              <a:spLocks noChangeArrowheads="1"/>
            </p:cNvSpPr>
            <p:nvPr/>
          </p:nvSpPr>
          <p:spPr bwMode="auto">
            <a:xfrm>
              <a:off x="3862" y="1936"/>
              <a:ext cx="7" cy="1208"/>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988" name="Rectangle 396"/>
            <p:cNvSpPr>
              <a:spLocks noChangeArrowheads="1"/>
            </p:cNvSpPr>
            <p:nvPr/>
          </p:nvSpPr>
          <p:spPr bwMode="auto">
            <a:xfrm>
              <a:off x="3869" y="1936"/>
              <a:ext cx="7" cy="1208"/>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989" name="Rectangle 397"/>
            <p:cNvSpPr>
              <a:spLocks noChangeArrowheads="1"/>
            </p:cNvSpPr>
            <p:nvPr/>
          </p:nvSpPr>
          <p:spPr bwMode="auto">
            <a:xfrm>
              <a:off x="3876" y="1936"/>
              <a:ext cx="7" cy="1208"/>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990" name="Rectangle 398"/>
            <p:cNvSpPr>
              <a:spLocks noChangeArrowheads="1"/>
            </p:cNvSpPr>
            <p:nvPr/>
          </p:nvSpPr>
          <p:spPr bwMode="auto">
            <a:xfrm>
              <a:off x="3883" y="1936"/>
              <a:ext cx="7" cy="1208"/>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2991" name="Rectangle 399"/>
            <p:cNvSpPr>
              <a:spLocks noChangeArrowheads="1"/>
            </p:cNvSpPr>
            <p:nvPr/>
          </p:nvSpPr>
          <p:spPr bwMode="auto">
            <a:xfrm>
              <a:off x="3890" y="1936"/>
              <a:ext cx="6" cy="1208"/>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2992" name="Rectangle 400"/>
            <p:cNvSpPr>
              <a:spLocks noChangeArrowheads="1"/>
            </p:cNvSpPr>
            <p:nvPr/>
          </p:nvSpPr>
          <p:spPr bwMode="auto">
            <a:xfrm>
              <a:off x="3896" y="1936"/>
              <a:ext cx="7" cy="1208"/>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2993" name="Rectangle 401"/>
            <p:cNvSpPr>
              <a:spLocks noChangeArrowheads="1"/>
            </p:cNvSpPr>
            <p:nvPr/>
          </p:nvSpPr>
          <p:spPr bwMode="auto">
            <a:xfrm>
              <a:off x="3903" y="1936"/>
              <a:ext cx="7" cy="1208"/>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2994" name="Rectangle 402"/>
            <p:cNvSpPr>
              <a:spLocks noChangeArrowheads="1"/>
            </p:cNvSpPr>
            <p:nvPr/>
          </p:nvSpPr>
          <p:spPr bwMode="auto">
            <a:xfrm>
              <a:off x="3910" y="1936"/>
              <a:ext cx="7" cy="1208"/>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2995" name="Rectangle 403"/>
            <p:cNvSpPr>
              <a:spLocks noChangeArrowheads="1"/>
            </p:cNvSpPr>
            <p:nvPr/>
          </p:nvSpPr>
          <p:spPr bwMode="auto">
            <a:xfrm>
              <a:off x="3917" y="1936"/>
              <a:ext cx="6" cy="1208"/>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2996" name="Rectangle 404"/>
            <p:cNvSpPr>
              <a:spLocks noChangeArrowheads="1"/>
            </p:cNvSpPr>
            <p:nvPr/>
          </p:nvSpPr>
          <p:spPr bwMode="auto">
            <a:xfrm>
              <a:off x="3923" y="1936"/>
              <a:ext cx="7" cy="1208"/>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2997" name="Rectangle 405"/>
            <p:cNvSpPr>
              <a:spLocks noChangeArrowheads="1"/>
            </p:cNvSpPr>
            <p:nvPr/>
          </p:nvSpPr>
          <p:spPr bwMode="auto">
            <a:xfrm>
              <a:off x="3930" y="1936"/>
              <a:ext cx="7" cy="1208"/>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2998" name="Rectangle 406"/>
            <p:cNvSpPr>
              <a:spLocks noChangeArrowheads="1"/>
            </p:cNvSpPr>
            <p:nvPr/>
          </p:nvSpPr>
          <p:spPr bwMode="auto">
            <a:xfrm>
              <a:off x="3937" y="1936"/>
              <a:ext cx="7" cy="1208"/>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2999" name="Rectangle 407"/>
            <p:cNvSpPr>
              <a:spLocks noChangeArrowheads="1"/>
            </p:cNvSpPr>
            <p:nvPr/>
          </p:nvSpPr>
          <p:spPr bwMode="auto">
            <a:xfrm>
              <a:off x="3944" y="1936"/>
              <a:ext cx="7" cy="1208"/>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00" name="Rectangle 408"/>
            <p:cNvSpPr>
              <a:spLocks noChangeArrowheads="1"/>
            </p:cNvSpPr>
            <p:nvPr/>
          </p:nvSpPr>
          <p:spPr bwMode="auto">
            <a:xfrm>
              <a:off x="3951" y="1936"/>
              <a:ext cx="6" cy="1208"/>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01" name="Rectangle 409"/>
            <p:cNvSpPr>
              <a:spLocks noChangeArrowheads="1"/>
            </p:cNvSpPr>
            <p:nvPr/>
          </p:nvSpPr>
          <p:spPr bwMode="auto">
            <a:xfrm>
              <a:off x="3957" y="1936"/>
              <a:ext cx="7" cy="1208"/>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02" name="Rectangle 410"/>
            <p:cNvSpPr>
              <a:spLocks noChangeArrowheads="1"/>
            </p:cNvSpPr>
            <p:nvPr/>
          </p:nvSpPr>
          <p:spPr bwMode="auto">
            <a:xfrm>
              <a:off x="3964" y="1936"/>
              <a:ext cx="7" cy="1208"/>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003" name="Rectangle 411"/>
            <p:cNvSpPr>
              <a:spLocks noChangeArrowheads="1"/>
            </p:cNvSpPr>
            <p:nvPr/>
          </p:nvSpPr>
          <p:spPr bwMode="auto">
            <a:xfrm>
              <a:off x="3801" y="1936"/>
              <a:ext cx="170" cy="1208"/>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004" name="Rectangle 412"/>
            <p:cNvSpPr>
              <a:spLocks noChangeArrowheads="1"/>
            </p:cNvSpPr>
            <p:nvPr/>
          </p:nvSpPr>
          <p:spPr bwMode="auto">
            <a:xfrm>
              <a:off x="4005" y="1972"/>
              <a:ext cx="7" cy="1172"/>
            </a:xfrm>
            <a:prstGeom prst="rect">
              <a:avLst/>
            </a:prstGeom>
            <a:solidFill>
              <a:srgbClr val="007900"/>
            </a:solidFill>
            <a:ln w="9525">
              <a:noFill/>
              <a:miter lim="800000"/>
              <a:headEnd/>
              <a:tailEnd/>
            </a:ln>
          </p:spPr>
          <p:txBody>
            <a:bodyPr/>
            <a:lstStyle/>
            <a:p>
              <a:pPr>
                <a:defRPr/>
              </a:pPr>
              <a:endParaRPr lang="en-US">
                <a:latin typeface="Arial" charset="0"/>
              </a:endParaRPr>
            </a:p>
          </p:txBody>
        </p:sp>
      </p:grpSp>
      <p:grpSp>
        <p:nvGrpSpPr>
          <p:cNvPr id="86027" name="Group 614"/>
          <p:cNvGrpSpPr>
            <a:grpSpLocks/>
          </p:cNvGrpSpPr>
          <p:nvPr/>
        </p:nvGrpSpPr>
        <p:grpSpPr bwMode="auto">
          <a:xfrm>
            <a:off x="7310438" y="3082926"/>
            <a:ext cx="2468562" cy="1908175"/>
            <a:chOff x="4005" y="1942"/>
            <a:chExt cx="1555" cy="1202"/>
          </a:xfrm>
        </p:grpSpPr>
        <p:sp>
          <p:nvSpPr>
            <p:cNvPr id="623006" name="Rectangle 414"/>
            <p:cNvSpPr>
              <a:spLocks noChangeArrowheads="1"/>
            </p:cNvSpPr>
            <p:nvPr/>
          </p:nvSpPr>
          <p:spPr bwMode="auto">
            <a:xfrm>
              <a:off x="4012" y="1972"/>
              <a:ext cx="7" cy="117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07" name="Rectangle 415"/>
            <p:cNvSpPr>
              <a:spLocks noChangeArrowheads="1"/>
            </p:cNvSpPr>
            <p:nvPr/>
          </p:nvSpPr>
          <p:spPr bwMode="auto">
            <a:xfrm>
              <a:off x="4019" y="1972"/>
              <a:ext cx="6" cy="117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08" name="Rectangle 416"/>
            <p:cNvSpPr>
              <a:spLocks noChangeArrowheads="1"/>
            </p:cNvSpPr>
            <p:nvPr/>
          </p:nvSpPr>
          <p:spPr bwMode="auto">
            <a:xfrm>
              <a:off x="4025" y="1972"/>
              <a:ext cx="7" cy="117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09" name="Rectangle 417"/>
            <p:cNvSpPr>
              <a:spLocks noChangeArrowheads="1"/>
            </p:cNvSpPr>
            <p:nvPr/>
          </p:nvSpPr>
          <p:spPr bwMode="auto">
            <a:xfrm>
              <a:off x="4032" y="1972"/>
              <a:ext cx="7" cy="117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010" name="Rectangle 418"/>
            <p:cNvSpPr>
              <a:spLocks noChangeArrowheads="1"/>
            </p:cNvSpPr>
            <p:nvPr/>
          </p:nvSpPr>
          <p:spPr bwMode="auto">
            <a:xfrm>
              <a:off x="4039" y="1972"/>
              <a:ext cx="7" cy="117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011" name="Rectangle 419"/>
            <p:cNvSpPr>
              <a:spLocks noChangeArrowheads="1"/>
            </p:cNvSpPr>
            <p:nvPr/>
          </p:nvSpPr>
          <p:spPr bwMode="auto">
            <a:xfrm>
              <a:off x="4046" y="1972"/>
              <a:ext cx="7" cy="117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012" name="Rectangle 420"/>
            <p:cNvSpPr>
              <a:spLocks noChangeArrowheads="1"/>
            </p:cNvSpPr>
            <p:nvPr/>
          </p:nvSpPr>
          <p:spPr bwMode="auto">
            <a:xfrm>
              <a:off x="4053" y="1972"/>
              <a:ext cx="6" cy="117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013" name="Rectangle 421"/>
            <p:cNvSpPr>
              <a:spLocks noChangeArrowheads="1"/>
            </p:cNvSpPr>
            <p:nvPr/>
          </p:nvSpPr>
          <p:spPr bwMode="auto">
            <a:xfrm>
              <a:off x="4059" y="1972"/>
              <a:ext cx="7" cy="117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014" name="Rectangle 422"/>
            <p:cNvSpPr>
              <a:spLocks noChangeArrowheads="1"/>
            </p:cNvSpPr>
            <p:nvPr/>
          </p:nvSpPr>
          <p:spPr bwMode="auto">
            <a:xfrm>
              <a:off x="4066" y="1972"/>
              <a:ext cx="7" cy="117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15" name="Rectangle 423"/>
            <p:cNvSpPr>
              <a:spLocks noChangeArrowheads="1"/>
            </p:cNvSpPr>
            <p:nvPr/>
          </p:nvSpPr>
          <p:spPr bwMode="auto">
            <a:xfrm>
              <a:off x="4073" y="1972"/>
              <a:ext cx="7" cy="117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16" name="Rectangle 424"/>
            <p:cNvSpPr>
              <a:spLocks noChangeArrowheads="1"/>
            </p:cNvSpPr>
            <p:nvPr/>
          </p:nvSpPr>
          <p:spPr bwMode="auto">
            <a:xfrm>
              <a:off x="4080" y="1972"/>
              <a:ext cx="6" cy="117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17" name="Rectangle 425"/>
            <p:cNvSpPr>
              <a:spLocks noChangeArrowheads="1"/>
            </p:cNvSpPr>
            <p:nvPr/>
          </p:nvSpPr>
          <p:spPr bwMode="auto">
            <a:xfrm>
              <a:off x="4086" y="1972"/>
              <a:ext cx="7" cy="1172"/>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018" name="Rectangle 426"/>
            <p:cNvSpPr>
              <a:spLocks noChangeArrowheads="1"/>
            </p:cNvSpPr>
            <p:nvPr/>
          </p:nvSpPr>
          <p:spPr bwMode="auto">
            <a:xfrm>
              <a:off x="4093" y="1972"/>
              <a:ext cx="7" cy="117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19" name="Rectangle 427"/>
            <p:cNvSpPr>
              <a:spLocks noChangeArrowheads="1"/>
            </p:cNvSpPr>
            <p:nvPr/>
          </p:nvSpPr>
          <p:spPr bwMode="auto">
            <a:xfrm>
              <a:off x="4100" y="1972"/>
              <a:ext cx="7" cy="117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20" name="Rectangle 428"/>
            <p:cNvSpPr>
              <a:spLocks noChangeArrowheads="1"/>
            </p:cNvSpPr>
            <p:nvPr/>
          </p:nvSpPr>
          <p:spPr bwMode="auto">
            <a:xfrm>
              <a:off x="4107" y="1972"/>
              <a:ext cx="7" cy="117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21" name="Rectangle 429"/>
            <p:cNvSpPr>
              <a:spLocks noChangeArrowheads="1"/>
            </p:cNvSpPr>
            <p:nvPr/>
          </p:nvSpPr>
          <p:spPr bwMode="auto">
            <a:xfrm>
              <a:off x="4114" y="1972"/>
              <a:ext cx="6" cy="117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022" name="Rectangle 430"/>
            <p:cNvSpPr>
              <a:spLocks noChangeArrowheads="1"/>
            </p:cNvSpPr>
            <p:nvPr/>
          </p:nvSpPr>
          <p:spPr bwMode="auto">
            <a:xfrm>
              <a:off x="4120" y="1972"/>
              <a:ext cx="7" cy="117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023" name="Rectangle 431"/>
            <p:cNvSpPr>
              <a:spLocks noChangeArrowheads="1"/>
            </p:cNvSpPr>
            <p:nvPr/>
          </p:nvSpPr>
          <p:spPr bwMode="auto">
            <a:xfrm>
              <a:off x="4127" y="1972"/>
              <a:ext cx="7" cy="117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024" name="Rectangle 432"/>
            <p:cNvSpPr>
              <a:spLocks noChangeArrowheads="1"/>
            </p:cNvSpPr>
            <p:nvPr/>
          </p:nvSpPr>
          <p:spPr bwMode="auto">
            <a:xfrm>
              <a:off x="4134" y="1972"/>
              <a:ext cx="7" cy="117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025" name="Rectangle 433"/>
            <p:cNvSpPr>
              <a:spLocks noChangeArrowheads="1"/>
            </p:cNvSpPr>
            <p:nvPr/>
          </p:nvSpPr>
          <p:spPr bwMode="auto">
            <a:xfrm>
              <a:off x="4141" y="1972"/>
              <a:ext cx="7" cy="117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026" name="Rectangle 434"/>
            <p:cNvSpPr>
              <a:spLocks noChangeArrowheads="1"/>
            </p:cNvSpPr>
            <p:nvPr/>
          </p:nvSpPr>
          <p:spPr bwMode="auto">
            <a:xfrm>
              <a:off x="4148" y="1972"/>
              <a:ext cx="6" cy="117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27" name="Rectangle 435"/>
            <p:cNvSpPr>
              <a:spLocks noChangeArrowheads="1"/>
            </p:cNvSpPr>
            <p:nvPr/>
          </p:nvSpPr>
          <p:spPr bwMode="auto">
            <a:xfrm>
              <a:off x="4154" y="1972"/>
              <a:ext cx="7" cy="117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28" name="Rectangle 436"/>
            <p:cNvSpPr>
              <a:spLocks noChangeArrowheads="1"/>
            </p:cNvSpPr>
            <p:nvPr/>
          </p:nvSpPr>
          <p:spPr bwMode="auto">
            <a:xfrm>
              <a:off x="4161" y="1972"/>
              <a:ext cx="7" cy="117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29" name="Rectangle 437"/>
            <p:cNvSpPr>
              <a:spLocks noChangeArrowheads="1"/>
            </p:cNvSpPr>
            <p:nvPr/>
          </p:nvSpPr>
          <p:spPr bwMode="auto">
            <a:xfrm>
              <a:off x="4168" y="1972"/>
              <a:ext cx="7" cy="117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030" name="Rectangle 438"/>
            <p:cNvSpPr>
              <a:spLocks noChangeArrowheads="1"/>
            </p:cNvSpPr>
            <p:nvPr/>
          </p:nvSpPr>
          <p:spPr bwMode="auto">
            <a:xfrm>
              <a:off x="4005" y="1972"/>
              <a:ext cx="170" cy="117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031" name="Rectangle 439"/>
            <p:cNvSpPr>
              <a:spLocks noChangeArrowheads="1"/>
            </p:cNvSpPr>
            <p:nvPr/>
          </p:nvSpPr>
          <p:spPr bwMode="auto">
            <a:xfrm>
              <a:off x="4209" y="1942"/>
              <a:ext cx="6" cy="120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032" name="Rectangle 440"/>
            <p:cNvSpPr>
              <a:spLocks noChangeArrowheads="1"/>
            </p:cNvSpPr>
            <p:nvPr/>
          </p:nvSpPr>
          <p:spPr bwMode="auto">
            <a:xfrm>
              <a:off x="4215" y="1942"/>
              <a:ext cx="7" cy="120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33" name="Rectangle 441"/>
            <p:cNvSpPr>
              <a:spLocks noChangeArrowheads="1"/>
            </p:cNvSpPr>
            <p:nvPr/>
          </p:nvSpPr>
          <p:spPr bwMode="auto">
            <a:xfrm>
              <a:off x="4222" y="1942"/>
              <a:ext cx="7" cy="120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34" name="Rectangle 442"/>
            <p:cNvSpPr>
              <a:spLocks noChangeArrowheads="1"/>
            </p:cNvSpPr>
            <p:nvPr/>
          </p:nvSpPr>
          <p:spPr bwMode="auto">
            <a:xfrm>
              <a:off x="4229" y="1942"/>
              <a:ext cx="7" cy="120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35" name="Rectangle 443"/>
            <p:cNvSpPr>
              <a:spLocks noChangeArrowheads="1"/>
            </p:cNvSpPr>
            <p:nvPr/>
          </p:nvSpPr>
          <p:spPr bwMode="auto">
            <a:xfrm>
              <a:off x="4236" y="1942"/>
              <a:ext cx="7" cy="120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036" name="Rectangle 444"/>
            <p:cNvSpPr>
              <a:spLocks noChangeArrowheads="1"/>
            </p:cNvSpPr>
            <p:nvPr/>
          </p:nvSpPr>
          <p:spPr bwMode="auto">
            <a:xfrm>
              <a:off x="4243" y="1942"/>
              <a:ext cx="6" cy="120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037" name="Rectangle 445"/>
            <p:cNvSpPr>
              <a:spLocks noChangeArrowheads="1"/>
            </p:cNvSpPr>
            <p:nvPr/>
          </p:nvSpPr>
          <p:spPr bwMode="auto">
            <a:xfrm>
              <a:off x="4249" y="1942"/>
              <a:ext cx="7" cy="120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038" name="Rectangle 446"/>
            <p:cNvSpPr>
              <a:spLocks noChangeArrowheads="1"/>
            </p:cNvSpPr>
            <p:nvPr/>
          </p:nvSpPr>
          <p:spPr bwMode="auto">
            <a:xfrm>
              <a:off x="4256" y="1942"/>
              <a:ext cx="7" cy="120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039" name="Rectangle 447"/>
            <p:cNvSpPr>
              <a:spLocks noChangeArrowheads="1"/>
            </p:cNvSpPr>
            <p:nvPr/>
          </p:nvSpPr>
          <p:spPr bwMode="auto">
            <a:xfrm>
              <a:off x="4263" y="1942"/>
              <a:ext cx="7" cy="120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040" name="Rectangle 448"/>
            <p:cNvSpPr>
              <a:spLocks noChangeArrowheads="1"/>
            </p:cNvSpPr>
            <p:nvPr/>
          </p:nvSpPr>
          <p:spPr bwMode="auto">
            <a:xfrm>
              <a:off x="4270" y="1942"/>
              <a:ext cx="7" cy="120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41" name="Rectangle 449"/>
            <p:cNvSpPr>
              <a:spLocks noChangeArrowheads="1"/>
            </p:cNvSpPr>
            <p:nvPr/>
          </p:nvSpPr>
          <p:spPr bwMode="auto">
            <a:xfrm>
              <a:off x="4277" y="1942"/>
              <a:ext cx="6" cy="120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42" name="Rectangle 450"/>
            <p:cNvSpPr>
              <a:spLocks noChangeArrowheads="1"/>
            </p:cNvSpPr>
            <p:nvPr/>
          </p:nvSpPr>
          <p:spPr bwMode="auto">
            <a:xfrm>
              <a:off x="4283" y="1942"/>
              <a:ext cx="7" cy="120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43" name="Rectangle 451"/>
            <p:cNvSpPr>
              <a:spLocks noChangeArrowheads="1"/>
            </p:cNvSpPr>
            <p:nvPr/>
          </p:nvSpPr>
          <p:spPr bwMode="auto">
            <a:xfrm>
              <a:off x="4290" y="1942"/>
              <a:ext cx="7" cy="1202"/>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044" name="Rectangle 452"/>
            <p:cNvSpPr>
              <a:spLocks noChangeArrowheads="1"/>
            </p:cNvSpPr>
            <p:nvPr/>
          </p:nvSpPr>
          <p:spPr bwMode="auto">
            <a:xfrm>
              <a:off x="4297" y="1942"/>
              <a:ext cx="7" cy="120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45" name="Rectangle 453"/>
            <p:cNvSpPr>
              <a:spLocks noChangeArrowheads="1"/>
            </p:cNvSpPr>
            <p:nvPr/>
          </p:nvSpPr>
          <p:spPr bwMode="auto">
            <a:xfrm>
              <a:off x="4304" y="1942"/>
              <a:ext cx="7" cy="120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46" name="Rectangle 454"/>
            <p:cNvSpPr>
              <a:spLocks noChangeArrowheads="1"/>
            </p:cNvSpPr>
            <p:nvPr/>
          </p:nvSpPr>
          <p:spPr bwMode="auto">
            <a:xfrm>
              <a:off x="4311" y="1942"/>
              <a:ext cx="6" cy="120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47" name="Rectangle 455"/>
            <p:cNvSpPr>
              <a:spLocks noChangeArrowheads="1"/>
            </p:cNvSpPr>
            <p:nvPr/>
          </p:nvSpPr>
          <p:spPr bwMode="auto">
            <a:xfrm>
              <a:off x="4317" y="1942"/>
              <a:ext cx="7" cy="120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048" name="Rectangle 456"/>
            <p:cNvSpPr>
              <a:spLocks noChangeArrowheads="1"/>
            </p:cNvSpPr>
            <p:nvPr/>
          </p:nvSpPr>
          <p:spPr bwMode="auto">
            <a:xfrm>
              <a:off x="4324" y="1942"/>
              <a:ext cx="7" cy="120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049" name="Rectangle 457"/>
            <p:cNvSpPr>
              <a:spLocks noChangeArrowheads="1"/>
            </p:cNvSpPr>
            <p:nvPr/>
          </p:nvSpPr>
          <p:spPr bwMode="auto">
            <a:xfrm>
              <a:off x="4331" y="1942"/>
              <a:ext cx="7" cy="120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050" name="Rectangle 458"/>
            <p:cNvSpPr>
              <a:spLocks noChangeArrowheads="1"/>
            </p:cNvSpPr>
            <p:nvPr/>
          </p:nvSpPr>
          <p:spPr bwMode="auto">
            <a:xfrm>
              <a:off x="4338" y="1942"/>
              <a:ext cx="7" cy="120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051" name="Rectangle 459"/>
            <p:cNvSpPr>
              <a:spLocks noChangeArrowheads="1"/>
            </p:cNvSpPr>
            <p:nvPr/>
          </p:nvSpPr>
          <p:spPr bwMode="auto">
            <a:xfrm>
              <a:off x="4345" y="1942"/>
              <a:ext cx="6" cy="120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052" name="Rectangle 460"/>
            <p:cNvSpPr>
              <a:spLocks noChangeArrowheads="1"/>
            </p:cNvSpPr>
            <p:nvPr/>
          </p:nvSpPr>
          <p:spPr bwMode="auto">
            <a:xfrm>
              <a:off x="4351" y="1942"/>
              <a:ext cx="7" cy="120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53" name="Rectangle 461"/>
            <p:cNvSpPr>
              <a:spLocks noChangeArrowheads="1"/>
            </p:cNvSpPr>
            <p:nvPr/>
          </p:nvSpPr>
          <p:spPr bwMode="auto">
            <a:xfrm>
              <a:off x="4358" y="1942"/>
              <a:ext cx="7" cy="120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54" name="Rectangle 462"/>
            <p:cNvSpPr>
              <a:spLocks noChangeArrowheads="1"/>
            </p:cNvSpPr>
            <p:nvPr/>
          </p:nvSpPr>
          <p:spPr bwMode="auto">
            <a:xfrm>
              <a:off x="4365" y="1942"/>
              <a:ext cx="7" cy="120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55" name="Rectangle 463"/>
            <p:cNvSpPr>
              <a:spLocks noChangeArrowheads="1"/>
            </p:cNvSpPr>
            <p:nvPr/>
          </p:nvSpPr>
          <p:spPr bwMode="auto">
            <a:xfrm>
              <a:off x="4372" y="1942"/>
              <a:ext cx="6" cy="120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056" name="Rectangle 464"/>
            <p:cNvSpPr>
              <a:spLocks noChangeArrowheads="1"/>
            </p:cNvSpPr>
            <p:nvPr/>
          </p:nvSpPr>
          <p:spPr bwMode="auto">
            <a:xfrm>
              <a:off x="4209" y="1942"/>
              <a:ext cx="169" cy="120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057" name="Rectangle 465"/>
            <p:cNvSpPr>
              <a:spLocks noChangeArrowheads="1"/>
            </p:cNvSpPr>
            <p:nvPr/>
          </p:nvSpPr>
          <p:spPr bwMode="auto">
            <a:xfrm>
              <a:off x="4412" y="2014"/>
              <a:ext cx="7" cy="1130"/>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058" name="Rectangle 466"/>
            <p:cNvSpPr>
              <a:spLocks noChangeArrowheads="1"/>
            </p:cNvSpPr>
            <p:nvPr/>
          </p:nvSpPr>
          <p:spPr bwMode="auto">
            <a:xfrm>
              <a:off x="4419" y="2014"/>
              <a:ext cx="7" cy="1130"/>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59" name="Rectangle 467"/>
            <p:cNvSpPr>
              <a:spLocks noChangeArrowheads="1"/>
            </p:cNvSpPr>
            <p:nvPr/>
          </p:nvSpPr>
          <p:spPr bwMode="auto">
            <a:xfrm>
              <a:off x="4426" y="2014"/>
              <a:ext cx="7" cy="1130"/>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60" name="Rectangle 468"/>
            <p:cNvSpPr>
              <a:spLocks noChangeArrowheads="1"/>
            </p:cNvSpPr>
            <p:nvPr/>
          </p:nvSpPr>
          <p:spPr bwMode="auto">
            <a:xfrm>
              <a:off x="4433" y="2014"/>
              <a:ext cx="7" cy="1130"/>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61" name="Rectangle 469"/>
            <p:cNvSpPr>
              <a:spLocks noChangeArrowheads="1"/>
            </p:cNvSpPr>
            <p:nvPr/>
          </p:nvSpPr>
          <p:spPr bwMode="auto">
            <a:xfrm>
              <a:off x="4440" y="2014"/>
              <a:ext cx="6" cy="1130"/>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062" name="Rectangle 470"/>
            <p:cNvSpPr>
              <a:spLocks noChangeArrowheads="1"/>
            </p:cNvSpPr>
            <p:nvPr/>
          </p:nvSpPr>
          <p:spPr bwMode="auto">
            <a:xfrm>
              <a:off x="4446" y="2014"/>
              <a:ext cx="7" cy="1130"/>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063" name="Rectangle 471"/>
            <p:cNvSpPr>
              <a:spLocks noChangeArrowheads="1"/>
            </p:cNvSpPr>
            <p:nvPr/>
          </p:nvSpPr>
          <p:spPr bwMode="auto">
            <a:xfrm>
              <a:off x="4453" y="2014"/>
              <a:ext cx="7" cy="1130"/>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064" name="Rectangle 472"/>
            <p:cNvSpPr>
              <a:spLocks noChangeArrowheads="1"/>
            </p:cNvSpPr>
            <p:nvPr/>
          </p:nvSpPr>
          <p:spPr bwMode="auto">
            <a:xfrm>
              <a:off x="4460" y="2014"/>
              <a:ext cx="7" cy="1130"/>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065" name="Rectangle 473"/>
            <p:cNvSpPr>
              <a:spLocks noChangeArrowheads="1"/>
            </p:cNvSpPr>
            <p:nvPr/>
          </p:nvSpPr>
          <p:spPr bwMode="auto">
            <a:xfrm>
              <a:off x="4467" y="2014"/>
              <a:ext cx="7" cy="1130"/>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066" name="Rectangle 474"/>
            <p:cNvSpPr>
              <a:spLocks noChangeArrowheads="1"/>
            </p:cNvSpPr>
            <p:nvPr/>
          </p:nvSpPr>
          <p:spPr bwMode="auto">
            <a:xfrm>
              <a:off x="4474" y="2014"/>
              <a:ext cx="6" cy="1130"/>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67" name="Rectangle 475"/>
            <p:cNvSpPr>
              <a:spLocks noChangeArrowheads="1"/>
            </p:cNvSpPr>
            <p:nvPr/>
          </p:nvSpPr>
          <p:spPr bwMode="auto">
            <a:xfrm>
              <a:off x="4480" y="2014"/>
              <a:ext cx="7" cy="1130"/>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68" name="Rectangle 476"/>
            <p:cNvSpPr>
              <a:spLocks noChangeArrowheads="1"/>
            </p:cNvSpPr>
            <p:nvPr/>
          </p:nvSpPr>
          <p:spPr bwMode="auto">
            <a:xfrm>
              <a:off x="4487" y="2014"/>
              <a:ext cx="7" cy="1130"/>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69" name="Rectangle 477"/>
            <p:cNvSpPr>
              <a:spLocks noChangeArrowheads="1"/>
            </p:cNvSpPr>
            <p:nvPr/>
          </p:nvSpPr>
          <p:spPr bwMode="auto">
            <a:xfrm>
              <a:off x="4494" y="2014"/>
              <a:ext cx="7" cy="1130"/>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070" name="Rectangle 478"/>
            <p:cNvSpPr>
              <a:spLocks noChangeArrowheads="1"/>
            </p:cNvSpPr>
            <p:nvPr/>
          </p:nvSpPr>
          <p:spPr bwMode="auto">
            <a:xfrm>
              <a:off x="4501" y="2014"/>
              <a:ext cx="6" cy="1130"/>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71" name="Rectangle 479"/>
            <p:cNvSpPr>
              <a:spLocks noChangeArrowheads="1"/>
            </p:cNvSpPr>
            <p:nvPr/>
          </p:nvSpPr>
          <p:spPr bwMode="auto">
            <a:xfrm>
              <a:off x="4507" y="2014"/>
              <a:ext cx="7" cy="1130"/>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72" name="Rectangle 480"/>
            <p:cNvSpPr>
              <a:spLocks noChangeArrowheads="1"/>
            </p:cNvSpPr>
            <p:nvPr/>
          </p:nvSpPr>
          <p:spPr bwMode="auto">
            <a:xfrm>
              <a:off x="4514" y="2014"/>
              <a:ext cx="7" cy="1130"/>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73" name="Rectangle 481"/>
            <p:cNvSpPr>
              <a:spLocks noChangeArrowheads="1"/>
            </p:cNvSpPr>
            <p:nvPr/>
          </p:nvSpPr>
          <p:spPr bwMode="auto">
            <a:xfrm>
              <a:off x="4521" y="2014"/>
              <a:ext cx="7" cy="1130"/>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074" name="Rectangle 482"/>
            <p:cNvSpPr>
              <a:spLocks noChangeArrowheads="1"/>
            </p:cNvSpPr>
            <p:nvPr/>
          </p:nvSpPr>
          <p:spPr bwMode="auto">
            <a:xfrm>
              <a:off x="4528" y="2014"/>
              <a:ext cx="7" cy="1130"/>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075" name="Rectangle 483"/>
            <p:cNvSpPr>
              <a:spLocks noChangeArrowheads="1"/>
            </p:cNvSpPr>
            <p:nvPr/>
          </p:nvSpPr>
          <p:spPr bwMode="auto">
            <a:xfrm>
              <a:off x="4535" y="2014"/>
              <a:ext cx="6" cy="1130"/>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076" name="Rectangle 484"/>
            <p:cNvSpPr>
              <a:spLocks noChangeArrowheads="1"/>
            </p:cNvSpPr>
            <p:nvPr/>
          </p:nvSpPr>
          <p:spPr bwMode="auto">
            <a:xfrm>
              <a:off x="4541" y="2014"/>
              <a:ext cx="7" cy="1130"/>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077" name="Rectangle 485"/>
            <p:cNvSpPr>
              <a:spLocks noChangeArrowheads="1"/>
            </p:cNvSpPr>
            <p:nvPr/>
          </p:nvSpPr>
          <p:spPr bwMode="auto">
            <a:xfrm>
              <a:off x="4548" y="2014"/>
              <a:ext cx="7" cy="1130"/>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078" name="Rectangle 486"/>
            <p:cNvSpPr>
              <a:spLocks noChangeArrowheads="1"/>
            </p:cNvSpPr>
            <p:nvPr/>
          </p:nvSpPr>
          <p:spPr bwMode="auto">
            <a:xfrm>
              <a:off x="4555" y="2014"/>
              <a:ext cx="7" cy="1130"/>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79" name="Rectangle 487"/>
            <p:cNvSpPr>
              <a:spLocks noChangeArrowheads="1"/>
            </p:cNvSpPr>
            <p:nvPr/>
          </p:nvSpPr>
          <p:spPr bwMode="auto">
            <a:xfrm>
              <a:off x="4562" y="2014"/>
              <a:ext cx="7" cy="1130"/>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80" name="Rectangle 488"/>
            <p:cNvSpPr>
              <a:spLocks noChangeArrowheads="1"/>
            </p:cNvSpPr>
            <p:nvPr/>
          </p:nvSpPr>
          <p:spPr bwMode="auto">
            <a:xfrm>
              <a:off x="4569" y="2014"/>
              <a:ext cx="6" cy="1130"/>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81" name="Rectangle 489"/>
            <p:cNvSpPr>
              <a:spLocks noChangeArrowheads="1"/>
            </p:cNvSpPr>
            <p:nvPr/>
          </p:nvSpPr>
          <p:spPr bwMode="auto">
            <a:xfrm>
              <a:off x="4575" y="2014"/>
              <a:ext cx="7" cy="1130"/>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082" name="Rectangle 490"/>
            <p:cNvSpPr>
              <a:spLocks noChangeArrowheads="1"/>
            </p:cNvSpPr>
            <p:nvPr/>
          </p:nvSpPr>
          <p:spPr bwMode="auto">
            <a:xfrm>
              <a:off x="4412" y="2014"/>
              <a:ext cx="170" cy="113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083" name="Rectangle 491"/>
            <p:cNvSpPr>
              <a:spLocks noChangeArrowheads="1"/>
            </p:cNvSpPr>
            <p:nvPr/>
          </p:nvSpPr>
          <p:spPr bwMode="auto">
            <a:xfrm>
              <a:off x="4616" y="2008"/>
              <a:ext cx="7" cy="1136"/>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084" name="Rectangle 492"/>
            <p:cNvSpPr>
              <a:spLocks noChangeArrowheads="1"/>
            </p:cNvSpPr>
            <p:nvPr/>
          </p:nvSpPr>
          <p:spPr bwMode="auto">
            <a:xfrm>
              <a:off x="4623" y="2008"/>
              <a:ext cx="7" cy="1136"/>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085" name="Rectangle 493"/>
            <p:cNvSpPr>
              <a:spLocks noChangeArrowheads="1"/>
            </p:cNvSpPr>
            <p:nvPr/>
          </p:nvSpPr>
          <p:spPr bwMode="auto">
            <a:xfrm>
              <a:off x="4630" y="2008"/>
              <a:ext cx="6" cy="1136"/>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086" name="Rectangle 494"/>
            <p:cNvSpPr>
              <a:spLocks noChangeArrowheads="1"/>
            </p:cNvSpPr>
            <p:nvPr/>
          </p:nvSpPr>
          <p:spPr bwMode="auto">
            <a:xfrm>
              <a:off x="4636" y="2008"/>
              <a:ext cx="7" cy="1136"/>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087" name="Rectangle 495"/>
            <p:cNvSpPr>
              <a:spLocks noChangeArrowheads="1"/>
            </p:cNvSpPr>
            <p:nvPr/>
          </p:nvSpPr>
          <p:spPr bwMode="auto">
            <a:xfrm>
              <a:off x="4643" y="2008"/>
              <a:ext cx="7" cy="1136"/>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088" name="Rectangle 496"/>
            <p:cNvSpPr>
              <a:spLocks noChangeArrowheads="1"/>
            </p:cNvSpPr>
            <p:nvPr/>
          </p:nvSpPr>
          <p:spPr bwMode="auto">
            <a:xfrm>
              <a:off x="4650" y="2008"/>
              <a:ext cx="7" cy="1136"/>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089" name="Rectangle 497"/>
            <p:cNvSpPr>
              <a:spLocks noChangeArrowheads="1"/>
            </p:cNvSpPr>
            <p:nvPr/>
          </p:nvSpPr>
          <p:spPr bwMode="auto">
            <a:xfrm>
              <a:off x="4657" y="2008"/>
              <a:ext cx="7" cy="1136"/>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090" name="Rectangle 498"/>
            <p:cNvSpPr>
              <a:spLocks noChangeArrowheads="1"/>
            </p:cNvSpPr>
            <p:nvPr/>
          </p:nvSpPr>
          <p:spPr bwMode="auto">
            <a:xfrm>
              <a:off x="4664" y="2008"/>
              <a:ext cx="6" cy="1136"/>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091" name="Rectangle 499"/>
            <p:cNvSpPr>
              <a:spLocks noChangeArrowheads="1"/>
            </p:cNvSpPr>
            <p:nvPr/>
          </p:nvSpPr>
          <p:spPr bwMode="auto">
            <a:xfrm>
              <a:off x="4670" y="2008"/>
              <a:ext cx="7" cy="1136"/>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092" name="Rectangle 500"/>
            <p:cNvSpPr>
              <a:spLocks noChangeArrowheads="1"/>
            </p:cNvSpPr>
            <p:nvPr/>
          </p:nvSpPr>
          <p:spPr bwMode="auto">
            <a:xfrm>
              <a:off x="4677" y="2008"/>
              <a:ext cx="7" cy="1136"/>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93" name="Rectangle 501"/>
            <p:cNvSpPr>
              <a:spLocks noChangeArrowheads="1"/>
            </p:cNvSpPr>
            <p:nvPr/>
          </p:nvSpPr>
          <p:spPr bwMode="auto">
            <a:xfrm>
              <a:off x="4684" y="2008"/>
              <a:ext cx="7" cy="1136"/>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94" name="Rectangle 502"/>
            <p:cNvSpPr>
              <a:spLocks noChangeArrowheads="1"/>
            </p:cNvSpPr>
            <p:nvPr/>
          </p:nvSpPr>
          <p:spPr bwMode="auto">
            <a:xfrm>
              <a:off x="4691" y="2008"/>
              <a:ext cx="7" cy="1136"/>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95" name="Rectangle 503"/>
            <p:cNvSpPr>
              <a:spLocks noChangeArrowheads="1"/>
            </p:cNvSpPr>
            <p:nvPr/>
          </p:nvSpPr>
          <p:spPr bwMode="auto">
            <a:xfrm>
              <a:off x="4698" y="2008"/>
              <a:ext cx="6" cy="1136"/>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096" name="Rectangle 504"/>
            <p:cNvSpPr>
              <a:spLocks noChangeArrowheads="1"/>
            </p:cNvSpPr>
            <p:nvPr/>
          </p:nvSpPr>
          <p:spPr bwMode="auto">
            <a:xfrm>
              <a:off x="4704" y="2008"/>
              <a:ext cx="7" cy="1136"/>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097" name="Rectangle 505"/>
            <p:cNvSpPr>
              <a:spLocks noChangeArrowheads="1"/>
            </p:cNvSpPr>
            <p:nvPr/>
          </p:nvSpPr>
          <p:spPr bwMode="auto">
            <a:xfrm>
              <a:off x="4711" y="2008"/>
              <a:ext cx="7" cy="1136"/>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098" name="Rectangle 506"/>
            <p:cNvSpPr>
              <a:spLocks noChangeArrowheads="1"/>
            </p:cNvSpPr>
            <p:nvPr/>
          </p:nvSpPr>
          <p:spPr bwMode="auto">
            <a:xfrm>
              <a:off x="4718" y="2008"/>
              <a:ext cx="7" cy="1136"/>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099" name="Rectangle 507"/>
            <p:cNvSpPr>
              <a:spLocks noChangeArrowheads="1"/>
            </p:cNvSpPr>
            <p:nvPr/>
          </p:nvSpPr>
          <p:spPr bwMode="auto">
            <a:xfrm>
              <a:off x="4725" y="2008"/>
              <a:ext cx="7" cy="1136"/>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00" name="Rectangle 508"/>
            <p:cNvSpPr>
              <a:spLocks noChangeArrowheads="1"/>
            </p:cNvSpPr>
            <p:nvPr/>
          </p:nvSpPr>
          <p:spPr bwMode="auto">
            <a:xfrm>
              <a:off x="4732" y="2008"/>
              <a:ext cx="6" cy="1136"/>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01" name="Rectangle 509"/>
            <p:cNvSpPr>
              <a:spLocks noChangeArrowheads="1"/>
            </p:cNvSpPr>
            <p:nvPr/>
          </p:nvSpPr>
          <p:spPr bwMode="auto">
            <a:xfrm>
              <a:off x="4738" y="2008"/>
              <a:ext cx="7" cy="1136"/>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02" name="Rectangle 510"/>
            <p:cNvSpPr>
              <a:spLocks noChangeArrowheads="1"/>
            </p:cNvSpPr>
            <p:nvPr/>
          </p:nvSpPr>
          <p:spPr bwMode="auto">
            <a:xfrm>
              <a:off x="4745" y="2008"/>
              <a:ext cx="7" cy="1136"/>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03" name="Rectangle 511"/>
            <p:cNvSpPr>
              <a:spLocks noChangeArrowheads="1"/>
            </p:cNvSpPr>
            <p:nvPr/>
          </p:nvSpPr>
          <p:spPr bwMode="auto">
            <a:xfrm>
              <a:off x="4752" y="2008"/>
              <a:ext cx="7" cy="1136"/>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04" name="Rectangle 512"/>
            <p:cNvSpPr>
              <a:spLocks noChangeArrowheads="1"/>
            </p:cNvSpPr>
            <p:nvPr/>
          </p:nvSpPr>
          <p:spPr bwMode="auto">
            <a:xfrm>
              <a:off x="4759" y="2008"/>
              <a:ext cx="7" cy="1136"/>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05" name="Rectangle 513"/>
            <p:cNvSpPr>
              <a:spLocks noChangeArrowheads="1"/>
            </p:cNvSpPr>
            <p:nvPr/>
          </p:nvSpPr>
          <p:spPr bwMode="auto">
            <a:xfrm>
              <a:off x="4766" y="2008"/>
              <a:ext cx="6" cy="1136"/>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06" name="Rectangle 514"/>
            <p:cNvSpPr>
              <a:spLocks noChangeArrowheads="1"/>
            </p:cNvSpPr>
            <p:nvPr/>
          </p:nvSpPr>
          <p:spPr bwMode="auto">
            <a:xfrm>
              <a:off x="4772" y="2008"/>
              <a:ext cx="7" cy="1136"/>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07" name="Rectangle 515"/>
            <p:cNvSpPr>
              <a:spLocks noChangeArrowheads="1"/>
            </p:cNvSpPr>
            <p:nvPr/>
          </p:nvSpPr>
          <p:spPr bwMode="auto">
            <a:xfrm>
              <a:off x="4779" y="2008"/>
              <a:ext cx="7" cy="1136"/>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08" name="Rectangle 516"/>
            <p:cNvSpPr>
              <a:spLocks noChangeArrowheads="1"/>
            </p:cNvSpPr>
            <p:nvPr/>
          </p:nvSpPr>
          <p:spPr bwMode="auto">
            <a:xfrm>
              <a:off x="4616" y="2008"/>
              <a:ext cx="170" cy="113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109" name="Rectangle 517"/>
            <p:cNvSpPr>
              <a:spLocks noChangeArrowheads="1"/>
            </p:cNvSpPr>
            <p:nvPr/>
          </p:nvSpPr>
          <p:spPr bwMode="auto">
            <a:xfrm>
              <a:off x="4820" y="2008"/>
              <a:ext cx="7" cy="1136"/>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10" name="Rectangle 518"/>
            <p:cNvSpPr>
              <a:spLocks noChangeArrowheads="1"/>
            </p:cNvSpPr>
            <p:nvPr/>
          </p:nvSpPr>
          <p:spPr bwMode="auto">
            <a:xfrm>
              <a:off x="4827" y="2008"/>
              <a:ext cx="6" cy="1136"/>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11" name="Rectangle 519"/>
            <p:cNvSpPr>
              <a:spLocks noChangeArrowheads="1"/>
            </p:cNvSpPr>
            <p:nvPr/>
          </p:nvSpPr>
          <p:spPr bwMode="auto">
            <a:xfrm>
              <a:off x="4833" y="2008"/>
              <a:ext cx="7" cy="1136"/>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12" name="Rectangle 520"/>
            <p:cNvSpPr>
              <a:spLocks noChangeArrowheads="1"/>
            </p:cNvSpPr>
            <p:nvPr/>
          </p:nvSpPr>
          <p:spPr bwMode="auto">
            <a:xfrm>
              <a:off x="4840" y="2008"/>
              <a:ext cx="7" cy="1136"/>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13" name="Rectangle 521"/>
            <p:cNvSpPr>
              <a:spLocks noChangeArrowheads="1"/>
            </p:cNvSpPr>
            <p:nvPr/>
          </p:nvSpPr>
          <p:spPr bwMode="auto">
            <a:xfrm>
              <a:off x="4847" y="2008"/>
              <a:ext cx="7" cy="1136"/>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14" name="Rectangle 522"/>
            <p:cNvSpPr>
              <a:spLocks noChangeArrowheads="1"/>
            </p:cNvSpPr>
            <p:nvPr/>
          </p:nvSpPr>
          <p:spPr bwMode="auto">
            <a:xfrm>
              <a:off x="4854" y="2008"/>
              <a:ext cx="7" cy="1136"/>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15" name="Rectangle 523"/>
            <p:cNvSpPr>
              <a:spLocks noChangeArrowheads="1"/>
            </p:cNvSpPr>
            <p:nvPr/>
          </p:nvSpPr>
          <p:spPr bwMode="auto">
            <a:xfrm>
              <a:off x="4861" y="2008"/>
              <a:ext cx="6" cy="1136"/>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16" name="Rectangle 524"/>
            <p:cNvSpPr>
              <a:spLocks noChangeArrowheads="1"/>
            </p:cNvSpPr>
            <p:nvPr/>
          </p:nvSpPr>
          <p:spPr bwMode="auto">
            <a:xfrm>
              <a:off x="4867" y="2008"/>
              <a:ext cx="7" cy="1136"/>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17" name="Rectangle 525"/>
            <p:cNvSpPr>
              <a:spLocks noChangeArrowheads="1"/>
            </p:cNvSpPr>
            <p:nvPr/>
          </p:nvSpPr>
          <p:spPr bwMode="auto">
            <a:xfrm>
              <a:off x="4874" y="2008"/>
              <a:ext cx="7" cy="1136"/>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18" name="Rectangle 526"/>
            <p:cNvSpPr>
              <a:spLocks noChangeArrowheads="1"/>
            </p:cNvSpPr>
            <p:nvPr/>
          </p:nvSpPr>
          <p:spPr bwMode="auto">
            <a:xfrm>
              <a:off x="4881" y="2008"/>
              <a:ext cx="7" cy="1136"/>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119" name="Rectangle 527"/>
            <p:cNvSpPr>
              <a:spLocks noChangeArrowheads="1"/>
            </p:cNvSpPr>
            <p:nvPr/>
          </p:nvSpPr>
          <p:spPr bwMode="auto">
            <a:xfrm>
              <a:off x="4888" y="2008"/>
              <a:ext cx="7" cy="1136"/>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120" name="Rectangle 528"/>
            <p:cNvSpPr>
              <a:spLocks noChangeArrowheads="1"/>
            </p:cNvSpPr>
            <p:nvPr/>
          </p:nvSpPr>
          <p:spPr bwMode="auto">
            <a:xfrm>
              <a:off x="4895" y="2008"/>
              <a:ext cx="6" cy="1136"/>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121" name="Rectangle 529"/>
            <p:cNvSpPr>
              <a:spLocks noChangeArrowheads="1"/>
            </p:cNvSpPr>
            <p:nvPr/>
          </p:nvSpPr>
          <p:spPr bwMode="auto">
            <a:xfrm>
              <a:off x="4901" y="2008"/>
              <a:ext cx="7" cy="1136"/>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122" name="Rectangle 530"/>
            <p:cNvSpPr>
              <a:spLocks noChangeArrowheads="1"/>
            </p:cNvSpPr>
            <p:nvPr/>
          </p:nvSpPr>
          <p:spPr bwMode="auto">
            <a:xfrm>
              <a:off x="4908" y="2008"/>
              <a:ext cx="7" cy="1136"/>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123" name="Rectangle 531"/>
            <p:cNvSpPr>
              <a:spLocks noChangeArrowheads="1"/>
            </p:cNvSpPr>
            <p:nvPr/>
          </p:nvSpPr>
          <p:spPr bwMode="auto">
            <a:xfrm>
              <a:off x="4915" y="2008"/>
              <a:ext cx="7" cy="1136"/>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124" name="Rectangle 532"/>
            <p:cNvSpPr>
              <a:spLocks noChangeArrowheads="1"/>
            </p:cNvSpPr>
            <p:nvPr/>
          </p:nvSpPr>
          <p:spPr bwMode="auto">
            <a:xfrm>
              <a:off x="4922" y="2008"/>
              <a:ext cx="6" cy="1136"/>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125" name="Rectangle 533"/>
            <p:cNvSpPr>
              <a:spLocks noChangeArrowheads="1"/>
            </p:cNvSpPr>
            <p:nvPr/>
          </p:nvSpPr>
          <p:spPr bwMode="auto">
            <a:xfrm>
              <a:off x="4928" y="2008"/>
              <a:ext cx="7" cy="1136"/>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26" name="Rectangle 534"/>
            <p:cNvSpPr>
              <a:spLocks noChangeArrowheads="1"/>
            </p:cNvSpPr>
            <p:nvPr/>
          </p:nvSpPr>
          <p:spPr bwMode="auto">
            <a:xfrm>
              <a:off x="4935" y="2008"/>
              <a:ext cx="7" cy="1136"/>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27" name="Rectangle 535"/>
            <p:cNvSpPr>
              <a:spLocks noChangeArrowheads="1"/>
            </p:cNvSpPr>
            <p:nvPr/>
          </p:nvSpPr>
          <p:spPr bwMode="auto">
            <a:xfrm>
              <a:off x="4942" y="2008"/>
              <a:ext cx="7" cy="1136"/>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28" name="Rectangle 536"/>
            <p:cNvSpPr>
              <a:spLocks noChangeArrowheads="1"/>
            </p:cNvSpPr>
            <p:nvPr/>
          </p:nvSpPr>
          <p:spPr bwMode="auto">
            <a:xfrm>
              <a:off x="4949" y="2008"/>
              <a:ext cx="7" cy="1136"/>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29" name="Rectangle 537"/>
            <p:cNvSpPr>
              <a:spLocks noChangeArrowheads="1"/>
            </p:cNvSpPr>
            <p:nvPr/>
          </p:nvSpPr>
          <p:spPr bwMode="auto">
            <a:xfrm>
              <a:off x="4956" y="2008"/>
              <a:ext cx="6" cy="1136"/>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30" name="Rectangle 538"/>
            <p:cNvSpPr>
              <a:spLocks noChangeArrowheads="1"/>
            </p:cNvSpPr>
            <p:nvPr/>
          </p:nvSpPr>
          <p:spPr bwMode="auto">
            <a:xfrm>
              <a:off x="4962" y="2008"/>
              <a:ext cx="7" cy="1136"/>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31" name="Rectangle 539"/>
            <p:cNvSpPr>
              <a:spLocks noChangeArrowheads="1"/>
            </p:cNvSpPr>
            <p:nvPr/>
          </p:nvSpPr>
          <p:spPr bwMode="auto">
            <a:xfrm>
              <a:off x="4969" y="2008"/>
              <a:ext cx="7" cy="1136"/>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32" name="Rectangle 540"/>
            <p:cNvSpPr>
              <a:spLocks noChangeArrowheads="1"/>
            </p:cNvSpPr>
            <p:nvPr/>
          </p:nvSpPr>
          <p:spPr bwMode="auto">
            <a:xfrm>
              <a:off x="4976" y="2008"/>
              <a:ext cx="7" cy="1136"/>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33" name="Rectangle 541"/>
            <p:cNvSpPr>
              <a:spLocks noChangeArrowheads="1"/>
            </p:cNvSpPr>
            <p:nvPr/>
          </p:nvSpPr>
          <p:spPr bwMode="auto">
            <a:xfrm>
              <a:off x="4983" y="2008"/>
              <a:ext cx="7" cy="1136"/>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34" name="Rectangle 542"/>
            <p:cNvSpPr>
              <a:spLocks noChangeArrowheads="1"/>
            </p:cNvSpPr>
            <p:nvPr/>
          </p:nvSpPr>
          <p:spPr bwMode="auto">
            <a:xfrm>
              <a:off x="4820" y="2008"/>
              <a:ext cx="170" cy="113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135" name="Rectangle 543"/>
            <p:cNvSpPr>
              <a:spLocks noChangeArrowheads="1"/>
            </p:cNvSpPr>
            <p:nvPr/>
          </p:nvSpPr>
          <p:spPr bwMode="auto">
            <a:xfrm>
              <a:off x="5024" y="2032"/>
              <a:ext cx="6" cy="111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36" name="Rectangle 544"/>
            <p:cNvSpPr>
              <a:spLocks noChangeArrowheads="1"/>
            </p:cNvSpPr>
            <p:nvPr/>
          </p:nvSpPr>
          <p:spPr bwMode="auto">
            <a:xfrm>
              <a:off x="5030" y="2032"/>
              <a:ext cx="7" cy="111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37" name="Rectangle 545"/>
            <p:cNvSpPr>
              <a:spLocks noChangeArrowheads="1"/>
            </p:cNvSpPr>
            <p:nvPr/>
          </p:nvSpPr>
          <p:spPr bwMode="auto">
            <a:xfrm>
              <a:off x="5037" y="2032"/>
              <a:ext cx="7" cy="111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38" name="Rectangle 546"/>
            <p:cNvSpPr>
              <a:spLocks noChangeArrowheads="1"/>
            </p:cNvSpPr>
            <p:nvPr/>
          </p:nvSpPr>
          <p:spPr bwMode="auto">
            <a:xfrm>
              <a:off x="5044" y="2032"/>
              <a:ext cx="7" cy="111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39" name="Rectangle 547"/>
            <p:cNvSpPr>
              <a:spLocks noChangeArrowheads="1"/>
            </p:cNvSpPr>
            <p:nvPr/>
          </p:nvSpPr>
          <p:spPr bwMode="auto">
            <a:xfrm>
              <a:off x="5051" y="2032"/>
              <a:ext cx="7" cy="111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40" name="Rectangle 548"/>
            <p:cNvSpPr>
              <a:spLocks noChangeArrowheads="1"/>
            </p:cNvSpPr>
            <p:nvPr/>
          </p:nvSpPr>
          <p:spPr bwMode="auto">
            <a:xfrm>
              <a:off x="5058" y="2032"/>
              <a:ext cx="6" cy="111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41" name="Rectangle 549"/>
            <p:cNvSpPr>
              <a:spLocks noChangeArrowheads="1"/>
            </p:cNvSpPr>
            <p:nvPr/>
          </p:nvSpPr>
          <p:spPr bwMode="auto">
            <a:xfrm>
              <a:off x="5064" y="2032"/>
              <a:ext cx="7" cy="111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42" name="Rectangle 550"/>
            <p:cNvSpPr>
              <a:spLocks noChangeArrowheads="1"/>
            </p:cNvSpPr>
            <p:nvPr/>
          </p:nvSpPr>
          <p:spPr bwMode="auto">
            <a:xfrm>
              <a:off x="5071" y="2032"/>
              <a:ext cx="7" cy="111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43" name="Rectangle 551"/>
            <p:cNvSpPr>
              <a:spLocks noChangeArrowheads="1"/>
            </p:cNvSpPr>
            <p:nvPr/>
          </p:nvSpPr>
          <p:spPr bwMode="auto">
            <a:xfrm>
              <a:off x="5078" y="2032"/>
              <a:ext cx="7" cy="111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44" name="Rectangle 552"/>
            <p:cNvSpPr>
              <a:spLocks noChangeArrowheads="1"/>
            </p:cNvSpPr>
            <p:nvPr/>
          </p:nvSpPr>
          <p:spPr bwMode="auto">
            <a:xfrm>
              <a:off x="5085" y="2032"/>
              <a:ext cx="6" cy="111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145" name="Rectangle 553"/>
            <p:cNvSpPr>
              <a:spLocks noChangeArrowheads="1"/>
            </p:cNvSpPr>
            <p:nvPr/>
          </p:nvSpPr>
          <p:spPr bwMode="auto">
            <a:xfrm>
              <a:off x="5091" y="2032"/>
              <a:ext cx="7" cy="111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146" name="Rectangle 554"/>
            <p:cNvSpPr>
              <a:spLocks noChangeArrowheads="1"/>
            </p:cNvSpPr>
            <p:nvPr/>
          </p:nvSpPr>
          <p:spPr bwMode="auto">
            <a:xfrm>
              <a:off x="5098" y="2032"/>
              <a:ext cx="7" cy="111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147" name="Rectangle 555"/>
            <p:cNvSpPr>
              <a:spLocks noChangeArrowheads="1"/>
            </p:cNvSpPr>
            <p:nvPr/>
          </p:nvSpPr>
          <p:spPr bwMode="auto">
            <a:xfrm>
              <a:off x="5105" y="2032"/>
              <a:ext cx="7" cy="1112"/>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148" name="Rectangle 556"/>
            <p:cNvSpPr>
              <a:spLocks noChangeArrowheads="1"/>
            </p:cNvSpPr>
            <p:nvPr/>
          </p:nvSpPr>
          <p:spPr bwMode="auto">
            <a:xfrm>
              <a:off x="5112" y="2032"/>
              <a:ext cx="7" cy="1112"/>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149" name="Rectangle 557"/>
            <p:cNvSpPr>
              <a:spLocks noChangeArrowheads="1"/>
            </p:cNvSpPr>
            <p:nvPr/>
          </p:nvSpPr>
          <p:spPr bwMode="auto">
            <a:xfrm>
              <a:off x="5119" y="2032"/>
              <a:ext cx="6" cy="1112"/>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150" name="Rectangle 558"/>
            <p:cNvSpPr>
              <a:spLocks noChangeArrowheads="1"/>
            </p:cNvSpPr>
            <p:nvPr/>
          </p:nvSpPr>
          <p:spPr bwMode="auto">
            <a:xfrm>
              <a:off x="5125" y="2032"/>
              <a:ext cx="7" cy="1112"/>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151" name="Rectangle 559"/>
            <p:cNvSpPr>
              <a:spLocks noChangeArrowheads="1"/>
            </p:cNvSpPr>
            <p:nvPr/>
          </p:nvSpPr>
          <p:spPr bwMode="auto">
            <a:xfrm>
              <a:off x="5132" y="2032"/>
              <a:ext cx="7" cy="1112"/>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52" name="Rectangle 560"/>
            <p:cNvSpPr>
              <a:spLocks noChangeArrowheads="1"/>
            </p:cNvSpPr>
            <p:nvPr/>
          </p:nvSpPr>
          <p:spPr bwMode="auto">
            <a:xfrm>
              <a:off x="5139" y="2032"/>
              <a:ext cx="7" cy="1112"/>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53" name="Rectangle 561"/>
            <p:cNvSpPr>
              <a:spLocks noChangeArrowheads="1"/>
            </p:cNvSpPr>
            <p:nvPr/>
          </p:nvSpPr>
          <p:spPr bwMode="auto">
            <a:xfrm>
              <a:off x="5146" y="2032"/>
              <a:ext cx="7" cy="1112"/>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54" name="Rectangle 562"/>
            <p:cNvSpPr>
              <a:spLocks noChangeArrowheads="1"/>
            </p:cNvSpPr>
            <p:nvPr/>
          </p:nvSpPr>
          <p:spPr bwMode="auto">
            <a:xfrm>
              <a:off x="5153" y="2032"/>
              <a:ext cx="6" cy="1112"/>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55" name="Rectangle 563"/>
            <p:cNvSpPr>
              <a:spLocks noChangeArrowheads="1"/>
            </p:cNvSpPr>
            <p:nvPr/>
          </p:nvSpPr>
          <p:spPr bwMode="auto">
            <a:xfrm>
              <a:off x="5159" y="2032"/>
              <a:ext cx="7" cy="1112"/>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56" name="Rectangle 564"/>
            <p:cNvSpPr>
              <a:spLocks noChangeArrowheads="1"/>
            </p:cNvSpPr>
            <p:nvPr/>
          </p:nvSpPr>
          <p:spPr bwMode="auto">
            <a:xfrm>
              <a:off x="5166" y="2032"/>
              <a:ext cx="7" cy="1112"/>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57" name="Rectangle 565"/>
            <p:cNvSpPr>
              <a:spLocks noChangeArrowheads="1"/>
            </p:cNvSpPr>
            <p:nvPr/>
          </p:nvSpPr>
          <p:spPr bwMode="auto">
            <a:xfrm>
              <a:off x="5173" y="2032"/>
              <a:ext cx="7" cy="1112"/>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58" name="Rectangle 566"/>
            <p:cNvSpPr>
              <a:spLocks noChangeArrowheads="1"/>
            </p:cNvSpPr>
            <p:nvPr/>
          </p:nvSpPr>
          <p:spPr bwMode="auto">
            <a:xfrm>
              <a:off x="5180" y="2032"/>
              <a:ext cx="7" cy="1112"/>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59" name="Rectangle 567"/>
            <p:cNvSpPr>
              <a:spLocks noChangeArrowheads="1"/>
            </p:cNvSpPr>
            <p:nvPr/>
          </p:nvSpPr>
          <p:spPr bwMode="auto">
            <a:xfrm>
              <a:off x="5187" y="2032"/>
              <a:ext cx="6" cy="1112"/>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60" name="Rectangle 568"/>
            <p:cNvSpPr>
              <a:spLocks noChangeArrowheads="1"/>
            </p:cNvSpPr>
            <p:nvPr/>
          </p:nvSpPr>
          <p:spPr bwMode="auto">
            <a:xfrm>
              <a:off x="5024" y="2032"/>
              <a:ext cx="169" cy="111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161" name="Rectangle 569"/>
            <p:cNvSpPr>
              <a:spLocks noChangeArrowheads="1"/>
            </p:cNvSpPr>
            <p:nvPr/>
          </p:nvSpPr>
          <p:spPr bwMode="auto">
            <a:xfrm>
              <a:off x="5227" y="2087"/>
              <a:ext cx="7" cy="1057"/>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62" name="Rectangle 570"/>
            <p:cNvSpPr>
              <a:spLocks noChangeArrowheads="1"/>
            </p:cNvSpPr>
            <p:nvPr/>
          </p:nvSpPr>
          <p:spPr bwMode="auto">
            <a:xfrm>
              <a:off x="5234" y="2087"/>
              <a:ext cx="7" cy="1057"/>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63" name="Rectangle 571"/>
            <p:cNvSpPr>
              <a:spLocks noChangeArrowheads="1"/>
            </p:cNvSpPr>
            <p:nvPr/>
          </p:nvSpPr>
          <p:spPr bwMode="auto">
            <a:xfrm>
              <a:off x="5241" y="2087"/>
              <a:ext cx="7" cy="1057"/>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64" name="Rectangle 572"/>
            <p:cNvSpPr>
              <a:spLocks noChangeArrowheads="1"/>
            </p:cNvSpPr>
            <p:nvPr/>
          </p:nvSpPr>
          <p:spPr bwMode="auto">
            <a:xfrm>
              <a:off x="5248" y="2087"/>
              <a:ext cx="6" cy="1057"/>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65" name="Rectangle 573"/>
            <p:cNvSpPr>
              <a:spLocks noChangeArrowheads="1"/>
            </p:cNvSpPr>
            <p:nvPr/>
          </p:nvSpPr>
          <p:spPr bwMode="auto">
            <a:xfrm>
              <a:off x="5254" y="2087"/>
              <a:ext cx="7" cy="1057"/>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66" name="Rectangle 574"/>
            <p:cNvSpPr>
              <a:spLocks noChangeArrowheads="1"/>
            </p:cNvSpPr>
            <p:nvPr/>
          </p:nvSpPr>
          <p:spPr bwMode="auto">
            <a:xfrm>
              <a:off x="5261" y="2087"/>
              <a:ext cx="7" cy="1057"/>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67" name="Rectangle 575"/>
            <p:cNvSpPr>
              <a:spLocks noChangeArrowheads="1"/>
            </p:cNvSpPr>
            <p:nvPr/>
          </p:nvSpPr>
          <p:spPr bwMode="auto">
            <a:xfrm>
              <a:off x="5268" y="2087"/>
              <a:ext cx="7" cy="1057"/>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68" name="Rectangle 576"/>
            <p:cNvSpPr>
              <a:spLocks noChangeArrowheads="1"/>
            </p:cNvSpPr>
            <p:nvPr/>
          </p:nvSpPr>
          <p:spPr bwMode="auto">
            <a:xfrm>
              <a:off x="5275" y="2087"/>
              <a:ext cx="7" cy="1057"/>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69" name="Rectangle 577"/>
            <p:cNvSpPr>
              <a:spLocks noChangeArrowheads="1"/>
            </p:cNvSpPr>
            <p:nvPr/>
          </p:nvSpPr>
          <p:spPr bwMode="auto">
            <a:xfrm>
              <a:off x="5282" y="2087"/>
              <a:ext cx="6" cy="1057"/>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70" name="Rectangle 578"/>
            <p:cNvSpPr>
              <a:spLocks noChangeArrowheads="1"/>
            </p:cNvSpPr>
            <p:nvPr/>
          </p:nvSpPr>
          <p:spPr bwMode="auto">
            <a:xfrm>
              <a:off x="5288" y="2087"/>
              <a:ext cx="7" cy="1057"/>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171" name="Rectangle 579"/>
            <p:cNvSpPr>
              <a:spLocks noChangeArrowheads="1"/>
            </p:cNvSpPr>
            <p:nvPr/>
          </p:nvSpPr>
          <p:spPr bwMode="auto">
            <a:xfrm>
              <a:off x="5295" y="2087"/>
              <a:ext cx="7" cy="1057"/>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172" name="Rectangle 580"/>
            <p:cNvSpPr>
              <a:spLocks noChangeArrowheads="1"/>
            </p:cNvSpPr>
            <p:nvPr/>
          </p:nvSpPr>
          <p:spPr bwMode="auto">
            <a:xfrm>
              <a:off x="5302" y="2087"/>
              <a:ext cx="7" cy="1057"/>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173" name="Rectangle 581"/>
            <p:cNvSpPr>
              <a:spLocks noChangeArrowheads="1"/>
            </p:cNvSpPr>
            <p:nvPr/>
          </p:nvSpPr>
          <p:spPr bwMode="auto">
            <a:xfrm>
              <a:off x="5309" y="2087"/>
              <a:ext cx="7" cy="1057"/>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174" name="Rectangle 582"/>
            <p:cNvSpPr>
              <a:spLocks noChangeArrowheads="1"/>
            </p:cNvSpPr>
            <p:nvPr/>
          </p:nvSpPr>
          <p:spPr bwMode="auto">
            <a:xfrm>
              <a:off x="5316" y="2087"/>
              <a:ext cx="6" cy="1057"/>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175" name="Rectangle 583"/>
            <p:cNvSpPr>
              <a:spLocks noChangeArrowheads="1"/>
            </p:cNvSpPr>
            <p:nvPr/>
          </p:nvSpPr>
          <p:spPr bwMode="auto">
            <a:xfrm>
              <a:off x="5322" y="2087"/>
              <a:ext cx="7" cy="1057"/>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176" name="Rectangle 584"/>
            <p:cNvSpPr>
              <a:spLocks noChangeArrowheads="1"/>
            </p:cNvSpPr>
            <p:nvPr/>
          </p:nvSpPr>
          <p:spPr bwMode="auto">
            <a:xfrm>
              <a:off x="5329" y="2087"/>
              <a:ext cx="7" cy="1057"/>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177" name="Rectangle 585"/>
            <p:cNvSpPr>
              <a:spLocks noChangeArrowheads="1"/>
            </p:cNvSpPr>
            <p:nvPr/>
          </p:nvSpPr>
          <p:spPr bwMode="auto">
            <a:xfrm>
              <a:off x="5336" y="2087"/>
              <a:ext cx="7" cy="1057"/>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78" name="Rectangle 586"/>
            <p:cNvSpPr>
              <a:spLocks noChangeArrowheads="1"/>
            </p:cNvSpPr>
            <p:nvPr/>
          </p:nvSpPr>
          <p:spPr bwMode="auto">
            <a:xfrm>
              <a:off x="5343" y="2087"/>
              <a:ext cx="6" cy="1057"/>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79" name="Rectangle 587"/>
            <p:cNvSpPr>
              <a:spLocks noChangeArrowheads="1"/>
            </p:cNvSpPr>
            <p:nvPr/>
          </p:nvSpPr>
          <p:spPr bwMode="auto">
            <a:xfrm>
              <a:off x="5349" y="2087"/>
              <a:ext cx="7" cy="1057"/>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80" name="Rectangle 588"/>
            <p:cNvSpPr>
              <a:spLocks noChangeArrowheads="1"/>
            </p:cNvSpPr>
            <p:nvPr/>
          </p:nvSpPr>
          <p:spPr bwMode="auto">
            <a:xfrm>
              <a:off x="5356" y="2087"/>
              <a:ext cx="7" cy="1057"/>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81" name="Rectangle 589"/>
            <p:cNvSpPr>
              <a:spLocks noChangeArrowheads="1"/>
            </p:cNvSpPr>
            <p:nvPr/>
          </p:nvSpPr>
          <p:spPr bwMode="auto">
            <a:xfrm>
              <a:off x="5363" y="2087"/>
              <a:ext cx="7" cy="1057"/>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82" name="Rectangle 590"/>
            <p:cNvSpPr>
              <a:spLocks noChangeArrowheads="1"/>
            </p:cNvSpPr>
            <p:nvPr/>
          </p:nvSpPr>
          <p:spPr bwMode="auto">
            <a:xfrm>
              <a:off x="5370" y="2087"/>
              <a:ext cx="7" cy="1057"/>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83" name="Rectangle 591"/>
            <p:cNvSpPr>
              <a:spLocks noChangeArrowheads="1"/>
            </p:cNvSpPr>
            <p:nvPr/>
          </p:nvSpPr>
          <p:spPr bwMode="auto">
            <a:xfrm>
              <a:off x="5377" y="2087"/>
              <a:ext cx="6" cy="1057"/>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84" name="Rectangle 592"/>
            <p:cNvSpPr>
              <a:spLocks noChangeArrowheads="1"/>
            </p:cNvSpPr>
            <p:nvPr/>
          </p:nvSpPr>
          <p:spPr bwMode="auto">
            <a:xfrm>
              <a:off x="5383" y="2087"/>
              <a:ext cx="7" cy="1057"/>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85" name="Rectangle 593"/>
            <p:cNvSpPr>
              <a:spLocks noChangeArrowheads="1"/>
            </p:cNvSpPr>
            <p:nvPr/>
          </p:nvSpPr>
          <p:spPr bwMode="auto">
            <a:xfrm>
              <a:off x="5390" y="2087"/>
              <a:ext cx="7" cy="1057"/>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86" name="Rectangle 594"/>
            <p:cNvSpPr>
              <a:spLocks noChangeArrowheads="1"/>
            </p:cNvSpPr>
            <p:nvPr/>
          </p:nvSpPr>
          <p:spPr bwMode="auto">
            <a:xfrm>
              <a:off x="5227" y="2087"/>
              <a:ext cx="170" cy="105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187" name="Rectangle 595"/>
            <p:cNvSpPr>
              <a:spLocks noChangeArrowheads="1"/>
            </p:cNvSpPr>
            <p:nvPr/>
          </p:nvSpPr>
          <p:spPr bwMode="auto">
            <a:xfrm>
              <a:off x="5431" y="2111"/>
              <a:ext cx="7" cy="1033"/>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188" name="Rectangle 596"/>
            <p:cNvSpPr>
              <a:spLocks noChangeArrowheads="1"/>
            </p:cNvSpPr>
            <p:nvPr/>
          </p:nvSpPr>
          <p:spPr bwMode="auto">
            <a:xfrm>
              <a:off x="5438" y="2111"/>
              <a:ext cx="7" cy="1033"/>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189" name="Rectangle 597"/>
            <p:cNvSpPr>
              <a:spLocks noChangeArrowheads="1"/>
            </p:cNvSpPr>
            <p:nvPr/>
          </p:nvSpPr>
          <p:spPr bwMode="auto">
            <a:xfrm>
              <a:off x="5445" y="2111"/>
              <a:ext cx="6" cy="1033"/>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190" name="Rectangle 598"/>
            <p:cNvSpPr>
              <a:spLocks noChangeArrowheads="1"/>
            </p:cNvSpPr>
            <p:nvPr/>
          </p:nvSpPr>
          <p:spPr bwMode="auto">
            <a:xfrm>
              <a:off x="5451" y="2111"/>
              <a:ext cx="7" cy="1033"/>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191" name="Rectangle 599"/>
            <p:cNvSpPr>
              <a:spLocks noChangeArrowheads="1"/>
            </p:cNvSpPr>
            <p:nvPr/>
          </p:nvSpPr>
          <p:spPr bwMode="auto">
            <a:xfrm>
              <a:off x="5458" y="2111"/>
              <a:ext cx="7" cy="1033"/>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192" name="Rectangle 600"/>
            <p:cNvSpPr>
              <a:spLocks noChangeArrowheads="1"/>
            </p:cNvSpPr>
            <p:nvPr/>
          </p:nvSpPr>
          <p:spPr bwMode="auto">
            <a:xfrm>
              <a:off x="5465" y="2111"/>
              <a:ext cx="7" cy="1033"/>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193" name="Rectangle 601"/>
            <p:cNvSpPr>
              <a:spLocks noChangeArrowheads="1"/>
            </p:cNvSpPr>
            <p:nvPr/>
          </p:nvSpPr>
          <p:spPr bwMode="auto">
            <a:xfrm>
              <a:off x="5472" y="2111"/>
              <a:ext cx="7" cy="1033"/>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194" name="Rectangle 602"/>
            <p:cNvSpPr>
              <a:spLocks noChangeArrowheads="1"/>
            </p:cNvSpPr>
            <p:nvPr/>
          </p:nvSpPr>
          <p:spPr bwMode="auto">
            <a:xfrm>
              <a:off x="5479" y="2111"/>
              <a:ext cx="6" cy="1033"/>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195" name="Rectangle 603"/>
            <p:cNvSpPr>
              <a:spLocks noChangeArrowheads="1"/>
            </p:cNvSpPr>
            <p:nvPr/>
          </p:nvSpPr>
          <p:spPr bwMode="auto">
            <a:xfrm>
              <a:off x="5485" y="2111"/>
              <a:ext cx="7" cy="1033"/>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196" name="Rectangle 604"/>
            <p:cNvSpPr>
              <a:spLocks noChangeArrowheads="1"/>
            </p:cNvSpPr>
            <p:nvPr/>
          </p:nvSpPr>
          <p:spPr bwMode="auto">
            <a:xfrm>
              <a:off x="5492" y="2111"/>
              <a:ext cx="7" cy="1033"/>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197" name="Rectangle 605"/>
            <p:cNvSpPr>
              <a:spLocks noChangeArrowheads="1"/>
            </p:cNvSpPr>
            <p:nvPr/>
          </p:nvSpPr>
          <p:spPr bwMode="auto">
            <a:xfrm>
              <a:off x="5499" y="2111"/>
              <a:ext cx="7" cy="1033"/>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198" name="Rectangle 606"/>
            <p:cNvSpPr>
              <a:spLocks noChangeArrowheads="1"/>
            </p:cNvSpPr>
            <p:nvPr/>
          </p:nvSpPr>
          <p:spPr bwMode="auto">
            <a:xfrm>
              <a:off x="5506" y="2111"/>
              <a:ext cx="6" cy="1033"/>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199" name="Rectangle 607"/>
            <p:cNvSpPr>
              <a:spLocks noChangeArrowheads="1"/>
            </p:cNvSpPr>
            <p:nvPr/>
          </p:nvSpPr>
          <p:spPr bwMode="auto">
            <a:xfrm>
              <a:off x="5512" y="2111"/>
              <a:ext cx="7" cy="1033"/>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200" name="Rectangle 608"/>
            <p:cNvSpPr>
              <a:spLocks noChangeArrowheads="1"/>
            </p:cNvSpPr>
            <p:nvPr/>
          </p:nvSpPr>
          <p:spPr bwMode="auto">
            <a:xfrm>
              <a:off x="5519" y="2111"/>
              <a:ext cx="7" cy="1033"/>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201" name="Rectangle 609"/>
            <p:cNvSpPr>
              <a:spLocks noChangeArrowheads="1"/>
            </p:cNvSpPr>
            <p:nvPr/>
          </p:nvSpPr>
          <p:spPr bwMode="auto">
            <a:xfrm>
              <a:off x="5526" y="2111"/>
              <a:ext cx="7" cy="1033"/>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202" name="Rectangle 610"/>
            <p:cNvSpPr>
              <a:spLocks noChangeArrowheads="1"/>
            </p:cNvSpPr>
            <p:nvPr/>
          </p:nvSpPr>
          <p:spPr bwMode="auto">
            <a:xfrm>
              <a:off x="5533" y="2111"/>
              <a:ext cx="7" cy="1033"/>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203" name="Rectangle 611"/>
            <p:cNvSpPr>
              <a:spLocks noChangeArrowheads="1"/>
            </p:cNvSpPr>
            <p:nvPr/>
          </p:nvSpPr>
          <p:spPr bwMode="auto">
            <a:xfrm>
              <a:off x="5540" y="2111"/>
              <a:ext cx="6" cy="1033"/>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204" name="Rectangle 612"/>
            <p:cNvSpPr>
              <a:spLocks noChangeArrowheads="1"/>
            </p:cNvSpPr>
            <p:nvPr/>
          </p:nvSpPr>
          <p:spPr bwMode="auto">
            <a:xfrm>
              <a:off x="5546" y="2111"/>
              <a:ext cx="7" cy="1033"/>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205" name="Rectangle 613"/>
            <p:cNvSpPr>
              <a:spLocks noChangeArrowheads="1"/>
            </p:cNvSpPr>
            <p:nvPr/>
          </p:nvSpPr>
          <p:spPr bwMode="auto">
            <a:xfrm>
              <a:off x="5553" y="2111"/>
              <a:ext cx="7" cy="1033"/>
            </a:xfrm>
            <a:prstGeom prst="rect">
              <a:avLst/>
            </a:prstGeom>
            <a:solidFill>
              <a:srgbClr val="00CD00"/>
            </a:solidFill>
            <a:ln w="9525">
              <a:noFill/>
              <a:miter lim="800000"/>
              <a:headEnd/>
              <a:tailEnd/>
            </a:ln>
          </p:spPr>
          <p:txBody>
            <a:bodyPr/>
            <a:lstStyle/>
            <a:p>
              <a:pPr>
                <a:defRPr/>
              </a:pPr>
              <a:endParaRPr lang="en-US">
                <a:latin typeface="Arial" charset="0"/>
              </a:endParaRPr>
            </a:p>
          </p:txBody>
        </p:sp>
      </p:grpSp>
      <p:grpSp>
        <p:nvGrpSpPr>
          <p:cNvPr id="86028" name="Group 815"/>
          <p:cNvGrpSpPr>
            <a:grpSpLocks/>
          </p:cNvGrpSpPr>
          <p:nvPr/>
        </p:nvGrpSpPr>
        <p:grpSpPr bwMode="auto">
          <a:xfrm>
            <a:off x="2470150" y="3206750"/>
            <a:ext cx="8343900" cy="1784350"/>
            <a:chOff x="956" y="2020"/>
            <a:chExt cx="5256" cy="1124"/>
          </a:xfrm>
        </p:grpSpPr>
        <p:sp>
          <p:nvSpPr>
            <p:cNvPr id="623207" name="Rectangle 615"/>
            <p:cNvSpPr>
              <a:spLocks noChangeArrowheads="1"/>
            </p:cNvSpPr>
            <p:nvPr/>
          </p:nvSpPr>
          <p:spPr bwMode="auto">
            <a:xfrm>
              <a:off x="5560" y="2111"/>
              <a:ext cx="7" cy="1033"/>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208" name="Rectangle 616"/>
            <p:cNvSpPr>
              <a:spLocks noChangeArrowheads="1"/>
            </p:cNvSpPr>
            <p:nvPr/>
          </p:nvSpPr>
          <p:spPr bwMode="auto">
            <a:xfrm>
              <a:off x="5567" y="2111"/>
              <a:ext cx="7" cy="1033"/>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209" name="Rectangle 617"/>
            <p:cNvSpPr>
              <a:spLocks noChangeArrowheads="1"/>
            </p:cNvSpPr>
            <p:nvPr/>
          </p:nvSpPr>
          <p:spPr bwMode="auto">
            <a:xfrm>
              <a:off x="5574" y="2111"/>
              <a:ext cx="6" cy="1033"/>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210" name="Rectangle 618"/>
            <p:cNvSpPr>
              <a:spLocks noChangeArrowheads="1"/>
            </p:cNvSpPr>
            <p:nvPr/>
          </p:nvSpPr>
          <p:spPr bwMode="auto">
            <a:xfrm>
              <a:off x="5580" y="2111"/>
              <a:ext cx="7" cy="1033"/>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211" name="Rectangle 619"/>
            <p:cNvSpPr>
              <a:spLocks noChangeArrowheads="1"/>
            </p:cNvSpPr>
            <p:nvPr/>
          </p:nvSpPr>
          <p:spPr bwMode="auto">
            <a:xfrm>
              <a:off x="5587" y="2111"/>
              <a:ext cx="7" cy="1033"/>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212" name="Rectangle 620"/>
            <p:cNvSpPr>
              <a:spLocks noChangeArrowheads="1"/>
            </p:cNvSpPr>
            <p:nvPr/>
          </p:nvSpPr>
          <p:spPr bwMode="auto">
            <a:xfrm>
              <a:off x="5594" y="2111"/>
              <a:ext cx="7" cy="1033"/>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213" name="Rectangle 621"/>
            <p:cNvSpPr>
              <a:spLocks noChangeArrowheads="1"/>
            </p:cNvSpPr>
            <p:nvPr/>
          </p:nvSpPr>
          <p:spPr bwMode="auto">
            <a:xfrm>
              <a:off x="5431" y="2111"/>
              <a:ext cx="170" cy="103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214" name="Rectangle 622"/>
            <p:cNvSpPr>
              <a:spLocks noChangeArrowheads="1"/>
            </p:cNvSpPr>
            <p:nvPr/>
          </p:nvSpPr>
          <p:spPr bwMode="auto">
            <a:xfrm>
              <a:off x="5635" y="2051"/>
              <a:ext cx="6" cy="1093"/>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215" name="Rectangle 623"/>
            <p:cNvSpPr>
              <a:spLocks noChangeArrowheads="1"/>
            </p:cNvSpPr>
            <p:nvPr/>
          </p:nvSpPr>
          <p:spPr bwMode="auto">
            <a:xfrm>
              <a:off x="5641" y="2051"/>
              <a:ext cx="7" cy="1093"/>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216" name="Rectangle 624"/>
            <p:cNvSpPr>
              <a:spLocks noChangeArrowheads="1"/>
            </p:cNvSpPr>
            <p:nvPr/>
          </p:nvSpPr>
          <p:spPr bwMode="auto">
            <a:xfrm>
              <a:off x="5648" y="2051"/>
              <a:ext cx="7" cy="1093"/>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217" name="Rectangle 625"/>
            <p:cNvSpPr>
              <a:spLocks noChangeArrowheads="1"/>
            </p:cNvSpPr>
            <p:nvPr/>
          </p:nvSpPr>
          <p:spPr bwMode="auto">
            <a:xfrm>
              <a:off x="5655" y="2051"/>
              <a:ext cx="7" cy="1093"/>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218" name="Rectangle 626"/>
            <p:cNvSpPr>
              <a:spLocks noChangeArrowheads="1"/>
            </p:cNvSpPr>
            <p:nvPr/>
          </p:nvSpPr>
          <p:spPr bwMode="auto">
            <a:xfrm>
              <a:off x="5662" y="2051"/>
              <a:ext cx="7" cy="1093"/>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219" name="Rectangle 627"/>
            <p:cNvSpPr>
              <a:spLocks noChangeArrowheads="1"/>
            </p:cNvSpPr>
            <p:nvPr/>
          </p:nvSpPr>
          <p:spPr bwMode="auto">
            <a:xfrm>
              <a:off x="5669" y="2051"/>
              <a:ext cx="6" cy="1093"/>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220" name="Rectangle 628"/>
            <p:cNvSpPr>
              <a:spLocks noChangeArrowheads="1"/>
            </p:cNvSpPr>
            <p:nvPr/>
          </p:nvSpPr>
          <p:spPr bwMode="auto">
            <a:xfrm>
              <a:off x="5675" y="2051"/>
              <a:ext cx="7" cy="1093"/>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221" name="Rectangle 629"/>
            <p:cNvSpPr>
              <a:spLocks noChangeArrowheads="1"/>
            </p:cNvSpPr>
            <p:nvPr/>
          </p:nvSpPr>
          <p:spPr bwMode="auto">
            <a:xfrm>
              <a:off x="5682" y="2051"/>
              <a:ext cx="7" cy="1093"/>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222" name="Rectangle 630"/>
            <p:cNvSpPr>
              <a:spLocks noChangeArrowheads="1"/>
            </p:cNvSpPr>
            <p:nvPr/>
          </p:nvSpPr>
          <p:spPr bwMode="auto">
            <a:xfrm>
              <a:off x="5689" y="2051"/>
              <a:ext cx="7" cy="1093"/>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223" name="Rectangle 631"/>
            <p:cNvSpPr>
              <a:spLocks noChangeArrowheads="1"/>
            </p:cNvSpPr>
            <p:nvPr/>
          </p:nvSpPr>
          <p:spPr bwMode="auto">
            <a:xfrm>
              <a:off x="5696" y="2051"/>
              <a:ext cx="7" cy="1093"/>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224" name="Rectangle 632"/>
            <p:cNvSpPr>
              <a:spLocks noChangeArrowheads="1"/>
            </p:cNvSpPr>
            <p:nvPr/>
          </p:nvSpPr>
          <p:spPr bwMode="auto">
            <a:xfrm>
              <a:off x="5703" y="2051"/>
              <a:ext cx="6" cy="1093"/>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225" name="Rectangle 633"/>
            <p:cNvSpPr>
              <a:spLocks noChangeArrowheads="1"/>
            </p:cNvSpPr>
            <p:nvPr/>
          </p:nvSpPr>
          <p:spPr bwMode="auto">
            <a:xfrm>
              <a:off x="5709" y="2051"/>
              <a:ext cx="7" cy="1093"/>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226" name="Rectangle 634"/>
            <p:cNvSpPr>
              <a:spLocks noChangeArrowheads="1"/>
            </p:cNvSpPr>
            <p:nvPr/>
          </p:nvSpPr>
          <p:spPr bwMode="auto">
            <a:xfrm>
              <a:off x="5716" y="2051"/>
              <a:ext cx="7" cy="1093"/>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227" name="Rectangle 635"/>
            <p:cNvSpPr>
              <a:spLocks noChangeArrowheads="1"/>
            </p:cNvSpPr>
            <p:nvPr/>
          </p:nvSpPr>
          <p:spPr bwMode="auto">
            <a:xfrm>
              <a:off x="5723" y="2051"/>
              <a:ext cx="7" cy="1093"/>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228" name="Rectangle 636"/>
            <p:cNvSpPr>
              <a:spLocks noChangeArrowheads="1"/>
            </p:cNvSpPr>
            <p:nvPr/>
          </p:nvSpPr>
          <p:spPr bwMode="auto">
            <a:xfrm>
              <a:off x="5730" y="2051"/>
              <a:ext cx="7" cy="1093"/>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229" name="Rectangle 637"/>
            <p:cNvSpPr>
              <a:spLocks noChangeArrowheads="1"/>
            </p:cNvSpPr>
            <p:nvPr/>
          </p:nvSpPr>
          <p:spPr bwMode="auto">
            <a:xfrm>
              <a:off x="5737" y="2051"/>
              <a:ext cx="6" cy="1093"/>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230" name="Rectangle 638"/>
            <p:cNvSpPr>
              <a:spLocks noChangeArrowheads="1"/>
            </p:cNvSpPr>
            <p:nvPr/>
          </p:nvSpPr>
          <p:spPr bwMode="auto">
            <a:xfrm>
              <a:off x="5743" y="2051"/>
              <a:ext cx="7" cy="1093"/>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231" name="Rectangle 639"/>
            <p:cNvSpPr>
              <a:spLocks noChangeArrowheads="1"/>
            </p:cNvSpPr>
            <p:nvPr/>
          </p:nvSpPr>
          <p:spPr bwMode="auto">
            <a:xfrm>
              <a:off x="5750" y="2051"/>
              <a:ext cx="7" cy="1093"/>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232" name="Rectangle 640"/>
            <p:cNvSpPr>
              <a:spLocks noChangeArrowheads="1"/>
            </p:cNvSpPr>
            <p:nvPr/>
          </p:nvSpPr>
          <p:spPr bwMode="auto">
            <a:xfrm>
              <a:off x="5757" y="2051"/>
              <a:ext cx="7" cy="1093"/>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233" name="Rectangle 641"/>
            <p:cNvSpPr>
              <a:spLocks noChangeArrowheads="1"/>
            </p:cNvSpPr>
            <p:nvPr/>
          </p:nvSpPr>
          <p:spPr bwMode="auto">
            <a:xfrm>
              <a:off x="5764" y="2051"/>
              <a:ext cx="7" cy="1093"/>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234" name="Rectangle 642"/>
            <p:cNvSpPr>
              <a:spLocks noChangeArrowheads="1"/>
            </p:cNvSpPr>
            <p:nvPr/>
          </p:nvSpPr>
          <p:spPr bwMode="auto">
            <a:xfrm>
              <a:off x="5771" y="2051"/>
              <a:ext cx="6" cy="1093"/>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235" name="Rectangle 643"/>
            <p:cNvSpPr>
              <a:spLocks noChangeArrowheads="1"/>
            </p:cNvSpPr>
            <p:nvPr/>
          </p:nvSpPr>
          <p:spPr bwMode="auto">
            <a:xfrm>
              <a:off x="5777" y="2051"/>
              <a:ext cx="7" cy="1093"/>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236" name="Rectangle 644"/>
            <p:cNvSpPr>
              <a:spLocks noChangeArrowheads="1"/>
            </p:cNvSpPr>
            <p:nvPr/>
          </p:nvSpPr>
          <p:spPr bwMode="auto">
            <a:xfrm>
              <a:off x="5784" y="2051"/>
              <a:ext cx="7" cy="1093"/>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237" name="Rectangle 645"/>
            <p:cNvSpPr>
              <a:spLocks noChangeArrowheads="1"/>
            </p:cNvSpPr>
            <p:nvPr/>
          </p:nvSpPr>
          <p:spPr bwMode="auto">
            <a:xfrm>
              <a:off x="5791" y="2051"/>
              <a:ext cx="7" cy="1093"/>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238" name="Rectangle 646"/>
            <p:cNvSpPr>
              <a:spLocks noChangeArrowheads="1"/>
            </p:cNvSpPr>
            <p:nvPr/>
          </p:nvSpPr>
          <p:spPr bwMode="auto">
            <a:xfrm>
              <a:off x="5798" y="2051"/>
              <a:ext cx="6" cy="1093"/>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239" name="Rectangle 647"/>
            <p:cNvSpPr>
              <a:spLocks noChangeArrowheads="1"/>
            </p:cNvSpPr>
            <p:nvPr/>
          </p:nvSpPr>
          <p:spPr bwMode="auto">
            <a:xfrm>
              <a:off x="5635" y="2051"/>
              <a:ext cx="169" cy="109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240" name="Rectangle 648"/>
            <p:cNvSpPr>
              <a:spLocks noChangeArrowheads="1"/>
            </p:cNvSpPr>
            <p:nvPr/>
          </p:nvSpPr>
          <p:spPr bwMode="auto">
            <a:xfrm>
              <a:off x="5838" y="2020"/>
              <a:ext cx="7" cy="112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241" name="Rectangle 649"/>
            <p:cNvSpPr>
              <a:spLocks noChangeArrowheads="1"/>
            </p:cNvSpPr>
            <p:nvPr/>
          </p:nvSpPr>
          <p:spPr bwMode="auto">
            <a:xfrm>
              <a:off x="5845" y="2020"/>
              <a:ext cx="7" cy="112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242" name="Rectangle 650"/>
            <p:cNvSpPr>
              <a:spLocks noChangeArrowheads="1"/>
            </p:cNvSpPr>
            <p:nvPr/>
          </p:nvSpPr>
          <p:spPr bwMode="auto">
            <a:xfrm>
              <a:off x="5852" y="2020"/>
              <a:ext cx="7" cy="112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243" name="Rectangle 651"/>
            <p:cNvSpPr>
              <a:spLocks noChangeArrowheads="1"/>
            </p:cNvSpPr>
            <p:nvPr/>
          </p:nvSpPr>
          <p:spPr bwMode="auto">
            <a:xfrm>
              <a:off x="5859" y="2020"/>
              <a:ext cx="7" cy="112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244" name="Rectangle 652"/>
            <p:cNvSpPr>
              <a:spLocks noChangeArrowheads="1"/>
            </p:cNvSpPr>
            <p:nvPr/>
          </p:nvSpPr>
          <p:spPr bwMode="auto">
            <a:xfrm>
              <a:off x="5866" y="2020"/>
              <a:ext cx="6" cy="112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245" name="Rectangle 653"/>
            <p:cNvSpPr>
              <a:spLocks noChangeArrowheads="1"/>
            </p:cNvSpPr>
            <p:nvPr/>
          </p:nvSpPr>
          <p:spPr bwMode="auto">
            <a:xfrm>
              <a:off x="5872" y="2020"/>
              <a:ext cx="7" cy="112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246" name="Rectangle 654"/>
            <p:cNvSpPr>
              <a:spLocks noChangeArrowheads="1"/>
            </p:cNvSpPr>
            <p:nvPr/>
          </p:nvSpPr>
          <p:spPr bwMode="auto">
            <a:xfrm>
              <a:off x="5879" y="2020"/>
              <a:ext cx="7" cy="112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247" name="Rectangle 655"/>
            <p:cNvSpPr>
              <a:spLocks noChangeArrowheads="1"/>
            </p:cNvSpPr>
            <p:nvPr/>
          </p:nvSpPr>
          <p:spPr bwMode="auto">
            <a:xfrm>
              <a:off x="5886" y="2020"/>
              <a:ext cx="7" cy="112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248" name="Rectangle 656"/>
            <p:cNvSpPr>
              <a:spLocks noChangeArrowheads="1"/>
            </p:cNvSpPr>
            <p:nvPr/>
          </p:nvSpPr>
          <p:spPr bwMode="auto">
            <a:xfrm>
              <a:off x="5893" y="2020"/>
              <a:ext cx="7" cy="112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249" name="Rectangle 657"/>
            <p:cNvSpPr>
              <a:spLocks noChangeArrowheads="1"/>
            </p:cNvSpPr>
            <p:nvPr/>
          </p:nvSpPr>
          <p:spPr bwMode="auto">
            <a:xfrm>
              <a:off x="5900" y="2020"/>
              <a:ext cx="6" cy="112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250" name="Rectangle 658"/>
            <p:cNvSpPr>
              <a:spLocks noChangeArrowheads="1"/>
            </p:cNvSpPr>
            <p:nvPr/>
          </p:nvSpPr>
          <p:spPr bwMode="auto">
            <a:xfrm>
              <a:off x="5906" y="2020"/>
              <a:ext cx="7" cy="112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251" name="Rectangle 659"/>
            <p:cNvSpPr>
              <a:spLocks noChangeArrowheads="1"/>
            </p:cNvSpPr>
            <p:nvPr/>
          </p:nvSpPr>
          <p:spPr bwMode="auto">
            <a:xfrm>
              <a:off x="5913" y="2020"/>
              <a:ext cx="7" cy="112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252" name="Rectangle 660"/>
            <p:cNvSpPr>
              <a:spLocks noChangeArrowheads="1"/>
            </p:cNvSpPr>
            <p:nvPr/>
          </p:nvSpPr>
          <p:spPr bwMode="auto">
            <a:xfrm>
              <a:off x="5920" y="2020"/>
              <a:ext cx="7" cy="1124"/>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253" name="Rectangle 661"/>
            <p:cNvSpPr>
              <a:spLocks noChangeArrowheads="1"/>
            </p:cNvSpPr>
            <p:nvPr/>
          </p:nvSpPr>
          <p:spPr bwMode="auto">
            <a:xfrm>
              <a:off x="5927" y="2020"/>
              <a:ext cx="6" cy="112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254" name="Rectangle 662"/>
            <p:cNvSpPr>
              <a:spLocks noChangeArrowheads="1"/>
            </p:cNvSpPr>
            <p:nvPr/>
          </p:nvSpPr>
          <p:spPr bwMode="auto">
            <a:xfrm>
              <a:off x="5933" y="2020"/>
              <a:ext cx="7" cy="112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255" name="Rectangle 663"/>
            <p:cNvSpPr>
              <a:spLocks noChangeArrowheads="1"/>
            </p:cNvSpPr>
            <p:nvPr/>
          </p:nvSpPr>
          <p:spPr bwMode="auto">
            <a:xfrm>
              <a:off x="5940" y="2020"/>
              <a:ext cx="7" cy="112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256" name="Rectangle 664"/>
            <p:cNvSpPr>
              <a:spLocks noChangeArrowheads="1"/>
            </p:cNvSpPr>
            <p:nvPr/>
          </p:nvSpPr>
          <p:spPr bwMode="auto">
            <a:xfrm>
              <a:off x="5947" y="2020"/>
              <a:ext cx="7" cy="112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257" name="Rectangle 665"/>
            <p:cNvSpPr>
              <a:spLocks noChangeArrowheads="1"/>
            </p:cNvSpPr>
            <p:nvPr/>
          </p:nvSpPr>
          <p:spPr bwMode="auto">
            <a:xfrm>
              <a:off x="5954" y="2020"/>
              <a:ext cx="7" cy="112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258" name="Rectangle 666"/>
            <p:cNvSpPr>
              <a:spLocks noChangeArrowheads="1"/>
            </p:cNvSpPr>
            <p:nvPr/>
          </p:nvSpPr>
          <p:spPr bwMode="auto">
            <a:xfrm>
              <a:off x="5961" y="2020"/>
              <a:ext cx="6" cy="112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259" name="Rectangle 667"/>
            <p:cNvSpPr>
              <a:spLocks noChangeArrowheads="1"/>
            </p:cNvSpPr>
            <p:nvPr/>
          </p:nvSpPr>
          <p:spPr bwMode="auto">
            <a:xfrm>
              <a:off x="5967" y="2020"/>
              <a:ext cx="7" cy="112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260" name="Rectangle 668"/>
            <p:cNvSpPr>
              <a:spLocks noChangeArrowheads="1"/>
            </p:cNvSpPr>
            <p:nvPr/>
          </p:nvSpPr>
          <p:spPr bwMode="auto">
            <a:xfrm>
              <a:off x="5974" y="2020"/>
              <a:ext cx="7" cy="112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261" name="Rectangle 669"/>
            <p:cNvSpPr>
              <a:spLocks noChangeArrowheads="1"/>
            </p:cNvSpPr>
            <p:nvPr/>
          </p:nvSpPr>
          <p:spPr bwMode="auto">
            <a:xfrm>
              <a:off x="5981" y="2020"/>
              <a:ext cx="7" cy="112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262" name="Rectangle 670"/>
            <p:cNvSpPr>
              <a:spLocks noChangeArrowheads="1"/>
            </p:cNvSpPr>
            <p:nvPr/>
          </p:nvSpPr>
          <p:spPr bwMode="auto">
            <a:xfrm>
              <a:off x="5988" y="2020"/>
              <a:ext cx="7" cy="112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263" name="Rectangle 671"/>
            <p:cNvSpPr>
              <a:spLocks noChangeArrowheads="1"/>
            </p:cNvSpPr>
            <p:nvPr/>
          </p:nvSpPr>
          <p:spPr bwMode="auto">
            <a:xfrm>
              <a:off x="5995" y="2020"/>
              <a:ext cx="6" cy="112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264" name="Rectangle 672"/>
            <p:cNvSpPr>
              <a:spLocks noChangeArrowheads="1"/>
            </p:cNvSpPr>
            <p:nvPr/>
          </p:nvSpPr>
          <p:spPr bwMode="auto">
            <a:xfrm>
              <a:off x="6001" y="2020"/>
              <a:ext cx="7" cy="112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265" name="Rectangle 673"/>
            <p:cNvSpPr>
              <a:spLocks noChangeArrowheads="1"/>
            </p:cNvSpPr>
            <p:nvPr/>
          </p:nvSpPr>
          <p:spPr bwMode="auto">
            <a:xfrm>
              <a:off x="5838" y="2020"/>
              <a:ext cx="170" cy="112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266" name="Rectangle 674"/>
            <p:cNvSpPr>
              <a:spLocks noChangeArrowheads="1"/>
            </p:cNvSpPr>
            <p:nvPr/>
          </p:nvSpPr>
          <p:spPr bwMode="auto">
            <a:xfrm>
              <a:off x="6042" y="2020"/>
              <a:ext cx="7" cy="112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267" name="Rectangle 675"/>
            <p:cNvSpPr>
              <a:spLocks noChangeArrowheads="1"/>
            </p:cNvSpPr>
            <p:nvPr/>
          </p:nvSpPr>
          <p:spPr bwMode="auto">
            <a:xfrm>
              <a:off x="6049" y="2020"/>
              <a:ext cx="7" cy="112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268" name="Rectangle 676"/>
            <p:cNvSpPr>
              <a:spLocks noChangeArrowheads="1"/>
            </p:cNvSpPr>
            <p:nvPr/>
          </p:nvSpPr>
          <p:spPr bwMode="auto">
            <a:xfrm>
              <a:off x="6056" y="2020"/>
              <a:ext cx="6" cy="112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269" name="Rectangle 677"/>
            <p:cNvSpPr>
              <a:spLocks noChangeArrowheads="1"/>
            </p:cNvSpPr>
            <p:nvPr/>
          </p:nvSpPr>
          <p:spPr bwMode="auto">
            <a:xfrm>
              <a:off x="6062" y="2020"/>
              <a:ext cx="7" cy="112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270" name="Rectangle 678"/>
            <p:cNvSpPr>
              <a:spLocks noChangeArrowheads="1"/>
            </p:cNvSpPr>
            <p:nvPr/>
          </p:nvSpPr>
          <p:spPr bwMode="auto">
            <a:xfrm>
              <a:off x="6069" y="2020"/>
              <a:ext cx="7" cy="112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271" name="Rectangle 679"/>
            <p:cNvSpPr>
              <a:spLocks noChangeArrowheads="1"/>
            </p:cNvSpPr>
            <p:nvPr/>
          </p:nvSpPr>
          <p:spPr bwMode="auto">
            <a:xfrm>
              <a:off x="6076" y="2020"/>
              <a:ext cx="7" cy="112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272" name="Rectangle 680"/>
            <p:cNvSpPr>
              <a:spLocks noChangeArrowheads="1"/>
            </p:cNvSpPr>
            <p:nvPr/>
          </p:nvSpPr>
          <p:spPr bwMode="auto">
            <a:xfrm>
              <a:off x="6083" y="2020"/>
              <a:ext cx="7" cy="112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273" name="Rectangle 681"/>
            <p:cNvSpPr>
              <a:spLocks noChangeArrowheads="1"/>
            </p:cNvSpPr>
            <p:nvPr/>
          </p:nvSpPr>
          <p:spPr bwMode="auto">
            <a:xfrm>
              <a:off x="6090" y="2020"/>
              <a:ext cx="6" cy="112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274" name="Rectangle 682"/>
            <p:cNvSpPr>
              <a:spLocks noChangeArrowheads="1"/>
            </p:cNvSpPr>
            <p:nvPr/>
          </p:nvSpPr>
          <p:spPr bwMode="auto">
            <a:xfrm>
              <a:off x="6096" y="2020"/>
              <a:ext cx="7" cy="112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275" name="Rectangle 683"/>
            <p:cNvSpPr>
              <a:spLocks noChangeArrowheads="1"/>
            </p:cNvSpPr>
            <p:nvPr/>
          </p:nvSpPr>
          <p:spPr bwMode="auto">
            <a:xfrm>
              <a:off x="6103" y="2020"/>
              <a:ext cx="7" cy="112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276" name="Rectangle 684"/>
            <p:cNvSpPr>
              <a:spLocks noChangeArrowheads="1"/>
            </p:cNvSpPr>
            <p:nvPr/>
          </p:nvSpPr>
          <p:spPr bwMode="auto">
            <a:xfrm>
              <a:off x="6110" y="2020"/>
              <a:ext cx="7" cy="112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277" name="Rectangle 685"/>
            <p:cNvSpPr>
              <a:spLocks noChangeArrowheads="1"/>
            </p:cNvSpPr>
            <p:nvPr/>
          </p:nvSpPr>
          <p:spPr bwMode="auto">
            <a:xfrm>
              <a:off x="6117" y="2020"/>
              <a:ext cx="7" cy="112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278" name="Rectangle 686"/>
            <p:cNvSpPr>
              <a:spLocks noChangeArrowheads="1"/>
            </p:cNvSpPr>
            <p:nvPr/>
          </p:nvSpPr>
          <p:spPr bwMode="auto">
            <a:xfrm>
              <a:off x="6124" y="2020"/>
              <a:ext cx="6" cy="1124"/>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3279" name="Rectangle 687"/>
            <p:cNvSpPr>
              <a:spLocks noChangeArrowheads="1"/>
            </p:cNvSpPr>
            <p:nvPr/>
          </p:nvSpPr>
          <p:spPr bwMode="auto">
            <a:xfrm>
              <a:off x="6130" y="2020"/>
              <a:ext cx="7" cy="1124"/>
            </a:xfrm>
            <a:prstGeom prst="rect">
              <a:avLst/>
            </a:prstGeom>
            <a:solidFill>
              <a:srgbClr val="00FC00"/>
            </a:solidFill>
            <a:ln w="9525">
              <a:noFill/>
              <a:miter lim="800000"/>
              <a:headEnd/>
              <a:tailEnd/>
            </a:ln>
          </p:spPr>
          <p:txBody>
            <a:bodyPr/>
            <a:lstStyle/>
            <a:p>
              <a:pPr>
                <a:defRPr/>
              </a:pPr>
              <a:endParaRPr lang="en-US">
                <a:latin typeface="Arial" charset="0"/>
              </a:endParaRPr>
            </a:p>
          </p:txBody>
        </p:sp>
        <p:sp>
          <p:nvSpPr>
            <p:cNvPr id="623280" name="Rectangle 688"/>
            <p:cNvSpPr>
              <a:spLocks noChangeArrowheads="1"/>
            </p:cNvSpPr>
            <p:nvPr/>
          </p:nvSpPr>
          <p:spPr bwMode="auto">
            <a:xfrm>
              <a:off x="6137" y="2020"/>
              <a:ext cx="7" cy="1124"/>
            </a:xfrm>
            <a:prstGeom prst="rect">
              <a:avLst/>
            </a:prstGeom>
            <a:solidFill>
              <a:srgbClr val="00F800"/>
            </a:solidFill>
            <a:ln w="9525">
              <a:noFill/>
              <a:miter lim="800000"/>
              <a:headEnd/>
              <a:tailEnd/>
            </a:ln>
          </p:spPr>
          <p:txBody>
            <a:bodyPr/>
            <a:lstStyle/>
            <a:p>
              <a:pPr>
                <a:defRPr/>
              </a:pPr>
              <a:endParaRPr lang="en-US">
                <a:latin typeface="Arial" charset="0"/>
              </a:endParaRPr>
            </a:p>
          </p:txBody>
        </p:sp>
        <p:sp>
          <p:nvSpPr>
            <p:cNvPr id="623281" name="Rectangle 689"/>
            <p:cNvSpPr>
              <a:spLocks noChangeArrowheads="1"/>
            </p:cNvSpPr>
            <p:nvPr/>
          </p:nvSpPr>
          <p:spPr bwMode="auto">
            <a:xfrm>
              <a:off x="6144" y="2020"/>
              <a:ext cx="7" cy="1124"/>
            </a:xfrm>
            <a:prstGeom prst="rect">
              <a:avLst/>
            </a:prstGeom>
            <a:solidFill>
              <a:srgbClr val="00F200"/>
            </a:solidFill>
            <a:ln w="9525">
              <a:noFill/>
              <a:miter lim="800000"/>
              <a:headEnd/>
              <a:tailEnd/>
            </a:ln>
          </p:spPr>
          <p:txBody>
            <a:bodyPr/>
            <a:lstStyle/>
            <a:p>
              <a:pPr>
                <a:defRPr/>
              </a:pPr>
              <a:endParaRPr lang="en-US">
                <a:latin typeface="Arial" charset="0"/>
              </a:endParaRPr>
            </a:p>
          </p:txBody>
        </p:sp>
        <p:sp>
          <p:nvSpPr>
            <p:cNvPr id="623282" name="Rectangle 690"/>
            <p:cNvSpPr>
              <a:spLocks noChangeArrowheads="1"/>
            </p:cNvSpPr>
            <p:nvPr/>
          </p:nvSpPr>
          <p:spPr bwMode="auto">
            <a:xfrm>
              <a:off x="6151" y="2020"/>
              <a:ext cx="7" cy="1124"/>
            </a:xfrm>
            <a:prstGeom prst="rect">
              <a:avLst/>
            </a:prstGeom>
            <a:solidFill>
              <a:srgbClr val="00E800"/>
            </a:solidFill>
            <a:ln w="9525">
              <a:noFill/>
              <a:miter lim="800000"/>
              <a:headEnd/>
              <a:tailEnd/>
            </a:ln>
          </p:spPr>
          <p:txBody>
            <a:bodyPr/>
            <a:lstStyle/>
            <a:p>
              <a:pPr>
                <a:defRPr/>
              </a:pPr>
              <a:endParaRPr lang="en-US">
                <a:latin typeface="Arial" charset="0"/>
              </a:endParaRPr>
            </a:p>
          </p:txBody>
        </p:sp>
        <p:sp>
          <p:nvSpPr>
            <p:cNvPr id="623283" name="Rectangle 691"/>
            <p:cNvSpPr>
              <a:spLocks noChangeArrowheads="1"/>
            </p:cNvSpPr>
            <p:nvPr/>
          </p:nvSpPr>
          <p:spPr bwMode="auto">
            <a:xfrm>
              <a:off x="6158" y="2020"/>
              <a:ext cx="6" cy="1124"/>
            </a:xfrm>
            <a:prstGeom prst="rect">
              <a:avLst/>
            </a:prstGeom>
            <a:solidFill>
              <a:srgbClr val="00DC00"/>
            </a:solidFill>
            <a:ln w="9525">
              <a:noFill/>
              <a:miter lim="800000"/>
              <a:headEnd/>
              <a:tailEnd/>
            </a:ln>
          </p:spPr>
          <p:txBody>
            <a:bodyPr/>
            <a:lstStyle/>
            <a:p>
              <a:pPr>
                <a:defRPr/>
              </a:pPr>
              <a:endParaRPr lang="en-US">
                <a:latin typeface="Arial" charset="0"/>
              </a:endParaRPr>
            </a:p>
          </p:txBody>
        </p:sp>
        <p:sp>
          <p:nvSpPr>
            <p:cNvPr id="623284" name="Rectangle 692"/>
            <p:cNvSpPr>
              <a:spLocks noChangeArrowheads="1"/>
            </p:cNvSpPr>
            <p:nvPr/>
          </p:nvSpPr>
          <p:spPr bwMode="auto">
            <a:xfrm>
              <a:off x="6164" y="2020"/>
              <a:ext cx="7" cy="1124"/>
            </a:xfrm>
            <a:prstGeom prst="rect">
              <a:avLst/>
            </a:prstGeom>
            <a:solidFill>
              <a:srgbClr val="00CD00"/>
            </a:solidFill>
            <a:ln w="9525">
              <a:noFill/>
              <a:miter lim="800000"/>
              <a:headEnd/>
              <a:tailEnd/>
            </a:ln>
          </p:spPr>
          <p:txBody>
            <a:bodyPr/>
            <a:lstStyle/>
            <a:p>
              <a:pPr>
                <a:defRPr/>
              </a:pPr>
              <a:endParaRPr lang="en-US">
                <a:latin typeface="Arial" charset="0"/>
              </a:endParaRPr>
            </a:p>
          </p:txBody>
        </p:sp>
        <p:sp>
          <p:nvSpPr>
            <p:cNvPr id="623285" name="Rectangle 693"/>
            <p:cNvSpPr>
              <a:spLocks noChangeArrowheads="1"/>
            </p:cNvSpPr>
            <p:nvPr/>
          </p:nvSpPr>
          <p:spPr bwMode="auto">
            <a:xfrm>
              <a:off x="6171" y="2020"/>
              <a:ext cx="7" cy="1124"/>
            </a:xfrm>
            <a:prstGeom prst="rect">
              <a:avLst/>
            </a:prstGeom>
            <a:solidFill>
              <a:srgbClr val="00BC00"/>
            </a:solidFill>
            <a:ln w="9525">
              <a:noFill/>
              <a:miter lim="800000"/>
              <a:headEnd/>
              <a:tailEnd/>
            </a:ln>
          </p:spPr>
          <p:txBody>
            <a:bodyPr/>
            <a:lstStyle/>
            <a:p>
              <a:pPr>
                <a:defRPr/>
              </a:pPr>
              <a:endParaRPr lang="en-US">
                <a:latin typeface="Arial" charset="0"/>
              </a:endParaRPr>
            </a:p>
          </p:txBody>
        </p:sp>
        <p:sp>
          <p:nvSpPr>
            <p:cNvPr id="623286" name="Rectangle 694"/>
            <p:cNvSpPr>
              <a:spLocks noChangeArrowheads="1"/>
            </p:cNvSpPr>
            <p:nvPr/>
          </p:nvSpPr>
          <p:spPr bwMode="auto">
            <a:xfrm>
              <a:off x="6178" y="2020"/>
              <a:ext cx="7" cy="1124"/>
            </a:xfrm>
            <a:prstGeom prst="rect">
              <a:avLst/>
            </a:prstGeom>
            <a:solidFill>
              <a:srgbClr val="00AA00"/>
            </a:solidFill>
            <a:ln w="9525">
              <a:noFill/>
              <a:miter lim="800000"/>
              <a:headEnd/>
              <a:tailEnd/>
            </a:ln>
          </p:spPr>
          <p:txBody>
            <a:bodyPr/>
            <a:lstStyle/>
            <a:p>
              <a:pPr>
                <a:defRPr/>
              </a:pPr>
              <a:endParaRPr lang="en-US">
                <a:latin typeface="Arial" charset="0"/>
              </a:endParaRPr>
            </a:p>
          </p:txBody>
        </p:sp>
        <p:sp>
          <p:nvSpPr>
            <p:cNvPr id="623287" name="Rectangle 695"/>
            <p:cNvSpPr>
              <a:spLocks noChangeArrowheads="1"/>
            </p:cNvSpPr>
            <p:nvPr/>
          </p:nvSpPr>
          <p:spPr bwMode="auto">
            <a:xfrm>
              <a:off x="6185" y="2020"/>
              <a:ext cx="7" cy="1124"/>
            </a:xfrm>
            <a:prstGeom prst="rect">
              <a:avLst/>
            </a:prstGeom>
            <a:solidFill>
              <a:srgbClr val="009A00"/>
            </a:solidFill>
            <a:ln w="9525">
              <a:noFill/>
              <a:miter lim="800000"/>
              <a:headEnd/>
              <a:tailEnd/>
            </a:ln>
          </p:spPr>
          <p:txBody>
            <a:bodyPr/>
            <a:lstStyle/>
            <a:p>
              <a:pPr>
                <a:defRPr/>
              </a:pPr>
              <a:endParaRPr lang="en-US">
                <a:latin typeface="Arial" charset="0"/>
              </a:endParaRPr>
            </a:p>
          </p:txBody>
        </p:sp>
        <p:sp>
          <p:nvSpPr>
            <p:cNvPr id="623288" name="Rectangle 696"/>
            <p:cNvSpPr>
              <a:spLocks noChangeArrowheads="1"/>
            </p:cNvSpPr>
            <p:nvPr/>
          </p:nvSpPr>
          <p:spPr bwMode="auto">
            <a:xfrm>
              <a:off x="6192" y="2020"/>
              <a:ext cx="6" cy="1124"/>
            </a:xfrm>
            <a:prstGeom prst="rect">
              <a:avLst/>
            </a:prstGeom>
            <a:solidFill>
              <a:srgbClr val="008C00"/>
            </a:solidFill>
            <a:ln w="9525">
              <a:noFill/>
              <a:miter lim="800000"/>
              <a:headEnd/>
              <a:tailEnd/>
            </a:ln>
          </p:spPr>
          <p:txBody>
            <a:bodyPr/>
            <a:lstStyle/>
            <a:p>
              <a:pPr>
                <a:defRPr/>
              </a:pPr>
              <a:endParaRPr lang="en-US">
                <a:latin typeface="Arial" charset="0"/>
              </a:endParaRPr>
            </a:p>
          </p:txBody>
        </p:sp>
        <p:sp>
          <p:nvSpPr>
            <p:cNvPr id="623289" name="Rectangle 697"/>
            <p:cNvSpPr>
              <a:spLocks noChangeArrowheads="1"/>
            </p:cNvSpPr>
            <p:nvPr/>
          </p:nvSpPr>
          <p:spPr bwMode="auto">
            <a:xfrm>
              <a:off x="6198" y="2020"/>
              <a:ext cx="7" cy="1124"/>
            </a:xfrm>
            <a:prstGeom prst="rect">
              <a:avLst/>
            </a:prstGeom>
            <a:solidFill>
              <a:srgbClr val="008000"/>
            </a:solidFill>
            <a:ln w="9525">
              <a:noFill/>
              <a:miter lim="800000"/>
              <a:headEnd/>
              <a:tailEnd/>
            </a:ln>
          </p:spPr>
          <p:txBody>
            <a:bodyPr/>
            <a:lstStyle/>
            <a:p>
              <a:pPr>
                <a:defRPr/>
              </a:pPr>
              <a:endParaRPr lang="en-US">
                <a:latin typeface="Arial" charset="0"/>
              </a:endParaRPr>
            </a:p>
          </p:txBody>
        </p:sp>
        <p:sp>
          <p:nvSpPr>
            <p:cNvPr id="623290" name="Rectangle 698"/>
            <p:cNvSpPr>
              <a:spLocks noChangeArrowheads="1"/>
            </p:cNvSpPr>
            <p:nvPr/>
          </p:nvSpPr>
          <p:spPr bwMode="auto">
            <a:xfrm>
              <a:off x="6205" y="2020"/>
              <a:ext cx="7" cy="1124"/>
            </a:xfrm>
            <a:prstGeom prst="rect">
              <a:avLst/>
            </a:prstGeom>
            <a:solidFill>
              <a:srgbClr val="007900"/>
            </a:solidFill>
            <a:ln w="9525">
              <a:noFill/>
              <a:miter lim="800000"/>
              <a:headEnd/>
              <a:tailEnd/>
            </a:ln>
          </p:spPr>
          <p:txBody>
            <a:bodyPr/>
            <a:lstStyle/>
            <a:p>
              <a:pPr>
                <a:defRPr/>
              </a:pPr>
              <a:endParaRPr lang="en-US">
                <a:latin typeface="Arial" charset="0"/>
              </a:endParaRPr>
            </a:p>
          </p:txBody>
        </p:sp>
        <p:sp>
          <p:nvSpPr>
            <p:cNvPr id="623291" name="Rectangle 699"/>
            <p:cNvSpPr>
              <a:spLocks noChangeArrowheads="1"/>
            </p:cNvSpPr>
            <p:nvPr/>
          </p:nvSpPr>
          <p:spPr bwMode="auto">
            <a:xfrm>
              <a:off x="6042" y="2020"/>
              <a:ext cx="170" cy="112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292" name="Rectangle 700"/>
            <p:cNvSpPr>
              <a:spLocks noChangeArrowheads="1"/>
            </p:cNvSpPr>
            <p:nvPr/>
          </p:nvSpPr>
          <p:spPr bwMode="auto">
            <a:xfrm>
              <a:off x="956" y="3053"/>
              <a:ext cx="7" cy="30"/>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293" name="Rectangle 701"/>
            <p:cNvSpPr>
              <a:spLocks noChangeArrowheads="1"/>
            </p:cNvSpPr>
            <p:nvPr/>
          </p:nvSpPr>
          <p:spPr bwMode="auto">
            <a:xfrm>
              <a:off x="963" y="3053"/>
              <a:ext cx="7" cy="30"/>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294" name="Rectangle 702"/>
            <p:cNvSpPr>
              <a:spLocks noChangeArrowheads="1"/>
            </p:cNvSpPr>
            <p:nvPr/>
          </p:nvSpPr>
          <p:spPr bwMode="auto">
            <a:xfrm>
              <a:off x="970" y="3053"/>
              <a:ext cx="6" cy="30"/>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295" name="Rectangle 703"/>
            <p:cNvSpPr>
              <a:spLocks noChangeArrowheads="1"/>
            </p:cNvSpPr>
            <p:nvPr/>
          </p:nvSpPr>
          <p:spPr bwMode="auto">
            <a:xfrm>
              <a:off x="976" y="3053"/>
              <a:ext cx="7" cy="30"/>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296" name="Rectangle 704"/>
            <p:cNvSpPr>
              <a:spLocks noChangeArrowheads="1"/>
            </p:cNvSpPr>
            <p:nvPr/>
          </p:nvSpPr>
          <p:spPr bwMode="auto">
            <a:xfrm>
              <a:off x="983" y="3053"/>
              <a:ext cx="7" cy="30"/>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297" name="Rectangle 705"/>
            <p:cNvSpPr>
              <a:spLocks noChangeArrowheads="1"/>
            </p:cNvSpPr>
            <p:nvPr/>
          </p:nvSpPr>
          <p:spPr bwMode="auto">
            <a:xfrm>
              <a:off x="990" y="3053"/>
              <a:ext cx="7" cy="30"/>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298" name="Rectangle 706"/>
            <p:cNvSpPr>
              <a:spLocks noChangeArrowheads="1"/>
            </p:cNvSpPr>
            <p:nvPr/>
          </p:nvSpPr>
          <p:spPr bwMode="auto">
            <a:xfrm>
              <a:off x="997" y="3053"/>
              <a:ext cx="7" cy="30"/>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299" name="Rectangle 707"/>
            <p:cNvSpPr>
              <a:spLocks noChangeArrowheads="1"/>
            </p:cNvSpPr>
            <p:nvPr/>
          </p:nvSpPr>
          <p:spPr bwMode="auto">
            <a:xfrm>
              <a:off x="1004" y="3053"/>
              <a:ext cx="6" cy="30"/>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00" name="Rectangle 708"/>
            <p:cNvSpPr>
              <a:spLocks noChangeArrowheads="1"/>
            </p:cNvSpPr>
            <p:nvPr/>
          </p:nvSpPr>
          <p:spPr bwMode="auto">
            <a:xfrm>
              <a:off x="1010" y="3053"/>
              <a:ext cx="7" cy="30"/>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01" name="Rectangle 709"/>
            <p:cNvSpPr>
              <a:spLocks noChangeArrowheads="1"/>
            </p:cNvSpPr>
            <p:nvPr/>
          </p:nvSpPr>
          <p:spPr bwMode="auto">
            <a:xfrm>
              <a:off x="1017" y="3053"/>
              <a:ext cx="7" cy="30"/>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02" name="Rectangle 710"/>
            <p:cNvSpPr>
              <a:spLocks noChangeArrowheads="1"/>
            </p:cNvSpPr>
            <p:nvPr/>
          </p:nvSpPr>
          <p:spPr bwMode="auto">
            <a:xfrm>
              <a:off x="1024" y="3053"/>
              <a:ext cx="7" cy="30"/>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03" name="Rectangle 711"/>
            <p:cNvSpPr>
              <a:spLocks noChangeArrowheads="1"/>
            </p:cNvSpPr>
            <p:nvPr/>
          </p:nvSpPr>
          <p:spPr bwMode="auto">
            <a:xfrm>
              <a:off x="1031" y="3053"/>
              <a:ext cx="7" cy="30"/>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04" name="Rectangle 712"/>
            <p:cNvSpPr>
              <a:spLocks noChangeArrowheads="1"/>
            </p:cNvSpPr>
            <p:nvPr/>
          </p:nvSpPr>
          <p:spPr bwMode="auto">
            <a:xfrm>
              <a:off x="1038" y="3053"/>
              <a:ext cx="6" cy="30"/>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305" name="Rectangle 713"/>
            <p:cNvSpPr>
              <a:spLocks noChangeArrowheads="1"/>
            </p:cNvSpPr>
            <p:nvPr/>
          </p:nvSpPr>
          <p:spPr bwMode="auto">
            <a:xfrm>
              <a:off x="1044" y="3053"/>
              <a:ext cx="7" cy="30"/>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06" name="Rectangle 714"/>
            <p:cNvSpPr>
              <a:spLocks noChangeArrowheads="1"/>
            </p:cNvSpPr>
            <p:nvPr/>
          </p:nvSpPr>
          <p:spPr bwMode="auto">
            <a:xfrm>
              <a:off x="1051" y="3053"/>
              <a:ext cx="7" cy="30"/>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07" name="Rectangle 715"/>
            <p:cNvSpPr>
              <a:spLocks noChangeArrowheads="1"/>
            </p:cNvSpPr>
            <p:nvPr/>
          </p:nvSpPr>
          <p:spPr bwMode="auto">
            <a:xfrm>
              <a:off x="1058" y="3053"/>
              <a:ext cx="7" cy="30"/>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08" name="Rectangle 716"/>
            <p:cNvSpPr>
              <a:spLocks noChangeArrowheads="1"/>
            </p:cNvSpPr>
            <p:nvPr/>
          </p:nvSpPr>
          <p:spPr bwMode="auto">
            <a:xfrm>
              <a:off x="1065" y="3053"/>
              <a:ext cx="7" cy="30"/>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09" name="Rectangle 717"/>
            <p:cNvSpPr>
              <a:spLocks noChangeArrowheads="1"/>
            </p:cNvSpPr>
            <p:nvPr/>
          </p:nvSpPr>
          <p:spPr bwMode="auto">
            <a:xfrm>
              <a:off x="1072" y="3053"/>
              <a:ext cx="6" cy="30"/>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10" name="Rectangle 718"/>
            <p:cNvSpPr>
              <a:spLocks noChangeArrowheads="1"/>
            </p:cNvSpPr>
            <p:nvPr/>
          </p:nvSpPr>
          <p:spPr bwMode="auto">
            <a:xfrm>
              <a:off x="1078" y="3053"/>
              <a:ext cx="7" cy="30"/>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311" name="Rectangle 719"/>
            <p:cNvSpPr>
              <a:spLocks noChangeArrowheads="1"/>
            </p:cNvSpPr>
            <p:nvPr/>
          </p:nvSpPr>
          <p:spPr bwMode="auto">
            <a:xfrm>
              <a:off x="1085" y="3053"/>
              <a:ext cx="7" cy="30"/>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312" name="Rectangle 720"/>
            <p:cNvSpPr>
              <a:spLocks noChangeArrowheads="1"/>
            </p:cNvSpPr>
            <p:nvPr/>
          </p:nvSpPr>
          <p:spPr bwMode="auto">
            <a:xfrm>
              <a:off x="1092" y="3053"/>
              <a:ext cx="7" cy="30"/>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313" name="Rectangle 721"/>
            <p:cNvSpPr>
              <a:spLocks noChangeArrowheads="1"/>
            </p:cNvSpPr>
            <p:nvPr/>
          </p:nvSpPr>
          <p:spPr bwMode="auto">
            <a:xfrm>
              <a:off x="1099" y="3053"/>
              <a:ext cx="6" cy="30"/>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314" name="Rectangle 722"/>
            <p:cNvSpPr>
              <a:spLocks noChangeArrowheads="1"/>
            </p:cNvSpPr>
            <p:nvPr/>
          </p:nvSpPr>
          <p:spPr bwMode="auto">
            <a:xfrm>
              <a:off x="1105" y="3053"/>
              <a:ext cx="7" cy="30"/>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15" name="Rectangle 723"/>
            <p:cNvSpPr>
              <a:spLocks noChangeArrowheads="1"/>
            </p:cNvSpPr>
            <p:nvPr/>
          </p:nvSpPr>
          <p:spPr bwMode="auto">
            <a:xfrm>
              <a:off x="1112" y="3053"/>
              <a:ext cx="7" cy="30"/>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16" name="Rectangle 724"/>
            <p:cNvSpPr>
              <a:spLocks noChangeArrowheads="1"/>
            </p:cNvSpPr>
            <p:nvPr/>
          </p:nvSpPr>
          <p:spPr bwMode="auto">
            <a:xfrm>
              <a:off x="1119" y="3053"/>
              <a:ext cx="7" cy="30"/>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17" name="Rectangle 725"/>
            <p:cNvSpPr>
              <a:spLocks noChangeArrowheads="1"/>
            </p:cNvSpPr>
            <p:nvPr/>
          </p:nvSpPr>
          <p:spPr bwMode="auto">
            <a:xfrm>
              <a:off x="956" y="3053"/>
              <a:ext cx="170" cy="3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318" name="Rectangle 726"/>
            <p:cNvSpPr>
              <a:spLocks noChangeArrowheads="1"/>
            </p:cNvSpPr>
            <p:nvPr/>
          </p:nvSpPr>
          <p:spPr bwMode="auto">
            <a:xfrm>
              <a:off x="1160" y="2993"/>
              <a:ext cx="7" cy="5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19" name="Rectangle 727"/>
            <p:cNvSpPr>
              <a:spLocks noChangeArrowheads="1"/>
            </p:cNvSpPr>
            <p:nvPr/>
          </p:nvSpPr>
          <p:spPr bwMode="auto">
            <a:xfrm>
              <a:off x="1167" y="2993"/>
              <a:ext cx="6" cy="5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20" name="Rectangle 728"/>
            <p:cNvSpPr>
              <a:spLocks noChangeArrowheads="1"/>
            </p:cNvSpPr>
            <p:nvPr/>
          </p:nvSpPr>
          <p:spPr bwMode="auto">
            <a:xfrm>
              <a:off x="1173" y="2993"/>
              <a:ext cx="7" cy="54"/>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21" name="Rectangle 729"/>
            <p:cNvSpPr>
              <a:spLocks noChangeArrowheads="1"/>
            </p:cNvSpPr>
            <p:nvPr/>
          </p:nvSpPr>
          <p:spPr bwMode="auto">
            <a:xfrm>
              <a:off x="1180" y="2993"/>
              <a:ext cx="7" cy="54"/>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322" name="Rectangle 730"/>
            <p:cNvSpPr>
              <a:spLocks noChangeArrowheads="1"/>
            </p:cNvSpPr>
            <p:nvPr/>
          </p:nvSpPr>
          <p:spPr bwMode="auto">
            <a:xfrm>
              <a:off x="1187" y="2993"/>
              <a:ext cx="7" cy="54"/>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323" name="Rectangle 731"/>
            <p:cNvSpPr>
              <a:spLocks noChangeArrowheads="1"/>
            </p:cNvSpPr>
            <p:nvPr/>
          </p:nvSpPr>
          <p:spPr bwMode="auto">
            <a:xfrm>
              <a:off x="1194" y="2993"/>
              <a:ext cx="7" cy="54"/>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324" name="Rectangle 732"/>
            <p:cNvSpPr>
              <a:spLocks noChangeArrowheads="1"/>
            </p:cNvSpPr>
            <p:nvPr/>
          </p:nvSpPr>
          <p:spPr bwMode="auto">
            <a:xfrm>
              <a:off x="1201" y="2993"/>
              <a:ext cx="6" cy="54"/>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325" name="Rectangle 733"/>
            <p:cNvSpPr>
              <a:spLocks noChangeArrowheads="1"/>
            </p:cNvSpPr>
            <p:nvPr/>
          </p:nvSpPr>
          <p:spPr bwMode="auto">
            <a:xfrm>
              <a:off x="1207" y="2993"/>
              <a:ext cx="7" cy="54"/>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26" name="Rectangle 734"/>
            <p:cNvSpPr>
              <a:spLocks noChangeArrowheads="1"/>
            </p:cNvSpPr>
            <p:nvPr/>
          </p:nvSpPr>
          <p:spPr bwMode="auto">
            <a:xfrm>
              <a:off x="1214" y="2993"/>
              <a:ext cx="7" cy="54"/>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27" name="Rectangle 735"/>
            <p:cNvSpPr>
              <a:spLocks noChangeArrowheads="1"/>
            </p:cNvSpPr>
            <p:nvPr/>
          </p:nvSpPr>
          <p:spPr bwMode="auto">
            <a:xfrm>
              <a:off x="1221" y="2993"/>
              <a:ext cx="7" cy="54"/>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28" name="Rectangle 736"/>
            <p:cNvSpPr>
              <a:spLocks noChangeArrowheads="1"/>
            </p:cNvSpPr>
            <p:nvPr/>
          </p:nvSpPr>
          <p:spPr bwMode="auto">
            <a:xfrm>
              <a:off x="1228" y="2993"/>
              <a:ext cx="6" cy="54"/>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29" name="Rectangle 737"/>
            <p:cNvSpPr>
              <a:spLocks noChangeArrowheads="1"/>
            </p:cNvSpPr>
            <p:nvPr/>
          </p:nvSpPr>
          <p:spPr bwMode="auto">
            <a:xfrm>
              <a:off x="1234" y="2993"/>
              <a:ext cx="7" cy="54"/>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30" name="Rectangle 738"/>
            <p:cNvSpPr>
              <a:spLocks noChangeArrowheads="1"/>
            </p:cNvSpPr>
            <p:nvPr/>
          </p:nvSpPr>
          <p:spPr bwMode="auto">
            <a:xfrm>
              <a:off x="1241" y="2993"/>
              <a:ext cx="7" cy="54"/>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331" name="Rectangle 739"/>
            <p:cNvSpPr>
              <a:spLocks noChangeArrowheads="1"/>
            </p:cNvSpPr>
            <p:nvPr/>
          </p:nvSpPr>
          <p:spPr bwMode="auto">
            <a:xfrm>
              <a:off x="1248" y="2993"/>
              <a:ext cx="7" cy="54"/>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32" name="Rectangle 740"/>
            <p:cNvSpPr>
              <a:spLocks noChangeArrowheads="1"/>
            </p:cNvSpPr>
            <p:nvPr/>
          </p:nvSpPr>
          <p:spPr bwMode="auto">
            <a:xfrm>
              <a:off x="1255" y="2993"/>
              <a:ext cx="7" cy="54"/>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33" name="Rectangle 741"/>
            <p:cNvSpPr>
              <a:spLocks noChangeArrowheads="1"/>
            </p:cNvSpPr>
            <p:nvPr/>
          </p:nvSpPr>
          <p:spPr bwMode="auto">
            <a:xfrm>
              <a:off x="1262" y="2993"/>
              <a:ext cx="6" cy="54"/>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34" name="Rectangle 742"/>
            <p:cNvSpPr>
              <a:spLocks noChangeArrowheads="1"/>
            </p:cNvSpPr>
            <p:nvPr/>
          </p:nvSpPr>
          <p:spPr bwMode="auto">
            <a:xfrm>
              <a:off x="1268" y="2993"/>
              <a:ext cx="7" cy="54"/>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35" name="Rectangle 743"/>
            <p:cNvSpPr>
              <a:spLocks noChangeArrowheads="1"/>
            </p:cNvSpPr>
            <p:nvPr/>
          </p:nvSpPr>
          <p:spPr bwMode="auto">
            <a:xfrm>
              <a:off x="1275" y="2993"/>
              <a:ext cx="7" cy="54"/>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36" name="Rectangle 744"/>
            <p:cNvSpPr>
              <a:spLocks noChangeArrowheads="1"/>
            </p:cNvSpPr>
            <p:nvPr/>
          </p:nvSpPr>
          <p:spPr bwMode="auto">
            <a:xfrm>
              <a:off x="1282" y="2993"/>
              <a:ext cx="7" cy="54"/>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337" name="Rectangle 745"/>
            <p:cNvSpPr>
              <a:spLocks noChangeArrowheads="1"/>
            </p:cNvSpPr>
            <p:nvPr/>
          </p:nvSpPr>
          <p:spPr bwMode="auto">
            <a:xfrm>
              <a:off x="1289" y="2993"/>
              <a:ext cx="7" cy="54"/>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338" name="Rectangle 746"/>
            <p:cNvSpPr>
              <a:spLocks noChangeArrowheads="1"/>
            </p:cNvSpPr>
            <p:nvPr/>
          </p:nvSpPr>
          <p:spPr bwMode="auto">
            <a:xfrm>
              <a:off x="1296" y="2993"/>
              <a:ext cx="6" cy="54"/>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339" name="Rectangle 747"/>
            <p:cNvSpPr>
              <a:spLocks noChangeArrowheads="1"/>
            </p:cNvSpPr>
            <p:nvPr/>
          </p:nvSpPr>
          <p:spPr bwMode="auto">
            <a:xfrm>
              <a:off x="1302" y="2993"/>
              <a:ext cx="7" cy="54"/>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340" name="Rectangle 748"/>
            <p:cNvSpPr>
              <a:spLocks noChangeArrowheads="1"/>
            </p:cNvSpPr>
            <p:nvPr/>
          </p:nvSpPr>
          <p:spPr bwMode="auto">
            <a:xfrm>
              <a:off x="1309" y="2993"/>
              <a:ext cx="7" cy="54"/>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41" name="Rectangle 749"/>
            <p:cNvSpPr>
              <a:spLocks noChangeArrowheads="1"/>
            </p:cNvSpPr>
            <p:nvPr/>
          </p:nvSpPr>
          <p:spPr bwMode="auto">
            <a:xfrm>
              <a:off x="1316" y="2993"/>
              <a:ext cx="7" cy="5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42" name="Rectangle 750"/>
            <p:cNvSpPr>
              <a:spLocks noChangeArrowheads="1"/>
            </p:cNvSpPr>
            <p:nvPr/>
          </p:nvSpPr>
          <p:spPr bwMode="auto">
            <a:xfrm>
              <a:off x="1323" y="2993"/>
              <a:ext cx="7" cy="5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43" name="Rectangle 751"/>
            <p:cNvSpPr>
              <a:spLocks noChangeArrowheads="1"/>
            </p:cNvSpPr>
            <p:nvPr/>
          </p:nvSpPr>
          <p:spPr bwMode="auto">
            <a:xfrm>
              <a:off x="1160" y="2993"/>
              <a:ext cx="170" cy="5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344" name="Rectangle 752"/>
            <p:cNvSpPr>
              <a:spLocks noChangeArrowheads="1"/>
            </p:cNvSpPr>
            <p:nvPr/>
          </p:nvSpPr>
          <p:spPr bwMode="auto">
            <a:xfrm>
              <a:off x="1363" y="2830"/>
              <a:ext cx="7" cy="132"/>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45" name="Rectangle 753"/>
            <p:cNvSpPr>
              <a:spLocks noChangeArrowheads="1"/>
            </p:cNvSpPr>
            <p:nvPr/>
          </p:nvSpPr>
          <p:spPr bwMode="auto">
            <a:xfrm>
              <a:off x="1370" y="2830"/>
              <a:ext cx="7" cy="132"/>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46" name="Rectangle 754"/>
            <p:cNvSpPr>
              <a:spLocks noChangeArrowheads="1"/>
            </p:cNvSpPr>
            <p:nvPr/>
          </p:nvSpPr>
          <p:spPr bwMode="auto">
            <a:xfrm>
              <a:off x="1377" y="2830"/>
              <a:ext cx="7" cy="132"/>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47" name="Rectangle 755"/>
            <p:cNvSpPr>
              <a:spLocks noChangeArrowheads="1"/>
            </p:cNvSpPr>
            <p:nvPr/>
          </p:nvSpPr>
          <p:spPr bwMode="auto">
            <a:xfrm>
              <a:off x="1384" y="2830"/>
              <a:ext cx="7" cy="132"/>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348" name="Rectangle 756"/>
            <p:cNvSpPr>
              <a:spLocks noChangeArrowheads="1"/>
            </p:cNvSpPr>
            <p:nvPr/>
          </p:nvSpPr>
          <p:spPr bwMode="auto">
            <a:xfrm>
              <a:off x="1391" y="2830"/>
              <a:ext cx="6" cy="132"/>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349" name="Rectangle 757"/>
            <p:cNvSpPr>
              <a:spLocks noChangeArrowheads="1"/>
            </p:cNvSpPr>
            <p:nvPr/>
          </p:nvSpPr>
          <p:spPr bwMode="auto">
            <a:xfrm>
              <a:off x="1397" y="2830"/>
              <a:ext cx="7" cy="132"/>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350" name="Rectangle 758"/>
            <p:cNvSpPr>
              <a:spLocks noChangeArrowheads="1"/>
            </p:cNvSpPr>
            <p:nvPr/>
          </p:nvSpPr>
          <p:spPr bwMode="auto">
            <a:xfrm>
              <a:off x="1404" y="2830"/>
              <a:ext cx="7" cy="132"/>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351" name="Rectangle 759"/>
            <p:cNvSpPr>
              <a:spLocks noChangeArrowheads="1"/>
            </p:cNvSpPr>
            <p:nvPr/>
          </p:nvSpPr>
          <p:spPr bwMode="auto">
            <a:xfrm>
              <a:off x="1411" y="2830"/>
              <a:ext cx="7" cy="132"/>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52" name="Rectangle 760"/>
            <p:cNvSpPr>
              <a:spLocks noChangeArrowheads="1"/>
            </p:cNvSpPr>
            <p:nvPr/>
          </p:nvSpPr>
          <p:spPr bwMode="auto">
            <a:xfrm>
              <a:off x="1418" y="2830"/>
              <a:ext cx="7" cy="132"/>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53" name="Rectangle 761"/>
            <p:cNvSpPr>
              <a:spLocks noChangeArrowheads="1"/>
            </p:cNvSpPr>
            <p:nvPr/>
          </p:nvSpPr>
          <p:spPr bwMode="auto">
            <a:xfrm>
              <a:off x="1425" y="2830"/>
              <a:ext cx="6" cy="132"/>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54" name="Rectangle 762"/>
            <p:cNvSpPr>
              <a:spLocks noChangeArrowheads="1"/>
            </p:cNvSpPr>
            <p:nvPr/>
          </p:nvSpPr>
          <p:spPr bwMode="auto">
            <a:xfrm>
              <a:off x="1431" y="2830"/>
              <a:ext cx="7" cy="132"/>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55" name="Rectangle 763"/>
            <p:cNvSpPr>
              <a:spLocks noChangeArrowheads="1"/>
            </p:cNvSpPr>
            <p:nvPr/>
          </p:nvSpPr>
          <p:spPr bwMode="auto">
            <a:xfrm>
              <a:off x="1438" y="2830"/>
              <a:ext cx="7" cy="132"/>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56" name="Rectangle 764"/>
            <p:cNvSpPr>
              <a:spLocks noChangeArrowheads="1"/>
            </p:cNvSpPr>
            <p:nvPr/>
          </p:nvSpPr>
          <p:spPr bwMode="auto">
            <a:xfrm>
              <a:off x="1445" y="2830"/>
              <a:ext cx="7" cy="132"/>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357" name="Rectangle 765"/>
            <p:cNvSpPr>
              <a:spLocks noChangeArrowheads="1"/>
            </p:cNvSpPr>
            <p:nvPr/>
          </p:nvSpPr>
          <p:spPr bwMode="auto">
            <a:xfrm>
              <a:off x="1452" y="2830"/>
              <a:ext cx="7" cy="132"/>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58" name="Rectangle 766"/>
            <p:cNvSpPr>
              <a:spLocks noChangeArrowheads="1"/>
            </p:cNvSpPr>
            <p:nvPr/>
          </p:nvSpPr>
          <p:spPr bwMode="auto">
            <a:xfrm>
              <a:off x="1459" y="2830"/>
              <a:ext cx="6" cy="132"/>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59" name="Rectangle 767"/>
            <p:cNvSpPr>
              <a:spLocks noChangeArrowheads="1"/>
            </p:cNvSpPr>
            <p:nvPr/>
          </p:nvSpPr>
          <p:spPr bwMode="auto">
            <a:xfrm>
              <a:off x="1465" y="2830"/>
              <a:ext cx="7" cy="132"/>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60" name="Rectangle 768"/>
            <p:cNvSpPr>
              <a:spLocks noChangeArrowheads="1"/>
            </p:cNvSpPr>
            <p:nvPr/>
          </p:nvSpPr>
          <p:spPr bwMode="auto">
            <a:xfrm>
              <a:off x="1472" y="2830"/>
              <a:ext cx="7" cy="132"/>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61" name="Rectangle 769"/>
            <p:cNvSpPr>
              <a:spLocks noChangeArrowheads="1"/>
            </p:cNvSpPr>
            <p:nvPr/>
          </p:nvSpPr>
          <p:spPr bwMode="auto">
            <a:xfrm>
              <a:off x="1479" y="2830"/>
              <a:ext cx="7" cy="132"/>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62" name="Rectangle 770"/>
            <p:cNvSpPr>
              <a:spLocks noChangeArrowheads="1"/>
            </p:cNvSpPr>
            <p:nvPr/>
          </p:nvSpPr>
          <p:spPr bwMode="auto">
            <a:xfrm>
              <a:off x="1486" y="2830"/>
              <a:ext cx="7" cy="132"/>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363" name="Rectangle 771"/>
            <p:cNvSpPr>
              <a:spLocks noChangeArrowheads="1"/>
            </p:cNvSpPr>
            <p:nvPr/>
          </p:nvSpPr>
          <p:spPr bwMode="auto">
            <a:xfrm>
              <a:off x="1493" y="2830"/>
              <a:ext cx="6" cy="132"/>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364" name="Rectangle 772"/>
            <p:cNvSpPr>
              <a:spLocks noChangeArrowheads="1"/>
            </p:cNvSpPr>
            <p:nvPr/>
          </p:nvSpPr>
          <p:spPr bwMode="auto">
            <a:xfrm>
              <a:off x="1499" y="2830"/>
              <a:ext cx="7" cy="132"/>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365" name="Rectangle 773"/>
            <p:cNvSpPr>
              <a:spLocks noChangeArrowheads="1"/>
            </p:cNvSpPr>
            <p:nvPr/>
          </p:nvSpPr>
          <p:spPr bwMode="auto">
            <a:xfrm>
              <a:off x="1506" y="2830"/>
              <a:ext cx="7" cy="132"/>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366" name="Rectangle 774"/>
            <p:cNvSpPr>
              <a:spLocks noChangeArrowheads="1"/>
            </p:cNvSpPr>
            <p:nvPr/>
          </p:nvSpPr>
          <p:spPr bwMode="auto">
            <a:xfrm>
              <a:off x="1513" y="2830"/>
              <a:ext cx="7" cy="132"/>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67" name="Rectangle 775"/>
            <p:cNvSpPr>
              <a:spLocks noChangeArrowheads="1"/>
            </p:cNvSpPr>
            <p:nvPr/>
          </p:nvSpPr>
          <p:spPr bwMode="auto">
            <a:xfrm>
              <a:off x="1520" y="2830"/>
              <a:ext cx="6" cy="132"/>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68" name="Rectangle 776"/>
            <p:cNvSpPr>
              <a:spLocks noChangeArrowheads="1"/>
            </p:cNvSpPr>
            <p:nvPr/>
          </p:nvSpPr>
          <p:spPr bwMode="auto">
            <a:xfrm>
              <a:off x="1526" y="2830"/>
              <a:ext cx="7" cy="132"/>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69" name="Rectangle 777"/>
            <p:cNvSpPr>
              <a:spLocks noChangeArrowheads="1"/>
            </p:cNvSpPr>
            <p:nvPr/>
          </p:nvSpPr>
          <p:spPr bwMode="auto">
            <a:xfrm>
              <a:off x="1363" y="2830"/>
              <a:ext cx="170" cy="13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370" name="Rectangle 778"/>
            <p:cNvSpPr>
              <a:spLocks noChangeArrowheads="1"/>
            </p:cNvSpPr>
            <p:nvPr/>
          </p:nvSpPr>
          <p:spPr bwMode="auto">
            <a:xfrm>
              <a:off x="1567" y="2570"/>
              <a:ext cx="7" cy="193"/>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71" name="Rectangle 779"/>
            <p:cNvSpPr>
              <a:spLocks noChangeArrowheads="1"/>
            </p:cNvSpPr>
            <p:nvPr/>
          </p:nvSpPr>
          <p:spPr bwMode="auto">
            <a:xfrm>
              <a:off x="1574" y="2570"/>
              <a:ext cx="7" cy="193"/>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72" name="Rectangle 780"/>
            <p:cNvSpPr>
              <a:spLocks noChangeArrowheads="1"/>
            </p:cNvSpPr>
            <p:nvPr/>
          </p:nvSpPr>
          <p:spPr bwMode="auto">
            <a:xfrm>
              <a:off x="1581" y="2570"/>
              <a:ext cx="7" cy="193"/>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73" name="Rectangle 781"/>
            <p:cNvSpPr>
              <a:spLocks noChangeArrowheads="1"/>
            </p:cNvSpPr>
            <p:nvPr/>
          </p:nvSpPr>
          <p:spPr bwMode="auto">
            <a:xfrm>
              <a:off x="1588" y="2570"/>
              <a:ext cx="6" cy="193"/>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374" name="Rectangle 782"/>
            <p:cNvSpPr>
              <a:spLocks noChangeArrowheads="1"/>
            </p:cNvSpPr>
            <p:nvPr/>
          </p:nvSpPr>
          <p:spPr bwMode="auto">
            <a:xfrm>
              <a:off x="1594" y="2570"/>
              <a:ext cx="7" cy="193"/>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375" name="Rectangle 783"/>
            <p:cNvSpPr>
              <a:spLocks noChangeArrowheads="1"/>
            </p:cNvSpPr>
            <p:nvPr/>
          </p:nvSpPr>
          <p:spPr bwMode="auto">
            <a:xfrm>
              <a:off x="1601" y="2570"/>
              <a:ext cx="7" cy="193"/>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376" name="Rectangle 784"/>
            <p:cNvSpPr>
              <a:spLocks noChangeArrowheads="1"/>
            </p:cNvSpPr>
            <p:nvPr/>
          </p:nvSpPr>
          <p:spPr bwMode="auto">
            <a:xfrm>
              <a:off x="1608" y="2570"/>
              <a:ext cx="7" cy="193"/>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377" name="Rectangle 785"/>
            <p:cNvSpPr>
              <a:spLocks noChangeArrowheads="1"/>
            </p:cNvSpPr>
            <p:nvPr/>
          </p:nvSpPr>
          <p:spPr bwMode="auto">
            <a:xfrm>
              <a:off x="1615" y="2570"/>
              <a:ext cx="7" cy="193"/>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78" name="Rectangle 786"/>
            <p:cNvSpPr>
              <a:spLocks noChangeArrowheads="1"/>
            </p:cNvSpPr>
            <p:nvPr/>
          </p:nvSpPr>
          <p:spPr bwMode="auto">
            <a:xfrm>
              <a:off x="1622" y="2570"/>
              <a:ext cx="6" cy="193"/>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79" name="Rectangle 787"/>
            <p:cNvSpPr>
              <a:spLocks noChangeArrowheads="1"/>
            </p:cNvSpPr>
            <p:nvPr/>
          </p:nvSpPr>
          <p:spPr bwMode="auto">
            <a:xfrm>
              <a:off x="1628" y="2570"/>
              <a:ext cx="7" cy="193"/>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80" name="Rectangle 788"/>
            <p:cNvSpPr>
              <a:spLocks noChangeArrowheads="1"/>
            </p:cNvSpPr>
            <p:nvPr/>
          </p:nvSpPr>
          <p:spPr bwMode="auto">
            <a:xfrm>
              <a:off x="1635" y="2570"/>
              <a:ext cx="7" cy="193"/>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81" name="Rectangle 789"/>
            <p:cNvSpPr>
              <a:spLocks noChangeArrowheads="1"/>
            </p:cNvSpPr>
            <p:nvPr/>
          </p:nvSpPr>
          <p:spPr bwMode="auto">
            <a:xfrm>
              <a:off x="1642" y="2570"/>
              <a:ext cx="7" cy="193"/>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82" name="Rectangle 790"/>
            <p:cNvSpPr>
              <a:spLocks noChangeArrowheads="1"/>
            </p:cNvSpPr>
            <p:nvPr/>
          </p:nvSpPr>
          <p:spPr bwMode="auto">
            <a:xfrm>
              <a:off x="1649" y="2570"/>
              <a:ext cx="6" cy="193"/>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383" name="Rectangle 791"/>
            <p:cNvSpPr>
              <a:spLocks noChangeArrowheads="1"/>
            </p:cNvSpPr>
            <p:nvPr/>
          </p:nvSpPr>
          <p:spPr bwMode="auto">
            <a:xfrm>
              <a:off x="1655" y="2570"/>
              <a:ext cx="7" cy="193"/>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384" name="Rectangle 792"/>
            <p:cNvSpPr>
              <a:spLocks noChangeArrowheads="1"/>
            </p:cNvSpPr>
            <p:nvPr/>
          </p:nvSpPr>
          <p:spPr bwMode="auto">
            <a:xfrm>
              <a:off x="1662" y="2570"/>
              <a:ext cx="7" cy="193"/>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385" name="Rectangle 793"/>
            <p:cNvSpPr>
              <a:spLocks noChangeArrowheads="1"/>
            </p:cNvSpPr>
            <p:nvPr/>
          </p:nvSpPr>
          <p:spPr bwMode="auto">
            <a:xfrm>
              <a:off x="1669" y="2570"/>
              <a:ext cx="7" cy="193"/>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386" name="Rectangle 794"/>
            <p:cNvSpPr>
              <a:spLocks noChangeArrowheads="1"/>
            </p:cNvSpPr>
            <p:nvPr/>
          </p:nvSpPr>
          <p:spPr bwMode="auto">
            <a:xfrm>
              <a:off x="1676" y="2570"/>
              <a:ext cx="7" cy="193"/>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387" name="Rectangle 795"/>
            <p:cNvSpPr>
              <a:spLocks noChangeArrowheads="1"/>
            </p:cNvSpPr>
            <p:nvPr/>
          </p:nvSpPr>
          <p:spPr bwMode="auto">
            <a:xfrm>
              <a:off x="1683" y="2570"/>
              <a:ext cx="6" cy="193"/>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388" name="Rectangle 796"/>
            <p:cNvSpPr>
              <a:spLocks noChangeArrowheads="1"/>
            </p:cNvSpPr>
            <p:nvPr/>
          </p:nvSpPr>
          <p:spPr bwMode="auto">
            <a:xfrm>
              <a:off x="1689" y="2570"/>
              <a:ext cx="7" cy="193"/>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389" name="Rectangle 797"/>
            <p:cNvSpPr>
              <a:spLocks noChangeArrowheads="1"/>
            </p:cNvSpPr>
            <p:nvPr/>
          </p:nvSpPr>
          <p:spPr bwMode="auto">
            <a:xfrm>
              <a:off x="1696" y="2570"/>
              <a:ext cx="7" cy="193"/>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390" name="Rectangle 798"/>
            <p:cNvSpPr>
              <a:spLocks noChangeArrowheads="1"/>
            </p:cNvSpPr>
            <p:nvPr/>
          </p:nvSpPr>
          <p:spPr bwMode="auto">
            <a:xfrm>
              <a:off x="1703" y="2570"/>
              <a:ext cx="7" cy="193"/>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391" name="Rectangle 799"/>
            <p:cNvSpPr>
              <a:spLocks noChangeArrowheads="1"/>
            </p:cNvSpPr>
            <p:nvPr/>
          </p:nvSpPr>
          <p:spPr bwMode="auto">
            <a:xfrm>
              <a:off x="1710" y="2570"/>
              <a:ext cx="7" cy="193"/>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392" name="Rectangle 800"/>
            <p:cNvSpPr>
              <a:spLocks noChangeArrowheads="1"/>
            </p:cNvSpPr>
            <p:nvPr/>
          </p:nvSpPr>
          <p:spPr bwMode="auto">
            <a:xfrm>
              <a:off x="1717" y="2570"/>
              <a:ext cx="6" cy="193"/>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93" name="Rectangle 801"/>
            <p:cNvSpPr>
              <a:spLocks noChangeArrowheads="1"/>
            </p:cNvSpPr>
            <p:nvPr/>
          </p:nvSpPr>
          <p:spPr bwMode="auto">
            <a:xfrm>
              <a:off x="1723" y="2570"/>
              <a:ext cx="7" cy="193"/>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94" name="Rectangle 802"/>
            <p:cNvSpPr>
              <a:spLocks noChangeArrowheads="1"/>
            </p:cNvSpPr>
            <p:nvPr/>
          </p:nvSpPr>
          <p:spPr bwMode="auto">
            <a:xfrm>
              <a:off x="1730" y="2570"/>
              <a:ext cx="7" cy="193"/>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95" name="Rectangle 803"/>
            <p:cNvSpPr>
              <a:spLocks noChangeArrowheads="1"/>
            </p:cNvSpPr>
            <p:nvPr/>
          </p:nvSpPr>
          <p:spPr bwMode="auto">
            <a:xfrm>
              <a:off x="1567" y="2570"/>
              <a:ext cx="170" cy="19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396" name="Rectangle 804"/>
            <p:cNvSpPr>
              <a:spLocks noChangeArrowheads="1"/>
            </p:cNvSpPr>
            <p:nvPr/>
          </p:nvSpPr>
          <p:spPr bwMode="auto">
            <a:xfrm>
              <a:off x="1771" y="2105"/>
              <a:ext cx="7" cy="338"/>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397" name="Rectangle 805"/>
            <p:cNvSpPr>
              <a:spLocks noChangeArrowheads="1"/>
            </p:cNvSpPr>
            <p:nvPr/>
          </p:nvSpPr>
          <p:spPr bwMode="auto">
            <a:xfrm>
              <a:off x="1778" y="2105"/>
              <a:ext cx="7" cy="338"/>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398" name="Rectangle 806"/>
            <p:cNvSpPr>
              <a:spLocks noChangeArrowheads="1"/>
            </p:cNvSpPr>
            <p:nvPr/>
          </p:nvSpPr>
          <p:spPr bwMode="auto">
            <a:xfrm>
              <a:off x="1785" y="2105"/>
              <a:ext cx="6" cy="338"/>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399" name="Rectangle 807"/>
            <p:cNvSpPr>
              <a:spLocks noChangeArrowheads="1"/>
            </p:cNvSpPr>
            <p:nvPr/>
          </p:nvSpPr>
          <p:spPr bwMode="auto">
            <a:xfrm>
              <a:off x="1791" y="2105"/>
              <a:ext cx="7" cy="338"/>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00" name="Rectangle 808"/>
            <p:cNvSpPr>
              <a:spLocks noChangeArrowheads="1"/>
            </p:cNvSpPr>
            <p:nvPr/>
          </p:nvSpPr>
          <p:spPr bwMode="auto">
            <a:xfrm>
              <a:off x="1798" y="2105"/>
              <a:ext cx="7" cy="338"/>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01" name="Rectangle 809"/>
            <p:cNvSpPr>
              <a:spLocks noChangeArrowheads="1"/>
            </p:cNvSpPr>
            <p:nvPr/>
          </p:nvSpPr>
          <p:spPr bwMode="auto">
            <a:xfrm>
              <a:off x="1805" y="2105"/>
              <a:ext cx="7" cy="338"/>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02" name="Rectangle 810"/>
            <p:cNvSpPr>
              <a:spLocks noChangeArrowheads="1"/>
            </p:cNvSpPr>
            <p:nvPr/>
          </p:nvSpPr>
          <p:spPr bwMode="auto">
            <a:xfrm>
              <a:off x="1812" y="2105"/>
              <a:ext cx="6" cy="338"/>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03" name="Rectangle 811"/>
            <p:cNvSpPr>
              <a:spLocks noChangeArrowheads="1"/>
            </p:cNvSpPr>
            <p:nvPr/>
          </p:nvSpPr>
          <p:spPr bwMode="auto">
            <a:xfrm>
              <a:off x="1818" y="2105"/>
              <a:ext cx="7" cy="338"/>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04" name="Rectangle 812"/>
            <p:cNvSpPr>
              <a:spLocks noChangeArrowheads="1"/>
            </p:cNvSpPr>
            <p:nvPr/>
          </p:nvSpPr>
          <p:spPr bwMode="auto">
            <a:xfrm>
              <a:off x="1825" y="2105"/>
              <a:ext cx="7" cy="338"/>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05" name="Rectangle 813"/>
            <p:cNvSpPr>
              <a:spLocks noChangeArrowheads="1"/>
            </p:cNvSpPr>
            <p:nvPr/>
          </p:nvSpPr>
          <p:spPr bwMode="auto">
            <a:xfrm>
              <a:off x="1832" y="2105"/>
              <a:ext cx="7" cy="338"/>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06" name="Rectangle 814"/>
            <p:cNvSpPr>
              <a:spLocks noChangeArrowheads="1"/>
            </p:cNvSpPr>
            <p:nvPr/>
          </p:nvSpPr>
          <p:spPr bwMode="auto">
            <a:xfrm>
              <a:off x="1839" y="2105"/>
              <a:ext cx="7" cy="338"/>
            </a:xfrm>
            <a:prstGeom prst="rect">
              <a:avLst/>
            </a:prstGeom>
            <a:solidFill>
              <a:srgbClr val="F8F800"/>
            </a:solidFill>
            <a:ln w="9525">
              <a:noFill/>
              <a:miter lim="800000"/>
              <a:headEnd/>
              <a:tailEnd/>
            </a:ln>
          </p:spPr>
          <p:txBody>
            <a:bodyPr/>
            <a:lstStyle/>
            <a:p>
              <a:pPr>
                <a:defRPr/>
              </a:pPr>
              <a:endParaRPr lang="en-US">
                <a:latin typeface="Arial" charset="0"/>
              </a:endParaRPr>
            </a:p>
          </p:txBody>
        </p:sp>
      </p:grpSp>
      <p:grpSp>
        <p:nvGrpSpPr>
          <p:cNvPr id="86029" name="Group 1016"/>
          <p:cNvGrpSpPr>
            <a:grpSpLocks/>
          </p:cNvGrpSpPr>
          <p:nvPr/>
        </p:nvGrpSpPr>
        <p:grpSpPr bwMode="auto">
          <a:xfrm>
            <a:off x="3763964" y="1673225"/>
            <a:ext cx="2619375" cy="2205038"/>
            <a:chOff x="1771" y="1054"/>
            <a:chExt cx="1650" cy="1389"/>
          </a:xfrm>
        </p:grpSpPr>
        <p:sp>
          <p:nvSpPr>
            <p:cNvPr id="623408" name="Rectangle 816"/>
            <p:cNvSpPr>
              <a:spLocks noChangeArrowheads="1"/>
            </p:cNvSpPr>
            <p:nvPr/>
          </p:nvSpPr>
          <p:spPr bwMode="auto">
            <a:xfrm>
              <a:off x="1846" y="2105"/>
              <a:ext cx="6" cy="338"/>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09" name="Rectangle 817"/>
            <p:cNvSpPr>
              <a:spLocks noChangeArrowheads="1"/>
            </p:cNvSpPr>
            <p:nvPr/>
          </p:nvSpPr>
          <p:spPr bwMode="auto">
            <a:xfrm>
              <a:off x="1852" y="2105"/>
              <a:ext cx="7" cy="338"/>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410" name="Rectangle 818"/>
            <p:cNvSpPr>
              <a:spLocks noChangeArrowheads="1"/>
            </p:cNvSpPr>
            <p:nvPr/>
          </p:nvSpPr>
          <p:spPr bwMode="auto">
            <a:xfrm>
              <a:off x="1859" y="2105"/>
              <a:ext cx="7" cy="338"/>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11" name="Rectangle 819"/>
            <p:cNvSpPr>
              <a:spLocks noChangeArrowheads="1"/>
            </p:cNvSpPr>
            <p:nvPr/>
          </p:nvSpPr>
          <p:spPr bwMode="auto">
            <a:xfrm>
              <a:off x="1866" y="2105"/>
              <a:ext cx="7" cy="338"/>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412" name="Rectangle 820"/>
            <p:cNvSpPr>
              <a:spLocks noChangeArrowheads="1"/>
            </p:cNvSpPr>
            <p:nvPr/>
          </p:nvSpPr>
          <p:spPr bwMode="auto">
            <a:xfrm>
              <a:off x="1873" y="2105"/>
              <a:ext cx="7" cy="338"/>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13" name="Rectangle 821"/>
            <p:cNvSpPr>
              <a:spLocks noChangeArrowheads="1"/>
            </p:cNvSpPr>
            <p:nvPr/>
          </p:nvSpPr>
          <p:spPr bwMode="auto">
            <a:xfrm>
              <a:off x="1880" y="2105"/>
              <a:ext cx="6" cy="338"/>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14" name="Rectangle 822"/>
            <p:cNvSpPr>
              <a:spLocks noChangeArrowheads="1"/>
            </p:cNvSpPr>
            <p:nvPr/>
          </p:nvSpPr>
          <p:spPr bwMode="auto">
            <a:xfrm>
              <a:off x="1886" y="2105"/>
              <a:ext cx="7" cy="338"/>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15" name="Rectangle 823"/>
            <p:cNvSpPr>
              <a:spLocks noChangeArrowheads="1"/>
            </p:cNvSpPr>
            <p:nvPr/>
          </p:nvSpPr>
          <p:spPr bwMode="auto">
            <a:xfrm>
              <a:off x="1893" y="2105"/>
              <a:ext cx="7" cy="338"/>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16" name="Rectangle 824"/>
            <p:cNvSpPr>
              <a:spLocks noChangeArrowheads="1"/>
            </p:cNvSpPr>
            <p:nvPr/>
          </p:nvSpPr>
          <p:spPr bwMode="auto">
            <a:xfrm>
              <a:off x="1900" y="2105"/>
              <a:ext cx="7" cy="338"/>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17" name="Rectangle 825"/>
            <p:cNvSpPr>
              <a:spLocks noChangeArrowheads="1"/>
            </p:cNvSpPr>
            <p:nvPr/>
          </p:nvSpPr>
          <p:spPr bwMode="auto">
            <a:xfrm>
              <a:off x="1907" y="2105"/>
              <a:ext cx="7" cy="338"/>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18" name="Rectangle 826"/>
            <p:cNvSpPr>
              <a:spLocks noChangeArrowheads="1"/>
            </p:cNvSpPr>
            <p:nvPr/>
          </p:nvSpPr>
          <p:spPr bwMode="auto">
            <a:xfrm>
              <a:off x="1914" y="2105"/>
              <a:ext cx="6" cy="338"/>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19" name="Rectangle 827"/>
            <p:cNvSpPr>
              <a:spLocks noChangeArrowheads="1"/>
            </p:cNvSpPr>
            <p:nvPr/>
          </p:nvSpPr>
          <p:spPr bwMode="auto">
            <a:xfrm>
              <a:off x="1920" y="2105"/>
              <a:ext cx="7" cy="338"/>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420" name="Rectangle 828"/>
            <p:cNvSpPr>
              <a:spLocks noChangeArrowheads="1"/>
            </p:cNvSpPr>
            <p:nvPr/>
          </p:nvSpPr>
          <p:spPr bwMode="auto">
            <a:xfrm>
              <a:off x="1927" y="2105"/>
              <a:ext cx="7" cy="338"/>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421" name="Rectangle 829"/>
            <p:cNvSpPr>
              <a:spLocks noChangeArrowheads="1"/>
            </p:cNvSpPr>
            <p:nvPr/>
          </p:nvSpPr>
          <p:spPr bwMode="auto">
            <a:xfrm>
              <a:off x="1934" y="2105"/>
              <a:ext cx="7" cy="338"/>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422" name="Rectangle 830"/>
            <p:cNvSpPr>
              <a:spLocks noChangeArrowheads="1"/>
            </p:cNvSpPr>
            <p:nvPr/>
          </p:nvSpPr>
          <p:spPr bwMode="auto">
            <a:xfrm>
              <a:off x="1771" y="2105"/>
              <a:ext cx="170" cy="338"/>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423" name="Rectangle 831"/>
            <p:cNvSpPr>
              <a:spLocks noChangeArrowheads="1"/>
            </p:cNvSpPr>
            <p:nvPr/>
          </p:nvSpPr>
          <p:spPr bwMode="auto">
            <a:xfrm>
              <a:off x="1975" y="1833"/>
              <a:ext cx="6" cy="50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424" name="Rectangle 832"/>
            <p:cNvSpPr>
              <a:spLocks noChangeArrowheads="1"/>
            </p:cNvSpPr>
            <p:nvPr/>
          </p:nvSpPr>
          <p:spPr bwMode="auto">
            <a:xfrm>
              <a:off x="1981" y="1833"/>
              <a:ext cx="7" cy="50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425" name="Rectangle 833"/>
            <p:cNvSpPr>
              <a:spLocks noChangeArrowheads="1"/>
            </p:cNvSpPr>
            <p:nvPr/>
          </p:nvSpPr>
          <p:spPr bwMode="auto">
            <a:xfrm>
              <a:off x="1988" y="1833"/>
              <a:ext cx="7" cy="50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426" name="Rectangle 834"/>
            <p:cNvSpPr>
              <a:spLocks noChangeArrowheads="1"/>
            </p:cNvSpPr>
            <p:nvPr/>
          </p:nvSpPr>
          <p:spPr bwMode="auto">
            <a:xfrm>
              <a:off x="1995" y="1833"/>
              <a:ext cx="7" cy="50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27" name="Rectangle 835"/>
            <p:cNvSpPr>
              <a:spLocks noChangeArrowheads="1"/>
            </p:cNvSpPr>
            <p:nvPr/>
          </p:nvSpPr>
          <p:spPr bwMode="auto">
            <a:xfrm>
              <a:off x="2002" y="1833"/>
              <a:ext cx="7" cy="50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28" name="Rectangle 836"/>
            <p:cNvSpPr>
              <a:spLocks noChangeArrowheads="1"/>
            </p:cNvSpPr>
            <p:nvPr/>
          </p:nvSpPr>
          <p:spPr bwMode="auto">
            <a:xfrm>
              <a:off x="2009" y="1833"/>
              <a:ext cx="6" cy="50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29" name="Rectangle 837"/>
            <p:cNvSpPr>
              <a:spLocks noChangeArrowheads="1"/>
            </p:cNvSpPr>
            <p:nvPr/>
          </p:nvSpPr>
          <p:spPr bwMode="auto">
            <a:xfrm>
              <a:off x="2015" y="1833"/>
              <a:ext cx="7" cy="50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30" name="Rectangle 838"/>
            <p:cNvSpPr>
              <a:spLocks noChangeArrowheads="1"/>
            </p:cNvSpPr>
            <p:nvPr/>
          </p:nvSpPr>
          <p:spPr bwMode="auto">
            <a:xfrm>
              <a:off x="2022" y="1833"/>
              <a:ext cx="7" cy="50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31" name="Rectangle 839"/>
            <p:cNvSpPr>
              <a:spLocks noChangeArrowheads="1"/>
            </p:cNvSpPr>
            <p:nvPr/>
          </p:nvSpPr>
          <p:spPr bwMode="auto">
            <a:xfrm>
              <a:off x="2029" y="1833"/>
              <a:ext cx="7" cy="50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32" name="Rectangle 840"/>
            <p:cNvSpPr>
              <a:spLocks noChangeArrowheads="1"/>
            </p:cNvSpPr>
            <p:nvPr/>
          </p:nvSpPr>
          <p:spPr bwMode="auto">
            <a:xfrm>
              <a:off x="2036" y="1833"/>
              <a:ext cx="7" cy="50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33" name="Rectangle 841"/>
            <p:cNvSpPr>
              <a:spLocks noChangeArrowheads="1"/>
            </p:cNvSpPr>
            <p:nvPr/>
          </p:nvSpPr>
          <p:spPr bwMode="auto">
            <a:xfrm>
              <a:off x="2043" y="1833"/>
              <a:ext cx="6" cy="50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434" name="Rectangle 842"/>
            <p:cNvSpPr>
              <a:spLocks noChangeArrowheads="1"/>
            </p:cNvSpPr>
            <p:nvPr/>
          </p:nvSpPr>
          <p:spPr bwMode="auto">
            <a:xfrm>
              <a:off x="2049" y="1833"/>
              <a:ext cx="7" cy="50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35" name="Rectangle 843"/>
            <p:cNvSpPr>
              <a:spLocks noChangeArrowheads="1"/>
            </p:cNvSpPr>
            <p:nvPr/>
          </p:nvSpPr>
          <p:spPr bwMode="auto">
            <a:xfrm>
              <a:off x="2056" y="1833"/>
              <a:ext cx="7" cy="507"/>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436" name="Rectangle 844"/>
            <p:cNvSpPr>
              <a:spLocks noChangeArrowheads="1"/>
            </p:cNvSpPr>
            <p:nvPr/>
          </p:nvSpPr>
          <p:spPr bwMode="auto">
            <a:xfrm>
              <a:off x="2063" y="1833"/>
              <a:ext cx="7" cy="50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37" name="Rectangle 845"/>
            <p:cNvSpPr>
              <a:spLocks noChangeArrowheads="1"/>
            </p:cNvSpPr>
            <p:nvPr/>
          </p:nvSpPr>
          <p:spPr bwMode="auto">
            <a:xfrm>
              <a:off x="2070" y="1833"/>
              <a:ext cx="6" cy="50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438" name="Rectangle 846"/>
            <p:cNvSpPr>
              <a:spLocks noChangeArrowheads="1"/>
            </p:cNvSpPr>
            <p:nvPr/>
          </p:nvSpPr>
          <p:spPr bwMode="auto">
            <a:xfrm>
              <a:off x="2076" y="1833"/>
              <a:ext cx="7" cy="50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39" name="Rectangle 847"/>
            <p:cNvSpPr>
              <a:spLocks noChangeArrowheads="1"/>
            </p:cNvSpPr>
            <p:nvPr/>
          </p:nvSpPr>
          <p:spPr bwMode="auto">
            <a:xfrm>
              <a:off x="2083" y="1833"/>
              <a:ext cx="7" cy="50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40" name="Rectangle 848"/>
            <p:cNvSpPr>
              <a:spLocks noChangeArrowheads="1"/>
            </p:cNvSpPr>
            <p:nvPr/>
          </p:nvSpPr>
          <p:spPr bwMode="auto">
            <a:xfrm>
              <a:off x="2090" y="1833"/>
              <a:ext cx="7" cy="50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41" name="Rectangle 849"/>
            <p:cNvSpPr>
              <a:spLocks noChangeArrowheads="1"/>
            </p:cNvSpPr>
            <p:nvPr/>
          </p:nvSpPr>
          <p:spPr bwMode="auto">
            <a:xfrm>
              <a:off x="2097" y="1833"/>
              <a:ext cx="7" cy="50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42" name="Rectangle 850"/>
            <p:cNvSpPr>
              <a:spLocks noChangeArrowheads="1"/>
            </p:cNvSpPr>
            <p:nvPr/>
          </p:nvSpPr>
          <p:spPr bwMode="auto">
            <a:xfrm>
              <a:off x="2104" y="1833"/>
              <a:ext cx="6" cy="50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43" name="Rectangle 851"/>
            <p:cNvSpPr>
              <a:spLocks noChangeArrowheads="1"/>
            </p:cNvSpPr>
            <p:nvPr/>
          </p:nvSpPr>
          <p:spPr bwMode="auto">
            <a:xfrm>
              <a:off x="2110" y="1833"/>
              <a:ext cx="7" cy="50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44" name="Rectangle 852"/>
            <p:cNvSpPr>
              <a:spLocks noChangeArrowheads="1"/>
            </p:cNvSpPr>
            <p:nvPr/>
          </p:nvSpPr>
          <p:spPr bwMode="auto">
            <a:xfrm>
              <a:off x="2117" y="1833"/>
              <a:ext cx="7" cy="50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45" name="Rectangle 853"/>
            <p:cNvSpPr>
              <a:spLocks noChangeArrowheads="1"/>
            </p:cNvSpPr>
            <p:nvPr/>
          </p:nvSpPr>
          <p:spPr bwMode="auto">
            <a:xfrm>
              <a:off x="2124" y="1833"/>
              <a:ext cx="7" cy="50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446" name="Rectangle 854"/>
            <p:cNvSpPr>
              <a:spLocks noChangeArrowheads="1"/>
            </p:cNvSpPr>
            <p:nvPr/>
          </p:nvSpPr>
          <p:spPr bwMode="auto">
            <a:xfrm>
              <a:off x="2131" y="1833"/>
              <a:ext cx="7" cy="50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447" name="Rectangle 855"/>
            <p:cNvSpPr>
              <a:spLocks noChangeArrowheads="1"/>
            </p:cNvSpPr>
            <p:nvPr/>
          </p:nvSpPr>
          <p:spPr bwMode="auto">
            <a:xfrm>
              <a:off x="2138" y="1833"/>
              <a:ext cx="6" cy="50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448" name="Rectangle 856"/>
            <p:cNvSpPr>
              <a:spLocks noChangeArrowheads="1"/>
            </p:cNvSpPr>
            <p:nvPr/>
          </p:nvSpPr>
          <p:spPr bwMode="auto">
            <a:xfrm>
              <a:off x="1975" y="1833"/>
              <a:ext cx="169" cy="50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449" name="Rectangle 857"/>
            <p:cNvSpPr>
              <a:spLocks noChangeArrowheads="1"/>
            </p:cNvSpPr>
            <p:nvPr/>
          </p:nvSpPr>
          <p:spPr bwMode="auto">
            <a:xfrm>
              <a:off x="2178" y="1652"/>
              <a:ext cx="7" cy="580"/>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450" name="Rectangle 858"/>
            <p:cNvSpPr>
              <a:spLocks noChangeArrowheads="1"/>
            </p:cNvSpPr>
            <p:nvPr/>
          </p:nvSpPr>
          <p:spPr bwMode="auto">
            <a:xfrm>
              <a:off x="2185" y="1652"/>
              <a:ext cx="7" cy="580"/>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451" name="Rectangle 859"/>
            <p:cNvSpPr>
              <a:spLocks noChangeArrowheads="1"/>
            </p:cNvSpPr>
            <p:nvPr/>
          </p:nvSpPr>
          <p:spPr bwMode="auto">
            <a:xfrm>
              <a:off x="2192" y="1652"/>
              <a:ext cx="7" cy="580"/>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452" name="Rectangle 860"/>
            <p:cNvSpPr>
              <a:spLocks noChangeArrowheads="1"/>
            </p:cNvSpPr>
            <p:nvPr/>
          </p:nvSpPr>
          <p:spPr bwMode="auto">
            <a:xfrm>
              <a:off x="2199" y="1652"/>
              <a:ext cx="7" cy="580"/>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53" name="Rectangle 861"/>
            <p:cNvSpPr>
              <a:spLocks noChangeArrowheads="1"/>
            </p:cNvSpPr>
            <p:nvPr/>
          </p:nvSpPr>
          <p:spPr bwMode="auto">
            <a:xfrm>
              <a:off x="2206" y="1652"/>
              <a:ext cx="6" cy="580"/>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54" name="Rectangle 862"/>
            <p:cNvSpPr>
              <a:spLocks noChangeArrowheads="1"/>
            </p:cNvSpPr>
            <p:nvPr/>
          </p:nvSpPr>
          <p:spPr bwMode="auto">
            <a:xfrm>
              <a:off x="2212" y="1652"/>
              <a:ext cx="7" cy="580"/>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55" name="Rectangle 863"/>
            <p:cNvSpPr>
              <a:spLocks noChangeArrowheads="1"/>
            </p:cNvSpPr>
            <p:nvPr/>
          </p:nvSpPr>
          <p:spPr bwMode="auto">
            <a:xfrm>
              <a:off x="2219" y="1652"/>
              <a:ext cx="7" cy="580"/>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56" name="Rectangle 864"/>
            <p:cNvSpPr>
              <a:spLocks noChangeArrowheads="1"/>
            </p:cNvSpPr>
            <p:nvPr/>
          </p:nvSpPr>
          <p:spPr bwMode="auto">
            <a:xfrm>
              <a:off x="2226" y="1652"/>
              <a:ext cx="7" cy="580"/>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57" name="Rectangle 865"/>
            <p:cNvSpPr>
              <a:spLocks noChangeArrowheads="1"/>
            </p:cNvSpPr>
            <p:nvPr/>
          </p:nvSpPr>
          <p:spPr bwMode="auto">
            <a:xfrm>
              <a:off x="2233" y="1652"/>
              <a:ext cx="6" cy="580"/>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58" name="Rectangle 866"/>
            <p:cNvSpPr>
              <a:spLocks noChangeArrowheads="1"/>
            </p:cNvSpPr>
            <p:nvPr/>
          </p:nvSpPr>
          <p:spPr bwMode="auto">
            <a:xfrm>
              <a:off x="2239" y="1652"/>
              <a:ext cx="7" cy="580"/>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59" name="Rectangle 867"/>
            <p:cNvSpPr>
              <a:spLocks noChangeArrowheads="1"/>
            </p:cNvSpPr>
            <p:nvPr/>
          </p:nvSpPr>
          <p:spPr bwMode="auto">
            <a:xfrm>
              <a:off x="2246" y="1652"/>
              <a:ext cx="7" cy="580"/>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460" name="Rectangle 868"/>
            <p:cNvSpPr>
              <a:spLocks noChangeArrowheads="1"/>
            </p:cNvSpPr>
            <p:nvPr/>
          </p:nvSpPr>
          <p:spPr bwMode="auto">
            <a:xfrm>
              <a:off x="2253" y="1652"/>
              <a:ext cx="7" cy="580"/>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61" name="Rectangle 869"/>
            <p:cNvSpPr>
              <a:spLocks noChangeArrowheads="1"/>
            </p:cNvSpPr>
            <p:nvPr/>
          </p:nvSpPr>
          <p:spPr bwMode="auto">
            <a:xfrm>
              <a:off x="2260" y="1652"/>
              <a:ext cx="7" cy="580"/>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462" name="Rectangle 870"/>
            <p:cNvSpPr>
              <a:spLocks noChangeArrowheads="1"/>
            </p:cNvSpPr>
            <p:nvPr/>
          </p:nvSpPr>
          <p:spPr bwMode="auto">
            <a:xfrm>
              <a:off x="2267" y="1652"/>
              <a:ext cx="6" cy="580"/>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63" name="Rectangle 871"/>
            <p:cNvSpPr>
              <a:spLocks noChangeArrowheads="1"/>
            </p:cNvSpPr>
            <p:nvPr/>
          </p:nvSpPr>
          <p:spPr bwMode="auto">
            <a:xfrm>
              <a:off x="2273" y="1652"/>
              <a:ext cx="7" cy="580"/>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464" name="Rectangle 872"/>
            <p:cNvSpPr>
              <a:spLocks noChangeArrowheads="1"/>
            </p:cNvSpPr>
            <p:nvPr/>
          </p:nvSpPr>
          <p:spPr bwMode="auto">
            <a:xfrm>
              <a:off x="2280" y="1652"/>
              <a:ext cx="7" cy="580"/>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65" name="Rectangle 873"/>
            <p:cNvSpPr>
              <a:spLocks noChangeArrowheads="1"/>
            </p:cNvSpPr>
            <p:nvPr/>
          </p:nvSpPr>
          <p:spPr bwMode="auto">
            <a:xfrm>
              <a:off x="2287" y="1652"/>
              <a:ext cx="7" cy="580"/>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66" name="Rectangle 874"/>
            <p:cNvSpPr>
              <a:spLocks noChangeArrowheads="1"/>
            </p:cNvSpPr>
            <p:nvPr/>
          </p:nvSpPr>
          <p:spPr bwMode="auto">
            <a:xfrm>
              <a:off x="2294" y="1652"/>
              <a:ext cx="7" cy="580"/>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67" name="Rectangle 875"/>
            <p:cNvSpPr>
              <a:spLocks noChangeArrowheads="1"/>
            </p:cNvSpPr>
            <p:nvPr/>
          </p:nvSpPr>
          <p:spPr bwMode="auto">
            <a:xfrm>
              <a:off x="2301" y="1652"/>
              <a:ext cx="6" cy="580"/>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68" name="Rectangle 876"/>
            <p:cNvSpPr>
              <a:spLocks noChangeArrowheads="1"/>
            </p:cNvSpPr>
            <p:nvPr/>
          </p:nvSpPr>
          <p:spPr bwMode="auto">
            <a:xfrm>
              <a:off x="2307" y="1652"/>
              <a:ext cx="7" cy="580"/>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69" name="Rectangle 877"/>
            <p:cNvSpPr>
              <a:spLocks noChangeArrowheads="1"/>
            </p:cNvSpPr>
            <p:nvPr/>
          </p:nvSpPr>
          <p:spPr bwMode="auto">
            <a:xfrm>
              <a:off x="2314" y="1652"/>
              <a:ext cx="7" cy="580"/>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70" name="Rectangle 878"/>
            <p:cNvSpPr>
              <a:spLocks noChangeArrowheads="1"/>
            </p:cNvSpPr>
            <p:nvPr/>
          </p:nvSpPr>
          <p:spPr bwMode="auto">
            <a:xfrm>
              <a:off x="2321" y="1652"/>
              <a:ext cx="7" cy="580"/>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71" name="Rectangle 879"/>
            <p:cNvSpPr>
              <a:spLocks noChangeArrowheads="1"/>
            </p:cNvSpPr>
            <p:nvPr/>
          </p:nvSpPr>
          <p:spPr bwMode="auto">
            <a:xfrm>
              <a:off x="2328" y="1652"/>
              <a:ext cx="7" cy="580"/>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472" name="Rectangle 880"/>
            <p:cNvSpPr>
              <a:spLocks noChangeArrowheads="1"/>
            </p:cNvSpPr>
            <p:nvPr/>
          </p:nvSpPr>
          <p:spPr bwMode="auto">
            <a:xfrm>
              <a:off x="2335" y="1652"/>
              <a:ext cx="6" cy="580"/>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473" name="Rectangle 881"/>
            <p:cNvSpPr>
              <a:spLocks noChangeArrowheads="1"/>
            </p:cNvSpPr>
            <p:nvPr/>
          </p:nvSpPr>
          <p:spPr bwMode="auto">
            <a:xfrm>
              <a:off x="2341" y="1652"/>
              <a:ext cx="7" cy="580"/>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474" name="Rectangle 882"/>
            <p:cNvSpPr>
              <a:spLocks noChangeArrowheads="1"/>
            </p:cNvSpPr>
            <p:nvPr/>
          </p:nvSpPr>
          <p:spPr bwMode="auto">
            <a:xfrm>
              <a:off x="2178" y="1652"/>
              <a:ext cx="170" cy="58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475" name="Rectangle 883"/>
            <p:cNvSpPr>
              <a:spLocks noChangeArrowheads="1"/>
            </p:cNvSpPr>
            <p:nvPr/>
          </p:nvSpPr>
          <p:spPr bwMode="auto">
            <a:xfrm>
              <a:off x="2382" y="1561"/>
              <a:ext cx="7" cy="67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476" name="Rectangle 884"/>
            <p:cNvSpPr>
              <a:spLocks noChangeArrowheads="1"/>
            </p:cNvSpPr>
            <p:nvPr/>
          </p:nvSpPr>
          <p:spPr bwMode="auto">
            <a:xfrm>
              <a:off x="2389" y="1561"/>
              <a:ext cx="7" cy="67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477" name="Rectangle 885"/>
            <p:cNvSpPr>
              <a:spLocks noChangeArrowheads="1"/>
            </p:cNvSpPr>
            <p:nvPr/>
          </p:nvSpPr>
          <p:spPr bwMode="auto">
            <a:xfrm>
              <a:off x="2396" y="1561"/>
              <a:ext cx="6" cy="67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478" name="Rectangle 886"/>
            <p:cNvSpPr>
              <a:spLocks noChangeArrowheads="1"/>
            </p:cNvSpPr>
            <p:nvPr/>
          </p:nvSpPr>
          <p:spPr bwMode="auto">
            <a:xfrm>
              <a:off x="2402" y="1561"/>
              <a:ext cx="7" cy="67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79" name="Rectangle 887"/>
            <p:cNvSpPr>
              <a:spLocks noChangeArrowheads="1"/>
            </p:cNvSpPr>
            <p:nvPr/>
          </p:nvSpPr>
          <p:spPr bwMode="auto">
            <a:xfrm>
              <a:off x="2409" y="1561"/>
              <a:ext cx="7" cy="67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80" name="Rectangle 888"/>
            <p:cNvSpPr>
              <a:spLocks noChangeArrowheads="1"/>
            </p:cNvSpPr>
            <p:nvPr/>
          </p:nvSpPr>
          <p:spPr bwMode="auto">
            <a:xfrm>
              <a:off x="2416" y="1561"/>
              <a:ext cx="7" cy="67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81" name="Rectangle 889"/>
            <p:cNvSpPr>
              <a:spLocks noChangeArrowheads="1"/>
            </p:cNvSpPr>
            <p:nvPr/>
          </p:nvSpPr>
          <p:spPr bwMode="auto">
            <a:xfrm>
              <a:off x="2423" y="1561"/>
              <a:ext cx="7" cy="67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82" name="Rectangle 890"/>
            <p:cNvSpPr>
              <a:spLocks noChangeArrowheads="1"/>
            </p:cNvSpPr>
            <p:nvPr/>
          </p:nvSpPr>
          <p:spPr bwMode="auto">
            <a:xfrm>
              <a:off x="2430" y="1561"/>
              <a:ext cx="6" cy="67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83" name="Rectangle 891"/>
            <p:cNvSpPr>
              <a:spLocks noChangeArrowheads="1"/>
            </p:cNvSpPr>
            <p:nvPr/>
          </p:nvSpPr>
          <p:spPr bwMode="auto">
            <a:xfrm>
              <a:off x="2436" y="1561"/>
              <a:ext cx="7" cy="67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84" name="Rectangle 892"/>
            <p:cNvSpPr>
              <a:spLocks noChangeArrowheads="1"/>
            </p:cNvSpPr>
            <p:nvPr/>
          </p:nvSpPr>
          <p:spPr bwMode="auto">
            <a:xfrm>
              <a:off x="2443" y="1561"/>
              <a:ext cx="7" cy="67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85" name="Rectangle 893"/>
            <p:cNvSpPr>
              <a:spLocks noChangeArrowheads="1"/>
            </p:cNvSpPr>
            <p:nvPr/>
          </p:nvSpPr>
          <p:spPr bwMode="auto">
            <a:xfrm>
              <a:off x="2450" y="1561"/>
              <a:ext cx="7" cy="67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486" name="Rectangle 894"/>
            <p:cNvSpPr>
              <a:spLocks noChangeArrowheads="1"/>
            </p:cNvSpPr>
            <p:nvPr/>
          </p:nvSpPr>
          <p:spPr bwMode="auto">
            <a:xfrm>
              <a:off x="2457" y="1561"/>
              <a:ext cx="7" cy="67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87" name="Rectangle 895"/>
            <p:cNvSpPr>
              <a:spLocks noChangeArrowheads="1"/>
            </p:cNvSpPr>
            <p:nvPr/>
          </p:nvSpPr>
          <p:spPr bwMode="auto">
            <a:xfrm>
              <a:off x="2464" y="1561"/>
              <a:ext cx="6" cy="671"/>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488" name="Rectangle 896"/>
            <p:cNvSpPr>
              <a:spLocks noChangeArrowheads="1"/>
            </p:cNvSpPr>
            <p:nvPr/>
          </p:nvSpPr>
          <p:spPr bwMode="auto">
            <a:xfrm>
              <a:off x="2470" y="1561"/>
              <a:ext cx="7" cy="67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489" name="Rectangle 897"/>
            <p:cNvSpPr>
              <a:spLocks noChangeArrowheads="1"/>
            </p:cNvSpPr>
            <p:nvPr/>
          </p:nvSpPr>
          <p:spPr bwMode="auto">
            <a:xfrm>
              <a:off x="2477" y="1561"/>
              <a:ext cx="7" cy="67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490" name="Rectangle 898"/>
            <p:cNvSpPr>
              <a:spLocks noChangeArrowheads="1"/>
            </p:cNvSpPr>
            <p:nvPr/>
          </p:nvSpPr>
          <p:spPr bwMode="auto">
            <a:xfrm>
              <a:off x="2484" y="1561"/>
              <a:ext cx="7" cy="67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491" name="Rectangle 899"/>
            <p:cNvSpPr>
              <a:spLocks noChangeArrowheads="1"/>
            </p:cNvSpPr>
            <p:nvPr/>
          </p:nvSpPr>
          <p:spPr bwMode="auto">
            <a:xfrm>
              <a:off x="2491" y="1561"/>
              <a:ext cx="7" cy="67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492" name="Rectangle 900"/>
            <p:cNvSpPr>
              <a:spLocks noChangeArrowheads="1"/>
            </p:cNvSpPr>
            <p:nvPr/>
          </p:nvSpPr>
          <p:spPr bwMode="auto">
            <a:xfrm>
              <a:off x="2498" y="1561"/>
              <a:ext cx="6" cy="67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493" name="Rectangle 901"/>
            <p:cNvSpPr>
              <a:spLocks noChangeArrowheads="1"/>
            </p:cNvSpPr>
            <p:nvPr/>
          </p:nvSpPr>
          <p:spPr bwMode="auto">
            <a:xfrm>
              <a:off x="2504" y="1561"/>
              <a:ext cx="7" cy="67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494" name="Rectangle 902"/>
            <p:cNvSpPr>
              <a:spLocks noChangeArrowheads="1"/>
            </p:cNvSpPr>
            <p:nvPr/>
          </p:nvSpPr>
          <p:spPr bwMode="auto">
            <a:xfrm>
              <a:off x="2511" y="1561"/>
              <a:ext cx="7" cy="67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495" name="Rectangle 903"/>
            <p:cNvSpPr>
              <a:spLocks noChangeArrowheads="1"/>
            </p:cNvSpPr>
            <p:nvPr/>
          </p:nvSpPr>
          <p:spPr bwMode="auto">
            <a:xfrm>
              <a:off x="2518" y="1561"/>
              <a:ext cx="7" cy="67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496" name="Rectangle 904"/>
            <p:cNvSpPr>
              <a:spLocks noChangeArrowheads="1"/>
            </p:cNvSpPr>
            <p:nvPr/>
          </p:nvSpPr>
          <p:spPr bwMode="auto">
            <a:xfrm>
              <a:off x="2525" y="1561"/>
              <a:ext cx="6" cy="67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497" name="Rectangle 905"/>
            <p:cNvSpPr>
              <a:spLocks noChangeArrowheads="1"/>
            </p:cNvSpPr>
            <p:nvPr/>
          </p:nvSpPr>
          <p:spPr bwMode="auto">
            <a:xfrm>
              <a:off x="2531" y="1561"/>
              <a:ext cx="7" cy="67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498" name="Rectangle 906"/>
            <p:cNvSpPr>
              <a:spLocks noChangeArrowheads="1"/>
            </p:cNvSpPr>
            <p:nvPr/>
          </p:nvSpPr>
          <p:spPr bwMode="auto">
            <a:xfrm>
              <a:off x="2538" y="1561"/>
              <a:ext cx="7" cy="67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499" name="Rectangle 907"/>
            <p:cNvSpPr>
              <a:spLocks noChangeArrowheads="1"/>
            </p:cNvSpPr>
            <p:nvPr/>
          </p:nvSpPr>
          <p:spPr bwMode="auto">
            <a:xfrm>
              <a:off x="2545" y="1561"/>
              <a:ext cx="7" cy="67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00" name="Rectangle 908"/>
            <p:cNvSpPr>
              <a:spLocks noChangeArrowheads="1"/>
            </p:cNvSpPr>
            <p:nvPr/>
          </p:nvSpPr>
          <p:spPr bwMode="auto">
            <a:xfrm>
              <a:off x="2382" y="1561"/>
              <a:ext cx="170" cy="67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501" name="Rectangle 909"/>
            <p:cNvSpPr>
              <a:spLocks noChangeArrowheads="1"/>
            </p:cNvSpPr>
            <p:nvPr/>
          </p:nvSpPr>
          <p:spPr bwMode="auto">
            <a:xfrm>
              <a:off x="2586" y="1259"/>
              <a:ext cx="7" cy="780"/>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02" name="Rectangle 910"/>
            <p:cNvSpPr>
              <a:spLocks noChangeArrowheads="1"/>
            </p:cNvSpPr>
            <p:nvPr/>
          </p:nvSpPr>
          <p:spPr bwMode="auto">
            <a:xfrm>
              <a:off x="2593" y="1259"/>
              <a:ext cx="6" cy="780"/>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503" name="Rectangle 911"/>
            <p:cNvSpPr>
              <a:spLocks noChangeArrowheads="1"/>
            </p:cNvSpPr>
            <p:nvPr/>
          </p:nvSpPr>
          <p:spPr bwMode="auto">
            <a:xfrm>
              <a:off x="2599" y="1259"/>
              <a:ext cx="7" cy="780"/>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504" name="Rectangle 912"/>
            <p:cNvSpPr>
              <a:spLocks noChangeArrowheads="1"/>
            </p:cNvSpPr>
            <p:nvPr/>
          </p:nvSpPr>
          <p:spPr bwMode="auto">
            <a:xfrm>
              <a:off x="2606" y="1259"/>
              <a:ext cx="7" cy="780"/>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505" name="Rectangle 913"/>
            <p:cNvSpPr>
              <a:spLocks noChangeArrowheads="1"/>
            </p:cNvSpPr>
            <p:nvPr/>
          </p:nvSpPr>
          <p:spPr bwMode="auto">
            <a:xfrm>
              <a:off x="2613" y="1259"/>
              <a:ext cx="7" cy="780"/>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506" name="Rectangle 914"/>
            <p:cNvSpPr>
              <a:spLocks noChangeArrowheads="1"/>
            </p:cNvSpPr>
            <p:nvPr/>
          </p:nvSpPr>
          <p:spPr bwMode="auto">
            <a:xfrm>
              <a:off x="2620" y="1259"/>
              <a:ext cx="7" cy="780"/>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07" name="Rectangle 915"/>
            <p:cNvSpPr>
              <a:spLocks noChangeArrowheads="1"/>
            </p:cNvSpPr>
            <p:nvPr/>
          </p:nvSpPr>
          <p:spPr bwMode="auto">
            <a:xfrm>
              <a:off x="2627" y="1259"/>
              <a:ext cx="6" cy="780"/>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08" name="Rectangle 916"/>
            <p:cNvSpPr>
              <a:spLocks noChangeArrowheads="1"/>
            </p:cNvSpPr>
            <p:nvPr/>
          </p:nvSpPr>
          <p:spPr bwMode="auto">
            <a:xfrm>
              <a:off x="2633" y="1259"/>
              <a:ext cx="7" cy="780"/>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09" name="Rectangle 917"/>
            <p:cNvSpPr>
              <a:spLocks noChangeArrowheads="1"/>
            </p:cNvSpPr>
            <p:nvPr/>
          </p:nvSpPr>
          <p:spPr bwMode="auto">
            <a:xfrm>
              <a:off x="2640" y="1259"/>
              <a:ext cx="7" cy="780"/>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10" name="Rectangle 918"/>
            <p:cNvSpPr>
              <a:spLocks noChangeArrowheads="1"/>
            </p:cNvSpPr>
            <p:nvPr/>
          </p:nvSpPr>
          <p:spPr bwMode="auto">
            <a:xfrm>
              <a:off x="2647" y="1259"/>
              <a:ext cx="7" cy="780"/>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11" name="Rectangle 919"/>
            <p:cNvSpPr>
              <a:spLocks noChangeArrowheads="1"/>
            </p:cNvSpPr>
            <p:nvPr/>
          </p:nvSpPr>
          <p:spPr bwMode="auto">
            <a:xfrm>
              <a:off x="2654" y="1259"/>
              <a:ext cx="6" cy="780"/>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12" name="Rectangle 920"/>
            <p:cNvSpPr>
              <a:spLocks noChangeArrowheads="1"/>
            </p:cNvSpPr>
            <p:nvPr/>
          </p:nvSpPr>
          <p:spPr bwMode="auto">
            <a:xfrm>
              <a:off x="2660" y="1259"/>
              <a:ext cx="7" cy="780"/>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13" name="Rectangle 921"/>
            <p:cNvSpPr>
              <a:spLocks noChangeArrowheads="1"/>
            </p:cNvSpPr>
            <p:nvPr/>
          </p:nvSpPr>
          <p:spPr bwMode="auto">
            <a:xfrm>
              <a:off x="2667" y="1259"/>
              <a:ext cx="7" cy="780"/>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514" name="Rectangle 922"/>
            <p:cNvSpPr>
              <a:spLocks noChangeArrowheads="1"/>
            </p:cNvSpPr>
            <p:nvPr/>
          </p:nvSpPr>
          <p:spPr bwMode="auto">
            <a:xfrm>
              <a:off x="2674" y="1259"/>
              <a:ext cx="7" cy="780"/>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15" name="Rectangle 923"/>
            <p:cNvSpPr>
              <a:spLocks noChangeArrowheads="1"/>
            </p:cNvSpPr>
            <p:nvPr/>
          </p:nvSpPr>
          <p:spPr bwMode="auto">
            <a:xfrm>
              <a:off x="2681" y="1259"/>
              <a:ext cx="7" cy="780"/>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16" name="Rectangle 924"/>
            <p:cNvSpPr>
              <a:spLocks noChangeArrowheads="1"/>
            </p:cNvSpPr>
            <p:nvPr/>
          </p:nvSpPr>
          <p:spPr bwMode="auto">
            <a:xfrm>
              <a:off x="2688" y="1259"/>
              <a:ext cx="6" cy="780"/>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17" name="Rectangle 925"/>
            <p:cNvSpPr>
              <a:spLocks noChangeArrowheads="1"/>
            </p:cNvSpPr>
            <p:nvPr/>
          </p:nvSpPr>
          <p:spPr bwMode="auto">
            <a:xfrm>
              <a:off x="2694" y="1259"/>
              <a:ext cx="7" cy="780"/>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18" name="Rectangle 926"/>
            <p:cNvSpPr>
              <a:spLocks noChangeArrowheads="1"/>
            </p:cNvSpPr>
            <p:nvPr/>
          </p:nvSpPr>
          <p:spPr bwMode="auto">
            <a:xfrm>
              <a:off x="2701" y="1259"/>
              <a:ext cx="7" cy="780"/>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19" name="Rectangle 927"/>
            <p:cNvSpPr>
              <a:spLocks noChangeArrowheads="1"/>
            </p:cNvSpPr>
            <p:nvPr/>
          </p:nvSpPr>
          <p:spPr bwMode="auto">
            <a:xfrm>
              <a:off x="2708" y="1259"/>
              <a:ext cx="7" cy="780"/>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20" name="Rectangle 928"/>
            <p:cNvSpPr>
              <a:spLocks noChangeArrowheads="1"/>
            </p:cNvSpPr>
            <p:nvPr/>
          </p:nvSpPr>
          <p:spPr bwMode="auto">
            <a:xfrm>
              <a:off x="2715" y="1259"/>
              <a:ext cx="7" cy="780"/>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21" name="Rectangle 929"/>
            <p:cNvSpPr>
              <a:spLocks noChangeArrowheads="1"/>
            </p:cNvSpPr>
            <p:nvPr/>
          </p:nvSpPr>
          <p:spPr bwMode="auto">
            <a:xfrm>
              <a:off x="2722" y="1259"/>
              <a:ext cx="6" cy="780"/>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522" name="Rectangle 930"/>
            <p:cNvSpPr>
              <a:spLocks noChangeArrowheads="1"/>
            </p:cNvSpPr>
            <p:nvPr/>
          </p:nvSpPr>
          <p:spPr bwMode="auto">
            <a:xfrm>
              <a:off x="2728" y="1259"/>
              <a:ext cx="7" cy="780"/>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523" name="Rectangle 931"/>
            <p:cNvSpPr>
              <a:spLocks noChangeArrowheads="1"/>
            </p:cNvSpPr>
            <p:nvPr/>
          </p:nvSpPr>
          <p:spPr bwMode="auto">
            <a:xfrm>
              <a:off x="2735" y="1259"/>
              <a:ext cx="7" cy="780"/>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524" name="Rectangle 932"/>
            <p:cNvSpPr>
              <a:spLocks noChangeArrowheads="1"/>
            </p:cNvSpPr>
            <p:nvPr/>
          </p:nvSpPr>
          <p:spPr bwMode="auto">
            <a:xfrm>
              <a:off x="2742" y="1259"/>
              <a:ext cx="7" cy="780"/>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525" name="Rectangle 933"/>
            <p:cNvSpPr>
              <a:spLocks noChangeArrowheads="1"/>
            </p:cNvSpPr>
            <p:nvPr/>
          </p:nvSpPr>
          <p:spPr bwMode="auto">
            <a:xfrm>
              <a:off x="2749" y="1259"/>
              <a:ext cx="7" cy="780"/>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26" name="Rectangle 934"/>
            <p:cNvSpPr>
              <a:spLocks noChangeArrowheads="1"/>
            </p:cNvSpPr>
            <p:nvPr/>
          </p:nvSpPr>
          <p:spPr bwMode="auto">
            <a:xfrm>
              <a:off x="2586" y="1259"/>
              <a:ext cx="170" cy="78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527" name="Rectangle 935"/>
            <p:cNvSpPr>
              <a:spLocks noChangeArrowheads="1"/>
            </p:cNvSpPr>
            <p:nvPr/>
          </p:nvSpPr>
          <p:spPr bwMode="auto">
            <a:xfrm>
              <a:off x="2789" y="1175"/>
              <a:ext cx="7" cy="86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28" name="Rectangle 936"/>
            <p:cNvSpPr>
              <a:spLocks noChangeArrowheads="1"/>
            </p:cNvSpPr>
            <p:nvPr/>
          </p:nvSpPr>
          <p:spPr bwMode="auto">
            <a:xfrm>
              <a:off x="2796" y="1175"/>
              <a:ext cx="7" cy="86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529" name="Rectangle 937"/>
            <p:cNvSpPr>
              <a:spLocks noChangeArrowheads="1"/>
            </p:cNvSpPr>
            <p:nvPr/>
          </p:nvSpPr>
          <p:spPr bwMode="auto">
            <a:xfrm>
              <a:off x="2803" y="1175"/>
              <a:ext cx="7" cy="864"/>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530" name="Rectangle 938"/>
            <p:cNvSpPr>
              <a:spLocks noChangeArrowheads="1"/>
            </p:cNvSpPr>
            <p:nvPr/>
          </p:nvSpPr>
          <p:spPr bwMode="auto">
            <a:xfrm>
              <a:off x="2810" y="1175"/>
              <a:ext cx="7" cy="864"/>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531" name="Rectangle 939"/>
            <p:cNvSpPr>
              <a:spLocks noChangeArrowheads="1"/>
            </p:cNvSpPr>
            <p:nvPr/>
          </p:nvSpPr>
          <p:spPr bwMode="auto">
            <a:xfrm>
              <a:off x="2817" y="1175"/>
              <a:ext cx="6" cy="864"/>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532" name="Rectangle 940"/>
            <p:cNvSpPr>
              <a:spLocks noChangeArrowheads="1"/>
            </p:cNvSpPr>
            <p:nvPr/>
          </p:nvSpPr>
          <p:spPr bwMode="auto">
            <a:xfrm>
              <a:off x="2823" y="1175"/>
              <a:ext cx="7" cy="864"/>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33" name="Rectangle 941"/>
            <p:cNvSpPr>
              <a:spLocks noChangeArrowheads="1"/>
            </p:cNvSpPr>
            <p:nvPr/>
          </p:nvSpPr>
          <p:spPr bwMode="auto">
            <a:xfrm>
              <a:off x="2830" y="1175"/>
              <a:ext cx="7" cy="864"/>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34" name="Rectangle 942"/>
            <p:cNvSpPr>
              <a:spLocks noChangeArrowheads="1"/>
            </p:cNvSpPr>
            <p:nvPr/>
          </p:nvSpPr>
          <p:spPr bwMode="auto">
            <a:xfrm>
              <a:off x="2837" y="1175"/>
              <a:ext cx="7" cy="864"/>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35" name="Rectangle 943"/>
            <p:cNvSpPr>
              <a:spLocks noChangeArrowheads="1"/>
            </p:cNvSpPr>
            <p:nvPr/>
          </p:nvSpPr>
          <p:spPr bwMode="auto">
            <a:xfrm>
              <a:off x="2844" y="1175"/>
              <a:ext cx="7" cy="864"/>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36" name="Rectangle 944"/>
            <p:cNvSpPr>
              <a:spLocks noChangeArrowheads="1"/>
            </p:cNvSpPr>
            <p:nvPr/>
          </p:nvSpPr>
          <p:spPr bwMode="auto">
            <a:xfrm>
              <a:off x="2851" y="1175"/>
              <a:ext cx="6" cy="864"/>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37" name="Rectangle 945"/>
            <p:cNvSpPr>
              <a:spLocks noChangeArrowheads="1"/>
            </p:cNvSpPr>
            <p:nvPr/>
          </p:nvSpPr>
          <p:spPr bwMode="auto">
            <a:xfrm>
              <a:off x="2857" y="1175"/>
              <a:ext cx="7" cy="864"/>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38" name="Rectangle 946"/>
            <p:cNvSpPr>
              <a:spLocks noChangeArrowheads="1"/>
            </p:cNvSpPr>
            <p:nvPr/>
          </p:nvSpPr>
          <p:spPr bwMode="auto">
            <a:xfrm>
              <a:off x="2864" y="1175"/>
              <a:ext cx="7" cy="864"/>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39" name="Rectangle 947"/>
            <p:cNvSpPr>
              <a:spLocks noChangeArrowheads="1"/>
            </p:cNvSpPr>
            <p:nvPr/>
          </p:nvSpPr>
          <p:spPr bwMode="auto">
            <a:xfrm>
              <a:off x="2871" y="1175"/>
              <a:ext cx="7" cy="864"/>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540" name="Rectangle 948"/>
            <p:cNvSpPr>
              <a:spLocks noChangeArrowheads="1"/>
            </p:cNvSpPr>
            <p:nvPr/>
          </p:nvSpPr>
          <p:spPr bwMode="auto">
            <a:xfrm>
              <a:off x="2878" y="1175"/>
              <a:ext cx="7" cy="864"/>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41" name="Rectangle 949"/>
            <p:cNvSpPr>
              <a:spLocks noChangeArrowheads="1"/>
            </p:cNvSpPr>
            <p:nvPr/>
          </p:nvSpPr>
          <p:spPr bwMode="auto">
            <a:xfrm>
              <a:off x="2885" y="1175"/>
              <a:ext cx="6" cy="864"/>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42" name="Rectangle 950"/>
            <p:cNvSpPr>
              <a:spLocks noChangeArrowheads="1"/>
            </p:cNvSpPr>
            <p:nvPr/>
          </p:nvSpPr>
          <p:spPr bwMode="auto">
            <a:xfrm>
              <a:off x="2891" y="1175"/>
              <a:ext cx="7" cy="864"/>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43" name="Rectangle 951"/>
            <p:cNvSpPr>
              <a:spLocks noChangeArrowheads="1"/>
            </p:cNvSpPr>
            <p:nvPr/>
          </p:nvSpPr>
          <p:spPr bwMode="auto">
            <a:xfrm>
              <a:off x="2898" y="1175"/>
              <a:ext cx="7" cy="864"/>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44" name="Rectangle 952"/>
            <p:cNvSpPr>
              <a:spLocks noChangeArrowheads="1"/>
            </p:cNvSpPr>
            <p:nvPr/>
          </p:nvSpPr>
          <p:spPr bwMode="auto">
            <a:xfrm>
              <a:off x="2905" y="1175"/>
              <a:ext cx="7" cy="864"/>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45" name="Rectangle 953"/>
            <p:cNvSpPr>
              <a:spLocks noChangeArrowheads="1"/>
            </p:cNvSpPr>
            <p:nvPr/>
          </p:nvSpPr>
          <p:spPr bwMode="auto">
            <a:xfrm>
              <a:off x="2912" y="1175"/>
              <a:ext cx="7" cy="864"/>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46" name="Rectangle 954"/>
            <p:cNvSpPr>
              <a:spLocks noChangeArrowheads="1"/>
            </p:cNvSpPr>
            <p:nvPr/>
          </p:nvSpPr>
          <p:spPr bwMode="auto">
            <a:xfrm>
              <a:off x="2919" y="1175"/>
              <a:ext cx="6" cy="864"/>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47" name="Rectangle 955"/>
            <p:cNvSpPr>
              <a:spLocks noChangeArrowheads="1"/>
            </p:cNvSpPr>
            <p:nvPr/>
          </p:nvSpPr>
          <p:spPr bwMode="auto">
            <a:xfrm>
              <a:off x="2925" y="1175"/>
              <a:ext cx="7" cy="864"/>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548" name="Rectangle 956"/>
            <p:cNvSpPr>
              <a:spLocks noChangeArrowheads="1"/>
            </p:cNvSpPr>
            <p:nvPr/>
          </p:nvSpPr>
          <p:spPr bwMode="auto">
            <a:xfrm>
              <a:off x="2932" y="1175"/>
              <a:ext cx="7" cy="864"/>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549" name="Rectangle 957"/>
            <p:cNvSpPr>
              <a:spLocks noChangeArrowheads="1"/>
            </p:cNvSpPr>
            <p:nvPr/>
          </p:nvSpPr>
          <p:spPr bwMode="auto">
            <a:xfrm>
              <a:off x="2939" y="1175"/>
              <a:ext cx="7" cy="864"/>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550" name="Rectangle 958"/>
            <p:cNvSpPr>
              <a:spLocks noChangeArrowheads="1"/>
            </p:cNvSpPr>
            <p:nvPr/>
          </p:nvSpPr>
          <p:spPr bwMode="auto">
            <a:xfrm>
              <a:off x="2946" y="1175"/>
              <a:ext cx="6" cy="86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551" name="Rectangle 959"/>
            <p:cNvSpPr>
              <a:spLocks noChangeArrowheads="1"/>
            </p:cNvSpPr>
            <p:nvPr/>
          </p:nvSpPr>
          <p:spPr bwMode="auto">
            <a:xfrm>
              <a:off x="2952" y="1175"/>
              <a:ext cx="7" cy="86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52" name="Rectangle 960"/>
            <p:cNvSpPr>
              <a:spLocks noChangeArrowheads="1"/>
            </p:cNvSpPr>
            <p:nvPr/>
          </p:nvSpPr>
          <p:spPr bwMode="auto">
            <a:xfrm>
              <a:off x="2789" y="1175"/>
              <a:ext cx="170" cy="86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553" name="Rectangle 961"/>
            <p:cNvSpPr>
              <a:spLocks noChangeArrowheads="1"/>
            </p:cNvSpPr>
            <p:nvPr/>
          </p:nvSpPr>
          <p:spPr bwMode="auto">
            <a:xfrm>
              <a:off x="2993" y="1169"/>
              <a:ext cx="7" cy="85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54" name="Rectangle 962"/>
            <p:cNvSpPr>
              <a:spLocks noChangeArrowheads="1"/>
            </p:cNvSpPr>
            <p:nvPr/>
          </p:nvSpPr>
          <p:spPr bwMode="auto">
            <a:xfrm>
              <a:off x="3000" y="1169"/>
              <a:ext cx="7" cy="85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555" name="Rectangle 963"/>
            <p:cNvSpPr>
              <a:spLocks noChangeArrowheads="1"/>
            </p:cNvSpPr>
            <p:nvPr/>
          </p:nvSpPr>
          <p:spPr bwMode="auto">
            <a:xfrm>
              <a:off x="3007" y="1169"/>
              <a:ext cx="7" cy="85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556" name="Rectangle 964"/>
            <p:cNvSpPr>
              <a:spLocks noChangeArrowheads="1"/>
            </p:cNvSpPr>
            <p:nvPr/>
          </p:nvSpPr>
          <p:spPr bwMode="auto">
            <a:xfrm>
              <a:off x="3014" y="1169"/>
              <a:ext cx="6" cy="85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557" name="Rectangle 965"/>
            <p:cNvSpPr>
              <a:spLocks noChangeArrowheads="1"/>
            </p:cNvSpPr>
            <p:nvPr/>
          </p:nvSpPr>
          <p:spPr bwMode="auto">
            <a:xfrm>
              <a:off x="3020" y="1169"/>
              <a:ext cx="7" cy="85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558" name="Rectangle 966"/>
            <p:cNvSpPr>
              <a:spLocks noChangeArrowheads="1"/>
            </p:cNvSpPr>
            <p:nvPr/>
          </p:nvSpPr>
          <p:spPr bwMode="auto">
            <a:xfrm>
              <a:off x="3027" y="1169"/>
              <a:ext cx="7" cy="85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59" name="Rectangle 967"/>
            <p:cNvSpPr>
              <a:spLocks noChangeArrowheads="1"/>
            </p:cNvSpPr>
            <p:nvPr/>
          </p:nvSpPr>
          <p:spPr bwMode="auto">
            <a:xfrm>
              <a:off x="3034" y="1169"/>
              <a:ext cx="7" cy="85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60" name="Rectangle 968"/>
            <p:cNvSpPr>
              <a:spLocks noChangeArrowheads="1"/>
            </p:cNvSpPr>
            <p:nvPr/>
          </p:nvSpPr>
          <p:spPr bwMode="auto">
            <a:xfrm>
              <a:off x="3041" y="1169"/>
              <a:ext cx="7" cy="85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61" name="Rectangle 969"/>
            <p:cNvSpPr>
              <a:spLocks noChangeArrowheads="1"/>
            </p:cNvSpPr>
            <p:nvPr/>
          </p:nvSpPr>
          <p:spPr bwMode="auto">
            <a:xfrm>
              <a:off x="3048" y="1169"/>
              <a:ext cx="6" cy="85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62" name="Rectangle 970"/>
            <p:cNvSpPr>
              <a:spLocks noChangeArrowheads="1"/>
            </p:cNvSpPr>
            <p:nvPr/>
          </p:nvSpPr>
          <p:spPr bwMode="auto">
            <a:xfrm>
              <a:off x="3054" y="1169"/>
              <a:ext cx="7" cy="85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63" name="Rectangle 971"/>
            <p:cNvSpPr>
              <a:spLocks noChangeArrowheads="1"/>
            </p:cNvSpPr>
            <p:nvPr/>
          </p:nvSpPr>
          <p:spPr bwMode="auto">
            <a:xfrm>
              <a:off x="3061" y="1169"/>
              <a:ext cx="7" cy="85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64" name="Rectangle 972"/>
            <p:cNvSpPr>
              <a:spLocks noChangeArrowheads="1"/>
            </p:cNvSpPr>
            <p:nvPr/>
          </p:nvSpPr>
          <p:spPr bwMode="auto">
            <a:xfrm>
              <a:off x="3068" y="1169"/>
              <a:ext cx="7" cy="85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65" name="Rectangle 973"/>
            <p:cNvSpPr>
              <a:spLocks noChangeArrowheads="1"/>
            </p:cNvSpPr>
            <p:nvPr/>
          </p:nvSpPr>
          <p:spPr bwMode="auto">
            <a:xfrm>
              <a:off x="3075" y="1169"/>
              <a:ext cx="6" cy="857"/>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566" name="Rectangle 974"/>
            <p:cNvSpPr>
              <a:spLocks noChangeArrowheads="1"/>
            </p:cNvSpPr>
            <p:nvPr/>
          </p:nvSpPr>
          <p:spPr bwMode="auto">
            <a:xfrm>
              <a:off x="3081" y="1169"/>
              <a:ext cx="7" cy="85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67" name="Rectangle 975"/>
            <p:cNvSpPr>
              <a:spLocks noChangeArrowheads="1"/>
            </p:cNvSpPr>
            <p:nvPr/>
          </p:nvSpPr>
          <p:spPr bwMode="auto">
            <a:xfrm>
              <a:off x="3088" y="1169"/>
              <a:ext cx="7" cy="85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68" name="Rectangle 976"/>
            <p:cNvSpPr>
              <a:spLocks noChangeArrowheads="1"/>
            </p:cNvSpPr>
            <p:nvPr/>
          </p:nvSpPr>
          <p:spPr bwMode="auto">
            <a:xfrm>
              <a:off x="3095" y="1169"/>
              <a:ext cx="7" cy="85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69" name="Rectangle 977"/>
            <p:cNvSpPr>
              <a:spLocks noChangeArrowheads="1"/>
            </p:cNvSpPr>
            <p:nvPr/>
          </p:nvSpPr>
          <p:spPr bwMode="auto">
            <a:xfrm>
              <a:off x="3102" y="1169"/>
              <a:ext cx="7" cy="85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70" name="Rectangle 978"/>
            <p:cNvSpPr>
              <a:spLocks noChangeArrowheads="1"/>
            </p:cNvSpPr>
            <p:nvPr/>
          </p:nvSpPr>
          <p:spPr bwMode="auto">
            <a:xfrm>
              <a:off x="3109" y="1169"/>
              <a:ext cx="6" cy="85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71" name="Rectangle 979"/>
            <p:cNvSpPr>
              <a:spLocks noChangeArrowheads="1"/>
            </p:cNvSpPr>
            <p:nvPr/>
          </p:nvSpPr>
          <p:spPr bwMode="auto">
            <a:xfrm>
              <a:off x="3115" y="1169"/>
              <a:ext cx="7" cy="85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72" name="Rectangle 980"/>
            <p:cNvSpPr>
              <a:spLocks noChangeArrowheads="1"/>
            </p:cNvSpPr>
            <p:nvPr/>
          </p:nvSpPr>
          <p:spPr bwMode="auto">
            <a:xfrm>
              <a:off x="3122" y="1169"/>
              <a:ext cx="7" cy="85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73" name="Rectangle 981"/>
            <p:cNvSpPr>
              <a:spLocks noChangeArrowheads="1"/>
            </p:cNvSpPr>
            <p:nvPr/>
          </p:nvSpPr>
          <p:spPr bwMode="auto">
            <a:xfrm>
              <a:off x="3129" y="1169"/>
              <a:ext cx="7" cy="85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574" name="Rectangle 982"/>
            <p:cNvSpPr>
              <a:spLocks noChangeArrowheads="1"/>
            </p:cNvSpPr>
            <p:nvPr/>
          </p:nvSpPr>
          <p:spPr bwMode="auto">
            <a:xfrm>
              <a:off x="3136" y="1169"/>
              <a:ext cx="7" cy="85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575" name="Rectangle 983"/>
            <p:cNvSpPr>
              <a:spLocks noChangeArrowheads="1"/>
            </p:cNvSpPr>
            <p:nvPr/>
          </p:nvSpPr>
          <p:spPr bwMode="auto">
            <a:xfrm>
              <a:off x="3143" y="1169"/>
              <a:ext cx="6" cy="85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576" name="Rectangle 984"/>
            <p:cNvSpPr>
              <a:spLocks noChangeArrowheads="1"/>
            </p:cNvSpPr>
            <p:nvPr/>
          </p:nvSpPr>
          <p:spPr bwMode="auto">
            <a:xfrm>
              <a:off x="3149" y="1169"/>
              <a:ext cx="7" cy="85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577" name="Rectangle 985"/>
            <p:cNvSpPr>
              <a:spLocks noChangeArrowheads="1"/>
            </p:cNvSpPr>
            <p:nvPr/>
          </p:nvSpPr>
          <p:spPr bwMode="auto">
            <a:xfrm>
              <a:off x="3156" y="1169"/>
              <a:ext cx="7" cy="85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78" name="Rectangle 986"/>
            <p:cNvSpPr>
              <a:spLocks noChangeArrowheads="1"/>
            </p:cNvSpPr>
            <p:nvPr/>
          </p:nvSpPr>
          <p:spPr bwMode="auto">
            <a:xfrm>
              <a:off x="2993" y="1169"/>
              <a:ext cx="170" cy="85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579" name="Rectangle 987"/>
            <p:cNvSpPr>
              <a:spLocks noChangeArrowheads="1"/>
            </p:cNvSpPr>
            <p:nvPr/>
          </p:nvSpPr>
          <p:spPr bwMode="auto">
            <a:xfrm>
              <a:off x="3197" y="1096"/>
              <a:ext cx="7" cy="846"/>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580" name="Rectangle 988"/>
            <p:cNvSpPr>
              <a:spLocks noChangeArrowheads="1"/>
            </p:cNvSpPr>
            <p:nvPr/>
          </p:nvSpPr>
          <p:spPr bwMode="auto">
            <a:xfrm>
              <a:off x="3204" y="1096"/>
              <a:ext cx="7" cy="846"/>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581" name="Rectangle 989"/>
            <p:cNvSpPr>
              <a:spLocks noChangeArrowheads="1"/>
            </p:cNvSpPr>
            <p:nvPr/>
          </p:nvSpPr>
          <p:spPr bwMode="auto">
            <a:xfrm>
              <a:off x="3211" y="1096"/>
              <a:ext cx="6" cy="846"/>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582" name="Rectangle 990"/>
            <p:cNvSpPr>
              <a:spLocks noChangeArrowheads="1"/>
            </p:cNvSpPr>
            <p:nvPr/>
          </p:nvSpPr>
          <p:spPr bwMode="auto">
            <a:xfrm>
              <a:off x="3217" y="1096"/>
              <a:ext cx="7" cy="846"/>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583" name="Rectangle 991"/>
            <p:cNvSpPr>
              <a:spLocks noChangeArrowheads="1"/>
            </p:cNvSpPr>
            <p:nvPr/>
          </p:nvSpPr>
          <p:spPr bwMode="auto">
            <a:xfrm>
              <a:off x="3224" y="1096"/>
              <a:ext cx="7" cy="846"/>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584" name="Rectangle 992"/>
            <p:cNvSpPr>
              <a:spLocks noChangeArrowheads="1"/>
            </p:cNvSpPr>
            <p:nvPr/>
          </p:nvSpPr>
          <p:spPr bwMode="auto">
            <a:xfrm>
              <a:off x="3231" y="1096"/>
              <a:ext cx="7" cy="846"/>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85" name="Rectangle 993"/>
            <p:cNvSpPr>
              <a:spLocks noChangeArrowheads="1"/>
            </p:cNvSpPr>
            <p:nvPr/>
          </p:nvSpPr>
          <p:spPr bwMode="auto">
            <a:xfrm>
              <a:off x="3238" y="1096"/>
              <a:ext cx="6" cy="846"/>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86" name="Rectangle 994"/>
            <p:cNvSpPr>
              <a:spLocks noChangeArrowheads="1"/>
            </p:cNvSpPr>
            <p:nvPr/>
          </p:nvSpPr>
          <p:spPr bwMode="auto">
            <a:xfrm>
              <a:off x="3244" y="1096"/>
              <a:ext cx="7" cy="846"/>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87" name="Rectangle 995"/>
            <p:cNvSpPr>
              <a:spLocks noChangeArrowheads="1"/>
            </p:cNvSpPr>
            <p:nvPr/>
          </p:nvSpPr>
          <p:spPr bwMode="auto">
            <a:xfrm>
              <a:off x="3251" y="1096"/>
              <a:ext cx="7" cy="846"/>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88" name="Rectangle 996"/>
            <p:cNvSpPr>
              <a:spLocks noChangeArrowheads="1"/>
            </p:cNvSpPr>
            <p:nvPr/>
          </p:nvSpPr>
          <p:spPr bwMode="auto">
            <a:xfrm>
              <a:off x="3258" y="1096"/>
              <a:ext cx="7" cy="846"/>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89" name="Rectangle 997"/>
            <p:cNvSpPr>
              <a:spLocks noChangeArrowheads="1"/>
            </p:cNvSpPr>
            <p:nvPr/>
          </p:nvSpPr>
          <p:spPr bwMode="auto">
            <a:xfrm>
              <a:off x="3265" y="1096"/>
              <a:ext cx="7" cy="846"/>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90" name="Rectangle 998"/>
            <p:cNvSpPr>
              <a:spLocks noChangeArrowheads="1"/>
            </p:cNvSpPr>
            <p:nvPr/>
          </p:nvSpPr>
          <p:spPr bwMode="auto">
            <a:xfrm>
              <a:off x="3272" y="1096"/>
              <a:ext cx="6" cy="846"/>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91" name="Rectangle 999"/>
            <p:cNvSpPr>
              <a:spLocks noChangeArrowheads="1"/>
            </p:cNvSpPr>
            <p:nvPr/>
          </p:nvSpPr>
          <p:spPr bwMode="auto">
            <a:xfrm>
              <a:off x="3278" y="1096"/>
              <a:ext cx="7" cy="846"/>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3592" name="Rectangle 1000"/>
            <p:cNvSpPr>
              <a:spLocks noChangeArrowheads="1"/>
            </p:cNvSpPr>
            <p:nvPr/>
          </p:nvSpPr>
          <p:spPr bwMode="auto">
            <a:xfrm>
              <a:off x="3285" y="1096"/>
              <a:ext cx="7" cy="846"/>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3593" name="Rectangle 1001"/>
            <p:cNvSpPr>
              <a:spLocks noChangeArrowheads="1"/>
            </p:cNvSpPr>
            <p:nvPr/>
          </p:nvSpPr>
          <p:spPr bwMode="auto">
            <a:xfrm>
              <a:off x="3292" y="1096"/>
              <a:ext cx="7" cy="846"/>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3594" name="Rectangle 1002"/>
            <p:cNvSpPr>
              <a:spLocks noChangeArrowheads="1"/>
            </p:cNvSpPr>
            <p:nvPr/>
          </p:nvSpPr>
          <p:spPr bwMode="auto">
            <a:xfrm>
              <a:off x="3299" y="1096"/>
              <a:ext cx="7" cy="846"/>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3595" name="Rectangle 1003"/>
            <p:cNvSpPr>
              <a:spLocks noChangeArrowheads="1"/>
            </p:cNvSpPr>
            <p:nvPr/>
          </p:nvSpPr>
          <p:spPr bwMode="auto">
            <a:xfrm>
              <a:off x="3306" y="1096"/>
              <a:ext cx="6" cy="846"/>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596" name="Rectangle 1004"/>
            <p:cNvSpPr>
              <a:spLocks noChangeArrowheads="1"/>
            </p:cNvSpPr>
            <p:nvPr/>
          </p:nvSpPr>
          <p:spPr bwMode="auto">
            <a:xfrm>
              <a:off x="3312" y="1096"/>
              <a:ext cx="7" cy="846"/>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597" name="Rectangle 1005"/>
            <p:cNvSpPr>
              <a:spLocks noChangeArrowheads="1"/>
            </p:cNvSpPr>
            <p:nvPr/>
          </p:nvSpPr>
          <p:spPr bwMode="auto">
            <a:xfrm>
              <a:off x="3319" y="1096"/>
              <a:ext cx="7" cy="846"/>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598" name="Rectangle 1006"/>
            <p:cNvSpPr>
              <a:spLocks noChangeArrowheads="1"/>
            </p:cNvSpPr>
            <p:nvPr/>
          </p:nvSpPr>
          <p:spPr bwMode="auto">
            <a:xfrm>
              <a:off x="3326" y="1096"/>
              <a:ext cx="7" cy="846"/>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599" name="Rectangle 1007"/>
            <p:cNvSpPr>
              <a:spLocks noChangeArrowheads="1"/>
            </p:cNvSpPr>
            <p:nvPr/>
          </p:nvSpPr>
          <p:spPr bwMode="auto">
            <a:xfrm>
              <a:off x="3333" y="1096"/>
              <a:ext cx="7" cy="846"/>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600" name="Rectangle 1008"/>
            <p:cNvSpPr>
              <a:spLocks noChangeArrowheads="1"/>
            </p:cNvSpPr>
            <p:nvPr/>
          </p:nvSpPr>
          <p:spPr bwMode="auto">
            <a:xfrm>
              <a:off x="3340" y="1096"/>
              <a:ext cx="6" cy="846"/>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601" name="Rectangle 1009"/>
            <p:cNvSpPr>
              <a:spLocks noChangeArrowheads="1"/>
            </p:cNvSpPr>
            <p:nvPr/>
          </p:nvSpPr>
          <p:spPr bwMode="auto">
            <a:xfrm>
              <a:off x="3346" y="1096"/>
              <a:ext cx="7" cy="846"/>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3602" name="Rectangle 1010"/>
            <p:cNvSpPr>
              <a:spLocks noChangeArrowheads="1"/>
            </p:cNvSpPr>
            <p:nvPr/>
          </p:nvSpPr>
          <p:spPr bwMode="auto">
            <a:xfrm>
              <a:off x="3353" y="1096"/>
              <a:ext cx="7" cy="846"/>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603" name="Rectangle 1011"/>
            <p:cNvSpPr>
              <a:spLocks noChangeArrowheads="1"/>
            </p:cNvSpPr>
            <p:nvPr/>
          </p:nvSpPr>
          <p:spPr bwMode="auto">
            <a:xfrm>
              <a:off x="3360" y="1096"/>
              <a:ext cx="7" cy="846"/>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604" name="Rectangle 1012"/>
            <p:cNvSpPr>
              <a:spLocks noChangeArrowheads="1"/>
            </p:cNvSpPr>
            <p:nvPr/>
          </p:nvSpPr>
          <p:spPr bwMode="auto">
            <a:xfrm>
              <a:off x="3197" y="1096"/>
              <a:ext cx="170" cy="84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3605" name="Rectangle 1013"/>
            <p:cNvSpPr>
              <a:spLocks noChangeArrowheads="1"/>
            </p:cNvSpPr>
            <p:nvPr/>
          </p:nvSpPr>
          <p:spPr bwMode="auto">
            <a:xfrm>
              <a:off x="3401" y="1054"/>
              <a:ext cx="6" cy="876"/>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3606" name="Rectangle 1014"/>
            <p:cNvSpPr>
              <a:spLocks noChangeArrowheads="1"/>
            </p:cNvSpPr>
            <p:nvPr/>
          </p:nvSpPr>
          <p:spPr bwMode="auto">
            <a:xfrm>
              <a:off x="3407" y="1054"/>
              <a:ext cx="7" cy="876"/>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3607" name="Rectangle 1015"/>
            <p:cNvSpPr>
              <a:spLocks noChangeArrowheads="1"/>
            </p:cNvSpPr>
            <p:nvPr/>
          </p:nvSpPr>
          <p:spPr bwMode="auto">
            <a:xfrm>
              <a:off x="3414" y="1054"/>
              <a:ext cx="7" cy="876"/>
            </a:xfrm>
            <a:prstGeom prst="rect">
              <a:avLst/>
            </a:prstGeom>
            <a:solidFill>
              <a:srgbClr val="8C8C00"/>
            </a:solidFill>
            <a:ln w="9525">
              <a:noFill/>
              <a:miter lim="800000"/>
              <a:headEnd/>
              <a:tailEnd/>
            </a:ln>
          </p:spPr>
          <p:txBody>
            <a:bodyPr/>
            <a:lstStyle/>
            <a:p>
              <a:pPr>
                <a:defRPr/>
              </a:pPr>
              <a:endParaRPr lang="en-US">
                <a:latin typeface="Arial" charset="0"/>
              </a:endParaRPr>
            </a:p>
          </p:txBody>
        </p:sp>
      </p:grpSp>
      <p:grpSp>
        <p:nvGrpSpPr>
          <p:cNvPr id="86030" name="Group 1217"/>
          <p:cNvGrpSpPr>
            <a:grpSpLocks/>
          </p:cNvGrpSpPr>
          <p:nvPr/>
        </p:nvGrpSpPr>
        <p:grpSpPr bwMode="auto">
          <a:xfrm>
            <a:off x="6351588" y="1673225"/>
            <a:ext cx="2500312" cy="1524000"/>
            <a:chOff x="3401" y="1054"/>
            <a:chExt cx="1575" cy="960"/>
          </a:xfrm>
        </p:grpSpPr>
        <p:sp>
          <p:nvSpPr>
            <p:cNvPr id="623609" name="Rectangle 1017"/>
            <p:cNvSpPr>
              <a:spLocks noChangeArrowheads="1"/>
            </p:cNvSpPr>
            <p:nvPr/>
          </p:nvSpPr>
          <p:spPr bwMode="auto">
            <a:xfrm>
              <a:off x="3421" y="1054"/>
              <a:ext cx="7" cy="876"/>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3610" name="Rectangle 1018"/>
            <p:cNvSpPr>
              <a:spLocks noChangeArrowheads="1"/>
            </p:cNvSpPr>
            <p:nvPr/>
          </p:nvSpPr>
          <p:spPr bwMode="auto">
            <a:xfrm>
              <a:off x="3428" y="1054"/>
              <a:ext cx="7" cy="876"/>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3611" name="Rectangle 1019"/>
            <p:cNvSpPr>
              <a:spLocks noChangeArrowheads="1"/>
            </p:cNvSpPr>
            <p:nvPr/>
          </p:nvSpPr>
          <p:spPr bwMode="auto">
            <a:xfrm>
              <a:off x="3435" y="1054"/>
              <a:ext cx="6" cy="876"/>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3612" name="Rectangle 1020"/>
            <p:cNvSpPr>
              <a:spLocks noChangeArrowheads="1"/>
            </p:cNvSpPr>
            <p:nvPr/>
          </p:nvSpPr>
          <p:spPr bwMode="auto">
            <a:xfrm>
              <a:off x="3441" y="1054"/>
              <a:ext cx="7" cy="876"/>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3613" name="Rectangle 1021"/>
            <p:cNvSpPr>
              <a:spLocks noChangeArrowheads="1"/>
            </p:cNvSpPr>
            <p:nvPr/>
          </p:nvSpPr>
          <p:spPr bwMode="auto">
            <a:xfrm>
              <a:off x="3448" y="1054"/>
              <a:ext cx="7" cy="876"/>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3614" name="Rectangle 1022"/>
            <p:cNvSpPr>
              <a:spLocks noChangeArrowheads="1"/>
            </p:cNvSpPr>
            <p:nvPr/>
          </p:nvSpPr>
          <p:spPr bwMode="auto">
            <a:xfrm>
              <a:off x="3455" y="1054"/>
              <a:ext cx="7" cy="876"/>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3615" name="Rectangle 1023"/>
            <p:cNvSpPr>
              <a:spLocks noChangeArrowheads="1"/>
            </p:cNvSpPr>
            <p:nvPr/>
          </p:nvSpPr>
          <p:spPr bwMode="auto">
            <a:xfrm>
              <a:off x="3462" y="1054"/>
              <a:ext cx="7" cy="876"/>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688" name="Rectangle 1024"/>
            <p:cNvSpPr>
              <a:spLocks noChangeArrowheads="1"/>
            </p:cNvSpPr>
            <p:nvPr/>
          </p:nvSpPr>
          <p:spPr bwMode="auto">
            <a:xfrm>
              <a:off x="3469" y="1054"/>
              <a:ext cx="6" cy="876"/>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689" name="Rectangle 1025"/>
            <p:cNvSpPr>
              <a:spLocks noChangeArrowheads="1"/>
            </p:cNvSpPr>
            <p:nvPr/>
          </p:nvSpPr>
          <p:spPr bwMode="auto">
            <a:xfrm>
              <a:off x="3475" y="1054"/>
              <a:ext cx="7" cy="876"/>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690" name="Rectangle 1026"/>
            <p:cNvSpPr>
              <a:spLocks noChangeArrowheads="1"/>
            </p:cNvSpPr>
            <p:nvPr/>
          </p:nvSpPr>
          <p:spPr bwMode="auto">
            <a:xfrm>
              <a:off x="3482" y="1054"/>
              <a:ext cx="7" cy="876"/>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691" name="Rectangle 1027"/>
            <p:cNvSpPr>
              <a:spLocks noChangeArrowheads="1"/>
            </p:cNvSpPr>
            <p:nvPr/>
          </p:nvSpPr>
          <p:spPr bwMode="auto">
            <a:xfrm>
              <a:off x="3489" y="1054"/>
              <a:ext cx="7" cy="876"/>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692" name="Rectangle 1028"/>
            <p:cNvSpPr>
              <a:spLocks noChangeArrowheads="1"/>
            </p:cNvSpPr>
            <p:nvPr/>
          </p:nvSpPr>
          <p:spPr bwMode="auto">
            <a:xfrm>
              <a:off x="3496" y="1054"/>
              <a:ext cx="6" cy="876"/>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693" name="Rectangle 1029"/>
            <p:cNvSpPr>
              <a:spLocks noChangeArrowheads="1"/>
            </p:cNvSpPr>
            <p:nvPr/>
          </p:nvSpPr>
          <p:spPr bwMode="auto">
            <a:xfrm>
              <a:off x="3502" y="1054"/>
              <a:ext cx="7" cy="876"/>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694" name="Rectangle 1030"/>
            <p:cNvSpPr>
              <a:spLocks noChangeArrowheads="1"/>
            </p:cNvSpPr>
            <p:nvPr/>
          </p:nvSpPr>
          <p:spPr bwMode="auto">
            <a:xfrm>
              <a:off x="3509" y="1054"/>
              <a:ext cx="7" cy="876"/>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695" name="Rectangle 1031"/>
            <p:cNvSpPr>
              <a:spLocks noChangeArrowheads="1"/>
            </p:cNvSpPr>
            <p:nvPr/>
          </p:nvSpPr>
          <p:spPr bwMode="auto">
            <a:xfrm>
              <a:off x="3516" y="1054"/>
              <a:ext cx="7" cy="876"/>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696" name="Rectangle 1032"/>
            <p:cNvSpPr>
              <a:spLocks noChangeArrowheads="1"/>
            </p:cNvSpPr>
            <p:nvPr/>
          </p:nvSpPr>
          <p:spPr bwMode="auto">
            <a:xfrm>
              <a:off x="3523" y="1054"/>
              <a:ext cx="7" cy="876"/>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697" name="Rectangle 1033"/>
            <p:cNvSpPr>
              <a:spLocks noChangeArrowheads="1"/>
            </p:cNvSpPr>
            <p:nvPr/>
          </p:nvSpPr>
          <p:spPr bwMode="auto">
            <a:xfrm>
              <a:off x="3530" y="1054"/>
              <a:ext cx="6" cy="876"/>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698" name="Rectangle 1034"/>
            <p:cNvSpPr>
              <a:spLocks noChangeArrowheads="1"/>
            </p:cNvSpPr>
            <p:nvPr/>
          </p:nvSpPr>
          <p:spPr bwMode="auto">
            <a:xfrm>
              <a:off x="3536" y="1054"/>
              <a:ext cx="7" cy="876"/>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699" name="Rectangle 1035"/>
            <p:cNvSpPr>
              <a:spLocks noChangeArrowheads="1"/>
            </p:cNvSpPr>
            <p:nvPr/>
          </p:nvSpPr>
          <p:spPr bwMode="auto">
            <a:xfrm>
              <a:off x="3543" y="1054"/>
              <a:ext cx="7" cy="876"/>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700" name="Rectangle 1036"/>
            <p:cNvSpPr>
              <a:spLocks noChangeArrowheads="1"/>
            </p:cNvSpPr>
            <p:nvPr/>
          </p:nvSpPr>
          <p:spPr bwMode="auto">
            <a:xfrm>
              <a:off x="3550" y="1054"/>
              <a:ext cx="7" cy="876"/>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701" name="Rectangle 1037"/>
            <p:cNvSpPr>
              <a:spLocks noChangeArrowheads="1"/>
            </p:cNvSpPr>
            <p:nvPr/>
          </p:nvSpPr>
          <p:spPr bwMode="auto">
            <a:xfrm>
              <a:off x="3557" y="1054"/>
              <a:ext cx="7" cy="876"/>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02" name="Rectangle 1038"/>
            <p:cNvSpPr>
              <a:spLocks noChangeArrowheads="1"/>
            </p:cNvSpPr>
            <p:nvPr/>
          </p:nvSpPr>
          <p:spPr bwMode="auto">
            <a:xfrm>
              <a:off x="3564" y="1054"/>
              <a:ext cx="6" cy="876"/>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03" name="Rectangle 1039"/>
            <p:cNvSpPr>
              <a:spLocks noChangeArrowheads="1"/>
            </p:cNvSpPr>
            <p:nvPr/>
          </p:nvSpPr>
          <p:spPr bwMode="auto">
            <a:xfrm>
              <a:off x="3401" y="1054"/>
              <a:ext cx="169" cy="87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704" name="Rectangle 1040"/>
            <p:cNvSpPr>
              <a:spLocks noChangeArrowheads="1"/>
            </p:cNvSpPr>
            <p:nvPr/>
          </p:nvSpPr>
          <p:spPr bwMode="auto">
            <a:xfrm>
              <a:off x="3604" y="1060"/>
              <a:ext cx="7" cy="86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05" name="Rectangle 1041"/>
            <p:cNvSpPr>
              <a:spLocks noChangeArrowheads="1"/>
            </p:cNvSpPr>
            <p:nvPr/>
          </p:nvSpPr>
          <p:spPr bwMode="auto">
            <a:xfrm>
              <a:off x="3611" y="1060"/>
              <a:ext cx="7" cy="86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06" name="Rectangle 1042"/>
            <p:cNvSpPr>
              <a:spLocks noChangeArrowheads="1"/>
            </p:cNvSpPr>
            <p:nvPr/>
          </p:nvSpPr>
          <p:spPr bwMode="auto">
            <a:xfrm>
              <a:off x="3618" y="1060"/>
              <a:ext cx="7" cy="864"/>
            </a:xfrm>
            <a:prstGeom prst="rect">
              <a:avLst/>
            </a:prstGeom>
            <a:solidFill>
              <a:srgbClr val="8D8D00"/>
            </a:solidFill>
            <a:ln w="9525">
              <a:noFill/>
              <a:miter lim="800000"/>
              <a:headEnd/>
              <a:tailEnd/>
            </a:ln>
          </p:spPr>
          <p:txBody>
            <a:bodyPr/>
            <a:lstStyle/>
            <a:p>
              <a:pPr>
                <a:defRPr/>
              </a:pPr>
              <a:endParaRPr lang="en-US">
                <a:latin typeface="Arial" charset="0"/>
              </a:endParaRPr>
            </a:p>
          </p:txBody>
        </p:sp>
        <p:sp>
          <p:nvSpPr>
            <p:cNvPr id="626707" name="Rectangle 1043"/>
            <p:cNvSpPr>
              <a:spLocks noChangeArrowheads="1"/>
            </p:cNvSpPr>
            <p:nvPr/>
          </p:nvSpPr>
          <p:spPr bwMode="auto">
            <a:xfrm>
              <a:off x="3625" y="1060"/>
              <a:ext cx="7" cy="864"/>
            </a:xfrm>
            <a:prstGeom prst="rect">
              <a:avLst/>
            </a:prstGeom>
            <a:solidFill>
              <a:srgbClr val="9C9C00"/>
            </a:solidFill>
            <a:ln w="9525">
              <a:noFill/>
              <a:miter lim="800000"/>
              <a:headEnd/>
              <a:tailEnd/>
            </a:ln>
          </p:spPr>
          <p:txBody>
            <a:bodyPr/>
            <a:lstStyle/>
            <a:p>
              <a:pPr>
                <a:defRPr/>
              </a:pPr>
              <a:endParaRPr lang="en-US">
                <a:latin typeface="Arial" charset="0"/>
              </a:endParaRPr>
            </a:p>
          </p:txBody>
        </p:sp>
        <p:sp>
          <p:nvSpPr>
            <p:cNvPr id="626708" name="Rectangle 1044"/>
            <p:cNvSpPr>
              <a:spLocks noChangeArrowheads="1"/>
            </p:cNvSpPr>
            <p:nvPr/>
          </p:nvSpPr>
          <p:spPr bwMode="auto">
            <a:xfrm>
              <a:off x="3632" y="1060"/>
              <a:ext cx="6" cy="864"/>
            </a:xfrm>
            <a:prstGeom prst="rect">
              <a:avLst/>
            </a:prstGeom>
            <a:solidFill>
              <a:srgbClr val="ADAD00"/>
            </a:solidFill>
            <a:ln w="9525">
              <a:noFill/>
              <a:miter lim="800000"/>
              <a:headEnd/>
              <a:tailEnd/>
            </a:ln>
          </p:spPr>
          <p:txBody>
            <a:bodyPr/>
            <a:lstStyle/>
            <a:p>
              <a:pPr>
                <a:defRPr/>
              </a:pPr>
              <a:endParaRPr lang="en-US">
                <a:latin typeface="Arial" charset="0"/>
              </a:endParaRPr>
            </a:p>
          </p:txBody>
        </p:sp>
        <p:sp>
          <p:nvSpPr>
            <p:cNvPr id="626709" name="Rectangle 1045"/>
            <p:cNvSpPr>
              <a:spLocks noChangeArrowheads="1"/>
            </p:cNvSpPr>
            <p:nvPr/>
          </p:nvSpPr>
          <p:spPr bwMode="auto">
            <a:xfrm>
              <a:off x="3638" y="1060"/>
              <a:ext cx="7" cy="864"/>
            </a:xfrm>
            <a:prstGeom prst="rect">
              <a:avLst/>
            </a:prstGeom>
            <a:solidFill>
              <a:srgbClr val="C0C000"/>
            </a:solidFill>
            <a:ln w="9525">
              <a:noFill/>
              <a:miter lim="800000"/>
              <a:headEnd/>
              <a:tailEnd/>
            </a:ln>
          </p:spPr>
          <p:txBody>
            <a:bodyPr/>
            <a:lstStyle/>
            <a:p>
              <a:pPr>
                <a:defRPr/>
              </a:pPr>
              <a:endParaRPr lang="en-US">
                <a:latin typeface="Arial" charset="0"/>
              </a:endParaRPr>
            </a:p>
          </p:txBody>
        </p:sp>
        <p:sp>
          <p:nvSpPr>
            <p:cNvPr id="626710" name="Rectangle 1046"/>
            <p:cNvSpPr>
              <a:spLocks noChangeArrowheads="1"/>
            </p:cNvSpPr>
            <p:nvPr/>
          </p:nvSpPr>
          <p:spPr bwMode="auto">
            <a:xfrm>
              <a:off x="3645" y="1060"/>
              <a:ext cx="7" cy="864"/>
            </a:xfrm>
            <a:prstGeom prst="rect">
              <a:avLst/>
            </a:prstGeom>
            <a:solidFill>
              <a:srgbClr val="D1D100"/>
            </a:solidFill>
            <a:ln w="9525">
              <a:noFill/>
              <a:miter lim="800000"/>
              <a:headEnd/>
              <a:tailEnd/>
            </a:ln>
          </p:spPr>
          <p:txBody>
            <a:bodyPr/>
            <a:lstStyle/>
            <a:p>
              <a:pPr>
                <a:defRPr/>
              </a:pPr>
              <a:endParaRPr lang="en-US">
                <a:latin typeface="Arial" charset="0"/>
              </a:endParaRPr>
            </a:p>
          </p:txBody>
        </p:sp>
        <p:sp>
          <p:nvSpPr>
            <p:cNvPr id="626711" name="Rectangle 1047"/>
            <p:cNvSpPr>
              <a:spLocks noChangeArrowheads="1"/>
            </p:cNvSpPr>
            <p:nvPr/>
          </p:nvSpPr>
          <p:spPr bwMode="auto">
            <a:xfrm>
              <a:off x="3652" y="1060"/>
              <a:ext cx="7" cy="864"/>
            </a:xfrm>
            <a:prstGeom prst="rect">
              <a:avLst/>
            </a:prstGeom>
            <a:solidFill>
              <a:srgbClr val="E1E100"/>
            </a:solidFill>
            <a:ln w="9525">
              <a:noFill/>
              <a:miter lim="800000"/>
              <a:headEnd/>
              <a:tailEnd/>
            </a:ln>
          </p:spPr>
          <p:txBody>
            <a:bodyPr/>
            <a:lstStyle/>
            <a:p>
              <a:pPr>
                <a:defRPr/>
              </a:pPr>
              <a:endParaRPr lang="en-US">
                <a:latin typeface="Arial" charset="0"/>
              </a:endParaRPr>
            </a:p>
          </p:txBody>
        </p:sp>
        <p:sp>
          <p:nvSpPr>
            <p:cNvPr id="626712" name="Rectangle 1048"/>
            <p:cNvSpPr>
              <a:spLocks noChangeArrowheads="1"/>
            </p:cNvSpPr>
            <p:nvPr/>
          </p:nvSpPr>
          <p:spPr bwMode="auto">
            <a:xfrm>
              <a:off x="3659" y="1060"/>
              <a:ext cx="6" cy="864"/>
            </a:xfrm>
            <a:prstGeom prst="rect">
              <a:avLst/>
            </a:prstGeom>
            <a:solidFill>
              <a:srgbClr val="ECEC00"/>
            </a:solidFill>
            <a:ln w="9525">
              <a:noFill/>
              <a:miter lim="800000"/>
              <a:headEnd/>
              <a:tailEnd/>
            </a:ln>
          </p:spPr>
          <p:txBody>
            <a:bodyPr/>
            <a:lstStyle/>
            <a:p>
              <a:pPr>
                <a:defRPr/>
              </a:pPr>
              <a:endParaRPr lang="en-US">
                <a:latin typeface="Arial" charset="0"/>
              </a:endParaRPr>
            </a:p>
          </p:txBody>
        </p:sp>
        <p:sp>
          <p:nvSpPr>
            <p:cNvPr id="626713" name="Rectangle 1049"/>
            <p:cNvSpPr>
              <a:spLocks noChangeArrowheads="1"/>
            </p:cNvSpPr>
            <p:nvPr/>
          </p:nvSpPr>
          <p:spPr bwMode="auto">
            <a:xfrm>
              <a:off x="3665" y="1060"/>
              <a:ext cx="7" cy="864"/>
            </a:xfrm>
            <a:prstGeom prst="rect">
              <a:avLst/>
            </a:prstGeom>
            <a:solidFill>
              <a:srgbClr val="F4F400"/>
            </a:solidFill>
            <a:ln w="9525">
              <a:noFill/>
              <a:miter lim="800000"/>
              <a:headEnd/>
              <a:tailEnd/>
            </a:ln>
          </p:spPr>
          <p:txBody>
            <a:bodyPr/>
            <a:lstStyle/>
            <a:p>
              <a:pPr>
                <a:defRPr/>
              </a:pPr>
              <a:endParaRPr lang="en-US">
                <a:latin typeface="Arial" charset="0"/>
              </a:endParaRPr>
            </a:p>
          </p:txBody>
        </p:sp>
        <p:sp>
          <p:nvSpPr>
            <p:cNvPr id="626714" name="Rectangle 1050"/>
            <p:cNvSpPr>
              <a:spLocks noChangeArrowheads="1"/>
            </p:cNvSpPr>
            <p:nvPr/>
          </p:nvSpPr>
          <p:spPr bwMode="auto">
            <a:xfrm>
              <a:off x="3672" y="1060"/>
              <a:ext cx="7" cy="864"/>
            </a:xfrm>
            <a:prstGeom prst="rect">
              <a:avLst/>
            </a:prstGeom>
            <a:solidFill>
              <a:srgbClr val="FBFB00"/>
            </a:solidFill>
            <a:ln w="9525">
              <a:noFill/>
              <a:miter lim="800000"/>
              <a:headEnd/>
              <a:tailEnd/>
            </a:ln>
          </p:spPr>
          <p:txBody>
            <a:bodyPr/>
            <a:lstStyle/>
            <a:p>
              <a:pPr>
                <a:defRPr/>
              </a:pPr>
              <a:endParaRPr lang="en-US">
                <a:latin typeface="Arial" charset="0"/>
              </a:endParaRPr>
            </a:p>
          </p:txBody>
        </p:sp>
        <p:sp>
          <p:nvSpPr>
            <p:cNvPr id="626715" name="Rectangle 1051"/>
            <p:cNvSpPr>
              <a:spLocks noChangeArrowheads="1"/>
            </p:cNvSpPr>
            <p:nvPr/>
          </p:nvSpPr>
          <p:spPr bwMode="auto">
            <a:xfrm>
              <a:off x="3679" y="1060"/>
              <a:ext cx="14" cy="864"/>
            </a:xfrm>
            <a:prstGeom prst="rect">
              <a:avLst/>
            </a:prstGeom>
            <a:solidFill>
              <a:srgbClr val="FEFE00"/>
            </a:solidFill>
            <a:ln w="9525">
              <a:noFill/>
              <a:miter lim="800000"/>
              <a:headEnd/>
              <a:tailEnd/>
            </a:ln>
          </p:spPr>
          <p:txBody>
            <a:bodyPr/>
            <a:lstStyle/>
            <a:p>
              <a:pPr>
                <a:defRPr/>
              </a:pPr>
              <a:endParaRPr lang="en-US">
                <a:latin typeface="Arial" charset="0"/>
              </a:endParaRPr>
            </a:p>
          </p:txBody>
        </p:sp>
        <p:sp>
          <p:nvSpPr>
            <p:cNvPr id="626716" name="Rectangle 1052"/>
            <p:cNvSpPr>
              <a:spLocks noChangeArrowheads="1"/>
            </p:cNvSpPr>
            <p:nvPr/>
          </p:nvSpPr>
          <p:spPr bwMode="auto">
            <a:xfrm>
              <a:off x="3693" y="1060"/>
              <a:ext cx="6" cy="864"/>
            </a:xfrm>
            <a:prstGeom prst="rect">
              <a:avLst/>
            </a:prstGeom>
            <a:solidFill>
              <a:srgbClr val="FBFB00"/>
            </a:solidFill>
            <a:ln w="9525">
              <a:noFill/>
              <a:miter lim="800000"/>
              <a:headEnd/>
              <a:tailEnd/>
            </a:ln>
          </p:spPr>
          <p:txBody>
            <a:bodyPr/>
            <a:lstStyle/>
            <a:p>
              <a:pPr>
                <a:defRPr/>
              </a:pPr>
              <a:endParaRPr lang="en-US">
                <a:latin typeface="Arial" charset="0"/>
              </a:endParaRPr>
            </a:p>
          </p:txBody>
        </p:sp>
        <p:sp>
          <p:nvSpPr>
            <p:cNvPr id="626717" name="Rectangle 1053"/>
            <p:cNvSpPr>
              <a:spLocks noChangeArrowheads="1"/>
            </p:cNvSpPr>
            <p:nvPr/>
          </p:nvSpPr>
          <p:spPr bwMode="auto">
            <a:xfrm>
              <a:off x="3699" y="1060"/>
              <a:ext cx="7" cy="864"/>
            </a:xfrm>
            <a:prstGeom prst="rect">
              <a:avLst/>
            </a:prstGeom>
            <a:solidFill>
              <a:srgbClr val="F4F400"/>
            </a:solidFill>
            <a:ln w="9525">
              <a:noFill/>
              <a:miter lim="800000"/>
              <a:headEnd/>
              <a:tailEnd/>
            </a:ln>
          </p:spPr>
          <p:txBody>
            <a:bodyPr/>
            <a:lstStyle/>
            <a:p>
              <a:pPr>
                <a:defRPr/>
              </a:pPr>
              <a:endParaRPr lang="en-US">
                <a:latin typeface="Arial" charset="0"/>
              </a:endParaRPr>
            </a:p>
          </p:txBody>
        </p:sp>
        <p:sp>
          <p:nvSpPr>
            <p:cNvPr id="626718" name="Rectangle 1054"/>
            <p:cNvSpPr>
              <a:spLocks noChangeArrowheads="1"/>
            </p:cNvSpPr>
            <p:nvPr/>
          </p:nvSpPr>
          <p:spPr bwMode="auto">
            <a:xfrm>
              <a:off x="3706" y="1060"/>
              <a:ext cx="7" cy="864"/>
            </a:xfrm>
            <a:prstGeom prst="rect">
              <a:avLst/>
            </a:prstGeom>
            <a:solidFill>
              <a:srgbClr val="ECEC00"/>
            </a:solidFill>
            <a:ln w="9525">
              <a:noFill/>
              <a:miter lim="800000"/>
              <a:headEnd/>
              <a:tailEnd/>
            </a:ln>
          </p:spPr>
          <p:txBody>
            <a:bodyPr/>
            <a:lstStyle/>
            <a:p>
              <a:pPr>
                <a:defRPr/>
              </a:pPr>
              <a:endParaRPr lang="en-US">
                <a:latin typeface="Arial" charset="0"/>
              </a:endParaRPr>
            </a:p>
          </p:txBody>
        </p:sp>
        <p:sp>
          <p:nvSpPr>
            <p:cNvPr id="626719" name="Rectangle 1055"/>
            <p:cNvSpPr>
              <a:spLocks noChangeArrowheads="1"/>
            </p:cNvSpPr>
            <p:nvPr/>
          </p:nvSpPr>
          <p:spPr bwMode="auto">
            <a:xfrm>
              <a:off x="3713" y="1060"/>
              <a:ext cx="7" cy="864"/>
            </a:xfrm>
            <a:prstGeom prst="rect">
              <a:avLst/>
            </a:prstGeom>
            <a:solidFill>
              <a:srgbClr val="E1E100"/>
            </a:solidFill>
            <a:ln w="9525">
              <a:noFill/>
              <a:miter lim="800000"/>
              <a:headEnd/>
              <a:tailEnd/>
            </a:ln>
          </p:spPr>
          <p:txBody>
            <a:bodyPr/>
            <a:lstStyle/>
            <a:p>
              <a:pPr>
                <a:defRPr/>
              </a:pPr>
              <a:endParaRPr lang="en-US">
                <a:latin typeface="Arial" charset="0"/>
              </a:endParaRPr>
            </a:p>
          </p:txBody>
        </p:sp>
        <p:sp>
          <p:nvSpPr>
            <p:cNvPr id="626720" name="Rectangle 1056"/>
            <p:cNvSpPr>
              <a:spLocks noChangeArrowheads="1"/>
            </p:cNvSpPr>
            <p:nvPr/>
          </p:nvSpPr>
          <p:spPr bwMode="auto">
            <a:xfrm>
              <a:off x="3720" y="1060"/>
              <a:ext cx="7" cy="864"/>
            </a:xfrm>
            <a:prstGeom prst="rect">
              <a:avLst/>
            </a:prstGeom>
            <a:solidFill>
              <a:srgbClr val="D1D100"/>
            </a:solidFill>
            <a:ln w="9525">
              <a:noFill/>
              <a:miter lim="800000"/>
              <a:headEnd/>
              <a:tailEnd/>
            </a:ln>
          </p:spPr>
          <p:txBody>
            <a:bodyPr/>
            <a:lstStyle/>
            <a:p>
              <a:pPr>
                <a:defRPr/>
              </a:pPr>
              <a:endParaRPr lang="en-US">
                <a:latin typeface="Arial" charset="0"/>
              </a:endParaRPr>
            </a:p>
          </p:txBody>
        </p:sp>
        <p:sp>
          <p:nvSpPr>
            <p:cNvPr id="626721" name="Rectangle 1057"/>
            <p:cNvSpPr>
              <a:spLocks noChangeArrowheads="1"/>
            </p:cNvSpPr>
            <p:nvPr/>
          </p:nvSpPr>
          <p:spPr bwMode="auto">
            <a:xfrm>
              <a:off x="3727" y="1060"/>
              <a:ext cx="6" cy="864"/>
            </a:xfrm>
            <a:prstGeom prst="rect">
              <a:avLst/>
            </a:prstGeom>
            <a:solidFill>
              <a:srgbClr val="C0C000"/>
            </a:solidFill>
            <a:ln w="9525">
              <a:noFill/>
              <a:miter lim="800000"/>
              <a:headEnd/>
              <a:tailEnd/>
            </a:ln>
          </p:spPr>
          <p:txBody>
            <a:bodyPr/>
            <a:lstStyle/>
            <a:p>
              <a:pPr>
                <a:defRPr/>
              </a:pPr>
              <a:endParaRPr lang="en-US">
                <a:latin typeface="Arial" charset="0"/>
              </a:endParaRPr>
            </a:p>
          </p:txBody>
        </p:sp>
        <p:sp>
          <p:nvSpPr>
            <p:cNvPr id="626722" name="Rectangle 1058"/>
            <p:cNvSpPr>
              <a:spLocks noChangeArrowheads="1"/>
            </p:cNvSpPr>
            <p:nvPr/>
          </p:nvSpPr>
          <p:spPr bwMode="auto">
            <a:xfrm>
              <a:off x="3733" y="1060"/>
              <a:ext cx="7" cy="864"/>
            </a:xfrm>
            <a:prstGeom prst="rect">
              <a:avLst/>
            </a:prstGeom>
            <a:solidFill>
              <a:srgbClr val="ADAD00"/>
            </a:solidFill>
            <a:ln w="9525">
              <a:noFill/>
              <a:miter lim="800000"/>
              <a:headEnd/>
              <a:tailEnd/>
            </a:ln>
          </p:spPr>
          <p:txBody>
            <a:bodyPr/>
            <a:lstStyle/>
            <a:p>
              <a:pPr>
                <a:defRPr/>
              </a:pPr>
              <a:endParaRPr lang="en-US">
                <a:latin typeface="Arial" charset="0"/>
              </a:endParaRPr>
            </a:p>
          </p:txBody>
        </p:sp>
        <p:sp>
          <p:nvSpPr>
            <p:cNvPr id="626723" name="Rectangle 1059"/>
            <p:cNvSpPr>
              <a:spLocks noChangeArrowheads="1"/>
            </p:cNvSpPr>
            <p:nvPr/>
          </p:nvSpPr>
          <p:spPr bwMode="auto">
            <a:xfrm>
              <a:off x="3740" y="1060"/>
              <a:ext cx="7" cy="864"/>
            </a:xfrm>
            <a:prstGeom prst="rect">
              <a:avLst/>
            </a:prstGeom>
            <a:solidFill>
              <a:srgbClr val="9C9C00"/>
            </a:solidFill>
            <a:ln w="9525">
              <a:noFill/>
              <a:miter lim="800000"/>
              <a:headEnd/>
              <a:tailEnd/>
            </a:ln>
          </p:spPr>
          <p:txBody>
            <a:bodyPr/>
            <a:lstStyle/>
            <a:p>
              <a:pPr>
                <a:defRPr/>
              </a:pPr>
              <a:endParaRPr lang="en-US">
                <a:latin typeface="Arial" charset="0"/>
              </a:endParaRPr>
            </a:p>
          </p:txBody>
        </p:sp>
        <p:sp>
          <p:nvSpPr>
            <p:cNvPr id="626724" name="Rectangle 1060"/>
            <p:cNvSpPr>
              <a:spLocks noChangeArrowheads="1"/>
            </p:cNvSpPr>
            <p:nvPr/>
          </p:nvSpPr>
          <p:spPr bwMode="auto">
            <a:xfrm>
              <a:off x="3747" y="1060"/>
              <a:ext cx="7" cy="864"/>
            </a:xfrm>
            <a:prstGeom prst="rect">
              <a:avLst/>
            </a:prstGeom>
            <a:solidFill>
              <a:srgbClr val="8D8D00"/>
            </a:solidFill>
            <a:ln w="9525">
              <a:noFill/>
              <a:miter lim="800000"/>
              <a:headEnd/>
              <a:tailEnd/>
            </a:ln>
          </p:spPr>
          <p:txBody>
            <a:bodyPr/>
            <a:lstStyle/>
            <a:p>
              <a:pPr>
                <a:defRPr/>
              </a:pPr>
              <a:endParaRPr lang="en-US">
                <a:latin typeface="Arial" charset="0"/>
              </a:endParaRPr>
            </a:p>
          </p:txBody>
        </p:sp>
        <p:sp>
          <p:nvSpPr>
            <p:cNvPr id="626725" name="Rectangle 1061"/>
            <p:cNvSpPr>
              <a:spLocks noChangeArrowheads="1"/>
            </p:cNvSpPr>
            <p:nvPr/>
          </p:nvSpPr>
          <p:spPr bwMode="auto">
            <a:xfrm>
              <a:off x="3754" y="1060"/>
              <a:ext cx="7" cy="86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26" name="Rectangle 1062"/>
            <p:cNvSpPr>
              <a:spLocks noChangeArrowheads="1"/>
            </p:cNvSpPr>
            <p:nvPr/>
          </p:nvSpPr>
          <p:spPr bwMode="auto">
            <a:xfrm>
              <a:off x="3761" y="1060"/>
              <a:ext cx="6" cy="86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27" name="Rectangle 1063"/>
            <p:cNvSpPr>
              <a:spLocks noChangeArrowheads="1"/>
            </p:cNvSpPr>
            <p:nvPr/>
          </p:nvSpPr>
          <p:spPr bwMode="auto">
            <a:xfrm>
              <a:off x="3604" y="1060"/>
              <a:ext cx="163" cy="86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728" name="Rectangle 1064"/>
            <p:cNvSpPr>
              <a:spLocks noChangeArrowheads="1"/>
            </p:cNvSpPr>
            <p:nvPr/>
          </p:nvSpPr>
          <p:spPr bwMode="auto">
            <a:xfrm>
              <a:off x="3801" y="1102"/>
              <a:ext cx="7" cy="83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29" name="Rectangle 1065"/>
            <p:cNvSpPr>
              <a:spLocks noChangeArrowheads="1"/>
            </p:cNvSpPr>
            <p:nvPr/>
          </p:nvSpPr>
          <p:spPr bwMode="auto">
            <a:xfrm>
              <a:off x="3808" y="1102"/>
              <a:ext cx="7" cy="83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30" name="Rectangle 1066"/>
            <p:cNvSpPr>
              <a:spLocks noChangeArrowheads="1"/>
            </p:cNvSpPr>
            <p:nvPr/>
          </p:nvSpPr>
          <p:spPr bwMode="auto">
            <a:xfrm>
              <a:off x="3815" y="1102"/>
              <a:ext cx="7" cy="834"/>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731" name="Rectangle 1067"/>
            <p:cNvSpPr>
              <a:spLocks noChangeArrowheads="1"/>
            </p:cNvSpPr>
            <p:nvPr/>
          </p:nvSpPr>
          <p:spPr bwMode="auto">
            <a:xfrm>
              <a:off x="3822" y="1102"/>
              <a:ext cx="6" cy="834"/>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732" name="Rectangle 1068"/>
            <p:cNvSpPr>
              <a:spLocks noChangeArrowheads="1"/>
            </p:cNvSpPr>
            <p:nvPr/>
          </p:nvSpPr>
          <p:spPr bwMode="auto">
            <a:xfrm>
              <a:off x="3828" y="1102"/>
              <a:ext cx="7" cy="834"/>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733" name="Rectangle 1069"/>
            <p:cNvSpPr>
              <a:spLocks noChangeArrowheads="1"/>
            </p:cNvSpPr>
            <p:nvPr/>
          </p:nvSpPr>
          <p:spPr bwMode="auto">
            <a:xfrm>
              <a:off x="3835" y="1102"/>
              <a:ext cx="7" cy="834"/>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734" name="Rectangle 1070"/>
            <p:cNvSpPr>
              <a:spLocks noChangeArrowheads="1"/>
            </p:cNvSpPr>
            <p:nvPr/>
          </p:nvSpPr>
          <p:spPr bwMode="auto">
            <a:xfrm>
              <a:off x="3842" y="1102"/>
              <a:ext cx="7" cy="834"/>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735" name="Rectangle 1071"/>
            <p:cNvSpPr>
              <a:spLocks noChangeArrowheads="1"/>
            </p:cNvSpPr>
            <p:nvPr/>
          </p:nvSpPr>
          <p:spPr bwMode="auto">
            <a:xfrm>
              <a:off x="3849" y="1102"/>
              <a:ext cx="7" cy="834"/>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736" name="Rectangle 1072"/>
            <p:cNvSpPr>
              <a:spLocks noChangeArrowheads="1"/>
            </p:cNvSpPr>
            <p:nvPr/>
          </p:nvSpPr>
          <p:spPr bwMode="auto">
            <a:xfrm>
              <a:off x="3856" y="1102"/>
              <a:ext cx="6" cy="834"/>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737" name="Rectangle 1073"/>
            <p:cNvSpPr>
              <a:spLocks noChangeArrowheads="1"/>
            </p:cNvSpPr>
            <p:nvPr/>
          </p:nvSpPr>
          <p:spPr bwMode="auto">
            <a:xfrm>
              <a:off x="3862" y="1102"/>
              <a:ext cx="7" cy="834"/>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738" name="Rectangle 1074"/>
            <p:cNvSpPr>
              <a:spLocks noChangeArrowheads="1"/>
            </p:cNvSpPr>
            <p:nvPr/>
          </p:nvSpPr>
          <p:spPr bwMode="auto">
            <a:xfrm>
              <a:off x="3869" y="1102"/>
              <a:ext cx="7" cy="834"/>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739" name="Rectangle 1075"/>
            <p:cNvSpPr>
              <a:spLocks noChangeArrowheads="1"/>
            </p:cNvSpPr>
            <p:nvPr/>
          </p:nvSpPr>
          <p:spPr bwMode="auto">
            <a:xfrm>
              <a:off x="3876" y="1102"/>
              <a:ext cx="7" cy="834"/>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740" name="Rectangle 1076"/>
            <p:cNvSpPr>
              <a:spLocks noChangeArrowheads="1"/>
            </p:cNvSpPr>
            <p:nvPr/>
          </p:nvSpPr>
          <p:spPr bwMode="auto">
            <a:xfrm>
              <a:off x="3883" y="1102"/>
              <a:ext cx="7" cy="834"/>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741" name="Rectangle 1077"/>
            <p:cNvSpPr>
              <a:spLocks noChangeArrowheads="1"/>
            </p:cNvSpPr>
            <p:nvPr/>
          </p:nvSpPr>
          <p:spPr bwMode="auto">
            <a:xfrm>
              <a:off x="3890" y="1102"/>
              <a:ext cx="6" cy="834"/>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742" name="Rectangle 1078"/>
            <p:cNvSpPr>
              <a:spLocks noChangeArrowheads="1"/>
            </p:cNvSpPr>
            <p:nvPr/>
          </p:nvSpPr>
          <p:spPr bwMode="auto">
            <a:xfrm>
              <a:off x="3896" y="1102"/>
              <a:ext cx="7" cy="834"/>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743" name="Rectangle 1079"/>
            <p:cNvSpPr>
              <a:spLocks noChangeArrowheads="1"/>
            </p:cNvSpPr>
            <p:nvPr/>
          </p:nvSpPr>
          <p:spPr bwMode="auto">
            <a:xfrm>
              <a:off x="3903" y="1102"/>
              <a:ext cx="7" cy="834"/>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744" name="Rectangle 1080"/>
            <p:cNvSpPr>
              <a:spLocks noChangeArrowheads="1"/>
            </p:cNvSpPr>
            <p:nvPr/>
          </p:nvSpPr>
          <p:spPr bwMode="auto">
            <a:xfrm>
              <a:off x="3910" y="1102"/>
              <a:ext cx="7" cy="834"/>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745" name="Rectangle 1081"/>
            <p:cNvSpPr>
              <a:spLocks noChangeArrowheads="1"/>
            </p:cNvSpPr>
            <p:nvPr/>
          </p:nvSpPr>
          <p:spPr bwMode="auto">
            <a:xfrm>
              <a:off x="3917" y="1102"/>
              <a:ext cx="6" cy="834"/>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746" name="Rectangle 1082"/>
            <p:cNvSpPr>
              <a:spLocks noChangeArrowheads="1"/>
            </p:cNvSpPr>
            <p:nvPr/>
          </p:nvSpPr>
          <p:spPr bwMode="auto">
            <a:xfrm>
              <a:off x="3923" y="1102"/>
              <a:ext cx="7" cy="834"/>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747" name="Rectangle 1083"/>
            <p:cNvSpPr>
              <a:spLocks noChangeArrowheads="1"/>
            </p:cNvSpPr>
            <p:nvPr/>
          </p:nvSpPr>
          <p:spPr bwMode="auto">
            <a:xfrm>
              <a:off x="3930" y="1102"/>
              <a:ext cx="7" cy="834"/>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748" name="Rectangle 1084"/>
            <p:cNvSpPr>
              <a:spLocks noChangeArrowheads="1"/>
            </p:cNvSpPr>
            <p:nvPr/>
          </p:nvSpPr>
          <p:spPr bwMode="auto">
            <a:xfrm>
              <a:off x="3937" y="1102"/>
              <a:ext cx="7" cy="834"/>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749" name="Rectangle 1085"/>
            <p:cNvSpPr>
              <a:spLocks noChangeArrowheads="1"/>
            </p:cNvSpPr>
            <p:nvPr/>
          </p:nvSpPr>
          <p:spPr bwMode="auto">
            <a:xfrm>
              <a:off x="3944" y="1102"/>
              <a:ext cx="7" cy="834"/>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750" name="Rectangle 1086"/>
            <p:cNvSpPr>
              <a:spLocks noChangeArrowheads="1"/>
            </p:cNvSpPr>
            <p:nvPr/>
          </p:nvSpPr>
          <p:spPr bwMode="auto">
            <a:xfrm>
              <a:off x="3951" y="1102"/>
              <a:ext cx="6" cy="834"/>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751" name="Rectangle 1087"/>
            <p:cNvSpPr>
              <a:spLocks noChangeArrowheads="1"/>
            </p:cNvSpPr>
            <p:nvPr/>
          </p:nvSpPr>
          <p:spPr bwMode="auto">
            <a:xfrm>
              <a:off x="3957" y="1102"/>
              <a:ext cx="7" cy="834"/>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52" name="Rectangle 1088"/>
            <p:cNvSpPr>
              <a:spLocks noChangeArrowheads="1"/>
            </p:cNvSpPr>
            <p:nvPr/>
          </p:nvSpPr>
          <p:spPr bwMode="auto">
            <a:xfrm>
              <a:off x="3964" y="1102"/>
              <a:ext cx="7" cy="834"/>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53" name="Rectangle 1089"/>
            <p:cNvSpPr>
              <a:spLocks noChangeArrowheads="1"/>
            </p:cNvSpPr>
            <p:nvPr/>
          </p:nvSpPr>
          <p:spPr bwMode="auto">
            <a:xfrm>
              <a:off x="3801" y="1102"/>
              <a:ext cx="170" cy="83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754" name="Rectangle 1090"/>
            <p:cNvSpPr>
              <a:spLocks noChangeArrowheads="1"/>
            </p:cNvSpPr>
            <p:nvPr/>
          </p:nvSpPr>
          <p:spPr bwMode="auto">
            <a:xfrm>
              <a:off x="4005" y="1151"/>
              <a:ext cx="7" cy="82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55" name="Rectangle 1091"/>
            <p:cNvSpPr>
              <a:spLocks noChangeArrowheads="1"/>
            </p:cNvSpPr>
            <p:nvPr/>
          </p:nvSpPr>
          <p:spPr bwMode="auto">
            <a:xfrm>
              <a:off x="4012" y="1151"/>
              <a:ext cx="7" cy="82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56" name="Rectangle 1092"/>
            <p:cNvSpPr>
              <a:spLocks noChangeArrowheads="1"/>
            </p:cNvSpPr>
            <p:nvPr/>
          </p:nvSpPr>
          <p:spPr bwMode="auto">
            <a:xfrm>
              <a:off x="4019" y="1151"/>
              <a:ext cx="6" cy="82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757" name="Rectangle 1093"/>
            <p:cNvSpPr>
              <a:spLocks noChangeArrowheads="1"/>
            </p:cNvSpPr>
            <p:nvPr/>
          </p:nvSpPr>
          <p:spPr bwMode="auto">
            <a:xfrm>
              <a:off x="4025" y="1151"/>
              <a:ext cx="7" cy="82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758" name="Rectangle 1094"/>
            <p:cNvSpPr>
              <a:spLocks noChangeArrowheads="1"/>
            </p:cNvSpPr>
            <p:nvPr/>
          </p:nvSpPr>
          <p:spPr bwMode="auto">
            <a:xfrm>
              <a:off x="4032" y="1151"/>
              <a:ext cx="7" cy="82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759" name="Rectangle 1095"/>
            <p:cNvSpPr>
              <a:spLocks noChangeArrowheads="1"/>
            </p:cNvSpPr>
            <p:nvPr/>
          </p:nvSpPr>
          <p:spPr bwMode="auto">
            <a:xfrm>
              <a:off x="4039" y="1151"/>
              <a:ext cx="7" cy="82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760" name="Rectangle 1096"/>
            <p:cNvSpPr>
              <a:spLocks noChangeArrowheads="1"/>
            </p:cNvSpPr>
            <p:nvPr/>
          </p:nvSpPr>
          <p:spPr bwMode="auto">
            <a:xfrm>
              <a:off x="4046" y="1151"/>
              <a:ext cx="7" cy="82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761" name="Rectangle 1097"/>
            <p:cNvSpPr>
              <a:spLocks noChangeArrowheads="1"/>
            </p:cNvSpPr>
            <p:nvPr/>
          </p:nvSpPr>
          <p:spPr bwMode="auto">
            <a:xfrm>
              <a:off x="4053" y="1151"/>
              <a:ext cx="6" cy="82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762" name="Rectangle 1098"/>
            <p:cNvSpPr>
              <a:spLocks noChangeArrowheads="1"/>
            </p:cNvSpPr>
            <p:nvPr/>
          </p:nvSpPr>
          <p:spPr bwMode="auto">
            <a:xfrm>
              <a:off x="4059" y="1151"/>
              <a:ext cx="7" cy="82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763" name="Rectangle 1099"/>
            <p:cNvSpPr>
              <a:spLocks noChangeArrowheads="1"/>
            </p:cNvSpPr>
            <p:nvPr/>
          </p:nvSpPr>
          <p:spPr bwMode="auto">
            <a:xfrm>
              <a:off x="4066" y="1151"/>
              <a:ext cx="7" cy="82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764" name="Rectangle 1100"/>
            <p:cNvSpPr>
              <a:spLocks noChangeArrowheads="1"/>
            </p:cNvSpPr>
            <p:nvPr/>
          </p:nvSpPr>
          <p:spPr bwMode="auto">
            <a:xfrm>
              <a:off x="4073" y="1151"/>
              <a:ext cx="7" cy="82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765" name="Rectangle 1101"/>
            <p:cNvSpPr>
              <a:spLocks noChangeArrowheads="1"/>
            </p:cNvSpPr>
            <p:nvPr/>
          </p:nvSpPr>
          <p:spPr bwMode="auto">
            <a:xfrm>
              <a:off x="4080" y="1151"/>
              <a:ext cx="6" cy="82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766" name="Rectangle 1102"/>
            <p:cNvSpPr>
              <a:spLocks noChangeArrowheads="1"/>
            </p:cNvSpPr>
            <p:nvPr/>
          </p:nvSpPr>
          <p:spPr bwMode="auto">
            <a:xfrm>
              <a:off x="4086" y="1151"/>
              <a:ext cx="7" cy="821"/>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767" name="Rectangle 1103"/>
            <p:cNvSpPr>
              <a:spLocks noChangeArrowheads="1"/>
            </p:cNvSpPr>
            <p:nvPr/>
          </p:nvSpPr>
          <p:spPr bwMode="auto">
            <a:xfrm>
              <a:off x="4093" y="1151"/>
              <a:ext cx="7" cy="82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768" name="Rectangle 1104"/>
            <p:cNvSpPr>
              <a:spLocks noChangeArrowheads="1"/>
            </p:cNvSpPr>
            <p:nvPr/>
          </p:nvSpPr>
          <p:spPr bwMode="auto">
            <a:xfrm>
              <a:off x="4100" y="1151"/>
              <a:ext cx="7" cy="82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769" name="Rectangle 1105"/>
            <p:cNvSpPr>
              <a:spLocks noChangeArrowheads="1"/>
            </p:cNvSpPr>
            <p:nvPr/>
          </p:nvSpPr>
          <p:spPr bwMode="auto">
            <a:xfrm>
              <a:off x="4107" y="1151"/>
              <a:ext cx="7" cy="82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770" name="Rectangle 1106"/>
            <p:cNvSpPr>
              <a:spLocks noChangeArrowheads="1"/>
            </p:cNvSpPr>
            <p:nvPr/>
          </p:nvSpPr>
          <p:spPr bwMode="auto">
            <a:xfrm>
              <a:off x="4114" y="1151"/>
              <a:ext cx="6" cy="82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771" name="Rectangle 1107"/>
            <p:cNvSpPr>
              <a:spLocks noChangeArrowheads="1"/>
            </p:cNvSpPr>
            <p:nvPr/>
          </p:nvSpPr>
          <p:spPr bwMode="auto">
            <a:xfrm>
              <a:off x="4120" y="1151"/>
              <a:ext cx="7" cy="82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772" name="Rectangle 1108"/>
            <p:cNvSpPr>
              <a:spLocks noChangeArrowheads="1"/>
            </p:cNvSpPr>
            <p:nvPr/>
          </p:nvSpPr>
          <p:spPr bwMode="auto">
            <a:xfrm>
              <a:off x="4127" y="1151"/>
              <a:ext cx="7" cy="82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773" name="Rectangle 1109"/>
            <p:cNvSpPr>
              <a:spLocks noChangeArrowheads="1"/>
            </p:cNvSpPr>
            <p:nvPr/>
          </p:nvSpPr>
          <p:spPr bwMode="auto">
            <a:xfrm>
              <a:off x="4134" y="1151"/>
              <a:ext cx="7" cy="82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774" name="Rectangle 1110"/>
            <p:cNvSpPr>
              <a:spLocks noChangeArrowheads="1"/>
            </p:cNvSpPr>
            <p:nvPr/>
          </p:nvSpPr>
          <p:spPr bwMode="auto">
            <a:xfrm>
              <a:off x="4141" y="1151"/>
              <a:ext cx="7" cy="82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775" name="Rectangle 1111"/>
            <p:cNvSpPr>
              <a:spLocks noChangeArrowheads="1"/>
            </p:cNvSpPr>
            <p:nvPr/>
          </p:nvSpPr>
          <p:spPr bwMode="auto">
            <a:xfrm>
              <a:off x="4148" y="1151"/>
              <a:ext cx="6" cy="82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776" name="Rectangle 1112"/>
            <p:cNvSpPr>
              <a:spLocks noChangeArrowheads="1"/>
            </p:cNvSpPr>
            <p:nvPr/>
          </p:nvSpPr>
          <p:spPr bwMode="auto">
            <a:xfrm>
              <a:off x="4154" y="1151"/>
              <a:ext cx="7" cy="82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777" name="Rectangle 1113"/>
            <p:cNvSpPr>
              <a:spLocks noChangeArrowheads="1"/>
            </p:cNvSpPr>
            <p:nvPr/>
          </p:nvSpPr>
          <p:spPr bwMode="auto">
            <a:xfrm>
              <a:off x="4161" y="1151"/>
              <a:ext cx="7" cy="82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78" name="Rectangle 1114"/>
            <p:cNvSpPr>
              <a:spLocks noChangeArrowheads="1"/>
            </p:cNvSpPr>
            <p:nvPr/>
          </p:nvSpPr>
          <p:spPr bwMode="auto">
            <a:xfrm>
              <a:off x="4168" y="1151"/>
              <a:ext cx="7" cy="82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79" name="Rectangle 1115"/>
            <p:cNvSpPr>
              <a:spLocks noChangeArrowheads="1"/>
            </p:cNvSpPr>
            <p:nvPr/>
          </p:nvSpPr>
          <p:spPr bwMode="auto">
            <a:xfrm>
              <a:off x="4005" y="1151"/>
              <a:ext cx="170" cy="82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780" name="Rectangle 1116"/>
            <p:cNvSpPr>
              <a:spLocks noChangeArrowheads="1"/>
            </p:cNvSpPr>
            <p:nvPr/>
          </p:nvSpPr>
          <p:spPr bwMode="auto">
            <a:xfrm>
              <a:off x="4209" y="1296"/>
              <a:ext cx="6" cy="646"/>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781" name="Rectangle 1117"/>
            <p:cNvSpPr>
              <a:spLocks noChangeArrowheads="1"/>
            </p:cNvSpPr>
            <p:nvPr/>
          </p:nvSpPr>
          <p:spPr bwMode="auto">
            <a:xfrm>
              <a:off x="4215" y="1296"/>
              <a:ext cx="7" cy="646"/>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782" name="Rectangle 1118"/>
            <p:cNvSpPr>
              <a:spLocks noChangeArrowheads="1"/>
            </p:cNvSpPr>
            <p:nvPr/>
          </p:nvSpPr>
          <p:spPr bwMode="auto">
            <a:xfrm>
              <a:off x="4222" y="1296"/>
              <a:ext cx="7" cy="646"/>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783" name="Rectangle 1119"/>
            <p:cNvSpPr>
              <a:spLocks noChangeArrowheads="1"/>
            </p:cNvSpPr>
            <p:nvPr/>
          </p:nvSpPr>
          <p:spPr bwMode="auto">
            <a:xfrm>
              <a:off x="4229" y="1296"/>
              <a:ext cx="7" cy="646"/>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784" name="Rectangle 1120"/>
            <p:cNvSpPr>
              <a:spLocks noChangeArrowheads="1"/>
            </p:cNvSpPr>
            <p:nvPr/>
          </p:nvSpPr>
          <p:spPr bwMode="auto">
            <a:xfrm>
              <a:off x="4236" y="1296"/>
              <a:ext cx="7" cy="646"/>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785" name="Rectangle 1121"/>
            <p:cNvSpPr>
              <a:spLocks noChangeArrowheads="1"/>
            </p:cNvSpPr>
            <p:nvPr/>
          </p:nvSpPr>
          <p:spPr bwMode="auto">
            <a:xfrm>
              <a:off x="4243" y="1296"/>
              <a:ext cx="6" cy="646"/>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786" name="Rectangle 1122"/>
            <p:cNvSpPr>
              <a:spLocks noChangeArrowheads="1"/>
            </p:cNvSpPr>
            <p:nvPr/>
          </p:nvSpPr>
          <p:spPr bwMode="auto">
            <a:xfrm>
              <a:off x="4249" y="1296"/>
              <a:ext cx="7" cy="646"/>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787" name="Rectangle 1123"/>
            <p:cNvSpPr>
              <a:spLocks noChangeArrowheads="1"/>
            </p:cNvSpPr>
            <p:nvPr/>
          </p:nvSpPr>
          <p:spPr bwMode="auto">
            <a:xfrm>
              <a:off x="4256" y="1296"/>
              <a:ext cx="7" cy="646"/>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788" name="Rectangle 1124"/>
            <p:cNvSpPr>
              <a:spLocks noChangeArrowheads="1"/>
            </p:cNvSpPr>
            <p:nvPr/>
          </p:nvSpPr>
          <p:spPr bwMode="auto">
            <a:xfrm>
              <a:off x="4263" y="1296"/>
              <a:ext cx="7" cy="646"/>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789" name="Rectangle 1125"/>
            <p:cNvSpPr>
              <a:spLocks noChangeArrowheads="1"/>
            </p:cNvSpPr>
            <p:nvPr/>
          </p:nvSpPr>
          <p:spPr bwMode="auto">
            <a:xfrm>
              <a:off x="4270" y="1296"/>
              <a:ext cx="7" cy="646"/>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790" name="Rectangle 1126"/>
            <p:cNvSpPr>
              <a:spLocks noChangeArrowheads="1"/>
            </p:cNvSpPr>
            <p:nvPr/>
          </p:nvSpPr>
          <p:spPr bwMode="auto">
            <a:xfrm>
              <a:off x="4277" y="1296"/>
              <a:ext cx="6" cy="646"/>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791" name="Rectangle 1127"/>
            <p:cNvSpPr>
              <a:spLocks noChangeArrowheads="1"/>
            </p:cNvSpPr>
            <p:nvPr/>
          </p:nvSpPr>
          <p:spPr bwMode="auto">
            <a:xfrm>
              <a:off x="4283" y="1296"/>
              <a:ext cx="7" cy="646"/>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792" name="Rectangle 1128"/>
            <p:cNvSpPr>
              <a:spLocks noChangeArrowheads="1"/>
            </p:cNvSpPr>
            <p:nvPr/>
          </p:nvSpPr>
          <p:spPr bwMode="auto">
            <a:xfrm>
              <a:off x="4290" y="1296"/>
              <a:ext cx="7" cy="646"/>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793" name="Rectangle 1129"/>
            <p:cNvSpPr>
              <a:spLocks noChangeArrowheads="1"/>
            </p:cNvSpPr>
            <p:nvPr/>
          </p:nvSpPr>
          <p:spPr bwMode="auto">
            <a:xfrm>
              <a:off x="4297" y="1296"/>
              <a:ext cx="7" cy="646"/>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794" name="Rectangle 1130"/>
            <p:cNvSpPr>
              <a:spLocks noChangeArrowheads="1"/>
            </p:cNvSpPr>
            <p:nvPr/>
          </p:nvSpPr>
          <p:spPr bwMode="auto">
            <a:xfrm>
              <a:off x="4304" y="1296"/>
              <a:ext cx="7" cy="646"/>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795" name="Rectangle 1131"/>
            <p:cNvSpPr>
              <a:spLocks noChangeArrowheads="1"/>
            </p:cNvSpPr>
            <p:nvPr/>
          </p:nvSpPr>
          <p:spPr bwMode="auto">
            <a:xfrm>
              <a:off x="4311" y="1296"/>
              <a:ext cx="6" cy="646"/>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796" name="Rectangle 1132"/>
            <p:cNvSpPr>
              <a:spLocks noChangeArrowheads="1"/>
            </p:cNvSpPr>
            <p:nvPr/>
          </p:nvSpPr>
          <p:spPr bwMode="auto">
            <a:xfrm>
              <a:off x="4317" y="1296"/>
              <a:ext cx="7" cy="646"/>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797" name="Rectangle 1133"/>
            <p:cNvSpPr>
              <a:spLocks noChangeArrowheads="1"/>
            </p:cNvSpPr>
            <p:nvPr/>
          </p:nvSpPr>
          <p:spPr bwMode="auto">
            <a:xfrm>
              <a:off x="4324" y="1296"/>
              <a:ext cx="7" cy="646"/>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798" name="Rectangle 1134"/>
            <p:cNvSpPr>
              <a:spLocks noChangeArrowheads="1"/>
            </p:cNvSpPr>
            <p:nvPr/>
          </p:nvSpPr>
          <p:spPr bwMode="auto">
            <a:xfrm>
              <a:off x="4331" y="1296"/>
              <a:ext cx="7" cy="646"/>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799" name="Rectangle 1135"/>
            <p:cNvSpPr>
              <a:spLocks noChangeArrowheads="1"/>
            </p:cNvSpPr>
            <p:nvPr/>
          </p:nvSpPr>
          <p:spPr bwMode="auto">
            <a:xfrm>
              <a:off x="4338" y="1296"/>
              <a:ext cx="7" cy="646"/>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00" name="Rectangle 1136"/>
            <p:cNvSpPr>
              <a:spLocks noChangeArrowheads="1"/>
            </p:cNvSpPr>
            <p:nvPr/>
          </p:nvSpPr>
          <p:spPr bwMode="auto">
            <a:xfrm>
              <a:off x="4345" y="1296"/>
              <a:ext cx="6" cy="646"/>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01" name="Rectangle 1137"/>
            <p:cNvSpPr>
              <a:spLocks noChangeArrowheads="1"/>
            </p:cNvSpPr>
            <p:nvPr/>
          </p:nvSpPr>
          <p:spPr bwMode="auto">
            <a:xfrm>
              <a:off x="4351" y="1296"/>
              <a:ext cx="7" cy="646"/>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02" name="Rectangle 1138"/>
            <p:cNvSpPr>
              <a:spLocks noChangeArrowheads="1"/>
            </p:cNvSpPr>
            <p:nvPr/>
          </p:nvSpPr>
          <p:spPr bwMode="auto">
            <a:xfrm>
              <a:off x="4358" y="1296"/>
              <a:ext cx="7" cy="646"/>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803" name="Rectangle 1139"/>
            <p:cNvSpPr>
              <a:spLocks noChangeArrowheads="1"/>
            </p:cNvSpPr>
            <p:nvPr/>
          </p:nvSpPr>
          <p:spPr bwMode="auto">
            <a:xfrm>
              <a:off x="4365" y="1296"/>
              <a:ext cx="7" cy="646"/>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04" name="Rectangle 1140"/>
            <p:cNvSpPr>
              <a:spLocks noChangeArrowheads="1"/>
            </p:cNvSpPr>
            <p:nvPr/>
          </p:nvSpPr>
          <p:spPr bwMode="auto">
            <a:xfrm>
              <a:off x="4372" y="1296"/>
              <a:ext cx="6" cy="646"/>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05" name="Rectangle 1141"/>
            <p:cNvSpPr>
              <a:spLocks noChangeArrowheads="1"/>
            </p:cNvSpPr>
            <p:nvPr/>
          </p:nvSpPr>
          <p:spPr bwMode="auto">
            <a:xfrm>
              <a:off x="4209" y="1296"/>
              <a:ext cx="169" cy="64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806" name="Rectangle 1142"/>
            <p:cNvSpPr>
              <a:spLocks noChangeArrowheads="1"/>
            </p:cNvSpPr>
            <p:nvPr/>
          </p:nvSpPr>
          <p:spPr bwMode="auto">
            <a:xfrm>
              <a:off x="4412" y="1423"/>
              <a:ext cx="7" cy="59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07" name="Rectangle 1143"/>
            <p:cNvSpPr>
              <a:spLocks noChangeArrowheads="1"/>
            </p:cNvSpPr>
            <p:nvPr/>
          </p:nvSpPr>
          <p:spPr bwMode="auto">
            <a:xfrm>
              <a:off x="4419" y="1423"/>
              <a:ext cx="7" cy="59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08" name="Rectangle 1144"/>
            <p:cNvSpPr>
              <a:spLocks noChangeArrowheads="1"/>
            </p:cNvSpPr>
            <p:nvPr/>
          </p:nvSpPr>
          <p:spPr bwMode="auto">
            <a:xfrm>
              <a:off x="4426" y="1423"/>
              <a:ext cx="7" cy="59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809" name="Rectangle 1145"/>
            <p:cNvSpPr>
              <a:spLocks noChangeArrowheads="1"/>
            </p:cNvSpPr>
            <p:nvPr/>
          </p:nvSpPr>
          <p:spPr bwMode="auto">
            <a:xfrm>
              <a:off x="4433" y="1423"/>
              <a:ext cx="7" cy="59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10" name="Rectangle 1146"/>
            <p:cNvSpPr>
              <a:spLocks noChangeArrowheads="1"/>
            </p:cNvSpPr>
            <p:nvPr/>
          </p:nvSpPr>
          <p:spPr bwMode="auto">
            <a:xfrm>
              <a:off x="4440" y="1423"/>
              <a:ext cx="6" cy="59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11" name="Rectangle 1147"/>
            <p:cNvSpPr>
              <a:spLocks noChangeArrowheads="1"/>
            </p:cNvSpPr>
            <p:nvPr/>
          </p:nvSpPr>
          <p:spPr bwMode="auto">
            <a:xfrm>
              <a:off x="4446" y="1423"/>
              <a:ext cx="7" cy="59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12" name="Rectangle 1148"/>
            <p:cNvSpPr>
              <a:spLocks noChangeArrowheads="1"/>
            </p:cNvSpPr>
            <p:nvPr/>
          </p:nvSpPr>
          <p:spPr bwMode="auto">
            <a:xfrm>
              <a:off x="4453" y="1423"/>
              <a:ext cx="7" cy="59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813" name="Rectangle 1149"/>
            <p:cNvSpPr>
              <a:spLocks noChangeArrowheads="1"/>
            </p:cNvSpPr>
            <p:nvPr/>
          </p:nvSpPr>
          <p:spPr bwMode="auto">
            <a:xfrm>
              <a:off x="4460" y="1423"/>
              <a:ext cx="7" cy="59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814" name="Rectangle 1150"/>
            <p:cNvSpPr>
              <a:spLocks noChangeArrowheads="1"/>
            </p:cNvSpPr>
            <p:nvPr/>
          </p:nvSpPr>
          <p:spPr bwMode="auto">
            <a:xfrm>
              <a:off x="4467" y="1423"/>
              <a:ext cx="7" cy="59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815" name="Rectangle 1151"/>
            <p:cNvSpPr>
              <a:spLocks noChangeArrowheads="1"/>
            </p:cNvSpPr>
            <p:nvPr/>
          </p:nvSpPr>
          <p:spPr bwMode="auto">
            <a:xfrm>
              <a:off x="4474" y="1423"/>
              <a:ext cx="6" cy="59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816" name="Rectangle 1152"/>
            <p:cNvSpPr>
              <a:spLocks noChangeArrowheads="1"/>
            </p:cNvSpPr>
            <p:nvPr/>
          </p:nvSpPr>
          <p:spPr bwMode="auto">
            <a:xfrm>
              <a:off x="4480" y="1423"/>
              <a:ext cx="7" cy="59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817" name="Rectangle 1153"/>
            <p:cNvSpPr>
              <a:spLocks noChangeArrowheads="1"/>
            </p:cNvSpPr>
            <p:nvPr/>
          </p:nvSpPr>
          <p:spPr bwMode="auto">
            <a:xfrm>
              <a:off x="4487" y="1423"/>
              <a:ext cx="7" cy="59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18" name="Rectangle 1154"/>
            <p:cNvSpPr>
              <a:spLocks noChangeArrowheads="1"/>
            </p:cNvSpPr>
            <p:nvPr/>
          </p:nvSpPr>
          <p:spPr bwMode="auto">
            <a:xfrm>
              <a:off x="4494" y="1423"/>
              <a:ext cx="7" cy="591"/>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819" name="Rectangle 1155"/>
            <p:cNvSpPr>
              <a:spLocks noChangeArrowheads="1"/>
            </p:cNvSpPr>
            <p:nvPr/>
          </p:nvSpPr>
          <p:spPr bwMode="auto">
            <a:xfrm>
              <a:off x="4501" y="1423"/>
              <a:ext cx="6" cy="59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20" name="Rectangle 1156"/>
            <p:cNvSpPr>
              <a:spLocks noChangeArrowheads="1"/>
            </p:cNvSpPr>
            <p:nvPr/>
          </p:nvSpPr>
          <p:spPr bwMode="auto">
            <a:xfrm>
              <a:off x="4507" y="1423"/>
              <a:ext cx="7" cy="59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821" name="Rectangle 1157"/>
            <p:cNvSpPr>
              <a:spLocks noChangeArrowheads="1"/>
            </p:cNvSpPr>
            <p:nvPr/>
          </p:nvSpPr>
          <p:spPr bwMode="auto">
            <a:xfrm>
              <a:off x="4514" y="1423"/>
              <a:ext cx="7" cy="59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822" name="Rectangle 1158"/>
            <p:cNvSpPr>
              <a:spLocks noChangeArrowheads="1"/>
            </p:cNvSpPr>
            <p:nvPr/>
          </p:nvSpPr>
          <p:spPr bwMode="auto">
            <a:xfrm>
              <a:off x="4521" y="1423"/>
              <a:ext cx="7" cy="59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823" name="Rectangle 1159"/>
            <p:cNvSpPr>
              <a:spLocks noChangeArrowheads="1"/>
            </p:cNvSpPr>
            <p:nvPr/>
          </p:nvSpPr>
          <p:spPr bwMode="auto">
            <a:xfrm>
              <a:off x="4528" y="1423"/>
              <a:ext cx="7" cy="59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824" name="Rectangle 1160"/>
            <p:cNvSpPr>
              <a:spLocks noChangeArrowheads="1"/>
            </p:cNvSpPr>
            <p:nvPr/>
          </p:nvSpPr>
          <p:spPr bwMode="auto">
            <a:xfrm>
              <a:off x="4535" y="1423"/>
              <a:ext cx="6" cy="59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825" name="Rectangle 1161"/>
            <p:cNvSpPr>
              <a:spLocks noChangeArrowheads="1"/>
            </p:cNvSpPr>
            <p:nvPr/>
          </p:nvSpPr>
          <p:spPr bwMode="auto">
            <a:xfrm>
              <a:off x="4541" y="1423"/>
              <a:ext cx="7" cy="59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26" name="Rectangle 1162"/>
            <p:cNvSpPr>
              <a:spLocks noChangeArrowheads="1"/>
            </p:cNvSpPr>
            <p:nvPr/>
          </p:nvSpPr>
          <p:spPr bwMode="auto">
            <a:xfrm>
              <a:off x="4548" y="1423"/>
              <a:ext cx="7" cy="59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27" name="Rectangle 1163"/>
            <p:cNvSpPr>
              <a:spLocks noChangeArrowheads="1"/>
            </p:cNvSpPr>
            <p:nvPr/>
          </p:nvSpPr>
          <p:spPr bwMode="auto">
            <a:xfrm>
              <a:off x="4555" y="1423"/>
              <a:ext cx="7" cy="59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28" name="Rectangle 1164"/>
            <p:cNvSpPr>
              <a:spLocks noChangeArrowheads="1"/>
            </p:cNvSpPr>
            <p:nvPr/>
          </p:nvSpPr>
          <p:spPr bwMode="auto">
            <a:xfrm>
              <a:off x="4562" y="1423"/>
              <a:ext cx="7" cy="59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829" name="Rectangle 1165"/>
            <p:cNvSpPr>
              <a:spLocks noChangeArrowheads="1"/>
            </p:cNvSpPr>
            <p:nvPr/>
          </p:nvSpPr>
          <p:spPr bwMode="auto">
            <a:xfrm>
              <a:off x="4569" y="1423"/>
              <a:ext cx="6" cy="59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30" name="Rectangle 1166"/>
            <p:cNvSpPr>
              <a:spLocks noChangeArrowheads="1"/>
            </p:cNvSpPr>
            <p:nvPr/>
          </p:nvSpPr>
          <p:spPr bwMode="auto">
            <a:xfrm>
              <a:off x="4575" y="1423"/>
              <a:ext cx="7" cy="59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31" name="Rectangle 1167"/>
            <p:cNvSpPr>
              <a:spLocks noChangeArrowheads="1"/>
            </p:cNvSpPr>
            <p:nvPr/>
          </p:nvSpPr>
          <p:spPr bwMode="auto">
            <a:xfrm>
              <a:off x="4412" y="1423"/>
              <a:ext cx="170" cy="59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832" name="Rectangle 1168"/>
            <p:cNvSpPr>
              <a:spLocks noChangeArrowheads="1"/>
            </p:cNvSpPr>
            <p:nvPr/>
          </p:nvSpPr>
          <p:spPr bwMode="auto">
            <a:xfrm>
              <a:off x="4616" y="1489"/>
              <a:ext cx="7" cy="519"/>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33" name="Rectangle 1169"/>
            <p:cNvSpPr>
              <a:spLocks noChangeArrowheads="1"/>
            </p:cNvSpPr>
            <p:nvPr/>
          </p:nvSpPr>
          <p:spPr bwMode="auto">
            <a:xfrm>
              <a:off x="4623" y="1489"/>
              <a:ext cx="7" cy="519"/>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34" name="Rectangle 1170"/>
            <p:cNvSpPr>
              <a:spLocks noChangeArrowheads="1"/>
            </p:cNvSpPr>
            <p:nvPr/>
          </p:nvSpPr>
          <p:spPr bwMode="auto">
            <a:xfrm>
              <a:off x="4630" y="1489"/>
              <a:ext cx="6" cy="519"/>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835" name="Rectangle 1171"/>
            <p:cNvSpPr>
              <a:spLocks noChangeArrowheads="1"/>
            </p:cNvSpPr>
            <p:nvPr/>
          </p:nvSpPr>
          <p:spPr bwMode="auto">
            <a:xfrm>
              <a:off x="4636" y="1489"/>
              <a:ext cx="7" cy="519"/>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36" name="Rectangle 1172"/>
            <p:cNvSpPr>
              <a:spLocks noChangeArrowheads="1"/>
            </p:cNvSpPr>
            <p:nvPr/>
          </p:nvSpPr>
          <p:spPr bwMode="auto">
            <a:xfrm>
              <a:off x="4643" y="1489"/>
              <a:ext cx="7" cy="519"/>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37" name="Rectangle 1173"/>
            <p:cNvSpPr>
              <a:spLocks noChangeArrowheads="1"/>
            </p:cNvSpPr>
            <p:nvPr/>
          </p:nvSpPr>
          <p:spPr bwMode="auto">
            <a:xfrm>
              <a:off x="4650" y="1489"/>
              <a:ext cx="7" cy="519"/>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38" name="Rectangle 1174"/>
            <p:cNvSpPr>
              <a:spLocks noChangeArrowheads="1"/>
            </p:cNvSpPr>
            <p:nvPr/>
          </p:nvSpPr>
          <p:spPr bwMode="auto">
            <a:xfrm>
              <a:off x="4657" y="1489"/>
              <a:ext cx="7" cy="519"/>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839" name="Rectangle 1175"/>
            <p:cNvSpPr>
              <a:spLocks noChangeArrowheads="1"/>
            </p:cNvSpPr>
            <p:nvPr/>
          </p:nvSpPr>
          <p:spPr bwMode="auto">
            <a:xfrm>
              <a:off x="4664" y="1489"/>
              <a:ext cx="6" cy="519"/>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840" name="Rectangle 1176"/>
            <p:cNvSpPr>
              <a:spLocks noChangeArrowheads="1"/>
            </p:cNvSpPr>
            <p:nvPr/>
          </p:nvSpPr>
          <p:spPr bwMode="auto">
            <a:xfrm>
              <a:off x="4670" y="1489"/>
              <a:ext cx="7" cy="519"/>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841" name="Rectangle 1177"/>
            <p:cNvSpPr>
              <a:spLocks noChangeArrowheads="1"/>
            </p:cNvSpPr>
            <p:nvPr/>
          </p:nvSpPr>
          <p:spPr bwMode="auto">
            <a:xfrm>
              <a:off x="4677" y="1489"/>
              <a:ext cx="7" cy="519"/>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842" name="Rectangle 1178"/>
            <p:cNvSpPr>
              <a:spLocks noChangeArrowheads="1"/>
            </p:cNvSpPr>
            <p:nvPr/>
          </p:nvSpPr>
          <p:spPr bwMode="auto">
            <a:xfrm>
              <a:off x="4684" y="1489"/>
              <a:ext cx="7" cy="519"/>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843" name="Rectangle 1179"/>
            <p:cNvSpPr>
              <a:spLocks noChangeArrowheads="1"/>
            </p:cNvSpPr>
            <p:nvPr/>
          </p:nvSpPr>
          <p:spPr bwMode="auto">
            <a:xfrm>
              <a:off x="4691" y="1489"/>
              <a:ext cx="7" cy="519"/>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44" name="Rectangle 1180"/>
            <p:cNvSpPr>
              <a:spLocks noChangeArrowheads="1"/>
            </p:cNvSpPr>
            <p:nvPr/>
          </p:nvSpPr>
          <p:spPr bwMode="auto">
            <a:xfrm>
              <a:off x="4698" y="1489"/>
              <a:ext cx="6" cy="519"/>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845" name="Rectangle 1181"/>
            <p:cNvSpPr>
              <a:spLocks noChangeArrowheads="1"/>
            </p:cNvSpPr>
            <p:nvPr/>
          </p:nvSpPr>
          <p:spPr bwMode="auto">
            <a:xfrm>
              <a:off x="4704" y="1489"/>
              <a:ext cx="7" cy="519"/>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46" name="Rectangle 1182"/>
            <p:cNvSpPr>
              <a:spLocks noChangeArrowheads="1"/>
            </p:cNvSpPr>
            <p:nvPr/>
          </p:nvSpPr>
          <p:spPr bwMode="auto">
            <a:xfrm>
              <a:off x="4711" y="1489"/>
              <a:ext cx="7" cy="519"/>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847" name="Rectangle 1183"/>
            <p:cNvSpPr>
              <a:spLocks noChangeArrowheads="1"/>
            </p:cNvSpPr>
            <p:nvPr/>
          </p:nvSpPr>
          <p:spPr bwMode="auto">
            <a:xfrm>
              <a:off x="4718" y="1489"/>
              <a:ext cx="7" cy="519"/>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848" name="Rectangle 1184"/>
            <p:cNvSpPr>
              <a:spLocks noChangeArrowheads="1"/>
            </p:cNvSpPr>
            <p:nvPr/>
          </p:nvSpPr>
          <p:spPr bwMode="auto">
            <a:xfrm>
              <a:off x="4725" y="1489"/>
              <a:ext cx="7" cy="519"/>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849" name="Rectangle 1185"/>
            <p:cNvSpPr>
              <a:spLocks noChangeArrowheads="1"/>
            </p:cNvSpPr>
            <p:nvPr/>
          </p:nvSpPr>
          <p:spPr bwMode="auto">
            <a:xfrm>
              <a:off x="4732" y="1489"/>
              <a:ext cx="6" cy="519"/>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850" name="Rectangle 1186"/>
            <p:cNvSpPr>
              <a:spLocks noChangeArrowheads="1"/>
            </p:cNvSpPr>
            <p:nvPr/>
          </p:nvSpPr>
          <p:spPr bwMode="auto">
            <a:xfrm>
              <a:off x="4738" y="1489"/>
              <a:ext cx="7" cy="519"/>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851" name="Rectangle 1187"/>
            <p:cNvSpPr>
              <a:spLocks noChangeArrowheads="1"/>
            </p:cNvSpPr>
            <p:nvPr/>
          </p:nvSpPr>
          <p:spPr bwMode="auto">
            <a:xfrm>
              <a:off x="4745" y="1489"/>
              <a:ext cx="7" cy="519"/>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52" name="Rectangle 1188"/>
            <p:cNvSpPr>
              <a:spLocks noChangeArrowheads="1"/>
            </p:cNvSpPr>
            <p:nvPr/>
          </p:nvSpPr>
          <p:spPr bwMode="auto">
            <a:xfrm>
              <a:off x="4752" y="1489"/>
              <a:ext cx="7" cy="519"/>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53" name="Rectangle 1189"/>
            <p:cNvSpPr>
              <a:spLocks noChangeArrowheads="1"/>
            </p:cNvSpPr>
            <p:nvPr/>
          </p:nvSpPr>
          <p:spPr bwMode="auto">
            <a:xfrm>
              <a:off x="4759" y="1489"/>
              <a:ext cx="7" cy="519"/>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54" name="Rectangle 1190"/>
            <p:cNvSpPr>
              <a:spLocks noChangeArrowheads="1"/>
            </p:cNvSpPr>
            <p:nvPr/>
          </p:nvSpPr>
          <p:spPr bwMode="auto">
            <a:xfrm>
              <a:off x="4766" y="1489"/>
              <a:ext cx="6" cy="519"/>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855" name="Rectangle 1191"/>
            <p:cNvSpPr>
              <a:spLocks noChangeArrowheads="1"/>
            </p:cNvSpPr>
            <p:nvPr/>
          </p:nvSpPr>
          <p:spPr bwMode="auto">
            <a:xfrm>
              <a:off x="4772" y="1489"/>
              <a:ext cx="7" cy="519"/>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56" name="Rectangle 1192"/>
            <p:cNvSpPr>
              <a:spLocks noChangeArrowheads="1"/>
            </p:cNvSpPr>
            <p:nvPr/>
          </p:nvSpPr>
          <p:spPr bwMode="auto">
            <a:xfrm>
              <a:off x="4779" y="1489"/>
              <a:ext cx="7" cy="519"/>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57" name="Rectangle 1193"/>
            <p:cNvSpPr>
              <a:spLocks noChangeArrowheads="1"/>
            </p:cNvSpPr>
            <p:nvPr/>
          </p:nvSpPr>
          <p:spPr bwMode="auto">
            <a:xfrm>
              <a:off x="4616" y="1489"/>
              <a:ext cx="170" cy="519"/>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858" name="Rectangle 1194"/>
            <p:cNvSpPr>
              <a:spLocks noChangeArrowheads="1"/>
            </p:cNvSpPr>
            <p:nvPr/>
          </p:nvSpPr>
          <p:spPr bwMode="auto">
            <a:xfrm>
              <a:off x="4820" y="1507"/>
              <a:ext cx="7" cy="50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59" name="Rectangle 1195"/>
            <p:cNvSpPr>
              <a:spLocks noChangeArrowheads="1"/>
            </p:cNvSpPr>
            <p:nvPr/>
          </p:nvSpPr>
          <p:spPr bwMode="auto">
            <a:xfrm>
              <a:off x="4827" y="1507"/>
              <a:ext cx="6" cy="50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60" name="Rectangle 1196"/>
            <p:cNvSpPr>
              <a:spLocks noChangeArrowheads="1"/>
            </p:cNvSpPr>
            <p:nvPr/>
          </p:nvSpPr>
          <p:spPr bwMode="auto">
            <a:xfrm>
              <a:off x="4833" y="1507"/>
              <a:ext cx="7" cy="50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861" name="Rectangle 1197"/>
            <p:cNvSpPr>
              <a:spLocks noChangeArrowheads="1"/>
            </p:cNvSpPr>
            <p:nvPr/>
          </p:nvSpPr>
          <p:spPr bwMode="auto">
            <a:xfrm>
              <a:off x="4840" y="1507"/>
              <a:ext cx="7" cy="50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62" name="Rectangle 1198"/>
            <p:cNvSpPr>
              <a:spLocks noChangeArrowheads="1"/>
            </p:cNvSpPr>
            <p:nvPr/>
          </p:nvSpPr>
          <p:spPr bwMode="auto">
            <a:xfrm>
              <a:off x="4847" y="1507"/>
              <a:ext cx="7" cy="50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63" name="Rectangle 1199"/>
            <p:cNvSpPr>
              <a:spLocks noChangeArrowheads="1"/>
            </p:cNvSpPr>
            <p:nvPr/>
          </p:nvSpPr>
          <p:spPr bwMode="auto">
            <a:xfrm>
              <a:off x="4854" y="1507"/>
              <a:ext cx="7" cy="50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64" name="Rectangle 1200"/>
            <p:cNvSpPr>
              <a:spLocks noChangeArrowheads="1"/>
            </p:cNvSpPr>
            <p:nvPr/>
          </p:nvSpPr>
          <p:spPr bwMode="auto">
            <a:xfrm>
              <a:off x="4861" y="1507"/>
              <a:ext cx="6" cy="50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865" name="Rectangle 1201"/>
            <p:cNvSpPr>
              <a:spLocks noChangeArrowheads="1"/>
            </p:cNvSpPr>
            <p:nvPr/>
          </p:nvSpPr>
          <p:spPr bwMode="auto">
            <a:xfrm>
              <a:off x="4867" y="1507"/>
              <a:ext cx="7" cy="50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866" name="Rectangle 1202"/>
            <p:cNvSpPr>
              <a:spLocks noChangeArrowheads="1"/>
            </p:cNvSpPr>
            <p:nvPr/>
          </p:nvSpPr>
          <p:spPr bwMode="auto">
            <a:xfrm>
              <a:off x="4874" y="1507"/>
              <a:ext cx="7" cy="50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867" name="Rectangle 1203"/>
            <p:cNvSpPr>
              <a:spLocks noChangeArrowheads="1"/>
            </p:cNvSpPr>
            <p:nvPr/>
          </p:nvSpPr>
          <p:spPr bwMode="auto">
            <a:xfrm>
              <a:off x="4881" y="1507"/>
              <a:ext cx="7" cy="50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868" name="Rectangle 1204"/>
            <p:cNvSpPr>
              <a:spLocks noChangeArrowheads="1"/>
            </p:cNvSpPr>
            <p:nvPr/>
          </p:nvSpPr>
          <p:spPr bwMode="auto">
            <a:xfrm>
              <a:off x="4888" y="1507"/>
              <a:ext cx="7" cy="50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869" name="Rectangle 1205"/>
            <p:cNvSpPr>
              <a:spLocks noChangeArrowheads="1"/>
            </p:cNvSpPr>
            <p:nvPr/>
          </p:nvSpPr>
          <p:spPr bwMode="auto">
            <a:xfrm>
              <a:off x="4895" y="1507"/>
              <a:ext cx="6" cy="50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70" name="Rectangle 1206"/>
            <p:cNvSpPr>
              <a:spLocks noChangeArrowheads="1"/>
            </p:cNvSpPr>
            <p:nvPr/>
          </p:nvSpPr>
          <p:spPr bwMode="auto">
            <a:xfrm>
              <a:off x="4901" y="1507"/>
              <a:ext cx="7" cy="501"/>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871" name="Rectangle 1207"/>
            <p:cNvSpPr>
              <a:spLocks noChangeArrowheads="1"/>
            </p:cNvSpPr>
            <p:nvPr/>
          </p:nvSpPr>
          <p:spPr bwMode="auto">
            <a:xfrm>
              <a:off x="4908" y="1507"/>
              <a:ext cx="7" cy="50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72" name="Rectangle 1208"/>
            <p:cNvSpPr>
              <a:spLocks noChangeArrowheads="1"/>
            </p:cNvSpPr>
            <p:nvPr/>
          </p:nvSpPr>
          <p:spPr bwMode="auto">
            <a:xfrm>
              <a:off x="4915" y="1507"/>
              <a:ext cx="7" cy="50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873" name="Rectangle 1209"/>
            <p:cNvSpPr>
              <a:spLocks noChangeArrowheads="1"/>
            </p:cNvSpPr>
            <p:nvPr/>
          </p:nvSpPr>
          <p:spPr bwMode="auto">
            <a:xfrm>
              <a:off x="4922" y="1507"/>
              <a:ext cx="6" cy="50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874" name="Rectangle 1210"/>
            <p:cNvSpPr>
              <a:spLocks noChangeArrowheads="1"/>
            </p:cNvSpPr>
            <p:nvPr/>
          </p:nvSpPr>
          <p:spPr bwMode="auto">
            <a:xfrm>
              <a:off x="4928" y="1507"/>
              <a:ext cx="7" cy="50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875" name="Rectangle 1211"/>
            <p:cNvSpPr>
              <a:spLocks noChangeArrowheads="1"/>
            </p:cNvSpPr>
            <p:nvPr/>
          </p:nvSpPr>
          <p:spPr bwMode="auto">
            <a:xfrm>
              <a:off x="4935" y="1507"/>
              <a:ext cx="7" cy="50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876" name="Rectangle 1212"/>
            <p:cNvSpPr>
              <a:spLocks noChangeArrowheads="1"/>
            </p:cNvSpPr>
            <p:nvPr/>
          </p:nvSpPr>
          <p:spPr bwMode="auto">
            <a:xfrm>
              <a:off x="4942" y="1507"/>
              <a:ext cx="7" cy="50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877" name="Rectangle 1213"/>
            <p:cNvSpPr>
              <a:spLocks noChangeArrowheads="1"/>
            </p:cNvSpPr>
            <p:nvPr/>
          </p:nvSpPr>
          <p:spPr bwMode="auto">
            <a:xfrm>
              <a:off x="4949" y="1507"/>
              <a:ext cx="7" cy="50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78" name="Rectangle 1214"/>
            <p:cNvSpPr>
              <a:spLocks noChangeArrowheads="1"/>
            </p:cNvSpPr>
            <p:nvPr/>
          </p:nvSpPr>
          <p:spPr bwMode="auto">
            <a:xfrm>
              <a:off x="4956" y="1507"/>
              <a:ext cx="6" cy="50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79" name="Rectangle 1215"/>
            <p:cNvSpPr>
              <a:spLocks noChangeArrowheads="1"/>
            </p:cNvSpPr>
            <p:nvPr/>
          </p:nvSpPr>
          <p:spPr bwMode="auto">
            <a:xfrm>
              <a:off x="4962" y="1507"/>
              <a:ext cx="7" cy="50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80" name="Rectangle 1216"/>
            <p:cNvSpPr>
              <a:spLocks noChangeArrowheads="1"/>
            </p:cNvSpPr>
            <p:nvPr/>
          </p:nvSpPr>
          <p:spPr bwMode="auto">
            <a:xfrm>
              <a:off x="4969" y="1507"/>
              <a:ext cx="7" cy="501"/>
            </a:xfrm>
            <a:prstGeom prst="rect">
              <a:avLst/>
            </a:prstGeom>
            <a:solidFill>
              <a:srgbClr val="8C8C00"/>
            </a:solidFill>
            <a:ln w="9525">
              <a:noFill/>
              <a:miter lim="800000"/>
              <a:headEnd/>
              <a:tailEnd/>
            </a:ln>
          </p:spPr>
          <p:txBody>
            <a:bodyPr/>
            <a:lstStyle/>
            <a:p>
              <a:pPr>
                <a:defRPr/>
              </a:pPr>
              <a:endParaRPr lang="en-US">
                <a:latin typeface="Arial" charset="0"/>
              </a:endParaRPr>
            </a:p>
          </p:txBody>
        </p:sp>
      </p:grpSp>
      <p:grpSp>
        <p:nvGrpSpPr>
          <p:cNvPr id="86031" name="Group 1418"/>
          <p:cNvGrpSpPr>
            <a:grpSpLocks/>
          </p:cNvGrpSpPr>
          <p:nvPr/>
        </p:nvGrpSpPr>
        <p:grpSpPr bwMode="auto">
          <a:xfrm>
            <a:off x="2794000" y="2392364"/>
            <a:ext cx="8020050" cy="2359025"/>
            <a:chOff x="1160" y="1507"/>
            <a:chExt cx="5052" cy="1486"/>
          </a:xfrm>
        </p:grpSpPr>
        <p:sp>
          <p:nvSpPr>
            <p:cNvPr id="626882" name="Rectangle 1218"/>
            <p:cNvSpPr>
              <a:spLocks noChangeArrowheads="1"/>
            </p:cNvSpPr>
            <p:nvPr/>
          </p:nvSpPr>
          <p:spPr bwMode="auto">
            <a:xfrm>
              <a:off x="4976" y="1507"/>
              <a:ext cx="7" cy="50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83" name="Rectangle 1219"/>
            <p:cNvSpPr>
              <a:spLocks noChangeArrowheads="1"/>
            </p:cNvSpPr>
            <p:nvPr/>
          </p:nvSpPr>
          <p:spPr bwMode="auto">
            <a:xfrm>
              <a:off x="4983" y="1507"/>
              <a:ext cx="7" cy="50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84" name="Rectangle 1220"/>
            <p:cNvSpPr>
              <a:spLocks noChangeArrowheads="1"/>
            </p:cNvSpPr>
            <p:nvPr/>
          </p:nvSpPr>
          <p:spPr bwMode="auto">
            <a:xfrm>
              <a:off x="4820" y="1507"/>
              <a:ext cx="170" cy="50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885" name="Rectangle 1221"/>
            <p:cNvSpPr>
              <a:spLocks noChangeArrowheads="1"/>
            </p:cNvSpPr>
            <p:nvPr/>
          </p:nvSpPr>
          <p:spPr bwMode="auto">
            <a:xfrm>
              <a:off x="5024" y="1555"/>
              <a:ext cx="6" cy="47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886" name="Rectangle 1222"/>
            <p:cNvSpPr>
              <a:spLocks noChangeArrowheads="1"/>
            </p:cNvSpPr>
            <p:nvPr/>
          </p:nvSpPr>
          <p:spPr bwMode="auto">
            <a:xfrm>
              <a:off x="5030" y="1555"/>
              <a:ext cx="7" cy="47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887" name="Rectangle 1223"/>
            <p:cNvSpPr>
              <a:spLocks noChangeArrowheads="1"/>
            </p:cNvSpPr>
            <p:nvPr/>
          </p:nvSpPr>
          <p:spPr bwMode="auto">
            <a:xfrm>
              <a:off x="5037" y="1555"/>
              <a:ext cx="7" cy="47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888" name="Rectangle 1224"/>
            <p:cNvSpPr>
              <a:spLocks noChangeArrowheads="1"/>
            </p:cNvSpPr>
            <p:nvPr/>
          </p:nvSpPr>
          <p:spPr bwMode="auto">
            <a:xfrm>
              <a:off x="5044" y="1555"/>
              <a:ext cx="7" cy="47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889" name="Rectangle 1225"/>
            <p:cNvSpPr>
              <a:spLocks noChangeArrowheads="1"/>
            </p:cNvSpPr>
            <p:nvPr/>
          </p:nvSpPr>
          <p:spPr bwMode="auto">
            <a:xfrm>
              <a:off x="5051" y="1555"/>
              <a:ext cx="7" cy="47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890" name="Rectangle 1226"/>
            <p:cNvSpPr>
              <a:spLocks noChangeArrowheads="1"/>
            </p:cNvSpPr>
            <p:nvPr/>
          </p:nvSpPr>
          <p:spPr bwMode="auto">
            <a:xfrm>
              <a:off x="5058" y="1555"/>
              <a:ext cx="6" cy="47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891" name="Rectangle 1227"/>
            <p:cNvSpPr>
              <a:spLocks noChangeArrowheads="1"/>
            </p:cNvSpPr>
            <p:nvPr/>
          </p:nvSpPr>
          <p:spPr bwMode="auto">
            <a:xfrm>
              <a:off x="5064" y="1555"/>
              <a:ext cx="7" cy="47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892" name="Rectangle 1228"/>
            <p:cNvSpPr>
              <a:spLocks noChangeArrowheads="1"/>
            </p:cNvSpPr>
            <p:nvPr/>
          </p:nvSpPr>
          <p:spPr bwMode="auto">
            <a:xfrm>
              <a:off x="5071" y="1555"/>
              <a:ext cx="7" cy="47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893" name="Rectangle 1229"/>
            <p:cNvSpPr>
              <a:spLocks noChangeArrowheads="1"/>
            </p:cNvSpPr>
            <p:nvPr/>
          </p:nvSpPr>
          <p:spPr bwMode="auto">
            <a:xfrm>
              <a:off x="5078" y="1555"/>
              <a:ext cx="7" cy="47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894" name="Rectangle 1230"/>
            <p:cNvSpPr>
              <a:spLocks noChangeArrowheads="1"/>
            </p:cNvSpPr>
            <p:nvPr/>
          </p:nvSpPr>
          <p:spPr bwMode="auto">
            <a:xfrm>
              <a:off x="5085" y="1555"/>
              <a:ext cx="6" cy="47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895" name="Rectangle 1231"/>
            <p:cNvSpPr>
              <a:spLocks noChangeArrowheads="1"/>
            </p:cNvSpPr>
            <p:nvPr/>
          </p:nvSpPr>
          <p:spPr bwMode="auto">
            <a:xfrm>
              <a:off x="5091" y="1555"/>
              <a:ext cx="7" cy="47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896" name="Rectangle 1232"/>
            <p:cNvSpPr>
              <a:spLocks noChangeArrowheads="1"/>
            </p:cNvSpPr>
            <p:nvPr/>
          </p:nvSpPr>
          <p:spPr bwMode="auto">
            <a:xfrm>
              <a:off x="5098" y="1555"/>
              <a:ext cx="7" cy="47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97" name="Rectangle 1233"/>
            <p:cNvSpPr>
              <a:spLocks noChangeArrowheads="1"/>
            </p:cNvSpPr>
            <p:nvPr/>
          </p:nvSpPr>
          <p:spPr bwMode="auto">
            <a:xfrm>
              <a:off x="5105" y="1555"/>
              <a:ext cx="7" cy="477"/>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898" name="Rectangle 1234"/>
            <p:cNvSpPr>
              <a:spLocks noChangeArrowheads="1"/>
            </p:cNvSpPr>
            <p:nvPr/>
          </p:nvSpPr>
          <p:spPr bwMode="auto">
            <a:xfrm>
              <a:off x="5112" y="1555"/>
              <a:ext cx="7" cy="47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899" name="Rectangle 1235"/>
            <p:cNvSpPr>
              <a:spLocks noChangeArrowheads="1"/>
            </p:cNvSpPr>
            <p:nvPr/>
          </p:nvSpPr>
          <p:spPr bwMode="auto">
            <a:xfrm>
              <a:off x="5119" y="1555"/>
              <a:ext cx="6" cy="47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900" name="Rectangle 1236"/>
            <p:cNvSpPr>
              <a:spLocks noChangeArrowheads="1"/>
            </p:cNvSpPr>
            <p:nvPr/>
          </p:nvSpPr>
          <p:spPr bwMode="auto">
            <a:xfrm>
              <a:off x="5125" y="1555"/>
              <a:ext cx="7" cy="47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01" name="Rectangle 1237"/>
            <p:cNvSpPr>
              <a:spLocks noChangeArrowheads="1"/>
            </p:cNvSpPr>
            <p:nvPr/>
          </p:nvSpPr>
          <p:spPr bwMode="auto">
            <a:xfrm>
              <a:off x="5132" y="1555"/>
              <a:ext cx="7" cy="47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02" name="Rectangle 1238"/>
            <p:cNvSpPr>
              <a:spLocks noChangeArrowheads="1"/>
            </p:cNvSpPr>
            <p:nvPr/>
          </p:nvSpPr>
          <p:spPr bwMode="auto">
            <a:xfrm>
              <a:off x="5139" y="1555"/>
              <a:ext cx="7" cy="47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03" name="Rectangle 1239"/>
            <p:cNvSpPr>
              <a:spLocks noChangeArrowheads="1"/>
            </p:cNvSpPr>
            <p:nvPr/>
          </p:nvSpPr>
          <p:spPr bwMode="auto">
            <a:xfrm>
              <a:off x="5146" y="1555"/>
              <a:ext cx="7" cy="47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04" name="Rectangle 1240"/>
            <p:cNvSpPr>
              <a:spLocks noChangeArrowheads="1"/>
            </p:cNvSpPr>
            <p:nvPr/>
          </p:nvSpPr>
          <p:spPr bwMode="auto">
            <a:xfrm>
              <a:off x="5153" y="1555"/>
              <a:ext cx="6" cy="47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05" name="Rectangle 1241"/>
            <p:cNvSpPr>
              <a:spLocks noChangeArrowheads="1"/>
            </p:cNvSpPr>
            <p:nvPr/>
          </p:nvSpPr>
          <p:spPr bwMode="auto">
            <a:xfrm>
              <a:off x="5159" y="1555"/>
              <a:ext cx="7" cy="47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06" name="Rectangle 1242"/>
            <p:cNvSpPr>
              <a:spLocks noChangeArrowheads="1"/>
            </p:cNvSpPr>
            <p:nvPr/>
          </p:nvSpPr>
          <p:spPr bwMode="auto">
            <a:xfrm>
              <a:off x="5166" y="1555"/>
              <a:ext cx="7" cy="47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07" name="Rectangle 1243"/>
            <p:cNvSpPr>
              <a:spLocks noChangeArrowheads="1"/>
            </p:cNvSpPr>
            <p:nvPr/>
          </p:nvSpPr>
          <p:spPr bwMode="auto">
            <a:xfrm>
              <a:off x="5173" y="1555"/>
              <a:ext cx="7" cy="47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08" name="Rectangle 1244"/>
            <p:cNvSpPr>
              <a:spLocks noChangeArrowheads="1"/>
            </p:cNvSpPr>
            <p:nvPr/>
          </p:nvSpPr>
          <p:spPr bwMode="auto">
            <a:xfrm>
              <a:off x="5180" y="1555"/>
              <a:ext cx="7" cy="47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09" name="Rectangle 1245"/>
            <p:cNvSpPr>
              <a:spLocks noChangeArrowheads="1"/>
            </p:cNvSpPr>
            <p:nvPr/>
          </p:nvSpPr>
          <p:spPr bwMode="auto">
            <a:xfrm>
              <a:off x="5187" y="1555"/>
              <a:ext cx="6" cy="47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10" name="Rectangle 1246"/>
            <p:cNvSpPr>
              <a:spLocks noChangeArrowheads="1"/>
            </p:cNvSpPr>
            <p:nvPr/>
          </p:nvSpPr>
          <p:spPr bwMode="auto">
            <a:xfrm>
              <a:off x="5024" y="1555"/>
              <a:ext cx="169" cy="47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911" name="Rectangle 1247"/>
            <p:cNvSpPr>
              <a:spLocks noChangeArrowheads="1"/>
            </p:cNvSpPr>
            <p:nvPr/>
          </p:nvSpPr>
          <p:spPr bwMode="auto">
            <a:xfrm>
              <a:off x="5227" y="1586"/>
              <a:ext cx="7" cy="50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12" name="Rectangle 1248"/>
            <p:cNvSpPr>
              <a:spLocks noChangeArrowheads="1"/>
            </p:cNvSpPr>
            <p:nvPr/>
          </p:nvSpPr>
          <p:spPr bwMode="auto">
            <a:xfrm>
              <a:off x="5234" y="1586"/>
              <a:ext cx="7" cy="50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13" name="Rectangle 1249"/>
            <p:cNvSpPr>
              <a:spLocks noChangeArrowheads="1"/>
            </p:cNvSpPr>
            <p:nvPr/>
          </p:nvSpPr>
          <p:spPr bwMode="auto">
            <a:xfrm>
              <a:off x="5241" y="1586"/>
              <a:ext cx="7" cy="50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14" name="Rectangle 1250"/>
            <p:cNvSpPr>
              <a:spLocks noChangeArrowheads="1"/>
            </p:cNvSpPr>
            <p:nvPr/>
          </p:nvSpPr>
          <p:spPr bwMode="auto">
            <a:xfrm>
              <a:off x="5248" y="1586"/>
              <a:ext cx="6" cy="50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15" name="Rectangle 1251"/>
            <p:cNvSpPr>
              <a:spLocks noChangeArrowheads="1"/>
            </p:cNvSpPr>
            <p:nvPr/>
          </p:nvSpPr>
          <p:spPr bwMode="auto">
            <a:xfrm>
              <a:off x="5254" y="1586"/>
              <a:ext cx="7" cy="50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16" name="Rectangle 1252"/>
            <p:cNvSpPr>
              <a:spLocks noChangeArrowheads="1"/>
            </p:cNvSpPr>
            <p:nvPr/>
          </p:nvSpPr>
          <p:spPr bwMode="auto">
            <a:xfrm>
              <a:off x="5261" y="1586"/>
              <a:ext cx="7" cy="50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17" name="Rectangle 1253"/>
            <p:cNvSpPr>
              <a:spLocks noChangeArrowheads="1"/>
            </p:cNvSpPr>
            <p:nvPr/>
          </p:nvSpPr>
          <p:spPr bwMode="auto">
            <a:xfrm>
              <a:off x="5268" y="1586"/>
              <a:ext cx="7" cy="50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18" name="Rectangle 1254"/>
            <p:cNvSpPr>
              <a:spLocks noChangeArrowheads="1"/>
            </p:cNvSpPr>
            <p:nvPr/>
          </p:nvSpPr>
          <p:spPr bwMode="auto">
            <a:xfrm>
              <a:off x="5275" y="1586"/>
              <a:ext cx="7" cy="50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19" name="Rectangle 1255"/>
            <p:cNvSpPr>
              <a:spLocks noChangeArrowheads="1"/>
            </p:cNvSpPr>
            <p:nvPr/>
          </p:nvSpPr>
          <p:spPr bwMode="auto">
            <a:xfrm>
              <a:off x="5282" y="1586"/>
              <a:ext cx="6" cy="50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20" name="Rectangle 1256"/>
            <p:cNvSpPr>
              <a:spLocks noChangeArrowheads="1"/>
            </p:cNvSpPr>
            <p:nvPr/>
          </p:nvSpPr>
          <p:spPr bwMode="auto">
            <a:xfrm>
              <a:off x="5288" y="1586"/>
              <a:ext cx="7" cy="50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21" name="Rectangle 1257"/>
            <p:cNvSpPr>
              <a:spLocks noChangeArrowheads="1"/>
            </p:cNvSpPr>
            <p:nvPr/>
          </p:nvSpPr>
          <p:spPr bwMode="auto">
            <a:xfrm>
              <a:off x="5295" y="1586"/>
              <a:ext cx="7" cy="50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922" name="Rectangle 1258"/>
            <p:cNvSpPr>
              <a:spLocks noChangeArrowheads="1"/>
            </p:cNvSpPr>
            <p:nvPr/>
          </p:nvSpPr>
          <p:spPr bwMode="auto">
            <a:xfrm>
              <a:off x="5302" y="1586"/>
              <a:ext cx="7" cy="50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923" name="Rectangle 1259"/>
            <p:cNvSpPr>
              <a:spLocks noChangeArrowheads="1"/>
            </p:cNvSpPr>
            <p:nvPr/>
          </p:nvSpPr>
          <p:spPr bwMode="auto">
            <a:xfrm>
              <a:off x="5309" y="1586"/>
              <a:ext cx="7" cy="501"/>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924" name="Rectangle 1260"/>
            <p:cNvSpPr>
              <a:spLocks noChangeArrowheads="1"/>
            </p:cNvSpPr>
            <p:nvPr/>
          </p:nvSpPr>
          <p:spPr bwMode="auto">
            <a:xfrm>
              <a:off x="5316" y="1586"/>
              <a:ext cx="6" cy="50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925" name="Rectangle 1261"/>
            <p:cNvSpPr>
              <a:spLocks noChangeArrowheads="1"/>
            </p:cNvSpPr>
            <p:nvPr/>
          </p:nvSpPr>
          <p:spPr bwMode="auto">
            <a:xfrm>
              <a:off x="5322" y="1586"/>
              <a:ext cx="7" cy="50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926" name="Rectangle 1262"/>
            <p:cNvSpPr>
              <a:spLocks noChangeArrowheads="1"/>
            </p:cNvSpPr>
            <p:nvPr/>
          </p:nvSpPr>
          <p:spPr bwMode="auto">
            <a:xfrm>
              <a:off x="5329" y="1586"/>
              <a:ext cx="7" cy="50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27" name="Rectangle 1263"/>
            <p:cNvSpPr>
              <a:spLocks noChangeArrowheads="1"/>
            </p:cNvSpPr>
            <p:nvPr/>
          </p:nvSpPr>
          <p:spPr bwMode="auto">
            <a:xfrm>
              <a:off x="5336" y="1586"/>
              <a:ext cx="7" cy="50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28" name="Rectangle 1264"/>
            <p:cNvSpPr>
              <a:spLocks noChangeArrowheads="1"/>
            </p:cNvSpPr>
            <p:nvPr/>
          </p:nvSpPr>
          <p:spPr bwMode="auto">
            <a:xfrm>
              <a:off x="5343" y="1586"/>
              <a:ext cx="6" cy="50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29" name="Rectangle 1265"/>
            <p:cNvSpPr>
              <a:spLocks noChangeArrowheads="1"/>
            </p:cNvSpPr>
            <p:nvPr/>
          </p:nvSpPr>
          <p:spPr bwMode="auto">
            <a:xfrm>
              <a:off x="5349" y="1586"/>
              <a:ext cx="7" cy="50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30" name="Rectangle 1266"/>
            <p:cNvSpPr>
              <a:spLocks noChangeArrowheads="1"/>
            </p:cNvSpPr>
            <p:nvPr/>
          </p:nvSpPr>
          <p:spPr bwMode="auto">
            <a:xfrm>
              <a:off x="5356" y="1586"/>
              <a:ext cx="7" cy="50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31" name="Rectangle 1267"/>
            <p:cNvSpPr>
              <a:spLocks noChangeArrowheads="1"/>
            </p:cNvSpPr>
            <p:nvPr/>
          </p:nvSpPr>
          <p:spPr bwMode="auto">
            <a:xfrm>
              <a:off x="5363" y="1586"/>
              <a:ext cx="7" cy="50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32" name="Rectangle 1268"/>
            <p:cNvSpPr>
              <a:spLocks noChangeArrowheads="1"/>
            </p:cNvSpPr>
            <p:nvPr/>
          </p:nvSpPr>
          <p:spPr bwMode="auto">
            <a:xfrm>
              <a:off x="5370" y="1586"/>
              <a:ext cx="7" cy="50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33" name="Rectangle 1269"/>
            <p:cNvSpPr>
              <a:spLocks noChangeArrowheads="1"/>
            </p:cNvSpPr>
            <p:nvPr/>
          </p:nvSpPr>
          <p:spPr bwMode="auto">
            <a:xfrm>
              <a:off x="5377" y="1586"/>
              <a:ext cx="6" cy="50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34" name="Rectangle 1270"/>
            <p:cNvSpPr>
              <a:spLocks noChangeArrowheads="1"/>
            </p:cNvSpPr>
            <p:nvPr/>
          </p:nvSpPr>
          <p:spPr bwMode="auto">
            <a:xfrm>
              <a:off x="5383" y="1586"/>
              <a:ext cx="7" cy="50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35" name="Rectangle 1271"/>
            <p:cNvSpPr>
              <a:spLocks noChangeArrowheads="1"/>
            </p:cNvSpPr>
            <p:nvPr/>
          </p:nvSpPr>
          <p:spPr bwMode="auto">
            <a:xfrm>
              <a:off x="5390" y="1586"/>
              <a:ext cx="7" cy="50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36" name="Rectangle 1272"/>
            <p:cNvSpPr>
              <a:spLocks noChangeArrowheads="1"/>
            </p:cNvSpPr>
            <p:nvPr/>
          </p:nvSpPr>
          <p:spPr bwMode="auto">
            <a:xfrm>
              <a:off x="5227" y="1586"/>
              <a:ext cx="170" cy="50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937" name="Rectangle 1273"/>
            <p:cNvSpPr>
              <a:spLocks noChangeArrowheads="1"/>
            </p:cNvSpPr>
            <p:nvPr/>
          </p:nvSpPr>
          <p:spPr bwMode="auto">
            <a:xfrm>
              <a:off x="5431" y="1610"/>
              <a:ext cx="7" cy="50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38" name="Rectangle 1274"/>
            <p:cNvSpPr>
              <a:spLocks noChangeArrowheads="1"/>
            </p:cNvSpPr>
            <p:nvPr/>
          </p:nvSpPr>
          <p:spPr bwMode="auto">
            <a:xfrm>
              <a:off x="5438" y="1610"/>
              <a:ext cx="7" cy="50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39" name="Rectangle 1275"/>
            <p:cNvSpPr>
              <a:spLocks noChangeArrowheads="1"/>
            </p:cNvSpPr>
            <p:nvPr/>
          </p:nvSpPr>
          <p:spPr bwMode="auto">
            <a:xfrm>
              <a:off x="5445" y="1610"/>
              <a:ext cx="6" cy="50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40" name="Rectangle 1276"/>
            <p:cNvSpPr>
              <a:spLocks noChangeArrowheads="1"/>
            </p:cNvSpPr>
            <p:nvPr/>
          </p:nvSpPr>
          <p:spPr bwMode="auto">
            <a:xfrm>
              <a:off x="5451" y="1610"/>
              <a:ext cx="7" cy="50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41" name="Rectangle 1277"/>
            <p:cNvSpPr>
              <a:spLocks noChangeArrowheads="1"/>
            </p:cNvSpPr>
            <p:nvPr/>
          </p:nvSpPr>
          <p:spPr bwMode="auto">
            <a:xfrm>
              <a:off x="5458" y="1610"/>
              <a:ext cx="7" cy="50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42" name="Rectangle 1278"/>
            <p:cNvSpPr>
              <a:spLocks noChangeArrowheads="1"/>
            </p:cNvSpPr>
            <p:nvPr/>
          </p:nvSpPr>
          <p:spPr bwMode="auto">
            <a:xfrm>
              <a:off x="5465" y="1610"/>
              <a:ext cx="7" cy="50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43" name="Rectangle 1279"/>
            <p:cNvSpPr>
              <a:spLocks noChangeArrowheads="1"/>
            </p:cNvSpPr>
            <p:nvPr/>
          </p:nvSpPr>
          <p:spPr bwMode="auto">
            <a:xfrm>
              <a:off x="5472" y="1610"/>
              <a:ext cx="7" cy="50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44" name="Rectangle 1280"/>
            <p:cNvSpPr>
              <a:spLocks noChangeArrowheads="1"/>
            </p:cNvSpPr>
            <p:nvPr/>
          </p:nvSpPr>
          <p:spPr bwMode="auto">
            <a:xfrm>
              <a:off x="5479" y="1610"/>
              <a:ext cx="6" cy="50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45" name="Rectangle 1281"/>
            <p:cNvSpPr>
              <a:spLocks noChangeArrowheads="1"/>
            </p:cNvSpPr>
            <p:nvPr/>
          </p:nvSpPr>
          <p:spPr bwMode="auto">
            <a:xfrm>
              <a:off x="5485" y="1610"/>
              <a:ext cx="7" cy="50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46" name="Rectangle 1282"/>
            <p:cNvSpPr>
              <a:spLocks noChangeArrowheads="1"/>
            </p:cNvSpPr>
            <p:nvPr/>
          </p:nvSpPr>
          <p:spPr bwMode="auto">
            <a:xfrm>
              <a:off x="5492" y="1610"/>
              <a:ext cx="7" cy="50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47" name="Rectangle 1283"/>
            <p:cNvSpPr>
              <a:spLocks noChangeArrowheads="1"/>
            </p:cNvSpPr>
            <p:nvPr/>
          </p:nvSpPr>
          <p:spPr bwMode="auto">
            <a:xfrm>
              <a:off x="5499" y="1610"/>
              <a:ext cx="7" cy="50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948" name="Rectangle 1284"/>
            <p:cNvSpPr>
              <a:spLocks noChangeArrowheads="1"/>
            </p:cNvSpPr>
            <p:nvPr/>
          </p:nvSpPr>
          <p:spPr bwMode="auto">
            <a:xfrm>
              <a:off x="5506" y="1610"/>
              <a:ext cx="6" cy="50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949" name="Rectangle 1285"/>
            <p:cNvSpPr>
              <a:spLocks noChangeArrowheads="1"/>
            </p:cNvSpPr>
            <p:nvPr/>
          </p:nvSpPr>
          <p:spPr bwMode="auto">
            <a:xfrm>
              <a:off x="5512" y="1610"/>
              <a:ext cx="7" cy="501"/>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950" name="Rectangle 1286"/>
            <p:cNvSpPr>
              <a:spLocks noChangeArrowheads="1"/>
            </p:cNvSpPr>
            <p:nvPr/>
          </p:nvSpPr>
          <p:spPr bwMode="auto">
            <a:xfrm>
              <a:off x="5519" y="1610"/>
              <a:ext cx="7" cy="501"/>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951" name="Rectangle 1287"/>
            <p:cNvSpPr>
              <a:spLocks noChangeArrowheads="1"/>
            </p:cNvSpPr>
            <p:nvPr/>
          </p:nvSpPr>
          <p:spPr bwMode="auto">
            <a:xfrm>
              <a:off x="5526" y="1610"/>
              <a:ext cx="7" cy="501"/>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952" name="Rectangle 1288"/>
            <p:cNvSpPr>
              <a:spLocks noChangeArrowheads="1"/>
            </p:cNvSpPr>
            <p:nvPr/>
          </p:nvSpPr>
          <p:spPr bwMode="auto">
            <a:xfrm>
              <a:off x="5533" y="1610"/>
              <a:ext cx="7" cy="501"/>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53" name="Rectangle 1289"/>
            <p:cNvSpPr>
              <a:spLocks noChangeArrowheads="1"/>
            </p:cNvSpPr>
            <p:nvPr/>
          </p:nvSpPr>
          <p:spPr bwMode="auto">
            <a:xfrm>
              <a:off x="5540" y="1610"/>
              <a:ext cx="6" cy="501"/>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54" name="Rectangle 1290"/>
            <p:cNvSpPr>
              <a:spLocks noChangeArrowheads="1"/>
            </p:cNvSpPr>
            <p:nvPr/>
          </p:nvSpPr>
          <p:spPr bwMode="auto">
            <a:xfrm>
              <a:off x="5546" y="1610"/>
              <a:ext cx="7" cy="501"/>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55" name="Rectangle 1291"/>
            <p:cNvSpPr>
              <a:spLocks noChangeArrowheads="1"/>
            </p:cNvSpPr>
            <p:nvPr/>
          </p:nvSpPr>
          <p:spPr bwMode="auto">
            <a:xfrm>
              <a:off x="5553" y="1610"/>
              <a:ext cx="7" cy="501"/>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56" name="Rectangle 1292"/>
            <p:cNvSpPr>
              <a:spLocks noChangeArrowheads="1"/>
            </p:cNvSpPr>
            <p:nvPr/>
          </p:nvSpPr>
          <p:spPr bwMode="auto">
            <a:xfrm>
              <a:off x="5560" y="1610"/>
              <a:ext cx="7" cy="501"/>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57" name="Rectangle 1293"/>
            <p:cNvSpPr>
              <a:spLocks noChangeArrowheads="1"/>
            </p:cNvSpPr>
            <p:nvPr/>
          </p:nvSpPr>
          <p:spPr bwMode="auto">
            <a:xfrm>
              <a:off x="5567" y="1610"/>
              <a:ext cx="7" cy="501"/>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58" name="Rectangle 1294"/>
            <p:cNvSpPr>
              <a:spLocks noChangeArrowheads="1"/>
            </p:cNvSpPr>
            <p:nvPr/>
          </p:nvSpPr>
          <p:spPr bwMode="auto">
            <a:xfrm>
              <a:off x="5574" y="1610"/>
              <a:ext cx="6" cy="501"/>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59" name="Rectangle 1295"/>
            <p:cNvSpPr>
              <a:spLocks noChangeArrowheads="1"/>
            </p:cNvSpPr>
            <p:nvPr/>
          </p:nvSpPr>
          <p:spPr bwMode="auto">
            <a:xfrm>
              <a:off x="5580" y="1610"/>
              <a:ext cx="7" cy="501"/>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60" name="Rectangle 1296"/>
            <p:cNvSpPr>
              <a:spLocks noChangeArrowheads="1"/>
            </p:cNvSpPr>
            <p:nvPr/>
          </p:nvSpPr>
          <p:spPr bwMode="auto">
            <a:xfrm>
              <a:off x="5587" y="1610"/>
              <a:ext cx="7" cy="501"/>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61" name="Rectangle 1297"/>
            <p:cNvSpPr>
              <a:spLocks noChangeArrowheads="1"/>
            </p:cNvSpPr>
            <p:nvPr/>
          </p:nvSpPr>
          <p:spPr bwMode="auto">
            <a:xfrm>
              <a:off x="5594" y="1610"/>
              <a:ext cx="7" cy="501"/>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62" name="Rectangle 1298"/>
            <p:cNvSpPr>
              <a:spLocks noChangeArrowheads="1"/>
            </p:cNvSpPr>
            <p:nvPr/>
          </p:nvSpPr>
          <p:spPr bwMode="auto">
            <a:xfrm>
              <a:off x="5431" y="1610"/>
              <a:ext cx="170" cy="501"/>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963" name="Rectangle 1299"/>
            <p:cNvSpPr>
              <a:spLocks noChangeArrowheads="1"/>
            </p:cNvSpPr>
            <p:nvPr/>
          </p:nvSpPr>
          <p:spPr bwMode="auto">
            <a:xfrm>
              <a:off x="5635" y="1586"/>
              <a:ext cx="6" cy="465"/>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64" name="Rectangle 1300"/>
            <p:cNvSpPr>
              <a:spLocks noChangeArrowheads="1"/>
            </p:cNvSpPr>
            <p:nvPr/>
          </p:nvSpPr>
          <p:spPr bwMode="auto">
            <a:xfrm>
              <a:off x="5641" y="1586"/>
              <a:ext cx="7" cy="465"/>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65" name="Rectangle 1301"/>
            <p:cNvSpPr>
              <a:spLocks noChangeArrowheads="1"/>
            </p:cNvSpPr>
            <p:nvPr/>
          </p:nvSpPr>
          <p:spPr bwMode="auto">
            <a:xfrm>
              <a:off x="5648" y="1586"/>
              <a:ext cx="7" cy="465"/>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66" name="Rectangle 1302"/>
            <p:cNvSpPr>
              <a:spLocks noChangeArrowheads="1"/>
            </p:cNvSpPr>
            <p:nvPr/>
          </p:nvSpPr>
          <p:spPr bwMode="auto">
            <a:xfrm>
              <a:off x="5655" y="1586"/>
              <a:ext cx="7" cy="465"/>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67" name="Rectangle 1303"/>
            <p:cNvSpPr>
              <a:spLocks noChangeArrowheads="1"/>
            </p:cNvSpPr>
            <p:nvPr/>
          </p:nvSpPr>
          <p:spPr bwMode="auto">
            <a:xfrm>
              <a:off x="5662" y="1586"/>
              <a:ext cx="7" cy="465"/>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68" name="Rectangle 1304"/>
            <p:cNvSpPr>
              <a:spLocks noChangeArrowheads="1"/>
            </p:cNvSpPr>
            <p:nvPr/>
          </p:nvSpPr>
          <p:spPr bwMode="auto">
            <a:xfrm>
              <a:off x="5669" y="1586"/>
              <a:ext cx="6" cy="465"/>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69" name="Rectangle 1305"/>
            <p:cNvSpPr>
              <a:spLocks noChangeArrowheads="1"/>
            </p:cNvSpPr>
            <p:nvPr/>
          </p:nvSpPr>
          <p:spPr bwMode="auto">
            <a:xfrm>
              <a:off x="5675" y="1586"/>
              <a:ext cx="7" cy="465"/>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70" name="Rectangle 1306"/>
            <p:cNvSpPr>
              <a:spLocks noChangeArrowheads="1"/>
            </p:cNvSpPr>
            <p:nvPr/>
          </p:nvSpPr>
          <p:spPr bwMode="auto">
            <a:xfrm>
              <a:off x="5682" y="1586"/>
              <a:ext cx="7" cy="465"/>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71" name="Rectangle 1307"/>
            <p:cNvSpPr>
              <a:spLocks noChangeArrowheads="1"/>
            </p:cNvSpPr>
            <p:nvPr/>
          </p:nvSpPr>
          <p:spPr bwMode="auto">
            <a:xfrm>
              <a:off x="5689" y="1586"/>
              <a:ext cx="7" cy="465"/>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72" name="Rectangle 1308"/>
            <p:cNvSpPr>
              <a:spLocks noChangeArrowheads="1"/>
            </p:cNvSpPr>
            <p:nvPr/>
          </p:nvSpPr>
          <p:spPr bwMode="auto">
            <a:xfrm>
              <a:off x="5696" y="1586"/>
              <a:ext cx="7" cy="465"/>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73" name="Rectangle 1309"/>
            <p:cNvSpPr>
              <a:spLocks noChangeArrowheads="1"/>
            </p:cNvSpPr>
            <p:nvPr/>
          </p:nvSpPr>
          <p:spPr bwMode="auto">
            <a:xfrm>
              <a:off x="5703" y="1586"/>
              <a:ext cx="6" cy="465"/>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974" name="Rectangle 1310"/>
            <p:cNvSpPr>
              <a:spLocks noChangeArrowheads="1"/>
            </p:cNvSpPr>
            <p:nvPr/>
          </p:nvSpPr>
          <p:spPr bwMode="auto">
            <a:xfrm>
              <a:off x="5709" y="1586"/>
              <a:ext cx="7" cy="465"/>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975" name="Rectangle 1311"/>
            <p:cNvSpPr>
              <a:spLocks noChangeArrowheads="1"/>
            </p:cNvSpPr>
            <p:nvPr/>
          </p:nvSpPr>
          <p:spPr bwMode="auto">
            <a:xfrm>
              <a:off x="5716" y="1586"/>
              <a:ext cx="7" cy="465"/>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6976" name="Rectangle 1312"/>
            <p:cNvSpPr>
              <a:spLocks noChangeArrowheads="1"/>
            </p:cNvSpPr>
            <p:nvPr/>
          </p:nvSpPr>
          <p:spPr bwMode="auto">
            <a:xfrm>
              <a:off x="5723" y="1586"/>
              <a:ext cx="7" cy="465"/>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6977" name="Rectangle 1313"/>
            <p:cNvSpPr>
              <a:spLocks noChangeArrowheads="1"/>
            </p:cNvSpPr>
            <p:nvPr/>
          </p:nvSpPr>
          <p:spPr bwMode="auto">
            <a:xfrm>
              <a:off x="5730" y="1586"/>
              <a:ext cx="7" cy="465"/>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6978" name="Rectangle 1314"/>
            <p:cNvSpPr>
              <a:spLocks noChangeArrowheads="1"/>
            </p:cNvSpPr>
            <p:nvPr/>
          </p:nvSpPr>
          <p:spPr bwMode="auto">
            <a:xfrm>
              <a:off x="5737" y="1586"/>
              <a:ext cx="6" cy="465"/>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79" name="Rectangle 1315"/>
            <p:cNvSpPr>
              <a:spLocks noChangeArrowheads="1"/>
            </p:cNvSpPr>
            <p:nvPr/>
          </p:nvSpPr>
          <p:spPr bwMode="auto">
            <a:xfrm>
              <a:off x="5743" y="1586"/>
              <a:ext cx="7" cy="465"/>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80" name="Rectangle 1316"/>
            <p:cNvSpPr>
              <a:spLocks noChangeArrowheads="1"/>
            </p:cNvSpPr>
            <p:nvPr/>
          </p:nvSpPr>
          <p:spPr bwMode="auto">
            <a:xfrm>
              <a:off x="5750" y="1586"/>
              <a:ext cx="7" cy="465"/>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81" name="Rectangle 1317"/>
            <p:cNvSpPr>
              <a:spLocks noChangeArrowheads="1"/>
            </p:cNvSpPr>
            <p:nvPr/>
          </p:nvSpPr>
          <p:spPr bwMode="auto">
            <a:xfrm>
              <a:off x="5757" y="1586"/>
              <a:ext cx="7" cy="465"/>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82" name="Rectangle 1318"/>
            <p:cNvSpPr>
              <a:spLocks noChangeArrowheads="1"/>
            </p:cNvSpPr>
            <p:nvPr/>
          </p:nvSpPr>
          <p:spPr bwMode="auto">
            <a:xfrm>
              <a:off x="5764" y="1586"/>
              <a:ext cx="7" cy="465"/>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83" name="Rectangle 1319"/>
            <p:cNvSpPr>
              <a:spLocks noChangeArrowheads="1"/>
            </p:cNvSpPr>
            <p:nvPr/>
          </p:nvSpPr>
          <p:spPr bwMode="auto">
            <a:xfrm>
              <a:off x="5771" y="1586"/>
              <a:ext cx="6" cy="465"/>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84" name="Rectangle 1320"/>
            <p:cNvSpPr>
              <a:spLocks noChangeArrowheads="1"/>
            </p:cNvSpPr>
            <p:nvPr/>
          </p:nvSpPr>
          <p:spPr bwMode="auto">
            <a:xfrm>
              <a:off x="5777" y="1586"/>
              <a:ext cx="7" cy="465"/>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85" name="Rectangle 1321"/>
            <p:cNvSpPr>
              <a:spLocks noChangeArrowheads="1"/>
            </p:cNvSpPr>
            <p:nvPr/>
          </p:nvSpPr>
          <p:spPr bwMode="auto">
            <a:xfrm>
              <a:off x="5784" y="1586"/>
              <a:ext cx="7" cy="465"/>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86" name="Rectangle 1322"/>
            <p:cNvSpPr>
              <a:spLocks noChangeArrowheads="1"/>
            </p:cNvSpPr>
            <p:nvPr/>
          </p:nvSpPr>
          <p:spPr bwMode="auto">
            <a:xfrm>
              <a:off x="5791" y="1586"/>
              <a:ext cx="7" cy="465"/>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87" name="Rectangle 1323"/>
            <p:cNvSpPr>
              <a:spLocks noChangeArrowheads="1"/>
            </p:cNvSpPr>
            <p:nvPr/>
          </p:nvSpPr>
          <p:spPr bwMode="auto">
            <a:xfrm>
              <a:off x="5798" y="1586"/>
              <a:ext cx="6" cy="465"/>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88" name="Rectangle 1324"/>
            <p:cNvSpPr>
              <a:spLocks noChangeArrowheads="1"/>
            </p:cNvSpPr>
            <p:nvPr/>
          </p:nvSpPr>
          <p:spPr bwMode="auto">
            <a:xfrm>
              <a:off x="5635" y="1586"/>
              <a:ext cx="169" cy="46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6989" name="Rectangle 1325"/>
            <p:cNvSpPr>
              <a:spLocks noChangeArrowheads="1"/>
            </p:cNvSpPr>
            <p:nvPr/>
          </p:nvSpPr>
          <p:spPr bwMode="auto">
            <a:xfrm>
              <a:off x="5838" y="1567"/>
              <a:ext cx="7" cy="453"/>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6990" name="Rectangle 1326"/>
            <p:cNvSpPr>
              <a:spLocks noChangeArrowheads="1"/>
            </p:cNvSpPr>
            <p:nvPr/>
          </p:nvSpPr>
          <p:spPr bwMode="auto">
            <a:xfrm>
              <a:off x="5845" y="1567"/>
              <a:ext cx="7" cy="453"/>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6991" name="Rectangle 1327"/>
            <p:cNvSpPr>
              <a:spLocks noChangeArrowheads="1"/>
            </p:cNvSpPr>
            <p:nvPr/>
          </p:nvSpPr>
          <p:spPr bwMode="auto">
            <a:xfrm>
              <a:off x="5852" y="1567"/>
              <a:ext cx="7" cy="453"/>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6992" name="Rectangle 1328"/>
            <p:cNvSpPr>
              <a:spLocks noChangeArrowheads="1"/>
            </p:cNvSpPr>
            <p:nvPr/>
          </p:nvSpPr>
          <p:spPr bwMode="auto">
            <a:xfrm>
              <a:off x="5859" y="1567"/>
              <a:ext cx="7" cy="453"/>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6993" name="Rectangle 1329"/>
            <p:cNvSpPr>
              <a:spLocks noChangeArrowheads="1"/>
            </p:cNvSpPr>
            <p:nvPr/>
          </p:nvSpPr>
          <p:spPr bwMode="auto">
            <a:xfrm>
              <a:off x="5866" y="1567"/>
              <a:ext cx="6" cy="453"/>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6994" name="Rectangle 1330"/>
            <p:cNvSpPr>
              <a:spLocks noChangeArrowheads="1"/>
            </p:cNvSpPr>
            <p:nvPr/>
          </p:nvSpPr>
          <p:spPr bwMode="auto">
            <a:xfrm>
              <a:off x="5872" y="1567"/>
              <a:ext cx="7" cy="453"/>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6995" name="Rectangle 1331"/>
            <p:cNvSpPr>
              <a:spLocks noChangeArrowheads="1"/>
            </p:cNvSpPr>
            <p:nvPr/>
          </p:nvSpPr>
          <p:spPr bwMode="auto">
            <a:xfrm>
              <a:off x="5879" y="1567"/>
              <a:ext cx="7" cy="453"/>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6996" name="Rectangle 1332"/>
            <p:cNvSpPr>
              <a:spLocks noChangeArrowheads="1"/>
            </p:cNvSpPr>
            <p:nvPr/>
          </p:nvSpPr>
          <p:spPr bwMode="auto">
            <a:xfrm>
              <a:off x="5886" y="1567"/>
              <a:ext cx="7" cy="453"/>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6997" name="Rectangle 1333"/>
            <p:cNvSpPr>
              <a:spLocks noChangeArrowheads="1"/>
            </p:cNvSpPr>
            <p:nvPr/>
          </p:nvSpPr>
          <p:spPr bwMode="auto">
            <a:xfrm>
              <a:off x="5893" y="1567"/>
              <a:ext cx="7" cy="453"/>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6998" name="Rectangle 1334"/>
            <p:cNvSpPr>
              <a:spLocks noChangeArrowheads="1"/>
            </p:cNvSpPr>
            <p:nvPr/>
          </p:nvSpPr>
          <p:spPr bwMode="auto">
            <a:xfrm>
              <a:off x="5900" y="1567"/>
              <a:ext cx="6" cy="453"/>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6999" name="Rectangle 1335"/>
            <p:cNvSpPr>
              <a:spLocks noChangeArrowheads="1"/>
            </p:cNvSpPr>
            <p:nvPr/>
          </p:nvSpPr>
          <p:spPr bwMode="auto">
            <a:xfrm>
              <a:off x="5906" y="1567"/>
              <a:ext cx="7" cy="453"/>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7000" name="Rectangle 1336"/>
            <p:cNvSpPr>
              <a:spLocks noChangeArrowheads="1"/>
            </p:cNvSpPr>
            <p:nvPr/>
          </p:nvSpPr>
          <p:spPr bwMode="auto">
            <a:xfrm>
              <a:off x="5913" y="1567"/>
              <a:ext cx="7" cy="453"/>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7001" name="Rectangle 1337"/>
            <p:cNvSpPr>
              <a:spLocks noChangeArrowheads="1"/>
            </p:cNvSpPr>
            <p:nvPr/>
          </p:nvSpPr>
          <p:spPr bwMode="auto">
            <a:xfrm>
              <a:off x="5920" y="1567"/>
              <a:ext cx="7" cy="453"/>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7002" name="Rectangle 1338"/>
            <p:cNvSpPr>
              <a:spLocks noChangeArrowheads="1"/>
            </p:cNvSpPr>
            <p:nvPr/>
          </p:nvSpPr>
          <p:spPr bwMode="auto">
            <a:xfrm>
              <a:off x="5927" y="1567"/>
              <a:ext cx="6" cy="453"/>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7003" name="Rectangle 1339"/>
            <p:cNvSpPr>
              <a:spLocks noChangeArrowheads="1"/>
            </p:cNvSpPr>
            <p:nvPr/>
          </p:nvSpPr>
          <p:spPr bwMode="auto">
            <a:xfrm>
              <a:off x="5933" y="1567"/>
              <a:ext cx="7" cy="453"/>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7004" name="Rectangle 1340"/>
            <p:cNvSpPr>
              <a:spLocks noChangeArrowheads="1"/>
            </p:cNvSpPr>
            <p:nvPr/>
          </p:nvSpPr>
          <p:spPr bwMode="auto">
            <a:xfrm>
              <a:off x="5940" y="1567"/>
              <a:ext cx="7" cy="453"/>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7005" name="Rectangle 1341"/>
            <p:cNvSpPr>
              <a:spLocks noChangeArrowheads="1"/>
            </p:cNvSpPr>
            <p:nvPr/>
          </p:nvSpPr>
          <p:spPr bwMode="auto">
            <a:xfrm>
              <a:off x="5947" y="1567"/>
              <a:ext cx="7" cy="453"/>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7006" name="Rectangle 1342"/>
            <p:cNvSpPr>
              <a:spLocks noChangeArrowheads="1"/>
            </p:cNvSpPr>
            <p:nvPr/>
          </p:nvSpPr>
          <p:spPr bwMode="auto">
            <a:xfrm>
              <a:off x="5954" y="1567"/>
              <a:ext cx="7" cy="453"/>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7007" name="Rectangle 1343"/>
            <p:cNvSpPr>
              <a:spLocks noChangeArrowheads="1"/>
            </p:cNvSpPr>
            <p:nvPr/>
          </p:nvSpPr>
          <p:spPr bwMode="auto">
            <a:xfrm>
              <a:off x="5961" y="1567"/>
              <a:ext cx="6" cy="453"/>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7008" name="Rectangle 1344"/>
            <p:cNvSpPr>
              <a:spLocks noChangeArrowheads="1"/>
            </p:cNvSpPr>
            <p:nvPr/>
          </p:nvSpPr>
          <p:spPr bwMode="auto">
            <a:xfrm>
              <a:off x="5967" y="1567"/>
              <a:ext cx="7" cy="453"/>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7009" name="Rectangle 1345"/>
            <p:cNvSpPr>
              <a:spLocks noChangeArrowheads="1"/>
            </p:cNvSpPr>
            <p:nvPr/>
          </p:nvSpPr>
          <p:spPr bwMode="auto">
            <a:xfrm>
              <a:off x="5974" y="1567"/>
              <a:ext cx="7" cy="453"/>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7010" name="Rectangle 1346"/>
            <p:cNvSpPr>
              <a:spLocks noChangeArrowheads="1"/>
            </p:cNvSpPr>
            <p:nvPr/>
          </p:nvSpPr>
          <p:spPr bwMode="auto">
            <a:xfrm>
              <a:off x="5981" y="1567"/>
              <a:ext cx="7" cy="453"/>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7011" name="Rectangle 1347"/>
            <p:cNvSpPr>
              <a:spLocks noChangeArrowheads="1"/>
            </p:cNvSpPr>
            <p:nvPr/>
          </p:nvSpPr>
          <p:spPr bwMode="auto">
            <a:xfrm>
              <a:off x="5988" y="1567"/>
              <a:ext cx="7" cy="453"/>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7012" name="Rectangle 1348"/>
            <p:cNvSpPr>
              <a:spLocks noChangeArrowheads="1"/>
            </p:cNvSpPr>
            <p:nvPr/>
          </p:nvSpPr>
          <p:spPr bwMode="auto">
            <a:xfrm>
              <a:off x="5995" y="1567"/>
              <a:ext cx="6" cy="453"/>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7013" name="Rectangle 1349"/>
            <p:cNvSpPr>
              <a:spLocks noChangeArrowheads="1"/>
            </p:cNvSpPr>
            <p:nvPr/>
          </p:nvSpPr>
          <p:spPr bwMode="auto">
            <a:xfrm>
              <a:off x="6001" y="1567"/>
              <a:ext cx="7" cy="453"/>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7014" name="Rectangle 1350"/>
            <p:cNvSpPr>
              <a:spLocks noChangeArrowheads="1"/>
            </p:cNvSpPr>
            <p:nvPr/>
          </p:nvSpPr>
          <p:spPr bwMode="auto">
            <a:xfrm>
              <a:off x="5838" y="1567"/>
              <a:ext cx="170" cy="45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015" name="Rectangle 1351"/>
            <p:cNvSpPr>
              <a:spLocks noChangeArrowheads="1"/>
            </p:cNvSpPr>
            <p:nvPr/>
          </p:nvSpPr>
          <p:spPr bwMode="auto">
            <a:xfrm>
              <a:off x="6042" y="1573"/>
              <a:ext cx="7" cy="44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7016" name="Rectangle 1352"/>
            <p:cNvSpPr>
              <a:spLocks noChangeArrowheads="1"/>
            </p:cNvSpPr>
            <p:nvPr/>
          </p:nvSpPr>
          <p:spPr bwMode="auto">
            <a:xfrm>
              <a:off x="6049" y="1573"/>
              <a:ext cx="7" cy="44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7017" name="Rectangle 1353"/>
            <p:cNvSpPr>
              <a:spLocks noChangeArrowheads="1"/>
            </p:cNvSpPr>
            <p:nvPr/>
          </p:nvSpPr>
          <p:spPr bwMode="auto">
            <a:xfrm>
              <a:off x="6056" y="1573"/>
              <a:ext cx="6" cy="44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7018" name="Rectangle 1354"/>
            <p:cNvSpPr>
              <a:spLocks noChangeArrowheads="1"/>
            </p:cNvSpPr>
            <p:nvPr/>
          </p:nvSpPr>
          <p:spPr bwMode="auto">
            <a:xfrm>
              <a:off x="6062" y="1573"/>
              <a:ext cx="7" cy="44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7019" name="Rectangle 1355"/>
            <p:cNvSpPr>
              <a:spLocks noChangeArrowheads="1"/>
            </p:cNvSpPr>
            <p:nvPr/>
          </p:nvSpPr>
          <p:spPr bwMode="auto">
            <a:xfrm>
              <a:off x="6069" y="1573"/>
              <a:ext cx="7" cy="44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7020" name="Rectangle 1356"/>
            <p:cNvSpPr>
              <a:spLocks noChangeArrowheads="1"/>
            </p:cNvSpPr>
            <p:nvPr/>
          </p:nvSpPr>
          <p:spPr bwMode="auto">
            <a:xfrm>
              <a:off x="6076" y="1573"/>
              <a:ext cx="7" cy="44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7021" name="Rectangle 1357"/>
            <p:cNvSpPr>
              <a:spLocks noChangeArrowheads="1"/>
            </p:cNvSpPr>
            <p:nvPr/>
          </p:nvSpPr>
          <p:spPr bwMode="auto">
            <a:xfrm>
              <a:off x="6083" y="1573"/>
              <a:ext cx="7" cy="44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7022" name="Rectangle 1358"/>
            <p:cNvSpPr>
              <a:spLocks noChangeArrowheads="1"/>
            </p:cNvSpPr>
            <p:nvPr/>
          </p:nvSpPr>
          <p:spPr bwMode="auto">
            <a:xfrm>
              <a:off x="6090" y="1573"/>
              <a:ext cx="6" cy="44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7023" name="Rectangle 1359"/>
            <p:cNvSpPr>
              <a:spLocks noChangeArrowheads="1"/>
            </p:cNvSpPr>
            <p:nvPr/>
          </p:nvSpPr>
          <p:spPr bwMode="auto">
            <a:xfrm>
              <a:off x="6096" y="1573"/>
              <a:ext cx="7" cy="44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7024" name="Rectangle 1360"/>
            <p:cNvSpPr>
              <a:spLocks noChangeArrowheads="1"/>
            </p:cNvSpPr>
            <p:nvPr/>
          </p:nvSpPr>
          <p:spPr bwMode="auto">
            <a:xfrm>
              <a:off x="6103" y="1573"/>
              <a:ext cx="7" cy="44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7025" name="Rectangle 1361"/>
            <p:cNvSpPr>
              <a:spLocks noChangeArrowheads="1"/>
            </p:cNvSpPr>
            <p:nvPr/>
          </p:nvSpPr>
          <p:spPr bwMode="auto">
            <a:xfrm>
              <a:off x="6110" y="1573"/>
              <a:ext cx="7" cy="44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7026" name="Rectangle 1362"/>
            <p:cNvSpPr>
              <a:spLocks noChangeArrowheads="1"/>
            </p:cNvSpPr>
            <p:nvPr/>
          </p:nvSpPr>
          <p:spPr bwMode="auto">
            <a:xfrm>
              <a:off x="6117" y="1573"/>
              <a:ext cx="7" cy="44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7027" name="Rectangle 1363"/>
            <p:cNvSpPr>
              <a:spLocks noChangeArrowheads="1"/>
            </p:cNvSpPr>
            <p:nvPr/>
          </p:nvSpPr>
          <p:spPr bwMode="auto">
            <a:xfrm>
              <a:off x="6124" y="1573"/>
              <a:ext cx="6" cy="447"/>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7028" name="Rectangle 1364"/>
            <p:cNvSpPr>
              <a:spLocks noChangeArrowheads="1"/>
            </p:cNvSpPr>
            <p:nvPr/>
          </p:nvSpPr>
          <p:spPr bwMode="auto">
            <a:xfrm>
              <a:off x="6130" y="1573"/>
              <a:ext cx="7" cy="447"/>
            </a:xfrm>
            <a:prstGeom prst="rect">
              <a:avLst/>
            </a:prstGeom>
            <a:solidFill>
              <a:srgbClr val="FCFC00"/>
            </a:solidFill>
            <a:ln w="9525">
              <a:noFill/>
              <a:miter lim="800000"/>
              <a:headEnd/>
              <a:tailEnd/>
            </a:ln>
          </p:spPr>
          <p:txBody>
            <a:bodyPr/>
            <a:lstStyle/>
            <a:p>
              <a:pPr>
                <a:defRPr/>
              </a:pPr>
              <a:endParaRPr lang="en-US">
                <a:latin typeface="Arial" charset="0"/>
              </a:endParaRPr>
            </a:p>
          </p:txBody>
        </p:sp>
        <p:sp>
          <p:nvSpPr>
            <p:cNvPr id="627029" name="Rectangle 1365"/>
            <p:cNvSpPr>
              <a:spLocks noChangeArrowheads="1"/>
            </p:cNvSpPr>
            <p:nvPr/>
          </p:nvSpPr>
          <p:spPr bwMode="auto">
            <a:xfrm>
              <a:off x="6137" y="1573"/>
              <a:ext cx="7" cy="447"/>
            </a:xfrm>
            <a:prstGeom prst="rect">
              <a:avLst/>
            </a:prstGeom>
            <a:solidFill>
              <a:srgbClr val="F8F800"/>
            </a:solidFill>
            <a:ln w="9525">
              <a:noFill/>
              <a:miter lim="800000"/>
              <a:headEnd/>
              <a:tailEnd/>
            </a:ln>
          </p:spPr>
          <p:txBody>
            <a:bodyPr/>
            <a:lstStyle/>
            <a:p>
              <a:pPr>
                <a:defRPr/>
              </a:pPr>
              <a:endParaRPr lang="en-US">
                <a:latin typeface="Arial" charset="0"/>
              </a:endParaRPr>
            </a:p>
          </p:txBody>
        </p:sp>
        <p:sp>
          <p:nvSpPr>
            <p:cNvPr id="627030" name="Rectangle 1366"/>
            <p:cNvSpPr>
              <a:spLocks noChangeArrowheads="1"/>
            </p:cNvSpPr>
            <p:nvPr/>
          </p:nvSpPr>
          <p:spPr bwMode="auto">
            <a:xfrm>
              <a:off x="6144" y="1573"/>
              <a:ext cx="7" cy="447"/>
            </a:xfrm>
            <a:prstGeom prst="rect">
              <a:avLst/>
            </a:prstGeom>
            <a:solidFill>
              <a:srgbClr val="F2F200"/>
            </a:solidFill>
            <a:ln w="9525">
              <a:noFill/>
              <a:miter lim="800000"/>
              <a:headEnd/>
              <a:tailEnd/>
            </a:ln>
          </p:spPr>
          <p:txBody>
            <a:bodyPr/>
            <a:lstStyle/>
            <a:p>
              <a:pPr>
                <a:defRPr/>
              </a:pPr>
              <a:endParaRPr lang="en-US">
                <a:latin typeface="Arial" charset="0"/>
              </a:endParaRPr>
            </a:p>
          </p:txBody>
        </p:sp>
        <p:sp>
          <p:nvSpPr>
            <p:cNvPr id="627031" name="Rectangle 1367"/>
            <p:cNvSpPr>
              <a:spLocks noChangeArrowheads="1"/>
            </p:cNvSpPr>
            <p:nvPr/>
          </p:nvSpPr>
          <p:spPr bwMode="auto">
            <a:xfrm>
              <a:off x="6151" y="1573"/>
              <a:ext cx="7" cy="447"/>
            </a:xfrm>
            <a:prstGeom prst="rect">
              <a:avLst/>
            </a:prstGeom>
            <a:solidFill>
              <a:srgbClr val="E8E800"/>
            </a:solidFill>
            <a:ln w="9525">
              <a:noFill/>
              <a:miter lim="800000"/>
              <a:headEnd/>
              <a:tailEnd/>
            </a:ln>
          </p:spPr>
          <p:txBody>
            <a:bodyPr/>
            <a:lstStyle/>
            <a:p>
              <a:pPr>
                <a:defRPr/>
              </a:pPr>
              <a:endParaRPr lang="en-US">
                <a:latin typeface="Arial" charset="0"/>
              </a:endParaRPr>
            </a:p>
          </p:txBody>
        </p:sp>
        <p:sp>
          <p:nvSpPr>
            <p:cNvPr id="627032" name="Rectangle 1368"/>
            <p:cNvSpPr>
              <a:spLocks noChangeArrowheads="1"/>
            </p:cNvSpPr>
            <p:nvPr/>
          </p:nvSpPr>
          <p:spPr bwMode="auto">
            <a:xfrm>
              <a:off x="6158" y="1573"/>
              <a:ext cx="6" cy="447"/>
            </a:xfrm>
            <a:prstGeom prst="rect">
              <a:avLst/>
            </a:prstGeom>
            <a:solidFill>
              <a:srgbClr val="DCDC00"/>
            </a:solidFill>
            <a:ln w="9525">
              <a:noFill/>
              <a:miter lim="800000"/>
              <a:headEnd/>
              <a:tailEnd/>
            </a:ln>
          </p:spPr>
          <p:txBody>
            <a:bodyPr/>
            <a:lstStyle/>
            <a:p>
              <a:pPr>
                <a:defRPr/>
              </a:pPr>
              <a:endParaRPr lang="en-US">
                <a:latin typeface="Arial" charset="0"/>
              </a:endParaRPr>
            </a:p>
          </p:txBody>
        </p:sp>
        <p:sp>
          <p:nvSpPr>
            <p:cNvPr id="627033" name="Rectangle 1369"/>
            <p:cNvSpPr>
              <a:spLocks noChangeArrowheads="1"/>
            </p:cNvSpPr>
            <p:nvPr/>
          </p:nvSpPr>
          <p:spPr bwMode="auto">
            <a:xfrm>
              <a:off x="6164" y="1573"/>
              <a:ext cx="7" cy="447"/>
            </a:xfrm>
            <a:prstGeom prst="rect">
              <a:avLst/>
            </a:prstGeom>
            <a:solidFill>
              <a:srgbClr val="CDCD00"/>
            </a:solidFill>
            <a:ln w="9525">
              <a:noFill/>
              <a:miter lim="800000"/>
              <a:headEnd/>
              <a:tailEnd/>
            </a:ln>
          </p:spPr>
          <p:txBody>
            <a:bodyPr/>
            <a:lstStyle/>
            <a:p>
              <a:pPr>
                <a:defRPr/>
              </a:pPr>
              <a:endParaRPr lang="en-US">
                <a:latin typeface="Arial" charset="0"/>
              </a:endParaRPr>
            </a:p>
          </p:txBody>
        </p:sp>
        <p:sp>
          <p:nvSpPr>
            <p:cNvPr id="627034" name="Rectangle 1370"/>
            <p:cNvSpPr>
              <a:spLocks noChangeArrowheads="1"/>
            </p:cNvSpPr>
            <p:nvPr/>
          </p:nvSpPr>
          <p:spPr bwMode="auto">
            <a:xfrm>
              <a:off x="6171" y="1573"/>
              <a:ext cx="7" cy="447"/>
            </a:xfrm>
            <a:prstGeom prst="rect">
              <a:avLst/>
            </a:prstGeom>
            <a:solidFill>
              <a:srgbClr val="BCBC00"/>
            </a:solidFill>
            <a:ln w="9525">
              <a:noFill/>
              <a:miter lim="800000"/>
              <a:headEnd/>
              <a:tailEnd/>
            </a:ln>
          </p:spPr>
          <p:txBody>
            <a:bodyPr/>
            <a:lstStyle/>
            <a:p>
              <a:pPr>
                <a:defRPr/>
              </a:pPr>
              <a:endParaRPr lang="en-US">
                <a:latin typeface="Arial" charset="0"/>
              </a:endParaRPr>
            </a:p>
          </p:txBody>
        </p:sp>
        <p:sp>
          <p:nvSpPr>
            <p:cNvPr id="627035" name="Rectangle 1371"/>
            <p:cNvSpPr>
              <a:spLocks noChangeArrowheads="1"/>
            </p:cNvSpPr>
            <p:nvPr/>
          </p:nvSpPr>
          <p:spPr bwMode="auto">
            <a:xfrm>
              <a:off x="6178" y="1573"/>
              <a:ext cx="7" cy="447"/>
            </a:xfrm>
            <a:prstGeom prst="rect">
              <a:avLst/>
            </a:prstGeom>
            <a:solidFill>
              <a:srgbClr val="AAAA00"/>
            </a:solidFill>
            <a:ln w="9525">
              <a:noFill/>
              <a:miter lim="800000"/>
              <a:headEnd/>
              <a:tailEnd/>
            </a:ln>
          </p:spPr>
          <p:txBody>
            <a:bodyPr/>
            <a:lstStyle/>
            <a:p>
              <a:pPr>
                <a:defRPr/>
              </a:pPr>
              <a:endParaRPr lang="en-US">
                <a:latin typeface="Arial" charset="0"/>
              </a:endParaRPr>
            </a:p>
          </p:txBody>
        </p:sp>
        <p:sp>
          <p:nvSpPr>
            <p:cNvPr id="627036" name="Rectangle 1372"/>
            <p:cNvSpPr>
              <a:spLocks noChangeArrowheads="1"/>
            </p:cNvSpPr>
            <p:nvPr/>
          </p:nvSpPr>
          <p:spPr bwMode="auto">
            <a:xfrm>
              <a:off x="6185" y="1573"/>
              <a:ext cx="7" cy="447"/>
            </a:xfrm>
            <a:prstGeom prst="rect">
              <a:avLst/>
            </a:prstGeom>
            <a:solidFill>
              <a:srgbClr val="9A9A00"/>
            </a:solidFill>
            <a:ln w="9525">
              <a:noFill/>
              <a:miter lim="800000"/>
              <a:headEnd/>
              <a:tailEnd/>
            </a:ln>
          </p:spPr>
          <p:txBody>
            <a:bodyPr/>
            <a:lstStyle/>
            <a:p>
              <a:pPr>
                <a:defRPr/>
              </a:pPr>
              <a:endParaRPr lang="en-US">
                <a:latin typeface="Arial" charset="0"/>
              </a:endParaRPr>
            </a:p>
          </p:txBody>
        </p:sp>
        <p:sp>
          <p:nvSpPr>
            <p:cNvPr id="627037" name="Rectangle 1373"/>
            <p:cNvSpPr>
              <a:spLocks noChangeArrowheads="1"/>
            </p:cNvSpPr>
            <p:nvPr/>
          </p:nvSpPr>
          <p:spPr bwMode="auto">
            <a:xfrm>
              <a:off x="6192" y="1573"/>
              <a:ext cx="6" cy="447"/>
            </a:xfrm>
            <a:prstGeom prst="rect">
              <a:avLst/>
            </a:prstGeom>
            <a:solidFill>
              <a:srgbClr val="8C8C00"/>
            </a:solidFill>
            <a:ln w="9525">
              <a:noFill/>
              <a:miter lim="800000"/>
              <a:headEnd/>
              <a:tailEnd/>
            </a:ln>
          </p:spPr>
          <p:txBody>
            <a:bodyPr/>
            <a:lstStyle/>
            <a:p>
              <a:pPr>
                <a:defRPr/>
              </a:pPr>
              <a:endParaRPr lang="en-US">
                <a:latin typeface="Arial" charset="0"/>
              </a:endParaRPr>
            </a:p>
          </p:txBody>
        </p:sp>
        <p:sp>
          <p:nvSpPr>
            <p:cNvPr id="627038" name="Rectangle 1374"/>
            <p:cNvSpPr>
              <a:spLocks noChangeArrowheads="1"/>
            </p:cNvSpPr>
            <p:nvPr/>
          </p:nvSpPr>
          <p:spPr bwMode="auto">
            <a:xfrm>
              <a:off x="6198" y="1573"/>
              <a:ext cx="7" cy="447"/>
            </a:xfrm>
            <a:prstGeom prst="rect">
              <a:avLst/>
            </a:prstGeom>
            <a:solidFill>
              <a:srgbClr val="808000"/>
            </a:solidFill>
            <a:ln w="9525">
              <a:noFill/>
              <a:miter lim="800000"/>
              <a:headEnd/>
              <a:tailEnd/>
            </a:ln>
          </p:spPr>
          <p:txBody>
            <a:bodyPr/>
            <a:lstStyle/>
            <a:p>
              <a:pPr>
                <a:defRPr/>
              </a:pPr>
              <a:endParaRPr lang="en-US">
                <a:latin typeface="Arial" charset="0"/>
              </a:endParaRPr>
            </a:p>
          </p:txBody>
        </p:sp>
        <p:sp>
          <p:nvSpPr>
            <p:cNvPr id="627039" name="Rectangle 1375"/>
            <p:cNvSpPr>
              <a:spLocks noChangeArrowheads="1"/>
            </p:cNvSpPr>
            <p:nvPr/>
          </p:nvSpPr>
          <p:spPr bwMode="auto">
            <a:xfrm>
              <a:off x="6205" y="1573"/>
              <a:ext cx="7" cy="447"/>
            </a:xfrm>
            <a:prstGeom prst="rect">
              <a:avLst/>
            </a:prstGeom>
            <a:solidFill>
              <a:srgbClr val="797900"/>
            </a:solidFill>
            <a:ln w="9525">
              <a:noFill/>
              <a:miter lim="800000"/>
              <a:headEnd/>
              <a:tailEnd/>
            </a:ln>
          </p:spPr>
          <p:txBody>
            <a:bodyPr/>
            <a:lstStyle/>
            <a:p>
              <a:pPr>
                <a:defRPr/>
              </a:pPr>
              <a:endParaRPr lang="en-US">
                <a:latin typeface="Arial" charset="0"/>
              </a:endParaRPr>
            </a:p>
          </p:txBody>
        </p:sp>
        <p:sp>
          <p:nvSpPr>
            <p:cNvPr id="627040" name="Rectangle 1376"/>
            <p:cNvSpPr>
              <a:spLocks noChangeArrowheads="1"/>
            </p:cNvSpPr>
            <p:nvPr/>
          </p:nvSpPr>
          <p:spPr bwMode="auto">
            <a:xfrm>
              <a:off x="6042" y="1573"/>
              <a:ext cx="170" cy="44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041" name="Rectangle 1377"/>
            <p:cNvSpPr>
              <a:spLocks noChangeArrowheads="1"/>
            </p:cNvSpPr>
            <p:nvPr/>
          </p:nvSpPr>
          <p:spPr bwMode="auto">
            <a:xfrm>
              <a:off x="1160" y="2987"/>
              <a:ext cx="7" cy="6"/>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042" name="Rectangle 1378"/>
            <p:cNvSpPr>
              <a:spLocks noChangeArrowheads="1"/>
            </p:cNvSpPr>
            <p:nvPr/>
          </p:nvSpPr>
          <p:spPr bwMode="auto">
            <a:xfrm>
              <a:off x="1167" y="2987"/>
              <a:ext cx="6" cy="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043" name="Rectangle 1379"/>
            <p:cNvSpPr>
              <a:spLocks noChangeArrowheads="1"/>
            </p:cNvSpPr>
            <p:nvPr/>
          </p:nvSpPr>
          <p:spPr bwMode="auto">
            <a:xfrm>
              <a:off x="1173" y="2987"/>
              <a:ext cx="7" cy="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044" name="Rectangle 1380"/>
            <p:cNvSpPr>
              <a:spLocks noChangeArrowheads="1"/>
            </p:cNvSpPr>
            <p:nvPr/>
          </p:nvSpPr>
          <p:spPr bwMode="auto">
            <a:xfrm>
              <a:off x="1180" y="2987"/>
              <a:ext cx="7" cy="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045" name="Rectangle 1381"/>
            <p:cNvSpPr>
              <a:spLocks noChangeArrowheads="1"/>
            </p:cNvSpPr>
            <p:nvPr/>
          </p:nvSpPr>
          <p:spPr bwMode="auto">
            <a:xfrm>
              <a:off x="1187" y="2987"/>
              <a:ext cx="7" cy="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046" name="Rectangle 1382"/>
            <p:cNvSpPr>
              <a:spLocks noChangeArrowheads="1"/>
            </p:cNvSpPr>
            <p:nvPr/>
          </p:nvSpPr>
          <p:spPr bwMode="auto">
            <a:xfrm>
              <a:off x="1194" y="2987"/>
              <a:ext cx="7" cy="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047" name="Rectangle 1383"/>
            <p:cNvSpPr>
              <a:spLocks noChangeArrowheads="1"/>
            </p:cNvSpPr>
            <p:nvPr/>
          </p:nvSpPr>
          <p:spPr bwMode="auto">
            <a:xfrm>
              <a:off x="1201" y="2987"/>
              <a:ext cx="6" cy="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048" name="Rectangle 1384"/>
            <p:cNvSpPr>
              <a:spLocks noChangeArrowheads="1"/>
            </p:cNvSpPr>
            <p:nvPr/>
          </p:nvSpPr>
          <p:spPr bwMode="auto">
            <a:xfrm>
              <a:off x="1207" y="2987"/>
              <a:ext cx="7" cy="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049" name="Rectangle 1385"/>
            <p:cNvSpPr>
              <a:spLocks noChangeArrowheads="1"/>
            </p:cNvSpPr>
            <p:nvPr/>
          </p:nvSpPr>
          <p:spPr bwMode="auto">
            <a:xfrm>
              <a:off x="1214" y="2987"/>
              <a:ext cx="7" cy="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050" name="Rectangle 1386"/>
            <p:cNvSpPr>
              <a:spLocks noChangeArrowheads="1"/>
            </p:cNvSpPr>
            <p:nvPr/>
          </p:nvSpPr>
          <p:spPr bwMode="auto">
            <a:xfrm>
              <a:off x="1221" y="2987"/>
              <a:ext cx="7" cy="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051" name="Rectangle 1387"/>
            <p:cNvSpPr>
              <a:spLocks noChangeArrowheads="1"/>
            </p:cNvSpPr>
            <p:nvPr/>
          </p:nvSpPr>
          <p:spPr bwMode="auto">
            <a:xfrm>
              <a:off x="1228" y="2987"/>
              <a:ext cx="6" cy="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052" name="Rectangle 1388"/>
            <p:cNvSpPr>
              <a:spLocks noChangeArrowheads="1"/>
            </p:cNvSpPr>
            <p:nvPr/>
          </p:nvSpPr>
          <p:spPr bwMode="auto">
            <a:xfrm>
              <a:off x="1234" y="2987"/>
              <a:ext cx="7" cy="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053" name="Rectangle 1389"/>
            <p:cNvSpPr>
              <a:spLocks noChangeArrowheads="1"/>
            </p:cNvSpPr>
            <p:nvPr/>
          </p:nvSpPr>
          <p:spPr bwMode="auto">
            <a:xfrm>
              <a:off x="1241" y="2987"/>
              <a:ext cx="7" cy="6"/>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054" name="Rectangle 1390"/>
            <p:cNvSpPr>
              <a:spLocks noChangeArrowheads="1"/>
            </p:cNvSpPr>
            <p:nvPr/>
          </p:nvSpPr>
          <p:spPr bwMode="auto">
            <a:xfrm>
              <a:off x="1248" y="2987"/>
              <a:ext cx="7" cy="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055" name="Rectangle 1391"/>
            <p:cNvSpPr>
              <a:spLocks noChangeArrowheads="1"/>
            </p:cNvSpPr>
            <p:nvPr/>
          </p:nvSpPr>
          <p:spPr bwMode="auto">
            <a:xfrm>
              <a:off x="1255" y="2987"/>
              <a:ext cx="7" cy="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056" name="Rectangle 1392"/>
            <p:cNvSpPr>
              <a:spLocks noChangeArrowheads="1"/>
            </p:cNvSpPr>
            <p:nvPr/>
          </p:nvSpPr>
          <p:spPr bwMode="auto">
            <a:xfrm>
              <a:off x="1262" y="2987"/>
              <a:ext cx="6" cy="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057" name="Rectangle 1393"/>
            <p:cNvSpPr>
              <a:spLocks noChangeArrowheads="1"/>
            </p:cNvSpPr>
            <p:nvPr/>
          </p:nvSpPr>
          <p:spPr bwMode="auto">
            <a:xfrm>
              <a:off x="1268" y="2987"/>
              <a:ext cx="7" cy="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058" name="Rectangle 1394"/>
            <p:cNvSpPr>
              <a:spLocks noChangeArrowheads="1"/>
            </p:cNvSpPr>
            <p:nvPr/>
          </p:nvSpPr>
          <p:spPr bwMode="auto">
            <a:xfrm>
              <a:off x="1275" y="2987"/>
              <a:ext cx="7" cy="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059" name="Rectangle 1395"/>
            <p:cNvSpPr>
              <a:spLocks noChangeArrowheads="1"/>
            </p:cNvSpPr>
            <p:nvPr/>
          </p:nvSpPr>
          <p:spPr bwMode="auto">
            <a:xfrm>
              <a:off x="1282" y="2987"/>
              <a:ext cx="7" cy="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060" name="Rectangle 1396"/>
            <p:cNvSpPr>
              <a:spLocks noChangeArrowheads="1"/>
            </p:cNvSpPr>
            <p:nvPr/>
          </p:nvSpPr>
          <p:spPr bwMode="auto">
            <a:xfrm>
              <a:off x="1289" y="2987"/>
              <a:ext cx="7" cy="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061" name="Rectangle 1397"/>
            <p:cNvSpPr>
              <a:spLocks noChangeArrowheads="1"/>
            </p:cNvSpPr>
            <p:nvPr/>
          </p:nvSpPr>
          <p:spPr bwMode="auto">
            <a:xfrm>
              <a:off x="1296" y="2987"/>
              <a:ext cx="6" cy="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062" name="Rectangle 1398"/>
            <p:cNvSpPr>
              <a:spLocks noChangeArrowheads="1"/>
            </p:cNvSpPr>
            <p:nvPr/>
          </p:nvSpPr>
          <p:spPr bwMode="auto">
            <a:xfrm>
              <a:off x="1302" y="2987"/>
              <a:ext cx="7" cy="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063" name="Rectangle 1399"/>
            <p:cNvSpPr>
              <a:spLocks noChangeArrowheads="1"/>
            </p:cNvSpPr>
            <p:nvPr/>
          </p:nvSpPr>
          <p:spPr bwMode="auto">
            <a:xfrm>
              <a:off x="1309" y="2987"/>
              <a:ext cx="7" cy="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064" name="Rectangle 1400"/>
            <p:cNvSpPr>
              <a:spLocks noChangeArrowheads="1"/>
            </p:cNvSpPr>
            <p:nvPr/>
          </p:nvSpPr>
          <p:spPr bwMode="auto">
            <a:xfrm>
              <a:off x="1316" y="2987"/>
              <a:ext cx="7" cy="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065" name="Rectangle 1401"/>
            <p:cNvSpPr>
              <a:spLocks noChangeArrowheads="1"/>
            </p:cNvSpPr>
            <p:nvPr/>
          </p:nvSpPr>
          <p:spPr bwMode="auto">
            <a:xfrm>
              <a:off x="1323" y="2987"/>
              <a:ext cx="7" cy="6"/>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066" name="Rectangle 1402"/>
            <p:cNvSpPr>
              <a:spLocks noChangeArrowheads="1"/>
            </p:cNvSpPr>
            <p:nvPr/>
          </p:nvSpPr>
          <p:spPr bwMode="auto">
            <a:xfrm>
              <a:off x="1160" y="2987"/>
              <a:ext cx="170" cy="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067" name="Rectangle 1403"/>
            <p:cNvSpPr>
              <a:spLocks noChangeArrowheads="1"/>
            </p:cNvSpPr>
            <p:nvPr/>
          </p:nvSpPr>
          <p:spPr bwMode="auto">
            <a:xfrm>
              <a:off x="1363" y="2818"/>
              <a:ext cx="7" cy="12"/>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068" name="Rectangle 1404"/>
            <p:cNvSpPr>
              <a:spLocks noChangeArrowheads="1"/>
            </p:cNvSpPr>
            <p:nvPr/>
          </p:nvSpPr>
          <p:spPr bwMode="auto">
            <a:xfrm>
              <a:off x="1370" y="2818"/>
              <a:ext cx="7" cy="12"/>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069" name="Rectangle 1405"/>
            <p:cNvSpPr>
              <a:spLocks noChangeArrowheads="1"/>
            </p:cNvSpPr>
            <p:nvPr/>
          </p:nvSpPr>
          <p:spPr bwMode="auto">
            <a:xfrm>
              <a:off x="1377" y="2818"/>
              <a:ext cx="7" cy="12"/>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070" name="Rectangle 1406"/>
            <p:cNvSpPr>
              <a:spLocks noChangeArrowheads="1"/>
            </p:cNvSpPr>
            <p:nvPr/>
          </p:nvSpPr>
          <p:spPr bwMode="auto">
            <a:xfrm>
              <a:off x="1384" y="2818"/>
              <a:ext cx="7" cy="12"/>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071" name="Rectangle 1407"/>
            <p:cNvSpPr>
              <a:spLocks noChangeArrowheads="1"/>
            </p:cNvSpPr>
            <p:nvPr/>
          </p:nvSpPr>
          <p:spPr bwMode="auto">
            <a:xfrm>
              <a:off x="1391" y="2818"/>
              <a:ext cx="6" cy="12"/>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072" name="Rectangle 1408"/>
            <p:cNvSpPr>
              <a:spLocks noChangeArrowheads="1"/>
            </p:cNvSpPr>
            <p:nvPr/>
          </p:nvSpPr>
          <p:spPr bwMode="auto">
            <a:xfrm>
              <a:off x="1397" y="2818"/>
              <a:ext cx="7" cy="12"/>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073" name="Rectangle 1409"/>
            <p:cNvSpPr>
              <a:spLocks noChangeArrowheads="1"/>
            </p:cNvSpPr>
            <p:nvPr/>
          </p:nvSpPr>
          <p:spPr bwMode="auto">
            <a:xfrm>
              <a:off x="1404" y="2818"/>
              <a:ext cx="7" cy="12"/>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074" name="Rectangle 1410"/>
            <p:cNvSpPr>
              <a:spLocks noChangeArrowheads="1"/>
            </p:cNvSpPr>
            <p:nvPr/>
          </p:nvSpPr>
          <p:spPr bwMode="auto">
            <a:xfrm>
              <a:off x="1411" y="2818"/>
              <a:ext cx="7" cy="12"/>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075" name="Rectangle 1411"/>
            <p:cNvSpPr>
              <a:spLocks noChangeArrowheads="1"/>
            </p:cNvSpPr>
            <p:nvPr/>
          </p:nvSpPr>
          <p:spPr bwMode="auto">
            <a:xfrm>
              <a:off x="1418" y="2818"/>
              <a:ext cx="7" cy="12"/>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076" name="Rectangle 1412"/>
            <p:cNvSpPr>
              <a:spLocks noChangeArrowheads="1"/>
            </p:cNvSpPr>
            <p:nvPr/>
          </p:nvSpPr>
          <p:spPr bwMode="auto">
            <a:xfrm>
              <a:off x="1425" y="2818"/>
              <a:ext cx="6" cy="12"/>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077" name="Rectangle 1413"/>
            <p:cNvSpPr>
              <a:spLocks noChangeArrowheads="1"/>
            </p:cNvSpPr>
            <p:nvPr/>
          </p:nvSpPr>
          <p:spPr bwMode="auto">
            <a:xfrm>
              <a:off x="1431" y="2818"/>
              <a:ext cx="7" cy="12"/>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078" name="Rectangle 1414"/>
            <p:cNvSpPr>
              <a:spLocks noChangeArrowheads="1"/>
            </p:cNvSpPr>
            <p:nvPr/>
          </p:nvSpPr>
          <p:spPr bwMode="auto">
            <a:xfrm>
              <a:off x="1438" y="2818"/>
              <a:ext cx="7" cy="12"/>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079" name="Rectangle 1415"/>
            <p:cNvSpPr>
              <a:spLocks noChangeArrowheads="1"/>
            </p:cNvSpPr>
            <p:nvPr/>
          </p:nvSpPr>
          <p:spPr bwMode="auto">
            <a:xfrm>
              <a:off x="1445" y="2818"/>
              <a:ext cx="7" cy="12"/>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080" name="Rectangle 1416"/>
            <p:cNvSpPr>
              <a:spLocks noChangeArrowheads="1"/>
            </p:cNvSpPr>
            <p:nvPr/>
          </p:nvSpPr>
          <p:spPr bwMode="auto">
            <a:xfrm>
              <a:off x="1452" y="2818"/>
              <a:ext cx="7" cy="12"/>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081" name="Rectangle 1417"/>
            <p:cNvSpPr>
              <a:spLocks noChangeArrowheads="1"/>
            </p:cNvSpPr>
            <p:nvPr/>
          </p:nvSpPr>
          <p:spPr bwMode="auto">
            <a:xfrm>
              <a:off x="1459" y="2818"/>
              <a:ext cx="6" cy="12"/>
            </a:xfrm>
            <a:prstGeom prst="rect">
              <a:avLst/>
            </a:prstGeom>
            <a:solidFill>
              <a:srgbClr val="F80000"/>
            </a:solidFill>
            <a:ln w="9525">
              <a:noFill/>
              <a:miter lim="800000"/>
              <a:headEnd/>
              <a:tailEnd/>
            </a:ln>
          </p:spPr>
          <p:txBody>
            <a:bodyPr/>
            <a:lstStyle/>
            <a:p>
              <a:pPr>
                <a:defRPr/>
              </a:pPr>
              <a:endParaRPr lang="en-US">
                <a:latin typeface="Arial" charset="0"/>
              </a:endParaRPr>
            </a:p>
          </p:txBody>
        </p:sp>
      </p:grpSp>
      <p:grpSp>
        <p:nvGrpSpPr>
          <p:cNvPr id="86032" name="Group 1619"/>
          <p:cNvGrpSpPr>
            <a:grpSpLocks/>
          </p:cNvGrpSpPr>
          <p:nvPr/>
        </p:nvGrpSpPr>
        <p:grpSpPr bwMode="auto">
          <a:xfrm>
            <a:off x="3116264" y="1692275"/>
            <a:ext cx="2663825" cy="2800350"/>
            <a:chOff x="1363" y="1066"/>
            <a:chExt cx="1678" cy="1764"/>
          </a:xfrm>
        </p:grpSpPr>
        <p:sp>
          <p:nvSpPr>
            <p:cNvPr id="627083" name="Rectangle 1419"/>
            <p:cNvSpPr>
              <a:spLocks noChangeArrowheads="1"/>
            </p:cNvSpPr>
            <p:nvPr/>
          </p:nvSpPr>
          <p:spPr bwMode="auto">
            <a:xfrm>
              <a:off x="1465" y="2818"/>
              <a:ext cx="7" cy="12"/>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084" name="Rectangle 1420"/>
            <p:cNvSpPr>
              <a:spLocks noChangeArrowheads="1"/>
            </p:cNvSpPr>
            <p:nvPr/>
          </p:nvSpPr>
          <p:spPr bwMode="auto">
            <a:xfrm>
              <a:off x="1472" y="2818"/>
              <a:ext cx="7" cy="12"/>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085" name="Rectangle 1421"/>
            <p:cNvSpPr>
              <a:spLocks noChangeArrowheads="1"/>
            </p:cNvSpPr>
            <p:nvPr/>
          </p:nvSpPr>
          <p:spPr bwMode="auto">
            <a:xfrm>
              <a:off x="1479" y="2818"/>
              <a:ext cx="7" cy="12"/>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086" name="Rectangle 1422"/>
            <p:cNvSpPr>
              <a:spLocks noChangeArrowheads="1"/>
            </p:cNvSpPr>
            <p:nvPr/>
          </p:nvSpPr>
          <p:spPr bwMode="auto">
            <a:xfrm>
              <a:off x="1486" y="2818"/>
              <a:ext cx="7" cy="12"/>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087" name="Rectangle 1423"/>
            <p:cNvSpPr>
              <a:spLocks noChangeArrowheads="1"/>
            </p:cNvSpPr>
            <p:nvPr/>
          </p:nvSpPr>
          <p:spPr bwMode="auto">
            <a:xfrm>
              <a:off x="1493" y="2818"/>
              <a:ext cx="6" cy="12"/>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088" name="Rectangle 1424"/>
            <p:cNvSpPr>
              <a:spLocks noChangeArrowheads="1"/>
            </p:cNvSpPr>
            <p:nvPr/>
          </p:nvSpPr>
          <p:spPr bwMode="auto">
            <a:xfrm>
              <a:off x="1499" y="2818"/>
              <a:ext cx="7" cy="12"/>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089" name="Rectangle 1425"/>
            <p:cNvSpPr>
              <a:spLocks noChangeArrowheads="1"/>
            </p:cNvSpPr>
            <p:nvPr/>
          </p:nvSpPr>
          <p:spPr bwMode="auto">
            <a:xfrm>
              <a:off x="1506" y="2818"/>
              <a:ext cx="7" cy="12"/>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090" name="Rectangle 1426"/>
            <p:cNvSpPr>
              <a:spLocks noChangeArrowheads="1"/>
            </p:cNvSpPr>
            <p:nvPr/>
          </p:nvSpPr>
          <p:spPr bwMode="auto">
            <a:xfrm>
              <a:off x="1513" y="2818"/>
              <a:ext cx="7" cy="12"/>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091" name="Rectangle 1427"/>
            <p:cNvSpPr>
              <a:spLocks noChangeArrowheads="1"/>
            </p:cNvSpPr>
            <p:nvPr/>
          </p:nvSpPr>
          <p:spPr bwMode="auto">
            <a:xfrm>
              <a:off x="1520" y="2818"/>
              <a:ext cx="6" cy="12"/>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092" name="Rectangle 1428"/>
            <p:cNvSpPr>
              <a:spLocks noChangeArrowheads="1"/>
            </p:cNvSpPr>
            <p:nvPr/>
          </p:nvSpPr>
          <p:spPr bwMode="auto">
            <a:xfrm>
              <a:off x="1526" y="2818"/>
              <a:ext cx="7" cy="12"/>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093" name="Rectangle 1429"/>
            <p:cNvSpPr>
              <a:spLocks noChangeArrowheads="1"/>
            </p:cNvSpPr>
            <p:nvPr/>
          </p:nvSpPr>
          <p:spPr bwMode="auto">
            <a:xfrm>
              <a:off x="1363" y="2818"/>
              <a:ext cx="170" cy="1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094" name="Rectangle 1430"/>
            <p:cNvSpPr>
              <a:spLocks noChangeArrowheads="1"/>
            </p:cNvSpPr>
            <p:nvPr/>
          </p:nvSpPr>
          <p:spPr bwMode="auto">
            <a:xfrm>
              <a:off x="1567" y="2558"/>
              <a:ext cx="7" cy="12"/>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095" name="Rectangle 1431"/>
            <p:cNvSpPr>
              <a:spLocks noChangeArrowheads="1"/>
            </p:cNvSpPr>
            <p:nvPr/>
          </p:nvSpPr>
          <p:spPr bwMode="auto">
            <a:xfrm>
              <a:off x="1574" y="2558"/>
              <a:ext cx="7" cy="12"/>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096" name="Rectangle 1432"/>
            <p:cNvSpPr>
              <a:spLocks noChangeArrowheads="1"/>
            </p:cNvSpPr>
            <p:nvPr/>
          </p:nvSpPr>
          <p:spPr bwMode="auto">
            <a:xfrm>
              <a:off x="1581" y="2558"/>
              <a:ext cx="7" cy="12"/>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097" name="Rectangle 1433"/>
            <p:cNvSpPr>
              <a:spLocks noChangeArrowheads="1"/>
            </p:cNvSpPr>
            <p:nvPr/>
          </p:nvSpPr>
          <p:spPr bwMode="auto">
            <a:xfrm>
              <a:off x="1588" y="2558"/>
              <a:ext cx="6" cy="12"/>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098" name="Rectangle 1434"/>
            <p:cNvSpPr>
              <a:spLocks noChangeArrowheads="1"/>
            </p:cNvSpPr>
            <p:nvPr/>
          </p:nvSpPr>
          <p:spPr bwMode="auto">
            <a:xfrm>
              <a:off x="1594" y="2558"/>
              <a:ext cx="7" cy="12"/>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099" name="Rectangle 1435"/>
            <p:cNvSpPr>
              <a:spLocks noChangeArrowheads="1"/>
            </p:cNvSpPr>
            <p:nvPr/>
          </p:nvSpPr>
          <p:spPr bwMode="auto">
            <a:xfrm>
              <a:off x="1601" y="2558"/>
              <a:ext cx="7" cy="12"/>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00" name="Rectangle 1436"/>
            <p:cNvSpPr>
              <a:spLocks noChangeArrowheads="1"/>
            </p:cNvSpPr>
            <p:nvPr/>
          </p:nvSpPr>
          <p:spPr bwMode="auto">
            <a:xfrm>
              <a:off x="1608" y="2558"/>
              <a:ext cx="7" cy="12"/>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01" name="Rectangle 1437"/>
            <p:cNvSpPr>
              <a:spLocks noChangeArrowheads="1"/>
            </p:cNvSpPr>
            <p:nvPr/>
          </p:nvSpPr>
          <p:spPr bwMode="auto">
            <a:xfrm>
              <a:off x="1615" y="2558"/>
              <a:ext cx="7" cy="12"/>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02" name="Rectangle 1438"/>
            <p:cNvSpPr>
              <a:spLocks noChangeArrowheads="1"/>
            </p:cNvSpPr>
            <p:nvPr/>
          </p:nvSpPr>
          <p:spPr bwMode="auto">
            <a:xfrm>
              <a:off x="1622" y="2558"/>
              <a:ext cx="6" cy="12"/>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03" name="Rectangle 1439"/>
            <p:cNvSpPr>
              <a:spLocks noChangeArrowheads="1"/>
            </p:cNvSpPr>
            <p:nvPr/>
          </p:nvSpPr>
          <p:spPr bwMode="auto">
            <a:xfrm>
              <a:off x="1628" y="2558"/>
              <a:ext cx="7" cy="12"/>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04" name="Rectangle 1440"/>
            <p:cNvSpPr>
              <a:spLocks noChangeArrowheads="1"/>
            </p:cNvSpPr>
            <p:nvPr/>
          </p:nvSpPr>
          <p:spPr bwMode="auto">
            <a:xfrm>
              <a:off x="1635" y="2558"/>
              <a:ext cx="7" cy="12"/>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05" name="Rectangle 1441"/>
            <p:cNvSpPr>
              <a:spLocks noChangeArrowheads="1"/>
            </p:cNvSpPr>
            <p:nvPr/>
          </p:nvSpPr>
          <p:spPr bwMode="auto">
            <a:xfrm>
              <a:off x="1642" y="2558"/>
              <a:ext cx="7" cy="12"/>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06" name="Rectangle 1442"/>
            <p:cNvSpPr>
              <a:spLocks noChangeArrowheads="1"/>
            </p:cNvSpPr>
            <p:nvPr/>
          </p:nvSpPr>
          <p:spPr bwMode="auto">
            <a:xfrm>
              <a:off x="1649" y="2558"/>
              <a:ext cx="6" cy="12"/>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107" name="Rectangle 1443"/>
            <p:cNvSpPr>
              <a:spLocks noChangeArrowheads="1"/>
            </p:cNvSpPr>
            <p:nvPr/>
          </p:nvSpPr>
          <p:spPr bwMode="auto">
            <a:xfrm>
              <a:off x="1655" y="2558"/>
              <a:ext cx="7" cy="12"/>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08" name="Rectangle 1444"/>
            <p:cNvSpPr>
              <a:spLocks noChangeArrowheads="1"/>
            </p:cNvSpPr>
            <p:nvPr/>
          </p:nvSpPr>
          <p:spPr bwMode="auto">
            <a:xfrm>
              <a:off x="1662" y="2558"/>
              <a:ext cx="7" cy="12"/>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09" name="Rectangle 1445"/>
            <p:cNvSpPr>
              <a:spLocks noChangeArrowheads="1"/>
            </p:cNvSpPr>
            <p:nvPr/>
          </p:nvSpPr>
          <p:spPr bwMode="auto">
            <a:xfrm>
              <a:off x="1669" y="2558"/>
              <a:ext cx="7" cy="12"/>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10" name="Rectangle 1446"/>
            <p:cNvSpPr>
              <a:spLocks noChangeArrowheads="1"/>
            </p:cNvSpPr>
            <p:nvPr/>
          </p:nvSpPr>
          <p:spPr bwMode="auto">
            <a:xfrm>
              <a:off x="1676" y="2558"/>
              <a:ext cx="7" cy="12"/>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11" name="Rectangle 1447"/>
            <p:cNvSpPr>
              <a:spLocks noChangeArrowheads="1"/>
            </p:cNvSpPr>
            <p:nvPr/>
          </p:nvSpPr>
          <p:spPr bwMode="auto">
            <a:xfrm>
              <a:off x="1683" y="2558"/>
              <a:ext cx="6" cy="12"/>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12" name="Rectangle 1448"/>
            <p:cNvSpPr>
              <a:spLocks noChangeArrowheads="1"/>
            </p:cNvSpPr>
            <p:nvPr/>
          </p:nvSpPr>
          <p:spPr bwMode="auto">
            <a:xfrm>
              <a:off x="1689" y="2558"/>
              <a:ext cx="7" cy="12"/>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13" name="Rectangle 1449"/>
            <p:cNvSpPr>
              <a:spLocks noChangeArrowheads="1"/>
            </p:cNvSpPr>
            <p:nvPr/>
          </p:nvSpPr>
          <p:spPr bwMode="auto">
            <a:xfrm>
              <a:off x="1696" y="2558"/>
              <a:ext cx="7" cy="12"/>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14" name="Rectangle 1450"/>
            <p:cNvSpPr>
              <a:spLocks noChangeArrowheads="1"/>
            </p:cNvSpPr>
            <p:nvPr/>
          </p:nvSpPr>
          <p:spPr bwMode="auto">
            <a:xfrm>
              <a:off x="1703" y="2558"/>
              <a:ext cx="7" cy="12"/>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115" name="Rectangle 1451"/>
            <p:cNvSpPr>
              <a:spLocks noChangeArrowheads="1"/>
            </p:cNvSpPr>
            <p:nvPr/>
          </p:nvSpPr>
          <p:spPr bwMode="auto">
            <a:xfrm>
              <a:off x="1710" y="2558"/>
              <a:ext cx="7" cy="12"/>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116" name="Rectangle 1452"/>
            <p:cNvSpPr>
              <a:spLocks noChangeArrowheads="1"/>
            </p:cNvSpPr>
            <p:nvPr/>
          </p:nvSpPr>
          <p:spPr bwMode="auto">
            <a:xfrm>
              <a:off x="1717" y="2558"/>
              <a:ext cx="6" cy="12"/>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117" name="Rectangle 1453"/>
            <p:cNvSpPr>
              <a:spLocks noChangeArrowheads="1"/>
            </p:cNvSpPr>
            <p:nvPr/>
          </p:nvSpPr>
          <p:spPr bwMode="auto">
            <a:xfrm>
              <a:off x="1723" y="2558"/>
              <a:ext cx="7" cy="12"/>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118" name="Rectangle 1454"/>
            <p:cNvSpPr>
              <a:spLocks noChangeArrowheads="1"/>
            </p:cNvSpPr>
            <p:nvPr/>
          </p:nvSpPr>
          <p:spPr bwMode="auto">
            <a:xfrm>
              <a:off x="1730" y="2558"/>
              <a:ext cx="7" cy="12"/>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19" name="Rectangle 1455"/>
            <p:cNvSpPr>
              <a:spLocks noChangeArrowheads="1"/>
            </p:cNvSpPr>
            <p:nvPr/>
          </p:nvSpPr>
          <p:spPr bwMode="auto">
            <a:xfrm>
              <a:off x="1567" y="2558"/>
              <a:ext cx="170" cy="1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120" name="Rectangle 1456"/>
            <p:cNvSpPr>
              <a:spLocks noChangeArrowheads="1"/>
            </p:cNvSpPr>
            <p:nvPr/>
          </p:nvSpPr>
          <p:spPr bwMode="auto">
            <a:xfrm>
              <a:off x="1771" y="2075"/>
              <a:ext cx="7" cy="3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21" name="Rectangle 1457"/>
            <p:cNvSpPr>
              <a:spLocks noChangeArrowheads="1"/>
            </p:cNvSpPr>
            <p:nvPr/>
          </p:nvSpPr>
          <p:spPr bwMode="auto">
            <a:xfrm>
              <a:off x="1778" y="2075"/>
              <a:ext cx="7" cy="3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122" name="Rectangle 1458"/>
            <p:cNvSpPr>
              <a:spLocks noChangeArrowheads="1"/>
            </p:cNvSpPr>
            <p:nvPr/>
          </p:nvSpPr>
          <p:spPr bwMode="auto">
            <a:xfrm>
              <a:off x="1785" y="2075"/>
              <a:ext cx="6" cy="3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123" name="Rectangle 1459"/>
            <p:cNvSpPr>
              <a:spLocks noChangeArrowheads="1"/>
            </p:cNvSpPr>
            <p:nvPr/>
          </p:nvSpPr>
          <p:spPr bwMode="auto">
            <a:xfrm>
              <a:off x="1791" y="2075"/>
              <a:ext cx="7" cy="3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124" name="Rectangle 1460"/>
            <p:cNvSpPr>
              <a:spLocks noChangeArrowheads="1"/>
            </p:cNvSpPr>
            <p:nvPr/>
          </p:nvSpPr>
          <p:spPr bwMode="auto">
            <a:xfrm>
              <a:off x="1798" y="2075"/>
              <a:ext cx="7" cy="3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125" name="Rectangle 1461"/>
            <p:cNvSpPr>
              <a:spLocks noChangeArrowheads="1"/>
            </p:cNvSpPr>
            <p:nvPr/>
          </p:nvSpPr>
          <p:spPr bwMode="auto">
            <a:xfrm>
              <a:off x="1805" y="2075"/>
              <a:ext cx="7" cy="3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26" name="Rectangle 1462"/>
            <p:cNvSpPr>
              <a:spLocks noChangeArrowheads="1"/>
            </p:cNvSpPr>
            <p:nvPr/>
          </p:nvSpPr>
          <p:spPr bwMode="auto">
            <a:xfrm>
              <a:off x="1812" y="2075"/>
              <a:ext cx="6" cy="3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27" name="Rectangle 1463"/>
            <p:cNvSpPr>
              <a:spLocks noChangeArrowheads="1"/>
            </p:cNvSpPr>
            <p:nvPr/>
          </p:nvSpPr>
          <p:spPr bwMode="auto">
            <a:xfrm>
              <a:off x="1818" y="2075"/>
              <a:ext cx="7" cy="3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28" name="Rectangle 1464"/>
            <p:cNvSpPr>
              <a:spLocks noChangeArrowheads="1"/>
            </p:cNvSpPr>
            <p:nvPr/>
          </p:nvSpPr>
          <p:spPr bwMode="auto">
            <a:xfrm>
              <a:off x="1825" y="2075"/>
              <a:ext cx="7" cy="3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29" name="Rectangle 1465"/>
            <p:cNvSpPr>
              <a:spLocks noChangeArrowheads="1"/>
            </p:cNvSpPr>
            <p:nvPr/>
          </p:nvSpPr>
          <p:spPr bwMode="auto">
            <a:xfrm>
              <a:off x="1832" y="2075"/>
              <a:ext cx="7" cy="3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30" name="Rectangle 1466"/>
            <p:cNvSpPr>
              <a:spLocks noChangeArrowheads="1"/>
            </p:cNvSpPr>
            <p:nvPr/>
          </p:nvSpPr>
          <p:spPr bwMode="auto">
            <a:xfrm>
              <a:off x="1839" y="2075"/>
              <a:ext cx="7" cy="3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31" name="Rectangle 1467"/>
            <p:cNvSpPr>
              <a:spLocks noChangeArrowheads="1"/>
            </p:cNvSpPr>
            <p:nvPr/>
          </p:nvSpPr>
          <p:spPr bwMode="auto">
            <a:xfrm>
              <a:off x="1846" y="2075"/>
              <a:ext cx="6" cy="3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32" name="Rectangle 1468"/>
            <p:cNvSpPr>
              <a:spLocks noChangeArrowheads="1"/>
            </p:cNvSpPr>
            <p:nvPr/>
          </p:nvSpPr>
          <p:spPr bwMode="auto">
            <a:xfrm>
              <a:off x="1852" y="2075"/>
              <a:ext cx="7" cy="30"/>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133" name="Rectangle 1469"/>
            <p:cNvSpPr>
              <a:spLocks noChangeArrowheads="1"/>
            </p:cNvSpPr>
            <p:nvPr/>
          </p:nvSpPr>
          <p:spPr bwMode="auto">
            <a:xfrm>
              <a:off x="1859" y="2075"/>
              <a:ext cx="7" cy="3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34" name="Rectangle 1470"/>
            <p:cNvSpPr>
              <a:spLocks noChangeArrowheads="1"/>
            </p:cNvSpPr>
            <p:nvPr/>
          </p:nvSpPr>
          <p:spPr bwMode="auto">
            <a:xfrm>
              <a:off x="1866" y="2075"/>
              <a:ext cx="7" cy="3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35" name="Rectangle 1471"/>
            <p:cNvSpPr>
              <a:spLocks noChangeArrowheads="1"/>
            </p:cNvSpPr>
            <p:nvPr/>
          </p:nvSpPr>
          <p:spPr bwMode="auto">
            <a:xfrm>
              <a:off x="1873" y="2075"/>
              <a:ext cx="7" cy="3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36" name="Rectangle 1472"/>
            <p:cNvSpPr>
              <a:spLocks noChangeArrowheads="1"/>
            </p:cNvSpPr>
            <p:nvPr/>
          </p:nvSpPr>
          <p:spPr bwMode="auto">
            <a:xfrm>
              <a:off x="1880" y="2075"/>
              <a:ext cx="6" cy="3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37" name="Rectangle 1473"/>
            <p:cNvSpPr>
              <a:spLocks noChangeArrowheads="1"/>
            </p:cNvSpPr>
            <p:nvPr/>
          </p:nvSpPr>
          <p:spPr bwMode="auto">
            <a:xfrm>
              <a:off x="1886" y="2075"/>
              <a:ext cx="7" cy="3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38" name="Rectangle 1474"/>
            <p:cNvSpPr>
              <a:spLocks noChangeArrowheads="1"/>
            </p:cNvSpPr>
            <p:nvPr/>
          </p:nvSpPr>
          <p:spPr bwMode="auto">
            <a:xfrm>
              <a:off x="1893" y="2075"/>
              <a:ext cx="7" cy="3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39" name="Rectangle 1475"/>
            <p:cNvSpPr>
              <a:spLocks noChangeArrowheads="1"/>
            </p:cNvSpPr>
            <p:nvPr/>
          </p:nvSpPr>
          <p:spPr bwMode="auto">
            <a:xfrm>
              <a:off x="1900" y="2075"/>
              <a:ext cx="7" cy="3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40" name="Rectangle 1476"/>
            <p:cNvSpPr>
              <a:spLocks noChangeArrowheads="1"/>
            </p:cNvSpPr>
            <p:nvPr/>
          </p:nvSpPr>
          <p:spPr bwMode="auto">
            <a:xfrm>
              <a:off x="1907" y="2075"/>
              <a:ext cx="7" cy="3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141" name="Rectangle 1477"/>
            <p:cNvSpPr>
              <a:spLocks noChangeArrowheads="1"/>
            </p:cNvSpPr>
            <p:nvPr/>
          </p:nvSpPr>
          <p:spPr bwMode="auto">
            <a:xfrm>
              <a:off x="1914" y="2075"/>
              <a:ext cx="6" cy="3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142" name="Rectangle 1478"/>
            <p:cNvSpPr>
              <a:spLocks noChangeArrowheads="1"/>
            </p:cNvSpPr>
            <p:nvPr/>
          </p:nvSpPr>
          <p:spPr bwMode="auto">
            <a:xfrm>
              <a:off x="1920" y="2075"/>
              <a:ext cx="7" cy="3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143" name="Rectangle 1479"/>
            <p:cNvSpPr>
              <a:spLocks noChangeArrowheads="1"/>
            </p:cNvSpPr>
            <p:nvPr/>
          </p:nvSpPr>
          <p:spPr bwMode="auto">
            <a:xfrm>
              <a:off x="1927" y="2075"/>
              <a:ext cx="7" cy="3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144" name="Rectangle 1480"/>
            <p:cNvSpPr>
              <a:spLocks noChangeArrowheads="1"/>
            </p:cNvSpPr>
            <p:nvPr/>
          </p:nvSpPr>
          <p:spPr bwMode="auto">
            <a:xfrm>
              <a:off x="1934" y="2075"/>
              <a:ext cx="7" cy="3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45" name="Rectangle 1481"/>
            <p:cNvSpPr>
              <a:spLocks noChangeArrowheads="1"/>
            </p:cNvSpPr>
            <p:nvPr/>
          </p:nvSpPr>
          <p:spPr bwMode="auto">
            <a:xfrm>
              <a:off x="1771" y="2075"/>
              <a:ext cx="170" cy="3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146" name="Rectangle 1482"/>
            <p:cNvSpPr>
              <a:spLocks noChangeArrowheads="1"/>
            </p:cNvSpPr>
            <p:nvPr/>
          </p:nvSpPr>
          <p:spPr bwMode="auto">
            <a:xfrm>
              <a:off x="1975" y="1803"/>
              <a:ext cx="6" cy="3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47" name="Rectangle 1483"/>
            <p:cNvSpPr>
              <a:spLocks noChangeArrowheads="1"/>
            </p:cNvSpPr>
            <p:nvPr/>
          </p:nvSpPr>
          <p:spPr bwMode="auto">
            <a:xfrm>
              <a:off x="1981" y="1803"/>
              <a:ext cx="7" cy="3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148" name="Rectangle 1484"/>
            <p:cNvSpPr>
              <a:spLocks noChangeArrowheads="1"/>
            </p:cNvSpPr>
            <p:nvPr/>
          </p:nvSpPr>
          <p:spPr bwMode="auto">
            <a:xfrm>
              <a:off x="1988" y="1803"/>
              <a:ext cx="7" cy="3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149" name="Rectangle 1485"/>
            <p:cNvSpPr>
              <a:spLocks noChangeArrowheads="1"/>
            </p:cNvSpPr>
            <p:nvPr/>
          </p:nvSpPr>
          <p:spPr bwMode="auto">
            <a:xfrm>
              <a:off x="1995" y="1803"/>
              <a:ext cx="7" cy="3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150" name="Rectangle 1486"/>
            <p:cNvSpPr>
              <a:spLocks noChangeArrowheads="1"/>
            </p:cNvSpPr>
            <p:nvPr/>
          </p:nvSpPr>
          <p:spPr bwMode="auto">
            <a:xfrm>
              <a:off x="2002" y="1803"/>
              <a:ext cx="7" cy="3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151" name="Rectangle 1487"/>
            <p:cNvSpPr>
              <a:spLocks noChangeArrowheads="1"/>
            </p:cNvSpPr>
            <p:nvPr/>
          </p:nvSpPr>
          <p:spPr bwMode="auto">
            <a:xfrm>
              <a:off x="2009" y="1803"/>
              <a:ext cx="6" cy="3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52" name="Rectangle 1488"/>
            <p:cNvSpPr>
              <a:spLocks noChangeArrowheads="1"/>
            </p:cNvSpPr>
            <p:nvPr/>
          </p:nvSpPr>
          <p:spPr bwMode="auto">
            <a:xfrm>
              <a:off x="2015" y="1803"/>
              <a:ext cx="7" cy="3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53" name="Rectangle 1489"/>
            <p:cNvSpPr>
              <a:spLocks noChangeArrowheads="1"/>
            </p:cNvSpPr>
            <p:nvPr/>
          </p:nvSpPr>
          <p:spPr bwMode="auto">
            <a:xfrm>
              <a:off x="2022" y="1803"/>
              <a:ext cx="7" cy="3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54" name="Rectangle 1490"/>
            <p:cNvSpPr>
              <a:spLocks noChangeArrowheads="1"/>
            </p:cNvSpPr>
            <p:nvPr/>
          </p:nvSpPr>
          <p:spPr bwMode="auto">
            <a:xfrm>
              <a:off x="2029" y="1803"/>
              <a:ext cx="7" cy="3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55" name="Rectangle 1491"/>
            <p:cNvSpPr>
              <a:spLocks noChangeArrowheads="1"/>
            </p:cNvSpPr>
            <p:nvPr/>
          </p:nvSpPr>
          <p:spPr bwMode="auto">
            <a:xfrm>
              <a:off x="2036" y="1803"/>
              <a:ext cx="7" cy="3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56" name="Rectangle 1492"/>
            <p:cNvSpPr>
              <a:spLocks noChangeArrowheads="1"/>
            </p:cNvSpPr>
            <p:nvPr/>
          </p:nvSpPr>
          <p:spPr bwMode="auto">
            <a:xfrm>
              <a:off x="2043" y="1803"/>
              <a:ext cx="6" cy="3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57" name="Rectangle 1493"/>
            <p:cNvSpPr>
              <a:spLocks noChangeArrowheads="1"/>
            </p:cNvSpPr>
            <p:nvPr/>
          </p:nvSpPr>
          <p:spPr bwMode="auto">
            <a:xfrm>
              <a:off x="2049" y="1803"/>
              <a:ext cx="7" cy="3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58" name="Rectangle 1494"/>
            <p:cNvSpPr>
              <a:spLocks noChangeArrowheads="1"/>
            </p:cNvSpPr>
            <p:nvPr/>
          </p:nvSpPr>
          <p:spPr bwMode="auto">
            <a:xfrm>
              <a:off x="2056" y="1803"/>
              <a:ext cx="7" cy="30"/>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159" name="Rectangle 1495"/>
            <p:cNvSpPr>
              <a:spLocks noChangeArrowheads="1"/>
            </p:cNvSpPr>
            <p:nvPr/>
          </p:nvSpPr>
          <p:spPr bwMode="auto">
            <a:xfrm>
              <a:off x="2063" y="1803"/>
              <a:ext cx="7" cy="3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60" name="Rectangle 1496"/>
            <p:cNvSpPr>
              <a:spLocks noChangeArrowheads="1"/>
            </p:cNvSpPr>
            <p:nvPr/>
          </p:nvSpPr>
          <p:spPr bwMode="auto">
            <a:xfrm>
              <a:off x="2070" y="1803"/>
              <a:ext cx="6" cy="3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61" name="Rectangle 1497"/>
            <p:cNvSpPr>
              <a:spLocks noChangeArrowheads="1"/>
            </p:cNvSpPr>
            <p:nvPr/>
          </p:nvSpPr>
          <p:spPr bwMode="auto">
            <a:xfrm>
              <a:off x="2076" y="1803"/>
              <a:ext cx="7" cy="3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62" name="Rectangle 1498"/>
            <p:cNvSpPr>
              <a:spLocks noChangeArrowheads="1"/>
            </p:cNvSpPr>
            <p:nvPr/>
          </p:nvSpPr>
          <p:spPr bwMode="auto">
            <a:xfrm>
              <a:off x="2083" y="1803"/>
              <a:ext cx="7" cy="3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63" name="Rectangle 1499"/>
            <p:cNvSpPr>
              <a:spLocks noChangeArrowheads="1"/>
            </p:cNvSpPr>
            <p:nvPr/>
          </p:nvSpPr>
          <p:spPr bwMode="auto">
            <a:xfrm>
              <a:off x="2090" y="1803"/>
              <a:ext cx="7" cy="3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64" name="Rectangle 1500"/>
            <p:cNvSpPr>
              <a:spLocks noChangeArrowheads="1"/>
            </p:cNvSpPr>
            <p:nvPr/>
          </p:nvSpPr>
          <p:spPr bwMode="auto">
            <a:xfrm>
              <a:off x="2097" y="1803"/>
              <a:ext cx="7" cy="3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65" name="Rectangle 1501"/>
            <p:cNvSpPr>
              <a:spLocks noChangeArrowheads="1"/>
            </p:cNvSpPr>
            <p:nvPr/>
          </p:nvSpPr>
          <p:spPr bwMode="auto">
            <a:xfrm>
              <a:off x="2104" y="1803"/>
              <a:ext cx="6" cy="3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66" name="Rectangle 1502"/>
            <p:cNvSpPr>
              <a:spLocks noChangeArrowheads="1"/>
            </p:cNvSpPr>
            <p:nvPr/>
          </p:nvSpPr>
          <p:spPr bwMode="auto">
            <a:xfrm>
              <a:off x="2110" y="1803"/>
              <a:ext cx="7" cy="3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167" name="Rectangle 1503"/>
            <p:cNvSpPr>
              <a:spLocks noChangeArrowheads="1"/>
            </p:cNvSpPr>
            <p:nvPr/>
          </p:nvSpPr>
          <p:spPr bwMode="auto">
            <a:xfrm>
              <a:off x="2117" y="1803"/>
              <a:ext cx="7" cy="3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168" name="Rectangle 1504"/>
            <p:cNvSpPr>
              <a:spLocks noChangeArrowheads="1"/>
            </p:cNvSpPr>
            <p:nvPr/>
          </p:nvSpPr>
          <p:spPr bwMode="auto">
            <a:xfrm>
              <a:off x="2124" y="1803"/>
              <a:ext cx="7" cy="3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169" name="Rectangle 1505"/>
            <p:cNvSpPr>
              <a:spLocks noChangeArrowheads="1"/>
            </p:cNvSpPr>
            <p:nvPr/>
          </p:nvSpPr>
          <p:spPr bwMode="auto">
            <a:xfrm>
              <a:off x="2131" y="1803"/>
              <a:ext cx="7" cy="3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170" name="Rectangle 1506"/>
            <p:cNvSpPr>
              <a:spLocks noChangeArrowheads="1"/>
            </p:cNvSpPr>
            <p:nvPr/>
          </p:nvSpPr>
          <p:spPr bwMode="auto">
            <a:xfrm>
              <a:off x="2138" y="1803"/>
              <a:ext cx="6" cy="3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71" name="Rectangle 1507"/>
            <p:cNvSpPr>
              <a:spLocks noChangeArrowheads="1"/>
            </p:cNvSpPr>
            <p:nvPr/>
          </p:nvSpPr>
          <p:spPr bwMode="auto">
            <a:xfrm>
              <a:off x="1975" y="1803"/>
              <a:ext cx="169" cy="3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172" name="Rectangle 1508"/>
            <p:cNvSpPr>
              <a:spLocks noChangeArrowheads="1"/>
            </p:cNvSpPr>
            <p:nvPr/>
          </p:nvSpPr>
          <p:spPr bwMode="auto">
            <a:xfrm>
              <a:off x="2178" y="1598"/>
              <a:ext cx="7" cy="54"/>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73" name="Rectangle 1509"/>
            <p:cNvSpPr>
              <a:spLocks noChangeArrowheads="1"/>
            </p:cNvSpPr>
            <p:nvPr/>
          </p:nvSpPr>
          <p:spPr bwMode="auto">
            <a:xfrm>
              <a:off x="2185" y="1598"/>
              <a:ext cx="7" cy="54"/>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174" name="Rectangle 1510"/>
            <p:cNvSpPr>
              <a:spLocks noChangeArrowheads="1"/>
            </p:cNvSpPr>
            <p:nvPr/>
          </p:nvSpPr>
          <p:spPr bwMode="auto">
            <a:xfrm>
              <a:off x="2192" y="1598"/>
              <a:ext cx="7" cy="54"/>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175" name="Rectangle 1511"/>
            <p:cNvSpPr>
              <a:spLocks noChangeArrowheads="1"/>
            </p:cNvSpPr>
            <p:nvPr/>
          </p:nvSpPr>
          <p:spPr bwMode="auto">
            <a:xfrm>
              <a:off x="2199" y="1598"/>
              <a:ext cx="7" cy="54"/>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176" name="Rectangle 1512"/>
            <p:cNvSpPr>
              <a:spLocks noChangeArrowheads="1"/>
            </p:cNvSpPr>
            <p:nvPr/>
          </p:nvSpPr>
          <p:spPr bwMode="auto">
            <a:xfrm>
              <a:off x="2206" y="1598"/>
              <a:ext cx="6" cy="54"/>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177" name="Rectangle 1513"/>
            <p:cNvSpPr>
              <a:spLocks noChangeArrowheads="1"/>
            </p:cNvSpPr>
            <p:nvPr/>
          </p:nvSpPr>
          <p:spPr bwMode="auto">
            <a:xfrm>
              <a:off x="2212" y="1598"/>
              <a:ext cx="7" cy="54"/>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78" name="Rectangle 1514"/>
            <p:cNvSpPr>
              <a:spLocks noChangeArrowheads="1"/>
            </p:cNvSpPr>
            <p:nvPr/>
          </p:nvSpPr>
          <p:spPr bwMode="auto">
            <a:xfrm>
              <a:off x="2219" y="1598"/>
              <a:ext cx="7" cy="54"/>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79" name="Rectangle 1515"/>
            <p:cNvSpPr>
              <a:spLocks noChangeArrowheads="1"/>
            </p:cNvSpPr>
            <p:nvPr/>
          </p:nvSpPr>
          <p:spPr bwMode="auto">
            <a:xfrm>
              <a:off x="2226" y="1598"/>
              <a:ext cx="7" cy="54"/>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80" name="Rectangle 1516"/>
            <p:cNvSpPr>
              <a:spLocks noChangeArrowheads="1"/>
            </p:cNvSpPr>
            <p:nvPr/>
          </p:nvSpPr>
          <p:spPr bwMode="auto">
            <a:xfrm>
              <a:off x="2233" y="1598"/>
              <a:ext cx="6" cy="54"/>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81" name="Rectangle 1517"/>
            <p:cNvSpPr>
              <a:spLocks noChangeArrowheads="1"/>
            </p:cNvSpPr>
            <p:nvPr/>
          </p:nvSpPr>
          <p:spPr bwMode="auto">
            <a:xfrm>
              <a:off x="2239" y="1598"/>
              <a:ext cx="7" cy="54"/>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82" name="Rectangle 1518"/>
            <p:cNvSpPr>
              <a:spLocks noChangeArrowheads="1"/>
            </p:cNvSpPr>
            <p:nvPr/>
          </p:nvSpPr>
          <p:spPr bwMode="auto">
            <a:xfrm>
              <a:off x="2246" y="1598"/>
              <a:ext cx="7" cy="54"/>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83" name="Rectangle 1519"/>
            <p:cNvSpPr>
              <a:spLocks noChangeArrowheads="1"/>
            </p:cNvSpPr>
            <p:nvPr/>
          </p:nvSpPr>
          <p:spPr bwMode="auto">
            <a:xfrm>
              <a:off x="2253" y="1598"/>
              <a:ext cx="7" cy="54"/>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84" name="Rectangle 1520"/>
            <p:cNvSpPr>
              <a:spLocks noChangeArrowheads="1"/>
            </p:cNvSpPr>
            <p:nvPr/>
          </p:nvSpPr>
          <p:spPr bwMode="auto">
            <a:xfrm>
              <a:off x="2260" y="1598"/>
              <a:ext cx="7" cy="54"/>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185" name="Rectangle 1521"/>
            <p:cNvSpPr>
              <a:spLocks noChangeArrowheads="1"/>
            </p:cNvSpPr>
            <p:nvPr/>
          </p:nvSpPr>
          <p:spPr bwMode="auto">
            <a:xfrm>
              <a:off x="2267" y="1598"/>
              <a:ext cx="6" cy="54"/>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186" name="Rectangle 1522"/>
            <p:cNvSpPr>
              <a:spLocks noChangeArrowheads="1"/>
            </p:cNvSpPr>
            <p:nvPr/>
          </p:nvSpPr>
          <p:spPr bwMode="auto">
            <a:xfrm>
              <a:off x="2273" y="1598"/>
              <a:ext cx="7" cy="54"/>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187" name="Rectangle 1523"/>
            <p:cNvSpPr>
              <a:spLocks noChangeArrowheads="1"/>
            </p:cNvSpPr>
            <p:nvPr/>
          </p:nvSpPr>
          <p:spPr bwMode="auto">
            <a:xfrm>
              <a:off x="2280" y="1598"/>
              <a:ext cx="7" cy="54"/>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188" name="Rectangle 1524"/>
            <p:cNvSpPr>
              <a:spLocks noChangeArrowheads="1"/>
            </p:cNvSpPr>
            <p:nvPr/>
          </p:nvSpPr>
          <p:spPr bwMode="auto">
            <a:xfrm>
              <a:off x="2287" y="1598"/>
              <a:ext cx="7" cy="54"/>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189" name="Rectangle 1525"/>
            <p:cNvSpPr>
              <a:spLocks noChangeArrowheads="1"/>
            </p:cNvSpPr>
            <p:nvPr/>
          </p:nvSpPr>
          <p:spPr bwMode="auto">
            <a:xfrm>
              <a:off x="2294" y="1598"/>
              <a:ext cx="7" cy="54"/>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190" name="Rectangle 1526"/>
            <p:cNvSpPr>
              <a:spLocks noChangeArrowheads="1"/>
            </p:cNvSpPr>
            <p:nvPr/>
          </p:nvSpPr>
          <p:spPr bwMode="auto">
            <a:xfrm>
              <a:off x="2301" y="1598"/>
              <a:ext cx="6" cy="54"/>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191" name="Rectangle 1527"/>
            <p:cNvSpPr>
              <a:spLocks noChangeArrowheads="1"/>
            </p:cNvSpPr>
            <p:nvPr/>
          </p:nvSpPr>
          <p:spPr bwMode="auto">
            <a:xfrm>
              <a:off x="2307" y="1598"/>
              <a:ext cx="7" cy="54"/>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192" name="Rectangle 1528"/>
            <p:cNvSpPr>
              <a:spLocks noChangeArrowheads="1"/>
            </p:cNvSpPr>
            <p:nvPr/>
          </p:nvSpPr>
          <p:spPr bwMode="auto">
            <a:xfrm>
              <a:off x="2314" y="1598"/>
              <a:ext cx="7" cy="54"/>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193" name="Rectangle 1529"/>
            <p:cNvSpPr>
              <a:spLocks noChangeArrowheads="1"/>
            </p:cNvSpPr>
            <p:nvPr/>
          </p:nvSpPr>
          <p:spPr bwMode="auto">
            <a:xfrm>
              <a:off x="2321" y="1598"/>
              <a:ext cx="7" cy="54"/>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194" name="Rectangle 1530"/>
            <p:cNvSpPr>
              <a:spLocks noChangeArrowheads="1"/>
            </p:cNvSpPr>
            <p:nvPr/>
          </p:nvSpPr>
          <p:spPr bwMode="auto">
            <a:xfrm>
              <a:off x="2328" y="1598"/>
              <a:ext cx="7" cy="54"/>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195" name="Rectangle 1531"/>
            <p:cNvSpPr>
              <a:spLocks noChangeArrowheads="1"/>
            </p:cNvSpPr>
            <p:nvPr/>
          </p:nvSpPr>
          <p:spPr bwMode="auto">
            <a:xfrm>
              <a:off x="2335" y="1598"/>
              <a:ext cx="6" cy="54"/>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196" name="Rectangle 1532"/>
            <p:cNvSpPr>
              <a:spLocks noChangeArrowheads="1"/>
            </p:cNvSpPr>
            <p:nvPr/>
          </p:nvSpPr>
          <p:spPr bwMode="auto">
            <a:xfrm>
              <a:off x="2341" y="1598"/>
              <a:ext cx="7" cy="54"/>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97" name="Rectangle 1533"/>
            <p:cNvSpPr>
              <a:spLocks noChangeArrowheads="1"/>
            </p:cNvSpPr>
            <p:nvPr/>
          </p:nvSpPr>
          <p:spPr bwMode="auto">
            <a:xfrm>
              <a:off x="2178" y="1598"/>
              <a:ext cx="170" cy="54"/>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198" name="Rectangle 1534"/>
            <p:cNvSpPr>
              <a:spLocks noChangeArrowheads="1"/>
            </p:cNvSpPr>
            <p:nvPr/>
          </p:nvSpPr>
          <p:spPr bwMode="auto">
            <a:xfrm>
              <a:off x="2382" y="1483"/>
              <a:ext cx="7" cy="78"/>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199" name="Rectangle 1535"/>
            <p:cNvSpPr>
              <a:spLocks noChangeArrowheads="1"/>
            </p:cNvSpPr>
            <p:nvPr/>
          </p:nvSpPr>
          <p:spPr bwMode="auto">
            <a:xfrm>
              <a:off x="2389" y="1483"/>
              <a:ext cx="7" cy="78"/>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200" name="Rectangle 1536"/>
            <p:cNvSpPr>
              <a:spLocks noChangeArrowheads="1"/>
            </p:cNvSpPr>
            <p:nvPr/>
          </p:nvSpPr>
          <p:spPr bwMode="auto">
            <a:xfrm>
              <a:off x="2396" y="1483"/>
              <a:ext cx="6" cy="78"/>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201" name="Rectangle 1537"/>
            <p:cNvSpPr>
              <a:spLocks noChangeArrowheads="1"/>
            </p:cNvSpPr>
            <p:nvPr/>
          </p:nvSpPr>
          <p:spPr bwMode="auto">
            <a:xfrm>
              <a:off x="2402" y="1483"/>
              <a:ext cx="7" cy="78"/>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02" name="Rectangle 1538"/>
            <p:cNvSpPr>
              <a:spLocks noChangeArrowheads="1"/>
            </p:cNvSpPr>
            <p:nvPr/>
          </p:nvSpPr>
          <p:spPr bwMode="auto">
            <a:xfrm>
              <a:off x="2409" y="1483"/>
              <a:ext cx="7" cy="78"/>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03" name="Rectangle 1539"/>
            <p:cNvSpPr>
              <a:spLocks noChangeArrowheads="1"/>
            </p:cNvSpPr>
            <p:nvPr/>
          </p:nvSpPr>
          <p:spPr bwMode="auto">
            <a:xfrm>
              <a:off x="2416" y="1483"/>
              <a:ext cx="7" cy="78"/>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04" name="Rectangle 1540"/>
            <p:cNvSpPr>
              <a:spLocks noChangeArrowheads="1"/>
            </p:cNvSpPr>
            <p:nvPr/>
          </p:nvSpPr>
          <p:spPr bwMode="auto">
            <a:xfrm>
              <a:off x="2423" y="1483"/>
              <a:ext cx="7" cy="78"/>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205" name="Rectangle 1541"/>
            <p:cNvSpPr>
              <a:spLocks noChangeArrowheads="1"/>
            </p:cNvSpPr>
            <p:nvPr/>
          </p:nvSpPr>
          <p:spPr bwMode="auto">
            <a:xfrm>
              <a:off x="2430" y="1483"/>
              <a:ext cx="6" cy="78"/>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06" name="Rectangle 1542"/>
            <p:cNvSpPr>
              <a:spLocks noChangeArrowheads="1"/>
            </p:cNvSpPr>
            <p:nvPr/>
          </p:nvSpPr>
          <p:spPr bwMode="auto">
            <a:xfrm>
              <a:off x="2436" y="1483"/>
              <a:ext cx="7" cy="78"/>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07" name="Rectangle 1543"/>
            <p:cNvSpPr>
              <a:spLocks noChangeArrowheads="1"/>
            </p:cNvSpPr>
            <p:nvPr/>
          </p:nvSpPr>
          <p:spPr bwMode="auto">
            <a:xfrm>
              <a:off x="2443" y="1483"/>
              <a:ext cx="7" cy="78"/>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08" name="Rectangle 1544"/>
            <p:cNvSpPr>
              <a:spLocks noChangeArrowheads="1"/>
            </p:cNvSpPr>
            <p:nvPr/>
          </p:nvSpPr>
          <p:spPr bwMode="auto">
            <a:xfrm>
              <a:off x="2450" y="1483"/>
              <a:ext cx="7" cy="78"/>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09" name="Rectangle 1545"/>
            <p:cNvSpPr>
              <a:spLocks noChangeArrowheads="1"/>
            </p:cNvSpPr>
            <p:nvPr/>
          </p:nvSpPr>
          <p:spPr bwMode="auto">
            <a:xfrm>
              <a:off x="2457" y="1483"/>
              <a:ext cx="7" cy="78"/>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10" name="Rectangle 1546"/>
            <p:cNvSpPr>
              <a:spLocks noChangeArrowheads="1"/>
            </p:cNvSpPr>
            <p:nvPr/>
          </p:nvSpPr>
          <p:spPr bwMode="auto">
            <a:xfrm>
              <a:off x="2464" y="1483"/>
              <a:ext cx="6" cy="78"/>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211" name="Rectangle 1547"/>
            <p:cNvSpPr>
              <a:spLocks noChangeArrowheads="1"/>
            </p:cNvSpPr>
            <p:nvPr/>
          </p:nvSpPr>
          <p:spPr bwMode="auto">
            <a:xfrm>
              <a:off x="2470" y="1483"/>
              <a:ext cx="7" cy="78"/>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12" name="Rectangle 1548"/>
            <p:cNvSpPr>
              <a:spLocks noChangeArrowheads="1"/>
            </p:cNvSpPr>
            <p:nvPr/>
          </p:nvSpPr>
          <p:spPr bwMode="auto">
            <a:xfrm>
              <a:off x="2477" y="1483"/>
              <a:ext cx="7" cy="78"/>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13" name="Rectangle 1549"/>
            <p:cNvSpPr>
              <a:spLocks noChangeArrowheads="1"/>
            </p:cNvSpPr>
            <p:nvPr/>
          </p:nvSpPr>
          <p:spPr bwMode="auto">
            <a:xfrm>
              <a:off x="2484" y="1483"/>
              <a:ext cx="7" cy="78"/>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14" name="Rectangle 1550"/>
            <p:cNvSpPr>
              <a:spLocks noChangeArrowheads="1"/>
            </p:cNvSpPr>
            <p:nvPr/>
          </p:nvSpPr>
          <p:spPr bwMode="auto">
            <a:xfrm>
              <a:off x="2491" y="1483"/>
              <a:ext cx="7" cy="78"/>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15" name="Rectangle 1551"/>
            <p:cNvSpPr>
              <a:spLocks noChangeArrowheads="1"/>
            </p:cNvSpPr>
            <p:nvPr/>
          </p:nvSpPr>
          <p:spPr bwMode="auto">
            <a:xfrm>
              <a:off x="2498" y="1483"/>
              <a:ext cx="6" cy="78"/>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16" name="Rectangle 1552"/>
            <p:cNvSpPr>
              <a:spLocks noChangeArrowheads="1"/>
            </p:cNvSpPr>
            <p:nvPr/>
          </p:nvSpPr>
          <p:spPr bwMode="auto">
            <a:xfrm>
              <a:off x="2504" y="1483"/>
              <a:ext cx="7" cy="78"/>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217" name="Rectangle 1553"/>
            <p:cNvSpPr>
              <a:spLocks noChangeArrowheads="1"/>
            </p:cNvSpPr>
            <p:nvPr/>
          </p:nvSpPr>
          <p:spPr bwMode="auto">
            <a:xfrm>
              <a:off x="2511" y="1483"/>
              <a:ext cx="7" cy="78"/>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18" name="Rectangle 1554"/>
            <p:cNvSpPr>
              <a:spLocks noChangeArrowheads="1"/>
            </p:cNvSpPr>
            <p:nvPr/>
          </p:nvSpPr>
          <p:spPr bwMode="auto">
            <a:xfrm>
              <a:off x="2518" y="1483"/>
              <a:ext cx="7" cy="78"/>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19" name="Rectangle 1555"/>
            <p:cNvSpPr>
              <a:spLocks noChangeArrowheads="1"/>
            </p:cNvSpPr>
            <p:nvPr/>
          </p:nvSpPr>
          <p:spPr bwMode="auto">
            <a:xfrm>
              <a:off x="2525" y="1483"/>
              <a:ext cx="6" cy="78"/>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20" name="Rectangle 1556"/>
            <p:cNvSpPr>
              <a:spLocks noChangeArrowheads="1"/>
            </p:cNvSpPr>
            <p:nvPr/>
          </p:nvSpPr>
          <p:spPr bwMode="auto">
            <a:xfrm>
              <a:off x="2531" y="1483"/>
              <a:ext cx="7" cy="78"/>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221" name="Rectangle 1557"/>
            <p:cNvSpPr>
              <a:spLocks noChangeArrowheads="1"/>
            </p:cNvSpPr>
            <p:nvPr/>
          </p:nvSpPr>
          <p:spPr bwMode="auto">
            <a:xfrm>
              <a:off x="2538" y="1483"/>
              <a:ext cx="7" cy="78"/>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222" name="Rectangle 1558"/>
            <p:cNvSpPr>
              <a:spLocks noChangeArrowheads="1"/>
            </p:cNvSpPr>
            <p:nvPr/>
          </p:nvSpPr>
          <p:spPr bwMode="auto">
            <a:xfrm>
              <a:off x="2545" y="1483"/>
              <a:ext cx="7" cy="78"/>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223" name="Rectangle 1559"/>
            <p:cNvSpPr>
              <a:spLocks noChangeArrowheads="1"/>
            </p:cNvSpPr>
            <p:nvPr/>
          </p:nvSpPr>
          <p:spPr bwMode="auto">
            <a:xfrm>
              <a:off x="2382" y="1483"/>
              <a:ext cx="170" cy="78"/>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224" name="Rectangle 1560"/>
            <p:cNvSpPr>
              <a:spLocks noChangeArrowheads="1"/>
            </p:cNvSpPr>
            <p:nvPr/>
          </p:nvSpPr>
          <p:spPr bwMode="auto">
            <a:xfrm>
              <a:off x="2586" y="1169"/>
              <a:ext cx="7" cy="9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225" name="Rectangle 1561"/>
            <p:cNvSpPr>
              <a:spLocks noChangeArrowheads="1"/>
            </p:cNvSpPr>
            <p:nvPr/>
          </p:nvSpPr>
          <p:spPr bwMode="auto">
            <a:xfrm>
              <a:off x="2593" y="1169"/>
              <a:ext cx="6" cy="9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226" name="Rectangle 1562"/>
            <p:cNvSpPr>
              <a:spLocks noChangeArrowheads="1"/>
            </p:cNvSpPr>
            <p:nvPr/>
          </p:nvSpPr>
          <p:spPr bwMode="auto">
            <a:xfrm>
              <a:off x="2599" y="1169"/>
              <a:ext cx="7" cy="9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227" name="Rectangle 1563"/>
            <p:cNvSpPr>
              <a:spLocks noChangeArrowheads="1"/>
            </p:cNvSpPr>
            <p:nvPr/>
          </p:nvSpPr>
          <p:spPr bwMode="auto">
            <a:xfrm>
              <a:off x="2606" y="1169"/>
              <a:ext cx="7" cy="9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28" name="Rectangle 1564"/>
            <p:cNvSpPr>
              <a:spLocks noChangeArrowheads="1"/>
            </p:cNvSpPr>
            <p:nvPr/>
          </p:nvSpPr>
          <p:spPr bwMode="auto">
            <a:xfrm>
              <a:off x="2613" y="1169"/>
              <a:ext cx="7" cy="9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29" name="Rectangle 1565"/>
            <p:cNvSpPr>
              <a:spLocks noChangeArrowheads="1"/>
            </p:cNvSpPr>
            <p:nvPr/>
          </p:nvSpPr>
          <p:spPr bwMode="auto">
            <a:xfrm>
              <a:off x="2620" y="1169"/>
              <a:ext cx="7" cy="9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30" name="Rectangle 1566"/>
            <p:cNvSpPr>
              <a:spLocks noChangeArrowheads="1"/>
            </p:cNvSpPr>
            <p:nvPr/>
          </p:nvSpPr>
          <p:spPr bwMode="auto">
            <a:xfrm>
              <a:off x="2627" y="1169"/>
              <a:ext cx="6" cy="9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231" name="Rectangle 1567"/>
            <p:cNvSpPr>
              <a:spLocks noChangeArrowheads="1"/>
            </p:cNvSpPr>
            <p:nvPr/>
          </p:nvSpPr>
          <p:spPr bwMode="auto">
            <a:xfrm>
              <a:off x="2633" y="1169"/>
              <a:ext cx="7" cy="9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32" name="Rectangle 1568"/>
            <p:cNvSpPr>
              <a:spLocks noChangeArrowheads="1"/>
            </p:cNvSpPr>
            <p:nvPr/>
          </p:nvSpPr>
          <p:spPr bwMode="auto">
            <a:xfrm>
              <a:off x="2640" y="1169"/>
              <a:ext cx="7" cy="9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33" name="Rectangle 1569"/>
            <p:cNvSpPr>
              <a:spLocks noChangeArrowheads="1"/>
            </p:cNvSpPr>
            <p:nvPr/>
          </p:nvSpPr>
          <p:spPr bwMode="auto">
            <a:xfrm>
              <a:off x="2647" y="1169"/>
              <a:ext cx="7" cy="9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34" name="Rectangle 1570"/>
            <p:cNvSpPr>
              <a:spLocks noChangeArrowheads="1"/>
            </p:cNvSpPr>
            <p:nvPr/>
          </p:nvSpPr>
          <p:spPr bwMode="auto">
            <a:xfrm>
              <a:off x="2654" y="1169"/>
              <a:ext cx="6" cy="9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35" name="Rectangle 1571"/>
            <p:cNvSpPr>
              <a:spLocks noChangeArrowheads="1"/>
            </p:cNvSpPr>
            <p:nvPr/>
          </p:nvSpPr>
          <p:spPr bwMode="auto">
            <a:xfrm>
              <a:off x="2660" y="1169"/>
              <a:ext cx="7" cy="9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36" name="Rectangle 1572"/>
            <p:cNvSpPr>
              <a:spLocks noChangeArrowheads="1"/>
            </p:cNvSpPr>
            <p:nvPr/>
          </p:nvSpPr>
          <p:spPr bwMode="auto">
            <a:xfrm>
              <a:off x="2667" y="1169"/>
              <a:ext cx="7" cy="90"/>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237" name="Rectangle 1573"/>
            <p:cNvSpPr>
              <a:spLocks noChangeArrowheads="1"/>
            </p:cNvSpPr>
            <p:nvPr/>
          </p:nvSpPr>
          <p:spPr bwMode="auto">
            <a:xfrm>
              <a:off x="2674" y="1169"/>
              <a:ext cx="7" cy="9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38" name="Rectangle 1574"/>
            <p:cNvSpPr>
              <a:spLocks noChangeArrowheads="1"/>
            </p:cNvSpPr>
            <p:nvPr/>
          </p:nvSpPr>
          <p:spPr bwMode="auto">
            <a:xfrm>
              <a:off x="2681" y="1169"/>
              <a:ext cx="7" cy="9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39" name="Rectangle 1575"/>
            <p:cNvSpPr>
              <a:spLocks noChangeArrowheads="1"/>
            </p:cNvSpPr>
            <p:nvPr/>
          </p:nvSpPr>
          <p:spPr bwMode="auto">
            <a:xfrm>
              <a:off x="2688" y="1169"/>
              <a:ext cx="6" cy="9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40" name="Rectangle 1576"/>
            <p:cNvSpPr>
              <a:spLocks noChangeArrowheads="1"/>
            </p:cNvSpPr>
            <p:nvPr/>
          </p:nvSpPr>
          <p:spPr bwMode="auto">
            <a:xfrm>
              <a:off x="2694" y="1169"/>
              <a:ext cx="7" cy="9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41" name="Rectangle 1577"/>
            <p:cNvSpPr>
              <a:spLocks noChangeArrowheads="1"/>
            </p:cNvSpPr>
            <p:nvPr/>
          </p:nvSpPr>
          <p:spPr bwMode="auto">
            <a:xfrm>
              <a:off x="2701" y="1169"/>
              <a:ext cx="7" cy="9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42" name="Rectangle 1578"/>
            <p:cNvSpPr>
              <a:spLocks noChangeArrowheads="1"/>
            </p:cNvSpPr>
            <p:nvPr/>
          </p:nvSpPr>
          <p:spPr bwMode="auto">
            <a:xfrm>
              <a:off x="2708" y="1169"/>
              <a:ext cx="7" cy="9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243" name="Rectangle 1579"/>
            <p:cNvSpPr>
              <a:spLocks noChangeArrowheads="1"/>
            </p:cNvSpPr>
            <p:nvPr/>
          </p:nvSpPr>
          <p:spPr bwMode="auto">
            <a:xfrm>
              <a:off x="2715" y="1169"/>
              <a:ext cx="7" cy="9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44" name="Rectangle 1580"/>
            <p:cNvSpPr>
              <a:spLocks noChangeArrowheads="1"/>
            </p:cNvSpPr>
            <p:nvPr/>
          </p:nvSpPr>
          <p:spPr bwMode="auto">
            <a:xfrm>
              <a:off x="2722" y="1169"/>
              <a:ext cx="6" cy="9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45" name="Rectangle 1581"/>
            <p:cNvSpPr>
              <a:spLocks noChangeArrowheads="1"/>
            </p:cNvSpPr>
            <p:nvPr/>
          </p:nvSpPr>
          <p:spPr bwMode="auto">
            <a:xfrm>
              <a:off x="2728" y="1169"/>
              <a:ext cx="7" cy="9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46" name="Rectangle 1582"/>
            <p:cNvSpPr>
              <a:spLocks noChangeArrowheads="1"/>
            </p:cNvSpPr>
            <p:nvPr/>
          </p:nvSpPr>
          <p:spPr bwMode="auto">
            <a:xfrm>
              <a:off x="2735" y="1169"/>
              <a:ext cx="7" cy="9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247" name="Rectangle 1583"/>
            <p:cNvSpPr>
              <a:spLocks noChangeArrowheads="1"/>
            </p:cNvSpPr>
            <p:nvPr/>
          </p:nvSpPr>
          <p:spPr bwMode="auto">
            <a:xfrm>
              <a:off x="2742" y="1169"/>
              <a:ext cx="7" cy="9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248" name="Rectangle 1584"/>
            <p:cNvSpPr>
              <a:spLocks noChangeArrowheads="1"/>
            </p:cNvSpPr>
            <p:nvPr/>
          </p:nvSpPr>
          <p:spPr bwMode="auto">
            <a:xfrm>
              <a:off x="2749" y="1169"/>
              <a:ext cx="7" cy="9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249" name="Rectangle 1585"/>
            <p:cNvSpPr>
              <a:spLocks noChangeArrowheads="1"/>
            </p:cNvSpPr>
            <p:nvPr/>
          </p:nvSpPr>
          <p:spPr bwMode="auto">
            <a:xfrm>
              <a:off x="2586" y="1169"/>
              <a:ext cx="170" cy="9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250" name="Rectangle 1586"/>
            <p:cNvSpPr>
              <a:spLocks noChangeArrowheads="1"/>
            </p:cNvSpPr>
            <p:nvPr/>
          </p:nvSpPr>
          <p:spPr bwMode="auto">
            <a:xfrm>
              <a:off x="2789" y="1078"/>
              <a:ext cx="7" cy="97"/>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251" name="Rectangle 1587"/>
            <p:cNvSpPr>
              <a:spLocks noChangeArrowheads="1"/>
            </p:cNvSpPr>
            <p:nvPr/>
          </p:nvSpPr>
          <p:spPr bwMode="auto">
            <a:xfrm>
              <a:off x="2796" y="1078"/>
              <a:ext cx="7" cy="97"/>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252" name="Rectangle 1588"/>
            <p:cNvSpPr>
              <a:spLocks noChangeArrowheads="1"/>
            </p:cNvSpPr>
            <p:nvPr/>
          </p:nvSpPr>
          <p:spPr bwMode="auto">
            <a:xfrm>
              <a:off x="2803" y="1078"/>
              <a:ext cx="7" cy="97"/>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253" name="Rectangle 1589"/>
            <p:cNvSpPr>
              <a:spLocks noChangeArrowheads="1"/>
            </p:cNvSpPr>
            <p:nvPr/>
          </p:nvSpPr>
          <p:spPr bwMode="auto">
            <a:xfrm>
              <a:off x="2810" y="1078"/>
              <a:ext cx="7" cy="97"/>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54" name="Rectangle 1590"/>
            <p:cNvSpPr>
              <a:spLocks noChangeArrowheads="1"/>
            </p:cNvSpPr>
            <p:nvPr/>
          </p:nvSpPr>
          <p:spPr bwMode="auto">
            <a:xfrm>
              <a:off x="2817" y="1078"/>
              <a:ext cx="6" cy="97"/>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55" name="Rectangle 1591"/>
            <p:cNvSpPr>
              <a:spLocks noChangeArrowheads="1"/>
            </p:cNvSpPr>
            <p:nvPr/>
          </p:nvSpPr>
          <p:spPr bwMode="auto">
            <a:xfrm>
              <a:off x="2823" y="1078"/>
              <a:ext cx="7" cy="97"/>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56" name="Rectangle 1592"/>
            <p:cNvSpPr>
              <a:spLocks noChangeArrowheads="1"/>
            </p:cNvSpPr>
            <p:nvPr/>
          </p:nvSpPr>
          <p:spPr bwMode="auto">
            <a:xfrm>
              <a:off x="2830" y="1078"/>
              <a:ext cx="7" cy="97"/>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257" name="Rectangle 1593"/>
            <p:cNvSpPr>
              <a:spLocks noChangeArrowheads="1"/>
            </p:cNvSpPr>
            <p:nvPr/>
          </p:nvSpPr>
          <p:spPr bwMode="auto">
            <a:xfrm>
              <a:off x="2837" y="1078"/>
              <a:ext cx="7" cy="97"/>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58" name="Rectangle 1594"/>
            <p:cNvSpPr>
              <a:spLocks noChangeArrowheads="1"/>
            </p:cNvSpPr>
            <p:nvPr/>
          </p:nvSpPr>
          <p:spPr bwMode="auto">
            <a:xfrm>
              <a:off x="2844" y="1078"/>
              <a:ext cx="7" cy="97"/>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59" name="Rectangle 1595"/>
            <p:cNvSpPr>
              <a:spLocks noChangeArrowheads="1"/>
            </p:cNvSpPr>
            <p:nvPr/>
          </p:nvSpPr>
          <p:spPr bwMode="auto">
            <a:xfrm>
              <a:off x="2851" y="1078"/>
              <a:ext cx="6" cy="97"/>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60" name="Rectangle 1596"/>
            <p:cNvSpPr>
              <a:spLocks noChangeArrowheads="1"/>
            </p:cNvSpPr>
            <p:nvPr/>
          </p:nvSpPr>
          <p:spPr bwMode="auto">
            <a:xfrm>
              <a:off x="2857" y="1078"/>
              <a:ext cx="7" cy="97"/>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61" name="Rectangle 1597"/>
            <p:cNvSpPr>
              <a:spLocks noChangeArrowheads="1"/>
            </p:cNvSpPr>
            <p:nvPr/>
          </p:nvSpPr>
          <p:spPr bwMode="auto">
            <a:xfrm>
              <a:off x="2864" y="1078"/>
              <a:ext cx="7" cy="97"/>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62" name="Rectangle 1598"/>
            <p:cNvSpPr>
              <a:spLocks noChangeArrowheads="1"/>
            </p:cNvSpPr>
            <p:nvPr/>
          </p:nvSpPr>
          <p:spPr bwMode="auto">
            <a:xfrm>
              <a:off x="2871" y="1078"/>
              <a:ext cx="7" cy="97"/>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263" name="Rectangle 1599"/>
            <p:cNvSpPr>
              <a:spLocks noChangeArrowheads="1"/>
            </p:cNvSpPr>
            <p:nvPr/>
          </p:nvSpPr>
          <p:spPr bwMode="auto">
            <a:xfrm>
              <a:off x="2878" y="1078"/>
              <a:ext cx="7" cy="97"/>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64" name="Rectangle 1600"/>
            <p:cNvSpPr>
              <a:spLocks noChangeArrowheads="1"/>
            </p:cNvSpPr>
            <p:nvPr/>
          </p:nvSpPr>
          <p:spPr bwMode="auto">
            <a:xfrm>
              <a:off x="2885" y="1078"/>
              <a:ext cx="6" cy="97"/>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65" name="Rectangle 1601"/>
            <p:cNvSpPr>
              <a:spLocks noChangeArrowheads="1"/>
            </p:cNvSpPr>
            <p:nvPr/>
          </p:nvSpPr>
          <p:spPr bwMode="auto">
            <a:xfrm>
              <a:off x="2891" y="1078"/>
              <a:ext cx="7" cy="97"/>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66" name="Rectangle 1602"/>
            <p:cNvSpPr>
              <a:spLocks noChangeArrowheads="1"/>
            </p:cNvSpPr>
            <p:nvPr/>
          </p:nvSpPr>
          <p:spPr bwMode="auto">
            <a:xfrm>
              <a:off x="2898" y="1078"/>
              <a:ext cx="7" cy="97"/>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67" name="Rectangle 1603"/>
            <p:cNvSpPr>
              <a:spLocks noChangeArrowheads="1"/>
            </p:cNvSpPr>
            <p:nvPr/>
          </p:nvSpPr>
          <p:spPr bwMode="auto">
            <a:xfrm>
              <a:off x="2905" y="1078"/>
              <a:ext cx="7" cy="97"/>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68" name="Rectangle 1604"/>
            <p:cNvSpPr>
              <a:spLocks noChangeArrowheads="1"/>
            </p:cNvSpPr>
            <p:nvPr/>
          </p:nvSpPr>
          <p:spPr bwMode="auto">
            <a:xfrm>
              <a:off x="2912" y="1078"/>
              <a:ext cx="7" cy="97"/>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269" name="Rectangle 1605"/>
            <p:cNvSpPr>
              <a:spLocks noChangeArrowheads="1"/>
            </p:cNvSpPr>
            <p:nvPr/>
          </p:nvSpPr>
          <p:spPr bwMode="auto">
            <a:xfrm>
              <a:off x="2919" y="1078"/>
              <a:ext cx="6" cy="97"/>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70" name="Rectangle 1606"/>
            <p:cNvSpPr>
              <a:spLocks noChangeArrowheads="1"/>
            </p:cNvSpPr>
            <p:nvPr/>
          </p:nvSpPr>
          <p:spPr bwMode="auto">
            <a:xfrm>
              <a:off x="2925" y="1078"/>
              <a:ext cx="7" cy="97"/>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71" name="Rectangle 1607"/>
            <p:cNvSpPr>
              <a:spLocks noChangeArrowheads="1"/>
            </p:cNvSpPr>
            <p:nvPr/>
          </p:nvSpPr>
          <p:spPr bwMode="auto">
            <a:xfrm>
              <a:off x="2932" y="1078"/>
              <a:ext cx="7" cy="97"/>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72" name="Rectangle 1608"/>
            <p:cNvSpPr>
              <a:spLocks noChangeArrowheads="1"/>
            </p:cNvSpPr>
            <p:nvPr/>
          </p:nvSpPr>
          <p:spPr bwMode="auto">
            <a:xfrm>
              <a:off x="2939" y="1078"/>
              <a:ext cx="7" cy="97"/>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273" name="Rectangle 1609"/>
            <p:cNvSpPr>
              <a:spLocks noChangeArrowheads="1"/>
            </p:cNvSpPr>
            <p:nvPr/>
          </p:nvSpPr>
          <p:spPr bwMode="auto">
            <a:xfrm>
              <a:off x="2946" y="1078"/>
              <a:ext cx="6" cy="97"/>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274" name="Rectangle 1610"/>
            <p:cNvSpPr>
              <a:spLocks noChangeArrowheads="1"/>
            </p:cNvSpPr>
            <p:nvPr/>
          </p:nvSpPr>
          <p:spPr bwMode="auto">
            <a:xfrm>
              <a:off x="2952" y="1078"/>
              <a:ext cx="7" cy="97"/>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275" name="Rectangle 1611"/>
            <p:cNvSpPr>
              <a:spLocks noChangeArrowheads="1"/>
            </p:cNvSpPr>
            <p:nvPr/>
          </p:nvSpPr>
          <p:spPr bwMode="auto">
            <a:xfrm>
              <a:off x="2789" y="1078"/>
              <a:ext cx="170" cy="9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276" name="Rectangle 1612"/>
            <p:cNvSpPr>
              <a:spLocks noChangeArrowheads="1"/>
            </p:cNvSpPr>
            <p:nvPr/>
          </p:nvSpPr>
          <p:spPr bwMode="auto">
            <a:xfrm>
              <a:off x="2993" y="1066"/>
              <a:ext cx="7" cy="10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277" name="Rectangle 1613"/>
            <p:cNvSpPr>
              <a:spLocks noChangeArrowheads="1"/>
            </p:cNvSpPr>
            <p:nvPr/>
          </p:nvSpPr>
          <p:spPr bwMode="auto">
            <a:xfrm>
              <a:off x="3000" y="1066"/>
              <a:ext cx="7" cy="10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278" name="Rectangle 1614"/>
            <p:cNvSpPr>
              <a:spLocks noChangeArrowheads="1"/>
            </p:cNvSpPr>
            <p:nvPr/>
          </p:nvSpPr>
          <p:spPr bwMode="auto">
            <a:xfrm>
              <a:off x="3007" y="1066"/>
              <a:ext cx="7" cy="10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279" name="Rectangle 1615"/>
            <p:cNvSpPr>
              <a:spLocks noChangeArrowheads="1"/>
            </p:cNvSpPr>
            <p:nvPr/>
          </p:nvSpPr>
          <p:spPr bwMode="auto">
            <a:xfrm>
              <a:off x="3014" y="1066"/>
              <a:ext cx="6" cy="10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80" name="Rectangle 1616"/>
            <p:cNvSpPr>
              <a:spLocks noChangeArrowheads="1"/>
            </p:cNvSpPr>
            <p:nvPr/>
          </p:nvSpPr>
          <p:spPr bwMode="auto">
            <a:xfrm>
              <a:off x="3020" y="1066"/>
              <a:ext cx="7" cy="10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81" name="Rectangle 1617"/>
            <p:cNvSpPr>
              <a:spLocks noChangeArrowheads="1"/>
            </p:cNvSpPr>
            <p:nvPr/>
          </p:nvSpPr>
          <p:spPr bwMode="auto">
            <a:xfrm>
              <a:off x="3027" y="1066"/>
              <a:ext cx="7" cy="10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82" name="Rectangle 1618"/>
            <p:cNvSpPr>
              <a:spLocks noChangeArrowheads="1"/>
            </p:cNvSpPr>
            <p:nvPr/>
          </p:nvSpPr>
          <p:spPr bwMode="auto">
            <a:xfrm>
              <a:off x="3034" y="1066"/>
              <a:ext cx="7" cy="103"/>
            </a:xfrm>
            <a:prstGeom prst="rect">
              <a:avLst/>
            </a:prstGeom>
            <a:solidFill>
              <a:srgbClr val="CD0000"/>
            </a:solidFill>
            <a:ln w="9525">
              <a:noFill/>
              <a:miter lim="800000"/>
              <a:headEnd/>
              <a:tailEnd/>
            </a:ln>
          </p:spPr>
          <p:txBody>
            <a:bodyPr/>
            <a:lstStyle/>
            <a:p>
              <a:pPr>
                <a:defRPr/>
              </a:pPr>
              <a:endParaRPr lang="en-US">
                <a:latin typeface="Arial" charset="0"/>
              </a:endParaRPr>
            </a:p>
          </p:txBody>
        </p:sp>
      </p:grpSp>
      <p:grpSp>
        <p:nvGrpSpPr>
          <p:cNvPr id="86033" name="Group 1820"/>
          <p:cNvGrpSpPr>
            <a:grpSpLocks/>
          </p:cNvGrpSpPr>
          <p:nvPr/>
        </p:nvGrpSpPr>
        <p:grpSpPr bwMode="auto">
          <a:xfrm>
            <a:off x="5703889" y="1509714"/>
            <a:ext cx="2587625" cy="854075"/>
            <a:chOff x="2993" y="951"/>
            <a:chExt cx="1630" cy="538"/>
          </a:xfrm>
        </p:grpSpPr>
        <p:sp>
          <p:nvSpPr>
            <p:cNvPr id="627284" name="Rectangle 1620"/>
            <p:cNvSpPr>
              <a:spLocks noChangeArrowheads="1"/>
            </p:cNvSpPr>
            <p:nvPr/>
          </p:nvSpPr>
          <p:spPr bwMode="auto">
            <a:xfrm>
              <a:off x="3041" y="1066"/>
              <a:ext cx="7" cy="10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85" name="Rectangle 1621"/>
            <p:cNvSpPr>
              <a:spLocks noChangeArrowheads="1"/>
            </p:cNvSpPr>
            <p:nvPr/>
          </p:nvSpPr>
          <p:spPr bwMode="auto">
            <a:xfrm>
              <a:off x="3048" y="1066"/>
              <a:ext cx="6" cy="10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86" name="Rectangle 1622"/>
            <p:cNvSpPr>
              <a:spLocks noChangeArrowheads="1"/>
            </p:cNvSpPr>
            <p:nvPr/>
          </p:nvSpPr>
          <p:spPr bwMode="auto">
            <a:xfrm>
              <a:off x="3054" y="1066"/>
              <a:ext cx="7" cy="10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87" name="Rectangle 1623"/>
            <p:cNvSpPr>
              <a:spLocks noChangeArrowheads="1"/>
            </p:cNvSpPr>
            <p:nvPr/>
          </p:nvSpPr>
          <p:spPr bwMode="auto">
            <a:xfrm>
              <a:off x="3061" y="1066"/>
              <a:ext cx="7" cy="10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88" name="Rectangle 1624"/>
            <p:cNvSpPr>
              <a:spLocks noChangeArrowheads="1"/>
            </p:cNvSpPr>
            <p:nvPr/>
          </p:nvSpPr>
          <p:spPr bwMode="auto">
            <a:xfrm>
              <a:off x="3068" y="1066"/>
              <a:ext cx="7" cy="10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89" name="Rectangle 1625"/>
            <p:cNvSpPr>
              <a:spLocks noChangeArrowheads="1"/>
            </p:cNvSpPr>
            <p:nvPr/>
          </p:nvSpPr>
          <p:spPr bwMode="auto">
            <a:xfrm>
              <a:off x="3075" y="1066"/>
              <a:ext cx="6" cy="103"/>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290" name="Rectangle 1626"/>
            <p:cNvSpPr>
              <a:spLocks noChangeArrowheads="1"/>
            </p:cNvSpPr>
            <p:nvPr/>
          </p:nvSpPr>
          <p:spPr bwMode="auto">
            <a:xfrm>
              <a:off x="3081" y="1066"/>
              <a:ext cx="7" cy="10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291" name="Rectangle 1627"/>
            <p:cNvSpPr>
              <a:spLocks noChangeArrowheads="1"/>
            </p:cNvSpPr>
            <p:nvPr/>
          </p:nvSpPr>
          <p:spPr bwMode="auto">
            <a:xfrm>
              <a:off x="3088" y="1066"/>
              <a:ext cx="7" cy="10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292" name="Rectangle 1628"/>
            <p:cNvSpPr>
              <a:spLocks noChangeArrowheads="1"/>
            </p:cNvSpPr>
            <p:nvPr/>
          </p:nvSpPr>
          <p:spPr bwMode="auto">
            <a:xfrm>
              <a:off x="3095" y="1066"/>
              <a:ext cx="7" cy="10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293" name="Rectangle 1629"/>
            <p:cNvSpPr>
              <a:spLocks noChangeArrowheads="1"/>
            </p:cNvSpPr>
            <p:nvPr/>
          </p:nvSpPr>
          <p:spPr bwMode="auto">
            <a:xfrm>
              <a:off x="3102" y="1066"/>
              <a:ext cx="7" cy="10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294" name="Rectangle 1630"/>
            <p:cNvSpPr>
              <a:spLocks noChangeArrowheads="1"/>
            </p:cNvSpPr>
            <p:nvPr/>
          </p:nvSpPr>
          <p:spPr bwMode="auto">
            <a:xfrm>
              <a:off x="3109" y="1066"/>
              <a:ext cx="6" cy="10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295" name="Rectangle 1631"/>
            <p:cNvSpPr>
              <a:spLocks noChangeArrowheads="1"/>
            </p:cNvSpPr>
            <p:nvPr/>
          </p:nvSpPr>
          <p:spPr bwMode="auto">
            <a:xfrm>
              <a:off x="3115" y="1066"/>
              <a:ext cx="7" cy="103"/>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296" name="Rectangle 1632"/>
            <p:cNvSpPr>
              <a:spLocks noChangeArrowheads="1"/>
            </p:cNvSpPr>
            <p:nvPr/>
          </p:nvSpPr>
          <p:spPr bwMode="auto">
            <a:xfrm>
              <a:off x="3122" y="1066"/>
              <a:ext cx="7" cy="10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297" name="Rectangle 1633"/>
            <p:cNvSpPr>
              <a:spLocks noChangeArrowheads="1"/>
            </p:cNvSpPr>
            <p:nvPr/>
          </p:nvSpPr>
          <p:spPr bwMode="auto">
            <a:xfrm>
              <a:off x="3129" y="1066"/>
              <a:ext cx="7" cy="10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298" name="Rectangle 1634"/>
            <p:cNvSpPr>
              <a:spLocks noChangeArrowheads="1"/>
            </p:cNvSpPr>
            <p:nvPr/>
          </p:nvSpPr>
          <p:spPr bwMode="auto">
            <a:xfrm>
              <a:off x="3136" y="1066"/>
              <a:ext cx="7" cy="10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299" name="Rectangle 1635"/>
            <p:cNvSpPr>
              <a:spLocks noChangeArrowheads="1"/>
            </p:cNvSpPr>
            <p:nvPr/>
          </p:nvSpPr>
          <p:spPr bwMode="auto">
            <a:xfrm>
              <a:off x="3143" y="1066"/>
              <a:ext cx="6" cy="10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300" name="Rectangle 1636"/>
            <p:cNvSpPr>
              <a:spLocks noChangeArrowheads="1"/>
            </p:cNvSpPr>
            <p:nvPr/>
          </p:nvSpPr>
          <p:spPr bwMode="auto">
            <a:xfrm>
              <a:off x="3149" y="1066"/>
              <a:ext cx="7" cy="10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01" name="Rectangle 1637"/>
            <p:cNvSpPr>
              <a:spLocks noChangeArrowheads="1"/>
            </p:cNvSpPr>
            <p:nvPr/>
          </p:nvSpPr>
          <p:spPr bwMode="auto">
            <a:xfrm>
              <a:off x="3156" y="1066"/>
              <a:ext cx="7" cy="10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02" name="Rectangle 1638"/>
            <p:cNvSpPr>
              <a:spLocks noChangeArrowheads="1"/>
            </p:cNvSpPr>
            <p:nvPr/>
          </p:nvSpPr>
          <p:spPr bwMode="auto">
            <a:xfrm>
              <a:off x="2993" y="1066"/>
              <a:ext cx="170" cy="10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303" name="Rectangle 1639"/>
            <p:cNvSpPr>
              <a:spLocks noChangeArrowheads="1"/>
            </p:cNvSpPr>
            <p:nvPr/>
          </p:nvSpPr>
          <p:spPr bwMode="auto">
            <a:xfrm>
              <a:off x="3197" y="988"/>
              <a:ext cx="7" cy="108"/>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04" name="Rectangle 1640"/>
            <p:cNvSpPr>
              <a:spLocks noChangeArrowheads="1"/>
            </p:cNvSpPr>
            <p:nvPr/>
          </p:nvSpPr>
          <p:spPr bwMode="auto">
            <a:xfrm>
              <a:off x="3204" y="988"/>
              <a:ext cx="7" cy="108"/>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05" name="Rectangle 1641"/>
            <p:cNvSpPr>
              <a:spLocks noChangeArrowheads="1"/>
            </p:cNvSpPr>
            <p:nvPr/>
          </p:nvSpPr>
          <p:spPr bwMode="auto">
            <a:xfrm>
              <a:off x="3211" y="988"/>
              <a:ext cx="6" cy="108"/>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306" name="Rectangle 1642"/>
            <p:cNvSpPr>
              <a:spLocks noChangeArrowheads="1"/>
            </p:cNvSpPr>
            <p:nvPr/>
          </p:nvSpPr>
          <p:spPr bwMode="auto">
            <a:xfrm>
              <a:off x="3217" y="988"/>
              <a:ext cx="7" cy="108"/>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307" name="Rectangle 1643"/>
            <p:cNvSpPr>
              <a:spLocks noChangeArrowheads="1"/>
            </p:cNvSpPr>
            <p:nvPr/>
          </p:nvSpPr>
          <p:spPr bwMode="auto">
            <a:xfrm>
              <a:off x="3224" y="988"/>
              <a:ext cx="7" cy="108"/>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308" name="Rectangle 1644"/>
            <p:cNvSpPr>
              <a:spLocks noChangeArrowheads="1"/>
            </p:cNvSpPr>
            <p:nvPr/>
          </p:nvSpPr>
          <p:spPr bwMode="auto">
            <a:xfrm>
              <a:off x="3231" y="988"/>
              <a:ext cx="7" cy="108"/>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309" name="Rectangle 1645"/>
            <p:cNvSpPr>
              <a:spLocks noChangeArrowheads="1"/>
            </p:cNvSpPr>
            <p:nvPr/>
          </p:nvSpPr>
          <p:spPr bwMode="auto">
            <a:xfrm>
              <a:off x="3238" y="988"/>
              <a:ext cx="6" cy="108"/>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310" name="Rectangle 1646"/>
            <p:cNvSpPr>
              <a:spLocks noChangeArrowheads="1"/>
            </p:cNvSpPr>
            <p:nvPr/>
          </p:nvSpPr>
          <p:spPr bwMode="auto">
            <a:xfrm>
              <a:off x="3244" y="988"/>
              <a:ext cx="7" cy="108"/>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311" name="Rectangle 1647"/>
            <p:cNvSpPr>
              <a:spLocks noChangeArrowheads="1"/>
            </p:cNvSpPr>
            <p:nvPr/>
          </p:nvSpPr>
          <p:spPr bwMode="auto">
            <a:xfrm>
              <a:off x="3251" y="988"/>
              <a:ext cx="7" cy="108"/>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312" name="Rectangle 1648"/>
            <p:cNvSpPr>
              <a:spLocks noChangeArrowheads="1"/>
            </p:cNvSpPr>
            <p:nvPr/>
          </p:nvSpPr>
          <p:spPr bwMode="auto">
            <a:xfrm>
              <a:off x="3258" y="988"/>
              <a:ext cx="7" cy="108"/>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313" name="Rectangle 1649"/>
            <p:cNvSpPr>
              <a:spLocks noChangeArrowheads="1"/>
            </p:cNvSpPr>
            <p:nvPr/>
          </p:nvSpPr>
          <p:spPr bwMode="auto">
            <a:xfrm>
              <a:off x="3265" y="988"/>
              <a:ext cx="7" cy="108"/>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314" name="Rectangle 1650"/>
            <p:cNvSpPr>
              <a:spLocks noChangeArrowheads="1"/>
            </p:cNvSpPr>
            <p:nvPr/>
          </p:nvSpPr>
          <p:spPr bwMode="auto">
            <a:xfrm>
              <a:off x="3272" y="988"/>
              <a:ext cx="6" cy="108"/>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315" name="Rectangle 1651"/>
            <p:cNvSpPr>
              <a:spLocks noChangeArrowheads="1"/>
            </p:cNvSpPr>
            <p:nvPr/>
          </p:nvSpPr>
          <p:spPr bwMode="auto">
            <a:xfrm>
              <a:off x="3278" y="988"/>
              <a:ext cx="7" cy="108"/>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316" name="Rectangle 1652"/>
            <p:cNvSpPr>
              <a:spLocks noChangeArrowheads="1"/>
            </p:cNvSpPr>
            <p:nvPr/>
          </p:nvSpPr>
          <p:spPr bwMode="auto">
            <a:xfrm>
              <a:off x="3285" y="988"/>
              <a:ext cx="7" cy="108"/>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317" name="Rectangle 1653"/>
            <p:cNvSpPr>
              <a:spLocks noChangeArrowheads="1"/>
            </p:cNvSpPr>
            <p:nvPr/>
          </p:nvSpPr>
          <p:spPr bwMode="auto">
            <a:xfrm>
              <a:off x="3292" y="988"/>
              <a:ext cx="7" cy="108"/>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318" name="Rectangle 1654"/>
            <p:cNvSpPr>
              <a:spLocks noChangeArrowheads="1"/>
            </p:cNvSpPr>
            <p:nvPr/>
          </p:nvSpPr>
          <p:spPr bwMode="auto">
            <a:xfrm>
              <a:off x="3299" y="988"/>
              <a:ext cx="7" cy="108"/>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319" name="Rectangle 1655"/>
            <p:cNvSpPr>
              <a:spLocks noChangeArrowheads="1"/>
            </p:cNvSpPr>
            <p:nvPr/>
          </p:nvSpPr>
          <p:spPr bwMode="auto">
            <a:xfrm>
              <a:off x="3306" y="988"/>
              <a:ext cx="6" cy="108"/>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320" name="Rectangle 1656"/>
            <p:cNvSpPr>
              <a:spLocks noChangeArrowheads="1"/>
            </p:cNvSpPr>
            <p:nvPr/>
          </p:nvSpPr>
          <p:spPr bwMode="auto">
            <a:xfrm>
              <a:off x="3312" y="988"/>
              <a:ext cx="7" cy="108"/>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321" name="Rectangle 1657"/>
            <p:cNvSpPr>
              <a:spLocks noChangeArrowheads="1"/>
            </p:cNvSpPr>
            <p:nvPr/>
          </p:nvSpPr>
          <p:spPr bwMode="auto">
            <a:xfrm>
              <a:off x="3319" y="988"/>
              <a:ext cx="7" cy="108"/>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322" name="Rectangle 1658"/>
            <p:cNvSpPr>
              <a:spLocks noChangeArrowheads="1"/>
            </p:cNvSpPr>
            <p:nvPr/>
          </p:nvSpPr>
          <p:spPr bwMode="auto">
            <a:xfrm>
              <a:off x="3326" y="988"/>
              <a:ext cx="7" cy="108"/>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323" name="Rectangle 1659"/>
            <p:cNvSpPr>
              <a:spLocks noChangeArrowheads="1"/>
            </p:cNvSpPr>
            <p:nvPr/>
          </p:nvSpPr>
          <p:spPr bwMode="auto">
            <a:xfrm>
              <a:off x="3333" y="988"/>
              <a:ext cx="7" cy="108"/>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324" name="Rectangle 1660"/>
            <p:cNvSpPr>
              <a:spLocks noChangeArrowheads="1"/>
            </p:cNvSpPr>
            <p:nvPr/>
          </p:nvSpPr>
          <p:spPr bwMode="auto">
            <a:xfrm>
              <a:off x="3340" y="988"/>
              <a:ext cx="6" cy="108"/>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325" name="Rectangle 1661"/>
            <p:cNvSpPr>
              <a:spLocks noChangeArrowheads="1"/>
            </p:cNvSpPr>
            <p:nvPr/>
          </p:nvSpPr>
          <p:spPr bwMode="auto">
            <a:xfrm>
              <a:off x="3346" y="988"/>
              <a:ext cx="7" cy="108"/>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326" name="Rectangle 1662"/>
            <p:cNvSpPr>
              <a:spLocks noChangeArrowheads="1"/>
            </p:cNvSpPr>
            <p:nvPr/>
          </p:nvSpPr>
          <p:spPr bwMode="auto">
            <a:xfrm>
              <a:off x="3353" y="988"/>
              <a:ext cx="7" cy="108"/>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27" name="Rectangle 1663"/>
            <p:cNvSpPr>
              <a:spLocks noChangeArrowheads="1"/>
            </p:cNvSpPr>
            <p:nvPr/>
          </p:nvSpPr>
          <p:spPr bwMode="auto">
            <a:xfrm>
              <a:off x="3360" y="988"/>
              <a:ext cx="7" cy="108"/>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28" name="Rectangle 1664"/>
            <p:cNvSpPr>
              <a:spLocks noChangeArrowheads="1"/>
            </p:cNvSpPr>
            <p:nvPr/>
          </p:nvSpPr>
          <p:spPr bwMode="auto">
            <a:xfrm>
              <a:off x="3197" y="988"/>
              <a:ext cx="170" cy="108"/>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329" name="Rectangle 1665"/>
            <p:cNvSpPr>
              <a:spLocks noChangeArrowheads="1"/>
            </p:cNvSpPr>
            <p:nvPr/>
          </p:nvSpPr>
          <p:spPr bwMode="auto">
            <a:xfrm>
              <a:off x="3401" y="951"/>
              <a:ext cx="6" cy="10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30" name="Rectangle 1666"/>
            <p:cNvSpPr>
              <a:spLocks noChangeArrowheads="1"/>
            </p:cNvSpPr>
            <p:nvPr/>
          </p:nvSpPr>
          <p:spPr bwMode="auto">
            <a:xfrm>
              <a:off x="3407" y="951"/>
              <a:ext cx="7" cy="10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31" name="Rectangle 1667"/>
            <p:cNvSpPr>
              <a:spLocks noChangeArrowheads="1"/>
            </p:cNvSpPr>
            <p:nvPr/>
          </p:nvSpPr>
          <p:spPr bwMode="auto">
            <a:xfrm>
              <a:off x="3414" y="951"/>
              <a:ext cx="7" cy="10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332" name="Rectangle 1668"/>
            <p:cNvSpPr>
              <a:spLocks noChangeArrowheads="1"/>
            </p:cNvSpPr>
            <p:nvPr/>
          </p:nvSpPr>
          <p:spPr bwMode="auto">
            <a:xfrm>
              <a:off x="3421" y="951"/>
              <a:ext cx="7" cy="10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333" name="Rectangle 1669"/>
            <p:cNvSpPr>
              <a:spLocks noChangeArrowheads="1"/>
            </p:cNvSpPr>
            <p:nvPr/>
          </p:nvSpPr>
          <p:spPr bwMode="auto">
            <a:xfrm>
              <a:off x="3428" y="951"/>
              <a:ext cx="7" cy="10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334" name="Rectangle 1670"/>
            <p:cNvSpPr>
              <a:spLocks noChangeArrowheads="1"/>
            </p:cNvSpPr>
            <p:nvPr/>
          </p:nvSpPr>
          <p:spPr bwMode="auto">
            <a:xfrm>
              <a:off x="3435" y="951"/>
              <a:ext cx="6" cy="10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335" name="Rectangle 1671"/>
            <p:cNvSpPr>
              <a:spLocks noChangeArrowheads="1"/>
            </p:cNvSpPr>
            <p:nvPr/>
          </p:nvSpPr>
          <p:spPr bwMode="auto">
            <a:xfrm>
              <a:off x="3441" y="951"/>
              <a:ext cx="7" cy="103"/>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336" name="Rectangle 1672"/>
            <p:cNvSpPr>
              <a:spLocks noChangeArrowheads="1"/>
            </p:cNvSpPr>
            <p:nvPr/>
          </p:nvSpPr>
          <p:spPr bwMode="auto">
            <a:xfrm>
              <a:off x="3448" y="951"/>
              <a:ext cx="7" cy="10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337" name="Rectangle 1673"/>
            <p:cNvSpPr>
              <a:spLocks noChangeArrowheads="1"/>
            </p:cNvSpPr>
            <p:nvPr/>
          </p:nvSpPr>
          <p:spPr bwMode="auto">
            <a:xfrm>
              <a:off x="3455" y="951"/>
              <a:ext cx="7" cy="10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338" name="Rectangle 1674"/>
            <p:cNvSpPr>
              <a:spLocks noChangeArrowheads="1"/>
            </p:cNvSpPr>
            <p:nvPr/>
          </p:nvSpPr>
          <p:spPr bwMode="auto">
            <a:xfrm>
              <a:off x="3462" y="951"/>
              <a:ext cx="7" cy="10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339" name="Rectangle 1675"/>
            <p:cNvSpPr>
              <a:spLocks noChangeArrowheads="1"/>
            </p:cNvSpPr>
            <p:nvPr/>
          </p:nvSpPr>
          <p:spPr bwMode="auto">
            <a:xfrm>
              <a:off x="3469" y="951"/>
              <a:ext cx="6" cy="10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340" name="Rectangle 1676"/>
            <p:cNvSpPr>
              <a:spLocks noChangeArrowheads="1"/>
            </p:cNvSpPr>
            <p:nvPr/>
          </p:nvSpPr>
          <p:spPr bwMode="auto">
            <a:xfrm>
              <a:off x="3475" y="951"/>
              <a:ext cx="7" cy="10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341" name="Rectangle 1677"/>
            <p:cNvSpPr>
              <a:spLocks noChangeArrowheads="1"/>
            </p:cNvSpPr>
            <p:nvPr/>
          </p:nvSpPr>
          <p:spPr bwMode="auto">
            <a:xfrm>
              <a:off x="3482" y="951"/>
              <a:ext cx="7" cy="103"/>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342" name="Rectangle 1678"/>
            <p:cNvSpPr>
              <a:spLocks noChangeArrowheads="1"/>
            </p:cNvSpPr>
            <p:nvPr/>
          </p:nvSpPr>
          <p:spPr bwMode="auto">
            <a:xfrm>
              <a:off x="3489" y="951"/>
              <a:ext cx="7" cy="10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343" name="Rectangle 1679"/>
            <p:cNvSpPr>
              <a:spLocks noChangeArrowheads="1"/>
            </p:cNvSpPr>
            <p:nvPr/>
          </p:nvSpPr>
          <p:spPr bwMode="auto">
            <a:xfrm>
              <a:off x="3496" y="951"/>
              <a:ext cx="6" cy="10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344" name="Rectangle 1680"/>
            <p:cNvSpPr>
              <a:spLocks noChangeArrowheads="1"/>
            </p:cNvSpPr>
            <p:nvPr/>
          </p:nvSpPr>
          <p:spPr bwMode="auto">
            <a:xfrm>
              <a:off x="3502" y="951"/>
              <a:ext cx="7" cy="10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345" name="Rectangle 1681"/>
            <p:cNvSpPr>
              <a:spLocks noChangeArrowheads="1"/>
            </p:cNvSpPr>
            <p:nvPr/>
          </p:nvSpPr>
          <p:spPr bwMode="auto">
            <a:xfrm>
              <a:off x="3509" y="951"/>
              <a:ext cx="7" cy="10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346" name="Rectangle 1682"/>
            <p:cNvSpPr>
              <a:spLocks noChangeArrowheads="1"/>
            </p:cNvSpPr>
            <p:nvPr/>
          </p:nvSpPr>
          <p:spPr bwMode="auto">
            <a:xfrm>
              <a:off x="3516" y="951"/>
              <a:ext cx="7" cy="10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347" name="Rectangle 1683"/>
            <p:cNvSpPr>
              <a:spLocks noChangeArrowheads="1"/>
            </p:cNvSpPr>
            <p:nvPr/>
          </p:nvSpPr>
          <p:spPr bwMode="auto">
            <a:xfrm>
              <a:off x="3523" y="951"/>
              <a:ext cx="7" cy="103"/>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348" name="Rectangle 1684"/>
            <p:cNvSpPr>
              <a:spLocks noChangeArrowheads="1"/>
            </p:cNvSpPr>
            <p:nvPr/>
          </p:nvSpPr>
          <p:spPr bwMode="auto">
            <a:xfrm>
              <a:off x="3530" y="951"/>
              <a:ext cx="6" cy="10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349" name="Rectangle 1685"/>
            <p:cNvSpPr>
              <a:spLocks noChangeArrowheads="1"/>
            </p:cNvSpPr>
            <p:nvPr/>
          </p:nvSpPr>
          <p:spPr bwMode="auto">
            <a:xfrm>
              <a:off x="3536" y="951"/>
              <a:ext cx="7" cy="10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350" name="Rectangle 1686"/>
            <p:cNvSpPr>
              <a:spLocks noChangeArrowheads="1"/>
            </p:cNvSpPr>
            <p:nvPr/>
          </p:nvSpPr>
          <p:spPr bwMode="auto">
            <a:xfrm>
              <a:off x="3543" y="951"/>
              <a:ext cx="7" cy="10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351" name="Rectangle 1687"/>
            <p:cNvSpPr>
              <a:spLocks noChangeArrowheads="1"/>
            </p:cNvSpPr>
            <p:nvPr/>
          </p:nvSpPr>
          <p:spPr bwMode="auto">
            <a:xfrm>
              <a:off x="3550" y="951"/>
              <a:ext cx="7" cy="10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352" name="Rectangle 1688"/>
            <p:cNvSpPr>
              <a:spLocks noChangeArrowheads="1"/>
            </p:cNvSpPr>
            <p:nvPr/>
          </p:nvSpPr>
          <p:spPr bwMode="auto">
            <a:xfrm>
              <a:off x="3557" y="951"/>
              <a:ext cx="7" cy="10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53" name="Rectangle 1689"/>
            <p:cNvSpPr>
              <a:spLocks noChangeArrowheads="1"/>
            </p:cNvSpPr>
            <p:nvPr/>
          </p:nvSpPr>
          <p:spPr bwMode="auto">
            <a:xfrm>
              <a:off x="3564" y="951"/>
              <a:ext cx="6" cy="10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54" name="Rectangle 1690"/>
            <p:cNvSpPr>
              <a:spLocks noChangeArrowheads="1"/>
            </p:cNvSpPr>
            <p:nvPr/>
          </p:nvSpPr>
          <p:spPr bwMode="auto">
            <a:xfrm>
              <a:off x="3401" y="951"/>
              <a:ext cx="169" cy="10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355" name="Rectangle 1691"/>
            <p:cNvSpPr>
              <a:spLocks noChangeArrowheads="1"/>
            </p:cNvSpPr>
            <p:nvPr/>
          </p:nvSpPr>
          <p:spPr bwMode="auto">
            <a:xfrm>
              <a:off x="3604" y="970"/>
              <a:ext cx="7" cy="9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56" name="Rectangle 1692"/>
            <p:cNvSpPr>
              <a:spLocks noChangeArrowheads="1"/>
            </p:cNvSpPr>
            <p:nvPr/>
          </p:nvSpPr>
          <p:spPr bwMode="auto">
            <a:xfrm>
              <a:off x="3611" y="970"/>
              <a:ext cx="7" cy="9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57" name="Rectangle 1693"/>
            <p:cNvSpPr>
              <a:spLocks noChangeArrowheads="1"/>
            </p:cNvSpPr>
            <p:nvPr/>
          </p:nvSpPr>
          <p:spPr bwMode="auto">
            <a:xfrm>
              <a:off x="3618" y="970"/>
              <a:ext cx="7" cy="90"/>
            </a:xfrm>
            <a:prstGeom prst="rect">
              <a:avLst/>
            </a:prstGeom>
            <a:solidFill>
              <a:srgbClr val="8D0000"/>
            </a:solidFill>
            <a:ln w="9525">
              <a:noFill/>
              <a:miter lim="800000"/>
              <a:headEnd/>
              <a:tailEnd/>
            </a:ln>
          </p:spPr>
          <p:txBody>
            <a:bodyPr/>
            <a:lstStyle/>
            <a:p>
              <a:pPr>
                <a:defRPr/>
              </a:pPr>
              <a:endParaRPr lang="en-US">
                <a:latin typeface="Arial" charset="0"/>
              </a:endParaRPr>
            </a:p>
          </p:txBody>
        </p:sp>
        <p:sp>
          <p:nvSpPr>
            <p:cNvPr id="627358" name="Rectangle 1694"/>
            <p:cNvSpPr>
              <a:spLocks noChangeArrowheads="1"/>
            </p:cNvSpPr>
            <p:nvPr/>
          </p:nvSpPr>
          <p:spPr bwMode="auto">
            <a:xfrm>
              <a:off x="3625" y="970"/>
              <a:ext cx="7" cy="90"/>
            </a:xfrm>
            <a:prstGeom prst="rect">
              <a:avLst/>
            </a:prstGeom>
            <a:solidFill>
              <a:srgbClr val="9C0000"/>
            </a:solidFill>
            <a:ln w="9525">
              <a:noFill/>
              <a:miter lim="800000"/>
              <a:headEnd/>
              <a:tailEnd/>
            </a:ln>
          </p:spPr>
          <p:txBody>
            <a:bodyPr/>
            <a:lstStyle/>
            <a:p>
              <a:pPr>
                <a:defRPr/>
              </a:pPr>
              <a:endParaRPr lang="en-US">
                <a:latin typeface="Arial" charset="0"/>
              </a:endParaRPr>
            </a:p>
          </p:txBody>
        </p:sp>
        <p:sp>
          <p:nvSpPr>
            <p:cNvPr id="627359" name="Rectangle 1695"/>
            <p:cNvSpPr>
              <a:spLocks noChangeArrowheads="1"/>
            </p:cNvSpPr>
            <p:nvPr/>
          </p:nvSpPr>
          <p:spPr bwMode="auto">
            <a:xfrm>
              <a:off x="3632" y="970"/>
              <a:ext cx="6" cy="90"/>
            </a:xfrm>
            <a:prstGeom prst="rect">
              <a:avLst/>
            </a:prstGeom>
            <a:solidFill>
              <a:srgbClr val="AD0000"/>
            </a:solidFill>
            <a:ln w="9525">
              <a:noFill/>
              <a:miter lim="800000"/>
              <a:headEnd/>
              <a:tailEnd/>
            </a:ln>
          </p:spPr>
          <p:txBody>
            <a:bodyPr/>
            <a:lstStyle/>
            <a:p>
              <a:pPr>
                <a:defRPr/>
              </a:pPr>
              <a:endParaRPr lang="en-US">
                <a:latin typeface="Arial" charset="0"/>
              </a:endParaRPr>
            </a:p>
          </p:txBody>
        </p:sp>
        <p:sp>
          <p:nvSpPr>
            <p:cNvPr id="627360" name="Rectangle 1696"/>
            <p:cNvSpPr>
              <a:spLocks noChangeArrowheads="1"/>
            </p:cNvSpPr>
            <p:nvPr/>
          </p:nvSpPr>
          <p:spPr bwMode="auto">
            <a:xfrm>
              <a:off x="3638" y="970"/>
              <a:ext cx="7" cy="90"/>
            </a:xfrm>
            <a:prstGeom prst="rect">
              <a:avLst/>
            </a:prstGeom>
            <a:solidFill>
              <a:srgbClr val="C00000"/>
            </a:solidFill>
            <a:ln w="9525">
              <a:noFill/>
              <a:miter lim="800000"/>
              <a:headEnd/>
              <a:tailEnd/>
            </a:ln>
          </p:spPr>
          <p:txBody>
            <a:bodyPr/>
            <a:lstStyle/>
            <a:p>
              <a:pPr>
                <a:defRPr/>
              </a:pPr>
              <a:endParaRPr lang="en-US">
                <a:latin typeface="Arial" charset="0"/>
              </a:endParaRPr>
            </a:p>
          </p:txBody>
        </p:sp>
        <p:sp>
          <p:nvSpPr>
            <p:cNvPr id="627361" name="Rectangle 1697"/>
            <p:cNvSpPr>
              <a:spLocks noChangeArrowheads="1"/>
            </p:cNvSpPr>
            <p:nvPr/>
          </p:nvSpPr>
          <p:spPr bwMode="auto">
            <a:xfrm>
              <a:off x="3645" y="970"/>
              <a:ext cx="7" cy="90"/>
            </a:xfrm>
            <a:prstGeom prst="rect">
              <a:avLst/>
            </a:prstGeom>
            <a:solidFill>
              <a:srgbClr val="D10000"/>
            </a:solidFill>
            <a:ln w="9525">
              <a:noFill/>
              <a:miter lim="800000"/>
              <a:headEnd/>
              <a:tailEnd/>
            </a:ln>
          </p:spPr>
          <p:txBody>
            <a:bodyPr/>
            <a:lstStyle/>
            <a:p>
              <a:pPr>
                <a:defRPr/>
              </a:pPr>
              <a:endParaRPr lang="en-US">
                <a:latin typeface="Arial" charset="0"/>
              </a:endParaRPr>
            </a:p>
          </p:txBody>
        </p:sp>
        <p:sp>
          <p:nvSpPr>
            <p:cNvPr id="627362" name="Rectangle 1698"/>
            <p:cNvSpPr>
              <a:spLocks noChangeArrowheads="1"/>
            </p:cNvSpPr>
            <p:nvPr/>
          </p:nvSpPr>
          <p:spPr bwMode="auto">
            <a:xfrm>
              <a:off x="3652" y="970"/>
              <a:ext cx="7" cy="90"/>
            </a:xfrm>
            <a:prstGeom prst="rect">
              <a:avLst/>
            </a:prstGeom>
            <a:solidFill>
              <a:srgbClr val="E10000"/>
            </a:solidFill>
            <a:ln w="9525">
              <a:noFill/>
              <a:miter lim="800000"/>
              <a:headEnd/>
              <a:tailEnd/>
            </a:ln>
          </p:spPr>
          <p:txBody>
            <a:bodyPr/>
            <a:lstStyle/>
            <a:p>
              <a:pPr>
                <a:defRPr/>
              </a:pPr>
              <a:endParaRPr lang="en-US">
                <a:latin typeface="Arial" charset="0"/>
              </a:endParaRPr>
            </a:p>
          </p:txBody>
        </p:sp>
        <p:sp>
          <p:nvSpPr>
            <p:cNvPr id="627363" name="Rectangle 1699"/>
            <p:cNvSpPr>
              <a:spLocks noChangeArrowheads="1"/>
            </p:cNvSpPr>
            <p:nvPr/>
          </p:nvSpPr>
          <p:spPr bwMode="auto">
            <a:xfrm>
              <a:off x="3659" y="970"/>
              <a:ext cx="6" cy="90"/>
            </a:xfrm>
            <a:prstGeom prst="rect">
              <a:avLst/>
            </a:prstGeom>
            <a:solidFill>
              <a:srgbClr val="EC0000"/>
            </a:solidFill>
            <a:ln w="9525">
              <a:noFill/>
              <a:miter lim="800000"/>
              <a:headEnd/>
              <a:tailEnd/>
            </a:ln>
          </p:spPr>
          <p:txBody>
            <a:bodyPr/>
            <a:lstStyle/>
            <a:p>
              <a:pPr>
                <a:defRPr/>
              </a:pPr>
              <a:endParaRPr lang="en-US">
                <a:latin typeface="Arial" charset="0"/>
              </a:endParaRPr>
            </a:p>
          </p:txBody>
        </p:sp>
        <p:sp>
          <p:nvSpPr>
            <p:cNvPr id="627364" name="Rectangle 1700"/>
            <p:cNvSpPr>
              <a:spLocks noChangeArrowheads="1"/>
            </p:cNvSpPr>
            <p:nvPr/>
          </p:nvSpPr>
          <p:spPr bwMode="auto">
            <a:xfrm>
              <a:off x="3665" y="970"/>
              <a:ext cx="7" cy="90"/>
            </a:xfrm>
            <a:prstGeom prst="rect">
              <a:avLst/>
            </a:prstGeom>
            <a:solidFill>
              <a:srgbClr val="F40000"/>
            </a:solidFill>
            <a:ln w="9525">
              <a:noFill/>
              <a:miter lim="800000"/>
              <a:headEnd/>
              <a:tailEnd/>
            </a:ln>
          </p:spPr>
          <p:txBody>
            <a:bodyPr/>
            <a:lstStyle/>
            <a:p>
              <a:pPr>
                <a:defRPr/>
              </a:pPr>
              <a:endParaRPr lang="en-US">
                <a:latin typeface="Arial" charset="0"/>
              </a:endParaRPr>
            </a:p>
          </p:txBody>
        </p:sp>
        <p:sp>
          <p:nvSpPr>
            <p:cNvPr id="627365" name="Rectangle 1701"/>
            <p:cNvSpPr>
              <a:spLocks noChangeArrowheads="1"/>
            </p:cNvSpPr>
            <p:nvPr/>
          </p:nvSpPr>
          <p:spPr bwMode="auto">
            <a:xfrm>
              <a:off x="3672" y="970"/>
              <a:ext cx="7" cy="90"/>
            </a:xfrm>
            <a:prstGeom prst="rect">
              <a:avLst/>
            </a:prstGeom>
            <a:solidFill>
              <a:srgbClr val="FB0000"/>
            </a:solidFill>
            <a:ln w="9525">
              <a:noFill/>
              <a:miter lim="800000"/>
              <a:headEnd/>
              <a:tailEnd/>
            </a:ln>
          </p:spPr>
          <p:txBody>
            <a:bodyPr/>
            <a:lstStyle/>
            <a:p>
              <a:pPr>
                <a:defRPr/>
              </a:pPr>
              <a:endParaRPr lang="en-US">
                <a:latin typeface="Arial" charset="0"/>
              </a:endParaRPr>
            </a:p>
          </p:txBody>
        </p:sp>
        <p:sp>
          <p:nvSpPr>
            <p:cNvPr id="627366" name="Rectangle 1702"/>
            <p:cNvSpPr>
              <a:spLocks noChangeArrowheads="1"/>
            </p:cNvSpPr>
            <p:nvPr/>
          </p:nvSpPr>
          <p:spPr bwMode="auto">
            <a:xfrm>
              <a:off x="3679" y="970"/>
              <a:ext cx="14" cy="90"/>
            </a:xfrm>
            <a:prstGeom prst="rect">
              <a:avLst/>
            </a:prstGeom>
            <a:solidFill>
              <a:srgbClr val="FE0000"/>
            </a:solidFill>
            <a:ln w="9525">
              <a:noFill/>
              <a:miter lim="800000"/>
              <a:headEnd/>
              <a:tailEnd/>
            </a:ln>
          </p:spPr>
          <p:txBody>
            <a:bodyPr/>
            <a:lstStyle/>
            <a:p>
              <a:pPr>
                <a:defRPr/>
              </a:pPr>
              <a:endParaRPr lang="en-US">
                <a:latin typeface="Arial" charset="0"/>
              </a:endParaRPr>
            </a:p>
          </p:txBody>
        </p:sp>
        <p:sp>
          <p:nvSpPr>
            <p:cNvPr id="627367" name="Rectangle 1703"/>
            <p:cNvSpPr>
              <a:spLocks noChangeArrowheads="1"/>
            </p:cNvSpPr>
            <p:nvPr/>
          </p:nvSpPr>
          <p:spPr bwMode="auto">
            <a:xfrm>
              <a:off x="3693" y="970"/>
              <a:ext cx="6" cy="90"/>
            </a:xfrm>
            <a:prstGeom prst="rect">
              <a:avLst/>
            </a:prstGeom>
            <a:solidFill>
              <a:srgbClr val="FB0000"/>
            </a:solidFill>
            <a:ln w="9525">
              <a:noFill/>
              <a:miter lim="800000"/>
              <a:headEnd/>
              <a:tailEnd/>
            </a:ln>
          </p:spPr>
          <p:txBody>
            <a:bodyPr/>
            <a:lstStyle/>
            <a:p>
              <a:pPr>
                <a:defRPr/>
              </a:pPr>
              <a:endParaRPr lang="en-US">
                <a:latin typeface="Arial" charset="0"/>
              </a:endParaRPr>
            </a:p>
          </p:txBody>
        </p:sp>
        <p:sp>
          <p:nvSpPr>
            <p:cNvPr id="627368" name="Rectangle 1704"/>
            <p:cNvSpPr>
              <a:spLocks noChangeArrowheads="1"/>
            </p:cNvSpPr>
            <p:nvPr/>
          </p:nvSpPr>
          <p:spPr bwMode="auto">
            <a:xfrm>
              <a:off x="3699" y="970"/>
              <a:ext cx="7" cy="90"/>
            </a:xfrm>
            <a:prstGeom prst="rect">
              <a:avLst/>
            </a:prstGeom>
            <a:solidFill>
              <a:srgbClr val="F40000"/>
            </a:solidFill>
            <a:ln w="9525">
              <a:noFill/>
              <a:miter lim="800000"/>
              <a:headEnd/>
              <a:tailEnd/>
            </a:ln>
          </p:spPr>
          <p:txBody>
            <a:bodyPr/>
            <a:lstStyle/>
            <a:p>
              <a:pPr>
                <a:defRPr/>
              </a:pPr>
              <a:endParaRPr lang="en-US">
                <a:latin typeface="Arial" charset="0"/>
              </a:endParaRPr>
            </a:p>
          </p:txBody>
        </p:sp>
        <p:sp>
          <p:nvSpPr>
            <p:cNvPr id="627369" name="Rectangle 1705"/>
            <p:cNvSpPr>
              <a:spLocks noChangeArrowheads="1"/>
            </p:cNvSpPr>
            <p:nvPr/>
          </p:nvSpPr>
          <p:spPr bwMode="auto">
            <a:xfrm>
              <a:off x="3706" y="970"/>
              <a:ext cx="7" cy="90"/>
            </a:xfrm>
            <a:prstGeom prst="rect">
              <a:avLst/>
            </a:prstGeom>
            <a:solidFill>
              <a:srgbClr val="EC0000"/>
            </a:solidFill>
            <a:ln w="9525">
              <a:noFill/>
              <a:miter lim="800000"/>
              <a:headEnd/>
              <a:tailEnd/>
            </a:ln>
          </p:spPr>
          <p:txBody>
            <a:bodyPr/>
            <a:lstStyle/>
            <a:p>
              <a:pPr>
                <a:defRPr/>
              </a:pPr>
              <a:endParaRPr lang="en-US">
                <a:latin typeface="Arial" charset="0"/>
              </a:endParaRPr>
            </a:p>
          </p:txBody>
        </p:sp>
        <p:sp>
          <p:nvSpPr>
            <p:cNvPr id="627370" name="Rectangle 1706"/>
            <p:cNvSpPr>
              <a:spLocks noChangeArrowheads="1"/>
            </p:cNvSpPr>
            <p:nvPr/>
          </p:nvSpPr>
          <p:spPr bwMode="auto">
            <a:xfrm>
              <a:off x="3713" y="970"/>
              <a:ext cx="7" cy="90"/>
            </a:xfrm>
            <a:prstGeom prst="rect">
              <a:avLst/>
            </a:prstGeom>
            <a:solidFill>
              <a:srgbClr val="E10000"/>
            </a:solidFill>
            <a:ln w="9525">
              <a:noFill/>
              <a:miter lim="800000"/>
              <a:headEnd/>
              <a:tailEnd/>
            </a:ln>
          </p:spPr>
          <p:txBody>
            <a:bodyPr/>
            <a:lstStyle/>
            <a:p>
              <a:pPr>
                <a:defRPr/>
              </a:pPr>
              <a:endParaRPr lang="en-US">
                <a:latin typeface="Arial" charset="0"/>
              </a:endParaRPr>
            </a:p>
          </p:txBody>
        </p:sp>
        <p:sp>
          <p:nvSpPr>
            <p:cNvPr id="627371" name="Rectangle 1707"/>
            <p:cNvSpPr>
              <a:spLocks noChangeArrowheads="1"/>
            </p:cNvSpPr>
            <p:nvPr/>
          </p:nvSpPr>
          <p:spPr bwMode="auto">
            <a:xfrm>
              <a:off x="3720" y="970"/>
              <a:ext cx="7" cy="90"/>
            </a:xfrm>
            <a:prstGeom prst="rect">
              <a:avLst/>
            </a:prstGeom>
            <a:solidFill>
              <a:srgbClr val="D10000"/>
            </a:solidFill>
            <a:ln w="9525">
              <a:noFill/>
              <a:miter lim="800000"/>
              <a:headEnd/>
              <a:tailEnd/>
            </a:ln>
          </p:spPr>
          <p:txBody>
            <a:bodyPr/>
            <a:lstStyle/>
            <a:p>
              <a:pPr>
                <a:defRPr/>
              </a:pPr>
              <a:endParaRPr lang="en-US">
                <a:latin typeface="Arial" charset="0"/>
              </a:endParaRPr>
            </a:p>
          </p:txBody>
        </p:sp>
        <p:sp>
          <p:nvSpPr>
            <p:cNvPr id="627372" name="Rectangle 1708"/>
            <p:cNvSpPr>
              <a:spLocks noChangeArrowheads="1"/>
            </p:cNvSpPr>
            <p:nvPr/>
          </p:nvSpPr>
          <p:spPr bwMode="auto">
            <a:xfrm>
              <a:off x="3727" y="970"/>
              <a:ext cx="6" cy="90"/>
            </a:xfrm>
            <a:prstGeom prst="rect">
              <a:avLst/>
            </a:prstGeom>
            <a:solidFill>
              <a:srgbClr val="C00000"/>
            </a:solidFill>
            <a:ln w="9525">
              <a:noFill/>
              <a:miter lim="800000"/>
              <a:headEnd/>
              <a:tailEnd/>
            </a:ln>
          </p:spPr>
          <p:txBody>
            <a:bodyPr/>
            <a:lstStyle/>
            <a:p>
              <a:pPr>
                <a:defRPr/>
              </a:pPr>
              <a:endParaRPr lang="en-US">
                <a:latin typeface="Arial" charset="0"/>
              </a:endParaRPr>
            </a:p>
          </p:txBody>
        </p:sp>
        <p:sp>
          <p:nvSpPr>
            <p:cNvPr id="627373" name="Rectangle 1709"/>
            <p:cNvSpPr>
              <a:spLocks noChangeArrowheads="1"/>
            </p:cNvSpPr>
            <p:nvPr/>
          </p:nvSpPr>
          <p:spPr bwMode="auto">
            <a:xfrm>
              <a:off x="3733" y="970"/>
              <a:ext cx="7" cy="90"/>
            </a:xfrm>
            <a:prstGeom prst="rect">
              <a:avLst/>
            </a:prstGeom>
            <a:solidFill>
              <a:srgbClr val="AD0000"/>
            </a:solidFill>
            <a:ln w="9525">
              <a:noFill/>
              <a:miter lim="800000"/>
              <a:headEnd/>
              <a:tailEnd/>
            </a:ln>
          </p:spPr>
          <p:txBody>
            <a:bodyPr/>
            <a:lstStyle/>
            <a:p>
              <a:pPr>
                <a:defRPr/>
              </a:pPr>
              <a:endParaRPr lang="en-US">
                <a:latin typeface="Arial" charset="0"/>
              </a:endParaRPr>
            </a:p>
          </p:txBody>
        </p:sp>
        <p:sp>
          <p:nvSpPr>
            <p:cNvPr id="627374" name="Rectangle 1710"/>
            <p:cNvSpPr>
              <a:spLocks noChangeArrowheads="1"/>
            </p:cNvSpPr>
            <p:nvPr/>
          </p:nvSpPr>
          <p:spPr bwMode="auto">
            <a:xfrm>
              <a:off x="3740" y="970"/>
              <a:ext cx="7" cy="90"/>
            </a:xfrm>
            <a:prstGeom prst="rect">
              <a:avLst/>
            </a:prstGeom>
            <a:solidFill>
              <a:srgbClr val="9C0000"/>
            </a:solidFill>
            <a:ln w="9525">
              <a:noFill/>
              <a:miter lim="800000"/>
              <a:headEnd/>
              <a:tailEnd/>
            </a:ln>
          </p:spPr>
          <p:txBody>
            <a:bodyPr/>
            <a:lstStyle/>
            <a:p>
              <a:pPr>
                <a:defRPr/>
              </a:pPr>
              <a:endParaRPr lang="en-US">
                <a:latin typeface="Arial" charset="0"/>
              </a:endParaRPr>
            </a:p>
          </p:txBody>
        </p:sp>
        <p:sp>
          <p:nvSpPr>
            <p:cNvPr id="627375" name="Rectangle 1711"/>
            <p:cNvSpPr>
              <a:spLocks noChangeArrowheads="1"/>
            </p:cNvSpPr>
            <p:nvPr/>
          </p:nvSpPr>
          <p:spPr bwMode="auto">
            <a:xfrm>
              <a:off x="3747" y="970"/>
              <a:ext cx="7" cy="90"/>
            </a:xfrm>
            <a:prstGeom prst="rect">
              <a:avLst/>
            </a:prstGeom>
            <a:solidFill>
              <a:srgbClr val="8D0000"/>
            </a:solidFill>
            <a:ln w="9525">
              <a:noFill/>
              <a:miter lim="800000"/>
              <a:headEnd/>
              <a:tailEnd/>
            </a:ln>
          </p:spPr>
          <p:txBody>
            <a:bodyPr/>
            <a:lstStyle/>
            <a:p>
              <a:pPr>
                <a:defRPr/>
              </a:pPr>
              <a:endParaRPr lang="en-US">
                <a:latin typeface="Arial" charset="0"/>
              </a:endParaRPr>
            </a:p>
          </p:txBody>
        </p:sp>
        <p:sp>
          <p:nvSpPr>
            <p:cNvPr id="627376" name="Rectangle 1712"/>
            <p:cNvSpPr>
              <a:spLocks noChangeArrowheads="1"/>
            </p:cNvSpPr>
            <p:nvPr/>
          </p:nvSpPr>
          <p:spPr bwMode="auto">
            <a:xfrm>
              <a:off x="3754" y="970"/>
              <a:ext cx="7" cy="9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77" name="Rectangle 1713"/>
            <p:cNvSpPr>
              <a:spLocks noChangeArrowheads="1"/>
            </p:cNvSpPr>
            <p:nvPr/>
          </p:nvSpPr>
          <p:spPr bwMode="auto">
            <a:xfrm>
              <a:off x="3761" y="970"/>
              <a:ext cx="6" cy="9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78" name="Rectangle 1714"/>
            <p:cNvSpPr>
              <a:spLocks noChangeArrowheads="1"/>
            </p:cNvSpPr>
            <p:nvPr/>
          </p:nvSpPr>
          <p:spPr bwMode="auto">
            <a:xfrm>
              <a:off x="3604" y="970"/>
              <a:ext cx="163" cy="9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379" name="Rectangle 1715"/>
            <p:cNvSpPr>
              <a:spLocks noChangeArrowheads="1"/>
            </p:cNvSpPr>
            <p:nvPr/>
          </p:nvSpPr>
          <p:spPr bwMode="auto">
            <a:xfrm>
              <a:off x="3801" y="1042"/>
              <a:ext cx="7" cy="6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380" name="Rectangle 1716"/>
            <p:cNvSpPr>
              <a:spLocks noChangeArrowheads="1"/>
            </p:cNvSpPr>
            <p:nvPr/>
          </p:nvSpPr>
          <p:spPr bwMode="auto">
            <a:xfrm>
              <a:off x="3808" y="1042"/>
              <a:ext cx="7" cy="6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381" name="Rectangle 1717"/>
            <p:cNvSpPr>
              <a:spLocks noChangeArrowheads="1"/>
            </p:cNvSpPr>
            <p:nvPr/>
          </p:nvSpPr>
          <p:spPr bwMode="auto">
            <a:xfrm>
              <a:off x="3815" y="1042"/>
              <a:ext cx="7" cy="6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382" name="Rectangle 1718"/>
            <p:cNvSpPr>
              <a:spLocks noChangeArrowheads="1"/>
            </p:cNvSpPr>
            <p:nvPr/>
          </p:nvSpPr>
          <p:spPr bwMode="auto">
            <a:xfrm>
              <a:off x="3822" y="1042"/>
              <a:ext cx="6" cy="6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383" name="Rectangle 1719"/>
            <p:cNvSpPr>
              <a:spLocks noChangeArrowheads="1"/>
            </p:cNvSpPr>
            <p:nvPr/>
          </p:nvSpPr>
          <p:spPr bwMode="auto">
            <a:xfrm>
              <a:off x="3828" y="1042"/>
              <a:ext cx="7" cy="6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384" name="Rectangle 1720"/>
            <p:cNvSpPr>
              <a:spLocks noChangeArrowheads="1"/>
            </p:cNvSpPr>
            <p:nvPr/>
          </p:nvSpPr>
          <p:spPr bwMode="auto">
            <a:xfrm>
              <a:off x="3835" y="1042"/>
              <a:ext cx="7" cy="6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385" name="Rectangle 1721"/>
            <p:cNvSpPr>
              <a:spLocks noChangeArrowheads="1"/>
            </p:cNvSpPr>
            <p:nvPr/>
          </p:nvSpPr>
          <p:spPr bwMode="auto">
            <a:xfrm>
              <a:off x="3842" y="1042"/>
              <a:ext cx="7" cy="6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386" name="Rectangle 1722"/>
            <p:cNvSpPr>
              <a:spLocks noChangeArrowheads="1"/>
            </p:cNvSpPr>
            <p:nvPr/>
          </p:nvSpPr>
          <p:spPr bwMode="auto">
            <a:xfrm>
              <a:off x="3849" y="1042"/>
              <a:ext cx="7" cy="6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387" name="Rectangle 1723"/>
            <p:cNvSpPr>
              <a:spLocks noChangeArrowheads="1"/>
            </p:cNvSpPr>
            <p:nvPr/>
          </p:nvSpPr>
          <p:spPr bwMode="auto">
            <a:xfrm>
              <a:off x="3856" y="1042"/>
              <a:ext cx="6" cy="6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388" name="Rectangle 1724"/>
            <p:cNvSpPr>
              <a:spLocks noChangeArrowheads="1"/>
            </p:cNvSpPr>
            <p:nvPr/>
          </p:nvSpPr>
          <p:spPr bwMode="auto">
            <a:xfrm>
              <a:off x="3862" y="1042"/>
              <a:ext cx="7" cy="6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389" name="Rectangle 1725"/>
            <p:cNvSpPr>
              <a:spLocks noChangeArrowheads="1"/>
            </p:cNvSpPr>
            <p:nvPr/>
          </p:nvSpPr>
          <p:spPr bwMode="auto">
            <a:xfrm>
              <a:off x="3869" y="1042"/>
              <a:ext cx="7" cy="6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390" name="Rectangle 1726"/>
            <p:cNvSpPr>
              <a:spLocks noChangeArrowheads="1"/>
            </p:cNvSpPr>
            <p:nvPr/>
          </p:nvSpPr>
          <p:spPr bwMode="auto">
            <a:xfrm>
              <a:off x="3876" y="1042"/>
              <a:ext cx="7" cy="6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391" name="Rectangle 1727"/>
            <p:cNvSpPr>
              <a:spLocks noChangeArrowheads="1"/>
            </p:cNvSpPr>
            <p:nvPr/>
          </p:nvSpPr>
          <p:spPr bwMode="auto">
            <a:xfrm>
              <a:off x="3883" y="1042"/>
              <a:ext cx="7" cy="60"/>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392" name="Rectangle 1728"/>
            <p:cNvSpPr>
              <a:spLocks noChangeArrowheads="1"/>
            </p:cNvSpPr>
            <p:nvPr/>
          </p:nvSpPr>
          <p:spPr bwMode="auto">
            <a:xfrm>
              <a:off x="3890" y="1042"/>
              <a:ext cx="6" cy="60"/>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393" name="Rectangle 1729"/>
            <p:cNvSpPr>
              <a:spLocks noChangeArrowheads="1"/>
            </p:cNvSpPr>
            <p:nvPr/>
          </p:nvSpPr>
          <p:spPr bwMode="auto">
            <a:xfrm>
              <a:off x="3896" y="1042"/>
              <a:ext cx="7" cy="60"/>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394" name="Rectangle 1730"/>
            <p:cNvSpPr>
              <a:spLocks noChangeArrowheads="1"/>
            </p:cNvSpPr>
            <p:nvPr/>
          </p:nvSpPr>
          <p:spPr bwMode="auto">
            <a:xfrm>
              <a:off x="3903" y="1042"/>
              <a:ext cx="7" cy="60"/>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395" name="Rectangle 1731"/>
            <p:cNvSpPr>
              <a:spLocks noChangeArrowheads="1"/>
            </p:cNvSpPr>
            <p:nvPr/>
          </p:nvSpPr>
          <p:spPr bwMode="auto">
            <a:xfrm>
              <a:off x="3910" y="1042"/>
              <a:ext cx="7" cy="60"/>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396" name="Rectangle 1732"/>
            <p:cNvSpPr>
              <a:spLocks noChangeArrowheads="1"/>
            </p:cNvSpPr>
            <p:nvPr/>
          </p:nvSpPr>
          <p:spPr bwMode="auto">
            <a:xfrm>
              <a:off x="3917" y="1042"/>
              <a:ext cx="6" cy="60"/>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397" name="Rectangle 1733"/>
            <p:cNvSpPr>
              <a:spLocks noChangeArrowheads="1"/>
            </p:cNvSpPr>
            <p:nvPr/>
          </p:nvSpPr>
          <p:spPr bwMode="auto">
            <a:xfrm>
              <a:off x="3923" y="1042"/>
              <a:ext cx="7" cy="60"/>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398" name="Rectangle 1734"/>
            <p:cNvSpPr>
              <a:spLocks noChangeArrowheads="1"/>
            </p:cNvSpPr>
            <p:nvPr/>
          </p:nvSpPr>
          <p:spPr bwMode="auto">
            <a:xfrm>
              <a:off x="3930" y="1042"/>
              <a:ext cx="7" cy="60"/>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399" name="Rectangle 1735"/>
            <p:cNvSpPr>
              <a:spLocks noChangeArrowheads="1"/>
            </p:cNvSpPr>
            <p:nvPr/>
          </p:nvSpPr>
          <p:spPr bwMode="auto">
            <a:xfrm>
              <a:off x="3937" y="1042"/>
              <a:ext cx="7" cy="60"/>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00" name="Rectangle 1736"/>
            <p:cNvSpPr>
              <a:spLocks noChangeArrowheads="1"/>
            </p:cNvSpPr>
            <p:nvPr/>
          </p:nvSpPr>
          <p:spPr bwMode="auto">
            <a:xfrm>
              <a:off x="3944" y="1042"/>
              <a:ext cx="7" cy="60"/>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01" name="Rectangle 1737"/>
            <p:cNvSpPr>
              <a:spLocks noChangeArrowheads="1"/>
            </p:cNvSpPr>
            <p:nvPr/>
          </p:nvSpPr>
          <p:spPr bwMode="auto">
            <a:xfrm>
              <a:off x="3951" y="1042"/>
              <a:ext cx="6" cy="60"/>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02" name="Rectangle 1738"/>
            <p:cNvSpPr>
              <a:spLocks noChangeArrowheads="1"/>
            </p:cNvSpPr>
            <p:nvPr/>
          </p:nvSpPr>
          <p:spPr bwMode="auto">
            <a:xfrm>
              <a:off x="3957" y="1042"/>
              <a:ext cx="7" cy="60"/>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03" name="Rectangle 1739"/>
            <p:cNvSpPr>
              <a:spLocks noChangeArrowheads="1"/>
            </p:cNvSpPr>
            <p:nvPr/>
          </p:nvSpPr>
          <p:spPr bwMode="auto">
            <a:xfrm>
              <a:off x="3964" y="1042"/>
              <a:ext cx="7" cy="60"/>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404" name="Rectangle 1740"/>
            <p:cNvSpPr>
              <a:spLocks noChangeArrowheads="1"/>
            </p:cNvSpPr>
            <p:nvPr/>
          </p:nvSpPr>
          <p:spPr bwMode="auto">
            <a:xfrm>
              <a:off x="3801" y="1042"/>
              <a:ext cx="170" cy="60"/>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405" name="Rectangle 1741"/>
            <p:cNvSpPr>
              <a:spLocks noChangeArrowheads="1"/>
            </p:cNvSpPr>
            <p:nvPr/>
          </p:nvSpPr>
          <p:spPr bwMode="auto">
            <a:xfrm>
              <a:off x="4005" y="1078"/>
              <a:ext cx="7" cy="7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406" name="Rectangle 1742"/>
            <p:cNvSpPr>
              <a:spLocks noChangeArrowheads="1"/>
            </p:cNvSpPr>
            <p:nvPr/>
          </p:nvSpPr>
          <p:spPr bwMode="auto">
            <a:xfrm>
              <a:off x="4012" y="1078"/>
              <a:ext cx="7" cy="7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07" name="Rectangle 1743"/>
            <p:cNvSpPr>
              <a:spLocks noChangeArrowheads="1"/>
            </p:cNvSpPr>
            <p:nvPr/>
          </p:nvSpPr>
          <p:spPr bwMode="auto">
            <a:xfrm>
              <a:off x="4019" y="1078"/>
              <a:ext cx="6" cy="7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08" name="Rectangle 1744"/>
            <p:cNvSpPr>
              <a:spLocks noChangeArrowheads="1"/>
            </p:cNvSpPr>
            <p:nvPr/>
          </p:nvSpPr>
          <p:spPr bwMode="auto">
            <a:xfrm>
              <a:off x="4025" y="1078"/>
              <a:ext cx="7" cy="7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09" name="Rectangle 1745"/>
            <p:cNvSpPr>
              <a:spLocks noChangeArrowheads="1"/>
            </p:cNvSpPr>
            <p:nvPr/>
          </p:nvSpPr>
          <p:spPr bwMode="auto">
            <a:xfrm>
              <a:off x="4032" y="1078"/>
              <a:ext cx="7" cy="7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10" name="Rectangle 1746"/>
            <p:cNvSpPr>
              <a:spLocks noChangeArrowheads="1"/>
            </p:cNvSpPr>
            <p:nvPr/>
          </p:nvSpPr>
          <p:spPr bwMode="auto">
            <a:xfrm>
              <a:off x="4039" y="1078"/>
              <a:ext cx="7" cy="7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411" name="Rectangle 1747"/>
            <p:cNvSpPr>
              <a:spLocks noChangeArrowheads="1"/>
            </p:cNvSpPr>
            <p:nvPr/>
          </p:nvSpPr>
          <p:spPr bwMode="auto">
            <a:xfrm>
              <a:off x="4046" y="1078"/>
              <a:ext cx="7" cy="73"/>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412" name="Rectangle 1748"/>
            <p:cNvSpPr>
              <a:spLocks noChangeArrowheads="1"/>
            </p:cNvSpPr>
            <p:nvPr/>
          </p:nvSpPr>
          <p:spPr bwMode="auto">
            <a:xfrm>
              <a:off x="4053" y="1078"/>
              <a:ext cx="6" cy="7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413" name="Rectangle 1749"/>
            <p:cNvSpPr>
              <a:spLocks noChangeArrowheads="1"/>
            </p:cNvSpPr>
            <p:nvPr/>
          </p:nvSpPr>
          <p:spPr bwMode="auto">
            <a:xfrm>
              <a:off x="4059" y="1078"/>
              <a:ext cx="7" cy="7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414" name="Rectangle 1750"/>
            <p:cNvSpPr>
              <a:spLocks noChangeArrowheads="1"/>
            </p:cNvSpPr>
            <p:nvPr/>
          </p:nvSpPr>
          <p:spPr bwMode="auto">
            <a:xfrm>
              <a:off x="4066" y="1078"/>
              <a:ext cx="7" cy="7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415" name="Rectangle 1751"/>
            <p:cNvSpPr>
              <a:spLocks noChangeArrowheads="1"/>
            </p:cNvSpPr>
            <p:nvPr/>
          </p:nvSpPr>
          <p:spPr bwMode="auto">
            <a:xfrm>
              <a:off x="4073" y="1078"/>
              <a:ext cx="7" cy="7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16" name="Rectangle 1752"/>
            <p:cNvSpPr>
              <a:spLocks noChangeArrowheads="1"/>
            </p:cNvSpPr>
            <p:nvPr/>
          </p:nvSpPr>
          <p:spPr bwMode="auto">
            <a:xfrm>
              <a:off x="4080" y="1078"/>
              <a:ext cx="6" cy="7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17" name="Rectangle 1753"/>
            <p:cNvSpPr>
              <a:spLocks noChangeArrowheads="1"/>
            </p:cNvSpPr>
            <p:nvPr/>
          </p:nvSpPr>
          <p:spPr bwMode="auto">
            <a:xfrm>
              <a:off x="4086" y="1078"/>
              <a:ext cx="7" cy="73"/>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418" name="Rectangle 1754"/>
            <p:cNvSpPr>
              <a:spLocks noChangeArrowheads="1"/>
            </p:cNvSpPr>
            <p:nvPr/>
          </p:nvSpPr>
          <p:spPr bwMode="auto">
            <a:xfrm>
              <a:off x="4093" y="1078"/>
              <a:ext cx="7" cy="7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19" name="Rectangle 1755"/>
            <p:cNvSpPr>
              <a:spLocks noChangeArrowheads="1"/>
            </p:cNvSpPr>
            <p:nvPr/>
          </p:nvSpPr>
          <p:spPr bwMode="auto">
            <a:xfrm>
              <a:off x="4100" y="1078"/>
              <a:ext cx="7" cy="7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20" name="Rectangle 1756"/>
            <p:cNvSpPr>
              <a:spLocks noChangeArrowheads="1"/>
            </p:cNvSpPr>
            <p:nvPr/>
          </p:nvSpPr>
          <p:spPr bwMode="auto">
            <a:xfrm>
              <a:off x="4107" y="1078"/>
              <a:ext cx="7" cy="7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421" name="Rectangle 1757"/>
            <p:cNvSpPr>
              <a:spLocks noChangeArrowheads="1"/>
            </p:cNvSpPr>
            <p:nvPr/>
          </p:nvSpPr>
          <p:spPr bwMode="auto">
            <a:xfrm>
              <a:off x="4114" y="1078"/>
              <a:ext cx="6" cy="7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422" name="Rectangle 1758"/>
            <p:cNvSpPr>
              <a:spLocks noChangeArrowheads="1"/>
            </p:cNvSpPr>
            <p:nvPr/>
          </p:nvSpPr>
          <p:spPr bwMode="auto">
            <a:xfrm>
              <a:off x="4120" y="1078"/>
              <a:ext cx="7" cy="7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423" name="Rectangle 1759"/>
            <p:cNvSpPr>
              <a:spLocks noChangeArrowheads="1"/>
            </p:cNvSpPr>
            <p:nvPr/>
          </p:nvSpPr>
          <p:spPr bwMode="auto">
            <a:xfrm>
              <a:off x="4127" y="1078"/>
              <a:ext cx="7" cy="73"/>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424" name="Rectangle 1760"/>
            <p:cNvSpPr>
              <a:spLocks noChangeArrowheads="1"/>
            </p:cNvSpPr>
            <p:nvPr/>
          </p:nvSpPr>
          <p:spPr bwMode="auto">
            <a:xfrm>
              <a:off x="4134" y="1078"/>
              <a:ext cx="7" cy="7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425" name="Rectangle 1761"/>
            <p:cNvSpPr>
              <a:spLocks noChangeArrowheads="1"/>
            </p:cNvSpPr>
            <p:nvPr/>
          </p:nvSpPr>
          <p:spPr bwMode="auto">
            <a:xfrm>
              <a:off x="4141" y="1078"/>
              <a:ext cx="7" cy="7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26" name="Rectangle 1762"/>
            <p:cNvSpPr>
              <a:spLocks noChangeArrowheads="1"/>
            </p:cNvSpPr>
            <p:nvPr/>
          </p:nvSpPr>
          <p:spPr bwMode="auto">
            <a:xfrm>
              <a:off x="4148" y="1078"/>
              <a:ext cx="6" cy="7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27" name="Rectangle 1763"/>
            <p:cNvSpPr>
              <a:spLocks noChangeArrowheads="1"/>
            </p:cNvSpPr>
            <p:nvPr/>
          </p:nvSpPr>
          <p:spPr bwMode="auto">
            <a:xfrm>
              <a:off x="4154" y="1078"/>
              <a:ext cx="7" cy="7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28" name="Rectangle 1764"/>
            <p:cNvSpPr>
              <a:spLocks noChangeArrowheads="1"/>
            </p:cNvSpPr>
            <p:nvPr/>
          </p:nvSpPr>
          <p:spPr bwMode="auto">
            <a:xfrm>
              <a:off x="4161" y="1078"/>
              <a:ext cx="7" cy="7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29" name="Rectangle 1765"/>
            <p:cNvSpPr>
              <a:spLocks noChangeArrowheads="1"/>
            </p:cNvSpPr>
            <p:nvPr/>
          </p:nvSpPr>
          <p:spPr bwMode="auto">
            <a:xfrm>
              <a:off x="4168" y="1078"/>
              <a:ext cx="7" cy="7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430" name="Rectangle 1766"/>
            <p:cNvSpPr>
              <a:spLocks noChangeArrowheads="1"/>
            </p:cNvSpPr>
            <p:nvPr/>
          </p:nvSpPr>
          <p:spPr bwMode="auto">
            <a:xfrm>
              <a:off x="4005" y="1078"/>
              <a:ext cx="170" cy="7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431" name="Rectangle 1767"/>
            <p:cNvSpPr>
              <a:spLocks noChangeArrowheads="1"/>
            </p:cNvSpPr>
            <p:nvPr/>
          </p:nvSpPr>
          <p:spPr bwMode="auto">
            <a:xfrm>
              <a:off x="4209" y="1229"/>
              <a:ext cx="6" cy="67"/>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432" name="Rectangle 1768"/>
            <p:cNvSpPr>
              <a:spLocks noChangeArrowheads="1"/>
            </p:cNvSpPr>
            <p:nvPr/>
          </p:nvSpPr>
          <p:spPr bwMode="auto">
            <a:xfrm>
              <a:off x="4215" y="1229"/>
              <a:ext cx="7" cy="67"/>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33" name="Rectangle 1769"/>
            <p:cNvSpPr>
              <a:spLocks noChangeArrowheads="1"/>
            </p:cNvSpPr>
            <p:nvPr/>
          </p:nvSpPr>
          <p:spPr bwMode="auto">
            <a:xfrm>
              <a:off x="4222" y="1229"/>
              <a:ext cx="7" cy="67"/>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34" name="Rectangle 1770"/>
            <p:cNvSpPr>
              <a:spLocks noChangeArrowheads="1"/>
            </p:cNvSpPr>
            <p:nvPr/>
          </p:nvSpPr>
          <p:spPr bwMode="auto">
            <a:xfrm>
              <a:off x="4229" y="1229"/>
              <a:ext cx="7" cy="67"/>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35" name="Rectangle 1771"/>
            <p:cNvSpPr>
              <a:spLocks noChangeArrowheads="1"/>
            </p:cNvSpPr>
            <p:nvPr/>
          </p:nvSpPr>
          <p:spPr bwMode="auto">
            <a:xfrm>
              <a:off x="4236" y="1229"/>
              <a:ext cx="7" cy="67"/>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36" name="Rectangle 1772"/>
            <p:cNvSpPr>
              <a:spLocks noChangeArrowheads="1"/>
            </p:cNvSpPr>
            <p:nvPr/>
          </p:nvSpPr>
          <p:spPr bwMode="auto">
            <a:xfrm>
              <a:off x="4243" y="1229"/>
              <a:ext cx="6" cy="67"/>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437" name="Rectangle 1773"/>
            <p:cNvSpPr>
              <a:spLocks noChangeArrowheads="1"/>
            </p:cNvSpPr>
            <p:nvPr/>
          </p:nvSpPr>
          <p:spPr bwMode="auto">
            <a:xfrm>
              <a:off x="4249" y="1229"/>
              <a:ext cx="7" cy="67"/>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438" name="Rectangle 1774"/>
            <p:cNvSpPr>
              <a:spLocks noChangeArrowheads="1"/>
            </p:cNvSpPr>
            <p:nvPr/>
          </p:nvSpPr>
          <p:spPr bwMode="auto">
            <a:xfrm>
              <a:off x="4256" y="1229"/>
              <a:ext cx="7" cy="67"/>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439" name="Rectangle 1775"/>
            <p:cNvSpPr>
              <a:spLocks noChangeArrowheads="1"/>
            </p:cNvSpPr>
            <p:nvPr/>
          </p:nvSpPr>
          <p:spPr bwMode="auto">
            <a:xfrm>
              <a:off x="4263" y="1229"/>
              <a:ext cx="7" cy="67"/>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440" name="Rectangle 1776"/>
            <p:cNvSpPr>
              <a:spLocks noChangeArrowheads="1"/>
            </p:cNvSpPr>
            <p:nvPr/>
          </p:nvSpPr>
          <p:spPr bwMode="auto">
            <a:xfrm>
              <a:off x="4270" y="1229"/>
              <a:ext cx="7" cy="67"/>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441" name="Rectangle 1777"/>
            <p:cNvSpPr>
              <a:spLocks noChangeArrowheads="1"/>
            </p:cNvSpPr>
            <p:nvPr/>
          </p:nvSpPr>
          <p:spPr bwMode="auto">
            <a:xfrm>
              <a:off x="4277" y="1229"/>
              <a:ext cx="6" cy="67"/>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42" name="Rectangle 1778"/>
            <p:cNvSpPr>
              <a:spLocks noChangeArrowheads="1"/>
            </p:cNvSpPr>
            <p:nvPr/>
          </p:nvSpPr>
          <p:spPr bwMode="auto">
            <a:xfrm>
              <a:off x="4283" y="1229"/>
              <a:ext cx="7" cy="67"/>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43" name="Rectangle 1779"/>
            <p:cNvSpPr>
              <a:spLocks noChangeArrowheads="1"/>
            </p:cNvSpPr>
            <p:nvPr/>
          </p:nvSpPr>
          <p:spPr bwMode="auto">
            <a:xfrm>
              <a:off x="4290" y="1229"/>
              <a:ext cx="7" cy="67"/>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444" name="Rectangle 1780"/>
            <p:cNvSpPr>
              <a:spLocks noChangeArrowheads="1"/>
            </p:cNvSpPr>
            <p:nvPr/>
          </p:nvSpPr>
          <p:spPr bwMode="auto">
            <a:xfrm>
              <a:off x="4297" y="1229"/>
              <a:ext cx="7" cy="67"/>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45" name="Rectangle 1781"/>
            <p:cNvSpPr>
              <a:spLocks noChangeArrowheads="1"/>
            </p:cNvSpPr>
            <p:nvPr/>
          </p:nvSpPr>
          <p:spPr bwMode="auto">
            <a:xfrm>
              <a:off x="4304" y="1229"/>
              <a:ext cx="7" cy="67"/>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46" name="Rectangle 1782"/>
            <p:cNvSpPr>
              <a:spLocks noChangeArrowheads="1"/>
            </p:cNvSpPr>
            <p:nvPr/>
          </p:nvSpPr>
          <p:spPr bwMode="auto">
            <a:xfrm>
              <a:off x="4311" y="1229"/>
              <a:ext cx="6" cy="67"/>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447" name="Rectangle 1783"/>
            <p:cNvSpPr>
              <a:spLocks noChangeArrowheads="1"/>
            </p:cNvSpPr>
            <p:nvPr/>
          </p:nvSpPr>
          <p:spPr bwMode="auto">
            <a:xfrm>
              <a:off x="4317" y="1229"/>
              <a:ext cx="7" cy="67"/>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448" name="Rectangle 1784"/>
            <p:cNvSpPr>
              <a:spLocks noChangeArrowheads="1"/>
            </p:cNvSpPr>
            <p:nvPr/>
          </p:nvSpPr>
          <p:spPr bwMode="auto">
            <a:xfrm>
              <a:off x="4324" y="1229"/>
              <a:ext cx="7" cy="67"/>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449" name="Rectangle 1785"/>
            <p:cNvSpPr>
              <a:spLocks noChangeArrowheads="1"/>
            </p:cNvSpPr>
            <p:nvPr/>
          </p:nvSpPr>
          <p:spPr bwMode="auto">
            <a:xfrm>
              <a:off x="4331" y="1229"/>
              <a:ext cx="7" cy="67"/>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450" name="Rectangle 1786"/>
            <p:cNvSpPr>
              <a:spLocks noChangeArrowheads="1"/>
            </p:cNvSpPr>
            <p:nvPr/>
          </p:nvSpPr>
          <p:spPr bwMode="auto">
            <a:xfrm>
              <a:off x="4338" y="1229"/>
              <a:ext cx="7" cy="67"/>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451" name="Rectangle 1787"/>
            <p:cNvSpPr>
              <a:spLocks noChangeArrowheads="1"/>
            </p:cNvSpPr>
            <p:nvPr/>
          </p:nvSpPr>
          <p:spPr bwMode="auto">
            <a:xfrm>
              <a:off x="4345" y="1229"/>
              <a:ext cx="6" cy="67"/>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52" name="Rectangle 1788"/>
            <p:cNvSpPr>
              <a:spLocks noChangeArrowheads="1"/>
            </p:cNvSpPr>
            <p:nvPr/>
          </p:nvSpPr>
          <p:spPr bwMode="auto">
            <a:xfrm>
              <a:off x="4351" y="1229"/>
              <a:ext cx="7" cy="67"/>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53" name="Rectangle 1789"/>
            <p:cNvSpPr>
              <a:spLocks noChangeArrowheads="1"/>
            </p:cNvSpPr>
            <p:nvPr/>
          </p:nvSpPr>
          <p:spPr bwMode="auto">
            <a:xfrm>
              <a:off x="4358" y="1229"/>
              <a:ext cx="7" cy="67"/>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54" name="Rectangle 1790"/>
            <p:cNvSpPr>
              <a:spLocks noChangeArrowheads="1"/>
            </p:cNvSpPr>
            <p:nvPr/>
          </p:nvSpPr>
          <p:spPr bwMode="auto">
            <a:xfrm>
              <a:off x="4365" y="1229"/>
              <a:ext cx="7" cy="67"/>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55" name="Rectangle 1791"/>
            <p:cNvSpPr>
              <a:spLocks noChangeArrowheads="1"/>
            </p:cNvSpPr>
            <p:nvPr/>
          </p:nvSpPr>
          <p:spPr bwMode="auto">
            <a:xfrm>
              <a:off x="4372" y="1229"/>
              <a:ext cx="6" cy="67"/>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456" name="Rectangle 1792"/>
            <p:cNvSpPr>
              <a:spLocks noChangeArrowheads="1"/>
            </p:cNvSpPr>
            <p:nvPr/>
          </p:nvSpPr>
          <p:spPr bwMode="auto">
            <a:xfrm>
              <a:off x="4209" y="1229"/>
              <a:ext cx="169" cy="6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457" name="Rectangle 1793"/>
            <p:cNvSpPr>
              <a:spLocks noChangeArrowheads="1"/>
            </p:cNvSpPr>
            <p:nvPr/>
          </p:nvSpPr>
          <p:spPr bwMode="auto">
            <a:xfrm>
              <a:off x="4412" y="1356"/>
              <a:ext cx="7" cy="67"/>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458" name="Rectangle 1794"/>
            <p:cNvSpPr>
              <a:spLocks noChangeArrowheads="1"/>
            </p:cNvSpPr>
            <p:nvPr/>
          </p:nvSpPr>
          <p:spPr bwMode="auto">
            <a:xfrm>
              <a:off x="4419" y="1356"/>
              <a:ext cx="7" cy="67"/>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59" name="Rectangle 1795"/>
            <p:cNvSpPr>
              <a:spLocks noChangeArrowheads="1"/>
            </p:cNvSpPr>
            <p:nvPr/>
          </p:nvSpPr>
          <p:spPr bwMode="auto">
            <a:xfrm>
              <a:off x="4426" y="1356"/>
              <a:ext cx="7" cy="67"/>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60" name="Rectangle 1796"/>
            <p:cNvSpPr>
              <a:spLocks noChangeArrowheads="1"/>
            </p:cNvSpPr>
            <p:nvPr/>
          </p:nvSpPr>
          <p:spPr bwMode="auto">
            <a:xfrm>
              <a:off x="4433" y="1356"/>
              <a:ext cx="7" cy="67"/>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61" name="Rectangle 1797"/>
            <p:cNvSpPr>
              <a:spLocks noChangeArrowheads="1"/>
            </p:cNvSpPr>
            <p:nvPr/>
          </p:nvSpPr>
          <p:spPr bwMode="auto">
            <a:xfrm>
              <a:off x="4440" y="1356"/>
              <a:ext cx="6" cy="67"/>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62" name="Rectangle 1798"/>
            <p:cNvSpPr>
              <a:spLocks noChangeArrowheads="1"/>
            </p:cNvSpPr>
            <p:nvPr/>
          </p:nvSpPr>
          <p:spPr bwMode="auto">
            <a:xfrm>
              <a:off x="4446" y="1356"/>
              <a:ext cx="7" cy="67"/>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463" name="Rectangle 1799"/>
            <p:cNvSpPr>
              <a:spLocks noChangeArrowheads="1"/>
            </p:cNvSpPr>
            <p:nvPr/>
          </p:nvSpPr>
          <p:spPr bwMode="auto">
            <a:xfrm>
              <a:off x="4453" y="1356"/>
              <a:ext cx="7" cy="67"/>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464" name="Rectangle 1800"/>
            <p:cNvSpPr>
              <a:spLocks noChangeArrowheads="1"/>
            </p:cNvSpPr>
            <p:nvPr/>
          </p:nvSpPr>
          <p:spPr bwMode="auto">
            <a:xfrm>
              <a:off x="4460" y="1356"/>
              <a:ext cx="7" cy="67"/>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465" name="Rectangle 1801"/>
            <p:cNvSpPr>
              <a:spLocks noChangeArrowheads="1"/>
            </p:cNvSpPr>
            <p:nvPr/>
          </p:nvSpPr>
          <p:spPr bwMode="auto">
            <a:xfrm>
              <a:off x="4467" y="1356"/>
              <a:ext cx="7" cy="67"/>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466" name="Rectangle 1802"/>
            <p:cNvSpPr>
              <a:spLocks noChangeArrowheads="1"/>
            </p:cNvSpPr>
            <p:nvPr/>
          </p:nvSpPr>
          <p:spPr bwMode="auto">
            <a:xfrm>
              <a:off x="4474" y="1356"/>
              <a:ext cx="6" cy="67"/>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467" name="Rectangle 1803"/>
            <p:cNvSpPr>
              <a:spLocks noChangeArrowheads="1"/>
            </p:cNvSpPr>
            <p:nvPr/>
          </p:nvSpPr>
          <p:spPr bwMode="auto">
            <a:xfrm>
              <a:off x="4480" y="1356"/>
              <a:ext cx="7" cy="67"/>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68" name="Rectangle 1804"/>
            <p:cNvSpPr>
              <a:spLocks noChangeArrowheads="1"/>
            </p:cNvSpPr>
            <p:nvPr/>
          </p:nvSpPr>
          <p:spPr bwMode="auto">
            <a:xfrm>
              <a:off x="4487" y="1356"/>
              <a:ext cx="7" cy="67"/>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69" name="Rectangle 1805"/>
            <p:cNvSpPr>
              <a:spLocks noChangeArrowheads="1"/>
            </p:cNvSpPr>
            <p:nvPr/>
          </p:nvSpPr>
          <p:spPr bwMode="auto">
            <a:xfrm>
              <a:off x="4494" y="1356"/>
              <a:ext cx="7" cy="67"/>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470" name="Rectangle 1806"/>
            <p:cNvSpPr>
              <a:spLocks noChangeArrowheads="1"/>
            </p:cNvSpPr>
            <p:nvPr/>
          </p:nvSpPr>
          <p:spPr bwMode="auto">
            <a:xfrm>
              <a:off x="4501" y="1356"/>
              <a:ext cx="6" cy="67"/>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71" name="Rectangle 1807"/>
            <p:cNvSpPr>
              <a:spLocks noChangeArrowheads="1"/>
            </p:cNvSpPr>
            <p:nvPr/>
          </p:nvSpPr>
          <p:spPr bwMode="auto">
            <a:xfrm>
              <a:off x="4507" y="1356"/>
              <a:ext cx="7" cy="67"/>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72" name="Rectangle 1808"/>
            <p:cNvSpPr>
              <a:spLocks noChangeArrowheads="1"/>
            </p:cNvSpPr>
            <p:nvPr/>
          </p:nvSpPr>
          <p:spPr bwMode="auto">
            <a:xfrm>
              <a:off x="4514" y="1356"/>
              <a:ext cx="7" cy="67"/>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473" name="Rectangle 1809"/>
            <p:cNvSpPr>
              <a:spLocks noChangeArrowheads="1"/>
            </p:cNvSpPr>
            <p:nvPr/>
          </p:nvSpPr>
          <p:spPr bwMode="auto">
            <a:xfrm>
              <a:off x="4521" y="1356"/>
              <a:ext cx="7" cy="67"/>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474" name="Rectangle 1810"/>
            <p:cNvSpPr>
              <a:spLocks noChangeArrowheads="1"/>
            </p:cNvSpPr>
            <p:nvPr/>
          </p:nvSpPr>
          <p:spPr bwMode="auto">
            <a:xfrm>
              <a:off x="4528" y="1356"/>
              <a:ext cx="7" cy="67"/>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475" name="Rectangle 1811"/>
            <p:cNvSpPr>
              <a:spLocks noChangeArrowheads="1"/>
            </p:cNvSpPr>
            <p:nvPr/>
          </p:nvSpPr>
          <p:spPr bwMode="auto">
            <a:xfrm>
              <a:off x="4535" y="1356"/>
              <a:ext cx="6" cy="67"/>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476" name="Rectangle 1812"/>
            <p:cNvSpPr>
              <a:spLocks noChangeArrowheads="1"/>
            </p:cNvSpPr>
            <p:nvPr/>
          </p:nvSpPr>
          <p:spPr bwMode="auto">
            <a:xfrm>
              <a:off x="4541" y="1356"/>
              <a:ext cx="7" cy="67"/>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477" name="Rectangle 1813"/>
            <p:cNvSpPr>
              <a:spLocks noChangeArrowheads="1"/>
            </p:cNvSpPr>
            <p:nvPr/>
          </p:nvSpPr>
          <p:spPr bwMode="auto">
            <a:xfrm>
              <a:off x="4548" y="1356"/>
              <a:ext cx="7" cy="67"/>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78" name="Rectangle 1814"/>
            <p:cNvSpPr>
              <a:spLocks noChangeArrowheads="1"/>
            </p:cNvSpPr>
            <p:nvPr/>
          </p:nvSpPr>
          <p:spPr bwMode="auto">
            <a:xfrm>
              <a:off x="4555" y="1356"/>
              <a:ext cx="7" cy="67"/>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79" name="Rectangle 1815"/>
            <p:cNvSpPr>
              <a:spLocks noChangeArrowheads="1"/>
            </p:cNvSpPr>
            <p:nvPr/>
          </p:nvSpPr>
          <p:spPr bwMode="auto">
            <a:xfrm>
              <a:off x="4562" y="1356"/>
              <a:ext cx="7" cy="67"/>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80" name="Rectangle 1816"/>
            <p:cNvSpPr>
              <a:spLocks noChangeArrowheads="1"/>
            </p:cNvSpPr>
            <p:nvPr/>
          </p:nvSpPr>
          <p:spPr bwMode="auto">
            <a:xfrm>
              <a:off x="4569" y="1356"/>
              <a:ext cx="6" cy="67"/>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81" name="Rectangle 1817"/>
            <p:cNvSpPr>
              <a:spLocks noChangeArrowheads="1"/>
            </p:cNvSpPr>
            <p:nvPr/>
          </p:nvSpPr>
          <p:spPr bwMode="auto">
            <a:xfrm>
              <a:off x="4575" y="1356"/>
              <a:ext cx="7" cy="67"/>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482" name="Rectangle 1818"/>
            <p:cNvSpPr>
              <a:spLocks noChangeArrowheads="1"/>
            </p:cNvSpPr>
            <p:nvPr/>
          </p:nvSpPr>
          <p:spPr bwMode="auto">
            <a:xfrm>
              <a:off x="4412" y="1356"/>
              <a:ext cx="170" cy="6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483" name="Rectangle 1819"/>
            <p:cNvSpPr>
              <a:spLocks noChangeArrowheads="1"/>
            </p:cNvSpPr>
            <p:nvPr/>
          </p:nvSpPr>
          <p:spPr bwMode="auto">
            <a:xfrm>
              <a:off x="4616" y="1423"/>
              <a:ext cx="7" cy="66"/>
            </a:xfrm>
            <a:prstGeom prst="rect">
              <a:avLst/>
            </a:prstGeom>
            <a:solidFill>
              <a:srgbClr val="790000"/>
            </a:solidFill>
            <a:ln w="9525">
              <a:noFill/>
              <a:miter lim="800000"/>
              <a:headEnd/>
              <a:tailEnd/>
            </a:ln>
          </p:spPr>
          <p:txBody>
            <a:bodyPr/>
            <a:lstStyle/>
            <a:p>
              <a:pPr>
                <a:defRPr/>
              </a:pPr>
              <a:endParaRPr lang="en-US">
                <a:latin typeface="Arial" charset="0"/>
              </a:endParaRPr>
            </a:p>
          </p:txBody>
        </p:sp>
      </p:grpSp>
      <p:grpSp>
        <p:nvGrpSpPr>
          <p:cNvPr id="86034" name="Group 2021"/>
          <p:cNvGrpSpPr>
            <a:grpSpLocks/>
          </p:cNvGrpSpPr>
          <p:nvPr/>
        </p:nvGrpSpPr>
        <p:grpSpPr bwMode="auto">
          <a:xfrm>
            <a:off x="8280401" y="2259013"/>
            <a:ext cx="2468563" cy="296862"/>
            <a:chOff x="4616" y="1423"/>
            <a:chExt cx="1555" cy="187"/>
          </a:xfrm>
        </p:grpSpPr>
        <p:sp>
          <p:nvSpPr>
            <p:cNvPr id="627485" name="Rectangle 1821"/>
            <p:cNvSpPr>
              <a:spLocks noChangeArrowheads="1"/>
            </p:cNvSpPr>
            <p:nvPr/>
          </p:nvSpPr>
          <p:spPr bwMode="auto">
            <a:xfrm>
              <a:off x="4623" y="1423"/>
              <a:ext cx="7" cy="6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486" name="Rectangle 1822"/>
            <p:cNvSpPr>
              <a:spLocks noChangeArrowheads="1"/>
            </p:cNvSpPr>
            <p:nvPr/>
          </p:nvSpPr>
          <p:spPr bwMode="auto">
            <a:xfrm>
              <a:off x="4630" y="1423"/>
              <a:ext cx="6" cy="6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487" name="Rectangle 1823"/>
            <p:cNvSpPr>
              <a:spLocks noChangeArrowheads="1"/>
            </p:cNvSpPr>
            <p:nvPr/>
          </p:nvSpPr>
          <p:spPr bwMode="auto">
            <a:xfrm>
              <a:off x="4636" y="1423"/>
              <a:ext cx="7" cy="6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488" name="Rectangle 1824"/>
            <p:cNvSpPr>
              <a:spLocks noChangeArrowheads="1"/>
            </p:cNvSpPr>
            <p:nvPr/>
          </p:nvSpPr>
          <p:spPr bwMode="auto">
            <a:xfrm>
              <a:off x="4643" y="1423"/>
              <a:ext cx="7" cy="6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489" name="Rectangle 1825"/>
            <p:cNvSpPr>
              <a:spLocks noChangeArrowheads="1"/>
            </p:cNvSpPr>
            <p:nvPr/>
          </p:nvSpPr>
          <p:spPr bwMode="auto">
            <a:xfrm>
              <a:off x="4650" y="1423"/>
              <a:ext cx="7" cy="6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490" name="Rectangle 1826"/>
            <p:cNvSpPr>
              <a:spLocks noChangeArrowheads="1"/>
            </p:cNvSpPr>
            <p:nvPr/>
          </p:nvSpPr>
          <p:spPr bwMode="auto">
            <a:xfrm>
              <a:off x="4657" y="1423"/>
              <a:ext cx="7" cy="6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491" name="Rectangle 1827"/>
            <p:cNvSpPr>
              <a:spLocks noChangeArrowheads="1"/>
            </p:cNvSpPr>
            <p:nvPr/>
          </p:nvSpPr>
          <p:spPr bwMode="auto">
            <a:xfrm>
              <a:off x="4664" y="1423"/>
              <a:ext cx="6" cy="6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492" name="Rectangle 1828"/>
            <p:cNvSpPr>
              <a:spLocks noChangeArrowheads="1"/>
            </p:cNvSpPr>
            <p:nvPr/>
          </p:nvSpPr>
          <p:spPr bwMode="auto">
            <a:xfrm>
              <a:off x="4670" y="1423"/>
              <a:ext cx="7" cy="6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493" name="Rectangle 1829"/>
            <p:cNvSpPr>
              <a:spLocks noChangeArrowheads="1"/>
            </p:cNvSpPr>
            <p:nvPr/>
          </p:nvSpPr>
          <p:spPr bwMode="auto">
            <a:xfrm>
              <a:off x="4677" y="1423"/>
              <a:ext cx="7" cy="6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494" name="Rectangle 1830"/>
            <p:cNvSpPr>
              <a:spLocks noChangeArrowheads="1"/>
            </p:cNvSpPr>
            <p:nvPr/>
          </p:nvSpPr>
          <p:spPr bwMode="auto">
            <a:xfrm>
              <a:off x="4684" y="1423"/>
              <a:ext cx="7" cy="6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95" name="Rectangle 1831"/>
            <p:cNvSpPr>
              <a:spLocks noChangeArrowheads="1"/>
            </p:cNvSpPr>
            <p:nvPr/>
          </p:nvSpPr>
          <p:spPr bwMode="auto">
            <a:xfrm>
              <a:off x="4691" y="1423"/>
              <a:ext cx="7" cy="6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96" name="Rectangle 1832"/>
            <p:cNvSpPr>
              <a:spLocks noChangeArrowheads="1"/>
            </p:cNvSpPr>
            <p:nvPr/>
          </p:nvSpPr>
          <p:spPr bwMode="auto">
            <a:xfrm>
              <a:off x="4698" y="1423"/>
              <a:ext cx="6" cy="66"/>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497" name="Rectangle 1833"/>
            <p:cNvSpPr>
              <a:spLocks noChangeArrowheads="1"/>
            </p:cNvSpPr>
            <p:nvPr/>
          </p:nvSpPr>
          <p:spPr bwMode="auto">
            <a:xfrm>
              <a:off x="4704" y="1423"/>
              <a:ext cx="7" cy="6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498" name="Rectangle 1834"/>
            <p:cNvSpPr>
              <a:spLocks noChangeArrowheads="1"/>
            </p:cNvSpPr>
            <p:nvPr/>
          </p:nvSpPr>
          <p:spPr bwMode="auto">
            <a:xfrm>
              <a:off x="4711" y="1423"/>
              <a:ext cx="7" cy="6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499" name="Rectangle 1835"/>
            <p:cNvSpPr>
              <a:spLocks noChangeArrowheads="1"/>
            </p:cNvSpPr>
            <p:nvPr/>
          </p:nvSpPr>
          <p:spPr bwMode="auto">
            <a:xfrm>
              <a:off x="4718" y="1423"/>
              <a:ext cx="7" cy="6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00" name="Rectangle 1836"/>
            <p:cNvSpPr>
              <a:spLocks noChangeArrowheads="1"/>
            </p:cNvSpPr>
            <p:nvPr/>
          </p:nvSpPr>
          <p:spPr bwMode="auto">
            <a:xfrm>
              <a:off x="4725" y="1423"/>
              <a:ext cx="7" cy="6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01" name="Rectangle 1837"/>
            <p:cNvSpPr>
              <a:spLocks noChangeArrowheads="1"/>
            </p:cNvSpPr>
            <p:nvPr/>
          </p:nvSpPr>
          <p:spPr bwMode="auto">
            <a:xfrm>
              <a:off x="4732" y="1423"/>
              <a:ext cx="6" cy="6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02" name="Rectangle 1838"/>
            <p:cNvSpPr>
              <a:spLocks noChangeArrowheads="1"/>
            </p:cNvSpPr>
            <p:nvPr/>
          </p:nvSpPr>
          <p:spPr bwMode="auto">
            <a:xfrm>
              <a:off x="4738" y="1423"/>
              <a:ext cx="7" cy="6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03" name="Rectangle 1839"/>
            <p:cNvSpPr>
              <a:spLocks noChangeArrowheads="1"/>
            </p:cNvSpPr>
            <p:nvPr/>
          </p:nvSpPr>
          <p:spPr bwMode="auto">
            <a:xfrm>
              <a:off x="4745" y="1423"/>
              <a:ext cx="7" cy="6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04" name="Rectangle 1840"/>
            <p:cNvSpPr>
              <a:spLocks noChangeArrowheads="1"/>
            </p:cNvSpPr>
            <p:nvPr/>
          </p:nvSpPr>
          <p:spPr bwMode="auto">
            <a:xfrm>
              <a:off x="4752" y="1423"/>
              <a:ext cx="7" cy="6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05" name="Rectangle 1841"/>
            <p:cNvSpPr>
              <a:spLocks noChangeArrowheads="1"/>
            </p:cNvSpPr>
            <p:nvPr/>
          </p:nvSpPr>
          <p:spPr bwMode="auto">
            <a:xfrm>
              <a:off x="4759" y="1423"/>
              <a:ext cx="7" cy="6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06" name="Rectangle 1842"/>
            <p:cNvSpPr>
              <a:spLocks noChangeArrowheads="1"/>
            </p:cNvSpPr>
            <p:nvPr/>
          </p:nvSpPr>
          <p:spPr bwMode="auto">
            <a:xfrm>
              <a:off x="4766" y="1423"/>
              <a:ext cx="6" cy="6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07" name="Rectangle 1843"/>
            <p:cNvSpPr>
              <a:spLocks noChangeArrowheads="1"/>
            </p:cNvSpPr>
            <p:nvPr/>
          </p:nvSpPr>
          <p:spPr bwMode="auto">
            <a:xfrm>
              <a:off x="4772" y="1423"/>
              <a:ext cx="7" cy="6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08" name="Rectangle 1844"/>
            <p:cNvSpPr>
              <a:spLocks noChangeArrowheads="1"/>
            </p:cNvSpPr>
            <p:nvPr/>
          </p:nvSpPr>
          <p:spPr bwMode="auto">
            <a:xfrm>
              <a:off x="4779" y="1423"/>
              <a:ext cx="7" cy="66"/>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09" name="Rectangle 1845"/>
            <p:cNvSpPr>
              <a:spLocks noChangeArrowheads="1"/>
            </p:cNvSpPr>
            <p:nvPr/>
          </p:nvSpPr>
          <p:spPr bwMode="auto">
            <a:xfrm>
              <a:off x="4616" y="1423"/>
              <a:ext cx="170" cy="6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510" name="Rectangle 1846"/>
            <p:cNvSpPr>
              <a:spLocks noChangeArrowheads="1"/>
            </p:cNvSpPr>
            <p:nvPr/>
          </p:nvSpPr>
          <p:spPr bwMode="auto">
            <a:xfrm>
              <a:off x="4820" y="1441"/>
              <a:ext cx="7" cy="66"/>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11" name="Rectangle 1847"/>
            <p:cNvSpPr>
              <a:spLocks noChangeArrowheads="1"/>
            </p:cNvSpPr>
            <p:nvPr/>
          </p:nvSpPr>
          <p:spPr bwMode="auto">
            <a:xfrm>
              <a:off x="4827" y="1441"/>
              <a:ext cx="6" cy="6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12" name="Rectangle 1848"/>
            <p:cNvSpPr>
              <a:spLocks noChangeArrowheads="1"/>
            </p:cNvSpPr>
            <p:nvPr/>
          </p:nvSpPr>
          <p:spPr bwMode="auto">
            <a:xfrm>
              <a:off x="4833" y="1441"/>
              <a:ext cx="7" cy="6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13" name="Rectangle 1849"/>
            <p:cNvSpPr>
              <a:spLocks noChangeArrowheads="1"/>
            </p:cNvSpPr>
            <p:nvPr/>
          </p:nvSpPr>
          <p:spPr bwMode="auto">
            <a:xfrm>
              <a:off x="4840" y="1441"/>
              <a:ext cx="7" cy="6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14" name="Rectangle 1850"/>
            <p:cNvSpPr>
              <a:spLocks noChangeArrowheads="1"/>
            </p:cNvSpPr>
            <p:nvPr/>
          </p:nvSpPr>
          <p:spPr bwMode="auto">
            <a:xfrm>
              <a:off x="4847" y="1441"/>
              <a:ext cx="7" cy="6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15" name="Rectangle 1851"/>
            <p:cNvSpPr>
              <a:spLocks noChangeArrowheads="1"/>
            </p:cNvSpPr>
            <p:nvPr/>
          </p:nvSpPr>
          <p:spPr bwMode="auto">
            <a:xfrm>
              <a:off x="4854" y="1441"/>
              <a:ext cx="7" cy="6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16" name="Rectangle 1852"/>
            <p:cNvSpPr>
              <a:spLocks noChangeArrowheads="1"/>
            </p:cNvSpPr>
            <p:nvPr/>
          </p:nvSpPr>
          <p:spPr bwMode="auto">
            <a:xfrm>
              <a:off x="4861" y="1441"/>
              <a:ext cx="6" cy="6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17" name="Rectangle 1853"/>
            <p:cNvSpPr>
              <a:spLocks noChangeArrowheads="1"/>
            </p:cNvSpPr>
            <p:nvPr/>
          </p:nvSpPr>
          <p:spPr bwMode="auto">
            <a:xfrm>
              <a:off x="4867" y="1441"/>
              <a:ext cx="7" cy="6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18" name="Rectangle 1854"/>
            <p:cNvSpPr>
              <a:spLocks noChangeArrowheads="1"/>
            </p:cNvSpPr>
            <p:nvPr/>
          </p:nvSpPr>
          <p:spPr bwMode="auto">
            <a:xfrm>
              <a:off x="4874" y="1441"/>
              <a:ext cx="7" cy="6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19" name="Rectangle 1855"/>
            <p:cNvSpPr>
              <a:spLocks noChangeArrowheads="1"/>
            </p:cNvSpPr>
            <p:nvPr/>
          </p:nvSpPr>
          <p:spPr bwMode="auto">
            <a:xfrm>
              <a:off x="4881" y="1441"/>
              <a:ext cx="7" cy="6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20" name="Rectangle 1856"/>
            <p:cNvSpPr>
              <a:spLocks noChangeArrowheads="1"/>
            </p:cNvSpPr>
            <p:nvPr/>
          </p:nvSpPr>
          <p:spPr bwMode="auto">
            <a:xfrm>
              <a:off x="4888" y="1441"/>
              <a:ext cx="7" cy="6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521" name="Rectangle 1857"/>
            <p:cNvSpPr>
              <a:spLocks noChangeArrowheads="1"/>
            </p:cNvSpPr>
            <p:nvPr/>
          </p:nvSpPr>
          <p:spPr bwMode="auto">
            <a:xfrm>
              <a:off x="4895" y="1441"/>
              <a:ext cx="6" cy="6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522" name="Rectangle 1858"/>
            <p:cNvSpPr>
              <a:spLocks noChangeArrowheads="1"/>
            </p:cNvSpPr>
            <p:nvPr/>
          </p:nvSpPr>
          <p:spPr bwMode="auto">
            <a:xfrm>
              <a:off x="4901" y="1441"/>
              <a:ext cx="7" cy="66"/>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523" name="Rectangle 1859"/>
            <p:cNvSpPr>
              <a:spLocks noChangeArrowheads="1"/>
            </p:cNvSpPr>
            <p:nvPr/>
          </p:nvSpPr>
          <p:spPr bwMode="auto">
            <a:xfrm>
              <a:off x="4908" y="1441"/>
              <a:ext cx="7" cy="6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524" name="Rectangle 1860"/>
            <p:cNvSpPr>
              <a:spLocks noChangeArrowheads="1"/>
            </p:cNvSpPr>
            <p:nvPr/>
          </p:nvSpPr>
          <p:spPr bwMode="auto">
            <a:xfrm>
              <a:off x="4915" y="1441"/>
              <a:ext cx="7" cy="6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525" name="Rectangle 1861"/>
            <p:cNvSpPr>
              <a:spLocks noChangeArrowheads="1"/>
            </p:cNvSpPr>
            <p:nvPr/>
          </p:nvSpPr>
          <p:spPr bwMode="auto">
            <a:xfrm>
              <a:off x="4922" y="1441"/>
              <a:ext cx="6" cy="6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26" name="Rectangle 1862"/>
            <p:cNvSpPr>
              <a:spLocks noChangeArrowheads="1"/>
            </p:cNvSpPr>
            <p:nvPr/>
          </p:nvSpPr>
          <p:spPr bwMode="auto">
            <a:xfrm>
              <a:off x="4928" y="1441"/>
              <a:ext cx="7" cy="6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27" name="Rectangle 1863"/>
            <p:cNvSpPr>
              <a:spLocks noChangeArrowheads="1"/>
            </p:cNvSpPr>
            <p:nvPr/>
          </p:nvSpPr>
          <p:spPr bwMode="auto">
            <a:xfrm>
              <a:off x="4935" y="1441"/>
              <a:ext cx="7" cy="6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28" name="Rectangle 1864"/>
            <p:cNvSpPr>
              <a:spLocks noChangeArrowheads="1"/>
            </p:cNvSpPr>
            <p:nvPr/>
          </p:nvSpPr>
          <p:spPr bwMode="auto">
            <a:xfrm>
              <a:off x="4942" y="1441"/>
              <a:ext cx="7" cy="6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29" name="Rectangle 1865"/>
            <p:cNvSpPr>
              <a:spLocks noChangeArrowheads="1"/>
            </p:cNvSpPr>
            <p:nvPr/>
          </p:nvSpPr>
          <p:spPr bwMode="auto">
            <a:xfrm>
              <a:off x="4949" y="1441"/>
              <a:ext cx="7" cy="6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30" name="Rectangle 1866"/>
            <p:cNvSpPr>
              <a:spLocks noChangeArrowheads="1"/>
            </p:cNvSpPr>
            <p:nvPr/>
          </p:nvSpPr>
          <p:spPr bwMode="auto">
            <a:xfrm>
              <a:off x="4956" y="1441"/>
              <a:ext cx="6" cy="6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31" name="Rectangle 1867"/>
            <p:cNvSpPr>
              <a:spLocks noChangeArrowheads="1"/>
            </p:cNvSpPr>
            <p:nvPr/>
          </p:nvSpPr>
          <p:spPr bwMode="auto">
            <a:xfrm>
              <a:off x="4962" y="1441"/>
              <a:ext cx="7" cy="6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32" name="Rectangle 1868"/>
            <p:cNvSpPr>
              <a:spLocks noChangeArrowheads="1"/>
            </p:cNvSpPr>
            <p:nvPr/>
          </p:nvSpPr>
          <p:spPr bwMode="auto">
            <a:xfrm>
              <a:off x="4969" y="1441"/>
              <a:ext cx="7" cy="6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33" name="Rectangle 1869"/>
            <p:cNvSpPr>
              <a:spLocks noChangeArrowheads="1"/>
            </p:cNvSpPr>
            <p:nvPr/>
          </p:nvSpPr>
          <p:spPr bwMode="auto">
            <a:xfrm>
              <a:off x="4976" y="1441"/>
              <a:ext cx="7" cy="6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34" name="Rectangle 1870"/>
            <p:cNvSpPr>
              <a:spLocks noChangeArrowheads="1"/>
            </p:cNvSpPr>
            <p:nvPr/>
          </p:nvSpPr>
          <p:spPr bwMode="auto">
            <a:xfrm>
              <a:off x="4983" y="1441"/>
              <a:ext cx="7" cy="66"/>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35" name="Rectangle 1871"/>
            <p:cNvSpPr>
              <a:spLocks noChangeArrowheads="1"/>
            </p:cNvSpPr>
            <p:nvPr/>
          </p:nvSpPr>
          <p:spPr bwMode="auto">
            <a:xfrm>
              <a:off x="4820" y="1441"/>
              <a:ext cx="170" cy="6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536" name="Rectangle 1872"/>
            <p:cNvSpPr>
              <a:spLocks noChangeArrowheads="1"/>
            </p:cNvSpPr>
            <p:nvPr/>
          </p:nvSpPr>
          <p:spPr bwMode="auto">
            <a:xfrm>
              <a:off x="5024" y="1489"/>
              <a:ext cx="6" cy="66"/>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37" name="Rectangle 1873"/>
            <p:cNvSpPr>
              <a:spLocks noChangeArrowheads="1"/>
            </p:cNvSpPr>
            <p:nvPr/>
          </p:nvSpPr>
          <p:spPr bwMode="auto">
            <a:xfrm>
              <a:off x="5030" y="1489"/>
              <a:ext cx="7" cy="6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38" name="Rectangle 1874"/>
            <p:cNvSpPr>
              <a:spLocks noChangeArrowheads="1"/>
            </p:cNvSpPr>
            <p:nvPr/>
          </p:nvSpPr>
          <p:spPr bwMode="auto">
            <a:xfrm>
              <a:off x="5037" y="1489"/>
              <a:ext cx="7" cy="6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39" name="Rectangle 1875"/>
            <p:cNvSpPr>
              <a:spLocks noChangeArrowheads="1"/>
            </p:cNvSpPr>
            <p:nvPr/>
          </p:nvSpPr>
          <p:spPr bwMode="auto">
            <a:xfrm>
              <a:off x="5044" y="1489"/>
              <a:ext cx="7" cy="6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40" name="Rectangle 1876"/>
            <p:cNvSpPr>
              <a:spLocks noChangeArrowheads="1"/>
            </p:cNvSpPr>
            <p:nvPr/>
          </p:nvSpPr>
          <p:spPr bwMode="auto">
            <a:xfrm>
              <a:off x="5051" y="1489"/>
              <a:ext cx="7" cy="6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41" name="Rectangle 1877"/>
            <p:cNvSpPr>
              <a:spLocks noChangeArrowheads="1"/>
            </p:cNvSpPr>
            <p:nvPr/>
          </p:nvSpPr>
          <p:spPr bwMode="auto">
            <a:xfrm>
              <a:off x="5058" y="1489"/>
              <a:ext cx="6" cy="6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42" name="Rectangle 1878"/>
            <p:cNvSpPr>
              <a:spLocks noChangeArrowheads="1"/>
            </p:cNvSpPr>
            <p:nvPr/>
          </p:nvSpPr>
          <p:spPr bwMode="auto">
            <a:xfrm>
              <a:off x="5064" y="1489"/>
              <a:ext cx="7" cy="6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43" name="Rectangle 1879"/>
            <p:cNvSpPr>
              <a:spLocks noChangeArrowheads="1"/>
            </p:cNvSpPr>
            <p:nvPr/>
          </p:nvSpPr>
          <p:spPr bwMode="auto">
            <a:xfrm>
              <a:off x="5071" y="1489"/>
              <a:ext cx="7" cy="6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44" name="Rectangle 1880"/>
            <p:cNvSpPr>
              <a:spLocks noChangeArrowheads="1"/>
            </p:cNvSpPr>
            <p:nvPr/>
          </p:nvSpPr>
          <p:spPr bwMode="auto">
            <a:xfrm>
              <a:off x="5078" y="1489"/>
              <a:ext cx="7" cy="6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45" name="Rectangle 1881"/>
            <p:cNvSpPr>
              <a:spLocks noChangeArrowheads="1"/>
            </p:cNvSpPr>
            <p:nvPr/>
          </p:nvSpPr>
          <p:spPr bwMode="auto">
            <a:xfrm>
              <a:off x="5085" y="1489"/>
              <a:ext cx="6" cy="6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46" name="Rectangle 1882"/>
            <p:cNvSpPr>
              <a:spLocks noChangeArrowheads="1"/>
            </p:cNvSpPr>
            <p:nvPr/>
          </p:nvSpPr>
          <p:spPr bwMode="auto">
            <a:xfrm>
              <a:off x="5091" y="1489"/>
              <a:ext cx="7" cy="6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547" name="Rectangle 1883"/>
            <p:cNvSpPr>
              <a:spLocks noChangeArrowheads="1"/>
            </p:cNvSpPr>
            <p:nvPr/>
          </p:nvSpPr>
          <p:spPr bwMode="auto">
            <a:xfrm>
              <a:off x="5098" y="1489"/>
              <a:ext cx="7" cy="6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548" name="Rectangle 1884"/>
            <p:cNvSpPr>
              <a:spLocks noChangeArrowheads="1"/>
            </p:cNvSpPr>
            <p:nvPr/>
          </p:nvSpPr>
          <p:spPr bwMode="auto">
            <a:xfrm>
              <a:off x="5105" y="1489"/>
              <a:ext cx="7" cy="66"/>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549" name="Rectangle 1885"/>
            <p:cNvSpPr>
              <a:spLocks noChangeArrowheads="1"/>
            </p:cNvSpPr>
            <p:nvPr/>
          </p:nvSpPr>
          <p:spPr bwMode="auto">
            <a:xfrm>
              <a:off x="5112" y="1489"/>
              <a:ext cx="7" cy="66"/>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550" name="Rectangle 1886"/>
            <p:cNvSpPr>
              <a:spLocks noChangeArrowheads="1"/>
            </p:cNvSpPr>
            <p:nvPr/>
          </p:nvSpPr>
          <p:spPr bwMode="auto">
            <a:xfrm>
              <a:off x="5119" y="1489"/>
              <a:ext cx="6" cy="66"/>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551" name="Rectangle 1887"/>
            <p:cNvSpPr>
              <a:spLocks noChangeArrowheads="1"/>
            </p:cNvSpPr>
            <p:nvPr/>
          </p:nvSpPr>
          <p:spPr bwMode="auto">
            <a:xfrm>
              <a:off x="5125" y="1489"/>
              <a:ext cx="7" cy="66"/>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52" name="Rectangle 1888"/>
            <p:cNvSpPr>
              <a:spLocks noChangeArrowheads="1"/>
            </p:cNvSpPr>
            <p:nvPr/>
          </p:nvSpPr>
          <p:spPr bwMode="auto">
            <a:xfrm>
              <a:off x="5132" y="1489"/>
              <a:ext cx="7" cy="66"/>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53" name="Rectangle 1889"/>
            <p:cNvSpPr>
              <a:spLocks noChangeArrowheads="1"/>
            </p:cNvSpPr>
            <p:nvPr/>
          </p:nvSpPr>
          <p:spPr bwMode="auto">
            <a:xfrm>
              <a:off x="5139" y="1489"/>
              <a:ext cx="7" cy="66"/>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54" name="Rectangle 1890"/>
            <p:cNvSpPr>
              <a:spLocks noChangeArrowheads="1"/>
            </p:cNvSpPr>
            <p:nvPr/>
          </p:nvSpPr>
          <p:spPr bwMode="auto">
            <a:xfrm>
              <a:off x="5146" y="1489"/>
              <a:ext cx="7" cy="66"/>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55" name="Rectangle 1891"/>
            <p:cNvSpPr>
              <a:spLocks noChangeArrowheads="1"/>
            </p:cNvSpPr>
            <p:nvPr/>
          </p:nvSpPr>
          <p:spPr bwMode="auto">
            <a:xfrm>
              <a:off x="5153" y="1489"/>
              <a:ext cx="6" cy="66"/>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56" name="Rectangle 1892"/>
            <p:cNvSpPr>
              <a:spLocks noChangeArrowheads="1"/>
            </p:cNvSpPr>
            <p:nvPr/>
          </p:nvSpPr>
          <p:spPr bwMode="auto">
            <a:xfrm>
              <a:off x="5159" y="1489"/>
              <a:ext cx="7" cy="66"/>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57" name="Rectangle 1893"/>
            <p:cNvSpPr>
              <a:spLocks noChangeArrowheads="1"/>
            </p:cNvSpPr>
            <p:nvPr/>
          </p:nvSpPr>
          <p:spPr bwMode="auto">
            <a:xfrm>
              <a:off x="5166" y="1489"/>
              <a:ext cx="7" cy="66"/>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58" name="Rectangle 1894"/>
            <p:cNvSpPr>
              <a:spLocks noChangeArrowheads="1"/>
            </p:cNvSpPr>
            <p:nvPr/>
          </p:nvSpPr>
          <p:spPr bwMode="auto">
            <a:xfrm>
              <a:off x="5173" y="1489"/>
              <a:ext cx="7" cy="66"/>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59" name="Rectangle 1895"/>
            <p:cNvSpPr>
              <a:spLocks noChangeArrowheads="1"/>
            </p:cNvSpPr>
            <p:nvPr/>
          </p:nvSpPr>
          <p:spPr bwMode="auto">
            <a:xfrm>
              <a:off x="5180" y="1489"/>
              <a:ext cx="7" cy="66"/>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60" name="Rectangle 1896"/>
            <p:cNvSpPr>
              <a:spLocks noChangeArrowheads="1"/>
            </p:cNvSpPr>
            <p:nvPr/>
          </p:nvSpPr>
          <p:spPr bwMode="auto">
            <a:xfrm>
              <a:off x="5187" y="1489"/>
              <a:ext cx="6" cy="66"/>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61" name="Rectangle 1897"/>
            <p:cNvSpPr>
              <a:spLocks noChangeArrowheads="1"/>
            </p:cNvSpPr>
            <p:nvPr/>
          </p:nvSpPr>
          <p:spPr bwMode="auto">
            <a:xfrm>
              <a:off x="5024" y="1489"/>
              <a:ext cx="169" cy="66"/>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562" name="Rectangle 1898"/>
            <p:cNvSpPr>
              <a:spLocks noChangeArrowheads="1"/>
            </p:cNvSpPr>
            <p:nvPr/>
          </p:nvSpPr>
          <p:spPr bwMode="auto">
            <a:xfrm>
              <a:off x="5227" y="1501"/>
              <a:ext cx="7" cy="85"/>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63" name="Rectangle 1899"/>
            <p:cNvSpPr>
              <a:spLocks noChangeArrowheads="1"/>
            </p:cNvSpPr>
            <p:nvPr/>
          </p:nvSpPr>
          <p:spPr bwMode="auto">
            <a:xfrm>
              <a:off x="5234" y="1501"/>
              <a:ext cx="7" cy="85"/>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64" name="Rectangle 1900"/>
            <p:cNvSpPr>
              <a:spLocks noChangeArrowheads="1"/>
            </p:cNvSpPr>
            <p:nvPr/>
          </p:nvSpPr>
          <p:spPr bwMode="auto">
            <a:xfrm>
              <a:off x="5241" y="1501"/>
              <a:ext cx="7" cy="85"/>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65" name="Rectangle 1901"/>
            <p:cNvSpPr>
              <a:spLocks noChangeArrowheads="1"/>
            </p:cNvSpPr>
            <p:nvPr/>
          </p:nvSpPr>
          <p:spPr bwMode="auto">
            <a:xfrm>
              <a:off x="5248" y="1501"/>
              <a:ext cx="6" cy="85"/>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66" name="Rectangle 1902"/>
            <p:cNvSpPr>
              <a:spLocks noChangeArrowheads="1"/>
            </p:cNvSpPr>
            <p:nvPr/>
          </p:nvSpPr>
          <p:spPr bwMode="auto">
            <a:xfrm>
              <a:off x="5254" y="1501"/>
              <a:ext cx="7" cy="85"/>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67" name="Rectangle 1903"/>
            <p:cNvSpPr>
              <a:spLocks noChangeArrowheads="1"/>
            </p:cNvSpPr>
            <p:nvPr/>
          </p:nvSpPr>
          <p:spPr bwMode="auto">
            <a:xfrm>
              <a:off x="5261" y="1501"/>
              <a:ext cx="7" cy="85"/>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68" name="Rectangle 1904"/>
            <p:cNvSpPr>
              <a:spLocks noChangeArrowheads="1"/>
            </p:cNvSpPr>
            <p:nvPr/>
          </p:nvSpPr>
          <p:spPr bwMode="auto">
            <a:xfrm>
              <a:off x="5268" y="1501"/>
              <a:ext cx="7" cy="85"/>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69" name="Rectangle 1905"/>
            <p:cNvSpPr>
              <a:spLocks noChangeArrowheads="1"/>
            </p:cNvSpPr>
            <p:nvPr/>
          </p:nvSpPr>
          <p:spPr bwMode="auto">
            <a:xfrm>
              <a:off x="5275" y="1501"/>
              <a:ext cx="7" cy="85"/>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70" name="Rectangle 1906"/>
            <p:cNvSpPr>
              <a:spLocks noChangeArrowheads="1"/>
            </p:cNvSpPr>
            <p:nvPr/>
          </p:nvSpPr>
          <p:spPr bwMode="auto">
            <a:xfrm>
              <a:off x="5282" y="1501"/>
              <a:ext cx="6" cy="85"/>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71" name="Rectangle 1907"/>
            <p:cNvSpPr>
              <a:spLocks noChangeArrowheads="1"/>
            </p:cNvSpPr>
            <p:nvPr/>
          </p:nvSpPr>
          <p:spPr bwMode="auto">
            <a:xfrm>
              <a:off x="5288" y="1501"/>
              <a:ext cx="7" cy="85"/>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72" name="Rectangle 1908"/>
            <p:cNvSpPr>
              <a:spLocks noChangeArrowheads="1"/>
            </p:cNvSpPr>
            <p:nvPr/>
          </p:nvSpPr>
          <p:spPr bwMode="auto">
            <a:xfrm>
              <a:off x="5295" y="1501"/>
              <a:ext cx="7" cy="85"/>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573" name="Rectangle 1909"/>
            <p:cNvSpPr>
              <a:spLocks noChangeArrowheads="1"/>
            </p:cNvSpPr>
            <p:nvPr/>
          </p:nvSpPr>
          <p:spPr bwMode="auto">
            <a:xfrm>
              <a:off x="5302" y="1501"/>
              <a:ext cx="7" cy="85"/>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574" name="Rectangle 1910"/>
            <p:cNvSpPr>
              <a:spLocks noChangeArrowheads="1"/>
            </p:cNvSpPr>
            <p:nvPr/>
          </p:nvSpPr>
          <p:spPr bwMode="auto">
            <a:xfrm>
              <a:off x="5309" y="1501"/>
              <a:ext cx="7" cy="85"/>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575" name="Rectangle 1911"/>
            <p:cNvSpPr>
              <a:spLocks noChangeArrowheads="1"/>
            </p:cNvSpPr>
            <p:nvPr/>
          </p:nvSpPr>
          <p:spPr bwMode="auto">
            <a:xfrm>
              <a:off x="5316" y="1501"/>
              <a:ext cx="6" cy="85"/>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576" name="Rectangle 1912"/>
            <p:cNvSpPr>
              <a:spLocks noChangeArrowheads="1"/>
            </p:cNvSpPr>
            <p:nvPr/>
          </p:nvSpPr>
          <p:spPr bwMode="auto">
            <a:xfrm>
              <a:off x="5322" y="1501"/>
              <a:ext cx="7" cy="85"/>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577" name="Rectangle 1913"/>
            <p:cNvSpPr>
              <a:spLocks noChangeArrowheads="1"/>
            </p:cNvSpPr>
            <p:nvPr/>
          </p:nvSpPr>
          <p:spPr bwMode="auto">
            <a:xfrm>
              <a:off x="5329" y="1501"/>
              <a:ext cx="7" cy="85"/>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78" name="Rectangle 1914"/>
            <p:cNvSpPr>
              <a:spLocks noChangeArrowheads="1"/>
            </p:cNvSpPr>
            <p:nvPr/>
          </p:nvSpPr>
          <p:spPr bwMode="auto">
            <a:xfrm>
              <a:off x="5336" y="1501"/>
              <a:ext cx="7" cy="85"/>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79" name="Rectangle 1915"/>
            <p:cNvSpPr>
              <a:spLocks noChangeArrowheads="1"/>
            </p:cNvSpPr>
            <p:nvPr/>
          </p:nvSpPr>
          <p:spPr bwMode="auto">
            <a:xfrm>
              <a:off x="5343" y="1501"/>
              <a:ext cx="6" cy="85"/>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80" name="Rectangle 1916"/>
            <p:cNvSpPr>
              <a:spLocks noChangeArrowheads="1"/>
            </p:cNvSpPr>
            <p:nvPr/>
          </p:nvSpPr>
          <p:spPr bwMode="auto">
            <a:xfrm>
              <a:off x="5349" y="1501"/>
              <a:ext cx="7" cy="85"/>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81" name="Rectangle 1917"/>
            <p:cNvSpPr>
              <a:spLocks noChangeArrowheads="1"/>
            </p:cNvSpPr>
            <p:nvPr/>
          </p:nvSpPr>
          <p:spPr bwMode="auto">
            <a:xfrm>
              <a:off x="5356" y="1501"/>
              <a:ext cx="7" cy="85"/>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82" name="Rectangle 1918"/>
            <p:cNvSpPr>
              <a:spLocks noChangeArrowheads="1"/>
            </p:cNvSpPr>
            <p:nvPr/>
          </p:nvSpPr>
          <p:spPr bwMode="auto">
            <a:xfrm>
              <a:off x="5363" y="1501"/>
              <a:ext cx="7" cy="85"/>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83" name="Rectangle 1919"/>
            <p:cNvSpPr>
              <a:spLocks noChangeArrowheads="1"/>
            </p:cNvSpPr>
            <p:nvPr/>
          </p:nvSpPr>
          <p:spPr bwMode="auto">
            <a:xfrm>
              <a:off x="5370" y="1501"/>
              <a:ext cx="7" cy="85"/>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84" name="Rectangle 1920"/>
            <p:cNvSpPr>
              <a:spLocks noChangeArrowheads="1"/>
            </p:cNvSpPr>
            <p:nvPr/>
          </p:nvSpPr>
          <p:spPr bwMode="auto">
            <a:xfrm>
              <a:off x="5377" y="1501"/>
              <a:ext cx="6" cy="85"/>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85" name="Rectangle 1921"/>
            <p:cNvSpPr>
              <a:spLocks noChangeArrowheads="1"/>
            </p:cNvSpPr>
            <p:nvPr/>
          </p:nvSpPr>
          <p:spPr bwMode="auto">
            <a:xfrm>
              <a:off x="5383" y="1501"/>
              <a:ext cx="7" cy="85"/>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86" name="Rectangle 1922"/>
            <p:cNvSpPr>
              <a:spLocks noChangeArrowheads="1"/>
            </p:cNvSpPr>
            <p:nvPr/>
          </p:nvSpPr>
          <p:spPr bwMode="auto">
            <a:xfrm>
              <a:off x="5390" y="1501"/>
              <a:ext cx="7" cy="85"/>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87" name="Rectangle 1923"/>
            <p:cNvSpPr>
              <a:spLocks noChangeArrowheads="1"/>
            </p:cNvSpPr>
            <p:nvPr/>
          </p:nvSpPr>
          <p:spPr bwMode="auto">
            <a:xfrm>
              <a:off x="5227" y="1501"/>
              <a:ext cx="170" cy="8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588" name="Rectangle 1924"/>
            <p:cNvSpPr>
              <a:spLocks noChangeArrowheads="1"/>
            </p:cNvSpPr>
            <p:nvPr/>
          </p:nvSpPr>
          <p:spPr bwMode="auto">
            <a:xfrm>
              <a:off x="5431" y="1537"/>
              <a:ext cx="7" cy="7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589" name="Rectangle 1925"/>
            <p:cNvSpPr>
              <a:spLocks noChangeArrowheads="1"/>
            </p:cNvSpPr>
            <p:nvPr/>
          </p:nvSpPr>
          <p:spPr bwMode="auto">
            <a:xfrm>
              <a:off x="5438" y="1537"/>
              <a:ext cx="7" cy="7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590" name="Rectangle 1926"/>
            <p:cNvSpPr>
              <a:spLocks noChangeArrowheads="1"/>
            </p:cNvSpPr>
            <p:nvPr/>
          </p:nvSpPr>
          <p:spPr bwMode="auto">
            <a:xfrm>
              <a:off x="5445" y="1537"/>
              <a:ext cx="6" cy="7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591" name="Rectangle 1927"/>
            <p:cNvSpPr>
              <a:spLocks noChangeArrowheads="1"/>
            </p:cNvSpPr>
            <p:nvPr/>
          </p:nvSpPr>
          <p:spPr bwMode="auto">
            <a:xfrm>
              <a:off x="5451" y="1537"/>
              <a:ext cx="7" cy="7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592" name="Rectangle 1928"/>
            <p:cNvSpPr>
              <a:spLocks noChangeArrowheads="1"/>
            </p:cNvSpPr>
            <p:nvPr/>
          </p:nvSpPr>
          <p:spPr bwMode="auto">
            <a:xfrm>
              <a:off x="5458" y="1537"/>
              <a:ext cx="7" cy="7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593" name="Rectangle 1929"/>
            <p:cNvSpPr>
              <a:spLocks noChangeArrowheads="1"/>
            </p:cNvSpPr>
            <p:nvPr/>
          </p:nvSpPr>
          <p:spPr bwMode="auto">
            <a:xfrm>
              <a:off x="5465" y="1537"/>
              <a:ext cx="7" cy="7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594" name="Rectangle 1930"/>
            <p:cNvSpPr>
              <a:spLocks noChangeArrowheads="1"/>
            </p:cNvSpPr>
            <p:nvPr/>
          </p:nvSpPr>
          <p:spPr bwMode="auto">
            <a:xfrm>
              <a:off x="5472" y="1537"/>
              <a:ext cx="7" cy="73"/>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595" name="Rectangle 1931"/>
            <p:cNvSpPr>
              <a:spLocks noChangeArrowheads="1"/>
            </p:cNvSpPr>
            <p:nvPr/>
          </p:nvSpPr>
          <p:spPr bwMode="auto">
            <a:xfrm>
              <a:off x="5479" y="1537"/>
              <a:ext cx="6" cy="7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596" name="Rectangle 1932"/>
            <p:cNvSpPr>
              <a:spLocks noChangeArrowheads="1"/>
            </p:cNvSpPr>
            <p:nvPr/>
          </p:nvSpPr>
          <p:spPr bwMode="auto">
            <a:xfrm>
              <a:off x="5485" y="1537"/>
              <a:ext cx="7" cy="7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597" name="Rectangle 1933"/>
            <p:cNvSpPr>
              <a:spLocks noChangeArrowheads="1"/>
            </p:cNvSpPr>
            <p:nvPr/>
          </p:nvSpPr>
          <p:spPr bwMode="auto">
            <a:xfrm>
              <a:off x="5492" y="1537"/>
              <a:ext cx="7" cy="7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598" name="Rectangle 1934"/>
            <p:cNvSpPr>
              <a:spLocks noChangeArrowheads="1"/>
            </p:cNvSpPr>
            <p:nvPr/>
          </p:nvSpPr>
          <p:spPr bwMode="auto">
            <a:xfrm>
              <a:off x="5499" y="1537"/>
              <a:ext cx="7" cy="7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599" name="Rectangle 1935"/>
            <p:cNvSpPr>
              <a:spLocks noChangeArrowheads="1"/>
            </p:cNvSpPr>
            <p:nvPr/>
          </p:nvSpPr>
          <p:spPr bwMode="auto">
            <a:xfrm>
              <a:off x="5506" y="1537"/>
              <a:ext cx="6" cy="7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00" name="Rectangle 1936"/>
            <p:cNvSpPr>
              <a:spLocks noChangeArrowheads="1"/>
            </p:cNvSpPr>
            <p:nvPr/>
          </p:nvSpPr>
          <p:spPr bwMode="auto">
            <a:xfrm>
              <a:off x="5512" y="1537"/>
              <a:ext cx="7" cy="73"/>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601" name="Rectangle 1937"/>
            <p:cNvSpPr>
              <a:spLocks noChangeArrowheads="1"/>
            </p:cNvSpPr>
            <p:nvPr/>
          </p:nvSpPr>
          <p:spPr bwMode="auto">
            <a:xfrm>
              <a:off x="5519" y="1537"/>
              <a:ext cx="7" cy="73"/>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02" name="Rectangle 1938"/>
            <p:cNvSpPr>
              <a:spLocks noChangeArrowheads="1"/>
            </p:cNvSpPr>
            <p:nvPr/>
          </p:nvSpPr>
          <p:spPr bwMode="auto">
            <a:xfrm>
              <a:off x="5526" y="1537"/>
              <a:ext cx="7" cy="73"/>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603" name="Rectangle 1939"/>
            <p:cNvSpPr>
              <a:spLocks noChangeArrowheads="1"/>
            </p:cNvSpPr>
            <p:nvPr/>
          </p:nvSpPr>
          <p:spPr bwMode="auto">
            <a:xfrm>
              <a:off x="5533" y="1537"/>
              <a:ext cx="7" cy="73"/>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604" name="Rectangle 1940"/>
            <p:cNvSpPr>
              <a:spLocks noChangeArrowheads="1"/>
            </p:cNvSpPr>
            <p:nvPr/>
          </p:nvSpPr>
          <p:spPr bwMode="auto">
            <a:xfrm>
              <a:off x="5540" y="1537"/>
              <a:ext cx="6" cy="73"/>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605" name="Rectangle 1941"/>
            <p:cNvSpPr>
              <a:spLocks noChangeArrowheads="1"/>
            </p:cNvSpPr>
            <p:nvPr/>
          </p:nvSpPr>
          <p:spPr bwMode="auto">
            <a:xfrm>
              <a:off x="5546" y="1537"/>
              <a:ext cx="7" cy="73"/>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606" name="Rectangle 1942"/>
            <p:cNvSpPr>
              <a:spLocks noChangeArrowheads="1"/>
            </p:cNvSpPr>
            <p:nvPr/>
          </p:nvSpPr>
          <p:spPr bwMode="auto">
            <a:xfrm>
              <a:off x="5553" y="1537"/>
              <a:ext cx="7" cy="73"/>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607" name="Rectangle 1943"/>
            <p:cNvSpPr>
              <a:spLocks noChangeArrowheads="1"/>
            </p:cNvSpPr>
            <p:nvPr/>
          </p:nvSpPr>
          <p:spPr bwMode="auto">
            <a:xfrm>
              <a:off x="5560" y="1537"/>
              <a:ext cx="7" cy="73"/>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608" name="Rectangle 1944"/>
            <p:cNvSpPr>
              <a:spLocks noChangeArrowheads="1"/>
            </p:cNvSpPr>
            <p:nvPr/>
          </p:nvSpPr>
          <p:spPr bwMode="auto">
            <a:xfrm>
              <a:off x="5567" y="1537"/>
              <a:ext cx="7" cy="73"/>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609" name="Rectangle 1945"/>
            <p:cNvSpPr>
              <a:spLocks noChangeArrowheads="1"/>
            </p:cNvSpPr>
            <p:nvPr/>
          </p:nvSpPr>
          <p:spPr bwMode="auto">
            <a:xfrm>
              <a:off x="5574" y="1537"/>
              <a:ext cx="6" cy="73"/>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610" name="Rectangle 1946"/>
            <p:cNvSpPr>
              <a:spLocks noChangeArrowheads="1"/>
            </p:cNvSpPr>
            <p:nvPr/>
          </p:nvSpPr>
          <p:spPr bwMode="auto">
            <a:xfrm>
              <a:off x="5580" y="1537"/>
              <a:ext cx="7" cy="73"/>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611" name="Rectangle 1947"/>
            <p:cNvSpPr>
              <a:spLocks noChangeArrowheads="1"/>
            </p:cNvSpPr>
            <p:nvPr/>
          </p:nvSpPr>
          <p:spPr bwMode="auto">
            <a:xfrm>
              <a:off x="5587" y="1537"/>
              <a:ext cx="7" cy="73"/>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612" name="Rectangle 1948"/>
            <p:cNvSpPr>
              <a:spLocks noChangeArrowheads="1"/>
            </p:cNvSpPr>
            <p:nvPr/>
          </p:nvSpPr>
          <p:spPr bwMode="auto">
            <a:xfrm>
              <a:off x="5594" y="1537"/>
              <a:ext cx="7" cy="73"/>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613" name="Rectangle 1949"/>
            <p:cNvSpPr>
              <a:spLocks noChangeArrowheads="1"/>
            </p:cNvSpPr>
            <p:nvPr/>
          </p:nvSpPr>
          <p:spPr bwMode="auto">
            <a:xfrm>
              <a:off x="5431" y="1537"/>
              <a:ext cx="170" cy="7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614" name="Rectangle 1950"/>
            <p:cNvSpPr>
              <a:spLocks noChangeArrowheads="1"/>
            </p:cNvSpPr>
            <p:nvPr/>
          </p:nvSpPr>
          <p:spPr bwMode="auto">
            <a:xfrm>
              <a:off x="5635" y="1501"/>
              <a:ext cx="6" cy="85"/>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615" name="Rectangle 1951"/>
            <p:cNvSpPr>
              <a:spLocks noChangeArrowheads="1"/>
            </p:cNvSpPr>
            <p:nvPr/>
          </p:nvSpPr>
          <p:spPr bwMode="auto">
            <a:xfrm>
              <a:off x="5641" y="1501"/>
              <a:ext cx="7" cy="85"/>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616" name="Rectangle 1952"/>
            <p:cNvSpPr>
              <a:spLocks noChangeArrowheads="1"/>
            </p:cNvSpPr>
            <p:nvPr/>
          </p:nvSpPr>
          <p:spPr bwMode="auto">
            <a:xfrm>
              <a:off x="5648" y="1501"/>
              <a:ext cx="7" cy="85"/>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617" name="Rectangle 1953"/>
            <p:cNvSpPr>
              <a:spLocks noChangeArrowheads="1"/>
            </p:cNvSpPr>
            <p:nvPr/>
          </p:nvSpPr>
          <p:spPr bwMode="auto">
            <a:xfrm>
              <a:off x="5655" y="1501"/>
              <a:ext cx="7" cy="85"/>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618" name="Rectangle 1954"/>
            <p:cNvSpPr>
              <a:spLocks noChangeArrowheads="1"/>
            </p:cNvSpPr>
            <p:nvPr/>
          </p:nvSpPr>
          <p:spPr bwMode="auto">
            <a:xfrm>
              <a:off x="5662" y="1501"/>
              <a:ext cx="7" cy="85"/>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619" name="Rectangle 1955"/>
            <p:cNvSpPr>
              <a:spLocks noChangeArrowheads="1"/>
            </p:cNvSpPr>
            <p:nvPr/>
          </p:nvSpPr>
          <p:spPr bwMode="auto">
            <a:xfrm>
              <a:off x="5669" y="1501"/>
              <a:ext cx="6" cy="85"/>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620" name="Rectangle 1956"/>
            <p:cNvSpPr>
              <a:spLocks noChangeArrowheads="1"/>
            </p:cNvSpPr>
            <p:nvPr/>
          </p:nvSpPr>
          <p:spPr bwMode="auto">
            <a:xfrm>
              <a:off x="5675" y="1501"/>
              <a:ext cx="7" cy="85"/>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621" name="Rectangle 1957"/>
            <p:cNvSpPr>
              <a:spLocks noChangeArrowheads="1"/>
            </p:cNvSpPr>
            <p:nvPr/>
          </p:nvSpPr>
          <p:spPr bwMode="auto">
            <a:xfrm>
              <a:off x="5682" y="1501"/>
              <a:ext cx="7" cy="85"/>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622" name="Rectangle 1958"/>
            <p:cNvSpPr>
              <a:spLocks noChangeArrowheads="1"/>
            </p:cNvSpPr>
            <p:nvPr/>
          </p:nvSpPr>
          <p:spPr bwMode="auto">
            <a:xfrm>
              <a:off x="5689" y="1501"/>
              <a:ext cx="7" cy="85"/>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623" name="Rectangle 1959"/>
            <p:cNvSpPr>
              <a:spLocks noChangeArrowheads="1"/>
            </p:cNvSpPr>
            <p:nvPr/>
          </p:nvSpPr>
          <p:spPr bwMode="auto">
            <a:xfrm>
              <a:off x="5696" y="1501"/>
              <a:ext cx="7" cy="85"/>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624" name="Rectangle 1960"/>
            <p:cNvSpPr>
              <a:spLocks noChangeArrowheads="1"/>
            </p:cNvSpPr>
            <p:nvPr/>
          </p:nvSpPr>
          <p:spPr bwMode="auto">
            <a:xfrm>
              <a:off x="5703" y="1501"/>
              <a:ext cx="6" cy="85"/>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625" name="Rectangle 1961"/>
            <p:cNvSpPr>
              <a:spLocks noChangeArrowheads="1"/>
            </p:cNvSpPr>
            <p:nvPr/>
          </p:nvSpPr>
          <p:spPr bwMode="auto">
            <a:xfrm>
              <a:off x="5709" y="1501"/>
              <a:ext cx="7" cy="85"/>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26" name="Rectangle 1962"/>
            <p:cNvSpPr>
              <a:spLocks noChangeArrowheads="1"/>
            </p:cNvSpPr>
            <p:nvPr/>
          </p:nvSpPr>
          <p:spPr bwMode="auto">
            <a:xfrm>
              <a:off x="5716" y="1501"/>
              <a:ext cx="7" cy="85"/>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627" name="Rectangle 1963"/>
            <p:cNvSpPr>
              <a:spLocks noChangeArrowheads="1"/>
            </p:cNvSpPr>
            <p:nvPr/>
          </p:nvSpPr>
          <p:spPr bwMode="auto">
            <a:xfrm>
              <a:off x="5723" y="1501"/>
              <a:ext cx="7" cy="85"/>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28" name="Rectangle 1964"/>
            <p:cNvSpPr>
              <a:spLocks noChangeArrowheads="1"/>
            </p:cNvSpPr>
            <p:nvPr/>
          </p:nvSpPr>
          <p:spPr bwMode="auto">
            <a:xfrm>
              <a:off x="5730" y="1501"/>
              <a:ext cx="7" cy="85"/>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629" name="Rectangle 1965"/>
            <p:cNvSpPr>
              <a:spLocks noChangeArrowheads="1"/>
            </p:cNvSpPr>
            <p:nvPr/>
          </p:nvSpPr>
          <p:spPr bwMode="auto">
            <a:xfrm>
              <a:off x="5737" y="1501"/>
              <a:ext cx="6" cy="85"/>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630" name="Rectangle 1966"/>
            <p:cNvSpPr>
              <a:spLocks noChangeArrowheads="1"/>
            </p:cNvSpPr>
            <p:nvPr/>
          </p:nvSpPr>
          <p:spPr bwMode="auto">
            <a:xfrm>
              <a:off x="5743" y="1501"/>
              <a:ext cx="7" cy="85"/>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631" name="Rectangle 1967"/>
            <p:cNvSpPr>
              <a:spLocks noChangeArrowheads="1"/>
            </p:cNvSpPr>
            <p:nvPr/>
          </p:nvSpPr>
          <p:spPr bwMode="auto">
            <a:xfrm>
              <a:off x="5750" y="1501"/>
              <a:ext cx="7" cy="85"/>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632" name="Rectangle 1968"/>
            <p:cNvSpPr>
              <a:spLocks noChangeArrowheads="1"/>
            </p:cNvSpPr>
            <p:nvPr/>
          </p:nvSpPr>
          <p:spPr bwMode="auto">
            <a:xfrm>
              <a:off x="5757" y="1501"/>
              <a:ext cx="7" cy="85"/>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633" name="Rectangle 1969"/>
            <p:cNvSpPr>
              <a:spLocks noChangeArrowheads="1"/>
            </p:cNvSpPr>
            <p:nvPr/>
          </p:nvSpPr>
          <p:spPr bwMode="auto">
            <a:xfrm>
              <a:off x="5764" y="1501"/>
              <a:ext cx="7" cy="85"/>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634" name="Rectangle 1970"/>
            <p:cNvSpPr>
              <a:spLocks noChangeArrowheads="1"/>
            </p:cNvSpPr>
            <p:nvPr/>
          </p:nvSpPr>
          <p:spPr bwMode="auto">
            <a:xfrm>
              <a:off x="5771" y="1501"/>
              <a:ext cx="6" cy="85"/>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635" name="Rectangle 1971"/>
            <p:cNvSpPr>
              <a:spLocks noChangeArrowheads="1"/>
            </p:cNvSpPr>
            <p:nvPr/>
          </p:nvSpPr>
          <p:spPr bwMode="auto">
            <a:xfrm>
              <a:off x="5777" y="1501"/>
              <a:ext cx="7" cy="85"/>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636" name="Rectangle 1972"/>
            <p:cNvSpPr>
              <a:spLocks noChangeArrowheads="1"/>
            </p:cNvSpPr>
            <p:nvPr/>
          </p:nvSpPr>
          <p:spPr bwMode="auto">
            <a:xfrm>
              <a:off x="5784" y="1501"/>
              <a:ext cx="7" cy="85"/>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637" name="Rectangle 1973"/>
            <p:cNvSpPr>
              <a:spLocks noChangeArrowheads="1"/>
            </p:cNvSpPr>
            <p:nvPr/>
          </p:nvSpPr>
          <p:spPr bwMode="auto">
            <a:xfrm>
              <a:off x="5791" y="1501"/>
              <a:ext cx="7" cy="85"/>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638" name="Rectangle 1974"/>
            <p:cNvSpPr>
              <a:spLocks noChangeArrowheads="1"/>
            </p:cNvSpPr>
            <p:nvPr/>
          </p:nvSpPr>
          <p:spPr bwMode="auto">
            <a:xfrm>
              <a:off x="5798" y="1501"/>
              <a:ext cx="6" cy="85"/>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639" name="Rectangle 1975"/>
            <p:cNvSpPr>
              <a:spLocks noChangeArrowheads="1"/>
            </p:cNvSpPr>
            <p:nvPr/>
          </p:nvSpPr>
          <p:spPr bwMode="auto">
            <a:xfrm>
              <a:off x="5635" y="1501"/>
              <a:ext cx="169" cy="8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640" name="Rectangle 1976"/>
            <p:cNvSpPr>
              <a:spLocks noChangeArrowheads="1"/>
            </p:cNvSpPr>
            <p:nvPr/>
          </p:nvSpPr>
          <p:spPr bwMode="auto">
            <a:xfrm>
              <a:off x="5838" y="1495"/>
              <a:ext cx="7" cy="72"/>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641" name="Rectangle 1977"/>
            <p:cNvSpPr>
              <a:spLocks noChangeArrowheads="1"/>
            </p:cNvSpPr>
            <p:nvPr/>
          </p:nvSpPr>
          <p:spPr bwMode="auto">
            <a:xfrm>
              <a:off x="5845" y="1495"/>
              <a:ext cx="7" cy="72"/>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642" name="Rectangle 1978"/>
            <p:cNvSpPr>
              <a:spLocks noChangeArrowheads="1"/>
            </p:cNvSpPr>
            <p:nvPr/>
          </p:nvSpPr>
          <p:spPr bwMode="auto">
            <a:xfrm>
              <a:off x="5852" y="1495"/>
              <a:ext cx="7" cy="72"/>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643" name="Rectangle 1979"/>
            <p:cNvSpPr>
              <a:spLocks noChangeArrowheads="1"/>
            </p:cNvSpPr>
            <p:nvPr/>
          </p:nvSpPr>
          <p:spPr bwMode="auto">
            <a:xfrm>
              <a:off x="5859" y="1495"/>
              <a:ext cx="7" cy="72"/>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644" name="Rectangle 1980"/>
            <p:cNvSpPr>
              <a:spLocks noChangeArrowheads="1"/>
            </p:cNvSpPr>
            <p:nvPr/>
          </p:nvSpPr>
          <p:spPr bwMode="auto">
            <a:xfrm>
              <a:off x="5866" y="1495"/>
              <a:ext cx="6" cy="72"/>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645" name="Rectangle 1981"/>
            <p:cNvSpPr>
              <a:spLocks noChangeArrowheads="1"/>
            </p:cNvSpPr>
            <p:nvPr/>
          </p:nvSpPr>
          <p:spPr bwMode="auto">
            <a:xfrm>
              <a:off x="5872" y="1495"/>
              <a:ext cx="7" cy="72"/>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646" name="Rectangle 1982"/>
            <p:cNvSpPr>
              <a:spLocks noChangeArrowheads="1"/>
            </p:cNvSpPr>
            <p:nvPr/>
          </p:nvSpPr>
          <p:spPr bwMode="auto">
            <a:xfrm>
              <a:off x="5879" y="1495"/>
              <a:ext cx="7" cy="72"/>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647" name="Rectangle 1983"/>
            <p:cNvSpPr>
              <a:spLocks noChangeArrowheads="1"/>
            </p:cNvSpPr>
            <p:nvPr/>
          </p:nvSpPr>
          <p:spPr bwMode="auto">
            <a:xfrm>
              <a:off x="5886" y="1495"/>
              <a:ext cx="7" cy="72"/>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648" name="Rectangle 1984"/>
            <p:cNvSpPr>
              <a:spLocks noChangeArrowheads="1"/>
            </p:cNvSpPr>
            <p:nvPr/>
          </p:nvSpPr>
          <p:spPr bwMode="auto">
            <a:xfrm>
              <a:off x="5893" y="1495"/>
              <a:ext cx="7" cy="72"/>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649" name="Rectangle 1985"/>
            <p:cNvSpPr>
              <a:spLocks noChangeArrowheads="1"/>
            </p:cNvSpPr>
            <p:nvPr/>
          </p:nvSpPr>
          <p:spPr bwMode="auto">
            <a:xfrm>
              <a:off x="5900" y="1495"/>
              <a:ext cx="6" cy="72"/>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650" name="Rectangle 1986"/>
            <p:cNvSpPr>
              <a:spLocks noChangeArrowheads="1"/>
            </p:cNvSpPr>
            <p:nvPr/>
          </p:nvSpPr>
          <p:spPr bwMode="auto">
            <a:xfrm>
              <a:off x="5906" y="1495"/>
              <a:ext cx="7" cy="72"/>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651" name="Rectangle 1987"/>
            <p:cNvSpPr>
              <a:spLocks noChangeArrowheads="1"/>
            </p:cNvSpPr>
            <p:nvPr/>
          </p:nvSpPr>
          <p:spPr bwMode="auto">
            <a:xfrm>
              <a:off x="5913" y="1495"/>
              <a:ext cx="7" cy="72"/>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52" name="Rectangle 1988"/>
            <p:cNvSpPr>
              <a:spLocks noChangeArrowheads="1"/>
            </p:cNvSpPr>
            <p:nvPr/>
          </p:nvSpPr>
          <p:spPr bwMode="auto">
            <a:xfrm>
              <a:off x="5920" y="1495"/>
              <a:ext cx="7" cy="72"/>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653" name="Rectangle 1989"/>
            <p:cNvSpPr>
              <a:spLocks noChangeArrowheads="1"/>
            </p:cNvSpPr>
            <p:nvPr/>
          </p:nvSpPr>
          <p:spPr bwMode="auto">
            <a:xfrm>
              <a:off x="5927" y="1495"/>
              <a:ext cx="6" cy="72"/>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54" name="Rectangle 1990"/>
            <p:cNvSpPr>
              <a:spLocks noChangeArrowheads="1"/>
            </p:cNvSpPr>
            <p:nvPr/>
          </p:nvSpPr>
          <p:spPr bwMode="auto">
            <a:xfrm>
              <a:off x="5933" y="1495"/>
              <a:ext cx="7" cy="72"/>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655" name="Rectangle 1991"/>
            <p:cNvSpPr>
              <a:spLocks noChangeArrowheads="1"/>
            </p:cNvSpPr>
            <p:nvPr/>
          </p:nvSpPr>
          <p:spPr bwMode="auto">
            <a:xfrm>
              <a:off x="5940" y="1495"/>
              <a:ext cx="7" cy="72"/>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656" name="Rectangle 1992"/>
            <p:cNvSpPr>
              <a:spLocks noChangeArrowheads="1"/>
            </p:cNvSpPr>
            <p:nvPr/>
          </p:nvSpPr>
          <p:spPr bwMode="auto">
            <a:xfrm>
              <a:off x="5947" y="1495"/>
              <a:ext cx="7" cy="72"/>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657" name="Rectangle 1993"/>
            <p:cNvSpPr>
              <a:spLocks noChangeArrowheads="1"/>
            </p:cNvSpPr>
            <p:nvPr/>
          </p:nvSpPr>
          <p:spPr bwMode="auto">
            <a:xfrm>
              <a:off x="5954" y="1495"/>
              <a:ext cx="7" cy="72"/>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658" name="Rectangle 1994"/>
            <p:cNvSpPr>
              <a:spLocks noChangeArrowheads="1"/>
            </p:cNvSpPr>
            <p:nvPr/>
          </p:nvSpPr>
          <p:spPr bwMode="auto">
            <a:xfrm>
              <a:off x="5961" y="1495"/>
              <a:ext cx="6" cy="72"/>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659" name="Rectangle 1995"/>
            <p:cNvSpPr>
              <a:spLocks noChangeArrowheads="1"/>
            </p:cNvSpPr>
            <p:nvPr/>
          </p:nvSpPr>
          <p:spPr bwMode="auto">
            <a:xfrm>
              <a:off x="5967" y="1495"/>
              <a:ext cx="7" cy="72"/>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660" name="Rectangle 1996"/>
            <p:cNvSpPr>
              <a:spLocks noChangeArrowheads="1"/>
            </p:cNvSpPr>
            <p:nvPr/>
          </p:nvSpPr>
          <p:spPr bwMode="auto">
            <a:xfrm>
              <a:off x="5974" y="1495"/>
              <a:ext cx="7" cy="72"/>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661" name="Rectangle 1997"/>
            <p:cNvSpPr>
              <a:spLocks noChangeArrowheads="1"/>
            </p:cNvSpPr>
            <p:nvPr/>
          </p:nvSpPr>
          <p:spPr bwMode="auto">
            <a:xfrm>
              <a:off x="5981" y="1495"/>
              <a:ext cx="7" cy="72"/>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662" name="Rectangle 1998"/>
            <p:cNvSpPr>
              <a:spLocks noChangeArrowheads="1"/>
            </p:cNvSpPr>
            <p:nvPr/>
          </p:nvSpPr>
          <p:spPr bwMode="auto">
            <a:xfrm>
              <a:off x="5988" y="1495"/>
              <a:ext cx="7" cy="72"/>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663" name="Rectangle 1999"/>
            <p:cNvSpPr>
              <a:spLocks noChangeArrowheads="1"/>
            </p:cNvSpPr>
            <p:nvPr/>
          </p:nvSpPr>
          <p:spPr bwMode="auto">
            <a:xfrm>
              <a:off x="5995" y="1495"/>
              <a:ext cx="6" cy="72"/>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664" name="Rectangle 2000"/>
            <p:cNvSpPr>
              <a:spLocks noChangeArrowheads="1"/>
            </p:cNvSpPr>
            <p:nvPr/>
          </p:nvSpPr>
          <p:spPr bwMode="auto">
            <a:xfrm>
              <a:off x="6001" y="1495"/>
              <a:ext cx="7" cy="72"/>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665" name="Rectangle 2001"/>
            <p:cNvSpPr>
              <a:spLocks noChangeArrowheads="1"/>
            </p:cNvSpPr>
            <p:nvPr/>
          </p:nvSpPr>
          <p:spPr bwMode="auto">
            <a:xfrm>
              <a:off x="5838" y="1495"/>
              <a:ext cx="170" cy="72"/>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666" name="Rectangle 2002"/>
            <p:cNvSpPr>
              <a:spLocks noChangeArrowheads="1"/>
            </p:cNvSpPr>
            <p:nvPr/>
          </p:nvSpPr>
          <p:spPr bwMode="auto">
            <a:xfrm>
              <a:off x="6042" y="1495"/>
              <a:ext cx="7" cy="78"/>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667" name="Rectangle 2003"/>
            <p:cNvSpPr>
              <a:spLocks noChangeArrowheads="1"/>
            </p:cNvSpPr>
            <p:nvPr/>
          </p:nvSpPr>
          <p:spPr bwMode="auto">
            <a:xfrm>
              <a:off x="6049" y="1495"/>
              <a:ext cx="7" cy="78"/>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668" name="Rectangle 2004"/>
            <p:cNvSpPr>
              <a:spLocks noChangeArrowheads="1"/>
            </p:cNvSpPr>
            <p:nvPr/>
          </p:nvSpPr>
          <p:spPr bwMode="auto">
            <a:xfrm>
              <a:off x="6056" y="1495"/>
              <a:ext cx="6" cy="78"/>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669" name="Rectangle 2005"/>
            <p:cNvSpPr>
              <a:spLocks noChangeArrowheads="1"/>
            </p:cNvSpPr>
            <p:nvPr/>
          </p:nvSpPr>
          <p:spPr bwMode="auto">
            <a:xfrm>
              <a:off x="6062" y="1495"/>
              <a:ext cx="7" cy="78"/>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670" name="Rectangle 2006"/>
            <p:cNvSpPr>
              <a:spLocks noChangeArrowheads="1"/>
            </p:cNvSpPr>
            <p:nvPr/>
          </p:nvSpPr>
          <p:spPr bwMode="auto">
            <a:xfrm>
              <a:off x="6069" y="1495"/>
              <a:ext cx="7" cy="78"/>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671" name="Rectangle 2007"/>
            <p:cNvSpPr>
              <a:spLocks noChangeArrowheads="1"/>
            </p:cNvSpPr>
            <p:nvPr/>
          </p:nvSpPr>
          <p:spPr bwMode="auto">
            <a:xfrm>
              <a:off x="6076" y="1495"/>
              <a:ext cx="7" cy="78"/>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672" name="Rectangle 2008"/>
            <p:cNvSpPr>
              <a:spLocks noChangeArrowheads="1"/>
            </p:cNvSpPr>
            <p:nvPr/>
          </p:nvSpPr>
          <p:spPr bwMode="auto">
            <a:xfrm>
              <a:off x="6083" y="1495"/>
              <a:ext cx="7" cy="78"/>
            </a:xfrm>
            <a:prstGeom prst="rect">
              <a:avLst/>
            </a:prstGeom>
            <a:solidFill>
              <a:srgbClr val="CD0000"/>
            </a:solidFill>
            <a:ln w="9525">
              <a:noFill/>
              <a:miter lim="800000"/>
              <a:headEnd/>
              <a:tailEnd/>
            </a:ln>
          </p:spPr>
          <p:txBody>
            <a:bodyPr/>
            <a:lstStyle/>
            <a:p>
              <a:pPr>
                <a:defRPr/>
              </a:pPr>
              <a:endParaRPr lang="en-US">
                <a:latin typeface="Arial" charset="0"/>
              </a:endParaRPr>
            </a:p>
          </p:txBody>
        </p:sp>
        <p:sp>
          <p:nvSpPr>
            <p:cNvPr id="627673" name="Rectangle 2009"/>
            <p:cNvSpPr>
              <a:spLocks noChangeArrowheads="1"/>
            </p:cNvSpPr>
            <p:nvPr/>
          </p:nvSpPr>
          <p:spPr bwMode="auto">
            <a:xfrm>
              <a:off x="6090" y="1495"/>
              <a:ext cx="6" cy="78"/>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674" name="Rectangle 2010"/>
            <p:cNvSpPr>
              <a:spLocks noChangeArrowheads="1"/>
            </p:cNvSpPr>
            <p:nvPr/>
          </p:nvSpPr>
          <p:spPr bwMode="auto">
            <a:xfrm>
              <a:off x="6096" y="1495"/>
              <a:ext cx="7" cy="78"/>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675" name="Rectangle 2011"/>
            <p:cNvSpPr>
              <a:spLocks noChangeArrowheads="1"/>
            </p:cNvSpPr>
            <p:nvPr/>
          </p:nvSpPr>
          <p:spPr bwMode="auto">
            <a:xfrm>
              <a:off x="6103" y="1495"/>
              <a:ext cx="7" cy="78"/>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676" name="Rectangle 2012"/>
            <p:cNvSpPr>
              <a:spLocks noChangeArrowheads="1"/>
            </p:cNvSpPr>
            <p:nvPr/>
          </p:nvSpPr>
          <p:spPr bwMode="auto">
            <a:xfrm>
              <a:off x="6110" y="1495"/>
              <a:ext cx="7" cy="78"/>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677" name="Rectangle 2013"/>
            <p:cNvSpPr>
              <a:spLocks noChangeArrowheads="1"/>
            </p:cNvSpPr>
            <p:nvPr/>
          </p:nvSpPr>
          <p:spPr bwMode="auto">
            <a:xfrm>
              <a:off x="6117" y="1495"/>
              <a:ext cx="7" cy="78"/>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78" name="Rectangle 2014"/>
            <p:cNvSpPr>
              <a:spLocks noChangeArrowheads="1"/>
            </p:cNvSpPr>
            <p:nvPr/>
          </p:nvSpPr>
          <p:spPr bwMode="auto">
            <a:xfrm>
              <a:off x="6124" y="1495"/>
              <a:ext cx="6" cy="78"/>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679" name="Rectangle 2015"/>
            <p:cNvSpPr>
              <a:spLocks noChangeArrowheads="1"/>
            </p:cNvSpPr>
            <p:nvPr/>
          </p:nvSpPr>
          <p:spPr bwMode="auto">
            <a:xfrm>
              <a:off x="6130" y="1495"/>
              <a:ext cx="7" cy="78"/>
            </a:xfrm>
            <a:prstGeom prst="rect">
              <a:avLst/>
            </a:prstGeom>
            <a:solidFill>
              <a:srgbClr val="FC0000"/>
            </a:solidFill>
            <a:ln w="9525">
              <a:noFill/>
              <a:miter lim="800000"/>
              <a:headEnd/>
              <a:tailEnd/>
            </a:ln>
          </p:spPr>
          <p:txBody>
            <a:bodyPr/>
            <a:lstStyle/>
            <a:p>
              <a:pPr>
                <a:defRPr/>
              </a:pPr>
              <a:endParaRPr lang="en-US">
                <a:latin typeface="Arial" charset="0"/>
              </a:endParaRPr>
            </a:p>
          </p:txBody>
        </p:sp>
        <p:sp>
          <p:nvSpPr>
            <p:cNvPr id="627680" name="Rectangle 2016"/>
            <p:cNvSpPr>
              <a:spLocks noChangeArrowheads="1"/>
            </p:cNvSpPr>
            <p:nvPr/>
          </p:nvSpPr>
          <p:spPr bwMode="auto">
            <a:xfrm>
              <a:off x="6137" y="1495"/>
              <a:ext cx="7" cy="78"/>
            </a:xfrm>
            <a:prstGeom prst="rect">
              <a:avLst/>
            </a:prstGeom>
            <a:solidFill>
              <a:srgbClr val="F80000"/>
            </a:solidFill>
            <a:ln w="9525">
              <a:noFill/>
              <a:miter lim="800000"/>
              <a:headEnd/>
              <a:tailEnd/>
            </a:ln>
          </p:spPr>
          <p:txBody>
            <a:bodyPr/>
            <a:lstStyle/>
            <a:p>
              <a:pPr>
                <a:defRPr/>
              </a:pPr>
              <a:endParaRPr lang="en-US">
                <a:latin typeface="Arial" charset="0"/>
              </a:endParaRPr>
            </a:p>
          </p:txBody>
        </p:sp>
        <p:sp>
          <p:nvSpPr>
            <p:cNvPr id="627681" name="Rectangle 2017"/>
            <p:cNvSpPr>
              <a:spLocks noChangeArrowheads="1"/>
            </p:cNvSpPr>
            <p:nvPr/>
          </p:nvSpPr>
          <p:spPr bwMode="auto">
            <a:xfrm>
              <a:off x="6144" y="1495"/>
              <a:ext cx="7" cy="78"/>
            </a:xfrm>
            <a:prstGeom prst="rect">
              <a:avLst/>
            </a:prstGeom>
            <a:solidFill>
              <a:srgbClr val="F20000"/>
            </a:solidFill>
            <a:ln w="9525">
              <a:noFill/>
              <a:miter lim="800000"/>
              <a:headEnd/>
              <a:tailEnd/>
            </a:ln>
          </p:spPr>
          <p:txBody>
            <a:bodyPr/>
            <a:lstStyle/>
            <a:p>
              <a:pPr>
                <a:defRPr/>
              </a:pPr>
              <a:endParaRPr lang="en-US">
                <a:latin typeface="Arial" charset="0"/>
              </a:endParaRPr>
            </a:p>
          </p:txBody>
        </p:sp>
        <p:sp>
          <p:nvSpPr>
            <p:cNvPr id="627682" name="Rectangle 2018"/>
            <p:cNvSpPr>
              <a:spLocks noChangeArrowheads="1"/>
            </p:cNvSpPr>
            <p:nvPr/>
          </p:nvSpPr>
          <p:spPr bwMode="auto">
            <a:xfrm>
              <a:off x="6151" y="1495"/>
              <a:ext cx="7" cy="78"/>
            </a:xfrm>
            <a:prstGeom prst="rect">
              <a:avLst/>
            </a:prstGeom>
            <a:solidFill>
              <a:srgbClr val="E80000"/>
            </a:solidFill>
            <a:ln w="9525">
              <a:noFill/>
              <a:miter lim="800000"/>
              <a:headEnd/>
              <a:tailEnd/>
            </a:ln>
          </p:spPr>
          <p:txBody>
            <a:bodyPr/>
            <a:lstStyle/>
            <a:p>
              <a:pPr>
                <a:defRPr/>
              </a:pPr>
              <a:endParaRPr lang="en-US">
                <a:latin typeface="Arial" charset="0"/>
              </a:endParaRPr>
            </a:p>
          </p:txBody>
        </p:sp>
        <p:sp>
          <p:nvSpPr>
            <p:cNvPr id="627683" name="Rectangle 2019"/>
            <p:cNvSpPr>
              <a:spLocks noChangeArrowheads="1"/>
            </p:cNvSpPr>
            <p:nvPr/>
          </p:nvSpPr>
          <p:spPr bwMode="auto">
            <a:xfrm>
              <a:off x="6158" y="1495"/>
              <a:ext cx="6" cy="78"/>
            </a:xfrm>
            <a:prstGeom prst="rect">
              <a:avLst/>
            </a:prstGeom>
            <a:solidFill>
              <a:srgbClr val="DC0000"/>
            </a:solidFill>
            <a:ln w="9525">
              <a:noFill/>
              <a:miter lim="800000"/>
              <a:headEnd/>
              <a:tailEnd/>
            </a:ln>
          </p:spPr>
          <p:txBody>
            <a:bodyPr/>
            <a:lstStyle/>
            <a:p>
              <a:pPr>
                <a:defRPr/>
              </a:pPr>
              <a:endParaRPr lang="en-US">
                <a:latin typeface="Arial" charset="0"/>
              </a:endParaRPr>
            </a:p>
          </p:txBody>
        </p:sp>
        <p:sp>
          <p:nvSpPr>
            <p:cNvPr id="627684" name="Rectangle 2020"/>
            <p:cNvSpPr>
              <a:spLocks noChangeArrowheads="1"/>
            </p:cNvSpPr>
            <p:nvPr/>
          </p:nvSpPr>
          <p:spPr bwMode="auto">
            <a:xfrm>
              <a:off x="6164" y="1495"/>
              <a:ext cx="7" cy="78"/>
            </a:xfrm>
            <a:prstGeom prst="rect">
              <a:avLst/>
            </a:prstGeom>
            <a:solidFill>
              <a:srgbClr val="CD0000"/>
            </a:solidFill>
            <a:ln w="9525">
              <a:noFill/>
              <a:miter lim="800000"/>
              <a:headEnd/>
              <a:tailEnd/>
            </a:ln>
          </p:spPr>
          <p:txBody>
            <a:bodyPr/>
            <a:lstStyle/>
            <a:p>
              <a:pPr>
                <a:defRPr/>
              </a:pPr>
              <a:endParaRPr lang="en-US">
                <a:latin typeface="Arial" charset="0"/>
              </a:endParaRPr>
            </a:p>
          </p:txBody>
        </p:sp>
      </p:grpSp>
      <p:sp>
        <p:nvSpPr>
          <p:cNvPr id="627686" name="Rectangle 2022"/>
          <p:cNvSpPr>
            <a:spLocks noChangeArrowheads="1"/>
          </p:cNvSpPr>
          <p:nvPr/>
        </p:nvSpPr>
        <p:spPr bwMode="auto">
          <a:xfrm>
            <a:off x="10748963" y="2373314"/>
            <a:ext cx="11112" cy="123825"/>
          </a:xfrm>
          <a:prstGeom prst="rect">
            <a:avLst/>
          </a:prstGeom>
          <a:solidFill>
            <a:srgbClr val="BC0000"/>
          </a:solidFill>
          <a:ln w="9525">
            <a:noFill/>
            <a:miter lim="800000"/>
            <a:headEnd/>
            <a:tailEnd/>
          </a:ln>
        </p:spPr>
        <p:txBody>
          <a:bodyPr/>
          <a:lstStyle/>
          <a:p>
            <a:pPr>
              <a:defRPr/>
            </a:pPr>
            <a:endParaRPr lang="en-US">
              <a:latin typeface="Arial" charset="0"/>
            </a:endParaRPr>
          </a:p>
        </p:txBody>
      </p:sp>
      <p:sp>
        <p:nvSpPr>
          <p:cNvPr id="627687" name="Rectangle 2023"/>
          <p:cNvSpPr>
            <a:spLocks noChangeArrowheads="1"/>
          </p:cNvSpPr>
          <p:nvPr/>
        </p:nvSpPr>
        <p:spPr bwMode="auto">
          <a:xfrm>
            <a:off x="10760076" y="2373314"/>
            <a:ext cx="11113" cy="123825"/>
          </a:xfrm>
          <a:prstGeom prst="rect">
            <a:avLst/>
          </a:prstGeom>
          <a:solidFill>
            <a:srgbClr val="AA0000"/>
          </a:solidFill>
          <a:ln w="9525">
            <a:noFill/>
            <a:miter lim="800000"/>
            <a:headEnd/>
            <a:tailEnd/>
          </a:ln>
        </p:spPr>
        <p:txBody>
          <a:bodyPr/>
          <a:lstStyle/>
          <a:p>
            <a:pPr>
              <a:defRPr/>
            </a:pPr>
            <a:endParaRPr lang="en-US">
              <a:latin typeface="Arial" charset="0"/>
            </a:endParaRPr>
          </a:p>
        </p:txBody>
      </p:sp>
      <p:sp>
        <p:nvSpPr>
          <p:cNvPr id="627688" name="Rectangle 2024"/>
          <p:cNvSpPr>
            <a:spLocks noChangeArrowheads="1"/>
          </p:cNvSpPr>
          <p:nvPr/>
        </p:nvSpPr>
        <p:spPr bwMode="auto">
          <a:xfrm>
            <a:off x="10771188" y="2373314"/>
            <a:ext cx="11112" cy="123825"/>
          </a:xfrm>
          <a:prstGeom prst="rect">
            <a:avLst/>
          </a:prstGeom>
          <a:solidFill>
            <a:srgbClr val="9A0000"/>
          </a:solidFill>
          <a:ln w="9525">
            <a:noFill/>
            <a:miter lim="800000"/>
            <a:headEnd/>
            <a:tailEnd/>
          </a:ln>
        </p:spPr>
        <p:txBody>
          <a:bodyPr/>
          <a:lstStyle/>
          <a:p>
            <a:pPr>
              <a:defRPr/>
            </a:pPr>
            <a:endParaRPr lang="en-US">
              <a:latin typeface="Arial" charset="0"/>
            </a:endParaRPr>
          </a:p>
        </p:txBody>
      </p:sp>
      <p:sp>
        <p:nvSpPr>
          <p:cNvPr id="627689" name="Rectangle 2025"/>
          <p:cNvSpPr>
            <a:spLocks noChangeArrowheads="1"/>
          </p:cNvSpPr>
          <p:nvPr/>
        </p:nvSpPr>
        <p:spPr bwMode="auto">
          <a:xfrm>
            <a:off x="10782301" y="2373314"/>
            <a:ext cx="9525" cy="123825"/>
          </a:xfrm>
          <a:prstGeom prst="rect">
            <a:avLst/>
          </a:prstGeom>
          <a:solidFill>
            <a:srgbClr val="8C0000"/>
          </a:solidFill>
          <a:ln w="9525">
            <a:noFill/>
            <a:miter lim="800000"/>
            <a:headEnd/>
            <a:tailEnd/>
          </a:ln>
        </p:spPr>
        <p:txBody>
          <a:bodyPr/>
          <a:lstStyle/>
          <a:p>
            <a:pPr>
              <a:defRPr/>
            </a:pPr>
            <a:endParaRPr lang="en-US">
              <a:latin typeface="Arial" charset="0"/>
            </a:endParaRPr>
          </a:p>
        </p:txBody>
      </p:sp>
      <p:sp>
        <p:nvSpPr>
          <p:cNvPr id="627690" name="Rectangle 2026"/>
          <p:cNvSpPr>
            <a:spLocks noChangeArrowheads="1"/>
          </p:cNvSpPr>
          <p:nvPr/>
        </p:nvSpPr>
        <p:spPr bwMode="auto">
          <a:xfrm>
            <a:off x="10791826" y="2373314"/>
            <a:ext cx="11113" cy="123825"/>
          </a:xfrm>
          <a:prstGeom prst="rect">
            <a:avLst/>
          </a:prstGeom>
          <a:solidFill>
            <a:srgbClr val="800000"/>
          </a:solidFill>
          <a:ln w="9525">
            <a:noFill/>
            <a:miter lim="800000"/>
            <a:headEnd/>
            <a:tailEnd/>
          </a:ln>
        </p:spPr>
        <p:txBody>
          <a:bodyPr/>
          <a:lstStyle/>
          <a:p>
            <a:pPr>
              <a:defRPr/>
            </a:pPr>
            <a:endParaRPr lang="en-US">
              <a:latin typeface="Arial" charset="0"/>
            </a:endParaRPr>
          </a:p>
        </p:txBody>
      </p:sp>
      <p:sp>
        <p:nvSpPr>
          <p:cNvPr id="627691" name="Rectangle 2027"/>
          <p:cNvSpPr>
            <a:spLocks noChangeArrowheads="1"/>
          </p:cNvSpPr>
          <p:nvPr/>
        </p:nvSpPr>
        <p:spPr bwMode="auto">
          <a:xfrm>
            <a:off x="10802938" y="2373314"/>
            <a:ext cx="11112" cy="123825"/>
          </a:xfrm>
          <a:prstGeom prst="rect">
            <a:avLst/>
          </a:prstGeom>
          <a:solidFill>
            <a:srgbClr val="790000"/>
          </a:solidFill>
          <a:ln w="9525">
            <a:noFill/>
            <a:miter lim="800000"/>
            <a:headEnd/>
            <a:tailEnd/>
          </a:ln>
        </p:spPr>
        <p:txBody>
          <a:bodyPr/>
          <a:lstStyle/>
          <a:p>
            <a:pPr>
              <a:defRPr/>
            </a:pPr>
            <a:endParaRPr lang="en-US">
              <a:latin typeface="Arial" charset="0"/>
            </a:endParaRPr>
          </a:p>
        </p:txBody>
      </p:sp>
      <p:sp>
        <p:nvSpPr>
          <p:cNvPr id="627692" name="Rectangle 2028"/>
          <p:cNvSpPr>
            <a:spLocks noChangeArrowheads="1"/>
          </p:cNvSpPr>
          <p:nvPr/>
        </p:nvSpPr>
        <p:spPr bwMode="auto">
          <a:xfrm>
            <a:off x="10544176" y="2373314"/>
            <a:ext cx="269875" cy="12382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693" name="Line 2029"/>
          <p:cNvSpPr>
            <a:spLocks noChangeShapeType="1"/>
          </p:cNvSpPr>
          <p:nvPr/>
        </p:nvSpPr>
        <p:spPr bwMode="auto">
          <a:xfrm>
            <a:off x="2447925" y="1481138"/>
            <a:ext cx="1588" cy="3509962"/>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694" name="Line 2030"/>
          <p:cNvSpPr>
            <a:spLocks noChangeShapeType="1"/>
          </p:cNvSpPr>
          <p:nvPr/>
        </p:nvSpPr>
        <p:spPr bwMode="auto">
          <a:xfrm>
            <a:off x="2384425" y="4991100"/>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695" name="Line 2031"/>
          <p:cNvSpPr>
            <a:spLocks noChangeShapeType="1"/>
          </p:cNvSpPr>
          <p:nvPr/>
        </p:nvSpPr>
        <p:spPr bwMode="auto">
          <a:xfrm>
            <a:off x="2384425" y="4597400"/>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696" name="Line 2032"/>
          <p:cNvSpPr>
            <a:spLocks noChangeShapeType="1"/>
          </p:cNvSpPr>
          <p:nvPr/>
        </p:nvSpPr>
        <p:spPr bwMode="auto">
          <a:xfrm>
            <a:off x="2384425" y="4213225"/>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697" name="Line 2033"/>
          <p:cNvSpPr>
            <a:spLocks noChangeShapeType="1"/>
          </p:cNvSpPr>
          <p:nvPr/>
        </p:nvSpPr>
        <p:spPr bwMode="auto">
          <a:xfrm>
            <a:off x="2384425" y="3821114"/>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698" name="Line 2034"/>
          <p:cNvSpPr>
            <a:spLocks noChangeShapeType="1"/>
          </p:cNvSpPr>
          <p:nvPr/>
        </p:nvSpPr>
        <p:spPr bwMode="auto">
          <a:xfrm>
            <a:off x="2384425" y="3427414"/>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699" name="Line 2035"/>
          <p:cNvSpPr>
            <a:spLocks noChangeShapeType="1"/>
          </p:cNvSpPr>
          <p:nvPr/>
        </p:nvSpPr>
        <p:spPr bwMode="auto">
          <a:xfrm>
            <a:off x="2384425" y="3044825"/>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0" name="Line 2036"/>
          <p:cNvSpPr>
            <a:spLocks noChangeShapeType="1"/>
          </p:cNvSpPr>
          <p:nvPr/>
        </p:nvSpPr>
        <p:spPr bwMode="auto">
          <a:xfrm>
            <a:off x="2384425" y="2651125"/>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1" name="Line 2037"/>
          <p:cNvSpPr>
            <a:spLocks noChangeShapeType="1"/>
          </p:cNvSpPr>
          <p:nvPr/>
        </p:nvSpPr>
        <p:spPr bwMode="auto">
          <a:xfrm>
            <a:off x="2384425" y="2259014"/>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2" name="Line 2038"/>
          <p:cNvSpPr>
            <a:spLocks noChangeShapeType="1"/>
          </p:cNvSpPr>
          <p:nvPr/>
        </p:nvSpPr>
        <p:spPr bwMode="auto">
          <a:xfrm>
            <a:off x="2384425" y="1874839"/>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3" name="Line 2039"/>
          <p:cNvSpPr>
            <a:spLocks noChangeShapeType="1"/>
          </p:cNvSpPr>
          <p:nvPr/>
        </p:nvSpPr>
        <p:spPr bwMode="auto">
          <a:xfrm>
            <a:off x="2384425" y="1481139"/>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4" name="Line 2040"/>
          <p:cNvSpPr>
            <a:spLocks noChangeShapeType="1"/>
          </p:cNvSpPr>
          <p:nvPr/>
        </p:nvSpPr>
        <p:spPr bwMode="auto">
          <a:xfrm>
            <a:off x="2447926" y="4991100"/>
            <a:ext cx="8397875"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5" name="Line 2041"/>
          <p:cNvSpPr>
            <a:spLocks noChangeShapeType="1"/>
          </p:cNvSpPr>
          <p:nvPr/>
        </p:nvSpPr>
        <p:spPr bwMode="auto">
          <a:xfrm flipV="1">
            <a:off x="2447925"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6" name="Line 2042"/>
          <p:cNvSpPr>
            <a:spLocks noChangeShapeType="1"/>
          </p:cNvSpPr>
          <p:nvPr/>
        </p:nvSpPr>
        <p:spPr bwMode="auto">
          <a:xfrm flipV="1">
            <a:off x="2771775"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7" name="Line 2043"/>
          <p:cNvSpPr>
            <a:spLocks noChangeShapeType="1"/>
          </p:cNvSpPr>
          <p:nvPr/>
        </p:nvSpPr>
        <p:spPr bwMode="auto">
          <a:xfrm flipV="1">
            <a:off x="3095625"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8" name="Line 2044"/>
          <p:cNvSpPr>
            <a:spLocks noChangeShapeType="1"/>
          </p:cNvSpPr>
          <p:nvPr/>
        </p:nvSpPr>
        <p:spPr bwMode="auto">
          <a:xfrm flipV="1">
            <a:off x="3419475"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09" name="Line 2045"/>
          <p:cNvSpPr>
            <a:spLocks noChangeShapeType="1"/>
          </p:cNvSpPr>
          <p:nvPr/>
        </p:nvSpPr>
        <p:spPr bwMode="auto">
          <a:xfrm flipV="1">
            <a:off x="3741739"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0" name="Line 2046"/>
          <p:cNvSpPr>
            <a:spLocks noChangeShapeType="1"/>
          </p:cNvSpPr>
          <p:nvPr/>
        </p:nvSpPr>
        <p:spPr bwMode="auto">
          <a:xfrm flipV="1">
            <a:off x="4065589"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1" name="Line 2047"/>
          <p:cNvSpPr>
            <a:spLocks noChangeShapeType="1"/>
          </p:cNvSpPr>
          <p:nvPr/>
        </p:nvSpPr>
        <p:spPr bwMode="auto">
          <a:xfrm flipV="1">
            <a:off x="4389439"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2" name="Line 2048"/>
          <p:cNvSpPr>
            <a:spLocks noChangeShapeType="1"/>
          </p:cNvSpPr>
          <p:nvPr/>
        </p:nvSpPr>
        <p:spPr bwMode="auto">
          <a:xfrm flipV="1">
            <a:off x="4711700"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3" name="Line 2049"/>
          <p:cNvSpPr>
            <a:spLocks noChangeShapeType="1"/>
          </p:cNvSpPr>
          <p:nvPr/>
        </p:nvSpPr>
        <p:spPr bwMode="auto">
          <a:xfrm flipV="1">
            <a:off x="5035550"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4" name="Line 2050"/>
          <p:cNvSpPr>
            <a:spLocks noChangeShapeType="1"/>
          </p:cNvSpPr>
          <p:nvPr/>
        </p:nvSpPr>
        <p:spPr bwMode="auto">
          <a:xfrm flipV="1">
            <a:off x="5359400"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5" name="Line 2051"/>
          <p:cNvSpPr>
            <a:spLocks noChangeShapeType="1"/>
          </p:cNvSpPr>
          <p:nvPr/>
        </p:nvSpPr>
        <p:spPr bwMode="auto">
          <a:xfrm flipV="1">
            <a:off x="5683250"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6" name="Line 2052"/>
          <p:cNvSpPr>
            <a:spLocks noChangeShapeType="1"/>
          </p:cNvSpPr>
          <p:nvPr/>
        </p:nvSpPr>
        <p:spPr bwMode="auto">
          <a:xfrm flipV="1">
            <a:off x="6005514"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7" name="Line 2053"/>
          <p:cNvSpPr>
            <a:spLocks noChangeShapeType="1"/>
          </p:cNvSpPr>
          <p:nvPr/>
        </p:nvSpPr>
        <p:spPr bwMode="auto">
          <a:xfrm flipV="1">
            <a:off x="6329364"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8" name="Line 2054"/>
          <p:cNvSpPr>
            <a:spLocks noChangeShapeType="1"/>
          </p:cNvSpPr>
          <p:nvPr/>
        </p:nvSpPr>
        <p:spPr bwMode="auto">
          <a:xfrm flipV="1">
            <a:off x="6653214"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19" name="Line 2055"/>
          <p:cNvSpPr>
            <a:spLocks noChangeShapeType="1"/>
          </p:cNvSpPr>
          <p:nvPr/>
        </p:nvSpPr>
        <p:spPr bwMode="auto">
          <a:xfrm flipV="1">
            <a:off x="6965950"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0" name="Line 2056"/>
          <p:cNvSpPr>
            <a:spLocks noChangeShapeType="1"/>
          </p:cNvSpPr>
          <p:nvPr/>
        </p:nvSpPr>
        <p:spPr bwMode="auto">
          <a:xfrm flipV="1">
            <a:off x="7288214"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1" name="Line 2057"/>
          <p:cNvSpPr>
            <a:spLocks noChangeShapeType="1"/>
          </p:cNvSpPr>
          <p:nvPr/>
        </p:nvSpPr>
        <p:spPr bwMode="auto">
          <a:xfrm flipV="1">
            <a:off x="7612064"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2" name="Line 2058"/>
          <p:cNvSpPr>
            <a:spLocks noChangeShapeType="1"/>
          </p:cNvSpPr>
          <p:nvPr/>
        </p:nvSpPr>
        <p:spPr bwMode="auto">
          <a:xfrm flipV="1">
            <a:off x="7935914"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3" name="Line 2059"/>
          <p:cNvSpPr>
            <a:spLocks noChangeShapeType="1"/>
          </p:cNvSpPr>
          <p:nvPr/>
        </p:nvSpPr>
        <p:spPr bwMode="auto">
          <a:xfrm flipV="1">
            <a:off x="8259764"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4" name="Line 2060"/>
          <p:cNvSpPr>
            <a:spLocks noChangeShapeType="1"/>
          </p:cNvSpPr>
          <p:nvPr/>
        </p:nvSpPr>
        <p:spPr bwMode="auto">
          <a:xfrm flipV="1">
            <a:off x="8582025"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5" name="Line 2061"/>
          <p:cNvSpPr>
            <a:spLocks noChangeShapeType="1"/>
          </p:cNvSpPr>
          <p:nvPr/>
        </p:nvSpPr>
        <p:spPr bwMode="auto">
          <a:xfrm flipV="1">
            <a:off x="8905875"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6" name="Line 2062"/>
          <p:cNvSpPr>
            <a:spLocks noChangeShapeType="1"/>
          </p:cNvSpPr>
          <p:nvPr/>
        </p:nvSpPr>
        <p:spPr bwMode="auto">
          <a:xfrm flipV="1">
            <a:off x="9229725"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7" name="Line 2063"/>
          <p:cNvSpPr>
            <a:spLocks noChangeShapeType="1"/>
          </p:cNvSpPr>
          <p:nvPr/>
        </p:nvSpPr>
        <p:spPr bwMode="auto">
          <a:xfrm flipV="1">
            <a:off x="9551989"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8" name="Line 2064"/>
          <p:cNvSpPr>
            <a:spLocks noChangeShapeType="1"/>
          </p:cNvSpPr>
          <p:nvPr/>
        </p:nvSpPr>
        <p:spPr bwMode="auto">
          <a:xfrm flipV="1">
            <a:off x="9875839"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29" name="Line 2065"/>
          <p:cNvSpPr>
            <a:spLocks noChangeShapeType="1"/>
          </p:cNvSpPr>
          <p:nvPr/>
        </p:nvSpPr>
        <p:spPr bwMode="auto">
          <a:xfrm flipV="1">
            <a:off x="10199689"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30" name="Line 2066"/>
          <p:cNvSpPr>
            <a:spLocks noChangeShapeType="1"/>
          </p:cNvSpPr>
          <p:nvPr/>
        </p:nvSpPr>
        <p:spPr bwMode="auto">
          <a:xfrm flipV="1">
            <a:off x="10523539" y="4991100"/>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31" name="Line 2067"/>
          <p:cNvSpPr>
            <a:spLocks noChangeShapeType="1"/>
          </p:cNvSpPr>
          <p:nvPr/>
        </p:nvSpPr>
        <p:spPr bwMode="auto">
          <a:xfrm flipV="1">
            <a:off x="10845800" y="4991100"/>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7732" name="Rectangle 2068"/>
          <p:cNvSpPr>
            <a:spLocks noChangeArrowheads="1"/>
          </p:cNvSpPr>
          <p:nvPr/>
        </p:nvSpPr>
        <p:spPr bwMode="auto">
          <a:xfrm>
            <a:off x="2168525" y="4875214"/>
            <a:ext cx="128240"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0</a:t>
            </a:r>
            <a:endParaRPr lang="en-US">
              <a:effectLst>
                <a:outerShdw blurRad="38100" dist="38100" dir="2700000" algn="tl">
                  <a:srgbClr val="000000"/>
                </a:outerShdw>
              </a:effectLst>
              <a:latin typeface="Arial" charset="0"/>
            </a:endParaRPr>
          </a:p>
        </p:txBody>
      </p:sp>
      <p:sp>
        <p:nvSpPr>
          <p:cNvPr id="627733" name="Rectangle 2069"/>
          <p:cNvSpPr>
            <a:spLocks noChangeArrowheads="1"/>
          </p:cNvSpPr>
          <p:nvPr/>
        </p:nvSpPr>
        <p:spPr bwMode="auto">
          <a:xfrm>
            <a:off x="1931989" y="4483101"/>
            <a:ext cx="38472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500</a:t>
            </a:r>
            <a:endParaRPr lang="en-US">
              <a:effectLst>
                <a:outerShdw blurRad="38100" dist="38100" dir="2700000" algn="tl">
                  <a:srgbClr val="000000"/>
                </a:outerShdw>
              </a:effectLst>
              <a:latin typeface="Arial" charset="0"/>
            </a:endParaRPr>
          </a:p>
        </p:txBody>
      </p:sp>
      <p:sp>
        <p:nvSpPr>
          <p:cNvPr id="627734" name="Rectangle 2070"/>
          <p:cNvSpPr>
            <a:spLocks noChangeArrowheads="1"/>
          </p:cNvSpPr>
          <p:nvPr/>
        </p:nvSpPr>
        <p:spPr bwMode="auto">
          <a:xfrm>
            <a:off x="1812926" y="4098926"/>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1000</a:t>
            </a:r>
            <a:endParaRPr lang="en-US">
              <a:effectLst>
                <a:outerShdw blurRad="38100" dist="38100" dir="2700000" algn="tl">
                  <a:srgbClr val="000000"/>
                </a:outerShdw>
              </a:effectLst>
              <a:latin typeface="Arial" charset="0"/>
            </a:endParaRPr>
          </a:p>
        </p:txBody>
      </p:sp>
      <p:sp>
        <p:nvSpPr>
          <p:cNvPr id="627735" name="Rectangle 2071"/>
          <p:cNvSpPr>
            <a:spLocks noChangeArrowheads="1"/>
          </p:cNvSpPr>
          <p:nvPr/>
        </p:nvSpPr>
        <p:spPr bwMode="auto">
          <a:xfrm>
            <a:off x="1812926" y="3705226"/>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1500</a:t>
            </a:r>
            <a:endParaRPr lang="en-US">
              <a:effectLst>
                <a:outerShdw blurRad="38100" dist="38100" dir="2700000" algn="tl">
                  <a:srgbClr val="000000"/>
                </a:outerShdw>
              </a:effectLst>
              <a:latin typeface="Arial" charset="0"/>
            </a:endParaRPr>
          </a:p>
        </p:txBody>
      </p:sp>
      <p:sp>
        <p:nvSpPr>
          <p:cNvPr id="627736" name="Rectangle 2072"/>
          <p:cNvSpPr>
            <a:spLocks noChangeArrowheads="1"/>
          </p:cNvSpPr>
          <p:nvPr/>
        </p:nvSpPr>
        <p:spPr bwMode="auto">
          <a:xfrm>
            <a:off x="1812926" y="3341689"/>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2000</a:t>
            </a:r>
            <a:endParaRPr lang="en-US">
              <a:effectLst>
                <a:outerShdw blurRad="38100" dist="38100" dir="2700000" algn="tl">
                  <a:srgbClr val="000000"/>
                </a:outerShdw>
              </a:effectLst>
              <a:latin typeface="Arial" charset="0"/>
            </a:endParaRPr>
          </a:p>
        </p:txBody>
      </p:sp>
      <p:sp>
        <p:nvSpPr>
          <p:cNvPr id="627737" name="Rectangle 2073"/>
          <p:cNvSpPr>
            <a:spLocks noChangeArrowheads="1"/>
          </p:cNvSpPr>
          <p:nvPr/>
        </p:nvSpPr>
        <p:spPr bwMode="auto">
          <a:xfrm>
            <a:off x="1812926" y="2957514"/>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2500</a:t>
            </a:r>
            <a:endParaRPr lang="en-US">
              <a:effectLst>
                <a:outerShdw blurRad="38100" dist="38100" dir="2700000" algn="tl">
                  <a:srgbClr val="000000"/>
                </a:outerShdw>
              </a:effectLst>
              <a:latin typeface="Arial" charset="0"/>
            </a:endParaRPr>
          </a:p>
        </p:txBody>
      </p:sp>
      <p:sp>
        <p:nvSpPr>
          <p:cNvPr id="627738" name="Rectangle 2074"/>
          <p:cNvSpPr>
            <a:spLocks noChangeArrowheads="1"/>
          </p:cNvSpPr>
          <p:nvPr/>
        </p:nvSpPr>
        <p:spPr bwMode="auto">
          <a:xfrm>
            <a:off x="1812926" y="2565401"/>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3000</a:t>
            </a:r>
            <a:endParaRPr lang="en-US">
              <a:effectLst>
                <a:outerShdw blurRad="38100" dist="38100" dir="2700000" algn="tl">
                  <a:srgbClr val="000000"/>
                </a:outerShdw>
              </a:effectLst>
              <a:latin typeface="Arial" charset="0"/>
            </a:endParaRPr>
          </a:p>
        </p:txBody>
      </p:sp>
      <p:sp>
        <p:nvSpPr>
          <p:cNvPr id="627739" name="Rectangle 2075"/>
          <p:cNvSpPr>
            <a:spLocks noChangeArrowheads="1"/>
          </p:cNvSpPr>
          <p:nvPr/>
        </p:nvSpPr>
        <p:spPr bwMode="auto">
          <a:xfrm>
            <a:off x="1812926" y="2181226"/>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3500</a:t>
            </a:r>
            <a:endParaRPr lang="en-US">
              <a:effectLst>
                <a:outerShdw blurRad="38100" dist="38100" dir="2700000" algn="tl">
                  <a:srgbClr val="000000"/>
                </a:outerShdw>
              </a:effectLst>
              <a:latin typeface="Arial" charset="0"/>
            </a:endParaRPr>
          </a:p>
        </p:txBody>
      </p:sp>
      <p:sp>
        <p:nvSpPr>
          <p:cNvPr id="627740" name="Rectangle 2076"/>
          <p:cNvSpPr>
            <a:spLocks noChangeArrowheads="1"/>
          </p:cNvSpPr>
          <p:nvPr/>
        </p:nvSpPr>
        <p:spPr bwMode="auto">
          <a:xfrm>
            <a:off x="1812926" y="1797051"/>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4000</a:t>
            </a:r>
            <a:endParaRPr lang="en-US">
              <a:effectLst>
                <a:outerShdw blurRad="38100" dist="38100" dir="2700000" algn="tl">
                  <a:srgbClr val="000000"/>
                </a:outerShdw>
              </a:effectLst>
              <a:latin typeface="Arial" charset="0"/>
            </a:endParaRPr>
          </a:p>
        </p:txBody>
      </p:sp>
      <p:sp>
        <p:nvSpPr>
          <p:cNvPr id="627741" name="Rectangle 2077"/>
          <p:cNvSpPr>
            <a:spLocks noChangeArrowheads="1"/>
          </p:cNvSpPr>
          <p:nvPr/>
        </p:nvSpPr>
        <p:spPr bwMode="auto">
          <a:xfrm>
            <a:off x="1812926" y="1404939"/>
            <a:ext cx="512961" cy="276999"/>
          </a:xfrm>
          <a:prstGeom prst="rect">
            <a:avLst/>
          </a:prstGeom>
          <a:noFill/>
          <a:ln w="9525">
            <a:noFill/>
            <a:miter lim="800000"/>
            <a:headEnd/>
            <a:tailEnd/>
          </a:ln>
        </p:spPr>
        <p:txBody>
          <a:bodyPr wrap="none" lIns="0" tIns="0" rIns="0" bIns="0">
            <a:spAutoFit/>
          </a:bodyPr>
          <a:lstStyle/>
          <a:p>
            <a:pPr>
              <a:defRPr/>
            </a:pPr>
            <a:r>
              <a:rPr lang="en-US" b="1">
                <a:solidFill>
                  <a:srgbClr val="FFFFFF"/>
                </a:solidFill>
                <a:effectLst>
                  <a:outerShdw blurRad="38100" dist="38100" dir="2700000" algn="tl">
                    <a:srgbClr val="000000"/>
                  </a:outerShdw>
                </a:effectLst>
                <a:latin typeface="Arial" charset="0"/>
              </a:rPr>
              <a:t>4500</a:t>
            </a:r>
            <a:endParaRPr lang="en-US">
              <a:effectLst>
                <a:outerShdw blurRad="38100" dist="38100" dir="2700000" algn="tl">
                  <a:srgbClr val="000000"/>
                </a:outerShdw>
              </a:effectLst>
              <a:latin typeface="Arial" charset="0"/>
            </a:endParaRPr>
          </a:p>
        </p:txBody>
      </p:sp>
      <p:pic>
        <p:nvPicPr>
          <p:cNvPr id="86091" name="Picture 20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1" y="5505450"/>
            <a:ext cx="5064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44" name="Freeform 2080"/>
          <p:cNvSpPr>
            <a:spLocks/>
          </p:cNvSpPr>
          <p:nvPr/>
        </p:nvSpPr>
        <p:spPr bwMode="auto">
          <a:xfrm>
            <a:off x="2384426" y="5153025"/>
            <a:ext cx="506413" cy="450850"/>
          </a:xfrm>
          <a:custGeom>
            <a:avLst/>
            <a:gdLst/>
            <a:ahLst/>
            <a:cxnLst>
              <a:cxn ang="0">
                <a:pos x="0" y="194"/>
              </a:cxn>
              <a:cxn ang="0">
                <a:pos x="210" y="0"/>
              </a:cxn>
              <a:cxn ang="0">
                <a:pos x="319" y="91"/>
              </a:cxn>
              <a:cxn ang="0">
                <a:pos x="108" y="284"/>
              </a:cxn>
              <a:cxn ang="0">
                <a:pos x="0" y="194"/>
              </a:cxn>
            </a:cxnLst>
            <a:rect l="0" t="0" r="r" b="b"/>
            <a:pathLst>
              <a:path w="319" h="284">
                <a:moveTo>
                  <a:pt x="0" y="194"/>
                </a:moveTo>
                <a:lnTo>
                  <a:pt x="210" y="0"/>
                </a:lnTo>
                <a:lnTo>
                  <a:pt x="319" y="91"/>
                </a:lnTo>
                <a:lnTo>
                  <a:pt x="108" y="284"/>
                </a:lnTo>
                <a:lnTo>
                  <a:pt x="0" y="194"/>
                </a:lnTo>
                <a:close/>
              </a:path>
            </a:pathLst>
          </a:custGeom>
          <a:noFill/>
          <a:ln w="9525">
            <a:noFill/>
            <a:round/>
            <a:headEnd/>
            <a:tailEnd/>
          </a:ln>
        </p:spPr>
        <p:txBody>
          <a:bodyPr/>
          <a:lstStyle/>
          <a:p>
            <a:pPr>
              <a:defRPr/>
            </a:pPr>
            <a:endParaRPr lang="en-US">
              <a:latin typeface="Arial" charset="0"/>
            </a:endParaRPr>
          </a:p>
        </p:txBody>
      </p:sp>
      <p:sp>
        <p:nvSpPr>
          <p:cNvPr id="627794" name="Rectangle 2130"/>
          <p:cNvSpPr>
            <a:spLocks noChangeArrowheads="1"/>
          </p:cNvSpPr>
          <p:nvPr/>
        </p:nvSpPr>
        <p:spPr bwMode="auto">
          <a:xfrm>
            <a:off x="1187451" y="935039"/>
            <a:ext cx="65" cy="276999"/>
          </a:xfrm>
          <a:prstGeom prst="rect">
            <a:avLst/>
          </a:prstGeom>
          <a:solidFill>
            <a:srgbClr val="FFFFFF"/>
          </a:solidFill>
          <a:ln w="9525">
            <a:noFill/>
            <a:miter lim="800000"/>
            <a:headEnd/>
            <a:tailEnd/>
          </a:ln>
        </p:spPr>
        <p:txBody>
          <a:bodyPr wrap="none" lIns="0" tIns="0" rIns="0" bIns="0">
            <a:spAutoFit/>
          </a:bodyPr>
          <a:lstStyle/>
          <a:p>
            <a:pPr>
              <a:defRPr/>
            </a:pPr>
            <a:endParaRPr lang="en-US">
              <a:effectLst>
                <a:outerShdw blurRad="38100" dist="38100" dir="2700000" algn="tl">
                  <a:srgbClr val="C0C0C0"/>
                </a:outerShdw>
              </a:effectLst>
              <a:latin typeface="Arial" charset="0"/>
            </a:endParaRPr>
          </a:p>
        </p:txBody>
      </p:sp>
      <p:sp>
        <p:nvSpPr>
          <p:cNvPr id="627795" name="Rectangle 2131"/>
          <p:cNvSpPr>
            <a:spLocks noChangeArrowheads="1"/>
          </p:cNvSpPr>
          <p:nvPr/>
        </p:nvSpPr>
        <p:spPr bwMode="auto">
          <a:xfrm>
            <a:off x="1187451" y="935039"/>
            <a:ext cx="65" cy="276999"/>
          </a:xfrm>
          <a:prstGeom prst="rect">
            <a:avLst/>
          </a:prstGeom>
          <a:solidFill>
            <a:srgbClr val="FFFFFF"/>
          </a:solidFill>
          <a:ln w="9525">
            <a:noFill/>
            <a:miter lim="800000"/>
            <a:headEnd/>
            <a:tailEnd/>
          </a:ln>
        </p:spPr>
        <p:txBody>
          <a:bodyPr wrap="none" lIns="0" tIns="0" rIns="0" bIns="0">
            <a:spAutoFit/>
          </a:bodyPr>
          <a:lstStyle/>
          <a:p>
            <a:pPr>
              <a:defRPr/>
            </a:pPr>
            <a:endParaRPr lang="en-US">
              <a:effectLst>
                <a:outerShdw blurRad="38100" dist="38100" dir="2700000" algn="tl">
                  <a:srgbClr val="C0C0C0"/>
                </a:outerShdw>
              </a:effectLst>
              <a:latin typeface="Arial" charset="0"/>
            </a:endParaRPr>
          </a:p>
        </p:txBody>
      </p:sp>
      <p:sp>
        <p:nvSpPr>
          <p:cNvPr id="627796" name="Rectangle 2132"/>
          <p:cNvSpPr>
            <a:spLocks noChangeArrowheads="1"/>
          </p:cNvSpPr>
          <p:nvPr/>
        </p:nvSpPr>
        <p:spPr bwMode="auto">
          <a:xfrm rot="16200000">
            <a:off x="121445" y="3010695"/>
            <a:ext cx="2625725" cy="274637"/>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Number of Transplants</a:t>
            </a:r>
            <a:r>
              <a:rPr lang="en-US" sz="1700" b="1">
                <a:solidFill>
                  <a:srgbClr val="FFFFFF"/>
                </a:solidFill>
                <a:latin typeface="Arial" charset="0"/>
              </a:rPr>
              <a:t>     </a:t>
            </a:r>
            <a:endParaRPr lang="en-US">
              <a:effectLst>
                <a:outerShdw blurRad="38100" dist="38100" dir="2700000" algn="tl">
                  <a:srgbClr val="000000"/>
                </a:outerShdw>
              </a:effectLst>
              <a:latin typeface="Arial" charset="0"/>
            </a:endParaRPr>
          </a:p>
        </p:txBody>
      </p:sp>
      <p:sp>
        <p:nvSpPr>
          <p:cNvPr id="627797" name="Rectangle 2133"/>
          <p:cNvSpPr>
            <a:spLocks noChangeArrowheads="1"/>
          </p:cNvSpPr>
          <p:nvPr/>
        </p:nvSpPr>
        <p:spPr bwMode="auto">
          <a:xfrm>
            <a:off x="2481264" y="1720851"/>
            <a:ext cx="1982787" cy="72866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798" name="Rectangle 2134"/>
          <p:cNvSpPr>
            <a:spLocks noChangeArrowheads="1"/>
          </p:cNvSpPr>
          <p:nvPr/>
        </p:nvSpPr>
        <p:spPr bwMode="auto">
          <a:xfrm>
            <a:off x="2620963" y="1798639"/>
            <a:ext cx="11112" cy="123825"/>
          </a:xfrm>
          <a:prstGeom prst="rect">
            <a:avLst/>
          </a:prstGeom>
          <a:solidFill>
            <a:srgbClr val="7C0000"/>
          </a:solidFill>
          <a:ln w="9525">
            <a:noFill/>
            <a:miter lim="800000"/>
            <a:headEnd/>
            <a:tailEnd/>
          </a:ln>
        </p:spPr>
        <p:txBody>
          <a:bodyPr/>
          <a:lstStyle/>
          <a:p>
            <a:pPr>
              <a:defRPr/>
            </a:pPr>
            <a:endParaRPr lang="en-US">
              <a:latin typeface="Arial" charset="0"/>
            </a:endParaRPr>
          </a:p>
        </p:txBody>
      </p:sp>
      <p:sp>
        <p:nvSpPr>
          <p:cNvPr id="627799" name="Rectangle 2135"/>
          <p:cNvSpPr>
            <a:spLocks noChangeArrowheads="1"/>
          </p:cNvSpPr>
          <p:nvPr/>
        </p:nvSpPr>
        <p:spPr bwMode="auto">
          <a:xfrm>
            <a:off x="2632076" y="1798639"/>
            <a:ext cx="11113" cy="123825"/>
          </a:xfrm>
          <a:prstGeom prst="rect">
            <a:avLst/>
          </a:prstGeom>
          <a:solidFill>
            <a:srgbClr val="910000"/>
          </a:solidFill>
          <a:ln w="9525">
            <a:noFill/>
            <a:miter lim="800000"/>
            <a:headEnd/>
            <a:tailEnd/>
          </a:ln>
        </p:spPr>
        <p:txBody>
          <a:bodyPr/>
          <a:lstStyle/>
          <a:p>
            <a:pPr>
              <a:defRPr/>
            </a:pPr>
            <a:endParaRPr lang="en-US">
              <a:latin typeface="Arial" charset="0"/>
            </a:endParaRPr>
          </a:p>
        </p:txBody>
      </p:sp>
      <p:sp>
        <p:nvSpPr>
          <p:cNvPr id="627800" name="Rectangle 2136"/>
          <p:cNvSpPr>
            <a:spLocks noChangeArrowheads="1"/>
          </p:cNvSpPr>
          <p:nvPr/>
        </p:nvSpPr>
        <p:spPr bwMode="auto">
          <a:xfrm>
            <a:off x="2643188" y="1798639"/>
            <a:ext cx="11112" cy="123825"/>
          </a:xfrm>
          <a:prstGeom prst="rect">
            <a:avLst/>
          </a:prstGeom>
          <a:solidFill>
            <a:srgbClr val="AF0000"/>
          </a:solidFill>
          <a:ln w="9525">
            <a:noFill/>
            <a:miter lim="800000"/>
            <a:headEnd/>
            <a:tailEnd/>
          </a:ln>
        </p:spPr>
        <p:txBody>
          <a:bodyPr/>
          <a:lstStyle/>
          <a:p>
            <a:pPr>
              <a:defRPr/>
            </a:pPr>
            <a:endParaRPr lang="en-US">
              <a:latin typeface="Arial" charset="0"/>
            </a:endParaRPr>
          </a:p>
        </p:txBody>
      </p:sp>
      <p:sp>
        <p:nvSpPr>
          <p:cNvPr id="627801" name="Rectangle 2137"/>
          <p:cNvSpPr>
            <a:spLocks noChangeArrowheads="1"/>
          </p:cNvSpPr>
          <p:nvPr/>
        </p:nvSpPr>
        <p:spPr bwMode="auto">
          <a:xfrm>
            <a:off x="2654301" y="1798639"/>
            <a:ext cx="9525" cy="123825"/>
          </a:xfrm>
          <a:prstGeom prst="rect">
            <a:avLst/>
          </a:prstGeom>
          <a:solidFill>
            <a:srgbClr val="D00000"/>
          </a:solidFill>
          <a:ln w="9525">
            <a:noFill/>
            <a:miter lim="800000"/>
            <a:headEnd/>
            <a:tailEnd/>
          </a:ln>
        </p:spPr>
        <p:txBody>
          <a:bodyPr/>
          <a:lstStyle/>
          <a:p>
            <a:pPr>
              <a:defRPr/>
            </a:pPr>
            <a:endParaRPr lang="en-US">
              <a:latin typeface="Arial" charset="0"/>
            </a:endParaRPr>
          </a:p>
        </p:txBody>
      </p:sp>
      <p:sp>
        <p:nvSpPr>
          <p:cNvPr id="627802" name="Rectangle 2138"/>
          <p:cNvSpPr>
            <a:spLocks noChangeArrowheads="1"/>
          </p:cNvSpPr>
          <p:nvPr/>
        </p:nvSpPr>
        <p:spPr bwMode="auto">
          <a:xfrm>
            <a:off x="2663826" y="1798639"/>
            <a:ext cx="11113" cy="123825"/>
          </a:xfrm>
          <a:prstGeom prst="rect">
            <a:avLst/>
          </a:prstGeom>
          <a:solidFill>
            <a:srgbClr val="EA0000"/>
          </a:solidFill>
          <a:ln w="9525">
            <a:noFill/>
            <a:miter lim="800000"/>
            <a:headEnd/>
            <a:tailEnd/>
          </a:ln>
        </p:spPr>
        <p:txBody>
          <a:bodyPr/>
          <a:lstStyle/>
          <a:p>
            <a:pPr>
              <a:defRPr/>
            </a:pPr>
            <a:endParaRPr lang="en-US">
              <a:latin typeface="Arial" charset="0"/>
            </a:endParaRPr>
          </a:p>
        </p:txBody>
      </p:sp>
      <p:sp>
        <p:nvSpPr>
          <p:cNvPr id="627803" name="Rectangle 2139"/>
          <p:cNvSpPr>
            <a:spLocks noChangeArrowheads="1"/>
          </p:cNvSpPr>
          <p:nvPr/>
        </p:nvSpPr>
        <p:spPr bwMode="auto">
          <a:xfrm>
            <a:off x="2674938" y="1798639"/>
            <a:ext cx="11112" cy="123825"/>
          </a:xfrm>
          <a:prstGeom prst="rect">
            <a:avLst/>
          </a:prstGeom>
          <a:solidFill>
            <a:srgbClr val="F90000"/>
          </a:solidFill>
          <a:ln w="9525">
            <a:noFill/>
            <a:miter lim="800000"/>
            <a:headEnd/>
            <a:tailEnd/>
          </a:ln>
        </p:spPr>
        <p:txBody>
          <a:bodyPr/>
          <a:lstStyle/>
          <a:p>
            <a:pPr>
              <a:defRPr/>
            </a:pPr>
            <a:endParaRPr lang="en-US">
              <a:latin typeface="Arial" charset="0"/>
            </a:endParaRPr>
          </a:p>
        </p:txBody>
      </p:sp>
      <p:sp>
        <p:nvSpPr>
          <p:cNvPr id="627804" name="Rectangle 2140"/>
          <p:cNvSpPr>
            <a:spLocks noChangeArrowheads="1"/>
          </p:cNvSpPr>
          <p:nvPr/>
        </p:nvSpPr>
        <p:spPr bwMode="auto">
          <a:xfrm>
            <a:off x="2686051" y="1798639"/>
            <a:ext cx="11113" cy="123825"/>
          </a:xfrm>
          <a:prstGeom prst="rect">
            <a:avLst/>
          </a:prstGeom>
          <a:solidFill>
            <a:srgbClr val="FF0000"/>
          </a:solidFill>
          <a:ln w="9525">
            <a:noFill/>
            <a:miter lim="800000"/>
            <a:headEnd/>
            <a:tailEnd/>
          </a:ln>
        </p:spPr>
        <p:txBody>
          <a:bodyPr/>
          <a:lstStyle/>
          <a:p>
            <a:pPr>
              <a:defRPr/>
            </a:pPr>
            <a:endParaRPr lang="en-US">
              <a:latin typeface="Arial" charset="0"/>
            </a:endParaRPr>
          </a:p>
        </p:txBody>
      </p:sp>
      <p:sp>
        <p:nvSpPr>
          <p:cNvPr id="627805" name="Rectangle 2141"/>
          <p:cNvSpPr>
            <a:spLocks noChangeArrowheads="1"/>
          </p:cNvSpPr>
          <p:nvPr/>
        </p:nvSpPr>
        <p:spPr bwMode="auto">
          <a:xfrm>
            <a:off x="2697164" y="1798639"/>
            <a:ext cx="9525" cy="123825"/>
          </a:xfrm>
          <a:prstGeom prst="rect">
            <a:avLst/>
          </a:prstGeom>
          <a:solidFill>
            <a:srgbClr val="F90000"/>
          </a:solidFill>
          <a:ln w="9525">
            <a:noFill/>
            <a:miter lim="800000"/>
            <a:headEnd/>
            <a:tailEnd/>
          </a:ln>
        </p:spPr>
        <p:txBody>
          <a:bodyPr/>
          <a:lstStyle/>
          <a:p>
            <a:pPr>
              <a:defRPr/>
            </a:pPr>
            <a:endParaRPr lang="en-US">
              <a:latin typeface="Arial" charset="0"/>
            </a:endParaRPr>
          </a:p>
        </p:txBody>
      </p:sp>
      <p:sp>
        <p:nvSpPr>
          <p:cNvPr id="627806" name="Rectangle 2142"/>
          <p:cNvSpPr>
            <a:spLocks noChangeArrowheads="1"/>
          </p:cNvSpPr>
          <p:nvPr/>
        </p:nvSpPr>
        <p:spPr bwMode="auto">
          <a:xfrm>
            <a:off x="2706688" y="1798639"/>
            <a:ext cx="11112" cy="123825"/>
          </a:xfrm>
          <a:prstGeom prst="rect">
            <a:avLst/>
          </a:prstGeom>
          <a:solidFill>
            <a:srgbClr val="EA0000"/>
          </a:solidFill>
          <a:ln w="9525">
            <a:noFill/>
            <a:miter lim="800000"/>
            <a:headEnd/>
            <a:tailEnd/>
          </a:ln>
        </p:spPr>
        <p:txBody>
          <a:bodyPr/>
          <a:lstStyle/>
          <a:p>
            <a:pPr>
              <a:defRPr/>
            </a:pPr>
            <a:endParaRPr lang="en-US">
              <a:latin typeface="Arial" charset="0"/>
            </a:endParaRPr>
          </a:p>
        </p:txBody>
      </p:sp>
      <p:sp>
        <p:nvSpPr>
          <p:cNvPr id="627807" name="Rectangle 2143"/>
          <p:cNvSpPr>
            <a:spLocks noChangeArrowheads="1"/>
          </p:cNvSpPr>
          <p:nvPr/>
        </p:nvSpPr>
        <p:spPr bwMode="auto">
          <a:xfrm>
            <a:off x="2717801" y="1798639"/>
            <a:ext cx="11113" cy="123825"/>
          </a:xfrm>
          <a:prstGeom prst="rect">
            <a:avLst/>
          </a:prstGeom>
          <a:solidFill>
            <a:srgbClr val="D00000"/>
          </a:solidFill>
          <a:ln w="9525">
            <a:noFill/>
            <a:miter lim="800000"/>
            <a:headEnd/>
            <a:tailEnd/>
          </a:ln>
        </p:spPr>
        <p:txBody>
          <a:bodyPr/>
          <a:lstStyle/>
          <a:p>
            <a:pPr>
              <a:defRPr/>
            </a:pPr>
            <a:endParaRPr lang="en-US">
              <a:latin typeface="Arial" charset="0"/>
            </a:endParaRPr>
          </a:p>
        </p:txBody>
      </p:sp>
      <p:sp>
        <p:nvSpPr>
          <p:cNvPr id="627808" name="Rectangle 2144"/>
          <p:cNvSpPr>
            <a:spLocks noChangeArrowheads="1"/>
          </p:cNvSpPr>
          <p:nvPr/>
        </p:nvSpPr>
        <p:spPr bwMode="auto">
          <a:xfrm>
            <a:off x="2728913" y="1798639"/>
            <a:ext cx="11112" cy="123825"/>
          </a:xfrm>
          <a:prstGeom prst="rect">
            <a:avLst/>
          </a:prstGeom>
          <a:solidFill>
            <a:srgbClr val="AF0000"/>
          </a:solidFill>
          <a:ln w="9525">
            <a:noFill/>
            <a:miter lim="800000"/>
            <a:headEnd/>
            <a:tailEnd/>
          </a:ln>
        </p:spPr>
        <p:txBody>
          <a:bodyPr/>
          <a:lstStyle/>
          <a:p>
            <a:pPr>
              <a:defRPr/>
            </a:pPr>
            <a:endParaRPr lang="en-US">
              <a:latin typeface="Arial" charset="0"/>
            </a:endParaRPr>
          </a:p>
        </p:txBody>
      </p:sp>
      <p:sp>
        <p:nvSpPr>
          <p:cNvPr id="627809" name="Rectangle 2145"/>
          <p:cNvSpPr>
            <a:spLocks noChangeArrowheads="1"/>
          </p:cNvSpPr>
          <p:nvPr/>
        </p:nvSpPr>
        <p:spPr bwMode="auto">
          <a:xfrm>
            <a:off x="2740026" y="1798639"/>
            <a:ext cx="11113" cy="123825"/>
          </a:xfrm>
          <a:prstGeom prst="rect">
            <a:avLst/>
          </a:prstGeom>
          <a:solidFill>
            <a:srgbClr val="910000"/>
          </a:solidFill>
          <a:ln w="9525">
            <a:noFill/>
            <a:miter lim="800000"/>
            <a:headEnd/>
            <a:tailEnd/>
          </a:ln>
        </p:spPr>
        <p:txBody>
          <a:bodyPr/>
          <a:lstStyle/>
          <a:p>
            <a:pPr>
              <a:defRPr/>
            </a:pPr>
            <a:endParaRPr lang="en-US">
              <a:latin typeface="Arial" charset="0"/>
            </a:endParaRPr>
          </a:p>
        </p:txBody>
      </p:sp>
      <p:sp>
        <p:nvSpPr>
          <p:cNvPr id="627810" name="Rectangle 2146"/>
          <p:cNvSpPr>
            <a:spLocks noChangeArrowheads="1"/>
          </p:cNvSpPr>
          <p:nvPr/>
        </p:nvSpPr>
        <p:spPr bwMode="auto">
          <a:xfrm>
            <a:off x="2751139" y="1798639"/>
            <a:ext cx="9525" cy="123825"/>
          </a:xfrm>
          <a:prstGeom prst="rect">
            <a:avLst/>
          </a:prstGeom>
          <a:solidFill>
            <a:srgbClr val="7C0000"/>
          </a:solidFill>
          <a:ln w="9525">
            <a:noFill/>
            <a:miter lim="800000"/>
            <a:headEnd/>
            <a:tailEnd/>
          </a:ln>
        </p:spPr>
        <p:txBody>
          <a:bodyPr/>
          <a:lstStyle/>
          <a:p>
            <a:pPr>
              <a:defRPr/>
            </a:pPr>
            <a:endParaRPr lang="en-US">
              <a:latin typeface="Arial" charset="0"/>
            </a:endParaRPr>
          </a:p>
        </p:txBody>
      </p:sp>
      <p:sp>
        <p:nvSpPr>
          <p:cNvPr id="627811" name="Rectangle 2147"/>
          <p:cNvSpPr>
            <a:spLocks noChangeArrowheads="1"/>
          </p:cNvSpPr>
          <p:nvPr/>
        </p:nvSpPr>
        <p:spPr bwMode="auto">
          <a:xfrm>
            <a:off x="2620963" y="1798639"/>
            <a:ext cx="139700" cy="12382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812" name="Rectangle 2148"/>
          <p:cNvSpPr>
            <a:spLocks noChangeArrowheads="1"/>
          </p:cNvSpPr>
          <p:nvPr/>
        </p:nvSpPr>
        <p:spPr bwMode="auto">
          <a:xfrm>
            <a:off x="2825751" y="1739901"/>
            <a:ext cx="542925" cy="244475"/>
          </a:xfrm>
          <a:prstGeom prst="rect">
            <a:avLst/>
          </a:prstGeom>
          <a:noFill/>
          <a:ln w="9525">
            <a:noFill/>
            <a:miter lim="800000"/>
            <a:headEnd/>
            <a:tailEnd/>
          </a:ln>
        </p:spPr>
        <p:txBody>
          <a:bodyPr wrap="none" lIns="0" tIns="0" rIns="0" bIns="0">
            <a:spAutoFit/>
          </a:bodyPr>
          <a:lstStyle/>
          <a:p>
            <a:pPr>
              <a:defRPr/>
            </a:pPr>
            <a:r>
              <a:rPr lang="en-US" sz="1600" b="1">
                <a:solidFill>
                  <a:srgbClr val="FFFFFF"/>
                </a:solidFill>
                <a:latin typeface="Arial" charset="0"/>
              </a:rPr>
              <a:t>Other</a:t>
            </a:r>
            <a:endParaRPr lang="en-US">
              <a:effectLst>
                <a:outerShdw blurRad="38100" dist="38100" dir="2700000" algn="tl">
                  <a:srgbClr val="000000"/>
                </a:outerShdw>
              </a:effectLst>
              <a:latin typeface="Arial" charset="0"/>
            </a:endParaRPr>
          </a:p>
        </p:txBody>
      </p:sp>
      <p:sp>
        <p:nvSpPr>
          <p:cNvPr id="627813" name="Rectangle 2149"/>
          <p:cNvSpPr>
            <a:spLocks noChangeArrowheads="1"/>
          </p:cNvSpPr>
          <p:nvPr/>
        </p:nvSpPr>
        <p:spPr bwMode="auto">
          <a:xfrm>
            <a:off x="2620963" y="2028826"/>
            <a:ext cx="11112" cy="123825"/>
          </a:xfrm>
          <a:prstGeom prst="rect">
            <a:avLst/>
          </a:prstGeom>
          <a:solidFill>
            <a:srgbClr val="7C7C00"/>
          </a:solidFill>
          <a:ln w="9525">
            <a:noFill/>
            <a:miter lim="800000"/>
            <a:headEnd/>
            <a:tailEnd/>
          </a:ln>
        </p:spPr>
        <p:txBody>
          <a:bodyPr/>
          <a:lstStyle/>
          <a:p>
            <a:pPr>
              <a:defRPr/>
            </a:pPr>
            <a:endParaRPr lang="en-US">
              <a:latin typeface="Arial" charset="0"/>
            </a:endParaRPr>
          </a:p>
        </p:txBody>
      </p:sp>
      <p:sp>
        <p:nvSpPr>
          <p:cNvPr id="627814" name="Rectangle 2150"/>
          <p:cNvSpPr>
            <a:spLocks noChangeArrowheads="1"/>
          </p:cNvSpPr>
          <p:nvPr/>
        </p:nvSpPr>
        <p:spPr bwMode="auto">
          <a:xfrm>
            <a:off x="2632076" y="2028826"/>
            <a:ext cx="11113" cy="123825"/>
          </a:xfrm>
          <a:prstGeom prst="rect">
            <a:avLst/>
          </a:prstGeom>
          <a:solidFill>
            <a:srgbClr val="919100"/>
          </a:solidFill>
          <a:ln w="9525">
            <a:noFill/>
            <a:miter lim="800000"/>
            <a:headEnd/>
            <a:tailEnd/>
          </a:ln>
        </p:spPr>
        <p:txBody>
          <a:bodyPr/>
          <a:lstStyle/>
          <a:p>
            <a:pPr>
              <a:defRPr/>
            </a:pPr>
            <a:endParaRPr lang="en-US">
              <a:latin typeface="Arial" charset="0"/>
            </a:endParaRPr>
          </a:p>
        </p:txBody>
      </p:sp>
      <p:sp>
        <p:nvSpPr>
          <p:cNvPr id="627815" name="Rectangle 2151"/>
          <p:cNvSpPr>
            <a:spLocks noChangeArrowheads="1"/>
          </p:cNvSpPr>
          <p:nvPr/>
        </p:nvSpPr>
        <p:spPr bwMode="auto">
          <a:xfrm>
            <a:off x="2643188" y="2028826"/>
            <a:ext cx="11112" cy="123825"/>
          </a:xfrm>
          <a:prstGeom prst="rect">
            <a:avLst/>
          </a:prstGeom>
          <a:solidFill>
            <a:srgbClr val="AFAF00"/>
          </a:solidFill>
          <a:ln w="9525">
            <a:noFill/>
            <a:miter lim="800000"/>
            <a:headEnd/>
            <a:tailEnd/>
          </a:ln>
        </p:spPr>
        <p:txBody>
          <a:bodyPr/>
          <a:lstStyle/>
          <a:p>
            <a:pPr>
              <a:defRPr/>
            </a:pPr>
            <a:endParaRPr lang="en-US">
              <a:latin typeface="Arial" charset="0"/>
            </a:endParaRPr>
          </a:p>
        </p:txBody>
      </p:sp>
      <p:sp>
        <p:nvSpPr>
          <p:cNvPr id="627816" name="Rectangle 2152"/>
          <p:cNvSpPr>
            <a:spLocks noChangeArrowheads="1"/>
          </p:cNvSpPr>
          <p:nvPr/>
        </p:nvSpPr>
        <p:spPr bwMode="auto">
          <a:xfrm>
            <a:off x="2654301" y="2028826"/>
            <a:ext cx="9525" cy="123825"/>
          </a:xfrm>
          <a:prstGeom prst="rect">
            <a:avLst/>
          </a:prstGeom>
          <a:solidFill>
            <a:srgbClr val="D0D000"/>
          </a:solidFill>
          <a:ln w="9525">
            <a:noFill/>
            <a:miter lim="800000"/>
            <a:headEnd/>
            <a:tailEnd/>
          </a:ln>
        </p:spPr>
        <p:txBody>
          <a:bodyPr/>
          <a:lstStyle/>
          <a:p>
            <a:pPr>
              <a:defRPr/>
            </a:pPr>
            <a:endParaRPr lang="en-US">
              <a:latin typeface="Arial" charset="0"/>
            </a:endParaRPr>
          </a:p>
        </p:txBody>
      </p:sp>
      <p:sp>
        <p:nvSpPr>
          <p:cNvPr id="627817" name="Rectangle 2153"/>
          <p:cNvSpPr>
            <a:spLocks noChangeArrowheads="1"/>
          </p:cNvSpPr>
          <p:nvPr/>
        </p:nvSpPr>
        <p:spPr bwMode="auto">
          <a:xfrm>
            <a:off x="2663826" y="2028826"/>
            <a:ext cx="11113" cy="123825"/>
          </a:xfrm>
          <a:prstGeom prst="rect">
            <a:avLst/>
          </a:prstGeom>
          <a:solidFill>
            <a:srgbClr val="EAEA00"/>
          </a:solidFill>
          <a:ln w="9525">
            <a:noFill/>
            <a:miter lim="800000"/>
            <a:headEnd/>
            <a:tailEnd/>
          </a:ln>
        </p:spPr>
        <p:txBody>
          <a:bodyPr/>
          <a:lstStyle/>
          <a:p>
            <a:pPr>
              <a:defRPr/>
            </a:pPr>
            <a:endParaRPr lang="en-US">
              <a:latin typeface="Arial" charset="0"/>
            </a:endParaRPr>
          </a:p>
        </p:txBody>
      </p:sp>
      <p:sp>
        <p:nvSpPr>
          <p:cNvPr id="627818" name="Rectangle 2154"/>
          <p:cNvSpPr>
            <a:spLocks noChangeArrowheads="1"/>
          </p:cNvSpPr>
          <p:nvPr/>
        </p:nvSpPr>
        <p:spPr bwMode="auto">
          <a:xfrm>
            <a:off x="2674938" y="2028826"/>
            <a:ext cx="11112" cy="123825"/>
          </a:xfrm>
          <a:prstGeom prst="rect">
            <a:avLst/>
          </a:prstGeom>
          <a:solidFill>
            <a:srgbClr val="F9F900"/>
          </a:solidFill>
          <a:ln w="9525">
            <a:noFill/>
            <a:miter lim="800000"/>
            <a:headEnd/>
            <a:tailEnd/>
          </a:ln>
        </p:spPr>
        <p:txBody>
          <a:bodyPr/>
          <a:lstStyle/>
          <a:p>
            <a:pPr>
              <a:defRPr/>
            </a:pPr>
            <a:endParaRPr lang="en-US">
              <a:latin typeface="Arial" charset="0"/>
            </a:endParaRPr>
          </a:p>
        </p:txBody>
      </p:sp>
      <p:sp>
        <p:nvSpPr>
          <p:cNvPr id="627819" name="Rectangle 2155"/>
          <p:cNvSpPr>
            <a:spLocks noChangeArrowheads="1"/>
          </p:cNvSpPr>
          <p:nvPr/>
        </p:nvSpPr>
        <p:spPr bwMode="auto">
          <a:xfrm>
            <a:off x="2686051" y="2028826"/>
            <a:ext cx="11113" cy="123825"/>
          </a:xfrm>
          <a:prstGeom prst="rect">
            <a:avLst/>
          </a:prstGeom>
          <a:solidFill>
            <a:srgbClr val="FFFF00"/>
          </a:solidFill>
          <a:ln w="9525">
            <a:noFill/>
            <a:miter lim="800000"/>
            <a:headEnd/>
            <a:tailEnd/>
          </a:ln>
        </p:spPr>
        <p:txBody>
          <a:bodyPr/>
          <a:lstStyle/>
          <a:p>
            <a:pPr>
              <a:defRPr/>
            </a:pPr>
            <a:endParaRPr lang="en-US">
              <a:latin typeface="Arial" charset="0"/>
            </a:endParaRPr>
          </a:p>
        </p:txBody>
      </p:sp>
      <p:sp>
        <p:nvSpPr>
          <p:cNvPr id="627820" name="Rectangle 2156"/>
          <p:cNvSpPr>
            <a:spLocks noChangeArrowheads="1"/>
          </p:cNvSpPr>
          <p:nvPr/>
        </p:nvSpPr>
        <p:spPr bwMode="auto">
          <a:xfrm>
            <a:off x="2697164" y="2028826"/>
            <a:ext cx="9525" cy="123825"/>
          </a:xfrm>
          <a:prstGeom prst="rect">
            <a:avLst/>
          </a:prstGeom>
          <a:solidFill>
            <a:srgbClr val="F9F900"/>
          </a:solidFill>
          <a:ln w="9525">
            <a:noFill/>
            <a:miter lim="800000"/>
            <a:headEnd/>
            <a:tailEnd/>
          </a:ln>
        </p:spPr>
        <p:txBody>
          <a:bodyPr/>
          <a:lstStyle/>
          <a:p>
            <a:pPr>
              <a:defRPr/>
            </a:pPr>
            <a:endParaRPr lang="en-US">
              <a:latin typeface="Arial" charset="0"/>
            </a:endParaRPr>
          </a:p>
        </p:txBody>
      </p:sp>
      <p:sp>
        <p:nvSpPr>
          <p:cNvPr id="627821" name="Rectangle 2157"/>
          <p:cNvSpPr>
            <a:spLocks noChangeArrowheads="1"/>
          </p:cNvSpPr>
          <p:nvPr/>
        </p:nvSpPr>
        <p:spPr bwMode="auto">
          <a:xfrm>
            <a:off x="2706688" y="2028826"/>
            <a:ext cx="11112" cy="123825"/>
          </a:xfrm>
          <a:prstGeom prst="rect">
            <a:avLst/>
          </a:prstGeom>
          <a:solidFill>
            <a:srgbClr val="EAEA00"/>
          </a:solidFill>
          <a:ln w="9525">
            <a:noFill/>
            <a:miter lim="800000"/>
            <a:headEnd/>
            <a:tailEnd/>
          </a:ln>
        </p:spPr>
        <p:txBody>
          <a:bodyPr/>
          <a:lstStyle/>
          <a:p>
            <a:pPr>
              <a:defRPr/>
            </a:pPr>
            <a:endParaRPr lang="en-US">
              <a:latin typeface="Arial" charset="0"/>
            </a:endParaRPr>
          </a:p>
        </p:txBody>
      </p:sp>
      <p:sp>
        <p:nvSpPr>
          <p:cNvPr id="627822" name="Rectangle 2158"/>
          <p:cNvSpPr>
            <a:spLocks noChangeArrowheads="1"/>
          </p:cNvSpPr>
          <p:nvPr/>
        </p:nvSpPr>
        <p:spPr bwMode="auto">
          <a:xfrm>
            <a:off x="2717801" y="2028826"/>
            <a:ext cx="11113" cy="123825"/>
          </a:xfrm>
          <a:prstGeom prst="rect">
            <a:avLst/>
          </a:prstGeom>
          <a:solidFill>
            <a:srgbClr val="D0D000"/>
          </a:solidFill>
          <a:ln w="9525">
            <a:noFill/>
            <a:miter lim="800000"/>
            <a:headEnd/>
            <a:tailEnd/>
          </a:ln>
        </p:spPr>
        <p:txBody>
          <a:bodyPr/>
          <a:lstStyle/>
          <a:p>
            <a:pPr>
              <a:defRPr/>
            </a:pPr>
            <a:endParaRPr lang="en-US">
              <a:latin typeface="Arial" charset="0"/>
            </a:endParaRPr>
          </a:p>
        </p:txBody>
      </p:sp>
      <p:sp>
        <p:nvSpPr>
          <p:cNvPr id="627823" name="Rectangle 2159"/>
          <p:cNvSpPr>
            <a:spLocks noChangeArrowheads="1"/>
          </p:cNvSpPr>
          <p:nvPr/>
        </p:nvSpPr>
        <p:spPr bwMode="auto">
          <a:xfrm>
            <a:off x="2728913" y="2028826"/>
            <a:ext cx="11112" cy="123825"/>
          </a:xfrm>
          <a:prstGeom prst="rect">
            <a:avLst/>
          </a:prstGeom>
          <a:solidFill>
            <a:srgbClr val="AFAF00"/>
          </a:solidFill>
          <a:ln w="9525">
            <a:noFill/>
            <a:miter lim="800000"/>
            <a:headEnd/>
            <a:tailEnd/>
          </a:ln>
        </p:spPr>
        <p:txBody>
          <a:bodyPr/>
          <a:lstStyle/>
          <a:p>
            <a:pPr>
              <a:defRPr/>
            </a:pPr>
            <a:endParaRPr lang="en-US">
              <a:latin typeface="Arial" charset="0"/>
            </a:endParaRPr>
          </a:p>
        </p:txBody>
      </p:sp>
      <p:sp>
        <p:nvSpPr>
          <p:cNvPr id="627824" name="Rectangle 2160"/>
          <p:cNvSpPr>
            <a:spLocks noChangeArrowheads="1"/>
          </p:cNvSpPr>
          <p:nvPr/>
        </p:nvSpPr>
        <p:spPr bwMode="auto">
          <a:xfrm>
            <a:off x="2740026" y="2028826"/>
            <a:ext cx="11113" cy="123825"/>
          </a:xfrm>
          <a:prstGeom prst="rect">
            <a:avLst/>
          </a:prstGeom>
          <a:solidFill>
            <a:srgbClr val="919100"/>
          </a:solidFill>
          <a:ln w="9525">
            <a:noFill/>
            <a:miter lim="800000"/>
            <a:headEnd/>
            <a:tailEnd/>
          </a:ln>
        </p:spPr>
        <p:txBody>
          <a:bodyPr/>
          <a:lstStyle/>
          <a:p>
            <a:pPr>
              <a:defRPr/>
            </a:pPr>
            <a:endParaRPr lang="en-US">
              <a:latin typeface="Arial" charset="0"/>
            </a:endParaRPr>
          </a:p>
        </p:txBody>
      </p:sp>
      <p:sp>
        <p:nvSpPr>
          <p:cNvPr id="627825" name="Rectangle 2161"/>
          <p:cNvSpPr>
            <a:spLocks noChangeArrowheads="1"/>
          </p:cNvSpPr>
          <p:nvPr/>
        </p:nvSpPr>
        <p:spPr bwMode="auto">
          <a:xfrm>
            <a:off x="2751139" y="2028826"/>
            <a:ext cx="9525" cy="123825"/>
          </a:xfrm>
          <a:prstGeom prst="rect">
            <a:avLst/>
          </a:prstGeom>
          <a:solidFill>
            <a:srgbClr val="7C7C00"/>
          </a:solidFill>
          <a:ln w="9525">
            <a:noFill/>
            <a:miter lim="800000"/>
            <a:headEnd/>
            <a:tailEnd/>
          </a:ln>
        </p:spPr>
        <p:txBody>
          <a:bodyPr/>
          <a:lstStyle/>
          <a:p>
            <a:pPr>
              <a:defRPr/>
            </a:pPr>
            <a:endParaRPr lang="en-US">
              <a:latin typeface="Arial" charset="0"/>
            </a:endParaRPr>
          </a:p>
        </p:txBody>
      </p:sp>
      <p:sp>
        <p:nvSpPr>
          <p:cNvPr id="627826" name="Rectangle 2162"/>
          <p:cNvSpPr>
            <a:spLocks noChangeArrowheads="1"/>
          </p:cNvSpPr>
          <p:nvPr/>
        </p:nvSpPr>
        <p:spPr bwMode="auto">
          <a:xfrm>
            <a:off x="2620963" y="2028826"/>
            <a:ext cx="139700" cy="123825"/>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827" name="Rectangle 2163"/>
          <p:cNvSpPr>
            <a:spLocks noChangeArrowheads="1"/>
          </p:cNvSpPr>
          <p:nvPr/>
        </p:nvSpPr>
        <p:spPr bwMode="auto">
          <a:xfrm>
            <a:off x="2825750" y="1970089"/>
            <a:ext cx="698500" cy="244475"/>
          </a:xfrm>
          <a:prstGeom prst="rect">
            <a:avLst/>
          </a:prstGeom>
          <a:noFill/>
          <a:ln w="9525">
            <a:noFill/>
            <a:miter lim="800000"/>
            <a:headEnd/>
            <a:tailEnd/>
          </a:ln>
        </p:spPr>
        <p:txBody>
          <a:bodyPr wrap="none" lIns="0" tIns="0" rIns="0" bIns="0">
            <a:spAutoFit/>
          </a:bodyPr>
          <a:lstStyle/>
          <a:p>
            <a:pPr>
              <a:defRPr/>
            </a:pPr>
            <a:r>
              <a:rPr lang="en-US" sz="1600" b="1">
                <a:solidFill>
                  <a:srgbClr val="FFFFFF"/>
                </a:solidFill>
                <a:latin typeface="Arial" charset="0"/>
              </a:rPr>
              <a:t>Europe</a:t>
            </a:r>
            <a:endParaRPr lang="en-US">
              <a:effectLst>
                <a:outerShdw blurRad="38100" dist="38100" dir="2700000" algn="tl">
                  <a:srgbClr val="000000"/>
                </a:outerShdw>
              </a:effectLst>
              <a:latin typeface="Arial" charset="0"/>
            </a:endParaRPr>
          </a:p>
        </p:txBody>
      </p:sp>
      <p:sp>
        <p:nvSpPr>
          <p:cNvPr id="627828" name="Rectangle 2164"/>
          <p:cNvSpPr>
            <a:spLocks noChangeArrowheads="1"/>
          </p:cNvSpPr>
          <p:nvPr/>
        </p:nvSpPr>
        <p:spPr bwMode="auto">
          <a:xfrm>
            <a:off x="2620963" y="2247901"/>
            <a:ext cx="11112" cy="125413"/>
          </a:xfrm>
          <a:prstGeom prst="rect">
            <a:avLst/>
          </a:prstGeom>
          <a:solidFill>
            <a:srgbClr val="007C00"/>
          </a:solidFill>
          <a:ln w="9525">
            <a:noFill/>
            <a:miter lim="800000"/>
            <a:headEnd/>
            <a:tailEnd/>
          </a:ln>
        </p:spPr>
        <p:txBody>
          <a:bodyPr/>
          <a:lstStyle/>
          <a:p>
            <a:pPr>
              <a:defRPr/>
            </a:pPr>
            <a:endParaRPr lang="en-US">
              <a:latin typeface="Arial" charset="0"/>
            </a:endParaRPr>
          </a:p>
        </p:txBody>
      </p:sp>
      <p:sp>
        <p:nvSpPr>
          <p:cNvPr id="627829" name="Rectangle 2165"/>
          <p:cNvSpPr>
            <a:spLocks noChangeArrowheads="1"/>
          </p:cNvSpPr>
          <p:nvPr/>
        </p:nvSpPr>
        <p:spPr bwMode="auto">
          <a:xfrm>
            <a:off x="2632076" y="2247901"/>
            <a:ext cx="11113" cy="125413"/>
          </a:xfrm>
          <a:prstGeom prst="rect">
            <a:avLst/>
          </a:prstGeom>
          <a:solidFill>
            <a:srgbClr val="009100"/>
          </a:solidFill>
          <a:ln w="9525">
            <a:noFill/>
            <a:miter lim="800000"/>
            <a:headEnd/>
            <a:tailEnd/>
          </a:ln>
        </p:spPr>
        <p:txBody>
          <a:bodyPr/>
          <a:lstStyle/>
          <a:p>
            <a:pPr>
              <a:defRPr/>
            </a:pPr>
            <a:endParaRPr lang="en-US">
              <a:latin typeface="Arial" charset="0"/>
            </a:endParaRPr>
          </a:p>
        </p:txBody>
      </p:sp>
      <p:sp>
        <p:nvSpPr>
          <p:cNvPr id="627830" name="Rectangle 2166"/>
          <p:cNvSpPr>
            <a:spLocks noChangeArrowheads="1"/>
          </p:cNvSpPr>
          <p:nvPr/>
        </p:nvSpPr>
        <p:spPr bwMode="auto">
          <a:xfrm>
            <a:off x="2643188" y="2247901"/>
            <a:ext cx="11112" cy="125413"/>
          </a:xfrm>
          <a:prstGeom prst="rect">
            <a:avLst/>
          </a:prstGeom>
          <a:solidFill>
            <a:srgbClr val="00AF00"/>
          </a:solidFill>
          <a:ln w="9525">
            <a:noFill/>
            <a:miter lim="800000"/>
            <a:headEnd/>
            <a:tailEnd/>
          </a:ln>
        </p:spPr>
        <p:txBody>
          <a:bodyPr/>
          <a:lstStyle/>
          <a:p>
            <a:pPr>
              <a:defRPr/>
            </a:pPr>
            <a:endParaRPr lang="en-US">
              <a:latin typeface="Arial" charset="0"/>
            </a:endParaRPr>
          </a:p>
        </p:txBody>
      </p:sp>
      <p:sp>
        <p:nvSpPr>
          <p:cNvPr id="627831" name="Rectangle 2167"/>
          <p:cNvSpPr>
            <a:spLocks noChangeArrowheads="1"/>
          </p:cNvSpPr>
          <p:nvPr/>
        </p:nvSpPr>
        <p:spPr bwMode="auto">
          <a:xfrm>
            <a:off x="2654301" y="2247901"/>
            <a:ext cx="9525" cy="125413"/>
          </a:xfrm>
          <a:prstGeom prst="rect">
            <a:avLst/>
          </a:prstGeom>
          <a:solidFill>
            <a:srgbClr val="00D000"/>
          </a:solidFill>
          <a:ln w="9525">
            <a:noFill/>
            <a:miter lim="800000"/>
            <a:headEnd/>
            <a:tailEnd/>
          </a:ln>
        </p:spPr>
        <p:txBody>
          <a:bodyPr/>
          <a:lstStyle/>
          <a:p>
            <a:pPr>
              <a:defRPr/>
            </a:pPr>
            <a:endParaRPr lang="en-US">
              <a:latin typeface="Arial" charset="0"/>
            </a:endParaRPr>
          </a:p>
        </p:txBody>
      </p:sp>
      <p:sp>
        <p:nvSpPr>
          <p:cNvPr id="627832" name="Rectangle 2168"/>
          <p:cNvSpPr>
            <a:spLocks noChangeArrowheads="1"/>
          </p:cNvSpPr>
          <p:nvPr/>
        </p:nvSpPr>
        <p:spPr bwMode="auto">
          <a:xfrm>
            <a:off x="2663826" y="2247901"/>
            <a:ext cx="11113" cy="125413"/>
          </a:xfrm>
          <a:prstGeom prst="rect">
            <a:avLst/>
          </a:prstGeom>
          <a:solidFill>
            <a:srgbClr val="00EA00"/>
          </a:solidFill>
          <a:ln w="9525">
            <a:noFill/>
            <a:miter lim="800000"/>
            <a:headEnd/>
            <a:tailEnd/>
          </a:ln>
        </p:spPr>
        <p:txBody>
          <a:bodyPr/>
          <a:lstStyle/>
          <a:p>
            <a:pPr>
              <a:defRPr/>
            </a:pPr>
            <a:endParaRPr lang="en-US">
              <a:latin typeface="Arial" charset="0"/>
            </a:endParaRPr>
          </a:p>
        </p:txBody>
      </p:sp>
      <p:sp>
        <p:nvSpPr>
          <p:cNvPr id="627833" name="Rectangle 2169"/>
          <p:cNvSpPr>
            <a:spLocks noChangeArrowheads="1"/>
          </p:cNvSpPr>
          <p:nvPr/>
        </p:nvSpPr>
        <p:spPr bwMode="auto">
          <a:xfrm>
            <a:off x="2674938" y="2247901"/>
            <a:ext cx="11112" cy="125413"/>
          </a:xfrm>
          <a:prstGeom prst="rect">
            <a:avLst/>
          </a:prstGeom>
          <a:solidFill>
            <a:srgbClr val="00F900"/>
          </a:solidFill>
          <a:ln w="9525">
            <a:noFill/>
            <a:miter lim="800000"/>
            <a:headEnd/>
            <a:tailEnd/>
          </a:ln>
        </p:spPr>
        <p:txBody>
          <a:bodyPr/>
          <a:lstStyle/>
          <a:p>
            <a:pPr>
              <a:defRPr/>
            </a:pPr>
            <a:endParaRPr lang="en-US">
              <a:latin typeface="Arial" charset="0"/>
            </a:endParaRPr>
          </a:p>
        </p:txBody>
      </p:sp>
      <p:sp>
        <p:nvSpPr>
          <p:cNvPr id="627834" name="Rectangle 2170"/>
          <p:cNvSpPr>
            <a:spLocks noChangeArrowheads="1"/>
          </p:cNvSpPr>
          <p:nvPr/>
        </p:nvSpPr>
        <p:spPr bwMode="auto">
          <a:xfrm>
            <a:off x="2686051" y="2247901"/>
            <a:ext cx="11113" cy="125413"/>
          </a:xfrm>
          <a:prstGeom prst="rect">
            <a:avLst/>
          </a:prstGeom>
          <a:solidFill>
            <a:srgbClr val="00FF00"/>
          </a:solidFill>
          <a:ln w="9525">
            <a:noFill/>
            <a:miter lim="800000"/>
            <a:headEnd/>
            <a:tailEnd/>
          </a:ln>
        </p:spPr>
        <p:txBody>
          <a:bodyPr/>
          <a:lstStyle/>
          <a:p>
            <a:pPr>
              <a:defRPr/>
            </a:pPr>
            <a:endParaRPr lang="en-US">
              <a:latin typeface="Arial" charset="0"/>
            </a:endParaRPr>
          </a:p>
        </p:txBody>
      </p:sp>
      <p:sp>
        <p:nvSpPr>
          <p:cNvPr id="627835" name="Rectangle 2171"/>
          <p:cNvSpPr>
            <a:spLocks noChangeArrowheads="1"/>
          </p:cNvSpPr>
          <p:nvPr/>
        </p:nvSpPr>
        <p:spPr bwMode="auto">
          <a:xfrm>
            <a:off x="2697164" y="2247901"/>
            <a:ext cx="9525" cy="125413"/>
          </a:xfrm>
          <a:prstGeom prst="rect">
            <a:avLst/>
          </a:prstGeom>
          <a:solidFill>
            <a:srgbClr val="00F900"/>
          </a:solidFill>
          <a:ln w="9525">
            <a:noFill/>
            <a:miter lim="800000"/>
            <a:headEnd/>
            <a:tailEnd/>
          </a:ln>
        </p:spPr>
        <p:txBody>
          <a:bodyPr/>
          <a:lstStyle/>
          <a:p>
            <a:pPr>
              <a:defRPr/>
            </a:pPr>
            <a:endParaRPr lang="en-US">
              <a:latin typeface="Arial" charset="0"/>
            </a:endParaRPr>
          </a:p>
        </p:txBody>
      </p:sp>
      <p:sp>
        <p:nvSpPr>
          <p:cNvPr id="627836" name="Rectangle 2172"/>
          <p:cNvSpPr>
            <a:spLocks noChangeArrowheads="1"/>
          </p:cNvSpPr>
          <p:nvPr/>
        </p:nvSpPr>
        <p:spPr bwMode="auto">
          <a:xfrm>
            <a:off x="2706688" y="2247901"/>
            <a:ext cx="11112" cy="125413"/>
          </a:xfrm>
          <a:prstGeom prst="rect">
            <a:avLst/>
          </a:prstGeom>
          <a:solidFill>
            <a:srgbClr val="00EA00"/>
          </a:solidFill>
          <a:ln w="9525">
            <a:noFill/>
            <a:miter lim="800000"/>
            <a:headEnd/>
            <a:tailEnd/>
          </a:ln>
        </p:spPr>
        <p:txBody>
          <a:bodyPr/>
          <a:lstStyle/>
          <a:p>
            <a:pPr>
              <a:defRPr/>
            </a:pPr>
            <a:endParaRPr lang="en-US">
              <a:latin typeface="Arial" charset="0"/>
            </a:endParaRPr>
          </a:p>
        </p:txBody>
      </p:sp>
      <p:sp>
        <p:nvSpPr>
          <p:cNvPr id="627837" name="Rectangle 2173"/>
          <p:cNvSpPr>
            <a:spLocks noChangeArrowheads="1"/>
          </p:cNvSpPr>
          <p:nvPr/>
        </p:nvSpPr>
        <p:spPr bwMode="auto">
          <a:xfrm>
            <a:off x="2717801" y="2247901"/>
            <a:ext cx="11113" cy="125413"/>
          </a:xfrm>
          <a:prstGeom prst="rect">
            <a:avLst/>
          </a:prstGeom>
          <a:solidFill>
            <a:srgbClr val="00D000"/>
          </a:solidFill>
          <a:ln w="9525">
            <a:noFill/>
            <a:miter lim="800000"/>
            <a:headEnd/>
            <a:tailEnd/>
          </a:ln>
        </p:spPr>
        <p:txBody>
          <a:bodyPr/>
          <a:lstStyle/>
          <a:p>
            <a:pPr>
              <a:defRPr/>
            </a:pPr>
            <a:endParaRPr lang="en-US">
              <a:latin typeface="Arial" charset="0"/>
            </a:endParaRPr>
          </a:p>
        </p:txBody>
      </p:sp>
      <p:sp>
        <p:nvSpPr>
          <p:cNvPr id="627838" name="Rectangle 2174"/>
          <p:cNvSpPr>
            <a:spLocks noChangeArrowheads="1"/>
          </p:cNvSpPr>
          <p:nvPr/>
        </p:nvSpPr>
        <p:spPr bwMode="auto">
          <a:xfrm>
            <a:off x="2728913" y="2247901"/>
            <a:ext cx="11112" cy="125413"/>
          </a:xfrm>
          <a:prstGeom prst="rect">
            <a:avLst/>
          </a:prstGeom>
          <a:solidFill>
            <a:srgbClr val="00AF00"/>
          </a:solidFill>
          <a:ln w="9525">
            <a:noFill/>
            <a:miter lim="800000"/>
            <a:headEnd/>
            <a:tailEnd/>
          </a:ln>
        </p:spPr>
        <p:txBody>
          <a:bodyPr/>
          <a:lstStyle/>
          <a:p>
            <a:pPr>
              <a:defRPr/>
            </a:pPr>
            <a:endParaRPr lang="en-US">
              <a:latin typeface="Arial" charset="0"/>
            </a:endParaRPr>
          </a:p>
        </p:txBody>
      </p:sp>
      <p:sp>
        <p:nvSpPr>
          <p:cNvPr id="627839" name="Rectangle 2175"/>
          <p:cNvSpPr>
            <a:spLocks noChangeArrowheads="1"/>
          </p:cNvSpPr>
          <p:nvPr/>
        </p:nvSpPr>
        <p:spPr bwMode="auto">
          <a:xfrm>
            <a:off x="2740026" y="2247901"/>
            <a:ext cx="11113" cy="125413"/>
          </a:xfrm>
          <a:prstGeom prst="rect">
            <a:avLst/>
          </a:prstGeom>
          <a:solidFill>
            <a:srgbClr val="009100"/>
          </a:solidFill>
          <a:ln w="9525">
            <a:noFill/>
            <a:miter lim="800000"/>
            <a:headEnd/>
            <a:tailEnd/>
          </a:ln>
        </p:spPr>
        <p:txBody>
          <a:bodyPr/>
          <a:lstStyle/>
          <a:p>
            <a:pPr>
              <a:defRPr/>
            </a:pPr>
            <a:endParaRPr lang="en-US">
              <a:latin typeface="Arial" charset="0"/>
            </a:endParaRPr>
          </a:p>
        </p:txBody>
      </p:sp>
      <p:sp>
        <p:nvSpPr>
          <p:cNvPr id="627840" name="Rectangle 2176"/>
          <p:cNvSpPr>
            <a:spLocks noChangeArrowheads="1"/>
          </p:cNvSpPr>
          <p:nvPr/>
        </p:nvSpPr>
        <p:spPr bwMode="auto">
          <a:xfrm>
            <a:off x="2751139" y="2247901"/>
            <a:ext cx="9525" cy="125413"/>
          </a:xfrm>
          <a:prstGeom prst="rect">
            <a:avLst/>
          </a:prstGeom>
          <a:solidFill>
            <a:srgbClr val="007C00"/>
          </a:solidFill>
          <a:ln w="9525">
            <a:noFill/>
            <a:miter lim="800000"/>
            <a:headEnd/>
            <a:tailEnd/>
          </a:ln>
        </p:spPr>
        <p:txBody>
          <a:bodyPr/>
          <a:lstStyle/>
          <a:p>
            <a:pPr>
              <a:defRPr/>
            </a:pPr>
            <a:endParaRPr lang="en-US">
              <a:latin typeface="Arial" charset="0"/>
            </a:endParaRPr>
          </a:p>
        </p:txBody>
      </p:sp>
      <p:sp>
        <p:nvSpPr>
          <p:cNvPr id="627841" name="Rectangle 2177"/>
          <p:cNvSpPr>
            <a:spLocks noChangeArrowheads="1"/>
          </p:cNvSpPr>
          <p:nvPr/>
        </p:nvSpPr>
        <p:spPr bwMode="auto">
          <a:xfrm>
            <a:off x="2620963" y="2247901"/>
            <a:ext cx="139700" cy="125413"/>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7842" name="Rectangle 2178"/>
          <p:cNvSpPr>
            <a:spLocks noChangeArrowheads="1"/>
          </p:cNvSpPr>
          <p:nvPr/>
        </p:nvSpPr>
        <p:spPr bwMode="auto">
          <a:xfrm>
            <a:off x="2825751" y="2190751"/>
            <a:ext cx="1400175" cy="244475"/>
          </a:xfrm>
          <a:prstGeom prst="rect">
            <a:avLst/>
          </a:prstGeom>
          <a:noFill/>
          <a:ln w="9525">
            <a:noFill/>
            <a:miter lim="800000"/>
            <a:headEnd/>
            <a:tailEnd/>
          </a:ln>
        </p:spPr>
        <p:txBody>
          <a:bodyPr wrap="none" lIns="0" tIns="0" rIns="0" bIns="0">
            <a:spAutoFit/>
          </a:bodyPr>
          <a:lstStyle/>
          <a:p>
            <a:pPr>
              <a:defRPr/>
            </a:pPr>
            <a:r>
              <a:rPr lang="en-US" sz="1600" b="1">
                <a:solidFill>
                  <a:srgbClr val="FFFFFF"/>
                </a:solidFill>
                <a:latin typeface="Arial" charset="0"/>
              </a:rPr>
              <a:t>North America</a:t>
            </a:r>
            <a:endParaRPr lang="en-US">
              <a:effectLst>
                <a:outerShdw blurRad="38100" dist="38100" dir="2700000" algn="tl">
                  <a:srgbClr val="000000"/>
                </a:outerShdw>
              </a:effectLst>
              <a:latin typeface="Arial" charset="0"/>
            </a:endParaRPr>
          </a:p>
        </p:txBody>
      </p:sp>
      <p:grpSp>
        <p:nvGrpSpPr>
          <p:cNvPr id="86142" name="Group 2210"/>
          <p:cNvGrpSpPr>
            <a:grpSpLocks/>
          </p:cNvGrpSpPr>
          <p:nvPr/>
        </p:nvGrpSpPr>
        <p:grpSpPr bwMode="auto">
          <a:xfrm>
            <a:off x="2394802" y="5072082"/>
            <a:ext cx="8351516" cy="533402"/>
            <a:chOff x="761" y="3219"/>
            <a:chExt cx="4657" cy="336"/>
          </a:xfrm>
        </p:grpSpPr>
        <p:sp>
          <p:nvSpPr>
            <p:cNvPr id="627875" name="Rectangle 2211"/>
            <p:cNvSpPr>
              <a:spLocks noChangeArrowheads="1"/>
            </p:cNvSpPr>
            <p:nvPr/>
          </p:nvSpPr>
          <p:spPr bwMode="auto">
            <a:xfrm rot="18840000">
              <a:off x="676"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1982</a:t>
              </a:r>
              <a:endParaRPr lang="en-US">
                <a:effectLst>
                  <a:outerShdw blurRad="38100" dist="38100" dir="2700000" algn="tl">
                    <a:srgbClr val="000000"/>
                  </a:outerShdw>
                </a:effectLst>
                <a:latin typeface="Arial" charset="0"/>
              </a:endParaRPr>
            </a:p>
          </p:txBody>
        </p:sp>
        <p:sp>
          <p:nvSpPr>
            <p:cNvPr id="627876" name="Rectangle 2212"/>
            <p:cNvSpPr>
              <a:spLocks noChangeArrowheads="1"/>
            </p:cNvSpPr>
            <p:nvPr/>
          </p:nvSpPr>
          <p:spPr bwMode="auto">
            <a:xfrm rot="18840000">
              <a:off x="857" y="3304"/>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1983</a:t>
              </a:r>
              <a:endParaRPr lang="en-US">
                <a:effectLst>
                  <a:outerShdw blurRad="38100" dist="38100" dir="2700000" algn="tl">
                    <a:srgbClr val="000000"/>
                  </a:outerShdw>
                </a:effectLst>
                <a:latin typeface="Arial" charset="0"/>
              </a:endParaRPr>
            </a:p>
          </p:txBody>
        </p:sp>
        <p:sp>
          <p:nvSpPr>
            <p:cNvPr id="627877" name="Rectangle 2213"/>
            <p:cNvSpPr>
              <a:spLocks noChangeArrowheads="1"/>
            </p:cNvSpPr>
            <p:nvPr/>
          </p:nvSpPr>
          <p:spPr bwMode="auto">
            <a:xfrm rot="18840000">
              <a:off x="1015"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1984</a:t>
              </a:r>
              <a:endParaRPr lang="en-US">
                <a:effectLst>
                  <a:outerShdw blurRad="38100" dist="38100" dir="2700000" algn="tl">
                    <a:srgbClr val="000000"/>
                  </a:outerShdw>
                </a:effectLst>
                <a:latin typeface="Arial" charset="0"/>
              </a:endParaRPr>
            </a:p>
          </p:txBody>
        </p:sp>
        <p:sp>
          <p:nvSpPr>
            <p:cNvPr id="627878" name="Rectangle 2214"/>
            <p:cNvSpPr>
              <a:spLocks noChangeArrowheads="1"/>
            </p:cNvSpPr>
            <p:nvPr/>
          </p:nvSpPr>
          <p:spPr bwMode="auto">
            <a:xfrm rot="18840000">
              <a:off x="1200" y="3314"/>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1985</a:t>
              </a:r>
              <a:endParaRPr lang="en-US">
                <a:effectLst>
                  <a:outerShdw blurRad="38100" dist="38100" dir="2700000" algn="tl">
                    <a:srgbClr val="000000"/>
                  </a:outerShdw>
                </a:effectLst>
                <a:latin typeface="Arial" charset="0"/>
              </a:endParaRPr>
            </a:p>
          </p:txBody>
        </p:sp>
        <p:sp>
          <p:nvSpPr>
            <p:cNvPr id="627879" name="Rectangle 2215"/>
            <p:cNvSpPr>
              <a:spLocks noChangeArrowheads="1"/>
            </p:cNvSpPr>
            <p:nvPr/>
          </p:nvSpPr>
          <p:spPr bwMode="auto">
            <a:xfrm rot="18840000">
              <a:off x="1380"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1986</a:t>
              </a:r>
              <a:endParaRPr lang="en-US">
                <a:effectLst>
                  <a:outerShdw blurRad="38100" dist="38100" dir="2700000" algn="tl">
                    <a:srgbClr val="000000"/>
                  </a:outerShdw>
                </a:effectLst>
                <a:latin typeface="Arial" charset="0"/>
              </a:endParaRPr>
            </a:p>
          </p:txBody>
        </p:sp>
        <p:sp>
          <p:nvSpPr>
            <p:cNvPr id="627880" name="Rectangle 2216"/>
            <p:cNvSpPr>
              <a:spLocks noChangeArrowheads="1"/>
            </p:cNvSpPr>
            <p:nvPr/>
          </p:nvSpPr>
          <p:spPr bwMode="auto">
            <a:xfrm rot="18840000">
              <a:off x="1562" y="3315"/>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1987</a:t>
              </a:r>
              <a:endParaRPr lang="en-US">
                <a:effectLst>
                  <a:outerShdw blurRad="38100" dist="38100" dir="2700000" algn="tl">
                    <a:srgbClr val="000000"/>
                  </a:outerShdw>
                </a:effectLst>
                <a:latin typeface="Arial" charset="0"/>
              </a:endParaRPr>
            </a:p>
          </p:txBody>
        </p:sp>
        <p:sp>
          <p:nvSpPr>
            <p:cNvPr id="627881" name="Rectangle 2217"/>
            <p:cNvSpPr>
              <a:spLocks noChangeArrowheads="1"/>
            </p:cNvSpPr>
            <p:nvPr/>
          </p:nvSpPr>
          <p:spPr bwMode="auto">
            <a:xfrm rot="18840000">
              <a:off x="1744"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1988</a:t>
              </a:r>
              <a:endParaRPr lang="en-US">
                <a:effectLst>
                  <a:outerShdw blurRad="38100" dist="38100" dir="2700000" algn="tl">
                    <a:srgbClr val="000000"/>
                  </a:outerShdw>
                </a:effectLst>
                <a:latin typeface="Arial" charset="0"/>
              </a:endParaRPr>
            </a:p>
          </p:txBody>
        </p:sp>
        <p:sp>
          <p:nvSpPr>
            <p:cNvPr id="627882" name="Rectangle 2218"/>
            <p:cNvSpPr>
              <a:spLocks noChangeArrowheads="1"/>
            </p:cNvSpPr>
            <p:nvPr/>
          </p:nvSpPr>
          <p:spPr bwMode="auto">
            <a:xfrm rot="18840000">
              <a:off x="1925" y="3317"/>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1989</a:t>
              </a:r>
              <a:endParaRPr lang="en-US">
                <a:effectLst>
                  <a:outerShdw blurRad="38100" dist="38100" dir="2700000" algn="tl">
                    <a:srgbClr val="000000"/>
                  </a:outerShdw>
                </a:effectLst>
                <a:latin typeface="Arial" charset="0"/>
              </a:endParaRPr>
            </a:p>
          </p:txBody>
        </p:sp>
        <p:sp>
          <p:nvSpPr>
            <p:cNvPr id="627883" name="Rectangle 2219"/>
            <p:cNvSpPr>
              <a:spLocks noChangeArrowheads="1"/>
            </p:cNvSpPr>
            <p:nvPr/>
          </p:nvSpPr>
          <p:spPr bwMode="auto">
            <a:xfrm rot="18840000">
              <a:off x="2107"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1990</a:t>
              </a:r>
              <a:endParaRPr lang="en-US">
                <a:effectLst>
                  <a:outerShdw blurRad="38100" dist="38100" dir="2700000" algn="tl">
                    <a:srgbClr val="000000"/>
                  </a:outerShdw>
                </a:effectLst>
                <a:latin typeface="Arial" charset="0"/>
              </a:endParaRPr>
            </a:p>
          </p:txBody>
        </p:sp>
        <p:sp>
          <p:nvSpPr>
            <p:cNvPr id="627884" name="Rectangle 2220"/>
            <p:cNvSpPr>
              <a:spLocks noChangeArrowheads="1"/>
            </p:cNvSpPr>
            <p:nvPr/>
          </p:nvSpPr>
          <p:spPr bwMode="auto">
            <a:xfrm rot="18840000">
              <a:off x="2288"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1991</a:t>
              </a:r>
              <a:endParaRPr lang="en-US">
                <a:effectLst>
                  <a:outerShdw blurRad="38100" dist="38100" dir="2700000" algn="tl">
                    <a:srgbClr val="000000"/>
                  </a:outerShdw>
                </a:effectLst>
                <a:latin typeface="Arial" charset="0"/>
              </a:endParaRPr>
            </a:p>
          </p:txBody>
        </p:sp>
        <p:sp>
          <p:nvSpPr>
            <p:cNvPr id="627885" name="Rectangle 2221"/>
            <p:cNvSpPr>
              <a:spLocks noChangeArrowheads="1"/>
            </p:cNvSpPr>
            <p:nvPr/>
          </p:nvSpPr>
          <p:spPr bwMode="auto">
            <a:xfrm rot="18840000">
              <a:off x="2469"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1992</a:t>
              </a:r>
              <a:endParaRPr lang="en-US">
                <a:effectLst>
                  <a:outerShdw blurRad="38100" dist="38100" dir="2700000" algn="tl">
                    <a:srgbClr val="000000"/>
                  </a:outerShdw>
                </a:effectLst>
                <a:latin typeface="Arial" charset="0"/>
              </a:endParaRPr>
            </a:p>
          </p:txBody>
        </p:sp>
        <p:sp>
          <p:nvSpPr>
            <p:cNvPr id="627886" name="Rectangle 2222"/>
            <p:cNvSpPr>
              <a:spLocks noChangeArrowheads="1"/>
            </p:cNvSpPr>
            <p:nvPr/>
          </p:nvSpPr>
          <p:spPr bwMode="auto">
            <a:xfrm rot="18840000">
              <a:off x="2650" y="3317"/>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1993</a:t>
              </a:r>
              <a:endParaRPr lang="en-US">
                <a:effectLst>
                  <a:outerShdw blurRad="38100" dist="38100" dir="2700000" algn="tl">
                    <a:srgbClr val="000000"/>
                  </a:outerShdw>
                </a:effectLst>
                <a:latin typeface="Arial" charset="0"/>
              </a:endParaRPr>
            </a:p>
          </p:txBody>
        </p:sp>
        <p:sp>
          <p:nvSpPr>
            <p:cNvPr id="627887" name="Rectangle 2223"/>
            <p:cNvSpPr>
              <a:spLocks noChangeArrowheads="1"/>
            </p:cNvSpPr>
            <p:nvPr/>
          </p:nvSpPr>
          <p:spPr bwMode="auto">
            <a:xfrm rot="18840000">
              <a:off x="2869" y="3233"/>
              <a:ext cx="248" cy="309"/>
            </a:xfrm>
            <a:prstGeom prst="rect">
              <a:avLst/>
            </a:prstGeom>
            <a:noFill/>
            <a:ln w="9525">
              <a:noFill/>
              <a:miter lim="800000"/>
              <a:headEnd/>
              <a:tailEnd/>
            </a:ln>
          </p:spPr>
          <p:txBody>
            <a:bodyPr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1994</a:t>
              </a:r>
              <a:endParaRPr lang="en-US">
                <a:effectLst>
                  <a:outerShdw blurRad="38100" dist="38100" dir="2700000" algn="tl">
                    <a:srgbClr val="000000"/>
                  </a:outerShdw>
                </a:effectLst>
                <a:latin typeface="Arial" charset="0"/>
              </a:endParaRPr>
            </a:p>
          </p:txBody>
        </p:sp>
        <p:sp>
          <p:nvSpPr>
            <p:cNvPr id="627888" name="Rectangle 2224"/>
            <p:cNvSpPr>
              <a:spLocks noChangeArrowheads="1"/>
            </p:cNvSpPr>
            <p:nvPr/>
          </p:nvSpPr>
          <p:spPr bwMode="auto">
            <a:xfrm rot="18840000">
              <a:off x="3005" y="3315"/>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1995</a:t>
              </a:r>
              <a:endParaRPr lang="en-US">
                <a:effectLst>
                  <a:outerShdw blurRad="38100" dist="38100" dir="2700000" algn="tl">
                    <a:srgbClr val="000000"/>
                  </a:outerShdw>
                </a:effectLst>
                <a:latin typeface="Arial" charset="0"/>
              </a:endParaRPr>
            </a:p>
          </p:txBody>
        </p:sp>
        <p:sp>
          <p:nvSpPr>
            <p:cNvPr id="627889" name="Rectangle 2225"/>
            <p:cNvSpPr>
              <a:spLocks noChangeArrowheads="1"/>
            </p:cNvSpPr>
            <p:nvPr/>
          </p:nvSpPr>
          <p:spPr bwMode="auto">
            <a:xfrm rot="18840000">
              <a:off x="3186"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1996</a:t>
              </a:r>
              <a:endParaRPr lang="en-US">
                <a:effectLst>
                  <a:outerShdw blurRad="38100" dist="38100" dir="2700000" algn="tl">
                    <a:srgbClr val="000000"/>
                  </a:outerShdw>
                </a:effectLst>
                <a:latin typeface="Arial" charset="0"/>
              </a:endParaRPr>
            </a:p>
          </p:txBody>
        </p:sp>
        <p:sp>
          <p:nvSpPr>
            <p:cNvPr id="627890" name="Rectangle 2226"/>
            <p:cNvSpPr>
              <a:spLocks noChangeArrowheads="1"/>
            </p:cNvSpPr>
            <p:nvPr/>
          </p:nvSpPr>
          <p:spPr bwMode="auto">
            <a:xfrm rot="18840000">
              <a:off x="3368" y="3315"/>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1997</a:t>
              </a:r>
              <a:endParaRPr lang="en-US">
                <a:effectLst>
                  <a:outerShdw blurRad="38100" dist="38100" dir="2700000" algn="tl">
                    <a:srgbClr val="000000"/>
                  </a:outerShdw>
                </a:effectLst>
                <a:latin typeface="Arial" charset="0"/>
              </a:endParaRPr>
            </a:p>
          </p:txBody>
        </p:sp>
        <p:sp>
          <p:nvSpPr>
            <p:cNvPr id="627891" name="Rectangle 2227"/>
            <p:cNvSpPr>
              <a:spLocks noChangeArrowheads="1"/>
            </p:cNvSpPr>
            <p:nvPr/>
          </p:nvSpPr>
          <p:spPr bwMode="auto">
            <a:xfrm rot="18840000">
              <a:off x="3549" y="3315"/>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1998</a:t>
              </a:r>
              <a:endParaRPr lang="en-US">
                <a:effectLst>
                  <a:outerShdw blurRad="38100" dist="38100" dir="2700000" algn="tl">
                    <a:srgbClr val="000000"/>
                  </a:outerShdw>
                </a:effectLst>
                <a:latin typeface="Arial" charset="0"/>
              </a:endParaRPr>
            </a:p>
          </p:txBody>
        </p:sp>
        <p:sp>
          <p:nvSpPr>
            <p:cNvPr id="627892" name="Rectangle 2228"/>
            <p:cNvSpPr>
              <a:spLocks noChangeArrowheads="1"/>
            </p:cNvSpPr>
            <p:nvPr/>
          </p:nvSpPr>
          <p:spPr bwMode="auto">
            <a:xfrm rot="18840000">
              <a:off x="3730" y="3315"/>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1999</a:t>
              </a:r>
              <a:endParaRPr lang="en-US">
                <a:effectLst>
                  <a:outerShdw blurRad="38100" dist="38100" dir="2700000" algn="tl">
                    <a:srgbClr val="000000"/>
                  </a:outerShdw>
                </a:effectLst>
                <a:latin typeface="Arial" charset="0"/>
              </a:endParaRPr>
            </a:p>
          </p:txBody>
        </p:sp>
        <p:sp>
          <p:nvSpPr>
            <p:cNvPr id="627893" name="Rectangle 2229"/>
            <p:cNvSpPr>
              <a:spLocks noChangeArrowheads="1"/>
            </p:cNvSpPr>
            <p:nvPr/>
          </p:nvSpPr>
          <p:spPr bwMode="auto">
            <a:xfrm rot="18840000">
              <a:off x="3908" y="3315"/>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2000</a:t>
              </a:r>
              <a:endParaRPr lang="en-US">
                <a:effectLst>
                  <a:outerShdw blurRad="38100" dist="38100" dir="2700000" algn="tl">
                    <a:srgbClr val="000000"/>
                  </a:outerShdw>
                </a:effectLst>
                <a:latin typeface="Arial" charset="0"/>
              </a:endParaRPr>
            </a:p>
          </p:txBody>
        </p:sp>
        <p:sp>
          <p:nvSpPr>
            <p:cNvPr id="627894" name="Rectangle 2230"/>
            <p:cNvSpPr>
              <a:spLocks noChangeArrowheads="1"/>
            </p:cNvSpPr>
            <p:nvPr/>
          </p:nvSpPr>
          <p:spPr bwMode="auto">
            <a:xfrm rot="18840000">
              <a:off x="4091"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2001</a:t>
              </a:r>
              <a:endParaRPr lang="en-US">
                <a:effectLst>
                  <a:outerShdw blurRad="38100" dist="38100" dir="2700000" algn="tl">
                    <a:srgbClr val="000000"/>
                  </a:outerShdw>
                </a:effectLst>
                <a:latin typeface="Arial" charset="0"/>
              </a:endParaRPr>
            </a:p>
          </p:txBody>
        </p:sp>
        <p:sp>
          <p:nvSpPr>
            <p:cNvPr id="627895" name="Rectangle 2231"/>
            <p:cNvSpPr>
              <a:spLocks noChangeArrowheads="1"/>
            </p:cNvSpPr>
            <p:nvPr/>
          </p:nvSpPr>
          <p:spPr bwMode="auto">
            <a:xfrm rot="18840000">
              <a:off x="4270" y="3317"/>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2002</a:t>
              </a:r>
              <a:endParaRPr lang="en-US">
                <a:effectLst>
                  <a:outerShdw blurRad="38100" dist="38100" dir="2700000" algn="tl">
                    <a:srgbClr val="000000"/>
                  </a:outerShdw>
                </a:effectLst>
                <a:latin typeface="Arial" charset="0"/>
              </a:endParaRPr>
            </a:p>
          </p:txBody>
        </p:sp>
        <p:sp>
          <p:nvSpPr>
            <p:cNvPr id="627896" name="Rectangle 2232"/>
            <p:cNvSpPr>
              <a:spLocks noChangeArrowheads="1"/>
            </p:cNvSpPr>
            <p:nvPr/>
          </p:nvSpPr>
          <p:spPr bwMode="auto">
            <a:xfrm rot="18840000">
              <a:off x="4452" y="3314"/>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2003</a:t>
              </a:r>
              <a:endParaRPr lang="en-US">
                <a:effectLst>
                  <a:outerShdw blurRad="38100" dist="38100" dir="2700000" algn="tl">
                    <a:srgbClr val="000000"/>
                  </a:outerShdw>
                </a:effectLst>
                <a:latin typeface="Arial" charset="0"/>
              </a:endParaRPr>
            </a:p>
          </p:txBody>
        </p:sp>
        <p:sp>
          <p:nvSpPr>
            <p:cNvPr id="627897" name="Rectangle 2233"/>
            <p:cNvSpPr>
              <a:spLocks noChangeArrowheads="1"/>
            </p:cNvSpPr>
            <p:nvPr/>
          </p:nvSpPr>
          <p:spPr bwMode="auto">
            <a:xfrm rot="18840000">
              <a:off x="4636" y="3313"/>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2004</a:t>
              </a:r>
              <a:endParaRPr lang="en-US">
                <a:effectLst>
                  <a:outerShdw blurRad="38100" dist="38100" dir="2700000" algn="tl">
                    <a:srgbClr val="000000"/>
                  </a:outerShdw>
                </a:effectLst>
                <a:latin typeface="Arial" charset="0"/>
              </a:endParaRPr>
            </a:p>
          </p:txBody>
        </p:sp>
        <p:sp>
          <p:nvSpPr>
            <p:cNvPr id="627898" name="Rectangle 2234"/>
            <p:cNvSpPr>
              <a:spLocks noChangeArrowheads="1"/>
            </p:cNvSpPr>
            <p:nvPr/>
          </p:nvSpPr>
          <p:spPr bwMode="auto">
            <a:xfrm rot="18840000">
              <a:off x="4817" y="3317"/>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2005</a:t>
              </a:r>
              <a:endParaRPr lang="en-US">
                <a:effectLst>
                  <a:outerShdw blurRad="38100" dist="38100" dir="2700000" algn="tl">
                    <a:srgbClr val="000000"/>
                  </a:outerShdw>
                </a:effectLst>
                <a:latin typeface="Arial" charset="0"/>
              </a:endParaRPr>
            </a:p>
          </p:txBody>
        </p:sp>
        <p:sp>
          <p:nvSpPr>
            <p:cNvPr id="627899" name="Rectangle 2235"/>
            <p:cNvSpPr>
              <a:spLocks noChangeArrowheads="1"/>
            </p:cNvSpPr>
            <p:nvPr/>
          </p:nvSpPr>
          <p:spPr bwMode="auto">
            <a:xfrm rot="18840000">
              <a:off x="4998" y="3314"/>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2006</a:t>
              </a:r>
              <a:endParaRPr lang="en-US">
                <a:effectLst>
                  <a:outerShdw blurRad="38100" dist="38100" dir="2700000" algn="tl">
                    <a:srgbClr val="000000"/>
                  </a:outerShdw>
                </a:effectLst>
                <a:latin typeface="Arial" charset="0"/>
              </a:endParaRPr>
            </a:p>
          </p:txBody>
        </p:sp>
        <p:sp>
          <p:nvSpPr>
            <p:cNvPr id="627900" name="Rectangle 2236"/>
            <p:cNvSpPr>
              <a:spLocks noChangeArrowheads="1"/>
            </p:cNvSpPr>
            <p:nvPr/>
          </p:nvSpPr>
          <p:spPr bwMode="auto">
            <a:xfrm rot="18840000">
              <a:off x="5179" y="3317"/>
              <a:ext cx="323" cy="154"/>
            </a:xfrm>
            <a:prstGeom prst="rect">
              <a:avLst/>
            </a:prstGeom>
            <a:noFill/>
            <a:ln w="9525">
              <a:noFill/>
              <a:miter lim="800000"/>
              <a:headEnd/>
              <a:tailEnd/>
            </a:ln>
          </p:spPr>
          <p:txBody>
            <a:bodyPr wrap="none" lIns="0" tIns="0" rIns="0" bIns="0">
              <a:spAutoFit/>
            </a:bodyPr>
            <a:lstStyle/>
            <a:p>
              <a:pPr>
                <a:spcBef>
                  <a:spcPct val="50000"/>
                </a:spcBef>
                <a:defRPr/>
              </a:pPr>
              <a:r>
                <a:rPr lang="en-US">
                  <a:solidFill>
                    <a:srgbClr val="FFFFFF"/>
                  </a:solidFill>
                  <a:effectLst>
                    <a:outerShdw blurRad="38100" dist="38100" dir="2700000" algn="tl">
                      <a:srgbClr val="000000"/>
                    </a:outerShdw>
                  </a:effectLst>
                  <a:latin typeface="Arial" charset="0"/>
                </a:rPr>
                <a:t>2007</a:t>
              </a:r>
              <a:endParaRPr lang="en-US">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val="262556310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507" y="1296957"/>
            <a:ext cx="10997964" cy="537697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642" name="Rectangle 2"/>
          <p:cNvSpPr>
            <a:spLocks noGrp="1" noChangeArrowheads="1"/>
          </p:cNvSpPr>
          <p:nvPr>
            <p:ph type="title" idx="4294967295"/>
          </p:nvPr>
        </p:nvSpPr>
        <p:spPr>
          <a:xfrm>
            <a:off x="1123950" y="152400"/>
            <a:ext cx="9944100" cy="1143000"/>
          </a:xfrm>
        </p:spPr>
        <p:txBody>
          <a:bodyPr vert="horz" lIns="90488" tIns="44450" rIns="90488" bIns="44450" rtlCol="0" anchor="t">
            <a:normAutofit/>
          </a:bodyPr>
          <a:lstStyle/>
          <a:p>
            <a:pPr defTabSz="912813">
              <a:defRPr/>
            </a:pPr>
            <a:r>
              <a:rPr lang="en-US" dirty="0"/>
              <a:t>ADULT HEART TRANSPLANTATION</a:t>
            </a:r>
            <a:r>
              <a:rPr lang="en-US" sz="3800" dirty="0"/>
              <a:t> </a:t>
            </a:r>
            <a:br>
              <a:rPr lang="en-US" sz="3800" dirty="0"/>
            </a:br>
            <a:r>
              <a:rPr lang="en-US" sz="2800" dirty="0"/>
              <a:t>Kaplan-Meier Survival by Era (Transplants: 1/1982 – 6/2007)</a:t>
            </a:r>
          </a:p>
        </p:txBody>
      </p:sp>
      <p:sp>
        <p:nvSpPr>
          <p:cNvPr id="1788932" name="Text Box 4"/>
          <p:cNvSpPr txBox="1">
            <a:spLocks noChangeArrowheads="1"/>
          </p:cNvSpPr>
          <p:nvPr/>
        </p:nvSpPr>
        <p:spPr bwMode="auto">
          <a:xfrm>
            <a:off x="3352800" y="6145214"/>
            <a:ext cx="184150" cy="396875"/>
          </a:xfrm>
          <a:prstGeom prst="rect">
            <a:avLst/>
          </a:prstGeom>
          <a:noFill/>
          <a:ln w="12700">
            <a:noFill/>
            <a:miter lim="800000"/>
            <a:headEnd/>
            <a:tailEnd/>
          </a:ln>
          <a:effectLst/>
        </p:spPr>
        <p:txBody>
          <a:bodyPr wrap="none">
            <a:spAutoFit/>
          </a:bodyPr>
          <a:lstStyle/>
          <a:p>
            <a:pPr>
              <a:defRPr/>
            </a:pPr>
            <a:endParaRPr lang="en-US" sz="2000">
              <a:solidFill>
                <a:srgbClr val="DDDDDD"/>
              </a:solidFill>
              <a:effectLst>
                <a:outerShdw blurRad="38100" dist="38100" dir="2700000" algn="tl">
                  <a:srgbClr val="000000"/>
                </a:outerShdw>
              </a:effectLst>
              <a:latin typeface="Arial" charset="0"/>
            </a:endParaRPr>
          </a:p>
        </p:txBody>
      </p:sp>
      <p:pic>
        <p:nvPicPr>
          <p:cNvPr id="84996" name="Picture 6" descr="ISHLTL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5873750"/>
            <a:ext cx="8461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46" name="Text Box 7"/>
          <p:cNvSpPr txBox="1">
            <a:spLocks noChangeArrowheads="1"/>
          </p:cNvSpPr>
          <p:nvPr/>
        </p:nvSpPr>
        <p:spPr bwMode="auto">
          <a:xfrm>
            <a:off x="2324101" y="6008688"/>
            <a:ext cx="3332163" cy="519112"/>
          </a:xfrm>
          <a:prstGeom prst="rect">
            <a:avLst/>
          </a:prstGeom>
          <a:noFill/>
          <a:ln w="12700">
            <a:noFill/>
            <a:miter lim="800000"/>
            <a:headEnd/>
            <a:tailEnd/>
          </a:ln>
        </p:spPr>
        <p:txBody>
          <a:bodyPr wrap="none">
            <a:spAutoFit/>
          </a:bodyPr>
          <a:lstStyle/>
          <a:p>
            <a:pPr defTabSz="912813">
              <a:defRPr/>
            </a:pPr>
            <a:r>
              <a:rPr lang="en-US" sz="2800" i="1">
                <a:effectLst>
                  <a:outerShdw blurRad="38100" dist="38100" dir="2700000" algn="tl">
                    <a:srgbClr val="000000"/>
                  </a:outerShdw>
                </a:effectLst>
                <a:latin typeface="Arial" charset="0"/>
              </a:rPr>
              <a:t>ISHLT 2009 Update</a:t>
            </a:r>
          </a:p>
        </p:txBody>
      </p:sp>
      <p:sp>
        <p:nvSpPr>
          <p:cNvPr id="84998" name="Rectangle 9"/>
          <p:cNvSpPr>
            <a:spLocks noChangeArrowheads="1"/>
          </p:cNvSpPr>
          <p:nvPr/>
        </p:nvSpPr>
        <p:spPr bwMode="auto">
          <a:xfrm>
            <a:off x="3806825" y="6520448"/>
            <a:ext cx="300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912813">
              <a:defRPr sz="1400">
                <a:solidFill>
                  <a:schemeClr val="tx2"/>
                </a:solidFill>
                <a:latin typeface="Arial" panose="020B0604020202020204" pitchFamily="34" charset="0"/>
              </a:defRPr>
            </a:lvl1pPr>
            <a:lvl2pPr marL="742950" indent="-285750" defTabSz="912813">
              <a:defRPr sz="1400">
                <a:solidFill>
                  <a:schemeClr val="tx2"/>
                </a:solidFill>
                <a:latin typeface="Arial" panose="020B0604020202020204" pitchFamily="34" charset="0"/>
              </a:defRPr>
            </a:lvl2pPr>
            <a:lvl3pPr marL="1143000" indent="-228600" defTabSz="912813">
              <a:defRPr sz="1400">
                <a:solidFill>
                  <a:schemeClr val="tx2"/>
                </a:solidFill>
                <a:latin typeface="Arial" panose="020B0604020202020204" pitchFamily="34" charset="0"/>
              </a:defRPr>
            </a:lvl3pPr>
            <a:lvl4pPr marL="1600200" indent="-228600" defTabSz="912813">
              <a:defRPr sz="1400">
                <a:solidFill>
                  <a:schemeClr val="tx2"/>
                </a:solidFill>
                <a:latin typeface="Arial" panose="020B0604020202020204" pitchFamily="34" charset="0"/>
              </a:defRPr>
            </a:lvl4pPr>
            <a:lvl5pPr marL="2057400" indent="-228600" defTabSz="912813">
              <a:defRPr sz="1400">
                <a:solidFill>
                  <a:schemeClr val="tx2"/>
                </a:solidFill>
                <a:latin typeface="Arial" panose="020B0604020202020204" pitchFamily="34" charset="0"/>
              </a:defRPr>
            </a:lvl5pPr>
            <a:lvl6pPr marL="2514600" indent="-228600" defTabSz="91281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1281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1281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12813" eaLnBrk="0" fontAlgn="base" hangingPunct="0">
              <a:spcBef>
                <a:spcPct val="0"/>
              </a:spcBef>
              <a:spcAft>
                <a:spcPct val="0"/>
              </a:spcAft>
              <a:defRPr sz="1400">
                <a:solidFill>
                  <a:schemeClr val="tx2"/>
                </a:solidFill>
                <a:latin typeface="Arial" panose="020B0604020202020204" pitchFamily="34" charset="0"/>
              </a:defRPr>
            </a:lvl9pPr>
          </a:lstStyle>
          <a:p>
            <a:r>
              <a:rPr lang="en-US" sz="1600" b="1">
                <a:solidFill>
                  <a:srgbClr val="FAFD00"/>
                </a:solidFill>
              </a:rPr>
              <a:t>  </a:t>
            </a:r>
          </a:p>
        </p:txBody>
      </p:sp>
      <p:sp>
        <p:nvSpPr>
          <p:cNvPr id="84999" name="Rectangle 10"/>
          <p:cNvSpPr>
            <a:spLocks noChangeArrowheads="1"/>
          </p:cNvSpPr>
          <p:nvPr/>
        </p:nvSpPr>
        <p:spPr bwMode="auto">
          <a:xfrm>
            <a:off x="2152650" y="6551713"/>
            <a:ext cx="23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defTabSz="912813">
              <a:defRPr sz="1400">
                <a:solidFill>
                  <a:schemeClr val="tx2"/>
                </a:solidFill>
                <a:latin typeface="Arial" panose="020B0604020202020204" pitchFamily="34" charset="0"/>
              </a:defRPr>
            </a:lvl1pPr>
            <a:lvl2pPr marL="742950" indent="-285750" defTabSz="912813">
              <a:defRPr sz="1400">
                <a:solidFill>
                  <a:schemeClr val="tx2"/>
                </a:solidFill>
                <a:latin typeface="Arial" panose="020B0604020202020204" pitchFamily="34" charset="0"/>
              </a:defRPr>
            </a:lvl2pPr>
            <a:lvl3pPr marL="1143000" indent="-228600" defTabSz="912813">
              <a:defRPr sz="1400">
                <a:solidFill>
                  <a:schemeClr val="tx2"/>
                </a:solidFill>
                <a:latin typeface="Arial" panose="020B0604020202020204" pitchFamily="34" charset="0"/>
              </a:defRPr>
            </a:lvl3pPr>
            <a:lvl4pPr marL="1600200" indent="-228600" defTabSz="912813">
              <a:defRPr sz="1400">
                <a:solidFill>
                  <a:schemeClr val="tx2"/>
                </a:solidFill>
                <a:latin typeface="Arial" panose="020B0604020202020204" pitchFamily="34" charset="0"/>
              </a:defRPr>
            </a:lvl4pPr>
            <a:lvl5pPr marL="2057400" indent="-228600" defTabSz="912813">
              <a:defRPr sz="1400">
                <a:solidFill>
                  <a:schemeClr val="tx2"/>
                </a:solidFill>
                <a:latin typeface="Arial" panose="020B0604020202020204" pitchFamily="34" charset="0"/>
              </a:defRPr>
            </a:lvl5pPr>
            <a:lvl6pPr marL="2514600" indent="-228600" defTabSz="912813" eaLnBrk="0" fontAlgn="base" hangingPunct="0">
              <a:spcBef>
                <a:spcPct val="0"/>
              </a:spcBef>
              <a:spcAft>
                <a:spcPct val="0"/>
              </a:spcAft>
              <a:defRPr sz="1400">
                <a:solidFill>
                  <a:schemeClr val="tx2"/>
                </a:solidFill>
                <a:latin typeface="Arial" panose="020B0604020202020204" pitchFamily="34" charset="0"/>
              </a:defRPr>
            </a:lvl6pPr>
            <a:lvl7pPr marL="2971800" indent="-228600" defTabSz="912813" eaLnBrk="0" fontAlgn="base" hangingPunct="0">
              <a:spcBef>
                <a:spcPct val="0"/>
              </a:spcBef>
              <a:spcAft>
                <a:spcPct val="0"/>
              </a:spcAft>
              <a:defRPr sz="1400">
                <a:solidFill>
                  <a:schemeClr val="tx2"/>
                </a:solidFill>
                <a:latin typeface="Arial" panose="020B0604020202020204" pitchFamily="34" charset="0"/>
              </a:defRPr>
            </a:lvl7pPr>
            <a:lvl8pPr marL="3429000" indent="-228600" defTabSz="912813" eaLnBrk="0" fontAlgn="base" hangingPunct="0">
              <a:spcBef>
                <a:spcPct val="0"/>
              </a:spcBef>
              <a:spcAft>
                <a:spcPct val="0"/>
              </a:spcAft>
              <a:defRPr sz="1400">
                <a:solidFill>
                  <a:schemeClr val="tx2"/>
                </a:solidFill>
                <a:latin typeface="Arial" panose="020B0604020202020204" pitchFamily="34" charset="0"/>
              </a:defRPr>
            </a:lvl8pPr>
            <a:lvl9pPr marL="3886200" indent="-228600" defTabSz="912813" eaLnBrk="0" fontAlgn="base" hangingPunct="0">
              <a:spcBef>
                <a:spcPct val="0"/>
              </a:spcBef>
              <a:spcAft>
                <a:spcPct val="0"/>
              </a:spcAft>
              <a:defRPr sz="1400">
                <a:solidFill>
                  <a:schemeClr val="tx2"/>
                </a:solidFill>
                <a:latin typeface="Arial" panose="020B0604020202020204" pitchFamily="34" charset="0"/>
              </a:defRPr>
            </a:lvl9pPr>
          </a:lstStyle>
          <a:p>
            <a:r>
              <a:rPr lang="en-US" b="1">
                <a:solidFill>
                  <a:srgbClr val="FFFF00"/>
                </a:solidFill>
              </a:rPr>
              <a:t> </a:t>
            </a:r>
          </a:p>
        </p:txBody>
      </p:sp>
      <p:sp>
        <p:nvSpPr>
          <p:cNvPr id="624652" name="Rectangle 12"/>
          <p:cNvSpPr>
            <a:spLocks noChangeArrowheads="1"/>
          </p:cNvSpPr>
          <p:nvPr/>
        </p:nvSpPr>
        <p:spPr bwMode="auto">
          <a:xfrm>
            <a:off x="2117725" y="1614489"/>
            <a:ext cx="8667750" cy="3760787"/>
          </a:xfrm>
          <a:prstGeom prst="rect">
            <a:avLst/>
          </a:prstGeom>
          <a:noFill/>
          <a:ln w="9525">
            <a:noFill/>
            <a:miter lim="800000"/>
            <a:headEnd/>
            <a:tailEnd/>
          </a:ln>
        </p:spPr>
        <p:txBody>
          <a:bodyPr/>
          <a:lstStyle/>
          <a:p>
            <a:pPr>
              <a:defRPr/>
            </a:pPr>
            <a:endParaRPr lang="en-US">
              <a:latin typeface="Arial" charset="0"/>
            </a:endParaRPr>
          </a:p>
        </p:txBody>
      </p:sp>
      <p:sp>
        <p:nvSpPr>
          <p:cNvPr id="624653" name="Line 13"/>
          <p:cNvSpPr>
            <a:spLocks noChangeShapeType="1"/>
          </p:cNvSpPr>
          <p:nvPr/>
        </p:nvSpPr>
        <p:spPr bwMode="auto">
          <a:xfrm>
            <a:off x="2117725" y="4619625"/>
            <a:ext cx="8667750" cy="1588"/>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4654" name="Line 14"/>
          <p:cNvSpPr>
            <a:spLocks noChangeShapeType="1"/>
          </p:cNvSpPr>
          <p:nvPr/>
        </p:nvSpPr>
        <p:spPr bwMode="auto">
          <a:xfrm>
            <a:off x="2117725" y="3873500"/>
            <a:ext cx="8667750" cy="1588"/>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4655" name="Line 15"/>
          <p:cNvSpPr>
            <a:spLocks noChangeShapeType="1"/>
          </p:cNvSpPr>
          <p:nvPr/>
        </p:nvSpPr>
        <p:spPr bwMode="auto">
          <a:xfrm>
            <a:off x="2117725" y="3116264"/>
            <a:ext cx="8667750" cy="1587"/>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4656" name="Line 16"/>
          <p:cNvSpPr>
            <a:spLocks noChangeShapeType="1"/>
          </p:cNvSpPr>
          <p:nvPr/>
        </p:nvSpPr>
        <p:spPr bwMode="auto">
          <a:xfrm>
            <a:off x="2117725" y="2370139"/>
            <a:ext cx="8667750" cy="1587"/>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4657" name="Line 17"/>
          <p:cNvSpPr>
            <a:spLocks noChangeShapeType="1"/>
          </p:cNvSpPr>
          <p:nvPr/>
        </p:nvSpPr>
        <p:spPr bwMode="auto">
          <a:xfrm>
            <a:off x="2117725" y="1614489"/>
            <a:ext cx="8667750" cy="1587"/>
          </a:xfrm>
          <a:prstGeom prst="line">
            <a:avLst/>
          </a:prstGeom>
          <a:noFill/>
          <a:ln w="0">
            <a:solidFill>
              <a:srgbClr val="FFFFFF"/>
            </a:solidFill>
            <a:round/>
            <a:headEnd/>
            <a:tailEnd/>
          </a:ln>
        </p:spPr>
        <p:txBody>
          <a:bodyPr/>
          <a:lstStyle/>
          <a:p>
            <a:pPr>
              <a:defRPr/>
            </a:pPr>
            <a:endParaRPr lang="en-US">
              <a:latin typeface="Arial" charset="0"/>
            </a:endParaRPr>
          </a:p>
        </p:txBody>
      </p:sp>
      <p:sp>
        <p:nvSpPr>
          <p:cNvPr id="624658" name="Rectangle 18"/>
          <p:cNvSpPr>
            <a:spLocks noChangeArrowheads="1"/>
          </p:cNvSpPr>
          <p:nvPr/>
        </p:nvSpPr>
        <p:spPr bwMode="auto">
          <a:xfrm>
            <a:off x="2117725" y="1614489"/>
            <a:ext cx="8667750" cy="3760787"/>
          </a:xfrm>
          <a:prstGeom prst="rect">
            <a:avLst/>
          </a:prstGeom>
          <a:noFill/>
          <a:ln w="11113">
            <a:solidFill>
              <a:srgbClr val="FFFFFF"/>
            </a:solidFill>
            <a:miter lim="800000"/>
            <a:headEnd/>
            <a:tailEnd/>
          </a:ln>
        </p:spPr>
        <p:txBody>
          <a:bodyPr/>
          <a:lstStyle/>
          <a:p>
            <a:pPr>
              <a:defRPr/>
            </a:pPr>
            <a:endParaRPr lang="en-US">
              <a:latin typeface="Arial" charset="0"/>
            </a:endParaRPr>
          </a:p>
        </p:txBody>
      </p:sp>
      <p:sp>
        <p:nvSpPr>
          <p:cNvPr id="624659" name="Line 19"/>
          <p:cNvSpPr>
            <a:spLocks noChangeShapeType="1"/>
          </p:cNvSpPr>
          <p:nvPr/>
        </p:nvSpPr>
        <p:spPr bwMode="auto">
          <a:xfrm>
            <a:off x="2117725" y="1614489"/>
            <a:ext cx="1588" cy="37607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0" name="Line 20"/>
          <p:cNvSpPr>
            <a:spLocks noChangeShapeType="1"/>
          </p:cNvSpPr>
          <p:nvPr/>
        </p:nvSpPr>
        <p:spPr bwMode="auto">
          <a:xfrm>
            <a:off x="2054225" y="5375275"/>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1" name="Line 21"/>
          <p:cNvSpPr>
            <a:spLocks noChangeShapeType="1"/>
          </p:cNvSpPr>
          <p:nvPr/>
        </p:nvSpPr>
        <p:spPr bwMode="auto">
          <a:xfrm>
            <a:off x="2054225" y="4619625"/>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2" name="Line 22"/>
          <p:cNvSpPr>
            <a:spLocks noChangeShapeType="1"/>
          </p:cNvSpPr>
          <p:nvPr/>
        </p:nvSpPr>
        <p:spPr bwMode="auto">
          <a:xfrm>
            <a:off x="2054225" y="3873500"/>
            <a:ext cx="6350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3" name="Line 23"/>
          <p:cNvSpPr>
            <a:spLocks noChangeShapeType="1"/>
          </p:cNvSpPr>
          <p:nvPr/>
        </p:nvSpPr>
        <p:spPr bwMode="auto">
          <a:xfrm>
            <a:off x="2054225" y="3116264"/>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4" name="Line 24"/>
          <p:cNvSpPr>
            <a:spLocks noChangeShapeType="1"/>
          </p:cNvSpPr>
          <p:nvPr/>
        </p:nvSpPr>
        <p:spPr bwMode="auto">
          <a:xfrm>
            <a:off x="2054225" y="2370139"/>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5" name="Line 25"/>
          <p:cNvSpPr>
            <a:spLocks noChangeShapeType="1"/>
          </p:cNvSpPr>
          <p:nvPr/>
        </p:nvSpPr>
        <p:spPr bwMode="auto">
          <a:xfrm>
            <a:off x="2054225" y="1614489"/>
            <a:ext cx="63500" cy="1587"/>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6" name="Line 26"/>
          <p:cNvSpPr>
            <a:spLocks noChangeShapeType="1"/>
          </p:cNvSpPr>
          <p:nvPr/>
        </p:nvSpPr>
        <p:spPr bwMode="auto">
          <a:xfrm>
            <a:off x="2117725" y="5375275"/>
            <a:ext cx="8667750" cy="1588"/>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7" name="Line 27"/>
          <p:cNvSpPr>
            <a:spLocks noChangeShapeType="1"/>
          </p:cNvSpPr>
          <p:nvPr/>
        </p:nvSpPr>
        <p:spPr bwMode="auto">
          <a:xfrm flipV="1">
            <a:off x="2117725"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8" name="Line 28"/>
          <p:cNvSpPr>
            <a:spLocks noChangeShapeType="1"/>
          </p:cNvSpPr>
          <p:nvPr/>
        </p:nvSpPr>
        <p:spPr bwMode="auto">
          <a:xfrm flipV="1">
            <a:off x="2700339" y="5375275"/>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69" name="Line 29"/>
          <p:cNvSpPr>
            <a:spLocks noChangeShapeType="1"/>
          </p:cNvSpPr>
          <p:nvPr/>
        </p:nvSpPr>
        <p:spPr bwMode="auto">
          <a:xfrm flipV="1">
            <a:off x="3270250"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0" name="Line 30"/>
          <p:cNvSpPr>
            <a:spLocks noChangeShapeType="1"/>
          </p:cNvSpPr>
          <p:nvPr/>
        </p:nvSpPr>
        <p:spPr bwMode="auto">
          <a:xfrm flipV="1">
            <a:off x="3851275"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1" name="Line 31"/>
          <p:cNvSpPr>
            <a:spLocks noChangeShapeType="1"/>
          </p:cNvSpPr>
          <p:nvPr/>
        </p:nvSpPr>
        <p:spPr bwMode="auto">
          <a:xfrm flipV="1">
            <a:off x="4433889" y="5375275"/>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2" name="Line 32"/>
          <p:cNvSpPr>
            <a:spLocks noChangeShapeType="1"/>
          </p:cNvSpPr>
          <p:nvPr/>
        </p:nvSpPr>
        <p:spPr bwMode="auto">
          <a:xfrm flipV="1">
            <a:off x="5003800"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3" name="Line 33"/>
          <p:cNvSpPr>
            <a:spLocks noChangeShapeType="1"/>
          </p:cNvSpPr>
          <p:nvPr/>
        </p:nvSpPr>
        <p:spPr bwMode="auto">
          <a:xfrm flipV="1">
            <a:off x="5584825"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4" name="Line 34"/>
          <p:cNvSpPr>
            <a:spLocks noChangeShapeType="1"/>
          </p:cNvSpPr>
          <p:nvPr/>
        </p:nvSpPr>
        <p:spPr bwMode="auto">
          <a:xfrm flipV="1">
            <a:off x="6167439" y="5375275"/>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5" name="Line 35"/>
          <p:cNvSpPr>
            <a:spLocks noChangeShapeType="1"/>
          </p:cNvSpPr>
          <p:nvPr/>
        </p:nvSpPr>
        <p:spPr bwMode="auto">
          <a:xfrm flipV="1">
            <a:off x="6737350"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6" name="Line 36"/>
          <p:cNvSpPr>
            <a:spLocks noChangeShapeType="1"/>
          </p:cNvSpPr>
          <p:nvPr/>
        </p:nvSpPr>
        <p:spPr bwMode="auto">
          <a:xfrm flipV="1">
            <a:off x="7318375"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7" name="Line 37"/>
          <p:cNvSpPr>
            <a:spLocks noChangeShapeType="1"/>
          </p:cNvSpPr>
          <p:nvPr/>
        </p:nvSpPr>
        <p:spPr bwMode="auto">
          <a:xfrm flipV="1">
            <a:off x="7900989" y="5375275"/>
            <a:ext cx="1587"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8" name="Line 38"/>
          <p:cNvSpPr>
            <a:spLocks noChangeShapeType="1"/>
          </p:cNvSpPr>
          <p:nvPr/>
        </p:nvSpPr>
        <p:spPr bwMode="auto">
          <a:xfrm flipV="1">
            <a:off x="8470900"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79" name="Line 39"/>
          <p:cNvSpPr>
            <a:spLocks noChangeShapeType="1"/>
          </p:cNvSpPr>
          <p:nvPr/>
        </p:nvSpPr>
        <p:spPr bwMode="auto">
          <a:xfrm flipV="1">
            <a:off x="9051925"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80" name="Line 40"/>
          <p:cNvSpPr>
            <a:spLocks noChangeShapeType="1"/>
          </p:cNvSpPr>
          <p:nvPr/>
        </p:nvSpPr>
        <p:spPr bwMode="auto">
          <a:xfrm flipV="1">
            <a:off x="9632950"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81" name="Line 41"/>
          <p:cNvSpPr>
            <a:spLocks noChangeShapeType="1"/>
          </p:cNvSpPr>
          <p:nvPr/>
        </p:nvSpPr>
        <p:spPr bwMode="auto">
          <a:xfrm flipV="1">
            <a:off x="10204450"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82" name="Line 42"/>
          <p:cNvSpPr>
            <a:spLocks noChangeShapeType="1"/>
          </p:cNvSpPr>
          <p:nvPr/>
        </p:nvSpPr>
        <p:spPr bwMode="auto">
          <a:xfrm flipV="1">
            <a:off x="10785475" y="5375275"/>
            <a:ext cx="1588" cy="57150"/>
          </a:xfrm>
          <a:prstGeom prst="line">
            <a:avLst/>
          </a:prstGeom>
          <a:noFill/>
          <a:ln w="11113">
            <a:solidFill>
              <a:srgbClr val="FFFFFF"/>
            </a:solidFill>
            <a:round/>
            <a:headEnd/>
            <a:tailEnd/>
          </a:ln>
        </p:spPr>
        <p:txBody>
          <a:bodyPr/>
          <a:lstStyle/>
          <a:p>
            <a:pPr>
              <a:defRPr/>
            </a:pPr>
            <a:endParaRPr lang="en-US">
              <a:latin typeface="Arial" charset="0"/>
            </a:endParaRPr>
          </a:p>
        </p:txBody>
      </p:sp>
      <p:sp>
        <p:nvSpPr>
          <p:cNvPr id="624683" name="Freeform 43"/>
          <p:cNvSpPr>
            <a:spLocks/>
          </p:cNvSpPr>
          <p:nvPr/>
        </p:nvSpPr>
        <p:spPr bwMode="auto">
          <a:xfrm>
            <a:off x="2117725" y="1614489"/>
            <a:ext cx="8667750" cy="2632075"/>
          </a:xfrm>
          <a:custGeom>
            <a:avLst/>
            <a:gdLst/>
            <a:ahLst/>
            <a:cxnLst>
              <a:cxn ang="0">
                <a:pos x="0" y="0"/>
              </a:cxn>
              <a:cxn ang="0">
                <a:pos x="4" y="41"/>
              </a:cxn>
              <a:cxn ang="0">
                <a:pos x="9" y="54"/>
              </a:cxn>
              <a:cxn ang="0">
                <a:pos x="13" y="61"/>
              </a:cxn>
              <a:cxn ang="0">
                <a:pos x="18" y="64"/>
              </a:cxn>
              <a:cxn ang="0">
                <a:pos x="22" y="68"/>
              </a:cxn>
              <a:cxn ang="0">
                <a:pos x="27" y="70"/>
              </a:cxn>
              <a:cxn ang="0">
                <a:pos x="31" y="73"/>
              </a:cxn>
              <a:cxn ang="0">
                <a:pos x="36" y="76"/>
              </a:cxn>
              <a:cxn ang="0">
                <a:pos x="40" y="78"/>
              </a:cxn>
              <a:cxn ang="0">
                <a:pos x="45" y="80"/>
              </a:cxn>
              <a:cxn ang="0">
                <a:pos x="49" y="82"/>
              </a:cxn>
              <a:cxn ang="0">
                <a:pos x="54" y="83"/>
              </a:cxn>
              <a:cxn ang="0">
                <a:pos x="107" y="100"/>
              </a:cxn>
              <a:cxn ang="0">
                <a:pos x="161" y="113"/>
              </a:cxn>
              <a:cxn ang="0">
                <a:pos x="215" y="126"/>
              </a:cxn>
              <a:cxn ang="0">
                <a:pos x="268" y="139"/>
              </a:cxn>
              <a:cxn ang="0">
                <a:pos x="322" y="154"/>
              </a:cxn>
              <a:cxn ang="0">
                <a:pos x="376" y="169"/>
              </a:cxn>
              <a:cxn ang="0">
                <a:pos x="429" y="185"/>
              </a:cxn>
              <a:cxn ang="0">
                <a:pos x="483" y="199"/>
              </a:cxn>
              <a:cxn ang="0">
                <a:pos x="537" y="213"/>
              </a:cxn>
              <a:cxn ang="0">
                <a:pos x="590" y="226"/>
              </a:cxn>
              <a:cxn ang="0">
                <a:pos x="644" y="240"/>
              </a:cxn>
              <a:cxn ang="0">
                <a:pos x="698" y="252"/>
              </a:cxn>
              <a:cxn ang="0">
                <a:pos x="751" y="264"/>
              </a:cxn>
              <a:cxn ang="0">
                <a:pos x="805" y="275"/>
              </a:cxn>
            </a:cxnLst>
            <a:rect l="0" t="0" r="r" b="b"/>
            <a:pathLst>
              <a:path w="805" h="275">
                <a:moveTo>
                  <a:pt x="0" y="0"/>
                </a:moveTo>
                <a:lnTo>
                  <a:pt x="4" y="41"/>
                </a:lnTo>
                <a:lnTo>
                  <a:pt x="9" y="54"/>
                </a:lnTo>
                <a:lnTo>
                  <a:pt x="13" y="61"/>
                </a:lnTo>
                <a:lnTo>
                  <a:pt x="18" y="64"/>
                </a:lnTo>
                <a:lnTo>
                  <a:pt x="22" y="68"/>
                </a:lnTo>
                <a:lnTo>
                  <a:pt x="27" y="70"/>
                </a:lnTo>
                <a:lnTo>
                  <a:pt x="31" y="73"/>
                </a:lnTo>
                <a:lnTo>
                  <a:pt x="36" y="76"/>
                </a:lnTo>
                <a:lnTo>
                  <a:pt x="40" y="78"/>
                </a:lnTo>
                <a:lnTo>
                  <a:pt x="45" y="80"/>
                </a:lnTo>
                <a:lnTo>
                  <a:pt x="49" y="82"/>
                </a:lnTo>
                <a:lnTo>
                  <a:pt x="54" y="83"/>
                </a:lnTo>
                <a:lnTo>
                  <a:pt x="107" y="100"/>
                </a:lnTo>
                <a:lnTo>
                  <a:pt x="161" y="113"/>
                </a:lnTo>
                <a:lnTo>
                  <a:pt x="215" y="126"/>
                </a:lnTo>
                <a:lnTo>
                  <a:pt x="268" y="139"/>
                </a:lnTo>
                <a:lnTo>
                  <a:pt x="322" y="154"/>
                </a:lnTo>
                <a:lnTo>
                  <a:pt x="376" y="169"/>
                </a:lnTo>
                <a:lnTo>
                  <a:pt x="429" y="185"/>
                </a:lnTo>
                <a:lnTo>
                  <a:pt x="483" y="199"/>
                </a:lnTo>
                <a:lnTo>
                  <a:pt x="537" y="213"/>
                </a:lnTo>
                <a:lnTo>
                  <a:pt x="590" y="226"/>
                </a:lnTo>
                <a:lnTo>
                  <a:pt x="644" y="240"/>
                </a:lnTo>
                <a:lnTo>
                  <a:pt x="698" y="252"/>
                </a:lnTo>
                <a:lnTo>
                  <a:pt x="751" y="264"/>
                </a:lnTo>
                <a:lnTo>
                  <a:pt x="805" y="275"/>
                </a:lnTo>
              </a:path>
            </a:pathLst>
          </a:custGeom>
          <a:noFill/>
          <a:ln w="31750">
            <a:solidFill>
              <a:srgbClr val="00FFFF"/>
            </a:solidFill>
            <a:prstDash val="solid"/>
            <a:round/>
            <a:headEnd/>
            <a:tailEnd/>
          </a:ln>
        </p:spPr>
        <p:txBody>
          <a:bodyPr/>
          <a:lstStyle/>
          <a:p>
            <a:pPr>
              <a:defRPr/>
            </a:pPr>
            <a:endParaRPr lang="en-US">
              <a:latin typeface="Arial" charset="0"/>
            </a:endParaRPr>
          </a:p>
        </p:txBody>
      </p:sp>
      <p:sp>
        <p:nvSpPr>
          <p:cNvPr id="624684" name="Freeform 44"/>
          <p:cNvSpPr>
            <a:spLocks/>
          </p:cNvSpPr>
          <p:nvPr/>
        </p:nvSpPr>
        <p:spPr bwMode="auto">
          <a:xfrm>
            <a:off x="2117725" y="1614489"/>
            <a:ext cx="8667750" cy="2516187"/>
          </a:xfrm>
          <a:custGeom>
            <a:avLst/>
            <a:gdLst/>
            <a:ahLst/>
            <a:cxnLst>
              <a:cxn ang="0">
                <a:pos x="0" y="0"/>
              </a:cxn>
              <a:cxn ang="0">
                <a:pos x="4" y="37"/>
              </a:cxn>
              <a:cxn ang="0">
                <a:pos x="9" y="46"/>
              </a:cxn>
              <a:cxn ang="0">
                <a:pos x="13" y="50"/>
              </a:cxn>
              <a:cxn ang="0">
                <a:pos x="18" y="53"/>
              </a:cxn>
              <a:cxn ang="0">
                <a:pos x="22" y="56"/>
              </a:cxn>
              <a:cxn ang="0">
                <a:pos x="27" y="59"/>
              </a:cxn>
              <a:cxn ang="0">
                <a:pos x="31" y="61"/>
              </a:cxn>
              <a:cxn ang="0">
                <a:pos x="36" y="63"/>
              </a:cxn>
              <a:cxn ang="0">
                <a:pos x="40" y="65"/>
              </a:cxn>
              <a:cxn ang="0">
                <a:pos x="45" y="66"/>
              </a:cxn>
              <a:cxn ang="0">
                <a:pos x="49" y="68"/>
              </a:cxn>
              <a:cxn ang="0">
                <a:pos x="54" y="69"/>
              </a:cxn>
              <a:cxn ang="0">
                <a:pos x="107" y="83"/>
              </a:cxn>
              <a:cxn ang="0">
                <a:pos x="161" y="95"/>
              </a:cxn>
              <a:cxn ang="0">
                <a:pos x="215" y="106"/>
              </a:cxn>
              <a:cxn ang="0">
                <a:pos x="268" y="118"/>
              </a:cxn>
              <a:cxn ang="0">
                <a:pos x="322" y="130"/>
              </a:cxn>
              <a:cxn ang="0">
                <a:pos x="376" y="144"/>
              </a:cxn>
              <a:cxn ang="0">
                <a:pos x="429" y="159"/>
              </a:cxn>
              <a:cxn ang="0">
                <a:pos x="483" y="173"/>
              </a:cxn>
              <a:cxn ang="0">
                <a:pos x="537" y="188"/>
              </a:cxn>
              <a:cxn ang="0">
                <a:pos x="590" y="203"/>
              </a:cxn>
              <a:cxn ang="0">
                <a:pos x="644" y="220"/>
              </a:cxn>
              <a:cxn ang="0">
                <a:pos x="698" y="233"/>
              </a:cxn>
              <a:cxn ang="0">
                <a:pos x="751" y="248"/>
              </a:cxn>
              <a:cxn ang="0">
                <a:pos x="805" y="263"/>
              </a:cxn>
            </a:cxnLst>
            <a:rect l="0" t="0" r="r" b="b"/>
            <a:pathLst>
              <a:path w="805" h="263">
                <a:moveTo>
                  <a:pt x="0" y="0"/>
                </a:moveTo>
                <a:lnTo>
                  <a:pt x="4" y="37"/>
                </a:lnTo>
                <a:lnTo>
                  <a:pt x="9" y="46"/>
                </a:lnTo>
                <a:lnTo>
                  <a:pt x="13" y="50"/>
                </a:lnTo>
                <a:lnTo>
                  <a:pt x="18" y="53"/>
                </a:lnTo>
                <a:lnTo>
                  <a:pt x="22" y="56"/>
                </a:lnTo>
                <a:lnTo>
                  <a:pt x="27" y="59"/>
                </a:lnTo>
                <a:lnTo>
                  <a:pt x="31" y="61"/>
                </a:lnTo>
                <a:lnTo>
                  <a:pt x="36" y="63"/>
                </a:lnTo>
                <a:lnTo>
                  <a:pt x="40" y="65"/>
                </a:lnTo>
                <a:lnTo>
                  <a:pt x="45" y="66"/>
                </a:lnTo>
                <a:lnTo>
                  <a:pt x="49" y="68"/>
                </a:lnTo>
                <a:lnTo>
                  <a:pt x="54" y="69"/>
                </a:lnTo>
                <a:lnTo>
                  <a:pt x="107" y="83"/>
                </a:lnTo>
                <a:lnTo>
                  <a:pt x="161" y="95"/>
                </a:lnTo>
                <a:lnTo>
                  <a:pt x="215" y="106"/>
                </a:lnTo>
                <a:lnTo>
                  <a:pt x="268" y="118"/>
                </a:lnTo>
                <a:lnTo>
                  <a:pt x="322" y="130"/>
                </a:lnTo>
                <a:lnTo>
                  <a:pt x="376" y="144"/>
                </a:lnTo>
                <a:lnTo>
                  <a:pt x="429" y="159"/>
                </a:lnTo>
                <a:lnTo>
                  <a:pt x="483" y="173"/>
                </a:lnTo>
                <a:lnTo>
                  <a:pt x="537" y="188"/>
                </a:lnTo>
                <a:lnTo>
                  <a:pt x="590" y="203"/>
                </a:lnTo>
                <a:lnTo>
                  <a:pt x="644" y="220"/>
                </a:lnTo>
                <a:lnTo>
                  <a:pt x="698" y="233"/>
                </a:lnTo>
                <a:lnTo>
                  <a:pt x="751" y="248"/>
                </a:lnTo>
                <a:lnTo>
                  <a:pt x="805" y="263"/>
                </a:lnTo>
              </a:path>
            </a:pathLst>
          </a:custGeom>
          <a:noFill/>
          <a:ln w="31750">
            <a:solidFill>
              <a:srgbClr val="00FF00"/>
            </a:solidFill>
            <a:prstDash val="solid"/>
            <a:round/>
            <a:headEnd/>
            <a:tailEnd/>
          </a:ln>
        </p:spPr>
        <p:txBody>
          <a:bodyPr/>
          <a:lstStyle/>
          <a:p>
            <a:pPr>
              <a:defRPr/>
            </a:pPr>
            <a:endParaRPr lang="en-US">
              <a:latin typeface="Arial" charset="0"/>
            </a:endParaRPr>
          </a:p>
        </p:txBody>
      </p:sp>
      <p:sp>
        <p:nvSpPr>
          <p:cNvPr id="624685" name="Freeform 45"/>
          <p:cNvSpPr>
            <a:spLocks/>
          </p:cNvSpPr>
          <p:nvPr/>
        </p:nvSpPr>
        <p:spPr bwMode="auto">
          <a:xfrm>
            <a:off x="2117725" y="1614489"/>
            <a:ext cx="3467100" cy="1176337"/>
          </a:xfrm>
          <a:custGeom>
            <a:avLst/>
            <a:gdLst/>
            <a:ahLst/>
            <a:cxnLst>
              <a:cxn ang="0">
                <a:pos x="0" y="0"/>
              </a:cxn>
              <a:cxn ang="0">
                <a:pos x="4" y="26"/>
              </a:cxn>
              <a:cxn ang="0">
                <a:pos x="9" y="33"/>
              </a:cxn>
              <a:cxn ang="0">
                <a:pos x="13" y="37"/>
              </a:cxn>
              <a:cxn ang="0">
                <a:pos x="18" y="41"/>
              </a:cxn>
              <a:cxn ang="0">
                <a:pos x="22" y="43"/>
              </a:cxn>
              <a:cxn ang="0">
                <a:pos x="27" y="45"/>
              </a:cxn>
              <a:cxn ang="0">
                <a:pos x="31" y="48"/>
              </a:cxn>
              <a:cxn ang="0">
                <a:pos x="36" y="50"/>
              </a:cxn>
              <a:cxn ang="0">
                <a:pos x="40" y="51"/>
              </a:cxn>
              <a:cxn ang="0">
                <a:pos x="45" y="53"/>
              </a:cxn>
              <a:cxn ang="0">
                <a:pos x="49" y="54"/>
              </a:cxn>
              <a:cxn ang="0">
                <a:pos x="54" y="56"/>
              </a:cxn>
              <a:cxn ang="0">
                <a:pos x="107" y="70"/>
              </a:cxn>
              <a:cxn ang="0">
                <a:pos x="161" y="83"/>
              </a:cxn>
              <a:cxn ang="0">
                <a:pos x="215" y="95"/>
              </a:cxn>
              <a:cxn ang="0">
                <a:pos x="268" y="107"/>
              </a:cxn>
              <a:cxn ang="0">
                <a:pos x="322" y="123"/>
              </a:cxn>
            </a:cxnLst>
            <a:rect l="0" t="0" r="r" b="b"/>
            <a:pathLst>
              <a:path w="322" h="123">
                <a:moveTo>
                  <a:pt x="0" y="0"/>
                </a:moveTo>
                <a:lnTo>
                  <a:pt x="4" y="26"/>
                </a:lnTo>
                <a:lnTo>
                  <a:pt x="9" y="33"/>
                </a:lnTo>
                <a:lnTo>
                  <a:pt x="13" y="37"/>
                </a:lnTo>
                <a:lnTo>
                  <a:pt x="18" y="41"/>
                </a:lnTo>
                <a:lnTo>
                  <a:pt x="22" y="43"/>
                </a:lnTo>
                <a:lnTo>
                  <a:pt x="27" y="45"/>
                </a:lnTo>
                <a:lnTo>
                  <a:pt x="31" y="48"/>
                </a:lnTo>
                <a:lnTo>
                  <a:pt x="36" y="50"/>
                </a:lnTo>
                <a:lnTo>
                  <a:pt x="40" y="51"/>
                </a:lnTo>
                <a:lnTo>
                  <a:pt x="45" y="53"/>
                </a:lnTo>
                <a:lnTo>
                  <a:pt x="49" y="54"/>
                </a:lnTo>
                <a:lnTo>
                  <a:pt x="54" y="56"/>
                </a:lnTo>
                <a:lnTo>
                  <a:pt x="107" y="70"/>
                </a:lnTo>
                <a:lnTo>
                  <a:pt x="161" y="83"/>
                </a:lnTo>
                <a:lnTo>
                  <a:pt x="215" y="95"/>
                </a:lnTo>
                <a:lnTo>
                  <a:pt x="268" y="107"/>
                </a:lnTo>
                <a:lnTo>
                  <a:pt x="322" y="123"/>
                </a:lnTo>
              </a:path>
            </a:pathLst>
          </a:custGeom>
          <a:noFill/>
          <a:ln w="31750">
            <a:solidFill>
              <a:srgbClr val="FF0000"/>
            </a:solidFill>
            <a:prstDash val="solid"/>
            <a:round/>
            <a:headEnd/>
            <a:tailEnd/>
          </a:ln>
        </p:spPr>
        <p:txBody>
          <a:bodyPr/>
          <a:lstStyle/>
          <a:p>
            <a:pPr>
              <a:defRPr/>
            </a:pPr>
            <a:endParaRPr lang="en-US">
              <a:latin typeface="Arial" charset="0"/>
            </a:endParaRPr>
          </a:p>
        </p:txBody>
      </p:sp>
      <p:sp>
        <p:nvSpPr>
          <p:cNvPr id="624686" name="Rectangle 46"/>
          <p:cNvSpPr>
            <a:spLocks noChangeArrowheads="1"/>
          </p:cNvSpPr>
          <p:nvPr/>
        </p:nvSpPr>
        <p:spPr bwMode="auto">
          <a:xfrm>
            <a:off x="1809750" y="5241926"/>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a:t>
            </a:r>
            <a:endParaRPr lang="en-US">
              <a:effectLst>
                <a:outerShdw blurRad="38100" dist="38100" dir="2700000" algn="tl">
                  <a:srgbClr val="000000"/>
                </a:outerShdw>
              </a:effectLst>
              <a:latin typeface="Arial" charset="0"/>
            </a:endParaRPr>
          </a:p>
        </p:txBody>
      </p:sp>
      <p:sp>
        <p:nvSpPr>
          <p:cNvPr id="624687" name="Rectangle 47"/>
          <p:cNvSpPr>
            <a:spLocks noChangeArrowheads="1"/>
          </p:cNvSpPr>
          <p:nvPr/>
        </p:nvSpPr>
        <p:spPr bwMode="auto">
          <a:xfrm>
            <a:off x="1692275" y="4486276"/>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20</a:t>
            </a:r>
            <a:endParaRPr lang="en-US">
              <a:effectLst>
                <a:outerShdw blurRad="38100" dist="38100" dir="2700000" algn="tl">
                  <a:srgbClr val="000000"/>
                </a:outerShdw>
              </a:effectLst>
              <a:latin typeface="Arial" charset="0"/>
            </a:endParaRPr>
          </a:p>
        </p:txBody>
      </p:sp>
      <p:sp>
        <p:nvSpPr>
          <p:cNvPr id="624688" name="Rectangle 48"/>
          <p:cNvSpPr>
            <a:spLocks noChangeArrowheads="1"/>
          </p:cNvSpPr>
          <p:nvPr/>
        </p:nvSpPr>
        <p:spPr bwMode="auto">
          <a:xfrm>
            <a:off x="1692275" y="3748089"/>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40</a:t>
            </a:r>
            <a:endParaRPr lang="en-US">
              <a:effectLst>
                <a:outerShdw blurRad="38100" dist="38100" dir="2700000" algn="tl">
                  <a:srgbClr val="000000"/>
                </a:outerShdw>
              </a:effectLst>
              <a:latin typeface="Arial" charset="0"/>
            </a:endParaRPr>
          </a:p>
        </p:txBody>
      </p:sp>
      <p:sp>
        <p:nvSpPr>
          <p:cNvPr id="624689" name="Rectangle 49"/>
          <p:cNvSpPr>
            <a:spLocks noChangeArrowheads="1"/>
          </p:cNvSpPr>
          <p:nvPr/>
        </p:nvSpPr>
        <p:spPr bwMode="auto">
          <a:xfrm>
            <a:off x="1692275" y="2992439"/>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60</a:t>
            </a:r>
            <a:endParaRPr lang="en-US">
              <a:effectLst>
                <a:outerShdw blurRad="38100" dist="38100" dir="2700000" algn="tl">
                  <a:srgbClr val="000000"/>
                </a:outerShdw>
              </a:effectLst>
              <a:latin typeface="Arial" charset="0"/>
            </a:endParaRPr>
          </a:p>
        </p:txBody>
      </p:sp>
      <p:sp>
        <p:nvSpPr>
          <p:cNvPr id="624690" name="Rectangle 50"/>
          <p:cNvSpPr>
            <a:spLocks noChangeArrowheads="1"/>
          </p:cNvSpPr>
          <p:nvPr/>
        </p:nvSpPr>
        <p:spPr bwMode="auto">
          <a:xfrm>
            <a:off x="1692275" y="2246314"/>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80</a:t>
            </a:r>
            <a:endParaRPr lang="en-US">
              <a:effectLst>
                <a:outerShdw blurRad="38100" dist="38100" dir="2700000" algn="tl">
                  <a:srgbClr val="000000"/>
                </a:outerShdw>
              </a:effectLst>
              <a:latin typeface="Arial" charset="0"/>
            </a:endParaRPr>
          </a:p>
        </p:txBody>
      </p:sp>
      <p:sp>
        <p:nvSpPr>
          <p:cNvPr id="624691" name="Rectangle 51"/>
          <p:cNvSpPr>
            <a:spLocks noChangeArrowheads="1"/>
          </p:cNvSpPr>
          <p:nvPr/>
        </p:nvSpPr>
        <p:spPr bwMode="auto">
          <a:xfrm>
            <a:off x="1573214" y="1498601"/>
            <a:ext cx="384721"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100</a:t>
            </a:r>
            <a:endParaRPr lang="en-US">
              <a:effectLst>
                <a:outerShdw blurRad="38100" dist="38100" dir="2700000" algn="tl">
                  <a:srgbClr val="000000"/>
                </a:outerShdw>
              </a:effectLst>
              <a:latin typeface="Arial" charset="0"/>
            </a:endParaRPr>
          </a:p>
        </p:txBody>
      </p:sp>
      <p:sp>
        <p:nvSpPr>
          <p:cNvPr id="624692" name="Rectangle 52"/>
          <p:cNvSpPr>
            <a:spLocks noChangeArrowheads="1"/>
          </p:cNvSpPr>
          <p:nvPr/>
        </p:nvSpPr>
        <p:spPr bwMode="auto">
          <a:xfrm>
            <a:off x="2036763" y="552926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0</a:t>
            </a:r>
            <a:endParaRPr lang="en-US">
              <a:effectLst>
                <a:outerShdw blurRad="38100" dist="38100" dir="2700000" algn="tl">
                  <a:srgbClr val="000000"/>
                </a:outerShdw>
              </a:effectLst>
              <a:latin typeface="Arial" charset="0"/>
            </a:endParaRPr>
          </a:p>
        </p:txBody>
      </p:sp>
      <p:sp>
        <p:nvSpPr>
          <p:cNvPr id="624693" name="Rectangle 53"/>
          <p:cNvSpPr>
            <a:spLocks noChangeArrowheads="1"/>
          </p:cNvSpPr>
          <p:nvPr/>
        </p:nvSpPr>
        <p:spPr bwMode="auto">
          <a:xfrm>
            <a:off x="2617788"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a:t>
            </a:r>
            <a:endParaRPr lang="en-US">
              <a:effectLst>
                <a:outerShdw blurRad="38100" dist="38100" dir="2700000" algn="tl">
                  <a:srgbClr val="000000"/>
                </a:outerShdw>
              </a:effectLst>
              <a:latin typeface="Arial" charset="0"/>
            </a:endParaRPr>
          </a:p>
        </p:txBody>
      </p:sp>
      <p:sp>
        <p:nvSpPr>
          <p:cNvPr id="624694" name="Rectangle 54"/>
          <p:cNvSpPr>
            <a:spLocks noChangeArrowheads="1"/>
          </p:cNvSpPr>
          <p:nvPr/>
        </p:nvSpPr>
        <p:spPr bwMode="auto">
          <a:xfrm>
            <a:off x="3187700"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2</a:t>
            </a:r>
            <a:endParaRPr lang="en-US">
              <a:effectLst>
                <a:outerShdw blurRad="38100" dist="38100" dir="2700000" algn="tl">
                  <a:srgbClr val="000000"/>
                </a:outerShdw>
              </a:effectLst>
              <a:latin typeface="Arial" charset="0"/>
            </a:endParaRPr>
          </a:p>
        </p:txBody>
      </p:sp>
      <p:sp>
        <p:nvSpPr>
          <p:cNvPr id="624695" name="Rectangle 55"/>
          <p:cNvSpPr>
            <a:spLocks noChangeArrowheads="1"/>
          </p:cNvSpPr>
          <p:nvPr/>
        </p:nvSpPr>
        <p:spPr bwMode="auto">
          <a:xfrm>
            <a:off x="3770313"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3</a:t>
            </a:r>
            <a:endParaRPr lang="en-US">
              <a:effectLst>
                <a:outerShdw blurRad="38100" dist="38100" dir="2700000" algn="tl">
                  <a:srgbClr val="000000"/>
                </a:outerShdw>
              </a:effectLst>
              <a:latin typeface="Arial" charset="0"/>
            </a:endParaRPr>
          </a:p>
        </p:txBody>
      </p:sp>
      <p:sp>
        <p:nvSpPr>
          <p:cNvPr id="624696" name="Rectangle 56"/>
          <p:cNvSpPr>
            <a:spLocks noChangeArrowheads="1"/>
          </p:cNvSpPr>
          <p:nvPr/>
        </p:nvSpPr>
        <p:spPr bwMode="auto">
          <a:xfrm>
            <a:off x="4351338"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4</a:t>
            </a:r>
            <a:endParaRPr lang="en-US">
              <a:effectLst>
                <a:outerShdw blurRad="38100" dist="38100" dir="2700000" algn="tl">
                  <a:srgbClr val="000000"/>
                </a:outerShdw>
              </a:effectLst>
              <a:latin typeface="Arial" charset="0"/>
            </a:endParaRPr>
          </a:p>
        </p:txBody>
      </p:sp>
      <p:sp>
        <p:nvSpPr>
          <p:cNvPr id="624697" name="Rectangle 57"/>
          <p:cNvSpPr>
            <a:spLocks noChangeArrowheads="1"/>
          </p:cNvSpPr>
          <p:nvPr/>
        </p:nvSpPr>
        <p:spPr bwMode="auto">
          <a:xfrm>
            <a:off x="4921250"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5</a:t>
            </a:r>
            <a:endParaRPr lang="en-US">
              <a:effectLst>
                <a:outerShdw blurRad="38100" dist="38100" dir="2700000" algn="tl">
                  <a:srgbClr val="000000"/>
                </a:outerShdw>
              </a:effectLst>
              <a:latin typeface="Arial" charset="0"/>
            </a:endParaRPr>
          </a:p>
        </p:txBody>
      </p:sp>
      <p:sp>
        <p:nvSpPr>
          <p:cNvPr id="624698" name="Rectangle 58"/>
          <p:cNvSpPr>
            <a:spLocks noChangeArrowheads="1"/>
          </p:cNvSpPr>
          <p:nvPr/>
        </p:nvSpPr>
        <p:spPr bwMode="auto">
          <a:xfrm>
            <a:off x="5502275"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6</a:t>
            </a:r>
            <a:endParaRPr lang="en-US">
              <a:effectLst>
                <a:outerShdw blurRad="38100" dist="38100" dir="2700000" algn="tl">
                  <a:srgbClr val="000000"/>
                </a:outerShdw>
              </a:effectLst>
              <a:latin typeface="Arial" charset="0"/>
            </a:endParaRPr>
          </a:p>
        </p:txBody>
      </p:sp>
      <p:sp>
        <p:nvSpPr>
          <p:cNvPr id="624699" name="Rectangle 59"/>
          <p:cNvSpPr>
            <a:spLocks noChangeArrowheads="1"/>
          </p:cNvSpPr>
          <p:nvPr/>
        </p:nvSpPr>
        <p:spPr bwMode="auto">
          <a:xfrm>
            <a:off x="6094413"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7</a:t>
            </a:r>
            <a:endParaRPr lang="en-US">
              <a:effectLst>
                <a:outerShdw blurRad="38100" dist="38100" dir="2700000" algn="tl">
                  <a:srgbClr val="000000"/>
                </a:outerShdw>
              </a:effectLst>
              <a:latin typeface="Arial" charset="0"/>
            </a:endParaRPr>
          </a:p>
        </p:txBody>
      </p:sp>
      <p:sp>
        <p:nvSpPr>
          <p:cNvPr id="624700" name="Rectangle 60"/>
          <p:cNvSpPr>
            <a:spLocks noChangeArrowheads="1"/>
          </p:cNvSpPr>
          <p:nvPr/>
        </p:nvSpPr>
        <p:spPr bwMode="auto">
          <a:xfrm>
            <a:off x="6664325"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8</a:t>
            </a:r>
            <a:endParaRPr lang="en-US">
              <a:effectLst>
                <a:outerShdw blurRad="38100" dist="38100" dir="2700000" algn="tl">
                  <a:srgbClr val="000000"/>
                </a:outerShdw>
              </a:effectLst>
              <a:latin typeface="Arial" charset="0"/>
            </a:endParaRPr>
          </a:p>
        </p:txBody>
      </p:sp>
      <p:sp>
        <p:nvSpPr>
          <p:cNvPr id="624701" name="Rectangle 61"/>
          <p:cNvSpPr>
            <a:spLocks noChangeArrowheads="1"/>
          </p:cNvSpPr>
          <p:nvPr/>
        </p:nvSpPr>
        <p:spPr bwMode="auto">
          <a:xfrm>
            <a:off x="7245350" y="5548314"/>
            <a:ext cx="12824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9</a:t>
            </a:r>
            <a:endParaRPr lang="en-US">
              <a:effectLst>
                <a:outerShdw blurRad="38100" dist="38100" dir="2700000" algn="tl">
                  <a:srgbClr val="000000"/>
                </a:outerShdw>
              </a:effectLst>
              <a:latin typeface="Arial" charset="0"/>
            </a:endParaRPr>
          </a:p>
        </p:txBody>
      </p:sp>
      <p:sp>
        <p:nvSpPr>
          <p:cNvPr id="624702" name="Rectangle 62"/>
          <p:cNvSpPr>
            <a:spLocks noChangeArrowheads="1"/>
          </p:cNvSpPr>
          <p:nvPr/>
        </p:nvSpPr>
        <p:spPr bwMode="auto">
          <a:xfrm>
            <a:off x="7762875" y="5548314"/>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10</a:t>
            </a:r>
            <a:endParaRPr lang="en-US">
              <a:effectLst>
                <a:outerShdw blurRad="38100" dist="38100" dir="2700000" algn="tl">
                  <a:srgbClr val="000000"/>
                </a:outerShdw>
              </a:effectLst>
              <a:latin typeface="Arial" charset="0"/>
            </a:endParaRPr>
          </a:p>
        </p:txBody>
      </p:sp>
      <p:sp>
        <p:nvSpPr>
          <p:cNvPr id="624703" name="Rectangle 63"/>
          <p:cNvSpPr>
            <a:spLocks noChangeArrowheads="1"/>
          </p:cNvSpPr>
          <p:nvPr/>
        </p:nvSpPr>
        <p:spPr bwMode="auto">
          <a:xfrm>
            <a:off x="8332789" y="5548314"/>
            <a:ext cx="239361"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11</a:t>
            </a:r>
            <a:endParaRPr lang="en-US">
              <a:effectLst>
                <a:outerShdw blurRad="38100" dist="38100" dir="2700000" algn="tl">
                  <a:srgbClr val="000000"/>
                </a:outerShdw>
              </a:effectLst>
              <a:latin typeface="Arial" charset="0"/>
            </a:endParaRPr>
          </a:p>
        </p:txBody>
      </p:sp>
      <p:sp>
        <p:nvSpPr>
          <p:cNvPr id="624704" name="Rectangle 64"/>
          <p:cNvSpPr>
            <a:spLocks noChangeArrowheads="1"/>
          </p:cNvSpPr>
          <p:nvPr/>
        </p:nvSpPr>
        <p:spPr bwMode="auto">
          <a:xfrm>
            <a:off x="8915400" y="5548314"/>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12</a:t>
            </a:r>
            <a:endParaRPr lang="en-US">
              <a:effectLst>
                <a:outerShdw blurRad="38100" dist="38100" dir="2700000" algn="tl">
                  <a:srgbClr val="000000"/>
                </a:outerShdw>
              </a:effectLst>
              <a:latin typeface="Arial" charset="0"/>
            </a:endParaRPr>
          </a:p>
        </p:txBody>
      </p:sp>
      <p:sp>
        <p:nvSpPr>
          <p:cNvPr id="624705" name="Rectangle 65"/>
          <p:cNvSpPr>
            <a:spLocks noChangeArrowheads="1"/>
          </p:cNvSpPr>
          <p:nvPr/>
        </p:nvSpPr>
        <p:spPr bwMode="auto">
          <a:xfrm>
            <a:off x="9496425" y="5548314"/>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13</a:t>
            </a:r>
            <a:endParaRPr lang="en-US">
              <a:effectLst>
                <a:outerShdw blurRad="38100" dist="38100" dir="2700000" algn="tl">
                  <a:srgbClr val="000000"/>
                </a:outerShdw>
              </a:effectLst>
              <a:latin typeface="Arial" charset="0"/>
            </a:endParaRPr>
          </a:p>
        </p:txBody>
      </p:sp>
      <p:sp>
        <p:nvSpPr>
          <p:cNvPr id="624706" name="Rectangle 66"/>
          <p:cNvSpPr>
            <a:spLocks noChangeArrowheads="1"/>
          </p:cNvSpPr>
          <p:nvPr/>
        </p:nvSpPr>
        <p:spPr bwMode="auto">
          <a:xfrm>
            <a:off x="10085388" y="5548314"/>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14</a:t>
            </a:r>
            <a:endParaRPr lang="en-US">
              <a:effectLst>
                <a:outerShdw blurRad="38100" dist="38100" dir="2700000" algn="tl">
                  <a:srgbClr val="000000"/>
                </a:outerShdw>
              </a:effectLst>
              <a:latin typeface="Arial" charset="0"/>
            </a:endParaRPr>
          </a:p>
        </p:txBody>
      </p:sp>
      <p:sp>
        <p:nvSpPr>
          <p:cNvPr id="624707" name="Rectangle 67"/>
          <p:cNvSpPr>
            <a:spLocks noChangeArrowheads="1"/>
          </p:cNvSpPr>
          <p:nvPr/>
        </p:nvSpPr>
        <p:spPr bwMode="auto">
          <a:xfrm>
            <a:off x="10668000" y="5548314"/>
            <a:ext cx="256480" cy="276999"/>
          </a:xfrm>
          <a:prstGeom prst="rect">
            <a:avLst/>
          </a:prstGeom>
          <a:noFill/>
          <a:ln w="9525">
            <a:noFill/>
            <a:miter lim="800000"/>
            <a:headEnd/>
            <a:tailEnd/>
          </a:ln>
        </p:spPr>
        <p:txBody>
          <a:bodyPr wrap="none" lIns="0" tIns="0" rIns="0" bIns="0">
            <a:spAutoFit/>
          </a:bodyPr>
          <a:lstStyle/>
          <a:p>
            <a:pPr>
              <a:defRPr/>
            </a:pPr>
            <a:r>
              <a:rPr lang="en-US">
                <a:solidFill>
                  <a:srgbClr val="FFFFFF"/>
                </a:solidFill>
                <a:effectLst>
                  <a:outerShdw blurRad="38100" dist="38100" dir="2700000" algn="tl">
                    <a:srgbClr val="000000"/>
                  </a:outerShdw>
                </a:effectLst>
                <a:latin typeface="Arial" charset="0"/>
              </a:rPr>
              <a:t>15</a:t>
            </a:r>
            <a:endParaRPr lang="en-US">
              <a:effectLst>
                <a:outerShdw blurRad="38100" dist="38100" dir="2700000" algn="tl">
                  <a:srgbClr val="000000"/>
                </a:outerShdw>
              </a:effectLst>
              <a:latin typeface="Arial" charset="0"/>
            </a:endParaRPr>
          </a:p>
        </p:txBody>
      </p:sp>
      <p:sp>
        <p:nvSpPr>
          <p:cNvPr id="624708" name="Rectangle 68"/>
          <p:cNvSpPr>
            <a:spLocks noChangeArrowheads="1"/>
          </p:cNvSpPr>
          <p:nvPr/>
        </p:nvSpPr>
        <p:spPr bwMode="auto">
          <a:xfrm>
            <a:off x="1203326" y="1182689"/>
            <a:ext cx="65" cy="276999"/>
          </a:xfrm>
          <a:prstGeom prst="rect">
            <a:avLst/>
          </a:prstGeom>
          <a:noFill/>
          <a:ln w="9525">
            <a:noFill/>
            <a:miter lim="800000"/>
            <a:headEnd/>
            <a:tailEnd/>
          </a:ln>
        </p:spPr>
        <p:txBody>
          <a:bodyPr wrap="none" lIns="0" tIns="0" rIns="0" bIns="0">
            <a:spAutoFit/>
          </a:bodyPr>
          <a:lstStyle/>
          <a:p>
            <a:pPr>
              <a:defRPr/>
            </a:pPr>
            <a:endParaRPr lang="en-US">
              <a:effectLst>
                <a:outerShdw blurRad="38100" dist="38100" dir="2700000" algn="tl">
                  <a:srgbClr val="000000"/>
                </a:outerShdw>
              </a:effectLst>
              <a:latin typeface="Arial" charset="0"/>
            </a:endParaRPr>
          </a:p>
        </p:txBody>
      </p:sp>
      <p:sp>
        <p:nvSpPr>
          <p:cNvPr id="624709" name="Rectangle 69"/>
          <p:cNvSpPr>
            <a:spLocks noChangeArrowheads="1"/>
          </p:cNvSpPr>
          <p:nvPr/>
        </p:nvSpPr>
        <p:spPr bwMode="auto">
          <a:xfrm>
            <a:off x="1203326" y="1182689"/>
            <a:ext cx="65" cy="276999"/>
          </a:xfrm>
          <a:prstGeom prst="rect">
            <a:avLst/>
          </a:prstGeom>
          <a:noFill/>
          <a:ln w="9525">
            <a:noFill/>
            <a:miter lim="800000"/>
            <a:headEnd/>
            <a:tailEnd/>
          </a:ln>
        </p:spPr>
        <p:txBody>
          <a:bodyPr wrap="none" lIns="0" tIns="0" rIns="0" bIns="0">
            <a:spAutoFit/>
          </a:bodyPr>
          <a:lstStyle/>
          <a:p>
            <a:pPr>
              <a:defRPr/>
            </a:pPr>
            <a:endParaRPr lang="en-US">
              <a:effectLst>
                <a:outerShdw blurRad="38100" dist="38100" dir="2700000" algn="tl">
                  <a:srgbClr val="000000"/>
                </a:outerShdw>
              </a:effectLst>
              <a:latin typeface="Arial" charset="0"/>
            </a:endParaRPr>
          </a:p>
        </p:txBody>
      </p:sp>
      <p:sp>
        <p:nvSpPr>
          <p:cNvPr id="624710" name="Rectangle 70"/>
          <p:cNvSpPr>
            <a:spLocks noChangeArrowheads="1"/>
          </p:cNvSpPr>
          <p:nvPr/>
        </p:nvSpPr>
        <p:spPr bwMode="auto">
          <a:xfrm>
            <a:off x="6113464" y="5892800"/>
            <a:ext cx="776431" cy="369332"/>
          </a:xfrm>
          <a:prstGeom prst="rect">
            <a:avLst/>
          </a:prstGeom>
          <a:noFill/>
          <a:ln w="9525">
            <a:noFill/>
            <a:miter lim="800000"/>
            <a:headEnd/>
            <a:tailEnd/>
          </a:ln>
        </p:spPr>
        <p:txBody>
          <a:bodyPr wrap="none" lIns="0" tIns="0" rIns="0" bIns="0">
            <a:spAutoFit/>
          </a:bodyPr>
          <a:lstStyle/>
          <a:p>
            <a:pPr>
              <a:defRPr/>
            </a:pPr>
            <a:r>
              <a:rPr lang="en-US" sz="2400">
                <a:solidFill>
                  <a:srgbClr val="FFFFFF"/>
                </a:solidFill>
                <a:effectLst>
                  <a:outerShdw blurRad="38100" dist="38100" dir="2700000" algn="tl">
                    <a:srgbClr val="000000"/>
                  </a:outerShdw>
                </a:effectLst>
                <a:latin typeface="Arial" charset="0"/>
              </a:rPr>
              <a:t>Years</a:t>
            </a:r>
            <a:endParaRPr lang="en-US" sz="2400">
              <a:effectLst>
                <a:outerShdw blurRad="38100" dist="38100" dir="2700000" algn="tl">
                  <a:srgbClr val="000000"/>
                </a:outerShdw>
              </a:effectLst>
              <a:latin typeface="Arial" charset="0"/>
            </a:endParaRPr>
          </a:p>
        </p:txBody>
      </p:sp>
      <p:sp>
        <p:nvSpPr>
          <p:cNvPr id="624711" name="Rectangle 71"/>
          <p:cNvSpPr>
            <a:spLocks noChangeArrowheads="1"/>
          </p:cNvSpPr>
          <p:nvPr/>
        </p:nvSpPr>
        <p:spPr bwMode="auto">
          <a:xfrm>
            <a:off x="2419351" y="3432176"/>
            <a:ext cx="3262313" cy="1082675"/>
          </a:xfrm>
          <a:prstGeom prst="rect">
            <a:avLst/>
          </a:prstGeom>
          <a:noFill/>
          <a:ln w="22225">
            <a:solidFill>
              <a:srgbClr val="FFFFFF"/>
            </a:solidFill>
            <a:miter lim="800000"/>
            <a:headEnd/>
            <a:tailEnd/>
          </a:ln>
        </p:spPr>
        <p:txBody>
          <a:bodyPr/>
          <a:lstStyle/>
          <a:p>
            <a:pPr>
              <a:defRPr/>
            </a:pPr>
            <a:endParaRPr lang="en-US">
              <a:latin typeface="Arial" charset="0"/>
            </a:endParaRPr>
          </a:p>
        </p:txBody>
      </p:sp>
      <p:sp>
        <p:nvSpPr>
          <p:cNvPr id="624712" name="Line 72"/>
          <p:cNvSpPr>
            <a:spLocks noChangeShapeType="1"/>
          </p:cNvSpPr>
          <p:nvPr/>
        </p:nvSpPr>
        <p:spPr bwMode="auto">
          <a:xfrm>
            <a:off x="2914650" y="3605214"/>
            <a:ext cx="312738" cy="1587"/>
          </a:xfrm>
          <a:prstGeom prst="line">
            <a:avLst/>
          </a:prstGeom>
          <a:noFill/>
          <a:ln w="31750">
            <a:solidFill>
              <a:srgbClr val="00FFFF"/>
            </a:solidFill>
            <a:round/>
            <a:headEnd/>
            <a:tailEnd/>
          </a:ln>
        </p:spPr>
        <p:txBody>
          <a:bodyPr/>
          <a:lstStyle/>
          <a:p>
            <a:pPr>
              <a:defRPr/>
            </a:pPr>
            <a:endParaRPr lang="en-US">
              <a:latin typeface="Arial" charset="0"/>
            </a:endParaRPr>
          </a:p>
        </p:txBody>
      </p:sp>
      <p:sp>
        <p:nvSpPr>
          <p:cNvPr id="624713" name="Rectangle 73"/>
          <p:cNvSpPr>
            <a:spLocks noChangeArrowheads="1"/>
          </p:cNvSpPr>
          <p:nvPr/>
        </p:nvSpPr>
        <p:spPr bwMode="auto">
          <a:xfrm>
            <a:off x="3270250" y="3519489"/>
            <a:ext cx="1671638" cy="198437"/>
          </a:xfrm>
          <a:prstGeom prst="rect">
            <a:avLst/>
          </a:prstGeom>
          <a:noFill/>
          <a:ln w="9525">
            <a:noFill/>
            <a:miter lim="800000"/>
            <a:headEnd/>
            <a:tailEnd/>
          </a:ln>
        </p:spPr>
        <p:txBody>
          <a:bodyPr wrap="none" lIns="0" tIns="0" rIns="0" bIns="0">
            <a:spAutoFit/>
          </a:bodyPr>
          <a:lstStyle/>
          <a:p>
            <a:pPr>
              <a:defRPr/>
            </a:pPr>
            <a:r>
              <a:rPr lang="en-US" sz="1300" b="1">
                <a:solidFill>
                  <a:srgbClr val="FFFFFF"/>
                </a:solidFill>
                <a:latin typeface="Arial" charset="0"/>
              </a:rPr>
              <a:t>1982-1991 (N=18,846)</a:t>
            </a:r>
            <a:endParaRPr lang="en-US">
              <a:effectLst>
                <a:outerShdw blurRad="38100" dist="38100" dir="2700000" algn="tl">
                  <a:srgbClr val="000000"/>
                </a:outerShdw>
              </a:effectLst>
              <a:latin typeface="Arial" charset="0"/>
            </a:endParaRPr>
          </a:p>
        </p:txBody>
      </p:sp>
      <p:sp>
        <p:nvSpPr>
          <p:cNvPr id="624714" name="Line 74"/>
          <p:cNvSpPr>
            <a:spLocks noChangeShapeType="1"/>
          </p:cNvSpPr>
          <p:nvPr/>
        </p:nvSpPr>
        <p:spPr bwMode="auto">
          <a:xfrm>
            <a:off x="2914650" y="3949700"/>
            <a:ext cx="312738" cy="1588"/>
          </a:xfrm>
          <a:prstGeom prst="line">
            <a:avLst/>
          </a:prstGeom>
          <a:noFill/>
          <a:ln w="31750">
            <a:solidFill>
              <a:srgbClr val="00FF00"/>
            </a:solidFill>
            <a:round/>
            <a:headEnd/>
            <a:tailEnd/>
          </a:ln>
        </p:spPr>
        <p:txBody>
          <a:bodyPr/>
          <a:lstStyle/>
          <a:p>
            <a:pPr>
              <a:defRPr/>
            </a:pPr>
            <a:endParaRPr lang="en-US">
              <a:latin typeface="Arial" charset="0"/>
            </a:endParaRPr>
          </a:p>
        </p:txBody>
      </p:sp>
      <p:sp>
        <p:nvSpPr>
          <p:cNvPr id="624715" name="Rectangle 75"/>
          <p:cNvSpPr>
            <a:spLocks noChangeArrowheads="1"/>
          </p:cNvSpPr>
          <p:nvPr/>
        </p:nvSpPr>
        <p:spPr bwMode="auto">
          <a:xfrm>
            <a:off x="3270250" y="3863975"/>
            <a:ext cx="1671638" cy="198438"/>
          </a:xfrm>
          <a:prstGeom prst="rect">
            <a:avLst/>
          </a:prstGeom>
          <a:noFill/>
          <a:ln w="9525">
            <a:noFill/>
            <a:miter lim="800000"/>
            <a:headEnd/>
            <a:tailEnd/>
          </a:ln>
        </p:spPr>
        <p:txBody>
          <a:bodyPr wrap="none" lIns="0" tIns="0" rIns="0" bIns="0">
            <a:spAutoFit/>
          </a:bodyPr>
          <a:lstStyle/>
          <a:p>
            <a:pPr>
              <a:defRPr/>
            </a:pPr>
            <a:r>
              <a:rPr lang="en-US" sz="1300" b="1">
                <a:solidFill>
                  <a:srgbClr val="FFFFFF"/>
                </a:solidFill>
                <a:latin typeface="Arial" charset="0"/>
              </a:rPr>
              <a:t>1992-2001 (N=35,238)</a:t>
            </a:r>
            <a:endParaRPr lang="en-US">
              <a:effectLst>
                <a:outerShdw blurRad="38100" dist="38100" dir="2700000" algn="tl">
                  <a:srgbClr val="000000"/>
                </a:outerShdw>
              </a:effectLst>
              <a:latin typeface="Arial" charset="0"/>
            </a:endParaRPr>
          </a:p>
        </p:txBody>
      </p:sp>
      <p:sp>
        <p:nvSpPr>
          <p:cNvPr id="624716" name="Line 76"/>
          <p:cNvSpPr>
            <a:spLocks noChangeShapeType="1"/>
          </p:cNvSpPr>
          <p:nvPr/>
        </p:nvSpPr>
        <p:spPr bwMode="auto">
          <a:xfrm>
            <a:off x="2914650" y="4303714"/>
            <a:ext cx="312738" cy="1587"/>
          </a:xfrm>
          <a:prstGeom prst="line">
            <a:avLst/>
          </a:prstGeom>
          <a:noFill/>
          <a:ln w="31750">
            <a:solidFill>
              <a:srgbClr val="FF0000"/>
            </a:solidFill>
            <a:round/>
            <a:headEnd/>
            <a:tailEnd/>
          </a:ln>
        </p:spPr>
        <p:txBody>
          <a:bodyPr/>
          <a:lstStyle/>
          <a:p>
            <a:pPr>
              <a:defRPr/>
            </a:pPr>
            <a:endParaRPr lang="en-US">
              <a:latin typeface="Arial" charset="0"/>
            </a:endParaRPr>
          </a:p>
        </p:txBody>
      </p:sp>
      <p:sp>
        <p:nvSpPr>
          <p:cNvPr id="624717" name="Rectangle 77"/>
          <p:cNvSpPr>
            <a:spLocks noChangeArrowheads="1"/>
          </p:cNvSpPr>
          <p:nvPr/>
        </p:nvSpPr>
        <p:spPr bwMode="auto">
          <a:xfrm>
            <a:off x="3270250" y="4217989"/>
            <a:ext cx="1809750" cy="198437"/>
          </a:xfrm>
          <a:prstGeom prst="rect">
            <a:avLst/>
          </a:prstGeom>
          <a:noFill/>
          <a:ln w="9525">
            <a:noFill/>
            <a:miter lim="800000"/>
            <a:headEnd/>
            <a:tailEnd/>
          </a:ln>
        </p:spPr>
        <p:txBody>
          <a:bodyPr wrap="none" lIns="0" tIns="0" rIns="0" bIns="0">
            <a:spAutoFit/>
          </a:bodyPr>
          <a:lstStyle/>
          <a:p>
            <a:pPr>
              <a:defRPr/>
            </a:pPr>
            <a:r>
              <a:rPr lang="en-US" sz="1300" b="1">
                <a:solidFill>
                  <a:srgbClr val="FFFFFF"/>
                </a:solidFill>
                <a:latin typeface="Arial" charset="0"/>
              </a:rPr>
              <a:t>2002-6/2007 (N=15,620)</a:t>
            </a:r>
            <a:endParaRPr lang="en-US">
              <a:effectLst>
                <a:outerShdw blurRad="38100" dist="38100" dir="2700000" algn="tl">
                  <a:srgbClr val="000000"/>
                </a:outerShdw>
              </a:effectLst>
              <a:latin typeface="Arial" charset="0"/>
            </a:endParaRPr>
          </a:p>
        </p:txBody>
      </p:sp>
      <p:sp>
        <p:nvSpPr>
          <p:cNvPr id="624718" name="Rectangle 78"/>
          <p:cNvSpPr>
            <a:spLocks noChangeArrowheads="1"/>
          </p:cNvSpPr>
          <p:nvPr/>
        </p:nvSpPr>
        <p:spPr bwMode="auto">
          <a:xfrm>
            <a:off x="4848226" y="1809750"/>
            <a:ext cx="5027613" cy="344488"/>
          </a:xfrm>
          <a:prstGeom prst="rect">
            <a:avLst/>
          </a:prstGeom>
          <a:noFill/>
          <a:ln w="9525">
            <a:noFill/>
            <a:miter lim="800000"/>
            <a:headEnd/>
            <a:tailEnd/>
          </a:ln>
        </p:spPr>
        <p:txBody>
          <a:bodyPr/>
          <a:lstStyle/>
          <a:p>
            <a:pPr>
              <a:defRPr/>
            </a:pPr>
            <a:endParaRPr lang="en-US">
              <a:latin typeface="Arial" charset="0"/>
            </a:endParaRPr>
          </a:p>
        </p:txBody>
      </p:sp>
      <p:sp>
        <p:nvSpPr>
          <p:cNvPr id="624719" name="Rectangle 79"/>
          <p:cNvSpPr>
            <a:spLocks noChangeArrowheads="1"/>
          </p:cNvSpPr>
          <p:nvPr/>
        </p:nvSpPr>
        <p:spPr bwMode="auto">
          <a:xfrm>
            <a:off x="4960938" y="1881189"/>
            <a:ext cx="3200400" cy="198437"/>
          </a:xfrm>
          <a:prstGeom prst="rect">
            <a:avLst/>
          </a:prstGeom>
          <a:noFill/>
          <a:ln w="9525">
            <a:noFill/>
            <a:miter lim="800000"/>
            <a:headEnd/>
            <a:tailEnd/>
          </a:ln>
        </p:spPr>
        <p:txBody>
          <a:bodyPr wrap="none" lIns="0" tIns="0" rIns="0" bIns="0">
            <a:spAutoFit/>
          </a:bodyPr>
          <a:lstStyle/>
          <a:p>
            <a:pPr>
              <a:defRPr/>
            </a:pPr>
            <a:r>
              <a:rPr lang="en-US" sz="1300" b="1">
                <a:solidFill>
                  <a:srgbClr val="FFFF00"/>
                </a:solidFill>
                <a:latin typeface="Arial" charset="0"/>
              </a:rPr>
              <a:t>All comparisons significant at p &lt; 0.0001</a:t>
            </a:r>
            <a:endParaRPr lang="en-US">
              <a:effectLst>
                <a:outerShdw blurRad="38100" dist="38100" dir="2700000" algn="tl">
                  <a:srgbClr val="000000"/>
                </a:outerShdw>
              </a:effectLst>
              <a:latin typeface="Arial" charset="0"/>
            </a:endParaRPr>
          </a:p>
        </p:txBody>
      </p:sp>
      <p:grpSp>
        <p:nvGrpSpPr>
          <p:cNvPr id="85068" name="Group 82"/>
          <p:cNvGrpSpPr>
            <a:grpSpLocks/>
          </p:cNvGrpSpPr>
          <p:nvPr/>
        </p:nvGrpSpPr>
        <p:grpSpPr bwMode="auto">
          <a:xfrm>
            <a:off x="2220913" y="4748214"/>
            <a:ext cx="7396162" cy="498475"/>
            <a:chOff x="799" y="2991"/>
            <a:chExt cx="4659" cy="314"/>
          </a:xfrm>
        </p:grpSpPr>
        <p:sp>
          <p:nvSpPr>
            <p:cNvPr id="624720" name="Rectangle 80"/>
            <p:cNvSpPr>
              <a:spLocks noChangeArrowheads="1"/>
            </p:cNvSpPr>
            <p:nvPr/>
          </p:nvSpPr>
          <p:spPr bwMode="auto">
            <a:xfrm>
              <a:off x="799" y="2991"/>
              <a:ext cx="4659" cy="314"/>
            </a:xfrm>
            <a:prstGeom prst="rect">
              <a:avLst/>
            </a:prstGeom>
            <a:noFill/>
            <a:ln w="9525">
              <a:noFill/>
              <a:miter lim="800000"/>
              <a:headEnd/>
              <a:tailEnd/>
            </a:ln>
          </p:spPr>
          <p:txBody>
            <a:bodyPr/>
            <a:lstStyle/>
            <a:p>
              <a:pPr>
                <a:defRPr/>
              </a:pPr>
              <a:endParaRPr lang="en-US">
                <a:latin typeface="Arial" charset="0"/>
              </a:endParaRPr>
            </a:p>
          </p:txBody>
        </p:sp>
        <p:sp>
          <p:nvSpPr>
            <p:cNvPr id="624721" name="Rectangle 81"/>
            <p:cNvSpPr>
              <a:spLocks noChangeArrowheads="1"/>
            </p:cNvSpPr>
            <p:nvPr/>
          </p:nvSpPr>
          <p:spPr bwMode="auto">
            <a:xfrm>
              <a:off x="799" y="2991"/>
              <a:ext cx="4659" cy="314"/>
            </a:xfrm>
            <a:prstGeom prst="rect">
              <a:avLst/>
            </a:prstGeom>
            <a:noFill/>
            <a:ln w="11113" cap="rnd">
              <a:solidFill>
                <a:srgbClr val="FFFF00"/>
              </a:solidFill>
              <a:miter lim="800000"/>
              <a:headEnd/>
              <a:tailEnd/>
            </a:ln>
          </p:spPr>
          <p:txBody>
            <a:bodyPr/>
            <a:lstStyle/>
            <a:p>
              <a:pPr>
                <a:defRPr/>
              </a:pPr>
              <a:endParaRPr lang="en-US">
                <a:latin typeface="Arial" charset="0"/>
              </a:endParaRPr>
            </a:p>
          </p:txBody>
        </p:sp>
      </p:grpSp>
      <p:sp>
        <p:nvSpPr>
          <p:cNvPr id="624723" name="Rectangle 83"/>
          <p:cNvSpPr>
            <a:spLocks noChangeArrowheads="1"/>
          </p:cNvSpPr>
          <p:nvPr/>
        </p:nvSpPr>
        <p:spPr bwMode="auto">
          <a:xfrm>
            <a:off x="2268538" y="4916489"/>
            <a:ext cx="5670550" cy="198437"/>
          </a:xfrm>
          <a:prstGeom prst="rect">
            <a:avLst/>
          </a:prstGeom>
          <a:noFill/>
          <a:ln w="9525">
            <a:noFill/>
            <a:miter lim="800000"/>
            <a:headEnd/>
            <a:tailEnd/>
          </a:ln>
        </p:spPr>
        <p:txBody>
          <a:bodyPr wrap="none" lIns="0" tIns="0" rIns="0" bIns="0">
            <a:spAutoFit/>
          </a:bodyPr>
          <a:lstStyle/>
          <a:p>
            <a:pPr>
              <a:defRPr/>
            </a:pPr>
            <a:r>
              <a:rPr lang="en-US" sz="1300" b="1">
                <a:solidFill>
                  <a:srgbClr val="FFFFFF"/>
                </a:solidFill>
                <a:latin typeface="Arial" charset="0"/>
              </a:rPr>
              <a:t>HALF-LIFE 1982-1991: 8.8 years; 1992-2001: 10.5 years; 2002-6/2007: NA</a:t>
            </a:r>
            <a:endParaRPr lang="en-US">
              <a:effectLst>
                <a:outerShdw blurRad="38100" dist="38100" dir="2700000" algn="tl">
                  <a:srgbClr val="000000"/>
                </a:outerShdw>
              </a:effectLst>
              <a:latin typeface="Arial" charset="0"/>
            </a:endParaRPr>
          </a:p>
        </p:txBody>
      </p:sp>
      <p:sp>
        <p:nvSpPr>
          <p:cNvPr id="624724" name="Rectangle 84"/>
          <p:cNvSpPr>
            <a:spLocks noChangeArrowheads="1"/>
          </p:cNvSpPr>
          <p:nvPr/>
        </p:nvSpPr>
        <p:spPr bwMode="auto">
          <a:xfrm rot="16200000">
            <a:off x="685709" y="3131622"/>
            <a:ext cx="1660711" cy="369332"/>
          </a:xfrm>
          <a:prstGeom prst="rect">
            <a:avLst/>
          </a:prstGeom>
          <a:noFill/>
          <a:ln w="9525">
            <a:noFill/>
            <a:miter lim="800000"/>
            <a:headEnd/>
            <a:tailEnd/>
          </a:ln>
        </p:spPr>
        <p:txBody>
          <a:bodyPr wrap="none" lIns="0" tIns="0" rIns="0" bIns="0">
            <a:spAutoFit/>
          </a:bodyPr>
          <a:lstStyle/>
          <a:p>
            <a:pPr>
              <a:defRPr/>
            </a:pPr>
            <a:r>
              <a:rPr lang="en-US" sz="2400">
                <a:solidFill>
                  <a:srgbClr val="FFFFFF"/>
                </a:solidFill>
                <a:effectLst>
                  <a:outerShdw blurRad="38100" dist="38100" dir="2700000" algn="tl">
                    <a:srgbClr val="000000"/>
                  </a:outerShdw>
                </a:effectLst>
                <a:latin typeface="Arial" charset="0"/>
              </a:rPr>
              <a:t>Survival (%)</a:t>
            </a:r>
            <a:endParaRPr lang="en-US" sz="2400">
              <a:effectLst>
                <a:outerShdw blurRad="38100" dist="38100" dir="2700000" algn="tl">
                  <a:srgbClr val="000000"/>
                </a:outerShdw>
              </a:effectLst>
              <a:latin typeface="Arial" charset="0"/>
            </a:endParaRPr>
          </a:p>
        </p:txBody>
      </p:sp>
      <p:sp>
        <p:nvSpPr>
          <p:cNvPr id="624725" name="Rectangle 85"/>
          <p:cNvSpPr>
            <a:spLocks noChangeArrowheads="1"/>
          </p:cNvSpPr>
          <p:nvPr/>
        </p:nvSpPr>
        <p:spPr bwMode="auto">
          <a:xfrm rot="16200000">
            <a:off x="1525201" y="3475007"/>
            <a:ext cx="276999" cy="65"/>
          </a:xfrm>
          <a:prstGeom prst="rect">
            <a:avLst/>
          </a:prstGeom>
          <a:noFill/>
          <a:ln w="9525">
            <a:noFill/>
            <a:miter lim="800000"/>
            <a:headEnd/>
            <a:tailEnd/>
          </a:ln>
        </p:spPr>
        <p:txBody>
          <a:bodyPr vert="eaVert" wrap="none" lIns="0" tIns="0" rIns="0" bIns="0">
            <a:spAutoFit/>
          </a:bodyPr>
          <a:lstStyle/>
          <a:p>
            <a:pPr>
              <a:defRPr/>
            </a:pPr>
            <a:endParaRPr lang="en-US">
              <a:effectLst>
                <a:outerShdw blurRad="38100" dist="38100" dir="2700000" algn="tl">
                  <a:srgbClr val="000000"/>
                </a:outerShdw>
              </a:effectLst>
              <a:latin typeface="Arial" charset="0"/>
            </a:endParaRPr>
          </a:p>
        </p:txBody>
      </p:sp>
      <p:sp>
        <p:nvSpPr>
          <p:cNvPr id="624726" name="Rectangle 86"/>
          <p:cNvSpPr>
            <a:spLocks noChangeArrowheads="1"/>
          </p:cNvSpPr>
          <p:nvPr/>
        </p:nvSpPr>
        <p:spPr bwMode="auto">
          <a:xfrm rot="16200000">
            <a:off x="1525201" y="3475007"/>
            <a:ext cx="276999" cy="65"/>
          </a:xfrm>
          <a:prstGeom prst="rect">
            <a:avLst/>
          </a:prstGeom>
          <a:noFill/>
          <a:ln w="9525">
            <a:noFill/>
            <a:miter lim="800000"/>
            <a:headEnd/>
            <a:tailEnd/>
          </a:ln>
        </p:spPr>
        <p:txBody>
          <a:bodyPr vert="eaVert" wrap="none" lIns="0" tIns="0" rIns="0" bIns="0">
            <a:spAutoFit/>
          </a:bodyPr>
          <a:lstStyle/>
          <a:p>
            <a:pPr>
              <a:defRPr/>
            </a:pPr>
            <a:endParaRPr lang="en-US">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778393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a:defRPr/>
            </a:pPr>
            <a:r>
              <a:rPr lang="en-US" sz="4000" dirty="0"/>
              <a:t>Role of Heart Transplantation </a:t>
            </a:r>
            <a:br>
              <a:rPr lang="en-US" sz="4000" dirty="0"/>
            </a:br>
            <a:r>
              <a:rPr lang="en-US" sz="4000" dirty="0"/>
              <a:t>in Heart Failure Management</a:t>
            </a:r>
          </a:p>
        </p:txBody>
      </p:sp>
      <p:sp>
        <p:nvSpPr>
          <p:cNvPr id="449539" name="Rectangle 3"/>
          <p:cNvSpPr>
            <a:spLocks noGrp="1" noChangeArrowheads="1"/>
          </p:cNvSpPr>
          <p:nvPr>
            <p:ph type="body" idx="1"/>
          </p:nvPr>
        </p:nvSpPr>
        <p:spPr/>
        <p:txBody>
          <a:bodyPr/>
          <a:lstStyle/>
          <a:p>
            <a:pPr>
              <a:defRPr/>
            </a:pPr>
            <a:r>
              <a:rPr lang="en-US" sz="2400" b="0" dirty="0" smtClean="0"/>
              <a:t>A great option for highly selected candidates.</a:t>
            </a:r>
          </a:p>
          <a:p>
            <a:pPr>
              <a:defRPr/>
            </a:pPr>
            <a:endParaRPr lang="en-US" sz="2400" b="0" dirty="0" smtClean="0"/>
          </a:p>
          <a:p>
            <a:pPr>
              <a:defRPr/>
            </a:pPr>
            <a:r>
              <a:rPr lang="en-US" sz="2400" b="0" dirty="0" smtClean="0"/>
              <a:t>The number of Stage D heart failure patients who are not ready for hospice far exceeds the number of donor hearts. </a:t>
            </a:r>
          </a:p>
          <a:p>
            <a:pPr>
              <a:defRPr/>
            </a:pPr>
            <a:endParaRPr lang="en-US" sz="2400" b="0" dirty="0" smtClean="0"/>
          </a:p>
          <a:p>
            <a:pPr>
              <a:defRPr/>
            </a:pPr>
            <a:r>
              <a:rPr lang="en-US" sz="2400" b="0" dirty="0" smtClean="0"/>
              <a:t>Many patients are not eligible for transplantation because of other medical conditions (e.g. recent malignancy) or age.</a:t>
            </a:r>
          </a:p>
          <a:p>
            <a:pPr>
              <a:defRPr/>
            </a:pPr>
            <a:endParaRPr lang="en-US" b="0" dirty="0" smtClean="0">
              <a:effectLst>
                <a:outerShdw blurRad="38100" dist="38100" dir="2700000" algn="tl">
                  <a:srgbClr val="000000"/>
                </a:outerShdw>
              </a:effectLst>
            </a:endParaRPr>
          </a:p>
          <a:p>
            <a:pPr>
              <a:defRPr/>
            </a:pPr>
            <a:endParaRPr lang="en-US" b="0" dirty="0" smtClean="0">
              <a:effectLst>
                <a:outerShdw blurRad="38100" dist="38100" dir="2700000" algn="tl">
                  <a:srgbClr val="000000"/>
                </a:outerShdw>
              </a:effectLst>
            </a:endParaRPr>
          </a:p>
        </p:txBody>
      </p:sp>
    </p:spTree>
    <p:extLst>
      <p:ext uri="{BB962C8B-B14F-4D97-AF65-F5344CB8AC3E}">
        <p14:creationId xmlns:p14="http://schemas.microsoft.com/office/powerpoint/2010/main" val="2265375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8" name="Rectangle 4"/>
          <p:cNvSpPr>
            <a:spLocks noGrp="1" noChangeArrowheads="1"/>
          </p:cNvSpPr>
          <p:nvPr>
            <p:ph type="title"/>
          </p:nvPr>
        </p:nvSpPr>
        <p:spPr>
          <a:xfrm>
            <a:off x="569246" y="136751"/>
            <a:ext cx="2619353" cy="4429620"/>
          </a:xfrm>
        </p:spPr>
        <p:txBody>
          <a:bodyPr>
            <a:normAutofit/>
          </a:bodyPr>
          <a:lstStyle/>
          <a:p>
            <a:pPr>
              <a:defRPr/>
            </a:pPr>
            <a:r>
              <a:rPr lang="en-US" sz="3200" dirty="0" err="1"/>
              <a:t>Heartmate</a:t>
            </a:r>
            <a:r>
              <a:rPr lang="en-US" sz="3200" dirty="0"/>
              <a:t> Pulsatile-Flow and Continuous-Flow Left Ventricular Assist Devices </a:t>
            </a:r>
          </a:p>
        </p:txBody>
      </p:sp>
      <p:pic>
        <p:nvPicPr>
          <p:cNvPr id="90115" name="Picture 6" descr="Figure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708" y="313773"/>
            <a:ext cx="6058037" cy="608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10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defRPr/>
            </a:pPr>
            <a:r>
              <a:rPr lang="en-US" dirty="0"/>
              <a:t>Survival in the REMATCH Trial</a:t>
            </a:r>
          </a:p>
        </p:txBody>
      </p:sp>
      <p:sp>
        <p:nvSpPr>
          <p:cNvPr id="393218" name="Text Box 2"/>
          <p:cNvSpPr txBox="1">
            <a:spLocks noChangeArrowheads="1"/>
          </p:cNvSpPr>
          <p:nvPr/>
        </p:nvSpPr>
        <p:spPr bwMode="auto">
          <a:xfrm>
            <a:off x="3717925" y="6338888"/>
            <a:ext cx="4756150" cy="366712"/>
          </a:xfrm>
          <a:prstGeom prst="rect">
            <a:avLst/>
          </a:prstGeom>
          <a:noFill/>
          <a:ln w="9525">
            <a:noFill/>
            <a:miter lim="800000"/>
            <a:headEnd/>
            <a:tailEnd/>
          </a:ln>
          <a:effectLst/>
        </p:spPr>
        <p:txBody>
          <a:bodyPr wrap="none">
            <a:spAutoFit/>
          </a:bodyPr>
          <a:lstStyle/>
          <a:p>
            <a:pPr algn="ctr">
              <a:defRPr/>
            </a:pPr>
            <a:r>
              <a:rPr lang="en-US" dirty="0">
                <a:solidFill>
                  <a:srgbClr val="000000"/>
                </a:solidFill>
                <a:latin typeface="Times New Roman" pitchFamily="18" charset="0"/>
              </a:rPr>
              <a:t>Rose EA et al. N </a:t>
            </a:r>
            <a:r>
              <a:rPr lang="en-US" dirty="0" err="1">
                <a:solidFill>
                  <a:srgbClr val="000000"/>
                </a:solidFill>
                <a:latin typeface="Times New Roman" pitchFamily="18" charset="0"/>
              </a:rPr>
              <a:t>Engl</a:t>
            </a:r>
            <a:r>
              <a:rPr lang="en-US" dirty="0">
                <a:solidFill>
                  <a:srgbClr val="000000"/>
                </a:solidFill>
                <a:latin typeface="Times New Roman" pitchFamily="18" charset="0"/>
              </a:rPr>
              <a:t> J Med 2001; 345: 1435-43.</a:t>
            </a:r>
          </a:p>
        </p:txBody>
      </p:sp>
      <p:grpSp>
        <p:nvGrpSpPr>
          <p:cNvPr id="92164" name="Group 11"/>
          <p:cNvGrpSpPr>
            <a:grpSpLocks/>
          </p:cNvGrpSpPr>
          <p:nvPr/>
        </p:nvGrpSpPr>
        <p:grpSpPr bwMode="auto">
          <a:xfrm>
            <a:off x="1200443" y="1274083"/>
            <a:ext cx="7059612" cy="4964112"/>
            <a:chOff x="1063" y="749"/>
            <a:chExt cx="4447" cy="3127"/>
          </a:xfrm>
        </p:grpSpPr>
        <p:pic>
          <p:nvPicPr>
            <p:cNvPr id="92166" name="Picture 3" descr="rematch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 y="749"/>
              <a:ext cx="4447" cy="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21" name="Rectangle 5"/>
            <p:cNvSpPr>
              <a:spLocks noChangeArrowheads="1"/>
            </p:cNvSpPr>
            <p:nvPr/>
          </p:nvSpPr>
          <p:spPr bwMode="auto">
            <a:xfrm>
              <a:off x="2844" y="2580"/>
              <a:ext cx="756" cy="144"/>
            </a:xfrm>
            <a:prstGeom prst="rect">
              <a:avLst/>
            </a:prstGeom>
            <a:solidFill>
              <a:schemeClr val="bg1"/>
            </a:solidFill>
            <a:ln w="9525">
              <a:solidFill>
                <a:schemeClr val="bg1"/>
              </a:solidFill>
              <a:miter lim="800000"/>
              <a:headEnd/>
              <a:tailEnd/>
            </a:ln>
            <a:effectLst/>
          </p:spPr>
          <p:txBody>
            <a:bodyPr wrap="none" anchor="ctr"/>
            <a:lstStyle/>
            <a:p>
              <a:pPr>
                <a:defRPr/>
              </a:pPr>
              <a:endParaRPr lang="en-US">
                <a:latin typeface="Arial" charset="0"/>
              </a:endParaRPr>
            </a:p>
          </p:txBody>
        </p:sp>
        <p:sp>
          <p:nvSpPr>
            <p:cNvPr id="92169" name="Text Box 8"/>
            <p:cNvSpPr txBox="1">
              <a:spLocks noChangeArrowheads="1"/>
            </p:cNvSpPr>
            <p:nvPr/>
          </p:nvSpPr>
          <p:spPr bwMode="auto">
            <a:xfrm>
              <a:off x="3505" y="1673"/>
              <a:ext cx="1040"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dirty="0">
                  <a:solidFill>
                    <a:srgbClr val="000000"/>
                  </a:solidFill>
                </a:rPr>
                <a:t>LV assist device</a:t>
              </a:r>
            </a:p>
          </p:txBody>
        </p:sp>
        <p:sp>
          <p:nvSpPr>
            <p:cNvPr id="92170" name="Text Box 9"/>
            <p:cNvSpPr txBox="1">
              <a:spLocks noChangeArrowheads="1"/>
            </p:cNvSpPr>
            <p:nvPr/>
          </p:nvSpPr>
          <p:spPr bwMode="auto">
            <a:xfrm>
              <a:off x="2552" y="2564"/>
              <a:ext cx="10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sz="1600">
                  <a:solidFill>
                    <a:srgbClr val="000000"/>
                  </a:solidFill>
                </a:rPr>
                <a:t>Medical therapy</a:t>
              </a:r>
            </a:p>
          </p:txBody>
        </p:sp>
      </p:grpSp>
      <p:sp>
        <p:nvSpPr>
          <p:cNvPr id="393228" name="Text Box 12"/>
          <p:cNvSpPr txBox="1">
            <a:spLocks noChangeArrowheads="1"/>
          </p:cNvSpPr>
          <p:nvPr/>
        </p:nvSpPr>
        <p:spPr bwMode="auto">
          <a:xfrm>
            <a:off x="8782050" y="2182813"/>
            <a:ext cx="2444750" cy="2349500"/>
          </a:xfrm>
          <a:prstGeom prst="rect">
            <a:avLst/>
          </a:prstGeom>
          <a:noFill/>
          <a:ln w="9525">
            <a:noFill/>
            <a:miter lim="800000"/>
            <a:headEnd/>
            <a:tailEnd/>
          </a:ln>
          <a:effectLst/>
        </p:spPr>
        <p:txBody>
          <a:bodyPr wrap="none">
            <a:spAutoFit/>
          </a:bodyPr>
          <a:lstStyle/>
          <a:p>
            <a:pPr>
              <a:defRPr/>
            </a:pPr>
            <a:r>
              <a:rPr lang="en-US" sz="2000" dirty="0">
                <a:solidFill>
                  <a:srgbClr val="000000"/>
                </a:solidFill>
                <a:latin typeface="Arial" charset="0"/>
              </a:rPr>
              <a:t>One Year Survival</a:t>
            </a:r>
          </a:p>
          <a:p>
            <a:pPr>
              <a:defRPr/>
            </a:pPr>
            <a:r>
              <a:rPr lang="en-US" dirty="0">
                <a:solidFill>
                  <a:srgbClr val="000000"/>
                </a:solidFill>
                <a:latin typeface="Arial" charset="0"/>
              </a:rPr>
              <a:t>LVAD:  52%</a:t>
            </a:r>
          </a:p>
          <a:p>
            <a:pPr>
              <a:defRPr/>
            </a:pPr>
            <a:r>
              <a:rPr lang="en-US" dirty="0">
                <a:solidFill>
                  <a:srgbClr val="000000"/>
                </a:solidFill>
                <a:latin typeface="Arial" charset="0"/>
              </a:rPr>
              <a:t>Medical therapy:  25%</a:t>
            </a:r>
          </a:p>
          <a:p>
            <a:pPr>
              <a:defRPr/>
            </a:pPr>
            <a:r>
              <a:rPr lang="en-US" dirty="0">
                <a:solidFill>
                  <a:srgbClr val="000000"/>
                </a:solidFill>
                <a:latin typeface="Arial" charset="0"/>
              </a:rPr>
              <a:t>(p = 0.002)</a:t>
            </a:r>
          </a:p>
          <a:p>
            <a:pPr>
              <a:defRPr/>
            </a:pPr>
            <a:r>
              <a:rPr lang="en-US" sz="2000" dirty="0">
                <a:solidFill>
                  <a:srgbClr val="000000"/>
                </a:solidFill>
                <a:latin typeface="Arial" charset="0"/>
              </a:rPr>
              <a:t>Two Year Survival</a:t>
            </a:r>
          </a:p>
          <a:p>
            <a:pPr>
              <a:defRPr/>
            </a:pPr>
            <a:r>
              <a:rPr lang="en-US" dirty="0">
                <a:solidFill>
                  <a:srgbClr val="000000"/>
                </a:solidFill>
                <a:latin typeface="Arial" charset="0"/>
              </a:rPr>
              <a:t>LVAD:  23%</a:t>
            </a:r>
          </a:p>
          <a:p>
            <a:pPr>
              <a:defRPr/>
            </a:pPr>
            <a:r>
              <a:rPr lang="en-US" dirty="0">
                <a:solidFill>
                  <a:srgbClr val="000000"/>
                </a:solidFill>
                <a:latin typeface="Arial" charset="0"/>
              </a:rPr>
              <a:t>Medical therapy:  8%</a:t>
            </a:r>
          </a:p>
          <a:p>
            <a:pPr>
              <a:defRPr/>
            </a:pPr>
            <a:r>
              <a:rPr lang="en-US" dirty="0">
                <a:solidFill>
                  <a:srgbClr val="000000"/>
                </a:solidFill>
                <a:latin typeface="Arial" charset="0"/>
              </a:rPr>
              <a:t>(p = 0.09)</a:t>
            </a:r>
          </a:p>
        </p:txBody>
      </p:sp>
    </p:spTree>
    <p:extLst>
      <p:ext uri="{BB962C8B-B14F-4D97-AF65-F5344CB8AC3E}">
        <p14:creationId xmlns:p14="http://schemas.microsoft.com/office/powerpoint/2010/main" val="55343353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4"/>
          <p:cNvSpPr>
            <a:spLocks noGrp="1" noChangeArrowheads="1"/>
          </p:cNvSpPr>
          <p:nvPr>
            <p:ph type="title"/>
          </p:nvPr>
        </p:nvSpPr>
        <p:spPr/>
        <p:txBody>
          <a:bodyPr/>
          <a:lstStyle/>
          <a:p>
            <a:pPr>
              <a:defRPr/>
            </a:pPr>
            <a:r>
              <a:rPr lang="en-US" dirty="0"/>
              <a:t>REMATCH 2 Survival</a:t>
            </a:r>
          </a:p>
        </p:txBody>
      </p:sp>
      <p:pic>
        <p:nvPicPr>
          <p:cNvPr id="96259" name="Picture 6" descr="Fig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176" y="1311340"/>
            <a:ext cx="62801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9" name="Text Box 7"/>
          <p:cNvSpPr txBox="1">
            <a:spLocks noChangeArrowheads="1"/>
          </p:cNvSpPr>
          <p:nvPr/>
        </p:nvSpPr>
        <p:spPr bwMode="auto">
          <a:xfrm>
            <a:off x="3524250" y="6338888"/>
            <a:ext cx="5143500" cy="366712"/>
          </a:xfrm>
          <a:prstGeom prst="rect">
            <a:avLst/>
          </a:prstGeom>
          <a:noFill/>
          <a:ln w="9525">
            <a:noFill/>
            <a:miter lim="800000"/>
            <a:headEnd/>
            <a:tailEnd/>
          </a:ln>
          <a:effectLst/>
        </p:spPr>
        <p:txBody>
          <a:bodyPr wrap="none">
            <a:spAutoFit/>
          </a:bodyPr>
          <a:lstStyle/>
          <a:p>
            <a:pPr algn="ctr">
              <a:defRPr/>
            </a:pPr>
            <a:r>
              <a:rPr lang="en-US" dirty="0">
                <a:solidFill>
                  <a:srgbClr val="000000"/>
                </a:solidFill>
                <a:latin typeface="Times New Roman" pitchFamily="18" charset="0"/>
              </a:rPr>
              <a:t>Slaughter MS et al. N </a:t>
            </a:r>
            <a:r>
              <a:rPr lang="en-US" dirty="0" err="1">
                <a:solidFill>
                  <a:srgbClr val="000000"/>
                </a:solidFill>
                <a:latin typeface="Times New Roman" pitchFamily="18" charset="0"/>
              </a:rPr>
              <a:t>Engl</a:t>
            </a:r>
            <a:r>
              <a:rPr lang="en-US" dirty="0">
                <a:solidFill>
                  <a:srgbClr val="000000"/>
                </a:solidFill>
                <a:latin typeface="Times New Roman" pitchFamily="18" charset="0"/>
              </a:rPr>
              <a:t> J Med 2009; 361:2241-51.</a:t>
            </a:r>
          </a:p>
        </p:txBody>
      </p:sp>
    </p:spTree>
    <p:extLst>
      <p:ext uri="{BB962C8B-B14F-4D97-AF65-F5344CB8AC3E}">
        <p14:creationId xmlns:p14="http://schemas.microsoft.com/office/powerpoint/2010/main" val="2964547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100" name="Rectangle 4"/>
          <p:cNvSpPr>
            <a:spLocks noGrp="1" noChangeArrowheads="1"/>
          </p:cNvSpPr>
          <p:nvPr>
            <p:ph type="title"/>
          </p:nvPr>
        </p:nvSpPr>
        <p:spPr/>
        <p:txBody>
          <a:bodyPr/>
          <a:lstStyle/>
          <a:p>
            <a:pPr>
              <a:defRPr/>
            </a:pPr>
            <a:r>
              <a:rPr lang="en-US" dirty="0"/>
              <a:t>Summary:  Evidenced-Based Treatment </a:t>
            </a:r>
            <a:br>
              <a:rPr lang="en-US" dirty="0"/>
            </a:br>
            <a:r>
              <a:rPr lang="en-US" dirty="0"/>
              <a:t>of Chronic Systolic Heart Failure</a:t>
            </a:r>
          </a:p>
        </p:txBody>
      </p:sp>
      <p:sp>
        <p:nvSpPr>
          <p:cNvPr id="644102" name="Rectangle 6"/>
          <p:cNvSpPr>
            <a:spLocks noGrp="1" noChangeArrowheads="1"/>
          </p:cNvSpPr>
          <p:nvPr>
            <p:ph type="body" idx="1"/>
          </p:nvPr>
        </p:nvSpPr>
        <p:spPr/>
        <p:txBody>
          <a:bodyPr>
            <a:normAutofit fontScale="92500" lnSpcReduction="10000"/>
          </a:bodyPr>
          <a:lstStyle/>
          <a:p>
            <a:pPr>
              <a:lnSpc>
                <a:spcPct val="70000"/>
              </a:lnSpc>
              <a:defRPr/>
            </a:pPr>
            <a:r>
              <a:rPr lang="en-US" sz="2800" dirty="0">
                <a:latin typeface="+mj-lt"/>
              </a:rPr>
              <a:t>Many advances in the treatment of heart failure have occurred since 1984.</a:t>
            </a:r>
          </a:p>
          <a:p>
            <a:pPr>
              <a:lnSpc>
                <a:spcPct val="70000"/>
              </a:lnSpc>
              <a:defRPr/>
            </a:pPr>
            <a:r>
              <a:rPr lang="en-US" sz="2800" dirty="0">
                <a:latin typeface="+mj-lt"/>
              </a:rPr>
              <a:t>Evidence-based medications that improve survival include:</a:t>
            </a:r>
          </a:p>
          <a:p>
            <a:pPr lvl="1">
              <a:lnSpc>
                <a:spcPct val="70000"/>
              </a:lnSpc>
              <a:defRPr/>
            </a:pPr>
            <a:r>
              <a:rPr lang="en-US" sz="2400" dirty="0">
                <a:latin typeface="+mj-lt"/>
              </a:rPr>
              <a:t> ACEI or ARB</a:t>
            </a:r>
          </a:p>
          <a:p>
            <a:pPr lvl="1">
              <a:lnSpc>
                <a:spcPct val="70000"/>
              </a:lnSpc>
              <a:defRPr/>
            </a:pPr>
            <a:r>
              <a:rPr lang="en-US" sz="2400" dirty="0">
                <a:latin typeface="+mj-lt"/>
              </a:rPr>
              <a:t> b-Blocker</a:t>
            </a:r>
          </a:p>
          <a:p>
            <a:pPr lvl="1">
              <a:lnSpc>
                <a:spcPct val="70000"/>
              </a:lnSpc>
              <a:defRPr/>
            </a:pPr>
            <a:r>
              <a:rPr lang="en-US" sz="2400" dirty="0">
                <a:latin typeface="+mj-lt"/>
              </a:rPr>
              <a:t> </a:t>
            </a:r>
            <a:r>
              <a:rPr lang="en-US" sz="2400" dirty="0" err="1">
                <a:latin typeface="+mj-lt"/>
              </a:rPr>
              <a:t>Aldosterone</a:t>
            </a:r>
            <a:r>
              <a:rPr lang="en-US" sz="2400" dirty="0">
                <a:latin typeface="+mj-lt"/>
              </a:rPr>
              <a:t> antagonist</a:t>
            </a:r>
          </a:p>
          <a:p>
            <a:pPr>
              <a:lnSpc>
                <a:spcPct val="70000"/>
              </a:lnSpc>
              <a:defRPr/>
            </a:pPr>
            <a:r>
              <a:rPr lang="en-US" sz="2800" dirty="0">
                <a:latin typeface="+mj-lt"/>
              </a:rPr>
              <a:t>Evidence-based device therapy that improve survival include:</a:t>
            </a:r>
          </a:p>
          <a:p>
            <a:pPr lvl="1">
              <a:lnSpc>
                <a:spcPct val="70000"/>
              </a:lnSpc>
              <a:defRPr/>
            </a:pPr>
            <a:r>
              <a:rPr lang="en-US" sz="2400" dirty="0">
                <a:latin typeface="+mj-lt"/>
              </a:rPr>
              <a:t>ICD</a:t>
            </a:r>
          </a:p>
          <a:p>
            <a:pPr lvl="1">
              <a:lnSpc>
                <a:spcPct val="70000"/>
              </a:lnSpc>
              <a:defRPr/>
            </a:pPr>
            <a:r>
              <a:rPr lang="en-US" sz="2400" dirty="0">
                <a:latin typeface="+mj-lt"/>
              </a:rPr>
              <a:t>CRT</a:t>
            </a:r>
          </a:p>
          <a:p>
            <a:pPr lvl="1">
              <a:lnSpc>
                <a:spcPct val="70000"/>
              </a:lnSpc>
              <a:defRPr/>
            </a:pPr>
            <a:r>
              <a:rPr lang="en-US" sz="2400" dirty="0">
                <a:latin typeface="+mj-lt"/>
              </a:rPr>
              <a:t>LVAD</a:t>
            </a:r>
          </a:p>
        </p:txBody>
      </p:sp>
    </p:spTree>
    <p:extLst>
      <p:ext uri="{BB962C8B-B14F-4D97-AF65-F5344CB8AC3E}">
        <p14:creationId xmlns:p14="http://schemas.microsoft.com/office/powerpoint/2010/main" val="3309650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41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41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44102">
                                            <p:txEl>
                                              <p:pRg st="2" end="2"/>
                                            </p:txEl>
                                          </p:spTgt>
                                        </p:tgtEl>
                                        <p:attrNameLst>
                                          <p:attrName>style.visibility</p:attrName>
                                        </p:attrNameLst>
                                      </p:cBhvr>
                                      <p:to>
                                        <p:strVal val="visible"/>
                                      </p:to>
                                    </p:set>
                                    <p:anim calcmode="lin" valueType="num">
                                      <p:cBhvr additive="base">
                                        <p:cTn id="15" dur="500" fill="hold"/>
                                        <p:tgtEl>
                                          <p:spTgt spid="64410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4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44102">
                                            <p:txEl>
                                              <p:pRg st="3" end="3"/>
                                            </p:txEl>
                                          </p:spTgt>
                                        </p:tgtEl>
                                        <p:attrNameLst>
                                          <p:attrName>style.visibility</p:attrName>
                                        </p:attrNameLst>
                                      </p:cBhvr>
                                      <p:to>
                                        <p:strVal val="visible"/>
                                      </p:to>
                                    </p:set>
                                    <p:anim calcmode="lin" valueType="num">
                                      <p:cBhvr additive="base">
                                        <p:cTn id="21" dur="500" fill="hold"/>
                                        <p:tgtEl>
                                          <p:spTgt spid="64410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41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44102">
                                            <p:txEl>
                                              <p:pRg st="4" end="4"/>
                                            </p:txEl>
                                          </p:spTgt>
                                        </p:tgtEl>
                                        <p:attrNameLst>
                                          <p:attrName>style.visibility</p:attrName>
                                        </p:attrNameLst>
                                      </p:cBhvr>
                                      <p:to>
                                        <p:strVal val="visible"/>
                                      </p:to>
                                    </p:set>
                                    <p:anim calcmode="lin" valueType="num">
                                      <p:cBhvr additive="base">
                                        <p:cTn id="27" dur="500" fill="hold"/>
                                        <p:tgtEl>
                                          <p:spTgt spid="64410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441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44102">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4102">
                                            <p:txEl>
                                              <p:pRg st="6" end="6"/>
                                            </p:txEl>
                                          </p:spTgt>
                                        </p:tgtEl>
                                        <p:attrNameLst>
                                          <p:attrName>style.visibility</p:attrName>
                                        </p:attrNameLst>
                                      </p:cBhvr>
                                      <p:to>
                                        <p:strVal val="visible"/>
                                      </p:to>
                                    </p:set>
                                    <p:anim calcmode="lin" valueType="num">
                                      <p:cBhvr additive="base">
                                        <p:cTn id="37" dur="500" fill="hold"/>
                                        <p:tgtEl>
                                          <p:spTgt spid="64410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41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44102">
                                            <p:txEl>
                                              <p:pRg st="7" end="7"/>
                                            </p:txEl>
                                          </p:spTgt>
                                        </p:tgtEl>
                                        <p:attrNameLst>
                                          <p:attrName>style.visibility</p:attrName>
                                        </p:attrNameLst>
                                      </p:cBhvr>
                                      <p:to>
                                        <p:strVal val="visible"/>
                                      </p:to>
                                    </p:set>
                                    <p:anim calcmode="lin" valueType="num">
                                      <p:cBhvr additive="base">
                                        <p:cTn id="43" dur="500" fill="hold"/>
                                        <p:tgtEl>
                                          <p:spTgt spid="64410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41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44102">
                                            <p:txEl>
                                              <p:pRg st="8" end="8"/>
                                            </p:txEl>
                                          </p:spTgt>
                                        </p:tgtEl>
                                        <p:attrNameLst>
                                          <p:attrName>style.visibility</p:attrName>
                                        </p:attrNameLst>
                                      </p:cBhvr>
                                      <p:to>
                                        <p:strVal val="visible"/>
                                      </p:to>
                                    </p:set>
                                    <p:anim calcmode="lin" valueType="num">
                                      <p:cBhvr additive="base">
                                        <p:cTn id="49" dur="500" fill="hold"/>
                                        <p:tgtEl>
                                          <p:spTgt spid="64410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41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defRPr/>
            </a:pPr>
            <a:r>
              <a:rPr lang="en-US" dirty="0"/>
              <a:t>Limitations of the Current Medical </a:t>
            </a:r>
            <a:br>
              <a:rPr lang="en-US" dirty="0"/>
            </a:br>
            <a:r>
              <a:rPr lang="en-US" dirty="0"/>
              <a:t>Management of Heart Failure</a:t>
            </a:r>
          </a:p>
        </p:txBody>
      </p:sp>
      <p:sp>
        <p:nvSpPr>
          <p:cNvPr id="402435" name="Rectangle 3"/>
          <p:cNvSpPr>
            <a:spLocks noGrp="1" noChangeArrowheads="1"/>
          </p:cNvSpPr>
          <p:nvPr>
            <p:ph type="body" idx="1"/>
          </p:nvPr>
        </p:nvSpPr>
        <p:spPr/>
        <p:txBody>
          <a:bodyPr>
            <a:normAutofit/>
          </a:bodyPr>
          <a:lstStyle/>
          <a:p>
            <a:pPr>
              <a:lnSpc>
                <a:spcPct val="70000"/>
              </a:lnSpc>
              <a:defRPr/>
            </a:pPr>
            <a:r>
              <a:rPr lang="en-US" sz="2400" b="0" dirty="0" smtClean="0"/>
              <a:t>Many patients are still not receiving evidence based therapies.</a:t>
            </a:r>
          </a:p>
          <a:p>
            <a:pPr>
              <a:lnSpc>
                <a:spcPct val="70000"/>
              </a:lnSpc>
              <a:defRPr/>
            </a:pPr>
            <a:endParaRPr lang="en-US" sz="2400" b="0" dirty="0" smtClean="0"/>
          </a:p>
          <a:p>
            <a:pPr>
              <a:lnSpc>
                <a:spcPct val="70000"/>
              </a:lnSpc>
              <a:defRPr/>
            </a:pPr>
            <a:r>
              <a:rPr lang="en-US" sz="2400" b="0" dirty="0" smtClean="0"/>
              <a:t>Volume status is difficult to manage as an outpatient.</a:t>
            </a:r>
          </a:p>
          <a:p>
            <a:pPr>
              <a:lnSpc>
                <a:spcPct val="70000"/>
              </a:lnSpc>
              <a:defRPr/>
            </a:pPr>
            <a:endParaRPr lang="en-US" sz="2400" b="0" dirty="0" smtClean="0"/>
          </a:p>
          <a:p>
            <a:pPr>
              <a:lnSpc>
                <a:spcPct val="70000"/>
              </a:lnSpc>
              <a:defRPr/>
            </a:pPr>
            <a:r>
              <a:rPr lang="en-US" sz="2400" b="0" dirty="0" smtClean="0"/>
              <a:t>Clinically stable patients may die suddenly.</a:t>
            </a:r>
          </a:p>
          <a:p>
            <a:pPr>
              <a:lnSpc>
                <a:spcPct val="70000"/>
              </a:lnSpc>
              <a:defRPr/>
            </a:pPr>
            <a:endParaRPr lang="en-US" sz="2400" b="0" dirty="0" smtClean="0"/>
          </a:p>
          <a:p>
            <a:pPr>
              <a:lnSpc>
                <a:spcPct val="70000"/>
              </a:lnSpc>
              <a:defRPr/>
            </a:pPr>
            <a:r>
              <a:rPr lang="en-US" sz="2400" b="0" dirty="0" smtClean="0"/>
              <a:t>Some patients on optimal therapy will still progress to end-stage heart failure.  </a:t>
            </a:r>
          </a:p>
        </p:txBody>
      </p:sp>
    </p:spTree>
    <p:extLst>
      <p:ext uri="{BB962C8B-B14F-4D97-AF65-F5344CB8AC3E}">
        <p14:creationId xmlns:p14="http://schemas.microsoft.com/office/powerpoint/2010/main" val="3542375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2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24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2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109871" y="204301"/>
            <a:ext cx="10793516" cy="1320800"/>
          </a:xfrm>
        </p:spPr>
        <p:txBody>
          <a:bodyPr/>
          <a:lstStyle/>
          <a:p>
            <a:pPr>
              <a:defRPr/>
            </a:pPr>
            <a:r>
              <a:rPr lang="en-US" dirty="0"/>
              <a:t>Multidisciplinary Heart Failure  Management Program</a:t>
            </a:r>
          </a:p>
        </p:txBody>
      </p:sp>
      <p:sp>
        <p:nvSpPr>
          <p:cNvPr id="558083" name="Rectangle 3"/>
          <p:cNvSpPr>
            <a:spLocks noGrp="1" noChangeArrowheads="1"/>
          </p:cNvSpPr>
          <p:nvPr>
            <p:ph type="body" idx="1"/>
          </p:nvPr>
        </p:nvSpPr>
        <p:spPr>
          <a:xfrm>
            <a:off x="1332206" y="2158321"/>
            <a:ext cx="8743950" cy="4460875"/>
          </a:xfrm>
        </p:spPr>
        <p:txBody>
          <a:bodyPr/>
          <a:lstStyle/>
          <a:p>
            <a:pPr>
              <a:defRPr/>
            </a:pPr>
            <a:r>
              <a:rPr lang="en-US" sz="2800" dirty="0"/>
              <a:t>Specially trained heart failure nurse coordinators.</a:t>
            </a:r>
          </a:p>
          <a:p>
            <a:pPr>
              <a:defRPr/>
            </a:pPr>
            <a:r>
              <a:rPr lang="en-US" sz="2800" dirty="0"/>
              <a:t>Education of patient and care givers:</a:t>
            </a:r>
          </a:p>
          <a:p>
            <a:pPr lvl="1">
              <a:defRPr/>
            </a:pPr>
            <a:r>
              <a:rPr lang="en-US" sz="2400" dirty="0"/>
              <a:t>Nature of heart failure</a:t>
            </a:r>
          </a:p>
          <a:p>
            <a:pPr lvl="1">
              <a:defRPr/>
            </a:pPr>
            <a:r>
              <a:rPr lang="en-US" sz="2400" dirty="0"/>
              <a:t>Adherence to medications</a:t>
            </a:r>
          </a:p>
          <a:p>
            <a:pPr lvl="1">
              <a:defRPr/>
            </a:pPr>
            <a:r>
              <a:rPr lang="en-US" sz="2400" dirty="0"/>
              <a:t>Dietary </a:t>
            </a:r>
            <a:r>
              <a:rPr lang="en-US" sz="2400" dirty="0" smtClean="0"/>
              <a:t>counseling</a:t>
            </a:r>
            <a:endParaRPr lang="en-US" sz="2400" dirty="0"/>
          </a:p>
          <a:p>
            <a:pPr>
              <a:defRPr/>
            </a:pPr>
            <a:r>
              <a:rPr lang="en-US" sz="2800" dirty="0"/>
              <a:t>Clinicians trained in heart failure diagnosis and </a:t>
            </a:r>
            <a:r>
              <a:rPr lang="en-US" sz="2800" dirty="0" smtClean="0"/>
              <a:t>management</a:t>
            </a:r>
            <a:endParaRPr lang="en-US" sz="2800" dirty="0"/>
          </a:p>
          <a:p>
            <a:pPr>
              <a:defRPr/>
            </a:pPr>
            <a:r>
              <a:rPr lang="en-US" sz="2800" dirty="0"/>
              <a:t>Ready access of patients to the clinic </a:t>
            </a:r>
            <a:r>
              <a:rPr lang="en-US" sz="2800" dirty="0" smtClean="0"/>
              <a:t>providers</a:t>
            </a:r>
            <a:endParaRPr lang="en-US" sz="2800" dirty="0"/>
          </a:p>
          <a:p>
            <a:pPr lvl="1">
              <a:defRPr/>
            </a:pPr>
            <a:endParaRPr lang="en-US" b="0" dirty="0" smtClean="0">
              <a:effectLst>
                <a:outerShdw blurRad="38100" dist="38100" dir="2700000" algn="tl">
                  <a:srgbClr val="000000"/>
                </a:outerShdw>
              </a:effectLst>
            </a:endParaRPr>
          </a:p>
          <a:p>
            <a:pPr>
              <a:defRPr/>
            </a:pPr>
            <a:endParaRPr lang="en-US" sz="2800" dirty="0">
              <a:effectLst>
                <a:outerShdw blurRad="38100" dist="38100" dir="2700000" algn="tl">
                  <a:srgbClr val="000000"/>
                </a:outerShdw>
              </a:effectLst>
            </a:endParaRPr>
          </a:p>
        </p:txBody>
      </p:sp>
      <p:sp>
        <p:nvSpPr>
          <p:cNvPr id="558084" name="Text Box 4"/>
          <p:cNvSpPr txBox="1">
            <a:spLocks noChangeArrowheads="1"/>
          </p:cNvSpPr>
          <p:nvPr/>
        </p:nvSpPr>
        <p:spPr bwMode="auto">
          <a:xfrm>
            <a:off x="783239" y="1469410"/>
            <a:ext cx="9786253" cy="584776"/>
          </a:xfrm>
          <a:prstGeom prst="rect">
            <a:avLst/>
          </a:prstGeom>
          <a:noFill/>
          <a:ln w="9525">
            <a:noFill/>
            <a:miter lim="800000"/>
            <a:headEnd/>
            <a:tailEnd/>
          </a:ln>
          <a:effectLst/>
        </p:spPr>
        <p:txBody>
          <a:bodyPr wrap="none">
            <a:spAutoFit/>
          </a:bodyPr>
          <a:lstStyle/>
          <a:p>
            <a:pPr algn="ctr">
              <a:defRPr/>
            </a:pPr>
            <a:r>
              <a:rPr lang="en-US" sz="3200" u="sng" dirty="0">
                <a:solidFill>
                  <a:srgbClr val="000000"/>
                </a:solidFill>
                <a:latin typeface="Arial" charset="0"/>
              </a:rPr>
              <a:t>Elements Crucial to a Successful Heart Failure Clinic</a:t>
            </a:r>
          </a:p>
        </p:txBody>
      </p:sp>
      <p:sp>
        <p:nvSpPr>
          <p:cNvPr id="558085" name="Text Box 5"/>
          <p:cNvSpPr txBox="1">
            <a:spLocks noChangeArrowheads="1"/>
          </p:cNvSpPr>
          <p:nvPr/>
        </p:nvSpPr>
        <p:spPr bwMode="auto">
          <a:xfrm>
            <a:off x="3390020" y="6347830"/>
            <a:ext cx="5276850" cy="366713"/>
          </a:xfrm>
          <a:prstGeom prst="rect">
            <a:avLst/>
          </a:prstGeom>
          <a:noFill/>
          <a:ln w="9525">
            <a:noFill/>
            <a:miter lim="800000"/>
            <a:headEnd/>
            <a:tailEnd/>
          </a:ln>
          <a:effectLst/>
        </p:spPr>
        <p:txBody>
          <a:bodyPr wrap="none">
            <a:spAutoFit/>
          </a:bodyPr>
          <a:lstStyle/>
          <a:p>
            <a:pPr algn="ctr">
              <a:defRPr/>
            </a:pPr>
            <a:r>
              <a:rPr lang="en-US" dirty="0">
                <a:solidFill>
                  <a:srgbClr val="000000"/>
                </a:solidFill>
                <a:latin typeface="Times New Roman" pitchFamily="18" charset="0"/>
              </a:rPr>
              <a:t>McAlister FA et al. J Am </a:t>
            </a:r>
            <a:r>
              <a:rPr lang="en-US" dirty="0" err="1">
                <a:solidFill>
                  <a:srgbClr val="000000"/>
                </a:solidFill>
                <a:latin typeface="Times New Roman" pitchFamily="18" charset="0"/>
              </a:rPr>
              <a:t>Coll</a:t>
            </a:r>
            <a:r>
              <a:rPr lang="en-US" dirty="0">
                <a:solidFill>
                  <a:srgbClr val="000000"/>
                </a:solidFill>
                <a:latin typeface="Times New Roman" pitchFamily="18" charset="0"/>
              </a:rPr>
              <a:t> </a:t>
            </a:r>
            <a:r>
              <a:rPr lang="en-US" dirty="0" err="1">
                <a:solidFill>
                  <a:srgbClr val="000000"/>
                </a:solidFill>
                <a:latin typeface="Times New Roman" pitchFamily="18" charset="0"/>
              </a:rPr>
              <a:t>Cardiol</a:t>
            </a:r>
            <a:r>
              <a:rPr lang="en-US" dirty="0">
                <a:solidFill>
                  <a:srgbClr val="000000"/>
                </a:solidFill>
                <a:latin typeface="Times New Roman" pitchFamily="18" charset="0"/>
              </a:rPr>
              <a:t> 2004;44:810-19.</a:t>
            </a:r>
          </a:p>
        </p:txBody>
      </p:sp>
    </p:spTree>
    <p:extLst>
      <p:ext uri="{BB962C8B-B14F-4D97-AF65-F5344CB8AC3E}">
        <p14:creationId xmlns:p14="http://schemas.microsoft.com/office/powerpoint/2010/main" val="173204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5437"/>
          </a:xfrm>
        </p:spPr>
        <p:txBody>
          <a:bodyPr/>
          <a:lstStyle/>
          <a:p>
            <a:r>
              <a:rPr lang="en-US" dirty="0" smtClean="0"/>
              <a:t>The History and Physical Exam</a:t>
            </a:r>
            <a:endParaRPr lang="en-US" dirty="0"/>
          </a:p>
        </p:txBody>
      </p:sp>
      <p:sp>
        <p:nvSpPr>
          <p:cNvPr id="3" name="Content Placeholder 2"/>
          <p:cNvSpPr>
            <a:spLocks noGrp="1"/>
          </p:cNvSpPr>
          <p:nvPr>
            <p:ph idx="1"/>
          </p:nvPr>
        </p:nvSpPr>
        <p:spPr>
          <a:xfrm>
            <a:off x="677334" y="1404030"/>
            <a:ext cx="8596668" cy="3880773"/>
          </a:xfrm>
        </p:spPr>
        <p:txBody>
          <a:bodyPr>
            <a:normAutofit fontScale="25000" lnSpcReduction="20000"/>
          </a:bodyPr>
          <a:lstStyle/>
          <a:p>
            <a:r>
              <a:rPr lang="en-US" sz="8000" dirty="0" smtClean="0"/>
              <a:t>Thorough history</a:t>
            </a:r>
          </a:p>
          <a:p>
            <a:pPr lvl="1"/>
            <a:r>
              <a:rPr lang="en-US" sz="8000" dirty="0" smtClean="0"/>
              <a:t>Cardiac and non-cardiac disorders or behaviors</a:t>
            </a:r>
          </a:p>
          <a:p>
            <a:pPr lvl="2"/>
            <a:r>
              <a:rPr lang="en-US" sz="8000" dirty="0" smtClean="0"/>
              <a:t>Previous coronary disease/CABG, thyroid disorders, illegal drugs, excessive alcohol use</a:t>
            </a:r>
          </a:p>
          <a:p>
            <a:pPr lvl="2"/>
            <a:r>
              <a:rPr lang="en-US" sz="8000" dirty="0" smtClean="0"/>
              <a:t>Family history (3 generation), recent virus, toxic ingestions (</a:t>
            </a:r>
            <a:r>
              <a:rPr lang="en-US" sz="8000" dirty="0" err="1" smtClean="0"/>
              <a:t>i.e</a:t>
            </a:r>
            <a:r>
              <a:rPr lang="en-US" sz="8000" dirty="0" smtClean="0"/>
              <a:t> cobalt)</a:t>
            </a:r>
          </a:p>
          <a:p>
            <a:r>
              <a:rPr lang="en-US" sz="8000" dirty="0" smtClean="0"/>
              <a:t>Volume status</a:t>
            </a:r>
          </a:p>
          <a:p>
            <a:pPr lvl="1"/>
            <a:r>
              <a:rPr lang="en-US" sz="8000" dirty="0" smtClean="0"/>
              <a:t>Peripheral edema</a:t>
            </a:r>
          </a:p>
          <a:p>
            <a:pPr lvl="1"/>
            <a:r>
              <a:rPr lang="en-US" sz="8000" dirty="0" smtClean="0"/>
              <a:t>Ascites</a:t>
            </a:r>
          </a:p>
          <a:p>
            <a:pPr lvl="1"/>
            <a:r>
              <a:rPr lang="en-US" sz="8000" dirty="0" smtClean="0"/>
              <a:t>Crackles at lung bases +/- decreased breath sounds</a:t>
            </a:r>
          </a:p>
          <a:p>
            <a:pPr lvl="1"/>
            <a:r>
              <a:rPr lang="en-US" sz="8000" dirty="0" smtClean="0"/>
              <a:t>S3 +/- S4</a:t>
            </a:r>
          </a:p>
          <a:p>
            <a:pPr lvl="1"/>
            <a:r>
              <a:rPr lang="en-US" sz="8000" dirty="0" smtClean="0"/>
              <a:t>Elevated JVP</a:t>
            </a:r>
          </a:p>
          <a:p>
            <a:pPr lvl="1"/>
            <a:r>
              <a:rPr lang="en-US" sz="8000" dirty="0" smtClean="0"/>
              <a:t>Displaced point of maximal impulse (PMI)</a:t>
            </a:r>
          </a:p>
          <a:p>
            <a:pPr lvl="1"/>
            <a:r>
              <a:rPr lang="en-US" sz="8000" dirty="0" smtClean="0"/>
              <a:t>Short of breath, orthopnea, paroxysmal nocturnal dyspnea</a:t>
            </a:r>
          </a:p>
          <a:p>
            <a:pPr lvl="1"/>
            <a:r>
              <a:rPr lang="en-US" sz="8000" dirty="0" smtClean="0"/>
              <a:t>Decreased appetite  / fullness / abdominal pain</a:t>
            </a:r>
          </a:p>
          <a:p>
            <a:pPr lvl="1"/>
            <a:endParaRPr lang="en-US" dirty="0" smtClean="0"/>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206" y="3228883"/>
            <a:ext cx="2586656" cy="3379897"/>
          </a:xfrm>
          <a:prstGeom prst="rect">
            <a:avLst/>
          </a:prstGeom>
        </p:spPr>
      </p:pic>
    </p:spTree>
    <p:extLst>
      <p:ext uri="{BB962C8B-B14F-4D97-AF65-F5344CB8AC3E}">
        <p14:creationId xmlns:p14="http://schemas.microsoft.com/office/powerpoint/2010/main" val="2567504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204448" y="136751"/>
            <a:ext cx="8596668" cy="1320800"/>
          </a:xfrm>
        </p:spPr>
        <p:txBody>
          <a:bodyPr/>
          <a:lstStyle/>
          <a:p>
            <a:pPr>
              <a:defRPr/>
            </a:pPr>
            <a:r>
              <a:rPr lang="en-US" sz="3200" dirty="0"/>
              <a:t>Effects of Specialized Multidisciplinary Teams on Clinical Outcomes in Heart Failure.</a:t>
            </a:r>
          </a:p>
        </p:txBody>
      </p:sp>
      <p:graphicFrame>
        <p:nvGraphicFramePr>
          <p:cNvPr id="559156" name="Group 52"/>
          <p:cNvGraphicFramePr>
            <a:graphicFrameLocks noGrp="1"/>
          </p:cNvGraphicFramePr>
          <p:nvPr>
            <p:ph idx="1"/>
            <p:extLst>
              <p:ext uri="{D42A27DB-BD31-4B8C-83A1-F6EECF244321}">
                <p14:modId xmlns:p14="http://schemas.microsoft.com/office/powerpoint/2010/main" val="937185157"/>
              </p:ext>
            </p:extLst>
          </p:nvPr>
        </p:nvGraphicFramePr>
        <p:xfrm>
          <a:off x="891260" y="2229145"/>
          <a:ext cx="7772400" cy="3328417"/>
        </p:xfrm>
        <a:graphic>
          <a:graphicData uri="http://schemas.openxmlformats.org/drawingml/2006/table">
            <a:tbl>
              <a:tblPr/>
              <a:tblGrid>
                <a:gridCol w="2590800"/>
                <a:gridCol w="2590800"/>
                <a:gridCol w="2590800"/>
              </a:tblGrid>
              <a:tr h="383134">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sng" strike="noStrike" cap="none" normalizeH="0" baseline="0" smtClean="0">
                          <a:ln>
                            <a:noFill/>
                          </a:ln>
                          <a:solidFill>
                            <a:srgbClr val="000000"/>
                          </a:solidFill>
                          <a:effectLst/>
                          <a:latin typeface="Arial" charset="0"/>
                        </a:rPr>
                        <a:t>Outcome</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sng" strike="noStrike" cap="none" normalizeH="0" baseline="0" smtClean="0">
                          <a:ln>
                            <a:noFill/>
                          </a:ln>
                          <a:solidFill>
                            <a:srgbClr val="000000"/>
                          </a:solidFill>
                          <a:effectLst/>
                          <a:latin typeface="Arial" charset="0"/>
                        </a:rPr>
                        <a:t>Relative Risk</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sng" strike="noStrike" cap="none" normalizeH="0" baseline="0" smtClean="0">
                          <a:ln>
                            <a:noFill/>
                          </a:ln>
                          <a:solidFill>
                            <a:srgbClr val="000000"/>
                          </a:solidFill>
                          <a:effectLst/>
                          <a:latin typeface="Arial" charset="0"/>
                        </a:rPr>
                        <a:t>95% CI</a:t>
                      </a:r>
                    </a:p>
                  </a:txBody>
                  <a:tcPr horzOverflow="overflow">
                    <a:lnL>
                      <a:noFill/>
                    </a:lnL>
                    <a:lnR cap="flat">
                      <a:noFill/>
                    </a:lnR>
                    <a:lnT cap="flat">
                      <a:noFill/>
                    </a:lnT>
                    <a:lnB>
                      <a:noFill/>
                    </a:lnB>
                    <a:lnTlToBr>
                      <a:noFill/>
                    </a:lnTlToBr>
                    <a:lnBlToTr>
                      <a:noFill/>
                    </a:lnBlToTr>
                    <a:noFill/>
                  </a:tcPr>
                </a:tc>
              </a:tr>
              <a:tr h="963613">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All Cause Mortality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0.75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0.59-0.96</a:t>
                      </a:r>
                    </a:p>
                  </a:txBody>
                  <a:tcPr horzOverflow="overflow">
                    <a:lnL>
                      <a:noFill/>
                    </a:lnL>
                    <a:lnR cap="flat">
                      <a:noFill/>
                    </a:lnR>
                    <a:lnT>
                      <a:noFill/>
                    </a:lnT>
                    <a:lnB>
                      <a:noFill/>
                    </a:lnB>
                    <a:lnTlToBr>
                      <a:noFill/>
                    </a:lnTlToBr>
                    <a:lnBlToTr>
                      <a:noFill/>
                    </a:lnBlToTr>
                    <a:noFill/>
                  </a:tcPr>
                </a:tc>
              </a:tr>
              <a:tr h="966788">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Heart Failure Hospitalization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0.74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rPr>
                        <a:t>0.63-0.87</a:t>
                      </a:r>
                    </a:p>
                  </a:txBody>
                  <a:tcPr horzOverflow="overflow">
                    <a:lnL>
                      <a:noFill/>
                    </a:lnL>
                    <a:lnR cap="flat">
                      <a:noFill/>
                    </a:lnR>
                    <a:lnT>
                      <a:noFill/>
                    </a:lnT>
                    <a:lnB>
                      <a:noFill/>
                    </a:lnB>
                    <a:lnTlToBr>
                      <a:noFill/>
                    </a:lnTlToBr>
                    <a:lnBlToTr>
                      <a:noFill/>
                    </a:lnBlToTr>
                    <a:noFill/>
                  </a:tcPr>
                </a:tc>
              </a:tr>
              <a:tr h="965200">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charset="0"/>
                        </a:rPr>
                        <a:t>All Cause Hospitalization</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charset="0"/>
                        </a:rPr>
                        <a:t>0.81</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charset="0"/>
                        </a:rPr>
                        <a:t>0.71-0.92</a:t>
                      </a:r>
                    </a:p>
                  </a:txBody>
                  <a:tcPr horzOverflow="overflow">
                    <a:lnL>
                      <a:noFill/>
                    </a:lnL>
                    <a:lnR cap="flat">
                      <a:noFill/>
                    </a:lnR>
                    <a:lnT>
                      <a:noFill/>
                    </a:lnT>
                    <a:lnB cap="flat">
                      <a:noFill/>
                    </a:lnB>
                    <a:lnTlToBr>
                      <a:noFill/>
                    </a:lnTlToBr>
                    <a:lnBlToTr>
                      <a:noFill/>
                    </a:lnBlToTr>
                    <a:noFill/>
                  </a:tcPr>
                </a:tc>
              </a:tr>
            </a:tbl>
          </a:graphicData>
        </a:graphic>
      </p:graphicFrame>
      <p:sp>
        <p:nvSpPr>
          <p:cNvPr id="559157" name="Text Box 53"/>
          <p:cNvSpPr txBox="1">
            <a:spLocks noChangeArrowheads="1"/>
          </p:cNvSpPr>
          <p:nvPr/>
        </p:nvSpPr>
        <p:spPr bwMode="auto">
          <a:xfrm>
            <a:off x="1000970" y="1391460"/>
            <a:ext cx="7786688" cy="579438"/>
          </a:xfrm>
          <a:prstGeom prst="rect">
            <a:avLst/>
          </a:prstGeom>
          <a:noFill/>
          <a:ln w="9525">
            <a:noFill/>
            <a:miter lim="800000"/>
            <a:headEnd/>
            <a:tailEnd/>
          </a:ln>
          <a:effectLst/>
        </p:spPr>
        <p:txBody>
          <a:bodyPr wrap="none">
            <a:spAutoFit/>
          </a:bodyPr>
          <a:lstStyle/>
          <a:p>
            <a:pPr algn="ctr">
              <a:defRPr/>
            </a:pPr>
            <a:r>
              <a:rPr lang="en-US" sz="3200" dirty="0">
                <a:solidFill>
                  <a:srgbClr val="000000"/>
                </a:solidFill>
                <a:latin typeface="Arial" charset="0"/>
              </a:rPr>
              <a:t>Systemic Review of 14 Randomized Trials</a:t>
            </a:r>
          </a:p>
        </p:txBody>
      </p:sp>
      <p:sp>
        <p:nvSpPr>
          <p:cNvPr id="559158" name="Text Box 54"/>
          <p:cNvSpPr txBox="1">
            <a:spLocks noChangeArrowheads="1"/>
          </p:cNvSpPr>
          <p:nvPr/>
        </p:nvSpPr>
        <p:spPr bwMode="auto">
          <a:xfrm>
            <a:off x="3457575" y="6172201"/>
            <a:ext cx="5276850" cy="366713"/>
          </a:xfrm>
          <a:prstGeom prst="rect">
            <a:avLst/>
          </a:prstGeom>
          <a:noFill/>
          <a:ln w="9525">
            <a:noFill/>
            <a:miter lim="800000"/>
            <a:headEnd/>
            <a:tailEnd/>
          </a:ln>
          <a:effectLst/>
        </p:spPr>
        <p:txBody>
          <a:bodyPr wrap="none">
            <a:spAutoFit/>
          </a:bodyPr>
          <a:lstStyle/>
          <a:p>
            <a:pPr algn="ctr">
              <a:defRPr/>
            </a:pPr>
            <a:r>
              <a:rPr lang="en-US" dirty="0">
                <a:solidFill>
                  <a:srgbClr val="000000"/>
                </a:solidFill>
                <a:latin typeface="Times New Roman" pitchFamily="18" charset="0"/>
              </a:rPr>
              <a:t>McAlister FA et al. J Am </a:t>
            </a:r>
            <a:r>
              <a:rPr lang="en-US" dirty="0" err="1">
                <a:solidFill>
                  <a:srgbClr val="000000"/>
                </a:solidFill>
                <a:latin typeface="Times New Roman" pitchFamily="18" charset="0"/>
              </a:rPr>
              <a:t>Coll</a:t>
            </a:r>
            <a:r>
              <a:rPr lang="en-US" dirty="0">
                <a:solidFill>
                  <a:srgbClr val="000000"/>
                </a:solidFill>
                <a:latin typeface="Times New Roman" pitchFamily="18" charset="0"/>
              </a:rPr>
              <a:t> </a:t>
            </a:r>
            <a:r>
              <a:rPr lang="en-US" dirty="0" err="1">
                <a:solidFill>
                  <a:srgbClr val="000000"/>
                </a:solidFill>
                <a:latin typeface="Times New Roman" pitchFamily="18" charset="0"/>
              </a:rPr>
              <a:t>Cardiol</a:t>
            </a:r>
            <a:r>
              <a:rPr lang="en-US" dirty="0">
                <a:solidFill>
                  <a:srgbClr val="000000"/>
                </a:solidFill>
                <a:latin typeface="Times New Roman" pitchFamily="18" charset="0"/>
              </a:rPr>
              <a:t> 2004;44:810-19.</a:t>
            </a:r>
          </a:p>
        </p:txBody>
      </p:sp>
    </p:spTree>
    <p:extLst>
      <p:ext uri="{BB962C8B-B14F-4D97-AF65-F5344CB8AC3E}">
        <p14:creationId xmlns:p14="http://schemas.microsoft.com/office/powerpoint/2010/main" val="1852341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Failure Clinic at EIRMC	</a:t>
            </a:r>
            <a:endParaRPr lang="en-US" dirty="0"/>
          </a:p>
        </p:txBody>
      </p:sp>
      <p:sp>
        <p:nvSpPr>
          <p:cNvPr id="3" name="Content Placeholder 2"/>
          <p:cNvSpPr>
            <a:spLocks noGrp="1"/>
          </p:cNvSpPr>
          <p:nvPr>
            <p:ph idx="1"/>
          </p:nvPr>
        </p:nvSpPr>
        <p:spPr>
          <a:xfrm>
            <a:off x="677334" y="1350997"/>
            <a:ext cx="8596668" cy="4690365"/>
          </a:xfrm>
        </p:spPr>
        <p:txBody>
          <a:bodyPr>
            <a:normAutofit/>
          </a:bodyPr>
          <a:lstStyle/>
          <a:p>
            <a:r>
              <a:rPr lang="en-US" dirty="0"/>
              <a:t>Early phone call follow up (within 3 days) </a:t>
            </a:r>
          </a:p>
          <a:p>
            <a:r>
              <a:rPr lang="en-US" dirty="0" smtClean="0"/>
              <a:t>Early follow up visit (within 7-10 days)</a:t>
            </a:r>
          </a:p>
          <a:p>
            <a:r>
              <a:rPr lang="en-US" dirty="0" smtClean="0"/>
              <a:t>Continued close follow up for 6 weeks</a:t>
            </a:r>
          </a:p>
          <a:p>
            <a:endParaRPr lang="en-US" dirty="0"/>
          </a:p>
          <a:p>
            <a:r>
              <a:rPr lang="en-US" dirty="0" smtClean="0"/>
              <a:t>Team Members:</a:t>
            </a:r>
          </a:p>
          <a:p>
            <a:pPr lvl="1"/>
            <a:r>
              <a:rPr lang="en-US" dirty="0" smtClean="0"/>
              <a:t>Douglas Blank, MD</a:t>
            </a:r>
          </a:p>
          <a:p>
            <a:pPr lvl="1"/>
            <a:r>
              <a:rPr lang="en-US" dirty="0" smtClean="0"/>
              <a:t>Blake Wachter, MD, PhD</a:t>
            </a:r>
          </a:p>
          <a:p>
            <a:pPr lvl="1"/>
            <a:r>
              <a:rPr lang="en-US" dirty="0" err="1" smtClean="0"/>
              <a:t>Lesli</a:t>
            </a:r>
            <a:r>
              <a:rPr lang="en-US" dirty="0" smtClean="0"/>
              <a:t> </a:t>
            </a:r>
            <a:r>
              <a:rPr lang="en-US" dirty="0" err="1" smtClean="0"/>
              <a:t>Christofferson</a:t>
            </a:r>
            <a:r>
              <a:rPr lang="en-US" dirty="0" smtClean="0"/>
              <a:t>, FNP-BC</a:t>
            </a:r>
          </a:p>
          <a:p>
            <a:pPr lvl="1"/>
            <a:endParaRPr lang="en-US" dirty="0" smtClean="0"/>
          </a:p>
          <a:p>
            <a:pPr lvl="1"/>
            <a:r>
              <a:rPr lang="en-US" sz="2400" dirty="0" smtClean="0"/>
              <a:t>Call 208 403-3191 to schedule your patient</a:t>
            </a:r>
          </a:p>
          <a:p>
            <a:pPr lvl="1"/>
            <a:r>
              <a:rPr lang="en-US" sz="2400" dirty="0" smtClean="0"/>
              <a:t>Heart Failure Clinic follow up on discharge orders</a:t>
            </a:r>
            <a:endParaRPr lang="en-US" sz="2400" dirty="0"/>
          </a:p>
        </p:txBody>
      </p:sp>
    </p:spTree>
    <p:extLst>
      <p:ext uri="{BB962C8B-B14F-4D97-AF65-F5344CB8AC3E}">
        <p14:creationId xmlns:p14="http://schemas.microsoft.com/office/powerpoint/2010/main" val="150902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testing</a:t>
            </a:r>
            <a:endParaRPr lang="en-US" dirty="0"/>
          </a:p>
        </p:txBody>
      </p:sp>
      <p:sp>
        <p:nvSpPr>
          <p:cNvPr id="3" name="Content Placeholder 2"/>
          <p:cNvSpPr>
            <a:spLocks noGrp="1"/>
          </p:cNvSpPr>
          <p:nvPr>
            <p:ph idx="1"/>
          </p:nvPr>
        </p:nvSpPr>
        <p:spPr>
          <a:xfrm>
            <a:off x="677334" y="1417540"/>
            <a:ext cx="8596668" cy="3880773"/>
          </a:xfrm>
        </p:spPr>
        <p:txBody>
          <a:bodyPr>
            <a:noAutofit/>
          </a:bodyPr>
          <a:lstStyle/>
          <a:p>
            <a:r>
              <a:rPr lang="en-US" sz="2400" dirty="0" smtClean="0"/>
              <a:t>Initial laboratory evaluation  </a:t>
            </a:r>
          </a:p>
          <a:p>
            <a:pPr lvl="1"/>
            <a:r>
              <a:rPr lang="en-US" sz="2400" dirty="0" smtClean="0"/>
              <a:t>CBC</a:t>
            </a:r>
          </a:p>
          <a:p>
            <a:pPr lvl="1"/>
            <a:r>
              <a:rPr lang="en-US" sz="2400" dirty="0" smtClean="0"/>
              <a:t>U/A</a:t>
            </a:r>
          </a:p>
          <a:p>
            <a:pPr lvl="1"/>
            <a:r>
              <a:rPr lang="en-US" sz="2400" dirty="0" smtClean="0"/>
              <a:t>Basic metabolic panel with magnesium</a:t>
            </a:r>
          </a:p>
          <a:p>
            <a:pPr lvl="1"/>
            <a:r>
              <a:rPr lang="en-US" sz="2400" dirty="0" smtClean="0"/>
              <a:t>Fasting lipid profile</a:t>
            </a:r>
          </a:p>
          <a:p>
            <a:pPr lvl="1"/>
            <a:r>
              <a:rPr lang="en-US" sz="2400" dirty="0" smtClean="0"/>
              <a:t>Liver function tests</a:t>
            </a:r>
          </a:p>
          <a:p>
            <a:pPr lvl="1"/>
            <a:r>
              <a:rPr lang="en-US" sz="2400" dirty="0" smtClean="0"/>
              <a:t>TSH</a:t>
            </a:r>
            <a:endParaRPr lang="en-US" sz="2400" dirty="0"/>
          </a:p>
          <a:p>
            <a:r>
              <a:rPr lang="en-US" sz="2400" dirty="0" smtClean="0"/>
              <a:t>Serial monitoring of electrolytes and renal function</a:t>
            </a:r>
          </a:p>
          <a:p>
            <a:r>
              <a:rPr lang="en-US" sz="2400" dirty="0" smtClean="0"/>
              <a:t>ECG on first visit </a:t>
            </a:r>
          </a:p>
        </p:txBody>
      </p:sp>
    </p:spTree>
    <p:extLst>
      <p:ext uri="{BB962C8B-B14F-4D97-AF65-F5344CB8AC3E}">
        <p14:creationId xmlns:p14="http://schemas.microsoft.com/office/powerpoint/2010/main" val="108068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Zebras…</a:t>
            </a:r>
            <a:endParaRPr lang="en-US" dirty="0"/>
          </a:p>
        </p:txBody>
      </p:sp>
      <p:sp>
        <p:nvSpPr>
          <p:cNvPr id="3" name="Content Placeholder 2"/>
          <p:cNvSpPr>
            <a:spLocks noGrp="1"/>
          </p:cNvSpPr>
          <p:nvPr>
            <p:ph idx="1"/>
          </p:nvPr>
        </p:nvSpPr>
        <p:spPr/>
        <p:txBody>
          <a:bodyPr>
            <a:normAutofit/>
          </a:bodyPr>
          <a:lstStyle/>
          <a:p>
            <a:r>
              <a:rPr lang="en-US" sz="2400" dirty="0" err="1" smtClean="0"/>
              <a:t>Rheumatological</a:t>
            </a:r>
            <a:r>
              <a:rPr lang="en-US" sz="2400" dirty="0" smtClean="0"/>
              <a:t> diseases</a:t>
            </a:r>
          </a:p>
          <a:p>
            <a:r>
              <a:rPr lang="en-US" sz="2400" dirty="0"/>
              <a:t>A</a:t>
            </a:r>
            <a:r>
              <a:rPr lang="en-US" sz="2400" dirty="0" smtClean="0"/>
              <a:t>myloidosis</a:t>
            </a:r>
          </a:p>
          <a:p>
            <a:r>
              <a:rPr lang="en-US" sz="2400" dirty="0" err="1" smtClean="0"/>
              <a:t>Pheochromocytoma</a:t>
            </a:r>
            <a:endParaRPr lang="en-US" sz="2400" dirty="0" smtClean="0"/>
          </a:p>
          <a:p>
            <a:r>
              <a:rPr lang="en-US" sz="2400" dirty="0" smtClean="0"/>
              <a:t>Hemochromatosis</a:t>
            </a:r>
          </a:p>
          <a:p>
            <a:r>
              <a:rPr lang="en-US" sz="2400" dirty="0" smtClean="0"/>
              <a:t>HIV</a:t>
            </a:r>
            <a:endParaRPr lang="en-US" sz="2400" dirty="0"/>
          </a:p>
        </p:txBody>
      </p:sp>
      <p:pic>
        <p:nvPicPr>
          <p:cNvPr id="4"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615" y="308509"/>
            <a:ext cx="2308115" cy="2393404"/>
          </a:xfrm>
          <a:prstGeom prst="rect">
            <a:avLst/>
          </a:prstGeom>
        </p:spPr>
      </p:pic>
    </p:spTree>
    <p:extLst>
      <p:ext uri="{BB962C8B-B14F-4D97-AF65-F5344CB8AC3E}">
        <p14:creationId xmlns:p14="http://schemas.microsoft.com/office/powerpoint/2010/main" val="229321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Biomarkers</a:t>
            </a:r>
            <a:endParaRPr lang="en-US" dirty="0"/>
          </a:p>
        </p:txBody>
      </p:sp>
      <p:sp>
        <p:nvSpPr>
          <p:cNvPr id="3" name="Content Placeholder 2"/>
          <p:cNvSpPr>
            <a:spLocks noGrp="1"/>
          </p:cNvSpPr>
          <p:nvPr>
            <p:ph idx="1"/>
          </p:nvPr>
        </p:nvSpPr>
        <p:spPr>
          <a:xfrm>
            <a:off x="677334" y="1594177"/>
            <a:ext cx="8596668" cy="4447185"/>
          </a:xfrm>
        </p:spPr>
        <p:txBody>
          <a:bodyPr>
            <a:normAutofit lnSpcReduction="10000"/>
          </a:bodyPr>
          <a:lstStyle/>
          <a:p>
            <a:r>
              <a:rPr lang="en-US" sz="2400" dirty="0" smtClean="0"/>
              <a:t>BNP is useful to support HF diagnosis especially in the setting of clinical uncertainty</a:t>
            </a:r>
          </a:p>
          <a:p>
            <a:r>
              <a:rPr lang="en-US" sz="2400" dirty="0" smtClean="0"/>
              <a:t>Measure of BNP useful for establishing prognosis or disease severity in chronic HF</a:t>
            </a:r>
          </a:p>
          <a:p>
            <a:r>
              <a:rPr lang="en-US" sz="2400" dirty="0" smtClean="0"/>
              <a:t>Measurement of cardiac enzymes in acute decompensated patient</a:t>
            </a:r>
            <a:endParaRPr lang="en-US" sz="2400" dirty="0"/>
          </a:p>
          <a:p>
            <a:r>
              <a:rPr lang="en-US" sz="2400" dirty="0" smtClean="0"/>
              <a:t>Can be used to guide therapy in select </a:t>
            </a:r>
            <a:r>
              <a:rPr lang="en-US" sz="2400" dirty="0" err="1" smtClean="0"/>
              <a:t>euvolemic</a:t>
            </a:r>
            <a:r>
              <a:rPr lang="en-US" sz="2400" dirty="0" smtClean="0"/>
              <a:t> patients in a well structured HF management program</a:t>
            </a:r>
          </a:p>
          <a:p>
            <a:endParaRPr lang="en-US" sz="2400" dirty="0" smtClean="0"/>
          </a:p>
          <a:p>
            <a:r>
              <a:rPr lang="en-US" sz="2400" dirty="0" smtClean="0"/>
              <a:t>Serial BNP measurements to reduce mortality or hospitalization has not been well established</a:t>
            </a:r>
          </a:p>
          <a:p>
            <a:endParaRPr lang="en-US" dirty="0" smtClean="0"/>
          </a:p>
          <a:p>
            <a:endParaRPr lang="en-US" dirty="0" smtClean="0"/>
          </a:p>
        </p:txBody>
      </p:sp>
    </p:spTree>
    <p:extLst>
      <p:ext uri="{BB962C8B-B14F-4D97-AF65-F5344CB8AC3E}">
        <p14:creationId xmlns:p14="http://schemas.microsoft.com/office/powerpoint/2010/main" val="19182582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1576</TotalTime>
  <Words>2925</Words>
  <Application>Microsoft Office PowerPoint</Application>
  <PresentationFormat>Custom</PresentationFormat>
  <Paragraphs>761</Paragraphs>
  <Slides>61</Slides>
  <Notes>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Facet</vt:lpstr>
      <vt:lpstr>Heart Failure Management (2013 Updated Guidelines)</vt:lpstr>
      <vt:lpstr>Heart Failure: Significant Clinical and Economic Burden</vt:lpstr>
      <vt:lpstr>What is heart failure?</vt:lpstr>
      <vt:lpstr>Heart Failure</vt:lpstr>
      <vt:lpstr>Diagnosing heart failure</vt:lpstr>
      <vt:lpstr>The History and Physical Exam</vt:lpstr>
      <vt:lpstr>Diagnostic testing</vt:lpstr>
      <vt:lpstr>Looking for Zebras…</vt:lpstr>
      <vt:lpstr>Biomarkers</vt:lpstr>
      <vt:lpstr>Non-invasive Cardiac Imaging</vt:lpstr>
      <vt:lpstr>Don’t routinely repeat the echo</vt:lpstr>
      <vt:lpstr>Invasive Evaluation</vt:lpstr>
      <vt:lpstr>AHA Classification of Heart Failure</vt:lpstr>
      <vt:lpstr>PowerPoint Presentation</vt:lpstr>
      <vt:lpstr>Treatment of chronic systolic heart failure  (HFrEF)</vt:lpstr>
      <vt:lpstr>Stage A</vt:lpstr>
      <vt:lpstr>Treatment of Stage B and C</vt:lpstr>
      <vt:lpstr>Medical Therapy of Heart Failure in 1984</vt:lpstr>
      <vt:lpstr>Diuretics</vt:lpstr>
      <vt:lpstr>Diuretics and Heart Failure</vt:lpstr>
      <vt:lpstr>Location of Diuretic Action </vt:lpstr>
      <vt:lpstr>Digoxin</vt:lpstr>
      <vt:lpstr>Digitalis and the Treatment of Cardiac Dropsy</vt:lpstr>
      <vt:lpstr>Effect of Digoxin Upon Clinical Outcomes in Subjects with Heart Failure</vt:lpstr>
      <vt:lpstr>ACE Inhibitors </vt:lpstr>
      <vt:lpstr>ACE Inhibition Improves Survival</vt:lpstr>
      <vt:lpstr>Effect of High Versus Low Dose  Lisinopril on Clinical Outcomes</vt:lpstr>
      <vt:lpstr>  ACEI is Superior to Vasodilator Therapy  in Chronic Heart Failure</vt:lpstr>
      <vt:lpstr>ARB Improves Outcomes  in ACEI Intolerant Patients   </vt:lpstr>
      <vt:lpstr>Beta Blockers</vt:lpstr>
      <vt:lpstr>Beta-Blockade Improves Survival</vt:lpstr>
      <vt:lpstr>PowerPoint Presentation</vt:lpstr>
      <vt:lpstr>Effects of Metoprolol Tartrate and  Carvedilol on Mortality in Heart Failure</vt:lpstr>
      <vt:lpstr>Impact of ACE Inhibition and b-Blockade on Annual Survival in Heart Failure</vt:lpstr>
      <vt:lpstr>Hydralizine and isosorbide dinitrate</vt:lpstr>
      <vt:lpstr>Effect of Isosorbide and Hydralazine  on Survival in Systolic Heart Failure</vt:lpstr>
      <vt:lpstr>Aldosterone antagonist</vt:lpstr>
      <vt:lpstr>Aldosterone Antagonists Improve Survival</vt:lpstr>
      <vt:lpstr>Is there a role for aldosterone antagonists in chronic NYHA class II systolic heart failure?</vt:lpstr>
      <vt:lpstr>When do I think about an ICD?</vt:lpstr>
      <vt:lpstr>When do I need to think about an ICD  </vt:lpstr>
      <vt:lpstr>ICDs Improve Survival  </vt:lpstr>
      <vt:lpstr>ICDs Do Not Improve Quality of Life</vt:lpstr>
      <vt:lpstr>CRT Improves Survival</vt:lpstr>
      <vt:lpstr> </vt:lpstr>
      <vt:lpstr>Stage D Heart Failure</vt:lpstr>
      <vt:lpstr>Features of Stage D Heart Failure</vt:lpstr>
      <vt:lpstr>Inotropes Acutely Improve Hemodyamics</vt:lpstr>
      <vt:lpstr>Chronic Inotrope Therapy Decreases Survival</vt:lpstr>
      <vt:lpstr>If there is no current role for chronic inotrope therapy, then what can we do for patients with stage D heart failure?</vt:lpstr>
      <vt:lpstr>NUMBER OF HEART TRANSPLANTS REPORTED BY YEAR</vt:lpstr>
      <vt:lpstr>ADULT HEART TRANSPLANTATION  Kaplan-Meier Survival by Era (Transplants: 1/1982 – 6/2007)</vt:lpstr>
      <vt:lpstr>Role of Heart Transplantation  in Heart Failure Management</vt:lpstr>
      <vt:lpstr>Heartmate Pulsatile-Flow and Continuous-Flow Left Ventricular Assist Devices </vt:lpstr>
      <vt:lpstr>Survival in the REMATCH Trial</vt:lpstr>
      <vt:lpstr>REMATCH 2 Survival</vt:lpstr>
      <vt:lpstr>Summary:  Evidenced-Based Treatment  of Chronic Systolic Heart Failure</vt:lpstr>
      <vt:lpstr>Limitations of the Current Medical  Management of Heart Failure</vt:lpstr>
      <vt:lpstr>Multidisciplinary Heart Failure  Management Program</vt:lpstr>
      <vt:lpstr>Effects of Specialized Multidisciplinary Teams on Clinical Outcomes in Heart Failure.</vt:lpstr>
      <vt:lpstr>Heart Failure Clinic at EIRMC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wachter</dc:creator>
  <cp:lastModifiedBy>Blake</cp:lastModifiedBy>
  <cp:revision>44</cp:revision>
  <dcterms:created xsi:type="dcterms:W3CDTF">2013-09-25T13:08:17Z</dcterms:created>
  <dcterms:modified xsi:type="dcterms:W3CDTF">2016-04-17T20:48:44Z</dcterms:modified>
</cp:coreProperties>
</file>