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34.jpg" ContentType="image/jpg"/>
  <Override PartName="/ppt/media/image35.jpg" ContentType="image/jpg"/>
  <Override PartName="/ppt/media/image40.jpg" ContentType="image/jpg"/>
  <Override PartName="/ppt/media/image41.jpg" ContentType="image/jpg"/>
  <Override PartName="/ppt/media/image42.jpg" ContentType="image/jpg"/>
  <Override PartName="/ppt/media/image43.jpg" ContentType="image/jpg"/>
  <Override PartName="/ppt/media/image52.jpg" ContentType="image/jpg"/>
  <Override PartName="/ppt/media/image53.jpg" ContentType="image/jpg"/>
  <Override PartName="/ppt/media/image57.jpg" ContentType="image/jp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79" r:id="rId1"/>
  </p:sldMasterIdLst>
  <p:notesMasterIdLst>
    <p:notesMasterId r:id="rId153"/>
  </p:notesMasterIdLst>
  <p:sldIdLst>
    <p:sldId id="256" r:id="rId2"/>
    <p:sldId id="475" r:id="rId3"/>
    <p:sldId id="925" r:id="rId4"/>
    <p:sldId id="482" r:id="rId5"/>
    <p:sldId id="481" r:id="rId6"/>
    <p:sldId id="261" r:id="rId7"/>
    <p:sldId id="483" r:id="rId8"/>
    <p:sldId id="344" r:id="rId9"/>
    <p:sldId id="257" r:id="rId10"/>
    <p:sldId id="347" r:id="rId11"/>
    <p:sldId id="931" r:id="rId12"/>
    <p:sldId id="267" r:id="rId13"/>
    <p:sldId id="269" r:id="rId14"/>
    <p:sldId id="270" r:id="rId15"/>
    <p:sldId id="929" r:id="rId16"/>
    <p:sldId id="271" r:id="rId17"/>
    <p:sldId id="274" r:id="rId18"/>
    <p:sldId id="272" r:id="rId19"/>
    <p:sldId id="273" r:id="rId20"/>
    <p:sldId id="297" r:id="rId21"/>
    <p:sldId id="259" r:id="rId22"/>
    <p:sldId id="505" r:id="rId23"/>
    <p:sldId id="349" r:id="rId24"/>
    <p:sldId id="275" r:id="rId25"/>
    <p:sldId id="357" r:id="rId26"/>
    <p:sldId id="299" r:id="rId27"/>
    <p:sldId id="350" r:id="rId28"/>
    <p:sldId id="302" r:id="rId29"/>
    <p:sldId id="301" r:id="rId30"/>
    <p:sldId id="351" r:id="rId31"/>
    <p:sldId id="303" r:id="rId32"/>
    <p:sldId id="304" r:id="rId33"/>
    <p:sldId id="352" r:id="rId34"/>
    <p:sldId id="307" r:id="rId35"/>
    <p:sldId id="308" r:id="rId36"/>
    <p:sldId id="309" r:id="rId37"/>
    <p:sldId id="317" r:id="rId38"/>
    <p:sldId id="353" r:id="rId39"/>
    <p:sldId id="377" r:id="rId40"/>
    <p:sldId id="378" r:id="rId41"/>
    <p:sldId id="310" r:id="rId42"/>
    <p:sldId id="311" r:id="rId43"/>
    <p:sldId id="312" r:id="rId44"/>
    <p:sldId id="313" r:id="rId45"/>
    <p:sldId id="355" r:id="rId46"/>
    <p:sldId id="360" r:id="rId47"/>
    <p:sldId id="315" r:id="rId48"/>
    <p:sldId id="926" r:id="rId49"/>
    <p:sldId id="967" r:id="rId50"/>
    <p:sldId id="955" r:id="rId51"/>
    <p:sldId id="937" r:id="rId52"/>
    <p:sldId id="940" r:id="rId53"/>
    <p:sldId id="471" r:id="rId54"/>
    <p:sldId id="375" r:id="rId55"/>
    <p:sldId id="503" r:id="rId56"/>
    <p:sldId id="364" r:id="rId57"/>
    <p:sldId id="380" r:id="rId58"/>
    <p:sldId id="382" r:id="rId59"/>
    <p:sldId id="365" r:id="rId60"/>
    <p:sldId id="384" r:id="rId61"/>
    <p:sldId id="406" r:id="rId62"/>
    <p:sldId id="410" r:id="rId63"/>
    <p:sldId id="420" r:id="rId64"/>
    <p:sldId id="370" r:id="rId65"/>
    <p:sldId id="430" r:id="rId66"/>
    <p:sldId id="968" r:id="rId67"/>
    <p:sldId id="393" r:id="rId68"/>
    <p:sldId id="484" r:id="rId69"/>
    <p:sldId id="366" r:id="rId70"/>
    <p:sldId id="367" r:id="rId71"/>
    <p:sldId id="871" r:id="rId72"/>
    <p:sldId id="872" r:id="rId73"/>
    <p:sldId id="873" r:id="rId74"/>
    <p:sldId id="874" r:id="rId75"/>
    <p:sldId id="876" r:id="rId76"/>
    <p:sldId id="877" r:id="rId77"/>
    <p:sldId id="914" r:id="rId78"/>
    <p:sldId id="890" r:id="rId79"/>
    <p:sldId id="919" r:id="rId80"/>
    <p:sldId id="266" r:id="rId81"/>
    <p:sldId id="289" r:id="rId82"/>
    <p:sldId id="963" r:id="rId83"/>
    <p:sldId id="960" r:id="rId84"/>
    <p:sldId id="961" r:id="rId85"/>
    <p:sldId id="962" r:id="rId86"/>
    <p:sldId id="964" r:id="rId87"/>
    <p:sldId id="936" r:id="rId88"/>
    <p:sldId id="966" r:id="rId89"/>
    <p:sldId id="941" r:id="rId90"/>
    <p:sldId id="965" r:id="rId91"/>
    <p:sldId id="942" r:id="rId92"/>
    <p:sldId id="947" r:id="rId93"/>
    <p:sldId id="948" r:id="rId94"/>
    <p:sldId id="938" r:id="rId95"/>
    <p:sldId id="915" r:id="rId96"/>
    <p:sldId id="957" r:id="rId97"/>
    <p:sldId id="949" r:id="rId98"/>
    <p:sldId id="954" r:id="rId99"/>
    <p:sldId id="969" r:id="rId100"/>
    <p:sldId id="971" r:id="rId101"/>
    <p:sldId id="983" r:id="rId102"/>
    <p:sldId id="321" r:id="rId103"/>
    <p:sldId id="325" r:id="rId104"/>
    <p:sldId id="324" r:id="rId105"/>
    <p:sldId id="477" r:id="rId106"/>
    <p:sldId id="323" r:id="rId107"/>
    <p:sldId id="277" r:id="rId108"/>
    <p:sldId id="944" r:id="rId109"/>
    <p:sldId id="945" r:id="rId110"/>
    <p:sldId id="946" r:id="rId111"/>
    <p:sldId id="927" r:id="rId112"/>
    <p:sldId id="980" r:id="rId113"/>
    <p:sldId id="981" r:id="rId114"/>
    <p:sldId id="982" r:id="rId115"/>
    <p:sldId id="933" r:id="rId116"/>
    <p:sldId id="934" r:id="rId117"/>
    <p:sldId id="943" r:id="rId118"/>
    <p:sldId id="972" r:id="rId119"/>
    <p:sldId id="973" r:id="rId120"/>
    <p:sldId id="974" r:id="rId121"/>
    <p:sldId id="975" r:id="rId122"/>
    <p:sldId id="976" r:id="rId123"/>
    <p:sldId id="977" r:id="rId124"/>
    <p:sldId id="978" r:id="rId125"/>
    <p:sldId id="979" r:id="rId126"/>
    <p:sldId id="928" r:id="rId127"/>
    <p:sldId id="358" r:id="rId128"/>
    <p:sldId id="326" r:id="rId129"/>
    <p:sldId id="327" r:id="rId130"/>
    <p:sldId id="328" r:id="rId131"/>
    <p:sldId id="329" r:id="rId132"/>
    <p:sldId id="950" r:id="rId133"/>
    <p:sldId id="951" r:id="rId134"/>
    <p:sldId id="952" r:id="rId135"/>
    <p:sldId id="953" r:id="rId136"/>
    <p:sldId id="495" r:id="rId137"/>
    <p:sldId id="479" r:id="rId138"/>
    <p:sldId id="478" r:id="rId139"/>
    <p:sldId id="500" r:id="rId140"/>
    <p:sldId id="501" r:id="rId141"/>
    <p:sldId id="334" r:id="rId142"/>
    <p:sldId id="336" r:id="rId143"/>
    <p:sldId id="337" r:id="rId144"/>
    <p:sldId id="333" r:id="rId145"/>
    <p:sldId id="332" r:id="rId146"/>
    <p:sldId id="923" r:id="rId147"/>
    <p:sldId id="268" r:id="rId148"/>
    <p:sldId id="924" r:id="rId149"/>
    <p:sldId id="318" r:id="rId150"/>
    <p:sldId id="504" r:id="rId151"/>
    <p:sldId id="473" r:id="rId1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553B8E-2448-4A7C-8E26-94B43EB620BA}" v="4" dt="2023-09-01T03:32:44.919"/>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557" autoAdjust="0"/>
    <p:restoredTop sz="94660"/>
  </p:normalViewPr>
  <p:slideViewPr>
    <p:cSldViewPr snapToGrid="0">
      <p:cViewPr>
        <p:scale>
          <a:sx n="66" d="100"/>
          <a:sy n="66" d="100"/>
        </p:scale>
        <p:origin x="36" y="52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microsoft.com/office/2015/10/relationships/revisionInfo" Target="revisionInfo.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ake wachter" userId="6edd3391725755fa" providerId="LiveId" clId="{D2E337E9-CCE4-4D46-9176-9A1D28A93206}"/>
    <pc:docChg chg="custSel addSld delSld modSld sldOrd">
      <pc:chgData name="blake wachter" userId="6edd3391725755fa" providerId="LiveId" clId="{D2E337E9-CCE4-4D46-9176-9A1D28A93206}" dt="2022-06-20T15:29:18.767" v="559" actId="47"/>
      <pc:docMkLst>
        <pc:docMk/>
      </pc:docMkLst>
      <pc:sldChg chg="ord">
        <pc:chgData name="blake wachter" userId="6edd3391725755fa" providerId="LiveId" clId="{D2E337E9-CCE4-4D46-9176-9A1D28A93206}" dt="2022-06-20T15:27:23.678" v="524"/>
        <pc:sldMkLst>
          <pc:docMk/>
          <pc:sldMk cId="2433113626" sldId="277"/>
        </pc:sldMkLst>
      </pc:sldChg>
      <pc:sldChg chg="ord">
        <pc:chgData name="blake wachter" userId="6edd3391725755fa" providerId="LiveId" clId="{D2E337E9-CCE4-4D46-9176-9A1D28A93206}" dt="2022-06-20T15:27:25.591" v="526"/>
        <pc:sldMkLst>
          <pc:docMk/>
          <pc:sldMk cId="4249372319" sldId="321"/>
        </pc:sldMkLst>
      </pc:sldChg>
      <pc:sldChg chg="ord">
        <pc:chgData name="blake wachter" userId="6edd3391725755fa" providerId="LiveId" clId="{D2E337E9-CCE4-4D46-9176-9A1D28A93206}" dt="2022-06-20T15:27:37.796" v="534"/>
        <pc:sldMkLst>
          <pc:docMk/>
          <pc:sldMk cId="4241602703" sldId="323"/>
        </pc:sldMkLst>
      </pc:sldChg>
      <pc:sldChg chg="ord">
        <pc:chgData name="blake wachter" userId="6edd3391725755fa" providerId="LiveId" clId="{D2E337E9-CCE4-4D46-9176-9A1D28A93206}" dt="2022-06-20T15:27:50.323" v="536"/>
        <pc:sldMkLst>
          <pc:docMk/>
          <pc:sldMk cId="575011853" sldId="324"/>
        </pc:sldMkLst>
      </pc:sldChg>
      <pc:sldChg chg="ord">
        <pc:chgData name="blake wachter" userId="6edd3391725755fa" providerId="LiveId" clId="{D2E337E9-CCE4-4D46-9176-9A1D28A93206}" dt="2022-06-20T15:27:32.326" v="528"/>
        <pc:sldMkLst>
          <pc:docMk/>
          <pc:sldMk cId="1861873589" sldId="325"/>
        </pc:sldMkLst>
      </pc:sldChg>
      <pc:sldChg chg="delSp modSp del mod ord">
        <pc:chgData name="blake wachter" userId="6edd3391725755fa" providerId="LiveId" clId="{D2E337E9-CCE4-4D46-9176-9A1D28A93206}" dt="2022-06-20T15:29:18.767" v="559" actId="47"/>
        <pc:sldMkLst>
          <pc:docMk/>
          <pc:sldMk cId="2634387121" sldId="356"/>
        </pc:sldMkLst>
        <pc:spChg chg="mod">
          <ac:chgData name="blake wachter" userId="6edd3391725755fa" providerId="LiveId" clId="{D2E337E9-CCE4-4D46-9176-9A1D28A93206}" dt="2022-06-20T15:25:54.936" v="483" actId="1076"/>
          <ac:spMkLst>
            <pc:docMk/>
            <pc:sldMk cId="2634387121" sldId="356"/>
            <ac:spMk id="2" creationId="{00000000-0000-0000-0000-000000000000}"/>
          </ac:spMkLst>
        </pc:spChg>
        <pc:spChg chg="del mod">
          <ac:chgData name="blake wachter" userId="6edd3391725755fa" providerId="LiveId" clId="{D2E337E9-CCE4-4D46-9176-9A1D28A93206}" dt="2022-06-20T15:25:38.563" v="471" actId="478"/>
          <ac:spMkLst>
            <pc:docMk/>
            <pc:sldMk cId="2634387121" sldId="356"/>
            <ac:spMk id="3" creationId="{00000000-0000-0000-0000-000000000000}"/>
          </ac:spMkLst>
        </pc:spChg>
      </pc:sldChg>
      <pc:sldChg chg="ord">
        <pc:chgData name="blake wachter" userId="6edd3391725755fa" providerId="LiveId" clId="{D2E337E9-CCE4-4D46-9176-9A1D28A93206}" dt="2022-06-20T15:27:34.366" v="530"/>
        <pc:sldMkLst>
          <pc:docMk/>
          <pc:sldMk cId="3553972556" sldId="477"/>
        </pc:sldMkLst>
      </pc:sldChg>
      <pc:sldChg chg="modSp mod ord">
        <pc:chgData name="blake wachter" userId="6edd3391725755fa" providerId="LiveId" clId="{D2E337E9-CCE4-4D46-9176-9A1D28A93206}" dt="2022-06-20T15:28:27.481" v="546"/>
        <pc:sldMkLst>
          <pc:docMk/>
          <pc:sldMk cId="811968558" sldId="927"/>
        </pc:sldMkLst>
        <pc:spChg chg="mod">
          <ac:chgData name="blake wachter" userId="6edd3391725755fa" providerId="LiveId" clId="{D2E337E9-CCE4-4D46-9176-9A1D28A93206}" dt="2022-06-20T15:26:45.530" v="516" actId="20577"/>
          <ac:spMkLst>
            <pc:docMk/>
            <pc:sldMk cId="811968558" sldId="927"/>
            <ac:spMk id="2" creationId="{363DC8AD-1855-99FE-727E-C5A8149AD430}"/>
          </ac:spMkLst>
        </pc:spChg>
      </pc:sldChg>
      <pc:sldChg chg="modSp mod ord">
        <pc:chgData name="blake wachter" userId="6edd3391725755fa" providerId="LiveId" clId="{D2E337E9-CCE4-4D46-9176-9A1D28A93206}" dt="2022-06-20T15:28:58.430" v="554"/>
        <pc:sldMkLst>
          <pc:docMk/>
          <pc:sldMk cId="3195696637" sldId="933"/>
        </pc:sldMkLst>
        <pc:spChg chg="mod">
          <ac:chgData name="blake wachter" userId="6edd3391725755fa" providerId="LiveId" clId="{D2E337E9-CCE4-4D46-9176-9A1D28A93206}" dt="2022-06-20T15:16:22.466" v="338" actId="1076"/>
          <ac:spMkLst>
            <pc:docMk/>
            <pc:sldMk cId="3195696637" sldId="933"/>
            <ac:spMk id="5" creationId="{A3031610-6CF8-E73C-3B96-27976B6EAE67}"/>
          </ac:spMkLst>
        </pc:spChg>
        <pc:graphicFrameChg chg="modGraphic">
          <ac:chgData name="blake wachter" userId="6edd3391725755fa" providerId="LiveId" clId="{D2E337E9-CCE4-4D46-9176-9A1D28A93206}" dt="2022-06-20T15:15:06.131" v="325" actId="20577"/>
          <ac:graphicFrameMkLst>
            <pc:docMk/>
            <pc:sldMk cId="3195696637" sldId="933"/>
            <ac:graphicFrameMk id="4" creationId="{601B67BD-DC91-5A92-82BE-E2F24D52C356}"/>
          </ac:graphicFrameMkLst>
        </pc:graphicFrameChg>
      </pc:sldChg>
      <pc:sldChg chg="delSp modSp mod ord">
        <pc:chgData name="blake wachter" userId="6edd3391725755fa" providerId="LiveId" clId="{D2E337E9-CCE4-4D46-9176-9A1D28A93206}" dt="2022-06-20T15:29:01.868" v="556"/>
        <pc:sldMkLst>
          <pc:docMk/>
          <pc:sldMk cId="2974151714" sldId="934"/>
        </pc:sldMkLst>
        <pc:spChg chg="del">
          <ac:chgData name="blake wachter" userId="6edd3391725755fa" providerId="LiveId" clId="{D2E337E9-CCE4-4D46-9176-9A1D28A93206}" dt="2022-06-20T15:24:41.386" v="457" actId="478"/>
          <ac:spMkLst>
            <pc:docMk/>
            <pc:sldMk cId="2974151714" sldId="934"/>
            <ac:spMk id="2" creationId="{93E065C9-779C-2D6C-A3F9-4CD410C1EE60}"/>
          </ac:spMkLst>
        </pc:spChg>
        <pc:spChg chg="del">
          <ac:chgData name="blake wachter" userId="6edd3391725755fa" providerId="LiveId" clId="{D2E337E9-CCE4-4D46-9176-9A1D28A93206}" dt="2022-06-20T15:24:38.934" v="456" actId="478"/>
          <ac:spMkLst>
            <pc:docMk/>
            <pc:sldMk cId="2974151714" sldId="934"/>
            <ac:spMk id="3" creationId="{BDC5E601-1F42-AEEF-150C-6AFCD9D9910E}"/>
          </ac:spMkLst>
        </pc:spChg>
        <pc:graphicFrameChg chg="modGraphic">
          <ac:chgData name="blake wachter" userId="6edd3391725755fa" providerId="LiveId" clId="{D2E337E9-CCE4-4D46-9176-9A1D28A93206}" dt="2022-06-20T15:24:54.842" v="463" actId="20577"/>
          <ac:graphicFrameMkLst>
            <pc:docMk/>
            <pc:sldMk cId="2974151714" sldId="934"/>
            <ac:graphicFrameMk id="4" creationId="{D39073F1-FD92-ACC8-FB67-E145005224D0}"/>
          </ac:graphicFrameMkLst>
        </pc:graphicFrameChg>
      </pc:sldChg>
      <pc:sldChg chg="ord">
        <pc:chgData name="blake wachter" userId="6edd3391725755fa" providerId="LiveId" clId="{D2E337E9-CCE4-4D46-9176-9A1D28A93206}" dt="2022-06-20T15:27:57.953" v="538"/>
        <pc:sldMkLst>
          <pc:docMk/>
          <pc:sldMk cId="3007285030" sldId="943"/>
        </pc:sldMkLst>
      </pc:sldChg>
      <pc:sldChg chg="ord">
        <pc:chgData name="blake wachter" userId="6edd3391725755fa" providerId="LiveId" clId="{D2E337E9-CCE4-4D46-9176-9A1D28A93206}" dt="2022-06-20T15:28:04.474" v="540"/>
        <pc:sldMkLst>
          <pc:docMk/>
          <pc:sldMk cId="616433986" sldId="944"/>
        </pc:sldMkLst>
      </pc:sldChg>
      <pc:sldChg chg="ord">
        <pc:chgData name="blake wachter" userId="6edd3391725755fa" providerId="LiveId" clId="{D2E337E9-CCE4-4D46-9176-9A1D28A93206}" dt="2022-06-20T15:28:08.410" v="542"/>
        <pc:sldMkLst>
          <pc:docMk/>
          <pc:sldMk cId="1304619340" sldId="945"/>
        </pc:sldMkLst>
      </pc:sldChg>
      <pc:sldChg chg="ord">
        <pc:chgData name="blake wachter" userId="6edd3391725755fa" providerId="LiveId" clId="{D2E337E9-CCE4-4D46-9176-9A1D28A93206}" dt="2022-06-20T15:28:11.696" v="544"/>
        <pc:sldMkLst>
          <pc:docMk/>
          <pc:sldMk cId="535408818" sldId="946"/>
        </pc:sldMkLst>
      </pc:sldChg>
      <pc:sldChg chg="new del">
        <pc:chgData name="blake wachter" userId="6edd3391725755fa" providerId="LiveId" clId="{D2E337E9-CCE4-4D46-9176-9A1D28A93206}" dt="2022-06-20T14:40:35.748" v="180" actId="47"/>
        <pc:sldMkLst>
          <pc:docMk/>
          <pc:sldMk cId="1543483877" sldId="970"/>
        </pc:sldMkLst>
      </pc:sldChg>
      <pc:sldChg chg="addSp modSp new mod setBg">
        <pc:chgData name="blake wachter" userId="6edd3391725755fa" providerId="LiveId" clId="{D2E337E9-CCE4-4D46-9176-9A1D28A93206}" dt="2022-06-20T14:48:08.508" v="186" actId="1076"/>
        <pc:sldMkLst>
          <pc:docMk/>
          <pc:sldMk cId="321242851" sldId="971"/>
        </pc:sldMkLst>
        <pc:spChg chg="mod">
          <ac:chgData name="blake wachter" userId="6edd3391725755fa" providerId="LiveId" clId="{D2E337E9-CCE4-4D46-9176-9A1D28A93206}" dt="2022-06-20T14:48:02.064" v="185" actId="26606"/>
          <ac:spMkLst>
            <pc:docMk/>
            <pc:sldMk cId="321242851" sldId="971"/>
            <ac:spMk id="2" creationId="{0A379754-F71E-9665-DC84-3C868EFE5E58}"/>
          </ac:spMkLst>
        </pc:spChg>
        <pc:spChg chg="mod">
          <ac:chgData name="blake wachter" userId="6edd3391725755fa" providerId="LiveId" clId="{D2E337E9-CCE4-4D46-9176-9A1D28A93206}" dt="2022-06-20T14:48:02.064" v="185" actId="26606"/>
          <ac:spMkLst>
            <pc:docMk/>
            <pc:sldMk cId="321242851" sldId="971"/>
            <ac:spMk id="3" creationId="{07CDBE65-87E3-1C92-FECA-F71C3685DA85}"/>
          </ac:spMkLst>
        </pc:spChg>
        <pc:spChg chg="add mod ord">
          <ac:chgData name="blake wachter" userId="6edd3391725755fa" providerId="LiveId" clId="{D2E337E9-CCE4-4D46-9176-9A1D28A93206}" dt="2022-06-20T14:48:08.508" v="186" actId="1076"/>
          <ac:spMkLst>
            <pc:docMk/>
            <pc:sldMk cId="321242851" sldId="971"/>
            <ac:spMk id="4" creationId="{B7230A1E-6F68-F8D6-ECFD-C781534894EC}"/>
          </ac:spMkLst>
        </pc:spChg>
        <pc:spChg chg="add">
          <ac:chgData name="blake wachter" userId="6edd3391725755fa" providerId="LiveId" clId="{D2E337E9-CCE4-4D46-9176-9A1D28A93206}" dt="2022-06-20T14:48:02.064" v="185" actId="26606"/>
          <ac:spMkLst>
            <pc:docMk/>
            <pc:sldMk cId="321242851" sldId="971"/>
            <ac:spMk id="11" creationId="{8E13947A-38AB-47B2-A626-DC6AAC174DE4}"/>
          </ac:spMkLst>
        </pc:spChg>
        <pc:spChg chg="add">
          <ac:chgData name="blake wachter" userId="6edd3391725755fa" providerId="LiveId" clId="{D2E337E9-CCE4-4D46-9176-9A1D28A93206}" dt="2022-06-20T14:48:02.064" v="185" actId="26606"/>
          <ac:spMkLst>
            <pc:docMk/>
            <pc:sldMk cId="321242851" sldId="971"/>
            <ac:spMk id="13" creationId="{E380A230-8900-4D9E-81BA-0A168CB2252D}"/>
          </ac:spMkLst>
        </pc:spChg>
        <pc:spChg chg="add">
          <ac:chgData name="blake wachter" userId="6edd3391725755fa" providerId="LiveId" clId="{D2E337E9-CCE4-4D46-9176-9A1D28A93206}" dt="2022-06-20T14:48:02.064" v="185" actId="26606"/>
          <ac:spMkLst>
            <pc:docMk/>
            <pc:sldMk cId="321242851" sldId="971"/>
            <ac:spMk id="15" creationId="{9C36F764-2070-4EAA-BABB-591FC0A0F18C}"/>
          </ac:spMkLst>
        </pc:spChg>
        <pc:spChg chg="add">
          <ac:chgData name="blake wachter" userId="6edd3391725755fa" providerId="LiveId" clId="{D2E337E9-CCE4-4D46-9176-9A1D28A93206}" dt="2022-06-20T14:48:02.064" v="185" actId="26606"/>
          <ac:spMkLst>
            <pc:docMk/>
            <pc:sldMk cId="321242851" sldId="971"/>
            <ac:spMk id="17" creationId="{4A85CEC5-7DC0-4A97-A18B-2792208BF743}"/>
          </ac:spMkLst>
        </pc:spChg>
        <pc:picChg chg="add mod">
          <ac:chgData name="blake wachter" userId="6edd3391725755fa" providerId="LiveId" clId="{D2E337E9-CCE4-4D46-9176-9A1D28A93206}" dt="2022-06-20T14:48:02.064" v="185" actId="26606"/>
          <ac:picMkLst>
            <pc:docMk/>
            <pc:sldMk cId="321242851" sldId="971"/>
            <ac:picMk id="6" creationId="{6FDBA6B7-C546-A952-93B4-D40752EA0D16}"/>
          </ac:picMkLst>
        </pc:picChg>
      </pc:sldChg>
      <pc:sldChg chg="addSp delSp modSp new mod ord">
        <pc:chgData name="blake wachter" userId="6edd3391725755fa" providerId="LiveId" clId="{D2E337E9-CCE4-4D46-9176-9A1D28A93206}" dt="2022-06-20T15:24:22.523" v="453"/>
        <pc:sldMkLst>
          <pc:docMk/>
          <pc:sldMk cId="4219304813" sldId="972"/>
        </pc:sldMkLst>
        <pc:spChg chg="del">
          <ac:chgData name="blake wachter" userId="6edd3391725755fa" providerId="LiveId" clId="{D2E337E9-CCE4-4D46-9176-9A1D28A93206}" dt="2022-06-20T14:48:59.799" v="188" actId="931"/>
          <ac:spMkLst>
            <pc:docMk/>
            <pc:sldMk cId="4219304813" sldId="972"/>
            <ac:spMk id="3" creationId="{BEE241A8-C332-E173-CCA9-E399A6701190}"/>
          </ac:spMkLst>
        </pc:spChg>
        <pc:picChg chg="add mod">
          <ac:chgData name="blake wachter" userId="6edd3391725755fa" providerId="LiveId" clId="{D2E337E9-CCE4-4D46-9176-9A1D28A93206}" dt="2022-06-20T14:49:20.936" v="196" actId="14100"/>
          <ac:picMkLst>
            <pc:docMk/>
            <pc:sldMk cId="4219304813" sldId="972"/>
            <ac:picMk id="5" creationId="{F192B3A5-D007-AF21-DF65-2ECFBBB94926}"/>
          </ac:picMkLst>
        </pc:picChg>
      </pc:sldChg>
      <pc:sldChg chg="addSp modSp new mod modAnim">
        <pc:chgData name="blake wachter" userId="6edd3391725755fa" providerId="LiveId" clId="{D2E337E9-CCE4-4D46-9176-9A1D28A93206}" dt="2022-06-20T14:51:47.159" v="207" actId="20577"/>
        <pc:sldMkLst>
          <pc:docMk/>
          <pc:sldMk cId="2625848017" sldId="973"/>
        </pc:sldMkLst>
        <pc:spChg chg="mod">
          <ac:chgData name="blake wachter" userId="6edd3391725755fa" providerId="LiveId" clId="{D2E337E9-CCE4-4D46-9176-9A1D28A93206}" dt="2022-06-20T14:51:47.159" v="207" actId="20577"/>
          <ac:spMkLst>
            <pc:docMk/>
            <pc:sldMk cId="2625848017" sldId="973"/>
            <ac:spMk id="2" creationId="{96A2AF8B-C7C7-D77A-AFDD-9E8997948827}"/>
          </ac:spMkLst>
        </pc:spChg>
        <pc:picChg chg="add mod">
          <ac:chgData name="blake wachter" userId="6edd3391725755fa" providerId="LiveId" clId="{D2E337E9-CCE4-4D46-9176-9A1D28A93206}" dt="2022-06-20T14:51:43.276" v="202" actId="1076"/>
          <ac:picMkLst>
            <pc:docMk/>
            <pc:sldMk cId="2625848017" sldId="973"/>
            <ac:picMk id="5" creationId="{C6CFE274-174E-731B-35F4-7ED31DBAA4F4}"/>
          </ac:picMkLst>
        </pc:picChg>
      </pc:sldChg>
      <pc:sldChg chg="addSp modSp new">
        <pc:chgData name="blake wachter" userId="6edd3391725755fa" providerId="LiveId" clId="{D2E337E9-CCE4-4D46-9176-9A1D28A93206}" dt="2022-06-20T14:55:05.951" v="210" actId="14100"/>
        <pc:sldMkLst>
          <pc:docMk/>
          <pc:sldMk cId="498120241" sldId="974"/>
        </pc:sldMkLst>
        <pc:picChg chg="add mod">
          <ac:chgData name="blake wachter" userId="6edd3391725755fa" providerId="LiveId" clId="{D2E337E9-CCE4-4D46-9176-9A1D28A93206}" dt="2022-06-20T14:55:05.951" v="210" actId="14100"/>
          <ac:picMkLst>
            <pc:docMk/>
            <pc:sldMk cId="498120241" sldId="974"/>
            <ac:picMk id="1026" creationId="{664FBD33-5C11-8F5A-CF70-A22DC75745DD}"/>
          </ac:picMkLst>
        </pc:picChg>
      </pc:sldChg>
      <pc:sldChg chg="addSp delSp modSp new mod">
        <pc:chgData name="blake wachter" userId="6edd3391725755fa" providerId="LiveId" clId="{D2E337E9-CCE4-4D46-9176-9A1D28A93206}" dt="2022-06-20T14:57:59.824" v="227" actId="14100"/>
        <pc:sldMkLst>
          <pc:docMk/>
          <pc:sldMk cId="1775245013" sldId="975"/>
        </pc:sldMkLst>
        <pc:spChg chg="del">
          <ac:chgData name="blake wachter" userId="6edd3391725755fa" providerId="LiveId" clId="{D2E337E9-CCE4-4D46-9176-9A1D28A93206}" dt="2022-06-20T14:56:50.913" v="214" actId="931"/>
          <ac:spMkLst>
            <pc:docMk/>
            <pc:sldMk cId="1775245013" sldId="975"/>
            <ac:spMk id="3" creationId="{FE29C226-D6FA-BD3D-74CA-23666DB80615}"/>
          </ac:spMkLst>
        </pc:spChg>
        <pc:spChg chg="add">
          <ac:chgData name="blake wachter" userId="6edd3391725755fa" providerId="LiveId" clId="{D2E337E9-CCE4-4D46-9176-9A1D28A93206}" dt="2022-06-20T14:57:31.359" v="224" actId="11529"/>
          <ac:spMkLst>
            <pc:docMk/>
            <pc:sldMk cId="1775245013" sldId="975"/>
            <ac:spMk id="6" creationId="{2C84D9D2-796A-78DA-47CD-3E352035C984}"/>
          </ac:spMkLst>
        </pc:spChg>
        <pc:spChg chg="add mod">
          <ac:chgData name="blake wachter" userId="6edd3391725755fa" providerId="LiveId" clId="{D2E337E9-CCE4-4D46-9176-9A1D28A93206}" dt="2022-06-20T14:57:41.539" v="226" actId="1076"/>
          <ac:spMkLst>
            <pc:docMk/>
            <pc:sldMk cId="1775245013" sldId="975"/>
            <ac:spMk id="8" creationId="{42DF5740-419E-33E2-7D22-3176FE8ED856}"/>
          </ac:spMkLst>
        </pc:spChg>
        <pc:picChg chg="add mod">
          <ac:chgData name="blake wachter" userId="6edd3391725755fa" providerId="LiveId" clId="{D2E337E9-CCE4-4D46-9176-9A1D28A93206}" dt="2022-06-20T14:57:59.824" v="227" actId="14100"/>
          <ac:picMkLst>
            <pc:docMk/>
            <pc:sldMk cId="1775245013" sldId="975"/>
            <ac:picMk id="5" creationId="{B433B7F6-5B3E-16D4-0036-1353BE7781C0}"/>
          </ac:picMkLst>
        </pc:picChg>
        <pc:picChg chg="add del">
          <ac:chgData name="blake wachter" userId="6edd3391725755fa" providerId="LiveId" clId="{D2E337E9-CCE4-4D46-9176-9A1D28A93206}" dt="2022-06-20T14:56:32.688" v="213" actId="478"/>
          <ac:picMkLst>
            <pc:docMk/>
            <pc:sldMk cId="1775245013" sldId="975"/>
            <ac:picMk id="2050" creationId="{DC13FEF7-360C-AB67-56A1-4788F5EC9DCD}"/>
          </ac:picMkLst>
        </pc:picChg>
      </pc:sldChg>
      <pc:sldChg chg="modSp new mod">
        <pc:chgData name="blake wachter" userId="6edd3391725755fa" providerId="LiveId" clId="{D2E337E9-CCE4-4D46-9176-9A1D28A93206}" dt="2022-06-20T15:03:06.896" v="229"/>
        <pc:sldMkLst>
          <pc:docMk/>
          <pc:sldMk cId="815303175" sldId="976"/>
        </pc:sldMkLst>
        <pc:spChg chg="mod">
          <ac:chgData name="blake wachter" userId="6edd3391725755fa" providerId="LiveId" clId="{D2E337E9-CCE4-4D46-9176-9A1D28A93206}" dt="2022-06-20T15:03:06.896" v="229"/>
          <ac:spMkLst>
            <pc:docMk/>
            <pc:sldMk cId="815303175" sldId="976"/>
            <ac:spMk id="3" creationId="{DFFB2F24-7F63-2614-4756-E3C6C1213B74}"/>
          </ac:spMkLst>
        </pc:spChg>
      </pc:sldChg>
      <pc:sldChg chg="addSp delSp modSp new mod setBg">
        <pc:chgData name="blake wachter" userId="6edd3391725755fa" providerId="LiveId" clId="{D2E337E9-CCE4-4D46-9176-9A1D28A93206}" dt="2022-06-20T15:04:54.943" v="241" actId="26606"/>
        <pc:sldMkLst>
          <pc:docMk/>
          <pc:sldMk cId="2318657129" sldId="977"/>
        </pc:sldMkLst>
        <pc:spChg chg="mod">
          <ac:chgData name="blake wachter" userId="6edd3391725755fa" providerId="LiveId" clId="{D2E337E9-CCE4-4D46-9176-9A1D28A93206}" dt="2022-06-20T15:04:54.943" v="241" actId="26606"/>
          <ac:spMkLst>
            <pc:docMk/>
            <pc:sldMk cId="2318657129" sldId="977"/>
            <ac:spMk id="2" creationId="{4EF16813-281C-CCFD-050E-8506E96F20DF}"/>
          </ac:spMkLst>
        </pc:spChg>
        <pc:spChg chg="mod">
          <ac:chgData name="blake wachter" userId="6edd3391725755fa" providerId="LiveId" clId="{D2E337E9-CCE4-4D46-9176-9A1D28A93206}" dt="2022-06-20T15:04:54.943" v="241" actId="26606"/>
          <ac:spMkLst>
            <pc:docMk/>
            <pc:sldMk cId="2318657129" sldId="977"/>
            <ac:spMk id="3" creationId="{8E7E159F-EB93-EB76-1C56-9A25D0E7F058}"/>
          </ac:spMkLst>
        </pc:spChg>
        <pc:spChg chg="add del mod">
          <ac:chgData name="blake wachter" userId="6edd3391725755fa" providerId="LiveId" clId="{D2E337E9-CCE4-4D46-9176-9A1D28A93206}" dt="2022-06-20T15:04:20.743" v="238"/>
          <ac:spMkLst>
            <pc:docMk/>
            <pc:sldMk cId="2318657129" sldId="977"/>
            <ac:spMk id="4" creationId="{0885627E-6628-6A43-7227-0D4C91A15746}"/>
          </ac:spMkLst>
        </pc:spChg>
        <pc:picChg chg="add del mod">
          <ac:chgData name="blake wachter" userId="6edd3391725755fa" providerId="LiveId" clId="{D2E337E9-CCE4-4D46-9176-9A1D28A93206}" dt="2022-06-20T15:04:20.743" v="238"/>
          <ac:picMkLst>
            <pc:docMk/>
            <pc:sldMk cId="2318657129" sldId="977"/>
            <ac:picMk id="3074" creationId="{ADEC7411-31E6-A758-3ABE-49AF48F929D3}"/>
          </ac:picMkLst>
        </pc:picChg>
        <pc:picChg chg="add mod">
          <ac:chgData name="blake wachter" userId="6edd3391725755fa" providerId="LiveId" clId="{D2E337E9-CCE4-4D46-9176-9A1D28A93206}" dt="2022-06-20T15:04:54.943" v="241" actId="26606"/>
          <ac:picMkLst>
            <pc:docMk/>
            <pc:sldMk cId="2318657129" sldId="977"/>
            <ac:picMk id="3076" creationId="{4059DA64-B11C-9C9D-08F6-6365A024C635}"/>
          </ac:picMkLst>
        </pc:picChg>
      </pc:sldChg>
      <pc:sldChg chg="addSp modSp new mod setBg">
        <pc:chgData name="blake wachter" userId="6edd3391725755fa" providerId="LiveId" clId="{D2E337E9-CCE4-4D46-9176-9A1D28A93206}" dt="2022-06-20T15:06:34.160" v="250" actId="1076"/>
        <pc:sldMkLst>
          <pc:docMk/>
          <pc:sldMk cId="3828505990" sldId="978"/>
        </pc:sldMkLst>
        <pc:spChg chg="mod">
          <ac:chgData name="blake wachter" userId="6edd3391725755fa" providerId="LiveId" clId="{D2E337E9-CCE4-4D46-9176-9A1D28A93206}" dt="2022-06-20T15:05:54.661" v="245" actId="26606"/>
          <ac:spMkLst>
            <pc:docMk/>
            <pc:sldMk cId="3828505990" sldId="978"/>
            <ac:spMk id="2" creationId="{F2FFCF7C-3B41-7F3F-CAE9-5E25AA14A3F9}"/>
          </ac:spMkLst>
        </pc:spChg>
        <pc:spChg chg="mod">
          <ac:chgData name="blake wachter" userId="6edd3391725755fa" providerId="LiveId" clId="{D2E337E9-CCE4-4D46-9176-9A1D28A93206}" dt="2022-06-20T15:05:54.661" v="245" actId="26606"/>
          <ac:spMkLst>
            <pc:docMk/>
            <pc:sldMk cId="3828505990" sldId="978"/>
            <ac:spMk id="3" creationId="{E5227D54-AC98-63DB-6CFF-A0C036E94AE0}"/>
          </ac:spMkLst>
        </pc:spChg>
        <pc:spChg chg="add">
          <ac:chgData name="blake wachter" userId="6edd3391725755fa" providerId="LiveId" clId="{D2E337E9-CCE4-4D46-9176-9A1D28A93206}" dt="2022-06-20T15:05:54.661" v="245" actId="26606"/>
          <ac:spMkLst>
            <pc:docMk/>
            <pc:sldMk cId="3828505990" sldId="978"/>
            <ac:spMk id="4103" creationId="{8D25211A-4CA0-4B53-82BB-1EE7C7F3C725}"/>
          </ac:spMkLst>
        </pc:spChg>
        <pc:picChg chg="add mod">
          <ac:chgData name="blake wachter" userId="6edd3391725755fa" providerId="LiveId" clId="{D2E337E9-CCE4-4D46-9176-9A1D28A93206}" dt="2022-06-20T15:05:54.661" v="245" actId="26606"/>
          <ac:picMkLst>
            <pc:docMk/>
            <pc:sldMk cId="3828505990" sldId="978"/>
            <ac:picMk id="4098" creationId="{E76F693F-8FE7-4E97-BB82-0262611E8BE7}"/>
          </ac:picMkLst>
        </pc:picChg>
        <pc:picChg chg="add mod">
          <ac:chgData name="blake wachter" userId="6edd3391725755fa" providerId="LiveId" clId="{D2E337E9-CCE4-4D46-9176-9A1D28A93206}" dt="2022-06-20T15:06:34.160" v="250" actId="1076"/>
          <ac:picMkLst>
            <pc:docMk/>
            <pc:sldMk cId="3828505990" sldId="978"/>
            <ac:picMk id="4100" creationId="{14654661-9ED6-C94A-7F34-36AF66222DE8}"/>
          </ac:picMkLst>
        </pc:picChg>
      </pc:sldChg>
      <pc:sldChg chg="addSp modSp new mod setBg">
        <pc:chgData name="blake wachter" userId="6edd3391725755fa" providerId="LiveId" clId="{D2E337E9-CCE4-4D46-9176-9A1D28A93206}" dt="2022-06-20T15:11:53.428" v="303" actId="1076"/>
        <pc:sldMkLst>
          <pc:docMk/>
          <pc:sldMk cId="228324082" sldId="979"/>
        </pc:sldMkLst>
        <pc:spChg chg="mod">
          <ac:chgData name="blake wachter" userId="6edd3391725755fa" providerId="LiveId" clId="{D2E337E9-CCE4-4D46-9176-9A1D28A93206}" dt="2022-06-20T15:11:53.428" v="303" actId="1076"/>
          <ac:spMkLst>
            <pc:docMk/>
            <pc:sldMk cId="228324082" sldId="979"/>
            <ac:spMk id="2" creationId="{E7A615C8-A3F4-E422-63CA-F08A4A769618}"/>
          </ac:spMkLst>
        </pc:spChg>
        <pc:spChg chg="mod">
          <ac:chgData name="blake wachter" userId="6edd3391725755fa" providerId="LiveId" clId="{D2E337E9-CCE4-4D46-9176-9A1D28A93206}" dt="2022-06-20T15:11:27.342" v="261" actId="26606"/>
          <ac:spMkLst>
            <pc:docMk/>
            <pc:sldMk cId="228324082" sldId="979"/>
            <ac:spMk id="3" creationId="{5FD107F7-BC0B-3BCD-C36B-E6E3468A8A97}"/>
          </ac:spMkLst>
        </pc:spChg>
        <pc:spChg chg="add">
          <ac:chgData name="blake wachter" userId="6edd3391725755fa" providerId="LiveId" clId="{D2E337E9-CCE4-4D46-9176-9A1D28A93206}" dt="2022-06-20T15:11:27.342" v="261" actId="26606"/>
          <ac:spMkLst>
            <pc:docMk/>
            <pc:sldMk cId="228324082" sldId="979"/>
            <ac:spMk id="5127" creationId="{E2E0C929-96C6-41B1-A001-566036DF047B}"/>
          </ac:spMkLst>
        </pc:spChg>
        <pc:picChg chg="add mod">
          <ac:chgData name="blake wachter" userId="6edd3391725755fa" providerId="LiveId" clId="{D2E337E9-CCE4-4D46-9176-9A1D28A93206}" dt="2022-06-20T15:11:27.342" v="261" actId="26606"/>
          <ac:picMkLst>
            <pc:docMk/>
            <pc:sldMk cId="228324082" sldId="979"/>
            <ac:picMk id="5122" creationId="{3AB97070-6D6A-BF42-D0C4-6028054465B8}"/>
          </ac:picMkLst>
        </pc:picChg>
      </pc:sldChg>
      <pc:sldChg chg="addSp delSp modSp new mod ord">
        <pc:chgData name="blake wachter" userId="6edd3391725755fa" providerId="LiveId" clId="{D2E337E9-CCE4-4D46-9176-9A1D28A93206}" dt="2022-06-20T15:28:35.357" v="548"/>
        <pc:sldMkLst>
          <pc:docMk/>
          <pc:sldMk cId="367412227" sldId="980"/>
        </pc:sldMkLst>
        <pc:spChg chg="mod">
          <ac:chgData name="blake wachter" userId="6edd3391725755fa" providerId="LiveId" clId="{D2E337E9-CCE4-4D46-9176-9A1D28A93206}" dt="2022-06-20T15:14:30.317" v="317" actId="20577"/>
          <ac:spMkLst>
            <pc:docMk/>
            <pc:sldMk cId="367412227" sldId="980"/>
            <ac:spMk id="2" creationId="{7EDC905A-7881-FE2C-BF31-6CE79BF969FF}"/>
          </ac:spMkLst>
        </pc:spChg>
        <pc:spChg chg="del">
          <ac:chgData name="blake wachter" userId="6edd3391725755fa" providerId="LiveId" clId="{D2E337E9-CCE4-4D46-9176-9A1D28A93206}" dt="2022-06-20T15:14:38.297" v="318" actId="478"/>
          <ac:spMkLst>
            <pc:docMk/>
            <pc:sldMk cId="367412227" sldId="980"/>
            <ac:spMk id="3" creationId="{C537990F-1813-85EC-A1C6-550DA4761FF6}"/>
          </ac:spMkLst>
        </pc:spChg>
        <pc:picChg chg="add mod">
          <ac:chgData name="blake wachter" userId="6edd3391725755fa" providerId="LiveId" clId="{D2E337E9-CCE4-4D46-9176-9A1D28A93206}" dt="2022-06-20T15:14:26.232" v="307" actId="1076"/>
          <ac:picMkLst>
            <pc:docMk/>
            <pc:sldMk cId="367412227" sldId="980"/>
            <ac:picMk id="6146" creationId="{15E51AA2-8787-B6F6-B30C-AC364D9125A6}"/>
          </ac:picMkLst>
        </pc:picChg>
      </pc:sldChg>
      <pc:sldChg chg="addSp delSp modSp new mod ord">
        <pc:chgData name="blake wachter" userId="6edd3391725755fa" providerId="LiveId" clId="{D2E337E9-CCE4-4D46-9176-9A1D28A93206}" dt="2022-06-20T15:28:52.722" v="550"/>
        <pc:sldMkLst>
          <pc:docMk/>
          <pc:sldMk cId="4058776610" sldId="981"/>
        </pc:sldMkLst>
        <pc:spChg chg="del mod">
          <ac:chgData name="blake wachter" userId="6edd3391725755fa" providerId="LiveId" clId="{D2E337E9-CCE4-4D46-9176-9A1D28A93206}" dt="2022-06-20T15:22:08.817" v="359" actId="478"/>
          <ac:spMkLst>
            <pc:docMk/>
            <pc:sldMk cId="4058776610" sldId="981"/>
            <ac:spMk id="2" creationId="{AB1A08AB-1887-23FD-EAF6-235C389C5A8F}"/>
          </ac:spMkLst>
        </pc:spChg>
        <pc:spChg chg="del">
          <ac:chgData name="blake wachter" userId="6edd3391725755fa" providerId="LiveId" clId="{D2E337E9-CCE4-4D46-9176-9A1D28A93206}" dt="2022-06-20T15:21:58.546" v="356" actId="478"/>
          <ac:spMkLst>
            <pc:docMk/>
            <pc:sldMk cId="4058776610" sldId="981"/>
            <ac:spMk id="3" creationId="{21C4BE7A-9241-3C83-2AEB-CF54490064D7}"/>
          </ac:spMkLst>
        </pc:spChg>
        <pc:spChg chg="add del mod">
          <ac:chgData name="blake wachter" userId="6edd3391725755fa" providerId="LiveId" clId="{D2E337E9-CCE4-4D46-9176-9A1D28A93206}" dt="2022-06-20T15:22:11.559" v="360" actId="478"/>
          <ac:spMkLst>
            <pc:docMk/>
            <pc:sldMk cId="4058776610" sldId="981"/>
            <ac:spMk id="5" creationId="{D7046990-57A0-18E5-36F8-FA14FB489D80}"/>
          </ac:spMkLst>
        </pc:spChg>
        <pc:picChg chg="add del mod">
          <ac:chgData name="blake wachter" userId="6edd3391725755fa" providerId="LiveId" clId="{D2E337E9-CCE4-4D46-9176-9A1D28A93206}" dt="2022-06-20T15:22:00.628" v="357" actId="478"/>
          <ac:picMkLst>
            <pc:docMk/>
            <pc:sldMk cId="4058776610" sldId="981"/>
            <ac:picMk id="7170" creationId="{72ACB51F-5675-E89F-AC0A-33AFEBA21DAF}"/>
          </ac:picMkLst>
        </pc:picChg>
        <pc:picChg chg="add mod">
          <ac:chgData name="blake wachter" userId="6edd3391725755fa" providerId="LiveId" clId="{D2E337E9-CCE4-4D46-9176-9A1D28A93206}" dt="2022-06-20T15:22:16.693" v="361" actId="14100"/>
          <ac:picMkLst>
            <pc:docMk/>
            <pc:sldMk cId="4058776610" sldId="981"/>
            <ac:picMk id="7172" creationId="{637CDEB3-1AAA-C374-79DF-65C4FA4301BC}"/>
          </ac:picMkLst>
        </pc:picChg>
      </pc:sldChg>
      <pc:sldChg chg="addSp delSp modSp new mod ord">
        <pc:chgData name="blake wachter" userId="6edd3391725755fa" providerId="LiveId" clId="{D2E337E9-CCE4-4D46-9176-9A1D28A93206}" dt="2022-06-20T15:28:55.374" v="552"/>
        <pc:sldMkLst>
          <pc:docMk/>
          <pc:sldMk cId="4103082742" sldId="982"/>
        </pc:sldMkLst>
        <pc:spChg chg="mod">
          <ac:chgData name="blake wachter" userId="6edd3391725755fa" providerId="LiveId" clId="{D2E337E9-CCE4-4D46-9176-9A1D28A93206}" dt="2022-06-20T15:22:44.638" v="374" actId="1076"/>
          <ac:spMkLst>
            <pc:docMk/>
            <pc:sldMk cId="4103082742" sldId="982"/>
            <ac:spMk id="2" creationId="{B09993AA-617C-7EEB-5442-51ACE394B97F}"/>
          </ac:spMkLst>
        </pc:spChg>
        <pc:spChg chg="del mod">
          <ac:chgData name="blake wachter" userId="6edd3391725755fa" providerId="LiveId" clId="{D2E337E9-CCE4-4D46-9176-9A1D28A93206}" dt="2022-06-20T15:22:37.693" v="372" actId="478"/>
          <ac:spMkLst>
            <pc:docMk/>
            <pc:sldMk cId="4103082742" sldId="982"/>
            <ac:spMk id="3" creationId="{3D447B2F-C393-DFB1-BE5D-EE9592CA18BF}"/>
          </ac:spMkLst>
        </pc:spChg>
        <pc:picChg chg="add mod">
          <ac:chgData name="blake wachter" userId="6edd3391725755fa" providerId="LiveId" clId="{D2E337E9-CCE4-4D46-9176-9A1D28A93206}" dt="2022-06-20T15:22:41.966" v="373" actId="14100"/>
          <ac:picMkLst>
            <pc:docMk/>
            <pc:sldMk cId="4103082742" sldId="982"/>
            <ac:picMk id="4" creationId="{B7B106CD-188E-32F3-6778-3C36E0BCC82F}"/>
          </ac:picMkLst>
        </pc:picChg>
      </pc:sldChg>
      <pc:sldChg chg="delSp modSp new mod">
        <pc:chgData name="blake wachter" userId="6edd3391725755fa" providerId="LiveId" clId="{D2E337E9-CCE4-4D46-9176-9A1D28A93206}" dt="2022-06-20T15:26:40.635" v="514" actId="1076"/>
        <pc:sldMkLst>
          <pc:docMk/>
          <pc:sldMk cId="2330883064" sldId="983"/>
        </pc:sldMkLst>
        <pc:spChg chg="mod">
          <ac:chgData name="blake wachter" userId="6edd3391725755fa" providerId="LiveId" clId="{D2E337E9-CCE4-4D46-9176-9A1D28A93206}" dt="2022-06-20T15:26:40.635" v="514" actId="1076"/>
          <ac:spMkLst>
            <pc:docMk/>
            <pc:sldMk cId="2330883064" sldId="983"/>
            <ac:spMk id="2" creationId="{BB48AED3-C2C1-0DB1-2535-45A1680C9362}"/>
          </ac:spMkLst>
        </pc:spChg>
        <pc:spChg chg="del">
          <ac:chgData name="blake wachter" userId="6edd3391725755fa" providerId="LiveId" clId="{D2E337E9-CCE4-4D46-9176-9A1D28A93206}" dt="2022-06-20T15:26:36.441" v="513" actId="478"/>
          <ac:spMkLst>
            <pc:docMk/>
            <pc:sldMk cId="2330883064" sldId="983"/>
            <ac:spMk id="3" creationId="{53953E60-3342-E14F-677E-9A8BAE2D5828}"/>
          </ac:spMkLst>
        </pc:spChg>
      </pc:sldChg>
    </pc:docChg>
  </pc:docChgLst>
  <pc:docChgLst>
    <pc:chgData name="blake wachter" userId="6edd3391725755fa" providerId="LiveId" clId="{DB553B8E-2448-4A7C-8E26-94B43EB620BA}"/>
    <pc:docChg chg="undo custSel delSld modSld sldOrd">
      <pc:chgData name="blake wachter" userId="6edd3391725755fa" providerId="LiveId" clId="{DB553B8E-2448-4A7C-8E26-94B43EB620BA}" dt="2023-09-01T03:41:21.330" v="197" actId="20577"/>
      <pc:docMkLst>
        <pc:docMk/>
      </pc:docMkLst>
      <pc:sldChg chg="addSp modSp mod">
        <pc:chgData name="blake wachter" userId="6edd3391725755fa" providerId="LiveId" clId="{DB553B8E-2448-4A7C-8E26-94B43EB620BA}" dt="2023-08-31T17:01:09.080" v="54" actId="1076"/>
        <pc:sldMkLst>
          <pc:docMk/>
          <pc:sldMk cId="3949594537" sldId="256"/>
        </pc:sldMkLst>
        <pc:spChg chg="mod">
          <ac:chgData name="blake wachter" userId="6edd3391725755fa" providerId="LiveId" clId="{DB553B8E-2448-4A7C-8E26-94B43EB620BA}" dt="2023-08-31T17:00:18.625" v="34" actId="20577"/>
          <ac:spMkLst>
            <pc:docMk/>
            <pc:sldMk cId="3949594537" sldId="256"/>
            <ac:spMk id="3" creationId="{00000000-0000-0000-0000-000000000000}"/>
          </ac:spMkLst>
        </pc:spChg>
        <pc:spChg chg="mod">
          <ac:chgData name="blake wachter" userId="6edd3391725755fa" providerId="LiveId" clId="{DB553B8E-2448-4A7C-8E26-94B43EB620BA}" dt="2023-08-31T17:00:32.951" v="52" actId="20577"/>
          <ac:spMkLst>
            <pc:docMk/>
            <pc:sldMk cId="3949594537" sldId="256"/>
            <ac:spMk id="6" creationId="{00000000-0000-0000-0000-000000000000}"/>
          </ac:spMkLst>
        </pc:spChg>
        <pc:picChg chg="add mod">
          <ac:chgData name="blake wachter" userId="6edd3391725755fa" providerId="LiveId" clId="{DB553B8E-2448-4A7C-8E26-94B43EB620BA}" dt="2023-08-31T17:01:09.080" v="54" actId="1076"/>
          <ac:picMkLst>
            <pc:docMk/>
            <pc:sldMk cId="3949594537" sldId="256"/>
            <ac:picMk id="1026" creationId="{871E6BF0-B9AA-4BA9-6806-434B84D6FA81}"/>
          </ac:picMkLst>
        </pc:picChg>
      </pc:sldChg>
      <pc:sldChg chg="modSp mod">
        <pc:chgData name="blake wachter" userId="6edd3391725755fa" providerId="LiveId" clId="{DB553B8E-2448-4A7C-8E26-94B43EB620BA}" dt="2023-09-01T03:10:47.901" v="55" actId="1076"/>
        <pc:sldMkLst>
          <pc:docMk/>
          <pc:sldMk cId="2293211755" sldId="269"/>
        </pc:sldMkLst>
        <pc:picChg chg="mod">
          <ac:chgData name="blake wachter" userId="6edd3391725755fa" providerId="LiveId" clId="{DB553B8E-2448-4A7C-8E26-94B43EB620BA}" dt="2023-09-01T03:10:47.901" v="55" actId="1076"/>
          <ac:picMkLst>
            <pc:docMk/>
            <pc:sldMk cId="2293211755" sldId="269"/>
            <ac:picMk id="4" creationId="{00000000-0000-0000-0000-000000000000}"/>
          </ac:picMkLst>
        </pc:picChg>
      </pc:sldChg>
      <pc:sldChg chg="modSp mod">
        <pc:chgData name="blake wachter" userId="6edd3391725755fa" providerId="LiveId" clId="{DB553B8E-2448-4A7C-8E26-94B43EB620BA}" dt="2023-09-01T03:10:55.182" v="56" actId="1076"/>
        <pc:sldMkLst>
          <pc:docMk/>
          <pc:sldMk cId="1918258275" sldId="270"/>
        </pc:sldMkLst>
        <pc:spChg chg="mod">
          <ac:chgData name="blake wachter" userId="6edd3391725755fa" providerId="LiveId" clId="{DB553B8E-2448-4A7C-8E26-94B43EB620BA}" dt="2023-09-01T03:10:55.182" v="56" actId="1076"/>
          <ac:spMkLst>
            <pc:docMk/>
            <pc:sldMk cId="1918258275" sldId="270"/>
            <ac:spMk id="2" creationId="{00000000-0000-0000-0000-000000000000}"/>
          </ac:spMkLst>
        </pc:spChg>
      </pc:sldChg>
      <pc:sldChg chg="modSp mod">
        <pc:chgData name="blake wachter" userId="6edd3391725755fa" providerId="LiveId" clId="{DB553B8E-2448-4A7C-8E26-94B43EB620BA}" dt="2023-09-01T03:11:40.379" v="61" actId="1036"/>
        <pc:sldMkLst>
          <pc:docMk/>
          <pc:sldMk cId="2599139475" sldId="273"/>
        </pc:sldMkLst>
        <pc:spChg chg="mod">
          <ac:chgData name="blake wachter" userId="6edd3391725755fa" providerId="LiveId" clId="{DB553B8E-2448-4A7C-8E26-94B43EB620BA}" dt="2023-09-01T03:11:40.379" v="61" actId="1036"/>
          <ac:spMkLst>
            <pc:docMk/>
            <pc:sldMk cId="2599139475" sldId="273"/>
            <ac:spMk id="2" creationId="{00000000-0000-0000-0000-000000000000}"/>
          </ac:spMkLst>
        </pc:spChg>
      </pc:sldChg>
      <pc:sldChg chg="modSp mod">
        <pc:chgData name="blake wachter" userId="6edd3391725755fa" providerId="LiveId" clId="{DB553B8E-2448-4A7C-8E26-94B43EB620BA}" dt="2023-09-01T03:23:49.340" v="148" actId="20577"/>
        <pc:sldMkLst>
          <pc:docMk/>
          <pc:sldMk cId="0" sldId="274"/>
        </pc:sldMkLst>
        <pc:graphicFrameChg chg="modGraphic">
          <ac:chgData name="blake wachter" userId="6edd3391725755fa" providerId="LiveId" clId="{DB553B8E-2448-4A7C-8E26-94B43EB620BA}" dt="2023-09-01T03:21:53.618" v="140" actId="20577"/>
          <ac:graphicFrameMkLst>
            <pc:docMk/>
            <pc:sldMk cId="0" sldId="274"/>
            <ac:graphicFrameMk id="10" creationId="{00000000-0000-0000-0000-000000000000}"/>
          </ac:graphicFrameMkLst>
        </pc:graphicFrameChg>
        <pc:graphicFrameChg chg="modGraphic">
          <ac:chgData name="blake wachter" userId="6edd3391725755fa" providerId="LiveId" clId="{DB553B8E-2448-4A7C-8E26-94B43EB620BA}" dt="2023-09-01T03:23:49.340" v="148" actId="20577"/>
          <ac:graphicFrameMkLst>
            <pc:docMk/>
            <pc:sldMk cId="0" sldId="274"/>
            <ac:graphicFrameMk id="11" creationId="{00000000-0000-0000-0000-000000000000}"/>
          </ac:graphicFrameMkLst>
        </pc:graphicFrameChg>
      </pc:sldChg>
      <pc:sldChg chg="del">
        <pc:chgData name="blake wachter" userId="6edd3391725755fa" providerId="LiveId" clId="{DB553B8E-2448-4A7C-8E26-94B43EB620BA}" dt="2023-09-01T03:21:19.690" v="134" actId="47"/>
        <pc:sldMkLst>
          <pc:docMk/>
          <pc:sldMk cId="0" sldId="279"/>
        </pc:sldMkLst>
      </pc:sldChg>
      <pc:sldChg chg="modSp mod">
        <pc:chgData name="blake wachter" userId="6edd3391725755fa" providerId="LiveId" clId="{DB553B8E-2448-4A7C-8E26-94B43EB620BA}" dt="2023-09-01T03:33:51.697" v="175" actId="20577"/>
        <pc:sldMkLst>
          <pc:docMk/>
          <pc:sldMk cId="0" sldId="289"/>
        </pc:sldMkLst>
        <pc:graphicFrameChg chg="modGraphic">
          <ac:chgData name="blake wachter" userId="6edd3391725755fa" providerId="LiveId" clId="{DB553B8E-2448-4A7C-8E26-94B43EB620BA}" dt="2023-09-01T03:33:51.697" v="175" actId="20577"/>
          <ac:graphicFrameMkLst>
            <pc:docMk/>
            <pc:sldMk cId="0" sldId="289"/>
            <ac:graphicFrameMk id="12" creationId="{00000000-0000-0000-0000-000000000000}"/>
          </ac:graphicFrameMkLst>
        </pc:graphicFrameChg>
      </pc:sldChg>
      <pc:sldChg chg="modSp mod">
        <pc:chgData name="blake wachter" userId="6edd3391725755fa" providerId="LiveId" clId="{DB553B8E-2448-4A7C-8E26-94B43EB620BA}" dt="2023-09-01T03:11:52.099" v="62" actId="1076"/>
        <pc:sldMkLst>
          <pc:docMk/>
          <pc:sldMk cId="3429731691" sldId="297"/>
        </pc:sldMkLst>
        <pc:spChg chg="mod">
          <ac:chgData name="blake wachter" userId="6edd3391725755fa" providerId="LiveId" clId="{DB553B8E-2448-4A7C-8E26-94B43EB620BA}" dt="2023-09-01T03:11:52.099" v="62" actId="1076"/>
          <ac:spMkLst>
            <pc:docMk/>
            <pc:sldMk cId="3429731691" sldId="297"/>
            <ac:spMk id="436226" creationId="{00000000-0000-0000-0000-000000000000}"/>
          </ac:spMkLst>
        </pc:spChg>
      </pc:sldChg>
      <pc:sldChg chg="modSp mod">
        <pc:chgData name="blake wachter" userId="6edd3391725755fa" providerId="LiveId" clId="{DB553B8E-2448-4A7C-8E26-94B43EB620BA}" dt="2023-09-01T03:13:05.972" v="72" actId="1076"/>
        <pc:sldMkLst>
          <pc:docMk/>
          <pc:sldMk cId="1358822460" sldId="301"/>
        </pc:sldMkLst>
        <pc:spChg chg="mod">
          <ac:chgData name="blake wachter" userId="6edd3391725755fa" providerId="LiveId" clId="{DB553B8E-2448-4A7C-8E26-94B43EB620BA}" dt="2023-09-01T03:13:05.972" v="72" actId="1076"/>
          <ac:spMkLst>
            <pc:docMk/>
            <pc:sldMk cId="1358822460" sldId="301"/>
            <ac:spMk id="618505" creationId="{00000000-0000-0000-0000-000000000000}"/>
          </ac:spMkLst>
        </pc:spChg>
      </pc:sldChg>
      <pc:sldChg chg="modSp mod">
        <pc:chgData name="blake wachter" userId="6edd3391725755fa" providerId="LiveId" clId="{DB553B8E-2448-4A7C-8E26-94B43EB620BA}" dt="2023-09-01T03:13:33.193" v="76" actId="14100"/>
        <pc:sldMkLst>
          <pc:docMk/>
          <pc:sldMk cId="2981686377" sldId="303"/>
        </pc:sldMkLst>
        <pc:spChg chg="mod">
          <ac:chgData name="blake wachter" userId="6edd3391725755fa" providerId="LiveId" clId="{DB553B8E-2448-4A7C-8E26-94B43EB620BA}" dt="2023-09-01T03:13:33.193" v="76" actId="14100"/>
          <ac:spMkLst>
            <pc:docMk/>
            <pc:sldMk cId="2981686377" sldId="303"/>
            <ac:spMk id="652292" creationId="{00000000-0000-0000-0000-000000000000}"/>
          </ac:spMkLst>
        </pc:spChg>
      </pc:sldChg>
      <pc:sldChg chg="modSp mod">
        <pc:chgData name="blake wachter" userId="6edd3391725755fa" providerId="LiveId" clId="{DB553B8E-2448-4A7C-8E26-94B43EB620BA}" dt="2023-09-01T03:14:01.041" v="78" actId="1076"/>
        <pc:sldMkLst>
          <pc:docMk/>
          <pc:sldMk cId="3358890605" sldId="307"/>
        </pc:sldMkLst>
        <pc:spChg chg="mod">
          <ac:chgData name="blake wachter" userId="6edd3391725755fa" providerId="LiveId" clId="{DB553B8E-2448-4A7C-8E26-94B43EB620BA}" dt="2023-09-01T03:14:01.041" v="78" actId="1076"/>
          <ac:spMkLst>
            <pc:docMk/>
            <pc:sldMk cId="3358890605" sldId="307"/>
            <ac:spMk id="486404" creationId="{00000000-0000-0000-0000-000000000000}"/>
          </ac:spMkLst>
        </pc:spChg>
      </pc:sldChg>
      <pc:sldChg chg="modSp mod">
        <pc:chgData name="blake wachter" userId="6edd3391725755fa" providerId="LiveId" clId="{DB553B8E-2448-4A7C-8E26-94B43EB620BA}" dt="2023-09-01T03:14:29.141" v="82" actId="1076"/>
        <pc:sldMkLst>
          <pc:docMk/>
          <pc:sldMk cId="1278748238" sldId="308"/>
        </pc:sldMkLst>
        <pc:spChg chg="mod">
          <ac:chgData name="blake wachter" userId="6edd3391725755fa" providerId="LiveId" clId="{DB553B8E-2448-4A7C-8E26-94B43EB620BA}" dt="2023-09-01T03:14:29.141" v="82" actId="1076"/>
          <ac:spMkLst>
            <pc:docMk/>
            <pc:sldMk cId="1278748238" sldId="308"/>
            <ac:spMk id="660484" creationId="{00000000-0000-0000-0000-000000000000}"/>
          </ac:spMkLst>
        </pc:spChg>
        <pc:spChg chg="mod">
          <ac:chgData name="blake wachter" userId="6edd3391725755fa" providerId="LiveId" clId="{DB553B8E-2448-4A7C-8E26-94B43EB620BA}" dt="2023-09-01T03:14:12.054" v="79" actId="1076"/>
          <ac:spMkLst>
            <pc:docMk/>
            <pc:sldMk cId="1278748238" sldId="308"/>
            <ac:spMk id="660488" creationId="{00000000-0000-0000-0000-000000000000}"/>
          </ac:spMkLst>
        </pc:spChg>
      </pc:sldChg>
      <pc:sldChg chg="modSp mod">
        <pc:chgData name="blake wachter" userId="6edd3391725755fa" providerId="LiveId" clId="{DB553B8E-2448-4A7C-8E26-94B43EB620BA}" dt="2023-09-01T03:15:07.610" v="88" actId="1076"/>
        <pc:sldMkLst>
          <pc:docMk/>
          <pc:sldMk cId="3134713080" sldId="309"/>
        </pc:sldMkLst>
        <pc:spChg chg="mod">
          <ac:chgData name="blake wachter" userId="6edd3391725755fa" providerId="LiveId" clId="{DB553B8E-2448-4A7C-8E26-94B43EB620BA}" dt="2023-09-01T03:14:59.364" v="87" actId="255"/>
          <ac:spMkLst>
            <pc:docMk/>
            <pc:sldMk cId="3134713080" sldId="309"/>
            <ac:spMk id="3" creationId="{00000000-0000-0000-0000-000000000000}"/>
          </ac:spMkLst>
        </pc:spChg>
        <pc:spChg chg="mod">
          <ac:chgData name="blake wachter" userId="6edd3391725755fa" providerId="LiveId" clId="{DB553B8E-2448-4A7C-8E26-94B43EB620BA}" dt="2023-09-01T03:15:07.610" v="88" actId="1076"/>
          <ac:spMkLst>
            <pc:docMk/>
            <pc:sldMk cId="3134713080" sldId="309"/>
            <ac:spMk id="518146" creationId="{00000000-0000-0000-0000-000000000000}"/>
          </ac:spMkLst>
        </pc:spChg>
      </pc:sldChg>
      <pc:sldChg chg="modSp mod">
        <pc:chgData name="blake wachter" userId="6edd3391725755fa" providerId="LiveId" clId="{DB553B8E-2448-4A7C-8E26-94B43EB620BA}" dt="2023-09-01T03:16:16.604" v="97" actId="1076"/>
        <pc:sldMkLst>
          <pc:docMk/>
          <pc:sldMk cId="1618616863" sldId="310"/>
        </pc:sldMkLst>
        <pc:spChg chg="mod">
          <ac:chgData name="blake wachter" userId="6edd3391725755fa" providerId="LiveId" clId="{DB553B8E-2448-4A7C-8E26-94B43EB620BA}" dt="2023-09-01T03:16:16.604" v="97" actId="1076"/>
          <ac:spMkLst>
            <pc:docMk/>
            <pc:sldMk cId="1618616863" sldId="310"/>
            <ac:spMk id="376877" creationId="{00000000-0000-0000-0000-000000000000}"/>
          </ac:spMkLst>
        </pc:spChg>
      </pc:sldChg>
      <pc:sldChg chg="modSp mod">
        <pc:chgData name="blake wachter" userId="6edd3391725755fa" providerId="LiveId" clId="{DB553B8E-2448-4A7C-8E26-94B43EB620BA}" dt="2023-09-01T03:16:40.016" v="100" actId="207"/>
        <pc:sldMkLst>
          <pc:docMk/>
          <pc:sldMk cId="3462108268" sldId="311"/>
        </pc:sldMkLst>
        <pc:spChg chg="mod">
          <ac:chgData name="blake wachter" userId="6edd3391725755fa" providerId="LiveId" clId="{DB553B8E-2448-4A7C-8E26-94B43EB620BA}" dt="2023-09-01T03:16:40.016" v="100" actId="207"/>
          <ac:spMkLst>
            <pc:docMk/>
            <pc:sldMk cId="3462108268" sldId="311"/>
            <ac:spMk id="234498" creationId="{00000000-0000-0000-0000-000000000000}"/>
          </ac:spMkLst>
        </pc:spChg>
      </pc:sldChg>
      <pc:sldChg chg="modSp mod">
        <pc:chgData name="blake wachter" userId="6edd3391725755fa" providerId="LiveId" clId="{DB553B8E-2448-4A7C-8E26-94B43EB620BA}" dt="2023-09-01T03:17:10.961" v="106" actId="1076"/>
        <pc:sldMkLst>
          <pc:docMk/>
          <pc:sldMk cId="1162389868" sldId="312"/>
        </pc:sldMkLst>
        <pc:spChg chg="mod">
          <ac:chgData name="blake wachter" userId="6edd3391725755fa" providerId="LiveId" clId="{DB553B8E-2448-4A7C-8E26-94B43EB620BA}" dt="2023-09-01T03:17:10.961" v="106" actId="1076"/>
          <ac:spMkLst>
            <pc:docMk/>
            <pc:sldMk cId="1162389868" sldId="312"/>
            <ac:spMk id="612356" creationId="{00000000-0000-0000-0000-000000000000}"/>
          </ac:spMkLst>
        </pc:spChg>
        <pc:spChg chg="mod">
          <ac:chgData name="blake wachter" userId="6edd3391725755fa" providerId="LiveId" clId="{DB553B8E-2448-4A7C-8E26-94B43EB620BA}" dt="2023-09-01T03:17:03.826" v="105" actId="207"/>
          <ac:spMkLst>
            <pc:docMk/>
            <pc:sldMk cId="1162389868" sldId="312"/>
            <ac:spMk id="614753" creationId="{00000000-0000-0000-0000-000000000000}"/>
          </ac:spMkLst>
        </pc:spChg>
      </pc:sldChg>
      <pc:sldChg chg="modSp mod">
        <pc:chgData name="blake wachter" userId="6edd3391725755fa" providerId="LiveId" clId="{DB553B8E-2448-4A7C-8E26-94B43EB620BA}" dt="2023-09-01T03:17:36.495" v="110" actId="1076"/>
        <pc:sldMkLst>
          <pc:docMk/>
          <pc:sldMk cId="2898513499" sldId="313"/>
        </pc:sldMkLst>
        <pc:spChg chg="mod">
          <ac:chgData name="blake wachter" userId="6edd3391725755fa" providerId="LiveId" clId="{DB553B8E-2448-4A7C-8E26-94B43EB620BA}" dt="2023-09-01T03:17:36.495" v="110" actId="1076"/>
          <ac:spMkLst>
            <pc:docMk/>
            <pc:sldMk cId="2898513499" sldId="313"/>
            <ac:spMk id="591919" creationId="{00000000-0000-0000-0000-000000000000}"/>
          </ac:spMkLst>
        </pc:spChg>
      </pc:sldChg>
      <pc:sldChg chg="modSp mod">
        <pc:chgData name="blake wachter" userId="6edd3391725755fa" providerId="LiveId" clId="{DB553B8E-2448-4A7C-8E26-94B43EB620BA}" dt="2023-09-01T03:15:23.460" v="91" actId="14100"/>
        <pc:sldMkLst>
          <pc:docMk/>
          <pc:sldMk cId="682143390" sldId="317"/>
        </pc:sldMkLst>
        <pc:spChg chg="mod">
          <ac:chgData name="blake wachter" userId="6edd3391725755fa" providerId="LiveId" clId="{DB553B8E-2448-4A7C-8E26-94B43EB620BA}" dt="2023-09-01T03:15:23.460" v="91" actId="14100"/>
          <ac:spMkLst>
            <pc:docMk/>
            <pc:sldMk cId="682143390" sldId="317"/>
            <ac:spMk id="241666" creationId="{00000000-0000-0000-0000-000000000000}"/>
          </ac:spMkLst>
        </pc:spChg>
      </pc:sldChg>
      <pc:sldChg chg="modSp mod">
        <pc:chgData name="blake wachter" userId="6edd3391725755fa" providerId="LiveId" clId="{DB553B8E-2448-4A7C-8E26-94B43EB620BA}" dt="2023-09-01T03:12:21.816" v="64" actId="1076"/>
        <pc:sldMkLst>
          <pc:docMk/>
          <pc:sldMk cId="69366256" sldId="350"/>
        </pc:sldMkLst>
        <pc:spChg chg="mod">
          <ac:chgData name="blake wachter" userId="6edd3391725755fa" providerId="LiveId" clId="{DB553B8E-2448-4A7C-8E26-94B43EB620BA}" dt="2023-09-01T03:12:21.816" v="64" actId="1076"/>
          <ac:spMkLst>
            <pc:docMk/>
            <pc:sldMk cId="69366256" sldId="350"/>
            <ac:spMk id="2" creationId="{00000000-0000-0000-0000-000000000000}"/>
          </ac:spMkLst>
        </pc:spChg>
      </pc:sldChg>
      <pc:sldChg chg="modSp mod">
        <pc:chgData name="blake wachter" userId="6edd3391725755fa" providerId="LiveId" clId="{DB553B8E-2448-4A7C-8E26-94B43EB620BA}" dt="2023-09-01T03:13:13.135" v="73" actId="1076"/>
        <pc:sldMkLst>
          <pc:docMk/>
          <pc:sldMk cId="2050604955" sldId="351"/>
        </pc:sldMkLst>
        <pc:spChg chg="mod">
          <ac:chgData name="blake wachter" userId="6edd3391725755fa" providerId="LiveId" clId="{DB553B8E-2448-4A7C-8E26-94B43EB620BA}" dt="2023-09-01T03:13:13.135" v="73" actId="1076"/>
          <ac:spMkLst>
            <pc:docMk/>
            <pc:sldMk cId="2050604955" sldId="351"/>
            <ac:spMk id="2" creationId="{00000000-0000-0000-0000-000000000000}"/>
          </ac:spMkLst>
        </pc:spChg>
      </pc:sldChg>
      <pc:sldChg chg="modSp mod">
        <pc:chgData name="blake wachter" userId="6edd3391725755fa" providerId="LiveId" clId="{DB553B8E-2448-4A7C-8E26-94B43EB620BA}" dt="2023-09-01T03:18:01.239" v="114" actId="1076"/>
        <pc:sldMkLst>
          <pc:docMk/>
          <pc:sldMk cId="0" sldId="360"/>
        </pc:sldMkLst>
        <pc:spChg chg="mod">
          <ac:chgData name="blake wachter" userId="6edd3391725755fa" providerId="LiveId" clId="{DB553B8E-2448-4A7C-8E26-94B43EB620BA}" dt="2023-09-01T03:17:54.638" v="113" actId="1076"/>
          <ac:spMkLst>
            <pc:docMk/>
            <pc:sldMk cId="0" sldId="360"/>
            <ac:spMk id="2" creationId="{00000000-0000-0000-0000-000000000000}"/>
          </ac:spMkLst>
        </pc:spChg>
        <pc:spChg chg="mod">
          <ac:chgData name="blake wachter" userId="6edd3391725755fa" providerId="LiveId" clId="{DB553B8E-2448-4A7C-8E26-94B43EB620BA}" dt="2023-09-01T03:18:01.239" v="114" actId="1076"/>
          <ac:spMkLst>
            <pc:docMk/>
            <pc:sldMk cId="0" sldId="360"/>
            <ac:spMk id="396292" creationId="{00000000-0000-0000-0000-000000000000}"/>
          </ac:spMkLst>
        </pc:spChg>
      </pc:sldChg>
      <pc:sldChg chg="delSp modSp mod">
        <pc:chgData name="blake wachter" userId="6edd3391725755fa" providerId="LiveId" clId="{DB553B8E-2448-4A7C-8E26-94B43EB620BA}" dt="2023-09-01T03:33:15.444" v="171" actId="1076"/>
        <pc:sldMkLst>
          <pc:docMk/>
          <pc:sldMk cId="542833143" sldId="366"/>
        </pc:sldMkLst>
        <pc:spChg chg="mod">
          <ac:chgData name="blake wachter" userId="6edd3391725755fa" providerId="LiveId" clId="{DB553B8E-2448-4A7C-8E26-94B43EB620BA}" dt="2023-09-01T03:28:59.508" v="157" actId="1076"/>
          <ac:spMkLst>
            <pc:docMk/>
            <pc:sldMk cId="542833143" sldId="366"/>
            <ac:spMk id="4" creationId="{00000000-0000-0000-0000-000000000000}"/>
          </ac:spMkLst>
        </pc:spChg>
        <pc:spChg chg="mod">
          <ac:chgData name="blake wachter" userId="6edd3391725755fa" providerId="LiveId" clId="{DB553B8E-2448-4A7C-8E26-94B43EB620BA}" dt="2023-09-01T03:33:15.444" v="171" actId="1076"/>
          <ac:spMkLst>
            <pc:docMk/>
            <pc:sldMk cId="542833143" sldId="366"/>
            <ac:spMk id="12" creationId="{00000000-0000-0000-0000-000000000000}"/>
          </ac:spMkLst>
        </pc:spChg>
        <pc:picChg chg="del">
          <ac:chgData name="blake wachter" userId="6edd3391725755fa" providerId="LiveId" clId="{DB553B8E-2448-4A7C-8E26-94B43EB620BA}" dt="2023-09-01T03:29:02.015" v="158" actId="478"/>
          <ac:picMkLst>
            <pc:docMk/>
            <pc:sldMk cId="542833143" sldId="366"/>
            <ac:picMk id="14" creationId="{00000000-0000-0000-0000-000000000000}"/>
          </ac:picMkLst>
        </pc:picChg>
      </pc:sldChg>
      <pc:sldChg chg="delSp modSp mod">
        <pc:chgData name="blake wachter" userId="6edd3391725755fa" providerId="LiveId" clId="{DB553B8E-2448-4A7C-8E26-94B43EB620BA}" dt="2023-09-01T03:29:16.149" v="160" actId="1076"/>
        <pc:sldMkLst>
          <pc:docMk/>
          <pc:sldMk cId="1406871087" sldId="367"/>
        </pc:sldMkLst>
        <pc:spChg chg="mod">
          <ac:chgData name="blake wachter" userId="6edd3391725755fa" providerId="LiveId" clId="{DB553B8E-2448-4A7C-8E26-94B43EB620BA}" dt="2023-09-01T03:29:16.149" v="160" actId="1076"/>
          <ac:spMkLst>
            <pc:docMk/>
            <pc:sldMk cId="1406871087" sldId="367"/>
            <ac:spMk id="8" creationId="{00000000-0000-0000-0000-000000000000}"/>
          </ac:spMkLst>
        </pc:spChg>
        <pc:picChg chg="del">
          <ac:chgData name="blake wachter" userId="6edd3391725755fa" providerId="LiveId" clId="{DB553B8E-2448-4A7C-8E26-94B43EB620BA}" dt="2023-09-01T03:29:11.793" v="159" actId="478"/>
          <ac:picMkLst>
            <pc:docMk/>
            <pc:sldMk cId="1406871087" sldId="367"/>
            <ac:picMk id="9" creationId="{00000000-0000-0000-0000-000000000000}"/>
          </ac:picMkLst>
        </pc:picChg>
      </pc:sldChg>
      <pc:sldChg chg="modSp mod">
        <pc:chgData name="blake wachter" userId="6edd3391725755fa" providerId="LiveId" clId="{DB553B8E-2448-4A7C-8E26-94B43EB620BA}" dt="2023-09-01T03:15:48.414" v="94" actId="1076"/>
        <pc:sldMkLst>
          <pc:docMk/>
          <pc:sldMk cId="0" sldId="377"/>
        </pc:sldMkLst>
        <pc:spChg chg="mod">
          <ac:chgData name="blake wachter" userId="6edd3391725755fa" providerId="LiveId" clId="{DB553B8E-2448-4A7C-8E26-94B43EB620BA}" dt="2023-09-01T03:15:48.414" v="94" actId="1076"/>
          <ac:spMkLst>
            <pc:docMk/>
            <pc:sldMk cId="0" sldId="377"/>
            <ac:spMk id="29700" creationId="{00000000-0000-0000-0000-000000000000}"/>
          </ac:spMkLst>
        </pc:spChg>
      </pc:sldChg>
      <pc:sldChg chg="modSp mod">
        <pc:chgData name="blake wachter" userId="6edd3391725755fa" providerId="LiveId" clId="{DB553B8E-2448-4A7C-8E26-94B43EB620BA}" dt="2023-09-01T03:15:54.261" v="95" actId="1076"/>
        <pc:sldMkLst>
          <pc:docMk/>
          <pc:sldMk cId="0" sldId="378"/>
        </pc:sldMkLst>
        <pc:spChg chg="mod">
          <ac:chgData name="blake wachter" userId="6edd3391725755fa" providerId="LiveId" clId="{DB553B8E-2448-4A7C-8E26-94B43EB620BA}" dt="2023-09-01T03:15:54.261" v="95" actId="1076"/>
          <ac:spMkLst>
            <pc:docMk/>
            <pc:sldMk cId="0" sldId="378"/>
            <ac:spMk id="31748" creationId="{00000000-0000-0000-0000-000000000000}"/>
          </ac:spMkLst>
        </pc:spChg>
      </pc:sldChg>
      <pc:sldChg chg="addSp modSp mod">
        <pc:chgData name="blake wachter" userId="6edd3391725755fa" providerId="LiveId" clId="{DB553B8E-2448-4A7C-8E26-94B43EB620BA}" dt="2023-09-01T03:28:25.018" v="156" actId="1076"/>
        <pc:sldMkLst>
          <pc:docMk/>
          <pc:sldMk cId="0" sldId="384"/>
        </pc:sldMkLst>
        <pc:spChg chg="add mod">
          <ac:chgData name="blake wachter" userId="6edd3391725755fa" providerId="LiveId" clId="{DB553B8E-2448-4A7C-8E26-94B43EB620BA}" dt="2023-09-01T03:28:25.018" v="156" actId="1076"/>
          <ac:spMkLst>
            <pc:docMk/>
            <pc:sldMk cId="0" sldId="384"/>
            <ac:spMk id="2" creationId="{7FBCABE3-CC36-ACC2-A0D5-A14CA21D40CB}"/>
          </ac:spMkLst>
        </pc:spChg>
      </pc:sldChg>
      <pc:sldChg chg="modSp mod">
        <pc:chgData name="blake wachter" userId="6edd3391725755fa" providerId="LiveId" clId="{DB553B8E-2448-4A7C-8E26-94B43EB620BA}" dt="2023-09-01T03:12:06.893" v="63" actId="1076"/>
        <pc:sldMkLst>
          <pc:docMk/>
          <pc:sldMk cId="703065945" sldId="505"/>
        </pc:sldMkLst>
        <pc:spChg chg="mod">
          <ac:chgData name="blake wachter" userId="6edd3391725755fa" providerId="LiveId" clId="{DB553B8E-2448-4A7C-8E26-94B43EB620BA}" dt="2023-09-01T03:12:06.893" v="63" actId="1076"/>
          <ac:spMkLst>
            <pc:docMk/>
            <pc:sldMk cId="703065945" sldId="505"/>
            <ac:spMk id="26627" creationId="{00000000-0000-0000-0000-000000000000}"/>
          </ac:spMkLst>
        </pc:spChg>
      </pc:sldChg>
      <pc:sldChg chg="del">
        <pc:chgData name="blake wachter" userId="6edd3391725755fa" providerId="LiveId" clId="{DB553B8E-2448-4A7C-8E26-94B43EB620BA}" dt="2023-09-01T03:11:25.921" v="59" actId="47"/>
        <pc:sldMkLst>
          <pc:docMk/>
          <pc:sldMk cId="2328498713" sldId="930"/>
        </pc:sldMkLst>
      </pc:sldChg>
      <pc:sldChg chg="del">
        <pc:chgData name="blake wachter" userId="6edd3391725755fa" providerId="LiveId" clId="{DB553B8E-2448-4A7C-8E26-94B43EB620BA}" dt="2023-09-01T03:11:22.244" v="58" actId="47"/>
        <pc:sldMkLst>
          <pc:docMk/>
          <pc:sldMk cId="2840795676" sldId="932"/>
        </pc:sldMkLst>
      </pc:sldChg>
      <pc:sldChg chg="del">
        <pc:chgData name="blake wachter" userId="6edd3391725755fa" providerId="LiveId" clId="{DB553B8E-2448-4A7C-8E26-94B43EB620BA}" dt="2023-09-01T03:11:18.768" v="57" actId="47"/>
        <pc:sldMkLst>
          <pc:docMk/>
          <pc:sldMk cId="2866235985" sldId="935"/>
        </pc:sldMkLst>
      </pc:sldChg>
      <pc:sldChg chg="modSp mod">
        <pc:chgData name="blake wachter" userId="6edd3391725755fa" providerId="LiveId" clId="{DB553B8E-2448-4A7C-8E26-94B43EB620BA}" dt="2023-09-01T03:19:55.157" v="124" actId="20577"/>
        <pc:sldMkLst>
          <pc:docMk/>
          <pc:sldMk cId="2609434712" sldId="937"/>
        </pc:sldMkLst>
        <pc:graphicFrameChg chg="modGraphic">
          <ac:chgData name="blake wachter" userId="6edd3391725755fa" providerId="LiveId" clId="{DB553B8E-2448-4A7C-8E26-94B43EB620BA}" dt="2023-09-01T03:19:55.157" v="124" actId="20577"/>
          <ac:graphicFrameMkLst>
            <pc:docMk/>
            <pc:sldMk cId="2609434712" sldId="937"/>
            <ac:graphicFrameMk id="4" creationId="{E7069E09-B76D-51B4-F6BA-9B4623ECC95E}"/>
          </ac:graphicFrameMkLst>
        </pc:graphicFrameChg>
      </pc:sldChg>
      <pc:sldChg chg="modSp mod">
        <pc:chgData name="blake wachter" userId="6edd3391725755fa" providerId="LiveId" clId="{DB553B8E-2448-4A7C-8E26-94B43EB620BA}" dt="2023-09-01T03:39:26.250" v="183" actId="20577"/>
        <pc:sldMkLst>
          <pc:docMk/>
          <pc:sldMk cId="3085654526" sldId="938"/>
        </pc:sldMkLst>
        <pc:graphicFrameChg chg="modGraphic">
          <ac:chgData name="blake wachter" userId="6edd3391725755fa" providerId="LiveId" clId="{DB553B8E-2448-4A7C-8E26-94B43EB620BA}" dt="2023-09-01T03:39:26.250" v="183" actId="20577"/>
          <ac:graphicFrameMkLst>
            <pc:docMk/>
            <pc:sldMk cId="3085654526" sldId="938"/>
            <ac:graphicFrameMk id="4" creationId="{B489DAB7-5879-7556-7D0D-47705DA9A6BE}"/>
          </ac:graphicFrameMkLst>
        </pc:graphicFrameChg>
      </pc:sldChg>
      <pc:sldChg chg="modSp mod">
        <pc:chgData name="blake wachter" userId="6edd3391725755fa" providerId="LiveId" clId="{DB553B8E-2448-4A7C-8E26-94B43EB620BA}" dt="2023-09-01T03:24:09.484" v="150" actId="20577"/>
        <pc:sldMkLst>
          <pc:docMk/>
          <pc:sldMk cId="1818404984" sldId="940"/>
        </pc:sldMkLst>
        <pc:graphicFrameChg chg="modGraphic">
          <ac:chgData name="blake wachter" userId="6edd3391725755fa" providerId="LiveId" clId="{DB553B8E-2448-4A7C-8E26-94B43EB620BA}" dt="2023-09-01T03:24:09.484" v="150" actId="20577"/>
          <ac:graphicFrameMkLst>
            <pc:docMk/>
            <pc:sldMk cId="1818404984" sldId="940"/>
            <ac:graphicFrameMk id="4" creationId="{2560074A-57C2-EDBA-AAE1-1F8ECBB239B6}"/>
          </ac:graphicFrameMkLst>
        </pc:graphicFrameChg>
      </pc:sldChg>
      <pc:sldChg chg="modSp mod">
        <pc:chgData name="blake wachter" userId="6edd3391725755fa" providerId="LiveId" clId="{DB553B8E-2448-4A7C-8E26-94B43EB620BA}" dt="2023-09-01T03:41:21.330" v="197" actId="20577"/>
        <pc:sldMkLst>
          <pc:docMk/>
          <pc:sldMk cId="106098179" sldId="949"/>
        </pc:sldMkLst>
        <pc:graphicFrameChg chg="modGraphic">
          <ac:chgData name="blake wachter" userId="6edd3391725755fa" providerId="LiveId" clId="{DB553B8E-2448-4A7C-8E26-94B43EB620BA}" dt="2023-09-01T03:41:21.330" v="197" actId="20577"/>
          <ac:graphicFrameMkLst>
            <pc:docMk/>
            <pc:sldMk cId="106098179" sldId="949"/>
            <ac:graphicFrameMk id="4" creationId="{3E8D4CC2-E8FD-B842-3DC1-919B4F331092}"/>
          </ac:graphicFrameMkLst>
        </pc:graphicFrameChg>
      </pc:sldChg>
      <pc:sldChg chg="modSp mod">
        <pc:chgData name="blake wachter" userId="6edd3391725755fa" providerId="LiveId" clId="{DB553B8E-2448-4A7C-8E26-94B43EB620BA}" dt="2023-09-01T03:20:43.574" v="133" actId="14100"/>
        <pc:sldMkLst>
          <pc:docMk/>
          <pc:sldMk cId="2789314215" sldId="955"/>
        </pc:sldMkLst>
        <pc:graphicFrameChg chg="modGraphic">
          <ac:chgData name="blake wachter" userId="6edd3391725755fa" providerId="LiveId" clId="{DB553B8E-2448-4A7C-8E26-94B43EB620BA}" dt="2023-09-01T03:20:43.574" v="133" actId="14100"/>
          <ac:graphicFrameMkLst>
            <pc:docMk/>
            <pc:sldMk cId="2789314215" sldId="955"/>
            <ac:graphicFrameMk id="4" creationId="{0CCF66DD-B662-ABE1-991E-48D2D32BC482}"/>
          </ac:graphicFrameMkLst>
        </pc:graphicFrameChg>
        <pc:graphicFrameChg chg="modGraphic">
          <ac:chgData name="blake wachter" userId="6edd3391725755fa" providerId="LiveId" clId="{DB553B8E-2448-4A7C-8E26-94B43EB620BA}" dt="2023-09-01T03:20:29.322" v="130" actId="20577"/>
          <ac:graphicFrameMkLst>
            <pc:docMk/>
            <pc:sldMk cId="2789314215" sldId="955"/>
            <ac:graphicFrameMk id="5" creationId="{191B27C0-E476-9B92-F644-09BE3C77EB64}"/>
          </ac:graphicFrameMkLst>
        </pc:graphicFrameChg>
      </pc:sldChg>
      <pc:sldChg chg="ord">
        <pc:chgData name="blake wachter" userId="6edd3391725755fa" providerId="LiveId" clId="{DB553B8E-2448-4A7C-8E26-94B43EB620BA}" dt="2023-09-01T03:40:06.268" v="185"/>
        <pc:sldMkLst>
          <pc:docMk/>
          <pc:sldMk cId="2917775775" sldId="957"/>
        </pc:sldMkLst>
      </pc:sldChg>
      <pc:sldChg chg="addSp modSp mod">
        <pc:chgData name="blake wachter" userId="6edd3391725755fa" providerId="LiveId" clId="{DB553B8E-2448-4A7C-8E26-94B43EB620BA}" dt="2023-09-01T03:32:51.004" v="170" actId="1076"/>
        <pc:sldMkLst>
          <pc:docMk/>
          <pc:sldMk cId="26992738" sldId="960"/>
        </pc:sldMkLst>
        <pc:spChg chg="add mod">
          <ac:chgData name="blake wachter" userId="6edd3391725755fa" providerId="LiveId" clId="{DB553B8E-2448-4A7C-8E26-94B43EB620BA}" dt="2023-09-01T03:32:51.004" v="170" actId="1076"/>
          <ac:spMkLst>
            <pc:docMk/>
            <pc:sldMk cId="26992738" sldId="960"/>
            <ac:spMk id="4" creationId="{FCA9061A-7A7B-5F82-EEB6-4C0613C8246D}"/>
          </ac:spMkLst>
        </pc:spChg>
        <pc:picChg chg="mod">
          <ac:chgData name="blake wachter" userId="6edd3391725755fa" providerId="LiveId" clId="{DB553B8E-2448-4A7C-8E26-94B43EB620BA}" dt="2023-09-01T03:32:31.497" v="164" actId="1076"/>
          <ac:picMkLst>
            <pc:docMk/>
            <pc:sldMk cId="26992738" sldId="960"/>
            <ac:picMk id="3" creationId="{26B89D9E-E31B-7749-9327-819F956E03D6}"/>
          </ac:picMkLst>
        </pc:picChg>
      </pc:sldChg>
      <pc:sldChg chg="modSp mod">
        <pc:chgData name="blake wachter" userId="6edd3391725755fa" providerId="LiveId" clId="{DB553B8E-2448-4A7C-8E26-94B43EB620BA}" dt="2023-09-01T03:36:35.828" v="179" actId="20577"/>
        <pc:sldMkLst>
          <pc:docMk/>
          <pc:sldMk cId="4102386970" sldId="966"/>
        </pc:sldMkLst>
        <pc:spChg chg="mod">
          <ac:chgData name="blake wachter" userId="6edd3391725755fa" providerId="LiveId" clId="{DB553B8E-2448-4A7C-8E26-94B43EB620BA}" dt="2023-09-01T03:36:35.828" v="179" actId="20577"/>
          <ac:spMkLst>
            <pc:docMk/>
            <pc:sldMk cId="4102386970" sldId="966"/>
            <ac:spMk id="3" creationId="{C8430E69-3103-1608-1482-683ED1E4B56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FEDAB-6DEB-41A3-AAB3-14701A686860}" type="datetimeFigureOut">
              <a:rPr lang="en-US" smtClean="0"/>
              <a:t>8/31/2023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C0F36-5BFA-4F5A-9EE2-57BB5A97933B}" type="slidenum">
              <a:rPr lang="en-US" smtClean="0"/>
              <a:t>‹#›</a:t>
            </a:fld>
            <a:endParaRPr lang="en-US"/>
          </a:p>
        </p:txBody>
      </p:sp>
    </p:spTree>
    <p:extLst>
      <p:ext uri="{BB962C8B-B14F-4D97-AF65-F5344CB8AC3E}">
        <p14:creationId xmlns:p14="http://schemas.microsoft.com/office/powerpoint/2010/main" val="3904188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ncbi.nlm.nih.gov/pubmed?term=%22Lee%20DS%22%5bAuthor%5d"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ncbi.nlm.nih.gov/pubmed?term=%22Setoguchi%20S%22%5bAuthor%5d"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587" indent="-228587" defTabSz="914350" eaLnBrk="0" fontAlgn="base" hangingPunct="0">
              <a:spcBef>
                <a:spcPct val="30000"/>
              </a:spcBef>
              <a:spcAft>
                <a:spcPct val="0"/>
              </a:spcAft>
              <a:defRPr/>
            </a:pPr>
            <a:r>
              <a:rPr lang="en-US" dirty="0">
                <a:latin typeface="Arial" charset="0"/>
                <a:ea typeface="ＭＳ Ｐゴシック" charset="0"/>
                <a:cs typeface="ＭＳ Ｐゴシック" charset="0"/>
              </a:rPr>
              <a:t>Talking points included in this deck are for internal/speaker use only, and are not to be distributed.</a:t>
            </a:r>
          </a:p>
          <a:p>
            <a:pPr marL="228587" indent="-228587"/>
            <a:endParaRPr lang="en-US" dirty="0">
              <a:latin typeface="Arial" charset="0"/>
            </a:endParaRPr>
          </a:p>
          <a:p>
            <a:pPr marL="228587" indent="-228587"/>
            <a:r>
              <a:rPr lang="en-US" dirty="0">
                <a:latin typeface="Arial" charset="0"/>
              </a:rPr>
              <a:t>Chronic heart failure affects more than 5 million people in the US, which is an overall prevalence of 2.1%. According to statistics reported by the AHA, approximately 825,000 new cases are diagnosed each year in patients 45 years of age and older. The significance of heart failure in Europe is similar to that of the US, where heart failure affects nearly 15 million people of the 900 million people from the 51-member countries of the ESC, amounting to an overall prevalence of 2-3%.</a:t>
            </a:r>
          </a:p>
          <a:p>
            <a:pPr marL="228587" indent="-228587"/>
            <a:r>
              <a:rPr lang="en-US" dirty="0">
                <a:latin typeface="Arial" charset="0"/>
              </a:rPr>
              <a:t>Despite advances in the treatment of heart failure over the past few decades, the prognosis remains poor for patients diagnosed with heart failure. Data from the US and from Europe suggest that approximately 30% of patients will die within the first year of HF diagnosis. An analysis of Medicare data by Curtis and colleagues showed that 60% of patients will die within the first 5 years of diagnosis. </a:t>
            </a:r>
          </a:p>
          <a:p>
            <a:pPr marL="224325" indent="-224325"/>
            <a:r>
              <a:rPr lang="en-US" dirty="0">
                <a:latin typeface="Arial" charset="0"/>
              </a:rPr>
              <a:t>References:</a:t>
            </a:r>
          </a:p>
          <a:p>
            <a:pPr marL="224325" indent="-224325"/>
            <a:r>
              <a:rPr lang="en-US" dirty="0">
                <a:latin typeface="Arial" charset="0"/>
              </a:rPr>
              <a:t>1. Go AS, et al. Heart Disease and Stroke Statistics – 2014 Update: A report from the American Heart Association. Circulation. 2014; 128: 1-268. </a:t>
            </a:r>
          </a:p>
          <a:p>
            <a:pPr marL="224325" indent="-224325"/>
            <a:r>
              <a:rPr lang="en-US" dirty="0">
                <a:latin typeface="Arial" charset="0"/>
              </a:rPr>
              <a:t>2. Dickstein K, et al. ESC Guidelines for the Diagnosis and Treatment of Acute and Chronic Heart Failure 2008. European Heart Journal. 2008; 29, 2388-2442.</a:t>
            </a:r>
          </a:p>
          <a:p>
            <a:pPr marL="224325" indent="-224325"/>
            <a:r>
              <a:rPr lang="en-US" dirty="0">
                <a:latin typeface="Arial" charset="0"/>
              </a:rPr>
              <a:t>3. Curtis LH, et al. Incidence and prevalence of heart failure in elderly persons, 1994-2003. </a:t>
            </a:r>
            <a:r>
              <a:rPr lang="da-DK" dirty="0">
                <a:latin typeface="Arial" charset="0"/>
              </a:rPr>
              <a:t>Arch Intern Med. 2008 Feb 25;168(4):418-24.</a:t>
            </a:r>
            <a:endParaRPr lang="en-US" dirty="0">
              <a:latin typeface="Arial" charset="0"/>
            </a:endParaRPr>
          </a:p>
          <a:p>
            <a:pPr marL="224325" indent="-224325"/>
            <a:r>
              <a:rPr lang="en-US" dirty="0">
                <a:latin typeface="Arial" charset="0"/>
              </a:rPr>
              <a:t>4. Roger VL, et al. Trends in heart failure incidence and survival in a community-based population. </a:t>
            </a:r>
            <a:r>
              <a:rPr lang="da-DK" dirty="0">
                <a:latin typeface="Arial" charset="0"/>
              </a:rPr>
              <a:t>JAMA 2004;292:344-50 </a:t>
            </a:r>
            <a:endParaRPr lang="en-US" dirty="0">
              <a:latin typeface="Arial" charset="0"/>
            </a:endParaRPr>
          </a:p>
          <a:p>
            <a:pPr marL="224325" indent="-224325"/>
            <a:r>
              <a:rPr lang="en-US" dirty="0">
                <a:latin typeface="Arial" charset="0"/>
              </a:rPr>
              <a:t>5. Cowie MR, et al. Hospitalization of patients with heart failure: a population-based study. </a:t>
            </a:r>
            <a:r>
              <a:rPr lang="en-US" dirty="0" err="1">
                <a:latin typeface="Arial" charset="0"/>
              </a:rPr>
              <a:t>Eur</a:t>
            </a:r>
            <a:r>
              <a:rPr lang="en-US" dirty="0">
                <a:latin typeface="Arial" charset="0"/>
              </a:rPr>
              <a:t> Heart J. 2002 Jun;23(11):877-85.</a:t>
            </a:r>
          </a:p>
          <a:p>
            <a:pPr marL="224325" indent="-224325"/>
            <a:r>
              <a:rPr lang="en-US" dirty="0">
                <a:latin typeface="Arial" charset="0"/>
              </a:rPr>
              <a:t>6. </a:t>
            </a:r>
            <a:r>
              <a:rPr lang="en-US" dirty="0" err="1">
                <a:latin typeface="Arial" charset="0"/>
              </a:rPr>
              <a:t>Heidenreich</a:t>
            </a:r>
            <a:r>
              <a:rPr lang="en-US" dirty="0">
                <a:latin typeface="Arial" charset="0"/>
              </a:rPr>
              <a:t> PA, et al; on behalf of the American Heart Association Advocacy Coordinating Committee; Council on Arteriosclerosis,</a:t>
            </a:r>
          </a:p>
          <a:p>
            <a:pPr marL="224325" indent="-224325"/>
            <a:r>
              <a:rPr lang="en-US" dirty="0">
                <a:latin typeface="Arial" charset="0"/>
              </a:rPr>
              <a:t>Thrombosis and Vascular Biology; Council on Cardiovascular Radiology and Intervention; Council on Clinical Cardiology; Council on Epidemiology and Prevention; Stroke Council. Forecasting the impact of heart failure in the United States: a policy statement from the American Heart Association. </a:t>
            </a:r>
            <a:r>
              <a:rPr lang="en-US" i="1" dirty="0" err="1">
                <a:latin typeface="Arial" charset="0"/>
              </a:rPr>
              <a:t>Circ</a:t>
            </a:r>
            <a:r>
              <a:rPr lang="en-US" i="1" dirty="0">
                <a:latin typeface="Arial" charset="0"/>
              </a:rPr>
              <a:t> Heart Fail</a:t>
            </a:r>
            <a:r>
              <a:rPr lang="en-US" dirty="0">
                <a:latin typeface="Arial" charset="0"/>
              </a:rPr>
              <a:t>. 2013;6:606–619.</a:t>
            </a:r>
          </a:p>
          <a:p>
            <a:pPr marL="228587" indent="-228587"/>
            <a:endParaRPr lang="en-US" dirty="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50178" name="Rectangle 2"/>
          <p:cNvSpPr>
            <a:spLocks noGrp="1" noChangeArrowheads="1"/>
          </p:cNvSpPr>
          <p:nvPr>
            <p:ph type="body" idx="1"/>
          </p:nvPr>
        </p:nvSpPr>
        <p:spPr>
          <a:xfrm>
            <a:off x="685316" y="4343290"/>
            <a:ext cx="5487370" cy="411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000000"/>
              </a:buClr>
              <a:buFontTx/>
              <a:buChar char="•"/>
            </a:pPr>
            <a:r>
              <a:rPr lang="en-US">
                <a:solidFill>
                  <a:srgbClr val="000000"/>
                </a:solidFill>
                <a:latin typeface="Arial" charset="0"/>
                <a:cs typeface="Arial" charset="0"/>
                <a:sym typeface="Arial" charset="0"/>
              </a:rPr>
              <a:t>Alpha constriction, which at least initially increases peripheral resistance, but also of potential concern in cocaine users.</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Glycogenolysis, particularly in Type I diabetics</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Renin, thereby altering the renin-angiotensin pathway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52226" name="Rectangle 2"/>
          <p:cNvSpPr>
            <a:spLocks noGrp="1" noChangeArrowheads="1"/>
          </p:cNvSpPr>
          <p:nvPr>
            <p:ph type="body" idx="1"/>
          </p:nvPr>
        </p:nvSpPr>
        <p:spPr>
          <a:xfrm>
            <a:off x="685316" y="4343290"/>
            <a:ext cx="5487370" cy="411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000000"/>
              </a:buClr>
              <a:buFontTx/>
              <a:buChar char="•"/>
            </a:pPr>
            <a:r>
              <a:rPr lang="en-US">
                <a:solidFill>
                  <a:srgbClr val="000000"/>
                </a:solidFill>
                <a:latin typeface="Arial" charset="0"/>
                <a:cs typeface="Arial" charset="0"/>
                <a:sym typeface="Arial" charset="0"/>
              </a:rPr>
              <a:t>Norwegion:  AMI, given Timilol for up to 33 months, showing reduced mortality in the Timolol group.</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CAPRICORN, AMI and EF lower than 40%</a:t>
            </a:r>
            <a:r>
              <a:rPr lang="en-US">
                <a:solidFill>
                  <a:srgbClr val="000000"/>
                </a:solidFill>
                <a:latin typeface="Wingdings" charset="0"/>
                <a:sym typeface="Wingdings" charset="0"/>
              </a:rPr>
              <a:t></a:t>
            </a:r>
            <a:r>
              <a:rPr lang="en-US">
                <a:solidFill>
                  <a:srgbClr val="000000"/>
                </a:solidFill>
                <a:latin typeface="Arial" charset="0"/>
                <a:cs typeface="Arial" charset="0"/>
                <a:sym typeface="Arial" charset="0"/>
              </a:rPr>
              <a:t> BB reduced all cause mortality </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ISIS-1, Atenolol vs placebo during hospitalization for AMI (16,000 patients).  Showed reduced in-hospital mortality.</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COPPERNICUS, Carvedilol in patients with EF less than 25%, reduced severity of HF and hospitalizations</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MERIT-HF: Metoprolol XL vs placebo, 4000 patients with Class II-IV HF, EF of less than 40%, stopped early due to mortality benefit with Metoprolol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fld id="{EE8F9569-5A6C-463B-ADD7-46B161D0B788}" type="slidenum">
              <a:rPr lang="en-US" sz="1200">
                <a:solidFill>
                  <a:schemeClr val="tx1"/>
                </a:solidFill>
                <a:latin typeface="Times New Roman" panose="02020603050405020304" pitchFamily="18" charset="0"/>
              </a:rPr>
              <a:pPr/>
              <a:t>42</a:t>
            </a:fld>
            <a:endParaRPr lang="en-US" sz="1200">
              <a:solidFill>
                <a:schemeClr val="tx1"/>
              </a:solidFill>
              <a:latin typeface="Times New Roman" panose="02020603050405020304" pitchFamily="18"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661389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30722" name="Rectangle 2"/>
          <p:cNvSpPr>
            <a:spLocks noGrp="1" noChangeArrowheads="1"/>
          </p:cNvSpPr>
          <p:nvPr>
            <p:ph type="body" idx="1"/>
          </p:nvPr>
        </p:nvSpPr>
        <p:spPr>
          <a:xfrm>
            <a:off x="685316" y="4343290"/>
            <a:ext cx="5487370" cy="411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solidFill>
                  <a:srgbClr val="000000"/>
                </a:solidFill>
                <a:latin typeface="Arial" charset="0"/>
                <a:cs typeface="Arial" charset="0"/>
                <a:sym typeface="Arial" charset="0"/>
              </a:rPr>
              <a:t>Circ journal:  Heart rates </a:t>
            </a:r>
            <a:r>
              <a:rPr lang="en-US" b="1">
                <a:solidFill>
                  <a:srgbClr val="000000"/>
                </a:solidFill>
                <a:latin typeface="Arial" charset="0"/>
                <a:cs typeface="Arial" charset="0"/>
                <a:sym typeface="Arial" charset="0"/>
              </a:rPr>
              <a:t>greater than 80.</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63490" name="Rectangle 2"/>
          <p:cNvSpPr>
            <a:spLocks noGrp="1" noChangeArrowheads="1"/>
          </p:cNvSpPr>
          <p:nvPr>
            <p:ph type="body" idx="1"/>
          </p:nvPr>
        </p:nvSpPr>
        <p:spPr>
          <a:xfrm>
            <a:off x="685316" y="4343290"/>
            <a:ext cx="5487370" cy="411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solidFill>
                  <a:srgbClr val="000000"/>
                </a:solidFill>
                <a:latin typeface="Arial" charset="0"/>
                <a:cs typeface="Arial" charset="0"/>
                <a:sym typeface="Arial" charset="0"/>
              </a:rPr>
              <a:t>Because it binds to the F channel in the open position, it has greatest activity when there is greater open-close cycling of the F channel.</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Hence it exhibits is greatest effect when heart rates are highest.  </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In that sense it has a partial self limiting capability.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ln/>
        </p:spPr>
      </p:sp>
      <p:sp>
        <p:nvSpPr>
          <p:cNvPr id="675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noTextEdit="1"/>
          </p:cNvSpPr>
          <p:nvPr>
            <p:ph type="sldImg"/>
          </p:nvPr>
        </p:nvSpPr>
        <p:spPr>
          <a:xfrm>
            <a:off x="388938" y="687388"/>
            <a:ext cx="6089650" cy="3425825"/>
          </a:xfrm>
          <a:ln/>
        </p:spPr>
      </p:sp>
      <p:sp>
        <p:nvSpPr>
          <p:cNvPr id="1054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t>
            </a:r>
            <a:r>
              <a:rPr lang="en-US" baseline="0" dirty="0"/>
              <a:t>e SHIFT clinical trial provides evidence in support of this recommendation </a:t>
            </a:r>
            <a:endParaRPr lang="en-US" dirty="0"/>
          </a:p>
        </p:txBody>
      </p:sp>
      <p:sp>
        <p:nvSpPr>
          <p:cNvPr id="4" name="Slide Number Placeholder 3"/>
          <p:cNvSpPr>
            <a:spLocks noGrp="1"/>
          </p:cNvSpPr>
          <p:nvPr>
            <p:ph type="sldNum" sz="quarter" idx="10"/>
          </p:nvPr>
        </p:nvSpPr>
        <p:spPr/>
        <p:txBody>
          <a:bodyPr/>
          <a:lstStyle/>
          <a:p>
            <a:fld id="{5A6330BE-D91A-D240-B266-E5D5F99B4CCE}" type="slidenum">
              <a:rPr lang="en-US" smtClean="0"/>
              <a:pPr/>
              <a:t>67</a:t>
            </a:fld>
            <a:endParaRPr lang="en-US" dirty="0"/>
          </a:p>
        </p:txBody>
      </p:sp>
      <p:sp>
        <p:nvSpPr>
          <p:cNvPr id="5" name="Rectangle 4"/>
          <p:cNvSpPr/>
          <p:nvPr/>
        </p:nvSpPr>
        <p:spPr>
          <a:xfrm>
            <a:off x="439419" y="730672"/>
            <a:ext cx="758826" cy="172819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Yancy 2016; p11, Table</a:t>
            </a:r>
          </a:p>
        </p:txBody>
      </p:sp>
    </p:spTree>
    <p:extLst>
      <p:ext uri="{BB962C8B-B14F-4D97-AF65-F5344CB8AC3E}">
        <p14:creationId xmlns:p14="http://schemas.microsoft.com/office/powerpoint/2010/main" val="3858199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A6330BE-D91A-D240-B266-E5D5F99B4CCE}" type="slidenum">
              <a:rPr lang="en-US" smtClean="0"/>
              <a:pPr/>
              <a:t>69</a:t>
            </a:fld>
            <a:endParaRPr lang="en-US" dirty="0"/>
          </a:p>
        </p:txBody>
      </p:sp>
      <p:sp>
        <p:nvSpPr>
          <p:cNvPr id="6" name="Notes Placeholder 2"/>
          <p:cNvSpPr>
            <a:spLocks noGrp="1"/>
          </p:cNvSpPr>
          <p:nvPr>
            <p:ph type="body" idx="3"/>
          </p:nvPr>
        </p:nvSpPr>
        <p:spPr>
          <a:xfrm>
            <a:off x="1199832" y="4560570"/>
            <a:ext cx="4858068" cy="4766310"/>
          </a:xfrm>
        </p:spPr>
        <p:txBody>
          <a:bodyPr/>
          <a:lstStyle/>
          <a:p>
            <a:pPr marL="171450" indent="-171450">
              <a:buFont typeface="Arial" panose="020B0604020202020204" pitchFamily="34" charset="0"/>
              <a:buChar char="•"/>
            </a:pPr>
            <a:r>
              <a:rPr lang="en-US" sz="900" dirty="0"/>
              <a:t>The Prospective Comparison of ARNI</a:t>
            </a:r>
            <a:r>
              <a:rPr lang="en-US" sz="900" baseline="0" dirty="0"/>
              <a:t> (</a:t>
            </a:r>
            <a:r>
              <a:rPr lang="en-US" sz="900" dirty="0"/>
              <a:t>Angiotensin Receptor-Neprilysin Inhibitor)</a:t>
            </a:r>
            <a:r>
              <a:rPr lang="en-US" sz="900" baseline="0" dirty="0"/>
              <a:t> </a:t>
            </a:r>
            <a:r>
              <a:rPr lang="en-US" sz="900" dirty="0"/>
              <a:t>with ACEI (Angiotensin-Converting Enzyme Inhibitor)</a:t>
            </a:r>
            <a:r>
              <a:rPr lang="en-US" sz="900" baseline="0" dirty="0"/>
              <a:t> </a:t>
            </a:r>
            <a:r>
              <a:rPr lang="en-US" sz="900" dirty="0"/>
              <a:t>to Determine Impact</a:t>
            </a:r>
            <a:r>
              <a:rPr lang="en-US" sz="900" baseline="0" dirty="0"/>
              <a:t> </a:t>
            </a:r>
            <a:r>
              <a:rPr lang="en-US" sz="900" dirty="0"/>
              <a:t>on Global Mortality and Morbidity in</a:t>
            </a:r>
            <a:r>
              <a:rPr lang="en-US" sz="900" baseline="0" dirty="0"/>
              <a:t> </a:t>
            </a:r>
            <a:r>
              <a:rPr lang="en-US" sz="900" dirty="0"/>
              <a:t>Heart Failure Trial (PARADIGM-HF)</a:t>
            </a:r>
            <a:r>
              <a:rPr lang="en-US" sz="900" baseline="0" dirty="0"/>
              <a:t> was designed to compare whether the combination of the angiotensin receptor-</a:t>
            </a:r>
            <a:r>
              <a:rPr lang="en-US" sz="900" b="0" i="0" u="none" strike="noStrike" kern="1200" baseline="0" dirty="0"/>
              <a:t>neprilysin inhibitor (ARNI) </a:t>
            </a:r>
            <a:r>
              <a:rPr lang="en-US" sz="900" baseline="0" dirty="0"/>
              <a:t>sacubitril and the ARB valsartan (sac/val)</a:t>
            </a:r>
            <a:r>
              <a:rPr lang="en-US" sz="900" b="0" i="0" u="none" strike="noStrike" kern="1200" baseline="0" dirty="0"/>
              <a:t> improved morbidity and mortality compared </a:t>
            </a:r>
            <a:r>
              <a:rPr lang="en-US" sz="900" dirty="0"/>
              <a:t>with</a:t>
            </a:r>
            <a:r>
              <a:rPr lang="en-US" sz="900" b="0" i="0" u="none" strike="noStrike" kern="1200" baseline="0" dirty="0"/>
              <a:t> enalapril</a:t>
            </a:r>
            <a:r>
              <a:rPr lang="en-US" sz="900" b="0" i="0" u="none" strike="noStrike" kern="1200" baseline="30000" dirty="0"/>
              <a:t>1</a:t>
            </a:r>
          </a:p>
          <a:p>
            <a:pPr marL="171450" indent="-171450">
              <a:buFont typeface="Arial" panose="020B0604020202020204" pitchFamily="34" charset="0"/>
              <a:buChar char="•"/>
            </a:pPr>
            <a:r>
              <a:rPr lang="en-US" sz="900" b="0" i="0" u="none" strike="noStrike" kern="1200" baseline="0" dirty="0"/>
              <a:t>Patients were eligible if they had NYHA class II-IV HF, an LVEF≤40%, and a plasma B-type natriuretic peptide ≥150 pg/mL</a:t>
            </a:r>
            <a:r>
              <a:rPr lang="en-US" sz="900" baseline="30000" dirty="0"/>
              <a:t>1</a:t>
            </a:r>
            <a:endParaRPr lang="en-US" sz="900" b="0" i="0" u="none" strike="noStrike" kern="1200" baseline="0" dirty="0"/>
          </a:p>
          <a:p>
            <a:pPr marL="171450" indent="-171450">
              <a:buFont typeface="Arial" panose="020B0604020202020204" pitchFamily="34" charset="0"/>
              <a:buChar char="•"/>
            </a:pPr>
            <a:r>
              <a:rPr lang="en-US" sz="900" b="0" i="0" u="none" strike="noStrike" kern="1200" baseline="0" dirty="0"/>
              <a:t>Exclusion criteria included symptomatic hypotension, systolic BP &lt;100 mmHg at screening (or &lt;95 mmHg at randomization), eGFR&lt;30 </a:t>
            </a:r>
            <a:r>
              <a:rPr lang="en-US" sz="900" b="0" kern="1200" dirty="0">
                <a:effectLst/>
              </a:rPr>
              <a:t>mL/min/1.73 m</a:t>
            </a:r>
            <a:r>
              <a:rPr lang="en-US" sz="900" b="0" kern="1200" baseline="30000" dirty="0">
                <a:effectLst/>
              </a:rPr>
              <a:t>2</a:t>
            </a:r>
            <a:r>
              <a:rPr lang="en-US" sz="900" b="0" kern="1200" dirty="0">
                <a:effectLst/>
              </a:rPr>
              <a:t>, </a:t>
            </a:r>
            <a:r>
              <a:rPr lang="en-US" sz="900" dirty="0"/>
              <a:t>a decrease in eGFR &gt;25% (later amended to &gt;35%) between screening and randomization, serum potassium &gt;5.2 mmol/L at screening (or &gt;5.4 mmol/L at randomization), </a:t>
            </a:r>
            <a:r>
              <a:rPr lang="en-US" sz="900" b="0" kern="1200" baseline="0" dirty="0">
                <a:effectLst/>
              </a:rPr>
              <a:t>and a history of angioedema or unacceptable side effects during the treatment with ACE inhibitors or ARBs</a:t>
            </a:r>
            <a:r>
              <a:rPr lang="en-US" sz="900" baseline="30000" dirty="0"/>
              <a:t>1</a:t>
            </a:r>
            <a:endParaRPr lang="en-US" sz="900" b="0" kern="1200" baseline="0" dirty="0">
              <a:effectLst/>
            </a:endParaRPr>
          </a:p>
          <a:p>
            <a:pPr marL="171450" indent="-171450">
              <a:buFont typeface="Arial" panose="020B0604020202020204" pitchFamily="34" charset="0"/>
              <a:buChar char="•"/>
            </a:pPr>
            <a:r>
              <a:rPr lang="en-US" sz="900" b="0" i="0" u="none" strike="noStrike" kern="1200" baseline="0" dirty="0">
                <a:effectLst/>
              </a:rPr>
              <a:t>Eligible patients underwent a single-blind run-in period prior to randomization, during which time they received enalapril followed by increasing doses of </a:t>
            </a:r>
            <a:r>
              <a:rPr lang="en-US" sz="900" i="0" dirty="0"/>
              <a:t>sacl/val</a:t>
            </a:r>
            <a:r>
              <a:rPr lang="en-US" sz="900" i="0" baseline="0" dirty="0"/>
              <a:t> to determine tolerability to target doses of study agents</a:t>
            </a:r>
            <a:r>
              <a:rPr lang="en-US" sz="900" baseline="30000" dirty="0"/>
              <a:t>1</a:t>
            </a:r>
            <a:endParaRPr lang="en-US" sz="900" i="0" baseline="0" dirty="0"/>
          </a:p>
          <a:p>
            <a:pPr marL="171450" indent="-171450">
              <a:buFont typeface="Arial" panose="020B0604020202020204" pitchFamily="34" charset="0"/>
              <a:buChar char="•"/>
            </a:pPr>
            <a:r>
              <a:rPr lang="en-US" sz="900" i="0" baseline="0" dirty="0"/>
              <a:t>After completion of the run-in period, 8442 patients were randomized to receive sac/val (n=4187) or enalapril (n=4212)</a:t>
            </a:r>
            <a:r>
              <a:rPr lang="en-US" sz="900" baseline="30000" dirty="0"/>
              <a:t>1</a:t>
            </a:r>
            <a:endParaRPr lang="en-US" sz="900" i="0" baseline="0" dirty="0"/>
          </a:p>
          <a:p>
            <a:pPr marL="171450" indent="-171450">
              <a:buFont typeface="Arial" panose="020B0604020202020204" pitchFamily="34" charset="0"/>
              <a:buChar char="•"/>
            </a:pPr>
            <a:r>
              <a:rPr lang="en-US" sz="900" i="0" baseline="0" dirty="0"/>
              <a:t>The primary outcome was a composite of death from CV causes or first hospitalization for HF.</a:t>
            </a:r>
            <a:r>
              <a:rPr lang="en-US" sz="900" baseline="30000" dirty="0"/>
              <a:t> </a:t>
            </a:r>
            <a:r>
              <a:rPr lang="en-US" sz="900" i="0" baseline="0" dirty="0"/>
              <a:t>Secondary endpoints were </a:t>
            </a:r>
            <a:r>
              <a:rPr lang="en-US" sz="900" b="0" i="0" u="none" strike="noStrike" kern="1200" baseline="0" dirty="0"/>
              <a:t>the time to death from any cause, the change from baseline to 8 months in Kansas City Cardiomyopathy Questionnaire (KCCQ) score, time to a new onset of atrial fibrillation, and time to the first occurrence of a decline in renal function</a:t>
            </a:r>
            <a:r>
              <a:rPr lang="en-US" sz="900" baseline="30000" dirty="0"/>
              <a:t>1</a:t>
            </a:r>
            <a:endParaRPr lang="en-US" sz="900" b="0" i="0" u="none" strike="noStrike" kern="1200" baseline="0" dirty="0"/>
          </a:p>
          <a:p>
            <a:pPr marL="171450" indent="-171450">
              <a:buFont typeface="Arial" panose="020B0604020202020204" pitchFamily="34" charset="0"/>
              <a:buChar char="•"/>
            </a:pPr>
            <a:r>
              <a:rPr lang="en-US" sz="900" dirty="0"/>
              <a:t>Data from this study support the </a:t>
            </a:r>
            <a:r>
              <a:rPr lang="en-GB" sz="900" dirty="0"/>
              <a:t>ACC/AHA/HFSA Guideline</a:t>
            </a:r>
            <a:r>
              <a:rPr lang="en-US" sz="900" dirty="0"/>
              <a:t> recommendation of ARNIs for the treatment of patients with chronic HFrEF (Class I, Level B-R evidence)</a:t>
            </a:r>
            <a:r>
              <a:rPr lang="en-US" sz="900" baseline="30000" dirty="0"/>
              <a:t>2</a:t>
            </a:r>
            <a:r>
              <a:rPr lang="en-US" sz="900" dirty="0"/>
              <a:t> </a:t>
            </a:r>
          </a:p>
          <a:p>
            <a:pPr marL="171450" indent="-171450">
              <a:buFont typeface="Arial" panose="020B0604020202020204" pitchFamily="34" charset="0"/>
              <a:buChar char="•"/>
            </a:pPr>
            <a:endParaRPr lang="en-US" sz="800" b="1" i="0" u="none" strike="noStrike" kern="1200" baseline="0" dirty="0"/>
          </a:p>
          <a:p>
            <a:pPr marL="0" indent="0">
              <a:buFont typeface="Arial" panose="020B0604020202020204" pitchFamily="34" charset="0"/>
              <a:buNone/>
            </a:pPr>
            <a:r>
              <a:rPr lang="en-US" sz="800" b="1" i="0" u="none" strike="noStrike" kern="1200" baseline="0" dirty="0"/>
              <a:t>References</a:t>
            </a:r>
          </a:p>
          <a:p>
            <a:pPr marL="228600" indent="-228600">
              <a:buFont typeface="+mj-lt"/>
              <a:buAutoNum type="arabicPeriod"/>
            </a:pPr>
            <a:r>
              <a:rPr lang="en-US" sz="800" b="0" i="0" u="none" strike="noStrike" kern="1200" baseline="0" dirty="0"/>
              <a:t>McMurray JJV, Packer M, Desai AS, et al; for the PARADIGM-HF</a:t>
            </a:r>
            <a:r>
              <a:rPr lang="en-US" sz="800" b="0" i="0" u="none" strike="noStrike" kern="1200" dirty="0"/>
              <a:t> Investigators and Committees</a:t>
            </a:r>
            <a:r>
              <a:rPr lang="en-US" sz="800" b="0" i="0" u="none" strike="noStrike" kern="1200" baseline="0" dirty="0"/>
              <a:t>. Angiotensin–neprilysin inhibition versus enalapril in heart failure. </a:t>
            </a:r>
            <a:r>
              <a:rPr lang="en-US" sz="800" b="0" i="1" u="none" strike="noStrike" kern="1200" baseline="0" dirty="0"/>
              <a:t>N Engl J Med.</a:t>
            </a:r>
            <a:r>
              <a:rPr lang="en-US" sz="800" b="0" i="0" u="none" strike="noStrike" kern="1200" baseline="0" dirty="0"/>
              <a:t> 2014;371:993-1004. </a:t>
            </a:r>
          </a:p>
          <a:p>
            <a:pPr marL="228600" indent="-228600">
              <a:buFont typeface="+mj-lt"/>
              <a:buAutoNum type="arabicPeriod"/>
            </a:pPr>
            <a:r>
              <a:rPr lang="en-US" sz="800" dirty="0"/>
              <a:t>Yancy CW, Jessup M, Bozkirt B, et al. 2016 ACC/AHA/HFSA focused update on new pharmacological therapy for heart failure: an update of the 2013 ACCF/AHA guideline for the management of heart failure. A report of the American College of Cardiology/American Heart Association Task Force on Clinical Practice Guidelines and the Heart Failure Society of America. Circulation. 2016;134:e282-e293. </a:t>
            </a:r>
          </a:p>
          <a:p>
            <a:pPr marL="0" indent="0">
              <a:buFont typeface="Arial" panose="020B0604020202020204" pitchFamily="34" charset="0"/>
              <a:buNone/>
            </a:pPr>
            <a:endParaRPr lang="en-US" sz="800" b="0" i="0" u="none" strike="noStrike" kern="1200" baseline="0" dirty="0"/>
          </a:p>
          <a:p>
            <a:pPr marL="171450" indent="-171450">
              <a:buFont typeface="Arial" panose="020B0604020202020204" pitchFamily="34" charset="0"/>
              <a:buChar char="•"/>
            </a:pPr>
            <a:endParaRPr lang="en-US" sz="800" dirty="0"/>
          </a:p>
        </p:txBody>
      </p:sp>
      <p:sp>
        <p:nvSpPr>
          <p:cNvPr id="7" name="TextBox 6"/>
          <p:cNvSpPr txBox="1"/>
          <p:nvPr/>
        </p:nvSpPr>
        <p:spPr>
          <a:xfrm>
            <a:off x="170061" y="733647"/>
            <a:ext cx="955343" cy="5632311"/>
          </a:xfrm>
          <a:prstGeom prst="rect">
            <a:avLst/>
          </a:prstGeom>
          <a:noFill/>
          <a:ln>
            <a:solidFill>
              <a:srgbClr val="FF0000"/>
            </a:solidFill>
          </a:ln>
        </p:spPr>
        <p:txBody>
          <a:bodyPr wrap="square" rtlCol="0">
            <a:spAutoFit/>
          </a:bodyPr>
          <a:lstStyle/>
          <a:p>
            <a:r>
              <a:rPr lang="en-US" sz="1000" b="1" dirty="0"/>
              <a:t>Key inclusion criteria, </a:t>
            </a:r>
            <a:r>
              <a:rPr lang="en-US" sz="1000" dirty="0"/>
              <a:t>McMurray 2014; p994, col2, para 4, lines1-13</a:t>
            </a:r>
          </a:p>
          <a:p>
            <a:endParaRPr lang="en-US" sz="1000" dirty="0"/>
          </a:p>
          <a:p>
            <a:r>
              <a:rPr lang="en-US" sz="1000" b="1" dirty="0"/>
              <a:t>Key exclusion criteria, </a:t>
            </a:r>
            <a:r>
              <a:rPr lang="en-US" sz="1000" dirty="0"/>
              <a:t>McMurray 2014; p994, col2, para5, lines1-2; p995, col1, para1, lines1-9; col2, para2, lines1-2</a:t>
            </a:r>
          </a:p>
          <a:p>
            <a:endParaRPr lang="en-US" sz="1000" dirty="0"/>
          </a:p>
          <a:p>
            <a:r>
              <a:rPr lang="en-US" sz="1000" b="1" dirty="0"/>
              <a:t>Study design,</a:t>
            </a:r>
            <a:r>
              <a:rPr lang="en-US" sz="1000" dirty="0"/>
              <a:t> McMurray 2014; p994, col2, para3, lines2-7; p995, Figure 1; col2, para2; p996, col1, para1; pp997, col1, para2, lines1-8; para3, lines1-3; p999, col2, para2, lines11-12</a:t>
            </a:r>
          </a:p>
          <a:p>
            <a:endParaRPr lang="en-US" sz="1000" dirty="0"/>
          </a:p>
          <a:p>
            <a:r>
              <a:rPr lang="en-US" sz="1000" b="1" dirty="0"/>
              <a:t>Callout,</a:t>
            </a:r>
            <a:r>
              <a:rPr lang="en-US" sz="1000" dirty="0"/>
              <a:t> Yancy 2016; p10, Table; p14, Reference 19</a:t>
            </a:r>
          </a:p>
        </p:txBody>
      </p:sp>
      <p:sp>
        <p:nvSpPr>
          <p:cNvPr id="8" name="TextBox 7"/>
          <p:cNvSpPr txBox="1"/>
          <p:nvPr/>
        </p:nvSpPr>
        <p:spPr>
          <a:xfrm>
            <a:off x="6223531" y="2049006"/>
            <a:ext cx="955343" cy="7171194"/>
          </a:xfrm>
          <a:prstGeom prst="rect">
            <a:avLst/>
          </a:prstGeom>
          <a:noFill/>
          <a:ln>
            <a:solidFill>
              <a:srgbClr val="FF0000"/>
            </a:solidFill>
          </a:ln>
        </p:spPr>
        <p:txBody>
          <a:bodyPr wrap="square" rtlCol="0">
            <a:spAutoFit/>
          </a:bodyPr>
          <a:lstStyle/>
          <a:p>
            <a:r>
              <a:rPr lang="en-US" sz="1000" b="1" dirty="0"/>
              <a:t>Bullet 1, </a:t>
            </a:r>
            <a:r>
              <a:rPr lang="en-US" sz="1000" dirty="0"/>
              <a:t>McMurray 2014; p993, asterisk; p994, col1, para3, lines8-13</a:t>
            </a:r>
          </a:p>
          <a:p>
            <a:endParaRPr lang="en-US" sz="1000" b="1" dirty="0"/>
          </a:p>
          <a:p>
            <a:r>
              <a:rPr lang="en-US" sz="1000" b="1" dirty="0"/>
              <a:t>Bullet 2, </a:t>
            </a:r>
            <a:r>
              <a:rPr lang="en-US" sz="1000" dirty="0"/>
              <a:t>McMurray 2014; p994, col2, para 4, lines1-13</a:t>
            </a:r>
          </a:p>
          <a:p>
            <a:endParaRPr lang="en-US" sz="1000" dirty="0"/>
          </a:p>
          <a:p>
            <a:r>
              <a:rPr lang="en-US" sz="1000" b="1" dirty="0"/>
              <a:t>Bullet 3, </a:t>
            </a:r>
            <a:r>
              <a:rPr lang="en-US" sz="1000" dirty="0"/>
              <a:t>McMurray 2014; p994, col2, para5, lines1-2; p995, col1, para1, lines1-9; col2, para2, lines1-2</a:t>
            </a:r>
          </a:p>
          <a:p>
            <a:endParaRPr lang="en-US" sz="1000" dirty="0"/>
          </a:p>
          <a:p>
            <a:r>
              <a:rPr lang="en-US" sz="1000" b="1" dirty="0"/>
              <a:t>Bullet 4,</a:t>
            </a:r>
            <a:r>
              <a:rPr lang="en-US" sz="1000" dirty="0"/>
              <a:t> McMurray 2014; p994, col2, para3, lines2-7</a:t>
            </a:r>
          </a:p>
          <a:p>
            <a:endParaRPr lang="en-US" sz="1000" dirty="0"/>
          </a:p>
          <a:p>
            <a:r>
              <a:rPr lang="en-US" sz="1000" b="1" dirty="0"/>
              <a:t>Bullet 5, </a:t>
            </a:r>
            <a:r>
              <a:rPr lang="en-US" sz="1000" dirty="0"/>
              <a:t>McMurray 2014; p995, Figure 1</a:t>
            </a:r>
          </a:p>
          <a:p>
            <a:endParaRPr lang="en-US" sz="1000" dirty="0"/>
          </a:p>
          <a:p>
            <a:r>
              <a:rPr lang="en-US" sz="1000" b="1" dirty="0"/>
              <a:t>Bullet 6, </a:t>
            </a:r>
            <a:r>
              <a:rPr lang="en-US" sz="1000" dirty="0"/>
              <a:t>McMurray 2014; p997, col1, para3, lines1-10; col2, para1, lines1-6</a:t>
            </a:r>
          </a:p>
          <a:p>
            <a:endParaRPr lang="en-US" sz="1000" dirty="0"/>
          </a:p>
          <a:p>
            <a:r>
              <a:rPr lang="en-US" sz="1000" b="1" dirty="0"/>
              <a:t>Bullet 7, </a:t>
            </a:r>
            <a:r>
              <a:rPr lang="en-US" sz="1000" dirty="0"/>
              <a:t>Yancy 2016; p10, Table; p14, Reference 19</a:t>
            </a:r>
          </a:p>
          <a:p>
            <a:endParaRPr lang="en-US" sz="1000" dirty="0"/>
          </a:p>
        </p:txBody>
      </p:sp>
    </p:spTree>
    <p:extLst>
      <p:ext uri="{BB962C8B-B14F-4D97-AF65-F5344CB8AC3E}">
        <p14:creationId xmlns:p14="http://schemas.microsoft.com/office/powerpoint/2010/main" val="1579375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A6330BE-D91A-D240-B266-E5D5F99B4CCE}" type="slidenum">
              <a:rPr lang="en-US" smtClean="0"/>
              <a:pPr/>
              <a:t>70</a:t>
            </a:fld>
            <a:endParaRPr lang="en-US" dirty="0"/>
          </a:p>
        </p:txBody>
      </p:sp>
      <p:sp>
        <p:nvSpPr>
          <p:cNvPr id="6" name="Notes Placeholder 2"/>
          <p:cNvSpPr>
            <a:spLocks noGrp="1"/>
          </p:cNvSpPr>
          <p:nvPr>
            <p:ph type="body" idx="3"/>
          </p:nvPr>
        </p:nvSpPr>
        <p:spPr>
          <a:xfrm>
            <a:off x="1257300" y="4560570"/>
            <a:ext cx="4851400" cy="4792436"/>
          </a:xfrm>
        </p:spPr>
        <p:txBody>
          <a:bodyPr/>
          <a:lstStyle/>
          <a:p>
            <a:pPr marL="171450" indent="-171450">
              <a:buFont typeface="Arial" panose="020B0604020202020204" pitchFamily="34" charset="0"/>
              <a:buChar char="•"/>
            </a:pPr>
            <a:r>
              <a:rPr lang="en-US" dirty="0"/>
              <a:t>Death</a:t>
            </a:r>
            <a:r>
              <a:rPr lang="en-US" baseline="0" dirty="0"/>
              <a:t> from CV causes or hospitalization for HF occurred in </a:t>
            </a:r>
            <a:r>
              <a:rPr lang="en-US" dirty="0"/>
              <a:t>914 (21.7%) </a:t>
            </a:r>
            <a:r>
              <a:rPr lang="en-US" baseline="0" dirty="0"/>
              <a:t>patients in the sac/val group and 1117 </a:t>
            </a:r>
            <a:r>
              <a:rPr lang="en-US" dirty="0"/>
              <a:t>(26.5%) patients </a:t>
            </a:r>
            <a:r>
              <a:rPr lang="en-US" baseline="0" dirty="0"/>
              <a:t>in the enalapril group (</a:t>
            </a:r>
            <a:r>
              <a:rPr lang="en-US" i="1" baseline="0" dirty="0"/>
              <a:t>P</a:t>
            </a:r>
            <a:r>
              <a:rPr lang="en-US" baseline="0" dirty="0"/>
              <a:t>&lt;0.001)</a:t>
            </a:r>
            <a:endParaRPr lang="en-US" baseline="30000" dirty="0"/>
          </a:p>
          <a:p>
            <a:pPr marL="171450" indent="-171450">
              <a:buFont typeface="Arial" panose="020B0604020202020204" pitchFamily="34" charset="0"/>
              <a:buChar char="•"/>
            </a:pPr>
            <a:r>
              <a:rPr lang="en-US" baseline="0" dirty="0"/>
              <a:t>Differences in primary outcome were observed early in the trial and was retained at each interim analysis</a:t>
            </a:r>
          </a:p>
          <a:p>
            <a:pPr marL="171450" indent="-171450">
              <a:buFont typeface="Arial" panose="020B0604020202020204" pitchFamily="34" charset="0"/>
              <a:buChar char="•"/>
            </a:pPr>
            <a:r>
              <a:rPr lang="en-US" baseline="0" dirty="0"/>
              <a:t>558 </a:t>
            </a:r>
            <a:r>
              <a:rPr lang="en-US" dirty="0"/>
              <a:t>(13.3%) deaths </a:t>
            </a:r>
            <a:r>
              <a:rPr lang="en-US" baseline="0" dirty="0"/>
              <a:t>due to CV causes occurred in the sac/val group compared </a:t>
            </a:r>
            <a:r>
              <a:rPr lang="en-US" dirty="0"/>
              <a:t>with</a:t>
            </a:r>
            <a:r>
              <a:rPr lang="en-US" baseline="0" dirty="0"/>
              <a:t> 693 </a:t>
            </a:r>
            <a:r>
              <a:rPr lang="en-US" dirty="0"/>
              <a:t>(16.5%) deaths </a:t>
            </a:r>
            <a:r>
              <a:rPr lang="en-US" baseline="0" dirty="0"/>
              <a:t>in the enalapril group </a:t>
            </a:r>
            <a:br>
              <a:rPr lang="en-US" baseline="0" dirty="0"/>
            </a:br>
            <a:r>
              <a:rPr lang="en-US" baseline="0" dirty="0"/>
              <a:t>(</a:t>
            </a:r>
            <a:r>
              <a:rPr lang="en-US" i="1" baseline="0" dirty="0"/>
              <a:t>P</a:t>
            </a:r>
            <a:r>
              <a:rPr lang="en-US" baseline="0" dirty="0"/>
              <a:t>&lt;0.001)</a:t>
            </a:r>
          </a:p>
          <a:p>
            <a:pPr marL="171450" indent="-171450">
              <a:buFont typeface="Arial" panose="020B0604020202020204" pitchFamily="34" charset="0"/>
              <a:buChar char="•"/>
            </a:pPr>
            <a:r>
              <a:rPr lang="en-US" baseline="0" dirty="0"/>
              <a:t>Hospitalization for HF was observed in 537 </a:t>
            </a:r>
            <a:r>
              <a:rPr lang="en-US" dirty="0"/>
              <a:t>(12.8%) patients </a:t>
            </a:r>
            <a:r>
              <a:rPr lang="en-US" baseline="0" dirty="0"/>
              <a:t>in the sac/val group vs 658 </a:t>
            </a:r>
            <a:r>
              <a:rPr lang="en-US" dirty="0"/>
              <a:t>(15.6%) patients </a:t>
            </a:r>
            <a:r>
              <a:rPr lang="en-US" baseline="0" dirty="0"/>
              <a:t>in the enalapril group (</a:t>
            </a:r>
            <a:r>
              <a:rPr lang="en-US" i="1" baseline="0" dirty="0"/>
              <a:t>P</a:t>
            </a:r>
            <a:r>
              <a:rPr lang="en-US" baseline="0" dirty="0"/>
              <a:t>&lt;0.001)</a:t>
            </a:r>
          </a:p>
          <a:p>
            <a:pPr marL="171450" indent="-171450">
              <a:buFont typeface="Arial" panose="020B0604020202020204" pitchFamily="34" charset="0"/>
              <a:buChar char="•"/>
            </a:pPr>
            <a:r>
              <a:rPr lang="en-US" baseline="0" dirty="0"/>
              <a:t>Sac/val treatment was also associated with significant improvements in death from any cause (17.0% vs 19.8% with enalapril; </a:t>
            </a:r>
            <a:r>
              <a:rPr lang="en-US" i="1" baseline="0" dirty="0"/>
              <a:t>P</a:t>
            </a:r>
            <a:r>
              <a:rPr lang="en-US" baseline="0" dirty="0"/>
              <a:t>&lt;0.001) and change in </a:t>
            </a:r>
            <a:r>
              <a:rPr lang="en-US" sz="1200" b="0" i="0" u="none" strike="noStrike" kern="1200" baseline="0" dirty="0">
                <a:solidFill>
                  <a:schemeClr val="tx1"/>
                </a:solidFill>
                <a:latin typeface="Arial"/>
                <a:ea typeface="+mn-ea"/>
                <a:cs typeface="+mn-cs"/>
              </a:rPr>
              <a:t>KCCQ clinical summary score at 8 months (−2.99 vs </a:t>
            </a:r>
            <a:r>
              <a:rPr lang="en-US" dirty="0"/>
              <a:t>− 4.63,</a:t>
            </a:r>
            <a:r>
              <a:rPr lang="en-US" sz="1200" b="0" i="0" u="none" strike="noStrike" kern="1200" baseline="0" dirty="0">
                <a:solidFill>
                  <a:schemeClr val="tx1"/>
                </a:solidFill>
                <a:latin typeface="Arial"/>
                <a:ea typeface="+mn-ea"/>
                <a:cs typeface="+mn-cs"/>
              </a:rPr>
              <a:t> </a:t>
            </a:r>
            <a:r>
              <a:rPr lang="en-US" sz="1200" b="0" i="1" u="none" strike="noStrike" kern="1200" baseline="0" dirty="0">
                <a:solidFill>
                  <a:schemeClr val="tx1"/>
                </a:solidFill>
                <a:latin typeface="Arial"/>
                <a:ea typeface="+mn-ea"/>
                <a:cs typeface="+mn-cs"/>
              </a:rPr>
              <a:t>P</a:t>
            </a:r>
            <a:r>
              <a:rPr lang="en-US" sz="1200" b="0" i="0" u="none" strike="noStrike" kern="1200" baseline="0" dirty="0">
                <a:solidFill>
                  <a:schemeClr val="tx1"/>
                </a:solidFill>
                <a:latin typeface="Arial"/>
                <a:ea typeface="+mn-ea"/>
                <a:cs typeface="+mn-cs"/>
              </a:rPr>
              <a:t>=0.001)</a:t>
            </a:r>
          </a:p>
          <a:p>
            <a:pPr marL="171450" indent="-171450">
              <a:buFont typeface="Arial" panose="020B0604020202020204" pitchFamily="34" charset="0"/>
              <a:buChar char="•"/>
            </a:pPr>
            <a:r>
              <a:rPr lang="en-US" sz="1200" b="0" i="0" u="none" strike="noStrike" kern="1200" baseline="0" dirty="0">
                <a:solidFill>
                  <a:schemeClr val="tx1"/>
                </a:solidFill>
                <a:latin typeface="Arial"/>
                <a:ea typeface="+mn-ea"/>
                <a:cs typeface="+mn-cs"/>
              </a:rPr>
              <a:t>Patients in the sac/val group were more likely to have symptomatic hypotension than patients in the enalapril group</a:t>
            </a:r>
          </a:p>
          <a:p>
            <a:pPr marL="171450" indent="-171450">
              <a:buFont typeface="Arial" panose="020B0604020202020204" pitchFamily="34" charset="0"/>
              <a:buChar char="•"/>
            </a:pPr>
            <a:r>
              <a:rPr lang="en-US" sz="1200" b="0" i="0" u="none" strike="noStrike" kern="1200" baseline="0" dirty="0">
                <a:solidFill>
                  <a:schemeClr val="tx1"/>
                </a:solidFill>
                <a:latin typeface="Arial"/>
                <a:ea typeface="+mn-ea"/>
                <a:cs typeface="+mn-cs"/>
              </a:rPr>
              <a:t>Termination of study medication due to AEs occurred more frequently in the enalapril group than in the sac/val group (12.3% vs 10.7%, </a:t>
            </a:r>
            <a:r>
              <a:rPr lang="en-US" sz="1200" b="0" i="1" u="none" strike="noStrike" kern="1200" baseline="0" dirty="0">
                <a:solidFill>
                  <a:schemeClr val="tx1"/>
                </a:solidFill>
                <a:latin typeface="Arial"/>
                <a:ea typeface="+mn-ea"/>
                <a:cs typeface="+mn-cs"/>
              </a:rPr>
              <a:t>P</a:t>
            </a:r>
            <a:r>
              <a:rPr lang="en-US" sz="1200" b="0" i="0" u="none" strike="noStrike" kern="1200" baseline="0" dirty="0">
                <a:solidFill>
                  <a:schemeClr val="tx1"/>
                </a:solidFill>
                <a:latin typeface="Arial"/>
                <a:ea typeface="+mn-ea"/>
                <a:cs typeface="+mn-cs"/>
              </a:rPr>
              <a:t>=0.03)</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sz="1100" b="1" i="0" u="none" strike="noStrike" kern="1200" baseline="0" dirty="0">
                <a:solidFill>
                  <a:schemeClr val="tx1"/>
                </a:solidFill>
                <a:latin typeface="Arial"/>
                <a:ea typeface="+mn-ea"/>
                <a:cs typeface="+mn-cs"/>
              </a:rPr>
              <a:t>Reference</a:t>
            </a:r>
          </a:p>
          <a:p>
            <a:r>
              <a:rPr lang="en-US" sz="1100" dirty="0"/>
              <a:t>McMurray JJV, Packer M, Desai AS, et al; for the PARADIGM-HF Investigators and Committees. Angiotensin–neprilysin inhibition versus enalapril in heart failure. </a:t>
            </a:r>
            <a:r>
              <a:rPr lang="en-US" sz="1100" i="1" dirty="0"/>
              <a:t>N Engl J Med.</a:t>
            </a:r>
            <a:r>
              <a:rPr lang="en-US" sz="1100" dirty="0"/>
              <a:t> 2014;371:993-1004. </a:t>
            </a:r>
          </a:p>
          <a:p>
            <a:endParaRPr lang="en-US" dirty="0"/>
          </a:p>
        </p:txBody>
      </p:sp>
      <p:sp>
        <p:nvSpPr>
          <p:cNvPr id="7" name="TextBox 6"/>
          <p:cNvSpPr txBox="1"/>
          <p:nvPr/>
        </p:nvSpPr>
        <p:spPr>
          <a:xfrm>
            <a:off x="170061" y="733647"/>
            <a:ext cx="955343" cy="2400657"/>
          </a:xfrm>
          <a:prstGeom prst="rect">
            <a:avLst/>
          </a:prstGeom>
          <a:noFill/>
          <a:ln>
            <a:solidFill>
              <a:srgbClr val="FF0000"/>
            </a:solidFill>
          </a:ln>
        </p:spPr>
        <p:txBody>
          <a:bodyPr wrap="square" rtlCol="0">
            <a:spAutoFit/>
          </a:bodyPr>
          <a:lstStyle/>
          <a:p>
            <a:r>
              <a:rPr lang="en-US" sz="1000" b="1" dirty="0"/>
              <a:t>Figure,</a:t>
            </a:r>
            <a:r>
              <a:rPr lang="en-US" sz="1000" dirty="0"/>
              <a:t> McMurray 2014; p998, Figure 1A; p999, Table 2</a:t>
            </a:r>
          </a:p>
          <a:p>
            <a:endParaRPr lang="en-US" sz="1000" dirty="0"/>
          </a:p>
          <a:p>
            <a:r>
              <a:rPr lang="en-US" sz="1000" b="1" dirty="0"/>
              <a:t>Bullets 1 and 2, </a:t>
            </a:r>
            <a:r>
              <a:rPr lang="en-US" sz="1000" dirty="0"/>
              <a:t>McMurray 2014; p999, Table 2</a:t>
            </a:r>
          </a:p>
          <a:p>
            <a:endParaRPr lang="en-US" sz="1000" dirty="0"/>
          </a:p>
          <a:p>
            <a:r>
              <a:rPr lang="en-US" sz="1000" b="1" dirty="0"/>
              <a:t>Bullet 3, </a:t>
            </a:r>
            <a:r>
              <a:rPr lang="en-US" sz="1000" dirty="0"/>
              <a:t>McMurray 2014; p1002, Table 3</a:t>
            </a:r>
          </a:p>
        </p:txBody>
      </p:sp>
      <p:sp>
        <p:nvSpPr>
          <p:cNvPr id="8" name="TextBox 7"/>
          <p:cNvSpPr txBox="1"/>
          <p:nvPr/>
        </p:nvSpPr>
        <p:spPr>
          <a:xfrm>
            <a:off x="6202561" y="4324572"/>
            <a:ext cx="955343" cy="4093428"/>
          </a:xfrm>
          <a:prstGeom prst="rect">
            <a:avLst/>
          </a:prstGeom>
          <a:noFill/>
          <a:ln>
            <a:solidFill>
              <a:srgbClr val="FF0000"/>
            </a:solidFill>
          </a:ln>
        </p:spPr>
        <p:txBody>
          <a:bodyPr wrap="square" rtlCol="0">
            <a:spAutoFit/>
          </a:bodyPr>
          <a:lstStyle/>
          <a:p>
            <a:r>
              <a:rPr lang="en-US" sz="1000" b="1" dirty="0"/>
              <a:t>Bullet 1, </a:t>
            </a:r>
            <a:r>
              <a:rPr lang="en-US" sz="1000" dirty="0"/>
              <a:t>McMurray 2014; p999, Table 2</a:t>
            </a:r>
          </a:p>
          <a:p>
            <a:endParaRPr lang="en-US" sz="1000" dirty="0"/>
          </a:p>
          <a:p>
            <a:r>
              <a:rPr lang="en-US" sz="1000" b="1" dirty="0"/>
              <a:t>Bullet 2,</a:t>
            </a:r>
            <a:r>
              <a:rPr lang="en-US" sz="1000" dirty="0"/>
              <a:t> McMurray 2014; p1001, col1, para1, lines7-9</a:t>
            </a:r>
          </a:p>
          <a:p>
            <a:endParaRPr lang="en-US" sz="1000" dirty="0"/>
          </a:p>
          <a:p>
            <a:r>
              <a:rPr lang="en-US" sz="1000" b="1" dirty="0"/>
              <a:t>Bullets 3-5, </a:t>
            </a:r>
            <a:r>
              <a:rPr lang="en-US" sz="1000" dirty="0"/>
              <a:t>McMurray 2014; p999, Table 2</a:t>
            </a:r>
          </a:p>
          <a:p>
            <a:endParaRPr lang="en-US" sz="1000" dirty="0"/>
          </a:p>
          <a:p>
            <a:r>
              <a:rPr lang="en-US" sz="1000" b="1" dirty="0"/>
              <a:t>Bullet 6, </a:t>
            </a:r>
            <a:r>
              <a:rPr lang="en-US" sz="1000" dirty="0"/>
              <a:t>McMurray 2014; p1002, Table 3</a:t>
            </a:r>
          </a:p>
          <a:p>
            <a:endParaRPr lang="en-US" sz="1000" dirty="0"/>
          </a:p>
          <a:p>
            <a:r>
              <a:rPr lang="en-US" sz="1000" b="1" dirty="0"/>
              <a:t>Bullet 7, </a:t>
            </a:r>
            <a:r>
              <a:rPr lang="en-US" sz="1000" dirty="0"/>
              <a:t>McMurray 2014; p1001, col2, para3, lines19-23</a:t>
            </a:r>
          </a:p>
        </p:txBody>
      </p:sp>
    </p:spTree>
    <p:extLst>
      <p:ext uri="{BB962C8B-B14F-4D97-AF65-F5344CB8AC3E}">
        <p14:creationId xmlns:p14="http://schemas.microsoft.com/office/powerpoint/2010/main" val="1634961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50" eaLnBrk="0" fontAlgn="base" hangingPunct="0">
              <a:spcBef>
                <a:spcPct val="30000"/>
              </a:spcBef>
              <a:spcAft>
                <a:spcPct val="0"/>
              </a:spcAft>
              <a:defRPr/>
            </a:pPr>
            <a:r>
              <a:rPr lang="en-US" dirty="0">
                <a:latin typeface="Arial" charset="0"/>
                <a:ea typeface="ＭＳ Ｐゴシック" charset="0"/>
                <a:cs typeface="ＭＳ Ｐゴシック" charset="0"/>
              </a:rPr>
              <a:t>Talking points included in this deck are for internal/speaker use only, and are not to be distributed.</a:t>
            </a:r>
          </a:p>
          <a:p>
            <a:endParaRPr lang="en-US" dirty="0">
              <a:latin typeface="Arial" charset="0"/>
            </a:endParaRPr>
          </a:p>
          <a:p>
            <a:r>
              <a:rPr lang="en-US" dirty="0">
                <a:latin typeface="Arial" charset="0"/>
              </a:rPr>
              <a:t>One of Medicare’s reform initiatives that has been introduced is the Hospital Readmissions Reduction program. This program penalizes hospitals with above national average all-cause 30-day readmission rate following HF discharge. Medicare is withholding up to 1% of </a:t>
            </a:r>
            <a:r>
              <a:rPr lang="en-US" b="1" dirty="0">
                <a:latin typeface="Arial" charset="0"/>
              </a:rPr>
              <a:t>all</a:t>
            </a:r>
            <a:r>
              <a:rPr lang="en-US" dirty="0">
                <a:latin typeface="Arial" charset="0"/>
              </a:rPr>
              <a:t> inpatient Medicare payments, this withholding will increase to up to 3 percent in fiscal year 2015 and beyond.</a:t>
            </a:r>
            <a:r>
              <a:rPr lang="en-US" baseline="30000" dirty="0"/>
              <a:t>18</a:t>
            </a:r>
            <a:r>
              <a:rPr lang="en-US" dirty="0"/>
              <a:t> </a:t>
            </a:r>
            <a:r>
              <a:rPr lang="en-US" dirty="0">
                <a:latin typeface="Arial" charset="0"/>
              </a:rPr>
              <a:t>A technology that can decrease the risk of hospitalization is much needed. </a:t>
            </a:r>
          </a:p>
          <a:p>
            <a:endParaRPr lang="en-US" dirty="0">
              <a:latin typeface="Arial" charset="0"/>
            </a:endParaRPr>
          </a:p>
          <a:p>
            <a:r>
              <a:rPr lang="en-US" dirty="0">
                <a:latin typeface="Arial" charset="0"/>
              </a:rPr>
              <a:t>References: </a:t>
            </a:r>
          </a:p>
          <a:p>
            <a:pPr>
              <a:buFontTx/>
              <a:buAutoNum type="arabicPeriod"/>
            </a:pPr>
            <a:r>
              <a:rPr lang="en-US" dirty="0" err="1">
                <a:solidFill>
                  <a:srgbClr val="7F7F7F"/>
                </a:solidFill>
                <a:latin typeface="Arial" charset="0"/>
              </a:rPr>
              <a:t>Dharmarajan</a:t>
            </a:r>
            <a:r>
              <a:rPr lang="en-US" dirty="0">
                <a:solidFill>
                  <a:srgbClr val="7F7F7F"/>
                </a:solidFill>
                <a:latin typeface="Arial" charset="0"/>
              </a:rPr>
              <a:t> K, Hsieh AF, Lin Z, et al. Diagnoses and timing of 30-day readmissions after hospitalization for heart failure, acute myocardial infarction, or pneumonia. JAMA. 2013;309(4):355-363. </a:t>
            </a:r>
          </a:p>
          <a:p>
            <a:pPr>
              <a:buFontTx/>
              <a:buAutoNum type="arabicPeriod"/>
            </a:pPr>
            <a:r>
              <a:rPr lang="en-US" dirty="0">
                <a:solidFill>
                  <a:srgbClr val="7F7F7F"/>
                </a:solidFill>
                <a:latin typeface="Arial" charset="0"/>
              </a:rPr>
              <a:t>Linden A, Adler-Milstein J. Medicare disease management in policy context. </a:t>
            </a:r>
            <a:r>
              <a:rPr lang="en-US" i="1" dirty="0">
                <a:solidFill>
                  <a:srgbClr val="7F7F7F"/>
                </a:solidFill>
                <a:latin typeface="Arial" charset="0"/>
              </a:rPr>
              <a:t>Health Care Finance Rev</a:t>
            </a:r>
            <a:r>
              <a:rPr lang="en-US" dirty="0">
                <a:solidFill>
                  <a:srgbClr val="7F7F7F"/>
                </a:solidFill>
                <a:latin typeface="Arial" charset="0"/>
              </a:rPr>
              <a:t>. 2008;29(3):1-11.</a:t>
            </a:r>
          </a:p>
          <a:p>
            <a:r>
              <a:rPr lang="en-US" dirty="0">
                <a:solidFill>
                  <a:srgbClr val="7F7F7F"/>
                </a:solidFill>
                <a:latin typeface="Arial" charset="0"/>
              </a:rPr>
              <a:t>3. CMS Hospitals Readmissions Reductions Program of the Patient Protection and Affordable Care Act (PPACA), 2010.</a:t>
            </a:r>
          </a:p>
          <a:p>
            <a:endParaRPr lang="en-US" dirty="0">
              <a:latin typeface="Arial" charset="0"/>
            </a:endParaRPr>
          </a:p>
        </p:txBody>
      </p:sp>
      <p:sp>
        <p:nvSpPr>
          <p:cNvPr id="4" name="Slide Number Placeholder 3"/>
          <p:cNvSpPr>
            <a:spLocks noGrp="1"/>
          </p:cNvSpPr>
          <p:nvPr>
            <p:ph type="sldNum" sz="quarter" idx="5"/>
          </p:nvPr>
        </p:nvSpPr>
        <p:spPr/>
        <p:txBody>
          <a:bodyPr/>
          <a:lstStyle>
            <a:lvl1pPr eaLnBrk="0" hangingPunct="0">
              <a:defRPr b="1">
                <a:solidFill>
                  <a:schemeClr val="tx1"/>
                </a:solidFill>
                <a:latin typeface="Arial" charset="0"/>
                <a:ea typeface="MS PGothic" charset="0"/>
                <a:cs typeface="MS PGothic" charset="0"/>
              </a:defRPr>
            </a:lvl1pPr>
            <a:lvl2pPr marL="742909" indent="-285734" eaLnBrk="0" hangingPunct="0">
              <a:defRPr b="1">
                <a:solidFill>
                  <a:schemeClr val="tx1"/>
                </a:solidFill>
                <a:latin typeface="Arial" charset="0"/>
                <a:ea typeface="MS PGothic" charset="0"/>
                <a:cs typeface="MS PGothic" charset="0"/>
              </a:defRPr>
            </a:lvl2pPr>
            <a:lvl3pPr marL="1142937" indent="-228587" eaLnBrk="0" hangingPunct="0">
              <a:defRPr b="1">
                <a:solidFill>
                  <a:schemeClr val="tx1"/>
                </a:solidFill>
                <a:latin typeface="Arial" charset="0"/>
                <a:ea typeface="MS PGothic" charset="0"/>
                <a:cs typeface="MS PGothic" charset="0"/>
              </a:defRPr>
            </a:lvl3pPr>
            <a:lvl4pPr marL="1600112" indent="-228587" eaLnBrk="0" hangingPunct="0">
              <a:defRPr b="1">
                <a:solidFill>
                  <a:schemeClr val="tx1"/>
                </a:solidFill>
                <a:latin typeface="Arial" charset="0"/>
                <a:ea typeface="MS PGothic" charset="0"/>
                <a:cs typeface="MS PGothic" charset="0"/>
              </a:defRPr>
            </a:lvl4pPr>
            <a:lvl5pPr marL="2057287" indent="-228587" eaLnBrk="0" hangingPunct="0">
              <a:defRPr b="1">
                <a:solidFill>
                  <a:schemeClr val="tx1"/>
                </a:solidFill>
                <a:latin typeface="Arial" charset="0"/>
                <a:ea typeface="MS PGothic" charset="0"/>
                <a:cs typeface="MS PGothic" charset="0"/>
              </a:defRPr>
            </a:lvl5pPr>
            <a:lvl6pPr marL="2514461" indent="-228587" eaLnBrk="0" fontAlgn="base" hangingPunct="0">
              <a:spcBef>
                <a:spcPct val="0"/>
              </a:spcBef>
              <a:spcAft>
                <a:spcPct val="0"/>
              </a:spcAft>
              <a:defRPr b="1">
                <a:solidFill>
                  <a:schemeClr val="tx1"/>
                </a:solidFill>
                <a:latin typeface="Arial" charset="0"/>
                <a:ea typeface="MS PGothic" charset="0"/>
                <a:cs typeface="MS PGothic" charset="0"/>
              </a:defRPr>
            </a:lvl6pPr>
            <a:lvl7pPr marL="2971635" indent="-228587" eaLnBrk="0" fontAlgn="base" hangingPunct="0">
              <a:spcBef>
                <a:spcPct val="0"/>
              </a:spcBef>
              <a:spcAft>
                <a:spcPct val="0"/>
              </a:spcAft>
              <a:defRPr b="1">
                <a:solidFill>
                  <a:schemeClr val="tx1"/>
                </a:solidFill>
                <a:latin typeface="Arial" charset="0"/>
                <a:ea typeface="MS PGothic" charset="0"/>
                <a:cs typeface="MS PGothic" charset="0"/>
              </a:defRPr>
            </a:lvl7pPr>
            <a:lvl8pPr marL="3428810" indent="-228587" eaLnBrk="0" fontAlgn="base" hangingPunct="0">
              <a:spcBef>
                <a:spcPct val="0"/>
              </a:spcBef>
              <a:spcAft>
                <a:spcPct val="0"/>
              </a:spcAft>
              <a:defRPr b="1">
                <a:solidFill>
                  <a:schemeClr val="tx1"/>
                </a:solidFill>
                <a:latin typeface="Arial" charset="0"/>
                <a:ea typeface="MS PGothic" charset="0"/>
                <a:cs typeface="MS PGothic" charset="0"/>
              </a:defRPr>
            </a:lvl8pPr>
            <a:lvl9pPr marL="3885985" indent="-228587" eaLnBrk="0" fontAlgn="base" hangingPunct="0">
              <a:spcBef>
                <a:spcPct val="0"/>
              </a:spcBef>
              <a:spcAft>
                <a:spcPct val="0"/>
              </a:spcAft>
              <a:defRPr b="1">
                <a:solidFill>
                  <a:schemeClr val="tx1"/>
                </a:solidFill>
                <a:latin typeface="Arial" charset="0"/>
                <a:ea typeface="MS PGothic" charset="0"/>
                <a:cs typeface="MS PGothic" charset="0"/>
              </a:defRPr>
            </a:lvl9pPr>
          </a:lstStyle>
          <a:p>
            <a:pPr eaLnBrk="1" hangingPunct="1"/>
            <a:fld id="{4F0845A8-9E29-C24E-B326-727660712D64}" type="slidenum">
              <a:rPr lang="en-US" b="0">
                <a:solidFill>
                  <a:srgbClr val="000000"/>
                </a:solidFill>
              </a:rPr>
              <a:pPr eaLnBrk="1" hangingPunct="1"/>
              <a:t>5</a:t>
            </a:fld>
            <a:endParaRPr lang="en-US" b="0" dirty="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D50BE3-7B63-4F74-A846-78120FB61B94}" type="slidenum">
              <a:rPr lang="en-US" smtClean="0"/>
              <a:pPr>
                <a:defRPr/>
              </a:pPr>
              <a:t>71</a:t>
            </a:fld>
            <a:endParaRPr lang="en-US"/>
          </a:p>
        </p:txBody>
      </p:sp>
    </p:spTree>
    <p:extLst>
      <p:ext uri="{BB962C8B-B14F-4D97-AF65-F5344CB8AC3E}">
        <p14:creationId xmlns:p14="http://schemas.microsoft.com/office/powerpoint/2010/main" val="3150543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D50BE3-7B63-4F74-A846-78120FB61B94}" type="slidenum">
              <a:rPr lang="en-US" smtClean="0"/>
              <a:pPr>
                <a:defRPr/>
              </a:pPr>
              <a:t>72</a:t>
            </a:fld>
            <a:endParaRPr lang="en-US"/>
          </a:p>
        </p:txBody>
      </p:sp>
    </p:spTree>
    <p:extLst>
      <p:ext uri="{BB962C8B-B14F-4D97-AF65-F5344CB8AC3E}">
        <p14:creationId xmlns:p14="http://schemas.microsoft.com/office/powerpoint/2010/main" val="640189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D50BE3-7B63-4F74-A846-78120FB61B94}" type="slidenum">
              <a:rPr lang="en-US" smtClean="0"/>
              <a:pPr>
                <a:defRPr/>
              </a:pPr>
              <a:t>73</a:t>
            </a:fld>
            <a:endParaRPr lang="en-US"/>
          </a:p>
        </p:txBody>
      </p:sp>
    </p:spTree>
    <p:extLst>
      <p:ext uri="{BB962C8B-B14F-4D97-AF65-F5344CB8AC3E}">
        <p14:creationId xmlns:p14="http://schemas.microsoft.com/office/powerpoint/2010/main" val="1460105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D50BE3-7B63-4F74-A846-78120FB61B94}" type="slidenum">
              <a:rPr lang="en-US" smtClean="0"/>
              <a:pPr>
                <a:defRPr/>
              </a:pPr>
              <a:t>74</a:t>
            </a:fld>
            <a:endParaRPr lang="en-US"/>
          </a:p>
        </p:txBody>
      </p:sp>
    </p:spTree>
    <p:extLst>
      <p:ext uri="{BB962C8B-B14F-4D97-AF65-F5344CB8AC3E}">
        <p14:creationId xmlns:p14="http://schemas.microsoft.com/office/powerpoint/2010/main" val="197393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D50BE3-7B63-4F74-A846-78120FB61B94}" type="slidenum">
              <a:rPr lang="en-US" smtClean="0"/>
              <a:pPr>
                <a:defRPr/>
              </a:pPr>
              <a:t>75</a:t>
            </a:fld>
            <a:endParaRPr lang="en-US"/>
          </a:p>
        </p:txBody>
      </p:sp>
    </p:spTree>
    <p:extLst>
      <p:ext uri="{BB962C8B-B14F-4D97-AF65-F5344CB8AC3E}">
        <p14:creationId xmlns:p14="http://schemas.microsoft.com/office/powerpoint/2010/main" val="2463732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D50BE3-7B63-4F74-A846-78120FB61B94}" type="slidenum">
              <a:rPr lang="en-US" smtClean="0"/>
              <a:pPr>
                <a:defRPr/>
              </a:pPr>
              <a:t>76</a:t>
            </a:fld>
            <a:endParaRPr lang="en-US"/>
          </a:p>
        </p:txBody>
      </p:sp>
    </p:spTree>
    <p:extLst>
      <p:ext uri="{BB962C8B-B14F-4D97-AF65-F5344CB8AC3E}">
        <p14:creationId xmlns:p14="http://schemas.microsoft.com/office/powerpoint/2010/main" val="174806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157">
              <a:defRPr/>
            </a:pPr>
            <a:r>
              <a:rPr lang="en-GB" sz="1000" b="1">
                <a:latin typeface="Arial" panose="020B0604020202020204" pitchFamily="34" charset="0"/>
                <a:cs typeface="Arial" panose="020B0604020202020204" pitchFamily="34" charset="0"/>
              </a:rPr>
              <a:t>LCZ696 significantly reduced levels of NT-proBNP, a marker of cardiac wall stress</a:t>
            </a:r>
            <a:endParaRPr lang="en-US" sz="1000">
              <a:latin typeface="Arial" panose="020B0604020202020204" pitchFamily="34" charset="0"/>
              <a:cs typeface="Arial" panose="020B0604020202020204" pitchFamily="34" charset="0"/>
            </a:endParaRPr>
          </a:p>
          <a:p>
            <a:pPr defTabSz="916157">
              <a:defRPr/>
            </a:pPr>
            <a:endParaRPr lang="en-US" sz="1000">
              <a:latin typeface="Arial" panose="020B0604020202020204" pitchFamily="34" charset="0"/>
              <a:cs typeface="Arial" panose="020B0604020202020204" pitchFamily="34" charset="0"/>
            </a:endParaRPr>
          </a:p>
          <a:p>
            <a:pPr defTabSz="916157">
              <a:defRPr/>
            </a:pPr>
            <a:r>
              <a:rPr lang="en-GB" sz="1000">
                <a:latin typeface="Arial" panose="020B0604020202020204" pitchFamily="34" charset="0"/>
                <a:cs typeface="Arial" panose="020B0604020202020204" pitchFamily="34" charset="0"/>
              </a:rPr>
              <a:t>A pre-specified exploratory analysis assessed various measures in the PARADIGM-HF study, including biomarkers reflective of cardiac injury, wall stress and effects of neprilysin inhibition.</a:t>
            </a:r>
            <a:endParaRPr lang="en-GB" sz="1000" b="1" baseline="30000">
              <a:latin typeface="Arial" panose="020B0604020202020204" pitchFamily="34" charset="0"/>
              <a:cs typeface="Arial" panose="020B0604020202020204" pitchFamily="34" charset="0"/>
            </a:endParaRPr>
          </a:p>
          <a:p>
            <a:pPr defTabSz="916157">
              <a:defRPr/>
            </a:pPr>
            <a:endParaRPr lang="en-US" sz="1000">
              <a:latin typeface="Arial" panose="020B0604020202020204" pitchFamily="34" charset="0"/>
              <a:cs typeface="Arial" panose="020B0604020202020204" pitchFamily="34" charset="0"/>
            </a:endParaRPr>
          </a:p>
          <a:p>
            <a:pPr defTabSz="916157">
              <a:defRPr/>
            </a:pPr>
            <a:r>
              <a:rPr lang="en-US" sz="1000" err="1">
                <a:latin typeface="Arial" panose="020B0604020202020204" pitchFamily="34" charset="0"/>
                <a:cs typeface="Arial" panose="020B0604020202020204" pitchFamily="34" charset="0"/>
              </a:rPr>
              <a:t>Entresto</a:t>
            </a:r>
            <a:r>
              <a:rPr lang="en-US" sz="1000">
                <a:latin typeface="Arial" panose="020B0604020202020204" pitchFamily="34" charset="0"/>
                <a:cs typeface="Arial" panose="020B0604020202020204" pitchFamily="34" charset="0"/>
              </a:rPr>
              <a:t> treatment was associated with an early and sustained reduction in N-terminal pro-BNP (a biomarker of myocardial wall-stress) versus </a:t>
            </a:r>
            <a:r>
              <a:rPr lang="en-US" sz="1000" err="1">
                <a:latin typeface="Arial" panose="020B0604020202020204" pitchFamily="34" charset="0"/>
                <a:cs typeface="Arial" panose="020B0604020202020204" pitchFamily="34" charset="0"/>
              </a:rPr>
              <a:t>enalapril</a:t>
            </a:r>
            <a:r>
              <a:rPr lang="en-US" sz="1000">
                <a:latin typeface="Arial" panose="020B0604020202020204" pitchFamily="34" charset="0"/>
                <a:cs typeface="Arial" panose="020B0604020202020204" pitchFamily="34" charset="0"/>
              </a:rPr>
              <a:t>. The difference between groups was apparent within 4 weeks and was sustained at 8 months, p&lt;0.0001 for the difference between groups at both time points.</a:t>
            </a:r>
            <a:endParaRPr lang="en-GB" sz="1000">
              <a:latin typeface="Arial" panose="020B0604020202020204" pitchFamily="34" charset="0"/>
              <a:cs typeface="Arial" panose="020B0604020202020204" pitchFamily="34" charset="0"/>
            </a:endParaRPr>
          </a:p>
          <a:p>
            <a:endParaRPr lang="en-GB" sz="1000" b="1">
              <a:latin typeface="Arial" panose="020B0604020202020204" pitchFamily="34" charset="0"/>
              <a:cs typeface="Arial" panose="020B0604020202020204" pitchFamily="34" charset="0"/>
            </a:endParaRPr>
          </a:p>
          <a:p>
            <a:r>
              <a:rPr lang="en-GB" sz="1000" b="1">
                <a:latin typeface="Arial" panose="020B0604020202020204" pitchFamily="34" charset="0"/>
                <a:cs typeface="Arial" panose="020B0604020202020204" pitchFamily="34" charset="0"/>
              </a:rPr>
              <a:t>Abbreviations</a:t>
            </a:r>
          </a:p>
          <a:p>
            <a:r>
              <a:rPr lang="en-GB" sz="1000">
                <a:latin typeface="Arial" panose="020B0604020202020204" pitchFamily="34" charset="0"/>
                <a:cs typeface="Arial" panose="020B0604020202020204" pitchFamily="34" charset="0"/>
              </a:rPr>
              <a:t>BNP=B-type natriuretic peptide; NT-proBNP=N-terminal pro B-type natriuretic peptide</a:t>
            </a:r>
          </a:p>
          <a:p>
            <a:endParaRPr lang="en-GB" sz="1000">
              <a:latin typeface="Arial" panose="020B0604020202020204" pitchFamily="34" charset="0"/>
              <a:cs typeface="Arial" panose="020B0604020202020204" pitchFamily="34" charset="0"/>
            </a:endParaRPr>
          </a:p>
          <a:p>
            <a:r>
              <a:rPr lang="en-GB" sz="1000" b="1">
                <a:latin typeface="Arial" panose="020B0604020202020204" pitchFamily="34" charset="0"/>
                <a:cs typeface="Arial" panose="020B0604020202020204" pitchFamily="34" charset="0"/>
              </a:rPr>
              <a:t>Reference</a:t>
            </a:r>
          </a:p>
          <a:p>
            <a:r>
              <a:rPr lang="en-US" altLang="en-US" sz="1000"/>
              <a:t>Packer M et al. </a:t>
            </a:r>
            <a:r>
              <a:rPr lang="en-US" altLang="en-US" sz="1000" i="1"/>
              <a:t>Circulation</a:t>
            </a:r>
            <a:r>
              <a:rPr lang="en-US" altLang="en-US" sz="1000"/>
              <a:t>. 2014;131:54–61 </a:t>
            </a:r>
          </a:p>
          <a:p>
            <a:endParaRPr lang="en-US" sz="1000"/>
          </a:p>
          <a:p>
            <a:endParaRPr lang="en-US" sz="1000"/>
          </a:p>
        </p:txBody>
      </p:sp>
      <p:sp>
        <p:nvSpPr>
          <p:cNvPr id="4" name="Slide Number Placeholder 3"/>
          <p:cNvSpPr>
            <a:spLocks noGrp="1"/>
          </p:cNvSpPr>
          <p:nvPr>
            <p:ph type="sldNum" sz="quarter" idx="10"/>
          </p:nvPr>
        </p:nvSpPr>
        <p:spPr/>
        <p:txBody>
          <a:bodyPr/>
          <a:lstStyle/>
          <a:p>
            <a:fld id="{5A6330BE-D91A-D240-B266-E5D5F99B4CCE}" type="slidenum">
              <a:rPr lang="en-US" smtClean="0"/>
              <a:pPr/>
              <a:t>77</a:t>
            </a:fld>
            <a:endParaRPr lang="en-US"/>
          </a:p>
        </p:txBody>
      </p:sp>
    </p:spTree>
    <p:extLst>
      <p:ext uri="{BB962C8B-B14F-4D97-AF65-F5344CB8AC3E}">
        <p14:creationId xmlns:p14="http://schemas.microsoft.com/office/powerpoint/2010/main" val="4058484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8D5CF25-F849-4F50-9836-5F4CF5542A86}" type="slidenum">
              <a:rPr lang="en-GB">
                <a:solidFill>
                  <a:prstClr val="black"/>
                </a:solidFill>
              </a:rPr>
              <a:pPr/>
              <a:t>78</a:t>
            </a:fld>
            <a:endParaRPr lang="en-GB">
              <a:solidFill>
                <a:prstClr val="black"/>
              </a:solidFill>
            </a:endParaRPr>
          </a:p>
        </p:txBody>
      </p:sp>
    </p:spTree>
    <p:extLst>
      <p:ext uri="{BB962C8B-B14F-4D97-AF65-F5344CB8AC3E}">
        <p14:creationId xmlns:p14="http://schemas.microsoft.com/office/powerpoint/2010/main" val="4163659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fld id="{D8CB0F09-CB82-463D-B285-6C6C74CD0540}" type="slidenum">
              <a:rPr lang="en-US" sz="1200">
                <a:solidFill>
                  <a:schemeClr val="tx1"/>
                </a:solidFill>
                <a:latin typeface="Times New Roman" panose="02020603050405020304" pitchFamily="18" charset="0"/>
              </a:rPr>
              <a:pPr/>
              <a:t>142</a:t>
            </a:fld>
            <a:endParaRPr lang="en-US" sz="1200">
              <a:solidFill>
                <a:schemeClr val="tx1"/>
              </a:solidFill>
              <a:latin typeface="Times New Roman" panose="02020603050405020304" pitchFamily="18"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667121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fld id="{52DE96BD-46CD-4421-AF36-1B2992477205}" type="slidenum">
              <a:rPr lang="en-US" sz="1200">
                <a:solidFill>
                  <a:schemeClr val="tx1"/>
                </a:solidFill>
                <a:latin typeface="Times New Roman" panose="02020603050405020304" pitchFamily="18" charset="0"/>
              </a:rPr>
              <a:pPr/>
              <a:t>145</a:t>
            </a:fld>
            <a:endParaRPr lang="en-US" sz="1200">
              <a:solidFill>
                <a:schemeClr val="tx1"/>
              </a:solidFill>
              <a:latin typeface="Times New Roman" panose="02020603050405020304" pitchFamily="18" charset="0"/>
            </a:endParaRPr>
          </a:p>
        </p:txBody>
      </p:sp>
      <p:sp>
        <p:nvSpPr>
          <p:cNvPr id="120835" name="Rectangle 2"/>
          <p:cNvSpPr>
            <a:spLocks noGrp="1" noChangeArrowheads="1"/>
          </p:cNvSpPr>
          <p:nvPr>
            <p:ph type="body" idx="1"/>
          </p:nvPr>
        </p:nvSpPr>
        <p:spPr>
          <a:xfrm>
            <a:off x="912813" y="4367213"/>
            <a:ext cx="5032375" cy="4065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3" tIns="44442" rIns="90473" bIns="44442"/>
          <a:lstStyle/>
          <a:p>
            <a:pPr defTabSz="912813"/>
            <a:r>
              <a:rPr lang="en-US"/>
              <a:t>This figure includes only the heart transplants that are reported to the ISHLT Transplant Registry.  As such, this should not be construed as evidence that the number of hearts transplanted worldwide has declined in recent years.</a:t>
            </a:r>
          </a:p>
        </p:txBody>
      </p:sp>
      <p:sp>
        <p:nvSpPr>
          <p:cNvPr id="120836" name="Rectangle 3"/>
          <p:cNvSpPr>
            <a:spLocks noGrp="1" noRot="1" noChangeAspect="1" noChangeArrowheads="1" noTextEdit="1"/>
          </p:cNvSpPr>
          <p:nvPr>
            <p:ph type="sldImg"/>
          </p:nvPr>
        </p:nvSpPr>
        <p:spPr>
          <a:xfrm>
            <a:off x="385763" y="712788"/>
            <a:ext cx="6088062" cy="3425825"/>
          </a:xfrm>
          <a:ln cap="flat"/>
        </p:spPr>
      </p:sp>
    </p:spTree>
    <p:extLst>
      <p:ext uri="{BB962C8B-B14F-4D97-AF65-F5344CB8AC3E}">
        <p14:creationId xmlns:p14="http://schemas.microsoft.com/office/powerpoint/2010/main" val="1002839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lgn="ctr">
              <a:defRPr sz="2400">
                <a:solidFill>
                  <a:schemeClr val="tx1"/>
                </a:solidFill>
                <a:latin typeface="Arial" panose="020B0604020202020204" pitchFamily="34" charset="0"/>
              </a:defRPr>
            </a:lvl1pPr>
            <a:lvl2pPr marL="742950" indent="-285750" algn="ctr">
              <a:defRPr sz="2400">
                <a:solidFill>
                  <a:schemeClr val="tx1"/>
                </a:solidFill>
                <a:latin typeface="Arial" panose="020B0604020202020204" pitchFamily="34" charset="0"/>
              </a:defRPr>
            </a:lvl2pPr>
            <a:lvl3pPr marL="1143000" indent="-228600" algn="ctr">
              <a:defRPr sz="2400">
                <a:solidFill>
                  <a:schemeClr val="tx1"/>
                </a:solidFill>
                <a:latin typeface="Arial" panose="020B0604020202020204" pitchFamily="34" charset="0"/>
              </a:defRPr>
            </a:lvl3pPr>
            <a:lvl4pPr marL="1600200" indent="-228600" algn="ctr">
              <a:defRPr sz="2400">
                <a:solidFill>
                  <a:schemeClr val="tx1"/>
                </a:solidFill>
                <a:latin typeface="Arial" panose="020B0604020202020204" pitchFamily="34" charset="0"/>
              </a:defRPr>
            </a:lvl4pPr>
            <a:lvl5pPr marL="2057400" indent="-228600" algn="ctr">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r"/>
            <a:fld id="{8D37079F-2989-4E7C-9AC2-69A40EBE2AA4}" type="slidenum">
              <a:rPr lang="en-US" sz="1200">
                <a:latin typeface="Times New Roman" panose="02020603050405020304" pitchFamily="18" charset="0"/>
              </a:rPr>
              <a:pPr algn="r"/>
              <a:t>6</a:t>
            </a:fld>
            <a:endParaRPr lang="en-US" sz="1200">
              <a:latin typeface="Times New Roman" panose="02020603050405020304" pitchFamily="18" charset="0"/>
            </a:endParaRPr>
          </a:p>
        </p:txBody>
      </p:sp>
      <p:sp>
        <p:nvSpPr>
          <p:cNvPr id="8195" name="Rectangle 2"/>
          <p:cNvSpPr>
            <a:spLocks noGrp="1" noRot="1" noChangeAspect="1" noChangeArrowheads="1" noTextEdit="1"/>
          </p:cNvSpPr>
          <p:nvPr>
            <p:ph type="sldImg"/>
          </p:nvPr>
        </p:nvSpPr>
        <p:spPr>
          <a:xfrm>
            <a:off x="384175" y="687388"/>
            <a:ext cx="6091238" cy="3427412"/>
          </a:xfrm>
          <a:solidFill>
            <a:srgbClr val="FFFFFF"/>
          </a:solidFill>
          <a:ln/>
        </p:spPr>
      </p:sp>
      <p:sp>
        <p:nvSpPr>
          <p:cNvPr id="8196" name="Rectangle 3"/>
          <p:cNvSpPr>
            <a:spLocks noGrp="1" noChangeArrowheads="1"/>
          </p:cNvSpPr>
          <p:nvPr>
            <p:ph type="body" idx="1"/>
          </p:nvPr>
        </p:nvSpPr>
        <p:spPr>
          <a:xfrm>
            <a:off x="914400" y="4343400"/>
            <a:ext cx="5029200" cy="4113213"/>
          </a:xfrm>
          <a:solidFill>
            <a:srgbClr val="FFFFFF"/>
          </a:solidFill>
          <a:ln>
            <a:solidFill>
              <a:srgbClr val="000000"/>
            </a:solidFill>
            <a:miter lim="800000"/>
            <a:headEnd/>
            <a:tailEnd/>
          </a:ln>
        </p:spPr>
        <p:txBody>
          <a:bodyPr lIns="89730" tIns="44865" rIns="89730" bIns="44865"/>
          <a:lstStyle/>
          <a:p>
            <a:endParaRPr lang="en-US"/>
          </a:p>
        </p:txBody>
      </p:sp>
    </p:spTree>
    <p:extLst>
      <p:ext uri="{BB962C8B-B14F-4D97-AF65-F5344CB8AC3E}">
        <p14:creationId xmlns:p14="http://schemas.microsoft.com/office/powerpoint/2010/main" val="22826576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8110669E-88A5-4903-81FC-6F8813EDE462}"/>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5AE65760-0171-460E-9130-765C2A1E1F6C}"/>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cs typeface="msgothic" charset="0"/>
              </a:rPr>
              <a:t>Treatment of HF</a:t>
            </a:r>
            <a:r>
              <a:rPr lang="en-GB" altLang="en-US" i="1">
                <a:latin typeface="Arial" panose="020B0604020202020204" pitchFamily="34" charset="0"/>
                <a:cs typeface="msgothic" charset="0"/>
              </a:rPr>
              <a:t>r</a:t>
            </a:r>
            <a:r>
              <a:rPr lang="en-GB" altLang="en-US">
                <a:latin typeface="Arial" panose="020B0604020202020204" pitchFamily="34" charset="0"/>
                <a:cs typeface="msgothic" charset="0"/>
              </a:rPr>
              <a:t>EF Stage C and D Colors correspond to COR in Table 1. For all medical therapies, dosing should be optimized and serial assessment exercised. *See text for important treatment directions. †Hydral-Nitrates green box: The combination of ISDN/HYD with ARNI has not been robustly tested. BP response should be carefully monitored. ‡See 2013 HF guideline (9). §Participation in investigational studies is also appropriate for stage C, NYHA class II and III HF. ACEI indicates angiotensin-converting enzyme inhibitor; ARB, angiotensin receptor-blocker; ARNI, angiotensin receptor-neprilysin inhibitor; BP, blood pressure; bpm, beats per minute; C/I, contraindication; COR, Class of Recommendation; CrCl, creatinine clearance; CRT-D, cardiac resynchronization therapy–device; Dx, diagnosis; GDMT, guideline-directed management and therapy; HF, heart failure; HF</a:t>
            </a:r>
            <a:r>
              <a:rPr lang="en-GB" altLang="en-US" i="1">
                <a:latin typeface="Arial" panose="020B0604020202020204" pitchFamily="34" charset="0"/>
                <a:cs typeface="msgothic" charset="0"/>
              </a:rPr>
              <a:t>r</a:t>
            </a:r>
            <a:r>
              <a:rPr lang="en-GB" altLang="en-US">
                <a:latin typeface="Arial" panose="020B0604020202020204" pitchFamily="34" charset="0"/>
                <a:cs typeface="msgothic" charset="0"/>
              </a:rPr>
              <a:t>EF, heart failure with reduced ejection fraction; ICD, implantable cardioverter-defibrillator; ISDN/HYD, isosorbide dinitrate hydral-nitrates; K+, potassium; LBBB, left bundle-branch block; LVAD, left ventricular assist device; LVEF, left ventricular ejection fraction; MI, myocardial infarction; NSR, normal sinus rhythm; and NYHA, New York Heart Association.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50" eaLnBrk="0" fontAlgn="base" hangingPunct="0">
              <a:spcBef>
                <a:spcPct val="30000"/>
              </a:spcBef>
              <a:spcAft>
                <a:spcPct val="0"/>
              </a:spcAft>
              <a:defRPr/>
            </a:pPr>
            <a:r>
              <a:rPr lang="en-US" dirty="0">
                <a:latin typeface="Arial" charset="0"/>
                <a:ea typeface="ＭＳ Ｐゴシック" charset="0"/>
                <a:cs typeface="ＭＳ Ｐゴシック" charset="0"/>
              </a:rPr>
              <a:t>Talking points included in this deck are for internal/speaker use only, and are not to be distributed.</a:t>
            </a:r>
          </a:p>
          <a:p>
            <a:endParaRPr lang="en-US" dirty="0">
              <a:latin typeface="Arial" charset="0"/>
            </a:endParaRPr>
          </a:p>
          <a:p>
            <a:r>
              <a:rPr lang="en-US" dirty="0">
                <a:latin typeface="Arial" charset="0"/>
              </a:rPr>
              <a:t>In addition to further progression of heart failure, high HF-related hospitalizations have also been shown to be a strong predictor of mortality. </a:t>
            </a:r>
          </a:p>
          <a:p>
            <a:r>
              <a:rPr lang="en-US" dirty="0">
                <a:latin typeface="Arial" charset="0"/>
              </a:rPr>
              <a:t>Lee and colleagues reported on data from the Enhanced Feedback For Effective Cardiac Treatment Study (EFFECT study), which included data from 9,138 patients. One of the findings was that the risk of death increases progressively and independently with each heart failure event. The graph on the left illustrates that patient survival decreases with increased number of hospitalizations. The data in the graph was from patients who survived at least 1 year after an index hospital discharge. On the right, Setoguchi and colleagues showed similar findings in their study. Among 14,374 patients with repeated HF hospitalizations, mortality increased with recurrent HF hospitalizations. The number of repeated HF hospitalizations remained a strong predictor of mortality even after adjusting for other major risk factors (i.e., age, sex, history of AF, hypertension, etc.) for mortality among HF patients. </a:t>
            </a:r>
          </a:p>
          <a:p>
            <a:endParaRPr lang="en-US" dirty="0">
              <a:latin typeface="Arial" charset="0"/>
            </a:endParaRPr>
          </a:p>
          <a:p>
            <a:r>
              <a:rPr lang="en-US" dirty="0">
                <a:latin typeface="Arial" charset="0"/>
              </a:rPr>
              <a:t>These studies suggest that prevention of recurrent heart failure-related hospitalizations and cardiovascular disease events may improve survival in heart failure patients. </a:t>
            </a:r>
          </a:p>
          <a:p>
            <a:r>
              <a:rPr lang="en-US" dirty="0">
                <a:latin typeface="Arial" charset="0"/>
              </a:rPr>
              <a:t>References:</a:t>
            </a:r>
            <a:endParaRPr lang="en-US" b="1" dirty="0">
              <a:latin typeface="Arial" charset="0"/>
            </a:endParaRPr>
          </a:p>
          <a:p>
            <a:r>
              <a:rPr lang="en-US" dirty="0">
                <a:latin typeface="Arial" charset="0"/>
              </a:rPr>
              <a:t>1. </a:t>
            </a:r>
            <a:r>
              <a:rPr lang="en-US" dirty="0">
                <a:latin typeface="Arial" charset="0"/>
                <a:hlinkClick r:id="rId3"/>
              </a:rPr>
              <a:t>Lee DS</a:t>
            </a:r>
            <a:r>
              <a:rPr lang="en-US" dirty="0">
                <a:latin typeface="Arial" charset="0"/>
              </a:rPr>
              <a:t>, et al. </a:t>
            </a:r>
            <a:r>
              <a:rPr lang="en-US" b="1" dirty="0">
                <a:latin typeface="Arial" charset="0"/>
              </a:rPr>
              <a:t>"Dose-dependent" impact of recurrent cardiac events on mortality in patients with heart failure. </a:t>
            </a:r>
            <a:r>
              <a:rPr lang="en-US" dirty="0">
                <a:latin typeface="Arial" charset="0"/>
              </a:rPr>
              <a:t>Am J Med. 2009 Feb;122(2):162-169.e1. </a:t>
            </a:r>
            <a:r>
              <a:rPr lang="en-US" dirty="0" err="1">
                <a:latin typeface="Arial" charset="0"/>
              </a:rPr>
              <a:t>Epub</a:t>
            </a:r>
            <a:r>
              <a:rPr lang="en-US" dirty="0">
                <a:latin typeface="Arial" charset="0"/>
              </a:rPr>
              <a:t> 2008 Dec 26.</a:t>
            </a:r>
          </a:p>
          <a:p>
            <a:r>
              <a:rPr lang="en-US" dirty="0">
                <a:latin typeface="Arial" charset="0"/>
              </a:rPr>
              <a:t>2. </a:t>
            </a:r>
            <a:r>
              <a:rPr lang="en-US" dirty="0" err="1">
                <a:latin typeface="Arial" charset="0"/>
                <a:hlinkClick r:id="rId4"/>
              </a:rPr>
              <a:t>Setoguchi</a:t>
            </a:r>
            <a:r>
              <a:rPr lang="en-US" dirty="0">
                <a:latin typeface="Arial" charset="0"/>
                <a:hlinkClick r:id="rId4"/>
              </a:rPr>
              <a:t> S</a:t>
            </a:r>
            <a:r>
              <a:rPr lang="en-US" dirty="0">
                <a:latin typeface="Arial" charset="0"/>
              </a:rPr>
              <a:t>, et al. </a:t>
            </a:r>
            <a:r>
              <a:rPr lang="en-US" b="1" dirty="0">
                <a:latin typeface="Arial" charset="0"/>
              </a:rPr>
              <a:t>Repeated hospitalizations predict mortality in the community population with heart failure. </a:t>
            </a:r>
            <a:r>
              <a:rPr lang="en-US" dirty="0">
                <a:latin typeface="Arial" charset="0"/>
              </a:rPr>
              <a:t>Am Heart J. 2007 Aug;154(2):260-6.</a:t>
            </a:r>
          </a:p>
          <a:p>
            <a:endParaRPr lang="en-US" b="1" dirty="0">
              <a:latin typeface="Arial" charset="0"/>
            </a:endParaRPr>
          </a:p>
          <a:p>
            <a:endParaRPr lang="en-US" dirty="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fld id="{B64A7FAF-020A-4CA0-B62E-3F49BB020B27}" type="slidenum">
              <a:rPr lang="en-US" sz="1200">
                <a:solidFill>
                  <a:schemeClr val="tx1"/>
                </a:solidFill>
                <a:latin typeface="Times New Roman" panose="02020603050405020304" pitchFamily="18" charset="0"/>
              </a:rPr>
              <a:pPr/>
              <a:t>20</a:t>
            </a:fld>
            <a:endParaRPr lang="en-US" sz="1200">
              <a:solidFill>
                <a:schemeClr val="tx1"/>
              </a:solidFill>
              <a:latin typeface="Times New Roman" panose="02020603050405020304" pitchFamily="18" charset="0"/>
            </a:endParaRPr>
          </a:p>
        </p:txBody>
      </p:sp>
      <p:sp>
        <p:nvSpPr>
          <p:cNvPr id="109571" name="Rectangle 2"/>
          <p:cNvSpPr>
            <a:spLocks noGrp="1" noRot="1" noChangeAspect="1" noChangeArrowheads="1" noTextEdit="1"/>
          </p:cNvSpPr>
          <p:nvPr>
            <p:ph type="sldImg"/>
          </p:nvPr>
        </p:nvSpPr>
        <p:spPr>
          <a:xfrm>
            <a:off x="381000" y="606425"/>
            <a:ext cx="6096000" cy="3429000"/>
          </a:xfrm>
          <a:ln/>
        </p:spPr>
      </p:sp>
      <p:sp>
        <p:nvSpPr>
          <p:cNvPr id="109572" name="Rectangle 3"/>
          <p:cNvSpPr>
            <a:spLocks noGrp="1" noChangeArrowheads="1"/>
          </p:cNvSpPr>
          <p:nvPr>
            <p:ph type="body" idx="1"/>
          </p:nvPr>
        </p:nvSpPr>
        <p:spPr>
          <a:xfrm>
            <a:off x="893763" y="4678363"/>
            <a:ext cx="5070475" cy="3790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3" tIns="44963" rIns="89923" bIns="44963"/>
          <a:lstStyle/>
          <a:p>
            <a:r>
              <a:rPr lang="en-US">
                <a:cs typeface="Times New Roman" panose="02020603050405020304" pitchFamily="18" charset="0"/>
              </a:rPr>
              <a:t>Stages A through D show the progressive nature of cardiovascular disease into refractory end-stage heart failure.</a:t>
            </a:r>
          </a:p>
          <a:p>
            <a:r>
              <a:rPr lang="en-US">
                <a:cs typeface="Times New Roman" panose="02020603050405020304" pitchFamily="18" charset="0"/>
              </a:rPr>
              <a:t> </a:t>
            </a:r>
          </a:p>
          <a:p>
            <a:r>
              <a:rPr lang="en-US">
                <a:cs typeface="Times New Roman" panose="02020603050405020304" pitchFamily="18" charset="0"/>
              </a:rPr>
              <a:t>These patient types, especially Stage A, B, and C patients, are commonly seen by primary care physicians.</a:t>
            </a:r>
          </a:p>
          <a:p>
            <a:endParaRPr lang="en-US"/>
          </a:p>
        </p:txBody>
      </p:sp>
    </p:spTree>
    <p:extLst>
      <p:ext uri="{BB962C8B-B14F-4D97-AF65-F5344CB8AC3E}">
        <p14:creationId xmlns:p14="http://schemas.microsoft.com/office/powerpoint/2010/main" val="2113198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6C5DD34-0CE3-4A8D-960A-0425086E90C1}" type="slidenum">
              <a:rPr lang="en-GB" altLang="en-US"/>
              <a:pPr>
                <a:spcBef>
                  <a:spcPct val="0"/>
                </a:spcBef>
              </a:pPr>
              <a:t>22</a:t>
            </a:fld>
            <a:endParaRPr lang="en-GB" altLang="en-US" dirty="0"/>
          </a:p>
        </p:txBody>
      </p:sp>
      <p:sp>
        <p:nvSpPr>
          <p:cNvPr id="27652" name="Rectangle 2"/>
          <p:cNvSpPr>
            <a:spLocks noGrp="1" noRot="1" noChangeAspect="1" noChangeArrowheads="1" noTextEdit="1"/>
          </p:cNvSpPr>
          <p:nvPr>
            <p:ph type="sldImg" idx="2"/>
          </p:nvPr>
        </p:nvSpPr>
        <p:spPr>
          <a:ln/>
        </p:spPr>
      </p:sp>
      <p:sp>
        <p:nvSpPr>
          <p:cNvPr id="6" name="Notes Placeholder 2"/>
          <p:cNvSpPr>
            <a:spLocks noGrp="1"/>
          </p:cNvSpPr>
          <p:nvPr>
            <p:ph type="body" idx="3"/>
          </p:nvPr>
        </p:nvSpPr>
        <p:spPr>
          <a:xfrm>
            <a:off x="1257300" y="4560569"/>
            <a:ext cx="4800600" cy="48215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07" tIns="48955" rIns="97907" bIns="48955"/>
          <a:lstStyle/>
          <a:p>
            <a:pPr marL="171450" indent="-171450" eaLnBrk="1" hangingPunct="1">
              <a:spcBef>
                <a:spcPct val="0"/>
              </a:spcBef>
              <a:buFont typeface="Arial" panose="020B0604020202020204" pitchFamily="34" charset="0"/>
              <a:buChar char="•"/>
            </a:pPr>
            <a:r>
              <a:rPr lang="en-GB" altLang="en-US" dirty="0">
                <a:solidFill>
                  <a:srgbClr val="000000"/>
                </a:solidFill>
              </a:rPr>
              <a:t>HF is a progressive condition with high morbidity and mortality. It </a:t>
            </a:r>
            <a:r>
              <a:rPr lang="en-US" altLang="en-US" dirty="0">
                <a:solidFill>
                  <a:srgbClr val="000000"/>
                </a:solidFill>
              </a:rPr>
              <a:t>is characterized by a progressive decline in cardiac function, interspersed with acute episodes of exacerbation. </a:t>
            </a:r>
            <a:r>
              <a:rPr lang="en-GB" altLang="en-US" dirty="0">
                <a:solidFill>
                  <a:srgbClr val="000000"/>
                </a:solidFill>
              </a:rPr>
              <a:t>In chronic HF, a process of progressive ventricular remodeling leads to a gradual decline in clinical status, often punctuated with episodes of acute decompensation. With each acute event, there is a rapid drop in clinical status that may not be fully resolved following the event</a:t>
            </a:r>
            <a:r>
              <a:rPr lang="en-GB" altLang="en-US" baseline="30000" dirty="0">
                <a:solidFill>
                  <a:srgbClr val="000000"/>
                </a:solidFill>
              </a:rPr>
              <a:t>1,2</a:t>
            </a:r>
            <a:r>
              <a:rPr lang="en-GB" altLang="en-US" dirty="0">
                <a:solidFill>
                  <a:srgbClr val="000000"/>
                </a:solidFill>
              </a:rPr>
              <a:t> </a:t>
            </a:r>
          </a:p>
          <a:p>
            <a:pPr marL="171450" indent="-171450">
              <a:spcBef>
                <a:spcPct val="0"/>
              </a:spcBef>
              <a:buFont typeface="Arial" panose="020B0604020202020204" pitchFamily="34" charset="0"/>
              <a:buChar char="•"/>
            </a:pPr>
            <a:r>
              <a:rPr lang="en-US" altLang="en-US" dirty="0">
                <a:solidFill>
                  <a:srgbClr val="000000"/>
                </a:solidFill>
              </a:rPr>
              <a:t>The clinical course of HF tends to feature an increasing frequency of acute HF episodes as the disease progresses. Each acute episode is thought to contribute to further decline in cardiac and/or renal function, as a result of </a:t>
            </a:r>
            <a:r>
              <a:rPr lang="en-GB" altLang="en-US" dirty="0">
                <a:solidFill>
                  <a:srgbClr val="000000"/>
                </a:solidFill>
              </a:rPr>
              <a:t>hemodynamic and neurohormonal changes and </a:t>
            </a:r>
            <a:r>
              <a:rPr lang="en-US" altLang="en-US" dirty="0">
                <a:solidFill>
                  <a:srgbClr val="000000"/>
                </a:solidFill>
              </a:rPr>
              <a:t>potential myocardial or renal injury incurred during these exacerbations. Thus, every rehospitalization for acute HF contributes to progressive left ventricular or renal dysfunction, leading to an inevitable downward spiral of increasing frequency of acute events, </a:t>
            </a:r>
            <a:r>
              <a:rPr lang="en-GB" altLang="en-US" dirty="0">
                <a:solidFill>
                  <a:srgbClr val="000000"/>
                </a:solidFill>
              </a:rPr>
              <a:t>each causing further residual cardiac damage, </a:t>
            </a:r>
            <a:r>
              <a:rPr lang="en-US" altLang="en-US" dirty="0">
                <a:solidFill>
                  <a:srgbClr val="000000"/>
                </a:solidFill>
              </a:rPr>
              <a:t>high rates of hospitalization, and increased risk of death</a:t>
            </a:r>
            <a:r>
              <a:rPr lang="en-GB" altLang="en-US" baseline="30000" dirty="0">
                <a:solidFill>
                  <a:srgbClr val="000000"/>
                </a:solidFill>
              </a:rPr>
              <a:t>1,2</a:t>
            </a:r>
            <a:endParaRPr lang="en-GB" altLang="en-US" dirty="0">
              <a:solidFill>
                <a:srgbClr val="000000"/>
              </a:solidFill>
            </a:endParaRPr>
          </a:p>
          <a:p>
            <a:pPr eaLnBrk="1" hangingPunct="1">
              <a:spcBef>
                <a:spcPct val="0"/>
              </a:spcBef>
            </a:pPr>
            <a:endParaRPr lang="en-GB" altLang="en-US" sz="1000" dirty="0">
              <a:solidFill>
                <a:srgbClr val="000000"/>
              </a:solidFill>
            </a:endParaRPr>
          </a:p>
          <a:p>
            <a:pPr eaLnBrk="1" hangingPunct="1">
              <a:spcBef>
                <a:spcPct val="0"/>
              </a:spcBef>
            </a:pPr>
            <a:r>
              <a:rPr lang="en-GB" altLang="en-US" sz="1100" b="1" dirty="0">
                <a:solidFill>
                  <a:srgbClr val="000000"/>
                </a:solidFill>
              </a:rPr>
              <a:t>References</a:t>
            </a:r>
          </a:p>
          <a:p>
            <a:pPr eaLnBrk="1" hangingPunct="1">
              <a:spcBef>
                <a:spcPct val="0"/>
              </a:spcBef>
              <a:buFontTx/>
              <a:buAutoNum type="arabicPeriod"/>
            </a:pPr>
            <a:r>
              <a:rPr lang="en-GB" altLang="en-US" sz="1100" dirty="0">
                <a:solidFill>
                  <a:srgbClr val="000000"/>
                </a:solidFill>
                <a:cs typeface="Arial" panose="020B0604020202020204" pitchFamily="34" charset="0"/>
              </a:rPr>
              <a:t> Gheorghiade M, De Luca L, Fonarow GC, et al. Pathophysiologic targets in the early phase of acute heart failure syndromes. </a:t>
            </a:r>
            <a:r>
              <a:rPr lang="en-GB" altLang="en-US" sz="1100" i="1" dirty="0">
                <a:solidFill>
                  <a:srgbClr val="000000"/>
                </a:solidFill>
                <a:cs typeface="Arial" panose="020B0604020202020204" pitchFamily="34" charset="0"/>
              </a:rPr>
              <a:t>Am J Cardiol. </a:t>
            </a:r>
            <a:r>
              <a:rPr lang="en-GB" altLang="en-US" sz="1100" dirty="0">
                <a:solidFill>
                  <a:srgbClr val="000000"/>
                </a:solidFill>
                <a:cs typeface="Arial" panose="020B0604020202020204" pitchFamily="34" charset="0"/>
              </a:rPr>
              <a:t>2005;96:11G-17G.</a:t>
            </a:r>
          </a:p>
          <a:p>
            <a:pPr eaLnBrk="1" hangingPunct="1">
              <a:spcBef>
                <a:spcPct val="0"/>
              </a:spcBef>
              <a:buFontTx/>
              <a:buAutoNum type="arabicPeriod"/>
            </a:pPr>
            <a:r>
              <a:rPr lang="en-GB" altLang="en-US" sz="1100" dirty="0">
                <a:solidFill>
                  <a:srgbClr val="000000"/>
                </a:solidFill>
              </a:rPr>
              <a:t> Gheorghiade M, Pang PS. Acute heart failure syndromes. </a:t>
            </a:r>
            <a:r>
              <a:rPr lang="en-GB" altLang="en-US" sz="1100" i="1" dirty="0">
                <a:solidFill>
                  <a:srgbClr val="000000"/>
                </a:solidFill>
              </a:rPr>
              <a:t>J Am Coll Cardiol.</a:t>
            </a:r>
            <a:r>
              <a:rPr lang="en-GB" altLang="en-US" sz="1100" dirty="0">
                <a:solidFill>
                  <a:srgbClr val="000000"/>
                </a:solidFill>
              </a:rPr>
              <a:t> 2009;53:557-573.</a:t>
            </a:r>
          </a:p>
          <a:p>
            <a:pPr eaLnBrk="1" hangingPunct="1">
              <a:spcBef>
                <a:spcPct val="0"/>
              </a:spcBef>
              <a:spcAft>
                <a:spcPts val="800"/>
              </a:spcAft>
            </a:pPr>
            <a:endParaRPr lang="en-GB" altLang="en-US" sz="1000" dirty="0">
              <a:solidFill>
                <a:srgbClr val="000000"/>
              </a:solidFill>
            </a:endParaRPr>
          </a:p>
        </p:txBody>
      </p:sp>
      <p:sp>
        <p:nvSpPr>
          <p:cNvPr id="7" name="TextBox 6"/>
          <p:cNvSpPr txBox="1"/>
          <p:nvPr/>
        </p:nvSpPr>
        <p:spPr>
          <a:xfrm>
            <a:off x="142752" y="720725"/>
            <a:ext cx="1045968" cy="4154984"/>
          </a:xfrm>
          <a:prstGeom prst="rect">
            <a:avLst/>
          </a:prstGeom>
          <a:noFill/>
          <a:ln>
            <a:solidFill>
              <a:srgbClr val="FF0000"/>
            </a:solidFill>
          </a:ln>
        </p:spPr>
        <p:txBody>
          <a:bodyPr wrap="square" rtlCol="0">
            <a:spAutoFit/>
          </a:bodyPr>
          <a:lstStyle/>
          <a:p>
            <a:r>
              <a:rPr lang="en-US" sz="1200" b="1" dirty="0"/>
              <a:t>Figure, </a:t>
            </a:r>
            <a:r>
              <a:rPr lang="en-US" sz="1200" dirty="0"/>
              <a:t>Gheorghiade 2005; p13G, Figure 2; Gheorghiade 2009; p557, col2, para3, lines1-3</a:t>
            </a:r>
          </a:p>
          <a:p>
            <a:r>
              <a:rPr lang="it-IT" sz="1200" dirty="0"/>
              <a:t> </a:t>
            </a:r>
          </a:p>
          <a:p>
            <a:r>
              <a:rPr lang="it-IT" sz="1200" b="1" dirty="0"/>
              <a:t>Bullets, </a:t>
            </a:r>
            <a:r>
              <a:rPr lang="en-US" sz="1200" dirty="0"/>
              <a:t>Gheorghiade 2005; p13G, Figure 2, legend; Gheorghiade 2009; p557, col2, para3, lines1-3; lines 10-13; p561, col1, para3, lines1-15 </a:t>
            </a:r>
          </a:p>
          <a:p>
            <a:endParaRPr lang="en-US" sz="1200" dirty="0"/>
          </a:p>
        </p:txBody>
      </p:sp>
      <p:sp>
        <p:nvSpPr>
          <p:cNvPr id="8" name="TextBox 7"/>
          <p:cNvSpPr txBox="1"/>
          <p:nvPr/>
        </p:nvSpPr>
        <p:spPr>
          <a:xfrm>
            <a:off x="6153239" y="4321175"/>
            <a:ext cx="1045968" cy="2308324"/>
          </a:xfrm>
          <a:prstGeom prst="rect">
            <a:avLst/>
          </a:prstGeom>
          <a:noFill/>
          <a:ln>
            <a:solidFill>
              <a:srgbClr val="FF0000"/>
            </a:solidFill>
          </a:ln>
        </p:spPr>
        <p:txBody>
          <a:bodyPr wrap="square" rtlCol="0">
            <a:spAutoFit/>
          </a:bodyPr>
          <a:lstStyle/>
          <a:p>
            <a:r>
              <a:rPr lang="it-IT" sz="1200" b="1" dirty="0"/>
              <a:t>Bullets, </a:t>
            </a:r>
            <a:r>
              <a:rPr lang="en-US" sz="1200" dirty="0"/>
              <a:t>Gheorghiade 2005; Figure 2, legend; Gheorghiade 2009; p557, col2, para3, lines1-3; lines 10-13; p561, col1, para3, lines1-15 </a:t>
            </a:r>
          </a:p>
          <a:p>
            <a:endParaRPr lang="en-US" sz="1200" dirty="0"/>
          </a:p>
        </p:txBody>
      </p:sp>
    </p:spTree>
    <p:extLst>
      <p:ext uri="{BB962C8B-B14F-4D97-AF65-F5344CB8AC3E}">
        <p14:creationId xmlns:p14="http://schemas.microsoft.com/office/powerpoint/2010/main" val="2605397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fld id="{D3187251-5BB2-45B0-86B7-A149BD3EED7E}" type="slidenum">
              <a:rPr lang="en-US" sz="1200">
                <a:solidFill>
                  <a:schemeClr val="tx1"/>
                </a:solidFill>
                <a:latin typeface="Times New Roman" panose="02020603050405020304" pitchFamily="18" charset="0"/>
              </a:rPr>
              <a:pPr/>
              <a:t>28</a:t>
            </a:fld>
            <a:endParaRPr lang="en-US" sz="1200">
              <a:solidFill>
                <a:schemeClr val="tx1"/>
              </a:solidFill>
              <a:latin typeface="Times New Roman" panose="02020603050405020304" pitchFamily="18" charset="0"/>
            </a:endParaRPr>
          </a:p>
        </p:txBody>
      </p:sp>
      <p:sp>
        <p:nvSpPr>
          <p:cNvPr id="111619" name="Rectangle 2"/>
          <p:cNvSpPr>
            <a:spLocks noGrp="1" noRot="1" noChangeAspect="1" noChangeArrowheads="1" noTextEdit="1"/>
          </p:cNvSpPr>
          <p:nvPr>
            <p:ph type="sldImg"/>
          </p:nvPr>
        </p:nvSpPr>
        <p:spPr>
          <a:xfrm>
            <a:off x="384175" y="687388"/>
            <a:ext cx="6091238" cy="3427412"/>
          </a:xfrm>
          <a:ln/>
        </p:spPr>
      </p:sp>
      <p:sp>
        <p:nvSpPr>
          <p:cNvPr id="111620" name="Rectangle 3"/>
          <p:cNvSpPr>
            <a:spLocks noGrp="1" noChangeArrowheads="1"/>
          </p:cNvSpPr>
          <p:nvPr>
            <p:ph type="body" idx="1"/>
          </p:nvPr>
        </p:nvSpPr>
        <p:spPr>
          <a:xfrm>
            <a:off x="914400" y="4343400"/>
            <a:ext cx="50292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p>
            <a:r>
              <a:rPr lang="en-US"/>
              <a:t>Ravnan SL, Ravnan MC, Deedwania PC. Pharmacotherapy in congestive heart failure: diuretic resistance and strategies to overcome resistance in patients with congestive heart failure. Congest Heart Fail. 2002;8:80-85.</a:t>
            </a:r>
          </a:p>
          <a:p>
            <a:r>
              <a:rPr lang="en-US"/>
              <a:t>Brater DC. Resistance to loop diuretics. Why it happens and what to do about it. Drugs. 1985;30:427-443.</a:t>
            </a:r>
          </a:p>
          <a:p>
            <a:endParaRPr lang="en-US"/>
          </a:p>
          <a:p>
            <a:endParaRPr lang="en-US"/>
          </a:p>
        </p:txBody>
      </p:sp>
    </p:spTree>
    <p:extLst>
      <p:ext uri="{BB962C8B-B14F-4D97-AF65-F5344CB8AC3E}">
        <p14:creationId xmlns:p14="http://schemas.microsoft.com/office/powerpoint/2010/main" val="369043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fld id="{3DAC5CB5-1B73-4414-9BBC-B00EF3101E2A}" type="slidenum">
              <a:rPr lang="en-US" sz="1200">
                <a:solidFill>
                  <a:schemeClr val="tx1"/>
                </a:solidFill>
                <a:latin typeface="Times New Roman" panose="02020603050405020304" pitchFamily="18" charset="0"/>
              </a:rPr>
              <a:pPr/>
              <a:t>29</a:t>
            </a:fld>
            <a:endParaRPr lang="en-US" sz="1200">
              <a:solidFill>
                <a:schemeClr val="tx1"/>
              </a:solidFill>
              <a:latin typeface="Times New Roman" panose="02020603050405020304" pitchFamily="18" charset="0"/>
            </a:endParaRPr>
          </a:p>
        </p:txBody>
      </p:sp>
      <p:sp>
        <p:nvSpPr>
          <p:cNvPr id="110595" name="Rectangle 2"/>
          <p:cNvSpPr>
            <a:spLocks noGrp="1" noRot="1" noChangeAspect="1" noChangeArrowheads="1" noTextEdit="1"/>
          </p:cNvSpPr>
          <p:nvPr>
            <p:ph type="sldImg"/>
          </p:nvPr>
        </p:nvSpPr>
        <p:spPr>
          <a:xfrm>
            <a:off x="384175" y="687388"/>
            <a:ext cx="6091238" cy="3427412"/>
          </a:xfrm>
          <a:ln/>
        </p:spPr>
      </p:sp>
      <p:sp>
        <p:nvSpPr>
          <p:cNvPr id="110596" name="Rectangle 3"/>
          <p:cNvSpPr>
            <a:spLocks noGrp="1" noChangeArrowheads="1"/>
          </p:cNvSpPr>
          <p:nvPr>
            <p:ph type="body" idx="1"/>
          </p:nvPr>
        </p:nvSpPr>
        <p:spPr>
          <a:xfrm>
            <a:off x="914400" y="4343400"/>
            <a:ext cx="50292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p>
            <a:r>
              <a:rPr lang="en-US"/>
              <a:t>Diuretic resistance and refractoriness in heart failure patients is due to a number of factors</a:t>
            </a:r>
          </a:p>
          <a:p>
            <a:pPr>
              <a:buFontTx/>
              <a:buChar char="•"/>
            </a:pPr>
            <a:r>
              <a:rPr lang="en-US"/>
              <a:t>Avid sodium and water reabsorbtion in proximal tubule due to effects of angiotensin II (AII). Loop and thiazide diuretics work distal to proximal tubule, where majority of sodium and water has already been reabsorbed. Therefore, loop and thiazide diuretics have less substrate (tubular sodium and water) on which to exert their effects</a:t>
            </a:r>
          </a:p>
          <a:p>
            <a:pPr>
              <a:buFontTx/>
              <a:buChar char="•"/>
            </a:pPr>
            <a:r>
              <a:rPr lang="en-US"/>
              <a:t>Renal vasoconstriction mediated by norepinephrine, endothelin-1, and AII can lead to reduced GFR. As a result, ability of most diuretics to get to their site of action in renal tubules is reduced</a:t>
            </a:r>
          </a:p>
          <a:p>
            <a:pPr>
              <a:buFontTx/>
              <a:buChar char="•"/>
            </a:pPr>
            <a:r>
              <a:rPr lang="en-US"/>
              <a:t>High levels of aldosterone contribute (to a lesser extent) to sodium reabsorbtion</a:t>
            </a:r>
          </a:p>
          <a:p>
            <a:pPr lvl="2">
              <a:buFontTx/>
              <a:buChar char="•"/>
            </a:pPr>
            <a:endParaRPr lang="en-US"/>
          </a:p>
          <a:p>
            <a:r>
              <a:rPr lang="en-US"/>
              <a:t>Weber KT. Aldosterone in congestive heart failure. N Engl J Med. 2001;345:1689-1697.</a:t>
            </a:r>
          </a:p>
          <a:p>
            <a:r>
              <a:rPr lang="en-US"/>
              <a:t>Francis GS, Goldsmith SR, Levine TB, Olivari MT, Cohn JN. The neurohumoral axis in congestive heart failure. Ann Intern Med. 1984;101:370-377.</a:t>
            </a:r>
          </a:p>
          <a:p>
            <a:r>
              <a:rPr lang="en-US"/>
              <a:t>Dzau VJ.  Renal and circulatory mechanisms in congestive heart failure. Kidney Int. 1987;31:1402-1415.</a:t>
            </a:r>
          </a:p>
          <a:p>
            <a:endParaRPr lang="en-US"/>
          </a:p>
        </p:txBody>
      </p:sp>
    </p:spTree>
    <p:extLst>
      <p:ext uri="{BB962C8B-B14F-4D97-AF65-F5344CB8AC3E}">
        <p14:creationId xmlns:p14="http://schemas.microsoft.com/office/powerpoint/2010/main" val="325065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fld id="{F3725C6E-20BB-4BFA-A71C-2759FEB8C538}" type="slidenum">
              <a:rPr lang="en-US" sz="1200">
                <a:solidFill>
                  <a:schemeClr val="tx1"/>
                </a:solidFill>
                <a:latin typeface="Times New Roman" panose="02020603050405020304" pitchFamily="18" charset="0"/>
              </a:rPr>
              <a:pPr/>
              <a:t>37</a:t>
            </a:fld>
            <a:endParaRPr lang="en-US" sz="1200">
              <a:solidFill>
                <a:schemeClr val="tx1"/>
              </a:solidFill>
              <a:latin typeface="Times New Roman" panose="02020603050405020304" pitchFamily="18"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2659378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B61BEF0D-F0BB-DE4B-95CE-6DB70DBA9567}" type="datetimeFigureOut">
              <a:rPr lang="en-US" smtClean="0"/>
              <a:pPr/>
              <a:t>8/31/2023</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623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95119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61BEF0D-F0BB-DE4B-95CE-6DB70DBA9567}" type="datetimeFigureOut">
              <a:rPr lang="en-US" smtClean="0"/>
              <a:pPr/>
              <a:t>8/31/2023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4169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61BEF0D-F0BB-DE4B-95CE-6DB70DBA9567}" type="datetimeFigureOut">
              <a:rPr lang="en-US" smtClean="0"/>
              <a:pPr/>
              <a:t>8/31/2023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04519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B61BEF0D-F0BB-DE4B-95CE-6DB70DBA9567}" type="datetimeFigureOut">
              <a:rPr lang="en-US" smtClean="0"/>
              <a:pPr/>
              <a:t>8/31/2023</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3205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8/31/2023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31427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8/31/2023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0159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0619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61BEF0D-F0BB-DE4B-95CE-6DB70DBA9567}" type="datetimeFigureOut">
              <a:rPr lang="en-US" smtClean="0"/>
              <a:pPr/>
              <a:t>8/31/2023</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08324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Dark Green / Header / Bold 1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751" y="1306515"/>
            <a:ext cx="5457472" cy="4911723"/>
          </a:xfrm>
          <a:prstGeom prst="rect">
            <a:avLst/>
          </a:prstGeom>
        </p:spPr>
        <p:txBody>
          <a:bodyPr/>
          <a:lstStyle>
            <a:lvl1pPr marL="0" indent="0">
              <a:spcBef>
                <a:spcPts val="945"/>
              </a:spcBef>
              <a:buFontTx/>
              <a:buNone/>
              <a:defRPr sz="1800" b="1">
                <a:solidFill>
                  <a:srgbClr val="000000"/>
                </a:solidFill>
              </a:defRPr>
            </a:lvl1pPr>
            <a:lvl2pPr marL="228600" indent="-228600">
              <a:buFont typeface="Wingdings" charset="2"/>
              <a:buChar char="§"/>
              <a:defRPr sz="1500">
                <a:solidFill>
                  <a:srgbClr val="000000"/>
                </a:solidFill>
              </a:defRPr>
            </a:lvl2pPr>
            <a:lvl3pPr marL="576263" indent="-228600">
              <a:defRPr>
                <a:solidFill>
                  <a:srgbClr val="000000"/>
                </a:solidFill>
              </a:defRPr>
            </a:lvl3pPr>
            <a:lvl4pPr marL="914400" indent="-228600">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flipH="1">
            <a:off x="-458065" y="1306514"/>
            <a:ext cx="317471" cy="0"/>
          </a:xfrm>
          <a:prstGeom prst="line">
            <a:avLst/>
          </a:prstGeom>
          <a:ln>
            <a:solidFill>
              <a:srgbClr val="3366FF"/>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flipH="1">
            <a:off x="12345066" y="1306514"/>
            <a:ext cx="317471" cy="0"/>
          </a:xfrm>
          <a:prstGeom prst="line">
            <a:avLst/>
          </a:prstGeom>
          <a:ln>
            <a:solidFill>
              <a:srgbClr val="3366FF"/>
            </a:solidFill>
          </a:ln>
        </p:spPr>
        <p:style>
          <a:lnRef idx="1">
            <a:schemeClr val="dk1"/>
          </a:lnRef>
          <a:fillRef idx="0">
            <a:schemeClr val="dk1"/>
          </a:fillRef>
          <a:effectRef idx="0">
            <a:schemeClr val="dk1"/>
          </a:effectRef>
          <a:fontRef idx="minor">
            <a:schemeClr val="tx1"/>
          </a:fontRef>
        </p:style>
      </p:cxnSp>
      <p:sp>
        <p:nvSpPr>
          <p:cNvPr id="16" name="TextBox 15"/>
          <p:cNvSpPr txBox="1"/>
          <p:nvPr userDrawn="1"/>
        </p:nvSpPr>
        <p:spPr>
          <a:xfrm>
            <a:off x="-1124126" y="1205111"/>
            <a:ext cx="607103" cy="150493"/>
          </a:xfrm>
          <a:prstGeom prst="rect">
            <a:avLst/>
          </a:prstGeom>
          <a:noFill/>
        </p:spPr>
        <p:txBody>
          <a:bodyPr wrap="none" lIns="57598" tIns="28799" rIns="57598" bIns="28799" rtlCol="0">
            <a:spAutoFit/>
          </a:bodyPr>
          <a:lstStyle/>
          <a:p>
            <a:pPr algn="r" defTabSz="511989"/>
            <a:r>
              <a:rPr lang="en-US" sz="600" dirty="0">
                <a:solidFill>
                  <a:srgbClr val="3366FF"/>
                </a:solidFill>
              </a:rPr>
              <a:t>BULLET GUIDE</a:t>
            </a:r>
          </a:p>
        </p:txBody>
      </p:sp>
      <p:sp>
        <p:nvSpPr>
          <p:cNvPr id="17" name="TextBox 16"/>
          <p:cNvSpPr txBox="1"/>
          <p:nvPr userDrawn="1"/>
        </p:nvSpPr>
        <p:spPr>
          <a:xfrm>
            <a:off x="12744383" y="1205111"/>
            <a:ext cx="607103" cy="150493"/>
          </a:xfrm>
          <a:prstGeom prst="rect">
            <a:avLst/>
          </a:prstGeom>
          <a:noFill/>
        </p:spPr>
        <p:txBody>
          <a:bodyPr wrap="none" lIns="57598" tIns="28799" rIns="57598" bIns="28799" rtlCol="0">
            <a:spAutoFit/>
          </a:bodyPr>
          <a:lstStyle/>
          <a:p>
            <a:pPr defTabSz="511989"/>
            <a:r>
              <a:rPr lang="en-US" sz="600" dirty="0">
                <a:solidFill>
                  <a:srgbClr val="3366FF"/>
                </a:solidFill>
              </a:rPr>
              <a:t>BULLET GUIDE</a:t>
            </a:r>
          </a:p>
        </p:txBody>
      </p:sp>
      <p:cxnSp>
        <p:nvCxnSpPr>
          <p:cNvPr id="23" name="Straight Connector 22"/>
          <p:cNvCxnSpPr/>
          <p:nvPr userDrawn="1"/>
        </p:nvCxnSpPr>
        <p:spPr>
          <a:xfrm flipH="1">
            <a:off x="-458065" y="313684"/>
            <a:ext cx="317471" cy="0"/>
          </a:xfrm>
          <a:prstGeom prst="line">
            <a:avLst/>
          </a:prstGeom>
          <a:ln>
            <a:solidFill>
              <a:srgbClr val="006852"/>
            </a:solidFill>
          </a:ln>
        </p:spPr>
        <p:style>
          <a:lnRef idx="1">
            <a:schemeClr val="dk1"/>
          </a:lnRef>
          <a:fillRef idx="0">
            <a:schemeClr val="dk1"/>
          </a:fillRef>
          <a:effectRef idx="0">
            <a:schemeClr val="dk1"/>
          </a:effectRef>
          <a:fontRef idx="minor">
            <a:schemeClr val="tx1"/>
          </a:fontRef>
        </p:style>
      </p:cxnSp>
      <p:sp>
        <p:nvSpPr>
          <p:cNvPr id="24" name="TextBox 23"/>
          <p:cNvSpPr txBox="1"/>
          <p:nvPr userDrawn="1"/>
        </p:nvSpPr>
        <p:spPr>
          <a:xfrm>
            <a:off x="-1138404" y="238439"/>
            <a:ext cx="621380" cy="150493"/>
          </a:xfrm>
          <a:prstGeom prst="rect">
            <a:avLst/>
          </a:prstGeom>
          <a:noFill/>
        </p:spPr>
        <p:txBody>
          <a:bodyPr wrap="none" lIns="57598" tIns="28799" rIns="57598" bIns="28799" rtlCol="0">
            <a:spAutoFit/>
          </a:bodyPr>
          <a:lstStyle/>
          <a:p>
            <a:pPr algn="r" defTabSz="511989"/>
            <a:r>
              <a:rPr lang="en-US" sz="600" dirty="0">
                <a:solidFill>
                  <a:srgbClr val="006852"/>
                </a:solidFill>
              </a:rPr>
              <a:t>HEADER GUIDE</a:t>
            </a:r>
          </a:p>
        </p:txBody>
      </p:sp>
      <p:cxnSp>
        <p:nvCxnSpPr>
          <p:cNvPr id="25" name="Straight Connector 24"/>
          <p:cNvCxnSpPr/>
          <p:nvPr userDrawn="1"/>
        </p:nvCxnSpPr>
        <p:spPr>
          <a:xfrm flipH="1">
            <a:off x="12345066" y="313684"/>
            <a:ext cx="317471" cy="0"/>
          </a:xfrm>
          <a:prstGeom prst="line">
            <a:avLst/>
          </a:prstGeom>
          <a:ln>
            <a:solidFill>
              <a:srgbClr val="006852"/>
            </a:solidFill>
          </a:ln>
        </p:spPr>
        <p:style>
          <a:lnRef idx="1">
            <a:schemeClr val="dk1"/>
          </a:lnRef>
          <a:fillRef idx="0">
            <a:schemeClr val="dk1"/>
          </a:fillRef>
          <a:effectRef idx="0">
            <a:schemeClr val="dk1"/>
          </a:effectRef>
          <a:fontRef idx="minor">
            <a:schemeClr val="tx1"/>
          </a:fontRef>
        </p:style>
      </p:cxnSp>
      <p:sp>
        <p:nvSpPr>
          <p:cNvPr id="26" name="TextBox 25"/>
          <p:cNvSpPr txBox="1"/>
          <p:nvPr userDrawn="1"/>
        </p:nvSpPr>
        <p:spPr>
          <a:xfrm>
            <a:off x="12744383" y="238439"/>
            <a:ext cx="621380" cy="150493"/>
          </a:xfrm>
          <a:prstGeom prst="rect">
            <a:avLst/>
          </a:prstGeom>
          <a:noFill/>
        </p:spPr>
        <p:txBody>
          <a:bodyPr wrap="none" lIns="57598" tIns="28799" rIns="57598" bIns="28799" rtlCol="0">
            <a:spAutoFit/>
          </a:bodyPr>
          <a:lstStyle/>
          <a:p>
            <a:pPr defTabSz="511989"/>
            <a:r>
              <a:rPr lang="en-US" sz="600" dirty="0">
                <a:solidFill>
                  <a:srgbClr val="006852"/>
                </a:solidFill>
              </a:rPr>
              <a:t>HEADER GUIDE</a:t>
            </a:r>
          </a:p>
        </p:txBody>
      </p:sp>
      <p:sp>
        <p:nvSpPr>
          <p:cNvPr id="27" name="Title Placeholder 1"/>
          <p:cNvSpPr>
            <a:spLocks noGrp="1"/>
          </p:cNvSpPr>
          <p:nvPr>
            <p:ph type="title"/>
          </p:nvPr>
        </p:nvSpPr>
        <p:spPr>
          <a:xfrm>
            <a:off x="412753" y="308429"/>
            <a:ext cx="11374904" cy="369332"/>
          </a:xfrm>
          <a:prstGeom prst="rect">
            <a:avLst/>
          </a:prstGeom>
        </p:spPr>
        <p:txBody>
          <a:bodyPr vert="horz" wrap="square" lIns="0" tIns="0" rIns="0" bIns="0" rtlCol="0" anchor="t" anchorCtr="0">
            <a:spAutoFit/>
          </a:bodyPr>
          <a:lstStyle>
            <a:lvl1pPr>
              <a:defRPr sz="2400"/>
            </a:lvl1pPr>
          </a:lstStyle>
          <a:p>
            <a:r>
              <a:rPr lang="en-US" dirty="0"/>
              <a:t>Click to edit Master title style</a:t>
            </a:r>
          </a:p>
        </p:txBody>
      </p:sp>
      <p:sp>
        <p:nvSpPr>
          <p:cNvPr id="12" name="Content Placeholder 2"/>
          <p:cNvSpPr>
            <a:spLocks noGrp="1"/>
          </p:cNvSpPr>
          <p:nvPr>
            <p:ph idx="10"/>
          </p:nvPr>
        </p:nvSpPr>
        <p:spPr>
          <a:xfrm>
            <a:off x="6344353" y="1306515"/>
            <a:ext cx="5457472" cy="4911723"/>
          </a:xfrm>
          <a:prstGeom prst="rect">
            <a:avLst/>
          </a:prstGeom>
        </p:spPr>
        <p:txBody>
          <a:bodyPr/>
          <a:lstStyle>
            <a:lvl1pPr marL="0" indent="0">
              <a:spcBef>
                <a:spcPts val="945"/>
              </a:spcBef>
              <a:buNone/>
              <a:defRPr sz="1800" b="1">
                <a:solidFill>
                  <a:srgbClr val="000000"/>
                </a:solidFill>
              </a:defRPr>
            </a:lvl1pPr>
            <a:lvl2pPr marL="228600" indent="-228600">
              <a:defRPr sz="1500">
                <a:solidFill>
                  <a:srgbClr val="000000"/>
                </a:solidFill>
              </a:defRPr>
            </a:lvl2pPr>
            <a:lvl3pPr marL="576263" indent="-228600">
              <a:defRPr>
                <a:solidFill>
                  <a:srgbClr val="000000"/>
                </a:solidFill>
              </a:defRPr>
            </a:lvl3pPr>
            <a:lvl4pPr marL="914400" indent="-228600">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257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Dark Green / Header / Bold No Bullet">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751" y="1306515"/>
            <a:ext cx="11374907" cy="4911723"/>
          </a:xfrm>
          <a:prstGeom prst="rect">
            <a:avLst/>
          </a:prstGeom>
        </p:spPr>
        <p:txBody>
          <a:bodyPr/>
          <a:lstStyle>
            <a:lvl1pPr marL="0" indent="0">
              <a:spcBef>
                <a:spcPts val="945"/>
              </a:spcBef>
              <a:buNone/>
              <a:defRPr sz="1800" b="1">
                <a:solidFill>
                  <a:srgbClr val="000000"/>
                </a:solidFill>
              </a:defRPr>
            </a:lvl1pPr>
            <a:lvl2pPr>
              <a:defRPr sz="1500">
                <a:solidFill>
                  <a:srgbClr val="000000"/>
                </a:solidFill>
              </a:defRPr>
            </a:lvl2pPr>
            <a:lvl3pPr>
              <a:defRPr sz="1300">
                <a:solidFill>
                  <a:srgbClr val="000000"/>
                </a:solidFill>
              </a:defRPr>
            </a:lvl3pPr>
            <a:lvl4pPr>
              <a:defRPr sz="1300">
                <a:solidFill>
                  <a:srgbClr val="000000"/>
                </a:solidFill>
              </a:defRPr>
            </a:lvl4pPr>
            <a:lvl5pPr>
              <a:defRPr sz="13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flipH="1">
            <a:off x="-458065" y="1306514"/>
            <a:ext cx="317471" cy="0"/>
          </a:xfrm>
          <a:prstGeom prst="line">
            <a:avLst/>
          </a:prstGeom>
          <a:ln>
            <a:solidFill>
              <a:srgbClr val="3366FF"/>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flipH="1">
            <a:off x="12345066" y="1306514"/>
            <a:ext cx="317471" cy="0"/>
          </a:xfrm>
          <a:prstGeom prst="line">
            <a:avLst/>
          </a:prstGeom>
          <a:ln>
            <a:solidFill>
              <a:srgbClr val="3366FF"/>
            </a:solidFill>
          </a:ln>
        </p:spPr>
        <p:style>
          <a:lnRef idx="1">
            <a:schemeClr val="dk1"/>
          </a:lnRef>
          <a:fillRef idx="0">
            <a:schemeClr val="dk1"/>
          </a:fillRef>
          <a:effectRef idx="0">
            <a:schemeClr val="dk1"/>
          </a:effectRef>
          <a:fontRef idx="minor">
            <a:schemeClr val="tx1"/>
          </a:fontRef>
        </p:style>
      </p:cxnSp>
      <p:sp>
        <p:nvSpPr>
          <p:cNvPr id="16" name="TextBox 15"/>
          <p:cNvSpPr txBox="1"/>
          <p:nvPr userDrawn="1"/>
        </p:nvSpPr>
        <p:spPr>
          <a:xfrm>
            <a:off x="-1124126" y="1205111"/>
            <a:ext cx="607103" cy="150493"/>
          </a:xfrm>
          <a:prstGeom prst="rect">
            <a:avLst/>
          </a:prstGeom>
          <a:noFill/>
        </p:spPr>
        <p:txBody>
          <a:bodyPr wrap="none" lIns="57598" tIns="28799" rIns="57598" bIns="28799" rtlCol="0">
            <a:spAutoFit/>
          </a:bodyPr>
          <a:lstStyle/>
          <a:p>
            <a:pPr algn="r" defTabSz="511989"/>
            <a:r>
              <a:rPr lang="en-US" sz="600" dirty="0">
                <a:solidFill>
                  <a:srgbClr val="3366FF"/>
                </a:solidFill>
              </a:rPr>
              <a:t>BULLET GUIDE</a:t>
            </a:r>
          </a:p>
        </p:txBody>
      </p:sp>
      <p:sp>
        <p:nvSpPr>
          <p:cNvPr id="17" name="TextBox 16"/>
          <p:cNvSpPr txBox="1"/>
          <p:nvPr userDrawn="1"/>
        </p:nvSpPr>
        <p:spPr>
          <a:xfrm>
            <a:off x="12744383" y="1205111"/>
            <a:ext cx="607103" cy="150493"/>
          </a:xfrm>
          <a:prstGeom prst="rect">
            <a:avLst/>
          </a:prstGeom>
          <a:noFill/>
        </p:spPr>
        <p:txBody>
          <a:bodyPr wrap="none" lIns="57598" tIns="28799" rIns="57598" bIns="28799" rtlCol="0">
            <a:spAutoFit/>
          </a:bodyPr>
          <a:lstStyle/>
          <a:p>
            <a:pPr defTabSz="511989"/>
            <a:r>
              <a:rPr lang="en-US" sz="600" dirty="0">
                <a:solidFill>
                  <a:srgbClr val="3366FF"/>
                </a:solidFill>
              </a:rPr>
              <a:t>BULLET GUIDE</a:t>
            </a:r>
          </a:p>
        </p:txBody>
      </p:sp>
      <p:cxnSp>
        <p:nvCxnSpPr>
          <p:cNvPr id="23" name="Straight Connector 22"/>
          <p:cNvCxnSpPr/>
          <p:nvPr userDrawn="1"/>
        </p:nvCxnSpPr>
        <p:spPr>
          <a:xfrm flipH="1">
            <a:off x="-458065" y="313684"/>
            <a:ext cx="317471" cy="0"/>
          </a:xfrm>
          <a:prstGeom prst="line">
            <a:avLst/>
          </a:prstGeom>
          <a:ln>
            <a:solidFill>
              <a:srgbClr val="006852"/>
            </a:solidFill>
          </a:ln>
        </p:spPr>
        <p:style>
          <a:lnRef idx="1">
            <a:schemeClr val="dk1"/>
          </a:lnRef>
          <a:fillRef idx="0">
            <a:schemeClr val="dk1"/>
          </a:fillRef>
          <a:effectRef idx="0">
            <a:schemeClr val="dk1"/>
          </a:effectRef>
          <a:fontRef idx="minor">
            <a:schemeClr val="tx1"/>
          </a:fontRef>
        </p:style>
      </p:cxnSp>
      <p:sp>
        <p:nvSpPr>
          <p:cNvPr id="24" name="TextBox 23"/>
          <p:cNvSpPr txBox="1"/>
          <p:nvPr userDrawn="1"/>
        </p:nvSpPr>
        <p:spPr>
          <a:xfrm>
            <a:off x="-1138404" y="238439"/>
            <a:ext cx="621380" cy="150493"/>
          </a:xfrm>
          <a:prstGeom prst="rect">
            <a:avLst/>
          </a:prstGeom>
          <a:noFill/>
        </p:spPr>
        <p:txBody>
          <a:bodyPr wrap="none" lIns="57598" tIns="28799" rIns="57598" bIns="28799" rtlCol="0">
            <a:spAutoFit/>
          </a:bodyPr>
          <a:lstStyle/>
          <a:p>
            <a:pPr algn="r" defTabSz="511989"/>
            <a:r>
              <a:rPr lang="en-US" sz="600" dirty="0">
                <a:solidFill>
                  <a:srgbClr val="006852"/>
                </a:solidFill>
              </a:rPr>
              <a:t>HEADER GUIDE</a:t>
            </a:r>
          </a:p>
        </p:txBody>
      </p:sp>
      <p:cxnSp>
        <p:nvCxnSpPr>
          <p:cNvPr id="25" name="Straight Connector 24"/>
          <p:cNvCxnSpPr/>
          <p:nvPr userDrawn="1"/>
        </p:nvCxnSpPr>
        <p:spPr>
          <a:xfrm flipH="1">
            <a:off x="12345066" y="313684"/>
            <a:ext cx="317471" cy="0"/>
          </a:xfrm>
          <a:prstGeom prst="line">
            <a:avLst/>
          </a:prstGeom>
          <a:ln>
            <a:solidFill>
              <a:srgbClr val="006852"/>
            </a:solidFill>
          </a:ln>
        </p:spPr>
        <p:style>
          <a:lnRef idx="1">
            <a:schemeClr val="dk1"/>
          </a:lnRef>
          <a:fillRef idx="0">
            <a:schemeClr val="dk1"/>
          </a:fillRef>
          <a:effectRef idx="0">
            <a:schemeClr val="dk1"/>
          </a:effectRef>
          <a:fontRef idx="minor">
            <a:schemeClr val="tx1"/>
          </a:fontRef>
        </p:style>
      </p:cxnSp>
      <p:sp>
        <p:nvSpPr>
          <p:cNvPr id="26" name="TextBox 25"/>
          <p:cNvSpPr txBox="1"/>
          <p:nvPr userDrawn="1"/>
        </p:nvSpPr>
        <p:spPr>
          <a:xfrm>
            <a:off x="12744383" y="238439"/>
            <a:ext cx="621380" cy="150493"/>
          </a:xfrm>
          <a:prstGeom prst="rect">
            <a:avLst/>
          </a:prstGeom>
          <a:noFill/>
        </p:spPr>
        <p:txBody>
          <a:bodyPr wrap="none" lIns="57598" tIns="28799" rIns="57598" bIns="28799" rtlCol="0">
            <a:spAutoFit/>
          </a:bodyPr>
          <a:lstStyle/>
          <a:p>
            <a:pPr defTabSz="511989"/>
            <a:r>
              <a:rPr lang="en-US" sz="600" dirty="0">
                <a:solidFill>
                  <a:srgbClr val="006852"/>
                </a:solidFill>
              </a:rPr>
              <a:t>HEADER GUIDE</a:t>
            </a:r>
          </a:p>
        </p:txBody>
      </p:sp>
      <p:sp>
        <p:nvSpPr>
          <p:cNvPr id="27" name="Title Placeholder 1"/>
          <p:cNvSpPr>
            <a:spLocks noGrp="1"/>
          </p:cNvSpPr>
          <p:nvPr>
            <p:ph type="title"/>
          </p:nvPr>
        </p:nvSpPr>
        <p:spPr>
          <a:xfrm>
            <a:off x="412753" y="308429"/>
            <a:ext cx="11374904" cy="369332"/>
          </a:xfrm>
          <a:prstGeom prst="rect">
            <a:avLst/>
          </a:prstGeom>
        </p:spPr>
        <p:txBody>
          <a:bodyPr vert="horz" wrap="square" lIns="0" tIns="0" rIns="0" bIns="0" rtlCol="0" anchor="t" anchorCtr="0">
            <a:sp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3412898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41699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Dark Green / Header /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751" y="1306515"/>
            <a:ext cx="5457472" cy="4911723"/>
          </a:xfrm>
          <a:prstGeom prst="rect">
            <a:avLst/>
          </a:prstGeom>
        </p:spPr>
        <p:txBody>
          <a:bodyPr/>
          <a:lstStyle>
            <a:lvl1pPr>
              <a:spcBef>
                <a:spcPts val="945"/>
              </a:spcBef>
              <a:defRPr sz="1800" b="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flipH="1">
            <a:off x="-458065" y="1306514"/>
            <a:ext cx="317471" cy="0"/>
          </a:xfrm>
          <a:prstGeom prst="line">
            <a:avLst/>
          </a:prstGeom>
          <a:ln>
            <a:solidFill>
              <a:srgbClr val="3366FF"/>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flipH="1">
            <a:off x="12345066" y="1306514"/>
            <a:ext cx="317471" cy="0"/>
          </a:xfrm>
          <a:prstGeom prst="line">
            <a:avLst/>
          </a:prstGeom>
          <a:ln>
            <a:solidFill>
              <a:srgbClr val="3366FF"/>
            </a:solidFill>
          </a:ln>
        </p:spPr>
        <p:style>
          <a:lnRef idx="1">
            <a:schemeClr val="dk1"/>
          </a:lnRef>
          <a:fillRef idx="0">
            <a:schemeClr val="dk1"/>
          </a:fillRef>
          <a:effectRef idx="0">
            <a:schemeClr val="dk1"/>
          </a:effectRef>
          <a:fontRef idx="minor">
            <a:schemeClr val="tx1"/>
          </a:fontRef>
        </p:style>
      </p:cxnSp>
      <p:sp>
        <p:nvSpPr>
          <p:cNvPr id="16" name="TextBox 15"/>
          <p:cNvSpPr txBox="1"/>
          <p:nvPr userDrawn="1"/>
        </p:nvSpPr>
        <p:spPr>
          <a:xfrm>
            <a:off x="-1124126" y="1205111"/>
            <a:ext cx="607103" cy="150493"/>
          </a:xfrm>
          <a:prstGeom prst="rect">
            <a:avLst/>
          </a:prstGeom>
          <a:noFill/>
        </p:spPr>
        <p:txBody>
          <a:bodyPr wrap="none" lIns="57598" tIns="28799" rIns="57598" bIns="28799" rtlCol="0">
            <a:spAutoFit/>
          </a:bodyPr>
          <a:lstStyle/>
          <a:p>
            <a:pPr algn="r" defTabSz="511989"/>
            <a:r>
              <a:rPr lang="en-US" sz="600" dirty="0">
                <a:solidFill>
                  <a:srgbClr val="3366FF"/>
                </a:solidFill>
              </a:rPr>
              <a:t>BULLET GUIDE</a:t>
            </a:r>
          </a:p>
        </p:txBody>
      </p:sp>
      <p:sp>
        <p:nvSpPr>
          <p:cNvPr id="17" name="TextBox 16"/>
          <p:cNvSpPr txBox="1"/>
          <p:nvPr userDrawn="1"/>
        </p:nvSpPr>
        <p:spPr>
          <a:xfrm>
            <a:off x="12744383" y="1205111"/>
            <a:ext cx="607103" cy="150493"/>
          </a:xfrm>
          <a:prstGeom prst="rect">
            <a:avLst/>
          </a:prstGeom>
          <a:noFill/>
        </p:spPr>
        <p:txBody>
          <a:bodyPr wrap="none" lIns="57598" tIns="28799" rIns="57598" bIns="28799" rtlCol="0">
            <a:spAutoFit/>
          </a:bodyPr>
          <a:lstStyle/>
          <a:p>
            <a:pPr defTabSz="511989"/>
            <a:r>
              <a:rPr lang="en-US" sz="600" dirty="0">
                <a:solidFill>
                  <a:srgbClr val="3366FF"/>
                </a:solidFill>
              </a:rPr>
              <a:t>BULLET GUIDE</a:t>
            </a:r>
          </a:p>
        </p:txBody>
      </p:sp>
      <p:cxnSp>
        <p:nvCxnSpPr>
          <p:cNvPr id="23" name="Straight Connector 22"/>
          <p:cNvCxnSpPr/>
          <p:nvPr userDrawn="1"/>
        </p:nvCxnSpPr>
        <p:spPr>
          <a:xfrm flipH="1">
            <a:off x="-458065" y="313684"/>
            <a:ext cx="317471" cy="0"/>
          </a:xfrm>
          <a:prstGeom prst="line">
            <a:avLst/>
          </a:prstGeom>
          <a:ln>
            <a:solidFill>
              <a:srgbClr val="006852"/>
            </a:solidFill>
          </a:ln>
        </p:spPr>
        <p:style>
          <a:lnRef idx="1">
            <a:schemeClr val="dk1"/>
          </a:lnRef>
          <a:fillRef idx="0">
            <a:schemeClr val="dk1"/>
          </a:fillRef>
          <a:effectRef idx="0">
            <a:schemeClr val="dk1"/>
          </a:effectRef>
          <a:fontRef idx="minor">
            <a:schemeClr val="tx1"/>
          </a:fontRef>
        </p:style>
      </p:cxnSp>
      <p:sp>
        <p:nvSpPr>
          <p:cNvPr id="24" name="TextBox 23"/>
          <p:cNvSpPr txBox="1"/>
          <p:nvPr userDrawn="1"/>
        </p:nvSpPr>
        <p:spPr>
          <a:xfrm>
            <a:off x="-1138404" y="238439"/>
            <a:ext cx="621380" cy="150493"/>
          </a:xfrm>
          <a:prstGeom prst="rect">
            <a:avLst/>
          </a:prstGeom>
          <a:noFill/>
        </p:spPr>
        <p:txBody>
          <a:bodyPr wrap="none" lIns="57598" tIns="28799" rIns="57598" bIns="28799" rtlCol="0">
            <a:spAutoFit/>
          </a:bodyPr>
          <a:lstStyle/>
          <a:p>
            <a:pPr algn="r" defTabSz="511989"/>
            <a:r>
              <a:rPr lang="en-US" sz="600" dirty="0">
                <a:solidFill>
                  <a:srgbClr val="006852"/>
                </a:solidFill>
              </a:rPr>
              <a:t>HEADER GUIDE</a:t>
            </a:r>
          </a:p>
        </p:txBody>
      </p:sp>
      <p:cxnSp>
        <p:nvCxnSpPr>
          <p:cNvPr id="25" name="Straight Connector 24"/>
          <p:cNvCxnSpPr/>
          <p:nvPr userDrawn="1"/>
        </p:nvCxnSpPr>
        <p:spPr>
          <a:xfrm flipH="1">
            <a:off x="12345066" y="313684"/>
            <a:ext cx="317471" cy="0"/>
          </a:xfrm>
          <a:prstGeom prst="line">
            <a:avLst/>
          </a:prstGeom>
          <a:ln>
            <a:solidFill>
              <a:srgbClr val="006852"/>
            </a:solidFill>
          </a:ln>
        </p:spPr>
        <p:style>
          <a:lnRef idx="1">
            <a:schemeClr val="dk1"/>
          </a:lnRef>
          <a:fillRef idx="0">
            <a:schemeClr val="dk1"/>
          </a:fillRef>
          <a:effectRef idx="0">
            <a:schemeClr val="dk1"/>
          </a:effectRef>
          <a:fontRef idx="minor">
            <a:schemeClr val="tx1"/>
          </a:fontRef>
        </p:style>
      </p:cxnSp>
      <p:sp>
        <p:nvSpPr>
          <p:cNvPr id="26" name="TextBox 25"/>
          <p:cNvSpPr txBox="1"/>
          <p:nvPr userDrawn="1"/>
        </p:nvSpPr>
        <p:spPr>
          <a:xfrm>
            <a:off x="12744383" y="238439"/>
            <a:ext cx="621380" cy="150493"/>
          </a:xfrm>
          <a:prstGeom prst="rect">
            <a:avLst/>
          </a:prstGeom>
          <a:noFill/>
        </p:spPr>
        <p:txBody>
          <a:bodyPr wrap="none" lIns="57598" tIns="28799" rIns="57598" bIns="28799" rtlCol="0">
            <a:spAutoFit/>
          </a:bodyPr>
          <a:lstStyle/>
          <a:p>
            <a:pPr defTabSz="511989"/>
            <a:r>
              <a:rPr lang="en-US" sz="600" dirty="0">
                <a:solidFill>
                  <a:srgbClr val="006852"/>
                </a:solidFill>
              </a:rPr>
              <a:t>HEADER GUIDE</a:t>
            </a:r>
          </a:p>
        </p:txBody>
      </p:sp>
      <p:sp>
        <p:nvSpPr>
          <p:cNvPr id="27" name="Title Placeholder 1"/>
          <p:cNvSpPr>
            <a:spLocks noGrp="1"/>
          </p:cNvSpPr>
          <p:nvPr>
            <p:ph type="title"/>
          </p:nvPr>
        </p:nvSpPr>
        <p:spPr>
          <a:xfrm>
            <a:off x="412753" y="308429"/>
            <a:ext cx="11374904" cy="369332"/>
          </a:xfrm>
          <a:prstGeom prst="rect">
            <a:avLst/>
          </a:prstGeom>
        </p:spPr>
        <p:txBody>
          <a:bodyPr vert="horz" wrap="square" lIns="0" tIns="0" rIns="0" bIns="0" rtlCol="0" anchor="t" anchorCtr="0">
            <a:spAutoFit/>
          </a:bodyPr>
          <a:lstStyle>
            <a:lvl1pPr>
              <a:defRPr sz="2400"/>
            </a:lvl1pPr>
          </a:lstStyle>
          <a:p>
            <a:r>
              <a:rPr lang="en-US" dirty="0"/>
              <a:t>Click to edit Master title style</a:t>
            </a:r>
          </a:p>
        </p:txBody>
      </p:sp>
      <p:sp>
        <p:nvSpPr>
          <p:cNvPr id="12" name="Content Placeholder 2"/>
          <p:cNvSpPr>
            <a:spLocks noGrp="1"/>
          </p:cNvSpPr>
          <p:nvPr>
            <p:ph idx="10"/>
          </p:nvPr>
        </p:nvSpPr>
        <p:spPr>
          <a:xfrm>
            <a:off x="6344353" y="1306515"/>
            <a:ext cx="5457472" cy="4911723"/>
          </a:xfrm>
          <a:prstGeom prst="rect">
            <a:avLst/>
          </a:prstGeom>
        </p:spPr>
        <p:txBody>
          <a:bodyPr/>
          <a:lstStyle>
            <a:lvl1pPr>
              <a:spcBef>
                <a:spcPts val="945"/>
              </a:spcBef>
              <a:defRPr sz="1800" b="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6545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03111" y="454026"/>
            <a:ext cx="10363200" cy="809625"/>
          </a:xfrm>
        </p:spPr>
        <p:txBody>
          <a:bodyPr/>
          <a:lstStyle/>
          <a:p>
            <a:r>
              <a:rPr lang="en-US"/>
              <a:t>Click to edit Master title style</a:t>
            </a:r>
          </a:p>
        </p:txBody>
      </p:sp>
      <p:sp>
        <p:nvSpPr>
          <p:cNvPr id="3" name="Chart Placeholder 2"/>
          <p:cNvSpPr>
            <a:spLocks noGrp="1"/>
          </p:cNvSpPr>
          <p:nvPr>
            <p:ph type="chart" idx="1"/>
          </p:nvPr>
        </p:nvSpPr>
        <p:spPr>
          <a:xfrm>
            <a:off x="914400" y="1635126"/>
            <a:ext cx="10363200" cy="4460875"/>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F0D120-7694-411B-92BE-E94D87752898}" type="slidenum">
              <a:rPr lang="en-US"/>
              <a:pPr/>
              <a:t>‹#›</a:t>
            </a:fld>
            <a:endParaRPr lang="en-US"/>
          </a:p>
        </p:txBody>
      </p:sp>
    </p:spTree>
    <p:extLst>
      <p:ext uri="{BB962C8B-B14F-4D97-AF65-F5344CB8AC3E}">
        <p14:creationId xmlns:p14="http://schemas.microsoft.com/office/powerpoint/2010/main" val="3647187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438903"/>
          </a:xfrm>
        </p:spPr>
        <p:txBody>
          <a:bodyPr lIns="91440" tIns="45720" rIns="91440" bIns="45720">
            <a:spAutoFit/>
          </a:bodyPr>
          <a:lstStyle>
            <a:lvl1pPr algn="l" defTabSz="914425" rtl="0" eaLnBrk="1" latinLnBrk="0" hangingPunct="1">
              <a:lnSpc>
                <a:spcPct val="100000"/>
              </a:lnSpc>
              <a:spcBef>
                <a:spcPct val="0"/>
              </a:spcBef>
              <a:buNone/>
              <a:defRPr lang="en-US" sz="2252" b="1" kern="1200" baseline="0" dirty="0">
                <a:solidFill>
                  <a:schemeClr val="tx1"/>
                </a:solidFill>
                <a:latin typeface="Arial" panose="020B0604020202020204" pitchFamily="34" charset="0"/>
                <a:ea typeface="+mj-ea"/>
                <a:cs typeface="Arial" panose="020B0604020202020204" pitchFamily="34" charset="0"/>
              </a:defRPr>
            </a:lvl1pPr>
          </a:lstStyle>
          <a:p>
            <a:endParaRPr lang="en-US"/>
          </a:p>
        </p:txBody>
      </p:sp>
      <p:sp>
        <p:nvSpPr>
          <p:cNvPr id="3" name="Content Placeholder 2"/>
          <p:cNvSpPr>
            <a:spLocks noGrp="1"/>
          </p:cNvSpPr>
          <p:nvPr>
            <p:ph idx="1"/>
          </p:nvPr>
        </p:nvSpPr>
        <p:spPr>
          <a:xfrm>
            <a:off x="914400" y="1508760"/>
            <a:ext cx="10363200" cy="1366721"/>
          </a:xfrm>
        </p:spPr>
        <p:txBody>
          <a:bodyPr lIns="91440" tIns="45720" rIns="91440" bIns="45720">
            <a:spAutoFit/>
          </a:bodyPr>
          <a:lstStyle>
            <a:lvl1pPr marL="193012" indent="-193012">
              <a:spcBef>
                <a:spcPts val="422"/>
              </a:spcBef>
              <a:buSzPct val="100000"/>
              <a:buFont typeface="Arial" panose="020B0604020202020204" pitchFamily="34" charset="0"/>
              <a:buChar char="•"/>
              <a:defRPr sz="1548"/>
            </a:lvl1pPr>
            <a:lvl2pPr marL="386023" indent="-193012">
              <a:spcBef>
                <a:spcPts val="422"/>
              </a:spcBef>
              <a:buClrTx/>
              <a:buFont typeface="Arial" panose="020B0604020202020204" pitchFamily="34" charset="0"/>
              <a:buChar char="•"/>
              <a:defRPr/>
            </a:lvl2pPr>
            <a:lvl3pPr marL="579035" indent="-193012">
              <a:spcBef>
                <a:spcPts val="422"/>
              </a:spcBef>
              <a:defRPr/>
            </a:lvl3pPr>
            <a:lvl4pPr marL="772046" indent="-193012">
              <a:spcBef>
                <a:spcPts val="422"/>
              </a:spcBef>
              <a:defRPr/>
            </a:lvl4pPr>
            <a:lvl5pPr marL="965058" indent="-193012">
              <a:spcBef>
                <a:spcPts val="422"/>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1"/>
          </p:nvPr>
        </p:nvSpPr>
        <p:spPr>
          <a:xfrm>
            <a:off x="11887200" y="6629400"/>
            <a:ext cx="304800" cy="228600"/>
          </a:xfrm>
        </p:spPr>
        <p:txBody>
          <a:bodyPr anchor="ctr"/>
          <a:lstStyle>
            <a:lvl1pPr>
              <a:defRPr sz="704" baseline="0"/>
            </a:lvl1pPr>
          </a:lstStyle>
          <a:p>
            <a:pPr>
              <a:defRPr/>
            </a:pPr>
            <a:fld id="{E576B66B-AC26-4A68-AAB7-88FBC9297148}" type="slidenum">
              <a:rPr lang="en-US" smtClean="0"/>
              <a:pPr>
                <a:defRPr/>
              </a:pPr>
              <a:t>‹#›</a:t>
            </a:fld>
            <a:endParaRPr lang="en-US"/>
          </a:p>
        </p:txBody>
      </p:sp>
      <p:sp>
        <p:nvSpPr>
          <p:cNvPr id="6" name="Oval 5"/>
          <p:cNvSpPr/>
          <p:nvPr/>
        </p:nvSpPr>
        <p:spPr>
          <a:xfrm>
            <a:off x="101600" y="6553200"/>
            <a:ext cx="304800" cy="228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9" name="Text Placeholder 8"/>
          <p:cNvSpPr>
            <a:spLocks noGrp="1"/>
          </p:cNvSpPr>
          <p:nvPr>
            <p:ph type="body" sz="quarter" idx="12"/>
          </p:nvPr>
        </p:nvSpPr>
        <p:spPr>
          <a:xfrm>
            <a:off x="917369" y="931527"/>
            <a:ext cx="10365656" cy="369332"/>
          </a:xfrm>
        </p:spPr>
        <p:txBody>
          <a:bodyPr lIns="91440" tIns="45720" rIns="91440" bIns="45720">
            <a:spAutoFit/>
          </a:bodyPr>
          <a:lstStyle>
            <a:lvl1pPr marL="0" indent="0">
              <a:buNone/>
              <a:defRPr i="1"/>
            </a:lvl1pPr>
          </a:lstStyle>
          <a:p>
            <a:pPr lvl="0"/>
            <a:endParaRPr lang="en-US"/>
          </a:p>
        </p:txBody>
      </p:sp>
      <p:sp>
        <p:nvSpPr>
          <p:cNvPr id="11" name="Text Placeholder 10"/>
          <p:cNvSpPr>
            <a:spLocks noGrp="1"/>
          </p:cNvSpPr>
          <p:nvPr>
            <p:ph type="body" sz="quarter" idx="13"/>
          </p:nvPr>
        </p:nvSpPr>
        <p:spPr>
          <a:xfrm>
            <a:off x="916893" y="6481404"/>
            <a:ext cx="7728099" cy="189732"/>
          </a:xfrm>
        </p:spPr>
        <p:txBody>
          <a:bodyPr lIns="91440" tIns="45720" rIns="91440" bIns="45720" anchor="b" anchorCtr="0">
            <a:spAutoFit/>
          </a:bodyPr>
          <a:lstStyle>
            <a:lvl1pPr marL="0" indent="0">
              <a:spcBef>
                <a:spcPts val="0"/>
              </a:spcBef>
              <a:buNone/>
              <a:defRPr sz="633"/>
            </a:lvl1pPr>
            <a:lvl2pPr marL="228606" indent="0">
              <a:spcBef>
                <a:spcPts val="0"/>
              </a:spcBef>
              <a:buNone/>
              <a:defRPr sz="704"/>
            </a:lvl2pPr>
            <a:lvl3pPr marL="457213" indent="0">
              <a:spcBef>
                <a:spcPts val="0"/>
              </a:spcBef>
              <a:buNone/>
              <a:defRPr sz="704"/>
            </a:lvl3pPr>
            <a:lvl4pPr marL="685819" indent="0">
              <a:spcBef>
                <a:spcPts val="0"/>
              </a:spcBef>
              <a:buNone/>
              <a:defRPr sz="704"/>
            </a:lvl4pPr>
            <a:lvl5pPr marL="914425" indent="0">
              <a:spcBef>
                <a:spcPts val="0"/>
              </a:spcBef>
              <a:buNone/>
              <a:defRPr sz="704"/>
            </a:lvl5pPr>
          </a:lstStyle>
          <a:p>
            <a:pPr lvl="0"/>
            <a:endParaRPr lang="en-US"/>
          </a:p>
        </p:txBody>
      </p:sp>
    </p:spTree>
    <p:extLst>
      <p:ext uri="{BB962C8B-B14F-4D97-AF65-F5344CB8AC3E}">
        <p14:creationId xmlns:p14="http://schemas.microsoft.com/office/powerpoint/2010/main" val="3929118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B61BEF0D-F0BB-DE4B-95CE-6DB70DBA9567}" type="datetimeFigureOut">
              <a:rPr lang="en-US" smtClean="0"/>
              <a:pPr/>
              <a:t>8/31/2023</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4563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008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0661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4185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38476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7349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10465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61BEF0D-F0BB-DE4B-95CE-6DB70DBA9567}" type="datetimeFigureOut">
              <a:rPr lang="en-US" smtClean="0"/>
              <a:pPr/>
              <a:t>8/31/2023</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9324353"/>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 id="2147483994" r:id="rId15"/>
    <p:sldLayoutId id="2147483995" r:id="rId16"/>
    <p:sldLayoutId id="2147483996" r:id="rId17"/>
    <p:sldLayoutId id="2147483997" r:id="rId18"/>
    <p:sldLayoutId id="2147483998" r:id="rId19"/>
    <p:sldLayoutId id="2147483999" r:id="rId20"/>
    <p:sldLayoutId id="2147484000" r:id="rId21"/>
    <p:sldLayoutId id="2147484001" r:id="rId22"/>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hyperlink" Target="https://www.ahajournals.org/doi/suppl/10.1161/CIR.0000000000001063"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content.nejm.org/content/vol339/issue25/images/large/03f1.jpeg" TargetMode="Externa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hyperlink" Target="https://www.ahajournals.org/doi/suppl/10.1161/CIR.0000000000001063"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hyperlink" Target="https://www.ahajournals.org/doi/suppl/10.1161/CIR.0000000000001063"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hyperlink" Target="https://youtu.be/ie_Ojh7FNbY" TargetMode="Externa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content.nejm.org/content/vol361/issue23/images/large/08f1.jpeg" TargetMode="Externa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content.nejm.org/content/vol361/issue23/images/large/08f2.jpeg" TargetMode="Externa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4.emf"/></Relationships>
</file>

<file path=ppt/slides/_rels/slide1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ahajournals.org/doi/suppl/10.1161/CIR.0000000000001063"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upload.wikimedia.org/wikipedia/commons/b/b8/William_Withering.jpg" TargetMode="Externa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hyperlink" Target="http://www.lib.uiowa.edu/hardin/news_foxglove.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content.nejm.org/content/vol336/issue8/images/large/01f1.jpeg" TargetMode="Externa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hyperlink" Target="http://content.nejm.org/content/vol336/issue8/images/large/01f3.jpeg"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en.wikipedia.org/wiki/Atrioventricular_node" TargetMode="External"/><Relationship Id="rId2" Type="http://schemas.openxmlformats.org/officeDocument/2006/relationships/hyperlink" Target="http://en.wikipedia.org/wiki/Sinoatrial_node" TargetMode="External"/><Relationship Id="rId1" Type="http://schemas.openxmlformats.org/officeDocument/2006/relationships/slideLayout" Target="../slideLayouts/slideLayout2.xml"/><Relationship Id="rId4" Type="http://schemas.openxmlformats.org/officeDocument/2006/relationships/hyperlink" Target="http://en.wikipedia.org/wiki/Diastolic_depolarization"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7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slide" Target="slide77.xml"/></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2.xml"/><Relationship Id="rId5" Type="http://schemas.openxmlformats.org/officeDocument/2006/relationships/slide" Target="slide76.xml"/><Relationship Id="rId4" Type="http://schemas.openxmlformats.org/officeDocument/2006/relationships/image" Target="../media/image33.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368476"/>
          </a:xfrm>
        </p:spPr>
        <p:txBody>
          <a:bodyPr>
            <a:normAutofit fontScale="90000"/>
          </a:bodyPr>
          <a:lstStyle/>
          <a:p>
            <a:r>
              <a:rPr lang="en-US" dirty="0"/>
              <a:t>Heart Failure Management</a:t>
            </a:r>
            <a:br>
              <a:rPr lang="en-US" dirty="0"/>
            </a:br>
            <a:r>
              <a:rPr lang="en-US" sz="2400" dirty="0"/>
              <a:t>(2022 Guidelines)</a:t>
            </a:r>
            <a:br>
              <a:rPr lang="en-US" sz="2400" dirty="0"/>
            </a:br>
            <a:endParaRPr lang="en-US" sz="2400" dirty="0"/>
          </a:p>
        </p:txBody>
      </p:sp>
      <p:sp>
        <p:nvSpPr>
          <p:cNvPr id="3" name="Subtitle 2"/>
          <p:cNvSpPr>
            <a:spLocks noGrp="1"/>
          </p:cNvSpPr>
          <p:nvPr>
            <p:ph type="subTitle" idx="1"/>
          </p:nvPr>
        </p:nvSpPr>
        <p:spPr/>
        <p:txBody>
          <a:bodyPr>
            <a:normAutofit fontScale="92500" lnSpcReduction="10000"/>
          </a:bodyPr>
          <a:lstStyle/>
          <a:p>
            <a:r>
              <a:rPr lang="en-US" dirty="0"/>
              <a:t>Blake Wachter, MD, PhD</a:t>
            </a:r>
          </a:p>
          <a:p>
            <a:r>
              <a:rPr lang="en-US" dirty="0"/>
              <a:t>Idaho Heart Institute</a:t>
            </a:r>
          </a:p>
        </p:txBody>
      </p:sp>
      <p:sp>
        <p:nvSpPr>
          <p:cNvPr id="6" name="TextBox 5"/>
          <p:cNvSpPr txBox="1"/>
          <p:nvPr/>
        </p:nvSpPr>
        <p:spPr>
          <a:xfrm>
            <a:off x="6888516" y="4887918"/>
            <a:ext cx="1539204" cy="369332"/>
          </a:xfrm>
          <a:prstGeom prst="rect">
            <a:avLst/>
          </a:prstGeom>
          <a:noFill/>
        </p:spPr>
        <p:txBody>
          <a:bodyPr wrap="none" rtlCol="0">
            <a:spAutoFit/>
          </a:bodyPr>
          <a:lstStyle/>
          <a:p>
            <a:r>
              <a:rPr lang="en-US" dirty="0"/>
              <a:t>August 2023</a:t>
            </a:r>
          </a:p>
        </p:txBody>
      </p:sp>
      <p:pic>
        <p:nvPicPr>
          <p:cNvPr id="1026" name="Picture 2" descr="EIRMC - Your Idaho Falls Hospital | Eastern Idaho Regional Medical Center |  Idaho Falls, ID">
            <a:extLst>
              <a:ext uri="{FF2B5EF4-FFF2-40B4-BE49-F238E27FC236}">
                <a16:creationId xmlns:a16="http://schemas.microsoft.com/office/drawing/2014/main" id="{871E6BF0-B9AA-4BA9-6806-434B84D6F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6471" y="160868"/>
            <a:ext cx="42862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594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Diagnosing heart failure</a:t>
            </a:r>
          </a:p>
        </p:txBody>
      </p:sp>
      <p:sp>
        <p:nvSpPr>
          <p:cNvPr id="3" name="Content Placeholder 2"/>
          <p:cNvSpPr>
            <a:spLocks noGrp="1"/>
          </p:cNvSpPr>
          <p:nvPr>
            <p:ph idx="1"/>
          </p:nvPr>
        </p:nvSpPr>
        <p:spPr>
          <a:xfrm>
            <a:off x="677334" y="1661727"/>
            <a:ext cx="8596668" cy="4379635"/>
          </a:xfrm>
        </p:spPr>
        <p:txBody>
          <a:bodyPr>
            <a:normAutofit/>
          </a:bodyPr>
          <a:lstStyle/>
          <a:p>
            <a:r>
              <a:rPr lang="en-US" sz="2000" dirty="0"/>
              <a:t>There is no single test or procedure to diagnosis heart failure</a:t>
            </a:r>
          </a:p>
          <a:p>
            <a:pPr lvl="1"/>
            <a:r>
              <a:rPr lang="en-US" sz="2000" dirty="0"/>
              <a:t>Based on careful clinical history and physical exam</a:t>
            </a:r>
          </a:p>
          <a:p>
            <a:r>
              <a:rPr lang="en-US" sz="2000" dirty="0"/>
              <a:t>Heart failure is a catch all term</a:t>
            </a:r>
          </a:p>
          <a:p>
            <a:pPr lvl="1"/>
            <a:r>
              <a:rPr lang="en-US" sz="2000" dirty="0"/>
              <a:t>Disorders of pericardium, myocardium, endocardium, heart valves, great vessels, metabolic abnormalities</a:t>
            </a:r>
          </a:p>
          <a:p>
            <a:pPr lvl="1"/>
            <a:r>
              <a:rPr lang="en-US" sz="2000" dirty="0"/>
              <a:t>NOT synonymous for cardiomyopathy or LV dysfunction</a:t>
            </a:r>
          </a:p>
          <a:p>
            <a:pPr lvl="1"/>
            <a:endParaRPr lang="en-US" sz="2000" dirty="0"/>
          </a:p>
          <a:p>
            <a:r>
              <a:rPr lang="en-US" dirty="0"/>
              <a:t>New Terms To Learn</a:t>
            </a:r>
          </a:p>
          <a:p>
            <a:pPr lvl="1"/>
            <a:r>
              <a:rPr lang="en-US" dirty="0"/>
              <a:t>Heart failure with reduced EF (</a:t>
            </a:r>
            <a:r>
              <a:rPr lang="en-US" dirty="0" err="1"/>
              <a:t>HFrEF</a:t>
            </a:r>
            <a:r>
              <a:rPr lang="en-US" dirty="0"/>
              <a:t>) &lt; 40%</a:t>
            </a:r>
          </a:p>
          <a:p>
            <a:pPr lvl="1"/>
            <a:r>
              <a:rPr lang="en-US" dirty="0"/>
              <a:t>Heart failure with mildly reduced EF (</a:t>
            </a:r>
            <a:r>
              <a:rPr lang="en-US" dirty="0" err="1"/>
              <a:t>HFmrEF</a:t>
            </a:r>
            <a:r>
              <a:rPr lang="en-US" dirty="0"/>
              <a:t>)  41% &lt;EF &lt;49%</a:t>
            </a:r>
          </a:p>
          <a:p>
            <a:pPr lvl="1"/>
            <a:r>
              <a:rPr lang="en-US" sz="2000" dirty="0"/>
              <a:t>Heart failure with preserved EF (</a:t>
            </a:r>
            <a:r>
              <a:rPr lang="en-US" sz="2000" dirty="0" err="1"/>
              <a:t>HFpEF</a:t>
            </a:r>
            <a:r>
              <a:rPr lang="en-US" sz="2000" dirty="0"/>
              <a:t>) &gt; 50%</a:t>
            </a:r>
          </a:p>
          <a:p>
            <a:pPr lvl="1"/>
            <a:r>
              <a:rPr lang="en-US" dirty="0"/>
              <a:t>Heart Failure with improved EF  (</a:t>
            </a:r>
            <a:r>
              <a:rPr lang="en-US" dirty="0" err="1"/>
              <a:t>HFimpEF</a:t>
            </a:r>
            <a:r>
              <a:rPr lang="en-US" dirty="0"/>
              <a:t>) </a:t>
            </a:r>
            <a:endParaRPr lang="en-US" sz="2000" dirty="0"/>
          </a:p>
        </p:txBody>
      </p:sp>
    </p:spTree>
    <p:extLst>
      <p:ext uri="{BB962C8B-B14F-4D97-AF65-F5344CB8AC3E}">
        <p14:creationId xmlns:p14="http://schemas.microsoft.com/office/powerpoint/2010/main" val="42245526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E13947A-38AB-47B2-A626-DC6AAC174D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45437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9754-F71E-9665-DC84-3C868EFE5E58}"/>
              </a:ext>
            </a:extLst>
          </p:cNvPr>
          <p:cNvSpPr>
            <a:spLocks noGrp="1"/>
          </p:cNvSpPr>
          <p:nvPr>
            <p:ph type="ctrTitle"/>
          </p:nvPr>
        </p:nvSpPr>
        <p:spPr>
          <a:xfrm>
            <a:off x="5615888" y="673240"/>
            <a:ext cx="5951914" cy="3446373"/>
          </a:xfrm>
          <a:noFill/>
          <a:ln w="19050">
            <a:noFill/>
            <a:prstDash val="dash"/>
          </a:ln>
        </p:spPr>
        <p:txBody>
          <a:bodyPr vert="horz" lIns="91440" tIns="45720" rIns="91440" bIns="45720" rtlCol="0" anchor="b">
            <a:normAutofit/>
          </a:bodyPr>
          <a:lstStyle/>
          <a:p>
            <a:pPr algn="r"/>
            <a:r>
              <a:rPr lang="en-US" sz="4800"/>
              <a:t>Advanced Heart failure management</a:t>
            </a:r>
          </a:p>
        </p:txBody>
      </p:sp>
      <p:sp>
        <p:nvSpPr>
          <p:cNvPr id="3" name="Subtitle 2">
            <a:extLst>
              <a:ext uri="{FF2B5EF4-FFF2-40B4-BE49-F238E27FC236}">
                <a16:creationId xmlns:a16="http://schemas.microsoft.com/office/drawing/2014/main" id="{07CDBE65-87E3-1C92-FECA-F71C3685DA85}"/>
              </a:ext>
            </a:extLst>
          </p:cNvPr>
          <p:cNvSpPr>
            <a:spLocks noGrp="1"/>
          </p:cNvSpPr>
          <p:nvPr>
            <p:ph type="subTitle" idx="1"/>
          </p:nvPr>
        </p:nvSpPr>
        <p:spPr>
          <a:xfrm>
            <a:off x="5632265" y="4119613"/>
            <a:ext cx="5935535" cy="2058765"/>
          </a:xfrm>
          <a:noFill/>
          <a:ln w="19050">
            <a:noFill/>
            <a:prstDash val="dash"/>
          </a:ln>
        </p:spPr>
        <p:txBody>
          <a:bodyPr vert="horz" lIns="91440" tIns="45720" rIns="91440" bIns="45720" rtlCol="0">
            <a:normAutofit/>
          </a:bodyPr>
          <a:lstStyle/>
          <a:p>
            <a:pPr algn="r"/>
            <a:r>
              <a:rPr lang="en-US" dirty="0"/>
              <a:t>Douglas Blank, MD, FACC</a:t>
            </a:r>
            <a:endParaRPr lang="en-US"/>
          </a:p>
          <a:p>
            <a:pPr algn="r"/>
            <a:r>
              <a:rPr lang="en-US" dirty="0"/>
              <a:t>Idaho Heart Institute </a:t>
            </a:r>
            <a:endParaRPr lang="en-US"/>
          </a:p>
        </p:txBody>
      </p:sp>
      <p:sp>
        <p:nvSpPr>
          <p:cNvPr id="13" name="Rectangle 12">
            <a:extLst>
              <a:ext uri="{FF2B5EF4-FFF2-40B4-BE49-F238E27FC236}">
                <a16:creationId xmlns:a16="http://schemas.microsoft.com/office/drawing/2014/main" id="{E380A230-8900-4D9E-81BA-0A168CB22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2794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C36F764-2070-4EAA-BABB-591FC0A0F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53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1">
            <a:extLst>
              <a:ext uri="{FF2B5EF4-FFF2-40B4-BE49-F238E27FC236}">
                <a16:creationId xmlns:a16="http://schemas.microsoft.com/office/drawing/2014/main" id="{4A85CEC5-7DC0-4A97-A18B-2792208BF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8" y="643464"/>
            <a:ext cx="3992668" cy="5571072"/>
          </a:xfrm>
          <a:prstGeom prst="roundRect">
            <a:avLst>
              <a:gd name="adj" fmla="val 2403"/>
            </a:avLst>
          </a:prstGeom>
          <a:solidFill>
            <a:srgbClr val="FFFFFF"/>
          </a:solidFill>
          <a:ln>
            <a:noFill/>
          </a:ln>
          <a:effectLst>
            <a:innerShdw blurRad="114300">
              <a:srgbClr val="40404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person, hat&#10;&#10;Description automatically generated">
            <a:extLst>
              <a:ext uri="{FF2B5EF4-FFF2-40B4-BE49-F238E27FC236}">
                <a16:creationId xmlns:a16="http://schemas.microsoft.com/office/drawing/2014/main" id="{6FDBA6B7-C546-A952-93B4-D40752EA0D16}"/>
              </a:ext>
            </a:extLst>
          </p:cNvPr>
          <p:cNvPicPr>
            <a:picLocks noChangeAspect="1"/>
          </p:cNvPicPr>
          <p:nvPr/>
        </p:nvPicPr>
        <p:blipFill rotWithShape="1">
          <a:blip r:embed="rId2"/>
          <a:srcRect r="1154" b="-3"/>
          <a:stretch/>
        </p:blipFill>
        <p:spPr>
          <a:xfrm>
            <a:off x="1289902" y="1286928"/>
            <a:ext cx="2699540" cy="4284145"/>
          </a:xfrm>
          <a:prstGeom prst="rect">
            <a:avLst/>
          </a:prstGeom>
        </p:spPr>
      </p:pic>
      <p:sp>
        <p:nvSpPr>
          <p:cNvPr id="4" name="TextBox 3">
            <a:extLst>
              <a:ext uri="{FF2B5EF4-FFF2-40B4-BE49-F238E27FC236}">
                <a16:creationId xmlns:a16="http://schemas.microsoft.com/office/drawing/2014/main" id="{B7230A1E-6F68-F8D6-ECFD-C781534894EC}"/>
              </a:ext>
            </a:extLst>
          </p:cNvPr>
          <p:cNvSpPr txBox="1"/>
          <p:nvPr/>
        </p:nvSpPr>
        <p:spPr>
          <a:xfrm>
            <a:off x="7946782" y="681059"/>
            <a:ext cx="3203121" cy="369332"/>
          </a:xfrm>
          <a:prstGeom prst="rect">
            <a:avLst/>
          </a:prstGeom>
          <a:noFill/>
        </p:spPr>
        <p:txBody>
          <a:bodyPr wrap="none" rtlCol="0">
            <a:spAutoFit/>
          </a:bodyPr>
          <a:lstStyle/>
          <a:p>
            <a:pPr>
              <a:spcAft>
                <a:spcPts val="600"/>
              </a:spcAft>
            </a:pPr>
            <a:r>
              <a:rPr lang="en-US" dirty="0"/>
              <a:t>2022 ACC/HFSA Guidelines</a:t>
            </a:r>
          </a:p>
        </p:txBody>
      </p:sp>
    </p:spTree>
    <p:extLst>
      <p:ext uri="{BB962C8B-B14F-4D97-AF65-F5344CB8AC3E}">
        <p14:creationId xmlns:p14="http://schemas.microsoft.com/office/powerpoint/2010/main" val="3212428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8AED3-C2C1-0DB1-2535-45A1680C9362}"/>
              </a:ext>
            </a:extLst>
          </p:cNvPr>
          <p:cNvSpPr>
            <a:spLocks noGrp="1"/>
          </p:cNvSpPr>
          <p:nvPr>
            <p:ph type="title"/>
          </p:nvPr>
        </p:nvSpPr>
        <p:spPr>
          <a:xfrm>
            <a:off x="1582057" y="2564144"/>
            <a:ext cx="8610600" cy="1293028"/>
          </a:xfrm>
        </p:spPr>
        <p:txBody>
          <a:bodyPr/>
          <a:lstStyle/>
          <a:p>
            <a:r>
              <a:rPr lang="en-US" dirty="0"/>
              <a:t>Part 4:  ICD or CRT-D?</a:t>
            </a:r>
          </a:p>
        </p:txBody>
      </p:sp>
    </p:spTree>
    <p:extLst>
      <p:ext uri="{BB962C8B-B14F-4D97-AF65-F5344CB8AC3E}">
        <p14:creationId xmlns:p14="http://schemas.microsoft.com/office/powerpoint/2010/main" val="23308830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60" name="Rectangle 4"/>
          <p:cNvSpPr>
            <a:spLocks noGrp="1" noChangeArrowheads="1"/>
          </p:cNvSpPr>
          <p:nvPr>
            <p:ph type="title"/>
          </p:nvPr>
        </p:nvSpPr>
        <p:spPr/>
        <p:txBody>
          <a:bodyPr/>
          <a:lstStyle/>
          <a:p>
            <a:pPr>
              <a:defRPr/>
            </a:pPr>
            <a:r>
              <a:rPr lang="en-US" dirty="0"/>
              <a:t>ICDs Improve Survival  </a:t>
            </a:r>
          </a:p>
        </p:txBody>
      </p:sp>
      <p:grpSp>
        <p:nvGrpSpPr>
          <p:cNvPr id="59395" name="Group 42"/>
          <p:cNvGrpSpPr>
            <a:grpSpLocks/>
          </p:cNvGrpSpPr>
          <p:nvPr/>
        </p:nvGrpSpPr>
        <p:grpSpPr bwMode="auto">
          <a:xfrm>
            <a:off x="455250" y="2193698"/>
            <a:ext cx="9447212" cy="4056062"/>
            <a:chOff x="322" y="1085"/>
            <a:chExt cx="5951" cy="2555"/>
          </a:xfrm>
        </p:grpSpPr>
        <p:grpSp>
          <p:nvGrpSpPr>
            <p:cNvPr id="59400" name="Group 41"/>
            <p:cNvGrpSpPr>
              <a:grpSpLocks/>
            </p:cNvGrpSpPr>
            <p:nvPr/>
          </p:nvGrpSpPr>
          <p:grpSpPr bwMode="auto">
            <a:xfrm>
              <a:off x="322" y="1085"/>
              <a:ext cx="2956" cy="2555"/>
              <a:chOff x="322" y="1077"/>
              <a:chExt cx="2956" cy="2555"/>
            </a:xfrm>
          </p:grpSpPr>
          <p:sp>
            <p:nvSpPr>
              <p:cNvPr id="403461" name="Line 5"/>
              <p:cNvSpPr>
                <a:spLocks noChangeAspect="1" noChangeShapeType="1"/>
              </p:cNvSpPr>
              <p:nvPr/>
            </p:nvSpPr>
            <p:spPr bwMode="auto">
              <a:xfrm>
                <a:off x="978" y="1163"/>
                <a:ext cx="0" cy="1939"/>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62" name="Line 6"/>
              <p:cNvSpPr>
                <a:spLocks noChangeAspect="1" noChangeShapeType="1"/>
              </p:cNvSpPr>
              <p:nvPr/>
            </p:nvSpPr>
            <p:spPr bwMode="auto">
              <a:xfrm>
                <a:off x="978" y="3094"/>
                <a:ext cx="2273" cy="0"/>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63" name="Freeform 7"/>
              <p:cNvSpPr>
                <a:spLocks noChangeAspect="1"/>
              </p:cNvSpPr>
              <p:nvPr/>
            </p:nvSpPr>
            <p:spPr bwMode="auto">
              <a:xfrm>
                <a:off x="1006" y="1177"/>
                <a:ext cx="2181" cy="1463"/>
              </a:xfrm>
              <a:custGeom>
                <a:avLst/>
                <a:gdLst/>
                <a:ahLst/>
                <a:cxnLst>
                  <a:cxn ang="0">
                    <a:pos x="2794" y="1590"/>
                  </a:cxn>
                  <a:cxn ang="0">
                    <a:pos x="2751" y="1513"/>
                  </a:cxn>
                  <a:cxn ang="0">
                    <a:pos x="2657" y="1458"/>
                  </a:cxn>
                  <a:cxn ang="0">
                    <a:pos x="2622" y="1410"/>
                  </a:cxn>
                  <a:cxn ang="0">
                    <a:pos x="2580" y="1355"/>
                  </a:cxn>
                  <a:cxn ang="0">
                    <a:pos x="2545" y="1308"/>
                  </a:cxn>
                  <a:cxn ang="0">
                    <a:pos x="2301" y="1260"/>
                  </a:cxn>
                  <a:cxn ang="0">
                    <a:pos x="2267" y="1166"/>
                  </a:cxn>
                  <a:cxn ang="0">
                    <a:pos x="2112" y="1136"/>
                  </a:cxn>
                  <a:cxn ang="0">
                    <a:pos x="1984" y="1106"/>
                  </a:cxn>
                  <a:cxn ang="0">
                    <a:pos x="1928" y="1068"/>
                  </a:cxn>
                  <a:cxn ang="0">
                    <a:pos x="1898" y="1008"/>
                  </a:cxn>
                  <a:cxn ang="0">
                    <a:pos x="1761" y="995"/>
                  </a:cxn>
                  <a:cxn ang="0">
                    <a:pos x="1722" y="952"/>
                  </a:cxn>
                  <a:cxn ang="0">
                    <a:pos x="1684" y="926"/>
                  </a:cxn>
                  <a:cxn ang="0">
                    <a:pos x="1517" y="849"/>
                  </a:cxn>
                  <a:cxn ang="0">
                    <a:pos x="1375" y="828"/>
                  </a:cxn>
                  <a:cxn ang="0">
                    <a:pos x="1281" y="802"/>
                  </a:cxn>
                  <a:cxn ang="0">
                    <a:pos x="1191" y="742"/>
                  </a:cxn>
                  <a:cxn ang="0">
                    <a:pos x="1144" y="678"/>
                  </a:cxn>
                  <a:cxn ang="0">
                    <a:pos x="1122" y="630"/>
                  </a:cxn>
                  <a:cxn ang="0">
                    <a:pos x="1045" y="566"/>
                  </a:cxn>
                  <a:cxn ang="0">
                    <a:pos x="977" y="519"/>
                  </a:cxn>
                  <a:cxn ang="0">
                    <a:pos x="891" y="472"/>
                  </a:cxn>
                  <a:cxn ang="0">
                    <a:pos x="805" y="433"/>
                  </a:cxn>
                  <a:cxn ang="0">
                    <a:pos x="741" y="378"/>
                  </a:cxn>
                  <a:cxn ang="0">
                    <a:pos x="685" y="356"/>
                  </a:cxn>
                  <a:cxn ang="0">
                    <a:pos x="587" y="339"/>
                  </a:cxn>
                  <a:cxn ang="0">
                    <a:pos x="535" y="279"/>
                  </a:cxn>
                  <a:cxn ang="0">
                    <a:pos x="441" y="249"/>
                  </a:cxn>
                  <a:cxn ang="0">
                    <a:pos x="360" y="232"/>
                  </a:cxn>
                  <a:cxn ang="0">
                    <a:pos x="282" y="210"/>
                  </a:cxn>
                  <a:cxn ang="0">
                    <a:pos x="240" y="180"/>
                  </a:cxn>
                  <a:cxn ang="0">
                    <a:pos x="184" y="116"/>
                  </a:cxn>
                  <a:cxn ang="0">
                    <a:pos x="120" y="108"/>
                  </a:cxn>
                  <a:cxn ang="0">
                    <a:pos x="90" y="65"/>
                  </a:cxn>
                  <a:cxn ang="0">
                    <a:pos x="25" y="43"/>
                  </a:cxn>
                </a:cxnLst>
                <a:rect l="0" t="0" r="r" b="b"/>
                <a:pathLst>
                  <a:path w="3454" h="1590">
                    <a:moveTo>
                      <a:pt x="3454" y="1590"/>
                    </a:moveTo>
                    <a:lnTo>
                      <a:pt x="2794" y="1590"/>
                    </a:lnTo>
                    <a:lnTo>
                      <a:pt x="2785" y="1518"/>
                    </a:lnTo>
                    <a:lnTo>
                      <a:pt x="2751" y="1513"/>
                    </a:lnTo>
                    <a:lnTo>
                      <a:pt x="2751" y="1458"/>
                    </a:lnTo>
                    <a:lnTo>
                      <a:pt x="2657" y="1458"/>
                    </a:lnTo>
                    <a:lnTo>
                      <a:pt x="2657" y="1410"/>
                    </a:lnTo>
                    <a:lnTo>
                      <a:pt x="2622" y="1410"/>
                    </a:lnTo>
                    <a:lnTo>
                      <a:pt x="2622" y="1359"/>
                    </a:lnTo>
                    <a:lnTo>
                      <a:pt x="2580" y="1355"/>
                    </a:lnTo>
                    <a:lnTo>
                      <a:pt x="2580" y="1308"/>
                    </a:lnTo>
                    <a:lnTo>
                      <a:pt x="2545" y="1308"/>
                    </a:lnTo>
                    <a:lnTo>
                      <a:pt x="2532" y="1265"/>
                    </a:lnTo>
                    <a:lnTo>
                      <a:pt x="2301" y="1260"/>
                    </a:lnTo>
                    <a:lnTo>
                      <a:pt x="2292" y="1196"/>
                    </a:lnTo>
                    <a:lnTo>
                      <a:pt x="2267" y="1166"/>
                    </a:lnTo>
                    <a:lnTo>
                      <a:pt x="2117" y="1166"/>
                    </a:lnTo>
                    <a:lnTo>
                      <a:pt x="2112" y="1136"/>
                    </a:lnTo>
                    <a:lnTo>
                      <a:pt x="2010" y="1140"/>
                    </a:lnTo>
                    <a:lnTo>
                      <a:pt x="1984" y="1106"/>
                    </a:lnTo>
                    <a:lnTo>
                      <a:pt x="1967" y="1080"/>
                    </a:lnTo>
                    <a:lnTo>
                      <a:pt x="1928" y="1068"/>
                    </a:lnTo>
                    <a:lnTo>
                      <a:pt x="1907" y="1046"/>
                    </a:lnTo>
                    <a:lnTo>
                      <a:pt x="1898" y="1008"/>
                    </a:lnTo>
                    <a:lnTo>
                      <a:pt x="1795" y="1016"/>
                    </a:lnTo>
                    <a:lnTo>
                      <a:pt x="1761" y="995"/>
                    </a:lnTo>
                    <a:lnTo>
                      <a:pt x="1731" y="982"/>
                    </a:lnTo>
                    <a:lnTo>
                      <a:pt x="1722" y="952"/>
                    </a:lnTo>
                    <a:lnTo>
                      <a:pt x="1688" y="956"/>
                    </a:lnTo>
                    <a:lnTo>
                      <a:pt x="1684" y="926"/>
                    </a:lnTo>
                    <a:lnTo>
                      <a:pt x="1538" y="935"/>
                    </a:lnTo>
                    <a:lnTo>
                      <a:pt x="1517" y="849"/>
                    </a:lnTo>
                    <a:lnTo>
                      <a:pt x="1388" y="866"/>
                    </a:lnTo>
                    <a:lnTo>
                      <a:pt x="1375" y="828"/>
                    </a:lnTo>
                    <a:lnTo>
                      <a:pt x="1302" y="836"/>
                    </a:lnTo>
                    <a:lnTo>
                      <a:pt x="1281" y="802"/>
                    </a:lnTo>
                    <a:lnTo>
                      <a:pt x="1238" y="793"/>
                    </a:lnTo>
                    <a:lnTo>
                      <a:pt x="1191" y="742"/>
                    </a:lnTo>
                    <a:lnTo>
                      <a:pt x="1170" y="720"/>
                    </a:lnTo>
                    <a:lnTo>
                      <a:pt x="1144" y="678"/>
                    </a:lnTo>
                    <a:lnTo>
                      <a:pt x="1118" y="665"/>
                    </a:lnTo>
                    <a:lnTo>
                      <a:pt x="1122" y="630"/>
                    </a:lnTo>
                    <a:lnTo>
                      <a:pt x="1062" y="588"/>
                    </a:lnTo>
                    <a:lnTo>
                      <a:pt x="1045" y="566"/>
                    </a:lnTo>
                    <a:lnTo>
                      <a:pt x="1011" y="532"/>
                    </a:lnTo>
                    <a:lnTo>
                      <a:pt x="977" y="519"/>
                    </a:lnTo>
                    <a:lnTo>
                      <a:pt x="925" y="519"/>
                    </a:lnTo>
                    <a:lnTo>
                      <a:pt x="891" y="472"/>
                    </a:lnTo>
                    <a:lnTo>
                      <a:pt x="844" y="450"/>
                    </a:lnTo>
                    <a:lnTo>
                      <a:pt x="805" y="433"/>
                    </a:lnTo>
                    <a:lnTo>
                      <a:pt x="775" y="403"/>
                    </a:lnTo>
                    <a:lnTo>
                      <a:pt x="741" y="378"/>
                    </a:lnTo>
                    <a:lnTo>
                      <a:pt x="715" y="378"/>
                    </a:lnTo>
                    <a:lnTo>
                      <a:pt x="685" y="356"/>
                    </a:lnTo>
                    <a:lnTo>
                      <a:pt x="617" y="339"/>
                    </a:lnTo>
                    <a:lnTo>
                      <a:pt x="587" y="339"/>
                    </a:lnTo>
                    <a:lnTo>
                      <a:pt x="574" y="288"/>
                    </a:lnTo>
                    <a:lnTo>
                      <a:pt x="535" y="279"/>
                    </a:lnTo>
                    <a:lnTo>
                      <a:pt x="497" y="266"/>
                    </a:lnTo>
                    <a:lnTo>
                      <a:pt x="441" y="249"/>
                    </a:lnTo>
                    <a:lnTo>
                      <a:pt x="420" y="228"/>
                    </a:lnTo>
                    <a:lnTo>
                      <a:pt x="360" y="232"/>
                    </a:lnTo>
                    <a:lnTo>
                      <a:pt x="338" y="219"/>
                    </a:lnTo>
                    <a:lnTo>
                      <a:pt x="282" y="210"/>
                    </a:lnTo>
                    <a:lnTo>
                      <a:pt x="265" y="189"/>
                    </a:lnTo>
                    <a:lnTo>
                      <a:pt x="240" y="180"/>
                    </a:lnTo>
                    <a:lnTo>
                      <a:pt x="192" y="150"/>
                    </a:lnTo>
                    <a:lnTo>
                      <a:pt x="184" y="116"/>
                    </a:lnTo>
                    <a:lnTo>
                      <a:pt x="154" y="112"/>
                    </a:lnTo>
                    <a:lnTo>
                      <a:pt x="120" y="108"/>
                    </a:lnTo>
                    <a:lnTo>
                      <a:pt x="115" y="78"/>
                    </a:lnTo>
                    <a:lnTo>
                      <a:pt x="90" y="65"/>
                    </a:lnTo>
                    <a:lnTo>
                      <a:pt x="68" y="52"/>
                    </a:lnTo>
                    <a:lnTo>
                      <a:pt x="25" y="43"/>
                    </a:lnTo>
                    <a:lnTo>
                      <a:pt x="0" y="0"/>
                    </a:lnTo>
                  </a:path>
                </a:pathLst>
              </a:custGeom>
              <a:noFill/>
              <a:ln w="38100" cmpd="sng">
                <a:solidFill>
                  <a:srgbClr val="FF9900"/>
                </a:solidFill>
                <a:round/>
                <a:headEnd/>
                <a:tailEnd/>
              </a:ln>
              <a:effectLst/>
            </p:spPr>
            <p:txBody>
              <a:bodyPr wrap="none" anchor="ctr"/>
              <a:lstStyle/>
              <a:p>
                <a:pPr>
                  <a:defRPr/>
                </a:pPr>
                <a:endParaRPr lang="en-US">
                  <a:latin typeface="Arial" charset="0"/>
                </a:endParaRPr>
              </a:p>
            </p:txBody>
          </p:sp>
          <p:sp>
            <p:nvSpPr>
              <p:cNvPr id="403464" name="Line 8"/>
              <p:cNvSpPr>
                <a:spLocks noChangeAspect="1" noChangeShapeType="1"/>
              </p:cNvSpPr>
              <p:nvPr/>
            </p:nvSpPr>
            <p:spPr bwMode="auto">
              <a:xfrm flipH="1">
                <a:off x="921" y="1176"/>
                <a:ext cx="56" cy="0"/>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65" name="Line 9"/>
              <p:cNvSpPr>
                <a:spLocks noChangeAspect="1" noChangeShapeType="1"/>
              </p:cNvSpPr>
              <p:nvPr/>
            </p:nvSpPr>
            <p:spPr bwMode="auto">
              <a:xfrm flipH="1">
                <a:off x="921" y="1582"/>
                <a:ext cx="56" cy="0"/>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66" name="Line 10"/>
              <p:cNvSpPr>
                <a:spLocks noChangeAspect="1" noChangeShapeType="1"/>
              </p:cNvSpPr>
              <p:nvPr/>
            </p:nvSpPr>
            <p:spPr bwMode="auto">
              <a:xfrm flipH="1">
                <a:off x="921" y="1992"/>
                <a:ext cx="56" cy="0"/>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67" name="Line 11"/>
              <p:cNvSpPr>
                <a:spLocks noChangeAspect="1" noChangeShapeType="1"/>
              </p:cNvSpPr>
              <p:nvPr/>
            </p:nvSpPr>
            <p:spPr bwMode="auto">
              <a:xfrm flipH="1">
                <a:off x="921" y="2398"/>
                <a:ext cx="56" cy="0"/>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68" name="Line 12"/>
              <p:cNvSpPr>
                <a:spLocks noChangeAspect="1" noChangeShapeType="1"/>
              </p:cNvSpPr>
              <p:nvPr/>
            </p:nvSpPr>
            <p:spPr bwMode="auto">
              <a:xfrm flipH="1">
                <a:off x="921" y="2803"/>
                <a:ext cx="56" cy="0"/>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69" name="Line 13"/>
              <p:cNvSpPr>
                <a:spLocks noChangeAspect="1" noChangeShapeType="1"/>
              </p:cNvSpPr>
              <p:nvPr/>
            </p:nvSpPr>
            <p:spPr bwMode="auto">
              <a:xfrm flipH="1">
                <a:off x="921" y="3097"/>
                <a:ext cx="56" cy="0"/>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70" name="Line 14"/>
              <p:cNvSpPr>
                <a:spLocks noChangeAspect="1" noChangeShapeType="1"/>
              </p:cNvSpPr>
              <p:nvPr/>
            </p:nvSpPr>
            <p:spPr bwMode="auto">
              <a:xfrm>
                <a:off x="979" y="3094"/>
                <a:ext cx="0" cy="92"/>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71" name="Line 15"/>
              <p:cNvSpPr>
                <a:spLocks noChangeAspect="1" noChangeShapeType="1"/>
              </p:cNvSpPr>
              <p:nvPr/>
            </p:nvSpPr>
            <p:spPr bwMode="auto">
              <a:xfrm>
                <a:off x="1544" y="3094"/>
                <a:ext cx="0" cy="92"/>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72" name="Line 16"/>
              <p:cNvSpPr>
                <a:spLocks noChangeAspect="1" noChangeShapeType="1"/>
              </p:cNvSpPr>
              <p:nvPr/>
            </p:nvSpPr>
            <p:spPr bwMode="auto">
              <a:xfrm>
                <a:off x="2094" y="3094"/>
                <a:ext cx="0" cy="92"/>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73" name="Line 17"/>
              <p:cNvSpPr>
                <a:spLocks noChangeAspect="1" noChangeShapeType="1"/>
              </p:cNvSpPr>
              <p:nvPr/>
            </p:nvSpPr>
            <p:spPr bwMode="auto">
              <a:xfrm>
                <a:off x="2644" y="3094"/>
                <a:ext cx="0" cy="92"/>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74" name="Line 18"/>
              <p:cNvSpPr>
                <a:spLocks noChangeAspect="1" noChangeShapeType="1"/>
              </p:cNvSpPr>
              <p:nvPr/>
            </p:nvSpPr>
            <p:spPr bwMode="auto">
              <a:xfrm>
                <a:off x="3193" y="3094"/>
                <a:ext cx="0" cy="92"/>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59416" name="Rectangle 19"/>
              <p:cNvSpPr>
                <a:spLocks noChangeAspect="1" noChangeArrowheads="1"/>
              </p:cNvSpPr>
              <p:nvPr/>
            </p:nvSpPr>
            <p:spPr bwMode="auto">
              <a:xfrm>
                <a:off x="2272" y="1702"/>
                <a:ext cx="603"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b="1">
                    <a:solidFill>
                      <a:schemeClr val="tx1"/>
                    </a:solidFill>
                  </a:rPr>
                  <a:t>ICD</a:t>
                </a:r>
              </a:p>
            </p:txBody>
          </p:sp>
          <p:sp>
            <p:nvSpPr>
              <p:cNvPr id="59417" name="Rectangle 20"/>
              <p:cNvSpPr>
                <a:spLocks noChangeAspect="1" noChangeArrowheads="1"/>
              </p:cNvSpPr>
              <p:nvPr/>
            </p:nvSpPr>
            <p:spPr bwMode="auto">
              <a:xfrm>
                <a:off x="1804" y="2446"/>
                <a:ext cx="1022"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600" b="1">
                    <a:solidFill>
                      <a:schemeClr val="tx1"/>
                    </a:solidFill>
                  </a:rPr>
                  <a:t>Conventional</a:t>
                </a:r>
              </a:p>
            </p:txBody>
          </p:sp>
          <p:sp>
            <p:nvSpPr>
              <p:cNvPr id="59418" name="Rectangle 21"/>
              <p:cNvSpPr>
                <a:spLocks noChangeAspect="1" noChangeArrowheads="1"/>
              </p:cNvSpPr>
              <p:nvPr/>
            </p:nvSpPr>
            <p:spPr bwMode="auto">
              <a:xfrm>
                <a:off x="1518" y="2808"/>
                <a:ext cx="106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600" b="1">
                    <a:solidFill>
                      <a:schemeClr val="tx1"/>
                    </a:solidFill>
                  </a:rPr>
                  <a:t>P = 0.007</a:t>
                </a:r>
              </a:p>
            </p:txBody>
          </p:sp>
          <p:sp>
            <p:nvSpPr>
              <p:cNvPr id="59419" name="Rectangle 22"/>
              <p:cNvSpPr>
                <a:spLocks noChangeAspect="1" noChangeArrowheads="1"/>
              </p:cNvSpPr>
              <p:nvPr/>
            </p:nvSpPr>
            <p:spPr bwMode="auto">
              <a:xfrm>
                <a:off x="322" y="1077"/>
                <a:ext cx="603"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2000" b="1">
                    <a:solidFill>
                      <a:schemeClr val="tx1"/>
                    </a:solidFill>
                  </a:rPr>
                  <a:t>1.0</a:t>
                </a:r>
              </a:p>
            </p:txBody>
          </p:sp>
          <p:sp>
            <p:nvSpPr>
              <p:cNvPr id="59420" name="Rectangle 23"/>
              <p:cNvSpPr>
                <a:spLocks noChangeAspect="1" noChangeArrowheads="1"/>
              </p:cNvSpPr>
              <p:nvPr/>
            </p:nvSpPr>
            <p:spPr bwMode="auto">
              <a:xfrm>
                <a:off x="322" y="1474"/>
                <a:ext cx="603"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2000" b="1">
                    <a:solidFill>
                      <a:schemeClr val="tx1"/>
                    </a:solidFill>
                  </a:rPr>
                  <a:t>0.9</a:t>
                </a:r>
              </a:p>
            </p:txBody>
          </p:sp>
          <p:sp>
            <p:nvSpPr>
              <p:cNvPr id="59421" name="Rectangle 24"/>
              <p:cNvSpPr>
                <a:spLocks noChangeAspect="1" noChangeArrowheads="1"/>
              </p:cNvSpPr>
              <p:nvPr/>
            </p:nvSpPr>
            <p:spPr bwMode="auto">
              <a:xfrm>
                <a:off x="322" y="1879"/>
                <a:ext cx="603"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2000" b="1">
                    <a:solidFill>
                      <a:schemeClr val="tx1"/>
                    </a:solidFill>
                  </a:rPr>
                  <a:t>0.8</a:t>
                </a:r>
              </a:p>
            </p:txBody>
          </p:sp>
          <p:sp>
            <p:nvSpPr>
              <p:cNvPr id="59422" name="Rectangle 25"/>
              <p:cNvSpPr>
                <a:spLocks noChangeAspect="1" noChangeArrowheads="1"/>
              </p:cNvSpPr>
              <p:nvPr/>
            </p:nvSpPr>
            <p:spPr bwMode="auto">
              <a:xfrm>
                <a:off x="322" y="2284"/>
                <a:ext cx="60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2000" b="1">
                    <a:solidFill>
                      <a:schemeClr val="tx1"/>
                    </a:solidFill>
                  </a:rPr>
                  <a:t>0.7</a:t>
                </a:r>
              </a:p>
            </p:txBody>
          </p:sp>
          <p:sp>
            <p:nvSpPr>
              <p:cNvPr id="59423" name="Rectangle 26"/>
              <p:cNvSpPr>
                <a:spLocks noChangeAspect="1" noChangeArrowheads="1"/>
              </p:cNvSpPr>
              <p:nvPr/>
            </p:nvSpPr>
            <p:spPr bwMode="auto">
              <a:xfrm>
                <a:off x="322" y="2688"/>
                <a:ext cx="603"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2000" b="1">
                    <a:solidFill>
                      <a:schemeClr val="tx1"/>
                    </a:solidFill>
                  </a:rPr>
                  <a:t>0.6</a:t>
                </a:r>
              </a:p>
            </p:txBody>
          </p:sp>
          <p:sp>
            <p:nvSpPr>
              <p:cNvPr id="59424" name="Rectangle 27"/>
              <p:cNvSpPr>
                <a:spLocks noChangeAspect="1" noChangeArrowheads="1"/>
              </p:cNvSpPr>
              <p:nvPr/>
            </p:nvSpPr>
            <p:spPr bwMode="auto">
              <a:xfrm>
                <a:off x="322" y="2983"/>
                <a:ext cx="60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2000" b="1">
                    <a:solidFill>
                      <a:schemeClr val="tx1"/>
                    </a:solidFill>
                  </a:rPr>
                  <a:t>0.0</a:t>
                </a:r>
              </a:p>
            </p:txBody>
          </p:sp>
          <p:sp>
            <p:nvSpPr>
              <p:cNvPr id="403484" name="Line 28"/>
              <p:cNvSpPr>
                <a:spLocks noChangeAspect="1" noChangeShapeType="1"/>
              </p:cNvSpPr>
              <p:nvPr/>
            </p:nvSpPr>
            <p:spPr bwMode="auto">
              <a:xfrm flipV="1">
                <a:off x="927" y="2891"/>
                <a:ext cx="94" cy="74"/>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85" name="Line 29"/>
              <p:cNvSpPr>
                <a:spLocks noChangeAspect="1" noChangeShapeType="1"/>
              </p:cNvSpPr>
              <p:nvPr/>
            </p:nvSpPr>
            <p:spPr bwMode="auto">
              <a:xfrm flipV="1">
                <a:off x="936" y="2929"/>
                <a:ext cx="95" cy="75"/>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59427" name="Rectangle 30"/>
              <p:cNvSpPr>
                <a:spLocks noChangeAspect="1" noChangeArrowheads="1"/>
              </p:cNvSpPr>
              <p:nvPr/>
            </p:nvSpPr>
            <p:spPr bwMode="auto">
              <a:xfrm>
                <a:off x="892" y="3202"/>
                <a:ext cx="166"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2000" b="1">
                    <a:solidFill>
                      <a:schemeClr val="tx1"/>
                    </a:solidFill>
                  </a:rPr>
                  <a:t>0</a:t>
                </a:r>
              </a:p>
            </p:txBody>
          </p:sp>
          <p:sp>
            <p:nvSpPr>
              <p:cNvPr id="59428" name="Rectangle 31"/>
              <p:cNvSpPr>
                <a:spLocks noChangeAspect="1" noChangeArrowheads="1"/>
              </p:cNvSpPr>
              <p:nvPr/>
            </p:nvSpPr>
            <p:spPr bwMode="auto">
              <a:xfrm>
                <a:off x="1461" y="3202"/>
                <a:ext cx="167"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2000" b="1">
                    <a:solidFill>
                      <a:schemeClr val="tx1"/>
                    </a:solidFill>
                  </a:rPr>
                  <a:t>1</a:t>
                </a:r>
              </a:p>
            </p:txBody>
          </p:sp>
          <p:sp>
            <p:nvSpPr>
              <p:cNvPr id="59429" name="Rectangle 32"/>
              <p:cNvSpPr>
                <a:spLocks noChangeAspect="1" noChangeArrowheads="1"/>
              </p:cNvSpPr>
              <p:nvPr/>
            </p:nvSpPr>
            <p:spPr bwMode="auto">
              <a:xfrm>
                <a:off x="2011" y="3202"/>
                <a:ext cx="167"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2000" b="1">
                    <a:solidFill>
                      <a:schemeClr val="tx1"/>
                    </a:solidFill>
                  </a:rPr>
                  <a:t>2</a:t>
                </a:r>
              </a:p>
            </p:txBody>
          </p:sp>
          <p:sp>
            <p:nvSpPr>
              <p:cNvPr id="59430" name="Rectangle 33"/>
              <p:cNvSpPr>
                <a:spLocks noChangeAspect="1" noChangeArrowheads="1"/>
              </p:cNvSpPr>
              <p:nvPr/>
            </p:nvSpPr>
            <p:spPr bwMode="auto">
              <a:xfrm>
                <a:off x="2561" y="3202"/>
                <a:ext cx="167"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2000" b="1">
                    <a:solidFill>
                      <a:schemeClr val="tx1"/>
                    </a:solidFill>
                  </a:rPr>
                  <a:t>3</a:t>
                </a:r>
              </a:p>
            </p:txBody>
          </p:sp>
          <p:sp>
            <p:nvSpPr>
              <p:cNvPr id="59431" name="Rectangle 34"/>
              <p:cNvSpPr>
                <a:spLocks noChangeAspect="1" noChangeArrowheads="1"/>
              </p:cNvSpPr>
              <p:nvPr/>
            </p:nvSpPr>
            <p:spPr bwMode="auto">
              <a:xfrm>
                <a:off x="3111" y="3202"/>
                <a:ext cx="167"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2000" b="1">
                    <a:solidFill>
                      <a:schemeClr val="tx1"/>
                    </a:solidFill>
                  </a:rPr>
                  <a:t>4</a:t>
                </a:r>
              </a:p>
            </p:txBody>
          </p:sp>
          <p:sp>
            <p:nvSpPr>
              <p:cNvPr id="59432" name="Rectangle 35"/>
              <p:cNvSpPr>
                <a:spLocks noChangeAspect="1" noChangeArrowheads="1"/>
              </p:cNvSpPr>
              <p:nvPr/>
            </p:nvSpPr>
            <p:spPr bwMode="auto">
              <a:xfrm>
                <a:off x="1774" y="3409"/>
                <a:ext cx="60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b="1">
                    <a:solidFill>
                      <a:schemeClr val="tx1"/>
                    </a:solidFill>
                  </a:rPr>
                  <a:t>Year</a:t>
                </a:r>
              </a:p>
            </p:txBody>
          </p:sp>
          <p:sp>
            <p:nvSpPr>
              <p:cNvPr id="403492" name="Freeform 36"/>
              <p:cNvSpPr>
                <a:spLocks noChangeAspect="1"/>
              </p:cNvSpPr>
              <p:nvPr/>
            </p:nvSpPr>
            <p:spPr bwMode="auto">
              <a:xfrm>
                <a:off x="1014" y="1144"/>
                <a:ext cx="2189" cy="1032"/>
              </a:xfrm>
              <a:custGeom>
                <a:avLst/>
                <a:gdLst/>
                <a:ahLst/>
                <a:cxnLst>
                  <a:cxn ang="0">
                    <a:pos x="0" y="0"/>
                  </a:cxn>
                  <a:cxn ang="0">
                    <a:pos x="180" y="108"/>
                  </a:cxn>
                  <a:cxn ang="0">
                    <a:pos x="312" y="180"/>
                  </a:cxn>
                  <a:cxn ang="0">
                    <a:pos x="348" y="216"/>
                  </a:cxn>
                  <a:cxn ang="0">
                    <a:pos x="384" y="204"/>
                  </a:cxn>
                  <a:cxn ang="0">
                    <a:pos x="432" y="234"/>
                  </a:cxn>
                  <a:cxn ang="0">
                    <a:pos x="498" y="258"/>
                  </a:cxn>
                  <a:cxn ang="0">
                    <a:pos x="576" y="282"/>
                  </a:cxn>
                  <a:cxn ang="0">
                    <a:pos x="678" y="318"/>
                  </a:cxn>
                  <a:cxn ang="0">
                    <a:pos x="732" y="360"/>
                  </a:cxn>
                  <a:cxn ang="0">
                    <a:pos x="834" y="366"/>
                  </a:cxn>
                  <a:cxn ang="0">
                    <a:pos x="864" y="402"/>
                  </a:cxn>
                  <a:cxn ang="0">
                    <a:pos x="930" y="420"/>
                  </a:cxn>
                  <a:cxn ang="0">
                    <a:pos x="960" y="444"/>
                  </a:cxn>
                  <a:cxn ang="0">
                    <a:pos x="1050" y="450"/>
                  </a:cxn>
                  <a:cxn ang="0">
                    <a:pos x="1116" y="480"/>
                  </a:cxn>
                  <a:cxn ang="0">
                    <a:pos x="1224" y="492"/>
                  </a:cxn>
                  <a:cxn ang="0">
                    <a:pos x="1296" y="540"/>
                  </a:cxn>
                  <a:cxn ang="0">
                    <a:pos x="1350" y="552"/>
                  </a:cxn>
                  <a:cxn ang="0">
                    <a:pos x="1422" y="582"/>
                  </a:cxn>
                  <a:cxn ang="0">
                    <a:pos x="1464" y="600"/>
                  </a:cxn>
                  <a:cxn ang="0">
                    <a:pos x="1536" y="624"/>
                  </a:cxn>
                  <a:cxn ang="0">
                    <a:pos x="1584" y="630"/>
                  </a:cxn>
                  <a:cxn ang="0">
                    <a:pos x="1620" y="678"/>
                  </a:cxn>
                  <a:cxn ang="0">
                    <a:pos x="1818" y="726"/>
                  </a:cxn>
                  <a:cxn ang="0">
                    <a:pos x="2004" y="774"/>
                  </a:cxn>
                  <a:cxn ang="0">
                    <a:pos x="2130" y="846"/>
                  </a:cxn>
                  <a:cxn ang="0">
                    <a:pos x="2190" y="852"/>
                  </a:cxn>
                  <a:cxn ang="0">
                    <a:pos x="2226" y="882"/>
                  </a:cxn>
                  <a:cxn ang="0">
                    <a:pos x="2304" y="906"/>
                  </a:cxn>
                  <a:cxn ang="0">
                    <a:pos x="2358" y="924"/>
                  </a:cxn>
                  <a:cxn ang="0">
                    <a:pos x="2400" y="942"/>
                  </a:cxn>
                  <a:cxn ang="0">
                    <a:pos x="2478" y="966"/>
                  </a:cxn>
                  <a:cxn ang="0">
                    <a:pos x="2508" y="996"/>
                  </a:cxn>
                  <a:cxn ang="0">
                    <a:pos x="2598" y="984"/>
                  </a:cxn>
                  <a:cxn ang="0">
                    <a:pos x="2670" y="1020"/>
                  </a:cxn>
                  <a:cxn ang="0">
                    <a:pos x="2832" y="1026"/>
                  </a:cxn>
                  <a:cxn ang="0">
                    <a:pos x="2862" y="1074"/>
                  </a:cxn>
                  <a:cxn ang="0">
                    <a:pos x="2994" y="1074"/>
                  </a:cxn>
                  <a:cxn ang="0">
                    <a:pos x="2988" y="1122"/>
                  </a:cxn>
                  <a:cxn ang="0">
                    <a:pos x="3468" y="1122"/>
                  </a:cxn>
                </a:cxnLst>
                <a:rect l="0" t="0" r="r" b="b"/>
                <a:pathLst>
                  <a:path w="3468" h="1122">
                    <a:moveTo>
                      <a:pt x="0" y="0"/>
                    </a:moveTo>
                    <a:lnTo>
                      <a:pt x="180" y="108"/>
                    </a:lnTo>
                    <a:lnTo>
                      <a:pt x="312" y="180"/>
                    </a:lnTo>
                    <a:lnTo>
                      <a:pt x="348" y="216"/>
                    </a:lnTo>
                    <a:lnTo>
                      <a:pt x="384" y="204"/>
                    </a:lnTo>
                    <a:lnTo>
                      <a:pt x="432" y="234"/>
                    </a:lnTo>
                    <a:lnTo>
                      <a:pt x="498" y="258"/>
                    </a:lnTo>
                    <a:lnTo>
                      <a:pt x="576" y="282"/>
                    </a:lnTo>
                    <a:lnTo>
                      <a:pt x="678" y="318"/>
                    </a:lnTo>
                    <a:lnTo>
                      <a:pt x="732" y="360"/>
                    </a:lnTo>
                    <a:lnTo>
                      <a:pt x="834" y="366"/>
                    </a:lnTo>
                    <a:lnTo>
                      <a:pt x="864" y="402"/>
                    </a:lnTo>
                    <a:lnTo>
                      <a:pt x="930" y="420"/>
                    </a:lnTo>
                    <a:lnTo>
                      <a:pt x="960" y="444"/>
                    </a:lnTo>
                    <a:lnTo>
                      <a:pt x="1050" y="450"/>
                    </a:lnTo>
                    <a:lnTo>
                      <a:pt x="1116" y="480"/>
                    </a:lnTo>
                    <a:lnTo>
                      <a:pt x="1224" y="492"/>
                    </a:lnTo>
                    <a:lnTo>
                      <a:pt x="1296" y="540"/>
                    </a:lnTo>
                    <a:lnTo>
                      <a:pt x="1350" y="552"/>
                    </a:lnTo>
                    <a:lnTo>
                      <a:pt x="1422" y="582"/>
                    </a:lnTo>
                    <a:lnTo>
                      <a:pt x="1464" y="600"/>
                    </a:lnTo>
                    <a:lnTo>
                      <a:pt x="1536" y="624"/>
                    </a:lnTo>
                    <a:lnTo>
                      <a:pt x="1584" y="630"/>
                    </a:lnTo>
                    <a:lnTo>
                      <a:pt x="1620" y="678"/>
                    </a:lnTo>
                    <a:lnTo>
                      <a:pt x="1818" y="726"/>
                    </a:lnTo>
                    <a:lnTo>
                      <a:pt x="2004" y="774"/>
                    </a:lnTo>
                    <a:lnTo>
                      <a:pt x="2130" y="846"/>
                    </a:lnTo>
                    <a:lnTo>
                      <a:pt x="2190" y="852"/>
                    </a:lnTo>
                    <a:lnTo>
                      <a:pt x="2226" y="882"/>
                    </a:lnTo>
                    <a:lnTo>
                      <a:pt x="2304" y="906"/>
                    </a:lnTo>
                    <a:lnTo>
                      <a:pt x="2358" y="924"/>
                    </a:lnTo>
                    <a:lnTo>
                      <a:pt x="2400" y="942"/>
                    </a:lnTo>
                    <a:lnTo>
                      <a:pt x="2478" y="966"/>
                    </a:lnTo>
                    <a:lnTo>
                      <a:pt x="2508" y="996"/>
                    </a:lnTo>
                    <a:lnTo>
                      <a:pt x="2598" y="984"/>
                    </a:lnTo>
                    <a:lnTo>
                      <a:pt x="2670" y="1020"/>
                    </a:lnTo>
                    <a:lnTo>
                      <a:pt x="2832" y="1026"/>
                    </a:lnTo>
                    <a:lnTo>
                      <a:pt x="2862" y="1074"/>
                    </a:lnTo>
                    <a:lnTo>
                      <a:pt x="2994" y="1074"/>
                    </a:lnTo>
                    <a:lnTo>
                      <a:pt x="2988" y="1122"/>
                    </a:lnTo>
                    <a:lnTo>
                      <a:pt x="3468" y="1122"/>
                    </a:lnTo>
                  </a:path>
                </a:pathLst>
              </a:custGeom>
              <a:noFill/>
              <a:ln w="50800" cap="flat" cmpd="sng">
                <a:solidFill>
                  <a:schemeClr val="tx2"/>
                </a:solidFill>
                <a:prstDash val="solid"/>
                <a:round/>
                <a:headEnd/>
                <a:tailEnd/>
              </a:ln>
              <a:effectLst/>
            </p:spPr>
            <p:txBody>
              <a:bodyPr wrap="none" anchor="ctr"/>
              <a:lstStyle/>
              <a:p>
                <a:pPr>
                  <a:defRPr/>
                </a:pPr>
                <a:endParaRPr lang="en-US">
                  <a:latin typeface="Arial" charset="0"/>
                </a:endParaRPr>
              </a:p>
            </p:txBody>
          </p:sp>
        </p:grpSp>
        <p:pic>
          <p:nvPicPr>
            <p:cNvPr id="59401" name="Picture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 y="1085"/>
              <a:ext cx="2770" cy="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3499" name="Text Box 43"/>
          <p:cNvSpPr txBox="1">
            <a:spLocks noChangeArrowheads="1"/>
          </p:cNvSpPr>
          <p:nvPr/>
        </p:nvSpPr>
        <p:spPr bwMode="auto">
          <a:xfrm>
            <a:off x="1555387" y="1487260"/>
            <a:ext cx="1384300" cy="457200"/>
          </a:xfrm>
          <a:prstGeom prst="rect">
            <a:avLst/>
          </a:prstGeom>
          <a:noFill/>
          <a:ln w="9525">
            <a:noFill/>
            <a:miter lim="800000"/>
            <a:headEnd/>
            <a:tailEnd/>
          </a:ln>
          <a:effectLst/>
        </p:spPr>
        <p:txBody>
          <a:bodyPr wrap="none">
            <a:spAutoFit/>
          </a:bodyPr>
          <a:lstStyle/>
          <a:p>
            <a:pPr>
              <a:defRPr/>
            </a:pPr>
            <a:r>
              <a:rPr lang="en-US" sz="2400" dirty="0">
                <a:latin typeface="Arial" charset="0"/>
              </a:rPr>
              <a:t>MADIT II</a:t>
            </a:r>
          </a:p>
        </p:txBody>
      </p:sp>
      <p:sp>
        <p:nvSpPr>
          <p:cNvPr id="403501" name="Text Box 45"/>
          <p:cNvSpPr txBox="1">
            <a:spLocks noChangeArrowheads="1"/>
          </p:cNvSpPr>
          <p:nvPr/>
        </p:nvSpPr>
        <p:spPr bwMode="auto">
          <a:xfrm>
            <a:off x="5974988" y="1487260"/>
            <a:ext cx="1590675" cy="457200"/>
          </a:xfrm>
          <a:prstGeom prst="rect">
            <a:avLst/>
          </a:prstGeom>
          <a:noFill/>
          <a:ln w="9525">
            <a:noFill/>
            <a:miter lim="800000"/>
            <a:headEnd/>
            <a:tailEnd/>
          </a:ln>
          <a:effectLst/>
        </p:spPr>
        <p:txBody>
          <a:bodyPr wrap="none">
            <a:spAutoFit/>
          </a:bodyPr>
          <a:lstStyle/>
          <a:p>
            <a:pPr>
              <a:defRPr/>
            </a:pPr>
            <a:r>
              <a:rPr lang="en-US" sz="2400" dirty="0" err="1">
                <a:latin typeface="Arial" charset="0"/>
              </a:rPr>
              <a:t>SCDHeFT</a:t>
            </a:r>
            <a:endParaRPr lang="en-US" sz="2400" dirty="0">
              <a:latin typeface="Arial" charset="0"/>
            </a:endParaRPr>
          </a:p>
        </p:txBody>
      </p:sp>
      <p:sp>
        <p:nvSpPr>
          <p:cNvPr id="403502" name="Rectangle 46"/>
          <p:cNvSpPr>
            <a:spLocks noChangeArrowheads="1"/>
          </p:cNvSpPr>
          <p:nvPr/>
        </p:nvSpPr>
        <p:spPr bwMode="auto">
          <a:xfrm>
            <a:off x="809262" y="6133874"/>
            <a:ext cx="4489450" cy="318036"/>
          </a:xfrm>
          <a:prstGeom prst="rect">
            <a:avLst/>
          </a:prstGeom>
          <a:noFill/>
          <a:ln w="9525">
            <a:noFill/>
            <a:miter lim="800000"/>
            <a:headEnd/>
            <a:tailEnd/>
          </a:ln>
          <a:effectLst/>
        </p:spPr>
        <p:txBody>
          <a:bodyPr>
            <a:spAutoFit/>
          </a:bodyPr>
          <a:lstStyle/>
          <a:p>
            <a:pPr algn="ctr">
              <a:lnSpc>
                <a:spcPct val="90000"/>
              </a:lnSpc>
              <a:spcBef>
                <a:spcPct val="20000"/>
              </a:spcBef>
              <a:defRPr/>
            </a:pPr>
            <a:r>
              <a:rPr lang="en-US" sz="1600" dirty="0">
                <a:latin typeface="Times New Roman" pitchFamily="18" charset="0"/>
              </a:rPr>
              <a:t>Moss AJ et al. </a:t>
            </a:r>
            <a:r>
              <a:rPr lang="en-US" sz="1600" i="1" dirty="0">
                <a:latin typeface="Times New Roman" pitchFamily="18" charset="0"/>
              </a:rPr>
              <a:t>N </a:t>
            </a:r>
            <a:r>
              <a:rPr lang="en-US" sz="1600" i="1" dirty="0" err="1">
                <a:latin typeface="Times New Roman" pitchFamily="18" charset="0"/>
              </a:rPr>
              <a:t>Engl</a:t>
            </a:r>
            <a:r>
              <a:rPr lang="en-US" sz="1600" i="1" dirty="0">
                <a:latin typeface="Times New Roman" pitchFamily="18" charset="0"/>
              </a:rPr>
              <a:t> J Med</a:t>
            </a:r>
            <a:r>
              <a:rPr lang="en-US" sz="1600" dirty="0">
                <a:latin typeface="Times New Roman" pitchFamily="18" charset="0"/>
              </a:rPr>
              <a:t>. 2002;346:877-83.</a:t>
            </a:r>
          </a:p>
        </p:txBody>
      </p:sp>
      <p:sp>
        <p:nvSpPr>
          <p:cNvPr id="403503" name="Rectangle 47"/>
          <p:cNvSpPr>
            <a:spLocks noChangeArrowheads="1"/>
          </p:cNvSpPr>
          <p:nvPr/>
        </p:nvSpPr>
        <p:spPr bwMode="auto">
          <a:xfrm>
            <a:off x="5438412" y="6133874"/>
            <a:ext cx="4514850" cy="318036"/>
          </a:xfrm>
          <a:prstGeom prst="rect">
            <a:avLst/>
          </a:prstGeom>
          <a:noFill/>
          <a:ln w="9525">
            <a:noFill/>
            <a:miter lim="800000"/>
            <a:headEnd/>
            <a:tailEnd/>
          </a:ln>
          <a:effectLst/>
        </p:spPr>
        <p:txBody>
          <a:bodyPr>
            <a:spAutoFit/>
          </a:bodyPr>
          <a:lstStyle/>
          <a:p>
            <a:pPr algn="ctr">
              <a:lnSpc>
                <a:spcPct val="90000"/>
              </a:lnSpc>
              <a:spcBef>
                <a:spcPct val="20000"/>
              </a:spcBef>
              <a:defRPr/>
            </a:pPr>
            <a:r>
              <a:rPr lang="en-US" sz="1600" dirty="0" err="1">
                <a:latin typeface="Times New Roman" pitchFamily="18" charset="0"/>
              </a:rPr>
              <a:t>Bardy</a:t>
            </a:r>
            <a:r>
              <a:rPr lang="en-US" sz="1600" dirty="0">
                <a:latin typeface="Times New Roman" pitchFamily="18" charset="0"/>
              </a:rPr>
              <a:t> GH et al. </a:t>
            </a:r>
            <a:r>
              <a:rPr lang="en-US" sz="1600" i="1" dirty="0">
                <a:latin typeface="Times New Roman" pitchFamily="18" charset="0"/>
              </a:rPr>
              <a:t>N </a:t>
            </a:r>
            <a:r>
              <a:rPr lang="en-US" sz="1600" i="1" dirty="0" err="1">
                <a:latin typeface="Times New Roman" pitchFamily="18" charset="0"/>
              </a:rPr>
              <a:t>Engl</a:t>
            </a:r>
            <a:r>
              <a:rPr lang="en-US" sz="1600" i="1" dirty="0">
                <a:latin typeface="Times New Roman" pitchFamily="18" charset="0"/>
              </a:rPr>
              <a:t> J Med</a:t>
            </a:r>
            <a:r>
              <a:rPr lang="en-US" sz="1600" dirty="0">
                <a:latin typeface="Times New Roman" pitchFamily="18" charset="0"/>
              </a:rPr>
              <a:t>. 2005;352:225-37.</a:t>
            </a:r>
          </a:p>
        </p:txBody>
      </p:sp>
    </p:spTree>
    <p:extLst>
      <p:ext uri="{BB962C8B-B14F-4D97-AF65-F5344CB8AC3E}">
        <p14:creationId xmlns:p14="http://schemas.microsoft.com/office/powerpoint/2010/main" val="42493723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2" name="Rectangle 4"/>
          <p:cNvSpPr>
            <a:spLocks noGrp="1" noChangeArrowheads="1"/>
          </p:cNvSpPr>
          <p:nvPr>
            <p:ph type="title"/>
          </p:nvPr>
        </p:nvSpPr>
        <p:spPr/>
        <p:txBody>
          <a:bodyPr/>
          <a:lstStyle/>
          <a:p>
            <a:pPr>
              <a:defRPr/>
            </a:pPr>
            <a:r>
              <a:rPr lang="en-US" dirty="0"/>
              <a:t>ICDs Do Not Improve Quality of Life</a:t>
            </a:r>
          </a:p>
        </p:txBody>
      </p:sp>
      <p:pic>
        <p:nvPicPr>
          <p:cNvPr id="61443" name="Picture 7" descr="05f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2006601"/>
            <a:ext cx="10274300"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6" name="Text Box 8"/>
          <p:cNvSpPr txBox="1">
            <a:spLocks noChangeArrowheads="1"/>
          </p:cNvSpPr>
          <p:nvPr/>
        </p:nvSpPr>
        <p:spPr bwMode="auto">
          <a:xfrm>
            <a:off x="3949701" y="6272213"/>
            <a:ext cx="4297363" cy="336550"/>
          </a:xfrm>
          <a:prstGeom prst="rect">
            <a:avLst/>
          </a:prstGeom>
          <a:noFill/>
          <a:ln w="9525">
            <a:noFill/>
            <a:miter lim="800000"/>
            <a:headEnd/>
            <a:tailEnd/>
          </a:ln>
          <a:effectLst/>
        </p:spPr>
        <p:txBody>
          <a:bodyPr wrap="none">
            <a:spAutoFit/>
          </a:bodyPr>
          <a:lstStyle/>
          <a:p>
            <a:pPr algn="ctr">
              <a:defRPr/>
            </a:pPr>
            <a:r>
              <a:rPr lang="en-US" sz="1600" dirty="0">
                <a:latin typeface="Times New Roman" pitchFamily="18" charset="0"/>
              </a:rPr>
              <a:t>Mark DB et al. N </a:t>
            </a:r>
            <a:r>
              <a:rPr lang="en-US" sz="1600" dirty="0" err="1">
                <a:latin typeface="Times New Roman" pitchFamily="18" charset="0"/>
              </a:rPr>
              <a:t>Engl</a:t>
            </a:r>
            <a:r>
              <a:rPr lang="en-US" sz="1600" dirty="0">
                <a:latin typeface="Times New Roman" pitchFamily="18" charset="0"/>
              </a:rPr>
              <a:t> J Med 2008;359:999-1008.</a:t>
            </a:r>
          </a:p>
        </p:txBody>
      </p:sp>
      <p:sp>
        <p:nvSpPr>
          <p:cNvPr id="462857" name="Text Box 9"/>
          <p:cNvSpPr txBox="1">
            <a:spLocks noChangeArrowheads="1"/>
          </p:cNvSpPr>
          <p:nvPr/>
        </p:nvSpPr>
        <p:spPr bwMode="auto">
          <a:xfrm>
            <a:off x="3486150" y="5665788"/>
            <a:ext cx="5219700" cy="457200"/>
          </a:xfrm>
          <a:prstGeom prst="rect">
            <a:avLst/>
          </a:prstGeom>
          <a:noFill/>
          <a:ln w="9525">
            <a:noFill/>
            <a:miter lim="800000"/>
            <a:headEnd/>
            <a:tailEnd/>
          </a:ln>
          <a:effectLst/>
        </p:spPr>
        <p:txBody>
          <a:bodyPr wrap="none">
            <a:spAutoFit/>
          </a:bodyPr>
          <a:lstStyle/>
          <a:p>
            <a:pPr>
              <a:defRPr/>
            </a:pPr>
            <a:r>
              <a:rPr lang="en-US" sz="2400" dirty="0">
                <a:solidFill>
                  <a:srgbClr val="000000"/>
                </a:solidFill>
                <a:latin typeface="Arial" charset="0"/>
              </a:rPr>
              <a:t>Higher scores indicate better function</a:t>
            </a:r>
          </a:p>
        </p:txBody>
      </p:sp>
      <p:sp>
        <p:nvSpPr>
          <p:cNvPr id="462858" name="Text Box 10"/>
          <p:cNvSpPr txBox="1">
            <a:spLocks noChangeArrowheads="1"/>
          </p:cNvSpPr>
          <p:nvPr/>
        </p:nvSpPr>
        <p:spPr bwMode="auto">
          <a:xfrm>
            <a:off x="1876426" y="1500188"/>
            <a:ext cx="3724275" cy="457200"/>
          </a:xfrm>
          <a:prstGeom prst="rect">
            <a:avLst/>
          </a:prstGeom>
          <a:noFill/>
          <a:ln w="9525">
            <a:noFill/>
            <a:miter lim="800000"/>
            <a:headEnd/>
            <a:tailEnd/>
          </a:ln>
          <a:effectLst/>
        </p:spPr>
        <p:txBody>
          <a:bodyPr wrap="none">
            <a:spAutoFit/>
          </a:bodyPr>
          <a:lstStyle/>
          <a:p>
            <a:pPr>
              <a:defRPr/>
            </a:pPr>
            <a:r>
              <a:rPr lang="en-US" sz="2400" dirty="0">
                <a:latin typeface="Arial" charset="0"/>
              </a:rPr>
              <a:t>Duke Activity Status Index</a:t>
            </a:r>
          </a:p>
        </p:txBody>
      </p:sp>
      <p:sp>
        <p:nvSpPr>
          <p:cNvPr id="462859" name="Text Box 11"/>
          <p:cNvSpPr txBox="1">
            <a:spLocks noChangeArrowheads="1"/>
          </p:cNvSpPr>
          <p:nvPr/>
        </p:nvSpPr>
        <p:spPr bwMode="auto">
          <a:xfrm>
            <a:off x="6816725" y="1500188"/>
            <a:ext cx="3659188" cy="457200"/>
          </a:xfrm>
          <a:prstGeom prst="rect">
            <a:avLst/>
          </a:prstGeom>
          <a:noFill/>
          <a:ln w="9525">
            <a:noFill/>
            <a:miter lim="800000"/>
            <a:headEnd/>
            <a:tailEnd/>
          </a:ln>
          <a:effectLst/>
        </p:spPr>
        <p:txBody>
          <a:bodyPr wrap="none">
            <a:spAutoFit/>
          </a:bodyPr>
          <a:lstStyle/>
          <a:p>
            <a:pPr>
              <a:defRPr/>
            </a:pPr>
            <a:r>
              <a:rPr lang="en-US" sz="2400" dirty="0">
                <a:latin typeface="Arial" charset="0"/>
              </a:rPr>
              <a:t>Mental Health Inventory 5</a:t>
            </a:r>
          </a:p>
        </p:txBody>
      </p:sp>
    </p:spTree>
    <p:extLst>
      <p:ext uri="{BB962C8B-B14F-4D97-AF65-F5344CB8AC3E}">
        <p14:creationId xmlns:p14="http://schemas.microsoft.com/office/powerpoint/2010/main" val="18618735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a:xfrm>
            <a:off x="1714500" y="733426"/>
            <a:ext cx="8743950" cy="809625"/>
          </a:xfrm>
        </p:spPr>
        <p:txBody>
          <a:bodyPr>
            <a:normAutofit/>
          </a:bodyPr>
          <a:lstStyle/>
          <a:p>
            <a:pPr>
              <a:defRPr/>
            </a:pPr>
            <a:r>
              <a:rPr lang="en-US" dirty="0">
                <a:effectLst>
                  <a:outerShdw blurRad="38100" dist="38100" dir="2700000" algn="tl">
                    <a:srgbClr val="000000"/>
                  </a:outerShdw>
                </a:effectLst>
              </a:rPr>
              <a:t> </a:t>
            </a:r>
          </a:p>
        </p:txBody>
      </p:sp>
      <p:sp>
        <p:nvSpPr>
          <p:cNvPr id="489475" name="Text Box 3"/>
          <p:cNvSpPr txBox="1">
            <a:spLocks noChangeArrowheads="1"/>
          </p:cNvSpPr>
          <p:nvPr/>
        </p:nvSpPr>
        <p:spPr bwMode="auto">
          <a:xfrm>
            <a:off x="2687240" y="6521450"/>
            <a:ext cx="4953000" cy="336550"/>
          </a:xfrm>
          <a:prstGeom prst="rect">
            <a:avLst/>
          </a:prstGeom>
          <a:noFill/>
          <a:ln w="9525">
            <a:noFill/>
            <a:miter lim="800000"/>
            <a:headEnd/>
            <a:tailEnd/>
          </a:ln>
          <a:effectLst/>
        </p:spPr>
        <p:txBody>
          <a:bodyPr wrap="none">
            <a:spAutoFit/>
          </a:bodyPr>
          <a:lstStyle/>
          <a:p>
            <a:pPr algn="ctr">
              <a:defRPr/>
            </a:pPr>
            <a:r>
              <a:rPr lang="en-US" sz="1600" dirty="0">
                <a:latin typeface="Times New Roman" pitchFamily="18" charset="0"/>
              </a:rPr>
              <a:t>Abraham WT et al.  N </a:t>
            </a:r>
            <a:r>
              <a:rPr lang="en-US" sz="1600" dirty="0" err="1">
                <a:latin typeface="Times New Roman" pitchFamily="18" charset="0"/>
              </a:rPr>
              <a:t>Engl</a:t>
            </a:r>
            <a:r>
              <a:rPr lang="en-US" sz="1600" dirty="0">
                <a:latin typeface="Times New Roman" pitchFamily="18" charset="0"/>
              </a:rPr>
              <a:t> J Med, 2002; 346: 1845-1853.</a:t>
            </a:r>
          </a:p>
        </p:txBody>
      </p:sp>
      <p:pic>
        <p:nvPicPr>
          <p:cNvPr id="63492" name="Picture 4" descr="Mira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823" y="1778097"/>
            <a:ext cx="7275512"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9477" name="Rectangle 5"/>
          <p:cNvSpPr>
            <a:spLocks noChangeArrowheads="1"/>
          </p:cNvSpPr>
          <p:nvPr/>
        </p:nvSpPr>
        <p:spPr bwMode="auto">
          <a:xfrm>
            <a:off x="1351550" y="0"/>
            <a:ext cx="7778750" cy="1617663"/>
          </a:xfrm>
          <a:prstGeom prst="rect">
            <a:avLst/>
          </a:prstGeom>
          <a:noFill/>
          <a:ln w="9525">
            <a:noFill/>
            <a:miter lim="800000"/>
            <a:headEnd/>
            <a:tailEnd/>
          </a:ln>
          <a:effectLst/>
        </p:spPr>
        <p:txBody>
          <a:bodyPr wrap="none">
            <a:spAutoFit/>
          </a:bodyPr>
          <a:lstStyle/>
          <a:p>
            <a:pPr algn="ctr">
              <a:defRPr/>
            </a:pPr>
            <a:r>
              <a:rPr lang="en-US" sz="2800" dirty="0">
                <a:solidFill>
                  <a:srgbClr val="FF9900"/>
                </a:solidFill>
                <a:latin typeface="Arial" charset="0"/>
              </a:rPr>
              <a:t>MIRACLE Study</a:t>
            </a:r>
          </a:p>
          <a:p>
            <a:pPr algn="ctr">
              <a:defRPr/>
            </a:pPr>
            <a:r>
              <a:rPr lang="en-US" sz="3600" dirty="0">
                <a:solidFill>
                  <a:srgbClr val="000000"/>
                </a:solidFill>
                <a:latin typeface="Arial" charset="0"/>
              </a:rPr>
              <a:t>CRT Improves Submaximal Exercise </a:t>
            </a:r>
          </a:p>
          <a:p>
            <a:pPr algn="ctr">
              <a:defRPr/>
            </a:pPr>
            <a:r>
              <a:rPr lang="en-US" sz="3600" dirty="0">
                <a:solidFill>
                  <a:srgbClr val="000000"/>
                </a:solidFill>
                <a:latin typeface="Arial" charset="0"/>
              </a:rPr>
              <a:t>and Quality of Life</a:t>
            </a:r>
            <a:endParaRPr lang="en-US" sz="2800" dirty="0">
              <a:solidFill>
                <a:srgbClr val="000000"/>
              </a:solidFill>
              <a:latin typeface="Arial" charset="0"/>
            </a:endParaRPr>
          </a:p>
        </p:txBody>
      </p:sp>
    </p:spTree>
    <p:extLst>
      <p:ext uri="{BB962C8B-B14F-4D97-AF65-F5344CB8AC3E}">
        <p14:creationId xmlns:p14="http://schemas.microsoft.com/office/powerpoint/2010/main" val="5750118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CRT (cardiac resynchronization therapy)</a:t>
            </a:r>
          </a:p>
        </p:txBody>
      </p:sp>
      <p:pic>
        <p:nvPicPr>
          <p:cNvPr id="3" name="Picture 2"/>
          <p:cNvPicPr>
            <a:picLocks noChangeAspect="1"/>
          </p:cNvPicPr>
          <p:nvPr/>
        </p:nvPicPr>
        <p:blipFill>
          <a:blip r:embed="rId2"/>
          <a:stretch>
            <a:fillRect/>
          </a:stretch>
        </p:blipFill>
        <p:spPr>
          <a:xfrm>
            <a:off x="6090651" y="2009887"/>
            <a:ext cx="5389407" cy="4848113"/>
          </a:xfrm>
          <a:prstGeom prst="rect">
            <a:avLst/>
          </a:prstGeom>
        </p:spPr>
      </p:pic>
      <p:sp>
        <p:nvSpPr>
          <p:cNvPr id="5" name="Content Placeholder 2"/>
          <p:cNvSpPr txBox="1">
            <a:spLocks/>
          </p:cNvSpPr>
          <p:nvPr/>
        </p:nvSpPr>
        <p:spPr>
          <a:xfrm>
            <a:off x="465676" y="1948907"/>
            <a:ext cx="8596668" cy="3880773"/>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a:t>On good medical management</a:t>
            </a:r>
          </a:p>
          <a:p>
            <a:r>
              <a:rPr lang="en-US" sz="2400" dirty="0"/>
              <a:t>Reasonable expectation of survival of &gt; 1 year</a:t>
            </a:r>
          </a:p>
          <a:p>
            <a:r>
              <a:rPr lang="en-US" sz="2400" dirty="0"/>
              <a:t>EF &lt; 35% and QRS &gt; 120 </a:t>
            </a:r>
            <a:r>
              <a:rPr lang="en-US" sz="2400" dirty="0" err="1"/>
              <a:t>ms</a:t>
            </a:r>
            <a:r>
              <a:rPr lang="en-US" sz="2400" dirty="0"/>
              <a:t>, LBBB</a:t>
            </a:r>
          </a:p>
          <a:p>
            <a:pPr lvl="1"/>
            <a:r>
              <a:rPr lang="en-US" sz="2200" dirty="0"/>
              <a:t>PCI/CABG &gt; 3 months</a:t>
            </a:r>
          </a:p>
          <a:p>
            <a:pPr lvl="1"/>
            <a:r>
              <a:rPr lang="en-US" sz="2200" dirty="0"/>
              <a:t>No NYHA Class IV symptoms</a:t>
            </a:r>
          </a:p>
          <a:p>
            <a:pPr lvl="1"/>
            <a:endParaRPr lang="en-US" sz="2200" dirty="0"/>
          </a:p>
        </p:txBody>
      </p:sp>
    </p:spTree>
    <p:extLst>
      <p:ext uri="{BB962C8B-B14F-4D97-AF65-F5344CB8AC3E}">
        <p14:creationId xmlns:p14="http://schemas.microsoft.com/office/powerpoint/2010/main" val="35539725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8308" y="1350997"/>
            <a:ext cx="11484361" cy="5349950"/>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4727" name="Rectangle 7"/>
          <p:cNvSpPr>
            <a:spLocks noGrp="1" noChangeArrowheads="1"/>
          </p:cNvSpPr>
          <p:nvPr>
            <p:ph type="title"/>
          </p:nvPr>
        </p:nvSpPr>
        <p:spPr/>
        <p:txBody>
          <a:bodyPr/>
          <a:lstStyle/>
          <a:p>
            <a:pPr>
              <a:defRPr/>
            </a:pPr>
            <a:r>
              <a:rPr lang="en-US" dirty="0"/>
              <a:t>CRT Improves Survival</a:t>
            </a:r>
          </a:p>
        </p:txBody>
      </p:sp>
      <p:pic>
        <p:nvPicPr>
          <p:cNvPr id="6246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850" y="2284413"/>
            <a:ext cx="507365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1" y="2270126"/>
            <a:ext cx="5059363"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4730" name="Rectangle 10"/>
          <p:cNvSpPr>
            <a:spLocks noChangeArrowheads="1"/>
          </p:cNvSpPr>
          <p:nvPr/>
        </p:nvSpPr>
        <p:spPr bwMode="auto">
          <a:xfrm>
            <a:off x="2120901" y="1550989"/>
            <a:ext cx="2690813" cy="579437"/>
          </a:xfrm>
          <a:prstGeom prst="rect">
            <a:avLst/>
          </a:prstGeom>
          <a:noFill/>
          <a:ln w="9525">
            <a:noFill/>
            <a:miter lim="800000"/>
            <a:headEnd/>
            <a:tailEnd/>
          </a:ln>
          <a:effectLst/>
        </p:spPr>
        <p:txBody>
          <a:bodyPr wrap="none">
            <a:spAutoFit/>
          </a:bodyPr>
          <a:lstStyle/>
          <a:p>
            <a:pPr>
              <a:defRPr/>
            </a:pPr>
            <a:r>
              <a:rPr lang="en-US" sz="3200" dirty="0">
                <a:solidFill>
                  <a:srgbClr val="FAFD00"/>
                </a:solidFill>
                <a:latin typeface="Arial" charset="0"/>
              </a:rPr>
              <a:t>COMPANION</a:t>
            </a:r>
          </a:p>
        </p:txBody>
      </p:sp>
      <p:sp>
        <p:nvSpPr>
          <p:cNvPr id="414731" name="Rectangle 11"/>
          <p:cNvSpPr>
            <a:spLocks noChangeArrowheads="1"/>
          </p:cNvSpPr>
          <p:nvPr/>
        </p:nvSpPr>
        <p:spPr bwMode="auto">
          <a:xfrm>
            <a:off x="7739064" y="1550989"/>
            <a:ext cx="1990725" cy="579437"/>
          </a:xfrm>
          <a:prstGeom prst="rect">
            <a:avLst/>
          </a:prstGeom>
          <a:noFill/>
          <a:ln w="9525">
            <a:noFill/>
            <a:miter lim="800000"/>
            <a:headEnd/>
            <a:tailEnd/>
          </a:ln>
          <a:effectLst/>
        </p:spPr>
        <p:txBody>
          <a:bodyPr wrap="none">
            <a:spAutoFit/>
          </a:bodyPr>
          <a:lstStyle/>
          <a:p>
            <a:pPr>
              <a:defRPr/>
            </a:pPr>
            <a:r>
              <a:rPr lang="en-US" sz="3200" dirty="0">
                <a:solidFill>
                  <a:srgbClr val="FAFD00"/>
                </a:solidFill>
                <a:latin typeface="Arial" charset="0"/>
              </a:rPr>
              <a:t>CARE-HF</a:t>
            </a:r>
          </a:p>
        </p:txBody>
      </p:sp>
      <p:sp>
        <p:nvSpPr>
          <p:cNvPr id="414732" name="Text Box 12"/>
          <p:cNvSpPr txBox="1">
            <a:spLocks noChangeArrowheads="1"/>
          </p:cNvSpPr>
          <p:nvPr/>
        </p:nvSpPr>
        <p:spPr bwMode="auto">
          <a:xfrm>
            <a:off x="6516689" y="6272213"/>
            <a:ext cx="4186237" cy="336550"/>
          </a:xfrm>
          <a:prstGeom prst="rect">
            <a:avLst/>
          </a:prstGeom>
          <a:noFill/>
          <a:ln w="9525">
            <a:noFill/>
            <a:miter lim="800000"/>
            <a:headEnd/>
            <a:tailEnd/>
          </a:ln>
          <a:effectLst/>
        </p:spPr>
        <p:txBody>
          <a:bodyPr wrap="none">
            <a:spAutoFit/>
          </a:bodyPr>
          <a:lstStyle/>
          <a:p>
            <a:pPr algn="ctr">
              <a:defRPr/>
            </a:pPr>
            <a:r>
              <a:rPr lang="en-US" sz="1600" dirty="0">
                <a:effectLst>
                  <a:outerShdw blurRad="38100" dist="38100" dir="2700000" algn="tl">
                    <a:srgbClr val="000000"/>
                  </a:outerShdw>
                </a:effectLst>
                <a:latin typeface="Times New Roman" pitchFamily="18" charset="0"/>
              </a:rPr>
              <a:t>Cleland J et al. N </a:t>
            </a:r>
            <a:r>
              <a:rPr lang="en-US" sz="1600" dirty="0" err="1">
                <a:effectLst>
                  <a:outerShdw blurRad="38100" dist="38100" dir="2700000" algn="tl">
                    <a:srgbClr val="000000"/>
                  </a:outerShdw>
                </a:effectLst>
                <a:latin typeface="Times New Roman" pitchFamily="18" charset="0"/>
              </a:rPr>
              <a:t>Engl</a:t>
            </a:r>
            <a:r>
              <a:rPr lang="en-US" sz="1600" dirty="0">
                <a:effectLst>
                  <a:outerShdw blurRad="38100" dist="38100" dir="2700000" algn="tl">
                    <a:srgbClr val="000000"/>
                  </a:outerShdw>
                </a:effectLst>
                <a:latin typeface="Times New Roman" pitchFamily="18" charset="0"/>
              </a:rPr>
              <a:t> J Med 2005;353:1539-49.</a:t>
            </a:r>
          </a:p>
        </p:txBody>
      </p:sp>
      <p:sp>
        <p:nvSpPr>
          <p:cNvPr id="414733" name="Text Box 13"/>
          <p:cNvSpPr txBox="1">
            <a:spLocks noChangeArrowheads="1"/>
          </p:cNvSpPr>
          <p:nvPr/>
        </p:nvSpPr>
        <p:spPr bwMode="auto">
          <a:xfrm>
            <a:off x="952501" y="6272213"/>
            <a:ext cx="4924425" cy="336550"/>
          </a:xfrm>
          <a:prstGeom prst="rect">
            <a:avLst/>
          </a:prstGeom>
          <a:noFill/>
          <a:ln w="9525">
            <a:noFill/>
            <a:miter lim="800000"/>
            <a:headEnd/>
            <a:tailEnd/>
          </a:ln>
          <a:effectLst/>
        </p:spPr>
        <p:txBody>
          <a:bodyPr wrap="none">
            <a:spAutoFit/>
          </a:bodyPr>
          <a:lstStyle/>
          <a:p>
            <a:pPr algn="ctr">
              <a:defRPr/>
            </a:pPr>
            <a:r>
              <a:rPr lang="en-US" sz="1600">
                <a:effectLst>
                  <a:outerShdw blurRad="38100" dist="38100" dir="2700000" algn="tl">
                    <a:srgbClr val="000000"/>
                  </a:outerShdw>
                </a:effectLst>
                <a:latin typeface="Times New Roman" pitchFamily="18" charset="0"/>
              </a:rPr>
              <a:t>Bristow MR et al.  N Engl J Med. 2004</a:t>
            </a:r>
            <a:r>
              <a:rPr lang="en-US" sz="1600">
                <a:effectLst>
                  <a:outerShdw blurRad="38100" dist="38100" dir="2700000" algn="tl">
                    <a:srgbClr val="000000"/>
                  </a:outerShdw>
                </a:effectLst>
                <a:latin typeface="Arial" charset="0"/>
              </a:rPr>
              <a:t>; 350:2140-2150.</a:t>
            </a:r>
          </a:p>
        </p:txBody>
      </p:sp>
    </p:spTree>
    <p:extLst>
      <p:ext uri="{BB962C8B-B14F-4D97-AF65-F5344CB8AC3E}">
        <p14:creationId xmlns:p14="http://schemas.microsoft.com/office/powerpoint/2010/main" val="42416027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When do I need to think about an ICD		</a:t>
            </a:r>
          </a:p>
        </p:txBody>
      </p:sp>
      <p:sp>
        <p:nvSpPr>
          <p:cNvPr id="3" name="Content Placeholder 2"/>
          <p:cNvSpPr>
            <a:spLocks noGrp="1"/>
          </p:cNvSpPr>
          <p:nvPr>
            <p:ph idx="1"/>
          </p:nvPr>
        </p:nvSpPr>
        <p:spPr/>
        <p:txBody>
          <a:bodyPr>
            <a:normAutofit/>
          </a:bodyPr>
          <a:lstStyle/>
          <a:p>
            <a:r>
              <a:rPr lang="en-US" sz="2400" dirty="0"/>
              <a:t>On good medical management</a:t>
            </a:r>
          </a:p>
          <a:p>
            <a:pPr lvl="1"/>
            <a:r>
              <a:rPr lang="en-US" sz="2400" dirty="0" err="1"/>
              <a:t>Betablockers</a:t>
            </a:r>
            <a:endParaRPr lang="en-US" sz="2400" dirty="0"/>
          </a:p>
          <a:p>
            <a:pPr lvl="1"/>
            <a:r>
              <a:rPr lang="en-US" sz="2400" dirty="0"/>
              <a:t>ACE-I or ARBs</a:t>
            </a:r>
          </a:p>
          <a:p>
            <a:pPr lvl="1"/>
            <a:r>
              <a:rPr lang="en-US" sz="2400" dirty="0"/>
              <a:t>Spironolactone </a:t>
            </a:r>
          </a:p>
          <a:p>
            <a:r>
              <a:rPr lang="en-US" sz="2400" dirty="0"/>
              <a:t>At least 90 days post medical management/PCI/CABG</a:t>
            </a:r>
          </a:p>
          <a:p>
            <a:r>
              <a:rPr lang="en-US" sz="2400" dirty="0"/>
              <a:t>LVEF &lt; 35%</a:t>
            </a:r>
          </a:p>
          <a:p>
            <a:r>
              <a:rPr lang="en-US" sz="2400" dirty="0"/>
              <a:t>Reasonable expectation of survival of &gt; 1 year</a:t>
            </a:r>
          </a:p>
        </p:txBody>
      </p:sp>
    </p:spTree>
    <p:extLst>
      <p:ext uri="{BB962C8B-B14F-4D97-AF65-F5344CB8AC3E}">
        <p14:creationId xmlns:p14="http://schemas.microsoft.com/office/powerpoint/2010/main" val="24331136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A2B1A-39B9-F11C-E967-B26E086AF90A}"/>
              </a:ext>
            </a:extLst>
          </p:cNvPr>
          <p:cNvSpPr>
            <a:spLocks noGrp="1"/>
          </p:cNvSpPr>
          <p:nvPr>
            <p:ph type="title"/>
          </p:nvPr>
        </p:nvSpPr>
        <p:spPr/>
        <p:txBody>
          <a:bodyPr/>
          <a:lstStyle/>
          <a:p>
            <a:endParaRPr lang="en-US"/>
          </a:p>
        </p:txBody>
      </p:sp>
      <p:grpSp>
        <p:nvGrpSpPr>
          <p:cNvPr id="3" name="object 11">
            <a:extLst>
              <a:ext uri="{FF2B5EF4-FFF2-40B4-BE49-F238E27FC236}">
                <a16:creationId xmlns:a16="http://schemas.microsoft.com/office/drawing/2014/main" id="{EDBF5367-CA1C-D23F-C07B-E16D405BF7C8}"/>
              </a:ext>
            </a:extLst>
          </p:cNvPr>
          <p:cNvGrpSpPr/>
          <p:nvPr/>
        </p:nvGrpSpPr>
        <p:grpSpPr>
          <a:xfrm>
            <a:off x="2030779" y="1081314"/>
            <a:ext cx="7323678" cy="5421086"/>
            <a:chOff x="666436" y="762000"/>
            <a:chExt cx="2896235" cy="3486785"/>
          </a:xfrm>
        </p:grpSpPr>
        <p:pic>
          <p:nvPicPr>
            <p:cNvPr id="4" name="object 12">
              <a:extLst>
                <a:ext uri="{FF2B5EF4-FFF2-40B4-BE49-F238E27FC236}">
                  <a16:creationId xmlns:a16="http://schemas.microsoft.com/office/drawing/2014/main" id="{A5BB0190-ADB7-3635-8F64-DDEAEB82D840}"/>
                </a:ext>
              </a:extLst>
            </p:cNvPr>
            <p:cNvPicPr/>
            <p:nvPr/>
          </p:nvPicPr>
          <p:blipFill>
            <a:blip r:embed="rId2" cstate="print"/>
            <a:stretch>
              <a:fillRect/>
            </a:stretch>
          </p:blipFill>
          <p:spPr>
            <a:xfrm>
              <a:off x="751842" y="847407"/>
              <a:ext cx="2725416" cy="3312875"/>
            </a:xfrm>
            <a:prstGeom prst="rect">
              <a:avLst/>
            </a:prstGeom>
          </p:spPr>
        </p:pic>
        <p:sp>
          <p:nvSpPr>
            <p:cNvPr id="5" name="object 13">
              <a:extLst>
                <a:ext uri="{FF2B5EF4-FFF2-40B4-BE49-F238E27FC236}">
                  <a16:creationId xmlns:a16="http://schemas.microsoft.com/office/drawing/2014/main" id="{64C136ED-A6A3-00CB-53E6-9B3FF1AA7507}"/>
                </a:ext>
              </a:extLst>
            </p:cNvPr>
            <p:cNvSpPr/>
            <p:nvPr/>
          </p:nvSpPr>
          <p:spPr>
            <a:xfrm>
              <a:off x="671046" y="766610"/>
              <a:ext cx="2887345" cy="3477895"/>
            </a:xfrm>
            <a:custGeom>
              <a:avLst/>
              <a:gdLst/>
              <a:ahLst/>
              <a:cxnLst/>
              <a:rect l="l" t="t" r="r" b="b"/>
              <a:pathLst>
                <a:path w="2887345" h="3477895">
                  <a:moveTo>
                    <a:pt x="0" y="80797"/>
                  </a:moveTo>
                  <a:lnTo>
                    <a:pt x="0" y="3396716"/>
                  </a:lnTo>
                  <a:lnTo>
                    <a:pt x="0" y="3477514"/>
                  </a:lnTo>
                  <a:lnTo>
                    <a:pt x="80797" y="3477514"/>
                  </a:lnTo>
                  <a:lnTo>
                    <a:pt x="2806217" y="3477514"/>
                  </a:lnTo>
                  <a:lnTo>
                    <a:pt x="2887002" y="3477514"/>
                  </a:lnTo>
                  <a:lnTo>
                    <a:pt x="2887002" y="3396716"/>
                  </a:lnTo>
                  <a:lnTo>
                    <a:pt x="2887002" y="80797"/>
                  </a:lnTo>
                  <a:lnTo>
                    <a:pt x="2887002" y="0"/>
                  </a:lnTo>
                  <a:lnTo>
                    <a:pt x="2806217" y="0"/>
                  </a:lnTo>
                  <a:lnTo>
                    <a:pt x="80797" y="0"/>
                  </a:lnTo>
                  <a:lnTo>
                    <a:pt x="0" y="0"/>
                  </a:lnTo>
                  <a:lnTo>
                    <a:pt x="0" y="80797"/>
                  </a:lnTo>
                  <a:close/>
                </a:path>
              </a:pathLst>
            </a:custGeom>
            <a:ln w="922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6164339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90B8-D1DF-2EE0-A033-2A651A77101D}"/>
              </a:ext>
            </a:extLst>
          </p:cNvPr>
          <p:cNvSpPr>
            <a:spLocks noGrp="1"/>
          </p:cNvSpPr>
          <p:nvPr>
            <p:ph type="title"/>
          </p:nvPr>
        </p:nvSpPr>
        <p:spPr/>
        <p:txBody>
          <a:bodyPr/>
          <a:lstStyle/>
          <a:p>
            <a:r>
              <a:rPr lang="en-US" dirty="0"/>
              <a:t>MV and HF</a:t>
            </a:r>
          </a:p>
        </p:txBody>
      </p:sp>
      <p:graphicFrame>
        <p:nvGraphicFramePr>
          <p:cNvPr id="3" name="object 10">
            <a:extLst>
              <a:ext uri="{FF2B5EF4-FFF2-40B4-BE49-F238E27FC236}">
                <a16:creationId xmlns:a16="http://schemas.microsoft.com/office/drawing/2014/main" id="{6E60033F-0A6F-4DC2-AFB8-6227DA2A0BC5}"/>
              </a:ext>
            </a:extLst>
          </p:cNvPr>
          <p:cNvGraphicFramePr>
            <a:graphicFrameLocks noGrp="1"/>
          </p:cNvGraphicFramePr>
          <p:nvPr/>
        </p:nvGraphicFramePr>
        <p:xfrm>
          <a:off x="628650" y="4082288"/>
          <a:ext cx="2971800" cy="1628774"/>
        </p:xfrm>
        <a:graphic>
          <a:graphicData uri="http://schemas.openxmlformats.org/drawingml/2006/table">
            <a:tbl>
              <a:tblPr firstRow="1" bandRow="1">
                <a:tableStyleId>{2D5ABB26-0587-4C30-8999-92F81FD0307C}</a:tableStyleId>
              </a:tblPr>
              <a:tblGrid>
                <a:gridCol w="469900">
                  <a:extLst>
                    <a:ext uri="{9D8B030D-6E8A-4147-A177-3AD203B41FA5}">
                      <a16:colId xmlns:a16="http://schemas.microsoft.com/office/drawing/2014/main" val="20000"/>
                    </a:ext>
                  </a:extLst>
                </a:gridCol>
                <a:gridCol w="4699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407034">
                <a:tc gridSpan="3">
                  <a:txBody>
                    <a:bodyPr/>
                    <a:lstStyle/>
                    <a:p>
                      <a:pPr marL="52069">
                        <a:lnSpc>
                          <a:spcPct val="100000"/>
                        </a:lnSpc>
                        <a:spcBef>
                          <a:spcPts val="305"/>
                        </a:spcBef>
                      </a:pPr>
                      <a:r>
                        <a:rPr sz="700" b="1" dirty="0">
                          <a:solidFill>
                            <a:srgbClr val="FFFFFF"/>
                          </a:solidFill>
                          <a:latin typeface="Calibri"/>
                          <a:cs typeface="Calibri"/>
                        </a:rPr>
                        <a:t>Recommendations</a:t>
                      </a:r>
                      <a:r>
                        <a:rPr sz="700" b="1" spc="204" dirty="0">
                          <a:solidFill>
                            <a:srgbClr val="FFFFFF"/>
                          </a:solidFill>
                          <a:latin typeface="Calibri"/>
                          <a:cs typeface="Calibri"/>
                        </a:rPr>
                        <a:t> </a:t>
                      </a:r>
                      <a:r>
                        <a:rPr sz="700" b="1" dirty="0">
                          <a:solidFill>
                            <a:srgbClr val="FFFFFF"/>
                          </a:solidFill>
                          <a:latin typeface="Calibri"/>
                          <a:cs typeface="Calibri"/>
                        </a:rPr>
                        <a:t>for</a:t>
                      </a:r>
                      <a:r>
                        <a:rPr sz="700" b="1" spc="204" dirty="0">
                          <a:solidFill>
                            <a:srgbClr val="FFFFFF"/>
                          </a:solidFill>
                          <a:latin typeface="Calibri"/>
                          <a:cs typeface="Calibri"/>
                        </a:rPr>
                        <a:t> </a:t>
                      </a:r>
                      <a:r>
                        <a:rPr sz="700" b="1" dirty="0">
                          <a:solidFill>
                            <a:srgbClr val="FFFFFF"/>
                          </a:solidFill>
                          <a:latin typeface="Calibri"/>
                          <a:cs typeface="Calibri"/>
                        </a:rPr>
                        <a:t>Valvular</a:t>
                      </a:r>
                      <a:r>
                        <a:rPr sz="700" b="1" spc="210" dirty="0">
                          <a:solidFill>
                            <a:srgbClr val="FFFFFF"/>
                          </a:solidFill>
                          <a:latin typeface="Calibri"/>
                          <a:cs typeface="Calibri"/>
                        </a:rPr>
                        <a:t> </a:t>
                      </a:r>
                      <a:r>
                        <a:rPr sz="700" b="1" dirty="0">
                          <a:solidFill>
                            <a:srgbClr val="FFFFFF"/>
                          </a:solidFill>
                          <a:latin typeface="Calibri"/>
                          <a:cs typeface="Calibri"/>
                        </a:rPr>
                        <a:t>Heart</a:t>
                      </a:r>
                      <a:r>
                        <a:rPr sz="700" b="1" spc="204" dirty="0">
                          <a:solidFill>
                            <a:srgbClr val="FFFFFF"/>
                          </a:solidFill>
                          <a:latin typeface="Calibri"/>
                          <a:cs typeface="Calibri"/>
                        </a:rPr>
                        <a:t> </a:t>
                      </a:r>
                      <a:r>
                        <a:rPr sz="700" b="1" spc="-10" dirty="0">
                          <a:solidFill>
                            <a:srgbClr val="FFFFFF"/>
                          </a:solidFill>
                          <a:latin typeface="Calibri"/>
                          <a:cs typeface="Calibri"/>
                        </a:rPr>
                        <a:t>Disease</a:t>
                      </a:r>
                      <a:endParaRPr sz="700">
                        <a:latin typeface="Calibri"/>
                        <a:cs typeface="Calibri"/>
                      </a:endParaRPr>
                    </a:p>
                    <a:p>
                      <a:pPr marL="52069" marR="196215">
                        <a:lnSpc>
                          <a:spcPct val="107200"/>
                        </a:lnSpc>
                      </a:pPr>
                      <a:r>
                        <a:rPr sz="700" b="1" dirty="0">
                          <a:solidFill>
                            <a:srgbClr val="FFFFFF"/>
                          </a:solidFill>
                          <a:latin typeface="Calibri"/>
                          <a:cs typeface="Calibri"/>
                        </a:rPr>
                        <a:t>Referenced</a:t>
                      </a:r>
                      <a:r>
                        <a:rPr sz="700" b="1" spc="210" dirty="0">
                          <a:solidFill>
                            <a:srgbClr val="FFFFFF"/>
                          </a:solidFill>
                          <a:latin typeface="Calibri"/>
                          <a:cs typeface="Calibri"/>
                        </a:rPr>
                        <a:t> </a:t>
                      </a:r>
                      <a:r>
                        <a:rPr sz="700" b="1" dirty="0">
                          <a:solidFill>
                            <a:srgbClr val="FFFFFF"/>
                          </a:solidFill>
                          <a:latin typeface="Calibri"/>
                          <a:cs typeface="Calibri"/>
                        </a:rPr>
                        <a:t>studies</a:t>
                      </a:r>
                      <a:r>
                        <a:rPr sz="700" b="1" spc="210" dirty="0">
                          <a:solidFill>
                            <a:srgbClr val="FFFFFF"/>
                          </a:solidFill>
                          <a:latin typeface="Calibri"/>
                          <a:cs typeface="Calibri"/>
                        </a:rPr>
                        <a:t> </a:t>
                      </a:r>
                      <a:r>
                        <a:rPr sz="700" b="1" dirty="0">
                          <a:solidFill>
                            <a:srgbClr val="FFFFFF"/>
                          </a:solidFill>
                          <a:latin typeface="Calibri"/>
                          <a:cs typeface="Calibri"/>
                        </a:rPr>
                        <a:t>that</a:t>
                      </a:r>
                      <a:r>
                        <a:rPr sz="700" b="1" spc="210" dirty="0">
                          <a:solidFill>
                            <a:srgbClr val="FFFFFF"/>
                          </a:solidFill>
                          <a:latin typeface="Calibri"/>
                          <a:cs typeface="Calibri"/>
                        </a:rPr>
                        <a:t> </a:t>
                      </a:r>
                      <a:r>
                        <a:rPr sz="700" b="1" dirty="0">
                          <a:solidFill>
                            <a:srgbClr val="FFFFFF"/>
                          </a:solidFill>
                          <a:latin typeface="Calibri"/>
                          <a:cs typeface="Calibri"/>
                        </a:rPr>
                        <a:t>support</a:t>
                      </a:r>
                      <a:r>
                        <a:rPr sz="700" b="1" spc="210" dirty="0">
                          <a:solidFill>
                            <a:srgbClr val="FFFFFF"/>
                          </a:solidFill>
                          <a:latin typeface="Calibri"/>
                          <a:cs typeface="Calibri"/>
                        </a:rPr>
                        <a:t> </a:t>
                      </a:r>
                      <a:r>
                        <a:rPr sz="700" b="1" dirty="0">
                          <a:solidFill>
                            <a:srgbClr val="FFFFFF"/>
                          </a:solidFill>
                          <a:latin typeface="Calibri"/>
                          <a:cs typeface="Calibri"/>
                        </a:rPr>
                        <a:t>the</a:t>
                      </a:r>
                      <a:r>
                        <a:rPr sz="700" b="1" spc="215" dirty="0">
                          <a:solidFill>
                            <a:srgbClr val="FFFFFF"/>
                          </a:solidFill>
                          <a:latin typeface="Calibri"/>
                          <a:cs typeface="Calibri"/>
                        </a:rPr>
                        <a:t> </a:t>
                      </a:r>
                      <a:r>
                        <a:rPr sz="700" b="1" dirty="0">
                          <a:solidFill>
                            <a:srgbClr val="FFFFFF"/>
                          </a:solidFill>
                          <a:latin typeface="Calibri"/>
                          <a:cs typeface="Calibri"/>
                        </a:rPr>
                        <a:t>recommendations</a:t>
                      </a:r>
                      <a:r>
                        <a:rPr sz="700" b="1" spc="210" dirty="0">
                          <a:solidFill>
                            <a:srgbClr val="FFFFFF"/>
                          </a:solidFill>
                          <a:latin typeface="Calibri"/>
                          <a:cs typeface="Calibri"/>
                        </a:rPr>
                        <a:t> </a:t>
                      </a:r>
                      <a:r>
                        <a:rPr sz="700" b="1" dirty="0">
                          <a:solidFill>
                            <a:srgbClr val="FFFFFF"/>
                          </a:solidFill>
                          <a:latin typeface="Calibri"/>
                          <a:cs typeface="Calibri"/>
                        </a:rPr>
                        <a:t>are</a:t>
                      </a:r>
                      <a:r>
                        <a:rPr sz="700" b="1" spc="210" dirty="0">
                          <a:solidFill>
                            <a:srgbClr val="FFFFFF"/>
                          </a:solidFill>
                          <a:latin typeface="Calibri"/>
                          <a:cs typeface="Calibri"/>
                        </a:rPr>
                        <a:t> </a:t>
                      </a:r>
                      <a:r>
                        <a:rPr sz="700" b="1" spc="-10" dirty="0">
                          <a:solidFill>
                            <a:srgbClr val="FFFFFF"/>
                          </a:solidFill>
                          <a:latin typeface="Calibri"/>
                          <a:cs typeface="Calibri"/>
                        </a:rPr>
                        <a:t>summa-</a:t>
                      </a:r>
                      <a:r>
                        <a:rPr sz="700" b="1" spc="500" dirty="0">
                          <a:solidFill>
                            <a:srgbClr val="FFFFFF"/>
                          </a:solidFill>
                          <a:latin typeface="Calibri"/>
                          <a:cs typeface="Calibri"/>
                        </a:rPr>
                        <a:t> </a:t>
                      </a:r>
                      <a:r>
                        <a:rPr sz="700" b="1" dirty="0">
                          <a:solidFill>
                            <a:srgbClr val="FFFFFF"/>
                          </a:solidFill>
                          <a:latin typeface="Calibri"/>
                          <a:cs typeface="Calibri"/>
                        </a:rPr>
                        <a:t>rized</a:t>
                      </a:r>
                      <a:r>
                        <a:rPr sz="700" b="1" spc="105" dirty="0">
                          <a:solidFill>
                            <a:srgbClr val="FFFFFF"/>
                          </a:solidFill>
                          <a:latin typeface="Calibri"/>
                          <a:cs typeface="Calibri"/>
                        </a:rPr>
                        <a:t> </a:t>
                      </a:r>
                      <a:r>
                        <a:rPr sz="700" b="1" dirty="0">
                          <a:solidFill>
                            <a:srgbClr val="FFFFFF"/>
                          </a:solidFill>
                          <a:latin typeface="Calibri"/>
                          <a:cs typeface="Calibri"/>
                        </a:rPr>
                        <a:t>in</a:t>
                      </a:r>
                      <a:r>
                        <a:rPr sz="700" b="1" spc="120" dirty="0">
                          <a:solidFill>
                            <a:srgbClr val="FFFFFF"/>
                          </a:solidFill>
                          <a:latin typeface="Calibri"/>
                          <a:cs typeface="Calibri"/>
                        </a:rPr>
                        <a:t> </a:t>
                      </a:r>
                      <a:r>
                        <a:rPr sz="700" b="1" dirty="0">
                          <a:solidFill>
                            <a:srgbClr val="FFFFFF"/>
                          </a:solidFill>
                          <a:latin typeface="Calibri"/>
                          <a:cs typeface="Calibri"/>
                        </a:rPr>
                        <a:t>the</a:t>
                      </a:r>
                      <a:r>
                        <a:rPr sz="700" b="1" spc="120" dirty="0">
                          <a:solidFill>
                            <a:srgbClr val="FFFFFF"/>
                          </a:solidFill>
                          <a:latin typeface="Calibri"/>
                          <a:cs typeface="Calibri"/>
                        </a:rPr>
                        <a:t> </a:t>
                      </a:r>
                      <a:r>
                        <a:rPr sz="700" b="1" dirty="0">
                          <a:solidFill>
                            <a:srgbClr val="3A53A4"/>
                          </a:solidFill>
                          <a:latin typeface="Calibri"/>
                          <a:cs typeface="Calibri"/>
                          <a:hlinkClick r:id="rId2"/>
                        </a:rPr>
                        <a:t>Online</a:t>
                      </a:r>
                      <a:r>
                        <a:rPr sz="700" b="1" spc="120" dirty="0">
                          <a:solidFill>
                            <a:srgbClr val="3A53A4"/>
                          </a:solidFill>
                          <a:latin typeface="Calibri"/>
                          <a:cs typeface="Calibri"/>
                          <a:hlinkClick r:id="rId2"/>
                        </a:rPr>
                        <a:t> </a:t>
                      </a:r>
                      <a:r>
                        <a:rPr sz="700" b="1" dirty="0">
                          <a:solidFill>
                            <a:srgbClr val="3A53A4"/>
                          </a:solidFill>
                          <a:latin typeface="Calibri"/>
                          <a:cs typeface="Calibri"/>
                          <a:hlinkClick r:id="rId2"/>
                        </a:rPr>
                        <a:t>Data</a:t>
                      </a:r>
                      <a:r>
                        <a:rPr sz="700" b="1" spc="120" dirty="0">
                          <a:solidFill>
                            <a:srgbClr val="3A53A4"/>
                          </a:solidFill>
                          <a:latin typeface="Calibri"/>
                          <a:cs typeface="Calibri"/>
                          <a:hlinkClick r:id="rId2"/>
                        </a:rPr>
                        <a:t> </a:t>
                      </a:r>
                      <a:r>
                        <a:rPr sz="700" b="1" spc="-10" dirty="0">
                          <a:solidFill>
                            <a:srgbClr val="3A53A4"/>
                          </a:solidFill>
                          <a:latin typeface="Calibri"/>
                          <a:cs typeface="Calibri"/>
                          <a:hlinkClick r:id="rId2"/>
                        </a:rPr>
                        <a:t>Supplements</a:t>
                      </a:r>
                      <a:r>
                        <a:rPr sz="700" b="1" spc="-10" dirty="0">
                          <a:latin typeface="Calibri"/>
                          <a:cs typeface="Calibri"/>
                        </a:rPr>
                        <a:t>.</a:t>
                      </a:r>
                      <a:endParaRPr sz="7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E171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78435">
                <a:tc>
                  <a:txBody>
                    <a:bodyPr/>
                    <a:lstStyle/>
                    <a:p>
                      <a:pPr algn="ctr">
                        <a:lnSpc>
                          <a:spcPct val="100000"/>
                        </a:lnSpc>
                        <a:spcBef>
                          <a:spcPts val="305"/>
                        </a:spcBef>
                      </a:pPr>
                      <a:r>
                        <a:rPr sz="700" b="1" spc="50" dirty="0">
                          <a:latin typeface="Calibri"/>
                          <a:cs typeface="Calibri"/>
                        </a:rPr>
                        <a:t>COR</a:t>
                      </a:r>
                      <a:endParaRPr sz="7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151130">
                        <a:lnSpc>
                          <a:spcPct val="100000"/>
                        </a:lnSpc>
                        <a:spcBef>
                          <a:spcPts val="305"/>
                        </a:spcBef>
                      </a:pPr>
                      <a:r>
                        <a:rPr sz="700" b="1" spc="40" dirty="0">
                          <a:latin typeface="Calibri"/>
                          <a:cs typeface="Calibri"/>
                        </a:rPr>
                        <a:t>LOE</a:t>
                      </a:r>
                      <a:endParaRPr sz="7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52069">
                        <a:lnSpc>
                          <a:spcPct val="100000"/>
                        </a:lnSpc>
                        <a:spcBef>
                          <a:spcPts val="305"/>
                        </a:spcBef>
                      </a:pPr>
                      <a:r>
                        <a:rPr sz="700" b="1" spc="-10" dirty="0">
                          <a:latin typeface="Calibri"/>
                          <a:cs typeface="Calibri"/>
                        </a:rPr>
                        <a:t>Recommendations</a:t>
                      </a:r>
                      <a:endParaRPr sz="7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extLst>
                  <a:ext uri="{0D108BD9-81ED-4DB2-BD59-A6C34878D82A}">
                    <a16:rowId xmlns:a16="http://schemas.microsoft.com/office/drawing/2014/main" val="10001"/>
                  </a:ext>
                </a:extLst>
              </a:tr>
              <a:tr h="524510">
                <a:tc>
                  <a:txBody>
                    <a:bodyPr/>
                    <a:lstStyle/>
                    <a:p>
                      <a:pPr>
                        <a:lnSpc>
                          <a:spcPct val="100000"/>
                        </a:lnSpc>
                      </a:pPr>
                      <a:endParaRPr sz="800">
                        <a:latin typeface="Times New Roman"/>
                        <a:cs typeface="Times New Roman"/>
                      </a:endParaRPr>
                    </a:p>
                    <a:p>
                      <a:pPr algn="ctr">
                        <a:lnSpc>
                          <a:spcPct val="100000"/>
                        </a:lnSpc>
                        <a:spcBef>
                          <a:spcPts val="700"/>
                        </a:spcBef>
                      </a:pPr>
                      <a:r>
                        <a:rPr sz="700" b="1" dirty="0">
                          <a:latin typeface="Gill Sans MT"/>
                          <a:cs typeface="Gill Sans MT"/>
                        </a:rPr>
                        <a:t>1</a:t>
                      </a:r>
                      <a:endParaRPr sz="7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EC284"/>
                    </a:solidFill>
                  </a:tcPr>
                </a:tc>
                <a:tc>
                  <a:txBody>
                    <a:bodyPr/>
                    <a:lstStyle/>
                    <a:p>
                      <a:pPr>
                        <a:lnSpc>
                          <a:spcPct val="100000"/>
                        </a:lnSpc>
                      </a:pPr>
                      <a:endParaRPr sz="800">
                        <a:latin typeface="Times New Roman"/>
                        <a:cs typeface="Times New Roman"/>
                      </a:endParaRPr>
                    </a:p>
                    <a:p>
                      <a:pPr>
                        <a:lnSpc>
                          <a:spcPct val="100000"/>
                        </a:lnSpc>
                        <a:spcBef>
                          <a:spcPts val="35"/>
                        </a:spcBef>
                      </a:pPr>
                      <a:endParaRPr sz="600">
                        <a:latin typeface="Times New Roman"/>
                        <a:cs typeface="Times New Roman"/>
                      </a:endParaRPr>
                    </a:p>
                    <a:p>
                      <a:pPr marL="156210">
                        <a:lnSpc>
                          <a:spcPct val="100000"/>
                        </a:lnSpc>
                      </a:pPr>
                      <a:r>
                        <a:rPr sz="700" b="1" dirty="0">
                          <a:latin typeface="Gill Sans MT"/>
                          <a:cs typeface="Gill Sans MT"/>
                        </a:rPr>
                        <a:t>B-</a:t>
                      </a:r>
                      <a:r>
                        <a:rPr sz="700" b="1" spc="-50" dirty="0">
                          <a:latin typeface="Gill Sans MT"/>
                          <a:cs typeface="Gill Sans MT"/>
                        </a:rPr>
                        <a:t>R</a:t>
                      </a:r>
                      <a:endParaRPr sz="7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47625" indent="-152400">
                        <a:lnSpc>
                          <a:spcPct val="107200"/>
                        </a:lnSpc>
                        <a:spcBef>
                          <a:spcPts val="234"/>
                        </a:spcBef>
                      </a:pPr>
                      <a:r>
                        <a:rPr sz="700" dirty="0">
                          <a:latin typeface="Gill Sans MT"/>
                          <a:cs typeface="Gill Sans MT"/>
                        </a:rPr>
                        <a:t>1.</a:t>
                      </a:r>
                      <a:r>
                        <a:rPr sz="700" spc="180" dirty="0">
                          <a:latin typeface="Gill Sans MT"/>
                          <a:cs typeface="Gill Sans MT"/>
                        </a:rPr>
                        <a:t>  </a:t>
                      </a:r>
                      <a:r>
                        <a:rPr sz="700" spc="-10" dirty="0">
                          <a:latin typeface="Gill Sans MT"/>
                          <a:cs typeface="Gill Sans MT"/>
                        </a:rPr>
                        <a:t>In </a:t>
                      </a:r>
                      <a:r>
                        <a:rPr sz="700" dirty="0">
                          <a:latin typeface="Gill Sans MT"/>
                          <a:cs typeface="Gill Sans MT"/>
                        </a:rPr>
                        <a:t>patients</a:t>
                      </a:r>
                      <a:r>
                        <a:rPr sz="700" spc="-5" dirty="0">
                          <a:latin typeface="Gill Sans MT"/>
                          <a:cs typeface="Gill Sans MT"/>
                        </a:rPr>
                        <a:t> </a:t>
                      </a:r>
                      <a:r>
                        <a:rPr sz="700" spc="-20" dirty="0">
                          <a:latin typeface="Gill Sans MT"/>
                          <a:cs typeface="Gill Sans MT"/>
                        </a:rPr>
                        <a:t>with</a:t>
                      </a:r>
                      <a:r>
                        <a:rPr sz="700" spc="-5" dirty="0">
                          <a:latin typeface="Gill Sans MT"/>
                          <a:cs typeface="Gill Sans MT"/>
                        </a:rPr>
                        <a:t> </a:t>
                      </a:r>
                      <a:r>
                        <a:rPr sz="700" spc="-10" dirty="0">
                          <a:latin typeface="Gill Sans MT"/>
                          <a:cs typeface="Gill Sans MT"/>
                        </a:rPr>
                        <a:t>HF, VHD</a:t>
                      </a:r>
                      <a:r>
                        <a:rPr sz="700" spc="-5" dirty="0">
                          <a:latin typeface="Gill Sans MT"/>
                          <a:cs typeface="Gill Sans MT"/>
                        </a:rPr>
                        <a:t> </a:t>
                      </a:r>
                      <a:r>
                        <a:rPr sz="700" dirty="0">
                          <a:latin typeface="Gill Sans MT"/>
                          <a:cs typeface="Gill Sans MT"/>
                        </a:rPr>
                        <a:t>should</a:t>
                      </a:r>
                      <a:r>
                        <a:rPr sz="700" spc="-10" dirty="0">
                          <a:latin typeface="Gill Sans MT"/>
                          <a:cs typeface="Gill Sans MT"/>
                        </a:rPr>
                        <a:t> </a:t>
                      </a:r>
                      <a:r>
                        <a:rPr sz="700" dirty="0">
                          <a:latin typeface="Gill Sans MT"/>
                          <a:cs typeface="Gill Sans MT"/>
                        </a:rPr>
                        <a:t>be</a:t>
                      </a:r>
                      <a:r>
                        <a:rPr sz="700" spc="-5" dirty="0">
                          <a:latin typeface="Gill Sans MT"/>
                          <a:cs typeface="Gill Sans MT"/>
                        </a:rPr>
                        <a:t> </a:t>
                      </a:r>
                      <a:r>
                        <a:rPr sz="700" dirty="0">
                          <a:latin typeface="Gill Sans MT"/>
                          <a:cs typeface="Gill Sans MT"/>
                        </a:rPr>
                        <a:t>managed</a:t>
                      </a:r>
                      <a:r>
                        <a:rPr sz="700" spc="-10" dirty="0">
                          <a:latin typeface="Gill Sans MT"/>
                          <a:cs typeface="Gill Sans MT"/>
                        </a:rPr>
                        <a:t> </a:t>
                      </a:r>
                      <a:r>
                        <a:rPr sz="700" dirty="0">
                          <a:latin typeface="Gill Sans MT"/>
                          <a:cs typeface="Gill Sans MT"/>
                        </a:rPr>
                        <a:t>in</a:t>
                      </a:r>
                      <a:r>
                        <a:rPr sz="700" spc="-5" dirty="0">
                          <a:latin typeface="Gill Sans MT"/>
                          <a:cs typeface="Gill Sans MT"/>
                        </a:rPr>
                        <a:t> </a:t>
                      </a:r>
                      <a:r>
                        <a:rPr sz="700" dirty="0">
                          <a:latin typeface="Gill Sans MT"/>
                          <a:cs typeface="Gill Sans MT"/>
                        </a:rPr>
                        <a:t>a</a:t>
                      </a:r>
                      <a:r>
                        <a:rPr sz="700" spc="500" dirty="0">
                          <a:latin typeface="Gill Sans MT"/>
                          <a:cs typeface="Gill Sans MT"/>
                        </a:rPr>
                        <a:t> </a:t>
                      </a:r>
                      <a:r>
                        <a:rPr sz="700" spc="-10" dirty="0">
                          <a:latin typeface="Gill Sans MT"/>
                          <a:cs typeface="Gill Sans MT"/>
                        </a:rPr>
                        <a:t>multidisciplinary</a:t>
                      </a:r>
                      <a:r>
                        <a:rPr sz="700" spc="15" dirty="0">
                          <a:latin typeface="Gill Sans MT"/>
                          <a:cs typeface="Gill Sans MT"/>
                        </a:rPr>
                        <a:t> </a:t>
                      </a:r>
                      <a:r>
                        <a:rPr sz="700" spc="-10" dirty="0">
                          <a:latin typeface="Gill Sans MT"/>
                          <a:cs typeface="Gill Sans MT"/>
                        </a:rPr>
                        <a:t>manner</a:t>
                      </a:r>
                      <a:r>
                        <a:rPr sz="700" spc="15" dirty="0">
                          <a:latin typeface="Gill Sans MT"/>
                          <a:cs typeface="Gill Sans MT"/>
                        </a:rPr>
                        <a:t> </a:t>
                      </a:r>
                      <a:r>
                        <a:rPr sz="700" dirty="0">
                          <a:latin typeface="Gill Sans MT"/>
                          <a:cs typeface="Gill Sans MT"/>
                        </a:rPr>
                        <a:t>in</a:t>
                      </a:r>
                      <a:r>
                        <a:rPr sz="700" spc="15" dirty="0">
                          <a:latin typeface="Gill Sans MT"/>
                          <a:cs typeface="Gill Sans MT"/>
                        </a:rPr>
                        <a:t> </a:t>
                      </a:r>
                      <a:r>
                        <a:rPr sz="700" dirty="0">
                          <a:latin typeface="Gill Sans MT"/>
                          <a:cs typeface="Gill Sans MT"/>
                        </a:rPr>
                        <a:t>accordance</a:t>
                      </a:r>
                      <a:r>
                        <a:rPr sz="700" spc="15" dirty="0">
                          <a:latin typeface="Gill Sans MT"/>
                          <a:cs typeface="Gill Sans MT"/>
                        </a:rPr>
                        <a:t> </a:t>
                      </a:r>
                      <a:r>
                        <a:rPr sz="700" spc="-20" dirty="0">
                          <a:latin typeface="Gill Sans MT"/>
                          <a:cs typeface="Gill Sans MT"/>
                        </a:rPr>
                        <a:t>with</a:t>
                      </a:r>
                      <a:r>
                        <a:rPr sz="700" spc="15" dirty="0">
                          <a:latin typeface="Gill Sans MT"/>
                          <a:cs typeface="Gill Sans MT"/>
                        </a:rPr>
                        <a:t> </a:t>
                      </a:r>
                      <a:r>
                        <a:rPr sz="700" spc="-10" dirty="0">
                          <a:latin typeface="Gill Sans MT"/>
                          <a:cs typeface="Gill Sans MT"/>
                        </a:rPr>
                        <a:t>clini-</a:t>
                      </a:r>
                      <a:r>
                        <a:rPr sz="700" spc="500" dirty="0">
                          <a:latin typeface="Gill Sans MT"/>
                          <a:cs typeface="Gill Sans MT"/>
                        </a:rPr>
                        <a:t> </a:t>
                      </a:r>
                      <a:r>
                        <a:rPr sz="700" dirty="0">
                          <a:latin typeface="Gill Sans MT"/>
                          <a:cs typeface="Gill Sans MT"/>
                        </a:rPr>
                        <a:t>cal</a:t>
                      </a:r>
                      <a:r>
                        <a:rPr sz="700" spc="-5" dirty="0">
                          <a:latin typeface="Gill Sans MT"/>
                          <a:cs typeface="Gill Sans MT"/>
                        </a:rPr>
                        <a:t> </a:t>
                      </a:r>
                      <a:r>
                        <a:rPr sz="700" dirty="0">
                          <a:latin typeface="Gill Sans MT"/>
                          <a:cs typeface="Gill Sans MT"/>
                        </a:rPr>
                        <a:t>practice guidelines </a:t>
                      </a:r>
                      <a:r>
                        <a:rPr sz="700" spc="-30" dirty="0">
                          <a:latin typeface="Gill Sans MT"/>
                          <a:cs typeface="Gill Sans MT"/>
                        </a:rPr>
                        <a:t>for</a:t>
                      </a:r>
                      <a:r>
                        <a:rPr sz="700" dirty="0">
                          <a:latin typeface="Gill Sans MT"/>
                          <a:cs typeface="Gill Sans MT"/>
                        </a:rPr>
                        <a:t> </a:t>
                      </a:r>
                      <a:r>
                        <a:rPr sz="700" spc="-10" dirty="0">
                          <a:latin typeface="Gill Sans MT"/>
                          <a:cs typeface="Gill Sans MT"/>
                        </a:rPr>
                        <a:t>VHD</a:t>
                      </a:r>
                      <a:r>
                        <a:rPr sz="700" dirty="0">
                          <a:latin typeface="Gill Sans MT"/>
                          <a:cs typeface="Gill Sans MT"/>
                        </a:rPr>
                        <a:t> </a:t>
                      </a:r>
                      <a:r>
                        <a:rPr sz="700" spc="-35" dirty="0">
                          <a:latin typeface="Gill Sans MT"/>
                          <a:cs typeface="Gill Sans MT"/>
                        </a:rPr>
                        <a:t>to</a:t>
                      </a:r>
                      <a:r>
                        <a:rPr sz="700" dirty="0">
                          <a:latin typeface="Gill Sans MT"/>
                          <a:cs typeface="Gill Sans MT"/>
                        </a:rPr>
                        <a:t> </a:t>
                      </a:r>
                      <a:r>
                        <a:rPr sz="700" spc="-10" dirty="0">
                          <a:latin typeface="Gill Sans MT"/>
                          <a:cs typeface="Gill Sans MT"/>
                        </a:rPr>
                        <a:t>prevent</a:t>
                      </a:r>
                      <a:r>
                        <a:rPr sz="700" dirty="0">
                          <a:latin typeface="Gill Sans MT"/>
                          <a:cs typeface="Gill Sans MT"/>
                        </a:rPr>
                        <a:t> </a:t>
                      </a:r>
                      <a:r>
                        <a:rPr sz="700" spc="-10" dirty="0">
                          <a:latin typeface="Gill Sans MT"/>
                          <a:cs typeface="Gill Sans MT"/>
                        </a:rPr>
                        <a:t>wors-</a:t>
                      </a:r>
                      <a:r>
                        <a:rPr sz="700" spc="500" dirty="0">
                          <a:latin typeface="Gill Sans MT"/>
                          <a:cs typeface="Gill Sans MT"/>
                        </a:rPr>
                        <a:t> </a:t>
                      </a:r>
                      <a:r>
                        <a:rPr sz="700" dirty="0">
                          <a:latin typeface="Gill Sans MT"/>
                          <a:cs typeface="Gill Sans MT"/>
                        </a:rPr>
                        <a:t>ening</a:t>
                      </a:r>
                      <a:r>
                        <a:rPr sz="700" spc="15" dirty="0">
                          <a:latin typeface="Gill Sans MT"/>
                          <a:cs typeface="Gill Sans MT"/>
                        </a:rPr>
                        <a:t> </a:t>
                      </a:r>
                      <a:r>
                        <a:rPr sz="700" dirty="0">
                          <a:latin typeface="Gill Sans MT"/>
                          <a:cs typeface="Gill Sans MT"/>
                        </a:rPr>
                        <a:t>of</a:t>
                      </a:r>
                      <a:r>
                        <a:rPr sz="700" spc="15" dirty="0">
                          <a:latin typeface="Gill Sans MT"/>
                          <a:cs typeface="Gill Sans MT"/>
                        </a:rPr>
                        <a:t> </a:t>
                      </a:r>
                      <a:r>
                        <a:rPr sz="700" dirty="0">
                          <a:latin typeface="Gill Sans MT"/>
                          <a:cs typeface="Gill Sans MT"/>
                        </a:rPr>
                        <a:t>HF</a:t>
                      </a:r>
                      <a:r>
                        <a:rPr sz="700" spc="15" dirty="0">
                          <a:latin typeface="Gill Sans MT"/>
                          <a:cs typeface="Gill Sans MT"/>
                        </a:rPr>
                        <a:t> </a:t>
                      </a:r>
                      <a:r>
                        <a:rPr sz="700" dirty="0">
                          <a:latin typeface="Gill Sans MT"/>
                          <a:cs typeface="Gill Sans MT"/>
                        </a:rPr>
                        <a:t>and</a:t>
                      </a:r>
                      <a:r>
                        <a:rPr sz="700" spc="15" dirty="0">
                          <a:latin typeface="Gill Sans MT"/>
                          <a:cs typeface="Gill Sans MT"/>
                        </a:rPr>
                        <a:t> </a:t>
                      </a:r>
                      <a:r>
                        <a:rPr sz="700" dirty="0">
                          <a:latin typeface="Gill Sans MT"/>
                          <a:cs typeface="Gill Sans MT"/>
                        </a:rPr>
                        <a:t>adverse</a:t>
                      </a:r>
                      <a:r>
                        <a:rPr sz="700" spc="20" dirty="0">
                          <a:latin typeface="Gill Sans MT"/>
                          <a:cs typeface="Gill Sans MT"/>
                        </a:rPr>
                        <a:t> </a:t>
                      </a:r>
                      <a:r>
                        <a:rPr sz="700" dirty="0">
                          <a:latin typeface="Gill Sans MT"/>
                          <a:cs typeface="Gill Sans MT"/>
                        </a:rPr>
                        <a:t>clinical</a:t>
                      </a:r>
                      <a:r>
                        <a:rPr sz="700" spc="15" dirty="0">
                          <a:latin typeface="Gill Sans MT"/>
                          <a:cs typeface="Gill Sans MT"/>
                        </a:rPr>
                        <a:t> </a:t>
                      </a:r>
                      <a:r>
                        <a:rPr sz="700" spc="-10" dirty="0">
                          <a:latin typeface="Gill Sans MT"/>
                          <a:cs typeface="Gill Sans MT"/>
                        </a:rPr>
                        <a:t>outcomes.</a:t>
                      </a:r>
                      <a:r>
                        <a:rPr sz="600" spc="-15" baseline="34722" dirty="0">
                          <a:latin typeface="Gill Sans MT"/>
                          <a:cs typeface="Gill Sans MT"/>
                        </a:rPr>
                        <a:t>1–11</a:t>
                      </a:r>
                      <a:endParaRPr sz="600" baseline="34722">
                        <a:latin typeface="Gill Sans MT"/>
                        <a:cs typeface="Gill Sans MT"/>
                      </a:endParaRPr>
                    </a:p>
                  </a:txBody>
                  <a:tcPr marL="0" marR="0" marT="29844"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2"/>
                  </a:ext>
                </a:extLst>
              </a:tr>
              <a:tr h="518795">
                <a:tc>
                  <a:txBody>
                    <a:bodyPr/>
                    <a:lstStyle/>
                    <a:p>
                      <a:pPr>
                        <a:lnSpc>
                          <a:spcPct val="100000"/>
                        </a:lnSpc>
                      </a:pPr>
                      <a:endParaRPr sz="800">
                        <a:latin typeface="Times New Roman"/>
                        <a:cs typeface="Times New Roman"/>
                      </a:endParaRPr>
                    </a:p>
                    <a:p>
                      <a:pPr algn="ctr">
                        <a:lnSpc>
                          <a:spcPct val="100000"/>
                        </a:lnSpc>
                        <a:spcBef>
                          <a:spcPts val="680"/>
                        </a:spcBef>
                      </a:pPr>
                      <a:r>
                        <a:rPr sz="700" b="1" dirty="0">
                          <a:latin typeface="Gill Sans MT"/>
                          <a:cs typeface="Gill Sans MT"/>
                        </a:rPr>
                        <a:t>1</a:t>
                      </a:r>
                      <a:endParaRPr sz="7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EC284"/>
                    </a:solidFill>
                  </a:tcPr>
                </a:tc>
                <a:tc>
                  <a:txBody>
                    <a:bodyPr/>
                    <a:lstStyle/>
                    <a:p>
                      <a:pPr>
                        <a:lnSpc>
                          <a:spcPct val="100000"/>
                        </a:lnSpc>
                      </a:pPr>
                      <a:endParaRPr sz="800">
                        <a:latin typeface="Times New Roman"/>
                        <a:cs typeface="Times New Roman"/>
                      </a:endParaRPr>
                    </a:p>
                    <a:p>
                      <a:pPr marL="132080">
                        <a:lnSpc>
                          <a:spcPct val="100000"/>
                        </a:lnSpc>
                        <a:spcBef>
                          <a:spcPts val="680"/>
                        </a:spcBef>
                      </a:pPr>
                      <a:r>
                        <a:rPr sz="700" b="1" spc="-40" dirty="0">
                          <a:latin typeface="Gill Sans MT"/>
                          <a:cs typeface="Gill Sans MT"/>
                        </a:rPr>
                        <a:t>C-</a:t>
                      </a:r>
                      <a:r>
                        <a:rPr sz="700" b="1" spc="-25" dirty="0">
                          <a:latin typeface="Gill Sans MT"/>
                          <a:cs typeface="Gill Sans MT"/>
                        </a:rPr>
                        <a:t>LD</a:t>
                      </a:r>
                      <a:endParaRPr sz="7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2C1E5"/>
                    </a:solidFill>
                  </a:tcPr>
                </a:tc>
                <a:tc>
                  <a:txBody>
                    <a:bodyPr/>
                    <a:lstStyle/>
                    <a:p>
                      <a:pPr marL="198120" marR="99060" indent="-152400">
                        <a:lnSpc>
                          <a:spcPct val="107200"/>
                        </a:lnSpc>
                        <a:spcBef>
                          <a:spcPts val="190"/>
                        </a:spcBef>
                      </a:pPr>
                      <a:r>
                        <a:rPr sz="700" dirty="0">
                          <a:latin typeface="Gill Sans MT"/>
                          <a:cs typeface="Gill Sans MT"/>
                        </a:rPr>
                        <a:t>2.</a:t>
                      </a:r>
                      <a:r>
                        <a:rPr sz="700" spc="200" dirty="0">
                          <a:latin typeface="Gill Sans MT"/>
                          <a:cs typeface="Gill Sans MT"/>
                        </a:rPr>
                        <a:t>  </a:t>
                      </a:r>
                      <a:r>
                        <a:rPr sz="700" dirty="0">
                          <a:latin typeface="Gill Sans MT"/>
                          <a:cs typeface="Gill Sans MT"/>
                        </a:rPr>
                        <a:t>In</a:t>
                      </a:r>
                      <a:r>
                        <a:rPr sz="700" spc="50" dirty="0">
                          <a:latin typeface="Gill Sans MT"/>
                          <a:cs typeface="Gill Sans MT"/>
                        </a:rPr>
                        <a:t> </a:t>
                      </a:r>
                      <a:r>
                        <a:rPr sz="700" dirty="0">
                          <a:latin typeface="Gill Sans MT"/>
                          <a:cs typeface="Gill Sans MT"/>
                        </a:rPr>
                        <a:t>patients</a:t>
                      </a:r>
                      <a:r>
                        <a:rPr sz="700" spc="45" dirty="0">
                          <a:latin typeface="Gill Sans MT"/>
                          <a:cs typeface="Gill Sans MT"/>
                        </a:rPr>
                        <a:t> </a:t>
                      </a:r>
                      <a:r>
                        <a:rPr sz="700" dirty="0">
                          <a:latin typeface="Gill Sans MT"/>
                          <a:cs typeface="Gill Sans MT"/>
                        </a:rPr>
                        <a:t>with</a:t>
                      </a:r>
                      <a:r>
                        <a:rPr sz="700" spc="45" dirty="0">
                          <a:latin typeface="Gill Sans MT"/>
                          <a:cs typeface="Gill Sans MT"/>
                        </a:rPr>
                        <a:t> </a:t>
                      </a:r>
                      <a:r>
                        <a:rPr sz="700" dirty="0">
                          <a:latin typeface="Gill Sans MT"/>
                          <a:cs typeface="Gill Sans MT"/>
                        </a:rPr>
                        <a:t>chronic</a:t>
                      </a:r>
                      <a:r>
                        <a:rPr sz="700" spc="45" dirty="0">
                          <a:latin typeface="Gill Sans MT"/>
                          <a:cs typeface="Gill Sans MT"/>
                        </a:rPr>
                        <a:t> </a:t>
                      </a:r>
                      <a:r>
                        <a:rPr sz="700" dirty="0">
                          <a:latin typeface="Gill Sans MT"/>
                          <a:cs typeface="Gill Sans MT"/>
                        </a:rPr>
                        <a:t>severe</a:t>
                      </a:r>
                      <a:r>
                        <a:rPr sz="700" spc="45" dirty="0">
                          <a:latin typeface="Gill Sans MT"/>
                          <a:cs typeface="Gill Sans MT"/>
                        </a:rPr>
                        <a:t> </a:t>
                      </a:r>
                      <a:r>
                        <a:rPr sz="700" dirty="0">
                          <a:latin typeface="Gill Sans MT"/>
                          <a:cs typeface="Gill Sans MT"/>
                        </a:rPr>
                        <a:t>secondary</a:t>
                      </a:r>
                      <a:r>
                        <a:rPr sz="700" spc="50" dirty="0">
                          <a:latin typeface="Gill Sans MT"/>
                          <a:cs typeface="Gill Sans MT"/>
                        </a:rPr>
                        <a:t> </a:t>
                      </a:r>
                      <a:r>
                        <a:rPr sz="700" spc="-25" dirty="0">
                          <a:latin typeface="Gill Sans MT"/>
                          <a:cs typeface="Gill Sans MT"/>
                        </a:rPr>
                        <a:t>MR</a:t>
                      </a:r>
                      <a:r>
                        <a:rPr sz="700" spc="500" dirty="0">
                          <a:latin typeface="Gill Sans MT"/>
                          <a:cs typeface="Gill Sans MT"/>
                        </a:rPr>
                        <a:t> </a:t>
                      </a:r>
                      <a:r>
                        <a:rPr sz="700" dirty="0">
                          <a:latin typeface="Gill Sans MT"/>
                          <a:cs typeface="Gill Sans MT"/>
                        </a:rPr>
                        <a:t>and</a:t>
                      </a:r>
                      <a:r>
                        <a:rPr sz="700" spc="40" dirty="0">
                          <a:latin typeface="Gill Sans MT"/>
                          <a:cs typeface="Gill Sans MT"/>
                        </a:rPr>
                        <a:t> </a:t>
                      </a:r>
                      <a:r>
                        <a:rPr sz="700" dirty="0">
                          <a:latin typeface="Gill Sans MT"/>
                          <a:cs typeface="Gill Sans MT"/>
                        </a:rPr>
                        <a:t>HFrEF,</a:t>
                      </a:r>
                      <a:r>
                        <a:rPr sz="700" spc="40" dirty="0">
                          <a:latin typeface="Gill Sans MT"/>
                          <a:cs typeface="Gill Sans MT"/>
                        </a:rPr>
                        <a:t> </a:t>
                      </a:r>
                      <a:r>
                        <a:rPr sz="700" dirty="0">
                          <a:latin typeface="Gill Sans MT"/>
                          <a:cs typeface="Gill Sans MT"/>
                        </a:rPr>
                        <a:t>optimization</a:t>
                      </a:r>
                      <a:r>
                        <a:rPr sz="700" spc="40" dirty="0">
                          <a:latin typeface="Gill Sans MT"/>
                          <a:cs typeface="Gill Sans MT"/>
                        </a:rPr>
                        <a:t> </a:t>
                      </a:r>
                      <a:r>
                        <a:rPr sz="700" dirty="0">
                          <a:latin typeface="Gill Sans MT"/>
                          <a:cs typeface="Gill Sans MT"/>
                        </a:rPr>
                        <a:t>of</a:t>
                      </a:r>
                      <a:r>
                        <a:rPr sz="700" spc="40" dirty="0">
                          <a:latin typeface="Gill Sans MT"/>
                          <a:cs typeface="Gill Sans MT"/>
                        </a:rPr>
                        <a:t> </a:t>
                      </a:r>
                      <a:r>
                        <a:rPr sz="700" dirty="0">
                          <a:latin typeface="Gill Sans MT"/>
                          <a:cs typeface="Gill Sans MT"/>
                        </a:rPr>
                        <a:t>GDMT</a:t>
                      </a:r>
                      <a:r>
                        <a:rPr sz="700" spc="35" dirty="0">
                          <a:latin typeface="Gill Sans MT"/>
                          <a:cs typeface="Gill Sans MT"/>
                        </a:rPr>
                        <a:t> </a:t>
                      </a:r>
                      <a:r>
                        <a:rPr sz="700" dirty="0">
                          <a:latin typeface="Gill Sans MT"/>
                          <a:cs typeface="Gill Sans MT"/>
                        </a:rPr>
                        <a:t>is</a:t>
                      </a:r>
                      <a:r>
                        <a:rPr sz="700" spc="40" dirty="0">
                          <a:latin typeface="Gill Sans MT"/>
                          <a:cs typeface="Gill Sans MT"/>
                        </a:rPr>
                        <a:t> </a:t>
                      </a:r>
                      <a:r>
                        <a:rPr sz="700" spc="-10" dirty="0">
                          <a:latin typeface="Gill Sans MT"/>
                          <a:cs typeface="Gill Sans MT"/>
                        </a:rPr>
                        <a:t>recom-</a:t>
                      </a:r>
                      <a:r>
                        <a:rPr sz="700" spc="500" dirty="0">
                          <a:latin typeface="Gill Sans MT"/>
                          <a:cs typeface="Gill Sans MT"/>
                        </a:rPr>
                        <a:t> </a:t>
                      </a:r>
                      <a:r>
                        <a:rPr sz="700" dirty="0">
                          <a:latin typeface="Gill Sans MT"/>
                          <a:cs typeface="Gill Sans MT"/>
                        </a:rPr>
                        <a:t>mended</a:t>
                      </a:r>
                      <a:r>
                        <a:rPr sz="700" spc="45" dirty="0">
                          <a:latin typeface="Gill Sans MT"/>
                          <a:cs typeface="Gill Sans MT"/>
                        </a:rPr>
                        <a:t> </a:t>
                      </a:r>
                      <a:r>
                        <a:rPr sz="700" dirty="0">
                          <a:latin typeface="Gill Sans MT"/>
                          <a:cs typeface="Gill Sans MT"/>
                        </a:rPr>
                        <a:t>before</a:t>
                      </a:r>
                      <a:r>
                        <a:rPr sz="700" spc="45" dirty="0">
                          <a:latin typeface="Gill Sans MT"/>
                          <a:cs typeface="Gill Sans MT"/>
                        </a:rPr>
                        <a:t> </a:t>
                      </a:r>
                      <a:r>
                        <a:rPr sz="700" dirty="0">
                          <a:latin typeface="Gill Sans MT"/>
                          <a:cs typeface="Gill Sans MT"/>
                        </a:rPr>
                        <a:t>any</a:t>
                      </a:r>
                      <a:r>
                        <a:rPr sz="700" spc="50" dirty="0">
                          <a:latin typeface="Gill Sans MT"/>
                          <a:cs typeface="Gill Sans MT"/>
                        </a:rPr>
                        <a:t> </a:t>
                      </a:r>
                      <a:r>
                        <a:rPr sz="700" spc="-10" dirty="0">
                          <a:latin typeface="Gill Sans MT"/>
                          <a:cs typeface="Gill Sans MT"/>
                        </a:rPr>
                        <a:t>intervention</a:t>
                      </a:r>
                      <a:r>
                        <a:rPr sz="700" spc="45" dirty="0">
                          <a:latin typeface="Gill Sans MT"/>
                          <a:cs typeface="Gill Sans MT"/>
                        </a:rPr>
                        <a:t> </a:t>
                      </a:r>
                      <a:r>
                        <a:rPr sz="700" spc="-10" dirty="0">
                          <a:latin typeface="Gill Sans MT"/>
                          <a:cs typeface="Gill Sans MT"/>
                        </a:rPr>
                        <a:t>for</a:t>
                      </a:r>
                      <a:r>
                        <a:rPr sz="700" spc="50" dirty="0">
                          <a:latin typeface="Gill Sans MT"/>
                          <a:cs typeface="Gill Sans MT"/>
                        </a:rPr>
                        <a:t> </a:t>
                      </a:r>
                      <a:r>
                        <a:rPr sz="700" spc="-10" dirty="0">
                          <a:latin typeface="Gill Sans MT"/>
                          <a:cs typeface="Gill Sans MT"/>
                        </a:rPr>
                        <a:t>secondary</a:t>
                      </a:r>
                      <a:r>
                        <a:rPr sz="700" spc="500" dirty="0">
                          <a:latin typeface="Gill Sans MT"/>
                          <a:cs typeface="Gill Sans MT"/>
                        </a:rPr>
                        <a:t> </a:t>
                      </a:r>
                      <a:r>
                        <a:rPr sz="700" dirty="0">
                          <a:latin typeface="Gill Sans MT"/>
                          <a:cs typeface="Gill Sans MT"/>
                        </a:rPr>
                        <a:t>MR</a:t>
                      </a:r>
                      <a:r>
                        <a:rPr sz="700" spc="15" dirty="0">
                          <a:latin typeface="Gill Sans MT"/>
                          <a:cs typeface="Gill Sans MT"/>
                        </a:rPr>
                        <a:t> </a:t>
                      </a:r>
                      <a:r>
                        <a:rPr sz="700" dirty="0">
                          <a:latin typeface="Gill Sans MT"/>
                          <a:cs typeface="Gill Sans MT"/>
                        </a:rPr>
                        <a:t>related</a:t>
                      </a:r>
                      <a:r>
                        <a:rPr sz="700" spc="20" dirty="0">
                          <a:latin typeface="Gill Sans MT"/>
                          <a:cs typeface="Gill Sans MT"/>
                        </a:rPr>
                        <a:t> </a:t>
                      </a:r>
                      <a:r>
                        <a:rPr sz="700" dirty="0">
                          <a:latin typeface="Gill Sans MT"/>
                          <a:cs typeface="Gill Sans MT"/>
                        </a:rPr>
                        <a:t>to</a:t>
                      </a:r>
                      <a:r>
                        <a:rPr sz="700" spc="15" dirty="0">
                          <a:latin typeface="Gill Sans MT"/>
                          <a:cs typeface="Gill Sans MT"/>
                        </a:rPr>
                        <a:t> </a:t>
                      </a:r>
                      <a:r>
                        <a:rPr sz="700" spc="-35" dirty="0">
                          <a:latin typeface="Gill Sans MT"/>
                          <a:cs typeface="Gill Sans MT"/>
                        </a:rPr>
                        <a:t>LV</a:t>
                      </a:r>
                      <a:r>
                        <a:rPr sz="700" spc="15" dirty="0">
                          <a:latin typeface="Gill Sans MT"/>
                          <a:cs typeface="Gill Sans MT"/>
                        </a:rPr>
                        <a:t> </a:t>
                      </a:r>
                      <a:r>
                        <a:rPr sz="700" spc="-10" dirty="0">
                          <a:latin typeface="Gill Sans MT"/>
                          <a:cs typeface="Gill Sans MT"/>
                        </a:rPr>
                        <a:t>dysfunction.</a:t>
                      </a:r>
                      <a:r>
                        <a:rPr sz="600" spc="-15" baseline="34722" dirty="0">
                          <a:latin typeface="Gill Sans MT"/>
                          <a:cs typeface="Gill Sans MT"/>
                        </a:rPr>
                        <a:t>3–5,12–14</a:t>
                      </a:r>
                      <a:endParaRPr sz="600" baseline="34722" dirty="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04619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015324-98EE-4370-8001-85C1278A1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4E49BFF-40A2-4616-8638-9CBE4EC1F6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AB71A232-7C6F-36F2-9305-10589EB6AE99}"/>
              </a:ext>
            </a:extLst>
          </p:cNvPr>
          <p:cNvSpPr>
            <a:spLocks noGrp="1"/>
          </p:cNvSpPr>
          <p:nvPr>
            <p:ph type="title"/>
          </p:nvPr>
        </p:nvSpPr>
        <p:spPr>
          <a:xfrm>
            <a:off x="757516" y="2064255"/>
            <a:ext cx="3977639" cy="1600200"/>
          </a:xfrm>
        </p:spPr>
        <p:txBody>
          <a:bodyPr anchor="b">
            <a:normAutofit/>
          </a:bodyPr>
          <a:lstStyle/>
          <a:p>
            <a:pPr algn="l"/>
            <a:r>
              <a:rPr lang="en-US" sz="3200" dirty="0"/>
              <a:t>Call IT what it is</a:t>
            </a:r>
          </a:p>
        </p:txBody>
      </p:sp>
      <p:pic>
        <p:nvPicPr>
          <p:cNvPr id="5" name="Picture 4">
            <a:extLst>
              <a:ext uri="{FF2B5EF4-FFF2-40B4-BE49-F238E27FC236}">
                <a16:creationId xmlns:a16="http://schemas.microsoft.com/office/drawing/2014/main" id="{25911169-C15C-17A5-28E5-A2C1429621F8}"/>
              </a:ext>
            </a:extLst>
          </p:cNvPr>
          <p:cNvPicPr>
            <a:picLocks noChangeAspect="1"/>
          </p:cNvPicPr>
          <p:nvPr/>
        </p:nvPicPr>
        <p:blipFill>
          <a:blip r:embed="rId3"/>
          <a:stretch>
            <a:fillRect/>
          </a:stretch>
        </p:blipFill>
        <p:spPr>
          <a:xfrm>
            <a:off x="5645857" y="746126"/>
            <a:ext cx="5187184" cy="5472558"/>
          </a:xfrm>
          <a:prstGeom prst="rect">
            <a:avLst/>
          </a:prstGeom>
        </p:spPr>
      </p:pic>
    </p:spTree>
    <p:extLst>
      <p:ext uri="{BB962C8B-B14F-4D97-AF65-F5344CB8AC3E}">
        <p14:creationId xmlns:p14="http://schemas.microsoft.com/office/powerpoint/2010/main" val="34980089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1644-FC57-4991-7950-B638D82C85B5}"/>
              </a:ext>
            </a:extLst>
          </p:cNvPr>
          <p:cNvSpPr>
            <a:spLocks noGrp="1"/>
          </p:cNvSpPr>
          <p:nvPr>
            <p:ph type="title"/>
          </p:nvPr>
        </p:nvSpPr>
        <p:spPr/>
        <p:txBody>
          <a:bodyPr/>
          <a:lstStyle/>
          <a:p>
            <a:endParaRPr lang="en-US"/>
          </a:p>
        </p:txBody>
      </p:sp>
      <p:sp>
        <p:nvSpPr>
          <p:cNvPr id="3" name="object 2">
            <a:extLst>
              <a:ext uri="{FF2B5EF4-FFF2-40B4-BE49-F238E27FC236}">
                <a16:creationId xmlns:a16="http://schemas.microsoft.com/office/drawing/2014/main" id="{760C88E1-75E6-DAC8-E617-A0F8EF889E66}"/>
              </a:ext>
            </a:extLst>
          </p:cNvPr>
          <p:cNvSpPr/>
          <p:nvPr/>
        </p:nvSpPr>
        <p:spPr>
          <a:xfrm>
            <a:off x="628650" y="647700"/>
            <a:ext cx="2971800" cy="25400"/>
          </a:xfrm>
          <a:custGeom>
            <a:avLst/>
            <a:gdLst/>
            <a:ahLst/>
            <a:cxnLst/>
            <a:rect l="l" t="t" r="r" b="b"/>
            <a:pathLst>
              <a:path w="2971800" h="25400">
                <a:moveTo>
                  <a:pt x="0" y="25400"/>
                </a:moveTo>
                <a:lnTo>
                  <a:pt x="2971800" y="25400"/>
                </a:lnTo>
                <a:lnTo>
                  <a:pt x="2971800" y="0"/>
                </a:lnTo>
                <a:lnTo>
                  <a:pt x="0" y="0"/>
                </a:lnTo>
                <a:lnTo>
                  <a:pt x="0" y="25400"/>
                </a:lnTo>
                <a:close/>
              </a:path>
            </a:pathLst>
          </a:custGeom>
          <a:solidFill>
            <a:srgbClr val="ADAFB2"/>
          </a:solidFill>
        </p:spPr>
        <p:txBody>
          <a:bodyPr wrap="square" lIns="0" tIns="0" rIns="0" bIns="0" rtlCol="0"/>
          <a:lstStyle/>
          <a:p>
            <a:endParaRPr/>
          </a:p>
        </p:txBody>
      </p:sp>
      <p:grpSp>
        <p:nvGrpSpPr>
          <p:cNvPr id="8" name="object 15">
            <a:extLst>
              <a:ext uri="{FF2B5EF4-FFF2-40B4-BE49-F238E27FC236}">
                <a16:creationId xmlns:a16="http://schemas.microsoft.com/office/drawing/2014/main" id="{27B04481-0FFE-2280-75EF-96E57D63B8BA}"/>
              </a:ext>
            </a:extLst>
          </p:cNvPr>
          <p:cNvGrpSpPr/>
          <p:nvPr/>
        </p:nvGrpSpPr>
        <p:grpSpPr>
          <a:xfrm>
            <a:off x="4275231" y="572770"/>
            <a:ext cx="4742815" cy="5712460"/>
            <a:chOff x="1343345" y="762000"/>
            <a:chExt cx="4742815" cy="5712460"/>
          </a:xfrm>
        </p:grpSpPr>
        <p:pic>
          <p:nvPicPr>
            <p:cNvPr id="9" name="object 16">
              <a:extLst>
                <a:ext uri="{FF2B5EF4-FFF2-40B4-BE49-F238E27FC236}">
                  <a16:creationId xmlns:a16="http://schemas.microsoft.com/office/drawing/2014/main" id="{59AF0633-A085-FE9D-0C0B-C918AFEC016D}"/>
                </a:ext>
              </a:extLst>
            </p:cNvPr>
            <p:cNvPicPr/>
            <p:nvPr/>
          </p:nvPicPr>
          <p:blipFill>
            <a:blip r:embed="rId2" cstate="print"/>
            <a:stretch>
              <a:fillRect/>
            </a:stretch>
          </p:blipFill>
          <p:spPr>
            <a:xfrm>
              <a:off x="1428750" y="847407"/>
              <a:ext cx="4571999" cy="5541263"/>
            </a:xfrm>
            <a:prstGeom prst="rect">
              <a:avLst/>
            </a:prstGeom>
          </p:spPr>
        </p:pic>
        <p:sp>
          <p:nvSpPr>
            <p:cNvPr id="10" name="object 17">
              <a:extLst>
                <a:ext uri="{FF2B5EF4-FFF2-40B4-BE49-F238E27FC236}">
                  <a16:creationId xmlns:a16="http://schemas.microsoft.com/office/drawing/2014/main" id="{EEC47B76-86FA-A0E4-06BA-9FBEE7D6F674}"/>
                </a:ext>
              </a:extLst>
            </p:cNvPr>
            <p:cNvSpPr/>
            <p:nvPr/>
          </p:nvSpPr>
          <p:spPr>
            <a:xfrm>
              <a:off x="1347955" y="766610"/>
              <a:ext cx="4733925" cy="5702935"/>
            </a:xfrm>
            <a:custGeom>
              <a:avLst/>
              <a:gdLst/>
              <a:ahLst/>
              <a:cxnLst/>
              <a:rect l="l" t="t" r="r" b="b"/>
              <a:pathLst>
                <a:path w="4733925" h="5702935">
                  <a:moveTo>
                    <a:pt x="0" y="80797"/>
                  </a:moveTo>
                  <a:lnTo>
                    <a:pt x="0" y="5622061"/>
                  </a:lnTo>
                  <a:lnTo>
                    <a:pt x="0" y="5702858"/>
                  </a:lnTo>
                  <a:lnTo>
                    <a:pt x="80797" y="5702858"/>
                  </a:lnTo>
                  <a:lnTo>
                    <a:pt x="4652797" y="5702858"/>
                  </a:lnTo>
                  <a:lnTo>
                    <a:pt x="4733594" y="5702858"/>
                  </a:lnTo>
                  <a:lnTo>
                    <a:pt x="4733594" y="5622061"/>
                  </a:lnTo>
                  <a:lnTo>
                    <a:pt x="4733594" y="80797"/>
                  </a:lnTo>
                  <a:lnTo>
                    <a:pt x="4733594" y="0"/>
                  </a:lnTo>
                  <a:lnTo>
                    <a:pt x="4652797" y="0"/>
                  </a:lnTo>
                  <a:lnTo>
                    <a:pt x="80797" y="0"/>
                  </a:lnTo>
                  <a:lnTo>
                    <a:pt x="0" y="0"/>
                  </a:lnTo>
                  <a:lnTo>
                    <a:pt x="0" y="80797"/>
                  </a:lnTo>
                  <a:close/>
                </a:path>
              </a:pathLst>
            </a:custGeom>
            <a:ln w="922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5354088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DC8AD-1855-99FE-727E-C5A8149AD430}"/>
              </a:ext>
            </a:extLst>
          </p:cNvPr>
          <p:cNvSpPr>
            <a:spLocks noGrp="1"/>
          </p:cNvSpPr>
          <p:nvPr>
            <p:ph type="title"/>
          </p:nvPr>
        </p:nvSpPr>
        <p:spPr>
          <a:xfrm>
            <a:off x="674914" y="2564145"/>
            <a:ext cx="10098315" cy="1293028"/>
          </a:xfrm>
        </p:spPr>
        <p:txBody>
          <a:bodyPr>
            <a:normAutofit/>
          </a:bodyPr>
          <a:lstStyle/>
          <a:p>
            <a:r>
              <a:rPr lang="en-US" dirty="0"/>
              <a:t>Part 5: Monitoring heart failure</a:t>
            </a:r>
          </a:p>
        </p:txBody>
      </p:sp>
    </p:spTree>
    <p:extLst>
      <p:ext uri="{BB962C8B-B14F-4D97-AF65-F5344CB8AC3E}">
        <p14:creationId xmlns:p14="http://schemas.microsoft.com/office/powerpoint/2010/main" val="8119685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C905A-7881-FE2C-BF31-6CE79BF969FF}"/>
              </a:ext>
            </a:extLst>
          </p:cNvPr>
          <p:cNvSpPr>
            <a:spLocks noGrp="1"/>
          </p:cNvSpPr>
          <p:nvPr>
            <p:ph type="title"/>
          </p:nvPr>
        </p:nvSpPr>
        <p:spPr/>
        <p:txBody>
          <a:bodyPr/>
          <a:lstStyle/>
          <a:p>
            <a:r>
              <a:rPr lang="en-US" dirty="0" err="1"/>
              <a:t>Cardiomems</a:t>
            </a:r>
            <a:endParaRPr lang="en-US" dirty="0"/>
          </a:p>
        </p:txBody>
      </p:sp>
      <p:pic>
        <p:nvPicPr>
          <p:cNvPr id="6146" name="Picture 2" descr="Cardiomems Implantation - Phoenix, AZ &amp; Tempe, AZ: Arizona Heart Arrhythmia  Associates">
            <a:extLst>
              <a:ext uri="{FF2B5EF4-FFF2-40B4-BE49-F238E27FC236}">
                <a16:creationId xmlns:a16="http://schemas.microsoft.com/office/drawing/2014/main" id="{15E51AA2-8787-B6F6-B30C-AC364D912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411" y="1824816"/>
            <a:ext cx="7539318" cy="4763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122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emodynamic Monitoring for Heart Failure Patients">
            <a:extLst>
              <a:ext uri="{FF2B5EF4-FFF2-40B4-BE49-F238E27FC236}">
                <a16:creationId xmlns:a16="http://schemas.microsoft.com/office/drawing/2014/main" id="{637CDEB3-1AAA-C374-79DF-65C4FA430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070" y="367553"/>
            <a:ext cx="8653929" cy="6490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7766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993AA-617C-7EEB-5442-51ACE394B97F}"/>
              </a:ext>
            </a:extLst>
          </p:cNvPr>
          <p:cNvSpPr>
            <a:spLocks noGrp="1"/>
          </p:cNvSpPr>
          <p:nvPr>
            <p:ph type="title"/>
          </p:nvPr>
        </p:nvSpPr>
        <p:spPr>
          <a:xfrm>
            <a:off x="2465295" y="603009"/>
            <a:ext cx="8610600" cy="1293028"/>
          </a:xfrm>
        </p:spPr>
        <p:txBody>
          <a:bodyPr/>
          <a:lstStyle/>
          <a:p>
            <a:r>
              <a:rPr lang="en-US" dirty="0"/>
              <a:t>CHAMPION</a:t>
            </a:r>
          </a:p>
        </p:txBody>
      </p:sp>
      <p:pic>
        <p:nvPicPr>
          <p:cNvPr id="4" name="Picture 2" descr="Wireless pulmonary artery haemodynamic monitoring in chronic heart failure:  a randomised controlled trial - The Lancet">
            <a:extLst>
              <a:ext uri="{FF2B5EF4-FFF2-40B4-BE49-F238E27FC236}">
                <a16:creationId xmlns:a16="http://schemas.microsoft.com/office/drawing/2014/main" id="{B7B106CD-188E-32F3-6778-3C36E0BCC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28" y="1687692"/>
            <a:ext cx="10512066" cy="4998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08274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01B67BD-DC91-5A92-82BE-E2F24D52C356}"/>
              </a:ext>
            </a:extLst>
          </p:cNvPr>
          <p:cNvGraphicFramePr>
            <a:graphicFrameLocks noGrp="1"/>
          </p:cNvGraphicFramePr>
          <p:nvPr>
            <p:ph idx="1"/>
            <p:extLst>
              <p:ext uri="{D42A27DB-BD31-4B8C-83A1-F6EECF244321}">
                <p14:modId xmlns:p14="http://schemas.microsoft.com/office/powerpoint/2010/main" val="2917488674"/>
              </p:ext>
            </p:extLst>
          </p:nvPr>
        </p:nvGraphicFramePr>
        <p:xfrm>
          <a:off x="685800" y="2193925"/>
          <a:ext cx="10295964" cy="3662168"/>
        </p:xfrm>
        <a:graphic>
          <a:graphicData uri="http://schemas.openxmlformats.org/drawingml/2006/table">
            <a:tbl>
              <a:tblPr firstRow="1" bandRow="1">
                <a:tableStyleId>{2D5ABB26-0587-4C30-8999-92F81FD0307C}</a:tableStyleId>
              </a:tblPr>
              <a:tblGrid>
                <a:gridCol w="1627994">
                  <a:extLst>
                    <a:ext uri="{9D8B030D-6E8A-4147-A177-3AD203B41FA5}">
                      <a16:colId xmlns:a16="http://schemas.microsoft.com/office/drawing/2014/main" val="1137909866"/>
                    </a:ext>
                  </a:extLst>
                </a:gridCol>
                <a:gridCol w="1627994">
                  <a:extLst>
                    <a:ext uri="{9D8B030D-6E8A-4147-A177-3AD203B41FA5}">
                      <a16:colId xmlns:a16="http://schemas.microsoft.com/office/drawing/2014/main" val="3499376274"/>
                    </a:ext>
                  </a:extLst>
                </a:gridCol>
                <a:gridCol w="7039976">
                  <a:extLst>
                    <a:ext uri="{9D8B030D-6E8A-4147-A177-3AD203B41FA5}">
                      <a16:colId xmlns:a16="http://schemas.microsoft.com/office/drawing/2014/main" val="3511475954"/>
                    </a:ext>
                  </a:extLst>
                </a:gridCol>
              </a:tblGrid>
              <a:tr h="1020905">
                <a:tc gridSpan="3">
                  <a:txBody>
                    <a:bodyPr/>
                    <a:lstStyle/>
                    <a:p>
                      <a:pPr marL="52069" marR="228600">
                        <a:lnSpc>
                          <a:spcPct val="107200"/>
                        </a:lnSpc>
                        <a:spcBef>
                          <a:spcPts val="245"/>
                        </a:spcBef>
                      </a:pPr>
                      <a:r>
                        <a:rPr sz="2000" b="1" dirty="0">
                          <a:solidFill>
                            <a:srgbClr val="FFFFFF"/>
                          </a:solidFill>
                          <a:latin typeface="Calibri"/>
                          <a:cs typeface="Calibri"/>
                        </a:rPr>
                        <a:t>Recommendation</a:t>
                      </a:r>
                      <a:r>
                        <a:rPr sz="2000" b="1" spc="185" dirty="0">
                          <a:solidFill>
                            <a:srgbClr val="FFFFFF"/>
                          </a:solidFill>
                          <a:latin typeface="Calibri"/>
                          <a:cs typeface="Calibri"/>
                        </a:rPr>
                        <a:t> </a:t>
                      </a:r>
                      <a:r>
                        <a:rPr sz="2000" b="1" dirty="0">
                          <a:solidFill>
                            <a:srgbClr val="FFFFFF"/>
                          </a:solidFill>
                          <a:latin typeface="Calibri"/>
                          <a:cs typeface="Calibri"/>
                        </a:rPr>
                        <a:t>for</a:t>
                      </a:r>
                      <a:r>
                        <a:rPr sz="2000" b="1" spc="190" dirty="0">
                          <a:solidFill>
                            <a:srgbClr val="FFFFFF"/>
                          </a:solidFill>
                          <a:latin typeface="Calibri"/>
                          <a:cs typeface="Calibri"/>
                        </a:rPr>
                        <a:t> </a:t>
                      </a:r>
                      <a:r>
                        <a:rPr sz="2000" b="1" dirty="0">
                          <a:solidFill>
                            <a:srgbClr val="FFFFFF"/>
                          </a:solidFill>
                          <a:latin typeface="Calibri"/>
                          <a:cs typeface="Calibri"/>
                        </a:rPr>
                        <a:t>Wearables</a:t>
                      </a:r>
                      <a:r>
                        <a:rPr sz="2000" b="1" spc="190" dirty="0">
                          <a:solidFill>
                            <a:srgbClr val="FFFFFF"/>
                          </a:solidFill>
                          <a:latin typeface="Calibri"/>
                          <a:cs typeface="Calibri"/>
                        </a:rPr>
                        <a:t> </a:t>
                      </a:r>
                      <a:r>
                        <a:rPr sz="2000" b="1" dirty="0">
                          <a:solidFill>
                            <a:srgbClr val="FFFFFF"/>
                          </a:solidFill>
                          <a:latin typeface="Calibri"/>
                          <a:cs typeface="Calibri"/>
                        </a:rPr>
                        <a:t>and</a:t>
                      </a:r>
                      <a:r>
                        <a:rPr sz="2000" b="1" spc="190" dirty="0">
                          <a:solidFill>
                            <a:srgbClr val="FFFFFF"/>
                          </a:solidFill>
                          <a:latin typeface="Calibri"/>
                          <a:cs typeface="Calibri"/>
                        </a:rPr>
                        <a:t> </a:t>
                      </a:r>
                      <a:r>
                        <a:rPr sz="2000" b="1" dirty="0">
                          <a:solidFill>
                            <a:srgbClr val="FFFFFF"/>
                          </a:solidFill>
                          <a:latin typeface="Calibri"/>
                          <a:cs typeface="Calibri"/>
                        </a:rPr>
                        <a:t>Remote</a:t>
                      </a:r>
                      <a:r>
                        <a:rPr sz="2000" b="1" spc="190" dirty="0">
                          <a:solidFill>
                            <a:srgbClr val="FFFFFF"/>
                          </a:solidFill>
                          <a:latin typeface="Calibri"/>
                          <a:cs typeface="Calibri"/>
                        </a:rPr>
                        <a:t> </a:t>
                      </a:r>
                      <a:r>
                        <a:rPr sz="2000" b="1" dirty="0">
                          <a:solidFill>
                            <a:srgbClr val="FFFFFF"/>
                          </a:solidFill>
                          <a:latin typeface="Calibri"/>
                          <a:cs typeface="Calibri"/>
                        </a:rPr>
                        <a:t>Monitoring</a:t>
                      </a:r>
                      <a:r>
                        <a:rPr sz="2000" b="1" spc="190" dirty="0">
                          <a:solidFill>
                            <a:srgbClr val="FFFFFF"/>
                          </a:solidFill>
                          <a:latin typeface="Calibri"/>
                          <a:cs typeface="Calibri"/>
                        </a:rPr>
                        <a:t> </a:t>
                      </a:r>
                      <a:r>
                        <a:rPr sz="2000" b="1" spc="-10" dirty="0">
                          <a:solidFill>
                            <a:srgbClr val="FFFFFF"/>
                          </a:solidFill>
                          <a:latin typeface="Calibri"/>
                          <a:cs typeface="Calibri"/>
                        </a:rPr>
                        <a:t>(Including</a:t>
                      </a:r>
                      <a:r>
                        <a:rPr sz="2000" b="1" spc="500" dirty="0">
                          <a:solidFill>
                            <a:srgbClr val="FFFFFF"/>
                          </a:solidFill>
                          <a:latin typeface="Calibri"/>
                          <a:cs typeface="Calibri"/>
                        </a:rPr>
                        <a:t> </a:t>
                      </a:r>
                      <a:r>
                        <a:rPr sz="2000" b="1" dirty="0">
                          <a:solidFill>
                            <a:srgbClr val="FFFFFF"/>
                          </a:solidFill>
                          <a:latin typeface="Calibri"/>
                          <a:cs typeface="Calibri"/>
                        </a:rPr>
                        <a:t>Telemonitoring</a:t>
                      </a:r>
                      <a:r>
                        <a:rPr sz="2000" b="1" spc="190" dirty="0">
                          <a:solidFill>
                            <a:srgbClr val="FFFFFF"/>
                          </a:solidFill>
                          <a:latin typeface="Calibri"/>
                          <a:cs typeface="Calibri"/>
                        </a:rPr>
                        <a:t> </a:t>
                      </a:r>
                      <a:r>
                        <a:rPr sz="2000" b="1" dirty="0">
                          <a:solidFill>
                            <a:srgbClr val="FFFFFF"/>
                          </a:solidFill>
                          <a:latin typeface="Calibri"/>
                          <a:cs typeface="Calibri"/>
                        </a:rPr>
                        <a:t>and</a:t>
                      </a:r>
                      <a:r>
                        <a:rPr sz="2000" b="1" spc="195" dirty="0">
                          <a:solidFill>
                            <a:srgbClr val="FFFFFF"/>
                          </a:solidFill>
                          <a:latin typeface="Calibri"/>
                          <a:cs typeface="Calibri"/>
                        </a:rPr>
                        <a:t> </a:t>
                      </a:r>
                      <a:r>
                        <a:rPr sz="2000" b="1" dirty="0">
                          <a:solidFill>
                            <a:srgbClr val="FFFFFF"/>
                          </a:solidFill>
                          <a:latin typeface="Calibri"/>
                          <a:cs typeface="Calibri"/>
                        </a:rPr>
                        <a:t>Device</a:t>
                      </a:r>
                      <a:r>
                        <a:rPr sz="2000" b="1" spc="190" dirty="0">
                          <a:solidFill>
                            <a:srgbClr val="FFFFFF"/>
                          </a:solidFill>
                          <a:latin typeface="Calibri"/>
                          <a:cs typeface="Calibri"/>
                        </a:rPr>
                        <a:t> </a:t>
                      </a:r>
                      <a:r>
                        <a:rPr sz="2000" b="1" spc="-10" dirty="0">
                          <a:solidFill>
                            <a:srgbClr val="FFFFFF"/>
                          </a:solidFill>
                          <a:latin typeface="Calibri"/>
                          <a:cs typeface="Calibri"/>
                        </a:rPr>
                        <a:t>Monitoring)</a:t>
                      </a:r>
                      <a:r>
                        <a:rPr lang="en-US" sz="2000" b="1" spc="-10" dirty="0">
                          <a:solidFill>
                            <a:srgbClr val="FFFFFF"/>
                          </a:solidFill>
                          <a:latin typeface="Calibri"/>
                          <a:cs typeface="Calibri"/>
                        </a:rPr>
                        <a:t>  CARDIOMEMS</a:t>
                      </a:r>
                      <a:endParaRPr sz="2000" dirty="0">
                        <a:latin typeface="Calibri"/>
                        <a:cs typeface="Calibri"/>
                      </a:endParaRPr>
                    </a:p>
                  </a:txBody>
                  <a:tcPr marL="0" marR="0" marT="3111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E171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3218887902"/>
                  </a:ext>
                </a:extLst>
              </a:tr>
              <a:tr h="349421">
                <a:tc>
                  <a:txBody>
                    <a:bodyPr/>
                    <a:lstStyle/>
                    <a:p>
                      <a:pPr marL="140335">
                        <a:lnSpc>
                          <a:spcPct val="100000"/>
                        </a:lnSpc>
                        <a:spcBef>
                          <a:spcPts val="305"/>
                        </a:spcBef>
                      </a:pPr>
                      <a:r>
                        <a:rPr sz="2000" b="1" spc="50" dirty="0">
                          <a:latin typeface="Calibri"/>
                          <a:cs typeface="Calibri"/>
                        </a:rPr>
                        <a:t>COR</a:t>
                      </a:r>
                      <a:endParaRPr sz="20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algn="ctr">
                        <a:lnSpc>
                          <a:spcPct val="100000"/>
                        </a:lnSpc>
                        <a:spcBef>
                          <a:spcPts val="305"/>
                        </a:spcBef>
                      </a:pPr>
                      <a:r>
                        <a:rPr sz="2000" b="1" spc="40" dirty="0">
                          <a:latin typeface="Calibri"/>
                          <a:cs typeface="Calibri"/>
                        </a:rPr>
                        <a:t>LOE</a:t>
                      </a:r>
                      <a:endParaRPr sz="20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52069">
                        <a:lnSpc>
                          <a:spcPct val="100000"/>
                        </a:lnSpc>
                        <a:spcBef>
                          <a:spcPts val="305"/>
                        </a:spcBef>
                      </a:pPr>
                      <a:r>
                        <a:rPr sz="2000" b="1" spc="-10" dirty="0">
                          <a:latin typeface="Calibri"/>
                          <a:cs typeface="Calibri"/>
                        </a:rPr>
                        <a:t>Recommendation</a:t>
                      </a:r>
                      <a:endParaRPr sz="20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extLst>
                  <a:ext uri="{0D108BD9-81ED-4DB2-BD59-A6C34878D82A}">
                    <a16:rowId xmlns:a16="http://schemas.microsoft.com/office/drawing/2014/main" val="2119609882"/>
                  </a:ext>
                </a:extLst>
              </a:tr>
              <a:tr h="2146267">
                <a:tc>
                  <a:txBody>
                    <a:bodyPr/>
                    <a:lstStyle/>
                    <a:p>
                      <a:pPr>
                        <a:lnSpc>
                          <a:spcPct val="100000"/>
                        </a:lnSpc>
                      </a:pPr>
                      <a:endParaRPr sz="2000">
                        <a:latin typeface="Times New Roman"/>
                        <a:cs typeface="Times New Roman"/>
                      </a:endParaRPr>
                    </a:p>
                    <a:p>
                      <a:pPr>
                        <a:lnSpc>
                          <a:spcPct val="100000"/>
                        </a:lnSpc>
                      </a:pPr>
                      <a:endParaRPr sz="2000">
                        <a:latin typeface="Times New Roman"/>
                        <a:cs typeface="Times New Roman"/>
                      </a:endParaRPr>
                    </a:p>
                    <a:p>
                      <a:pPr>
                        <a:lnSpc>
                          <a:spcPct val="100000"/>
                        </a:lnSpc>
                      </a:pPr>
                      <a:endParaRPr sz="2000">
                        <a:latin typeface="Times New Roman"/>
                        <a:cs typeface="Times New Roman"/>
                      </a:endParaRPr>
                    </a:p>
                    <a:p>
                      <a:pPr>
                        <a:lnSpc>
                          <a:spcPct val="100000"/>
                        </a:lnSpc>
                        <a:spcBef>
                          <a:spcPts val="20"/>
                        </a:spcBef>
                      </a:pPr>
                      <a:endParaRPr sz="2000">
                        <a:latin typeface="Times New Roman"/>
                        <a:cs typeface="Times New Roman"/>
                      </a:endParaRPr>
                    </a:p>
                    <a:p>
                      <a:pPr marL="182245">
                        <a:lnSpc>
                          <a:spcPct val="100000"/>
                        </a:lnSpc>
                      </a:pPr>
                      <a:r>
                        <a:rPr sz="2000" b="1" spc="-25" dirty="0">
                          <a:latin typeface="Gill Sans MT"/>
                          <a:cs typeface="Gill Sans MT"/>
                        </a:rPr>
                        <a:t>2b</a:t>
                      </a:r>
                      <a:endParaRPr sz="20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AA74B"/>
                    </a:solidFill>
                  </a:tcPr>
                </a:tc>
                <a:tc>
                  <a:txBody>
                    <a:bodyPr/>
                    <a:lstStyle/>
                    <a:p>
                      <a:pPr>
                        <a:lnSpc>
                          <a:spcPct val="100000"/>
                        </a:lnSpc>
                      </a:pPr>
                      <a:endParaRPr sz="2000">
                        <a:latin typeface="Times New Roman"/>
                        <a:cs typeface="Times New Roman"/>
                      </a:endParaRPr>
                    </a:p>
                    <a:p>
                      <a:pPr>
                        <a:lnSpc>
                          <a:spcPct val="100000"/>
                        </a:lnSpc>
                      </a:pPr>
                      <a:endParaRPr sz="2000">
                        <a:latin typeface="Times New Roman"/>
                        <a:cs typeface="Times New Roman"/>
                      </a:endParaRPr>
                    </a:p>
                    <a:p>
                      <a:pPr>
                        <a:lnSpc>
                          <a:spcPct val="100000"/>
                        </a:lnSpc>
                      </a:pPr>
                      <a:endParaRPr sz="2000">
                        <a:latin typeface="Times New Roman"/>
                        <a:cs typeface="Times New Roman"/>
                      </a:endParaRPr>
                    </a:p>
                    <a:p>
                      <a:pPr>
                        <a:lnSpc>
                          <a:spcPct val="100000"/>
                        </a:lnSpc>
                        <a:spcBef>
                          <a:spcPts val="20"/>
                        </a:spcBef>
                      </a:pPr>
                      <a:endParaRPr sz="2000">
                        <a:latin typeface="Times New Roman"/>
                        <a:cs typeface="Times New Roman"/>
                      </a:endParaRPr>
                    </a:p>
                    <a:p>
                      <a:pPr algn="ctr">
                        <a:lnSpc>
                          <a:spcPct val="100000"/>
                        </a:lnSpc>
                      </a:pPr>
                      <a:r>
                        <a:rPr sz="2000" b="1" dirty="0">
                          <a:latin typeface="Gill Sans MT"/>
                          <a:cs typeface="Gill Sans MT"/>
                        </a:rPr>
                        <a:t>B-</a:t>
                      </a:r>
                      <a:r>
                        <a:rPr sz="2000" b="1" spc="-50" dirty="0">
                          <a:latin typeface="Gill Sans MT"/>
                          <a:cs typeface="Gill Sans MT"/>
                        </a:rPr>
                        <a:t>R</a:t>
                      </a:r>
                      <a:endParaRPr sz="20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2C1E5"/>
                    </a:solidFill>
                  </a:tcPr>
                </a:tc>
                <a:tc>
                  <a:txBody>
                    <a:bodyPr/>
                    <a:lstStyle/>
                    <a:p>
                      <a:pPr marL="198120" marR="46990" indent="-152400">
                        <a:lnSpc>
                          <a:spcPct val="107200"/>
                        </a:lnSpc>
                        <a:spcBef>
                          <a:spcPts val="235"/>
                        </a:spcBef>
                      </a:pPr>
                      <a:r>
                        <a:rPr sz="2000" dirty="0">
                          <a:latin typeface="Gill Sans MT"/>
                          <a:cs typeface="Gill Sans MT"/>
                        </a:rPr>
                        <a:t>1.</a:t>
                      </a:r>
                      <a:r>
                        <a:rPr sz="2000" spc="220" dirty="0">
                          <a:latin typeface="Gill Sans MT"/>
                          <a:cs typeface="Gill Sans MT"/>
                        </a:rPr>
                        <a:t>  </a:t>
                      </a:r>
                      <a:r>
                        <a:rPr sz="2000" dirty="0">
                          <a:latin typeface="Gill Sans MT"/>
                          <a:cs typeface="Gill Sans MT"/>
                        </a:rPr>
                        <a:t>In</a:t>
                      </a:r>
                      <a:r>
                        <a:rPr sz="2000" spc="90" dirty="0">
                          <a:latin typeface="Gill Sans MT"/>
                          <a:cs typeface="Gill Sans MT"/>
                        </a:rPr>
                        <a:t> </a:t>
                      </a:r>
                      <a:r>
                        <a:rPr sz="2000" dirty="0">
                          <a:latin typeface="Gill Sans MT"/>
                          <a:cs typeface="Gill Sans MT"/>
                        </a:rPr>
                        <a:t>selected</a:t>
                      </a:r>
                      <a:r>
                        <a:rPr sz="2000" spc="90" dirty="0">
                          <a:latin typeface="Gill Sans MT"/>
                          <a:cs typeface="Gill Sans MT"/>
                        </a:rPr>
                        <a:t> </a:t>
                      </a:r>
                      <a:r>
                        <a:rPr sz="2000" dirty="0">
                          <a:latin typeface="Gill Sans MT"/>
                          <a:cs typeface="Gill Sans MT"/>
                        </a:rPr>
                        <a:t>adult</a:t>
                      </a:r>
                      <a:r>
                        <a:rPr sz="2000" spc="90" dirty="0">
                          <a:latin typeface="Gill Sans MT"/>
                          <a:cs typeface="Gill Sans MT"/>
                        </a:rPr>
                        <a:t> </a:t>
                      </a:r>
                      <a:r>
                        <a:rPr sz="2000" dirty="0">
                          <a:latin typeface="Gill Sans MT"/>
                          <a:cs typeface="Gill Sans MT"/>
                        </a:rPr>
                        <a:t>patients</a:t>
                      </a:r>
                      <a:r>
                        <a:rPr sz="2000" spc="90" dirty="0">
                          <a:latin typeface="Gill Sans MT"/>
                          <a:cs typeface="Gill Sans MT"/>
                        </a:rPr>
                        <a:t> </a:t>
                      </a:r>
                      <a:r>
                        <a:rPr sz="2000" dirty="0">
                          <a:latin typeface="Gill Sans MT"/>
                          <a:cs typeface="Gill Sans MT"/>
                        </a:rPr>
                        <a:t>with</a:t>
                      </a:r>
                      <a:r>
                        <a:rPr sz="2000" spc="90" dirty="0">
                          <a:latin typeface="Gill Sans MT"/>
                          <a:cs typeface="Gill Sans MT"/>
                        </a:rPr>
                        <a:t> </a:t>
                      </a:r>
                      <a:r>
                        <a:rPr sz="2000" dirty="0">
                          <a:latin typeface="Gill Sans MT"/>
                          <a:cs typeface="Gill Sans MT"/>
                        </a:rPr>
                        <a:t>NYHA</a:t>
                      </a:r>
                      <a:r>
                        <a:rPr sz="2000" spc="90" dirty="0">
                          <a:latin typeface="Gill Sans MT"/>
                          <a:cs typeface="Gill Sans MT"/>
                        </a:rPr>
                        <a:t> </a:t>
                      </a:r>
                      <a:r>
                        <a:rPr sz="2000" spc="30" dirty="0">
                          <a:latin typeface="Gill Sans MT"/>
                          <a:cs typeface="Gill Sans MT"/>
                        </a:rPr>
                        <a:t>class</a:t>
                      </a:r>
                      <a:r>
                        <a:rPr sz="2000" spc="500" dirty="0">
                          <a:latin typeface="Gill Sans MT"/>
                          <a:cs typeface="Gill Sans MT"/>
                        </a:rPr>
                        <a:t>  </a:t>
                      </a:r>
                      <a:r>
                        <a:rPr sz="2000" dirty="0">
                          <a:latin typeface="Gill Sans MT"/>
                          <a:cs typeface="Gill Sans MT"/>
                        </a:rPr>
                        <a:t>III</a:t>
                      </a:r>
                      <a:r>
                        <a:rPr sz="2000" spc="100" dirty="0">
                          <a:latin typeface="Gill Sans MT"/>
                          <a:cs typeface="Gill Sans MT"/>
                        </a:rPr>
                        <a:t> </a:t>
                      </a:r>
                      <a:r>
                        <a:rPr sz="2000" dirty="0">
                          <a:latin typeface="Gill Sans MT"/>
                          <a:cs typeface="Gill Sans MT"/>
                        </a:rPr>
                        <a:t>HF</a:t>
                      </a:r>
                      <a:r>
                        <a:rPr sz="2000" spc="95" dirty="0">
                          <a:latin typeface="Gill Sans MT"/>
                          <a:cs typeface="Gill Sans MT"/>
                        </a:rPr>
                        <a:t> </a:t>
                      </a:r>
                      <a:r>
                        <a:rPr sz="2000" dirty="0">
                          <a:latin typeface="Gill Sans MT"/>
                          <a:cs typeface="Gill Sans MT"/>
                        </a:rPr>
                        <a:t>and</a:t>
                      </a:r>
                      <a:r>
                        <a:rPr sz="2000" spc="100" dirty="0">
                          <a:latin typeface="Gill Sans MT"/>
                          <a:cs typeface="Gill Sans MT"/>
                        </a:rPr>
                        <a:t> </a:t>
                      </a:r>
                      <a:r>
                        <a:rPr sz="2000" dirty="0">
                          <a:latin typeface="Gill Sans MT"/>
                          <a:cs typeface="Gill Sans MT"/>
                        </a:rPr>
                        <a:t>history</a:t>
                      </a:r>
                      <a:r>
                        <a:rPr sz="2000" spc="100" dirty="0">
                          <a:latin typeface="Gill Sans MT"/>
                          <a:cs typeface="Gill Sans MT"/>
                        </a:rPr>
                        <a:t> </a:t>
                      </a:r>
                      <a:r>
                        <a:rPr sz="2000" dirty="0">
                          <a:latin typeface="Gill Sans MT"/>
                          <a:cs typeface="Gill Sans MT"/>
                        </a:rPr>
                        <a:t>of</a:t>
                      </a:r>
                      <a:r>
                        <a:rPr sz="2000" spc="100" dirty="0">
                          <a:latin typeface="Gill Sans MT"/>
                          <a:cs typeface="Gill Sans MT"/>
                        </a:rPr>
                        <a:t> </a:t>
                      </a:r>
                      <a:r>
                        <a:rPr sz="2000" spc="50" dirty="0">
                          <a:latin typeface="Gill Sans MT"/>
                          <a:cs typeface="Gill Sans MT"/>
                        </a:rPr>
                        <a:t>a</a:t>
                      </a:r>
                      <a:r>
                        <a:rPr sz="2000" spc="100" dirty="0">
                          <a:latin typeface="Gill Sans MT"/>
                          <a:cs typeface="Gill Sans MT"/>
                        </a:rPr>
                        <a:t> </a:t>
                      </a:r>
                      <a:r>
                        <a:rPr sz="2000" dirty="0">
                          <a:latin typeface="Gill Sans MT"/>
                          <a:cs typeface="Gill Sans MT"/>
                        </a:rPr>
                        <a:t>HF</a:t>
                      </a:r>
                      <a:r>
                        <a:rPr sz="2000" spc="100" dirty="0">
                          <a:latin typeface="Gill Sans MT"/>
                          <a:cs typeface="Gill Sans MT"/>
                        </a:rPr>
                        <a:t> </a:t>
                      </a:r>
                      <a:r>
                        <a:rPr sz="2000" dirty="0">
                          <a:latin typeface="Gill Sans MT"/>
                          <a:cs typeface="Gill Sans MT"/>
                        </a:rPr>
                        <a:t>hospitalization</a:t>
                      </a:r>
                      <a:r>
                        <a:rPr sz="2000" spc="100" dirty="0">
                          <a:latin typeface="Gill Sans MT"/>
                          <a:cs typeface="Gill Sans MT"/>
                        </a:rPr>
                        <a:t> </a:t>
                      </a:r>
                      <a:r>
                        <a:rPr sz="2000" spc="-25" dirty="0">
                          <a:latin typeface="Gill Sans MT"/>
                          <a:cs typeface="Gill Sans MT"/>
                        </a:rPr>
                        <a:t>in</a:t>
                      </a:r>
                      <a:r>
                        <a:rPr sz="2000" spc="500" dirty="0">
                          <a:latin typeface="Gill Sans MT"/>
                          <a:cs typeface="Gill Sans MT"/>
                        </a:rPr>
                        <a:t> </a:t>
                      </a:r>
                      <a:r>
                        <a:rPr sz="2000" dirty="0">
                          <a:latin typeface="Gill Sans MT"/>
                          <a:cs typeface="Gill Sans MT"/>
                        </a:rPr>
                        <a:t>the</a:t>
                      </a:r>
                      <a:r>
                        <a:rPr sz="2000" spc="90" dirty="0">
                          <a:latin typeface="Gill Sans MT"/>
                          <a:cs typeface="Gill Sans MT"/>
                        </a:rPr>
                        <a:t> </a:t>
                      </a:r>
                      <a:r>
                        <a:rPr sz="2000" dirty="0">
                          <a:latin typeface="Gill Sans MT"/>
                          <a:cs typeface="Gill Sans MT"/>
                        </a:rPr>
                        <a:t>past</a:t>
                      </a:r>
                      <a:r>
                        <a:rPr sz="2000" spc="90" dirty="0">
                          <a:latin typeface="Gill Sans MT"/>
                          <a:cs typeface="Gill Sans MT"/>
                        </a:rPr>
                        <a:t> </a:t>
                      </a:r>
                      <a:r>
                        <a:rPr sz="2000" dirty="0">
                          <a:latin typeface="Gill Sans MT"/>
                          <a:cs typeface="Gill Sans MT"/>
                        </a:rPr>
                        <a:t>year</a:t>
                      </a:r>
                      <a:r>
                        <a:rPr sz="2000" spc="90" dirty="0">
                          <a:latin typeface="Gill Sans MT"/>
                          <a:cs typeface="Gill Sans MT"/>
                        </a:rPr>
                        <a:t> </a:t>
                      </a:r>
                      <a:r>
                        <a:rPr sz="2000" dirty="0">
                          <a:latin typeface="Gill Sans MT"/>
                          <a:cs typeface="Gill Sans MT"/>
                        </a:rPr>
                        <a:t>or</a:t>
                      </a:r>
                      <a:r>
                        <a:rPr sz="2000" spc="95" dirty="0">
                          <a:latin typeface="Gill Sans MT"/>
                          <a:cs typeface="Gill Sans MT"/>
                        </a:rPr>
                        <a:t> </a:t>
                      </a:r>
                      <a:r>
                        <a:rPr sz="2000" dirty="0">
                          <a:latin typeface="Gill Sans MT"/>
                          <a:cs typeface="Gill Sans MT"/>
                        </a:rPr>
                        <a:t>elevated</a:t>
                      </a:r>
                      <a:r>
                        <a:rPr sz="2000" spc="90" dirty="0">
                          <a:latin typeface="Gill Sans MT"/>
                          <a:cs typeface="Gill Sans MT"/>
                        </a:rPr>
                        <a:t> </a:t>
                      </a:r>
                      <a:r>
                        <a:rPr sz="2000" dirty="0">
                          <a:latin typeface="Gill Sans MT"/>
                          <a:cs typeface="Gill Sans MT"/>
                        </a:rPr>
                        <a:t>natriuretic</a:t>
                      </a:r>
                      <a:r>
                        <a:rPr sz="2000" spc="90" dirty="0">
                          <a:latin typeface="Gill Sans MT"/>
                          <a:cs typeface="Gill Sans MT"/>
                        </a:rPr>
                        <a:t> </a:t>
                      </a:r>
                      <a:r>
                        <a:rPr sz="2000" spc="-10" dirty="0">
                          <a:latin typeface="Gill Sans MT"/>
                          <a:cs typeface="Gill Sans MT"/>
                        </a:rPr>
                        <a:t>peptide</a:t>
                      </a:r>
                      <a:r>
                        <a:rPr sz="2000" spc="500" dirty="0">
                          <a:latin typeface="Gill Sans MT"/>
                          <a:cs typeface="Gill Sans MT"/>
                        </a:rPr>
                        <a:t> </a:t>
                      </a:r>
                      <a:r>
                        <a:rPr sz="2000" dirty="0">
                          <a:latin typeface="Gill Sans MT"/>
                          <a:cs typeface="Gill Sans MT"/>
                        </a:rPr>
                        <a:t>levels,</a:t>
                      </a:r>
                      <a:r>
                        <a:rPr sz="2000" spc="145" dirty="0">
                          <a:latin typeface="Gill Sans MT"/>
                          <a:cs typeface="Gill Sans MT"/>
                        </a:rPr>
                        <a:t> </a:t>
                      </a:r>
                      <a:r>
                        <a:rPr sz="2000" dirty="0">
                          <a:latin typeface="Gill Sans MT"/>
                          <a:cs typeface="Gill Sans MT"/>
                        </a:rPr>
                        <a:t>on</a:t>
                      </a:r>
                      <a:r>
                        <a:rPr sz="2000" spc="150" dirty="0">
                          <a:latin typeface="Gill Sans MT"/>
                          <a:cs typeface="Gill Sans MT"/>
                        </a:rPr>
                        <a:t> </a:t>
                      </a:r>
                      <a:r>
                        <a:rPr sz="2000" dirty="0">
                          <a:latin typeface="Gill Sans MT"/>
                          <a:cs typeface="Gill Sans MT"/>
                        </a:rPr>
                        <a:t>maximally</a:t>
                      </a:r>
                      <a:r>
                        <a:rPr sz="2000" spc="150" dirty="0">
                          <a:latin typeface="Gill Sans MT"/>
                          <a:cs typeface="Gill Sans MT"/>
                        </a:rPr>
                        <a:t> </a:t>
                      </a:r>
                      <a:r>
                        <a:rPr sz="2000" dirty="0">
                          <a:latin typeface="Gill Sans MT"/>
                          <a:cs typeface="Gill Sans MT"/>
                        </a:rPr>
                        <a:t>tolerated</a:t>
                      </a:r>
                      <a:r>
                        <a:rPr sz="2000" spc="145" dirty="0">
                          <a:latin typeface="Gill Sans MT"/>
                          <a:cs typeface="Gill Sans MT"/>
                        </a:rPr>
                        <a:t> </a:t>
                      </a:r>
                      <a:r>
                        <a:rPr sz="2000" dirty="0">
                          <a:latin typeface="Gill Sans MT"/>
                          <a:cs typeface="Gill Sans MT"/>
                        </a:rPr>
                        <a:t>stable</a:t>
                      </a:r>
                      <a:r>
                        <a:rPr sz="2000" spc="150" dirty="0">
                          <a:latin typeface="Gill Sans MT"/>
                          <a:cs typeface="Gill Sans MT"/>
                        </a:rPr>
                        <a:t> </a:t>
                      </a:r>
                      <a:r>
                        <a:rPr sz="2000" dirty="0">
                          <a:latin typeface="Gill Sans MT"/>
                          <a:cs typeface="Gill Sans MT"/>
                        </a:rPr>
                        <a:t>doses</a:t>
                      </a:r>
                      <a:r>
                        <a:rPr sz="2000" spc="150" dirty="0">
                          <a:latin typeface="Gill Sans MT"/>
                          <a:cs typeface="Gill Sans MT"/>
                        </a:rPr>
                        <a:t> </a:t>
                      </a:r>
                      <a:r>
                        <a:rPr sz="2000" spc="-25" dirty="0">
                          <a:latin typeface="Gill Sans MT"/>
                          <a:cs typeface="Gill Sans MT"/>
                        </a:rPr>
                        <a:t>of</a:t>
                      </a:r>
                      <a:r>
                        <a:rPr sz="2000" spc="500" dirty="0">
                          <a:latin typeface="Gill Sans MT"/>
                          <a:cs typeface="Gill Sans MT"/>
                        </a:rPr>
                        <a:t> </a:t>
                      </a:r>
                      <a:r>
                        <a:rPr sz="2000" dirty="0">
                          <a:latin typeface="Gill Sans MT"/>
                          <a:cs typeface="Gill Sans MT"/>
                        </a:rPr>
                        <a:t>GDMT</a:t>
                      </a:r>
                      <a:r>
                        <a:rPr sz="2000" spc="100" dirty="0">
                          <a:latin typeface="Gill Sans MT"/>
                          <a:cs typeface="Gill Sans MT"/>
                        </a:rPr>
                        <a:t> </a:t>
                      </a:r>
                      <a:r>
                        <a:rPr sz="2000" dirty="0">
                          <a:latin typeface="Gill Sans MT"/>
                          <a:cs typeface="Gill Sans MT"/>
                        </a:rPr>
                        <a:t>with</a:t>
                      </a:r>
                      <a:r>
                        <a:rPr sz="2000" spc="100" dirty="0">
                          <a:latin typeface="Gill Sans MT"/>
                          <a:cs typeface="Gill Sans MT"/>
                        </a:rPr>
                        <a:t> </a:t>
                      </a:r>
                      <a:r>
                        <a:rPr sz="2000" dirty="0">
                          <a:latin typeface="Gill Sans MT"/>
                          <a:cs typeface="Gill Sans MT"/>
                        </a:rPr>
                        <a:t>optimal</a:t>
                      </a:r>
                      <a:r>
                        <a:rPr sz="2000" spc="100" dirty="0">
                          <a:latin typeface="Gill Sans MT"/>
                          <a:cs typeface="Gill Sans MT"/>
                        </a:rPr>
                        <a:t> </a:t>
                      </a:r>
                      <a:r>
                        <a:rPr sz="2000" dirty="0">
                          <a:latin typeface="Gill Sans MT"/>
                          <a:cs typeface="Gill Sans MT"/>
                        </a:rPr>
                        <a:t>device</a:t>
                      </a:r>
                      <a:r>
                        <a:rPr sz="2000" spc="100" dirty="0">
                          <a:latin typeface="Gill Sans MT"/>
                          <a:cs typeface="Gill Sans MT"/>
                        </a:rPr>
                        <a:t> </a:t>
                      </a:r>
                      <a:r>
                        <a:rPr sz="2000" dirty="0">
                          <a:latin typeface="Gill Sans MT"/>
                          <a:cs typeface="Gill Sans MT"/>
                        </a:rPr>
                        <a:t>therapy,</a:t>
                      </a:r>
                      <a:r>
                        <a:rPr sz="2000" spc="100" dirty="0">
                          <a:latin typeface="Gill Sans MT"/>
                          <a:cs typeface="Gill Sans MT"/>
                        </a:rPr>
                        <a:t> </a:t>
                      </a:r>
                      <a:r>
                        <a:rPr sz="2000" dirty="0">
                          <a:latin typeface="Gill Sans MT"/>
                          <a:cs typeface="Gill Sans MT"/>
                        </a:rPr>
                        <a:t>the</a:t>
                      </a:r>
                      <a:r>
                        <a:rPr sz="2000" spc="105" dirty="0">
                          <a:latin typeface="Gill Sans MT"/>
                          <a:cs typeface="Gill Sans MT"/>
                        </a:rPr>
                        <a:t> </a:t>
                      </a:r>
                      <a:r>
                        <a:rPr sz="2000" spc="-20" dirty="0">
                          <a:latin typeface="Gill Sans MT"/>
                          <a:cs typeface="Gill Sans MT"/>
                        </a:rPr>
                        <a:t>use</a:t>
                      </a:r>
                      <a:r>
                        <a:rPr sz="2000" dirty="0">
                          <a:latin typeface="Gill Sans MT"/>
                          <a:cs typeface="Gill Sans MT"/>
                        </a:rPr>
                        <a:t>fulness</a:t>
                      </a:r>
                      <a:r>
                        <a:rPr sz="2000" spc="114" dirty="0">
                          <a:latin typeface="Gill Sans MT"/>
                          <a:cs typeface="Gill Sans MT"/>
                        </a:rPr>
                        <a:t> </a:t>
                      </a:r>
                      <a:r>
                        <a:rPr sz="2000" dirty="0">
                          <a:latin typeface="Gill Sans MT"/>
                          <a:cs typeface="Gill Sans MT"/>
                        </a:rPr>
                        <a:t>of</a:t>
                      </a:r>
                      <a:r>
                        <a:rPr sz="2000" spc="120" dirty="0">
                          <a:latin typeface="Gill Sans MT"/>
                          <a:cs typeface="Gill Sans MT"/>
                        </a:rPr>
                        <a:t> </a:t>
                      </a:r>
                      <a:r>
                        <a:rPr sz="2000" dirty="0">
                          <a:latin typeface="Gill Sans MT"/>
                          <a:cs typeface="Gill Sans MT"/>
                        </a:rPr>
                        <a:t>wireless</a:t>
                      </a:r>
                      <a:r>
                        <a:rPr sz="2000" spc="114" dirty="0">
                          <a:latin typeface="Gill Sans MT"/>
                          <a:cs typeface="Gill Sans MT"/>
                        </a:rPr>
                        <a:t> </a:t>
                      </a:r>
                      <a:r>
                        <a:rPr sz="2000" dirty="0">
                          <a:latin typeface="Gill Sans MT"/>
                          <a:cs typeface="Gill Sans MT"/>
                        </a:rPr>
                        <a:t>monitoring</a:t>
                      </a:r>
                      <a:r>
                        <a:rPr sz="2000" spc="120" dirty="0">
                          <a:latin typeface="Gill Sans MT"/>
                          <a:cs typeface="Gill Sans MT"/>
                        </a:rPr>
                        <a:t> </a:t>
                      </a:r>
                      <a:r>
                        <a:rPr sz="2000" dirty="0">
                          <a:latin typeface="Gill Sans MT"/>
                          <a:cs typeface="Gill Sans MT"/>
                        </a:rPr>
                        <a:t>of</a:t>
                      </a:r>
                      <a:r>
                        <a:rPr sz="2000" spc="114" dirty="0">
                          <a:latin typeface="Gill Sans MT"/>
                          <a:cs typeface="Gill Sans MT"/>
                        </a:rPr>
                        <a:t> </a:t>
                      </a:r>
                      <a:r>
                        <a:rPr sz="2000" dirty="0">
                          <a:latin typeface="Gill Sans MT"/>
                          <a:cs typeface="Gill Sans MT"/>
                        </a:rPr>
                        <a:t>PA</a:t>
                      </a:r>
                      <a:r>
                        <a:rPr sz="2000" spc="120" dirty="0">
                          <a:latin typeface="Gill Sans MT"/>
                          <a:cs typeface="Gill Sans MT"/>
                        </a:rPr>
                        <a:t> </a:t>
                      </a:r>
                      <a:r>
                        <a:rPr sz="2000" spc="-10" dirty="0">
                          <a:latin typeface="Gill Sans MT"/>
                          <a:cs typeface="Gill Sans MT"/>
                        </a:rPr>
                        <a:t>pressure</a:t>
                      </a:r>
                      <a:r>
                        <a:rPr sz="2000" spc="500" dirty="0">
                          <a:latin typeface="Gill Sans MT"/>
                          <a:cs typeface="Gill Sans MT"/>
                        </a:rPr>
                        <a:t> </a:t>
                      </a:r>
                      <a:r>
                        <a:rPr sz="2000" dirty="0">
                          <a:latin typeface="Gill Sans MT"/>
                          <a:cs typeface="Gill Sans MT"/>
                        </a:rPr>
                        <a:t>by</a:t>
                      </a:r>
                      <a:r>
                        <a:rPr sz="2000" spc="120" dirty="0">
                          <a:latin typeface="Gill Sans MT"/>
                          <a:cs typeface="Gill Sans MT"/>
                        </a:rPr>
                        <a:t> </a:t>
                      </a:r>
                      <a:r>
                        <a:rPr sz="2000" dirty="0">
                          <a:latin typeface="Gill Sans MT"/>
                          <a:cs typeface="Gill Sans MT"/>
                        </a:rPr>
                        <a:t>an</a:t>
                      </a:r>
                      <a:r>
                        <a:rPr sz="2000" spc="125" dirty="0">
                          <a:latin typeface="Gill Sans MT"/>
                          <a:cs typeface="Gill Sans MT"/>
                        </a:rPr>
                        <a:t> </a:t>
                      </a:r>
                      <a:r>
                        <a:rPr sz="2000" dirty="0">
                          <a:latin typeface="Gill Sans MT"/>
                          <a:cs typeface="Gill Sans MT"/>
                        </a:rPr>
                        <a:t>implanted</a:t>
                      </a:r>
                      <a:r>
                        <a:rPr sz="2000" spc="120" dirty="0">
                          <a:latin typeface="Gill Sans MT"/>
                          <a:cs typeface="Gill Sans MT"/>
                        </a:rPr>
                        <a:t> </a:t>
                      </a:r>
                      <a:r>
                        <a:rPr sz="2000" dirty="0">
                          <a:latin typeface="Gill Sans MT"/>
                          <a:cs typeface="Gill Sans MT"/>
                        </a:rPr>
                        <a:t>hemodynamic</a:t>
                      </a:r>
                      <a:r>
                        <a:rPr sz="2000" spc="125" dirty="0">
                          <a:latin typeface="Gill Sans MT"/>
                          <a:cs typeface="Gill Sans MT"/>
                        </a:rPr>
                        <a:t> </a:t>
                      </a:r>
                      <a:r>
                        <a:rPr sz="2000" dirty="0">
                          <a:latin typeface="Gill Sans MT"/>
                          <a:cs typeface="Gill Sans MT"/>
                        </a:rPr>
                        <a:t>monitor</a:t>
                      </a:r>
                      <a:r>
                        <a:rPr sz="2000" spc="125" dirty="0">
                          <a:latin typeface="Gill Sans MT"/>
                          <a:cs typeface="Gill Sans MT"/>
                        </a:rPr>
                        <a:t> </a:t>
                      </a:r>
                      <a:r>
                        <a:rPr sz="2000" spc="-25" dirty="0">
                          <a:latin typeface="Gill Sans MT"/>
                          <a:cs typeface="Gill Sans MT"/>
                        </a:rPr>
                        <a:t>to</a:t>
                      </a:r>
                      <a:r>
                        <a:rPr lang="en-US" sz="2000" spc="-25" dirty="0">
                          <a:latin typeface="Gill Sans MT"/>
                          <a:cs typeface="Gill Sans MT"/>
                        </a:rPr>
                        <a:t> </a:t>
                      </a:r>
                      <a:r>
                        <a:rPr sz="2000" dirty="0">
                          <a:latin typeface="Gill Sans MT"/>
                          <a:cs typeface="Gill Sans MT"/>
                        </a:rPr>
                        <a:t>reduce</a:t>
                      </a:r>
                      <a:r>
                        <a:rPr sz="2000" spc="130" dirty="0">
                          <a:latin typeface="Gill Sans MT"/>
                          <a:cs typeface="Gill Sans MT"/>
                        </a:rPr>
                        <a:t> </a:t>
                      </a:r>
                      <a:r>
                        <a:rPr sz="2000" dirty="0">
                          <a:latin typeface="Gill Sans MT"/>
                          <a:cs typeface="Gill Sans MT"/>
                        </a:rPr>
                        <a:t>the</a:t>
                      </a:r>
                      <a:r>
                        <a:rPr sz="2000" spc="130" dirty="0">
                          <a:latin typeface="Gill Sans MT"/>
                          <a:cs typeface="Gill Sans MT"/>
                        </a:rPr>
                        <a:t> </a:t>
                      </a:r>
                      <a:r>
                        <a:rPr sz="2000" dirty="0">
                          <a:latin typeface="Gill Sans MT"/>
                          <a:cs typeface="Gill Sans MT"/>
                        </a:rPr>
                        <a:t>risk</a:t>
                      </a:r>
                      <a:r>
                        <a:rPr sz="2000" spc="130" dirty="0">
                          <a:latin typeface="Gill Sans MT"/>
                          <a:cs typeface="Gill Sans MT"/>
                        </a:rPr>
                        <a:t> </a:t>
                      </a:r>
                      <a:r>
                        <a:rPr sz="2000" dirty="0">
                          <a:latin typeface="Gill Sans MT"/>
                          <a:cs typeface="Gill Sans MT"/>
                        </a:rPr>
                        <a:t>of</a:t>
                      </a:r>
                      <a:r>
                        <a:rPr sz="2000" spc="135" dirty="0">
                          <a:latin typeface="Gill Sans MT"/>
                          <a:cs typeface="Gill Sans MT"/>
                        </a:rPr>
                        <a:t> </a:t>
                      </a:r>
                      <a:r>
                        <a:rPr sz="2000" dirty="0">
                          <a:latin typeface="Gill Sans MT"/>
                          <a:cs typeface="Gill Sans MT"/>
                        </a:rPr>
                        <a:t>subsequent</a:t>
                      </a:r>
                      <a:r>
                        <a:rPr sz="2000" spc="130" dirty="0">
                          <a:latin typeface="Gill Sans MT"/>
                          <a:cs typeface="Gill Sans MT"/>
                        </a:rPr>
                        <a:t> </a:t>
                      </a:r>
                      <a:r>
                        <a:rPr sz="2000" dirty="0">
                          <a:latin typeface="Gill Sans MT"/>
                          <a:cs typeface="Gill Sans MT"/>
                        </a:rPr>
                        <a:t>HF</a:t>
                      </a:r>
                      <a:r>
                        <a:rPr sz="2000" spc="130" dirty="0">
                          <a:latin typeface="Gill Sans MT"/>
                          <a:cs typeface="Gill Sans MT"/>
                        </a:rPr>
                        <a:t> </a:t>
                      </a:r>
                      <a:r>
                        <a:rPr sz="2000" spc="-10" dirty="0">
                          <a:latin typeface="Gill Sans MT"/>
                          <a:cs typeface="Gill Sans MT"/>
                        </a:rPr>
                        <a:t>hospitaliza</a:t>
                      </a:r>
                      <a:r>
                        <a:rPr sz="2000" dirty="0">
                          <a:latin typeface="Gill Sans MT"/>
                          <a:cs typeface="Gill Sans MT"/>
                        </a:rPr>
                        <a:t>tions</a:t>
                      </a:r>
                      <a:r>
                        <a:rPr sz="2000" spc="85" dirty="0">
                          <a:latin typeface="Gill Sans MT"/>
                          <a:cs typeface="Gill Sans MT"/>
                        </a:rPr>
                        <a:t> </a:t>
                      </a:r>
                      <a:r>
                        <a:rPr sz="2000" dirty="0">
                          <a:latin typeface="Gill Sans MT"/>
                          <a:cs typeface="Gill Sans MT"/>
                        </a:rPr>
                        <a:t>is</a:t>
                      </a:r>
                      <a:r>
                        <a:rPr sz="2000" spc="85" dirty="0">
                          <a:latin typeface="Gill Sans MT"/>
                          <a:cs typeface="Gill Sans MT"/>
                        </a:rPr>
                        <a:t> </a:t>
                      </a:r>
                      <a:r>
                        <a:rPr sz="2000" spc="-10" dirty="0">
                          <a:latin typeface="Gill Sans MT"/>
                          <a:cs typeface="Gill Sans MT"/>
                        </a:rPr>
                        <a:t>uncertain.</a:t>
                      </a:r>
                      <a:r>
                        <a:rPr sz="2000" spc="-15" baseline="34722" dirty="0">
                          <a:latin typeface="Gill Sans MT"/>
                          <a:cs typeface="Gill Sans MT"/>
                        </a:rPr>
                        <a:t>1–4</a:t>
                      </a:r>
                      <a:endParaRPr sz="2000" baseline="34722" dirty="0">
                        <a:latin typeface="Gill Sans MT"/>
                        <a:cs typeface="Gill Sans MT"/>
                      </a:endParaRPr>
                    </a:p>
                  </a:txBody>
                  <a:tcPr marL="0" marR="0" marT="2984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596999979"/>
                  </a:ext>
                </a:extLst>
              </a:tr>
            </a:tbl>
          </a:graphicData>
        </a:graphic>
      </p:graphicFrame>
      <p:sp>
        <p:nvSpPr>
          <p:cNvPr id="5" name="object 11">
            <a:extLst>
              <a:ext uri="{FF2B5EF4-FFF2-40B4-BE49-F238E27FC236}">
                <a16:creationId xmlns:a16="http://schemas.microsoft.com/office/drawing/2014/main" id="{A3031610-6CF8-E73C-3B96-27976B6EAE67}"/>
              </a:ext>
            </a:extLst>
          </p:cNvPr>
          <p:cNvSpPr txBox="1"/>
          <p:nvPr/>
        </p:nvSpPr>
        <p:spPr>
          <a:xfrm>
            <a:off x="685800" y="1291770"/>
            <a:ext cx="11049000" cy="761747"/>
          </a:xfrm>
          <a:prstGeom prst="rect">
            <a:avLst/>
          </a:prstGeom>
        </p:spPr>
        <p:txBody>
          <a:bodyPr vert="horz" wrap="square" lIns="0" tIns="22860" rIns="0" bIns="0" rtlCol="0">
            <a:spAutoFit/>
          </a:bodyPr>
          <a:lstStyle/>
          <a:p>
            <a:pPr marL="12700" marR="5080">
              <a:spcBef>
                <a:spcPts val="180"/>
              </a:spcBef>
            </a:pPr>
            <a:r>
              <a:rPr sz="2400" b="1" spc="-45" dirty="0">
                <a:solidFill>
                  <a:srgbClr val="CE171E"/>
                </a:solidFill>
                <a:latin typeface="Calibri"/>
                <a:cs typeface="Calibri"/>
              </a:rPr>
              <a:t>4.6.</a:t>
            </a:r>
            <a:r>
              <a:rPr sz="2400" b="1" spc="-25" dirty="0">
                <a:solidFill>
                  <a:srgbClr val="CE171E"/>
                </a:solidFill>
                <a:latin typeface="Calibri"/>
                <a:cs typeface="Calibri"/>
              </a:rPr>
              <a:t> </a:t>
            </a:r>
            <a:r>
              <a:rPr sz="2400" b="1" spc="-30" dirty="0">
                <a:solidFill>
                  <a:srgbClr val="CE171E"/>
                </a:solidFill>
                <a:latin typeface="Calibri"/>
                <a:cs typeface="Calibri"/>
              </a:rPr>
              <a:t>Wearables</a:t>
            </a:r>
            <a:r>
              <a:rPr sz="2400" b="1" spc="-25" dirty="0">
                <a:solidFill>
                  <a:srgbClr val="CE171E"/>
                </a:solidFill>
                <a:latin typeface="Calibri"/>
                <a:cs typeface="Calibri"/>
              </a:rPr>
              <a:t> </a:t>
            </a:r>
            <a:r>
              <a:rPr sz="2400" b="1" dirty="0">
                <a:solidFill>
                  <a:srgbClr val="CE171E"/>
                </a:solidFill>
                <a:latin typeface="Calibri"/>
                <a:cs typeface="Calibri"/>
              </a:rPr>
              <a:t>and</a:t>
            </a:r>
            <a:r>
              <a:rPr sz="2400" b="1" spc="-20" dirty="0">
                <a:solidFill>
                  <a:srgbClr val="CE171E"/>
                </a:solidFill>
                <a:latin typeface="Calibri"/>
                <a:cs typeface="Calibri"/>
              </a:rPr>
              <a:t> </a:t>
            </a:r>
            <a:r>
              <a:rPr sz="2400" b="1" spc="-10" dirty="0">
                <a:solidFill>
                  <a:srgbClr val="CE171E"/>
                </a:solidFill>
                <a:latin typeface="Calibri"/>
                <a:cs typeface="Calibri"/>
              </a:rPr>
              <a:t>Remote</a:t>
            </a:r>
            <a:r>
              <a:rPr sz="2400" b="1" spc="-25" dirty="0">
                <a:solidFill>
                  <a:srgbClr val="CE171E"/>
                </a:solidFill>
                <a:latin typeface="Calibri"/>
                <a:cs typeface="Calibri"/>
              </a:rPr>
              <a:t> </a:t>
            </a:r>
            <a:r>
              <a:rPr sz="2400" b="1" spc="-40" dirty="0">
                <a:solidFill>
                  <a:srgbClr val="CE171E"/>
                </a:solidFill>
                <a:latin typeface="Calibri"/>
                <a:cs typeface="Calibri"/>
              </a:rPr>
              <a:t>Monitoring </a:t>
            </a:r>
            <a:r>
              <a:rPr sz="2400" b="1" spc="-10" dirty="0">
                <a:solidFill>
                  <a:srgbClr val="CE171E"/>
                </a:solidFill>
                <a:latin typeface="Calibri"/>
                <a:cs typeface="Calibri"/>
              </a:rPr>
              <a:t>(Including</a:t>
            </a:r>
            <a:r>
              <a:rPr lang="en-US" sz="2400" b="1" spc="-10" dirty="0">
                <a:solidFill>
                  <a:srgbClr val="CE171E"/>
                </a:solidFill>
                <a:latin typeface="Calibri"/>
                <a:cs typeface="Calibri"/>
              </a:rPr>
              <a:t> </a:t>
            </a:r>
            <a:r>
              <a:rPr sz="2400" b="1" spc="-30" dirty="0">
                <a:solidFill>
                  <a:srgbClr val="CE171E"/>
                </a:solidFill>
                <a:latin typeface="Calibri"/>
                <a:cs typeface="Calibri"/>
              </a:rPr>
              <a:t>Telemonitoring</a:t>
            </a:r>
            <a:r>
              <a:rPr sz="2400" b="1" spc="5" dirty="0">
                <a:solidFill>
                  <a:srgbClr val="CE171E"/>
                </a:solidFill>
                <a:latin typeface="Calibri"/>
                <a:cs typeface="Calibri"/>
              </a:rPr>
              <a:t> </a:t>
            </a:r>
            <a:r>
              <a:rPr sz="2400" b="1" dirty="0">
                <a:solidFill>
                  <a:srgbClr val="CE171E"/>
                </a:solidFill>
                <a:latin typeface="Calibri"/>
                <a:cs typeface="Calibri"/>
              </a:rPr>
              <a:t>and</a:t>
            </a:r>
            <a:r>
              <a:rPr sz="2400" b="1" spc="10" dirty="0">
                <a:solidFill>
                  <a:srgbClr val="CE171E"/>
                </a:solidFill>
                <a:latin typeface="Calibri"/>
                <a:cs typeface="Calibri"/>
              </a:rPr>
              <a:t> </a:t>
            </a:r>
            <a:r>
              <a:rPr sz="2400" b="1" spc="-10" dirty="0">
                <a:solidFill>
                  <a:srgbClr val="CE171E"/>
                </a:solidFill>
                <a:latin typeface="Calibri"/>
                <a:cs typeface="Calibri"/>
              </a:rPr>
              <a:t>Device Monitoring)</a:t>
            </a:r>
            <a:endParaRPr sz="2400" dirty="0">
              <a:latin typeface="Calibri"/>
              <a:cs typeface="Calibri"/>
            </a:endParaRPr>
          </a:p>
        </p:txBody>
      </p:sp>
    </p:spTree>
    <p:extLst>
      <p:ext uri="{BB962C8B-B14F-4D97-AF65-F5344CB8AC3E}">
        <p14:creationId xmlns:p14="http://schemas.microsoft.com/office/powerpoint/2010/main" val="31956966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10">
            <a:extLst>
              <a:ext uri="{FF2B5EF4-FFF2-40B4-BE49-F238E27FC236}">
                <a16:creationId xmlns:a16="http://schemas.microsoft.com/office/drawing/2014/main" id="{D39073F1-FD92-ACC8-FB67-E145005224D0}"/>
              </a:ext>
            </a:extLst>
          </p:cNvPr>
          <p:cNvGraphicFramePr>
            <a:graphicFrameLocks noGrp="1"/>
          </p:cNvGraphicFramePr>
          <p:nvPr>
            <p:extLst>
              <p:ext uri="{D42A27DB-BD31-4B8C-83A1-F6EECF244321}">
                <p14:modId xmlns:p14="http://schemas.microsoft.com/office/powerpoint/2010/main" val="336260710"/>
              </p:ext>
            </p:extLst>
          </p:nvPr>
        </p:nvGraphicFramePr>
        <p:xfrm>
          <a:off x="685800" y="1342573"/>
          <a:ext cx="10692494" cy="4951383"/>
        </p:xfrm>
        <a:graphic>
          <a:graphicData uri="http://schemas.openxmlformats.org/drawingml/2006/table">
            <a:tbl>
              <a:tblPr firstRow="1" bandRow="1">
                <a:tableStyleId>{2D5ABB26-0587-4C30-8999-92F81FD0307C}</a:tableStyleId>
              </a:tblPr>
              <a:tblGrid>
                <a:gridCol w="1690694">
                  <a:extLst>
                    <a:ext uri="{9D8B030D-6E8A-4147-A177-3AD203B41FA5}">
                      <a16:colId xmlns:a16="http://schemas.microsoft.com/office/drawing/2014/main" val="20000"/>
                    </a:ext>
                  </a:extLst>
                </a:gridCol>
                <a:gridCol w="1690694">
                  <a:extLst>
                    <a:ext uri="{9D8B030D-6E8A-4147-A177-3AD203B41FA5}">
                      <a16:colId xmlns:a16="http://schemas.microsoft.com/office/drawing/2014/main" val="20001"/>
                    </a:ext>
                  </a:extLst>
                </a:gridCol>
                <a:gridCol w="7311106">
                  <a:extLst>
                    <a:ext uri="{9D8B030D-6E8A-4147-A177-3AD203B41FA5}">
                      <a16:colId xmlns:a16="http://schemas.microsoft.com/office/drawing/2014/main" val="20002"/>
                    </a:ext>
                  </a:extLst>
                </a:gridCol>
              </a:tblGrid>
              <a:tr h="772036">
                <a:tc gridSpan="3">
                  <a:txBody>
                    <a:bodyPr/>
                    <a:lstStyle/>
                    <a:p>
                      <a:pPr marL="52069" marR="196215">
                        <a:lnSpc>
                          <a:spcPct val="107200"/>
                        </a:lnSpc>
                        <a:spcBef>
                          <a:spcPts val="245"/>
                        </a:spcBef>
                      </a:pPr>
                      <a:r>
                        <a:rPr sz="2000" b="1" dirty="0">
                          <a:solidFill>
                            <a:srgbClr val="FFFFFF"/>
                          </a:solidFill>
                          <a:latin typeface="Calibri"/>
                          <a:cs typeface="Calibri"/>
                        </a:rPr>
                        <a:t>Recommendations</a:t>
                      </a:r>
                      <a:r>
                        <a:rPr sz="2000" b="1" spc="260" dirty="0">
                          <a:solidFill>
                            <a:srgbClr val="FFFFFF"/>
                          </a:solidFill>
                          <a:latin typeface="Calibri"/>
                          <a:cs typeface="Calibri"/>
                        </a:rPr>
                        <a:t> </a:t>
                      </a:r>
                      <a:r>
                        <a:rPr sz="2000" b="1" dirty="0">
                          <a:solidFill>
                            <a:srgbClr val="FFFFFF"/>
                          </a:solidFill>
                          <a:latin typeface="Calibri"/>
                          <a:cs typeface="Calibri"/>
                        </a:rPr>
                        <a:t>for</a:t>
                      </a:r>
                      <a:r>
                        <a:rPr sz="2000" b="1" spc="265" dirty="0">
                          <a:solidFill>
                            <a:srgbClr val="FFFFFF"/>
                          </a:solidFill>
                          <a:latin typeface="Calibri"/>
                          <a:cs typeface="Calibri"/>
                        </a:rPr>
                        <a:t> </a:t>
                      </a:r>
                      <a:r>
                        <a:rPr sz="2000" b="1" dirty="0">
                          <a:solidFill>
                            <a:srgbClr val="FFFFFF"/>
                          </a:solidFill>
                          <a:latin typeface="Calibri"/>
                          <a:cs typeface="Calibri"/>
                        </a:rPr>
                        <a:t>Exercise</a:t>
                      </a:r>
                      <a:r>
                        <a:rPr sz="2000" b="1" spc="260" dirty="0">
                          <a:solidFill>
                            <a:srgbClr val="FFFFFF"/>
                          </a:solidFill>
                          <a:latin typeface="Calibri"/>
                          <a:cs typeface="Calibri"/>
                        </a:rPr>
                        <a:t> </a:t>
                      </a:r>
                      <a:r>
                        <a:rPr sz="2000" b="1" dirty="0">
                          <a:solidFill>
                            <a:srgbClr val="FFFFFF"/>
                          </a:solidFill>
                          <a:latin typeface="Calibri"/>
                          <a:cs typeface="Calibri"/>
                        </a:rPr>
                        <a:t>and</a:t>
                      </a:r>
                      <a:r>
                        <a:rPr sz="2000" b="1" spc="265" dirty="0">
                          <a:solidFill>
                            <a:srgbClr val="FFFFFF"/>
                          </a:solidFill>
                          <a:latin typeface="Calibri"/>
                          <a:cs typeface="Calibri"/>
                        </a:rPr>
                        <a:t> </a:t>
                      </a:r>
                      <a:r>
                        <a:rPr sz="2000" b="1" dirty="0">
                          <a:solidFill>
                            <a:srgbClr val="FFFFFF"/>
                          </a:solidFill>
                          <a:latin typeface="Calibri"/>
                          <a:cs typeface="Calibri"/>
                        </a:rPr>
                        <a:t>Functional</a:t>
                      </a:r>
                      <a:r>
                        <a:rPr sz="2000" b="1" spc="260" dirty="0">
                          <a:solidFill>
                            <a:srgbClr val="FFFFFF"/>
                          </a:solidFill>
                          <a:latin typeface="Calibri"/>
                          <a:cs typeface="Calibri"/>
                        </a:rPr>
                        <a:t> </a:t>
                      </a:r>
                      <a:r>
                        <a:rPr sz="2000" b="1" dirty="0">
                          <a:solidFill>
                            <a:srgbClr val="FFFFFF"/>
                          </a:solidFill>
                          <a:latin typeface="Calibri"/>
                          <a:cs typeface="Calibri"/>
                        </a:rPr>
                        <a:t>Capacity</a:t>
                      </a:r>
                      <a:r>
                        <a:rPr sz="2000" b="1" spc="265" dirty="0">
                          <a:solidFill>
                            <a:srgbClr val="FFFFFF"/>
                          </a:solidFill>
                          <a:latin typeface="Calibri"/>
                          <a:cs typeface="Calibri"/>
                        </a:rPr>
                        <a:t> </a:t>
                      </a:r>
                      <a:r>
                        <a:rPr sz="2000" b="1" spc="-10" dirty="0">
                          <a:solidFill>
                            <a:srgbClr val="FFFFFF"/>
                          </a:solidFill>
                          <a:latin typeface="Calibri"/>
                          <a:cs typeface="Calibri"/>
                        </a:rPr>
                        <a:t>Testing</a:t>
                      </a:r>
                      <a:endParaRPr sz="2000" dirty="0">
                        <a:latin typeface="Calibri"/>
                        <a:cs typeface="Calibri"/>
                      </a:endParaRPr>
                    </a:p>
                  </a:txBody>
                  <a:tcPr marL="0" marR="0" marT="3111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E171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38444">
                <a:tc>
                  <a:txBody>
                    <a:bodyPr/>
                    <a:lstStyle/>
                    <a:p>
                      <a:pPr marR="132715" algn="r">
                        <a:lnSpc>
                          <a:spcPct val="100000"/>
                        </a:lnSpc>
                        <a:spcBef>
                          <a:spcPts val="305"/>
                        </a:spcBef>
                      </a:pPr>
                      <a:r>
                        <a:rPr sz="2000" b="1" spc="50" dirty="0">
                          <a:latin typeface="Calibri"/>
                          <a:cs typeface="Calibri"/>
                        </a:rPr>
                        <a:t>COR</a:t>
                      </a:r>
                      <a:endParaRPr sz="20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151130">
                        <a:lnSpc>
                          <a:spcPct val="100000"/>
                        </a:lnSpc>
                        <a:spcBef>
                          <a:spcPts val="305"/>
                        </a:spcBef>
                      </a:pPr>
                      <a:r>
                        <a:rPr sz="2000" b="1" spc="40" dirty="0">
                          <a:latin typeface="Calibri"/>
                          <a:cs typeface="Calibri"/>
                        </a:rPr>
                        <a:t>LOE</a:t>
                      </a:r>
                      <a:endParaRPr sz="20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52069">
                        <a:lnSpc>
                          <a:spcPct val="100000"/>
                        </a:lnSpc>
                        <a:spcBef>
                          <a:spcPts val="305"/>
                        </a:spcBef>
                      </a:pPr>
                      <a:r>
                        <a:rPr sz="2000" b="1" spc="-10" dirty="0">
                          <a:latin typeface="Calibri"/>
                          <a:cs typeface="Calibri"/>
                        </a:rPr>
                        <a:t>Recommendations</a:t>
                      </a:r>
                      <a:endParaRPr sz="20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extLst>
                  <a:ext uri="{0D108BD9-81ED-4DB2-BD59-A6C34878D82A}">
                    <a16:rowId xmlns:a16="http://schemas.microsoft.com/office/drawing/2014/main" val="10001"/>
                  </a:ext>
                </a:extLst>
              </a:tr>
              <a:tr h="994857">
                <a:tc>
                  <a:txBody>
                    <a:bodyPr/>
                    <a:lstStyle/>
                    <a:p>
                      <a:pPr>
                        <a:lnSpc>
                          <a:spcPct val="100000"/>
                        </a:lnSpc>
                      </a:pPr>
                      <a:endParaRPr sz="2000">
                        <a:latin typeface="Times New Roman"/>
                        <a:cs typeface="Times New Roman"/>
                      </a:endParaRPr>
                    </a:p>
                    <a:p>
                      <a:pPr>
                        <a:lnSpc>
                          <a:spcPct val="100000"/>
                        </a:lnSpc>
                        <a:spcBef>
                          <a:spcPts val="35"/>
                        </a:spcBef>
                      </a:pPr>
                      <a:endParaRPr sz="2000">
                        <a:latin typeface="Times New Roman"/>
                        <a:cs typeface="Times New Roman"/>
                      </a:endParaRPr>
                    </a:p>
                    <a:p>
                      <a:pPr marR="201930" algn="r">
                        <a:lnSpc>
                          <a:spcPct val="100000"/>
                        </a:lnSpc>
                      </a:pPr>
                      <a:r>
                        <a:rPr sz="2000" b="1" dirty="0">
                          <a:latin typeface="Gill Sans MT"/>
                          <a:cs typeface="Gill Sans MT"/>
                        </a:rPr>
                        <a:t>1</a:t>
                      </a:r>
                      <a:endParaRPr sz="20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EC284"/>
                    </a:solidFill>
                  </a:tcPr>
                </a:tc>
                <a:tc>
                  <a:txBody>
                    <a:bodyPr/>
                    <a:lstStyle/>
                    <a:p>
                      <a:pPr>
                        <a:lnSpc>
                          <a:spcPct val="100000"/>
                        </a:lnSpc>
                      </a:pPr>
                      <a:endParaRPr sz="2000">
                        <a:latin typeface="Times New Roman"/>
                        <a:cs typeface="Times New Roman"/>
                      </a:endParaRPr>
                    </a:p>
                    <a:p>
                      <a:pPr>
                        <a:lnSpc>
                          <a:spcPct val="100000"/>
                        </a:lnSpc>
                        <a:spcBef>
                          <a:spcPts val="35"/>
                        </a:spcBef>
                      </a:pPr>
                      <a:endParaRPr sz="2000">
                        <a:latin typeface="Times New Roman"/>
                        <a:cs typeface="Times New Roman"/>
                      </a:endParaRPr>
                    </a:p>
                    <a:p>
                      <a:pPr marL="132080">
                        <a:lnSpc>
                          <a:spcPct val="100000"/>
                        </a:lnSpc>
                      </a:pPr>
                      <a:r>
                        <a:rPr sz="2000" b="1" spc="-40" dirty="0">
                          <a:latin typeface="Gill Sans MT"/>
                          <a:cs typeface="Gill Sans MT"/>
                        </a:rPr>
                        <a:t>C-</a:t>
                      </a:r>
                      <a:r>
                        <a:rPr sz="2000" b="1" spc="-25" dirty="0">
                          <a:latin typeface="Gill Sans MT"/>
                          <a:cs typeface="Gill Sans MT"/>
                        </a:rPr>
                        <a:t>LD</a:t>
                      </a:r>
                      <a:endParaRPr sz="20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2C1E5"/>
                    </a:solidFill>
                  </a:tcPr>
                </a:tc>
                <a:tc>
                  <a:txBody>
                    <a:bodyPr/>
                    <a:lstStyle/>
                    <a:p>
                      <a:pPr marL="198120" marR="64135" indent="-152400">
                        <a:lnSpc>
                          <a:spcPct val="107200"/>
                        </a:lnSpc>
                        <a:spcBef>
                          <a:spcPts val="234"/>
                        </a:spcBef>
                      </a:pPr>
                      <a:r>
                        <a:rPr sz="2000" dirty="0">
                          <a:latin typeface="Gill Sans MT"/>
                          <a:cs typeface="Gill Sans MT"/>
                        </a:rPr>
                        <a:t>1.</a:t>
                      </a:r>
                      <a:r>
                        <a:rPr sz="2000" spc="225" dirty="0">
                          <a:latin typeface="Gill Sans MT"/>
                          <a:cs typeface="Gill Sans MT"/>
                        </a:rPr>
                        <a:t>  </a:t>
                      </a:r>
                      <a:r>
                        <a:rPr sz="2000" dirty="0">
                          <a:latin typeface="Gill Sans MT"/>
                          <a:cs typeface="Gill Sans MT"/>
                        </a:rPr>
                        <a:t>In</a:t>
                      </a:r>
                      <a:r>
                        <a:rPr sz="2000" spc="65" dirty="0">
                          <a:latin typeface="Gill Sans MT"/>
                          <a:cs typeface="Gill Sans MT"/>
                        </a:rPr>
                        <a:t> </a:t>
                      </a:r>
                      <a:r>
                        <a:rPr sz="2000" dirty="0">
                          <a:latin typeface="Gill Sans MT"/>
                          <a:cs typeface="Gill Sans MT"/>
                        </a:rPr>
                        <a:t>patients</a:t>
                      </a:r>
                      <a:r>
                        <a:rPr sz="2000" spc="65" dirty="0">
                          <a:latin typeface="Gill Sans MT"/>
                          <a:cs typeface="Gill Sans MT"/>
                        </a:rPr>
                        <a:t> </a:t>
                      </a:r>
                      <a:r>
                        <a:rPr sz="2000" dirty="0">
                          <a:latin typeface="Gill Sans MT"/>
                          <a:cs typeface="Gill Sans MT"/>
                        </a:rPr>
                        <a:t>with</a:t>
                      </a:r>
                      <a:r>
                        <a:rPr sz="2000" spc="60" dirty="0">
                          <a:latin typeface="Gill Sans MT"/>
                          <a:cs typeface="Gill Sans MT"/>
                        </a:rPr>
                        <a:t> </a:t>
                      </a:r>
                      <a:r>
                        <a:rPr sz="2000" dirty="0">
                          <a:latin typeface="Gill Sans MT"/>
                          <a:cs typeface="Gill Sans MT"/>
                        </a:rPr>
                        <a:t>HF,</a:t>
                      </a:r>
                      <a:r>
                        <a:rPr sz="2000" spc="65" dirty="0">
                          <a:latin typeface="Gill Sans MT"/>
                          <a:cs typeface="Gill Sans MT"/>
                        </a:rPr>
                        <a:t> </a:t>
                      </a:r>
                      <a:r>
                        <a:rPr sz="2000" dirty="0">
                          <a:latin typeface="Gill Sans MT"/>
                          <a:cs typeface="Gill Sans MT"/>
                        </a:rPr>
                        <a:t>assessment</a:t>
                      </a:r>
                      <a:r>
                        <a:rPr sz="2000" spc="60" dirty="0">
                          <a:latin typeface="Gill Sans MT"/>
                          <a:cs typeface="Gill Sans MT"/>
                        </a:rPr>
                        <a:t> </a:t>
                      </a:r>
                      <a:r>
                        <a:rPr sz="2000" dirty="0">
                          <a:latin typeface="Gill Sans MT"/>
                          <a:cs typeface="Gill Sans MT"/>
                        </a:rPr>
                        <a:t>and</a:t>
                      </a:r>
                      <a:r>
                        <a:rPr sz="2000" spc="60" dirty="0">
                          <a:latin typeface="Gill Sans MT"/>
                          <a:cs typeface="Gill Sans MT"/>
                        </a:rPr>
                        <a:t> </a:t>
                      </a:r>
                      <a:r>
                        <a:rPr sz="2000" spc="-10" dirty="0">
                          <a:latin typeface="Gill Sans MT"/>
                          <a:cs typeface="Gill Sans MT"/>
                        </a:rPr>
                        <a:t>documen</a:t>
                      </a:r>
                      <a:r>
                        <a:rPr sz="2000" dirty="0">
                          <a:latin typeface="Gill Sans MT"/>
                          <a:cs typeface="Gill Sans MT"/>
                        </a:rPr>
                        <a:t>tation</a:t>
                      </a:r>
                      <a:r>
                        <a:rPr sz="2000" spc="65" dirty="0">
                          <a:latin typeface="Gill Sans MT"/>
                          <a:cs typeface="Gill Sans MT"/>
                        </a:rPr>
                        <a:t> </a:t>
                      </a:r>
                      <a:r>
                        <a:rPr sz="2000" dirty="0">
                          <a:latin typeface="Gill Sans MT"/>
                          <a:cs typeface="Gill Sans MT"/>
                        </a:rPr>
                        <a:t>of</a:t>
                      </a:r>
                      <a:r>
                        <a:rPr sz="2000" spc="70" dirty="0">
                          <a:latin typeface="Gill Sans MT"/>
                          <a:cs typeface="Gill Sans MT"/>
                        </a:rPr>
                        <a:t> </a:t>
                      </a:r>
                      <a:r>
                        <a:rPr sz="2000" spc="-10" dirty="0">
                          <a:latin typeface="Gill Sans MT"/>
                          <a:cs typeface="Gill Sans MT"/>
                        </a:rPr>
                        <a:t>NYHA</a:t>
                      </a:r>
                      <a:r>
                        <a:rPr sz="2000" spc="70" dirty="0">
                          <a:latin typeface="Gill Sans MT"/>
                          <a:cs typeface="Gill Sans MT"/>
                        </a:rPr>
                        <a:t> </a:t>
                      </a:r>
                      <a:r>
                        <a:rPr sz="2000" dirty="0">
                          <a:latin typeface="Gill Sans MT"/>
                          <a:cs typeface="Gill Sans MT"/>
                        </a:rPr>
                        <a:t>functional</a:t>
                      </a:r>
                      <a:r>
                        <a:rPr sz="2000" spc="70" dirty="0">
                          <a:latin typeface="Gill Sans MT"/>
                          <a:cs typeface="Gill Sans MT"/>
                        </a:rPr>
                        <a:t> </a:t>
                      </a:r>
                      <a:r>
                        <a:rPr sz="2000" dirty="0">
                          <a:latin typeface="Gill Sans MT"/>
                          <a:cs typeface="Gill Sans MT"/>
                        </a:rPr>
                        <a:t>classification</a:t>
                      </a:r>
                      <a:r>
                        <a:rPr sz="2000" spc="70" dirty="0">
                          <a:latin typeface="Gill Sans MT"/>
                          <a:cs typeface="Gill Sans MT"/>
                        </a:rPr>
                        <a:t> </a:t>
                      </a:r>
                      <a:r>
                        <a:rPr sz="2000" spc="-25" dirty="0">
                          <a:latin typeface="Gill Sans MT"/>
                          <a:cs typeface="Gill Sans MT"/>
                        </a:rPr>
                        <a:t>are</a:t>
                      </a:r>
                      <a:r>
                        <a:rPr sz="2000" spc="500" dirty="0">
                          <a:latin typeface="Gill Sans MT"/>
                          <a:cs typeface="Gill Sans MT"/>
                        </a:rPr>
                        <a:t> </a:t>
                      </a:r>
                      <a:r>
                        <a:rPr sz="2000" dirty="0">
                          <a:latin typeface="Gill Sans MT"/>
                          <a:cs typeface="Gill Sans MT"/>
                        </a:rPr>
                        <a:t>recommended</a:t>
                      </a:r>
                      <a:r>
                        <a:rPr sz="2000" spc="35" dirty="0">
                          <a:latin typeface="Gill Sans MT"/>
                          <a:cs typeface="Gill Sans MT"/>
                        </a:rPr>
                        <a:t> </a:t>
                      </a:r>
                      <a:r>
                        <a:rPr sz="2000" dirty="0">
                          <a:latin typeface="Gill Sans MT"/>
                          <a:cs typeface="Gill Sans MT"/>
                        </a:rPr>
                        <a:t>to</a:t>
                      </a:r>
                      <a:r>
                        <a:rPr sz="2000" spc="35" dirty="0">
                          <a:latin typeface="Gill Sans MT"/>
                          <a:cs typeface="Gill Sans MT"/>
                        </a:rPr>
                        <a:t> </a:t>
                      </a:r>
                      <a:r>
                        <a:rPr sz="2000" dirty="0">
                          <a:latin typeface="Gill Sans MT"/>
                          <a:cs typeface="Gill Sans MT"/>
                        </a:rPr>
                        <a:t>determine</a:t>
                      </a:r>
                      <a:r>
                        <a:rPr sz="2000" spc="40" dirty="0">
                          <a:latin typeface="Gill Sans MT"/>
                          <a:cs typeface="Gill Sans MT"/>
                        </a:rPr>
                        <a:t> </a:t>
                      </a:r>
                      <a:r>
                        <a:rPr sz="2000" dirty="0">
                          <a:latin typeface="Gill Sans MT"/>
                          <a:cs typeface="Gill Sans MT"/>
                        </a:rPr>
                        <a:t>eligibility</a:t>
                      </a:r>
                      <a:r>
                        <a:rPr sz="2000" spc="35" dirty="0">
                          <a:latin typeface="Gill Sans MT"/>
                          <a:cs typeface="Gill Sans MT"/>
                        </a:rPr>
                        <a:t> </a:t>
                      </a:r>
                      <a:r>
                        <a:rPr sz="2000" spc="-10" dirty="0">
                          <a:latin typeface="Gill Sans MT"/>
                          <a:cs typeface="Gill Sans MT"/>
                        </a:rPr>
                        <a:t>for</a:t>
                      </a:r>
                      <a:r>
                        <a:rPr sz="2000" spc="35" dirty="0">
                          <a:latin typeface="Gill Sans MT"/>
                          <a:cs typeface="Gill Sans MT"/>
                        </a:rPr>
                        <a:t> </a:t>
                      </a:r>
                      <a:r>
                        <a:rPr sz="2000" spc="-10" dirty="0">
                          <a:latin typeface="Gill Sans MT"/>
                          <a:cs typeface="Gill Sans MT"/>
                        </a:rPr>
                        <a:t>treatments.</a:t>
                      </a:r>
                      <a:r>
                        <a:rPr sz="2000" spc="-15" baseline="34722" dirty="0">
                          <a:latin typeface="Gill Sans MT"/>
                          <a:cs typeface="Gill Sans MT"/>
                        </a:rPr>
                        <a:t>1–3</a:t>
                      </a:r>
                      <a:endParaRPr sz="2000" baseline="34722" dirty="0">
                        <a:latin typeface="Gill Sans MT"/>
                        <a:cs typeface="Gill Sans MT"/>
                      </a:endParaRPr>
                    </a:p>
                  </a:txBody>
                  <a:tcPr marL="0" marR="0" marT="29844"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2"/>
                  </a:ext>
                </a:extLst>
              </a:tr>
              <a:tr h="1200814">
                <a:tc>
                  <a:txBody>
                    <a:bodyPr/>
                    <a:lstStyle/>
                    <a:p>
                      <a:pPr>
                        <a:lnSpc>
                          <a:spcPct val="100000"/>
                        </a:lnSpc>
                      </a:pPr>
                      <a:endParaRPr sz="2000">
                        <a:latin typeface="Times New Roman"/>
                        <a:cs typeface="Times New Roman"/>
                      </a:endParaRPr>
                    </a:p>
                    <a:p>
                      <a:pPr>
                        <a:lnSpc>
                          <a:spcPct val="100000"/>
                        </a:lnSpc>
                        <a:spcBef>
                          <a:spcPts val="35"/>
                        </a:spcBef>
                      </a:pPr>
                      <a:endParaRPr sz="2000">
                        <a:latin typeface="Times New Roman"/>
                        <a:cs typeface="Times New Roman"/>
                      </a:endParaRPr>
                    </a:p>
                    <a:p>
                      <a:pPr marR="201930" algn="r">
                        <a:lnSpc>
                          <a:spcPct val="100000"/>
                        </a:lnSpc>
                      </a:pPr>
                      <a:r>
                        <a:rPr sz="2000" b="1" dirty="0">
                          <a:latin typeface="Gill Sans MT"/>
                          <a:cs typeface="Gill Sans MT"/>
                        </a:rPr>
                        <a:t>1</a:t>
                      </a:r>
                      <a:endParaRPr sz="20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EC284"/>
                    </a:solidFill>
                  </a:tcPr>
                </a:tc>
                <a:tc>
                  <a:txBody>
                    <a:bodyPr/>
                    <a:lstStyle/>
                    <a:p>
                      <a:pPr>
                        <a:lnSpc>
                          <a:spcPct val="100000"/>
                        </a:lnSpc>
                      </a:pPr>
                      <a:endParaRPr sz="2000">
                        <a:latin typeface="Times New Roman"/>
                        <a:cs typeface="Times New Roman"/>
                      </a:endParaRPr>
                    </a:p>
                    <a:p>
                      <a:pPr>
                        <a:lnSpc>
                          <a:spcPct val="100000"/>
                        </a:lnSpc>
                        <a:spcBef>
                          <a:spcPts val="35"/>
                        </a:spcBef>
                      </a:pPr>
                      <a:endParaRPr sz="2000">
                        <a:latin typeface="Times New Roman"/>
                        <a:cs typeface="Times New Roman"/>
                      </a:endParaRPr>
                    </a:p>
                    <a:p>
                      <a:pPr marL="132080">
                        <a:lnSpc>
                          <a:spcPct val="100000"/>
                        </a:lnSpc>
                      </a:pPr>
                      <a:r>
                        <a:rPr sz="2000" b="1" spc="-40" dirty="0">
                          <a:latin typeface="Gill Sans MT"/>
                          <a:cs typeface="Gill Sans MT"/>
                        </a:rPr>
                        <a:t>C-</a:t>
                      </a:r>
                      <a:r>
                        <a:rPr sz="2000" b="1" spc="-25" dirty="0">
                          <a:latin typeface="Gill Sans MT"/>
                          <a:cs typeface="Gill Sans MT"/>
                        </a:rPr>
                        <a:t>LD</a:t>
                      </a:r>
                      <a:endParaRPr sz="20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2C1E5"/>
                    </a:solidFill>
                  </a:tcPr>
                </a:tc>
                <a:tc>
                  <a:txBody>
                    <a:bodyPr/>
                    <a:lstStyle/>
                    <a:p>
                      <a:pPr marL="198120" marR="76200" indent="-152400">
                        <a:lnSpc>
                          <a:spcPct val="107200"/>
                        </a:lnSpc>
                        <a:spcBef>
                          <a:spcPts val="190"/>
                        </a:spcBef>
                      </a:pPr>
                      <a:r>
                        <a:rPr sz="2000" dirty="0">
                          <a:latin typeface="Gill Sans MT"/>
                          <a:cs typeface="Gill Sans MT"/>
                        </a:rPr>
                        <a:t>2.</a:t>
                      </a:r>
                      <a:r>
                        <a:rPr sz="2000" spc="240" dirty="0">
                          <a:latin typeface="Gill Sans MT"/>
                          <a:cs typeface="Gill Sans MT"/>
                        </a:rPr>
                        <a:t>  </a:t>
                      </a:r>
                      <a:r>
                        <a:rPr sz="2000" dirty="0">
                          <a:latin typeface="Gill Sans MT"/>
                          <a:cs typeface="Gill Sans MT"/>
                        </a:rPr>
                        <a:t>In</a:t>
                      </a:r>
                      <a:r>
                        <a:rPr sz="2000" spc="110" dirty="0">
                          <a:latin typeface="Gill Sans MT"/>
                          <a:cs typeface="Gill Sans MT"/>
                        </a:rPr>
                        <a:t> </a:t>
                      </a:r>
                      <a:r>
                        <a:rPr sz="2000" dirty="0">
                          <a:latin typeface="Gill Sans MT"/>
                          <a:cs typeface="Gill Sans MT"/>
                        </a:rPr>
                        <a:t>selected</a:t>
                      </a:r>
                      <a:r>
                        <a:rPr sz="2000" spc="105" dirty="0">
                          <a:latin typeface="Gill Sans MT"/>
                          <a:cs typeface="Gill Sans MT"/>
                        </a:rPr>
                        <a:t> </a:t>
                      </a:r>
                      <a:r>
                        <a:rPr sz="2000" dirty="0">
                          <a:latin typeface="Gill Sans MT"/>
                          <a:cs typeface="Gill Sans MT"/>
                        </a:rPr>
                        <a:t>ambulatory</a:t>
                      </a:r>
                      <a:r>
                        <a:rPr sz="2000" spc="110" dirty="0">
                          <a:latin typeface="Gill Sans MT"/>
                          <a:cs typeface="Gill Sans MT"/>
                        </a:rPr>
                        <a:t> </a:t>
                      </a:r>
                      <a:r>
                        <a:rPr sz="2000" dirty="0">
                          <a:latin typeface="Gill Sans MT"/>
                          <a:cs typeface="Gill Sans MT"/>
                        </a:rPr>
                        <a:t>patients</a:t>
                      </a:r>
                      <a:r>
                        <a:rPr sz="2000" spc="105" dirty="0">
                          <a:latin typeface="Gill Sans MT"/>
                          <a:cs typeface="Gill Sans MT"/>
                        </a:rPr>
                        <a:t> </a:t>
                      </a:r>
                      <a:r>
                        <a:rPr sz="2000" dirty="0">
                          <a:latin typeface="Gill Sans MT"/>
                          <a:cs typeface="Gill Sans MT"/>
                        </a:rPr>
                        <a:t>with</a:t>
                      </a:r>
                      <a:r>
                        <a:rPr sz="2000" spc="105" dirty="0">
                          <a:latin typeface="Gill Sans MT"/>
                          <a:cs typeface="Gill Sans MT"/>
                        </a:rPr>
                        <a:t> </a:t>
                      </a:r>
                      <a:r>
                        <a:rPr sz="2000" spc="-25" dirty="0">
                          <a:latin typeface="Gill Sans MT"/>
                          <a:cs typeface="Gill Sans MT"/>
                        </a:rPr>
                        <a:t>HF,</a:t>
                      </a:r>
                      <a:r>
                        <a:rPr sz="2000" spc="500" dirty="0">
                          <a:latin typeface="Gill Sans MT"/>
                          <a:cs typeface="Gill Sans MT"/>
                        </a:rPr>
                        <a:t> </a:t>
                      </a:r>
                      <a:r>
                        <a:rPr sz="2000" dirty="0">
                          <a:latin typeface="Gill Sans MT"/>
                          <a:cs typeface="Gill Sans MT"/>
                        </a:rPr>
                        <a:t>cardiopulmonary</a:t>
                      </a:r>
                      <a:r>
                        <a:rPr sz="2000" spc="210" dirty="0">
                          <a:latin typeface="Gill Sans MT"/>
                          <a:cs typeface="Gill Sans MT"/>
                        </a:rPr>
                        <a:t> </a:t>
                      </a:r>
                      <a:r>
                        <a:rPr sz="2000" dirty="0">
                          <a:latin typeface="Gill Sans MT"/>
                          <a:cs typeface="Gill Sans MT"/>
                        </a:rPr>
                        <a:t>exercise</a:t>
                      </a:r>
                      <a:r>
                        <a:rPr sz="2000" spc="210" dirty="0">
                          <a:latin typeface="Gill Sans MT"/>
                          <a:cs typeface="Gill Sans MT"/>
                        </a:rPr>
                        <a:t> </a:t>
                      </a:r>
                      <a:r>
                        <a:rPr sz="2000" dirty="0">
                          <a:latin typeface="Gill Sans MT"/>
                          <a:cs typeface="Gill Sans MT"/>
                        </a:rPr>
                        <a:t>testing</a:t>
                      </a:r>
                      <a:r>
                        <a:rPr sz="2000" spc="215" dirty="0">
                          <a:latin typeface="Gill Sans MT"/>
                          <a:cs typeface="Gill Sans MT"/>
                        </a:rPr>
                        <a:t> </a:t>
                      </a:r>
                      <a:r>
                        <a:rPr sz="2000" dirty="0">
                          <a:latin typeface="Gill Sans MT"/>
                          <a:cs typeface="Gill Sans MT"/>
                        </a:rPr>
                        <a:t>(CPET)</a:t>
                      </a:r>
                      <a:r>
                        <a:rPr sz="2000" spc="210" dirty="0">
                          <a:latin typeface="Gill Sans MT"/>
                          <a:cs typeface="Gill Sans MT"/>
                        </a:rPr>
                        <a:t> </a:t>
                      </a:r>
                      <a:r>
                        <a:rPr sz="2000" spc="-25" dirty="0">
                          <a:latin typeface="Gill Sans MT"/>
                          <a:cs typeface="Gill Sans MT"/>
                        </a:rPr>
                        <a:t>is</a:t>
                      </a:r>
                      <a:r>
                        <a:rPr sz="2000" spc="500" dirty="0">
                          <a:latin typeface="Gill Sans MT"/>
                          <a:cs typeface="Gill Sans MT"/>
                        </a:rPr>
                        <a:t> </a:t>
                      </a:r>
                      <a:r>
                        <a:rPr sz="2000" dirty="0">
                          <a:latin typeface="Gill Sans MT"/>
                          <a:cs typeface="Gill Sans MT"/>
                        </a:rPr>
                        <a:t>recommended</a:t>
                      </a:r>
                      <a:r>
                        <a:rPr sz="2000" spc="135" dirty="0">
                          <a:latin typeface="Gill Sans MT"/>
                          <a:cs typeface="Gill Sans MT"/>
                        </a:rPr>
                        <a:t> </a:t>
                      </a:r>
                      <a:r>
                        <a:rPr sz="2000" dirty="0">
                          <a:latin typeface="Gill Sans MT"/>
                          <a:cs typeface="Gill Sans MT"/>
                        </a:rPr>
                        <a:t>to</a:t>
                      </a:r>
                      <a:r>
                        <a:rPr sz="2000" spc="135" dirty="0">
                          <a:latin typeface="Gill Sans MT"/>
                          <a:cs typeface="Gill Sans MT"/>
                        </a:rPr>
                        <a:t> </a:t>
                      </a:r>
                      <a:r>
                        <a:rPr sz="2000" dirty="0">
                          <a:latin typeface="Gill Sans MT"/>
                          <a:cs typeface="Gill Sans MT"/>
                        </a:rPr>
                        <a:t>determine</a:t>
                      </a:r>
                      <a:r>
                        <a:rPr sz="2000" spc="135" dirty="0">
                          <a:latin typeface="Gill Sans MT"/>
                          <a:cs typeface="Gill Sans MT"/>
                        </a:rPr>
                        <a:t> </a:t>
                      </a:r>
                      <a:r>
                        <a:rPr sz="2000" spc="-10" dirty="0">
                          <a:latin typeface="Gill Sans MT"/>
                          <a:cs typeface="Gill Sans MT"/>
                        </a:rPr>
                        <a:t>appropriateness</a:t>
                      </a:r>
                      <a:r>
                        <a:rPr sz="2000" spc="500" dirty="0">
                          <a:latin typeface="Gill Sans MT"/>
                          <a:cs typeface="Gill Sans MT"/>
                        </a:rPr>
                        <a:t> </a:t>
                      </a:r>
                      <a:r>
                        <a:rPr sz="2000" dirty="0">
                          <a:latin typeface="Gill Sans MT"/>
                          <a:cs typeface="Gill Sans MT"/>
                        </a:rPr>
                        <a:t>of</a:t>
                      </a:r>
                      <a:r>
                        <a:rPr sz="2000" spc="130" dirty="0">
                          <a:latin typeface="Gill Sans MT"/>
                          <a:cs typeface="Gill Sans MT"/>
                        </a:rPr>
                        <a:t> </a:t>
                      </a:r>
                      <a:r>
                        <a:rPr sz="2000" dirty="0">
                          <a:latin typeface="Gill Sans MT"/>
                          <a:cs typeface="Gill Sans MT"/>
                        </a:rPr>
                        <a:t>advanced</a:t>
                      </a:r>
                      <a:r>
                        <a:rPr sz="2000" spc="135" dirty="0">
                          <a:latin typeface="Gill Sans MT"/>
                          <a:cs typeface="Gill Sans MT"/>
                        </a:rPr>
                        <a:t> </a:t>
                      </a:r>
                      <a:r>
                        <a:rPr sz="2000" dirty="0">
                          <a:latin typeface="Gill Sans MT"/>
                          <a:cs typeface="Gill Sans MT"/>
                        </a:rPr>
                        <a:t>treatments</a:t>
                      </a:r>
                      <a:r>
                        <a:rPr sz="2000" spc="135" dirty="0">
                          <a:latin typeface="Gill Sans MT"/>
                          <a:cs typeface="Gill Sans MT"/>
                        </a:rPr>
                        <a:t> </a:t>
                      </a:r>
                      <a:r>
                        <a:rPr sz="2000" dirty="0">
                          <a:latin typeface="Gill Sans MT"/>
                          <a:cs typeface="Gill Sans MT"/>
                        </a:rPr>
                        <a:t>(eg,</a:t>
                      </a:r>
                      <a:r>
                        <a:rPr sz="2000" spc="135" dirty="0">
                          <a:latin typeface="Gill Sans MT"/>
                          <a:cs typeface="Gill Sans MT"/>
                        </a:rPr>
                        <a:t> </a:t>
                      </a:r>
                      <a:r>
                        <a:rPr sz="2000" spc="-10" dirty="0">
                          <a:latin typeface="Gill Sans MT"/>
                          <a:cs typeface="Gill Sans MT"/>
                        </a:rPr>
                        <a:t>LVAD,</a:t>
                      </a:r>
                      <a:r>
                        <a:rPr sz="2000" spc="130" dirty="0">
                          <a:latin typeface="Gill Sans MT"/>
                          <a:cs typeface="Gill Sans MT"/>
                        </a:rPr>
                        <a:t> </a:t>
                      </a:r>
                      <a:r>
                        <a:rPr sz="2000" spc="-20" dirty="0">
                          <a:latin typeface="Gill Sans MT"/>
                          <a:cs typeface="Gill Sans MT"/>
                        </a:rPr>
                        <a:t>heart</a:t>
                      </a:r>
                      <a:r>
                        <a:rPr sz="2000" spc="500" dirty="0">
                          <a:latin typeface="Gill Sans MT"/>
                          <a:cs typeface="Gill Sans MT"/>
                        </a:rPr>
                        <a:t> </a:t>
                      </a:r>
                      <a:r>
                        <a:rPr sz="2000" spc="-10" dirty="0">
                          <a:latin typeface="Gill Sans MT"/>
                          <a:cs typeface="Gill Sans MT"/>
                        </a:rPr>
                        <a:t>transplant).</a:t>
                      </a:r>
                      <a:r>
                        <a:rPr sz="2000" spc="-15" baseline="34722" dirty="0">
                          <a:latin typeface="Gill Sans MT"/>
                          <a:cs typeface="Gill Sans MT"/>
                        </a:rPr>
                        <a:t>4–8</a:t>
                      </a:r>
                      <a:endParaRPr sz="2000" baseline="34722">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3"/>
                  </a:ext>
                </a:extLst>
              </a:tr>
              <a:tr h="766016">
                <a:tc>
                  <a:txBody>
                    <a:bodyPr/>
                    <a:lstStyle/>
                    <a:p>
                      <a:pPr>
                        <a:lnSpc>
                          <a:spcPct val="100000"/>
                        </a:lnSpc>
                      </a:pPr>
                      <a:endParaRPr sz="2000">
                        <a:latin typeface="Times New Roman"/>
                        <a:cs typeface="Times New Roman"/>
                      </a:endParaRPr>
                    </a:p>
                    <a:p>
                      <a:pPr marR="175895" algn="r">
                        <a:lnSpc>
                          <a:spcPct val="100000"/>
                        </a:lnSpc>
                      </a:pPr>
                      <a:r>
                        <a:rPr sz="2000" b="1" spc="-25" dirty="0">
                          <a:latin typeface="Gill Sans MT"/>
                          <a:cs typeface="Gill Sans MT"/>
                        </a:rPr>
                        <a:t>2a</a:t>
                      </a:r>
                      <a:endParaRPr sz="20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D54F"/>
                    </a:solidFill>
                  </a:tcPr>
                </a:tc>
                <a:tc>
                  <a:txBody>
                    <a:bodyPr/>
                    <a:lstStyle/>
                    <a:p>
                      <a:pPr>
                        <a:lnSpc>
                          <a:spcPct val="100000"/>
                        </a:lnSpc>
                      </a:pPr>
                      <a:endParaRPr sz="2000">
                        <a:latin typeface="Times New Roman"/>
                        <a:cs typeface="Times New Roman"/>
                      </a:endParaRPr>
                    </a:p>
                    <a:p>
                      <a:pPr marL="132080">
                        <a:lnSpc>
                          <a:spcPct val="100000"/>
                        </a:lnSpc>
                      </a:pPr>
                      <a:r>
                        <a:rPr sz="2000" b="1" spc="-40" dirty="0">
                          <a:latin typeface="Gill Sans MT"/>
                          <a:cs typeface="Gill Sans MT"/>
                        </a:rPr>
                        <a:t>C-</a:t>
                      </a:r>
                      <a:r>
                        <a:rPr sz="2000" b="1" spc="-25" dirty="0">
                          <a:latin typeface="Gill Sans MT"/>
                          <a:cs typeface="Gill Sans MT"/>
                        </a:rPr>
                        <a:t>LD</a:t>
                      </a:r>
                      <a:endParaRPr sz="20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2C1E5"/>
                    </a:solidFill>
                  </a:tcPr>
                </a:tc>
                <a:tc>
                  <a:txBody>
                    <a:bodyPr/>
                    <a:lstStyle/>
                    <a:p>
                      <a:pPr marL="198120" marR="163830" indent="-152400" algn="just">
                        <a:lnSpc>
                          <a:spcPct val="107200"/>
                        </a:lnSpc>
                        <a:spcBef>
                          <a:spcPts val="190"/>
                        </a:spcBef>
                      </a:pPr>
                      <a:r>
                        <a:rPr sz="2000" dirty="0">
                          <a:latin typeface="Gill Sans MT"/>
                          <a:cs typeface="Gill Sans MT"/>
                        </a:rPr>
                        <a:t>3.</a:t>
                      </a:r>
                      <a:r>
                        <a:rPr sz="2000" spc="165" dirty="0">
                          <a:latin typeface="Gill Sans MT"/>
                          <a:cs typeface="Gill Sans MT"/>
                        </a:rPr>
                        <a:t>  </a:t>
                      </a:r>
                      <a:r>
                        <a:rPr sz="2000" dirty="0">
                          <a:latin typeface="Gill Sans MT"/>
                          <a:cs typeface="Gill Sans MT"/>
                        </a:rPr>
                        <a:t>In</a:t>
                      </a:r>
                      <a:r>
                        <a:rPr sz="2000" spc="20" dirty="0">
                          <a:latin typeface="Gill Sans MT"/>
                          <a:cs typeface="Gill Sans MT"/>
                        </a:rPr>
                        <a:t> </a:t>
                      </a:r>
                      <a:r>
                        <a:rPr sz="2000" dirty="0">
                          <a:latin typeface="Gill Sans MT"/>
                          <a:cs typeface="Gill Sans MT"/>
                        </a:rPr>
                        <a:t>ambulatory</a:t>
                      </a:r>
                      <a:r>
                        <a:rPr sz="2000" spc="25" dirty="0">
                          <a:latin typeface="Gill Sans MT"/>
                          <a:cs typeface="Gill Sans MT"/>
                        </a:rPr>
                        <a:t> </a:t>
                      </a:r>
                      <a:r>
                        <a:rPr sz="2000" dirty="0">
                          <a:latin typeface="Gill Sans MT"/>
                          <a:cs typeface="Gill Sans MT"/>
                        </a:rPr>
                        <a:t>patients</a:t>
                      </a:r>
                      <a:r>
                        <a:rPr sz="2000" spc="25" dirty="0">
                          <a:latin typeface="Gill Sans MT"/>
                          <a:cs typeface="Gill Sans MT"/>
                        </a:rPr>
                        <a:t> </a:t>
                      </a:r>
                      <a:r>
                        <a:rPr sz="2000" dirty="0">
                          <a:latin typeface="Gill Sans MT"/>
                          <a:cs typeface="Gill Sans MT"/>
                        </a:rPr>
                        <a:t>with</a:t>
                      </a:r>
                      <a:r>
                        <a:rPr sz="2000" spc="25" dirty="0">
                          <a:latin typeface="Gill Sans MT"/>
                          <a:cs typeface="Gill Sans MT"/>
                        </a:rPr>
                        <a:t> </a:t>
                      </a:r>
                      <a:r>
                        <a:rPr sz="2000" dirty="0">
                          <a:latin typeface="Gill Sans MT"/>
                          <a:cs typeface="Gill Sans MT"/>
                        </a:rPr>
                        <a:t>HF,</a:t>
                      </a:r>
                      <a:r>
                        <a:rPr sz="2000" spc="25" dirty="0">
                          <a:latin typeface="Gill Sans MT"/>
                          <a:cs typeface="Gill Sans MT"/>
                        </a:rPr>
                        <a:t> </a:t>
                      </a:r>
                      <a:r>
                        <a:rPr sz="2000" dirty="0">
                          <a:latin typeface="Gill Sans MT"/>
                          <a:cs typeface="Gill Sans MT"/>
                        </a:rPr>
                        <a:t>performing</a:t>
                      </a:r>
                      <a:r>
                        <a:rPr sz="2000" spc="20" dirty="0">
                          <a:latin typeface="Gill Sans MT"/>
                          <a:cs typeface="Gill Sans MT"/>
                        </a:rPr>
                        <a:t> </a:t>
                      </a:r>
                      <a:r>
                        <a:rPr sz="2000" dirty="0">
                          <a:latin typeface="Gill Sans MT"/>
                          <a:cs typeface="Gill Sans MT"/>
                        </a:rPr>
                        <a:t>a</a:t>
                      </a:r>
                      <a:r>
                        <a:rPr sz="2000" spc="500" dirty="0">
                          <a:latin typeface="Gill Sans MT"/>
                          <a:cs typeface="Gill Sans MT"/>
                        </a:rPr>
                        <a:t> </a:t>
                      </a:r>
                      <a:r>
                        <a:rPr sz="2000" dirty="0">
                          <a:latin typeface="Gill Sans MT"/>
                          <a:cs typeface="Gill Sans MT"/>
                        </a:rPr>
                        <a:t>CPET</a:t>
                      </a:r>
                      <a:r>
                        <a:rPr sz="2000" spc="60" dirty="0">
                          <a:latin typeface="Gill Sans MT"/>
                          <a:cs typeface="Gill Sans MT"/>
                        </a:rPr>
                        <a:t> </a:t>
                      </a:r>
                      <a:r>
                        <a:rPr sz="2000" spc="-30" dirty="0">
                          <a:latin typeface="Gill Sans MT"/>
                          <a:cs typeface="Gill Sans MT"/>
                        </a:rPr>
                        <a:t>or</a:t>
                      </a:r>
                      <a:r>
                        <a:rPr sz="2000" spc="65" dirty="0">
                          <a:latin typeface="Gill Sans MT"/>
                          <a:cs typeface="Gill Sans MT"/>
                        </a:rPr>
                        <a:t> </a:t>
                      </a:r>
                      <a:r>
                        <a:rPr sz="2000" dirty="0">
                          <a:latin typeface="Gill Sans MT"/>
                          <a:cs typeface="Gill Sans MT"/>
                        </a:rPr>
                        <a:t>6-minute</a:t>
                      </a:r>
                      <a:r>
                        <a:rPr sz="2000" spc="65" dirty="0">
                          <a:latin typeface="Gill Sans MT"/>
                          <a:cs typeface="Gill Sans MT"/>
                        </a:rPr>
                        <a:t> </a:t>
                      </a:r>
                      <a:r>
                        <a:rPr sz="2000" dirty="0">
                          <a:latin typeface="Gill Sans MT"/>
                          <a:cs typeface="Gill Sans MT"/>
                        </a:rPr>
                        <a:t>walk</a:t>
                      </a:r>
                      <a:r>
                        <a:rPr sz="2000" spc="65" dirty="0">
                          <a:latin typeface="Gill Sans MT"/>
                          <a:cs typeface="Gill Sans MT"/>
                        </a:rPr>
                        <a:t> </a:t>
                      </a:r>
                      <a:r>
                        <a:rPr sz="2000" dirty="0">
                          <a:latin typeface="Gill Sans MT"/>
                          <a:cs typeface="Gill Sans MT"/>
                        </a:rPr>
                        <a:t>test</a:t>
                      </a:r>
                      <a:r>
                        <a:rPr sz="2000" spc="65" dirty="0">
                          <a:latin typeface="Gill Sans MT"/>
                          <a:cs typeface="Gill Sans MT"/>
                        </a:rPr>
                        <a:t> </a:t>
                      </a:r>
                      <a:r>
                        <a:rPr sz="2000" dirty="0">
                          <a:latin typeface="Gill Sans MT"/>
                          <a:cs typeface="Gill Sans MT"/>
                        </a:rPr>
                        <a:t>is</a:t>
                      </a:r>
                      <a:r>
                        <a:rPr sz="2000" spc="65" dirty="0">
                          <a:latin typeface="Gill Sans MT"/>
                          <a:cs typeface="Gill Sans MT"/>
                        </a:rPr>
                        <a:t> </a:t>
                      </a:r>
                      <a:r>
                        <a:rPr sz="2000" dirty="0">
                          <a:latin typeface="Gill Sans MT"/>
                          <a:cs typeface="Gill Sans MT"/>
                        </a:rPr>
                        <a:t>reasonable</a:t>
                      </a:r>
                      <a:r>
                        <a:rPr sz="2000" spc="65" dirty="0">
                          <a:latin typeface="Gill Sans MT"/>
                          <a:cs typeface="Gill Sans MT"/>
                        </a:rPr>
                        <a:t> </a:t>
                      </a:r>
                      <a:r>
                        <a:rPr sz="2000" spc="-25" dirty="0">
                          <a:latin typeface="Gill Sans MT"/>
                          <a:cs typeface="Gill Sans MT"/>
                        </a:rPr>
                        <a:t>to</a:t>
                      </a:r>
                      <a:r>
                        <a:rPr sz="2000" spc="55" dirty="0">
                          <a:latin typeface="Gill Sans MT"/>
                          <a:cs typeface="Gill Sans MT"/>
                        </a:rPr>
                        <a:t> assess </a:t>
                      </a:r>
                      <a:r>
                        <a:rPr sz="2000" dirty="0">
                          <a:latin typeface="Gill Sans MT"/>
                          <a:cs typeface="Gill Sans MT"/>
                        </a:rPr>
                        <a:t>functional</a:t>
                      </a:r>
                      <a:r>
                        <a:rPr sz="2000" spc="55" dirty="0">
                          <a:latin typeface="Gill Sans MT"/>
                          <a:cs typeface="Gill Sans MT"/>
                        </a:rPr>
                        <a:t> </a:t>
                      </a:r>
                      <a:r>
                        <a:rPr sz="2000" spc="-10" dirty="0">
                          <a:latin typeface="Gill Sans MT"/>
                          <a:cs typeface="Gill Sans MT"/>
                        </a:rPr>
                        <a:t>capacity.</a:t>
                      </a:r>
                      <a:r>
                        <a:rPr sz="2000" spc="-15" baseline="34722" dirty="0">
                          <a:latin typeface="Gill Sans MT"/>
                          <a:cs typeface="Gill Sans MT"/>
                        </a:rPr>
                        <a:t>4,5,9–16</a:t>
                      </a:r>
                      <a:endParaRPr sz="2000" baseline="34722">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4"/>
                  </a:ext>
                </a:extLst>
              </a:tr>
              <a:tr h="767220">
                <a:tc>
                  <a:txBody>
                    <a:bodyPr/>
                    <a:lstStyle/>
                    <a:p>
                      <a:pPr>
                        <a:lnSpc>
                          <a:spcPct val="100000"/>
                        </a:lnSpc>
                      </a:pPr>
                      <a:endParaRPr sz="2000">
                        <a:latin typeface="Times New Roman"/>
                        <a:cs typeface="Times New Roman"/>
                      </a:endParaRPr>
                    </a:p>
                    <a:p>
                      <a:pPr marR="175895" algn="r">
                        <a:lnSpc>
                          <a:spcPct val="100000"/>
                        </a:lnSpc>
                      </a:pPr>
                      <a:r>
                        <a:rPr sz="2000" b="1" spc="-25" dirty="0">
                          <a:latin typeface="Gill Sans MT"/>
                          <a:cs typeface="Gill Sans MT"/>
                        </a:rPr>
                        <a:t>2a</a:t>
                      </a:r>
                      <a:endParaRPr sz="20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D54F"/>
                    </a:solidFill>
                  </a:tcPr>
                </a:tc>
                <a:tc>
                  <a:txBody>
                    <a:bodyPr/>
                    <a:lstStyle/>
                    <a:p>
                      <a:pPr>
                        <a:lnSpc>
                          <a:spcPct val="100000"/>
                        </a:lnSpc>
                      </a:pPr>
                      <a:endParaRPr sz="2000">
                        <a:latin typeface="Times New Roman"/>
                        <a:cs typeface="Times New Roman"/>
                      </a:endParaRPr>
                    </a:p>
                    <a:p>
                      <a:pPr marL="132080">
                        <a:lnSpc>
                          <a:spcPct val="100000"/>
                        </a:lnSpc>
                      </a:pPr>
                      <a:r>
                        <a:rPr sz="2000" b="1" spc="-40" dirty="0">
                          <a:latin typeface="Gill Sans MT"/>
                          <a:cs typeface="Gill Sans MT"/>
                        </a:rPr>
                        <a:t>C-</a:t>
                      </a:r>
                      <a:r>
                        <a:rPr sz="2000" b="1" spc="-25" dirty="0">
                          <a:latin typeface="Gill Sans MT"/>
                          <a:cs typeface="Gill Sans MT"/>
                        </a:rPr>
                        <a:t>LD</a:t>
                      </a:r>
                      <a:endParaRPr sz="20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2C1E5"/>
                    </a:solidFill>
                  </a:tcPr>
                </a:tc>
                <a:tc>
                  <a:txBody>
                    <a:bodyPr/>
                    <a:lstStyle/>
                    <a:p>
                      <a:pPr marL="198120" marR="164465" indent="-152400">
                        <a:lnSpc>
                          <a:spcPct val="107200"/>
                        </a:lnSpc>
                        <a:spcBef>
                          <a:spcPts val="190"/>
                        </a:spcBef>
                      </a:pPr>
                      <a:r>
                        <a:rPr sz="2000" dirty="0">
                          <a:latin typeface="Gill Sans MT"/>
                          <a:cs typeface="Gill Sans MT"/>
                        </a:rPr>
                        <a:t>4.</a:t>
                      </a:r>
                      <a:r>
                        <a:rPr sz="2000" spc="180" dirty="0">
                          <a:latin typeface="Gill Sans MT"/>
                          <a:cs typeface="Gill Sans MT"/>
                        </a:rPr>
                        <a:t>  </a:t>
                      </a:r>
                      <a:r>
                        <a:rPr sz="2000" dirty="0">
                          <a:latin typeface="Gill Sans MT"/>
                          <a:cs typeface="Gill Sans MT"/>
                        </a:rPr>
                        <a:t>In</a:t>
                      </a:r>
                      <a:r>
                        <a:rPr sz="2000" spc="40" dirty="0">
                          <a:latin typeface="Gill Sans MT"/>
                          <a:cs typeface="Gill Sans MT"/>
                        </a:rPr>
                        <a:t> </a:t>
                      </a:r>
                      <a:r>
                        <a:rPr sz="2000" dirty="0">
                          <a:latin typeface="Gill Sans MT"/>
                          <a:cs typeface="Gill Sans MT"/>
                        </a:rPr>
                        <a:t>ambulatory</a:t>
                      </a:r>
                      <a:r>
                        <a:rPr sz="2000" spc="40" dirty="0">
                          <a:latin typeface="Gill Sans MT"/>
                          <a:cs typeface="Gill Sans MT"/>
                        </a:rPr>
                        <a:t> </a:t>
                      </a:r>
                      <a:r>
                        <a:rPr sz="2000" dirty="0">
                          <a:latin typeface="Gill Sans MT"/>
                          <a:cs typeface="Gill Sans MT"/>
                        </a:rPr>
                        <a:t>patients</a:t>
                      </a:r>
                      <a:r>
                        <a:rPr sz="2000" spc="35" dirty="0">
                          <a:latin typeface="Gill Sans MT"/>
                          <a:cs typeface="Gill Sans MT"/>
                        </a:rPr>
                        <a:t> </a:t>
                      </a:r>
                      <a:r>
                        <a:rPr sz="2000" dirty="0">
                          <a:latin typeface="Gill Sans MT"/>
                          <a:cs typeface="Gill Sans MT"/>
                        </a:rPr>
                        <a:t>with</a:t>
                      </a:r>
                      <a:r>
                        <a:rPr sz="2000" spc="35" dirty="0">
                          <a:latin typeface="Gill Sans MT"/>
                          <a:cs typeface="Gill Sans MT"/>
                        </a:rPr>
                        <a:t> </a:t>
                      </a:r>
                      <a:r>
                        <a:rPr sz="2000" dirty="0">
                          <a:latin typeface="Gill Sans MT"/>
                          <a:cs typeface="Gill Sans MT"/>
                        </a:rPr>
                        <a:t>unexplained</a:t>
                      </a:r>
                      <a:r>
                        <a:rPr sz="2000" spc="35" dirty="0">
                          <a:latin typeface="Gill Sans MT"/>
                          <a:cs typeface="Gill Sans MT"/>
                        </a:rPr>
                        <a:t> </a:t>
                      </a:r>
                      <a:r>
                        <a:rPr sz="2000" spc="-20" dirty="0">
                          <a:latin typeface="Gill Sans MT"/>
                          <a:cs typeface="Gill Sans MT"/>
                        </a:rPr>
                        <a:t>dys</a:t>
                      </a:r>
                      <a:r>
                        <a:rPr sz="2000" dirty="0">
                          <a:latin typeface="Gill Sans MT"/>
                          <a:cs typeface="Gill Sans MT"/>
                        </a:rPr>
                        <a:t>pnea,</a:t>
                      </a:r>
                      <a:r>
                        <a:rPr sz="2000" spc="95" dirty="0">
                          <a:latin typeface="Gill Sans MT"/>
                          <a:cs typeface="Gill Sans MT"/>
                        </a:rPr>
                        <a:t> </a:t>
                      </a:r>
                      <a:r>
                        <a:rPr sz="2000" dirty="0">
                          <a:latin typeface="Gill Sans MT"/>
                          <a:cs typeface="Gill Sans MT"/>
                        </a:rPr>
                        <a:t>CPET</a:t>
                      </a:r>
                      <a:r>
                        <a:rPr sz="2000" spc="100" dirty="0">
                          <a:latin typeface="Gill Sans MT"/>
                          <a:cs typeface="Gill Sans MT"/>
                        </a:rPr>
                        <a:t> </a:t>
                      </a:r>
                      <a:r>
                        <a:rPr sz="2000" dirty="0">
                          <a:latin typeface="Gill Sans MT"/>
                          <a:cs typeface="Gill Sans MT"/>
                        </a:rPr>
                        <a:t>is</a:t>
                      </a:r>
                      <a:r>
                        <a:rPr sz="2000" spc="100" dirty="0">
                          <a:latin typeface="Gill Sans MT"/>
                          <a:cs typeface="Gill Sans MT"/>
                        </a:rPr>
                        <a:t> </a:t>
                      </a:r>
                      <a:r>
                        <a:rPr sz="2000" dirty="0">
                          <a:latin typeface="Gill Sans MT"/>
                          <a:cs typeface="Gill Sans MT"/>
                        </a:rPr>
                        <a:t>reasonable</a:t>
                      </a:r>
                      <a:r>
                        <a:rPr sz="2000" spc="95" dirty="0">
                          <a:latin typeface="Gill Sans MT"/>
                          <a:cs typeface="Gill Sans MT"/>
                        </a:rPr>
                        <a:t> </a:t>
                      </a:r>
                      <a:r>
                        <a:rPr sz="2000" dirty="0">
                          <a:latin typeface="Gill Sans MT"/>
                          <a:cs typeface="Gill Sans MT"/>
                        </a:rPr>
                        <a:t>to</a:t>
                      </a:r>
                      <a:r>
                        <a:rPr sz="2000" spc="100" dirty="0">
                          <a:latin typeface="Gill Sans MT"/>
                          <a:cs typeface="Gill Sans MT"/>
                        </a:rPr>
                        <a:t> </a:t>
                      </a:r>
                      <a:r>
                        <a:rPr sz="2000" dirty="0">
                          <a:latin typeface="Gill Sans MT"/>
                          <a:cs typeface="Gill Sans MT"/>
                        </a:rPr>
                        <a:t>evaluate</a:t>
                      </a:r>
                      <a:r>
                        <a:rPr sz="2000" spc="100" dirty="0">
                          <a:latin typeface="Gill Sans MT"/>
                          <a:cs typeface="Gill Sans MT"/>
                        </a:rPr>
                        <a:t> </a:t>
                      </a:r>
                      <a:r>
                        <a:rPr sz="2000" spc="-25" dirty="0">
                          <a:latin typeface="Gill Sans MT"/>
                          <a:cs typeface="Gill Sans MT"/>
                        </a:rPr>
                        <a:t>the</a:t>
                      </a:r>
                      <a:r>
                        <a:rPr sz="2000" spc="500" dirty="0">
                          <a:latin typeface="Gill Sans MT"/>
                          <a:cs typeface="Gill Sans MT"/>
                        </a:rPr>
                        <a:t> </a:t>
                      </a:r>
                      <a:r>
                        <a:rPr sz="2000" dirty="0">
                          <a:latin typeface="Gill Sans MT"/>
                          <a:cs typeface="Gill Sans MT"/>
                        </a:rPr>
                        <a:t>cause</a:t>
                      </a:r>
                      <a:r>
                        <a:rPr sz="2000" spc="105" dirty="0">
                          <a:latin typeface="Gill Sans MT"/>
                          <a:cs typeface="Gill Sans MT"/>
                        </a:rPr>
                        <a:t> </a:t>
                      </a:r>
                      <a:r>
                        <a:rPr sz="2000" dirty="0">
                          <a:latin typeface="Gill Sans MT"/>
                          <a:cs typeface="Gill Sans MT"/>
                        </a:rPr>
                        <a:t>of</a:t>
                      </a:r>
                      <a:r>
                        <a:rPr sz="2000" spc="105" dirty="0">
                          <a:latin typeface="Gill Sans MT"/>
                          <a:cs typeface="Gill Sans MT"/>
                        </a:rPr>
                        <a:t> </a:t>
                      </a:r>
                      <a:r>
                        <a:rPr sz="2000" spc="-10" dirty="0">
                          <a:latin typeface="Gill Sans MT"/>
                          <a:cs typeface="Gill Sans MT"/>
                        </a:rPr>
                        <a:t>dyspnea.</a:t>
                      </a:r>
                      <a:r>
                        <a:rPr sz="2000" spc="-15" baseline="34722" dirty="0">
                          <a:latin typeface="Gill Sans MT"/>
                          <a:cs typeface="Gill Sans MT"/>
                        </a:rPr>
                        <a:t>17,18</a:t>
                      </a:r>
                      <a:endParaRPr sz="2000" baseline="34722" dirty="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741517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19F08-FBDD-CFD2-F769-F0FC9505A56C}"/>
              </a:ext>
            </a:extLst>
          </p:cNvPr>
          <p:cNvSpPr>
            <a:spLocks noGrp="1"/>
          </p:cNvSpPr>
          <p:nvPr>
            <p:ph type="title"/>
          </p:nvPr>
        </p:nvSpPr>
        <p:spPr/>
        <p:txBody>
          <a:bodyPr/>
          <a:lstStyle/>
          <a:p>
            <a:endParaRPr lang="en-US"/>
          </a:p>
        </p:txBody>
      </p:sp>
      <p:grpSp>
        <p:nvGrpSpPr>
          <p:cNvPr id="3" name="object 15">
            <a:extLst>
              <a:ext uri="{FF2B5EF4-FFF2-40B4-BE49-F238E27FC236}">
                <a16:creationId xmlns:a16="http://schemas.microsoft.com/office/drawing/2014/main" id="{609F4D2E-E866-1442-160C-119DE20733F9}"/>
              </a:ext>
            </a:extLst>
          </p:cNvPr>
          <p:cNvGrpSpPr/>
          <p:nvPr/>
        </p:nvGrpSpPr>
        <p:grpSpPr>
          <a:xfrm>
            <a:off x="1309915" y="587828"/>
            <a:ext cx="9996714" cy="6190343"/>
            <a:chOff x="634685" y="762000"/>
            <a:chExt cx="6160135" cy="4422140"/>
          </a:xfrm>
        </p:grpSpPr>
        <p:pic>
          <p:nvPicPr>
            <p:cNvPr id="4" name="object 16">
              <a:extLst>
                <a:ext uri="{FF2B5EF4-FFF2-40B4-BE49-F238E27FC236}">
                  <a16:creationId xmlns:a16="http://schemas.microsoft.com/office/drawing/2014/main" id="{AA0997EC-FA1D-FFFD-3099-6B035B4ECCFA}"/>
                </a:ext>
              </a:extLst>
            </p:cNvPr>
            <p:cNvPicPr/>
            <p:nvPr/>
          </p:nvPicPr>
          <p:blipFill>
            <a:blip r:embed="rId2" cstate="print"/>
            <a:stretch>
              <a:fillRect/>
            </a:stretch>
          </p:blipFill>
          <p:spPr>
            <a:xfrm>
              <a:off x="720090" y="847407"/>
              <a:ext cx="5989319" cy="4251160"/>
            </a:xfrm>
            <a:prstGeom prst="rect">
              <a:avLst/>
            </a:prstGeom>
          </p:spPr>
        </p:pic>
        <p:sp>
          <p:nvSpPr>
            <p:cNvPr id="5" name="object 17">
              <a:extLst>
                <a:ext uri="{FF2B5EF4-FFF2-40B4-BE49-F238E27FC236}">
                  <a16:creationId xmlns:a16="http://schemas.microsoft.com/office/drawing/2014/main" id="{95DA5EBE-7BBE-E491-3346-3C3876B51B11}"/>
                </a:ext>
              </a:extLst>
            </p:cNvPr>
            <p:cNvSpPr/>
            <p:nvPr/>
          </p:nvSpPr>
          <p:spPr>
            <a:xfrm>
              <a:off x="639295" y="766610"/>
              <a:ext cx="6151245" cy="4413250"/>
            </a:xfrm>
            <a:custGeom>
              <a:avLst/>
              <a:gdLst/>
              <a:ahLst/>
              <a:cxnLst/>
              <a:rect l="l" t="t" r="r" b="b"/>
              <a:pathLst>
                <a:path w="6151245" h="4413250">
                  <a:moveTo>
                    <a:pt x="0" y="80797"/>
                  </a:moveTo>
                  <a:lnTo>
                    <a:pt x="0" y="4331957"/>
                  </a:lnTo>
                  <a:lnTo>
                    <a:pt x="0" y="4412754"/>
                  </a:lnTo>
                  <a:lnTo>
                    <a:pt x="80797" y="4412754"/>
                  </a:lnTo>
                  <a:lnTo>
                    <a:pt x="6070117" y="4412754"/>
                  </a:lnTo>
                  <a:lnTo>
                    <a:pt x="6150914" y="4412754"/>
                  </a:lnTo>
                  <a:lnTo>
                    <a:pt x="6150914" y="4331957"/>
                  </a:lnTo>
                  <a:lnTo>
                    <a:pt x="6150914" y="80797"/>
                  </a:lnTo>
                  <a:lnTo>
                    <a:pt x="6150914" y="0"/>
                  </a:lnTo>
                  <a:lnTo>
                    <a:pt x="6070117" y="0"/>
                  </a:lnTo>
                  <a:lnTo>
                    <a:pt x="80797" y="0"/>
                  </a:lnTo>
                  <a:lnTo>
                    <a:pt x="0" y="0"/>
                  </a:lnTo>
                  <a:lnTo>
                    <a:pt x="0" y="80797"/>
                  </a:lnTo>
                  <a:close/>
                </a:path>
              </a:pathLst>
            </a:custGeom>
            <a:ln w="922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300728503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EDFCA-9CE2-3009-8693-4EC4A6B37AE3}"/>
              </a:ext>
            </a:extLst>
          </p:cNvPr>
          <p:cNvSpPr>
            <a:spLocks noGrp="1"/>
          </p:cNvSpPr>
          <p:nvPr>
            <p:ph type="title"/>
          </p:nvPr>
        </p:nvSpPr>
        <p:spPr/>
        <p:txBody>
          <a:bodyPr/>
          <a:lstStyle/>
          <a:p>
            <a:endParaRPr lang="en-US"/>
          </a:p>
        </p:txBody>
      </p:sp>
      <p:pic>
        <p:nvPicPr>
          <p:cNvPr id="5" name="Content Placeholder 4" descr="A picture containing indoor, red&#10;&#10;Description automatically generated">
            <a:extLst>
              <a:ext uri="{FF2B5EF4-FFF2-40B4-BE49-F238E27FC236}">
                <a16:creationId xmlns:a16="http://schemas.microsoft.com/office/drawing/2014/main" id="{F192B3A5-D007-AF21-DF65-2ECFBBB94926}"/>
              </a:ext>
            </a:extLst>
          </p:cNvPr>
          <p:cNvPicPr>
            <a:picLocks noGrp="1" noChangeAspect="1"/>
          </p:cNvPicPr>
          <p:nvPr>
            <p:ph idx="1"/>
          </p:nvPr>
        </p:nvPicPr>
        <p:blipFill>
          <a:blip r:embed="rId2"/>
          <a:stretch>
            <a:fillRect/>
          </a:stretch>
        </p:blipFill>
        <p:spPr>
          <a:xfrm>
            <a:off x="3155576" y="2034233"/>
            <a:ext cx="8148916" cy="4581720"/>
          </a:xfrm>
        </p:spPr>
      </p:pic>
    </p:spTree>
    <p:extLst>
      <p:ext uri="{BB962C8B-B14F-4D97-AF65-F5344CB8AC3E}">
        <p14:creationId xmlns:p14="http://schemas.microsoft.com/office/powerpoint/2010/main" val="42193048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2AF8B-C7C7-D77A-AFDD-9E8997948827}"/>
              </a:ext>
            </a:extLst>
          </p:cNvPr>
          <p:cNvSpPr>
            <a:spLocks noGrp="1"/>
          </p:cNvSpPr>
          <p:nvPr>
            <p:ph type="title"/>
          </p:nvPr>
        </p:nvSpPr>
        <p:spPr/>
        <p:txBody>
          <a:bodyPr/>
          <a:lstStyle/>
          <a:p>
            <a:r>
              <a:rPr lang="en-US" dirty="0"/>
              <a:t>CRT-D</a:t>
            </a:r>
          </a:p>
        </p:txBody>
      </p:sp>
      <p:sp>
        <p:nvSpPr>
          <p:cNvPr id="3" name="Content Placeholder 2">
            <a:extLst>
              <a:ext uri="{FF2B5EF4-FFF2-40B4-BE49-F238E27FC236}">
                <a16:creationId xmlns:a16="http://schemas.microsoft.com/office/drawing/2014/main" id="{BE9325B6-C190-E0C0-C11F-C4CAD0114B0B}"/>
              </a:ext>
            </a:extLst>
          </p:cNvPr>
          <p:cNvSpPr>
            <a:spLocks noGrp="1"/>
          </p:cNvSpPr>
          <p:nvPr>
            <p:ph idx="1"/>
          </p:nvPr>
        </p:nvSpPr>
        <p:spPr/>
        <p:txBody>
          <a:bodyPr/>
          <a:lstStyle/>
          <a:p>
            <a:endParaRPr lang="en-US" dirty="0"/>
          </a:p>
        </p:txBody>
      </p:sp>
      <p:pic>
        <p:nvPicPr>
          <p:cNvPr id="5" name="Video 4">
            <a:hlinkClick r:id="" action="ppaction://media"/>
            <a:extLst>
              <a:ext uri="{FF2B5EF4-FFF2-40B4-BE49-F238E27FC236}">
                <a16:creationId xmlns:a16="http://schemas.microsoft.com/office/drawing/2014/main" id="{C6CFE274-174E-731B-35F4-7ED31DBAA4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95600" y="2049834"/>
            <a:ext cx="7189693" cy="4043793"/>
          </a:xfrm>
          <a:prstGeom prst="rect">
            <a:avLst/>
          </a:prstGeom>
        </p:spPr>
      </p:pic>
    </p:spTree>
    <p:extLst>
      <p:ext uri="{BB962C8B-B14F-4D97-AF65-F5344CB8AC3E}">
        <p14:creationId xmlns:p14="http://schemas.microsoft.com/office/powerpoint/2010/main" val="262584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Diagnostic testing</a:t>
            </a:r>
          </a:p>
        </p:txBody>
      </p:sp>
      <p:sp>
        <p:nvSpPr>
          <p:cNvPr id="3" name="Content Placeholder 2"/>
          <p:cNvSpPr>
            <a:spLocks noGrp="1"/>
          </p:cNvSpPr>
          <p:nvPr>
            <p:ph idx="1"/>
          </p:nvPr>
        </p:nvSpPr>
        <p:spPr>
          <a:xfrm>
            <a:off x="677334" y="1417540"/>
            <a:ext cx="8596668" cy="3880773"/>
          </a:xfrm>
        </p:spPr>
        <p:txBody>
          <a:bodyPr>
            <a:noAutofit/>
          </a:bodyPr>
          <a:lstStyle/>
          <a:p>
            <a:r>
              <a:rPr lang="en-US" sz="2400" dirty="0"/>
              <a:t>Initial laboratory evaluation  </a:t>
            </a:r>
          </a:p>
          <a:p>
            <a:pPr lvl="1"/>
            <a:r>
              <a:rPr lang="en-US" sz="2400" dirty="0"/>
              <a:t>CBC</a:t>
            </a:r>
          </a:p>
          <a:p>
            <a:pPr lvl="1"/>
            <a:r>
              <a:rPr lang="en-US" sz="2400" dirty="0"/>
              <a:t>U/A</a:t>
            </a:r>
          </a:p>
          <a:p>
            <a:pPr lvl="1"/>
            <a:r>
              <a:rPr lang="en-US" sz="2400" dirty="0"/>
              <a:t>Basic metabolic panel with magnesium</a:t>
            </a:r>
          </a:p>
          <a:p>
            <a:pPr lvl="1"/>
            <a:r>
              <a:rPr lang="en-US" sz="2400" dirty="0"/>
              <a:t>Fasting lipid profile</a:t>
            </a:r>
          </a:p>
          <a:p>
            <a:pPr lvl="1"/>
            <a:r>
              <a:rPr lang="en-US" sz="2400" dirty="0"/>
              <a:t>Liver function tests</a:t>
            </a:r>
          </a:p>
          <a:p>
            <a:pPr lvl="1"/>
            <a:r>
              <a:rPr lang="en-US" sz="2400" dirty="0"/>
              <a:t>TSH</a:t>
            </a:r>
          </a:p>
          <a:p>
            <a:pPr lvl="1"/>
            <a:r>
              <a:rPr lang="en-US" sz="2400" dirty="0"/>
              <a:t>NT-Pro-BNP</a:t>
            </a:r>
          </a:p>
          <a:p>
            <a:r>
              <a:rPr lang="en-US" sz="2400" dirty="0"/>
              <a:t>Serial monitoring of electrolytes and renal function</a:t>
            </a:r>
          </a:p>
          <a:p>
            <a:r>
              <a:rPr lang="en-US" sz="2400" dirty="0"/>
              <a:t>ECG on first visit </a:t>
            </a:r>
          </a:p>
          <a:p>
            <a:r>
              <a:rPr lang="en-US" sz="2400" dirty="0"/>
              <a:t>Consider alcohol, drug, viral illness history</a:t>
            </a:r>
          </a:p>
        </p:txBody>
      </p:sp>
    </p:spTree>
    <p:extLst>
      <p:ext uri="{BB962C8B-B14F-4D97-AF65-F5344CB8AC3E}">
        <p14:creationId xmlns:p14="http://schemas.microsoft.com/office/powerpoint/2010/main" val="108068460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3EE20-FD26-67BC-30D6-908D3ED1DA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068ED5-8ADC-4E66-FF94-611D8655B02C}"/>
              </a:ext>
            </a:extLst>
          </p:cNvPr>
          <p:cNvSpPr>
            <a:spLocks noGrp="1"/>
          </p:cNvSpPr>
          <p:nvPr>
            <p:ph idx="1"/>
          </p:nvPr>
        </p:nvSpPr>
        <p:spPr/>
        <p:txBody>
          <a:bodyPr/>
          <a:lstStyle/>
          <a:p>
            <a:endParaRPr lang="en-US"/>
          </a:p>
        </p:txBody>
      </p:sp>
      <p:pic>
        <p:nvPicPr>
          <p:cNvPr id="1026" name="Picture 2" descr="JCM | Free Full-Text | The History of Durable Left Ventricular Assist  Devices and Comparison of Outcomes: HeartWare, HeartMate II, HeartMate 3,  and the Future of Mechanical Circulatory Support | HTML">
            <a:extLst>
              <a:ext uri="{FF2B5EF4-FFF2-40B4-BE49-F238E27FC236}">
                <a16:creationId xmlns:a16="http://schemas.microsoft.com/office/drawing/2014/main" id="{664FBD33-5C11-8F5A-CF70-A22DC75745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847" y="1607580"/>
            <a:ext cx="5010991" cy="5250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12024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68EFF-0DCE-68EF-0F8D-104471100BDA}"/>
              </a:ext>
            </a:extLst>
          </p:cNvPr>
          <p:cNvSpPr>
            <a:spLocks noGrp="1"/>
          </p:cNvSpPr>
          <p:nvPr>
            <p:ph type="title"/>
          </p:nvPr>
        </p:nvSpPr>
        <p:spPr/>
        <p:txBody>
          <a:bodyPr/>
          <a:lstStyle/>
          <a:p>
            <a:endParaRPr lang="en-US"/>
          </a:p>
        </p:txBody>
      </p:sp>
      <p:pic>
        <p:nvPicPr>
          <p:cNvPr id="5" name="Content Placeholder 4" descr="A close-up of a brain&#10;&#10;Description automatically generated with low confidence">
            <a:extLst>
              <a:ext uri="{FF2B5EF4-FFF2-40B4-BE49-F238E27FC236}">
                <a16:creationId xmlns:a16="http://schemas.microsoft.com/office/drawing/2014/main" id="{B433B7F6-5B3E-16D4-0036-1353BE7781C0}"/>
              </a:ext>
            </a:extLst>
          </p:cNvPr>
          <p:cNvPicPr>
            <a:picLocks noGrp="1" noChangeAspect="1"/>
          </p:cNvPicPr>
          <p:nvPr>
            <p:ph idx="1"/>
          </p:nvPr>
        </p:nvPicPr>
        <p:blipFill>
          <a:blip r:embed="rId2"/>
          <a:stretch>
            <a:fillRect/>
          </a:stretch>
        </p:blipFill>
        <p:spPr>
          <a:xfrm>
            <a:off x="1151964" y="-22412"/>
            <a:ext cx="10126797" cy="6880412"/>
          </a:xfrm>
        </p:spPr>
      </p:pic>
      <p:sp>
        <p:nvSpPr>
          <p:cNvPr id="6" name="Rectangle 5">
            <a:extLst>
              <a:ext uri="{FF2B5EF4-FFF2-40B4-BE49-F238E27FC236}">
                <a16:creationId xmlns:a16="http://schemas.microsoft.com/office/drawing/2014/main" id="{2C84D9D2-796A-78DA-47CD-3E352035C984}"/>
              </a:ext>
            </a:extLst>
          </p:cNvPr>
          <p:cNvSpPr/>
          <p:nvPr/>
        </p:nvSpPr>
        <p:spPr>
          <a:xfrm>
            <a:off x="0" y="0"/>
            <a:ext cx="1174376"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2DF5740-419E-33E2-7D22-3176FE8ED856}"/>
              </a:ext>
            </a:extLst>
          </p:cNvPr>
          <p:cNvSpPr/>
          <p:nvPr/>
        </p:nvSpPr>
        <p:spPr>
          <a:xfrm>
            <a:off x="11256349" y="-22412"/>
            <a:ext cx="1174376"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2450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61DEA-F60C-8B6C-CB11-50F06D8764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FFB2F24-7F63-2614-4756-E3C6C1213B74}"/>
              </a:ext>
            </a:extLst>
          </p:cNvPr>
          <p:cNvSpPr>
            <a:spLocks noGrp="1"/>
          </p:cNvSpPr>
          <p:nvPr>
            <p:ph idx="1"/>
          </p:nvPr>
        </p:nvSpPr>
        <p:spPr/>
        <p:txBody>
          <a:bodyPr/>
          <a:lstStyle/>
          <a:p>
            <a:pPr algn="l"/>
            <a:r>
              <a:rPr lang="en-US" b="0" i="0" dirty="0">
                <a:solidFill>
                  <a:srgbClr val="202124"/>
                </a:solidFill>
                <a:effectLst/>
                <a:latin typeface="Roboto" panose="02000000000000000000" pitchFamily="2" charset="0"/>
              </a:rPr>
              <a:t>Where was the 1st heart transplant Performed?</a:t>
            </a:r>
          </a:p>
          <a:p>
            <a:pPr algn="l"/>
            <a:r>
              <a:rPr lang="en-US" b="0" i="0" dirty="0">
                <a:solidFill>
                  <a:srgbClr val="202124"/>
                </a:solidFill>
                <a:effectLst/>
                <a:latin typeface="Roboto" panose="02000000000000000000" pitchFamily="2" charset="0"/>
              </a:rPr>
              <a:t>On 3 December 1967, a large medical, nursing, and technical team led by the surgeon Christiaan Barnard performed the world's first human to human heart transplant, placing </a:t>
            </a:r>
            <a:r>
              <a:rPr lang="en-US" b="1" i="0" dirty="0">
                <a:solidFill>
                  <a:srgbClr val="202124"/>
                </a:solidFill>
                <a:effectLst/>
                <a:latin typeface="Roboto" panose="02000000000000000000" pitchFamily="2" charset="0"/>
              </a:rPr>
              <a:t>Groote Schuur Hospital in Cape Town, South Africa</a:t>
            </a:r>
            <a:r>
              <a:rPr lang="en-US" b="0" i="0" dirty="0">
                <a:solidFill>
                  <a:srgbClr val="202124"/>
                </a:solidFill>
                <a:effectLst/>
                <a:latin typeface="Roboto" panose="02000000000000000000" pitchFamily="2" charset="0"/>
              </a:rPr>
              <a:t>, on the international map. This led to unprecedented media coverage.</a:t>
            </a:r>
          </a:p>
          <a:p>
            <a:endParaRPr lang="en-US" dirty="0"/>
          </a:p>
        </p:txBody>
      </p:sp>
    </p:spTree>
    <p:extLst>
      <p:ext uri="{BB962C8B-B14F-4D97-AF65-F5344CB8AC3E}">
        <p14:creationId xmlns:p14="http://schemas.microsoft.com/office/powerpoint/2010/main" val="8153031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16813-281C-CCFD-050E-8506E96F20DF}"/>
              </a:ext>
            </a:extLst>
          </p:cNvPr>
          <p:cNvSpPr>
            <a:spLocks noGrp="1"/>
          </p:cNvSpPr>
          <p:nvPr>
            <p:ph type="title"/>
          </p:nvPr>
        </p:nvSpPr>
        <p:spPr>
          <a:xfrm>
            <a:off x="2895600" y="764373"/>
            <a:ext cx="8610600" cy="1293028"/>
          </a:xfrm>
        </p:spPr>
        <p:txBody>
          <a:bodyPr>
            <a:normAutofit/>
          </a:bodyPr>
          <a:lstStyle/>
          <a:p>
            <a:endParaRPr lang="en-US"/>
          </a:p>
        </p:txBody>
      </p:sp>
      <p:sp>
        <p:nvSpPr>
          <p:cNvPr id="3" name="Content Placeholder 2">
            <a:extLst>
              <a:ext uri="{FF2B5EF4-FFF2-40B4-BE49-F238E27FC236}">
                <a16:creationId xmlns:a16="http://schemas.microsoft.com/office/drawing/2014/main" id="{8E7E159F-EB93-EB76-1C56-9A25D0E7F058}"/>
              </a:ext>
            </a:extLst>
          </p:cNvPr>
          <p:cNvSpPr>
            <a:spLocks noGrp="1"/>
          </p:cNvSpPr>
          <p:nvPr>
            <p:ph idx="1"/>
          </p:nvPr>
        </p:nvSpPr>
        <p:spPr>
          <a:xfrm>
            <a:off x="677333" y="2194560"/>
            <a:ext cx="5816600" cy="4024125"/>
          </a:xfrm>
        </p:spPr>
        <p:txBody>
          <a:bodyPr>
            <a:normAutofit/>
          </a:bodyPr>
          <a:lstStyle/>
          <a:p>
            <a:r>
              <a:rPr lang="en-US" b="0" i="0">
                <a:effectLst/>
                <a:latin typeface="Roboto" panose="02000000000000000000" pitchFamily="2" charset="0"/>
              </a:rPr>
              <a:t>The landmark heart transplant performed at Stanford in 1968 ultimately led to the success of the operation around the world today. </a:t>
            </a:r>
            <a:r>
              <a:rPr lang="en-US" b="1" i="0">
                <a:effectLst/>
                <a:latin typeface="Roboto" panose="02000000000000000000" pitchFamily="2" charset="0"/>
              </a:rPr>
              <a:t>Fifty years ago</a:t>
            </a:r>
            <a:r>
              <a:rPr lang="en-US" b="0" i="0">
                <a:effectLst/>
                <a:latin typeface="Roboto" panose="02000000000000000000" pitchFamily="2" charset="0"/>
              </a:rPr>
              <a:t>, Norman Shumway, MD, PhD, a cardiothoracic surgeon at Stanford, performed the first successful human heart transplant in the United States at Stanford Hospital.</a:t>
            </a:r>
            <a:endParaRPr lang="en-US" dirty="0"/>
          </a:p>
        </p:txBody>
      </p:sp>
      <p:pic>
        <p:nvPicPr>
          <p:cNvPr id="3076" name="Picture 4" descr="Celebration planned for 50th anniversary of the first U.S. heart transplant  | News Center | Stanford Medicine">
            <a:extLst>
              <a:ext uri="{FF2B5EF4-FFF2-40B4-BE49-F238E27FC236}">
                <a16:creationId xmlns:a16="http://schemas.microsoft.com/office/drawing/2014/main" id="{4059DA64-B11C-9C9D-08F6-6365A024C6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01" r="2" b="2"/>
          <a:stretch/>
        </p:blipFill>
        <p:spPr bwMode="auto">
          <a:xfrm>
            <a:off x="6985000" y="2501159"/>
            <a:ext cx="4521200" cy="341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6571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FCF7C-3B41-7F3F-CAE9-5E25AA14A3F9}"/>
              </a:ext>
            </a:extLst>
          </p:cNvPr>
          <p:cNvSpPr>
            <a:spLocks noGrp="1"/>
          </p:cNvSpPr>
          <p:nvPr>
            <p:ph type="title"/>
          </p:nvPr>
        </p:nvSpPr>
        <p:spPr>
          <a:xfrm>
            <a:off x="685799" y="764373"/>
            <a:ext cx="3977639" cy="1600200"/>
          </a:xfrm>
        </p:spPr>
        <p:txBody>
          <a:bodyPr anchor="b">
            <a:normAutofit/>
          </a:bodyPr>
          <a:lstStyle/>
          <a:p>
            <a:pPr algn="l"/>
            <a:endParaRPr lang="en-US" sz="3200"/>
          </a:p>
        </p:txBody>
      </p:sp>
      <p:sp>
        <p:nvSpPr>
          <p:cNvPr id="3" name="Content Placeholder 2">
            <a:extLst>
              <a:ext uri="{FF2B5EF4-FFF2-40B4-BE49-F238E27FC236}">
                <a16:creationId xmlns:a16="http://schemas.microsoft.com/office/drawing/2014/main" id="{E5227D54-AC98-63DB-6CFF-A0C036E94AE0}"/>
              </a:ext>
            </a:extLst>
          </p:cNvPr>
          <p:cNvSpPr>
            <a:spLocks noGrp="1"/>
          </p:cNvSpPr>
          <p:nvPr>
            <p:ph idx="1"/>
          </p:nvPr>
        </p:nvSpPr>
        <p:spPr>
          <a:xfrm>
            <a:off x="685800" y="2364573"/>
            <a:ext cx="3977639" cy="3854112"/>
          </a:xfrm>
        </p:spPr>
        <p:txBody>
          <a:bodyPr>
            <a:normAutofit/>
          </a:bodyPr>
          <a:lstStyle/>
          <a:p>
            <a:r>
              <a:rPr lang="en-US" sz="1600" b="0" i="0">
                <a:effectLst/>
                <a:latin typeface="Roboto" panose="02000000000000000000" pitchFamily="2" charset="0"/>
              </a:rPr>
              <a:t>He has received the most acclaim amongst all of the previous inventors. In </a:t>
            </a:r>
            <a:r>
              <a:rPr lang="en-US" sz="1600" b="1" i="0">
                <a:effectLst/>
                <a:latin typeface="Roboto" panose="02000000000000000000" pitchFamily="2" charset="0"/>
              </a:rPr>
              <a:t>1982</a:t>
            </a:r>
            <a:r>
              <a:rPr lang="en-US" sz="1600" b="0" i="0">
                <a:effectLst/>
                <a:latin typeface="Roboto" panose="02000000000000000000" pitchFamily="2" charset="0"/>
              </a:rPr>
              <a:t>, the first permanent artificial heart was transplanted into a 61-year-old patient named Barney Clark by surgeons at the University of Utah.</a:t>
            </a:r>
            <a:endParaRPr lang="en-US" sz="1600"/>
          </a:p>
        </p:txBody>
      </p:sp>
      <p:sp useBgFill="1">
        <p:nvSpPr>
          <p:cNvPr id="4103" name="Rectangle 4102">
            <a:extLst>
              <a:ext uri="{FF2B5EF4-FFF2-40B4-BE49-F238E27FC236}">
                <a16:creationId xmlns:a16="http://schemas.microsoft.com/office/drawing/2014/main" id="{8D25211A-4CA0-4B53-82BB-1EE7C7F3C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1379" y="0"/>
            <a:ext cx="72406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he First Artificial Heart, 30 Years Later | University of Utah Health">
            <a:extLst>
              <a:ext uri="{FF2B5EF4-FFF2-40B4-BE49-F238E27FC236}">
                <a16:creationId xmlns:a16="http://schemas.microsoft.com/office/drawing/2014/main" id="{E76F693F-8FE7-4E97-BB82-0262611E8B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930"/>
          <a:stretch/>
        </p:blipFill>
        <p:spPr bwMode="auto">
          <a:xfrm>
            <a:off x="5304147" y="10"/>
            <a:ext cx="6887853"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UTAH Cardiac Transplant Consortium Celebrates 30 years of Saving Lives |  Intermountain Healthcare">
            <a:extLst>
              <a:ext uri="{FF2B5EF4-FFF2-40B4-BE49-F238E27FC236}">
                <a16:creationId xmlns:a16="http://schemas.microsoft.com/office/drawing/2014/main" id="{14654661-9ED6-C94A-7F34-36AF66222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163" y="4067204"/>
            <a:ext cx="2151481" cy="2151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5059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615C8-A3F4-E422-63CA-F08A4A769618}"/>
              </a:ext>
            </a:extLst>
          </p:cNvPr>
          <p:cNvSpPr>
            <a:spLocks noGrp="1"/>
          </p:cNvSpPr>
          <p:nvPr>
            <p:ph type="title"/>
          </p:nvPr>
        </p:nvSpPr>
        <p:spPr>
          <a:xfrm>
            <a:off x="878542" y="1264024"/>
            <a:ext cx="6070226" cy="766483"/>
          </a:xfrm>
        </p:spPr>
        <p:txBody>
          <a:bodyPr>
            <a:normAutofit fontScale="90000"/>
          </a:bodyPr>
          <a:lstStyle/>
          <a:p>
            <a:r>
              <a:rPr lang="en-US" dirty="0"/>
              <a:t>How long does a heart transplant live?</a:t>
            </a:r>
          </a:p>
        </p:txBody>
      </p:sp>
      <p:sp>
        <p:nvSpPr>
          <p:cNvPr id="3" name="Content Placeholder 2">
            <a:extLst>
              <a:ext uri="{FF2B5EF4-FFF2-40B4-BE49-F238E27FC236}">
                <a16:creationId xmlns:a16="http://schemas.microsoft.com/office/drawing/2014/main" id="{5FD107F7-BC0B-3BCD-C36B-E6E3468A8A97}"/>
              </a:ext>
            </a:extLst>
          </p:cNvPr>
          <p:cNvSpPr>
            <a:spLocks noGrp="1"/>
          </p:cNvSpPr>
          <p:nvPr>
            <p:ph idx="1"/>
          </p:nvPr>
        </p:nvSpPr>
        <p:spPr>
          <a:xfrm>
            <a:off x="619760" y="2194560"/>
            <a:ext cx="6257290" cy="4024125"/>
          </a:xfrm>
        </p:spPr>
        <p:txBody>
          <a:bodyPr>
            <a:normAutofit/>
          </a:bodyPr>
          <a:lstStyle/>
          <a:p>
            <a:r>
              <a:rPr lang="en-US" sz="1700" b="0" i="0" dirty="0">
                <a:effectLst/>
                <a:latin typeface="Roboto" panose="02000000000000000000" pitchFamily="2" charset="0"/>
              </a:rPr>
              <a:t>In general, though, statistics show that among all people who have a heart transplant, half are alive </a:t>
            </a:r>
            <a:r>
              <a:rPr lang="en-US" sz="1700" b="1" i="0" dirty="0">
                <a:effectLst/>
                <a:latin typeface="Roboto" panose="02000000000000000000" pitchFamily="2" charset="0"/>
              </a:rPr>
              <a:t>11 years</a:t>
            </a:r>
            <a:r>
              <a:rPr lang="en-US" sz="1700" b="0" i="0" dirty="0">
                <a:effectLst/>
                <a:latin typeface="Roboto" panose="02000000000000000000" pitchFamily="2" charset="0"/>
              </a:rPr>
              <a:t> after transplant surgery. Of those who survive the first year, half are alive 13.5 years after a transplant.</a:t>
            </a:r>
          </a:p>
          <a:p>
            <a:r>
              <a:rPr lang="en-US" sz="1700" b="0" i="0" dirty="0">
                <a:effectLst/>
                <a:latin typeface="Roboto" panose="02000000000000000000" pitchFamily="2" charset="0"/>
              </a:rPr>
              <a:t>For people with end-stage heart failure, a heart transplant is considered the "gold standard" treatment. A new study suggests that living for 15 to 20 years after a heart transplant is becoming the rule rather than the exception.</a:t>
            </a:r>
          </a:p>
          <a:p>
            <a:r>
              <a:rPr lang="en-US" sz="1700" b="0" i="0" dirty="0">
                <a:effectLst/>
                <a:latin typeface="Roboto" panose="02000000000000000000" pitchFamily="2" charset="0"/>
              </a:rPr>
              <a:t>The longest surviving heart transplant patient is Harold </a:t>
            </a:r>
            <a:r>
              <a:rPr lang="en-US" sz="1700" b="0" i="0" dirty="0" err="1">
                <a:effectLst/>
                <a:latin typeface="Roboto" panose="02000000000000000000" pitchFamily="2" charset="0"/>
              </a:rPr>
              <a:t>Sokyrka</a:t>
            </a:r>
            <a:r>
              <a:rPr lang="en-US" sz="1700" b="0" i="0" dirty="0">
                <a:effectLst/>
                <a:latin typeface="Roboto" panose="02000000000000000000" pitchFamily="2" charset="0"/>
              </a:rPr>
              <a:t> (Canada, b. 16 January 1952), who has lived for </a:t>
            </a:r>
            <a:r>
              <a:rPr lang="en-US" sz="1700" b="1" i="0" dirty="0">
                <a:effectLst/>
                <a:latin typeface="Roboto" panose="02000000000000000000" pitchFamily="2" charset="0"/>
              </a:rPr>
              <a:t>34 years and 359 days</a:t>
            </a:r>
            <a:r>
              <a:rPr lang="en-US" sz="1700" b="0" i="0" dirty="0">
                <a:effectLst/>
                <a:latin typeface="Roboto" panose="02000000000000000000" pitchFamily="2" charset="0"/>
              </a:rPr>
              <a:t> after receiving his transplant on 3 June 1986, in London, Ontario, Canada as verified on 28 May 2021.</a:t>
            </a:r>
            <a:endParaRPr lang="en-US" sz="1700" dirty="0"/>
          </a:p>
        </p:txBody>
      </p:sp>
      <p:sp useBgFill="1">
        <p:nvSpPr>
          <p:cNvPr id="5127" name="Rectangle 5126">
            <a:extLst>
              <a:ext uri="{FF2B5EF4-FFF2-40B4-BE49-F238E27FC236}">
                <a16:creationId xmlns:a16="http://schemas.microsoft.com/office/drawing/2014/main" id="{E2E0C929-96C6-41B1-A001-566036DF0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8740" y="0"/>
            <a:ext cx="50032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Heart transplant survivor leads support group for Idaho Falls patients |  Local News | postregister.com">
            <a:extLst>
              <a:ext uri="{FF2B5EF4-FFF2-40B4-BE49-F238E27FC236}">
                <a16:creationId xmlns:a16="http://schemas.microsoft.com/office/drawing/2014/main" id="{3AB97070-6D6A-BF42-D0C4-6028054465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029"/>
          <a:stretch/>
        </p:blipFill>
        <p:spPr bwMode="auto">
          <a:xfrm>
            <a:off x="7519416" y="10"/>
            <a:ext cx="4672584" cy="685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240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049EC-44E6-802E-2502-D3536808D2D4}"/>
              </a:ext>
            </a:extLst>
          </p:cNvPr>
          <p:cNvSpPr>
            <a:spLocks noGrp="1"/>
          </p:cNvSpPr>
          <p:nvPr>
            <p:ph type="title"/>
          </p:nvPr>
        </p:nvSpPr>
        <p:spPr>
          <a:xfrm>
            <a:off x="2256972" y="2397230"/>
            <a:ext cx="8610600" cy="1293028"/>
          </a:xfrm>
        </p:spPr>
        <p:txBody>
          <a:bodyPr/>
          <a:lstStyle/>
          <a:p>
            <a:r>
              <a:rPr lang="en-US" dirty="0"/>
              <a:t>Part 5: Advanced Therapies for Heart Failure</a:t>
            </a:r>
          </a:p>
        </p:txBody>
      </p:sp>
    </p:spTree>
    <p:extLst>
      <p:ext uri="{BB962C8B-B14F-4D97-AF65-F5344CB8AC3E}">
        <p14:creationId xmlns:p14="http://schemas.microsoft.com/office/powerpoint/2010/main" val="30516916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801" y="2271326"/>
            <a:ext cx="8596668" cy="1320800"/>
          </a:xfrm>
        </p:spPr>
        <p:txBody>
          <a:bodyPr/>
          <a:lstStyle/>
          <a:p>
            <a:r>
              <a:rPr lang="en-US" dirty="0"/>
              <a:t>Stage D Heart Failure</a:t>
            </a:r>
          </a:p>
        </p:txBody>
      </p:sp>
    </p:spTree>
    <p:extLst>
      <p:ext uri="{BB962C8B-B14F-4D97-AF65-F5344CB8AC3E}">
        <p14:creationId xmlns:p14="http://schemas.microsoft.com/office/powerpoint/2010/main" val="174718141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35" name="Rectangle 27"/>
          <p:cNvSpPr>
            <a:spLocks noGrp="1" noChangeArrowheads="1"/>
          </p:cNvSpPr>
          <p:nvPr>
            <p:ph type="title"/>
          </p:nvPr>
        </p:nvSpPr>
        <p:spPr/>
        <p:txBody>
          <a:bodyPr/>
          <a:lstStyle/>
          <a:p>
            <a:pPr>
              <a:defRPr/>
            </a:pPr>
            <a:r>
              <a:rPr lang="en-US" dirty="0"/>
              <a:t>Features of Stage D Heart Failure</a:t>
            </a:r>
          </a:p>
        </p:txBody>
      </p:sp>
      <p:sp>
        <p:nvSpPr>
          <p:cNvPr id="427070" name="Rectangle 62"/>
          <p:cNvSpPr>
            <a:spLocks noGrp="1" noChangeArrowheads="1"/>
          </p:cNvSpPr>
          <p:nvPr>
            <p:ph idx="1"/>
          </p:nvPr>
        </p:nvSpPr>
        <p:spPr/>
        <p:txBody>
          <a:bodyPr>
            <a:noAutofit/>
          </a:bodyPr>
          <a:lstStyle/>
          <a:p>
            <a:pPr>
              <a:spcAft>
                <a:spcPct val="50000"/>
              </a:spcAft>
              <a:defRPr/>
            </a:pPr>
            <a:r>
              <a:rPr lang="en-US" sz="2400" b="0" dirty="0"/>
              <a:t>Marked symptoms at rest or with any activity.</a:t>
            </a:r>
          </a:p>
          <a:p>
            <a:pPr>
              <a:spcAft>
                <a:spcPct val="50000"/>
              </a:spcAft>
              <a:defRPr/>
            </a:pPr>
            <a:r>
              <a:rPr lang="en-US" sz="2400" b="0" dirty="0"/>
              <a:t>Despite optimal medical and device therapy.</a:t>
            </a:r>
          </a:p>
          <a:p>
            <a:pPr>
              <a:spcAft>
                <a:spcPct val="50000"/>
              </a:spcAft>
              <a:defRPr/>
            </a:pPr>
            <a:r>
              <a:rPr lang="en-US" sz="2400" b="0" dirty="0"/>
              <a:t>Experience recurrent hospitalization.</a:t>
            </a:r>
          </a:p>
          <a:p>
            <a:pPr>
              <a:spcAft>
                <a:spcPct val="50000"/>
              </a:spcAft>
              <a:defRPr/>
            </a:pPr>
            <a:r>
              <a:rPr lang="en-US" sz="2400" b="0" dirty="0"/>
              <a:t>Can not be discharged from the hospital without specialized interventions.</a:t>
            </a:r>
          </a:p>
          <a:p>
            <a:pPr>
              <a:spcAft>
                <a:spcPct val="50000"/>
              </a:spcAft>
              <a:defRPr/>
            </a:pPr>
            <a:r>
              <a:rPr lang="en-US" sz="2400" b="0" dirty="0">
                <a:solidFill>
                  <a:schemeClr val="tx2"/>
                </a:solidFill>
              </a:rPr>
              <a:t>Typically these patients are “cold and wet” (low cardiac output + high filling pressures).</a:t>
            </a:r>
          </a:p>
        </p:txBody>
      </p:sp>
    </p:spTree>
    <p:extLst>
      <p:ext uri="{BB962C8B-B14F-4D97-AF65-F5344CB8AC3E}">
        <p14:creationId xmlns:p14="http://schemas.microsoft.com/office/powerpoint/2010/main" val="1774688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707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2707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2707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2707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427070">
                                            <p:txEl>
                                              <p:pRg st="4" end="4"/>
                                            </p:txEl>
                                          </p:spTgt>
                                        </p:tgtEl>
                                        <p:attrNameLst>
                                          <p:attrName>style.visibility</p:attrName>
                                        </p:attrNameLst>
                                      </p:cBhvr>
                                      <p:to>
                                        <p:strVal val="visible"/>
                                      </p:to>
                                    </p:set>
                                    <p:anim calcmode="lin" valueType="num">
                                      <p:cBhvr additive="base">
                                        <p:cTn id="23" dur="500" fill="hold"/>
                                        <p:tgtEl>
                                          <p:spTgt spid="427070">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2707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60" name="Rectangle 4"/>
          <p:cNvSpPr>
            <a:spLocks noGrp="1" noChangeArrowheads="1"/>
          </p:cNvSpPr>
          <p:nvPr>
            <p:ph type="title"/>
          </p:nvPr>
        </p:nvSpPr>
        <p:spPr/>
        <p:txBody>
          <a:bodyPr>
            <a:normAutofit/>
          </a:bodyPr>
          <a:lstStyle/>
          <a:p>
            <a:pPr>
              <a:defRPr/>
            </a:pPr>
            <a:r>
              <a:rPr lang="en-US" dirty="0"/>
              <a:t>Inotropes Acutely Improve </a:t>
            </a:r>
            <a:r>
              <a:rPr lang="en-US" dirty="0" err="1"/>
              <a:t>Hemodyamics</a:t>
            </a:r>
            <a:endParaRPr lang="en-US" dirty="0"/>
          </a:p>
        </p:txBody>
      </p:sp>
      <p:grpSp>
        <p:nvGrpSpPr>
          <p:cNvPr id="79875" name="Group 10"/>
          <p:cNvGrpSpPr>
            <a:grpSpLocks/>
          </p:cNvGrpSpPr>
          <p:nvPr/>
        </p:nvGrpSpPr>
        <p:grpSpPr bwMode="auto">
          <a:xfrm>
            <a:off x="1069975" y="2500314"/>
            <a:ext cx="10052050" cy="3057525"/>
            <a:chOff x="0" y="1224"/>
            <a:chExt cx="6332" cy="1926"/>
          </a:xfrm>
        </p:grpSpPr>
        <p:pic>
          <p:nvPicPr>
            <p:cNvPr id="79878" name="Picture 5"/>
            <p:cNvPicPr>
              <a:picLocks noChangeAspect="1" noChangeArrowheads="1"/>
            </p:cNvPicPr>
            <p:nvPr/>
          </p:nvPicPr>
          <p:blipFill>
            <a:blip r:embed="rId2">
              <a:extLst>
                <a:ext uri="{28A0092B-C50C-407E-A947-70E740481C1C}">
                  <a14:useLocalDpi xmlns:a14="http://schemas.microsoft.com/office/drawing/2010/main" val="0"/>
                </a:ext>
              </a:extLst>
            </a:blip>
            <a:srcRect l="11296" t="22523" r="11296" b="22523"/>
            <a:stretch>
              <a:fillRect/>
            </a:stretch>
          </p:blipFill>
          <p:spPr bwMode="auto">
            <a:xfrm>
              <a:off x="3232" y="1224"/>
              <a:ext cx="3100" cy="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6"/>
            <p:cNvPicPr>
              <a:picLocks noChangeAspect="1" noChangeArrowheads="1"/>
            </p:cNvPicPr>
            <p:nvPr/>
          </p:nvPicPr>
          <p:blipFill>
            <a:blip r:embed="rId3">
              <a:extLst>
                <a:ext uri="{28A0092B-C50C-407E-A947-70E740481C1C}">
                  <a14:useLocalDpi xmlns:a14="http://schemas.microsoft.com/office/drawing/2010/main" val="0"/>
                </a:ext>
              </a:extLst>
            </a:blip>
            <a:srcRect l="11595" t="23201" r="11595" b="23201"/>
            <a:stretch>
              <a:fillRect/>
            </a:stretch>
          </p:blipFill>
          <p:spPr bwMode="auto">
            <a:xfrm>
              <a:off x="0" y="1229"/>
              <a:ext cx="3152" cy="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5864" name="Text Box 8"/>
          <p:cNvSpPr txBox="1">
            <a:spLocks noChangeArrowheads="1"/>
          </p:cNvSpPr>
          <p:nvPr/>
        </p:nvSpPr>
        <p:spPr bwMode="auto">
          <a:xfrm>
            <a:off x="3622675" y="6338888"/>
            <a:ext cx="5200650" cy="336550"/>
          </a:xfrm>
          <a:prstGeom prst="rect">
            <a:avLst/>
          </a:prstGeom>
          <a:noFill/>
          <a:ln w="9525">
            <a:noFill/>
            <a:miter lim="800000"/>
            <a:headEnd/>
            <a:tailEnd/>
          </a:ln>
          <a:effectLst/>
        </p:spPr>
        <p:txBody>
          <a:bodyPr wrap="none">
            <a:spAutoFit/>
          </a:bodyPr>
          <a:lstStyle/>
          <a:p>
            <a:pPr algn="ctr">
              <a:defRPr/>
            </a:pPr>
            <a:r>
              <a:rPr lang="en-US" sz="1600" dirty="0">
                <a:latin typeface="Times New Roman" pitchFamily="18" charset="0"/>
              </a:rPr>
              <a:t>Bader FM, Gilbert EM et al.  Congest Heart Failure, In Press.</a:t>
            </a:r>
          </a:p>
        </p:txBody>
      </p:sp>
      <p:sp>
        <p:nvSpPr>
          <p:cNvPr id="505867" name="Text Box 11"/>
          <p:cNvSpPr txBox="1">
            <a:spLocks noChangeArrowheads="1"/>
          </p:cNvSpPr>
          <p:nvPr/>
        </p:nvSpPr>
        <p:spPr bwMode="auto">
          <a:xfrm>
            <a:off x="3863818" y="1484314"/>
            <a:ext cx="4596130" cy="707886"/>
          </a:xfrm>
          <a:prstGeom prst="rect">
            <a:avLst/>
          </a:prstGeom>
          <a:noFill/>
          <a:ln w="9525">
            <a:noFill/>
            <a:miter lim="800000"/>
            <a:headEnd/>
            <a:tailEnd/>
          </a:ln>
          <a:effectLst/>
        </p:spPr>
        <p:txBody>
          <a:bodyPr wrap="none">
            <a:spAutoFit/>
          </a:bodyPr>
          <a:lstStyle/>
          <a:p>
            <a:pPr algn="ctr">
              <a:defRPr/>
            </a:pPr>
            <a:r>
              <a:rPr lang="en-US" sz="2000" dirty="0" err="1">
                <a:latin typeface="Arial" charset="0"/>
              </a:rPr>
              <a:t>Dobutamine</a:t>
            </a:r>
            <a:r>
              <a:rPr lang="en-US" sz="2000" dirty="0">
                <a:latin typeface="Arial" charset="0"/>
              </a:rPr>
              <a:t>: </a:t>
            </a:r>
            <a:r>
              <a:rPr lang="en-US" sz="2000" dirty="0">
                <a:latin typeface="Symbol" pitchFamily="18" charset="2"/>
              </a:rPr>
              <a:t>b</a:t>
            </a:r>
            <a:r>
              <a:rPr lang="en-US" sz="2000" dirty="0">
                <a:latin typeface="Arial" charset="0"/>
              </a:rPr>
              <a:t>-Receptor Agonist</a:t>
            </a:r>
          </a:p>
          <a:p>
            <a:pPr algn="ctr">
              <a:defRPr/>
            </a:pPr>
            <a:r>
              <a:rPr lang="en-US" sz="2000" dirty="0" err="1">
                <a:latin typeface="Arial" charset="0"/>
              </a:rPr>
              <a:t>Enoximone</a:t>
            </a:r>
            <a:r>
              <a:rPr lang="en-US" sz="2000" dirty="0">
                <a:latin typeface="Arial" charset="0"/>
              </a:rPr>
              <a:t>: Phosdiesterase-3 Inhibitor</a:t>
            </a:r>
          </a:p>
        </p:txBody>
      </p:sp>
    </p:spTree>
    <p:extLst>
      <p:ext uri="{BB962C8B-B14F-4D97-AF65-F5344CB8AC3E}">
        <p14:creationId xmlns:p14="http://schemas.microsoft.com/office/powerpoint/2010/main" val="2142599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Looking for Zebras…</a:t>
            </a:r>
          </a:p>
        </p:txBody>
      </p:sp>
      <p:sp>
        <p:nvSpPr>
          <p:cNvPr id="3" name="Content Placeholder 2"/>
          <p:cNvSpPr>
            <a:spLocks noGrp="1"/>
          </p:cNvSpPr>
          <p:nvPr>
            <p:ph idx="1"/>
          </p:nvPr>
        </p:nvSpPr>
        <p:spPr/>
        <p:txBody>
          <a:bodyPr>
            <a:normAutofit/>
          </a:bodyPr>
          <a:lstStyle/>
          <a:p>
            <a:r>
              <a:rPr lang="en-US" sz="2400" dirty="0" err="1"/>
              <a:t>Rheumatological</a:t>
            </a:r>
            <a:r>
              <a:rPr lang="en-US" sz="2400" dirty="0"/>
              <a:t> diseases</a:t>
            </a:r>
          </a:p>
          <a:p>
            <a:r>
              <a:rPr lang="en-US" sz="2400" dirty="0"/>
              <a:t>Amyloidosis</a:t>
            </a:r>
          </a:p>
          <a:p>
            <a:r>
              <a:rPr lang="en-US" sz="2400" dirty="0" err="1"/>
              <a:t>Pheochromocytoma</a:t>
            </a:r>
            <a:endParaRPr lang="en-US" sz="2400" dirty="0"/>
          </a:p>
          <a:p>
            <a:r>
              <a:rPr lang="en-US" sz="2400" dirty="0"/>
              <a:t>Hemochromatosis</a:t>
            </a:r>
          </a:p>
          <a:p>
            <a:r>
              <a:rPr lang="en-US" sz="2400" dirty="0" err="1"/>
              <a:t>Chagas</a:t>
            </a:r>
            <a:endParaRPr lang="en-US" sz="2400" dirty="0"/>
          </a:p>
          <a:p>
            <a:r>
              <a:rPr lang="en-US" sz="2400" dirty="0"/>
              <a:t>HIV</a:t>
            </a:r>
          </a:p>
        </p:txBody>
      </p:sp>
      <p:pic>
        <p:nvPicPr>
          <p:cNvPr id="4" name="Content Placeholder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900" y="2699012"/>
            <a:ext cx="2308115" cy="2393404"/>
          </a:xfrm>
          <a:prstGeom prst="rect">
            <a:avLst/>
          </a:prstGeom>
        </p:spPr>
      </p:pic>
    </p:spTree>
    <p:extLst>
      <p:ext uri="{BB962C8B-B14F-4D97-AF65-F5344CB8AC3E}">
        <p14:creationId xmlns:p14="http://schemas.microsoft.com/office/powerpoint/2010/main" val="229321175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8" name="Rectangle 4"/>
          <p:cNvSpPr>
            <a:spLocks noGrp="1" noChangeArrowheads="1"/>
          </p:cNvSpPr>
          <p:nvPr>
            <p:ph type="title"/>
          </p:nvPr>
        </p:nvSpPr>
        <p:spPr/>
        <p:txBody>
          <a:bodyPr/>
          <a:lstStyle/>
          <a:p>
            <a:pPr>
              <a:defRPr/>
            </a:pPr>
            <a:r>
              <a:rPr lang="en-US" sz="3200" dirty="0"/>
              <a:t>Chronic Inotrope Therapy Decreases Survival</a:t>
            </a:r>
          </a:p>
        </p:txBody>
      </p:sp>
      <p:pic>
        <p:nvPicPr>
          <p:cNvPr id="80899" name="Picture 5" descr="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2228851"/>
            <a:ext cx="5018088"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6"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439" y="2214563"/>
            <a:ext cx="4967287"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7912" name="Text Box 8"/>
          <p:cNvSpPr txBox="1">
            <a:spLocks noChangeArrowheads="1"/>
          </p:cNvSpPr>
          <p:nvPr/>
        </p:nvSpPr>
        <p:spPr bwMode="auto">
          <a:xfrm>
            <a:off x="2682875" y="1582738"/>
            <a:ext cx="1555750" cy="457200"/>
          </a:xfrm>
          <a:prstGeom prst="rect">
            <a:avLst/>
          </a:prstGeom>
          <a:noFill/>
          <a:ln w="9525">
            <a:noFill/>
            <a:miter lim="800000"/>
            <a:headEnd/>
            <a:tailEnd/>
          </a:ln>
          <a:effectLst/>
        </p:spPr>
        <p:txBody>
          <a:bodyPr wrap="none">
            <a:spAutoFit/>
          </a:bodyPr>
          <a:lstStyle/>
          <a:p>
            <a:pPr>
              <a:defRPr/>
            </a:pPr>
            <a:r>
              <a:rPr lang="en-US" sz="2400" dirty="0">
                <a:latin typeface="Arial" charset="0"/>
              </a:rPr>
              <a:t>VEST trial</a:t>
            </a:r>
          </a:p>
        </p:txBody>
      </p:sp>
      <p:sp>
        <p:nvSpPr>
          <p:cNvPr id="507914" name="Text Box 10"/>
          <p:cNvSpPr txBox="1">
            <a:spLocks noChangeArrowheads="1"/>
          </p:cNvSpPr>
          <p:nvPr/>
        </p:nvSpPr>
        <p:spPr bwMode="auto">
          <a:xfrm>
            <a:off x="7842251" y="1582738"/>
            <a:ext cx="1415923" cy="461665"/>
          </a:xfrm>
          <a:prstGeom prst="rect">
            <a:avLst/>
          </a:prstGeom>
          <a:noFill/>
          <a:ln w="9525">
            <a:noFill/>
            <a:miter lim="800000"/>
            <a:headEnd/>
            <a:tailEnd/>
          </a:ln>
          <a:effectLst/>
        </p:spPr>
        <p:txBody>
          <a:bodyPr wrap="none">
            <a:spAutoFit/>
          </a:bodyPr>
          <a:lstStyle/>
          <a:p>
            <a:pPr>
              <a:defRPr/>
            </a:pPr>
            <a:r>
              <a:rPr lang="en-US" sz="2400" dirty="0">
                <a:latin typeface="Arial" charset="0"/>
              </a:rPr>
              <a:t>PRIME II</a:t>
            </a:r>
          </a:p>
        </p:txBody>
      </p:sp>
      <p:sp>
        <p:nvSpPr>
          <p:cNvPr id="507915" name="Text Box 11"/>
          <p:cNvSpPr txBox="1">
            <a:spLocks noChangeArrowheads="1"/>
          </p:cNvSpPr>
          <p:nvPr/>
        </p:nvSpPr>
        <p:spPr bwMode="auto">
          <a:xfrm>
            <a:off x="9661525" y="3613151"/>
            <a:ext cx="1104900" cy="581025"/>
          </a:xfrm>
          <a:prstGeom prst="rect">
            <a:avLst/>
          </a:prstGeom>
          <a:noFill/>
          <a:ln w="9525">
            <a:noFill/>
            <a:miter lim="800000"/>
            <a:headEnd/>
            <a:tailEnd/>
          </a:ln>
          <a:effectLst/>
        </p:spPr>
        <p:txBody>
          <a:bodyPr wrap="none">
            <a:spAutoFit/>
          </a:bodyPr>
          <a:lstStyle/>
          <a:p>
            <a:pPr>
              <a:defRPr/>
            </a:pPr>
            <a:r>
              <a:rPr lang="en-US" sz="1600">
                <a:solidFill>
                  <a:srgbClr val="000000"/>
                </a:solidFill>
                <a:effectLst>
                  <a:outerShdw blurRad="38100" dist="38100" dir="2700000" algn="tl">
                    <a:srgbClr val="FFFFFF"/>
                  </a:outerShdw>
                </a:effectLst>
                <a:latin typeface="Arial" charset="0"/>
              </a:rPr>
              <a:t>RR = 1.26</a:t>
            </a:r>
          </a:p>
          <a:p>
            <a:pPr>
              <a:defRPr/>
            </a:pPr>
            <a:r>
              <a:rPr lang="en-US" sz="1600">
                <a:solidFill>
                  <a:srgbClr val="000000"/>
                </a:solidFill>
                <a:effectLst>
                  <a:outerShdw blurRad="38100" dist="38100" dir="2700000" algn="tl">
                    <a:srgbClr val="FFFFFF"/>
                  </a:outerShdw>
                </a:effectLst>
                <a:latin typeface="Arial" charset="0"/>
              </a:rPr>
              <a:t>p = 0.017</a:t>
            </a:r>
          </a:p>
        </p:txBody>
      </p:sp>
      <p:sp>
        <p:nvSpPr>
          <p:cNvPr id="507916" name="Text Box 12"/>
          <p:cNvSpPr txBox="1">
            <a:spLocks noChangeArrowheads="1"/>
          </p:cNvSpPr>
          <p:nvPr/>
        </p:nvSpPr>
        <p:spPr bwMode="auto">
          <a:xfrm>
            <a:off x="1570038" y="5881688"/>
            <a:ext cx="3992562" cy="336550"/>
          </a:xfrm>
          <a:prstGeom prst="rect">
            <a:avLst/>
          </a:prstGeom>
          <a:noFill/>
          <a:ln w="9525">
            <a:noFill/>
            <a:miter lim="800000"/>
            <a:headEnd/>
            <a:tailEnd/>
          </a:ln>
          <a:effectLst/>
        </p:spPr>
        <p:txBody>
          <a:bodyPr wrap="none">
            <a:spAutoFit/>
          </a:bodyPr>
          <a:lstStyle/>
          <a:p>
            <a:pPr algn="ctr">
              <a:defRPr/>
            </a:pPr>
            <a:r>
              <a:rPr lang="en-US" sz="1600" dirty="0">
                <a:solidFill>
                  <a:srgbClr val="000000"/>
                </a:solidFill>
                <a:latin typeface="Times New Roman" pitchFamily="18" charset="0"/>
              </a:rPr>
              <a:t>Cohn J et al. N </a:t>
            </a:r>
            <a:r>
              <a:rPr lang="en-US" sz="1600" dirty="0" err="1">
                <a:solidFill>
                  <a:srgbClr val="000000"/>
                </a:solidFill>
                <a:latin typeface="Times New Roman" pitchFamily="18" charset="0"/>
              </a:rPr>
              <a:t>Engl</a:t>
            </a:r>
            <a:r>
              <a:rPr lang="en-US" sz="1600" dirty="0">
                <a:solidFill>
                  <a:srgbClr val="000000"/>
                </a:solidFill>
                <a:latin typeface="Times New Roman" pitchFamily="18" charset="0"/>
              </a:rPr>
              <a:t> J Med 1998;339:1810-16.</a:t>
            </a:r>
          </a:p>
        </p:txBody>
      </p:sp>
      <p:sp>
        <p:nvSpPr>
          <p:cNvPr id="507917" name="Text Box 13"/>
          <p:cNvSpPr txBox="1">
            <a:spLocks noChangeArrowheads="1"/>
          </p:cNvSpPr>
          <p:nvPr/>
        </p:nvSpPr>
        <p:spPr bwMode="auto">
          <a:xfrm>
            <a:off x="6821489" y="5881688"/>
            <a:ext cx="3660775" cy="336550"/>
          </a:xfrm>
          <a:prstGeom prst="rect">
            <a:avLst/>
          </a:prstGeom>
          <a:noFill/>
          <a:ln w="9525">
            <a:noFill/>
            <a:miter lim="800000"/>
            <a:headEnd/>
            <a:tailEnd/>
          </a:ln>
          <a:effectLst/>
        </p:spPr>
        <p:txBody>
          <a:bodyPr wrap="none">
            <a:spAutoFit/>
          </a:bodyPr>
          <a:lstStyle/>
          <a:p>
            <a:pPr algn="ctr">
              <a:defRPr/>
            </a:pPr>
            <a:r>
              <a:rPr lang="en-US" sz="1600" dirty="0">
                <a:solidFill>
                  <a:srgbClr val="000000"/>
                </a:solidFill>
                <a:latin typeface="Times New Roman" pitchFamily="18" charset="0"/>
              </a:rPr>
              <a:t>Hampton JR et al. Lancet 1997;349:971-7.</a:t>
            </a:r>
          </a:p>
        </p:txBody>
      </p:sp>
      <p:sp>
        <p:nvSpPr>
          <p:cNvPr id="507918" name="Text Box 14"/>
          <p:cNvSpPr txBox="1">
            <a:spLocks noChangeArrowheads="1"/>
          </p:cNvSpPr>
          <p:nvPr/>
        </p:nvSpPr>
        <p:spPr bwMode="auto">
          <a:xfrm>
            <a:off x="3889376" y="2251075"/>
            <a:ext cx="2195513" cy="825500"/>
          </a:xfrm>
          <a:prstGeom prst="rect">
            <a:avLst/>
          </a:prstGeom>
          <a:noFill/>
          <a:ln w="9525">
            <a:noFill/>
            <a:miter lim="800000"/>
            <a:headEnd/>
            <a:tailEnd/>
          </a:ln>
          <a:effectLst/>
        </p:spPr>
        <p:txBody>
          <a:bodyPr wrap="none">
            <a:spAutoFit/>
          </a:bodyPr>
          <a:lstStyle/>
          <a:p>
            <a:pPr>
              <a:defRPr/>
            </a:pPr>
            <a:r>
              <a:rPr lang="en-US" sz="1600">
                <a:solidFill>
                  <a:srgbClr val="000000"/>
                </a:solidFill>
                <a:effectLst>
                  <a:outerShdw blurRad="38100" dist="38100" dir="2700000" algn="tl">
                    <a:srgbClr val="FFFFFF"/>
                  </a:outerShdw>
                </a:effectLst>
                <a:latin typeface="Arial" charset="0"/>
              </a:rPr>
              <a:t>RR = 1.21</a:t>
            </a:r>
          </a:p>
          <a:p>
            <a:pPr>
              <a:defRPr/>
            </a:pPr>
            <a:r>
              <a:rPr lang="en-US" sz="1600">
                <a:solidFill>
                  <a:srgbClr val="000000"/>
                </a:solidFill>
                <a:effectLst>
                  <a:outerShdw blurRad="38100" dist="38100" dir="2700000" algn="tl">
                    <a:srgbClr val="FFFFFF"/>
                  </a:outerShdw>
                </a:effectLst>
                <a:latin typeface="Arial" charset="0"/>
              </a:rPr>
              <a:t>p = 0.02</a:t>
            </a:r>
          </a:p>
          <a:p>
            <a:pPr>
              <a:defRPr/>
            </a:pPr>
            <a:r>
              <a:rPr lang="en-US" sz="1600">
                <a:solidFill>
                  <a:srgbClr val="000000"/>
                </a:solidFill>
                <a:effectLst>
                  <a:outerShdw blurRad="38100" dist="38100" dir="2700000" algn="tl">
                    <a:srgbClr val="FFFFFF"/>
                  </a:outerShdw>
                </a:effectLst>
                <a:latin typeface="Arial" charset="0"/>
              </a:rPr>
              <a:t>For 60 mg vs. placebo</a:t>
            </a:r>
          </a:p>
        </p:txBody>
      </p:sp>
    </p:spTree>
    <p:extLst>
      <p:ext uri="{BB962C8B-B14F-4D97-AF65-F5344CB8AC3E}">
        <p14:creationId xmlns:p14="http://schemas.microsoft.com/office/powerpoint/2010/main" val="1645950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4" name="Rectangle 4"/>
          <p:cNvSpPr>
            <a:spLocks noGrp="1" noChangeArrowheads="1"/>
          </p:cNvSpPr>
          <p:nvPr>
            <p:ph type="ctrTitle"/>
          </p:nvPr>
        </p:nvSpPr>
        <p:spPr/>
        <p:txBody>
          <a:bodyPr>
            <a:normAutofit fontScale="90000"/>
          </a:bodyPr>
          <a:lstStyle/>
          <a:p>
            <a:pPr>
              <a:defRPr/>
            </a:pPr>
            <a:r>
              <a:rPr lang="en-US" sz="3600" dirty="0"/>
              <a:t>If there is no current role for chronic inotrope therapy, then what can we do for patients with stage D heart failure?</a:t>
            </a:r>
            <a:br>
              <a:rPr lang="en-US" sz="3600" dirty="0"/>
            </a:br>
            <a:br>
              <a:rPr lang="en-US" sz="3600" dirty="0"/>
            </a:br>
            <a:endParaRPr lang="en-US" sz="3600" dirty="0"/>
          </a:p>
        </p:txBody>
      </p:sp>
    </p:spTree>
    <p:extLst>
      <p:ext uri="{BB962C8B-B14F-4D97-AF65-F5344CB8AC3E}">
        <p14:creationId xmlns:p14="http://schemas.microsoft.com/office/powerpoint/2010/main" val="361391157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62D87-E378-90BE-8C54-B7C96B9327D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54D800-1EC1-635B-3A13-3E7DE75D6B9D}"/>
              </a:ext>
            </a:extLst>
          </p:cNvPr>
          <p:cNvSpPr>
            <a:spLocks noGrp="1"/>
          </p:cNvSpPr>
          <p:nvPr>
            <p:ph idx="1"/>
          </p:nvPr>
        </p:nvSpPr>
        <p:spPr/>
        <p:txBody>
          <a:bodyPr/>
          <a:lstStyle/>
          <a:p>
            <a:endParaRPr lang="en-US"/>
          </a:p>
        </p:txBody>
      </p:sp>
      <p:graphicFrame>
        <p:nvGraphicFramePr>
          <p:cNvPr id="4" name="object 11">
            <a:extLst>
              <a:ext uri="{FF2B5EF4-FFF2-40B4-BE49-F238E27FC236}">
                <a16:creationId xmlns:a16="http://schemas.microsoft.com/office/drawing/2014/main" id="{8B01BB0E-40F7-7D9C-F913-B3E4190BBDB0}"/>
              </a:ext>
            </a:extLst>
          </p:cNvPr>
          <p:cNvGraphicFramePr>
            <a:graphicFrameLocks noGrp="1"/>
          </p:cNvGraphicFramePr>
          <p:nvPr>
            <p:extLst>
              <p:ext uri="{D42A27DB-BD31-4B8C-83A1-F6EECF244321}">
                <p14:modId xmlns:p14="http://schemas.microsoft.com/office/powerpoint/2010/main" val="798766846"/>
              </p:ext>
            </p:extLst>
          </p:nvPr>
        </p:nvGraphicFramePr>
        <p:xfrm>
          <a:off x="3611336" y="2819083"/>
          <a:ext cx="2971800" cy="1219834"/>
        </p:xfrm>
        <a:graphic>
          <a:graphicData uri="http://schemas.openxmlformats.org/drawingml/2006/table">
            <a:tbl>
              <a:tblPr firstRow="1" bandRow="1">
                <a:tableStyleId>{2D5ABB26-0587-4C30-8999-92F81FD0307C}</a:tableStyleId>
              </a:tblPr>
              <a:tblGrid>
                <a:gridCol w="469900">
                  <a:extLst>
                    <a:ext uri="{9D8B030D-6E8A-4147-A177-3AD203B41FA5}">
                      <a16:colId xmlns:a16="http://schemas.microsoft.com/office/drawing/2014/main" val="20000"/>
                    </a:ext>
                  </a:extLst>
                </a:gridCol>
                <a:gridCol w="4699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178435">
                <a:tc gridSpan="3">
                  <a:txBody>
                    <a:bodyPr/>
                    <a:lstStyle/>
                    <a:p>
                      <a:pPr marL="52069">
                        <a:lnSpc>
                          <a:spcPct val="100000"/>
                        </a:lnSpc>
                        <a:spcBef>
                          <a:spcPts val="305"/>
                        </a:spcBef>
                      </a:pPr>
                      <a:r>
                        <a:rPr sz="700" b="1" dirty="0">
                          <a:solidFill>
                            <a:srgbClr val="FFFFFF"/>
                          </a:solidFill>
                          <a:latin typeface="Calibri"/>
                          <a:cs typeface="Calibri"/>
                        </a:rPr>
                        <a:t>Recommendation</a:t>
                      </a:r>
                      <a:r>
                        <a:rPr sz="700" b="1" spc="215" dirty="0">
                          <a:solidFill>
                            <a:srgbClr val="FFFFFF"/>
                          </a:solidFill>
                          <a:latin typeface="Calibri"/>
                          <a:cs typeface="Calibri"/>
                        </a:rPr>
                        <a:t> </a:t>
                      </a:r>
                      <a:r>
                        <a:rPr sz="700" b="1" dirty="0">
                          <a:solidFill>
                            <a:srgbClr val="FFFFFF"/>
                          </a:solidFill>
                          <a:latin typeface="Calibri"/>
                          <a:cs typeface="Calibri"/>
                        </a:rPr>
                        <a:t>for</a:t>
                      </a:r>
                      <a:r>
                        <a:rPr sz="700" b="1" spc="215" dirty="0">
                          <a:solidFill>
                            <a:srgbClr val="FFFFFF"/>
                          </a:solidFill>
                          <a:latin typeface="Calibri"/>
                          <a:cs typeface="Calibri"/>
                        </a:rPr>
                        <a:t> </a:t>
                      </a:r>
                      <a:r>
                        <a:rPr sz="700" b="1" dirty="0">
                          <a:solidFill>
                            <a:srgbClr val="FFFFFF"/>
                          </a:solidFill>
                          <a:latin typeface="Calibri"/>
                          <a:cs typeface="Calibri"/>
                        </a:rPr>
                        <a:t>Specialty</a:t>
                      </a:r>
                      <a:r>
                        <a:rPr sz="700" b="1" spc="215" dirty="0">
                          <a:solidFill>
                            <a:srgbClr val="FFFFFF"/>
                          </a:solidFill>
                          <a:latin typeface="Calibri"/>
                          <a:cs typeface="Calibri"/>
                        </a:rPr>
                        <a:t> </a:t>
                      </a:r>
                      <a:r>
                        <a:rPr sz="700" b="1" dirty="0">
                          <a:solidFill>
                            <a:srgbClr val="FFFFFF"/>
                          </a:solidFill>
                          <a:latin typeface="Calibri"/>
                          <a:cs typeface="Calibri"/>
                        </a:rPr>
                        <a:t>Referral</a:t>
                      </a:r>
                      <a:r>
                        <a:rPr sz="700" b="1" spc="220" dirty="0">
                          <a:solidFill>
                            <a:srgbClr val="FFFFFF"/>
                          </a:solidFill>
                          <a:latin typeface="Calibri"/>
                          <a:cs typeface="Calibri"/>
                        </a:rPr>
                        <a:t> </a:t>
                      </a:r>
                      <a:r>
                        <a:rPr sz="700" b="1" dirty="0">
                          <a:solidFill>
                            <a:srgbClr val="FFFFFF"/>
                          </a:solidFill>
                          <a:latin typeface="Calibri"/>
                          <a:cs typeface="Calibri"/>
                        </a:rPr>
                        <a:t>for</a:t>
                      </a:r>
                      <a:r>
                        <a:rPr sz="700" b="1" spc="215" dirty="0">
                          <a:solidFill>
                            <a:srgbClr val="FFFFFF"/>
                          </a:solidFill>
                          <a:latin typeface="Calibri"/>
                          <a:cs typeface="Calibri"/>
                        </a:rPr>
                        <a:t> </a:t>
                      </a:r>
                      <a:r>
                        <a:rPr sz="700" b="1" dirty="0">
                          <a:solidFill>
                            <a:srgbClr val="FFFFFF"/>
                          </a:solidFill>
                          <a:latin typeface="Calibri"/>
                          <a:cs typeface="Calibri"/>
                        </a:rPr>
                        <a:t>Advanced</a:t>
                      </a:r>
                      <a:r>
                        <a:rPr sz="700" b="1" spc="215" dirty="0">
                          <a:solidFill>
                            <a:srgbClr val="FFFFFF"/>
                          </a:solidFill>
                          <a:latin typeface="Calibri"/>
                          <a:cs typeface="Calibri"/>
                        </a:rPr>
                        <a:t> </a:t>
                      </a:r>
                      <a:r>
                        <a:rPr sz="700" b="1" spc="55" dirty="0">
                          <a:solidFill>
                            <a:srgbClr val="FFFFFF"/>
                          </a:solidFill>
                          <a:latin typeface="Calibri"/>
                          <a:cs typeface="Calibri"/>
                        </a:rPr>
                        <a:t>HF</a:t>
                      </a:r>
                      <a:endParaRPr sz="7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E171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79705">
                <a:tc>
                  <a:txBody>
                    <a:bodyPr/>
                    <a:lstStyle/>
                    <a:p>
                      <a:pPr algn="ctr">
                        <a:lnSpc>
                          <a:spcPct val="100000"/>
                        </a:lnSpc>
                        <a:spcBef>
                          <a:spcPts val="280"/>
                        </a:spcBef>
                      </a:pPr>
                      <a:r>
                        <a:rPr sz="700" b="1" spc="50" dirty="0">
                          <a:latin typeface="Calibri"/>
                          <a:cs typeface="Calibri"/>
                        </a:rPr>
                        <a:t>COR</a:t>
                      </a:r>
                      <a:endParaRPr sz="700">
                        <a:latin typeface="Calibri"/>
                        <a:cs typeface="Calibri"/>
                      </a:endParaRPr>
                    </a:p>
                  </a:txBody>
                  <a:tcPr marL="0" marR="0" marT="3556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151130">
                        <a:lnSpc>
                          <a:spcPct val="100000"/>
                        </a:lnSpc>
                        <a:spcBef>
                          <a:spcPts val="315"/>
                        </a:spcBef>
                      </a:pPr>
                      <a:r>
                        <a:rPr sz="700" b="1" spc="40" dirty="0">
                          <a:latin typeface="Calibri"/>
                          <a:cs typeface="Calibri"/>
                        </a:rPr>
                        <a:t>LOE</a:t>
                      </a:r>
                      <a:endParaRPr sz="700">
                        <a:latin typeface="Calibri"/>
                        <a:cs typeface="Calibri"/>
                      </a:endParaRPr>
                    </a:p>
                  </a:txBody>
                  <a:tcPr marL="0" marR="0" marT="4000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52069">
                        <a:lnSpc>
                          <a:spcPct val="100000"/>
                        </a:lnSpc>
                        <a:spcBef>
                          <a:spcPts val="315"/>
                        </a:spcBef>
                      </a:pPr>
                      <a:r>
                        <a:rPr sz="700" b="1" spc="-10" dirty="0">
                          <a:latin typeface="Calibri"/>
                          <a:cs typeface="Calibri"/>
                        </a:rPr>
                        <a:t>Recommendation</a:t>
                      </a:r>
                      <a:endParaRPr sz="700">
                        <a:latin typeface="Calibri"/>
                        <a:cs typeface="Calibri"/>
                      </a:endParaRPr>
                    </a:p>
                  </a:txBody>
                  <a:tcPr marL="0" marR="0" marT="4000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extLst>
                  <a:ext uri="{0D108BD9-81ED-4DB2-BD59-A6C34878D82A}">
                    <a16:rowId xmlns:a16="http://schemas.microsoft.com/office/drawing/2014/main" val="10001"/>
                  </a:ext>
                </a:extLst>
              </a:tr>
              <a:tr h="861694">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15"/>
                        </a:spcBef>
                      </a:pPr>
                      <a:endParaRPr sz="950">
                        <a:latin typeface="Times New Roman"/>
                        <a:cs typeface="Times New Roman"/>
                      </a:endParaRPr>
                    </a:p>
                    <a:p>
                      <a:pPr algn="ctr">
                        <a:lnSpc>
                          <a:spcPct val="100000"/>
                        </a:lnSpc>
                      </a:pPr>
                      <a:r>
                        <a:rPr sz="700" b="1" dirty="0">
                          <a:latin typeface="Gill Sans MT"/>
                          <a:cs typeface="Gill Sans MT"/>
                        </a:rPr>
                        <a:t>1</a:t>
                      </a:r>
                      <a:endParaRPr sz="7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EC284"/>
                    </a:solidFill>
                  </a:tcPr>
                </a:tc>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15"/>
                        </a:spcBef>
                      </a:pPr>
                      <a:endParaRPr sz="950">
                        <a:latin typeface="Times New Roman"/>
                        <a:cs typeface="Times New Roman"/>
                      </a:endParaRPr>
                    </a:p>
                    <a:p>
                      <a:pPr marL="132080">
                        <a:lnSpc>
                          <a:spcPct val="100000"/>
                        </a:lnSpc>
                      </a:pPr>
                      <a:r>
                        <a:rPr sz="700" b="1" spc="-40" dirty="0">
                          <a:latin typeface="Gill Sans MT"/>
                          <a:cs typeface="Gill Sans MT"/>
                        </a:rPr>
                        <a:t>C-</a:t>
                      </a:r>
                      <a:r>
                        <a:rPr sz="700" b="1" spc="-25" dirty="0">
                          <a:latin typeface="Gill Sans MT"/>
                          <a:cs typeface="Gill Sans MT"/>
                        </a:rPr>
                        <a:t>LD</a:t>
                      </a:r>
                      <a:endParaRPr sz="7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2C1E5"/>
                    </a:solidFill>
                  </a:tcPr>
                </a:tc>
                <a:tc>
                  <a:txBody>
                    <a:bodyPr/>
                    <a:lstStyle/>
                    <a:p>
                      <a:pPr marL="198120" marR="71755" indent="-152400">
                        <a:lnSpc>
                          <a:spcPct val="107200"/>
                        </a:lnSpc>
                        <a:spcBef>
                          <a:spcPts val="190"/>
                        </a:spcBef>
                      </a:pPr>
                      <a:r>
                        <a:rPr sz="700" dirty="0">
                          <a:latin typeface="Gill Sans MT"/>
                          <a:cs typeface="Gill Sans MT"/>
                        </a:rPr>
                        <a:t>1.</a:t>
                      </a:r>
                      <a:r>
                        <a:rPr sz="700" spc="204" dirty="0">
                          <a:latin typeface="Gill Sans MT"/>
                          <a:cs typeface="Gill Sans MT"/>
                        </a:rPr>
                        <a:t>  </a:t>
                      </a:r>
                      <a:r>
                        <a:rPr sz="700" dirty="0">
                          <a:latin typeface="Gill Sans MT"/>
                          <a:cs typeface="Gill Sans MT"/>
                        </a:rPr>
                        <a:t>In</a:t>
                      </a:r>
                      <a:r>
                        <a:rPr sz="700" spc="50" dirty="0">
                          <a:latin typeface="Gill Sans MT"/>
                          <a:cs typeface="Gill Sans MT"/>
                        </a:rPr>
                        <a:t> </a:t>
                      </a:r>
                      <a:r>
                        <a:rPr sz="700" dirty="0">
                          <a:latin typeface="Gill Sans MT"/>
                          <a:cs typeface="Gill Sans MT"/>
                        </a:rPr>
                        <a:t>patients</a:t>
                      </a:r>
                      <a:r>
                        <a:rPr sz="700" spc="45" dirty="0">
                          <a:latin typeface="Gill Sans MT"/>
                          <a:cs typeface="Gill Sans MT"/>
                        </a:rPr>
                        <a:t> </a:t>
                      </a:r>
                      <a:r>
                        <a:rPr sz="700" dirty="0">
                          <a:latin typeface="Gill Sans MT"/>
                          <a:cs typeface="Gill Sans MT"/>
                        </a:rPr>
                        <a:t>with</a:t>
                      </a:r>
                      <a:r>
                        <a:rPr sz="700" spc="50" dirty="0">
                          <a:latin typeface="Gill Sans MT"/>
                          <a:cs typeface="Gill Sans MT"/>
                        </a:rPr>
                        <a:t> </a:t>
                      </a:r>
                      <a:r>
                        <a:rPr sz="700" dirty="0">
                          <a:latin typeface="Gill Sans MT"/>
                          <a:cs typeface="Gill Sans MT"/>
                        </a:rPr>
                        <a:t>advanced</a:t>
                      </a:r>
                      <a:r>
                        <a:rPr sz="700" spc="50" dirty="0">
                          <a:latin typeface="Gill Sans MT"/>
                          <a:cs typeface="Gill Sans MT"/>
                        </a:rPr>
                        <a:t> </a:t>
                      </a:r>
                      <a:r>
                        <a:rPr sz="700" dirty="0">
                          <a:latin typeface="Gill Sans MT"/>
                          <a:cs typeface="Gill Sans MT"/>
                        </a:rPr>
                        <a:t>HF,</a:t>
                      </a:r>
                      <a:r>
                        <a:rPr sz="700" spc="45" dirty="0">
                          <a:latin typeface="Gill Sans MT"/>
                          <a:cs typeface="Gill Sans MT"/>
                        </a:rPr>
                        <a:t> </a:t>
                      </a:r>
                      <a:r>
                        <a:rPr sz="700" dirty="0">
                          <a:latin typeface="Gill Sans MT"/>
                          <a:cs typeface="Gill Sans MT"/>
                        </a:rPr>
                        <a:t>when</a:t>
                      </a:r>
                      <a:r>
                        <a:rPr sz="700" spc="50" dirty="0">
                          <a:latin typeface="Gill Sans MT"/>
                          <a:cs typeface="Gill Sans MT"/>
                        </a:rPr>
                        <a:t> </a:t>
                      </a:r>
                      <a:r>
                        <a:rPr sz="700" spc="-10" dirty="0">
                          <a:latin typeface="Gill Sans MT"/>
                          <a:cs typeface="Gill Sans MT"/>
                        </a:rPr>
                        <a:t>consistent</a:t>
                      </a:r>
                      <a:r>
                        <a:rPr sz="700" spc="500" dirty="0">
                          <a:latin typeface="Gill Sans MT"/>
                          <a:cs typeface="Gill Sans MT"/>
                        </a:rPr>
                        <a:t> </a:t>
                      </a:r>
                      <a:r>
                        <a:rPr sz="700" dirty="0">
                          <a:latin typeface="Gill Sans MT"/>
                          <a:cs typeface="Gill Sans MT"/>
                        </a:rPr>
                        <a:t>with</a:t>
                      </a:r>
                      <a:r>
                        <a:rPr sz="700" spc="50" dirty="0">
                          <a:latin typeface="Gill Sans MT"/>
                          <a:cs typeface="Gill Sans MT"/>
                        </a:rPr>
                        <a:t> </a:t>
                      </a:r>
                      <a:r>
                        <a:rPr sz="700" dirty="0">
                          <a:latin typeface="Gill Sans MT"/>
                          <a:cs typeface="Gill Sans MT"/>
                        </a:rPr>
                        <a:t>the</a:t>
                      </a:r>
                      <a:r>
                        <a:rPr sz="700" spc="50" dirty="0">
                          <a:latin typeface="Gill Sans MT"/>
                          <a:cs typeface="Gill Sans MT"/>
                        </a:rPr>
                        <a:t> </a:t>
                      </a:r>
                      <a:r>
                        <a:rPr sz="700" dirty="0">
                          <a:latin typeface="Gill Sans MT"/>
                          <a:cs typeface="Gill Sans MT"/>
                        </a:rPr>
                        <a:t>patient’s</a:t>
                      </a:r>
                      <a:r>
                        <a:rPr sz="700" spc="50" dirty="0">
                          <a:latin typeface="Gill Sans MT"/>
                          <a:cs typeface="Gill Sans MT"/>
                        </a:rPr>
                        <a:t> </a:t>
                      </a:r>
                      <a:r>
                        <a:rPr sz="700" dirty="0">
                          <a:latin typeface="Gill Sans MT"/>
                          <a:cs typeface="Gill Sans MT"/>
                        </a:rPr>
                        <a:t>goals</a:t>
                      </a:r>
                      <a:r>
                        <a:rPr sz="700" spc="55" dirty="0">
                          <a:latin typeface="Gill Sans MT"/>
                          <a:cs typeface="Gill Sans MT"/>
                        </a:rPr>
                        <a:t> </a:t>
                      </a:r>
                      <a:r>
                        <a:rPr sz="700" dirty="0">
                          <a:latin typeface="Gill Sans MT"/>
                          <a:cs typeface="Gill Sans MT"/>
                        </a:rPr>
                        <a:t>of</a:t>
                      </a:r>
                      <a:r>
                        <a:rPr sz="700" spc="50" dirty="0">
                          <a:latin typeface="Gill Sans MT"/>
                          <a:cs typeface="Gill Sans MT"/>
                        </a:rPr>
                        <a:t> </a:t>
                      </a:r>
                      <a:r>
                        <a:rPr sz="700" dirty="0">
                          <a:latin typeface="Gill Sans MT"/>
                          <a:cs typeface="Gill Sans MT"/>
                        </a:rPr>
                        <a:t>care,</a:t>
                      </a:r>
                      <a:r>
                        <a:rPr sz="700" spc="50" dirty="0">
                          <a:latin typeface="Gill Sans MT"/>
                          <a:cs typeface="Gill Sans MT"/>
                        </a:rPr>
                        <a:t> </a:t>
                      </a:r>
                      <a:r>
                        <a:rPr sz="700" dirty="0">
                          <a:latin typeface="Gill Sans MT"/>
                          <a:cs typeface="Gill Sans MT"/>
                        </a:rPr>
                        <a:t>timely</a:t>
                      </a:r>
                      <a:r>
                        <a:rPr sz="700" spc="50" dirty="0">
                          <a:latin typeface="Gill Sans MT"/>
                          <a:cs typeface="Gill Sans MT"/>
                        </a:rPr>
                        <a:t> </a:t>
                      </a:r>
                      <a:r>
                        <a:rPr sz="700" spc="-10" dirty="0">
                          <a:latin typeface="Gill Sans MT"/>
                          <a:cs typeface="Gill Sans MT"/>
                        </a:rPr>
                        <a:t>refer-</a:t>
                      </a:r>
                      <a:r>
                        <a:rPr sz="700" spc="500" dirty="0">
                          <a:latin typeface="Gill Sans MT"/>
                          <a:cs typeface="Gill Sans MT"/>
                        </a:rPr>
                        <a:t> </a:t>
                      </a:r>
                      <a:r>
                        <a:rPr sz="700" dirty="0">
                          <a:latin typeface="Gill Sans MT"/>
                          <a:cs typeface="Gill Sans MT"/>
                        </a:rPr>
                        <a:t>ral</a:t>
                      </a:r>
                      <a:r>
                        <a:rPr sz="700" spc="65" dirty="0">
                          <a:latin typeface="Gill Sans MT"/>
                          <a:cs typeface="Gill Sans MT"/>
                        </a:rPr>
                        <a:t> </a:t>
                      </a:r>
                      <a:r>
                        <a:rPr sz="700" spc="-10" dirty="0">
                          <a:latin typeface="Gill Sans MT"/>
                          <a:cs typeface="Gill Sans MT"/>
                        </a:rPr>
                        <a:t>for</a:t>
                      </a:r>
                      <a:r>
                        <a:rPr sz="700" spc="70" dirty="0">
                          <a:latin typeface="Gill Sans MT"/>
                          <a:cs typeface="Gill Sans MT"/>
                        </a:rPr>
                        <a:t> </a:t>
                      </a:r>
                      <a:r>
                        <a:rPr sz="700" dirty="0">
                          <a:latin typeface="Gill Sans MT"/>
                          <a:cs typeface="Gill Sans MT"/>
                        </a:rPr>
                        <a:t>HF</a:t>
                      </a:r>
                      <a:r>
                        <a:rPr sz="700" spc="70" dirty="0">
                          <a:latin typeface="Gill Sans MT"/>
                          <a:cs typeface="Gill Sans MT"/>
                        </a:rPr>
                        <a:t> </a:t>
                      </a:r>
                      <a:r>
                        <a:rPr sz="700" dirty="0">
                          <a:latin typeface="Gill Sans MT"/>
                          <a:cs typeface="Gill Sans MT"/>
                        </a:rPr>
                        <a:t>specialty</a:t>
                      </a:r>
                      <a:r>
                        <a:rPr sz="700" spc="70" dirty="0">
                          <a:latin typeface="Gill Sans MT"/>
                          <a:cs typeface="Gill Sans MT"/>
                        </a:rPr>
                        <a:t> </a:t>
                      </a:r>
                      <a:r>
                        <a:rPr sz="700" dirty="0">
                          <a:latin typeface="Gill Sans MT"/>
                          <a:cs typeface="Gill Sans MT"/>
                        </a:rPr>
                        <a:t>care</a:t>
                      </a:r>
                      <a:r>
                        <a:rPr sz="700" spc="65" dirty="0">
                          <a:latin typeface="Gill Sans MT"/>
                          <a:cs typeface="Gill Sans MT"/>
                        </a:rPr>
                        <a:t> </a:t>
                      </a:r>
                      <a:r>
                        <a:rPr sz="700" dirty="0">
                          <a:latin typeface="Gill Sans MT"/>
                          <a:cs typeface="Gill Sans MT"/>
                        </a:rPr>
                        <a:t>is</a:t>
                      </a:r>
                      <a:r>
                        <a:rPr sz="700" spc="70" dirty="0">
                          <a:latin typeface="Gill Sans MT"/>
                          <a:cs typeface="Gill Sans MT"/>
                        </a:rPr>
                        <a:t> </a:t>
                      </a:r>
                      <a:r>
                        <a:rPr sz="700" dirty="0">
                          <a:latin typeface="Gill Sans MT"/>
                          <a:cs typeface="Gill Sans MT"/>
                        </a:rPr>
                        <a:t>recommended</a:t>
                      </a:r>
                      <a:r>
                        <a:rPr sz="700" spc="70" dirty="0">
                          <a:latin typeface="Gill Sans MT"/>
                          <a:cs typeface="Gill Sans MT"/>
                        </a:rPr>
                        <a:t> </a:t>
                      </a:r>
                      <a:r>
                        <a:rPr sz="700" spc="-25" dirty="0">
                          <a:latin typeface="Gill Sans MT"/>
                          <a:cs typeface="Gill Sans MT"/>
                        </a:rPr>
                        <a:t>to</a:t>
                      </a:r>
                      <a:r>
                        <a:rPr sz="700" spc="500" dirty="0">
                          <a:latin typeface="Gill Sans MT"/>
                          <a:cs typeface="Gill Sans MT"/>
                        </a:rPr>
                        <a:t> </a:t>
                      </a:r>
                      <a:r>
                        <a:rPr sz="700" dirty="0">
                          <a:latin typeface="Gill Sans MT"/>
                          <a:cs typeface="Gill Sans MT"/>
                        </a:rPr>
                        <a:t>review</a:t>
                      </a:r>
                      <a:r>
                        <a:rPr sz="700" spc="75" dirty="0">
                          <a:latin typeface="Gill Sans MT"/>
                          <a:cs typeface="Gill Sans MT"/>
                        </a:rPr>
                        <a:t> </a:t>
                      </a:r>
                      <a:r>
                        <a:rPr sz="700" dirty="0">
                          <a:latin typeface="Gill Sans MT"/>
                          <a:cs typeface="Gill Sans MT"/>
                        </a:rPr>
                        <a:t>HF</a:t>
                      </a:r>
                      <a:r>
                        <a:rPr sz="700" spc="80" dirty="0">
                          <a:latin typeface="Gill Sans MT"/>
                          <a:cs typeface="Gill Sans MT"/>
                        </a:rPr>
                        <a:t> </a:t>
                      </a:r>
                      <a:r>
                        <a:rPr sz="700" dirty="0">
                          <a:latin typeface="Gill Sans MT"/>
                          <a:cs typeface="Gill Sans MT"/>
                        </a:rPr>
                        <a:t>management</a:t>
                      </a:r>
                      <a:r>
                        <a:rPr sz="700" spc="80" dirty="0">
                          <a:latin typeface="Gill Sans MT"/>
                          <a:cs typeface="Gill Sans MT"/>
                        </a:rPr>
                        <a:t> </a:t>
                      </a:r>
                      <a:r>
                        <a:rPr sz="700" dirty="0">
                          <a:latin typeface="Gill Sans MT"/>
                          <a:cs typeface="Gill Sans MT"/>
                        </a:rPr>
                        <a:t>and</a:t>
                      </a:r>
                      <a:r>
                        <a:rPr sz="700" spc="75" dirty="0">
                          <a:latin typeface="Gill Sans MT"/>
                          <a:cs typeface="Gill Sans MT"/>
                        </a:rPr>
                        <a:t> </a:t>
                      </a:r>
                      <a:r>
                        <a:rPr sz="700" spc="55" dirty="0">
                          <a:latin typeface="Gill Sans MT"/>
                          <a:cs typeface="Gill Sans MT"/>
                        </a:rPr>
                        <a:t>assess</a:t>
                      </a:r>
                      <a:r>
                        <a:rPr sz="700" spc="80" dirty="0">
                          <a:latin typeface="Gill Sans MT"/>
                          <a:cs typeface="Gill Sans MT"/>
                        </a:rPr>
                        <a:t> </a:t>
                      </a:r>
                      <a:r>
                        <a:rPr sz="700" spc="-10" dirty="0">
                          <a:latin typeface="Gill Sans MT"/>
                          <a:cs typeface="Gill Sans MT"/>
                        </a:rPr>
                        <a:t>suitability</a:t>
                      </a:r>
                      <a:r>
                        <a:rPr sz="700" spc="500" dirty="0">
                          <a:latin typeface="Gill Sans MT"/>
                          <a:cs typeface="Gill Sans MT"/>
                        </a:rPr>
                        <a:t> </a:t>
                      </a:r>
                      <a:r>
                        <a:rPr sz="700" spc="-10" dirty="0">
                          <a:latin typeface="Gill Sans MT"/>
                          <a:cs typeface="Gill Sans MT"/>
                        </a:rPr>
                        <a:t>for</a:t>
                      </a:r>
                      <a:r>
                        <a:rPr sz="700" spc="85" dirty="0">
                          <a:latin typeface="Gill Sans MT"/>
                          <a:cs typeface="Gill Sans MT"/>
                        </a:rPr>
                        <a:t> </a:t>
                      </a:r>
                      <a:r>
                        <a:rPr sz="700" dirty="0">
                          <a:latin typeface="Gill Sans MT"/>
                          <a:cs typeface="Gill Sans MT"/>
                        </a:rPr>
                        <a:t>advanced</a:t>
                      </a:r>
                      <a:r>
                        <a:rPr sz="700" spc="90" dirty="0">
                          <a:latin typeface="Gill Sans MT"/>
                          <a:cs typeface="Gill Sans MT"/>
                        </a:rPr>
                        <a:t> </a:t>
                      </a:r>
                      <a:r>
                        <a:rPr sz="700" dirty="0">
                          <a:latin typeface="Gill Sans MT"/>
                          <a:cs typeface="Gill Sans MT"/>
                        </a:rPr>
                        <a:t>HF</a:t>
                      </a:r>
                      <a:r>
                        <a:rPr sz="700" spc="90" dirty="0">
                          <a:latin typeface="Gill Sans MT"/>
                          <a:cs typeface="Gill Sans MT"/>
                        </a:rPr>
                        <a:t> </a:t>
                      </a:r>
                      <a:r>
                        <a:rPr sz="700" dirty="0">
                          <a:latin typeface="Gill Sans MT"/>
                          <a:cs typeface="Gill Sans MT"/>
                        </a:rPr>
                        <a:t>therapies</a:t>
                      </a:r>
                      <a:r>
                        <a:rPr sz="700" spc="90" dirty="0">
                          <a:latin typeface="Gill Sans MT"/>
                          <a:cs typeface="Gill Sans MT"/>
                        </a:rPr>
                        <a:t> </a:t>
                      </a:r>
                      <a:r>
                        <a:rPr sz="700" dirty="0">
                          <a:latin typeface="Gill Sans MT"/>
                          <a:cs typeface="Gill Sans MT"/>
                        </a:rPr>
                        <a:t>(eg,</a:t>
                      </a:r>
                      <a:r>
                        <a:rPr sz="700" spc="90" dirty="0">
                          <a:latin typeface="Gill Sans MT"/>
                          <a:cs typeface="Gill Sans MT"/>
                        </a:rPr>
                        <a:t> </a:t>
                      </a:r>
                      <a:r>
                        <a:rPr sz="700" spc="-30" dirty="0">
                          <a:latin typeface="Gill Sans MT"/>
                          <a:cs typeface="Gill Sans MT"/>
                        </a:rPr>
                        <a:t>LVAD,</a:t>
                      </a:r>
                      <a:r>
                        <a:rPr sz="700" spc="90" dirty="0">
                          <a:latin typeface="Gill Sans MT"/>
                          <a:cs typeface="Gill Sans MT"/>
                        </a:rPr>
                        <a:t> </a:t>
                      </a:r>
                      <a:r>
                        <a:rPr sz="700" spc="-10" dirty="0">
                          <a:latin typeface="Gill Sans MT"/>
                          <a:cs typeface="Gill Sans MT"/>
                        </a:rPr>
                        <a:t>cardiac</a:t>
                      </a:r>
                      <a:r>
                        <a:rPr sz="700" spc="500" dirty="0">
                          <a:latin typeface="Gill Sans MT"/>
                          <a:cs typeface="Gill Sans MT"/>
                        </a:rPr>
                        <a:t> </a:t>
                      </a:r>
                      <a:r>
                        <a:rPr sz="700" dirty="0">
                          <a:latin typeface="Gill Sans MT"/>
                          <a:cs typeface="Gill Sans MT"/>
                        </a:rPr>
                        <a:t>transplantation,</a:t>
                      </a:r>
                      <a:r>
                        <a:rPr sz="700" spc="95" dirty="0">
                          <a:latin typeface="Gill Sans MT"/>
                          <a:cs typeface="Gill Sans MT"/>
                        </a:rPr>
                        <a:t> </a:t>
                      </a:r>
                      <a:r>
                        <a:rPr sz="700" dirty="0">
                          <a:latin typeface="Gill Sans MT"/>
                          <a:cs typeface="Gill Sans MT"/>
                        </a:rPr>
                        <a:t>palliative</a:t>
                      </a:r>
                      <a:r>
                        <a:rPr sz="700" spc="100" dirty="0">
                          <a:latin typeface="Gill Sans MT"/>
                          <a:cs typeface="Gill Sans MT"/>
                        </a:rPr>
                        <a:t> </a:t>
                      </a:r>
                      <a:r>
                        <a:rPr sz="700" dirty="0">
                          <a:latin typeface="Gill Sans MT"/>
                          <a:cs typeface="Gill Sans MT"/>
                        </a:rPr>
                        <a:t>care,</a:t>
                      </a:r>
                      <a:r>
                        <a:rPr sz="700" spc="100" dirty="0">
                          <a:latin typeface="Gill Sans MT"/>
                          <a:cs typeface="Gill Sans MT"/>
                        </a:rPr>
                        <a:t> </a:t>
                      </a:r>
                      <a:r>
                        <a:rPr sz="700" dirty="0">
                          <a:latin typeface="Gill Sans MT"/>
                          <a:cs typeface="Gill Sans MT"/>
                        </a:rPr>
                        <a:t>and</a:t>
                      </a:r>
                      <a:r>
                        <a:rPr sz="700" spc="100" dirty="0">
                          <a:latin typeface="Gill Sans MT"/>
                          <a:cs typeface="Gill Sans MT"/>
                        </a:rPr>
                        <a:t> </a:t>
                      </a:r>
                      <a:r>
                        <a:rPr sz="700" spc="-10" dirty="0">
                          <a:latin typeface="Gill Sans MT"/>
                          <a:cs typeface="Gill Sans MT"/>
                        </a:rPr>
                        <a:t>palliative</a:t>
                      </a:r>
                      <a:r>
                        <a:rPr sz="700" spc="500" dirty="0">
                          <a:latin typeface="Gill Sans MT"/>
                          <a:cs typeface="Gill Sans MT"/>
                        </a:rPr>
                        <a:t> </a:t>
                      </a:r>
                      <a:r>
                        <a:rPr sz="700" spc="-10" dirty="0">
                          <a:latin typeface="Gill Sans MT"/>
                          <a:cs typeface="Gill Sans MT"/>
                        </a:rPr>
                        <a:t>inotropes).</a:t>
                      </a:r>
                      <a:r>
                        <a:rPr sz="600" spc="-15" baseline="34722" dirty="0">
                          <a:latin typeface="Gill Sans MT"/>
                          <a:cs typeface="Gill Sans MT"/>
                        </a:rPr>
                        <a:t>1–6</a:t>
                      </a:r>
                      <a:endParaRPr sz="600" baseline="34722" dirty="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67467714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68749-426C-B186-03EB-88F3F51527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25F8DF-00AE-6039-31DE-A3200AB9F1BB}"/>
              </a:ext>
            </a:extLst>
          </p:cNvPr>
          <p:cNvSpPr>
            <a:spLocks noGrp="1"/>
          </p:cNvSpPr>
          <p:nvPr>
            <p:ph idx="1"/>
          </p:nvPr>
        </p:nvSpPr>
        <p:spPr/>
        <p:txBody>
          <a:bodyPr/>
          <a:lstStyle/>
          <a:p>
            <a:endParaRPr lang="en-US"/>
          </a:p>
        </p:txBody>
      </p:sp>
      <p:sp>
        <p:nvSpPr>
          <p:cNvPr id="4" name="object 8">
            <a:extLst>
              <a:ext uri="{FF2B5EF4-FFF2-40B4-BE49-F238E27FC236}">
                <a16:creationId xmlns:a16="http://schemas.microsoft.com/office/drawing/2014/main" id="{54191715-C0D8-991C-5FED-E0B001BAD78A}"/>
              </a:ext>
            </a:extLst>
          </p:cNvPr>
          <p:cNvSpPr txBox="1"/>
          <p:nvPr/>
        </p:nvSpPr>
        <p:spPr>
          <a:xfrm>
            <a:off x="2364921" y="1681454"/>
            <a:ext cx="1362710" cy="208279"/>
          </a:xfrm>
          <a:prstGeom prst="rect">
            <a:avLst/>
          </a:prstGeom>
        </p:spPr>
        <p:txBody>
          <a:bodyPr vert="horz" wrap="square" lIns="0" tIns="12700" rIns="0" bIns="0" rtlCol="0">
            <a:spAutoFit/>
          </a:bodyPr>
          <a:lstStyle/>
          <a:p>
            <a:pPr marL="12700">
              <a:lnSpc>
                <a:spcPct val="100000"/>
              </a:lnSpc>
              <a:spcBef>
                <a:spcPts val="100"/>
              </a:spcBef>
            </a:pPr>
            <a:r>
              <a:rPr sz="1200" b="1" spc="-45" dirty="0">
                <a:solidFill>
                  <a:srgbClr val="CE171E"/>
                </a:solidFill>
                <a:latin typeface="Calibri"/>
                <a:cs typeface="Calibri"/>
              </a:rPr>
              <a:t>8.3.</a:t>
            </a:r>
            <a:r>
              <a:rPr sz="1200" b="1" spc="-5" dirty="0">
                <a:solidFill>
                  <a:srgbClr val="CE171E"/>
                </a:solidFill>
                <a:latin typeface="Calibri"/>
                <a:cs typeface="Calibri"/>
              </a:rPr>
              <a:t> </a:t>
            </a:r>
            <a:r>
              <a:rPr sz="1200" b="1" spc="-25" dirty="0">
                <a:solidFill>
                  <a:srgbClr val="CE171E"/>
                </a:solidFill>
                <a:latin typeface="Calibri"/>
                <a:cs typeface="Calibri"/>
              </a:rPr>
              <a:t>Inotropic</a:t>
            </a:r>
            <a:r>
              <a:rPr sz="1200" b="1" dirty="0">
                <a:solidFill>
                  <a:srgbClr val="CE171E"/>
                </a:solidFill>
                <a:latin typeface="Calibri"/>
                <a:cs typeface="Calibri"/>
              </a:rPr>
              <a:t> </a:t>
            </a:r>
            <a:r>
              <a:rPr sz="1200" b="1" spc="-10" dirty="0">
                <a:solidFill>
                  <a:srgbClr val="CE171E"/>
                </a:solidFill>
                <a:latin typeface="Calibri"/>
                <a:cs typeface="Calibri"/>
              </a:rPr>
              <a:t>Support</a:t>
            </a:r>
            <a:endParaRPr sz="1200">
              <a:latin typeface="Calibri"/>
              <a:cs typeface="Calibri"/>
            </a:endParaRPr>
          </a:p>
        </p:txBody>
      </p:sp>
      <p:graphicFrame>
        <p:nvGraphicFramePr>
          <p:cNvPr id="5" name="object 9">
            <a:extLst>
              <a:ext uri="{FF2B5EF4-FFF2-40B4-BE49-F238E27FC236}">
                <a16:creationId xmlns:a16="http://schemas.microsoft.com/office/drawing/2014/main" id="{6AFEC5C1-911D-154E-5B74-497A590F5F13}"/>
              </a:ext>
            </a:extLst>
          </p:cNvPr>
          <p:cNvGraphicFramePr>
            <a:graphicFrameLocks noGrp="1"/>
          </p:cNvGraphicFramePr>
          <p:nvPr>
            <p:extLst>
              <p:ext uri="{D42A27DB-BD31-4B8C-83A1-F6EECF244321}">
                <p14:modId xmlns:p14="http://schemas.microsoft.com/office/powerpoint/2010/main" val="3244532962"/>
              </p:ext>
            </p:extLst>
          </p:nvPr>
        </p:nvGraphicFramePr>
        <p:xfrm>
          <a:off x="2377621" y="1948154"/>
          <a:ext cx="2971800" cy="2718433"/>
        </p:xfrm>
        <a:graphic>
          <a:graphicData uri="http://schemas.openxmlformats.org/drawingml/2006/table">
            <a:tbl>
              <a:tblPr firstRow="1" bandRow="1">
                <a:tableStyleId>{2D5ABB26-0587-4C30-8999-92F81FD0307C}</a:tableStyleId>
              </a:tblPr>
              <a:tblGrid>
                <a:gridCol w="469900">
                  <a:extLst>
                    <a:ext uri="{9D8B030D-6E8A-4147-A177-3AD203B41FA5}">
                      <a16:colId xmlns:a16="http://schemas.microsoft.com/office/drawing/2014/main" val="20000"/>
                    </a:ext>
                  </a:extLst>
                </a:gridCol>
                <a:gridCol w="4699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407034">
                <a:tc gridSpan="3">
                  <a:txBody>
                    <a:bodyPr/>
                    <a:lstStyle/>
                    <a:p>
                      <a:pPr marL="52069">
                        <a:lnSpc>
                          <a:spcPct val="100000"/>
                        </a:lnSpc>
                        <a:spcBef>
                          <a:spcPts val="305"/>
                        </a:spcBef>
                      </a:pPr>
                      <a:r>
                        <a:rPr sz="700" b="1" dirty="0">
                          <a:solidFill>
                            <a:srgbClr val="FFFFFF"/>
                          </a:solidFill>
                          <a:latin typeface="Calibri"/>
                          <a:cs typeface="Calibri"/>
                        </a:rPr>
                        <a:t>Recommendations</a:t>
                      </a:r>
                      <a:r>
                        <a:rPr sz="700" b="1" spc="245" dirty="0">
                          <a:solidFill>
                            <a:srgbClr val="FFFFFF"/>
                          </a:solidFill>
                          <a:latin typeface="Calibri"/>
                          <a:cs typeface="Calibri"/>
                        </a:rPr>
                        <a:t> </a:t>
                      </a:r>
                      <a:r>
                        <a:rPr sz="700" b="1" dirty="0">
                          <a:solidFill>
                            <a:srgbClr val="FFFFFF"/>
                          </a:solidFill>
                          <a:latin typeface="Calibri"/>
                          <a:cs typeface="Calibri"/>
                        </a:rPr>
                        <a:t>for</a:t>
                      </a:r>
                      <a:r>
                        <a:rPr sz="700" b="1" spc="245" dirty="0">
                          <a:solidFill>
                            <a:srgbClr val="FFFFFF"/>
                          </a:solidFill>
                          <a:latin typeface="Calibri"/>
                          <a:cs typeface="Calibri"/>
                        </a:rPr>
                        <a:t> </a:t>
                      </a:r>
                      <a:r>
                        <a:rPr sz="700" b="1" dirty="0">
                          <a:solidFill>
                            <a:srgbClr val="FFFFFF"/>
                          </a:solidFill>
                          <a:latin typeface="Calibri"/>
                          <a:cs typeface="Calibri"/>
                        </a:rPr>
                        <a:t>Inotropic</a:t>
                      </a:r>
                      <a:r>
                        <a:rPr sz="700" b="1" spc="250" dirty="0">
                          <a:solidFill>
                            <a:srgbClr val="FFFFFF"/>
                          </a:solidFill>
                          <a:latin typeface="Calibri"/>
                          <a:cs typeface="Calibri"/>
                        </a:rPr>
                        <a:t> </a:t>
                      </a:r>
                      <a:r>
                        <a:rPr sz="700" b="1" spc="-10" dirty="0">
                          <a:solidFill>
                            <a:srgbClr val="FFFFFF"/>
                          </a:solidFill>
                          <a:latin typeface="Calibri"/>
                          <a:cs typeface="Calibri"/>
                        </a:rPr>
                        <a:t>Support</a:t>
                      </a:r>
                      <a:endParaRPr sz="700">
                        <a:latin typeface="Calibri"/>
                        <a:cs typeface="Calibri"/>
                      </a:endParaRPr>
                    </a:p>
                    <a:p>
                      <a:pPr marL="52069" marR="553720">
                        <a:lnSpc>
                          <a:spcPct val="107200"/>
                        </a:lnSpc>
                      </a:pPr>
                      <a:r>
                        <a:rPr sz="700" b="1" dirty="0">
                          <a:solidFill>
                            <a:srgbClr val="FFFFFF"/>
                          </a:solidFill>
                          <a:latin typeface="Calibri"/>
                          <a:cs typeface="Calibri"/>
                        </a:rPr>
                        <a:t>Referenced</a:t>
                      </a:r>
                      <a:r>
                        <a:rPr sz="700" b="1" spc="229" dirty="0">
                          <a:solidFill>
                            <a:srgbClr val="FFFFFF"/>
                          </a:solidFill>
                          <a:latin typeface="Calibri"/>
                          <a:cs typeface="Calibri"/>
                        </a:rPr>
                        <a:t> </a:t>
                      </a:r>
                      <a:r>
                        <a:rPr sz="700" b="1" dirty="0">
                          <a:solidFill>
                            <a:srgbClr val="FFFFFF"/>
                          </a:solidFill>
                          <a:latin typeface="Calibri"/>
                          <a:cs typeface="Calibri"/>
                        </a:rPr>
                        <a:t>studies</a:t>
                      </a:r>
                      <a:r>
                        <a:rPr sz="700" b="1" spc="229" dirty="0">
                          <a:solidFill>
                            <a:srgbClr val="FFFFFF"/>
                          </a:solidFill>
                          <a:latin typeface="Calibri"/>
                          <a:cs typeface="Calibri"/>
                        </a:rPr>
                        <a:t> </a:t>
                      </a:r>
                      <a:r>
                        <a:rPr sz="700" b="1" dirty="0">
                          <a:solidFill>
                            <a:srgbClr val="FFFFFF"/>
                          </a:solidFill>
                          <a:latin typeface="Calibri"/>
                          <a:cs typeface="Calibri"/>
                        </a:rPr>
                        <a:t>that</a:t>
                      </a:r>
                      <a:r>
                        <a:rPr sz="700" b="1" spc="235" dirty="0">
                          <a:solidFill>
                            <a:srgbClr val="FFFFFF"/>
                          </a:solidFill>
                          <a:latin typeface="Calibri"/>
                          <a:cs typeface="Calibri"/>
                        </a:rPr>
                        <a:t> </a:t>
                      </a:r>
                      <a:r>
                        <a:rPr sz="700" b="1" dirty="0">
                          <a:solidFill>
                            <a:srgbClr val="FFFFFF"/>
                          </a:solidFill>
                          <a:latin typeface="Calibri"/>
                          <a:cs typeface="Calibri"/>
                        </a:rPr>
                        <a:t>support</a:t>
                      </a:r>
                      <a:r>
                        <a:rPr sz="700" b="1" spc="229" dirty="0">
                          <a:solidFill>
                            <a:srgbClr val="FFFFFF"/>
                          </a:solidFill>
                          <a:latin typeface="Calibri"/>
                          <a:cs typeface="Calibri"/>
                        </a:rPr>
                        <a:t> </a:t>
                      </a:r>
                      <a:r>
                        <a:rPr sz="700" b="1" dirty="0">
                          <a:solidFill>
                            <a:srgbClr val="FFFFFF"/>
                          </a:solidFill>
                          <a:latin typeface="Calibri"/>
                          <a:cs typeface="Calibri"/>
                        </a:rPr>
                        <a:t>the</a:t>
                      </a:r>
                      <a:r>
                        <a:rPr sz="700" b="1" spc="235" dirty="0">
                          <a:solidFill>
                            <a:srgbClr val="FFFFFF"/>
                          </a:solidFill>
                          <a:latin typeface="Calibri"/>
                          <a:cs typeface="Calibri"/>
                        </a:rPr>
                        <a:t> </a:t>
                      </a:r>
                      <a:r>
                        <a:rPr sz="700" b="1" dirty="0">
                          <a:solidFill>
                            <a:srgbClr val="FFFFFF"/>
                          </a:solidFill>
                          <a:latin typeface="Calibri"/>
                          <a:cs typeface="Calibri"/>
                        </a:rPr>
                        <a:t>recommendations</a:t>
                      </a:r>
                      <a:r>
                        <a:rPr sz="700" b="1" spc="229" dirty="0">
                          <a:solidFill>
                            <a:srgbClr val="FFFFFF"/>
                          </a:solidFill>
                          <a:latin typeface="Calibri"/>
                          <a:cs typeface="Calibri"/>
                        </a:rPr>
                        <a:t> </a:t>
                      </a:r>
                      <a:r>
                        <a:rPr sz="700" b="1" spc="-25" dirty="0">
                          <a:solidFill>
                            <a:srgbClr val="FFFFFF"/>
                          </a:solidFill>
                          <a:latin typeface="Calibri"/>
                          <a:cs typeface="Calibri"/>
                        </a:rPr>
                        <a:t>are</a:t>
                      </a:r>
                      <a:r>
                        <a:rPr sz="700" b="1" spc="500" dirty="0">
                          <a:solidFill>
                            <a:srgbClr val="FFFFFF"/>
                          </a:solidFill>
                          <a:latin typeface="Calibri"/>
                          <a:cs typeface="Calibri"/>
                        </a:rPr>
                        <a:t> </a:t>
                      </a:r>
                      <a:r>
                        <a:rPr sz="700" b="1" dirty="0">
                          <a:solidFill>
                            <a:srgbClr val="FFFFFF"/>
                          </a:solidFill>
                          <a:latin typeface="Calibri"/>
                          <a:cs typeface="Calibri"/>
                        </a:rPr>
                        <a:t>summarized</a:t>
                      </a:r>
                      <a:r>
                        <a:rPr sz="700" b="1" spc="160" dirty="0">
                          <a:solidFill>
                            <a:srgbClr val="FFFFFF"/>
                          </a:solidFill>
                          <a:latin typeface="Calibri"/>
                          <a:cs typeface="Calibri"/>
                        </a:rPr>
                        <a:t> </a:t>
                      </a:r>
                      <a:r>
                        <a:rPr sz="700" b="1" dirty="0">
                          <a:solidFill>
                            <a:srgbClr val="FFFFFF"/>
                          </a:solidFill>
                          <a:latin typeface="Calibri"/>
                          <a:cs typeface="Calibri"/>
                        </a:rPr>
                        <a:t>in</a:t>
                      </a:r>
                      <a:r>
                        <a:rPr sz="700" b="1" spc="160" dirty="0">
                          <a:solidFill>
                            <a:srgbClr val="FFFFFF"/>
                          </a:solidFill>
                          <a:latin typeface="Calibri"/>
                          <a:cs typeface="Calibri"/>
                        </a:rPr>
                        <a:t> </a:t>
                      </a:r>
                      <a:r>
                        <a:rPr sz="700" b="1" dirty="0">
                          <a:solidFill>
                            <a:srgbClr val="FFFFFF"/>
                          </a:solidFill>
                          <a:latin typeface="Calibri"/>
                          <a:cs typeface="Calibri"/>
                        </a:rPr>
                        <a:t>the</a:t>
                      </a:r>
                      <a:r>
                        <a:rPr sz="700" b="1" spc="165" dirty="0">
                          <a:solidFill>
                            <a:srgbClr val="FFFFFF"/>
                          </a:solidFill>
                          <a:latin typeface="Calibri"/>
                          <a:cs typeface="Calibri"/>
                        </a:rPr>
                        <a:t> </a:t>
                      </a:r>
                      <a:r>
                        <a:rPr sz="700" b="1" dirty="0">
                          <a:solidFill>
                            <a:srgbClr val="3A53A4"/>
                          </a:solidFill>
                          <a:latin typeface="Calibri"/>
                          <a:cs typeface="Calibri"/>
                          <a:hlinkClick r:id="rId2"/>
                        </a:rPr>
                        <a:t>Online</a:t>
                      </a:r>
                      <a:r>
                        <a:rPr sz="700" b="1" spc="160" dirty="0">
                          <a:solidFill>
                            <a:srgbClr val="3A53A4"/>
                          </a:solidFill>
                          <a:latin typeface="Calibri"/>
                          <a:cs typeface="Calibri"/>
                          <a:hlinkClick r:id="rId2"/>
                        </a:rPr>
                        <a:t> </a:t>
                      </a:r>
                      <a:r>
                        <a:rPr sz="700" b="1" dirty="0">
                          <a:solidFill>
                            <a:srgbClr val="3A53A4"/>
                          </a:solidFill>
                          <a:latin typeface="Calibri"/>
                          <a:cs typeface="Calibri"/>
                          <a:hlinkClick r:id="rId2"/>
                        </a:rPr>
                        <a:t>Data</a:t>
                      </a:r>
                      <a:r>
                        <a:rPr sz="700" b="1" spc="160" dirty="0">
                          <a:solidFill>
                            <a:srgbClr val="3A53A4"/>
                          </a:solidFill>
                          <a:latin typeface="Calibri"/>
                          <a:cs typeface="Calibri"/>
                          <a:hlinkClick r:id="rId2"/>
                        </a:rPr>
                        <a:t> </a:t>
                      </a:r>
                      <a:r>
                        <a:rPr sz="700" b="1" spc="-10" dirty="0">
                          <a:solidFill>
                            <a:srgbClr val="3A53A4"/>
                          </a:solidFill>
                          <a:latin typeface="Calibri"/>
                          <a:cs typeface="Calibri"/>
                          <a:hlinkClick r:id="rId2"/>
                        </a:rPr>
                        <a:t>Supplements</a:t>
                      </a:r>
                      <a:r>
                        <a:rPr sz="700" b="1" spc="-10" dirty="0">
                          <a:latin typeface="Calibri"/>
                          <a:cs typeface="Calibri"/>
                        </a:rPr>
                        <a:t>.</a:t>
                      </a:r>
                      <a:endParaRPr sz="7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E171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78435">
                <a:tc>
                  <a:txBody>
                    <a:bodyPr/>
                    <a:lstStyle/>
                    <a:p>
                      <a:pPr algn="ctr">
                        <a:lnSpc>
                          <a:spcPct val="100000"/>
                        </a:lnSpc>
                        <a:spcBef>
                          <a:spcPts val="305"/>
                        </a:spcBef>
                      </a:pPr>
                      <a:r>
                        <a:rPr sz="700" b="1" spc="50" dirty="0">
                          <a:latin typeface="Calibri"/>
                          <a:cs typeface="Calibri"/>
                        </a:rPr>
                        <a:t>COR</a:t>
                      </a:r>
                      <a:endParaRPr sz="7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algn="ctr">
                        <a:lnSpc>
                          <a:spcPct val="100000"/>
                        </a:lnSpc>
                        <a:spcBef>
                          <a:spcPts val="305"/>
                        </a:spcBef>
                      </a:pPr>
                      <a:r>
                        <a:rPr sz="700" b="1" spc="40" dirty="0">
                          <a:latin typeface="Calibri"/>
                          <a:cs typeface="Calibri"/>
                        </a:rPr>
                        <a:t>LOE</a:t>
                      </a:r>
                      <a:endParaRPr sz="7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52069">
                        <a:lnSpc>
                          <a:spcPct val="100000"/>
                        </a:lnSpc>
                        <a:spcBef>
                          <a:spcPts val="305"/>
                        </a:spcBef>
                      </a:pPr>
                      <a:r>
                        <a:rPr sz="700" b="1" spc="-10" dirty="0">
                          <a:latin typeface="Calibri"/>
                          <a:cs typeface="Calibri"/>
                        </a:rPr>
                        <a:t>Recommendations</a:t>
                      </a:r>
                      <a:endParaRPr sz="7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extLst>
                  <a:ext uri="{0D108BD9-81ED-4DB2-BD59-A6C34878D82A}">
                    <a16:rowId xmlns:a16="http://schemas.microsoft.com/office/drawing/2014/main" val="10001"/>
                  </a:ext>
                </a:extLst>
              </a:tr>
              <a:tr h="638810">
                <a:tc>
                  <a:txBody>
                    <a:bodyPr/>
                    <a:lstStyle/>
                    <a:p>
                      <a:pPr>
                        <a:lnSpc>
                          <a:spcPct val="100000"/>
                        </a:lnSpc>
                      </a:pPr>
                      <a:endParaRPr sz="800">
                        <a:latin typeface="Times New Roman"/>
                        <a:cs typeface="Times New Roman"/>
                      </a:endParaRPr>
                    </a:p>
                    <a:p>
                      <a:pPr>
                        <a:lnSpc>
                          <a:spcPct val="100000"/>
                        </a:lnSpc>
                        <a:spcBef>
                          <a:spcPts val="25"/>
                        </a:spcBef>
                      </a:pPr>
                      <a:endParaRPr sz="1000">
                        <a:latin typeface="Times New Roman"/>
                        <a:cs typeface="Times New Roman"/>
                      </a:endParaRPr>
                    </a:p>
                    <a:p>
                      <a:pPr algn="ctr">
                        <a:lnSpc>
                          <a:spcPct val="100000"/>
                        </a:lnSpc>
                      </a:pPr>
                      <a:r>
                        <a:rPr sz="700" b="1" spc="-25" dirty="0">
                          <a:latin typeface="Gill Sans MT"/>
                          <a:cs typeface="Gill Sans MT"/>
                        </a:rPr>
                        <a:t>2a</a:t>
                      </a:r>
                      <a:endParaRPr sz="7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D54F"/>
                    </a:solidFill>
                  </a:tcPr>
                </a:tc>
                <a:tc>
                  <a:txBody>
                    <a:bodyPr/>
                    <a:lstStyle/>
                    <a:p>
                      <a:pPr>
                        <a:lnSpc>
                          <a:spcPct val="100000"/>
                        </a:lnSpc>
                      </a:pPr>
                      <a:endParaRPr sz="800">
                        <a:latin typeface="Times New Roman"/>
                        <a:cs typeface="Times New Roman"/>
                      </a:endParaRPr>
                    </a:p>
                    <a:p>
                      <a:pPr>
                        <a:lnSpc>
                          <a:spcPct val="100000"/>
                        </a:lnSpc>
                        <a:spcBef>
                          <a:spcPts val="25"/>
                        </a:spcBef>
                      </a:pPr>
                      <a:endParaRPr sz="1000">
                        <a:latin typeface="Times New Roman"/>
                        <a:cs typeface="Times New Roman"/>
                      </a:endParaRPr>
                    </a:p>
                    <a:p>
                      <a:pPr algn="ctr">
                        <a:lnSpc>
                          <a:spcPct val="100000"/>
                        </a:lnSpc>
                      </a:pPr>
                      <a:r>
                        <a:rPr sz="700" b="1" spc="-25" dirty="0">
                          <a:latin typeface="Gill Sans MT"/>
                          <a:cs typeface="Gill Sans MT"/>
                        </a:rPr>
                        <a:t>B-NR</a:t>
                      </a:r>
                      <a:endParaRPr sz="7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67945" indent="-152400">
                        <a:lnSpc>
                          <a:spcPct val="107200"/>
                        </a:lnSpc>
                        <a:spcBef>
                          <a:spcPts val="234"/>
                        </a:spcBef>
                      </a:pPr>
                      <a:r>
                        <a:rPr sz="700" dirty="0">
                          <a:latin typeface="Gill Sans MT"/>
                          <a:cs typeface="Gill Sans MT"/>
                        </a:rPr>
                        <a:t>1.</a:t>
                      </a:r>
                      <a:r>
                        <a:rPr sz="700" spc="225" dirty="0">
                          <a:latin typeface="Gill Sans MT"/>
                          <a:cs typeface="Gill Sans MT"/>
                        </a:rPr>
                        <a:t>  </a:t>
                      </a:r>
                      <a:r>
                        <a:rPr sz="700" dirty="0">
                          <a:latin typeface="Gill Sans MT"/>
                          <a:cs typeface="Gill Sans MT"/>
                        </a:rPr>
                        <a:t>In</a:t>
                      </a:r>
                      <a:r>
                        <a:rPr sz="700" spc="60" dirty="0">
                          <a:latin typeface="Gill Sans MT"/>
                          <a:cs typeface="Gill Sans MT"/>
                        </a:rPr>
                        <a:t> </a:t>
                      </a:r>
                      <a:r>
                        <a:rPr sz="700" dirty="0">
                          <a:latin typeface="Gill Sans MT"/>
                          <a:cs typeface="Gill Sans MT"/>
                        </a:rPr>
                        <a:t>patients</a:t>
                      </a:r>
                      <a:r>
                        <a:rPr sz="700" spc="60" dirty="0">
                          <a:latin typeface="Gill Sans MT"/>
                          <a:cs typeface="Gill Sans MT"/>
                        </a:rPr>
                        <a:t> </a:t>
                      </a:r>
                      <a:r>
                        <a:rPr sz="700" dirty="0">
                          <a:latin typeface="Gill Sans MT"/>
                          <a:cs typeface="Gill Sans MT"/>
                        </a:rPr>
                        <a:t>with</a:t>
                      </a:r>
                      <a:r>
                        <a:rPr sz="700" spc="60" dirty="0">
                          <a:latin typeface="Gill Sans MT"/>
                          <a:cs typeface="Gill Sans MT"/>
                        </a:rPr>
                        <a:t> </a:t>
                      </a:r>
                      <a:r>
                        <a:rPr sz="700" dirty="0">
                          <a:latin typeface="Gill Sans MT"/>
                          <a:cs typeface="Gill Sans MT"/>
                        </a:rPr>
                        <a:t>advanced</a:t>
                      </a:r>
                      <a:r>
                        <a:rPr sz="700" spc="60" dirty="0">
                          <a:latin typeface="Gill Sans MT"/>
                          <a:cs typeface="Gill Sans MT"/>
                        </a:rPr>
                        <a:t> </a:t>
                      </a:r>
                      <a:r>
                        <a:rPr sz="700" dirty="0">
                          <a:latin typeface="Gill Sans MT"/>
                          <a:cs typeface="Gill Sans MT"/>
                        </a:rPr>
                        <a:t>(stage</a:t>
                      </a:r>
                      <a:r>
                        <a:rPr sz="700" spc="60" dirty="0">
                          <a:latin typeface="Gill Sans MT"/>
                          <a:cs typeface="Gill Sans MT"/>
                        </a:rPr>
                        <a:t> </a:t>
                      </a:r>
                      <a:r>
                        <a:rPr sz="700" dirty="0">
                          <a:latin typeface="Gill Sans MT"/>
                          <a:cs typeface="Gill Sans MT"/>
                        </a:rPr>
                        <a:t>D)</a:t>
                      </a:r>
                      <a:r>
                        <a:rPr sz="700" spc="60" dirty="0">
                          <a:latin typeface="Gill Sans MT"/>
                          <a:cs typeface="Gill Sans MT"/>
                        </a:rPr>
                        <a:t> </a:t>
                      </a:r>
                      <a:r>
                        <a:rPr sz="700" dirty="0">
                          <a:latin typeface="Gill Sans MT"/>
                          <a:cs typeface="Gill Sans MT"/>
                        </a:rPr>
                        <a:t>HF</a:t>
                      </a:r>
                      <a:r>
                        <a:rPr sz="700" spc="60" dirty="0">
                          <a:latin typeface="Gill Sans MT"/>
                          <a:cs typeface="Gill Sans MT"/>
                        </a:rPr>
                        <a:t> </a:t>
                      </a:r>
                      <a:r>
                        <a:rPr sz="700" spc="-10" dirty="0">
                          <a:latin typeface="Gill Sans MT"/>
                          <a:cs typeface="Gill Sans MT"/>
                        </a:rPr>
                        <a:t>refrac-</a:t>
                      </a:r>
                      <a:r>
                        <a:rPr sz="700" spc="500" dirty="0">
                          <a:latin typeface="Gill Sans MT"/>
                          <a:cs typeface="Gill Sans MT"/>
                        </a:rPr>
                        <a:t> </a:t>
                      </a:r>
                      <a:r>
                        <a:rPr sz="700" spc="-20" dirty="0">
                          <a:latin typeface="Gill Sans MT"/>
                          <a:cs typeface="Gill Sans MT"/>
                        </a:rPr>
                        <a:t>tory</a:t>
                      </a:r>
                      <a:r>
                        <a:rPr sz="700" spc="30" dirty="0">
                          <a:latin typeface="Gill Sans MT"/>
                          <a:cs typeface="Gill Sans MT"/>
                        </a:rPr>
                        <a:t> </a:t>
                      </a:r>
                      <a:r>
                        <a:rPr sz="700" dirty="0">
                          <a:latin typeface="Gill Sans MT"/>
                          <a:cs typeface="Gill Sans MT"/>
                        </a:rPr>
                        <a:t>to</a:t>
                      </a:r>
                      <a:r>
                        <a:rPr sz="700" spc="35" dirty="0">
                          <a:latin typeface="Gill Sans MT"/>
                          <a:cs typeface="Gill Sans MT"/>
                        </a:rPr>
                        <a:t> </a:t>
                      </a:r>
                      <a:r>
                        <a:rPr sz="700" dirty="0">
                          <a:latin typeface="Gill Sans MT"/>
                          <a:cs typeface="Gill Sans MT"/>
                        </a:rPr>
                        <a:t>GDMT</a:t>
                      </a:r>
                      <a:r>
                        <a:rPr sz="700" spc="30" dirty="0">
                          <a:latin typeface="Gill Sans MT"/>
                          <a:cs typeface="Gill Sans MT"/>
                        </a:rPr>
                        <a:t> </a:t>
                      </a:r>
                      <a:r>
                        <a:rPr sz="700" dirty="0">
                          <a:latin typeface="Gill Sans MT"/>
                          <a:cs typeface="Gill Sans MT"/>
                        </a:rPr>
                        <a:t>and</a:t>
                      </a:r>
                      <a:r>
                        <a:rPr sz="700" spc="35" dirty="0">
                          <a:latin typeface="Gill Sans MT"/>
                          <a:cs typeface="Gill Sans MT"/>
                        </a:rPr>
                        <a:t> </a:t>
                      </a:r>
                      <a:r>
                        <a:rPr sz="700" dirty="0">
                          <a:latin typeface="Gill Sans MT"/>
                          <a:cs typeface="Gill Sans MT"/>
                        </a:rPr>
                        <a:t>device</a:t>
                      </a:r>
                      <a:r>
                        <a:rPr sz="700" spc="35" dirty="0">
                          <a:latin typeface="Gill Sans MT"/>
                          <a:cs typeface="Gill Sans MT"/>
                        </a:rPr>
                        <a:t> </a:t>
                      </a:r>
                      <a:r>
                        <a:rPr sz="700" dirty="0">
                          <a:latin typeface="Gill Sans MT"/>
                          <a:cs typeface="Gill Sans MT"/>
                        </a:rPr>
                        <a:t>therapy</a:t>
                      </a:r>
                      <a:r>
                        <a:rPr sz="700" spc="30" dirty="0">
                          <a:latin typeface="Gill Sans MT"/>
                          <a:cs typeface="Gill Sans MT"/>
                        </a:rPr>
                        <a:t> </a:t>
                      </a:r>
                      <a:r>
                        <a:rPr sz="700" dirty="0">
                          <a:latin typeface="Gill Sans MT"/>
                          <a:cs typeface="Gill Sans MT"/>
                        </a:rPr>
                        <a:t>who</a:t>
                      </a:r>
                      <a:r>
                        <a:rPr sz="700" spc="35" dirty="0">
                          <a:latin typeface="Gill Sans MT"/>
                          <a:cs typeface="Gill Sans MT"/>
                        </a:rPr>
                        <a:t> </a:t>
                      </a:r>
                      <a:r>
                        <a:rPr sz="700" spc="-25" dirty="0">
                          <a:latin typeface="Gill Sans MT"/>
                          <a:cs typeface="Gill Sans MT"/>
                        </a:rPr>
                        <a:t>are</a:t>
                      </a:r>
                      <a:r>
                        <a:rPr sz="700" spc="500" dirty="0">
                          <a:latin typeface="Gill Sans MT"/>
                          <a:cs typeface="Gill Sans MT"/>
                        </a:rPr>
                        <a:t> </a:t>
                      </a:r>
                      <a:r>
                        <a:rPr sz="700" dirty="0">
                          <a:latin typeface="Gill Sans MT"/>
                          <a:cs typeface="Gill Sans MT"/>
                        </a:rPr>
                        <a:t>eligible</a:t>
                      </a:r>
                      <a:r>
                        <a:rPr sz="700" spc="75" dirty="0">
                          <a:latin typeface="Gill Sans MT"/>
                          <a:cs typeface="Gill Sans MT"/>
                        </a:rPr>
                        <a:t> </a:t>
                      </a:r>
                      <a:r>
                        <a:rPr sz="700" spc="-10" dirty="0">
                          <a:latin typeface="Gill Sans MT"/>
                          <a:cs typeface="Gill Sans MT"/>
                        </a:rPr>
                        <a:t>for</a:t>
                      </a:r>
                      <a:r>
                        <a:rPr sz="700" spc="75" dirty="0">
                          <a:latin typeface="Gill Sans MT"/>
                          <a:cs typeface="Gill Sans MT"/>
                        </a:rPr>
                        <a:t> </a:t>
                      </a:r>
                      <a:r>
                        <a:rPr sz="700" dirty="0">
                          <a:latin typeface="Gill Sans MT"/>
                          <a:cs typeface="Gill Sans MT"/>
                        </a:rPr>
                        <a:t>and</a:t>
                      </a:r>
                      <a:r>
                        <a:rPr sz="700" spc="75" dirty="0">
                          <a:latin typeface="Gill Sans MT"/>
                          <a:cs typeface="Gill Sans MT"/>
                        </a:rPr>
                        <a:t> </a:t>
                      </a:r>
                      <a:r>
                        <a:rPr sz="700" dirty="0">
                          <a:latin typeface="Gill Sans MT"/>
                          <a:cs typeface="Gill Sans MT"/>
                        </a:rPr>
                        <a:t>awaiting</a:t>
                      </a:r>
                      <a:r>
                        <a:rPr sz="700" spc="80" dirty="0">
                          <a:latin typeface="Gill Sans MT"/>
                          <a:cs typeface="Gill Sans MT"/>
                        </a:rPr>
                        <a:t> </a:t>
                      </a:r>
                      <a:r>
                        <a:rPr sz="700" spc="70" dirty="0">
                          <a:latin typeface="Gill Sans MT"/>
                          <a:cs typeface="Gill Sans MT"/>
                        </a:rPr>
                        <a:t>MCS</a:t>
                      </a:r>
                      <a:r>
                        <a:rPr sz="700" spc="75" dirty="0">
                          <a:latin typeface="Gill Sans MT"/>
                          <a:cs typeface="Gill Sans MT"/>
                        </a:rPr>
                        <a:t> </a:t>
                      </a:r>
                      <a:r>
                        <a:rPr sz="700" spc="-30" dirty="0">
                          <a:latin typeface="Gill Sans MT"/>
                          <a:cs typeface="Gill Sans MT"/>
                        </a:rPr>
                        <a:t>or</a:t>
                      </a:r>
                      <a:r>
                        <a:rPr sz="700" spc="75" dirty="0">
                          <a:latin typeface="Gill Sans MT"/>
                          <a:cs typeface="Gill Sans MT"/>
                        </a:rPr>
                        <a:t> </a:t>
                      </a:r>
                      <a:r>
                        <a:rPr sz="700" dirty="0">
                          <a:latin typeface="Gill Sans MT"/>
                          <a:cs typeface="Gill Sans MT"/>
                        </a:rPr>
                        <a:t>cardiac</a:t>
                      </a:r>
                      <a:r>
                        <a:rPr sz="700" spc="75" dirty="0">
                          <a:latin typeface="Gill Sans MT"/>
                          <a:cs typeface="Gill Sans MT"/>
                        </a:rPr>
                        <a:t> </a:t>
                      </a:r>
                      <a:r>
                        <a:rPr sz="700" spc="-10" dirty="0">
                          <a:latin typeface="Gill Sans MT"/>
                          <a:cs typeface="Gill Sans MT"/>
                        </a:rPr>
                        <a:t>trans-</a:t>
                      </a:r>
                      <a:r>
                        <a:rPr sz="700" spc="500" dirty="0">
                          <a:latin typeface="Gill Sans MT"/>
                          <a:cs typeface="Gill Sans MT"/>
                        </a:rPr>
                        <a:t> </a:t>
                      </a:r>
                      <a:r>
                        <a:rPr sz="700" dirty="0">
                          <a:latin typeface="Gill Sans MT"/>
                          <a:cs typeface="Gill Sans MT"/>
                        </a:rPr>
                        <a:t>plantation,</a:t>
                      </a:r>
                      <a:r>
                        <a:rPr sz="700" spc="90" dirty="0">
                          <a:latin typeface="Gill Sans MT"/>
                          <a:cs typeface="Gill Sans MT"/>
                        </a:rPr>
                        <a:t> </a:t>
                      </a:r>
                      <a:r>
                        <a:rPr sz="700" dirty="0">
                          <a:latin typeface="Gill Sans MT"/>
                          <a:cs typeface="Gill Sans MT"/>
                        </a:rPr>
                        <a:t>continuous</a:t>
                      </a:r>
                      <a:r>
                        <a:rPr sz="700" spc="90" dirty="0">
                          <a:latin typeface="Gill Sans MT"/>
                          <a:cs typeface="Gill Sans MT"/>
                        </a:rPr>
                        <a:t> </a:t>
                      </a:r>
                      <a:r>
                        <a:rPr sz="700" dirty="0">
                          <a:latin typeface="Gill Sans MT"/>
                          <a:cs typeface="Gill Sans MT"/>
                        </a:rPr>
                        <a:t>intravenous</a:t>
                      </a:r>
                      <a:r>
                        <a:rPr sz="700" spc="90" dirty="0">
                          <a:latin typeface="Gill Sans MT"/>
                          <a:cs typeface="Gill Sans MT"/>
                        </a:rPr>
                        <a:t> </a:t>
                      </a:r>
                      <a:r>
                        <a:rPr sz="700" spc="-10" dirty="0">
                          <a:latin typeface="Gill Sans MT"/>
                          <a:cs typeface="Gill Sans MT"/>
                        </a:rPr>
                        <a:t>inotropic</a:t>
                      </a:r>
                      <a:r>
                        <a:rPr sz="700" spc="500" dirty="0">
                          <a:latin typeface="Gill Sans MT"/>
                          <a:cs typeface="Gill Sans MT"/>
                        </a:rPr>
                        <a:t> </a:t>
                      </a:r>
                      <a:r>
                        <a:rPr sz="700" dirty="0">
                          <a:latin typeface="Gill Sans MT"/>
                          <a:cs typeface="Gill Sans MT"/>
                        </a:rPr>
                        <a:t>support</a:t>
                      </a:r>
                      <a:r>
                        <a:rPr sz="700" spc="70" dirty="0">
                          <a:latin typeface="Gill Sans MT"/>
                          <a:cs typeface="Gill Sans MT"/>
                        </a:rPr>
                        <a:t> </a:t>
                      </a:r>
                      <a:r>
                        <a:rPr sz="700" dirty="0">
                          <a:latin typeface="Gill Sans MT"/>
                          <a:cs typeface="Gill Sans MT"/>
                        </a:rPr>
                        <a:t>is</a:t>
                      </a:r>
                      <a:r>
                        <a:rPr sz="700" spc="75" dirty="0">
                          <a:latin typeface="Gill Sans MT"/>
                          <a:cs typeface="Gill Sans MT"/>
                        </a:rPr>
                        <a:t> </a:t>
                      </a:r>
                      <a:r>
                        <a:rPr sz="700" dirty="0">
                          <a:latin typeface="Gill Sans MT"/>
                          <a:cs typeface="Gill Sans MT"/>
                        </a:rPr>
                        <a:t>reasonable</a:t>
                      </a:r>
                      <a:r>
                        <a:rPr sz="700" spc="70" dirty="0">
                          <a:latin typeface="Gill Sans MT"/>
                          <a:cs typeface="Gill Sans MT"/>
                        </a:rPr>
                        <a:t> </a:t>
                      </a:r>
                      <a:r>
                        <a:rPr sz="700" spc="55" dirty="0">
                          <a:latin typeface="Gill Sans MT"/>
                          <a:cs typeface="Gill Sans MT"/>
                        </a:rPr>
                        <a:t>as</a:t>
                      </a:r>
                      <a:r>
                        <a:rPr sz="700" spc="75" dirty="0">
                          <a:latin typeface="Gill Sans MT"/>
                          <a:cs typeface="Gill Sans MT"/>
                        </a:rPr>
                        <a:t> </a:t>
                      </a:r>
                      <a:r>
                        <a:rPr sz="700" dirty="0">
                          <a:latin typeface="Gill Sans MT"/>
                          <a:cs typeface="Gill Sans MT"/>
                        </a:rPr>
                        <a:t>“bridge</a:t>
                      </a:r>
                      <a:r>
                        <a:rPr sz="700" spc="75" dirty="0">
                          <a:latin typeface="Gill Sans MT"/>
                          <a:cs typeface="Gill Sans MT"/>
                        </a:rPr>
                        <a:t> </a:t>
                      </a:r>
                      <a:r>
                        <a:rPr sz="700" spc="-10" dirty="0">
                          <a:latin typeface="Gill Sans MT"/>
                          <a:cs typeface="Gill Sans MT"/>
                        </a:rPr>
                        <a:t>therapy.”</a:t>
                      </a:r>
                      <a:r>
                        <a:rPr sz="600" spc="-15" baseline="34722" dirty="0">
                          <a:latin typeface="Gill Sans MT"/>
                          <a:cs typeface="Gill Sans MT"/>
                        </a:rPr>
                        <a:t>1–4</a:t>
                      </a:r>
                      <a:endParaRPr sz="600" baseline="34722">
                        <a:latin typeface="Gill Sans MT"/>
                        <a:cs typeface="Gill Sans MT"/>
                      </a:endParaRPr>
                    </a:p>
                  </a:txBody>
                  <a:tcPr marL="0" marR="0" marT="29844"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2"/>
                  </a:ext>
                </a:extLst>
              </a:tr>
              <a:tr h="861694">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15"/>
                        </a:spcBef>
                      </a:pPr>
                      <a:endParaRPr sz="950">
                        <a:latin typeface="Times New Roman"/>
                        <a:cs typeface="Times New Roman"/>
                      </a:endParaRPr>
                    </a:p>
                    <a:p>
                      <a:pPr algn="ctr">
                        <a:lnSpc>
                          <a:spcPct val="100000"/>
                        </a:lnSpc>
                      </a:pPr>
                      <a:r>
                        <a:rPr sz="700" b="1" spc="-25" dirty="0">
                          <a:latin typeface="Gill Sans MT"/>
                          <a:cs typeface="Gill Sans MT"/>
                        </a:rPr>
                        <a:t>2b</a:t>
                      </a:r>
                      <a:endParaRPr sz="7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AA74B"/>
                    </a:solidFill>
                  </a:tcPr>
                </a:tc>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15"/>
                        </a:spcBef>
                      </a:pPr>
                      <a:endParaRPr sz="950">
                        <a:latin typeface="Times New Roman"/>
                        <a:cs typeface="Times New Roman"/>
                      </a:endParaRPr>
                    </a:p>
                    <a:p>
                      <a:pPr algn="ctr">
                        <a:lnSpc>
                          <a:spcPct val="100000"/>
                        </a:lnSpc>
                      </a:pPr>
                      <a:r>
                        <a:rPr sz="700" b="1" spc="-25" dirty="0">
                          <a:latin typeface="Gill Sans MT"/>
                          <a:cs typeface="Gill Sans MT"/>
                        </a:rPr>
                        <a:t>B-NR</a:t>
                      </a:r>
                      <a:endParaRPr sz="7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59055" indent="-152400">
                        <a:lnSpc>
                          <a:spcPct val="107200"/>
                        </a:lnSpc>
                        <a:spcBef>
                          <a:spcPts val="190"/>
                        </a:spcBef>
                      </a:pPr>
                      <a:r>
                        <a:rPr sz="700" dirty="0">
                          <a:latin typeface="Gill Sans MT"/>
                          <a:cs typeface="Gill Sans MT"/>
                        </a:rPr>
                        <a:t>2.</a:t>
                      </a:r>
                      <a:r>
                        <a:rPr sz="700" spc="210" dirty="0">
                          <a:latin typeface="Gill Sans MT"/>
                          <a:cs typeface="Gill Sans MT"/>
                        </a:rPr>
                        <a:t>  </a:t>
                      </a:r>
                      <a:r>
                        <a:rPr sz="700" dirty="0">
                          <a:latin typeface="Gill Sans MT"/>
                          <a:cs typeface="Gill Sans MT"/>
                        </a:rPr>
                        <a:t>In</a:t>
                      </a:r>
                      <a:r>
                        <a:rPr sz="700" spc="65" dirty="0">
                          <a:latin typeface="Gill Sans MT"/>
                          <a:cs typeface="Gill Sans MT"/>
                        </a:rPr>
                        <a:t> </a:t>
                      </a:r>
                      <a:r>
                        <a:rPr sz="700" dirty="0">
                          <a:latin typeface="Gill Sans MT"/>
                          <a:cs typeface="Gill Sans MT"/>
                        </a:rPr>
                        <a:t>select</a:t>
                      </a:r>
                      <a:r>
                        <a:rPr sz="700" spc="65" dirty="0">
                          <a:latin typeface="Gill Sans MT"/>
                          <a:cs typeface="Gill Sans MT"/>
                        </a:rPr>
                        <a:t> </a:t>
                      </a:r>
                      <a:r>
                        <a:rPr sz="700" dirty="0">
                          <a:latin typeface="Gill Sans MT"/>
                          <a:cs typeface="Gill Sans MT"/>
                        </a:rPr>
                        <a:t>patients</a:t>
                      </a:r>
                      <a:r>
                        <a:rPr sz="700" spc="65" dirty="0">
                          <a:latin typeface="Gill Sans MT"/>
                          <a:cs typeface="Gill Sans MT"/>
                        </a:rPr>
                        <a:t> </a:t>
                      </a:r>
                      <a:r>
                        <a:rPr sz="700" dirty="0">
                          <a:latin typeface="Gill Sans MT"/>
                          <a:cs typeface="Gill Sans MT"/>
                        </a:rPr>
                        <a:t>with</a:t>
                      </a:r>
                      <a:r>
                        <a:rPr sz="700" spc="65" dirty="0">
                          <a:latin typeface="Gill Sans MT"/>
                          <a:cs typeface="Gill Sans MT"/>
                        </a:rPr>
                        <a:t> </a:t>
                      </a:r>
                      <a:r>
                        <a:rPr sz="700" dirty="0">
                          <a:latin typeface="Gill Sans MT"/>
                          <a:cs typeface="Gill Sans MT"/>
                        </a:rPr>
                        <a:t>stage</a:t>
                      </a:r>
                      <a:r>
                        <a:rPr sz="700" spc="65" dirty="0">
                          <a:latin typeface="Gill Sans MT"/>
                          <a:cs typeface="Gill Sans MT"/>
                        </a:rPr>
                        <a:t> </a:t>
                      </a:r>
                      <a:r>
                        <a:rPr sz="700" dirty="0">
                          <a:latin typeface="Gill Sans MT"/>
                          <a:cs typeface="Gill Sans MT"/>
                        </a:rPr>
                        <a:t>D</a:t>
                      </a:r>
                      <a:r>
                        <a:rPr sz="700" spc="65" dirty="0">
                          <a:latin typeface="Gill Sans MT"/>
                          <a:cs typeface="Gill Sans MT"/>
                        </a:rPr>
                        <a:t> </a:t>
                      </a:r>
                      <a:r>
                        <a:rPr sz="700" dirty="0">
                          <a:latin typeface="Gill Sans MT"/>
                          <a:cs typeface="Gill Sans MT"/>
                        </a:rPr>
                        <a:t>HF,</a:t>
                      </a:r>
                      <a:r>
                        <a:rPr sz="700" spc="65" dirty="0">
                          <a:latin typeface="Gill Sans MT"/>
                          <a:cs typeface="Gill Sans MT"/>
                        </a:rPr>
                        <a:t> </a:t>
                      </a:r>
                      <a:r>
                        <a:rPr sz="700" spc="-10" dirty="0">
                          <a:latin typeface="Gill Sans MT"/>
                          <a:cs typeface="Gill Sans MT"/>
                        </a:rPr>
                        <a:t>despite</a:t>
                      </a:r>
                      <a:r>
                        <a:rPr sz="700" spc="500" dirty="0">
                          <a:latin typeface="Gill Sans MT"/>
                          <a:cs typeface="Gill Sans MT"/>
                        </a:rPr>
                        <a:t> </a:t>
                      </a:r>
                      <a:r>
                        <a:rPr sz="700" dirty="0">
                          <a:latin typeface="Gill Sans MT"/>
                          <a:cs typeface="Gill Sans MT"/>
                        </a:rPr>
                        <a:t>optimal</a:t>
                      </a:r>
                      <a:r>
                        <a:rPr sz="700" spc="85" dirty="0">
                          <a:latin typeface="Gill Sans MT"/>
                          <a:cs typeface="Gill Sans MT"/>
                        </a:rPr>
                        <a:t> </a:t>
                      </a:r>
                      <a:r>
                        <a:rPr sz="700" dirty="0">
                          <a:latin typeface="Gill Sans MT"/>
                          <a:cs typeface="Gill Sans MT"/>
                        </a:rPr>
                        <a:t>GDMT</a:t>
                      </a:r>
                      <a:r>
                        <a:rPr sz="700" spc="85" dirty="0">
                          <a:latin typeface="Gill Sans MT"/>
                          <a:cs typeface="Gill Sans MT"/>
                        </a:rPr>
                        <a:t> </a:t>
                      </a:r>
                      <a:r>
                        <a:rPr sz="700" dirty="0">
                          <a:latin typeface="Gill Sans MT"/>
                          <a:cs typeface="Gill Sans MT"/>
                        </a:rPr>
                        <a:t>and</a:t>
                      </a:r>
                      <a:r>
                        <a:rPr sz="700" spc="90" dirty="0">
                          <a:latin typeface="Gill Sans MT"/>
                          <a:cs typeface="Gill Sans MT"/>
                        </a:rPr>
                        <a:t> </a:t>
                      </a:r>
                      <a:r>
                        <a:rPr sz="700" dirty="0">
                          <a:latin typeface="Gill Sans MT"/>
                          <a:cs typeface="Gill Sans MT"/>
                        </a:rPr>
                        <a:t>device</a:t>
                      </a:r>
                      <a:r>
                        <a:rPr sz="700" spc="85" dirty="0">
                          <a:latin typeface="Gill Sans MT"/>
                          <a:cs typeface="Gill Sans MT"/>
                        </a:rPr>
                        <a:t> </a:t>
                      </a:r>
                      <a:r>
                        <a:rPr sz="700" dirty="0">
                          <a:latin typeface="Gill Sans MT"/>
                          <a:cs typeface="Gill Sans MT"/>
                        </a:rPr>
                        <a:t>therapy</a:t>
                      </a:r>
                      <a:r>
                        <a:rPr sz="700" spc="90" dirty="0">
                          <a:latin typeface="Gill Sans MT"/>
                          <a:cs typeface="Gill Sans MT"/>
                        </a:rPr>
                        <a:t> </a:t>
                      </a:r>
                      <a:r>
                        <a:rPr sz="700" dirty="0">
                          <a:latin typeface="Gill Sans MT"/>
                          <a:cs typeface="Gill Sans MT"/>
                        </a:rPr>
                        <a:t>who</a:t>
                      </a:r>
                      <a:r>
                        <a:rPr sz="700" spc="85" dirty="0">
                          <a:latin typeface="Gill Sans MT"/>
                          <a:cs typeface="Gill Sans MT"/>
                        </a:rPr>
                        <a:t> </a:t>
                      </a:r>
                      <a:r>
                        <a:rPr sz="700" spc="-25" dirty="0">
                          <a:latin typeface="Gill Sans MT"/>
                          <a:cs typeface="Gill Sans MT"/>
                        </a:rPr>
                        <a:t>are</a:t>
                      </a:r>
                      <a:r>
                        <a:rPr sz="700" spc="500" dirty="0">
                          <a:latin typeface="Gill Sans MT"/>
                          <a:cs typeface="Gill Sans MT"/>
                        </a:rPr>
                        <a:t> </a:t>
                      </a:r>
                      <a:r>
                        <a:rPr sz="700" dirty="0">
                          <a:latin typeface="Gill Sans MT"/>
                          <a:cs typeface="Gill Sans MT"/>
                        </a:rPr>
                        <a:t>ineligible</a:t>
                      </a:r>
                      <a:r>
                        <a:rPr sz="700" spc="60" dirty="0">
                          <a:latin typeface="Gill Sans MT"/>
                          <a:cs typeface="Gill Sans MT"/>
                        </a:rPr>
                        <a:t> </a:t>
                      </a:r>
                      <a:r>
                        <a:rPr sz="700" dirty="0">
                          <a:latin typeface="Gill Sans MT"/>
                          <a:cs typeface="Gill Sans MT"/>
                        </a:rPr>
                        <a:t>for</a:t>
                      </a:r>
                      <a:r>
                        <a:rPr sz="700" spc="60" dirty="0">
                          <a:latin typeface="Gill Sans MT"/>
                          <a:cs typeface="Gill Sans MT"/>
                        </a:rPr>
                        <a:t> </a:t>
                      </a:r>
                      <a:r>
                        <a:rPr sz="700" dirty="0">
                          <a:latin typeface="Gill Sans MT"/>
                          <a:cs typeface="Gill Sans MT"/>
                        </a:rPr>
                        <a:t>either</a:t>
                      </a:r>
                      <a:r>
                        <a:rPr sz="700" spc="65" dirty="0">
                          <a:latin typeface="Gill Sans MT"/>
                          <a:cs typeface="Gill Sans MT"/>
                        </a:rPr>
                        <a:t> </a:t>
                      </a:r>
                      <a:r>
                        <a:rPr sz="700" spc="75" dirty="0">
                          <a:latin typeface="Gill Sans MT"/>
                          <a:cs typeface="Gill Sans MT"/>
                        </a:rPr>
                        <a:t>MCS</a:t>
                      </a:r>
                      <a:r>
                        <a:rPr sz="700" spc="60" dirty="0">
                          <a:latin typeface="Gill Sans MT"/>
                          <a:cs typeface="Gill Sans MT"/>
                        </a:rPr>
                        <a:t> </a:t>
                      </a:r>
                      <a:r>
                        <a:rPr sz="700" spc="-10" dirty="0">
                          <a:latin typeface="Gill Sans MT"/>
                          <a:cs typeface="Gill Sans MT"/>
                        </a:rPr>
                        <a:t>or</a:t>
                      </a:r>
                      <a:r>
                        <a:rPr sz="700" spc="60" dirty="0">
                          <a:latin typeface="Gill Sans MT"/>
                          <a:cs typeface="Gill Sans MT"/>
                        </a:rPr>
                        <a:t> </a:t>
                      </a:r>
                      <a:r>
                        <a:rPr sz="700" dirty="0">
                          <a:latin typeface="Gill Sans MT"/>
                          <a:cs typeface="Gill Sans MT"/>
                        </a:rPr>
                        <a:t>cardiac</a:t>
                      </a:r>
                      <a:r>
                        <a:rPr sz="700" spc="65" dirty="0">
                          <a:latin typeface="Gill Sans MT"/>
                          <a:cs typeface="Gill Sans MT"/>
                        </a:rPr>
                        <a:t> </a:t>
                      </a:r>
                      <a:r>
                        <a:rPr sz="700" spc="-10" dirty="0">
                          <a:latin typeface="Gill Sans MT"/>
                          <a:cs typeface="Gill Sans MT"/>
                        </a:rPr>
                        <a:t>transplan-</a:t>
                      </a:r>
                      <a:r>
                        <a:rPr sz="700" spc="500" dirty="0">
                          <a:latin typeface="Gill Sans MT"/>
                          <a:cs typeface="Gill Sans MT"/>
                        </a:rPr>
                        <a:t> </a:t>
                      </a:r>
                      <a:r>
                        <a:rPr sz="700" dirty="0">
                          <a:latin typeface="Gill Sans MT"/>
                          <a:cs typeface="Gill Sans MT"/>
                        </a:rPr>
                        <a:t>tation,</a:t>
                      </a:r>
                      <a:r>
                        <a:rPr sz="700" spc="90" dirty="0">
                          <a:latin typeface="Gill Sans MT"/>
                          <a:cs typeface="Gill Sans MT"/>
                        </a:rPr>
                        <a:t> </a:t>
                      </a:r>
                      <a:r>
                        <a:rPr sz="700" dirty="0">
                          <a:latin typeface="Gill Sans MT"/>
                          <a:cs typeface="Gill Sans MT"/>
                        </a:rPr>
                        <a:t>continuous</a:t>
                      </a:r>
                      <a:r>
                        <a:rPr sz="700" spc="95" dirty="0">
                          <a:latin typeface="Gill Sans MT"/>
                          <a:cs typeface="Gill Sans MT"/>
                        </a:rPr>
                        <a:t> </a:t>
                      </a:r>
                      <a:r>
                        <a:rPr sz="700" dirty="0">
                          <a:latin typeface="Gill Sans MT"/>
                          <a:cs typeface="Gill Sans MT"/>
                        </a:rPr>
                        <a:t>intravenous</a:t>
                      </a:r>
                      <a:r>
                        <a:rPr sz="700" spc="95" dirty="0">
                          <a:latin typeface="Gill Sans MT"/>
                          <a:cs typeface="Gill Sans MT"/>
                        </a:rPr>
                        <a:t> </a:t>
                      </a:r>
                      <a:r>
                        <a:rPr sz="700" dirty="0">
                          <a:latin typeface="Gill Sans MT"/>
                          <a:cs typeface="Gill Sans MT"/>
                        </a:rPr>
                        <a:t>inotropic</a:t>
                      </a:r>
                      <a:r>
                        <a:rPr sz="700" spc="95" dirty="0">
                          <a:latin typeface="Gill Sans MT"/>
                          <a:cs typeface="Gill Sans MT"/>
                        </a:rPr>
                        <a:t> </a:t>
                      </a:r>
                      <a:r>
                        <a:rPr sz="700" spc="-20" dirty="0">
                          <a:latin typeface="Gill Sans MT"/>
                          <a:cs typeface="Gill Sans MT"/>
                        </a:rPr>
                        <a:t>sup-</a:t>
                      </a:r>
                      <a:r>
                        <a:rPr sz="700" spc="500" dirty="0">
                          <a:latin typeface="Gill Sans MT"/>
                          <a:cs typeface="Gill Sans MT"/>
                        </a:rPr>
                        <a:t> </a:t>
                      </a:r>
                      <a:r>
                        <a:rPr sz="700" dirty="0">
                          <a:latin typeface="Gill Sans MT"/>
                          <a:cs typeface="Gill Sans MT"/>
                        </a:rPr>
                        <a:t>port</a:t>
                      </a:r>
                      <a:r>
                        <a:rPr sz="700" spc="80" dirty="0">
                          <a:latin typeface="Gill Sans MT"/>
                          <a:cs typeface="Gill Sans MT"/>
                        </a:rPr>
                        <a:t> </a:t>
                      </a:r>
                      <a:r>
                        <a:rPr sz="700" dirty="0">
                          <a:latin typeface="Gill Sans MT"/>
                          <a:cs typeface="Gill Sans MT"/>
                        </a:rPr>
                        <a:t>may</a:t>
                      </a:r>
                      <a:r>
                        <a:rPr sz="700" spc="85" dirty="0">
                          <a:latin typeface="Gill Sans MT"/>
                          <a:cs typeface="Gill Sans MT"/>
                        </a:rPr>
                        <a:t> </a:t>
                      </a:r>
                      <a:r>
                        <a:rPr sz="700" dirty="0">
                          <a:latin typeface="Gill Sans MT"/>
                          <a:cs typeface="Gill Sans MT"/>
                        </a:rPr>
                        <a:t>be</a:t>
                      </a:r>
                      <a:r>
                        <a:rPr sz="700" spc="80" dirty="0">
                          <a:latin typeface="Gill Sans MT"/>
                          <a:cs typeface="Gill Sans MT"/>
                        </a:rPr>
                        <a:t> </a:t>
                      </a:r>
                      <a:r>
                        <a:rPr sz="700" dirty="0">
                          <a:latin typeface="Gill Sans MT"/>
                          <a:cs typeface="Gill Sans MT"/>
                        </a:rPr>
                        <a:t>considered</a:t>
                      </a:r>
                      <a:r>
                        <a:rPr sz="700" spc="85" dirty="0">
                          <a:latin typeface="Gill Sans MT"/>
                          <a:cs typeface="Gill Sans MT"/>
                        </a:rPr>
                        <a:t> </a:t>
                      </a:r>
                      <a:r>
                        <a:rPr sz="700" spc="55" dirty="0">
                          <a:latin typeface="Gill Sans MT"/>
                          <a:cs typeface="Gill Sans MT"/>
                        </a:rPr>
                        <a:t>as</a:t>
                      </a:r>
                      <a:r>
                        <a:rPr sz="700" spc="80" dirty="0">
                          <a:latin typeface="Gill Sans MT"/>
                          <a:cs typeface="Gill Sans MT"/>
                        </a:rPr>
                        <a:t> </a:t>
                      </a:r>
                      <a:r>
                        <a:rPr sz="700" dirty="0">
                          <a:latin typeface="Gill Sans MT"/>
                          <a:cs typeface="Gill Sans MT"/>
                        </a:rPr>
                        <a:t>palliative</a:t>
                      </a:r>
                      <a:r>
                        <a:rPr sz="700" spc="85" dirty="0">
                          <a:latin typeface="Gill Sans MT"/>
                          <a:cs typeface="Gill Sans MT"/>
                        </a:rPr>
                        <a:t> </a:t>
                      </a:r>
                      <a:r>
                        <a:rPr sz="700" spc="-10" dirty="0">
                          <a:latin typeface="Gill Sans MT"/>
                          <a:cs typeface="Gill Sans MT"/>
                        </a:rPr>
                        <a:t>therapy</a:t>
                      </a:r>
                      <a:r>
                        <a:rPr sz="700" spc="500" dirty="0">
                          <a:latin typeface="Gill Sans MT"/>
                          <a:cs typeface="Gill Sans MT"/>
                        </a:rPr>
                        <a:t> </a:t>
                      </a:r>
                      <a:r>
                        <a:rPr sz="700" dirty="0">
                          <a:latin typeface="Gill Sans MT"/>
                          <a:cs typeface="Gill Sans MT"/>
                        </a:rPr>
                        <a:t>for</a:t>
                      </a:r>
                      <a:r>
                        <a:rPr sz="700" spc="35" dirty="0">
                          <a:latin typeface="Gill Sans MT"/>
                          <a:cs typeface="Gill Sans MT"/>
                        </a:rPr>
                        <a:t> </a:t>
                      </a:r>
                      <a:r>
                        <a:rPr sz="700" dirty="0">
                          <a:latin typeface="Gill Sans MT"/>
                          <a:cs typeface="Gill Sans MT"/>
                        </a:rPr>
                        <a:t>symptom</a:t>
                      </a:r>
                      <a:r>
                        <a:rPr sz="700" spc="40" dirty="0">
                          <a:latin typeface="Gill Sans MT"/>
                          <a:cs typeface="Gill Sans MT"/>
                        </a:rPr>
                        <a:t> </a:t>
                      </a:r>
                      <a:r>
                        <a:rPr sz="700" dirty="0">
                          <a:latin typeface="Gill Sans MT"/>
                          <a:cs typeface="Gill Sans MT"/>
                        </a:rPr>
                        <a:t>control</a:t>
                      </a:r>
                      <a:r>
                        <a:rPr sz="700" spc="40" dirty="0">
                          <a:latin typeface="Gill Sans MT"/>
                          <a:cs typeface="Gill Sans MT"/>
                        </a:rPr>
                        <a:t> </a:t>
                      </a:r>
                      <a:r>
                        <a:rPr sz="700" dirty="0">
                          <a:latin typeface="Gill Sans MT"/>
                          <a:cs typeface="Gill Sans MT"/>
                        </a:rPr>
                        <a:t>and</a:t>
                      </a:r>
                      <a:r>
                        <a:rPr sz="700" spc="35" dirty="0">
                          <a:latin typeface="Gill Sans MT"/>
                          <a:cs typeface="Gill Sans MT"/>
                        </a:rPr>
                        <a:t> </a:t>
                      </a:r>
                      <a:r>
                        <a:rPr sz="700" dirty="0">
                          <a:latin typeface="Gill Sans MT"/>
                          <a:cs typeface="Gill Sans MT"/>
                        </a:rPr>
                        <a:t>improvement</a:t>
                      </a:r>
                      <a:r>
                        <a:rPr sz="700" spc="40" dirty="0">
                          <a:latin typeface="Gill Sans MT"/>
                          <a:cs typeface="Gill Sans MT"/>
                        </a:rPr>
                        <a:t> </a:t>
                      </a:r>
                      <a:r>
                        <a:rPr sz="700" dirty="0">
                          <a:latin typeface="Gill Sans MT"/>
                          <a:cs typeface="Gill Sans MT"/>
                        </a:rPr>
                        <a:t>in</a:t>
                      </a:r>
                      <a:r>
                        <a:rPr sz="700" spc="40" dirty="0">
                          <a:latin typeface="Gill Sans MT"/>
                          <a:cs typeface="Gill Sans MT"/>
                        </a:rPr>
                        <a:t> </a:t>
                      </a:r>
                      <a:r>
                        <a:rPr sz="700" spc="-10" dirty="0">
                          <a:latin typeface="Gill Sans MT"/>
                          <a:cs typeface="Gill Sans MT"/>
                        </a:rPr>
                        <a:t>func-</a:t>
                      </a:r>
                      <a:r>
                        <a:rPr sz="700" spc="500" dirty="0">
                          <a:latin typeface="Gill Sans MT"/>
                          <a:cs typeface="Gill Sans MT"/>
                        </a:rPr>
                        <a:t> </a:t>
                      </a:r>
                      <a:r>
                        <a:rPr sz="700" dirty="0">
                          <a:latin typeface="Gill Sans MT"/>
                          <a:cs typeface="Gill Sans MT"/>
                        </a:rPr>
                        <a:t>tional</a:t>
                      </a:r>
                      <a:r>
                        <a:rPr sz="700" spc="30" dirty="0">
                          <a:latin typeface="Gill Sans MT"/>
                          <a:cs typeface="Gill Sans MT"/>
                        </a:rPr>
                        <a:t> </a:t>
                      </a:r>
                      <a:r>
                        <a:rPr sz="700" spc="-10" dirty="0">
                          <a:latin typeface="Gill Sans MT"/>
                          <a:cs typeface="Gill Sans MT"/>
                        </a:rPr>
                        <a:t>status.</a:t>
                      </a:r>
                      <a:r>
                        <a:rPr sz="600" spc="-15" baseline="34722" dirty="0">
                          <a:latin typeface="Gill Sans MT"/>
                          <a:cs typeface="Gill Sans MT"/>
                        </a:rPr>
                        <a:t>5–7</a:t>
                      </a:r>
                      <a:endParaRPr sz="600" baseline="34722">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3"/>
                  </a:ext>
                </a:extLst>
              </a:tr>
              <a:tr h="632460">
                <a:tc>
                  <a:txBody>
                    <a:bodyPr/>
                    <a:lstStyle/>
                    <a:p>
                      <a:pPr>
                        <a:lnSpc>
                          <a:spcPct val="100000"/>
                        </a:lnSpc>
                      </a:pPr>
                      <a:endParaRPr sz="800">
                        <a:latin typeface="Times New Roman"/>
                        <a:cs typeface="Times New Roman"/>
                      </a:endParaRPr>
                    </a:p>
                    <a:p>
                      <a:pPr>
                        <a:lnSpc>
                          <a:spcPct val="100000"/>
                        </a:lnSpc>
                        <a:spcBef>
                          <a:spcPts val="35"/>
                        </a:spcBef>
                      </a:pPr>
                      <a:endParaRPr sz="950">
                        <a:latin typeface="Times New Roman"/>
                        <a:cs typeface="Times New Roman"/>
                      </a:endParaRPr>
                    </a:p>
                    <a:p>
                      <a:pPr algn="ctr">
                        <a:lnSpc>
                          <a:spcPct val="100000"/>
                        </a:lnSpc>
                      </a:pPr>
                      <a:r>
                        <a:rPr sz="700" b="1" dirty="0">
                          <a:latin typeface="Gill Sans MT"/>
                          <a:cs typeface="Gill Sans MT"/>
                        </a:rPr>
                        <a:t>3:</a:t>
                      </a:r>
                      <a:r>
                        <a:rPr sz="700" b="1" spc="10" dirty="0">
                          <a:latin typeface="Gill Sans MT"/>
                          <a:cs typeface="Gill Sans MT"/>
                        </a:rPr>
                        <a:t> </a:t>
                      </a:r>
                      <a:r>
                        <a:rPr sz="700" b="1" spc="-20" dirty="0">
                          <a:latin typeface="Gill Sans MT"/>
                          <a:cs typeface="Gill Sans MT"/>
                        </a:rPr>
                        <a:t>Harm</a:t>
                      </a:r>
                      <a:endParaRPr sz="7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ED2027"/>
                    </a:solidFill>
                  </a:tcPr>
                </a:tc>
                <a:tc>
                  <a:txBody>
                    <a:bodyPr/>
                    <a:lstStyle/>
                    <a:p>
                      <a:pPr>
                        <a:lnSpc>
                          <a:spcPct val="100000"/>
                        </a:lnSpc>
                      </a:pPr>
                      <a:endParaRPr sz="800">
                        <a:latin typeface="Times New Roman"/>
                        <a:cs typeface="Times New Roman"/>
                      </a:endParaRPr>
                    </a:p>
                    <a:p>
                      <a:pPr>
                        <a:lnSpc>
                          <a:spcPct val="100000"/>
                        </a:lnSpc>
                        <a:spcBef>
                          <a:spcPts val="35"/>
                        </a:spcBef>
                      </a:pPr>
                      <a:endParaRPr sz="950">
                        <a:latin typeface="Times New Roman"/>
                        <a:cs typeface="Times New Roman"/>
                      </a:endParaRPr>
                    </a:p>
                    <a:p>
                      <a:pPr algn="ctr">
                        <a:lnSpc>
                          <a:spcPct val="100000"/>
                        </a:lnSpc>
                      </a:pPr>
                      <a:r>
                        <a:rPr sz="700" b="1" dirty="0">
                          <a:latin typeface="Gill Sans MT"/>
                          <a:cs typeface="Gill Sans MT"/>
                        </a:rPr>
                        <a:t>B-</a:t>
                      </a:r>
                      <a:r>
                        <a:rPr sz="700" b="1" spc="-50" dirty="0">
                          <a:latin typeface="Gill Sans MT"/>
                          <a:cs typeface="Gill Sans MT"/>
                        </a:rPr>
                        <a:t>R</a:t>
                      </a:r>
                      <a:endParaRPr sz="7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31750" indent="-152400">
                        <a:lnSpc>
                          <a:spcPct val="107200"/>
                        </a:lnSpc>
                        <a:spcBef>
                          <a:spcPts val="190"/>
                        </a:spcBef>
                      </a:pPr>
                      <a:r>
                        <a:rPr sz="700" dirty="0">
                          <a:latin typeface="Gill Sans MT"/>
                          <a:cs typeface="Gill Sans MT"/>
                        </a:rPr>
                        <a:t>3.</a:t>
                      </a:r>
                      <a:r>
                        <a:rPr sz="700" spc="160" dirty="0">
                          <a:latin typeface="Gill Sans MT"/>
                          <a:cs typeface="Gill Sans MT"/>
                        </a:rPr>
                        <a:t>  </a:t>
                      </a:r>
                      <a:r>
                        <a:rPr sz="700" dirty="0">
                          <a:latin typeface="Gill Sans MT"/>
                          <a:cs typeface="Gill Sans MT"/>
                        </a:rPr>
                        <a:t>In</a:t>
                      </a:r>
                      <a:r>
                        <a:rPr sz="700" spc="25" dirty="0">
                          <a:latin typeface="Gill Sans MT"/>
                          <a:cs typeface="Gill Sans MT"/>
                        </a:rPr>
                        <a:t> </a:t>
                      </a:r>
                      <a:r>
                        <a:rPr sz="700" dirty="0">
                          <a:latin typeface="Gill Sans MT"/>
                          <a:cs typeface="Gill Sans MT"/>
                        </a:rPr>
                        <a:t>patients</a:t>
                      </a:r>
                      <a:r>
                        <a:rPr sz="700" spc="25" dirty="0">
                          <a:latin typeface="Gill Sans MT"/>
                          <a:cs typeface="Gill Sans MT"/>
                        </a:rPr>
                        <a:t> </a:t>
                      </a:r>
                      <a:r>
                        <a:rPr sz="700" dirty="0">
                          <a:latin typeface="Gill Sans MT"/>
                          <a:cs typeface="Gill Sans MT"/>
                        </a:rPr>
                        <a:t>with</a:t>
                      </a:r>
                      <a:r>
                        <a:rPr sz="700" spc="20" dirty="0">
                          <a:latin typeface="Gill Sans MT"/>
                          <a:cs typeface="Gill Sans MT"/>
                        </a:rPr>
                        <a:t> </a:t>
                      </a:r>
                      <a:r>
                        <a:rPr sz="700" dirty="0">
                          <a:latin typeface="Gill Sans MT"/>
                          <a:cs typeface="Gill Sans MT"/>
                        </a:rPr>
                        <a:t>HF,</a:t>
                      </a:r>
                      <a:r>
                        <a:rPr sz="700" spc="25" dirty="0">
                          <a:latin typeface="Gill Sans MT"/>
                          <a:cs typeface="Gill Sans MT"/>
                        </a:rPr>
                        <a:t> </a:t>
                      </a:r>
                      <a:r>
                        <a:rPr sz="700" dirty="0">
                          <a:latin typeface="Gill Sans MT"/>
                          <a:cs typeface="Gill Sans MT"/>
                        </a:rPr>
                        <a:t>long-term</a:t>
                      </a:r>
                      <a:r>
                        <a:rPr sz="700" spc="25" dirty="0">
                          <a:latin typeface="Gill Sans MT"/>
                          <a:cs typeface="Gill Sans MT"/>
                        </a:rPr>
                        <a:t> </a:t>
                      </a:r>
                      <a:r>
                        <a:rPr sz="700" dirty="0">
                          <a:latin typeface="Gill Sans MT"/>
                          <a:cs typeface="Gill Sans MT"/>
                        </a:rPr>
                        <a:t>use</a:t>
                      </a:r>
                      <a:r>
                        <a:rPr sz="700" spc="20" dirty="0">
                          <a:latin typeface="Gill Sans MT"/>
                          <a:cs typeface="Gill Sans MT"/>
                        </a:rPr>
                        <a:t> </a:t>
                      </a:r>
                      <a:r>
                        <a:rPr sz="700" dirty="0">
                          <a:latin typeface="Gill Sans MT"/>
                          <a:cs typeface="Gill Sans MT"/>
                        </a:rPr>
                        <a:t>of</a:t>
                      </a:r>
                      <a:r>
                        <a:rPr sz="700" spc="25" dirty="0">
                          <a:latin typeface="Gill Sans MT"/>
                          <a:cs typeface="Gill Sans MT"/>
                        </a:rPr>
                        <a:t> </a:t>
                      </a:r>
                      <a:r>
                        <a:rPr sz="700" spc="-10" dirty="0">
                          <a:latin typeface="Gill Sans MT"/>
                          <a:cs typeface="Gill Sans MT"/>
                        </a:rPr>
                        <a:t>either</a:t>
                      </a:r>
                      <a:r>
                        <a:rPr sz="700" spc="500" dirty="0">
                          <a:latin typeface="Gill Sans MT"/>
                          <a:cs typeface="Gill Sans MT"/>
                        </a:rPr>
                        <a:t> </a:t>
                      </a:r>
                      <a:r>
                        <a:rPr sz="700" dirty="0">
                          <a:latin typeface="Gill Sans MT"/>
                          <a:cs typeface="Gill Sans MT"/>
                        </a:rPr>
                        <a:t>continuous</a:t>
                      </a:r>
                      <a:r>
                        <a:rPr sz="700" spc="45" dirty="0">
                          <a:latin typeface="Gill Sans MT"/>
                          <a:cs typeface="Gill Sans MT"/>
                        </a:rPr>
                        <a:t> </a:t>
                      </a:r>
                      <a:r>
                        <a:rPr sz="700" spc="-30" dirty="0">
                          <a:latin typeface="Gill Sans MT"/>
                          <a:cs typeface="Gill Sans MT"/>
                        </a:rPr>
                        <a:t>or</a:t>
                      </a:r>
                      <a:r>
                        <a:rPr sz="700" spc="45" dirty="0">
                          <a:latin typeface="Gill Sans MT"/>
                          <a:cs typeface="Gill Sans MT"/>
                        </a:rPr>
                        <a:t> </a:t>
                      </a:r>
                      <a:r>
                        <a:rPr sz="700" spc="-10" dirty="0">
                          <a:latin typeface="Gill Sans MT"/>
                          <a:cs typeface="Gill Sans MT"/>
                        </a:rPr>
                        <a:t>intermittent</a:t>
                      </a:r>
                      <a:r>
                        <a:rPr sz="700" spc="45" dirty="0">
                          <a:latin typeface="Gill Sans MT"/>
                          <a:cs typeface="Gill Sans MT"/>
                        </a:rPr>
                        <a:t> </a:t>
                      </a:r>
                      <a:r>
                        <a:rPr sz="700" dirty="0">
                          <a:latin typeface="Gill Sans MT"/>
                          <a:cs typeface="Gill Sans MT"/>
                        </a:rPr>
                        <a:t>intravenous</a:t>
                      </a:r>
                      <a:r>
                        <a:rPr sz="700" spc="45" dirty="0">
                          <a:latin typeface="Gill Sans MT"/>
                          <a:cs typeface="Gill Sans MT"/>
                        </a:rPr>
                        <a:t> </a:t>
                      </a:r>
                      <a:r>
                        <a:rPr sz="700" spc="-10" dirty="0">
                          <a:latin typeface="Gill Sans MT"/>
                          <a:cs typeface="Gill Sans MT"/>
                        </a:rPr>
                        <a:t>inotropic</a:t>
                      </a:r>
                      <a:r>
                        <a:rPr sz="700" spc="500" dirty="0">
                          <a:latin typeface="Gill Sans MT"/>
                          <a:cs typeface="Gill Sans MT"/>
                        </a:rPr>
                        <a:t> </a:t>
                      </a:r>
                      <a:r>
                        <a:rPr sz="700" dirty="0">
                          <a:latin typeface="Gill Sans MT"/>
                          <a:cs typeface="Gill Sans MT"/>
                        </a:rPr>
                        <a:t>agents,</a:t>
                      </a:r>
                      <a:r>
                        <a:rPr sz="700" spc="75" dirty="0">
                          <a:latin typeface="Gill Sans MT"/>
                          <a:cs typeface="Gill Sans MT"/>
                        </a:rPr>
                        <a:t> </a:t>
                      </a:r>
                      <a:r>
                        <a:rPr sz="700" spc="-10" dirty="0">
                          <a:latin typeface="Gill Sans MT"/>
                          <a:cs typeface="Gill Sans MT"/>
                        </a:rPr>
                        <a:t>for</a:t>
                      </a:r>
                      <a:r>
                        <a:rPr sz="700" spc="75" dirty="0">
                          <a:latin typeface="Gill Sans MT"/>
                          <a:cs typeface="Gill Sans MT"/>
                        </a:rPr>
                        <a:t> </a:t>
                      </a:r>
                      <a:r>
                        <a:rPr sz="700" dirty="0">
                          <a:latin typeface="Gill Sans MT"/>
                          <a:cs typeface="Gill Sans MT"/>
                        </a:rPr>
                        <a:t>reasons</a:t>
                      </a:r>
                      <a:r>
                        <a:rPr sz="700" spc="80" dirty="0">
                          <a:latin typeface="Gill Sans MT"/>
                          <a:cs typeface="Gill Sans MT"/>
                        </a:rPr>
                        <a:t> </a:t>
                      </a:r>
                      <a:r>
                        <a:rPr sz="700" spc="-10" dirty="0">
                          <a:latin typeface="Gill Sans MT"/>
                          <a:cs typeface="Gill Sans MT"/>
                        </a:rPr>
                        <a:t>other</a:t>
                      </a:r>
                      <a:r>
                        <a:rPr sz="700" spc="75" dirty="0">
                          <a:latin typeface="Gill Sans MT"/>
                          <a:cs typeface="Gill Sans MT"/>
                        </a:rPr>
                        <a:t> </a:t>
                      </a:r>
                      <a:r>
                        <a:rPr sz="700" dirty="0">
                          <a:latin typeface="Gill Sans MT"/>
                          <a:cs typeface="Gill Sans MT"/>
                        </a:rPr>
                        <a:t>than</a:t>
                      </a:r>
                      <a:r>
                        <a:rPr sz="700" spc="75" dirty="0">
                          <a:latin typeface="Gill Sans MT"/>
                          <a:cs typeface="Gill Sans MT"/>
                        </a:rPr>
                        <a:t> </a:t>
                      </a:r>
                      <a:r>
                        <a:rPr sz="700" dirty="0">
                          <a:latin typeface="Gill Sans MT"/>
                          <a:cs typeface="Gill Sans MT"/>
                        </a:rPr>
                        <a:t>palliative</a:t>
                      </a:r>
                      <a:r>
                        <a:rPr sz="700" spc="80" dirty="0">
                          <a:latin typeface="Gill Sans MT"/>
                          <a:cs typeface="Gill Sans MT"/>
                        </a:rPr>
                        <a:t> </a:t>
                      </a:r>
                      <a:r>
                        <a:rPr sz="700" dirty="0">
                          <a:latin typeface="Gill Sans MT"/>
                          <a:cs typeface="Gill Sans MT"/>
                        </a:rPr>
                        <a:t>care</a:t>
                      </a:r>
                      <a:r>
                        <a:rPr sz="700" spc="75" dirty="0">
                          <a:latin typeface="Gill Sans MT"/>
                          <a:cs typeface="Gill Sans MT"/>
                        </a:rPr>
                        <a:t> </a:t>
                      </a:r>
                      <a:r>
                        <a:rPr sz="700" spc="-25" dirty="0">
                          <a:latin typeface="Gill Sans MT"/>
                          <a:cs typeface="Gill Sans MT"/>
                        </a:rPr>
                        <a:t>or</a:t>
                      </a:r>
                      <a:endParaRPr sz="700">
                        <a:latin typeface="Gill Sans MT"/>
                        <a:cs typeface="Gill Sans MT"/>
                      </a:endParaRPr>
                    </a:p>
                    <a:p>
                      <a:pPr marL="198120" marR="31750">
                        <a:lnSpc>
                          <a:spcPct val="79300"/>
                        </a:lnSpc>
                        <a:spcBef>
                          <a:spcPts val="229"/>
                        </a:spcBef>
                      </a:pPr>
                      <a:r>
                        <a:rPr sz="700" spc="55" dirty="0">
                          <a:latin typeface="Gill Sans MT"/>
                          <a:cs typeface="Gill Sans MT"/>
                        </a:rPr>
                        <a:t>as </a:t>
                      </a:r>
                      <a:r>
                        <a:rPr sz="700" spc="50" dirty="0">
                          <a:latin typeface="Gill Sans MT"/>
                          <a:cs typeface="Gill Sans MT"/>
                        </a:rPr>
                        <a:t>a</a:t>
                      </a:r>
                      <a:r>
                        <a:rPr sz="700" spc="70" dirty="0">
                          <a:latin typeface="Gill Sans MT"/>
                          <a:cs typeface="Gill Sans MT"/>
                        </a:rPr>
                        <a:t> </a:t>
                      </a:r>
                      <a:r>
                        <a:rPr sz="700" dirty="0">
                          <a:latin typeface="Gill Sans MT"/>
                          <a:cs typeface="Gill Sans MT"/>
                        </a:rPr>
                        <a:t>bridge</a:t>
                      </a:r>
                      <a:r>
                        <a:rPr sz="700" spc="65" dirty="0">
                          <a:latin typeface="Gill Sans MT"/>
                          <a:cs typeface="Gill Sans MT"/>
                        </a:rPr>
                        <a:t> </a:t>
                      </a:r>
                      <a:r>
                        <a:rPr sz="700" dirty="0">
                          <a:latin typeface="Gill Sans MT"/>
                          <a:cs typeface="Gill Sans MT"/>
                        </a:rPr>
                        <a:t>to</a:t>
                      </a:r>
                      <a:r>
                        <a:rPr sz="700" spc="70" dirty="0">
                          <a:latin typeface="Gill Sans MT"/>
                          <a:cs typeface="Gill Sans MT"/>
                        </a:rPr>
                        <a:t> </a:t>
                      </a:r>
                      <a:r>
                        <a:rPr sz="700" dirty="0">
                          <a:latin typeface="Gill Sans MT"/>
                          <a:cs typeface="Gill Sans MT"/>
                        </a:rPr>
                        <a:t>advanced</a:t>
                      </a:r>
                      <a:r>
                        <a:rPr sz="700" spc="65" dirty="0">
                          <a:latin typeface="Gill Sans MT"/>
                          <a:cs typeface="Gill Sans MT"/>
                        </a:rPr>
                        <a:t> </a:t>
                      </a:r>
                      <a:r>
                        <a:rPr sz="700" dirty="0">
                          <a:latin typeface="Gill Sans MT"/>
                          <a:cs typeface="Gill Sans MT"/>
                        </a:rPr>
                        <a:t>therapies,</a:t>
                      </a:r>
                      <a:r>
                        <a:rPr sz="700" spc="70" dirty="0">
                          <a:latin typeface="Gill Sans MT"/>
                          <a:cs typeface="Gill Sans MT"/>
                        </a:rPr>
                        <a:t> </a:t>
                      </a:r>
                      <a:r>
                        <a:rPr sz="700" dirty="0">
                          <a:latin typeface="Gill Sans MT"/>
                          <a:cs typeface="Gill Sans MT"/>
                        </a:rPr>
                        <a:t>is</a:t>
                      </a:r>
                      <a:r>
                        <a:rPr sz="700" spc="70" dirty="0">
                          <a:latin typeface="Gill Sans MT"/>
                          <a:cs typeface="Gill Sans MT"/>
                        </a:rPr>
                        <a:t> </a:t>
                      </a:r>
                      <a:r>
                        <a:rPr sz="700" spc="-10" dirty="0">
                          <a:latin typeface="Gill Sans MT"/>
                          <a:cs typeface="Gill Sans MT"/>
                        </a:rPr>
                        <a:t>potentially</a:t>
                      </a:r>
                      <a:r>
                        <a:rPr sz="700" spc="500" dirty="0">
                          <a:latin typeface="Gill Sans MT"/>
                          <a:cs typeface="Gill Sans MT"/>
                        </a:rPr>
                        <a:t> </a:t>
                      </a:r>
                      <a:r>
                        <a:rPr sz="1050" spc="-15" baseline="-19841" dirty="0">
                          <a:latin typeface="Gill Sans MT"/>
                          <a:cs typeface="Gill Sans MT"/>
                        </a:rPr>
                        <a:t>harmful.</a:t>
                      </a:r>
                      <a:r>
                        <a:rPr sz="400" spc="-10" dirty="0">
                          <a:latin typeface="Gill Sans MT"/>
                          <a:cs typeface="Gill Sans MT"/>
                        </a:rPr>
                        <a:t>5,6,8–11</a:t>
                      </a:r>
                      <a:endParaRPr sz="40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0303559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72189-A80D-8486-AE05-91AE4CE8C5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DA0BBA-63FD-09F7-855C-F890599639E3}"/>
              </a:ext>
            </a:extLst>
          </p:cNvPr>
          <p:cNvSpPr>
            <a:spLocks noGrp="1"/>
          </p:cNvSpPr>
          <p:nvPr>
            <p:ph idx="1"/>
          </p:nvPr>
        </p:nvSpPr>
        <p:spPr/>
        <p:txBody>
          <a:bodyPr>
            <a:normAutofit fontScale="77500" lnSpcReduction="20000"/>
          </a:bodyPr>
          <a:lstStyle/>
          <a:p>
            <a:pPr marL="38100" marR="30480" algn="just">
              <a:lnSpc>
                <a:spcPct val="100000"/>
              </a:lnSpc>
              <a:spcBef>
                <a:spcPts val="360"/>
              </a:spcBef>
            </a:pPr>
            <a:r>
              <a:rPr lang="en-US" sz="2400" dirty="0">
                <a:latin typeface="Arial"/>
                <a:cs typeface="Arial"/>
              </a:rPr>
              <a:t>The</a:t>
            </a:r>
            <a:r>
              <a:rPr lang="en-US" sz="2400" spc="30" dirty="0">
                <a:latin typeface="Arial"/>
                <a:cs typeface="Arial"/>
              </a:rPr>
              <a:t> </a:t>
            </a:r>
            <a:r>
              <a:rPr lang="en-US" sz="2400" dirty="0">
                <a:latin typeface="Arial"/>
                <a:cs typeface="Arial"/>
              </a:rPr>
              <a:t>evidence</a:t>
            </a:r>
            <a:r>
              <a:rPr lang="en-US" sz="2400" spc="30" dirty="0">
                <a:latin typeface="Arial"/>
                <a:cs typeface="Arial"/>
              </a:rPr>
              <a:t> </a:t>
            </a:r>
            <a:r>
              <a:rPr lang="en-US" sz="2400" dirty="0">
                <a:latin typeface="Arial"/>
                <a:cs typeface="Arial"/>
              </a:rPr>
              <a:t>that</a:t>
            </a:r>
            <a:r>
              <a:rPr lang="en-US" sz="2400" spc="30" dirty="0">
                <a:latin typeface="Arial"/>
                <a:cs typeface="Arial"/>
              </a:rPr>
              <a:t> </a:t>
            </a:r>
            <a:r>
              <a:rPr lang="en-US" sz="2400" dirty="0">
                <a:latin typeface="Arial"/>
                <a:cs typeface="Arial"/>
              </a:rPr>
              <a:t>cardiac</a:t>
            </a:r>
            <a:r>
              <a:rPr lang="en-US" sz="2400" spc="30" dirty="0">
                <a:latin typeface="Arial"/>
                <a:cs typeface="Arial"/>
              </a:rPr>
              <a:t> </a:t>
            </a:r>
            <a:r>
              <a:rPr lang="en-US" sz="2400" dirty="0">
                <a:latin typeface="Arial"/>
                <a:cs typeface="Arial"/>
              </a:rPr>
              <a:t>transplantation</a:t>
            </a:r>
            <a:r>
              <a:rPr lang="en-US" sz="2400" spc="30" dirty="0">
                <a:latin typeface="Arial"/>
                <a:cs typeface="Arial"/>
              </a:rPr>
              <a:t> </a:t>
            </a:r>
            <a:r>
              <a:rPr lang="en-US" sz="2400" dirty="0">
                <a:latin typeface="Arial"/>
                <a:cs typeface="Arial"/>
              </a:rPr>
              <a:t>provides</a:t>
            </a:r>
            <a:r>
              <a:rPr lang="en-US" sz="2400" spc="35" dirty="0">
                <a:latin typeface="Arial"/>
                <a:cs typeface="Arial"/>
              </a:rPr>
              <a:t> </a:t>
            </a:r>
            <a:r>
              <a:rPr lang="en-US" sz="2400" spc="-50" dirty="0">
                <a:latin typeface="Arial"/>
                <a:cs typeface="Arial"/>
              </a:rPr>
              <a:t>a </a:t>
            </a:r>
            <a:r>
              <a:rPr lang="en-US" sz="2400" dirty="0">
                <a:latin typeface="Arial"/>
                <a:cs typeface="Arial"/>
              </a:rPr>
              <a:t>mortality</a:t>
            </a:r>
            <a:r>
              <a:rPr lang="en-US" sz="2400" spc="185" dirty="0">
                <a:latin typeface="Arial"/>
                <a:cs typeface="Arial"/>
              </a:rPr>
              <a:t> </a:t>
            </a:r>
            <a:r>
              <a:rPr lang="en-US" sz="2400" dirty="0">
                <a:latin typeface="Arial"/>
                <a:cs typeface="Arial"/>
              </a:rPr>
              <a:t>and</a:t>
            </a:r>
            <a:r>
              <a:rPr lang="en-US" sz="2400" spc="185" dirty="0">
                <a:latin typeface="Arial"/>
                <a:cs typeface="Arial"/>
              </a:rPr>
              <a:t> </a:t>
            </a:r>
            <a:r>
              <a:rPr lang="en-US" sz="2400" dirty="0">
                <a:latin typeface="Arial"/>
                <a:cs typeface="Arial"/>
              </a:rPr>
              <a:t>morbidity</a:t>
            </a:r>
            <a:r>
              <a:rPr lang="en-US" sz="2400" spc="185" dirty="0">
                <a:latin typeface="Arial"/>
                <a:cs typeface="Arial"/>
              </a:rPr>
              <a:t> </a:t>
            </a:r>
            <a:r>
              <a:rPr lang="en-US" sz="2400" dirty="0">
                <a:latin typeface="Arial"/>
                <a:cs typeface="Arial"/>
              </a:rPr>
              <a:t>benefit</a:t>
            </a:r>
            <a:r>
              <a:rPr lang="en-US" sz="2400" spc="190" dirty="0">
                <a:latin typeface="Arial"/>
                <a:cs typeface="Arial"/>
              </a:rPr>
              <a:t> </a:t>
            </a:r>
            <a:r>
              <a:rPr lang="en-US" sz="2400" dirty="0">
                <a:latin typeface="Arial"/>
                <a:cs typeface="Arial"/>
              </a:rPr>
              <a:t>to</a:t>
            </a:r>
            <a:r>
              <a:rPr lang="en-US" sz="2400" spc="185" dirty="0">
                <a:latin typeface="Arial"/>
                <a:cs typeface="Arial"/>
              </a:rPr>
              <a:t> </a:t>
            </a:r>
            <a:r>
              <a:rPr lang="en-US" sz="2400" dirty="0">
                <a:latin typeface="Arial"/>
                <a:cs typeface="Arial"/>
              </a:rPr>
              <a:t>selected</a:t>
            </a:r>
            <a:r>
              <a:rPr lang="en-US" sz="2400" spc="185" dirty="0">
                <a:latin typeface="Arial"/>
                <a:cs typeface="Arial"/>
              </a:rPr>
              <a:t> </a:t>
            </a:r>
            <a:r>
              <a:rPr lang="en-US" sz="2400" spc="-10" dirty="0">
                <a:latin typeface="Arial"/>
                <a:cs typeface="Arial"/>
              </a:rPr>
              <a:t>patients </a:t>
            </a:r>
            <a:r>
              <a:rPr lang="en-US" sz="2400" dirty="0">
                <a:latin typeface="Arial"/>
                <a:cs typeface="Arial"/>
              </a:rPr>
              <a:t>with stage D HF </a:t>
            </a:r>
            <a:r>
              <a:rPr lang="en-US" sz="2400" spc="-25" dirty="0">
                <a:latin typeface="Arial"/>
                <a:cs typeface="Arial"/>
              </a:rPr>
              <a:t>(refractory,</a:t>
            </a:r>
            <a:r>
              <a:rPr lang="en-US" sz="2400" dirty="0">
                <a:latin typeface="Arial"/>
                <a:cs typeface="Arial"/>
              </a:rPr>
              <a:t> </a:t>
            </a:r>
            <a:r>
              <a:rPr lang="en-US" sz="2400" spc="-30" dirty="0">
                <a:latin typeface="Arial"/>
                <a:cs typeface="Arial"/>
              </a:rPr>
              <a:t>advanced)</a:t>
            </a:r>
            <a:r>
              <a:rPr lang="en-US" sz="2400" spc="5" dirty="0">
                <a:latin typeface="Arial"/>
                <a:cs typeface="Arial"/>
              </a:rPr>
              <a:t> </a:t>
            </a:r>
            <a:r>
              <a:rPr lang="en-US" sz="2400" dirty="0">
                <a:latin typeface="Arial"/>
                <a:cs typeface="Arial"/>
              </a:rPr>
              <a:t>is </a:t>
            </a:r>
            <a:r>
              <a:rPr lang="en-US" sz="2400" spc="-20" dirty="0">
                <a:latin typeface="Arial"/>
                <a:cs typeface="Arial"/>
              </a:rPr>
              <a:t>derived</a:t>
            </a:r>
            <a:r>
              <a:rPr lang="en-US" sz="2400" dirty="0">
                <a:latin typeface="Arial"/>
                <a:cs typeface="Arial"/>
              </a:rPr>
              <a:t> </a:t>
            </a:r>
            <a:r>
              <a:rPr lang="en-US" sz="2400" spc="-20" dirty="0">
                <a:latin typeface="Arial"/>
                <a:cs typeface="Arial"/>
              </a:rPr>
              <a:t>from observational</a:t>
            </a:r>
            <a:r>
              <a:rPr lang="en-US" sz="2400" spc="20" dirty="0">
                <a:latin typeface="Arial"/>
                <a:cs typeface="Arial"/>
              </a:rPr>
              <a:t> </a:t>
            </a:r>
            <a:r>
              <a:rPr lang="en-US" sz="2400" spc="-10" dirty="0">
                <a:latin typeface="Arial"/>
                <a:cs typeface="Arial"/>
              </a:rPr>
              <a:t>cohorts.</a:t>
            </a:r>
            <a:r>
              <a:rPr lang="en-US" sz="2400" spc="25" dirty="0">
                <a:latin typeface="Arial"/>
                <a:cs typeface="Arial"/>
              </a:rPr>
              <a:t> </a:t>
            </a:r>
            <a:r>
              <a:rPr lang="en-US" sz="2400" spc="-10" dirty="0">
                <a:latin typeface="Arial"/>
                <a:cs typeface="Arial"/>
              </a:rPr>
              <a:t>Datasets</a:t>
            </a:r>
            <a:r>
              <a:rPr lang="en-US" sz="2400" spc="25" dirty="0">
                <a:latin typeface="Arial"/>
                <a:cs typeface="Arial"/>
              </a:rPr>
              <a:t> </a:t>
            </a:r>
            <a:r>
              <a:rPr lang="en-US" sz="2400" dirty="0">
                <a:latin typeface="Arial"/>
                <a:cs typeface="Arial"/>
              </a:rPr>
              <a:t>from</a:t>
            </a:r>
            <a:r>
              <a:rPr lang="en-US" sz="2400" spc="20" dirty="0">
                <a:latin typeface="Arial"/>
                <a:cs typeface="Arial"/>
              </a:rPr>
              <a:t> </a:t>
            </a:r>
            <a:r>
              <a:rPr lang="en-US" sz="2400" dirty="0">
                <a:latin typeface="Arial"/>
                <a:cs typeface="Arial"/>
              </a:rPr>
              <a:t>the</a:t>
            </a:r>
            <a:r>
              <a:rPr lang="en-US" sz="2400" spc="25" dirty="0">
                <a:latin typeface="Arial"/>
                <a:cs typeface="Arial"/>
              </a:rPr>
              <a:t> </a:t>
            </a:r>
            <a:r>
              <a:rPr lang="en-US" sz="2400" spc="-10" dirty="0">
                <a:latin typeface="Arial"/>
                <a:cs typeface="Arial"/>
              </a:rPr>
              <a:t>International </a:t>
            </a:r>
            <a:r>
              <a:rPr lang="en-US" sz="2400" dirty="0">
                <a:latin typeface="Arial"/>
                <a:cs typeface="Arial"/>
              </a:rPr>
              <a:t>Society</a:t>
            </a:r>
            <a:r>
              <a:rPr lang="en-US" sz="2400" spc="-20" dirty="0">
                <a:latin typeface="Arial"/>
                <a:cs typeface="Arial"/>
              </a:rPr>
              <a:t> </a:t>
            </a:r>
            <a:r>
              <a:rPr lang="en-US" sz="2400" dirty="0">
                <a:latin typeface="Arial"/>
                <a:cs typeface="Arial"/>
              </a:rPr>
              <a:t>for</a:t>
            </a:r>
            <a:r>
              <a:rPr lang="en-US" sz="2400" spc="-15" dirty="0">
                <a:latin typeface="Arial"/>
                <a:cs typeface="Arial"/>
              </a:rPr>
              <a:t> </a:t>
            </a:r>
            <a:r>
              <a:rPr lang="en-US" sz="2400" dirty="0">
                <a:latin typeface="Arial"/>
                <a:cs typeface="Arial"/>
              </a:rPr>
              <a:t>Heart</a:t>
            </a:r>
            <a:r>
              <a:rPr lang="en-US" sz="2400" spc="-15" dirty="0">
                <a:latin typeface="Arial"/>
                <a:cs typeface="Arial"/>
              </a:rPr>
              <a:t> </a:t>
            </a:r>
            <a:r>
              <a:rPr lang="en-US" sz="2400" dirty="0">
                <a:latin typeface="Arial"/>
                <a:cs typeface="Arial"/>
              </a:rPr>
              <a:t>and</a:t>
            </a:r>
            <a:r>
              <a:rPr lang="en-US" sz="2400" spc="-20" dirty="0">
                <a:latin typeface="Arial"/>
                <a:cs typeface="Arial"/>
              </a:rPr>
              <a:t> </a:t>
            </a:r>
            <a:r>
              <a:rPr lang="en-US" sz="2400" dirty="0">
                <a:latin typeface="Arial"/>
                <a:cs typeface="Arial"/>
              </a:rPr>
              <a:t>Lung</a:t>
            </a:r>
            <a:r>
              <a:rPr lang="en-US" sz="2400" spc="-15" dirty="0">
                <a:latin typeface="Arial"/>
                <a:cs typeface="Arial"/>
              </a:rPr>
              <a:t> </a:t>
            </a:r>
            <a:r>
              <a:rPr lang="en-US" sz="2400" spc="-20" dirty="0">
                <a:latin typeface="Arial"/>
                <a:cs typeface="Arial"/>
              </a:rPr>
              <a:t>Transplantation</a:t>
            </a:r>
            <a:r>
              <a:rPr lang="en-US" sz="2000" spc="-30" baseline="35353" dirty="0">
                <a:latin typeface="Arial"/>
                <a:cs typeface="Arial"/>
              </a:rPr>
              <a:t>1</a:t>
            </a:r>
            <a:r>
              <a:rPr lang="en-US" sz="2000" spc="157" baseline="35353" dirty="0">
                <a:latin typeface="Arial"/>
                <a:cs typeface="Arial"/>
              </a:rPr>
              <a:t> </a:t>
            </a:r>
            <a:r>
              <a:rPr lang="en-US" sz="2400" dirty="0">
                <a:latin typeface="Arial"/>
                <a:cs typeface="Arial"/>
              </a:rPr>
              <a:t>and</a:t>
            </a:r>
            <a:r>
              <a:rPr lang="en-US" sz="2400" spc="-20" dirty="0">
                <a:latin typeface="Arial"/>
                <a:cs typeface="Arial"/>
              </a:rPr>
              <a:t> </a:t>
            </a:r>
            <a:r>
              <a:rPr lang="en-US" sz="2400" spc="-10" dirty="0">
                <a:latin typeface="Arial"/>
                <a:cs typeface="Arial"/>
              </a:rPr>
              <a:t>Unit- </a:t>
            </a:r>
            <a:r>
              <a:rPr lang="en-US" sz="2400" dirty="0">
                <a:latin typeface="Arial"/>
                <a:cs typeface="Arial"/>
              </a:rPr>
              <a:t>ed</a:t>
            </a:r>
            <a:r>
              <a:rPr lang="en-US" sz="2400" spc="40" dirty="0">
                <a:latin typeface="Arial"/>
                <a:cs typeface="Arial"/>
              </a:rPr>
              <a:t> </a:t>
            </a:r>
            <a:r>
              <a:rPr lang="en-US" sz="2400" dirty="0">
                <a:latin typeface="Arial"/>
                <a:cs typeface="Arial"/>
              </a:rPr>
              <a:t>Network</a:t>
            </a:r>
            <a:r>
              <a:rPr lang="en-US" sz="2400" spc="45" dirty="0">
                <a:latin typeface="Arial"/>
                <a:cs typeface="Arial"/>
              </a:rPr>
              <a:t> </a:t>
            </a:r>
            <a:r>
              <a:rPr lang="en-US" sz="2400" dirty="0">
                <a:latin typeface="Arial"/>
                <a:cs typeface="Arial"/>
              </a:rPr>
              <a:t>of</a:t>
            </a:r>
            <a:r>
              <a:rPr lang="en-US" sz="2400" spc="45" dirty="0">
                <a:latin typeface="Arial"/>
                <a:cs typeface="Arial"/>
              </a:rPr>
              <a:t> </a:t>
            </a:r>
            <a:r>
              <a:rPr lang="en-US" sz="2400" dirty="0">
                <a:latin typeface="Arial"/>
                <a:cs typeface="Arial"/>
              </a:rPr>
              <a:t>Organ</a:t>
            </a:r>
            <a:r>
              <a:rPr lang="en-US" sz="2400" spc="45" dirty="0">
                <a:latin typeface="Arial"/>
                <a:cs typeface="Arial"/>
              </a:rPr>
              <a:t> </a:t>
            </a:r>
            <a:r>
              <a:rPr lang="en-US" sz="2400" dirty="0">
                <a:latin typeface="Arial"/>
                <a:cs typeface="Arial"/>
              </a:rPr>
              <a:t>Sharing</a:t>
            </a:r>
            <a:r>
              <a:rPr lang="en-US" sz="2000" baseline="35353" dirty="0">
                <a:latin typeface="Arial"/>
                <a:cs typeface="Arial"/>
              </a:rPr>
              <a:t>2</a:t>
            </a:r>
            <a:r>
              <a:rPr lang="en-US" sz="2000" spc="240" baseline="35353" dirty="0">
                <a:latin typeface="Arial"/>
                <a:cs typeface="Arial"/>
              </a:rPr>
              <a:t> </a:t>
            </a:r>
            <a:r>
              <a:rPr lang="en-US" sz="2400" dirty="0">
                <a:latin typeface="Arial"/>
                <a:cs typeface="Arial"/>
              </a:rPr>
              <a:t>document</a:t>
            </a:r>
            <a:r>
              <a:rPr lang="en-US" sz="2400" spc="45" dirty="0">
                <a:latin typeface="Arial"/>
                <a:cs typeface="Arial"/>
              </a:rPr>
              <a:t> </a:t>
            </a:r>
            <a:r>
              <a:rPr lang="en-US" sz="2400" dirty="0">
                <a:latin typeface="Arial"/>
                <a:cs typeface="Arial"/>
              </a:rPr>
              <a:t>the</a:t>
            </a:r>
            <a:r>
              <a:rPr lang="en-US" sz="2400" spc="45" dirty="0">
                <a:latin typeface="Arial"/>
                <a:cs typeface="Arial"/>
              </a:rPr>
              <a:t> </a:t>
            </a:r>
            <a:r>
              <a:rPr lang="en-US" sz="2400" spc="-20" dirty="0">
                <a:latin typeface="Arial"/>
                <a:cs typeface="Arial"/>
              </a:rPr>
              <a:t>median </a:t>
            </a:r>
            <a:r>
              <a:rPr lang="en-US" sz="2400" spc="-10" dirty="0">
                <a:latin typeface="Arial"/>
                <a:cs typeface="Arial"/>
              </a:rPr>
              <a:t>survival</a:t>
            </a:r>
            <a:r>
              <a:rPr lang="en-US" sz="2400" spc="45" dirty="0">
                <a:latin typeface="Arial"/>
                <a:cs typeface="Arial"/>
              </a:rPr>
              <a:t> </a:t>
            </a:r>
            <a:r>
              <a:rPr lang="en-US" sz="2400" dirty="0">
                <a:latin typeface="Arial"/>
                <a:cs typeface="Arial"/>
              </a:rPr>
              <a:t>of</a:t>
            </a:r>
            <a:r>
              <a:rPr lang="en-US" sz="2400" spc="50" dirty="0">
                <a:latin typeface="Arial"/>
                <a:cs typeface="Arial"/>
              </a:rPr>
              <a:t> </a:t>
            </a:r>
            <a:r>
              <a:rPr lang="en-US" sz="2400" dirty="0">
                <a:latin typeface="Arial"/>
                <a:cs typeface="Arial"/>
              </a:rPr>
              <a:t>adult</a:t>
            </a:r>
            <a:r>
              <a:rPr lang="en-US" sz="2400" spc="50" dirty="0">
                <a:latin typeface="Arial"/>
                <a:cs typeface="Arial"/>
              </a:rPr>
              <a:t> </a:t>
            </a:r>
            <a:r>
              <a:rPr lang="en-US" sz="2400" dirty="0">
                <a:latin typeface="Arial"/>
                <a:cs typeface="Arial"/>
              </a:rPr>
              <a:t>transplant</a:t>
            </a:r>
            <a:r>
              <a:rPr lang="en-US" sz="2400" spc="45" dirty="0">
                <a:latin typeface="Arial"/>
                <a:cs typeface="Arial"/>
              </a:rPr>
              <a:t> </a:t>
            </a:r>
            <a:r>
              <a:rPr lang="en-US" sz="2400" dirty="0">
                <a:latin typeface="Arial"/>
                <a:cs typeface="Arial"/>
              </a:rPr>
              <a:t>recipients</a:t>
            </a:r>
            <a:r>
              <a:rPr lang="en-US" sz="2400" spc="50" dirty="0">
                <a:latin typeface="Arial"/>
                <a:cs typeface="Arial"/>
              </a:rPr>
              <a:t> </a:t>
            </a:r>
            <a:r>
              <a:rPr lang="en-US" sz="2400" dirty="0">
                <a:latin typeface="Arial"/>
                <a:cs typeface="Arial"/>
              </a:rPr>
              <a:t>to</a:t>
            </a:r>
            <a:r>
              <a:rPr lang="en-US" sz="2400" spc="50" dirty="0">
                <a:latin typeface="Arial"/>
                <a:cs typeface="Arial"/>
              </a:rPr>
              <a:t> </a:t>
            </a:r>
            <a:r>
              <a:rPr lang="en-US" sz="2400" dirty="0">
                <a:latin typeface="Arial"/>
                <a:cs typeface="Arial"/>
              </a:rPr>
              <a:t>be</a:t>
            </a:r>
            <a:r>
              <a:rPr lang="en-US" sz="2400" spc="50" dirty="0">
                <a:latin typeface="Arial"/>
                <a:cs typeface="Arial"/>
              </a:rPr>
              <a:t> </a:t>
            </a:r>
            <a:r>
              <a:rPr lang="en-US" sz="2400" dirty="0">
                <a:latin typeface="Arial"/>
                <a:cs typeface="Arial"/>
              </a:rPr>
              <a:t>now</a:t>
            </a:r>
            <a:r>
              <a:rPr lang="en-US" sz="2400" spc="45" dirty="0">
                <a:latin typeface="Arial"/>
                <a:cs typeface="Arial"/>
              </a:rPr>
              <a:t> </a:t>
            </a:r>
            <a:r>
              <a:rPr lang="en-US" sz="2400" spc="35" dirty="0">
                <a:latin typeface="Arial"/>
                <a:cs typeface="Arial"/>
              </a:rPr>
              <a:t>&gt;12 </a:t>
            </a:r>
            <a:r>
              <a:rPr lang="en-US" sz="2400" spc="-30" dirty="0">
                <a:latin typeface="Arial"/>
                <a:cs typeface="Arial"/>
              </a:rPr>
              <a:t>years;</a:t>
            </a:r>
            <a:r>
              <a:rPr lang="en-US" sz="2400" spc="-5" dirty="0">
                <a:latin typeface="Arial"/>
                <a:cs typeface="Arial"/>
              </a:rPr>
              <a:t> </a:t>
            </a:r>
            <a:r>
              <a:rPr lang="en-US" sz="2400" dirty="0">
                <a:latin typeface="Arial"/>
                <a:cs typeface="Arial"/>
              </a:rPr>
              <a:t>the</a:t>
            </a:r>
            <a:r>
              <a:rPr lang="en-US" sz="2400" spc="-5" dirty="0">
                <a:latin typeface="Arial"/>
                <a:cs typeface="Arial"/>
              </a:rPr>
              <a:t> </a:t>
            </a:r>
            <a:r>
              <a:rPr lang="en-US" sz="2400" spc="-20" dirty="0">
                <a:latin typeface="Arial"/>
                <a:cs typeface="Arial"/>
              </a:rPr>
              <a:t>median</a:t>
            </a:r>
            <a:r>
              <a:rPr lang="en-US" sz="2400" dirty="0">
                <a:latin typeface="Arial"/>
                <a:cs typeface="Arial"/>
              </a:rPr>
              <a:t> </a:t>
            </a:r>
            <a:r>
              <a:rPr lang="en-US" sz="2400" spc="-30" dirty="0">
                <a:latin typeface="Arial"/>
                <a:cs typeface="Arial"/>
              </a:rPr>
              <a:t>survival</a:t>
            </a:r>
            <a:r>
              <a:rPr lang="en-US" sz="2400" spc="-5" dirty="0">
                <a:latin typeface="Arial"/>
                <a:cs typeface="Arial"/>
              </a:rPr>
              <a:t> </a:t>
            </a:r>
            <a:r>
              <a:rPr lang="en-US" sz="2400" dirty="0">
                <a:latin typeface="Arial"/>
                <a:cs typeface="Arial"/>
              </a:rPr>
              <a:t>of </a:t>
            </a:r>
            <a:r>
              <a:rPr lang="en-US" sz="2400" spc="-10" dirty="0">
                <a:latin typeface="Arial"/>
                <a:cs typeface="Arial"/>
              </a:rPr>
              <a:t>patients</a:t>
            </a:r>
            <a:r>
              <a:rPr lang="en-US" sz="2400" spc="-5" dirty="0">
                <a:latin typeface="Arial"/>
                <a:cs typeface="Arial"/>
              </a:rPr>
              <a:t> </a:t>
            </a:r>
            <a:r>
              <a:rPr lang="en-US" sz="2400" dirty="0">
                <a:latin typeface="Arial"/>
                <a:cs typeface="Arial"/>
              </a:rPr>
              <a:t>with stage</a:t>
            </a:r>
            <a:r>
              <a:rPr lang="en-US" sz="2400" spc="-5" dirty="0">
                <a:latin typeface="Arial"/>
                <a:cs typeface="Arial"/>
              </a:rPr>
              <a:t> </a:t>
            </a:r>
            <a:r>
              <a:rPr lang="en-US" sz="2400" dirty="0">
                <a:latin typeface="Arial"/>
                <a:cs typeface="Arial"/>
              </a:rPr>
              <a:t>D </a:t>
            </a:r>
            <a:r>
              <a:rPr lang="en-US" sz="2400" spc="-25" dirty="0">
                <a:latin typeface="Arial"/>
                <a:cs typeface="Arial"/>
              </a:rPr>
              <a:t>HF </a:t>
            </a:r>
            <a:r>
              <a:rPr lang="en-US" sz="2400" dirty="0">
                <a:latin typeface="Arial"/>
                <a:cs typeface="Arial"/>
              </a:rPr>
              <a:t>without</a:t>
            </a:r>
            <a:r>
              <a:rPr lang="en-US" sz="2400" spc="25" dirty="0">
                <a:latin typeface="Arial"/>
                <a:cs typeface="Arial"/>
              </a:rPr>
              <a:t> </a:t>
            </a:r>
            <a:r>
              <a:rPr lang="en-US" sz="2400" spc="-25" dirty="0">
                <a:latin typeface="Arial"/>
                <a:cs typeface="Arial"/>
              </a:rPr>
              <a:t>advanced</a:t>
            </a:r>
            <a:r>
              <a:rPr lang="en-US" sz="2400" spc="20" dirty="0">
                <a:latin typeface="Arial"/>
                <a:cs typeface="Arial"/>
              </a:rPr>
              <a:t> </a:t>
            </a:r>
            <a:r>
              <a:rPr lang="en-US" sz="2400" spc="-10" dirty="0">
                <a:latin typeface="Arial"/>
                <a:cs typeface="Arial"/>
              </a:rPr>
              <a:t>therapies</a:t>
            </a:r>
            <a:r>
              <a:rPr lang="en-US" sz="2400" spc="25" dirty="0">
                <a:latin typeface="Arial"/>
                <a:cs typeface="Arial"/>
              </a:rPr>
              <a:t> </a:t>
            </a:r>
            <a:r>
              <a:rPr lang="en-US" sz="2400" dirty="0">
                <a:latin typeface="Arial"/>
                <a:cs typeface="Arial"/>
              </a:rPr>
              <a:t>is</a:t>
            </a:r>
            <a:r>
              <a:rPr lang="en-US" sz="2400" spc="25" dirty="0">
                <a:latin typeface="Arial"/>
                <a:cs typeface="Arial"/>
              </a:rPr>
              <a:t> </a:t>
            </a:r>
            <a:r>
              <a:rPr lang="en-US" sz="2400" spc="55" dirty="0">
                <a:latin typeface="Arial"/>
                <a:cs typeface="Arial"/>
              </a:rPr>
              <a:t>&lt;2</a:t>
            </a:r>
            <a:r>
              <a:rPr lang="en-US" sz="2400" spc="25" dirty="0">
                <a:latin typeface="Arial"/>
                <a:cs typeface="Arial"/>
              </a:rPr>
              <a:t> </a:t>
            </a:r>
            <a:r>
              <a:rPr lang="en-US" sz="2400" spc="-25" dirty="0">
                <a:latin typeface="Arial"/>
                <a:cs typeface="Arial"/>
              </a:rPr>
              <a:t>years.</a:t>
            </a:r>
            <a:r>
              <a:rPr lang="en-US" sz="2400" spc="25" dirty="0">
                <a:latin typeface="Arial"/>
                <a:cs typeface="Arial"/>
              </a:rPr>
              <a:t> </a:t>
            </a:r>
            <a:r>
              <a:rPr lang="en-US" sz="2400" dirty="0">
                <a:latin typeface="Arial"/>
                <a:cs typeface="Arial"/>
              </a:rPr>
              <a:t>For</a:t>
            </a:r>
            <a:r>
              <a:rPr lang="en-US" sz="2400" spc="25" dirty="0">
                <a:latin typeface="Arial"/>
                <a:cs typeface="Arial"/>
              </a:rPr>
              <a:t> </a:t>
            </a:r>
            <a:r>
              <a:rPr lang="en-US" sz="2400" spc="-10" dirty="0" err="1">
                <a:latin typeface="Arial"/>
                <a:cs typeface="Arial"/>
              </a:rPr>
              <a:t>compari</a:t>
            </a:r>
            <a:r>
              <a:rPr lang="en-US" sz="2400" spc="-10" dirty="0">
                <a:latin typeface="Arial"/>
                <a:cs typeface="Arial"/>
              </a:rPr>
              <a:t>- </a:t>
            </a:r>
            <a:r>
              <a:rPr lang="en-US" sz="2400" dirty="0">
                <a:latin typeface="Arial"/>
                <a:cs typeface="Arial"/>
              </a:rPr>
              <a:t>son,</a:t>
            </a:r>
            <a:r>
              <a:rPr lang="en-US" sz="2400" spc="70" dirty="0">
                <a:latin typeface="Arial"/>
                <a:cs typeface="Arial"/>
              </a:rPr>
              <a:t> </a:t>
            </a:r>
            <a:r>
              <a:rPr lang="en-US" sz="2400" dirty="0">
                <a:latin typeface="Arial"/>
                <a:cs typeface="Arial"/>
              </a:rPr>
              <a:t>the</a:t>
            </a:r>
            <a:r>
              <a:rPr lang="en-US" sz="2400" spc="75" dirty="0">
                <a:latin typeface="Arial"/>
                <a:cs typeface="Arial"/>
              </a:rPr>
              <a:t> </a:t>
            </a:r>
            <a:r>
              <a:rPr lang="en-US" sz="2400" dirty="0">
                <a:latin typeface="Arial"/>
                <a:cs typeface="Arial"/>
              </a:rPr>
              <a:t>risk</a:t>
            </a:r>
            <a:r>
              <a:rPr lang="en-US" sz="2400" spc="70" dirty="0">
                <a:latin typeface="Arial"/>
                <a:cs typeface="Arial"/>
              </a:rPr>
              <a:t> </a:t>
            </a:r>
            <a:r>
              <a:rPr lang="en-US" sz="2400" dirty="0">
                <a:latin typeface="Arial"/>
                <a:cs typeface="Arial"/>
              </a:rPr>
              <a:t>of</a:t>
            </a:r>
            <a:r>
              <a:rPr lang="en-US" sz="2400" spc="75" dirty="0">
                <a:latin typeface="Arial"/>
                <a:cs typeface="Arial"/>
              </a:rPr>
              <a:t> </a:t>
            </a:r>
            <a:r>
              <a:rPr lang="en-US" sz="2400" dirty="0">
                <a:latin typeface="Arial"/>
                <a:cs typeface="Arial"/>
              </a:rPr>
              <a:t>death</a:t>
            </a:r>
            <a:r>
              <a:rPr lang="en-US" sz="2400" spc="75" dirty="0">
                <a:latin typeface="Arial"/>
                <a:cs typeface="Arial"/>
              </a:rPr>
              <a:t> </a:t>
            </a:r>
            <a:r>
              <a:rPr lang="en-US" sz="2400" dirty="0">
                <a:latin typeface="Arial"/>
                <a:cs typeface="Arial"/>
              </a:rPr>
              <a:t>becomes</a:t>
            </a:r>
            <a:r>
              <a:rPr lang="en-US" sz="2400" spc="70" dirty="0">
                <a:latin typeface="Arial"/>
                <a:cs typeface="Arial"/>
              </a:rPr>
              <a:t> </a:t>
            </a:r>
            <a:r>
              <a:rPr lang="en-US" sz="2400" dirty="0">
                <a:latin typeface="Arial"/>
                <a:cs typeface="Arial"/>
              </a:rPr>
              <a:t>greater</a:t>
            </a:r>
            <a:r>
              <a:rPr lang="en-US" sz="2400" spc="75" dirty="0">
                <a:latin typeface="Arial"/>
                <a:cs typeface="Arial"/>
              </a:rPr>
              <a:t> </a:t>
            </a:r>
            <a:r>
              <a:rPr lang="en-US" sz="2400" dirty="0">
                <a:latin typeface="Arial"/>
                <a:cs typeface="Arial"/>
              </a:rPr>
              <a:t>than</a:t>
            </a:r>
            <a:r>
              <a:rPr lang="en-US" sz="2400" spc="70" dirty="0">
                <a:latin typeface="Arial"/>
                <a:cs typeface="Arial"/>
              </a:rPr>
              <a:t> </a:t>
            </a:r>
            <a:r>
              <a:rPr lang="en-US" sz="2400" spc="-30" dirty="0">
                <a:latin typeface="Arial"/>
                <a:cs typeface="Arial"/>
              </a:rPr>
              <a:t>survival </a:t>
            </a:r>
            <a:r>
              <a:rPr lang="en-US" sz="2400" spc="-10" dirty="0">
                <a:latin typeface="Arial"/>
                <a:cs typeface="Arial"/>
              </a:rPr>
              <a:t>between</a:t>
            </a:r>
            <a:r>
              <a:rPr lang="en-US" sz="2400" spc="5" dirty="0">
                <a:latin typeface="Arial"/>
                <a:cs typeface="Arial"/>
              </a:rPr>
              <a:t> </a:t>
            </a:r>
            <a:r>
              <a:rPr lang="en-US" sz="2400" dirty="0">
                <a:latin typeface="Arial"/>
                <a:cs typeface="Arial"/>
              </a:rPr>
              <a:t>3</a:t>
            </a:r>
            <a:r>
              <a:rPr lang="en-US" sz="2400" spc="5" dirty="0">
                <a:latin typeface="Arial"/>
                <a:cs typeface="Arial"/>
              </a:rPr>
              <a:t> </a:t>
            </a:r>
            <a:r>
              <a:rPr lang="en-US" sz="2400" dirty="0">
                <a:latin typeface="Arial"/>
                <a:cs typeface="Arial"/>
              </a:rPr>
              <a:t>and</a:t>
            </a:r>
            <a:r>
              <a:rPr lang="en-US" sz="2400" spc="5" dirty="0">
                <a:latin typeface="Arial"/>
                <a:cs typeface="Arial"/>
              </a:rPr>
              <a:t> </a:t>
            </a:r>
            <a:r>
              <a:rPr lang="en-US" sz="2400" dirty="0">
                <a:latin typeface="Arial"/>
                <a:cs typeface="Arial"/>
              </a:rPr>
              <a:t>4</a:t>
            </a:r>
            <a:r>
              <a:rPr lang="en-US" sz="2400" spc="5" dirty="0">
                <a:latin typeface="Arial"/>
                <a:cs typeface="Arial"/>
              </a:rPr>
              <a:t> </a:t>
            </a:r>
            <a:r>
              <a:rPr lang="en-US" sz="2400" spc="-10" dirty="0">
                <a:latin typeface="Arial"/>
                <a:cs typeface="Arial"/>
              </a:rPr>
              <a:t>years</a:t>
            </a:r>
            <a:r>
              <a:rPr lang="en-US" sz="2400" spc="5" dirty="0">
                <a:latin typeface="Arial"/>
                <a:cs typeface="Arial"/>
              </a:rPr>
              <a:t> </a:t>
            </a:r>
            <a:r>
              <a:rPr lang="en-US" sz="2400" dirty="0">
                <a:latin typeface="Arial"/>
                <a:cs typeface="Arial"/>
              </a:rPr>
              <a:t>on</a:t>
            </a:r>
            <a:r>
              <a:rPr lang="en-US" sz="2400" spc="5" dirty="0">
                <a:latin typeface="Arial"/>
                <a:cs typeface="Arial"/>
              </a:rPr>
              <a:t> </a:t>
            </a:r>
            <a:r>
              <a:rPr lang="en-US" sz="2400" dirty="0">
                <a:latin typeface="Arial"/>
                <a:cs typeface="Arial"/>
              </a:rPr>
              <a:t>an</a:t>
            </a:r>
            <a:r>
              <a:rPr lang="en-US" sz="2400" spc="5" dirty="0">
                <a:latin typeface="Arial"/>
                <a:cs typeface="Arial"/>
              </a:rPr>
              <a:t> </a:t>
            </a:r>
            <a:r>
              <a:rPr lang="en-US" sz="2400" spc="-65" dirty="0">
                <a:latin typeface="Arial"/>
                <a:cs typeface="Arial"/>
              </a:rPr>
              <a:t>LVAD,</a:t>
            </a:r>
            <a:r>
              <a:rPr lang="en-US" sz="2400" spc="10" dirty="0">
                <a:latin typeface="Arial"/>
                <a:cs typeface="Arial"/>
              </a:rPr>
              <a:t> </a:t>
            </a:r>
            <a:r>
              <a:rPr lang="en-US" sz="2400" spc="-10" dirty="0">
                <a:latin typeface="Arial"/>
                <a:cs typeface="Arial"/>
              </a:rPr>
              <a:t>regardless</a:t>
            </a:r>
            <a:r>
              <a:rPr lang="en-US" sz="2400" spc="5" dirty="0">
                <a:latin typeface="Arial"/>
                <a:cs typeface="Arial"/>
              </a:rPr>
              <a:t> </a:t>
            </a:r>
            <a:r>
              <a:rPr lang="en-US" sz="2400" dirty="0">
                <a:latin typeface="Arial"/>
                <a:cs typeface="Arial"/>
              </a:rPr>
              <a:t>of</a:t>
            </a:r>
            <a:r>
              <a:rPr lang="en-US" sz="2400" spc="5" dirty="0">
                <a:latin typeface="Arial"/>
                <a:cs typeface="Arial"/>
              </a:rPr>
              <a:t> </a:t>
            </a:r>
            <a:r>
              <a:rPr lang="en-US" sz="2400" spc="-25" dirty="0">
                <a:latin typeface="Arial"/>
                <a:cs typeface="Arial"/>
              </a:rPr>
              <a:t>im- </a:t>
            </a:r>
            <a:r>
              <a:rPr lang="en-US" sz="2400" dirty="0">
                <a:latin typeface="Arial"/>
                <a:cs typeface="Arial"/>
              </a:rPr>
              <a:t>plant</a:t>
            </a:r>
            <a:r>
              <a:rPr lang="en-US" sz="2400" spc="85" dirty="0">
                <a:latin typeface="Arial"/>
                <a:cs typeface="Arial"/>
              </a:rPr>
              <a:t> </a:t>
            </a:r>
            <a:r>
              <a:rPr lang="en-US" sz="2400" dirty="0">
                <a:latin typeface="Arial"/>
                <a:cs typeface="Arial"/>
              </a:rPr>
              <a:t>strategy</a:t>
            </a:r>
            <a:r>
              <a:rPr lang="en-US" sz="2400" spc="85" dirty="0">
                <a:latin typeface="Arial"/>
                <a:cs typeface="Arial"/>
              </a:rPr>
              <a:t> </a:t>
            </a:r>
            <a:r>
              <a:rPr lang="en-US" sz="2400" dirty="0">
                <a:latin typeface="Arial"/>
                <a:cs typeface="Arial"/>
              </a:rPr>
              <a:t>(</a:t>
            </a:r>
            <a:r>
              <a:rPr lang="en-US" sz="2400" dirty="0" err="1">
                <a:latin typeface="Arial"/>
                <a:cs typeface="Arial"/>
              </a:rPr>
              <a:t>eg</a:t>
            </a:r>
            <a:r>
              <a:rPr lang="en-US" sz="2400" dirty="0">
                <a:latin typeface="Arial"/>
                <a:cs typeface="Arial"/>
              </a:rPr>
              <a:t>,</a:t>
            </a:r>
            <a:r>
              <a:rPr lang="en-US" sz="2400" spc="90" dirty="0">
                <a:latin typeface="Arial"/>
                <a:cs typeface="Arial"/>
              </a:rPr>
              <a:t> </a:t>
            </a:r>
            <a:r>
              <a:rPr lang="en-US" sz="2400" spc="-20" dirty="0">
                <a:latin typeface="Arial"/>
                <a:cs typeface="Arial"/>
              </a:rPr>
              <a:t>bridge-</a:t>
            </a:r>
            <a:r>
              <a:rPr lang="en-US" sz="2400" spc="-10" dirty="0">
                <a:latin typeface="Arial"/>
                <a:cs typeface="Arial"/>
              </a:rPr>
              <a:t>to-</a:t>
            </a:r>
            <a:r>
              <a:rPr lang="en-US" sz="2400" dirty="0">
                <a:latin typeface="Arial"/>
                <a:cs typeface="Arial"/>
              </a:rPr>
              <a:t>transplant,</a:t>
            </a:r>
            <a:r>
              <a:rPr lang="en-US" sz="2400" spc="85" dirty="0">
                <a:latin typeface="Arial"/>
                <a:cs typeface="Arial"/>
              </a:rPr>
              <a:t> </a:t>
            </a:r>
            <a:r>
              <a:rPr lang="en-US" sz="2400" spc="-10" dirty="0">
                <a:latin typeface="Arial"/>
                <a:cs typeface="Arial"/>
              </a:rPr>
              <a:t>bridge-to-</a:t>
            </a:r>
            <a:r>
              <a:rPr lang="en-US" sz="2400" spc="-25" dirty="0">
                <a:latin typeface="Arial"/>
                <a:cs typeface="Arial"/>
              </a:rPr>
              <a:t>de- </a:t>
            </a:r>
            <a:r>
              <a:rPr lang="en-US" sz="2400" spc="-20" dirty="0" err="1">
                <a:latin typeface="Arial"/>
                <a:cs typeface="Arial"/>
              </a:rPr>
              <a:t>cision</a:t>
            </a:r>
            <a:r>
              <a:rPr lang="en-US" sz="2400" spc="-20" dirty="0">
                <a:latin typeface="Arial"/>
                <a:cs typeface="Arial"/>
              </a:rPr>
              <a:t>, </a:t>
            </a:r>
            <a:r>
              <a:rPr lang="en-US" sz="2400" spc="-10" dirty="0">
                <a:latin typeface="Arial"/>
                <a:cs typeface="Arial"/>
              </a:rPr>
              <a:t>destination</a:t>
            </a:r>
            <a:r>
              <a:rPr lang="en-US" sz="2400" spc="-20" dirty="0">
                <a:latin typeface="Arial"/>
                <a:cs typeface="Arial"/>
              </a:rPr>
              <a:t> </a:t>
            </a:r>
            <a:r>
              <a:rPr lang="en-US" sz="2400" spc="-10" dirty="0">
                <a:latin typeface="Arial"/>
                <a:cs typeface="Arial"/>
              </a:rPr>
              <a:t>therapy).</a:t>
            </a:r>
            <a:r>
              <a:rPr lang="en-US" sz="2000" spc="-15" baseline="35353" dirty="0">
                <a:latin typeface="Arial"/>
                <a:cs typeface="Arial"/>
              </a:rPr>
              <a:t>3</a:t>
            </a:r>
            <a:r>
              <a:rPr lang="en-US" sz="2000" spc="150" baseline="35353" dirty="0">
                <a:latin typeface="Arial"/>
                <a:cs typeface="Arial"/>
              </a:rPr>
              <a:t> </a:t>
            </a:r>
            <a:r>
              <a:rPr lang="en-US" sz="2400" spc="-25" dirty="0">
                <a:latin typeface="Arial"/>
                <a:cs typeface="Arial"/>
              </a:rPr>
              <a:t>Improvements</a:t>
            </a:r>
            <a:r>
              <a:rPr lang="en-US" sz="2400" spc="-20" dirty="0">
                <a:latin typeface="Arial"/>
                <a:cs typeface="Arial"/>
              </a:rPr>
              <a:t> </a:t>
            </a:r>
            <a:r>
              <a:rPr lang="en-US" sz="2400" dirty="0">
                <a:latin typeface="Arial"/>
                <a:cs typeface="Arial"/>
              </a:rPr>
              <a:t>in</a:t>
            </a:r>
            <a:r>
              <a:rPr lang="en-US" sz="2400" spc="-20" dirty="0">
                <a:latin typeface="Arial"/>
                <a:cs typeface="Arial"/>
              </a:rPr>
              <a:t> </a:t>
            </a:r>
            <a:r>
              <a:rPr lang="en-US" sz="2400" dirty="0">
                <a:latin typeface="Arial"/>
                <a:cs typeface="Arial"/>
              </a:rPr>
              <a:t>pre-</a:t>
            </a:r>
            <a:r>
              <a:rPr lang="en-US" sz="2400" spc="-15" dirty="0">
                <a:latin typeface="Arial"/>
                <a:cs typeface="Arial"/>
              </a:rPr>
              <a:t> </a:t>
            </a:r>
            <a:r>
              <a:rPr lang="en-US" sz="2400" spc="-25" dirty="0">
                <a:latin typeface="Arial"/>
                <a:cs typeface="Arial"/>
              </a:rPr>
              <a:t>and </a:t>
            </a:r>
            <a:r>
              <a:rPr lang="en-US" sz="2400" spc="-10" dirty="0">
                <a:latin typeface="Arial"/>
                <a:cs typeface="Arial"/>
              </a:rPr>
              <a:t>posttransplant</a:t>
            </a:r>
            <a:r>
              <a:rPr lang="en-US" sz="2400" spc="-25" dirty="0">
                <a:latin typeface="Arial"/>
                <a:cs typeface="Arial"/>
              </a:rPr>
              <a:t> management</a:t>
            </a:r>
            <a:r>
              <a:rPr lang="en-US" sz="2400" spc="-20" dirty="0">
                <a:latin typeface="Arial"/>
                <a:cs typeface="Arial"/>
              </a:rPr>
              <a:t> have </a:t>
            </a:r>
            <a:r>
              <a:rPr lang="en-US" sz="2400" spc="-10" dirty="0">
                <a:latin typeface="Arial"/>
                <a:cs typeface="Arial"/>
              </a:rPr>
              <a:t>also</a:t>
            </a:r>
            <a:r>
              <a:rPr lang="en-US" sz="2400" spc="-20" dirty="0">
                <a:latin typeface="Arial"/>
                <a:cs typeface="Arial"/>
              </a:rPr>
              <a:t> </a:t>
            </a:r>
            <a:r>
              <a:rPr lang="en-US" sz="2400" spc="-10" dirty="0">
                <a:latin typeface="Arial"/>
                <a:cs typeface="Arial"/>
              </a:rPr>
              <a:t>increased</a:t>
            </a:r>
            <a:r>
              <a:rPr lang="en-US" sz="2400" spc="-25" dirty="0">
                <a:latin typeface="Arial"/>
                <a:cs typeface="Arial"/>
              </a:rPr>
              <a:t> </a:t>
            </a:r>
            <a:r>
              <a:rPr lang="en-US" sz="2400" spc="-20" dirty="0">
                <a:latin typeface="Arial"/>
                <a:cs typeface="Arial"/>
              </a:rPr>
              <a:t>more </a:t>
            </a:r>
            <a:r>
              <a:rPr lang="en-US" sz="2400" spc="-10" dirty="0">
                <a:latin typeface="Arial"/>
                <a:cs typeface="Arial"/>
              </a:rPr>
              <a:t>patients</a:t>
            </a:r>
            <a:r>
              <a:rPr lang="en-US" sz="2400" spc="-25" dirty="0">
                <a:latin typeface="Arial"/>
                <a:cs typeface="Arial"/>
              </a:rPr>
              <a:t> </a:t>
            </a:r>
            <a:r>
              <a:rPr lang="en-US" sz="2400" dirty="0">
                <a:latin typeface="Arial"/>
                <a:cs typeface="Arial"/>
              </a:rPr>
              <a:t>to</a:t>
            </a:r>
            <a:r>
              <a:rPr lang="en-US" sz="2400" spc="-25" dirty="0">
                <a:latin typeface="Arial"/>
                <a:cs typeface="Arial"/>
              </a:rPr>
              <a:t> </a:t>
            </a:r>
            <a:r>
              <a:rPr lang="en-US" sz="2400" dirty="0">
                <a:latin typeface="Arial"/>
                <a:cs typeface="Arial"/>
              </a:rPr>
              <a:t>be</a:t>
            </a:r>
            <a:r>
              <a:rPr lang="en-US" sz="2400" spc="-25" dirty="0">
                <a:latin typeface="Arial"/>
                <a:cs typeface="Arial"/>
              </a:rPr>
              <a:t> </a:t>
            </a:r>
            <a:r>
              <a:rPr lang="en-US" sz="2400" dirty="0">
                <a:latin typeface="Arial"/>
                <a:cs typeface="Arial"/>
              </a:rPr>
              <a:t>eligible</a:t>
            </a:r>
            <a:r>
              <a:rPr lang="en-US" sz="2400" spc="-20" dirty="0">
                <a:latin typeface="Arial"/>
                <a:cs typeface="Arial"/>
              </a:rPr>
              <a:t> </a:t>
            </a:r>
            <a:r>
              <a:rPr lang="en-US" sz="2400" dirty="0">
                <a:latin typeface="Arial"/>
                <a:cs typeface="Arial"/>
              </a:rPr>
              <a:t>for</a:t>
            </a:r>
            <a:r>
              <a:rPr lang="en-US" sz="2400" spc="-25" dirty="0">
                <a:latin typeface="Arial"/>
                <a:cs typeface="Arial"/>
              </a:rPr>
              <a:t> transplant, </a:t>
            </a:r>
            <a:r>
              <a:rPr lang="en-US" sz="2400" spc="-10" dirty="0">
                <a:latin typeface="Arial"/>
                <a:cs typeface="Arial"/>
              </a:rPr>
              <a:t>and</a:t>
            </a:r>
            <a:r>
              <a:rPr lang="en-US" sz="2400" spc="-20" dirty="0">
                <a:latin typeface="Arial"/>
                <a:cs typeface="Arial"/>
              </a:rPr>
              <a:t> </a:t>
            </a:r>
            <a:r>
              <a:rPr lang="en-US" sz="2400" dirty="0">
                <a:latin typeface="Arial"/>
                <a:cs typeface="Arial"/>
              </a:rPr>
              <a:t>treated</a:t>
            </a:r>
            <a:r>
              <a:rPr lang="en-US" sz="2400" spc="-25" dirty="0">
                <a:latin typeface="Arial"/>
                <a:cs typeface="Arial"/>
              </a:rPr>
              <a:t> </a:t>
            </a:r>
            <a:r>
              <a:rPr lang="en-US" sz="2400" spc="-10" dirty="0" err="1">
                <a:latin typeface="Arial"/>
                <a:cs typeface="Arial"/>
              </a:rPr>
              <a:t>rejec</a:t>
            </a:r>
            <a:r>
              <a:rPr lang="en-US" sz="2400" spc="-10" dirty="0">
                <a:latin typeface="Arial"/>
                <a:cs typeface="Arial"/>
              </a:rPr>
              <a:t>- </a:t>
            </a:r>
            <a:r>
              <a:rPr lang="en-US" sz="2400" dirty="0" err="1">
                <a:latin typeface="Arial"/>
                <a:cs typeface="Arial"/>
              </a:rPr>
              <a:t>tion</a:t>
            </a:r>
            <a:r>
              <a:rPr lang="en-US" sz="2400" spc="-25" dirty="0">
                <a:latin typeface="Arial"/>
                <a:cs typeface="Arial"/>
              </a:rPr>
              <a:t> </a:t>
            </a:r>
            <a:r>
              <a:rPr lang="en-US" sz="2400" spc="-10" dirty="0">
                <a:latin typeface="Arial"/>
                <a:cs typeface="Arial"/>
              </a:rPr>
              <a:t>rates</a:t>
            </a:r>
            <a:r>
              <a:rPr lang="en-US" sz="2400" spc="-25" dirty="0">
                <a:latin typeface="Arial"/>
                <a:cs typeface="Arial"/>
              </a:rPr>
              <a:t> </a:t>
            </a:r>
            <a:r>
              <a:rPr lang="en-US" sz="2400" dirty="0">
                <a:latin typeface="Arial"/>
                <a:cs typeface="Arial"/>
              </a:rPr>
              <a:t>in</a:t>
            </a:r>
            <a:r>
              <a:rPr lang="en-US" sz="2400" spc="-25" dirty="0">
                <a:latin typeface="Arial"/>
                <a:cs typeface="Arial"/>
              </a:rPr>
              <a:t> </a:t>
            </a:r>
            <a:r>
              <a:rPr lang="en-US" sz="2400" dirty="0">
                <a:latin typeface="Arial"/>
                <a:cs typeface="Arial"/>
              </a:rPr>
              <a:t>the</a:t>
            </a:r>
            <a:r>
              <a:rPr lang="en-US" sz="2400" spc="-25" dirty="0">
                <a:latin typeface="Arial"/>
                <a:cs typeface="Arial"/>
              </a:rPr>
              <a:t> </a:t>
            </a:r>
            <a:r>
              <a:rPr lang="en-US" sz="2400" dirty="0">
                <a:latin typeface="Arial"/>
                <a:cs typeface="Arial"/>
              </a:rPr>
              <a:t>first</a:t>
            </a:r>
            <a:r>
              <a:rPr lang="en-US" sz="2400" spc="-30" dirty="0">
                <a:latin typeface="Arial"/>
                <a:cs typeface="Arial"/>
              </a:rPr>
              <a:t> </a:t>
            </a:r>
            <a:r>
              <a:rPr lang="en-US" sz="2400" spc="-20" dirty="0">
                <a:latin typeface="Arial"/>
                <a:cs typeface="Arial"/>
              </a:rPr>
              <a:t>year</a:t>
            </a:r>
            <a:r>
              <a:rPr lang="en-US" sz="2400" spc="-25" dirty="0">
                <a:latin typeface="Arial"/>
                <a:cs typeface="Arial"/>
              </a:rPr>
              <a:t> </a:t>
            </a:r>
            <a:r>
              <a:rPr lang="en-US" sz="2400" dirty="0">
                <a:latin typeface="Arial"/>
                <a:cs typeface="Arial"/>
              </a:rPr>
              <a:t>after</a:t>
            </a:r>
            <a:r>
              <a:rPr lang="en-US" sz="2400" spc="-25" dirty="0">
                <a:latin typeface="Arial"/>
                <a:cs typeface="Arial"/>
              </a:rPr>
              <a:t> </a:t>
            </a:r>
            <a:r>
              <a:rPr lang="en-US" sz="2400" spc="-10" dirty="0">
                <a:latin typeface="Arial"/>
                <a:cs typeface="Arial"/>
              </a:rPr>
              <a:t>transplantation</a:t>
            </a:r>
            <a:r>
              <a:rPr lang="en-US" sz="2400" spc="-25" dirty="0">
                <a:latin typeface="Arial"/>
                <a:cs typeface="Arial"/>
              </a:rPr>
              <a:t> </a:t>
            </a:r>
            <a:r>
              <a:rPr lang="en-US" sz="2400" spc="-10" dirty="0">
                <a:latin typeface="Arial"/>
                <a:cs typeface="Arial"/>
              </a:rPr>
              <a:t>are</a:t>
            </a:r>
            <a:r>
              <a:rPr lang="en-US" sz="2400" spc="-25" dirty="0">
                <a:latin typeface="Arial"/>
                <a:cs typeface="Arial"/>
              </a:rPr>
              <a:t> now</a:t>
            </a:r>
            <a:endParaRPr lang="en-US" sz="2400" dirty="0">
              <a:latin typeface="Arial"/>
              <a:cs typeface="Arial"/>
            </a:endParaRPr>
          </a:p>
          <a:p>
            <a:pPr marL="38100" marR="30480" algn="just">
              <a:lnSpc>
                <a:spcPct val="100000"/>
              </a:lnSpc>
            </a:pPr>
            <a:r>
              <a:rPr lang="en-US" sz="2400" spc="15" dirty="0">
                <a:latin typeface="Arial"/>
                <a:cs typeface="Arial"/>
              </a:rPr>
              <a:t>&lt;15%.</a:t>
            </a:r>
            <a:r>
              <a:rPr lang="en-US" sz="2000" spc="22" baseline="35353" dirty="0">
                <a:latin typeface="Arial"/>
                <a:cs typeface="Arial"/>
              </a:rPr>
              <a:t>1</a:t>
            </a:r>
            <a:r>
              <a:rPr lang="en-US" sz="2000" spc="375" baseline="35353" dirty="0">
                <a:latin typeface="Arial"/>
                <a:cs typeface="Arial"/>
              </a:rPr>
              <a:t> </a:t>
            </a:r>
            <a:r>
              <a:rPr lang="en-US" sz="2400" spc="-25" dirty="0">
                <a:latin typeface="Arial"/>
                <a:cs typeface="Arial"/>
              </a:rPr>
              <a:t>Minimizing</a:t>
            </a:r>
            <a:r>
              <a:rPr lang="en-US" sz="2400" spc="130" dirty="0">
                <a:latin typeface="Arial"/>
                <a:cs typeface="Arial"/>
              </a:rPr>
              <a:t> </a:t>
            </a:r>
            <a:r>
              <a:rPr lang="en-US" sz="2400" spc="-10" dirty="0">
                <a:latin typeface="Arial"/>
                <a:cs typeface="Arial"/>
              </a:rPr>
              <a:t>waitlist</a:t>
            </a:r>
            <a:r>
              <a:rPr lang="en-US" sz="2400" spc="130" dirty="0">
                <a:latin typeface="Arial"/>
                <a:cs typeface="Arial"/>
              </a:rPr>
              <a:t> </a:t>
            </a:r>
            <a:r>
              <a:rPr lang="en-US" sz="2400" spc="-20" dirty="0">
                <a:latin typeface="Arial"/>
                <a:cs typeface="Arial"/>
              </a:rPr>
              <a:t>mortality</a:t>
            </a:r>
            <a:r>
              <a:rPr lang="en-US" sz="2400" spc="130" dirty="0">
                <a:latin typeface="Arial"/>
                <a:cs typeface="Arial"/>
              </a:rPr>
              <a:t> </a:t>
            </a:r>
            <a:r>
              <a:rPr lang="en-US" sz="2400" spc="-20" dirty="0">
                <a:latin typeface="Arial"/>
                <a:cs typeface="Arial"/>
              </a:rPr>
              <a:t>while</a:t>
            </a:r>
            <a:r>
              <a:rPr lang="en-US" sz="2400" spc="130" dirty="0">
                <a:latin typeface="Arial"/>
                <a:cs typeface="Arial"/>
              </a:rPr>
              <a:t> </a:t>
            </a:r>
            <a:r>
              <a:rPr lang="en-US" sz="2400" spc="-30" dirty="0">
                <a:latin typeface="Arial"/>
                <a:cs typeface="Arial"/>
              </a:rPr>
              <a:t>maximizing</a:t>
            </a:r>
            <a:r>
              <a:rPr lang="en-US" sz="2400" spc="-10" dirty="0">
                <a:latin typeface="Arial"/>
                <a:cs typeface="Arial"/>
              </a:rPr>
              <a:t> </a:t>
            </a:r>
            <a:r>
              <a:rPr lang="en-US" sz="2400" spc="-15" dirty="0">
                <a:latin typeface="Arial"/>
                <a:cs typeface="Arial"/>
              </a:rPr>
              <a:t>posttransplant</a:t>
            </a:r>
            <a:r>
              <a:rPr lang="en-US" sz="2400" spc="135" dirty="0">
                <a:latin typeface="Arial"/>
                <a:cs typeface="Arial"/>
              </a:rPr>
              <a:t> </a:t>
            </a:r>
            <a:r>
              <a:rPr lang="en-US" sz="2400" spc="-20" dirty="0">
                <a:latin typeface="Arial"/>
                <a:cs typeface="Arial"/>
              </a:rPr>
              <a:t>outcomes</a:t>
            </a:r>
            <a:r>
              <a:rPr lang="en-US" sz="2400" spc="135" dirty="0">
                <a:latin typeface="Arial"/>
                <a:cs typeface="Arial"/>
              </a:rPr>
              <a:t> </a:t>
            </a:r>
            <a:r>
              <a:rPr lang="en-US" sz="2400" spc="-20" dirty="0">
                <a:latin typeface="Arial"/>
                <a:cs typeface="Arial"/>
              </a:rPr>
              <a:t>continues</a:t>
            </a:r>
            <a:r>
              <a:rPr lang="en-US" sz="2400" spc="135" dirty="0">
                <a:latin typeface="Arial"/>
                <a:cs typeface="Arial"/>
              </a:rPr>
              <a:t> </a:t>
            </a:r>
            <a:r>
              <a:rPr lang="en-US" sz="2400" spc="-5" dirty="0">
                <a:latin typeface="Arial"/>
                <a:cs typeface="Arial"/>
              </a:rPr>
              <a:t>to</a:t>
            </a:r>
            <a:r>
              <a:rPr lang="en-US" sz="2400" spc="135" dirty="0">
                <a:latin typeface="Arial"/>
                <a:cs typeface="Arial"/>
              </a:rPr>
              <a:t> </a:t>
            </a:r>
            <a:r>
              <a:rPr lang="en-US" sz="2400" spc="-35" dirty="0">
                <a:latin typeface="Arial"/>
                <a:cs typeface="Arial"/>
              </a:rPr>
              <a:t>be</a:t>
            </a:r>
            <a:r>
              <a:rPr lang="en-US" sz="2400" spc="135" dirty="0">
                <a:latin typeface="Arial"/>
                <a:cs typeface="Arial"/>
              </a:rPr>
              <a:t> </a:t>
            </a:r>
            <a:r>
              <a:rPr lang="en-US" sz="2400" spc="-65" dirty="0">
                <a:latin typeface="Arial"/>
                <a:cs typeface="Arial"/>
              </a:rPr>
              <a:t>a</a:t>
            </a:r>
            <a:r>
              <a:rPr lang="en-US" sz="2400" spc="135" dirty="0">
                <a:latin typeface="Arial"/>
                <a:cs typeface="Arial"/>
              </a:rPr>
              <a:t> </a:t>
            </a:r>
            <a:r>
              <a:rPr lang="en-US" sz="2400" spc="-15" dirty="0">
                <a:latin typeface="Arial"/>
                <a:cs typeface="Arial"/>
              </a:rPr>
              <a:t>priority</a:t>
            </a:r>
            <a:r>
              <a:rPr lang="en-US" sz="2400" spc="135" dirty="0">
                <a:latin typeface="Arial"/>
                <a:cs typeface="Arial"/>
              </a:rPr>
              <a:t> </a:t>
            </a:r>
            <a:r>
              <a:rPr lang="en-US" sz="2400" spc="-15" dirty="0">
                <a:latin typeface="Arial"/>
                <a:cs typeface="Arial"/>
              </a:rPr>
              <a:t>in</a:t>
            </a:r>
            <a:r>
              <a:rPr lang="en-US" sz="2400" spc="-5" dirty="0">
                <a:latin typeface="Arial"/>
                <a:cs typeface="Arial"/>
              </a:rPr>
              <a:t> </a:t>
            </a:r>
            <a:r>
              <a:rPr lang="en-US" sz="2400" spc="-20" dirty="0">
                <a:latin typeface="Arial"/>
                <a:cs typeface="Arial"/>
              </a:rPr>
              <a:t>heart</a:t>
            </a:r>
            <a:r>
              <a:rPr lang="en-US" sz="2400" spc="114" dirty="0">
                <a:latin typeface="Arial"/>
                <a:cs typeface="Arial"/>
              </a:rPr>
              <a:t> </a:t>
            </a:r>
            <a:r>
              <a:rPr lang="en-US" sz="2400" spc="-15" dirty="0">
                <a:latin typeface="Arial"/>
                <a:cs typeface="Arial"/>
              </a:rPr>
              <a:t>transplantation</a:t>
            </a:r>
            <a:r>
              <a:rPr lang="en-US" sz="2400" spc="114" dirty="0">
                <a:latin typeface="Arial"/>
                <a:cs typeface="Arial"/>
              </a:rPr>
              <a:t> </a:t>
            </a:r>
            <a:r>
              <a:rPr lang="en-US" sz="2400" spc="-35" dirty="0">
                <a:latin typeface="Arial"/>
                <a:cs typeface="Arial"/>
              </a:rPr>
              <a:t>and</a:t>
            </a:r>
            <a:r>
              <a:rPr lang="en-US" sz="2400" spc="114" dirty="0">
                <a:latin typeface="Arial"/>
                <a:cs typeface="Arial"/>
              </a:rPr>
              <a:t> </a:t>
            </a:r>
            <a:r>
              <a:rPr lang="en-US" sz="2400" spc="-40" dirty="0">
                <a:latin typeface="Arial"/>
                <a:cs typeface="Arial"/>
              </a:rPr>
              <a:t>was</a:t>
            </a:r>
            <a:r>
              <a:rPr lang="en-US" sz="2400" spc="114" dirty="0">
                <a:latin typeface="Arial"/>
                <a:cs typeface="Arial"/>
              </a:rPr>
              <a:t> </a:t>
            </a:r>
            <a:r>
              <a:rPr lang="en-US" sz="2400" spc="-30" dirty="0">
                <a:latin typeface="Arial"/>
                <a:cs typeface="Arial"/>
              </a:rPr>
              <a:t>addressed</a:t>
            </a:r>
            <a:r>
              <a:rPr lang="en-US" sz="2400" spc="114" dirty="0">
                <a:latin typeface="Arial"/>
                <a:cs typeface="Arial"/>
              </a:rPr>
              <a:t> </a:t>
            </a:r>
            <a:r>
              <a:rPr lang="en-US" sz="2400" spc="-10" dirty="0">
                <a:latin typeface="Arial"/>
                <a:cs typeface="Arial"/>
              </a:rPr>
              <a:t>with</a:t>
            </a:r>
            <a:r>
              <a:rPr lang="en-US" sz="2400" spc="114" dirty="0">
                <a:latin typeface="Arial"/>
                <a:cs typeface="Arial"/>
              </a:rPr>
              <a:t> </a:t>
            </a:r>
            <a:r>
              <a:rPr lang="en-US" sz="2400" spc="-15" dirty="0">
                <a:latin typeface="Arial"/>
                <a:cs typeface="Arial"/>
              </a:rPr>
              <a:t>the</a:t>
            </a:r>
            <a:r>
              <a:rPr lang="en-US" sz="2400" spc="114" dirty="0">
                <a:latin typeface="Arial"/>
                <a:cs typeface="Arial"/>
              </a:rPr>
              <a:t> </a:t>
            </a:r>
            <a:r>
              <a:rPr lang="en-US" sz="2400" spc="-5" dirty="0">
                <a:latin typeface="Arial"/>
                <a:cs typeface="Arial"/>
              </a:rPr>
              <a:t>re-</a:t>
            </a:r>
            <a:r>
              <a:rPr lang="en-US" sz="2400" spc="15" dirty="0">
                <a:latin typeface="Arial"/>
                <a:cs typeface="Arial"/>
              </a:rPr>
              <a:t> </a:t>
            </a:r>
            <a:r>
              <a:rPr lang="en-US" sz="2400" spc="-15" dirty="0">
                <a:latin typeface="Arial"/>
                <a:cs typeface="Arial"/>
              </a:rPr>
              <a:t>cent</a:t>
            </a:r>
            <a:r>
              <a:rPr lang="en-US" sz="2400" spc="215" dirty="0">
                <a:latin typeface="Arial"/>
                <a:cs typeface="Arial"/>
              </a:rPr>
              <a:t> </a:t>
            </a:r>
            <a:r>
              <a:rPr lang="en-US" sz="2400" spc="-30" dirty="0">
                <a:latin typeface="Arial"/>
                <a:cs typeface="Arial"/>
              </a:rPr>
              <a:t>changes</a:t>
            </a:r>
            <a:r>
              <a:rPr lang="en-US" sz="2400" spc="215" dirty="0">
                <a:latin typeface="Arial"/>
                <a:cs typeface="Arial"/>
              </a:rPr>
              <a:t> </a:t>
            </a:r>
            <a:r>
              <a:rPr lang="en-US" sz="2400" spc="-20" dirty="0">
                <a:latin typeface="Arial"/>
                <a:cs typeface="Arial"/>
              </a:rPr>
              <a:t>in</a:t>
            </a:r>
            <a:r>
              <a:rPr lang="en-US" sz="2400" spc="215" dirty="0">
                <a:latin typeface="Arial"/>
                <a:cs typeface="Arial"/>
              </a:rPr>
              <a:t> </a:t>
            </a:r>
            <a:r>
              <a:rPr lang="en-US" sz="2400" spc="-25" dirty="0">
                <a:latin typeface="Arial"/>
                <a:cs typeface="Arial"/>
              </a:rPr>
              <a:t>donor</a:t>
            </a:r>
            <a:r>
              <a:rPr lang="en-US" sz="2400" spc="215" dirty="0">
                <a:latin typeface="Arial"/>
                <a:cs typeface="Arial"/>
              </a:rPr>
              <a:t> </a:t>
            </a:r>
            <a:r>
              <a:rPr lang="en-US" sz="2400" spc="-20" dirty="0">
                <a:latin typeface="Arial"/>
                <a:cs typeface="Arial"/>
              </a:rPr>
              <a:t>allocation</a:t>
            </a:r>
            <a:r>
              <a:rPr lang="en-US" sz="2400" spc="215" dirty="0">
                <a:latin typeface="Arial"/>
                <a:cs typeface="Arial"/>
              </a:rPr>
              <a:t> </a:t>
            </a:r>
            <a:r>
              <a:rPr lang="en-US" sz="2400" spc="-25" dirty="0">
                <a:latin typeface="Arial"/>
                <a:cs typeface="Arial"/>
              </a:rPr>
              <a:t>policy</a:t>
            </a:r>
            <a:r>
              <a:rPr lang="en-US" sz="2400" spc="215" dirty="0">
                <a:latin typeface="Arial"/>
                <a:cs typeface="Arial"/>
              </a:rPr>
              <a:t> </a:t>
            </a:r>
            <a:r>
              <a:rPr lang="en-US" sz="2400" spc="-10" dirty="0">
                <a:latin typeface="Arial"/>
                <a:cs typeface="Arial"/>
              </a:rPr>
              <a:t>instituted</a:t>
            </a:r>
            <a:r>
              <a:rPr lang="en-US" sz="2400" spc="215" dirty="0">
                <a:latin typeface="Arial"/>
                <a:cs typeface="Arial"/>
              </a:rPr>
              <a:t> </a:t>
            </a:r>
            <a:r>
              <a:rPr lang="en-US" sz="2400" spc="-15" dirty="0">
                <a:latin typeface="Arial"/>
                <a:cs typeface="Arial"/>
              </a:rPr>
              <a:t>in</a:t>
            </a:r>
            <a:r>
              <a:rPr lang="en-US" sz="2400" spc="-5" dirty="0">
                <a:latin typeface="Arial"/>
                <a:cs typeface="Arial"/>
              </a:rPr>
              <a:t> </a:t>
            </a:r>
            <a:r>
              <a:rPr lang="en-US" sz="2400" spc="10" dirty="0">
                <a:latin typeface="Arial"/>
                <a:cs typeface="Arial"/>
              </a:rPr>
              <a:t>2018.</a:t>
            </a:r>
            <a:r>
              <a:rPr lang="en-US" sz="2000" spc="15" baseline="35353" dirty="0">
                <a:latin typeface="Arial"/>
                <a:cs typeface="Arial"/>
              </a:rPr>
              <a:t>5</a:t>
            </a:r>
            <a:r>
              <a:rPr lang="en-US" sz="2000" spc="127" baseline="35353" dirty="0">
                <a:latin typeface="Arial"/>
                <a:cs typeface="Arial"/>
              </a:rPr>
              <a:t> </a:t>
            </a:r>
            <a:r>
              <a:rPr lang="en-US" sz="2400" spc="-40" dirty="0">
                <a:latin typeface="Arial"/>
                <a:cs typeface="Arial"/>
              </a:rPr>
              <a:t>Several</a:t>
            </a:r>
            <a:r>
              <a:rPr lang="en-US" sz="2400" spc="-30" dirty="0">
                <a:latin typeface="Arial"/>
                <a:cs typeface="Arial"/>
              </a:rPr>
              <a:t> </a:t>
            </a:r>
            <a:r>
              <a:rPr lang="en-US" sz="2400" spc="-10" dirty="0">
                <a:latin typeface="Arial"/>
                <a:cs typeface="Arial"/>
              </a:rPr>
              <a:t>analyses</a:t>
            </a:r>
            <a:r>
              <a:rPr lang="en-US" sz="2000" spc="-15" baseline="35353" dirty="0">
                <a:latin typeface="Arial"/>
                <a:cs typeface="Arial"/>
              </a:rPr>
              <a:t>6–11</a:t>
            </a:r>
            <a:r>
              <a:rPr lang="en-US" sz="2000" spc="127" baseline="35353" dirty="0">
                <a:latin typeface="Arial"/>
                <a:cs typeface="Arial"/>
              </a:rPr>
              <a:t> </a:t>
            </a:r>
            <a:r>
              <a:rPr lang="en-US" sz="2400" spc="-45" dirty="0">
                <a:latin typeface="Arial"/>
                <a:cs typeface="Arial"/>
              </a:rPr>
              <a:t>have</a:t>
            </a:r>
            <a:r>
              <a:rPr lang="en-US" sz="2400" spc="-30" dirty="0">
                <a:latin typeface="Arial"/>
                <a:cs typeface="Arial"/>
              </a:rPr>
              <a:t> </a:t>
            </a:r>
            <a:r>
              <a:rPr lang="en-US" sz="2400" spc="-20" dirty="0">
                <a:latin typeface="Arial"/>
                <a:cs typeface="Arial"/>
              </a:rPr>
              <a:t>confirmed</a:t>
            </a:r>
            <a:r>
              <a:rPr lang="en-US" sz="2400" spc="-30" dirty="0">
                <a:latin typeface="Arial"/>
                <a:cs typeface="Arial"/>
              </a:rPr>
              <a:t> </a:t>
            </a:r>
            <a:r>
              <a:rPr lang="en-US" sz="2400" spc="-65" dirty="0">
                <a:latin typeface="Arial"/>
                <a:cs typeface="Arial"/>
              </a:rPr>
              <a:t>a</a:t>
            </a:r>
            <a:r>
              <a:rPr lang="en-US" sz="2400" spc="-30" dirty="0">
                <a:latin typeface="Arial"/>
                <a:cs typeface="Arial"/>
              </a:rPr>
              <a:t> </a:t>
            </a:r>
            <a:r>
              <a:rPr lang="en-US" sz="2400" spc="-25" dirty="0">
                <a:latin typeface="Arial"/>
                <a:cs typeface="Arial"/>
              </a:rPr>
              <a:t>decrease</a:t>
            </a:r>
            <a:r>
              <a:rPr lang="en-US" sz="2400" spc="-5" dirty="0">
                <a:latin typeface="Arial"/>
                <a:cs typeface="Arial"/>
              </a:rPr>
              <a:t> </a:t>
            </a:r>
            <a:r>
              <a:rPr lang="en-US" sz="2400" spc="-20" dirty="0">
                <a:latin typeface="Arial"/>
                <a:cs typeface="Arial"/>
              </a:rPr>
              <a:t>in</a:t>
            </a:r>
            <a:r>
              <a:rPr lang="en-US" sz="2400" spc="15" dirty="0">
                <a:latin typeface="Arial"/>
                <a:cs typeface="Arial"/>
              </a:rPr>
              <a:t> </a:t>
            </a:r>
            <a:r>
              <a:rPr lang="en-US" sz="2400" spc="-10" dirty="0">
                <a:latin typeface="Arial"/>
                <a:cs typeface="Arial"/>
              </a:rPr>
              <a:t>waitlist</a:t>
            </a:r>
            <a:r>
              <a:rPr lang="en-US" sz="2400" spc="15" dirty="0">
                <a:latin typeface="Arial"/>
                <a:cs typeface="Arial"/>
              </a:rPr>
              <a:t> </a:t>
            </a:r>
            <a:r>
              <a:rPr lang="en-US" sz="2400" spc="-20" dirty="0">
                <a:latin typeface="Arial"/>
                <a:cs typeface="Arial"/>
              </a:rPr>
              <a:t>mortality</a:t>
            </a:r>
            <a:r>
              <a:rPr lang="en-US" sz="2400" spc="15" dirty="0">
                <a:latin typeface="Arial"/>
                <a:cs typeface="Arial"/>
              </a:rPr>
              <a:t> </a:t>
            </a:r>
            <a:r>
              <a:rPr lang="en-US" sz="2400" spc="-50" dirty="0">
                <a:latin typeface="Arial"/>
                <a:cs typeface="Arial"/>
              </a:rPr>
              <a:t>as</a:t>
            </a:r>
            <a:r>
              <a:rPr lang="en-US" sz="2400" spc="15" dirty="0">
                <a:latin typeface="Arial"/>
                <a:cs typeface="Arial"/>
              </a:rPr>
              <a:t> </a:t>
            </a:r>
            <a:r>
              <a:rPr lang="en-US" sz="2400" spc="-15" dirty="0">
                <a:latin typeface="Arial"/>
                <a:cs typeface="Arial"/>
              </a:rPr>
              <a:t>well</a:t>
            </a:r>
            <a:r>
              <a:rPr lang="en-US" sz="2400" spc="15" dirty="0">
                <a:latin typeface="Arial"/>
                <a:cs typeface="Arial"/>
              </a:rPr>
              <a:t> </a:t>
            </a:r>
            <a:r>
              <a:rPr lang="en-US" sz="2400" spc="-50" dirty="0">
                <a:latin typeface="Arial"/>
                <a:cs typeface="Arial"/>
              </a:rPr>
              <a:t>as</a:t>
            </a:r>
            <a:r>
              <a:rPr lang="en-US" sz="2400" spc="15" dirty="0">
                <a:latin typeface="Arial"/>
                <a:cs typeface="Arial"/>
              </a:rPr>
              <a:t> </a:t>
            </a:r>
            <a:r>
              <a:rPr lang="en-US" sz="2400" spc="-45" dirty="0">
                <a:latin typeface="Arial"/>
                <a:cs typeface="Arial"/>
              </a:rPr>
              <a:t>an</a:t>
            </a:r>
            <a:r>
              <a:rPr lang="en-US" sz="2400" spc="15" dirty="0">
                <a:latin typeface="Arial"/>
                <a:cs typeface="Arial"/>
              </a:rPr>
              <a:t> </a:t>
            </a:r>
            <a:r>
              <a:rPr lang="en-US" sz="2400" spc="-20" dirty="0">
                <a:latin typeface="Arial"/>
                <a:cs typeface="Arial"/>
              </a:rPr>
              <a:t>increase</a:t>
            </a:r>
            <a:r>
              <a:rPr lang="en-US" sz="2400" spc="15" dirty="0">
                <a:latin typeface="Arial"/>
                <a:cs typeface="Arial"/>
              </a:rPr>
              <a:t> </a:t>
            </a:r>
            <a:r>
              <a:rPr lang="en-US" sz="2400" spc="-20" dirty="0">
                <a:latin typeface="Arial"/>
                <a:cs typeface="Arial"/>
              </a:rPr>
              <a:t>in</a:t>
            </a:r>
            <a:r>
              <a:rPr lang="en-US" sz="2400" spc="15" dirty="0">
                <a:latin typeface="Arial"/>
                <a:cs typeface="Arial"/>
              </a:rPr>
              <a:t> </a:t>
            </a:r>
            <a:r>
              <a:rPr lang="en-US" sz="2400" spc="-15" dirty="0">
                <a:latin typeface="Arial"/>
                <a:cs typeface="Arial"/>
              </a:rPr>
              <a:t>the</a:t>
            </a:r>
            <a:r>
              <a:rPr lang="en-US" sz="2400" spc="15" dirty="0">
                <a:latin typeface="Arial"/>
                <a:cs typeface="Arial"/>
              </a:rPr>
              <a:t> </a:t>
            </a:r>
            <a:r>
              <a:rPr lang="en-US" sz="2400" spc="-30" dirty="0">
                <a:latin typeface="Arial"/>
                <a:cs typeface="Arial"/>
              </a:rPr>
              <a:t>use</a:t>
            </a:r>
            <a:r>
              <a:rPr lang="en-US" sz="2400" spc="15" dirty="0">
                <a:latin typeface="Arial"/>
                <a:cs typeface="Arial"/>
              </a:rPr>
              <a:t> of </a:t>
            </a:r>
            <a:r>
              <a:rPr lang="en-US" sz="2400" spc="-25" dirty="0">
                <a:latin typeface="Arial"/>
                <a:cs typeface="Arial"/>
              </a:rPr>
              <a:t>temporary</a:t>
            </a:r>
            <a:r>
              <a:rPr lang="en-US" sz="2400" spc="175" dirty="0">
                <a:latin typeface="Arial"/>
                <a:cs typeface="Arial"/>
              </a:rPr>
              <a:t> </a:t>
            </a:r>
            <a:r>
              <a:rPr lang="en-US" sz="2400" spc="-20" dirty="0">
                <a:latin typeface="Arial"/>
                <a:cs typeface="Arial"/>
              </a:rPr>
              <a:t>circulatory</a:t>
            </a:r>
            <a:r>
              <a:rPr lang="en-US" sz="2400" spc="175" dirty="0">
                <a:latin typeface="Arial"/>
                <a:cs typeface="Arial"/>
              </a:rPr>
              <a:t> </a:t>
            </a:r>
            <a:r>
              <a:rPr lang="en-US" sz="2400" spc="-20" dirty="0">
                <a:latin typeface="Arial"/>
                <a:cs typeface="Arial"/>
              </a:rPr>
              <a:t>support</a:t>
            </a:r>
            <a:r>
              <a:rPr lang="en-US" sz="2400" spc="175" dirty="0">
                <a:latin typeface="Arial"/>
                <a:cs typeface="Arial"/>
              </a:rPr>
              <a:t> </a:t>
            </a:r>
            <a:r>
              <a:rPr lang="en-US" sz="2400" spc="-40" dirty="0">
                <a:latin typeface="Arial"/>
                <a:cs typeface="Arial"/>
              </a:rPr>
              <a:t>devices,</a:t>
            </a:r>
            <a:r>
              <a:rPr lang="en-US" sz="2400" spc="175" dirty="0">
                <a:latin typeface="Arial"/>
                <a:cs typeface="Arial"/>
              </a:rPr>
              <a:t> </a:t>
            </a:r>
            <a:r>
              <a:rPr lang="en-US" sz="2400" dirty="0">
                <a:latin typeface="Arial"/>
                <a:cs typeface="Arial"/>
              </a:rPr>
              <a:t>graft</a:t>
            </a:r>
            <a:r>
              <a:rPr lang="en-US" sz="2400" spc="175" dirty="0">
                <a:latin typeface="Arial"/>
                <a:cs typeface="Arial"/>
              </a:rPr>
              <a:t> </a:t>
            </a:r>
            <a:r>
              <a:rPr lang="en-US" sz="2400" spc="-25" dirty="0">
                <a:latin typeface="Arial"/>
                <a:cs typeface="Arial"/>
              </a:rPr>
              <a:t>ischemic</a:t>
            </a:r>
            <a:r>
              <a:rPr lang="en-US" sz="2400" spc="-5" dirty="0">
                <a:latin typeface="Arial"/>
                <a:cs typeface="Arial"/>
              </a:rPr>
              <a:t> </a:t>
            </a:r>
            <a:r>
              <a:rPr lang="en-US" sz="2400" spc="-35" dirty="0">
                <a:latin typeface="Arial"/>
                <a:cs typeface="Arial"/>
              </a:rPr>
              <a:t>times,</a:t>
            </a:r>
            <a:r>
              <a:rPr lang="en-US" sz="2400" dirty="0">
                <a:latin typeface="Arial"/>
                <a:cs typeface="Arial"/>
              </a:rPr>
              <a:t> </a:t>
            </a:r>
            <a:r>
              <a:rPr lang="en-US" sz="2400" spc="-35" dirty="0">
                <a:latin typeface="Arial"/>
                <a:cs typeface="Arial"/>
              </a:rPr>
              <a:t>and</a:t>
            </a:r>
            <a:r>
              <a:rPr lang="en-US" sz="2400" dirty="0">
                <a:latin typeface="Arial"/>
                <a:cs typeface="Arial"/>
              </a:rPr>
              <a:t> </a:t>
            </a:r>
            <a:r>
              <a:rPr lang="en-US" sz="2400" spc="-20" dirty="0">
                <a:latin typeface="Arial"/>
                <a:cs typeface="Arial"/>
              </a:rPr>
              <a:t>distances</a:t>
            </a:r>
            <a:r>
              <a:rPr lang="en-US" sz="2400" dirty="0">
                <a:latin typeface="Arial"/>
                <a:cs typeface="Arial"/>
              </a:rPr>
              <a:t> </a:t>
            </a:r>
            <a:r>
              <a:rPr lang="en-US" sz="2400" spc="-20" dirty="0">
                <a:latin typeface="Arial"/>
                <a:cs typeface="Arial"/>
              </a:rPr>
              <a:t>between</a:t>
            </a:r>
            <a:r>
              <a:rPr lang="en-US" sz="2400" dirty="0">
                <a:latin typeface="Arial"/>
                <a:cs typeface="Arial"/>
              </a:rPr>
              <a:t> </a:t>
            </a:r>
            <a:r>
              <a:rPr lang="en-US" sz="2400" spc="-25" dirty="0">
                <a:latin typeface="Arial"/>
                <a:cs typeface="Arial"/>
              </a:rPr>
              <a:t>donor</a:t>
            </a:r>
            <a:r>
              <a:rPr lang="en-US" sz="2400" dirty="0">
                <a:latin typeface="Arial"/>
                <a:cs typeface="Arial"/>
              </a:rPr>
              <a:t> </a:t>
            </a:r>
            <a:r>
              <a:rPr lang="en-US" sz="2400" spc="-35" dirty="0">
                <a:latin typeface="Arial"/>
                <a:cs typeface="Arial"/>
              </a:rPr>
              <a:t>and</a:t>
            </a:r>
            <a:r>
              <a:rPr lang="en-US" sz="2400" dirty="0">
                <a:latin typeface="Arial"/>
                <a:cs typeface="Arial"/>
              </a:rPr>
              <a:t> </a:t>
            </a:r>
            <a:r>
              <a:rPr lang="en-US" sz="2400" spc="-15" dirty="0">
                <a:latin typeface="Arial"/>
                <a:cs typeface="Arial"/>
              </a:rPr>
              <a:t>recipient</a:t>
            </a:r>
            <a:r>
              <a:rPr lang="en-US" sz="2400" dirty="0">
                <a:latin typeface="Arial"/>
                <a:cs typeface="Arial"/>
              </a:rPr>
              <a:t> </a:t>
            </a:r>
            <a:r>
              <a:rPr lang="en-US" sz="2400" spc="-15" dirty="0">
                <a:latin typeface="Arial"/>
                <a:cs typeface="Arial"/>
              </a:rPr>
              <a:t>hos-</a:t>
            </a:r>
            <a:r>
              <a:rPr lang="en-US" sz="2400" spc="15" dirty="0">
                <a:latin typeface="Arial"/>
                <a:cs typeface="Arial"/>
              </a:rPr>
              <a:t> </a:t>
            </a:r>
            <a:r>
              <a:rPr lang="en-US" sz="2400" spc="-25" dirty="0" err="1">
                <a:latin typeface="Arial"/>
                <a:cs typeface="Arial"/>
              </a:rPr>
              <a:t>pitals</a:t>
            </a:r>
            <a:r>
              <a:rPr lang="en-US" sz="2400" spc="-25" dirty="0">
                <a:latin typeface="Arial"/>
                <a:cs typeface="Arial"/>
              </a:rPr>
              <a:t>.</a:t>
            </a:r>
            <a:r>
              <a:rPr lang="en-US" sz="2400" spc="185" dirty="0">
                <a:latin typeface="Arial"/>
                <a:cs typeface="Arial"/>
              </a:rPr>
              <a:t> </a:t>
            </a:r>
            <a:r>
              <a:rPr lang="en-US" sz="2400" spc="-50" dirty="0">
                <a:latin typeface="Arial"/>
                <a:cs typeface="Arial"/>
              </a:rPr>
              <a:t>The</a:t>
            </a:r>
            <a:r>
              <a:rPr lang="en-US" sz="2400" spc="185" dirty="0">
                <a:latin typeface="Arial"/>
                <a:cs typeface="Arial"/>
              </a:rPr>
              <a:t> </a:t>
            </a:r>
            <a:r>
              <a:rPr lang="en-US" sz="2400" spc="-20" dirty="0">
                <a:latin typeface="Arial"/>
                <a:cs typeface="Arial"/>
              </a:rPr>
              <a:t>impact</a:t>
            </a:r>
            <a:r>
              <a:rPr lang="en-US" sz="2400" spc="185" dirty="0">
                <a:latin typeface="Arial"/>
                <a:cs typeface="Arial"/>
              </a:rPr>
              <a:t> </a:t>
            </a:r>
            <a:r>
              <a:rPr lang="en-US" sz="2400" spc="-35" dirty="0">
                <a:latin typeface="Arial"/>
                <a:cs typeface="Arial"/>
              </a:rPr>
              <a:t>on</a:t>
            </a:r>
            <a:r>
              <a:rPr lang="en-US" sz="2400" spc="185" dirty="0">
                <a:latin typeface="Arial"/>
                <a:cs typeface="Arial"/>
              </a:rPr>
              <a:t> </a:t>
            </a:r>
            <a:r>
              <a:rPr lang="en-US" sz="2400" spc="-15" dirty="0">
                <a:latin typeface="Arial"/>
                <a:cs typeface="Arial"/>
              </a:rPr>
              <a:t>posttransplant</a:t>
            </a:r>
            <a:r>
              <a:rPr lang="en-US" sz="2400" spc="185" dirty="0">
                <a:latin typeface="Arial"/>
                <a:cs typeface="Arial"/>
              </a:rPr>
              <a:t> </a:t>
            </a:r>
            <a:r>
              <a:rPr lang="en-US" sz="2400" spc="-35" dirty="0">
                <a:latin typeface="Arial"/>
                <a:cs typeface="Arial"/>
              </a:rPr>
              <a:t>survival</a:t>
            </a:r>
            <a:r>
              <a:rPr lang="en-US" sz="2400" spc="185" dirty="0">
                <a:latin typeface="Arial"/>
                <a:cs typeface="Arial"/>
              </a:rPr>
              <a:t> </a:t>
            </a:r>
            <a:r>
              <a:rPr lang="en-US" sz="2400" spc="-30" dirty="0">
                <a:latin typeface="Arial"/>
                <a:cs typeface="Arial"/>
              </a:rPr>
              <a:t>remains</a:t>
            </a:r>
            <a:r>
              <a:rPr lang="en-US" sz="2400" spc="-10" dirty="0">
                <a:latin typeface="Arial"/>
                <a:cs typeface="Arial"/>
              </a:rPr>
              <a:t> </a:t>
            </a:r>
            <a:r>
              <a:rPr lang="en-US" sz="2400" spc="-25" dirty="0">
                <a:latin typeface="Arial"/>
                <a:cs typeface="Arial"/>
              </a:rPr>
              <a:t>uncertain.</a:t>
            </a:r>
            <a:r>
              <a:rPr lang="en-US" sz="2400" spc="135" dirty="0">
                <a:latin typeface="Arial"/>
                <a:cs typeface="Arial"/>
              </a:rPr>
              <a:t> </a:t>
            </a:r>
            <a:r>
              <a:rPr lang="en-US" sz="2400" spc="-15" dirty="0">
                <a:latin typeface="Arial"/>
                <a:cs typeface="Arial"/>
              </a:rPr>
              <a:t>Multiorgan</a:t>
            </a:r>
            <a:r>
              <a:rPr lang="en-US" sz="2400" spc="135" dirty="0">
                <a:latin typeface="Arial"/>
                <a:cs typeface="Arial"/>
              </a:rPr>
              <a:t> </a:t>
            </a:r>
            <a:r>
              <a:rPr lang="en-US" sz="2400" spc="-15" dirty="0">
                <a:latin typeface="Arial"/>
                <a:cs typeface="Arial"/>
              </a:rPr>
              <a:t>transplantation</a:t>
            </a:r>
            <a:r>
              <a:rPr lang="en-US" sz="2400" spc="135" dirty="0">
                <a:latin typeface="Arial"/>
                <a:cs typeface="Arial"/>
              </a:rPr>
              <a:t> </a:t>
            </a:r>
            <a:r>
              <a:rPr lang="en-US" sz="2400" spc="-30" dirty="0">
                <a:latin typeface="Arial"/>
                <a:cs typeface="Arial"/>
              </a:rPr>
              <a:t>remains</a:t>
            </a:r>
            <a:r>
              <a:rPr lang="en-US" sz="2400" spc="135" dirty="0">
                <a:latin typeface="Arial"/>
                <a:cs typeface="Arial"/>
              </a:rPr>
              <a:t> </a:t>
            </a:r>
            <a:r>
              <a:rPr lang="en-US" sz="2400" spc="-20" dirty="0" err="1">
                <a:latin typeface="Arial"/>
                <a:cs typeface="Arial"/>
              </a:rPr>
              <a:t>uncom</a:t>
            </a:r>
            <a:r>
              <a:rPr lang="en-US" sz="2400" spc="-20" dirty="0">
                <a:latin typeface="Arial"/>
                <a:cs typeface="Arial"/>
              </a:rPr>
              <a:t>-</a:t>
            </a:r>
            <a:r>
              <a:rPr lang="en-US" sz="2400" spc="15" dirty="0">
                <a:latin typeface="Arial"/>
                <a:cs typeface="Arial"/>
              </a:rPr>
              <a:t> </a:t>
            </a:r>
            <a:r>
              <a:rPr lang="en-US" sz="2400" spc="-40" dirty="0" err="1">
                <a:latin typeface="Arial"/>
                <a:cs typeface="Arial"/>
              </a:rPr>
              <a:t>mon</a:t>
            </a:r>
            <a:r>
              <a:rPr lang="en-US" sz="2400" spc="200" dirty="0">
                <a:latin typeface="Arial"/>
                <a:cs typeface="Arial"/>
              </a:rPr>
              <a:t> </a:t>
            </a:r>
            <a:r>
              <a:rPr lang="en-US" sz="2400" spc="-35" dirty="0">
                <a:latin typeface="Arial"/>
                <a:cs typeface="Arial"/>
              </a:rPr>
              <a:t>and</a:t>
            </a:r>
            <a:r>
              <a:rPr lang="en-US" sz="2400" spc="200" dirty="0">
                <a:latin typeface="Arial"/>
                <a:cs typeface="Arial"/>
              </a:rPr>
              <a:t> </a:t>
            </a:r>
            <a:r>
              <a:rPr lang="en-US" sz="2400" spc="-30" dirty="0">
                <a:latin typeface="Arial"/>
                <a:cs typeface="Arial"/>
              </a:rPr>
              <a:t>reserved</a:t>
            </a:r>
            <a:r>
              <a:rPr lang="en-US" sz="2400" spc="200" dirty="0">
                <a:latin typeface="Arial"/>
                <a:cs typeface="Arial"/>
              </a:rPr>
              <a:t> </a:t>
            </a:r>
            <a:r>
              <a:rPr lang="en-US" sz="2400" dirty="0">
                <a:latin typeface="Arial"/>
                <a:cs typeface="Arial"/>
              </a:rPr>
              <a:t>for</a:t>
            </a:r>
            <a:r>
              <a:rPr lang="en-US" sz="2400" spc="200" dirty="0">
                <a:latin typeface="Arial"/>
                <a:cs typeface="Arial"/>
              </a:rPr>
              <a:t> </a:t>
            </a:r>
            <a:r>
              <a:rPr lang="en-US" sz="2400" spc="-20" dirty="0">
                <a:latin typeface="Arial"/>
                <a:cs typeface="Arial"/>
              </a:rPr>
              <a:t>highly</a:t>
            </a:r>
            <a:r>
              <a:rPr lang="en-US" sz="2400" spc="200" dirty="0">
                <a:latin typeface="Arial"/>
                <a:cs typeface="Arial"/>
              </a:rPr>
              <a:t> </a:t>
            </a:r>
            <a:r>
              <a:rPr lang="en-US" sz="2400" spc="-15" dirty="0">
                <a:latin typeface="Arial"/>
                <a:cs typeface="Arial"/>
              </a:rPr>
              <a:t>selected</a:t>
            </a:r>
            <a:r>
              <a:rPr lang="en-US" sz="2400" spc="200" dirty="0">
                <a:latin typeface="Arial"/>
                <a:cs typeface="Arial"/>
              </a:rPr>
              <a:t> </a:t>
            </a:r>
            <a:r>
              <a:rPr lang="en-US" sz="2400" spc="-30" dirty="0">
                <a:latin typeface="Arial"/>
                <a:cs typeface="Arial"/>
              </a:rPr>
              <a:t>candidates.</a:t>
            </a:r>
            <a:r>
              <a:rPr lang="en-US" sz="2400" spc="200" dirty="0">
                <a:latin typeface="Arial"/>
                <a:cs typeface="Arial"/>
              </a:rPr>
              <a:t> </a:t>
            </a:r>
            <a:r>
              <a:rPr lang="en-US" sz="2400" spc="-35" dirty="0">
                <a:latin typeface="Arial"/>
                <a:cs typeface="Arial"/>
              </a:rPr>
              <a:t>In</a:t>
            </a:r>
            <a:r>
              <a:rPr lang="en-US" sz="2400" spc="-20" dirty="0">
                <a:latin typeface="Arial"/>
                <a:cs typeface="Arial"/>
              </a:rPr>
              <a:t> </a:t>
            </a:r>
            <a:r>
              <a:rPr lang="en-US" sz="2400" spc="5" dirty="0">
                <a:latin typeface="Arial"/>
                <a:cs typeface="Arial"/>
              </a:rPr>
              <a:t>2018,</a:t>
            </a:r>
            <a:r>
              <a:rPr lang="en-US" sz="2400" spc="55" dirty="0">
                <a:latin typeface="Arial"/>
                <a:cs typeface="Arial"/>
              </a:rPr>
              <a:t> </a:t>
            </a:r>
            <a:r>
              <a:rPr lang="en-US" sz="2400" spc="15" dirty="0">
                <a:latin typeface="Arial"/>
                <a:cs typeface="Arial"/>
              </a:rPr>
              <a:t>7</a:t>
            </a:r>
            <a:r>
              <a:rPr lang="en-US" sz="2400" dirty="0">
                <a:latin typeface="Arial"/>
                <a:cs typeface="Arial"/>
              </a:rPr>
              <a:t>%</a:t>
            </a:r>
            <a:r>
              <a:rPr lang="en-US" sz="2400" spc="55" dirty="0">
                <a:latin typeface="Arial"/>
                <a:cs typeface="Arial"/>
              </a:rPr>
              <a:t> </a:t>
            </a:r>
            <a:r>
              <a:rPr lang="en-US" sz="2400" spc="15" dirty="0">
                <a:latin typeface="Arial"/>
                <a:cs typeface="Arial"/>
              </a:rPr>
              <a:t>o</a:t>
            </a:r>
            <a:r>
              <a:rPr lang="en-US" sz="2400" dirty="0">
                <a:latin typeface="Arial"/>
                <a:cs typeface="Arial"/>
              </a:rPr>
              <a:t>f</a:t>
            </a:r>
            <a:r>
              <a:rPr lang="en-US" sz="2400" spc="55" dirty="0">
                <a:latin typeface="Arial"/>
                <a:cs typeface="Arial"/>
              </a:rPr>
              <a:t> </a:t>
            </a:r>
            <a:r>
              <a:rPr lang="en-US" sz="2400" spc="-20" dirty="0">
                <a:latin typeface="Arial"/>
                <a:cs typeface="Arial"/>
              </a:rPr>
              <a:t>all</a:t>
            </a:r>
            <a:r>
              <a:rPr lang="en-US" sz="2400" spc="55" dirty="0">
                <a:latin typeface="Arial"/>
                <a:cs typeface="Arial"/>
              </a:rPr>
              <a:t> </a:t>
            </a:r>
            <a:r>
              <a:rPr lang="en-US" sz="2400" spc="-20" dirty="0">
                <a:latin typeface="Arial"/>
                <a:cs typeface="Arial"/>
              </a:rPr>
              <a:t>heart</a:t>
            </a:r>
            <a:r>
              <a:rPr lang="en-US" sz="2400" spc="55" dirty="0">
                <a:latin typeface="Arial"/>
                <a:cs typeface="Arial"/>
              </a:rPr>
              <a:t> </a:t>
            </a:r>
            <a:r>
              <a:rPr lang="en-US" sz="2400" spc="-20" dirty="0">
                <a:latin typeface="Arial"/>
                <a:cs typeface="Arial"/>
              </a:rPr>
              <a:t>transplants</a:t>
            </a:r>
            <a:r>
              <a:rPr lang="en-US" sz="2400" spc="55" dirty="0">
                <a:latin typeface="Arial"/>
                <a:cs typeface="Arial"/>
              </a:rPr>
              <a:t> </a:t>
            </a:r>
            <a:r>
              <a:rPr lang="en-US" sz="2400" spc="-35" dirty="0">
                <a:latin typeface="Arial"/>
                <a:cs typeface="Arial"/>
              </a:rPr>
              <a:t>involved</a:t>
            </a:r>
            <a:r>
              <a:rPr lang="en-US" sz="2400" spc="55" dirty="0">
                <a:latin typeface="Arial"/>
                <a:cs typeface="Arial"/>
              </a:rPr>
              <a:t> </a:t>
            </a:r>
            <a:r>
              <a:rPr lang="en-US" sz="2400" spc="-20" dirty="0">
                <a:latin typeface="Arial"/>
                <a:cs typeface="Arial"/>
              </a:rPr>
              <a:t>another</a:t>
            </a:r>
            <a:r>
              <a:rPr lang="en-US" sz="2400" spc="55" dirty="0">
                <a:latin typeface="Arial"/>
                <a:cs typeface="Arial"/>
              </a:rPr>
              <a:t> </a:t>
            </a:r>
            <a:r>
              <a:rPr lang="en-US" sz="2400" spc="-5" dirty="0">
                <a:latin typeface="Arial"/>
                <a:cs typeface="Arial"/>
              </a:rPr>
              <a:t>or-</a:t>
            </a:r>
            <a:r>
              <a:rPr lang="en-US" sz="2400" spc="15" dirty="0">
                <a:latin typeface="Arial"/>
                <a:cs typeface="Arial"/>
              </a:rPr>
              <a:t> </a:t>
            </a:r>
            <a:r>
              <a:rPr lang="en-US" sz="2400" spc="-50" dirty="0" err="1">
                <a:latin typeface="Arial"/>
                <a:cs typeface="Arial"/>
              </a:rPr>
              <a:t>gan</a:t>
            </a:r>
            <a:r>
              <a:rPr lang="en-US" sz="2400" spc="-50" dirty="0">
                <a:latin typeface="Arial"/>
                <a:cs typeface="Arial"/>
              </a:rPr>
              <a:t>,</a:t>
            </a:r>
            <a:r>
              <a:rPr lang="en-US" sz="2400" spc="20" dirty="0">
                <a:latin typeface="Arial"/>
                <a:cs typeface="Arial"/>
              </a:rPr>
              <a:t> </a:t>
            </a:r>
            <a:r>
              <a:rPr lang="en-US" sz="2400" spc="-20" dirty="0">
                <a:latin typeface="Arial"/>
                <a:cs typeface="Arial"/>
              </a:rPr>
              <a:t>in</a:t>
            </a:r>
            <a:r>
              <a:rPr lang="en-US" sz="2400" spc="20" dirty="0">
                <a:latin typeface="Arial"/>
                <a:cs typeface="Arial"/>
              </a:rPr>
              <a:t> </a:t>
            </a:r>
            <a:r>
              <a:rPr lang="en-US" sz="2400" spc="-20" dirty="0">
                <a:latin typeface="Arial"/>
                <a:cs typeface="Arial"/>
              </a:rPr>
              <a:t>addition</a:t>
            </a:r>
            <a:r>
              <a:rPr lang="en-US" sz="2400" spc="20" dirty="0">
                <a:latin typeface="Arial"/>
                <a:cs typeface="Arial"/>
              </a:rPr>
              <a:t> </a:t>
            </a:r>
            <a:r>
              <a:rPr lang="en-US" sz="2400" spc="-5" dirty="0">
                <a:latin typeface="Arial"/>
                <a:cs typeface="Arial"/>
              </a:rPr>
              <a:t>to</a:t>
            </a:r>
            <a:r>
              <a:rPr lang="en-US" sz="2400" spc="20" dirty="0">
                <a:latin typeface="Arial"/>
                <a:cs typeface="Arial"/>
              </a:rPr>
              <a:t> </a:t>
            </a:r>
            <a:r>
              <a:rPr lang="en-US" sz="2400" spc="-15" dirty="0">
                <a:latin typeface="Arial"/>
                <a:cs typeface="Arial"/>
              </a:rPr>
              <a:t>the</a:t>
            </a:r>
            <a:r>
              <a:rPr lang="en-US" sz="2400" spc="20" dirty="0">
                <a:latin typeface="Arial"/>
                <a:cs typeface="Arial"/>
              </a:rPr>
              <a:t> </a:t>
            </a:r>
            <a:r>
              <a:rPr lang="en-US" sz="2400" spc="-20" dirty="0">
                <a:latin typeface="Arial"/>
                <a:cs typeface="Arial"/>
              </a:rPr>
              <a:t>heart.</a:t>
            </a:r>
            <a:r>
              <a:rPr lang="en-US" sz="2000" spc="-30" baseline="35353" dirty="0">
                <a:latin typeface="Arial"/>
                <a:cs typeface="Arial"/>
              </a:rPr>
              <a:t>1</a:t>
            </a:r>
            <a:endParaRPr lang="en-US" sz="2000" baseline="35353" dirty="0">
              <a:latin typeface="Arial"/>
              <a:cs typeface="Arial"/>
            </a:endParaRPr>
          </a:p>
          <a:p>
            <a:endParaRPr lang="en-US" dirty="0"/>
          </a:p>
        </p:txBody>
      </p:sp>
    </p:spTree>
    <p:extLst>
      <p:ext uri="{BB962C8B-B14F-4D97-AF65-F5344CB8AC3E}">
        <p14:creationId xmlns:p14="http://schemas.microsoft.com/office/powerpoint/2010/main" val="276706905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D316A-6BCF-1FCC-DB2E-C037560EC5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29F9BCF-6C7F-55F4-2F5B-195A07777CFB}"/>
              </a:ext>
            </a:extLst>
          </p:cNvPr>
          <p:cNvSpPr>
            <a:spLocks noGrp="1"/>
          </p:cNvSpPr>
          <p:nvPr>
            <p:ph idx="1"/>
          </p:nvPr>
        </p:nvSpPr>
        <p:spPr/>
        <p:txBody>
          <a:bodyPr/>
          <a:lstStyle/>
          <a:p>
            <a:endParaRPr lang="en-US"/>
          </a:p>
        </p:txBody>
      </p:sp>
      <p:graphicFrame>
        <p:nvGraphicFramePr>
          <p:cNvPr id="4" name="object 15">
            <a:extLst>
              <a:ext uri="{FF2B5EF4-FFF2-40B4-BE49-F238E27FC236}">
                <a16:creationId xmlns:a16="http://schemas.microsoft.com/office/drawing/2014/main" id="{857A57F7-B2A0-0511-2064-81A104213E98}"/>
              </a:ext>
            </a:extLst>
          </p:cNvPr>
          <p:cNvGraphicFramePr>
            <a:graphicFrameLocks noGrp="1"/>
          </p:cNvGraphicFramePr>
          <p:nvPr>
            <p:extLst>
              <p:ext uri="{D42A27DB-BD31-4B8C-83A1-F6EECF244321}">
                <p14:modId xmlns:p14="http://schemas.microsoft.com/office/powerpoint/2010/main" val="4258572793"/>
              </p:ext>
            </p:extLst>
          </p:nvPr>
        </p:nvGraphicFramePr>
        <p:xfrm>
          <a:off x="2108200" y="33084"/>
          <a:ext cx="8679543" cy="6791832"/>
        </p:xfrm>
        <a:graphic>
          <a:graphicData uri="http://schemas.openxmlformats.org/drawingml/2006/table">
            <a:tbl>
              <a:tblPr firstRow="1" bandRow="1">
                <a:tableStyleId>{2D5ABB26-0587-4C30-8999-92F81FD0307C}</a:tableStyleId>
              </a:tblPr>
              <a:tblGrid>
                <a:gridCol w="1372406">
                  <a:extLst>
                    <a:ext uri="{9D8B030D-6E8A-4147-A177-3AD203B41FA5}">
                      <a16:colId xmlns:a16="http://schemas.microsoft.com/office/drawing/2014/main" val="20000"/>
                    </a:ext>
                  </a:extLst>
                </a:gridCol>
                <a:gridCol w="1372406">
                  <a:extLst>
                    <a:ext uri="{9D8B030D-6E8A-4147-A177-3AD203B41FA5}">
                      <a16:colId xmlns:a16="http://schemas.microsoft.com/office/drawing/2014/main" val="20001"/>
                    </a:ext>
                  </a:extLst>
                </a:gridCol>
                <a:gridCol w="5934731">
                  <a:extLst>
                    <a:ext uri="{9D8B030D-6E8A-4147-A177-3AD203B41FA5}">
                      <a16:colId xmlns:a16="http://schemas.microsoft.com/office/drawing/2014/main" val="20002"/>
                    </a:ext>
                  </a:extLst>
                </a:gridCol>
              </a:tblGrid>
              <a:tr h="768629">
                <a:tc gridSpan="3">
                  <a:txBody>
                    <a:bodyPr/>
                    <a:lstStyle/>
                    <a:p>
                      <a:pPr marL="52069" marR="48260">
                        <a:lnSpc>
                          <a:spcPct val="107200"/>
                        </a:lnSpc>
                        <a:spcBef>
                          <a:spcPts val="245"/>
                        </a:spcBef>
                      </a:pPr>
                      <a:r>
                        <a:rPr dirty="0"/>
                        <a:t>Recommendations for Evaluation and Management of Cardiogenic Shock Referenced studies that support the recommendations are summa- rized in the </a:t>
                      </a:r>
                      <a:r>
                        <a:rPr dirty="0">
                          <a:hlinkClick r:id="rId2"/>
                        </a:rPr>
                        <a:t>Online Data Supplements</a:t>
                      </a:r>
                      <a:r>
                        <a:rPr dirty="0"/>
                        <a:t>.</a:t>
                      </a:r>
                      <a:endParaRPr/>
                    </a:p>
                  </a:txBody>
                  <a:tcPr marL="0" marR="0" marT="3111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E171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03487">
                <a:tc>
                  <a:txBody>
                    <a:bodyPr/>
                    <a:lstStyle/>
                    <a:p>
                      <a:pPr marR="132715" algn="r">
                        <a:lnSpc>
                          <a:spcPct val="100000"/>
                        </a:lnSpc>
                        <a:spcBef>
                          <a:spcPts val="305"/>
                        </a:spcBef>
                      </a:pPr>
                      <a:r>
                        <a:rPr dirty="0"/>
                        <a:t>COR</a:t>
                      </a:r>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151130">
                        <a:lnSpc>
                          <a:spcPct val="100000"/>
                        </a:lnSpc>
                        <a:spcBef>
                          <a:spcPts val="305"/>
                        </a:spcBef>
                      </a:pPr>
                      <a:r>
                        <a:rPr dirty="0"/>
                        <a:t>LOE</a:t>
                      </a:r>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52069">
                        <a:lnSpc>
                          <a:spcPct val="100000"/>
                        </a:lnSpc>
                        <a:spcBef>
                          <a:spcPts val="305"/>
                        </a:spcBef>
                      </a:pPr>
                      <a:r>
                        <a:rPr dirty="0"/>
                        <a:t>Recommendations</a:t>
                      </a:r>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extLst>
                  <a:ext uri="{0D108BD9-81ED-4DB2-BD59-A6C34878D82A}">
                    <a16:rowId xmlns:a16="http://schemas.microsoft.com/office/drawing/2014/main" val="10001"/>
                  </a:ext>
                </a:extLst>
              </a:tr>
              <a:tr h="767803">
                <a:tc>
                  <a:txBody>
                    <a:bodyPr/>
                    <a:lstStyle/>
                    <a:p>
                      <a:pPr>
                        <a:lnSpc>
                          <a:spcPct val="100000"/>
                        </a:lnSpc>
                      </a:pPr>
                      <a:endParaRPr/>
                    </a:p>
                    <a:p>
                      <a:pPr>
                        <a:lnSpc>
                          <a:spcPct val="100000"/>
                        </a:lnSpc>
                        <a:spcBef>
                          <a:spcPts val="35"/>
                        </a:spcBef>
                      </a:pPr>
                      <a:endParaRPr/>
                    </a:p>
                    <a:p>
                      <a:pPr marR="201930" algn="r">
                        <a:lnSpc>
                          <a:spcPct val="100000"/>
                        </a:lnSpc>
                      </a:pPr>
                      <a:r>
                        <a:rPr dirty="0"/>
                        <a:t>1</a:t>
                      </a:r>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EC284"/>
                    </a:solidFill>
                  </a:tcPr>
                </a:tc>
                <a:tc>
                  <a:txBody>
                    <a:bodyPr/>
                    <a:lstStyle/>
                    <a:p>
                      <a:pPr>
                        <a:lnSpc>
                          <a:spcPct val="100000"/>
                        </a:lnSpc>
                      </a:pPr>
                      <a:endParaRPr/>
                    </a:p>
                    <a:p>
                      <a:pPr>
                        <a:lnSpc>
                          <a:spcPct val="100000"/>
                        </a:lnSpc>
                        <a:spcBef>
                          <a:spcPts val="35"/>
                        </a:spcBef>
                      </a:pPr>
                      <a:endParaRPr/>
                    </a:p>
                    <a:p>
                      <a:pPr marL="121920">
                        <a:lnSpc>
                          <a:spcPct val="100000"/>
                        </a:lnSpc>
                      </a:pPr>
                      <a:r>
                        <a:rPr dirty="0"/>
                        <a:t>B-NR</a:t>
                      </a:r>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66040" indent="-152400">
                        <a:lnSpc>
                          <a:spcPct val="107200"/>
                        </a:lnSpc>
                        <a:spcBef>
                          <a:spcPts val="234"/>
                        </a:spcBef>
                      </a:pPr>
                      <a:r>
                        <a:rPr dirty="0"/>
                        <a:t>1.  In patients with cardiogenic shock, intravenous inotropic support should be used to maintain systemic perfusion and preserve end-organ performance.1–8</a:t>
                      </a:r>
                      <a:endParaRPr/>
                    </a:p>
                  </a:txBody>
                  <a:tcPr marL="0" marR="0" marT="29844"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2"/>
                  </a:ext>
                </a:extLst>
              </a:tr>
              <a:tr h="954864">
                <a:tc>
                  <a:txBody>
                    <a:bodyPr/>
                    <a:lstStyle/>
                    <a:p>
                      <a:pPr>
                        <a:lnSpc>
                          <a:spcPct val="100000"/>
                        </a:lnSpc>
                      </a:pPr>
                      <a:endParaRPr/>
                    </a:p>
                    <a:p>
                      <a:pPr marR="175895" algn="r">
                        <a:lnSpc>
                          <a:spcPct val="100000"/>
                        </a:lnSpc>
                        <a:spcBef>
                          <a:spcPts val="680"/>
                        </a:spcBef>
                      </a:pPr>
                      <a:r>
                        <a:rPr dirty="0"/>
                        <a:t>2a</a:t>
                      </a:r>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D54F"/>
                    </a:solidFill>
                  </a:tcPr>
                </a:tc>
                <a:tc>
                  <a:txBody>
                    <a:bodyPr/>
                    <a:lstStyle/>
                    <a:p>
                      <a:pPr>
                        <a:lnSpc>
                          <a:spcPct val="100000"/>
                        </a:lnSpc>
                      </a:pPr>
                      <a:endParaRPr/>
                    </a:p>
                    <a:p>
                      <a:pPr marL="121920">
                        <a:lnSpc>
                          <a:spcPct val="100000"/>
                        </a:lnSpc>
                        <a:spcBef>
                          <a:spcPts val="680"/>
                        </a:spcBef>
                      </a:pPr>
                      <a:r>
                        <a:rPr dirty="0"/>
                        <a:t>B-NR</a:t>
                      </a:r>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45720" indent="-152400">
                        <a:lnSpc>
                          <a:spcPct val="107200"/>
                        </a:lnSpc>
                        <a:spcBef>
                          <a:spcPts val="190"/>
                        </a:spcBef>
                      </a:pPr>
                      <a:r>
                        <a:rPr dirty="0"/>
                        <a:t>2.  In patients with cardiogenic shock, temporary MCS is reasonable when end-organ function cannot be maintained by pharmacologic means to support cardiac function.9–17</a:t>
                      </a:r>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3"/>
                  </a:ext>
                </a:extLst>
              </a:tr>
              <a:tr h="573315">
                <a:tc>
                  <a:txBody>
                    <a:bodyPr/>
                    <a:lstStyle/>
                    <a:p>
                      <a:pPr>
                        <a:lnSpc>
                          <a:spcPct val="100000"/>
                        </a:lnSpc>
                      </a:pPr>
                      <a:endParaRPr/>
                    </a:p>
                    <a:p>
                      <a:pPr marR="175895" algn="r">
                        <a:lnSpc>
                          <a:spcPct val="100000"/>
                        </a:lnSpc>
                      </a:pPr>
                      <a:r>
                        <a:rPr dirty="0"/>
                        <a:t>2a</a:t>
                      </a:r>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D54F"/>
                    </a:solidFill>
                  </a:tcPr>
                </a:tc>
                <a:tc>
                  <a:txBody>
                    <a:bodyPr/>
                    <a:lstStyle/>
                    <a:p>
                      <a:pPr>
                        <a:lnSpc>
                          <a:spcPct val="100000"/>
                        </a:lnSpc>
                      </a:pPr>
                      <a:endParaRPr/>
                    </a:p>
                    <a:p>
                      <a:pPr marL="121920">
                        <a:lnSpc>
                          <a:spcPct val="100000"/>
                        </a:lnSpc>
                      </a:pPr>
                      <a:r>
                        <a:rPr dirty="0"/>
                        <a:t>B-NR</a:t>
                      </a:r>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53340" indent="-152400">
                        <a:lnSpc>
                          <a:spcPct val="107200"/>
                        </a:lnSpc>
                        <a:spcBef>
                          <a:spcPts val="190"/>
                        </a:spcBef>
                      </a:pPr>
                      <a:r>
                        <a:rPr dirty="0"/>
                        <a:t>3.  In patients with cardiogenic shock, manage- ment by a multidisciplinary team experienced in shock is reasonable.17–22</a:t>
                      </a:r>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4"/>
                  </a:ext>
                </a:extLst>
              </a:tr>
              <a:tr h="954864">
                <a:tc>
                  <a:txBody>
                    <a:bodyPr/>
                    <a:lstStyle/>
                    <a:p>
                      <a:pPr>
                        <a:lnSpc>
                          <a:spcPct val="100000"/>
                        </a:lnSpc>
                      </a:pPr>
                      <a:endParaRPr/>
                    </a:p>
                    <a:p>
                      <a:pPr marR="173990" algn="r">
                        <a:lnSpc>
                          <a:spcPct val="100000"/>
                        </a:lnSpc>
                        <a:spcBef>
                          <a:spcPts val="680"/>
                        </a:spcBef>
                      </a:pPr>
                      <a:r>
                        <a:rPr dirty="0"/>
                        <a:t>2b</a:t>
                      </a:r>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AA74B"/>
                    </a:solidFill>
                  </a:tcPr>
                </a:tc>
                <a:tc>
                  <a:txBody>
                    <a:bodyPr/>
                    <a:lstStyle/>
                    <a:p>
                      <a:pPr>
                        <a:lnSpc>
                          <a:spcPct val="100000"/>
                        </a:lnSpc>
                      </a:pPr>
                      <a:endParaRPr/>
                    </a:p>
                    <a:p>
                      <a:pPr marL="121920">
                        <a:lnSpc>
                          <a:spcPct val="100000"/>
                        </a:lnSpc>
                        <a:spcBef>
                          <a:spcPts val="680"/>
                        </a:spcBef>
                      </a:pPr>
                      <a:r>
                        <a:rPr dirty="0"/>
                        <a:t>B-NR</a:t>
                      </a:r>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97790" indent="-152400">
                        <a:lnSpc>
                          <a:spcPct val="107200"/>
                        </a:lnSpc>
                        <a:spcBef>
                          <a:spcPts val="190"/>
                        </a:spcBef>
                      </a:pPr>
                      <a:r>
                        <a:rPr dirty="0"/>
                        <a:t>4.  In patients presenting with cardiogenic shock, placement of a PA line may be considered to define hemodynamic subsets and appropriate management strategies.23–27</a:t>
                      </a:r>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5"/>
                  </a:ext>
                </a:extLst>
              </a:tr>
              <a:tr h="954864">
                <a:tc>
                  <a:txBody>
                    <a:bodyPr/>
                    <a:lstStyle/>
                    <a:p>
                      <a:pPr>
                        <a:lnSpc>
                          <a:spcPct val="100000"/>
                        </a:lnSpc>
                      </a:pPr>
                      <a:endParaRPr/>
                    </a:p>
                    <a:p>
                      <a:pPr marR="173990" algn="r">
                        <a:lnSpc>
                          <a:spcPct val="100000"/>
                        </a:lnSpc>
                        <a:spcBef>
                          <a:spcPts val="680"/>
                        </a:spcBef>
                      </a:pPr>
                      <a:r>
                        <a:rPr dirty="0"/>
                        <a:t>2b</a:t>
                      </a:r>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AA74B"/>
                    </a:solidFill>
                  </a:tcPr>
                </a:tc>
                <a:tc>
                  <a:txBody>
                    <a:bodyPr/>
                    <a:lstStyle/>
                    <a:p>
                      <a:pPr>
                        <a:lnSpc>
                          <a:spcPct val="100000"/>
                        </a:lnSpc>
                      </a:pPr>
                      <a:endParaRPr/>
                    </a:p>
                    <a:p>
                      <a:pPr marL="132080">
                        <a:lnSpc>
                          <a:spcPct val="100000"/>
                        </a:lnSpc>
                        <a:spcBef>
                          <a:spcPts val="680"/>
                        </a:spcBef>
                      </a:pPr>
                      <a:r>
                        <a:rPr dirty="0"/>
                        <a:t>C-LD</a:t>
                      </a:r>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2C1E5"/>
                    </a:solidFill>
                  </a:tcPr>
                </a:tc>
                <a:tc>
                  <a:txBody>
                    <a:bodyPr/>
                    <a:lstStyle/>
                    <a:p>
                      <a:pPr marL="198120" marR="88265" indent="-152400">
                        <a:lnSpc>
                          <a:spcPct val="107200"/>
                        </a:lnSpc>
                        <a:spcBef>
                          <a:spcPts val="190"/>
                        </a:spcBef>
                      </a:pPr>
                      <a:r>
                        <a:rPr dirty="0"/>
                        <a:t>5.  For patients who are not rapidly responding to initial shock measures, triage to centers that can provide temporary MCS may be consid- ered to optimize management.17–22</a:t>
                      </a: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2832636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751" y="2341540"/>
            <a:ext cx="8596668" cy="1320800"/>
          </a:xfrm>
        </p:spPr>
        <p:txBody>
          <a:bodyPr>
            <a:normAutofit/>
          </a:bodyPr>
          <a:lstStyle/>
          <a:p>
            <a:r>
              <a:rPr lang="en-US" dirty="0"/>
              <a:t>Does everyone with low EF need a heart transplant? </a:t>
            </a:r>
          </a:p>
        </p:txBody>
      </p:sp>
    </p:spTree>
    <p:extLst>
      <p:ext uri="{BB962C8B-B14F-4D97-AF65-F5344CB8AC3E}">
        <p14:creationId xmlns:p14="http://schemas.microsoft.com/office/powerpoint/2010/main" val="355067762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1</a:t>
            </a:r>
          </a:p>
        </p:txBody>
      </p:sp>
      <p:sp>
        <p:nvSpPr>
          <p:cNvPr id="3" name="Content Placeholder 2"/>
          <p:cNvSpPr txBox="1">
            <a:spLocks/>
          </p:cNvSpPr>
          <p:nvPr/>
        </p:nvSpPr>
        <p:spPr>
          <a:xfrm>
            <a:off x="677334" y="2160589"/>
            <a:ext cx="8596668" cy="3880773"/>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a:t>52 </a:t>
            </a:r>
            <a:r>
              <a:rPr lang="en-US" sz="2400" dirty="0" err="1"/>
              <a:t>yo</a:t>
            </a:r>
            <a:r>
              <a:rPr lang="en-US" sz="2400" dirty="0"/>
              <a:t> male with long standing idiopathic cardiomyopathy with EF of 25%</a:t>
            </a:r>
          </a:p>
          <a:p>
            <a:r>
              <a:rPr lang="en-US" sz="2400" dirty="0"/>
              <a:t>On good max medical management and ICD</a:t>
            </a:r>
          </a:p>
          <a:p>
            <a:r>
              <a:rPr lang="en-US" sz="2400" dirty="0"/>
              <a:t>Cardiopulmonary stress test: VO2 Max of 11 (normal for him would be about 20 or greater)</a:t>
            </a:r>
          </a:p>
          <a:p>
            <a:r>
              <a:rPr lang="en-US" sz="2400" dirty="0"/>
              <a:t>Presents to clinic with continued worsening shortness of breath</a:t>
            </a:r>
          </a:p>
        </p:txBody>
      </p:sp>
      <p:sp>
        <p:nvSpPr>
          <p:cNvPr id="5" name="Rectangle 4"/>
          <p:cNvSpPr/>
          <p:nvPr/>
        </p:nvSpPr>
        <p:spPr>
          <a:xfrm>
            <a:off x="2428940" y="5762611"/>
            <a:ext cx="3416320" cy="646331"/>
          </a:xfrm>
          <a:prstGeom prst="rect">
            <a:avLst/>
          </a:prstGeom>
        </p:spPr>
        <p:txBody>
          <a:bodyPr wrap="none">
            <a:spAutoFit/>
          </a:bodyPr>
          <a:lstStyle/>
          <a:p>
            <a:r>
              <a:rPr lang="en-US" dirty="0">
                <a:hlinkClick r:id="rId2"/>
              </a:rPr>
              <a:t>https://youtu.be/ie_Ojh7FNbY</a:t>
            </a:r>
            <a:endParaRPr lang="en-US" dirty="0"/>
          </a:p>
          <a:p>
            <a:endParaRPr lang="en-US" dirty="0"/>
          </a:p>
        </p:txBody>
      </p:sp>
    </p:spTree>
    <p:extLst>
      <p:ext uri="{BB962C8B-B14F-4D97-AF65-F5344CB8AC3E}">
        <p14:creationId xmlns:p14="http://schemas.microsoft.com/office/powerpoint/2010/main" val="238961266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2</a:t>
            </a:r>
          </a:p>
        </p:txBody>
      </p:sp>
      <p:sp>
        <p:nvSpPr>
          <p:cNvPr id="3" name="Content Placeholder 2"/>
          <p:cNvSpPr txBox="1">
            <a:spLocks/>
          </p:cNvSpPr>
          <p:nvPr/>
        </p:nvSpPr>
        <p:spPr>
          <a:xfrm>
            <a:off x="677334" y="2160589"/>
            <a:ext cx="8596668" cy="3880773"/>
          </a:xfrm>
          <a:prstGeom prst="rect">
            <a:avLst/>
          </a:prstGeom>
        </p:spPr>
        <p:txBody>
          <a:bodyPr>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a:t>32 </a:t>
            </a:r>
            <a:r>
              <a:rPr lang="en-US" sz="2400" dirty="0" err="1"/>
              <a:t>yo</a:t>
            </a:r>
            <a:r>
              <a:rPr lang="en-US" sz="2400" dirty="0"/>
              <a:t> male with newly diagnosed heart failure with reduced EF.  His presenting symptoms to ER was “my abdomen is bloated’.  Denies shortness of breath, chest pain, palpitations, syncope. </a:t>
            </a:r>
          </a:p>
          <a:p>
            <a:r>
              <a:rPr lang="en-US" sz="2400" dirty="0"/>
              <a:t>Workup negative for known etiologies (thyroid, HIV, drugs, alcohol, CAD, </a:t>
            </a:r>
            <a:r>
              <a:rPr lang="en-US" sz="2400" dirty="0" err="1"/>
              <a:t>Chagas</a:t>
            </a:r>
            <a:r>
              <a:rPr lang="en-US" sz="2400" dirty="0"/>
              <a:t>, </a:t>
            </a:r>
            <a:r>
              <a:rPr lang="en-US" sz="2400" dirty="0" err="1"/>
              <a:t>hemochromotosis</a:t>
            </a:r>
            <a:r>
              <a:rPr lang="en-US" sz="2400" dirty="0"/>
              <a:t>, viral illness)</a:t>
            </a:r>
          </a:p>
          <a:p>
            <a:r>
              <a:rPr lang="en-US" sz="2400" dirty="0"/>
              <a:t>Echo shows EF of 5-10%, no significant </a:t>
            </a:r>
            <a:r>
              <a:rPr lang="en-US" sz="2400" dirty="0" err="1"/>
              <a:t>vavle</a:t>
            </a:r>
            <a:r>
              <a:rPr lang="en-US" sz="2400" dirty="0"/>
              <a:t> </a:t>
            </a:r>
            <a:r>
              <a:rPr lang="en-US" sz="2400" dirty="0" err="1"/>
              <a:t>abnormalites</a:t>
            </a:r>
            <a:r>
              <a:rPr lang="en-US" sz="2400" dirty="0"/>
              <a:t>, no significant RV findings, no congenital defects</a:t>
            </a:r>
          </a:p>
          <a:p>
            <a:endParaRPr lang="en-US" sz="2400" dirty="0"/>
          </a:p>
        </p:txBody>
      </p:sp>
    </p:spTree>
    <p:extLst>
      <p:ext uri="{BB962C8B-B14F-4D97-AF65-F5344CB8AC3E}">
        <p14:creationId xmlns:p14="http://schemas.microsoft.com/office/powerpoint/2010/main" val="365886509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35" name="Rectangle 27"/>
          <p:cNvSpPr>
            <a:spLocks noGrp="1" noChangeArrowheads="1"/>
          </p:cNvSpPr>
          <p:nvPr>
            <p:ph type="title"/>
          </p:nvPr>
        </p:nvSpPr>
        <p:spPr/>
        <p:txBody>
          <a:bodyPr/>
          <a:lstStyle/>
          <a:p>
            <a:pPr>
              <a:defRPr/>
            </a:pPr>
            <a:r>
              <a:rPr lang="en-US" dirty="0"/>
              <a:t>Features of Stage D Heart Failure</a:t>
            </a:r>
          </a:p>
        </p:txBody>
      </p:sp>
      <p:sp>
        <p:nvSpPr>
          <p:cNvPr id="427070" name="Rectangle 62"/>
          <p:cNvSpPr>
            <a:spLocks noGrp="1" noChangeArrowheads="1"/>
          </p:cNvSpPr>
          <p:nvPr>
            <p:ph idx="1"/>
          </p:nvPr>
        </p:nvSpPr>
        <p:spPr>
          <a:xfrm>
            <a:off x="638850" y="1679495"/>
            <a:ext cx="8596668" cy="3880773"/>
          </a:xfrm>
        </p:spPr>
        <p:txBody>
          <a:bodyPr>
            <a:noAutofit/>
          </a:bodyPr>
          <a:lstStyle/>
          <a:p>
            <a:pPr>
              <a:spcAft>
                <a:spcPct val="50000"/>
              </a:spcAft>
              <a:defRPr/>
            </a:pPr>
            <a:r>
              <a:rPr lang="en-US" sz="2400" b="0" dirty="0"/>
              <a:t>Marked symptoms at rest or with any activity.</a:t>
            </a:r>
          </a:p>
          <a:p>
            <a:pPr>
              <a:spcAft>
                <a:spcPct val="50000"/>
              </a:spcAft>
              <a:defRPr/>
            </a:pPr>
            <a:r>
              <a:rPr lang="en-US" sz="2400" b="0" dirty="0"/>
              <a:t>Despite optimal medical and device therapy.</a:t>
            </a:r>
          </a:p>
          <a:p>
            <a:pPr>
              <a:spcAft>
                <a:spcPct val="50000"/>
              </a:spcAft>
              <a:defRPr/>
            </a:pPr>
            <a:r>
              <a:rPr lang="en-US" sz="2400" b="0" dirty="0"/>
              <a:t>Experience recurrent hospitalization.</a:t>
            </a:r>
          </a:p>
          <a:p>
            <a:pPr>
              <a:spcAft>
                <a:spcPct val="50000"/>
              </a:spcAft>
              <a:defRPr/>
            </a:pPr>
            <a:r>
              <a:rPr lang="en-US" sz="2400" b="0" dirty="0"/>
              <a:t>Can not be discharged from the hospital without specialized interventions.</a:t>
            </a:r>
          </a:p>
          <a:p>
            <a:pPr>
              <a:spcAft>
                <a:spcPct val="50000"/>
              </a:spcAft>
              <a:defRPr/>
            </a:pPr>
            <a:r>
              <a:rPr lang="en-US" sz="2400" b="0" dirty="0">
                <a:solidFill>
                  <a:schemeClr val="tx2"/>
                </a:solidFill>
              </a:rPr>
              <a:t>Typically these patients are “cold and wet” (low cardiac output + high filling pressures).</a:t>
            </a:r>
          </a:p>
          <a:p>
            <a:pPr>
              <a:spcAft>
                <a:spcPct val="50000"/>
              </a:spcAft>
              <a:defRPr/>
            </a:pPr>
            <a:r>
              <a:rPr lang="en-US" sz="2400" dirty="0">
                <a:solidFill>
                  <a:schemeClr val="tx2"/>
                </a:solidFill>
              </a:rPr>
              <a:t>Inotropes help short term but not long term </a:t>
            </a:r>
            <a:endParaRPr lang="en-US" sz="2400" b="0" dirty="0">
              <a:solidFill>
                <a:schemeClr val="tx2"/>
              </a:solidFill>
            </a:endParaRPr>
          </a:p>
        </p:txBody>
      </p:sp>
    </p:spTree>
    <p:extLst>
      <p:ext uri="{BB962C8B-B14F-4D97-AF65-F5344CB8AC3E}">
        <p14:creationId xmlns:p14="http://schemas.microsoft.com/office/powerpoint/2010/main" val="1546345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707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2707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2707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2707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427070">
                                            <p:txEl>
                                              <p:pRg st="4" end="4"/>
                                            </p:txEl>
                                          </p:spTgt>
                                        </p:tgtEl>
                                        <p:attrNameLst>
                                          <p:attrName>style.visibility</p:attrName>
                                        </p:attrNameLst>
                                      </p:cBhvr>
                                      <p:to>
                                        <p:strVal val="visible"/>
                                      </p:to>
                                    </p:set>
                                    <p:anim calcmode="lin" valueType="num">
                                      <p:cBhvr additive="base">
                                        <p:cTn id="23" dur="500" fill="hold"/>
                                        <p:tgtEl>
                                          <p:spTgt spid="427070">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2707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27070">
                                            <p:txEl>
                                              <p:pRg st="5" end="5"/>
                                            </p:txEl>
                                          </p:spTgt>
                                        </p:tgtEl>
                                        <p:attrNameLst>
                                          <p:attrName>style.visibility</p:attrName>
                                        </p:attrNameLst>
                                      </p:cBhvr>
                                      <p:to>
                                        <p:strVal val="visible"/>
                                      </p:to>
                                    </p:set>
                                    <p:anim calcmode="lin" valueType="num">
                                      <p:cBhvr additive="base">
                                        <p:cTn id="29" dur="500" fill="hold"/>
                                        <p:tgtEl>
                                          <p:spTgt spid="427070">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2707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5154" y="170124"/>
            <a:ext cx="8610600" cy="1293028"/>
          </a:xfrm>
        </p:spPr>
        <p:txBody>
          <a:bodyPr/>
          <a:lstStyle/>
          <a:p>
            <a:r>
              <a:rPr lang="en-US" dirty="0"/>
              <a:t>Biomarkers</a:t>
            </a:r>
          </a:p>
        </p:txBody>
      </p:sp>
      <p:sp>
        <p:nvSpPr>
          <p:cNvPr id="3" name="Content Placeholder 2"/>
          <p:cNvSpPr>
            <a:spLocks noGrp="1"/>
          </p:cNvSpPr>
          <p:nvPr>
            <p:ph idx="1"/>
          </p:nvPr>
        </p:nvSpPr>
        <p:spPr>
          <a:xfrm>
            <a:off x="677334" y="1594177"/>
            <a:ext cx="8596668" cy="4447185"/>
          </a:xfrm>
        </p:spPr>
        <p:txBody>
          <a:bodyPr>
            <a:normAutofit fontScale="85000" lnSpcReduction="20000"/>
          </a:bodyPr>
          <a:lstStyle/>
          <a:p>
            <a:r>
              <a:rPr lang="en-US" sz="2400" dirty="0"/>
              <a:t>*BNP/NT-Pro-BNP is useful to support HF diagnosis especially in the setting of clinical uncertainty</a:t>
            </a:r>
          </a:p>
          <a:p>
            <a:r>
              <a:rPr lang="en-US" sz="2400" dirty="0"/>
              <a:t>*Measure of BNP on admission is useful for establishing prognosis or disease severity in chronic HF</a:t>
            </a:r>
          </a:p>
          <a:p>
            <a:r>
              <a:rPr lang="en-US" sz="2400" dirty="0"/>
              <a:t>* Measure of BNP on hospital discharge can be useful for prognosis</a:t>
            </a:r>
          </a:p>
          <a:p>
            <a:r>
              <a:rPr lang="en-US" sz="2400" dirty="0"/>
              <a:t>Measurement of cardiac enzymes in acute decompensated patient</a:t>
            </a:r>
          </a:p>
          <a:p>
            <a:r>
              <a:rPr lang="en-US" sz="2400" dirty="0"/>
              <a:t>Can be used to guide therapy in select euvolemic patients in a well structured HF management program</a:t>
            </a:r>
          </a:p>
          <a:p>
            <a:r>
              <a:rPr lang="en-US" sz="2400" dirty="0"/>
              <a:t>* Can be useful to help identify people at risk of developing HF </a:t>
            </a:r>
          </a:p>
          <a:p>
            <a:endParaRPr lang="en-US" sz="2400" dirty="0"/>
          </a:p>
          <a:p>
            <a:r>
              <a:rPr lang="en-US" sz="2400" dirty="0"/>
              <a:t>Serial BNP measurements to reduce mortality or hospitalization has not been well established and is discouraged at EIRMC inpatient setting.  </a:t>
            </a:r>
          </a:p>
          <a:p>
            <a:endParaRPr lang="en-US" dirty="0"/>
          </a:p>
          <a:p>
            <a:endParaRPr lang="en-US" dirty="0"/>
          </a:p>
        </p:txBody>
      </p:sp>
    </p:spTree>
    <p:extLst>
      <p:ext uri="{BB962C8B-B14F-4D97-AF65-F5344CB8AC3E}">
        <p14:creationId xmlns:p14="http://schemas.microsoft.com/office/powerpoint/2010/main" val="191825827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4" name="Rectangle 4"/>
          <p:cNvSpPr>
            <a:spLocks noGrp="1" noChangeArrowheads="1"/>
          </p:cNvSpPr>
          <p:nvPr>
            <p:ph type="ctrTitle"/>
          </p:nvPr>
        </p:nvSpPr>
        <p:spPr/>
        <p:txBody>
          <a:bodyPr/>
          <a:lstStyle/>
          <a:p>
            <a:pPr algn="l">
              <a:defRPr/>
            </a:pPr>
            <a:r>
              <a:rPr lang="en-US" sz="3600" dirty="0"/>
              <a:t>What else can we do for stage D heart failure?</a:t>
            </a:r>
          </a:p>
        </p:txBody>
      </p:sp>
    </p:spTree>
    <p:extLst>
      <p:ext uri="{BB962C8B-B14F-4D97-AF65-F5344CB8AC3E}">
        <p14:creationId xmlns:p14="http://schemas.microsoft.com/office/powerpoint/2010/main" val="235191698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8" name="Rectangle 4"/>
          <p:cNvSpPr>
            <a:spLocks noGrp="1" noChangeArrowheads="1"/>
          </p:cNvSpPr>
          <p:nvPr>
            <p:ph type="title"/>
          </p:nvPr>
        </p:nvSpPr>
        <p:spPr>
          <a:xfrm>
            <a:off x="569246" y="136751"/>
            <a:ext cx="2619353" cy="4429620"/>
          </a:xfrm>
        </p:spPr>
        <p:txBody>
          <a:bodyPr>
            <a:normAutofit/>
          </a:bodyPr>
          <a:lstStyle/>
          <a:p>
            <a:pPr>
              <a:defRPr/>
            </a:pPr>
            <a:r>
              <a:rPr lang="en-US" sz="3200" dirty="0"/>
              <a:t>Left Ventricular Assist Devices </a:t>
            </a:r>
          </a:p>
        </p:txBody>
      </p:sp>
      <p:pic>
        <p:nvPicPr>
          <p:cNvPr id="90115" name="Picture 6" descr="Figure 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708" y="313773"/>
            <a:ext cx="6058037" cy="608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851064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a:defRPr/>
            </a:pPr>
            <a:r>
              <a:rPr lang="en-US" dirty="0"/>
              <a:t>Survival in the REMATCH Trial</a:t>
            </a:r>
          </a:p>
        </p:txBody>
      </p:sp>
      <p:sp>
        <p:nvSpPr>
          <p:cNvPr id="393218" name="Text Box 2"/>
          <p:cNvSpPr txBox="1">
            <a:spLocks noChangeArrowheads="1"/>
          </p:cNvSpPr>
          <p:nvPr/>
        </p:nvSpPr>
        <p:spPr bwMode="auto">
          <a:xfrm>
            <a:off x="3717925" y="6338888"/>
            <a:ext cx="4756150" cy="366712"/>
          </a:xfrm>
          <a:prstGeom prst="rect">
            <a:avLst/>
          </a:prstGeom>
          <a:noFill/>
          <a:ln w="9525">
            <a:noFill/>
            <a:miter lim="800000"/>
            <a:headEnd/>
            <a:tailEnd/>
          </a:ln>
          <a:effectLst/>
        </p:spPr>
        <p:txBody>
          <a:bodyPr wrap="none">
            <a:spAutoFit/>
          </a:bodyPr>
          <a:lstStyle/>
          <a:p>
            <a:pPr algn="ctr">
              <a:defRPr/>
            </a:pPr>
            <a:r>
              <a:rPr lang="en-US" dirty="0">
                <a:solidFill>
                  <a:srgbClr val="000000"/>
                </a:solidFill>
                <a:latin typeface="Times New Roman" pitchFamily="18" charset="0"/>
              </a:rPr>
              <a:t>Rose EA et al. N </a:t>
            </a:r>
            <a:r>
              <a:rPr lang="en-US" dirty="0" err="1">
                <a:solidFill>
                  <a:srgbClr val="000000"/>
                </a:solidFill>
                <a:latin typeface="Times New Roman" pitchFamily="18" charset="0"/>
              </a:rPr>
              <a:t>Engl</a:t>
            </a:r>
            <a:r>
              <a:rPr lang="en-US" dirty="0">
                <a:solidFill>
                  <a:srgbClr val="000000"/>
                </a:solidFill>
                <a:latin typeface="Times New Roman" pitchFamily="18" charset="0"/>
              </a:rPr>
              <a:t> J Med 2001; 345: 1435-43.</a:t>
            </a:r>
          </a:p>
        </p:txBody>
      </p:sp>
      <p:grpSp>
        <p:nvGrpSpPr>
          <p:cNvPr id="92164" name="Group 11"/>
          <p:cNvGrpSpPr>
            <a:grpSpLocks/>
          </p:cNvGrpSpPr>
          <p:nvPr/>
        </p:nvGrpSpPr>
        <p:grpSpPr bwMode="auto">
          <a:xfrm>
            <a:off x="1200443" y="1274083"/>
            <a:ext cx="7059612" cy="4964112"/>
            <a:chOff x="1063" y="749"/>
            <a:chExt cx="4447" cy="3127"/>
          </a:xfrm>
        </p:grpSpPr>
        <p:pic>
          <p:nvPicPr>
            <p:cNvPr id="92166" name="Picture 3" descr="rematchK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 y="749"/>
              <a:ext cx="4447" cy="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21" name="Rectangle 5"/>
            <p:cNvSpPr>
              <a:spLocks noChangeArrowheads="1"/>
            </p:cNvSpPr>
            <p:nvPr/>
          </p:nvSpPr>
          <p:spPr bwMode="auto">
            <a:xfrm>
              <a:off x="2844" y="2580"/>
              <a:ext cx="756" cy="144"/>
            </a:xfrm>
            <a:prstGeom prst="rect">
              <a:avLst/>
            </a:prstGeom>
            <a:solidFill>
              <a:schemeClr val="bg1"/>
            </a:solidFill>
            <a:ln w="9525">
              <a:solidFill>
                <a:schemeClr val="bg1"/>
              </a:solidFill>
              <a:miter lim="800000"/>
              <a:headEnd/>
              <a:tailEnd/>
            </a:ln>
            <a:effectLst/>
          </p:spPr>
          <p:txBody>
            <a:bodyPr wrap="none" anchor="ctr"/>
            <a:lstStyle/>
            <a:p>
              <a:pPr>
                <a:defRPr/>
              </a:pPr>
              <a:endParaRPr lang="en-US">
                <a:latin typeface="Arial" charset="0"/>
              </a:endParaRPr>
            </a:p>
          </p:txBody>
        </p:sp>
        <p:sp>
          <p:nvSpPr>
            <p:cNvPr id="92169" name="Text Box 8"/>
            <p:cNvSpPr txBox="1">
              <a:spLocks noChangeArrowheads="1"/>
            </p:cNvSpPr>
            <p:nvPr/>
          </p:nvSpPr>
          <p:spPr bwMode="auto">
            <a:xfrm>
              <a:off x="3505" y="1673"/>
              <a:ext cx="1040" cy="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dirty="0">
                  <a:solidFill>
                    <a:srgbClr val="000000"/>
                  </a:solidFill>
                </a:rPr>
                <a:t>LV assist device</a:t>
              </a:r>
            </a:p>
          </p:txBody>
        </p:sp>
        <p:sp>
          <p:nvSpPr>
            <p:cNvPr id="92170" name="Text Box 9"/>
            <p:cNvSpPr txBox="1">
              <a:spLocks noChangeArrowheads="1"/>
            </p:cNvSpPr>
            <p:nvPr/>
          </p:nvSpPr>
          <p:spPr bwMode="auto">
            <a:xfrm>
              <a:off x="2552" y="2564"/>
              <a:ext cx="101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a:solidFill>
                    <a:srgbClr val="000000"/>
                  </a:solidFill>
                </a:rPr>
                <a:t>Medical therapy</a:t>
              </a:r>
            </a:p>
          </p:txBody>
        </p:sp>
      </p:grpSp>
      <p:sp>
        <p:nvSpPr>
          <p:cNvPr id="393228" name="Text Box 12"/>
          <p:cNvSpPr txBox="1">
            <a:spLocks noChangeArrowheads="1"/>
          </p:cNvSpPr>
          <p:nvPr/>
        </p:nvSpPr>
        <p:spPr bwMode="auto">
          <a:xfrm>
            <a:off x="8782050" y="2182813"/>
            <a:ext cx="2444750" cy="2349500"/>
          </a:xfrm>
          <a:prstGeom prst="rect">
            <a:avLst/>
          </a:prstGeom>
          <a:noFill/>
          <a:ln w="9525">
            <a:noFill/>
            <a:miter lim="800000"/>
            <a:headEnd/>
            <a:tailEnd/>
          </a:ln>
          <a:effectLst/>
        </p:spPr>
        <p:txBody>
          <a:bodyPr wrap="none">
            <a:spAutoFit/>
          </a:bodyPr>
          <a:lstStyle/>
          <a:p>
            <a:pPr>
              <a:defRPr/>
            </a:pPr>
            <a:r>
              <a:rPr lang="en-US" sz="2000" dirty="0">
                <a:solidFill>
                  <a:srgbClr val="000000"/>
                </a:solidFill>
                <a:latin typeface="Arial" charset="0"/>
              </a:rPr>
              <a:t>One Year Survival</a:t>
            </a:r>
          </a:p>
          <a:p>
            <a:pPr>
              <a:defRPr/>
            </a:pPr>
            <a:r>
              <a:rPr lang="en-US" dirty="0">
                <a:solidFill>
                  <a:srgbClr val="000000"/>
                </a:solidFill>
                <a:latin typeface="Arial" charset="0"/>
              </a:rPr>
              <a:t>LVAD:  52%</a:t>
            </a:r>
          </a:p>
          <a:p>
            <a:pPr>
              <a:defRPr/>
            </a:pPr>
            <a:r>
              <a:rPr lang="en-US" dirty="0">
                <a:solidFill>
                  <a:srgbClr val="000000"/>
                </a:solidFill>
                <a:latin typeface="Arial" charset="0"/>
              </a:rPr>
              <a:t>Medical therapy:  25%</a:t>
            </a:r>
          </a:p>
          <a:p>
            <a:pPr>
              <a:defRPr/>
            </a:pPr>
            <a:r>
              <a:rPr lang="en-US" dirty="0">
                <a:solidFill>
                  <a:srgbClr val="000000"/>
                </a:solidFill>
                <a:latin typeface="Arial" charset="0"/>
              </a:rPr>
              <a:t>(p = 0.002)</a:t>
            </a:r>
          </a:p>
          <a:p>
            <a:pPr>
              <a:defRPr/>
            </a:pPr>
            <a:r>
              <a:rPr lang="en-US" sz="2000" dirty="0">
                <a:solidFill>
                  <a:srgbClr val="000000"/>
                </a:solidFill>
                <a:latin typeface="Arial" charset="0"/>
              </a:rPr>
              <a:t>Two Year Survival</a:t>
            </a:r>
          </a:p>
          <a:p>
            <a:pPr>
              <a:defRPr/>
            </a:pPr>
            <a:r>
              <a:rPr lang="en-US" dirty="0">
                <a:solidFill>
                  <a:srgbClr val="000000"/>
                </a:solidFill>
                <a:latin typeface="Arial" charset="0"/>
              </a:rPr>
              <a:t>LVAD:  23%</a:t>
            </a:r>
          </a:p>
          <a:p>
            <a:pPr>
              <a:defRPr/>
            </a:pPr>
            <a:r>
              <a:rPr lang="en-US" dirty="0">
                <a:solidFill>
                  <a:srgbClr val="000000"/>
                </a:solidFill>
                <a:latin typeface="Arial" charset="0"/>
              </a:rPr>
              <a:t>Medical therapy:  8%</a:t>
            </a:r>
          </a:p>
          <a:p>
            <a:pPr>
              <a:defRPr/>
            </a:pPr>
            <a:r>
              <a:rPr lang="en-US" dirty="0">
                <a:solidFill>
                  <a:srgbClr val="000000"/>
                </a:solidFill>
                <a:latin typeface="Arial" charset="0"/>
              </a:rPr>
              <a:t>(p = 0.09)</a:t>
            </a:r>
          </a:p>
        </p:txBody>
      </p:sp>
    </p:spTree>
    <p:extLst>
      <p:ext uri="{BB962C8B-B14F-4D97-AF65-F5344CB8AC3E}">
        <p14:creationId xmlns:p14="http://schemas.microsoft.com/office/powerpoint/2010/main" val="553433539"/>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6" name="Rectangle 4"/>
          <p:cNvSpPr>
            <a:spLocks noGrp="1" noChangeArrowheads="1"/>
          </p:cNvSpPr>
          <p:nvPr>
            <p:ph type="title"/>
          </p:nvPr>
        </p:nvSpPr>
        <p:spPr/>
        <p:txBody>
          <a:bodyPr/>
          <a:lstStyle/>
          <a:p>
            <a:pPr>
              <a:defRPr/>
            </a:pPr>
            <a:r>
              <a:rPr lang="en-US" dirty="0"/>
              <a:t>REMATCH 2 Survival</a:t>
            </a:r>
          </a:p>
        </p:txBody>
      </p:sp>
      <p:pic>
        <p:nvPicPr>
          <p:cNvPr id="96259" name="Picture 6" descr="Fig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176" y="1311340"/>
            <a:ext cx="62801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9" name="Text Box 7"/>
          <p:cNvSpPr txBox="1">
            <a:spLocks noChangeArrowheads="1"/>
          </p:cNvSpPr>
          <p:nvPr/>
        </p:nvSpPr>
        <p:spPr bwMode="auto">
          <a:xfrm>
            <a:off x="3524250" y="6338888"/>
            <a:ext cx="5143500" cy="366712"/>
          </a:xfrm>
          <a:prstGeom prst="rect">
            <a:avLst/>
          </a:prstGeom>
          <a:noFill/>
          <a:ln w="9525">
            <a:noFill/>
            <a:miter lim="800000"/>
            <a:headEnd/>
            <a:tailEnd/>
          </a:ln>
          <a:effectLst/>
        </p:spPr>
        <p:txBody>
          <a:bodyPr wrap="none">
            <a:spAutoFit/>
          </a:bodyPr>
          <a:lstStyle/>
          <a:p>
            <a:pPr algn="ctr">
              <a:defRPr/>
            </a:pPr>
            <a:r>
              <a:rPr lang="en-US" dirty="0">
                <a:solidFill>
                  <a:srgbClr val="000000"/>
                </a:solidFill>
                <a:latin typeface="Times New Roman" pitchFamily="18" charset="0"/>
              </a:rPr>
              <a:t>Slaughter MS et al. N </a:t>
            </a:r>
            <a:r>
              <a:rPr lang="en-US" dirty="0" err="1">
                <a:solidFill>
                  <a:srgbClr val="000000"/>
                </a:solidFill>
                <a:latin typeface="Times New Roman" pitchFamily="18" charset="0"/>
              </a:rPr>
              <a:t>Engl</a:t>
            </a:r>
            <a:r>
              <a:rPr lang="en-US" dirty="0">
                <a:solidFill>
                  <a:srgbClr val="000000"/>
                </a:solidFill>
                <a:latin typeface="Times New Roman" pitchFamily="18" charset="0"/>
              </a:rPr>
              <a:t> J Med 2009; 361:2241-51.</a:t>
            </a:r>
          </a:p>
        </p:txBody>
      </p:sp>
    </p:spTree>
    <p:extLst>
      <p:ext uri="{BB962C8B-B14F-4D97-AF65-F5344CB8AC3E}">
        <p14:creationId xmlns:p14="http://schemas.microsoft.com/office/powerpoint/2010/main" val="296454747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p:txBody>
          <a:bodyPr>
            <a:normAutofit fontScale="90000"/>
          </a:bodyPr>
          <a:lstStyle/>
          <a:p>
            <a:pPr>
              <a:defRPr/>
            </a:pPr>
            <a:r>
              <a:rPr lang="en-US" sz="4000" dirty="0"/>
              <a:t>Role of Heart Transplantation </a:t>
            </a:r>
            <a:br>
              <a:rPr lang="en-US" sz="4000" dirty="0"/>
            </a:br>
            <a:r>
              <a:rPr lang="en-US" sz="4000" dirty="0"/>
              <a:t>in Heart Failure Management</a:t>
            </a:r>
          </a:p>
        </p:txBody>
      </p:sp>
      <p:sp>
        <p:nvSpPr>
          <p:cNvPr id="449539" name="Rectangle 3"/>
          <p:cNvSpPr>
            <a:spLocks noGrp="1" noChangeArrowheads="1"/>
          </p:cNvSpPr>
          <p:nvPr>
            <p:ph idx="1"/>
          </p:nvPr>
        </p:nvSpPr>
        <p:spPr/>
        <p:txBody>
          <a:bodyPr>
            <a:normAutofit/>
          </a:bodyPr>
          <a:lstStyle/>
          <a:p>
            <a:pPr>
              <a:defRPr/>
            </a:pPr>
            <a:r>
              <a:rPr lang="en-US" sz="2400" b="0" dirty="0"/>
              <a:t>A great option for highly selected candidates.</a:t>
            </a:r>
          </a:p>
          <a:p>
            <a:pPr>
              <a:defRPr/>
            </a:pPr>
            <a:endParaRPr lang="en-US" sz="2400" b="0" dirty="0"/>
          </a:p>
          <a:p>
            <a:pPr>
              <a:defRPr/>
            </a:pPr>
            <a:r>
              <a:rPr lang="en-US" sz="2400" b="0" dirty="0"/>
              <a:t>The number of Stage D heart failure patients who are not ready for hospice far exceeds the number of donor hearts. </a:t>
            </a:r>
          </a:p>
          <a:p>
            <a:pPr>
              <a:defRPr/>
            </a:pPr>
            <a:endParaRPr lang="en-US" sz="2400" b="0" dirty="0"/>
          </a:p>
          <a:p>
            <a:pPr>
              <a:defRPr/>
            </a:pPr>
            <a:r>
              <a:rPr lang="en-US" sz="2400" b="0" dirty="0"/>
              <a:t>Many patients are not eligible for transplantation because of other medical conditions (e.g. recent malignancy) or age.</a:t>
            </a:r>
          </a:p>
          <a:p>
            <a:pPr>
              <a:defRPr/>
            </a:pPr>
            <a:endParaRPr lang="en-US" b="0" dirty="0">
              <a:effectLst>
                <a:outerShdw blurRad="38100" dist="38100" dir="2700000" algn="tl">
                  <a:srgbClr val="000000"/>
                </a:outerShdw>
              </a:effectLst>
            </a:endParaRPr>
          </a:p>
          <a:p>
            <a:pPr>
              <a:defRPr/>
            </a:pPr>
            <a:endParaRPr lang="en-US" b="0" dirty="0">
              <a:effectLst>
                <a:outerShdw blurRad="38100" dist="38100" dir="2700000" algn="tl">
                  <a:srgbClr val="000000"/>
                </a:outerShdw>
              </a:effectLst>
            </a:endParaRPr>
          </a:p>
        </p:txBody>
      </p:sp>
    </p:spTree>
    <p:extLst>
      <p:ext uri="{BB962C8B-B14F-4D97-AF65-F5344CB8AC3E}">
        <p14:creationId xmlns:p14="http://schemas.microsoft.com/office/powerpoint/2010/main" val="226537510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3639" y="1269937"/>
            <a:ext cx="11173607" cy="5431010"/>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018" name="Rectangle 3"/>
          <p:cNvSpPr>
            <a:spLocks noChangeArrowheads="1"/>
          </p:cNvSpPr>
          <p:nvPr/>
        </p:nvSpPr>
        <p:spPr bwMode="auto">
          <a:xfrm>
            <a:off x="1257300" y="304800"/>
            <a:ext cx="9601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defTabSz="912813">
              <a:defRPr sz="1400">
                <a:solidFill>
                  <a:schemeClr val="tx2"/>
                </a:solidFill>
                <a:latin typeface="Arial" panose="020B0604020202020204" pitchFamily="34" charset="0"/>
              </a:defRPr>
            </a:lvl1pPr>
            <a:lvl2pPr marL="742950" indent="-285750" defTabSz="912813">
              <a:defRPr sz="1400">
                <a:solidFill>
                  <a:schemeClr val="tx2"/>
                </a:solidFill>
                <a:latin typeface="Arial" panose="020B0604020202020204" pitchFamily="34" charset="0"/>
              </a:defRPr>
            </a:lvl2pPr>
            <a:lvl3pPr marL="1143000" indent="-228600" defTabSz="912813">
              <a:defRPr sz="1400">
                <a:solidFill>
                  <a:schemeClr val="tx2"/>
                </a:solidFill>
                <a:latin typeface="Arial" panose="020B0604020202020204" pitchFamily="34" charset="0"/>
              </a:defRPr>
            </a:lvl3pPr>
            <a:lvl4pPr marL="1600200" indent="-228600" defTabSz="912813">
              <a:defRPr sz="1400">
                <a:solidFill>
                  <a:schemeClr val="tx2"/>
                </a:solidFill>
                <a:latin typeface="Arial" panose="020B0604020202020204" pitchFamily="34" charset="0"/>
              </a:defRPr>
            </a:lvl4pPr>
            <a:lvl5pPr marL="2057400" indent="-228600" defTabSz="912813">
              <a:defRPr sz="1400">
                <a:solidFill>
                  <a:schemeClr val="tx2"/>
                </a:solidFill>
                <a:latin typeface="Arial" panose="020B0604020202020204" pitchFamily="34" charset="0"/>
              </a:defRPr>
            </a:lvl5pPr>
            <a:lvl6pPr marL="2514600" indent="-228600" defTabSz="912813" eaLnBrk="0" fontAlgn="base" hangingPunct="0">
              <a:spcBef>
                <a:spcPct val="0"/>
              </a:spcBef>
              <a:spcAft>
                <a:spcPct val="0"/>
              </a:spcAft>
              <a:defRPr sz="1400">
                <a:solidFill>
                  <a:schemeClr val="tx2"/>
                </a:solidFill>
                <a:latin typeface="Arial" panose="020B0604020202020204" pitchFamily="34" charset="0"/>
              </a:defRPr>
            </a:lvl6pPr>
            <a:lvl7pPr marL="2971800" indent="-228600" defTabSz="912813" eaLnBrk="0" fontAlgn="base" hangingPunct="0">
              <a:spcBef>
                <a:spcPct val="0"/>
              </a:spcBef>
              <a:spcAft>
                <a:spcPct val="0"/>
              </a:spcAft>
              <a:defRPr sz="1400">
                <a:solidFill>
                  <a:schemeClr val="tx2"/>
                </a:solidFill>
                <a:latin typeface="Arial" panose="020B0604020202020204" pitchFamily="34" charset="0"/>
              </a:defRPr>
            </a:lvl7pPr>
            <a:lvl8pPr marL="3429000" indent="-228600" defTabSz="912813" eaLnBrk="0" fontAlgn="base" hangingPunct="0">
              <a:spcBef>
                <a:spcPct val="0"/>
              </a:spcBef>
              <a:spcAft>
                <a:spcPct val="0"/>
              </a:spcAft>
              <a:defRPr sz="1400">
                <a:solidFill>
                  <a:schemeClr val="tx2"/>
                </a:solidFill>
                <a:latin typeface="Arial" panose="020B0604020202020204" pitchFamily="34" charset="0"/>
              </a:defRPr>
            </a:lvl8pPr>
            <a:lvl9pPr marL="3886200" indent="-228600" defTabSz="912813" eaLnBrk="0" fontAlgn="base" hangingPunct="0">
              <a:spcBef>
                <a:spcPct val="0"/>
              </a:spcBef>
              <a:spcAft>
                <a:spcPct val="0"/>
              </a:spcAft>
              <a:defRPr sz="1400">
                <a:solidFill>
                  <a:schemeClr val="tx2"/>
                </a:solidFill>
                <a:latin typeface="Arial" panose="020B0604020202020204" pitchFamily="34" charset="0"/>
              </a:defRPr>
            </a:lvl9pPr>
          </a:lstStyle>
          <a:p>
            <a:pPr algn="ctr"/>
            <a:endParaRPr lang="en-US" sz="5600" b="1">
              <a:solidFill>
                <a:schemeClr val="tx1"/>
              </a:solidFill>
            </a:endParaRPr>
          </a:p>
        </p:txBody>
      </p:sp>
      <p:sp>
        <p:nvSpPr>
          <p:cNvPr id="622595" name="Rectangle 4"/>
          <p:cNvSpPr>
            <a:spLocks noGrp="1" noChangeArrowheads="1"/>
          </p:cNvSpPr>
          <p:nvPr>
            <p:ph type="ctrTitle" idx="4294967295"/>
          </p:nvPr>
        </p:nvSpPr>
        <p:spPr>
          <a:xfrm>
            <a:off x="0" y="228600"/>
            <a:ext cx="10380663" cy="649288"/>
          </a:xfrm>
        </p:spPr>
        <p:txBody>
          <a:bodyPr vert="horz" lIns="90488" tIns="44450" rIns="90488" bIns="44450" rtlCol="0" anchor="t">
            <a:normAutofit fontScale="90000"/>
          </a:bodyPr>
          <a:lstStyle/>
          <a:p>
            <a:pPr defTabSz="912813">
              <a:defRPr/>
            </a:pPr>
            <a:r>
              <a:rPr lang="en-US" dirty="0"/>
              <a:t>NUMBER OF HEART TRANSPLANTS REPORTED BY YEAR</a:t>
            </a:r>
          </a:p>
        </p:txBody>
      </p:sp>
      <p:pic>
        <p:nvPicPr>
          <p:cNvPr id="86020" name="Picture 2052" descr="ISHLTL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25" y="5867400"/>
            <a:ext cx="84613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2598" name="Text Box 2053"/>
          <p:cNvSpPr txBox="1">
            <a:spLocks noChangeArrowheads="1"/>
          </p:cNvSpPr>
          <p:nvPr/>
        </p:nvSpPr>
        <p:spPr bwMode="auto">
          <a:xfrm>
            <a:off x="2324101" y="6008688"/>
            <a:ext cx="3332163" cy="519112"/>
          </a:xfrm>
          <a:prstGeom prst="rect">
            <a:avLst/>
          </a:prstGeom>
          <a:noFill/>
          <a:ln w="12700">
            <a:noFill/>
            <a:miter lim="800000"/>
            <a:headEnd/>
            <a:tailEnd/>
          </a:ln>
        </p:spPr>
        <p:txBody>
          <a:bodyPr wrap="none">
            <a:spAutoFit/>
          </a:bodyPr>
          <a:lstStyle/>
          <a:p>
            <a:pPr defTabSz="912813">
              <a:defRPr/>
            </a:pPr>
            <a:r>
              <a:rPr lang="en-US" sz="2800" i="1">
                <a:effectLst>
                  <a:outerShdw blurRad="38100" dist="38100" dir="2700000" algn="tl">
                    <a:srgbClr val="000000"/>
                  </a:outerShdw>
                </a:effectLst>
                <a:latin typeface="Arial" charset="0"/>
              </a:rPr>
              <a:t>ISHLT </a:t>
            </a:r>
            <a:r>
              <a:rPr lang="en-US" sz="2800">
                <a:effectLst>
                  <a:outerShdw blurRad="38100" dist="38100" dir="2700000" algn="tl">
                    <a:srgbClr val="000000"/>
                  </a:outerShdw>
                </a:effectLst>
                <a:latin typeface="Arial" charset="0"/>
              </a:rPr>
              <a:t>2009 Update</a:t>
            </a:r>
            <a:endParaRPr lang="en-US" sz="2800" i="1">
              <a:effectLst>
                <a:outerShdw blurRad="38100" dist="38100" dir="2700000" algn="tl">
                  <a:srgbClr val="000000"/>
                </a:outerShdw>
              </a:effectLst>
              <a:latin typeface="Arial" charset="0"/>
            </a:endParaRPr>
          </a:p>
        </p:txBody>
      </p:sp>
      <p:sp>
        <p:nvSpPr>
          <p:cNvPr id="86022" name="Rectangle 2055"/>
          <p:cNvSpPr>
            <a:spLocks noChangeArrowheads="1"/>
          </p:cNvSpPr>
          <p:nvPr/>
        </p:nvSpPr>
        <p:spPr bwMode="auto">
          <a:xfrm>
            <a:off x="6781800" y="5791201"/>
            <a:ext cx="4457700" cy="714375"/>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912813">
              <a:defRPr sz="1400">
                <a:solidFill>
                  <a:schemeClr val="tx2"/>
                </a:solidFill>
                <a:latin typeface="Arial" panose="020B0604020202020204" pitchFamily="34" charset="0"/>
              </a:defRPr>
            </a:lvl1pPr>
            <a:lvl2pPr marL="742950" indent="-285750" defTabSz="912813">
              <a:defRPr sz="1400">
                <a:solidFill>
                  <a:schemeClr val="tx2"/>
                </a:solidFill>
                <a:latin typeface="Arial" panose="020B0604020202020204" pitchFamily="34" charset="0"/>
              </a:defRPr>
            </a:lvl2pPr>
            <a:lvl3pPr marL="1143000" indent="-228600" defTabSz="912813">
              <a:defRPr sz="1400">
                <a:solidFill>
                  <a:schemeClr val="tx2"/>
                </a:solidFill>
                <a:latin typeface="Arial" panose="020B0604020202020204" pitchFamily="34" charset="0"/>
              </a:defRPr>
            </a:lvl3pPr>
            <a:lvl4pPr marL="1600200" indent="-228600" defTabSz="912813">
              <a:defRPr sz="1400">
                <a:solidFill>
                  <a:schemeClr val="tx2"/>
                </a:solidFill>
                <a:latin typeface="Arial" panose="020B0604020202020204" pitchFamily="34" charset="0"/>
              </a:defRPr>
            </a:lvl4pPr>
            <a:lvl5pPr marL="2057400" indent="-228600" defTabSz="912813">
              <a:defRPr sz="1400">
                <a:solidFill>
                  <a:schemeClr val="tx2"/>
                </a:solidFill>
                <a:latin typeface="Arial" panose="020B0604020202020204" pitchFamily="34" charset="0"/>
              </a:defRPr>
            </a:lvl5pPr>
            <a:lvl6pPr marL="2514600" indent="-228600" defTabSz="912813" eaLnBrk="0" fontAlgn="base" hangingPunct="0">
              <a:spcBef>
                <a:spcPct val="0"/>
              </a:spcBef>
              <a:spcAft>
                <a:spcPct val="0"/>
              </a:spcAft>
              <a:defRPr sz="1400">
                <a:solidFill>
                  <a:schemeClr val="tx2"/>
                </a:solidFill>
                <a:latin typeface="Arial" panose="020B0604020202020204" pitchFamily="34" charset="0"/>
              </a:defRPr>
            </a:lvl6pPr>
            <a:lvl7pPr marL="2971800" indent="-228600" defTabSz="912813" eaLnBrk="0" fontAlgn="base" hangingPunct="0">
              <a:spcBef>
                <a:spcPct val="0"/>
              </a:spcBef>
              <a:spcAft>
                <a:spcPct val="0"/>
              </a:spcAft>
              <a:defRPr sz="1400">
                <a:solidFill>
                  <a:schemeClr val="tx2"/>
                </a:solidFill>
                <a:latin typeface="Arial" panose="020B0604020202020204" pitchFamily="34" charset="0"/>
              </a:defRPr>
            </a:lvl7pPr>
            <a:lvl8pPr marL="3429000" indent="-228600" defTabSz="912813" eaLnBrk="0" fontAlgn="base" hangingPunct="0">
              <a:spcBef>
                <a:spcPct val="0"/>
              </a:spcBef>
              <a:spcAft>
                <a:spcPct val="0"/>
              </a:spcAft>
              <a:defRPr sz="1400">
                <a:solidFill>
                  <a:schemeClr val="tx2"/>
                </a:solidFill>
                <a:latin typeface="Arial" panose="020B0604020202020204" pitchFamily="34" charset="0"/>
              </a:defRPr>
            </a:lvl8pPr>
            <a:lvl9pPr marL="3886200" indent="-228600" defTabSz="912813" eaLnBrk="0" fontAlgn="base" hangingPunct="0">
              <a:spcBef>
                <a:spcPct val="0"/>
              </a:spcBef>
              <a:spcAft>
                <a:spcPct val="0"/>
              </a:spcAft>
              <a:defRPr sz="1400">
                <a:solidFill>
                  <a:schemeClr val="tx2"/>
                </a:solidFill>
                <a:latin typeface="Arial" panose="020B0604020202020204" pitchFamily="34" charset="0"/>
              </a:defRPr>
            </a:lvl9pPr>
          </a:lstStyle>
          <a:p>
            <a:pPr>
              <a:spcBef>
                <a:spcPct val="30000"/>
              </a:spcBef>
            </a:pPr>
            <a:r>
              <a:rPr lang="en-US" sz="1000" b="1">
                <a:solidFill>
                  <a:srgbClr val="FFFF00"/>
                </a:solidFill>
              </a:rPr>
              <a:t>NOTE: This figure includes only the heart transplants that are reported to the ISHLT Transplant Registry.  As such, the presented data may not mirror the changes in the number of heart transplants performed worldwide </a:t>
            </a:r>
          </a:p>
        </p:txBody>
      </p:sp>
      <p:sp>
        <p:nvSpPr>
          <p:cNvPr id="86023" name="Rectangle 2058"/>
          <p:cNvSpPr>
            <a:spLocks noChangeArrowheads="1"/>
          </p:cNvSpPr>
          <p:nvPr/>
        </p:nvSpPr>
        <p:spPr bwMode="auto">
          <a:xfrm>
            <a:off x="2152650" y="6551713"/>
            <a:ext cx="2343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spAutoFit/>
          </a:bodyPr>
          <a:lstStyle>
            <a:lvl1pPr defTabSz="912813">
              <a:defRPr sz="1400">
                <a:solidFill>
                  <a:schemeClr val="tx2"/>
                </a:solidFill>
                <a:latin typeface="Arial" panose="020B0604020202020204" pitchFamily="34" charset="0"/>
              </a:defRPr>
            </a:lvl1pPr>
            <a:lvl2pPr marL="742950" indent="-285750" defTabSz="912813">
              <a:defRPr sz="1400">
                <a:solidFill>
                  <a:schemeClr val="tx2"/>
                </a:solidFill>
                <a:latin typeface="Arial" panose="020B0604020202020204" pitchFamily="34" charset="0"/>
              </a:defRPr>
            </a:lvl2pPr>
            <a:lvl3pPr marL="1143000" indent="-228600" defTabSz="912813">
              <a:defRPr sz="1400">
                <a:solidFill>
                  <a:schemeClr val="tx2"/>
                </a:solidFill>
                <a:latin typeface="Arial" panose="020B0604020202020204" pitchFamily="34" charset="0"/>
              </a:defRPr>
            </a:lvl3pPr>
            <a:lvl4pPr marL="1600200" indent="-228600" defTabSz="912813">
              <a:defRPr sz="1400">
                <a:solidFill>
                  <a:schemeClr val="tx2"/>
                </a:solidFill>
                <a:latin typeface="Arial" panose="020B0604020202020204" pitchFamily="34" charset="0"/>
              </a:defRPr>
            </a:lvl4pPr>
            <a:lvl5pPr marL="2057400" indent="-228600" defTabSz="912813">
              <a:defRPr sz="1400">
                <a:solidFill>
                  <a:schemeClr val="tx2"/>
                </a:solidFill>
                <a:latin typeface="Arial" panose="020B0604020202020204" pitchFamily="34" charset="0"/>
              </a:defRPr>
            </a:lvl5pPr>
            <a:lvl6pPr marL="2514600" indent="-228600" defTabSz="912813" eaLnBrk="0" fontAlgn="base" hangingPunct="0">
              <a:spcBef>
                <a:spcPct val="0"/>
              </a:spcBef>
              <a:spcAft>
                <a:spcPct val="0"/>
              </a:spcAft>
              <a:defRPr sz="1400">
                <a:solidFill>
                  <a:schemeClr val="tx2"/>
                </a:solidFill>
                <a:latin typeface="Arial" panose="020B0604020202020204" pitchFamily="34" charset="0"/>
              </a:defRPr>
            </a:lvl6pPr>
            <a:lvl7pPr marL="2971800" indent="-228600" defTabSz="912813" eaLnBrk="0" fontAlgn="base" hangingPunct="0">
              <a:spcBef>
                <a:spcPct val="0"/>
              </a:spcBef>
              <a:spcAft>
                <a:spcPct val="0"/>
              </a:spcAft>
              <a:defRPr sz="1400">
                <a:solidFill>
                  <a:schemeClr val="tx2"/>
                </a:solidFill>
                <a:latin typeface="Arial" panose="020B0604020202020204" pitchFamily="34" charset="0"/>
              </a:defRPr>
            </a:lvl7pPr>
            <a:lvl8pPr marL="3429000" indent="-228600" defTabSz="912813" eaLnBrk="0" fontAlgn="base" hangingPunct="0">
              <a:spcBef>
                <a:spcPct val="0"/>
              </a:spcBef>
              <a:spcAft>
                <a:spcPct val="0"/>
              </a:spcAft>
              <a:defRPr sz="1400">
                <a:solidFill>
                  <a:schemeClr val="tx2"/>
                </a:solidFill>
                <a:latin typeface="Arial" panose="020B0604020202020204" pitchFamily="34" charset="0"/>
              </a:defRPr>
            </a:lvl8pPr>
            <a:lvl9pPr marL="3886200" indent="-228600" defTabSz="912813" eaLnBrk="0" fontAlgn="base" hangingPunct="0">
              <a:spcBef>
                <a:spcPct val="0"/>
              </a:spcBef>
              <a:spcAft>
                <a:spcPct val="0"/>
              </a:spcAft>
              <a:defRPr sz="1400">
                <a:solidFill>
                  <a:schemeClr val="tx2"/>
                </a:solidFill>
                <a:latin typeface="Arial" panose="020B0604020202020204" pitchFamily="34" charset="0"/>
              </a:defRPr>
            </a:lvl9pPr>
          </a:lstStyle>
          <a:p>
            <a:r>
              <a:rPr lang="en-US" b="1">
                <a:solidFill>
                  <a:srgbClr val="FFFF00"/>
                </a:solidFill>
              </a:rPr>
              <a:t> </a:t>
            </a:r>
          </a:p>
        </p:txBody>
      </p:sp>
      <p:sp>
        <p:nvSpPr>
          <p:cNvPr id="622602" name="AutoShape 10"/>
          <p:cNvSpPr>
            <a:spLocks noChangeAspect="1" noChangeArrowheads="1" noTextEdit="1"/>
          </p:cNvSpPr>
          <p:nvPr/>
        </p:nvSpPr>
        <p:spPr bwMode="auto">
          <a:xfrm>
            <a:off x="1187451" y="1146176"/>
            <a:ext cx="9928225" cy="4659313"/>
          </a:xfrm>
          <a:prstGeom prst="rect">
            <a:avLst/>
          </a:prstGeom>
          <a:noFill/>
          <a:ln w="9525">
            <a:noFill/>
            <a:miter lim="800000"/>
            <a:headEnd/>
            <a:tailEnd/>
          </a:ln>
        </p:spPr>
        <p:txBody>
          <a:bodyPr/>
          <a:lstStyle/>
          <a:p>
            <a:pPr>
              <a:defRPr/>
            </a:pPr>
            <a:endParaRPr lang="en-US">
              <a:latin typeface="Arial" charset="0"/>
            </a:endParaRPr>
          </a:p>
        </p:txBody>
      </p:sp>
      <p:grpSp>
        <p:nvGrpSpPr>
          <p:cNvPr id="86025" name="Group 212"/>
          <p:cNvGrpSpPr>
            <a:grpSpLocks/>
          </p:cNvGrpSpPr>
          <p:nvPr/>
        </p:nvGrpSpPr>
        <p:grpSpPr bwMode="auto">
          <a:xfrm>
            <a:off x="2447926" y="1481138"/>
            <a:ext cx="8397875" cy="3509962"/>
            <a:chOff x="942" y="933"/>
            <a:chExt cx="5290" cy="2211"/>
          </a:xfrm>
        </p:grpSpPr>
        <p:sp>
          <p:nvSpPr>
            <p:cNvPr id="622604" name="Rectangle 12"/>
            <p:cNvSpPr>
              <a:spLocks noChangeArrowheads="1"/>
            </p:cNvSpPr>
            <p:nvPr/>
          </p:nvSpPr>
          <p:spPr bwMode="auto">
            <a:xfrm>
              <a:off x="942" y="933"/>
              <a:ext cx="5290" cy="2211"/>
            </a:xfrm>
            <a:prstGeom prst="rect">
              <a:avLst/>
            </a:prstGeom>
            <a:solidFill>
              <a:srgbClr val="000000"/>
            </a:solidFill>
            <a:ln w="9525">
              <a:noFill/>
              <a:miter lim="800000"/>
              <a:headEnd/>
              <a:tailEnd/>
            </a:ln>
          </p:spPr>
          <p:txBody>
            <a:bodyPr/>
            <a:lstStyle/>
            <a:p>
              <a:pPr>
                <a:defRPr/>
              </a:pPr>
              <a:endParaRPr lang="en-US">
                <a:latin typeface="Arial" charset="0"/>
              </a:endParaRPr>
            </a:p>
          </p:txBody>
        </p:sp>
        <p:sp>
          <p:nvSpPr>
            <p:cNvPr id="622605" name="Line 13"/>
            <p:cNvSpPr>
              <a:spLocks noChangeShapeType="1"/>
            </p:cNvSpPr>
            <p:nvPr/>
          </p:nvSpPr>
          <p:spPr bwMode="auto">
            <a:xfrm>
              <a:off x="942" y="2896"/>
              <a:ext cx="5290" cy="1"/>
            </a:xfrm>
            <a:prstGeom prst="line">
              <a:avLst/>
            </a:prstGeom>
            <a:noFill/>
            <a:ln w="0">
              <a:solidFill>
                <a:srgbClr val="FFFFFF"/>
              </a:solidFill>
              <a:round/>
              <a:headEnd/>
              <a:tailEnd/>
            </a:ln>
          </p:spPr>
          <p:txBody>
            <a:bodyPr/>
            <a:lstStyle/>
            <a:p>
              <a:pPr>
                <a:defRPr/>
              </a:pPr>
              <a:endParaRPr lang="en-US">
                <a:latin typeface="Arial" charset="0"/>
              </a:endParaRPr>
            </a:p>
          </p:txBody>
        </p:sp>
        <p:sp>
          <p:nvSpPr>
            <p:cNvPr id="622606" name="Line 14"/>
            <p:cNvSpPr>
              <a:spLocks noChangeShapeType="1"/>
            </p:cNvSpPr>
            <p:nvPr/>
          </p:nvSpPr>
          <p:spPr bwMode="auto">
            <a:xfrm>
              <a:off x="942" y="2654"/>
              <a:ext cx="5290" cy="1"/>
            </a:xfrm>
            <a:prstGeom prst="line">
              <a:avLst/>
            </a:prstGeom>
            <a:noFill/>
            <a:ln w="0">
              <a:solidFill>
                <a:srgbClr val="FFFFFF"/>
              </a:solidFill>
              <a:round/>
              <a:headEnd/>
              <a:tailEnd/>
            </a:ln>
          </p:spPr>
          <p:txBody>
            <a:bodyPr/>
            <a:lstStyle/>
            <a:p>
              <a:pPr>
                <a:defRPr/>
              </a:pPr>
              <a:endParaRPr lang="en-US">
                <a:latin typeface="Arial" charset="0"/>
              </a:endParaRPr>
            </a:p>
          </p:txBody>
        </p:sp>
        <p:sp>
          <p:nvSpPr>
            <p:cNvPr id="622607" name="Line 15"/>
            <p:cNvSpPr>
              <a:spLocks noChangeShapeType="1"/>
            </p:cNvSpPr>
            <p:nvPr/>
          </p:nvSpPr>
          <p:spPr bwMode="auto">
            <a:xfrm>
              <a:off x="942" y="2407"/>
              <a:ext cx="5290" cy="1"/>
            </a:xfrm>
            <a:prstGeom prst="line">
              <a:avLst/>
            </a:prstGeom>
            <a:noFill/>
            <a:ln w="0">
              <a:solidFill>
                <a:srgbClr val="FFFFFF"/>
              </a:solidFill>
              <a:round/>
              <a:headEnd/>
              <a:tailEnd/>
            </a:ln>
          </p:spPr>
          <p:txBody>
            <a:bodyPr/>
            <a:lstStyle/>
            <a:p>
              <a:pPr>
                <a:defRPr/>
              </a:pPr>
              <a:endParaRPr lang="en-US">
                <a:latin typeface="Arial" charset="0"/>
              </a:endParaRPr>
            </a:p>
          </p:txBody>
        </p:sp>
        <p:sp>
          <p:nvSpPr>
            <p:cNvPr id="622608" name="Line 16"/>
            <p:cNvSpPr>
              <a:spLocks noChangeShapeType="1"/>
            </p:cNvSpPr>
            <p:nvPr/>
          </p:nvSpPr>
          <p:spPr bwMode="auto">
            <a:xfrm>
              <a:off x="942" y="2159"/>
              <a:ext cx="5290" cy="1"/>
            </a:xfrm>
            <a:prstGeom prst="line">
              <a:avLst/>
            </a:prstGeom>
            <a:noFill/>
            <a:ln w="0">
              <a:solidFill>
                <a:srgbClr val="FFFFFF"/>
              </a:solidFill>
              <a:round/>
              <a:headEnd/>
              <a:tailEnd/>
            </a:ln>
          </p:spPr>
          <p:txBody>
            <a:bodyPr/>
            <a:lstStyle/>
            <a:p>
              <a:pPr>
                <a:defRPr/>
              </a:pPr>
              <a:endParaRPr lang="en-US">
                <a:latin typeface="Arial" charset="0"/>
              </a:endParaRPr>
            </a:p>
          </p:txBody>
        </p:sp>
        <p:sp>
          <p:nvSpPr>
            <p:cNvPr id="622609" name="Line 17"/>
            <p:cNvSpPr>
              <a:spLocks noChangeShapeType="1"/>
            </p:cNvSpPr>
            <p:nvPr/>
          </p:nvSpPr>
          <p:spPr bwMode="auto">
            <a:xfrm>
              <a:off x="942" y="1918"/>
              <a:ext cx="5290" cy="1"/>
            </a:xfrm>
            <a:prstGeom prst="line">
              <a:avLst/>
            </a:prstGeom>
            <a:noFill/>
            <a:ln w="0">
              <a:solidFill>
                <a:srgbClr val="FFFFFF"/>
              </a:solidFill>
              <a:round/>
              <a:headEnd/>
              <a:tailEnd/>
            </a:ln>
          </p:spPr>
          <p:txBody>
            <a:bodyPr/>
            <a:lstStyle/>
            <a:p>
              <a:pPr>
                <a:defRPr/>
              </a:pPr>
              <a:endParaRPr lang="en-US">
                <a:latin typeface="Arial" charset="0"/>
              </a:endParaRPr>
            </a:p>
          </p:txBody>
        </p:sp>
        <p:sp>
          <p:nvSpPr>
            <p:cNvPr id="622610" name="Line 18"/>
            <p:cNvSpPr>
              <a:spLocks noChangeShapeType="1"/>
            </p:cNvSpPr>
            <p:nvPr/>
          </p:nvSpPr>
          <p:spPr bwMode="auto">
            <a:xfrm>
              <a:off x="942" y="1670"/>
              <a:ext cx="5290" cy="1"/>
            </a:xfrm>
            <a:prstGeom prst="line">
              <a:avLst/>
            </a:prstGeom>
            <a:noFill/>
            <a:ln w="0">
              <a:solidFill>
                <a:srgbClr val="FFFFFF"/>
              </a:solidFill>
              <a:round/>
              <a:headEnd/>
              <a:tailEnd/>
            </a:ln>
          </p:spPr>
          <p:txBody>
            <a:bodyPr/>
            <a:lstStyle/>
            <a:p>
              <a:pPr>
                <a:defRPr/>
              </a:pPr>
              <a:endParaRPr lang="en-US">
                <a:latin typeface="Arial" charset="0"/>
              </a:endParaRPr>
            </a:p>
          </p:txBody>
        </p:sp>
        <p:sp>
          <p:nvSpPr>
            <p:cNvPr id="622611" name="Line 19"/>
            <p:cNvSpPr>
              <a:spLocks noChangeShapeType="1"/>
            </p:cNvSpPr>
            <p:nvPr/>
          </p:nvSpPr>
          <p:spPr bwMode="auto">
            <a:xfrm>
              <a:off x="942" y="1423"/>
              <a:ext cx="5290" cy="1"/>
            </a:xfrm>
            <a:prstGeom prst="line">
              <a:avLst/>
            </a:prstGeom>
            <a:noFill/>
            <a:ln w="0">
              <a:solidFill>
                <a:srgbClr val="FFFFFF"/>
              </a:solidFill>
              <a:round/>
              <a:headEnd/>
              <a:tailEnd/>
            </a:ln>
          </p:spPr>
          <p:txBody>
            <a:bodyPr/>
            <a:lstStyle/>
            <a:p>
              <a:pPr>
                <a:defRPr/>
              </a:pPr>
              <a:endParaRPr lang="en-US">
                <a:latin typeface="Arial" charset="0"/>
              </a:endParaRPr>
            </a:p>
          </p:txBody>
        </p:sp>
        <p:sp>
          <p:nvSpPr>
            <p:cNvPr id="622612" name="Line 20"/>
            <p:cNvSpPr>
              <a:spLocks noChangeShapeType="1"/>
            </p:cNvSpPr>
            <p:nvPr/>
          </p:nvSpPr>
          <p:spPr bwMode="auto">
            <a:xfrm>
              <a:off x="942" y="1181"/>
              <a:ext cx="5290" cy="1"/>
            </a:xfrm>
            <a:prstGeom prst="line">
              <a:avLst/>
            </a:prstGeom>
            <a:noFill/>
            <a:ln w="0">
              <a:solidFill>
                <a:srgbClr val="FFFFFF"/>
              </a:solidFill>
              <a:round/>
              <a:headEnd/>
              <a:tailEnd/>
            </a:ln>
          </p:spPr>
          <p:txBody>
            <a:bodyPr/>
            <a:lstStyle/>
            <a:p>
              <a:pPr>
                <a:defRPr/>
              </a:pPr>
              <a:endParaRPr lang="en-US">
                <a:latin typeface="Arial" charset="0"/>
              </a:endParaRPr>
            </a:p>
          </p:txBody>
        </p:sp>
        <p:sp>
          <p:nvSpPr>
            <p:cNvPr id="622613" name="Line 21"/>
            <p:cNvSpPr>
              <a:spLocks noChangeShapeType="1"/>
            </p:cNvSpPr>
            <p:nvPr/>
          </p:nvSpPr>
          <p:spPr bwMode="auto">
            <a:xfrm>
              <a:off x="942" y="933"/>
              <a:ext cx="5290" cy="1"/>
            </a:xfrm>
            <a:prstGeom prst="line">
              <a:avLst/>
            </a:prstGeom>
            <a:noFill/>
            <a:ln w="0">
              <a:solidFill>
                <a:srgbClr val="FFFFFF"/>
              </a:solidFill>
              <a:round/>
              <a:headEnd/>
              <a:tailEnd/>
            </a:ln>
          </p:spPr>
          <p:txBody>
            <a:bodyPr/>
            <a:lstStyle/>
            <a:p>
              <a:pPr>
                <a:defRPr/>
              </a:pPr>
              <a:endParaRPr lang="en-US">
                <a:latin typeface="Arial" charset="0"/>
              </a:endParaRPr>
            </a:p>
          </p:txBody>
        </p:sp>
        <p:sp>
          <p:nvSpPr>
            <p:cNvPr id="622614" name="Rectangle 22"/>
            <p:cNvSpPr>
              <a:spLocks noChangeArrowheads="1"/>
            </p:cNvSpPr>
            <p:nvPr/>
          </p:nvSpPr>
          <p:spPr bwMode="auto">
            <a:xfrm>
              <a:off x="942" y="933"/>
              <a:ext cx="5290" cy="2211"/>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615" name="Rectangle 23"/>
            <p:cNvSpPr>
              <a:spLocks noChangeArrowheads="1"/>
            </p:cNvSpPr>
            <p:nvPr/>
          </p:nvSpPr>
          <p:spPr bwMode="auto">
            <a:xfrm>
              <a:off x="956" y="3083"/>
              <a:ext cx="7" cy="61"/>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616" name="Rectangle 24"/>
            <p:cNvSpPr>
              <a:spLocks noChangeArrowheads="1"/>
            </p:cNvSpPr>
            <p:nvPr/>
          </p:nvSpPr>
          <p:spPr bwMode="auto">
            <a:xfrm>
              <a:off x="963" y="3083"/>
              <a:ext cx="7" cy="61"/>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617" name="Rectangle 25"/>
            <p:cNvSpPr>
              <a:spLocks noChangeArrowheads="1"/>
            </p:cNvSpPr>
            <p:nvPr/>
          </p:nvSpPr>
          <p:spPr bwMode="auto">
            <a:xfrm>
              <a:off x="970" y="3083"/>
              <a:ext cx="6" cy="61"/>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618" name="Rectangle 26"/>
            <p:cNvSpPr>
              <a:spLocks noChangeArrowheads="1"/>
            </p:cNvSpPr>
            <p:nvPr/>
          </p:nvSpPr>
          <p:spPr bwMode="auto">
            <a:xfrm>
              <a:off x="976" y="3083"/>
              <a:ext cx="7" cy="61"/>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619" name="Rectangle 27"/>
            <p:cNvSpPr>
              <a:spLocks noChangeArrowheads="1"/>
            </p:cNvSpPr>
            <p:nvPr/>
          </p:nvSpPr>
          <p:spPr bwMode="auto">
            <a:xfrm>
              <a:off x="983" y="3083"/>
              <a:ext cx="7" cy="61"/>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620" name="Rectangle 28"/>
            <p:cNvSpPr>
              <a:spLocks noChangeArrowheads="1"/>
            </p:cNvSpPr>
            <p:nvPr/>
          </p:nvSpPr>
          <p:spPr bwMode="auto">
            <a:xfrm>
              <a:off x="990" y="3083"/>
              <a:ext cx="7" cy="61"/>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621" name="Rectangle 29"/>
            <p:cNvSpPr>
              <a:spLocks noChangeArrowheads="1"/>
            </p:cNvSpPr>
            <p:nvPr/>
          </p:nvSpPr>
          <p:spPr bwMode="auto">
            <a:xfrm>
              <a:off x="997" y="3083"/>
              <a:ext cx="7" cy="61"/>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622" name="Rectangle 30"/>
            <p:cNvSpPr>
              <a:spLocks noChangeArrowheads="1"/>
            </p:cNvSpPr>
            <p:nvPr/>
          </p:nvSpPr>
          <p:spPr bwMode="auto">
            <a:xfrm>
              <a:off x="1004" y="3083"/>
              <a:ext cx="6" cy="61"/>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623" name="Rectangle 31"/>
            <p:cNvSpPr>
              <a:spLocks noChangeArrowheads="1"/>
            </p:cNvSpPr>
            <p:nvPr/>
          </p:nvSpPr>
          <p:spPr bwMode="auto">
            <a:xfrm>
              <a:off x="1010" y="3083"/>
              <a:ext cx="7" cy="61"/>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624" name="Rectangle 32"/>
            <p:cNvSpPr>
              <a:spLocks noChangeArrowheads="1"/>
            </p:cNvSpPr>
            <p:nvPr/>
          </p:nvSpPr>
          <p:spPr bwMode="auto">
            <a:xfrm>
              <a:off x="1017" y="3083"/>
              <a:ext cx="7" cy="61"/>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625" name="Rectangle 33"/>
            <p:cNvSpPr>
              <a:spLocks noChangeArrowheads="1"/>
            </p:cNvSpPr>
            <p:nvPr/>
          </p:nvSpPr>
          <p:spPr bwMode="auto">
            <a:xfrm>
              <a:off x="1024" y="3083"/>
              <a:ext cx="7" cy="61"/>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626" name="Rectangle 34"/>
            <p:cNvSpPr>
              <a:spLocks noChangeArrowheads="1"/>
            </p:cNvSpPr>
            <p:nvPr/>
          </p:nvSpPr>
          <p:spPr bwMode="auto">
            <a:xfrm>
              <a:off x="1031" y="3083"/>
              <a:ext cx="7" cy="61"/>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627" name="Rectangle 35"/>
            <p:cNvSpPr>
              <a:spLocks noChangeArrowheads="1"/>
            </p:cNvSpPr>
            <p:nvPr/>
          </p:nvSpPr>
          <p:spPr bwMode="auto">
            <a:xfrm>
              <a:off x="1038" y="3083"/>
              <a:ext cx="6" cy="61"/>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628" name="Rectangle 36"/>
            <p:cNvSpPr>
              <a:spLocks noChangeArrowheads="1"/>
            </p:cNvSpPr>
            <p:nvPr/>
          </p:nvSpPr>
          <p:spPr bwMode="auto">
            <a:xfrm>
              <a:off x="1044" y="3083"/>
              <a:ext cx="7" cy="61"/>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629" name="Rectangle 37"/>
            <p:cNvSpPr>
              <a:spLocks noChangeArrowheads="1"/>
            </p:cNvSpPr>
            <p:nvPr/>
          </p:nvSpPr>
          <p:spPr bwMode="auto">
            <a:xfrm>
              <a:off x="1051" y="3083"/>
              <a:ext cx="7" cy="61"/>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630" name="Rectangle 38"/>
            <p:cNvSpPr>
              <a:spLocks noChangeArrowheads="1"/>
            </p:cNvSpPr>
            <p:nvPr/>
          </p:nvSpPr>
          <p:spPr bwMode="auto">
            <a:xfrm>
              <a:off x="1058" y="3083"/>
              <a:ext cx="7" cy="61"/>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631" name="Rectangle 39"/>
            <p:cNvSpPr>
              <a:spLocks noChangeArrowheads="1"/>
            </p:cNvSpPr>
            <p:nvPr/>
          </p:nvSpPr>
          <p:spPr bwMode="auto">
            <a:xfrm>
              <a:off x="1065" y="3083"/>
              <a:ext cx="7" cy="61"/>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632" name="Rectangle 40"/>
            <p:cNvSpPr>
              <a:spLocks noChangeArrowheads="1"/>
            </p:cNvSpPr>
            <p:nvPr/>
          </p:nvSpPr>
          <p:spPr bwMode="auto">
            <a:xfrm>
              <a:off x="1072" y="3083"/>
              <a:ext cx="6" cy="61"/>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633" name="Rectangle 41"/>
            <p:cNvSpPr>
              <a:spLocks noChangeArrowheads="1"/>
            </p:cNvSpPr>
            <p:nvPr/>
          </p:nvSpPr>
          <p:spPr bwMode="auto">
            <a:xfrm>
              <a:off x="1078" y="3083"/>
              <a:ext cx="7" cy="61"/>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634" name="Rectangle 42"/>
            <p:cNvSpPr>
              <a:spLocks noChangeArrowheads="1"/>
            </p:cNvSpPr>
            <p:nvPr/>
          </p:nvSpPr>
          <p:spPr bwMode="auto">
            <a:xfrm>
              <a:off x="1085" y="3083"/>
              <a:ext cx="7" cy="61"/>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635" name="Rectangle 43"/>
            <p:cNvSpPr>
              <a:spLocks noChangeArrowheads="1"/>
            </p:cNvSpPr>
            <p:nvPr/>
          </p:nvSpPr>
          <p:spPr bwMode="auto">
            <a:xfrm>
              <a:off x="1092" y="3083"/>
              <a:ext cx="7" cy="61"/>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636" name="Rectangle 44"/>
            <p:cNvSpPr>
              <a:spLocks noChangeArrowheads="1"/>
            </p:cNvSpPr>
            <p:nvPr/>
          </p:nvSpPr>
          <p:spPr bwMode="auto">
            <a:xfrm>
              <a:off x="1099" y="3083"/>
              <a:ext cx="6" cy="61"/>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637" name="Rectangle 45"/>
            <p:cNvSpPr>
              <a:spLocks noChangeArrowheads="1"/>
            </p:cNvSpPr>
            <p:nvPr/>
          </p:nvSpPr>
          <p:spPr bwMode="auto">
            <a:xfrm>
              <a:off x="1105" y="3083"/>
              <a:ext cx="7" cy="61"/>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638" name="Rectangle 46"/>
            <p:cNvSpPr>
              <a:spLocks noChangeArrowheads="1"/>
            </p:cNvSpPr>
            <p:nvPr/>
          </p:nvSpPr>
          <p:spPr bwMode="auto">
            <a:xfrm>
              <a:off x="1112" y="3083"/>
              <a:ext cx="7" cy="61"/>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639" name="Rectangle 47"/>
            <p:cNvSpPr>
              <a:spLocks noChangeArrowheads="1"/>
            </p:cNvSpPr>
            <p:nvPr/>
          </p:nvSpPr>
          <p:spPr bwMode="auto">
            <a:xfrm>
              <a:off x="1119" y="3083"/>
              <a:ext cx="7" cy="61"/>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640" name="Rectangle 48"/>
            <p:cNvSpPr>
              <a:spLocks noChangeArrowheads="1"/>
            </p:cNvSpPr>
            <p:nvPr/>
          </p:nvSpPr>
          <p:spPr bwMode="auto">
            <a:xfrm>
              <a:off x="956" y="3083"/>
              <a:ext cx="170" cy="61"/>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641" name="Rectangle 49"/>
            <p:cNvSpPr>
              <a:spLocks noChangeArrowheads="1"/>
            </p:cNvSpPr>
            <p:nvPr/>
          </p:nvSpPr>
          <p:spPr bwMode="auto">
            <a:xfrm>
              <a:off x="1160" y="3047"/>
              <a:ext cx="7" cy="97"/>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642" name="Rectangle 50"/>
            <p:cNvSpPr>
              <a:spLocks noChangeArrowheads="1"/>
            </p:cNvSpPr>
            <p:nvPr/>
          </p:nvSpPr>
          <p:spPr bwMode="auto">
            <a:xfrm>
              <a:off x="1167" y="3047"/>
              <a:ext cx="6" cy="97"/>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643" name="Rectangle 51"/>
            <p:cNvSpPr>
              <a:spLocks noChangeArrowheads="1"/>
            </p:cNvSpPr>
            <p:nvPr/>
          </p:nvSpPr>
          <p:spPr bwMode="auto">
            <a:xfrm>
              <a:off x="1173" y="3047"/>
              <a:ext cx="7" cy="97"/>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644" name="Rectangle 52"/>
            <p:cNvSpPr>
              <a:spLocks noChangeArrowheads="1"/>
            </p:cNvSpPr>
            <p:nvPr/>
          </p:nvSpPr>
          <p:spPr bwMode="auto">
            <a:xfrm>
              <a:off x="1180" y="3047"/>
              <a:ext cx="7" cy="97"/>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645" name="Rectangle 53"/>
            <p:cNvSpPr>
              <a:spLocks noChangeArrowheads="1"/>
            </p:cNvSpPr>
            <p:nvPr/>
          </p:nvSpPr>
          <p:spPr bwMode="auto">
            <a:xfrm>
              <a:off x="1187" y="3047"/>
              <a:ext cx="7" cy="97"/>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646" name="Rectangle 54"/>
            <p:cNvSpPr>
              <a:spLocks noChangeArrowheads="1"/>
            </p:cNvSpPr>
            <p:nvPr/>
          </p:nvSpPr>
          <p:spPr bwMode="auto">
            <a:xfrm>
              <a:off x="1194" y="3047"/>
              <a:ext cx="7" cy="97"/>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647" name="Rectangle 55"/>
            <p:cNvSpPr>
              <a:spLocks noChangeArrowheads="1"/>
            </p:cNvSpPr>
            <p:nvPr/>
          </p:nvSpPr>
          <p:spPr bwMode="auto">
            <a:xfrm>
              <a:off x="1201" y="3047"/>
              <a:ext cx="6" cy="97"/>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648" name="Rectangle 56"/>
            <p:cNvSpPr>
              <a:spLocks noChangeArrowheads="1"/>
            </p:cNvSpPr>
            <p:nvPr/>
          </p:nvSpPr>
          <p:spPr bwMode="auto">
            <a:xfrm>
              <a:off x="1207" y="3047"/>
              <a:ext cx="7" cy="97"/>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649" name="Rectangle 57"/>
            <p:cNvSpPr>
              <a:spLocks noChangeArrowheads="1"/>
            </p:cNvSpPr>
            <p:nvPr/>
          </p:nvSpPr>
          <p:spPr bwMode="auto">
            <a:xfrm>
              <a:off x="1214" y="3047"/>
              <a:ext cx="7" cy="97"/>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650" name="Rectangle 58"/>
            <p:cNvSpPr>
              <a:spLocks noChangeArrowheads="1"/>
            </p:cNvSpPr>
            <p:nvPr/>
          </p:nvSpPr>
          <p:spPr bwMode="auto">
            <a:xfrm>
              <a:off x="1221" y="3047"/>
              <a:ext cx="7" cy="97"/>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651" name="Rectangle 59"/>
            <p:cNvSpPr>
              <a:spLocks noChangeArrowheads="1"/>
            </p:cNvSpPr>
            <p:nvPr/>
          </p:nvSpPr>
          <p:spPr bwMode="auto">
            <a:xfrm>
              <a:off x="1228" y="3047"/>
              <a:ext cx="6" cy="97"/>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652" name="Rectangle 60"/>
            <p:cNvSpPr>
              <a:spLocks noChangeArrowheads="1"/>
            </p:cNvSpPr>
            <p:nvPr/>
          </p:nvSpPr>
          <p:spPr bwMode="auto">
            <a:xfrm>
              <a:off x="1234" y="3047"/>
              <a:ext cx="7" cy="97"/>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653" name="Rectangle 61"/>
            <p:cNvSpPr>
              <a:spLocks noChangeArrowheads="1"/>
            </p:cNvSpPr>
            <p:nvPr/>
          </p:nvSpPr>
          <p:spPr bwMode="auto">
            <a:xfrm>
              <a:off x="1241" y="3047"/>
              <a:ext cx="7" cy="97"/>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654" name="Rectangle 62"/>
            <p:cNvSpPr>
              <a:spLocks noChangeArrowheads="1"/>
            </p:cNvSpPr>
            <p:nvPr/>
          </p:nvSpPr>
          <p:spPr bwMode="auto">
            <a:xfrm>
              <a:off x="1248" y="3047"/>
              <a:ext cx="7" cy="97"/>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655" name="Rectangle 63"/>
            <p:cNvSpPr>
              <a:spLocks noChangeArrowheads="1"/>
            </p:cNvSpPr>
            <p:nvPr/>
          </p:nvSpPr>
          <p:spPr bwMode="auto">
            <a:xfrm>
              <a:off x="1255" y="3047"/>
              <a:ext cx="7" cy="97"/>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656" name="Rectangle 64"/>
            <p:cNvSpPr>
              <a:spLocks noChangeArrowheads="1"/>
            </p:cNvSpPr>
            <p:nvPr/>
          </p:nvSpPr>
          <p:spPr bwMode="auto">
            <a:xfrm>
              <a:off x="1262" y="3047"/>
              <a:ext cx="6" cy="97"/>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657" name="Rectangle 65"/>
            <p:cNvSpPr>
              <a:spLocks noChangeArrowheads="1"/>
            </p:cNvSpPr>
            <p:nvPr/>
          </p:nvSpPr>
          <p:spPr bwMode="auto">
            <a:xfrm>
              <a:off x="1268" y="3047"/>
              <a:ext cx="7" cy="97"/>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658" name="Rectangle 66"/>
            <p:cNvSpPr>
              <a:spLocks noChangeArrowheads="1"/>
            </p:cNvSpPr>
            <p:nvPr/>
          </p:nvSpPr>
          <p:spPr bwMode="auto">
            <a:xfrm>
              <a:off x="1275" y="3047"/>
              <a:ext cx="7" cy="97"/>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659" name="Rectangle 67"/>
            <p:cNvSpPr>
              <a:spLocks noChangeArrowheads="1"/>
            </p:cNvSpPr>
            <p:nvPr/>
          </p:nvSpPr>
          <p:spPr bwMode="auto">
            <a:xfrm>
              <a:off x="1282" y="3047"/>
              <a:ext cx="7" cy="97"/>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660" name="Rectangle 68"/>
            <p:cNvSpPr>
              <a:spLocks noChangeArrowheads="1"/>
            </p:cNvSpPr>
            <p:nvPr/>
          </p:nvSpPr>
          <p:spPr bwMode="auto">
            <a:xfrm>
              <a:off x="1289" y="3047"/>
              <a:ext cx="7" cy="97"/>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661" name="Rectangle 69"/>
            <p:cNvSpPr>
              <a:spLocks noChangeArrowheads="1"/>
            </p:cNvSpPr>
            <p:nvPr/>
          </p:nvSpPr>
          <p:spPr bwMode="auto">
            <a:xfrm>
              <a:off x="1296" y="3047"/>
              <a:ext cx="6" cy="97"/>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662" name="Rectangle 70"/>
            <p:cNvSpPr>
              <a:spLocks noChangeArrowheads="1"/>
            </p:cNvSpPr>
            <p:nvPr/>
          </p:nvSpPr>
          <p:spPr bwMode="auto">
            <a:xfrm>
              <a:off x="1302" y="3047"/>
              <a:ext cx="7" cy="97"/>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663" name="Rectangle 71"/>
            <p:cNvSpPr>
              <a:spLocks noChangeArrowheads="1"/>
            </p:cNvSpPr>
            <p:nvPr/>
          </p:nvSpPr>
          <p:spPr bwMode="auto">
            <a:xfrm>
              <a:off x="1309" y="3047"/>
              <a:ext cx="7" cy="97"/>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664" name="Rectangle 72"/>
            <p:cNvSpPr>
              <a:spLocks noChangeArrowheads="1"/>
            </p:cNvSpPr>
            <p:nvPr/>
          </p:nvSpPr>
          <p:spPr bwMode="auto">
            <a:xfrm>
              <a:off x="1316" y="3047"/>
              <a:ext cx="7" cy="97"/>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665" name="Rectangle 73"/>
            <p:cNvSpPr>
              <a:spLocks noChangeArrowheads="1"/>
            </p:cNvSpPr>
            <p:nvPr/>
          </p:nvSpPr>
          <p:spPr bwMode="auto">
            <a:xfrm>
              <a:off x="1323" y="3047"/>
              <a:ext cx="7" cy="97"/>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666" name="Rectangle 74"/>
            <p:cNvSpPr>
              <a:spLocks noChangeArrowheads="1"/>
            </p:cNvSpPr>
            <p:nvPr/>
          </p:nvSpPr>
          <p:spPr bwMode="auto">
            <a:xfrm>
              <a:off x="1160" y="3047"/>
              <a:ext cx="170" cy="97"/>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667" name="Rectangle 75"/>
            <p:cNvSpPr>
              <a:spLocks noChangeArrowheads="1"/>
            </p:cNvSpPr>
            <p:nvPr/>
          </p:nvSpPr>
          <p:spPr bwMode="auto">
            <a:xfrm>
              <a:off x="1363" y="2962"/>
              <a:ext cx="7" cy="18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668" name="Rectangle 76"/>
            <p:cNvSpPr>
              <a:spLocks noChangeArrowheads="1"/>
            </p:cNvSpPr>
            <p:nvPr/>
          </p:nvSpPr>
          <p:spPr bwMode="auto">
            <a:xfrm>
              <a:off x="1370" y="2962"/>
              <a:ext cx="7" cy="18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669" name="Rectangle 77"/>
            <p:cNvSpPr>
              <a:spLocks noChangeArrowheads="1"/>
            </p:cNvSpPr>
            <p:nvPr/>
          </p:nvSpPr>
          <p:spPr bwMode="auto">
            <a:xfrm>
              <a:off x="1377" y="2962"/>
              <a:ext cx="7" cy="18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670" name="Rectangle 78"/>
            <p:cNvSpPr>
              <a:spLocks noChangeArrowheads="1"/>
            </p:cNvSpPr>
            <p:nvPr/>
          </p:nvSpPr>
          <p:spPr bwMode="auto">
            <a:xfrm>
              <a:off x="1384" y="2962"/>
              <a:ext cx="7" cy="18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671" name="Rectangle 79"/>
            <p:cNvSpPr>
              <a:spLocks noChangeArrowheads="1"/>
            </p:cNvSpPr>
            <p:nvPr/>
          </p:nvSpPr>
          <p:spPr bwMode="auto">
            <a:xfrm>
              <a:off x="1391" y="2962"/>
              <a:ext cx="6" cy="18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672" name="Rectangle 80"/>
            <p:cNvSpPr>
              <a:spLocks noChangeArrowheads="1"/>
            </p:cNvSpPr>
            <p:nvPr/>
          </p:nvSpPr>
          <p:spPr bwMode="auto">
            <a:xfrm>
              <a:off x="1397" y="2962"/>
              <a:ext cx="7" cy="18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673" name="Rectangle 81"/>
            <p:cNvSpPr>
              <a:spLocks noChangeArrowheads="1"/>
            </p:cNvSpPr>
            <p:nvPr/>
          </p:nvSpPr>
          <p:spPr bwMode="auto">
            <a:xfrm>
              <a:off x="1404" y="2962"/>
              <a:ext cx="7" cy="18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674" name="Rectangle 82"/>
            <p:cNvSpPr>
              <a:spLocks noChangeArrowheads="1"/>
            </p:cNvSpPr>
            <p:nvPr/>
          </p:nvSpPr>
          <p:spPr bwMode="auto">
            <a:xfrm>
              <a:off x="1411" y="2962"/>
              <a:ext cx="7" cy="18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675" name="Rectangle 83"/>
            <p:cNvSpPr>
              <a:spLocks noChangeArrowheads="1"/>
            </p:cNvSpPr>
            <p:nvPr/>
          </p:nvSpPr>
          <p:spPr bwMode="auto">
            <a:xfrm>
              <a:off x="1418" y="2962"/>
              <a:ext cx="7" cy="18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676" name="Rectangle 84"/>
            <p:cNvSpPr>
              <a:spLocks noChangeArrowheads="1"/>
            </p:cNvSpPr>
            <p:nvPr/>
          </p:nvSpPr>
          <p:spPr bwMode="auto">
            <a:xfrm>
              <a:off x="1425" y="2962"/>
              <a:ext cx="6" cy="18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677" name="Rectangle 85"/>
            <p:cNvSpPr>
              <a:spLocks noChangeArrowheads="1"/>
            </p:cNvSpPr>
            <p:nvPr/>
          </p:nvSpPr>
          <p:spPr bwMode="auto">
            <a:xfrm>
              <a:off x="1431" y="2962"/>
              <a:ext cx="7" cy="18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678" name="Rectangle 86"/>
            <p:cNvSpPr>
              <a:spLocks noChangeArrowheads="1"/>
            </p:cNvSpPr>
            <p:nvPr/>
          </p:nvSpPr>
          <p:spPr bwMode="auto">
            <a:xfrm>
              <a:off x="1438" y="2962"/>
              <a:ext cx="7" cy="18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679" name="Rectangle 87"/>
            <p:cNvSpPr>
              <a:spLocks noChangeArrowheads="1"/>
            </p:cNvSpPr>
            <p:nvPr/>
          </p:nvSpPr>
          <p:spPr bwMode="auto">
            <a:xfrm>
              <a:off x="1445" y="2962"/>
              <a:ext cx="7" cy="182"/>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680" name="Rectangle 88"/>
            <p:cNvSpPr>
              <a:spLocks noChangeArrowheads="1"/>
            </p:cNvSpPr>
            <p:nvPr/>
          </p:nvSpPr>
          <p:spPr bwMode="auto">
            <a:xfrm>
              <a:off x="1452" y="2962"/>
              <a:ext cx="7" cy="18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681" name="Rectangle 89"/>
            <p:cNvSpPr>
              <a:spLocks noChangeArrowheads="1"/>
            </p:cNvSpPr>
            <p:nvPr/>
          </p:nvSpPr>
          <p:spPr bwMode="auto">
            <a:xfrm>
              <a:off x="1459" y="2962"/>
              <a:ext cx="6" cy="18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682" name="Rectangle 90"/>
            <p:cNvSpPr>
              <a:spLocks noChangeArrowheads="1"/>
            </p:cNvSpPr>
            <p:nvPr/>
          </p:nvSpPr>
          <p:spPr bwMode="auto">
            <a:xfrm>
              <a:off x="1465" y="2962"/>
              <a:ext cx="7" cy="18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683" name="Rectangle 91"/>
            <p:cNvSpPr>
              <a:spLocks noChangeArrowheads="1"/>
            </p:cNvSpPr>
            <p:nvPr/>
          </p:nvSpPr>
          <p:spPr bwMode="auto">
            <a:xfrm>
              <a:off x="1472" y="2962"/>
              <a:ext cx="7" cy="18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684" name="Rectangle 92"/>
            <p:cNvSpPr>
              <a:spLocks noChangeArrowheads="1"/>
            </p:cNvSpPr>
            <p:nvPr/>
          </p:nvSpPr>
          <p:spPr bwMode="auto">
            <a:xfrm>
              <a:off x="1479" y="2962"/>
              <a:ext cx="7" cy="18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685" name="Rectangle 93"/>
            <p:cNvSpPr>
              <a:spLocks noChangeArrowheads="1"/>
            </p:cNvSpPr>
            <p:nvPr/>
          </p:nvSpPr>
          <p:spPr bwMode="auto">
            <a:xfrm>
              <a:off x="1486" y="2962"/>
              <a:ext cx="7" cy="18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686" name="Rectangle 94"/>
            <p:cNvSpPr>
              <a:spLocks noChangeArrowheads="1"/>
            </p:cNvSpPr>
            <p:nvPr/>
          </p:nvSpPr>
          <p:spPr bwMode="auto">
            <a:xfrm>
              <a:off x="1493" y="2962"/>
              <a:ext cx="6" cy="18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687" name="Rectangle 95"/>
            <p:cNvSpPr>
              <a:spLocks noChangeArrowheads="1"/>
            </p:cNvSpPr>
            <p:nvPr/>
          </p:nvSpPr>
          <p:spPr bwMode="auto">
            <a:xfrm>
              <a:off x="1499" y="2962"/>
              <a:ext cx="7" cy="18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688" name="Rectangle 96"/>
            <p:cNvSpPr>
              <a:spLocks noChangeArrowheads="1"/>
            </p:cNvSpPr>
            <p:nvPr/>
          </p:nvSpPr>
          <p:spPr bwMode="auto">
            <a:xfrm>
              <a:off x="1506" y="2962"/>
              <a:ext cx="7" cy="18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689" name="Rectangle 97"/>
            <p:cNvSpPr>
              <a:spLocks noChangeArrowheads="1"/>
            </p:cNvSpPr>
            <p:nvPr/>
          </p:nvSpPr>
          <p:spPr bwMode="auto">
            <a:xfrm>
              <a:off x="1513" y="2962"/>
              <a:ext cx="7" cy="18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690" name="Rectangle 98"/>
            <p:cNvSpPr>
              <a:spLocks noChangeArrowheads="1"/>
            </p:cNvSpPr>
            <p:nvPr/>
          </p:nvSpPr>
          <p:spPr bwMode="auto">
            <a:xfrm>
              <a:off x="1520" y="2962"/>
              <a:ext cx="6" cy="18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691" name="Rectangle 99"/>
            <p:cNvSpPr>
              <a:spLocks noChangeArrowheads="1"/>
            </p:cNvSpPr>
            <p:nvPr/>
          </p:nvSpPr>
          <p:spPr bwMode="auto">
            <a:xfrm>
              <a:off x="1526" y="2962"/>
              <a:ext cx="7" cy="18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692" name="Rectangle 100"/>
            <p:cNvSpPr>
              <a:spLocks noChangeArrowheads="1"/>
            </p:cNvSpPr>
            <p:nvPr/>
          </p:nvSpPr>
          <p:spPr bwMode="auto">
            <a:xfrm>
              <a:off x="1363" y="2962"/>
              <a:ext cx="170" cy="182"/>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693" name="Rectangle 101"/>
            <p:cNvSpPr>
              <a:spLocks noChangeArrowheads="1"/>
            </p:cNvSpPr>
            <p:nvPr/>
          </p:nvSpPr>
          <p:spPr bwMode="auto">
            <a:xfrm>
              <a:off x="1567" y="2763"/>
              <a:ext cx="7" cy="381"/>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694" name="Rectangle 102"/>
            <p:cNvSpPr>
              <a:spLocks noChangeArrowheads="1"/>
            </p:cNvSpPr>
            <p:nvPr/>
          </p:nvSpPr>
          <p:spPr bwMode="auto">
            <a:xfrm>
              <a:off x="1574" y="2763"/>
              <a:ext cx="7" cy="381"/>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695" name="Rectangle 103"/>
            <p:cNvSpPr>
              <a:spLocks noChangeArrowheads="1"/>
            </p:cNvSpPr>
            <p:nvPr/>
          </p:nvSpPr>
          <p:spPr bwMode="auto">
            <a:xfrm>
              <a:off x="1581" y="2763"/>
              <a:ext cx="7" cy="381"/>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696" name="Rectangle 104"/>
            <p:cNvSpPr>
              <a:spLocks noChangeArrowheads="1"/>
            </p:cNvSpPr>
            <p:nvPr/>
          </p:nvSpPr>
          <p:spPr bwMode="auto">
            <a:xfrm>
              <a:off x="1588" y="2763"/>
              <a:ext cx="6" cy="381"/>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697" name="Rectangle 105"/>
            <p:cNvSpPr>
              <a:spLocks noChangeArrowheads="1"/>
            </p:cNvSpPr>
            <p:nvPr/>
          </p:nvSpPr>
          <p:spPr bwMode="auto">
            <a:xfrm>
              <a:off x="1594" y="2763"/>
              <a:ext cx="7" cy="381"/>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698" name="Rectangle 106"/>
            <p:cNvSpPr>
              <a:spLocks noChangeArrowheads="1"/>
            </p:cNvSpPr>
            <p:nvPr/>
          </p:nvSpPr>
          <p:spPr bwMode="auto">
            <a:xfrm>
              <a:off x="1601" y="2763"/>
              <a:ext cx="7" cy="381"/>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699" name="Rectangle 107"/>
            <p:cNvSpPr>
              <a:spLocks noChangeArrowheads="1"/>
            </p:cNvSpPr>
            <p:nvPr/>
          </p:nvSpPr>
          <p:spPr bwMode="auto">
            <a:xfrm>
              <a:off x="1608" y="2763"/>
              <a:ext cx="7" cy="381"/>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700" name="Rectangle 108"/>
            <p:cNvSpPr>
              <a:spLocks noChangeArrowheads="1"/>
            </p:cNvSpPr>
            <p:nvPr/>
          </p:nvSpPr>
          <p:spPr bwMode="auto">
            <a:xfrm>
              <a:off x="1615" y="2763"/>
              <a:ext cx="7" cy="381"/>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701" name="Rectangle 109"/>
            <p:cNvSpPr>
              <a:spLocks noChangeArrowheads="1"/>
            </p:cNvSpPr>
            <p:nvPr/>
          </p:nvSpPr>
          <p:spPr bwMode="auto">
            <a:xfrm>
              <a:off x="1622" y="2763"/>
              <a:ext cx="6" cy="381"/>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702" name="Rectangle 110"/>
            <p:cNvSpPr>
              <a:spLocks noChangeArrowheads="1"/>
            </p:cNvSpPr>
            <p:nvPr/>
          </p:nvSpPr>
          <p:spPr bwMode="auto">
            <a:xfrm>
              <a:off x="1628" y="2763"/>
              <a:ext cx="7" cy="381"/>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703" name="Rectangle 111"/>
            <p:cNvSpPr>
              <a:spLocks noChangeArrowheads="1"/>
            </p:cNvSpPr>
            <p:nvPr/>
          </p:nvSpPr>
          <p:spPr bwMode="auto">
            <a:xfrm>
              <a:off x="1635" y="2763"/>
              <a:ext cx="7" cy="381"/>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704" name="Rectangle 112"/>
            <p:cNvSpPr>
              <a:spLocks noChangeArrowheads="1"/>
            </p:cNvSpPr>
            <p:nvPr/>
          </p:nvSpPr>
          <p:spPr bwMode="auto">
            <a:xfrm>
              <a:off x="1642" y="2763"/>
              <a:ext cx="7" cy="381"/>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705" name="Rectangle 113"/>
            <p:cNvSpPr>
              <a:spLocks noChangeArrowheads="1"/>
            </p:cNvSpPr>
            <p:nvPr/>
          </p:nvSpPr>
          <p:spPr bwMode="auto">
            <a:xfrm>
              <a:off x="1649" y="2763"/>
              <a:ext cx="6" cy="381"/>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706" name="Rectangle 114"/>
            <p:cNvSpPr>
              <a:spLocks noChangeArrowheads="1"/>
            </p:cNvSpPr>
            <p:nvPr/>
          </p:nvSpPr>
          <p:spPr bwMode="auto">
            <a:xfrm>
              <a:off x="1655" y="2763"/>
              <a:ext cx="7" cy="381"/>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707" name="Rectangle 115"/>
            <p:cNvSpPr>
              <a:spLocks noChangeArrowheads="1"/>
            </p:cNvSpPr>
            <p:nvPr/>
          </p:nvSpPr>
          <p:spPr bwMode="auto">
            <a:xfrm>
              <a:off x="1662" y="2763"/>
              <a:ext cx="7" cy="381"/>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708" name="Rectangle 116"/>
            <p:cNvSpPr>
              <a:spLocks noChangeArrowheads="1"/>
            </p:cNvSpPr>
            <p:nvPr/>
          </p:nvSpPr>
          <p:spPr bwMode="auto">
            <a:xfrm>
              <a:off x="1669" y="2763"/>
              <a:ext cx="7" cy="381"/>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709" name="Rectangle 117"/>
            <p:cNvSpPr>
              <a:spLocks noChangeArrowheads="1"/>
            </p:cNvSpPr>
            <p:nvPr/>
          </p:nvSpPr>
          <p:spPr bwMode="auto">
            <a:xfrm>
              <a:off x="1676" y="2763"/>
              <a:ext cx="7" cy="381"/>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710" name="Rectangle 118"/>
            <p:cNvSpPr>
              <a:spLocks noChangeArrowheads="1"/>
            </p:cNvSpPr>
            <p:nvPr/>
          </p:nvSpPr>
          <p:spPr bwMode="auto">
            <a:xfrm>
              <a:off x="1683" y="2763"/>
              <a:ext cx="6" cy="381"/>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711" name="Rectangle 119"/>
            <p:cNvSpPr>
              <a:spLocks noChangeArrowheads="1"/>
            </p:cNvSpPr>
            <p:nvPr/>
          </p:nvSpPr>
          <p:spPr bwMode="auto">
            <a:xfrm>
              <a:off x="1689" y="2763"/>
              <a:ext cx="7" cy="381"/>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712" name="Rectangle 120"/>
            <p:cNvSpPr>
              <a:spLocks noChangeArrowheads="1"/>
            </p:cNvSpPr>
            <p:nvPr/>
          </p:nvSpPr>
          <p:spPr bwMode="auto">
            <a:xfrm>
              <a:off x="1696" y="2763"/>
              <a:ext cx="7" cy="381"/>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713" name="Rectangle 121"/>
            <p:cNvSpPr>
              <a:spLocks noChangeArrowheads="1"/>
            </p:cNvSpPr>
            <p:nvPr/>
          </p:nvSpPr>
          <p:spPr bwMode="auto">
            <a:xfrm>
              <a:off x="1703" y="2763"/>
              <a:ext cx="7" cy="381"/>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714" name="Rectangle 122"/>
            <p:cNvSpPr>
              <a:spLocks noChangeArrowheads="1"/>
            </p:cNvSpPr>
            <p:nvPr/>
          </p:nvSpPr>
          <p:spPr bwMode="auto">
            <a:xfrm>
              <a:off x="1710" y="2763"/>
              <a:ext cx="7" cy="381"/>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715" name="Rectangle 123"/>
            <p:cNvSpPr>
              <a:spLocks noChangeArrowheads="1"/>
            </p:cNvSpPr>
            <p:nvPr/>
          </p:nvSpPr>
          <p:spPr bwMode="auto">
            <a:xfrm>
              <a:off x="1717" y="2763"/>
              <a:ext cx="6" cy="381"/>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716" name="Rectangle 124"/>
            <p:cNvSpPr>
              <a:spLocks noChangeArrowheads="1"/>
            </p:cNvSpPr>
            <p:nvPr/>
          </p:nvSpPr>
          <p:spPr bwMode="auto">
            <a:xfrm>
              <a:off x="1723" y="2763"/>
              <a:ext cx="7" cy="381"/>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717" name="Rectangle 125"/>
            <p:cNvSpPr>
              <a:spLocks noChangeArrowheads="1"/>
            </p:cNvSpPr>
            <p:nvPr/>
          </p:nvSpPr>
          <p:spPr bwMode="auto">
            <a:xfrm>
              <a:off x="1730" y="2763"/>
              <a:ext cx="7" cy="381"/>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718" name="Rectangle 126"/>
            <p:cNvSpPr>
              <a:spLocks noChangeArrowheads="1"/>
            </p:cNvSpPr>
            <p:nvPr/>
          </p:nvSpPr>
          <p:spPr bwMode="auto">
            <a:xfrm>
              <a:off x="1567" y="2763"/>
              <a:ext cx="170" cy="381"/>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719" name="Rectangle 127"/>
            <p:cNvSpPr>
              <a:spLocks noChangeArrowheads="1"/>
            </p:cNvSpPr>
            <p:nvPr/>
          </p:nvSpPr>
          <p:spPr bwMode="auto">
            <a:xfrm>
              <a:off x="1771" y="2443"/>
              <a:ext cx="7" cy="701"/>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720" name="Rectangle 128"/>
            <p:cNvSpPr>
              <a:spLocks noChangeArrowheads="1"/>
            </p:cNvSpPr>
            <p:nvPr/>
          </p:nvSpPr>
          <p:spPr bwMode="auto">
            <a:xfrm>
              <a:off x="1778" y="2443"/>
              <a:ext cx="7" cy="701"/>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721" name="Rectangle 129"/>
            <p:cNvSpPr>
              <a:spLocks noChangeArrowheads="1"/>
            </p:cNvSpPr>
            <p:nvPr/>
          </p:nvSpPr>
          <p:spPr bwMode="auto">
            <a:xfrm>
              <a:off x="1785" y="2443"/>
              <a:ext cx="6" cy="701"/>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722" name="Rectangle 130"/>
            <p:cNvSpPr>
              <a:spLocks noChangeArrowheads="1"/>
            </p:cNvSpPr>
            <p:nvPr/>
          </p:nvSpPr>
          <p:spPr bwMode="auto">
            <a:xfrm>
              <a:off x="1791" y="2443"/>
              <a:ext cx="7" cy="701"/>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723" name="Rectangle 131"/>
            <p:cNvSpPr>
              <a:spLocks noChangeArrowheads="1"/>
            </p:cNvSpPr>
            <p:nvPr/>
          </p:nvSpPr>
          <p:spPr bwMode="auto">
            <a:xfrm>
              <a:off x="1798" y="2443"/>
              <a:ext cx="7" cy="701"/>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724" name="Rectangle 132"/>
            <p:cNvSpPr>
              <a:spLocks noChangeArrowheads="1"/>
            </p:cNvSpPr>
            <p:nvPr/>
          </p:nvSpPr>
          <p:spPr bwMode="auto">
            <a:xfrm>
              <a:off x="1805" y="2443"/>
              <a:ext cx="7" cy="701"/>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725" name="Rectangle 133"/>
            <p:cNvSpPr>
              <a:spLocks noChangeArrowheads="1"/>
            </p:cNvSpPr>
            <p:nvPr/>
          </p:nvSpPr>
          <p:spPr bwMode="auto">
            <a:xfrm>
              <a:off x="1812" y="2443"/>
              <a:ext cx="6" cy="701"/>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726" name="Rectangle 134"/>
            <p:cNvSpPr>
              <a:spLocks noChangeArrowheads="1"/>
            </p:cNvSpPr>
            <p:nvPr/>
          </p:nvSpPr>
          <p:spPr bwMode="auto">
            <a:xfrm>
              <a:off x="1818" y="2443"/>
              <a:ext cx="7" cy="701"/>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727" name="Rectangle 135"/>
            <p:cNvSpPr>
              <a:spLocks noChangeArrowheads="1"/>
            </p:cNvSpPr>
            <p:nvPr/>
          </p:nvSpPr>
          <p:spPr bwMode="auto">
            <a:xfrm>
              <a:off x="1825" y="2443"/>
              <a:ext cx="7" cy="701"/>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728" name="Rectangle 136"/>
            <p:cNvSpPr>
              <a:spLocks noChangeArrowheads="1"/>
            </p:cNvSpPr>
            <p:nvPr/>
          </p:nvSpPr>
          <p:spPr bwMode="auto">
            <a:xfrm>
              <a:off x="1832" y="2443"/>
              <a:ext cx="7" cy="701"/>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729" name="Rectangle 137"/>
            <p:cNvSpPr>
              <a:spLocks noChangeArrowheads="1"/>
            </p:cNvSpPr>
            <p:nvPr/>
          </p:nvSpPr>
          <p:spPr bwMode="auto">
            <a:xfrm>
              <a:off x="1839" y="2443"/>
              <a:ext cx="7" cy="701"/>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730" name="Rectangle 138"/>
            <p:cNvSpPr>
              <a:spLocks noChangeArrowheads="1"/>
            </p:cNvSpPr>
            <p:nvPr/>
          </p:nvSpPr>
          <p:spPr bwMode="auto">
            <a:xfrm>
              <a:off x="1846" y="2443"/>
              <a:ext cx="6" cy="701"/>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731" name="Rectangle 139"/>
            <p:cNvSpPr>
              <a:spLocks noChangeArrowheads="1"/>
            </p:cNvSpPr>
            <p:nvPr/>
          </p:nvSpPr>
          <p:spPr bwMode="auto">
            <a:xfrm>
              <a:off x="1852" y="2443"/>
              <a:ext cx="7" cy="701"/>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732" name="Rectangle 140"/>
            <p:cNvSpPr>
              <a:spLocks noChangeArrowheads="1"/>
            </p:cNvSpPr>
            <p:nvPr/>
          </p:nvSpPr>
          <p:spPr bwMode="auto">
            <a:xfrm>
              <a:off x="1859" y="2443"/>
              <a:ext cx="7" cy="701"/>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733" name="Rectangle 141"/>
            <p:cNvSpPr>
              <a:spLocks noChangeArrowheads="1"/>
            </p:cNvSpPr>
            <p:nvPr/>
          </p:nvSpPr>
          <p:spPr bwMode="auto">
            <a:xfrm>
              <a:off x="1866" y="2443"/>
              <a:ext cx="7" cy="701"/>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734" name="Rectangle 142"/>
            <p:cNvSpPr>
              <a:spLocks noChangeArrowheads="1"/>
            </p:cNvSpPr>
            <p:nvPr/>
          </p:nvSpPr>
          <p:spPr bwMode="auto">
            <a:xfrm>
              <a:off x="1873" y="2443"/>
              <a:ext cx="7" cy="701"/>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735" name="Rectangle 143"/>
            <p:cNvSpPr>
              <a:spLocks noChangeArrowheads="1"/>
            </p:cNvSpPr>
            <p:nvPr/>
          </p:nvSpPr>
          <p:spPr bwMode="auto">
            <a:xfrm>
              <a:off x="1880" y="2443"/>
              <a:ext cx="6" cy="701"/>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736" name="Rectangle 144"/>
            <p:cNvSpPr>
              <a:spLocks noChangeArrowheads="1"/>
            </p:cNvSpPr>
            <p:nvPr/>
          </p:nvSpPr>
          <p:spPr bwMode="auto">
            <a:xfrm>
              <a:off x="1886" y="2443"/>
              <a:ext cx="7" cy="701"/>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737" name="Rectangle 145"/>
            <p:cNvSpPr>
              <a:spLocks noChangeArrowheads="1"/>
            </p:cNvSpPr>
            <p:nvPr/>
          </p:nvSpPr>
          <p:spPr bwMode="auto">
            <a:xfrm>
              <a:off x="1893" y="2443"/>
              <a:ext cx="7" cy="701"/>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738" name="Rectangle 146"/>
            <p:cNvSpPr>
              <a:spLocks noChangeArrowheads="1"/>
            </p:cNvSpPr>
            <p:nvPr/>
          </p:nvSpPr>
          <p:spPr bwMode="auto">
            <a:xfrm>
              <a:off x="1900" y="2443"/>
              <a:ext cx="7" cy="701"/>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739" name="Rectangle 147"/>
            <p:cNvSpPr>
              <a:spLocks noChangeArrowheads="1"/>
            </p:cNvSpPr>
            <p:nvPr/>
          </p:nvSpPr>
          <p:spPr bwMode="auto">
            <a:xfrm>
              <a:off x="1907" y="2443"/>
              <a:ext cx="7" cy="701"/>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740" name="Rectangle 148"/>
            <p:cNvSpPr>
              <a:spLocks noChangeArrowheads="1"/>
            </p:cNvSpPr>
            <p:nvPr/>
          </p:nvSpPr>
          <p:spPr bwMode="auto">
            <a:xfrm>
              <a:off x="1914" y="2443"/>
              <a:ext cx="6" cy="701"/>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741" name="Rectangle 149"/>
            <p:cNvSpPr>
              <a:spLocks noChangeArrowheads="1"/>
            </p:cNvSpPr>
            <p:nvPr/>
          </p:nvSpPr>
          <p:spPr bwMode="auto">
            <a:xfrm>
              <a:off x="1920" y="2443"/>
              <a:ext cx="7" cy="701"/>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742" name="Rectangle 150"/>
            <p:cNvSpPr>
              <a:spLocks noChangeArrowheads="1"/>
            </p:cNvSpPr>
            <p:nvPr/>
          </p:nvSpPr>
          <p:spPr bwMode="auto">
            <a:xfrm>
              <a:off x="1927" y="2443"/>
              <a:ext cx="7" cy="701"/>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743" name="Rectangle 151"/>
            <p:cNvSpPr>
              <a:spLocks noChangeArrowheads="1"/>
            </p:cNvSpPr>
            <p:nvPr/>
          </p:nvSpPr>
          <p:spPr bwMode="auto">
            <a:xfrm>
              <a:off x="1934" y="2443"/>
              <a:ext cx="7" cy="701"/>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744" name="Rectangle 152"/>
            <p:cNvSpPr>
              <a:spLocks noChangeArrowheads="1"/>
            </p:cNvSpPr>
            <p:nvPr/>
          </p:nvSpPr>
          <p:spPr bwMode="auto">
            <a:xfrm>
              <a:off x="1771" y="2443"/>
              <a:ext cx="170" cy="701"/>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745" name="Rectangle 153"/>
            <p:cNvSpPr>
              <a:spLocks noChangeArrowheads="1"/>
            </p:cNvSpPr>
            <p:nvPr/>
          </p:nvSpPr>
          <p:spPr bwMode="auto">
            <a:xfrm>
              <a:off x="1975" y="2340"/>
              <a:ext cx="6" cy="804"/>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746" name="Rectangle 154"/>
            <p:cNvSpPr>
              <a:spLocks noChangeArrowheads="1"/>
            </p:cNvSpPr>
            <p:nvPr/>
          </p:nvSpPr>
          <p:spPr bwMode="auto">
            <a:xfrm>
              <a:off x="1981" y="2340"/>
              <a:ext cx="7" cy="804"/>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747" name="Rectangle 155"/>
            <p:cNvSpPr>
              <a:spLocks noChangeArrowheads="1"/>
            </p:cNvSpPr>
            <p:nvPr/>
          </p:nvSpPr>
          <p:spPr bwMode="auto">
            <a:xfrm>
              <a:off x="1988" y="2340"/>
              <a:ext cx="7" cy="804"/>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748" name="Rectangle 156"/>
            <p:cNvSpPr>
              <a:spLocks noChangeArrowheads="1"/>
            </p:cNvSpPr>
            <p:nvPr/>
          </p:nvSpPr>
          <p:spPr bwMode="auto">
            <a:xfrm>
              <a:off x="1995" y="2340"/>
              <a:ext cx="7" cy="804"/>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749" name="Rectangle 157"/>
            <p:cNvSpPr>
              <a:spLocks noChangeArrowheads="1"/>
            </p:cNvSpPr>
            <p:nvPr/>
          </p:nvSpPr>
          <p:spPr bwMode="auto">
            <a:xfrm>
              <a:off x="2002" y="2340"/>
              <a:ext cx="7" cy="804"/>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750" name="Rectangle 158"/>
            <p:cNvSpPr>
              <a:spLocks noChangeArrowheads="1"/>
            </p:cNvSpPr>
            <p:nvPr/>
          </p:nvSpPr>
          <p:spPr bwMode="auto">
            <a:xfrm>
              <a:off x="2009" y="2340"/>
              <a:ext cx="6" cy="804"/>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751" name="Rectangle 159"/>
            <p:cNvSpPr>
              <a:spLocks noChangeArrowheads="1"/>
            </p:cNvSpPr>
            <p:nvPr/>
          </p:nvSpPr>
          <p:spPr bwMode="auto">
            <a:xfrm>
              <a:off x="2015" y="2340"/>
              <a:ext cx="7" cy="804"/>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752" name="Rectangle 160"/>
            <p:cNvSpPr>
              <a:spLocks noChangeArrowheads="1"/>
            </p:cNvSpPr>
            <p:nvPr/>
          </p:nvSpPr>
          <p:spPr bwMode="auto">
            <a:xfrm>
              <a:off x="2022" y="2340"/>
              <a:ext cx="7" cy="804"/>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753" name="Rectangle 161"/>
            <p:cNvSpPr>
              <a:spLocks noChangeArrowheads="1"/>
            </p:cNvSpPr>
            <p:nvPr/>
          </p:nvSpPr>
          <p:spPr bwMode="auto">
            <a:xfrm>
              <a:off x="2029" y="2340"/>
              <a:ext cx="7" cy="804"/>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754" name="Rectangle 162"/>
            <p:cNvSpPr>
              <a:spLocks noChangeArrowheads="1"/>
            </p:cNvSpPr>
            <p:nvPr/>
          </p:nvSpPr>
          <p:spPr bwMode="auto">
            <a:xfrm>
              <a:off x="2036" y="2340"/>
              <a:ext cx="7" cy="804"/>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755" name="Rectangle 163"/>
            <p:cNvSpPr>
              <a:spLocks noChangeArrowheads="1"/>
            </p:cNvSpPr>
            <p:nvPr/>
          </p:nvSpPr>
          <p:spPr bwMode="auto">
            <a:xfrm>
              <a:off x="2043" y="2340"/>
              <a:ext cx="6" cy="804"/>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756" name="Rectangle 164"/>
            <p:cNvSpPr>
              <a:spLocks noChangeArrowheads="1"/>
            </p:cNvSpPr>
            <p:nvPr/>
          </p:nvSpPr>
          <p:spPr bwMode="auto">
            <a:xfrm>
              <a:off x="2049" y="2340"/>
              <a:ext cx="7" cy="804"/>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757" name="Rectangle 165"/>
            <p:cNvSpPr>
              <a:spLocks noChangeArrowheads="1"/>
            </p:cNvSpPr>
            <p:nvPr/>
          </p:nvSpPr>
          <p:spPr bwMode="auto">
            <a:xfrm>
              <a:off x="2056" y="2340"/>
              <a:ext cx="7" cy="804"/>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758" name="Rectangle 166"/>
            <p:cNvSpPr>
              <a:spLocks noChangeArrowheads="1"/>
            </p:cNvSpPr>
            <p:nvPr/>
          </p:nvSpPr>
          <p:spPr bwMode="auto">
            <a:xfrm>
              <a:off x="2063" y="2340"/>
              <a:ext cx="7" cy="804"/>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759" name="Rectangle 167"/>
            <p:cNvSpPr>
              <a:spLocks noChangeArrowheads="1"/>
            </p:cNvSpPr>
            <p:nvPr/>
          </p:nvSpPr>
          <p:spPr bwMode="auto">
            <a:xfrm>
              <a:off x="2070" y="2340"/>
              <a:ext cx="6" cy="804"/>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760" name="Rectangle 168"/>
            <p:cNvSpPr>
              <a:spLocks noChangeArrowheads="1"/>
            </p:cNvSpPr>
            <p:nvPr/>
          </p:nvSpPr>
          <p:spPr bwMode="auto">
            <a:xfrm>
              <a:off x="2076" y="2340"/>
              <a:ext cx="7" cy="804"/>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761" name="Rectangle 169"/>
            <p:cNvSpPr>
              <a:spLocks noChangeArrowheads="1"/>
            </p:cNvSpPr>
            <p:nvPr/>
          </p:nvSpPr>
          <p:spPr bwMode="auto">
            <a:xfrm>
              <a:off x="2083" y="2340"/>
              <a:ext cx="7" cy="804"/>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762" name="Rectangle 170"/>
            <p:cNvSpPr>
              <a:spLocks noChangeArrowheads="1"/>
            </p:cNvSpPr>
            <p:nvPr/>
          </p:nvSpPr>
          <p:spPr bwMode="auto">
            <a:xfrm>
              <a:off x="2090" y="2340"/>
              <a:ext cx="7" cy="804"/>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763" name="Rectangle 171"/>
            <p:cNvSpPr>
              <a:spLocks noChangeArrowheads="1"/>
            </p:cNvSpPr>
            <p:nvPr/>
          </p:nvSpPr>
          <p:spPr bwMode="auto">
            <a:xfrm>
              <a:off x="2097" y="2340"/>
              <a:ext cx="7" cy="804"/>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764" name="Rectangle 172"/>
            <p:cNvSpPr>
              <a:spLocks noChangeArrowheads="1"/>
            </p:cNvSpPr>
            <p:nvPr/>
          </p:nvSpPr>
          <p:spPr bwMode="auto">
            <a:xfrm>
              <a:off x="2104" y="2340"/>
              <a:ext cx="6" cy="804"/>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765" name="Rectangle 173"/>
            <p:cNvSpPr>
              <a:spLocks noChangeArrowheads="1"/>
            </p:cNvSpPr>
            <p:nvPr/>
          </p:nvSpPr>
          <p:spPr bwMode="auto">
            <a:xfrm>
              <a:off x="2110" y="2340"/>
              <a:ext cx="7" cy="804"/>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766" name="Rectangle 174"/>
            <p:cNvSpPr>
              <a:spLocks noChangeArrowheads="1"/>
            </p:cNvSpPr>
            <p:nvPr/>
          </p:nvSpPr>
          <p:spPr bwMode="auto">
            <a:xfrm>
              <a:off x="2117" y="2340"/>
              <a:ext cx="7" cy="804"/>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767" name="Rectangle 175"/>
            <p:cNvSpPr>
              <a:spLocks noChangeArrowheads="1"/>
            </p:cNvSpPr>
            <p:nvPr/>
          </p:nvSpPr>
          <p:spPr bwMode="auto">
            <a:xfrm>
              <a:off x="2124" y="2340"/>
              <a:ext cx="7" cy="804"/>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768" name="Rectangle 176"/>
            <p:cNvSpPr>
              <a:spLocks noChangeArrowheads="1"/>
            </p:cNvSpPr>
            <p:nvPr/>
          </p:nvSpPr>
          <p:spPr bwMode="auto">
            <a:xfrm>
              <a:off x="2131" y="2340"/>
              <a:ext cx="7" cy="804"/>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769" name="Rectangle 177"/>
            <p:cNvSpPr>
              <a:spLocks noChangeArrowheads="1"/>
            </p:cNvSpPr>
            <p:nvPr/>
          </p:nvSpPr>
          <p:spPr bwMode="auto">
            <a:xfrm>
              <a:off x="2138" y="2340"/>
              <a:ext cx="6" cy="804"/>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770" name="Rectangle 178"/>
            <p:cNvSpPr>
              <a:spLocks noChangeArrowheads="1"/>
            </p:cNvSpPr>
            <p:nvPr/>
          </p:nvSpPr>
          <p:spPr bwMode="auto">
            <a:xfrm>
              <a:off x="1975" y="2340"/>
              <a:ext cx="169" cy="804"/>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771" name="Rectangle 179"/>
            <p:cNvSpPr>
              <a:spLocks noChangeArrowheads="1"/>
            </p:cNvSpPr>
            <p:nvPr/>
          </p:nvSpPr>
          <p:spPr bwMode="auto">
            <a:xfrm>
              <a:off x="2178" y="2232"/>
              <a:ext cx="7" cy="91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772" name="Rectangle 180"/>
            <p:cNvSpPr>
              <a:spLocks noChangeArrowheads="1"/>
            </p:cNvSpPr>
            <p:nvPr/>
          </p:nvSpPr>
          <p:spPr bwMode="auto">
            <a:xfrm>
              <a:off x="2185" y="2232"/>
              <a:ext cx="7" cy="91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773" name="Rectangle 181"/>
            <p:cNvSpPr>
              <a:spLocks noChangeArrowheads="1"/>
            </p:cNvSpPr>
            <p:nvPr/>
          </p:nvSpPr>
          <p:spPr bwMode="auto">
            <a:xfrm>
              <a:off x="2192" y="2232"/>
              <a:ext cx="7" cy="91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774" name="Rectangle 182"/>
            <p:cNvSpPr>
              <a:spLocks noChangeArrowheads="1"/>
            </p:cNvSpPr>
            <p:nvPr/>
          </p:nvSpPr>
          <p:spPr bwMode="auto">
            <a:xfrm>
              <a:off x="2199" y="2232"/>
              <a:ext cx="7" cy="91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775" name="Rectangle 183"/>
            <p:cNvSpPr>
              <a:spLocks noChangeArrowheads="1"/>
            </p:cNvSpPr>
            <p:nvPr/>
          </p:nvSpPr>
          <p:spPr bwMode="auto">
            <a:xfrm>
              <a:off x="2206" y="2232"/>
              <a:ext cx="6" cy="91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776" name="Rectangle 184"/>
            <p:cNvSpPr>
              <a:spLocks noChangeArrowheads="1"/>
            </p:cNvSpPr>
            <p:nvPr/>
          </p:nvSpPr>
          <p:spPr bwMode="auto">
            <a:xfrm>
              <a:off x="2212" y="2232"/>
              <a:ext cx="7" cy="91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777" name="Rectangle 185"/>
            <p:cNvSpPr>
              <a:spLocks noChangeArrowheads="1"/>
            </p:cNvSpPr>
            <p:nvPr/>
          </p:nvSpPr>
          <p:spPr bwMode="auto">
            <a:xfrm>
              <a:off x="2219" y="2232"/>
              <a:ext cx="7" cy="91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778" name="Rectangle 186"/>
            <p:cNvSpPr>
              <a:spLocks noChangeArrowheads="1"/>
            </p:cNvSpPr>
            <p:nvPr/>
          </p:nvSpPr>
          <p:spPr bwMode="auto">
            <a:xfrm>
              <a:off x="2226" y="2232"/>
              <a:ext cx="7" cy="91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779" name="Rectangle 187"/>
            <p:cNvSpPr>
              <a:spLocks noChangeArrowheads="1"/>
            </p:cNvSpPr>
            <p:nvPr/>
          </p:nvSpPr>
          <p:spPr bwMode="auto">
            <a:xfrm>
              <a:off x="2233" y="2232"/>
              <a:ext cx="6" cy="91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780" name="Rectangle 188"/>
            <p:cNvSpPr>
              <a:spLocks noChangeArrowheads="1"/>
            </p:cNvSpPr>
            <p:nvPr/>
          </p:nvSpPr>
          <p:spPr bwMode="auto">
            <a:xfrm>
              <a:off x="2239" y="2232"/>
              <a:ext cx="7" cy="91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781" name="Rectangle 189"/>
            <p:cNvSpPr>
              <a:spLocks noChangeArrowheads="1"/>
            </p:cNvSpPr>
            <p:nvPr/>
          </p:nvSpPr>
          <p:spPr bwMode="auto">
            <a:xfrm>
              <a:off x="2246" y="2232"/>
              <a:ext cx="7" cy="91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782" name="Rectangle 190"/>
            <p:cNvSpPr>
              <a:spLocks noChangeArrowheads="1"/>
            </p:cNvSpPr>
            <p:nvPr/>
          </p:nvSpPr>
          <p:spPr bwMode="auto">
            <a:xfrm>
              <a:off x="2253" y="2232"/>
              <a:ext cx="7" cy="91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783" name="Rectangle 191"/>
            <p:cNvSpPr>
              <a:spLocks noChangeArrowheads="1"/>
            </p:cNvSpPr>
            <p:nvPr/>
          </p:nvSpPr>
          <p:spPr bwMode="auto">
            <a:xfrm>
              <a:off x="2260" y="2232"/>
              <a:ext cx="7" cy="912"/>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784" name="Rectangle 192"/>
            <p:cNvSpPr>
              <a:spLocks noChangeArrowheads="1"/>
            </p:cNvSpPr>
            <p:nvPr/>
          </p:nvSpPr>
          <p:spPr bwMode="auto">
            <a:xfrm>
              <a:off x="2267" y="2232"/>
              <a:ext cx="6" cy="91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785" name="Rectangle 193"/>
            <p:cNvSpPr>
              <a:spLocks noChangeArrowheads="1"/>
            </p:cNvSpPr>
            <p:nvPr/>
          </p:nvSpPr>
          <p:spPr bwMode="auto">
            <a:xfrm>
              <a:off x="2273" y="2232"/>
              <a:ext cx="7" cy="91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786" name="Rectangle 194"/>
            <p:cNvSpPr>
              <a:spLocks noChangeArrowheads="1"/>
            </p:cNvSpPr>
            <p:nvPr/>
          </p:nvSpPr>
          <p:spPr bwMode="auto">
            <a:xfrm>
              <a:off x="2280" y="2232"/>
              <a:ext cx="7" cy="91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787" name="Rectangle 195"/>
            <p:cNvSpPr>
              <a:spLocks noChangeArrowheads="1"/>
            </p:cNvSpPr>
            <p:nvPr/>
          </p:nvSpPr>
          <p:spPr bwMode="auto">
            <a:xfrm>
              <a:off x="2287" y="2232"/>
              <a:ext cx="7" cy="91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788" name="Rectangle 196"/>
            <p:cNvSpPr>
              <a:spLocks noChangeArrowheads="1"/>
            </p:cNvSpPr>
            <p:nvPr/>
          </p:nvSpPr>
          <p:spPr bwMode="auto">
            <a:xfrm>
              <a:off x="2294" y="2232"/>
              <a:ext cx="7" cy="91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789" name="Rectangle 197"/>
            <p:cNvSpPr>
              <a:spLocks noChangeArrowheads="1"/>
            </p:cNvSpPr>
            <p:nvPr/>
          </p:nvSpPr>
          <p:spPr bwMode="auto">
            <a:xfrm>
              <a:off x="2301" y="2232"/>
              <a:ext cx="6" cy="91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790" name="Rectangle 198"/>
            <p:cNvSpPr>
              <a:spLocks noChangeArrowheads="1"/>
            </p:cNvSpPr>
            <p:nvPr/>
          </p:nvSpPr>
          <p:spPr bwMode="auto">
            <a:xfrm>
              <a:off x="2307" y="2232"/>
              <a:ext cx="7" cy="91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791" name="Rectangle 199"/>
            <p:cNvSpPr>
              <a:spLocks noChangeArrowheads="1"/>
            </p:cNvSpPr>
            <p:nvPr/>
          </p:nvSpPr>
          <p:spPr bwMode="auto">
            <a:xfrm>
              <a:off x="2314" y="2232"/>
              <a:ext cx="7" cy="91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792" name="Rectangle 200"/>
            <p:cNvSpPr>
              <a:spLocks noChangeArrowheads="1"/>
            </p:cNvSpPr>
            <p:nvPr/>
          </p:nvSpPr>
          <p:spPr bwMode="auto">
            <a:xfrm>
              <a:off x="2321" y="2232"/>
              <a:ext cx="7" cy="91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793" name="Rectangle 201"/>
            <p:cNvSpPr>
              <a:spLocks noChangeArrowheads="1"/>
            </p:cNvSpPr>
            <p:nvPr/>
          </p:nvSpPr>
          <p:spPr bwMode="auto">
            <a:xfrm>
              <a:off x="2328" y="2232"/>
              <a:ext cx="7" cy="91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794" name="Rectangle 202"/>
            <p:cNvSpPr>
              <a:spLocks noChangeArrowheads="1"/>
            </p:cNvSpPr>
            <p:nvPr/>
          </p:nvSpPr>
          <p:spPr bwMode="auto">
            <a:xfrm>
              <a:off x="2335" y="2232"/>
              <a:ext cx="6" cy="91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795" name="Rectangle 203"/>
            <p:cNvSpPr>
              <a:spLocks noChangeArrowheads="1"/>
            </p:cNvSpPr>
            <p:nvPr/>
          </p:nvSpPr>
          <p:spPr bwMode="auto">
            <a:xfrm>
              <a:off x="2341" y="2232"/>
              <a:ext cx="7" cy="91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796" name="Rectangle 204"/>
            <p:cNvSpPr>
              <a:spLocks noChangeArrowheads="1"/>
            </p:cNvSpPr>
            <p:nvPr/>
          </p:nvSpPr>
          <p:spPr bwMode="auto">
            <a:xfrm>
              <a:off x="2178" y="2232"/>
              <a:ext cx="170" cy="912"/>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797" name="Rectangle 205"/>
            <p:cNvSpPr>
              <a:spLocks noChangeArrowheads="1"/>
            </p:cNvSpPr>
            <p:nvPr/>
          </p:nvSpPr>
          <p:spPr bwMode="auto">
            <a:xfrm>
              <a:off x="2382" y="2232"/>
              <a:ext cx="7" cy="91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798" name="Rectangle 206"/>
            <p:cNvSpPr>
              <a:spLocks noChangeArrowheads="1"/>
            </p:cNvSpPr>
            <p:nvPr/>
          </p:nvSpPr>
          <p:spPr bwMode="auto">
            <a:xfrm>
              <a:off x="2389" y="2232"/>
              <a:ext cx="7" cy="91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799" name="Rectangle 207"/>
            <p:cNvSpPr>
              <a:spLocks noChangeArrowheads="1"/>
            </p:cNvSpPr>
            <p:nvPr/>
          </p:nvSpPr>
          <p:spPr bwMode="auto">
            <a:xfrm>
              <a:off x="2396" y="2232"/>
              <a:ext cx="6" cy="91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800" name="Rectangle 208"/>
            <p:cNvSpPr>
              <a:spLocks noChangeArrowheads="1"/>
            </p:cNvSpPr>
            <p:nvPr/>
          </p:nvSpPr>
          <p:spPr bwMode="auto">
            <a:xfrm>
              <a:off x="2402" y="2232"/>
              <a:ext cx="7" cy="91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801" name="Rectangle 209"/>
            <p:cNvSpPr>
              <a:spLocks noChangeArrowheads="1"/>
            </p:cNvSpPr>
            <p:nvPr/>
          </p:nvSpPr>
          <p:spPr bwMode="auto">
            <a:xfrm>
              <a:off x="2409" y="2232"/>
              <a:ext cx="7" cy="91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802" name="Rectangle 210"/>
            <p:cNvSpPr>
              <a:spLocks noChangeArrowheads="1"/>
            </p:cNvSpPr>
            <p:nvPr/>
          </p:nvSpPr>
          <p:spPr bwMode="auto">
            <a:xfrm>
              <a:off x="2416" y="2232"/>
              <a:ext cx="7" cy="91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803" name="Rectangle 211"/>
            <p:cNvSpPr>
              <a:spLocks noChangeArrowheads="1"/>
            </p:cNvSpPr>
            <p:nvPr/>
          </p:nvSpPr>
          <p:spPr bwMode="auto">
            <a:xfrm>
              <a:off x="2423" y="2232"/>
              <a:ext cx="7" cy="912"/>
            </a:xfrm>
            <a:prstGeom prst="rect">
              <a:avLst/>
            </a:prstGeom>
            <a:solidFill>
              <a:srgbClr val="00CD00"/>
            </a:solidFill>
            <a:ln w="9525">
              <a:noFill/>
              <a:miter lim="800000"/>
              <a:headEnd/>
              <a:tailEnd/>
            </a:ln>
          </p:spPr>
          <p:txBody>
            <a:bodyPr/>
            <a:lstStyle/>
            <a:p>
              <a:pPr>
                <a:defRPr/>
              </a:pPr>
              <a:endParaRPr lang="en-US">
                <a:latin typeface="Arial" charset="0"/>
              </a:endParaRPr>
            </a:p>
          </p:txBody>
        </p:sp>
      </p:grpSp>
      <p:grpSp>
        <p:nvGrpSpPr>
          <p:cNvPr id="86026" name="Group 413"/>
          <p:cNvGrpSpPr>
            <a:grpSpLocks/>
          </p:cNvGrpSpPr>
          <p:nvPr/>
        </p:nvGrpSpPr>
        <p:grpSpPr bwMode="auto">
          <a:xfrm>
            <a:off x="4733926" y="3054350"/>
            <a:ext cx="2587625" cy="1936750"/>
            <a:chOff x="2382" y="1924"/>
            <a:chExt cx="1630" cy="1220"/>
          </a:xfrm>
        </p:grpSpPr>
        <p:sp>
          <p:nvSpPr>
            <p:cNvPr id="622805" name="Rectangle 213"/>
            <p:cNvSpPr>
              <a:spLocks noChangeArrowheads="1"/>
            </p:cNvSpPr>
            <p:nvPr/>
          </p:nvSpPr>
          <p:spPr bwMode="auto">
            <a:xfrm>
              <a:off x="2430" y="2232"/>
              <a:ext cx="6" cy="91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806" name="Rectangle 214"/>
            <p:cNvSpPr>
              <a:spLocks noChangeArrowheads="1"/>
            </p:cNvSpPr>
            <p:nvPr/>
          </p:nvSpPr>
          <p:spPr bwMode="auto">
            <a:xfrm>
              <a:off x="2436" y="2232"/>
              <a:ext cx="7" cy="91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807" name="Rectangle 215"/>
            <p:cNvSpPr>
              <a:spLocks noChangeArrowheads="1"/>
            </p:cNvSpPr>
            <p:nvPr/>
          </p:nvSpPr>
          <p:spPr bwMode="auto">
            <a:xfrm>
              <a:off x="2443" y="2232"/>
              <a:ext cx="7" cy="91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808" name="Rectangle 216"/>
            <p:cNvSpPr>
              <a:spLocks noChangeArrowheads="1"/>
            </p:cNvSpPr>
            <p:nvPr/>
          </p:nvSpPr>
          <p:spPr bwMode="auto">
            <a:xfrm>
              <a:off x="2450" y="2232"/>
              <a:ext cx="7" cy="91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809" name="Rectangle 217"/>
            <p:cNvSpPr>
              <a:spLocks noChangeArrowheads="1"/>
            </p:cNvSpPr>
            <p:nvPr/>
          </p:nvSpPr>
          <p:spPr bwMode="auto">
            <a:xfrm>
              <a:off x="2457" y="2232"/>
              <a:ext cx="7" cy="91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810" name="Rectangle 218"/>
            <p:cNvSpPr>
              <a:spLocks noChangeArrowheads="1"/>
            </p:cNvSpPr>
            <p:nvPr/>
          </p:nvSpPr>
          <p:spPr bwMode="auto">
            <a:xfrm>
              <a:off x="2464" y="2232"/>
              <a:ext cx="6" cy="912"/>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811" name="Rectangle 219"/>
            <p:cNvSpPr>
              <a:spLocks noChangeArrowheads="1"/>
            </p:cNvSpPr>
            <p:nvPr/>
          </p:nvSpPr>
          <p:spPr bwMode="auto">
            <a:xfrm>
              <a:off x="2470" y="2232"/>
              <a:ext cx="7" cy="91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812" name="Rectangle 220"/>
            <p:cNvSpPr>
              <a:spLocks noChangeArrowheads="1"/>
            </p:cNvSpPr>
            <p:nvPr/>
          </p:nvSpPr>
          <p:spPr bwMode="auto">
            <a:xfrm>
              <a:off x="2477" y="2232"/>
              <a:ext cx="7" cy="91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813" name="Rectangle 221"/>
            <p:cNvSpPr>
              <a:spLocks noChangeArrowheads="1"/>
            </p:cNvSpPr>
            <p:nvPr/>
          </p:nvSpPr>
          <p:spPr bwMode="auto">
            <a:xfrm>
              <a:off x="2484" y="2232"/>
              <a:ext cx="7" cy="91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814" name="Rectangle 222"/>
            <p:cNvSpPr>
              <a:spLocks noChangeArrowheads="1"/>
            </p:cNvSpPr>
            <p:nvPr/>
          </p:nvSpPr>
          <p:spPr bwMode="auto">
            <a:xfrm>
              <a:off x="2491" y="2232"/>
              <a:ext cx="7" cy="91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815" name="Rectangle 223"/>
            <p:cNvSpPr>
              <a:spLocks noChangeArrowheads="1"/>
            </p:cNvSpPr>
            <p:nvPr/>
          </p:nvSpPr>
          <p:spPr bwMode="auto">
            <a:xfrm>
              <a:off x="2498" y="2232"/>
              <a:ext cx="6" cy="91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816" name="Rectangle 224"/>
            <p:cNvSpPr>
              <a:spLocks noChangeArrowheads="1"/>
            </p:cNvSpPr>
            <p:nvPr/>
          </p:nvSpPr>
          <p:spPr bwMode="auto">
            <a:xfrm>
              <a:off x="2504" y="2232"/>
              <a:ext cx="7" cy="91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817" name="Rectangle 225"/>
            <p:cNvSpPr>
              <a:spLocks noChangeArrowheads="1"/>
            </p:cNvSpPr>
            <p:nvPr/>
          </p:nvSpPr>
          <p:spPr bwMode="auto">
            <a:xfrm>
              <a:off x="2511" y="2232"/>
              <a:ext cx="7" cy="91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818" name="Rectangle 226"/>
            <p:cNvSpPr>
              <a:spLocks noChangeArrowheads="1"/>
            </p:cNvSpPr>
            <p:nvPr/>
          </p:nvSpPr>
          <p:spPr bwMode="auto">
            <a:xfrm>
              <a:off x="2518" y="2232"/>
              <a:ext cx="7" cy="91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819" name="Rectangle 227"/>
            <p:cNvSpPr>
              <a:spLocks noChangeArrowheads="1"/>
            </p:cNvSpPr>
            <p:nvPr/>
          </p:nvSpPr>
          <p:spPr bwMode="auto">
            <a:xfrm>
              <a:off x="2525" y="2232"/>
              <a:ext cx="6" cy="91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820" name="Rectangle 228"/>
            <p:cNvSpPr>
              <a:spLocks noChangeArrowheads="1"/>
            </p:cNvSpPr>
            <p:nvPr/>
          </p:nvSpPr>
          <p:spPr bwMode="auto">
            <a:xfrm>
              <a:off x="2531" y="2232"/>
              <a:ext cx="7" cy="91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821" name="Rectangle 229"/>
            <p:cNvSpPr>
              <a:spLocks noChangeArrowheads="1"/>
            </p:cNvSpPr>
            <p:nvPr/>
          </p:nvSpPr>
          <p:spPr bwMode="auto">
            <a:xfrm>
              <a:off x="2538" y="2232"/>
              <a:ext cx="7" cy="91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822" name="Rectangle 230"/>
            <p:cNvSpPr>
              <a:spLocks noChangeArrowheads="1"/>
            </p:cNvSpPr>
            <p:nvPr/>
          </p:nvSpPr>
          <p:spPr bwMode="auto">
            <a:xfrm>
              <a:off x="2545" y="2232"/>
              <a:ext cx="7" cy="91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823" name="Rectangle 231"/>
            <p:cNvSpPr>
              <a:spLocks noChangeArrowheads="1"/>
            </p:cNvSpPr>
            <p:nvPr/>
          </p:nvSpPr>
          <p:spPr bwMode="auto">
            <a:xfrm>
              <a:off x="2382" y="2232"/>
              <a:ext cx="170" cy="912"/>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824" name="Rectangle 232"/>
            <p:cNvSpPr>
              <a:spLocks noChangeArrowheads="1"/>
            </p:cNvSpPr>
            <p:nvPr/>
          </p:nvSpPr>
          <p:spPr bwMode="auto">
            <a:xfrm>
              <a:off x="2586" y="2039"/>
              <a:ext cx="7" cy="1105"/>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825" name="Rectangle 233"/>
            <p:cNvSpPr>
              <a:spLocks noChangeArrowheads="1"/>
            </p:cNvSpPr>
            <p:nvPr/>
          </p:nvSpPr>
          <p:spPr bwMode="auto">
            <a:xfrm>
              <a:off x="2593" y="2039"/>
              <a:ext cx="6" cy="1105"/>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826" name="Rectangle 234"/>
            <p:cNvSpPr>
              <a:spLocks noChangeArrowheads="1"/>
            </p:cNvSpPr>
            <p:nvPr/>
          </p:nvSpPr>
          <p:spPr bwMode="auto">
            <a:xfrm>
              <a:off x="2599" y="2039"/>
              <a:ext cx="7" cy="1105"/>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827" name="Rectangle 235"/>
            <p:cNvSpPr>
              <a:spLocks noChangeArrowheads="1"/>
            </p:cNvSpPr>
            <p:nvPr/>
          </p:nvSpPr>
          <p:spPr bwMode="auto">
            <a:xfrm>
              <a:off x="2606" y="2039"/>
              <a:ext cx="7" cy="1105"/>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828" name="Rectangle 236"/>
            <p:cNvSpPr>
              <a:spLocks noChangeArrowheads="1"/>
            </p:cNvSpPr>
            <p:nvPr/>
          </p:nvSpPr>
          <p:spPr bwMode="auto">
            <a:xfrm>
              <a:off x="2613" y="2039"/>
              <a:ext cx="7" cy="1105"/>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829" name="Rectangle 237"/>
            <p:cNvSpPr>
              <a:spLocks noChangeArrowheads="1"/>
            </p:cNvSpPr>
            <p:nvPr/>
          </p:nvSpPr>
          <p:spPr bwMode="auto">
            <a:xfrm>
              <a:off x="2620" y="2039"/>
              <a:ext cx="7" cy="1105"/>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830" name="Rectangle 238"/>
            <p:cNvSpPr>
              <a:spLocks noChangeArrowheads="1"/>
            </p:cNvSpPr>
            <p:nvPr/>
          </p:nvSpPr>
          <p:spPr bwMode="auto">
            <a:xfrm>
              <a:off x="2627" y="2039"/>
              <a:ext cx="6" cy="1105"/>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831" name="Rectangle 239"/>
            <p:cNvSpPr>
              <a:spLocks noChangeArrowheads="1"/>
            </p:cNvSpPr>
            <p:nvPr/>
          </p:nvSpPr>
          <p:spPr bwMode="auto">
            <a:xfrm>
              <a:off x="2633" y="2039"/>
              <a:ext cx="7" cy="1105"/>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832" name="Rectangle 240"/>
            <p:cNvSpPr>
              <a:spLocks noChangeArrowheads="1"/>
            </p:cNvSpPr>
            <p:nvPr/>
          </p:nvSpPr>
          <p:spPr bwMode="auto">
            <a:xfrm>
              <a:off x="2640" y="2039"/>
              <a:ext cx="7" cy="1105"/>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833" name="Rectangle 241"/>
            <p:cNvSpPr>
              <a:spLocks noChangeArrowheads="1"/>
            </p:cNvSpPr>
            <p:nvPr/>
          </p:nvSpPr>
          <p:spPr bwMode="auto">
            <a:xfrm>
              <a:off x="2647" y="2039"/>
              <a:ext cx="7" cy="1105"/>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834" name="Rectangle 242"/>
            <p:cNvSpPr>
              <a:spLocks noChangeArrowheads="1"/>
            </p:cNvSpPr>
            <p:nvPr/>
          </p:nvSpPr>
          <p:spPr bwMode="auto">
            <a:xfrm>
              <a:off x="2654" y="2039"/>
              <a:ext cx="6" cy="1105"/>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835" name="Rectangle 243"/>
            <p:cNvSpPr>
              <a:spLocks noChangeArrowheads="1"/>
            </p:cNvSpPr>
            <p:nvPr/>
          </p:nvSpPr>
          <p:spPr bwMode="auto">
            <a:xfrm>
              <a:off x="2660" y="2039"/>
              <a:ext cx="7" cy="1105"/>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836" name="Rectangle 244"/>
            <p:cNvSpPr>
              <a:spLocks noChangeArrowheads="1"/>
            </p:cNvSpPr>
            <p:nvPr/>
          </p:nvSpPr>
          <p:spPr bwMode="auto">
            <a:xfrm>
              <a:off x="2667" y="2039"/>
              <a:ext cx="7" cy="1105"/>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837" name="Rectangle 245"/>
            <p:cNvSpPr>
              <a:spLocks noChangeArrowheads="1"/>
            </p:cNvSpPr>
            <p:nvPr/>
          </p:nvSpPr>
          <p:spPr bwMode="auto">
            <a:xfrm>
              <a:off x="2674" y="2039"/>
              <a:ext cx="7" cy="1105"/>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838" name="Rectangle 246"/>
            <p:cNvSpPr>
              <a:spLocks noChangeArrowheads="1"/>
            </p:cNvSpPr>
            <p:nvPr/>
          </p:nvSpPr>
          <p:spPr bwMode="auto">
            <a:xfrm>
              <a:off x="2681" y="2039"/>
              <a:ext cx="7" cy="1105"/>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839" name="Rectangle 247"/>
            <p:cNvSpPr>
              <a:spLocks noChangeArrowheads="1"/>
            </p:cNvSpPr>
            <p:nvPr/>
          </p:nvSpPr>
          <p:spPr bwMode="auto">
            <a:xfrm>
              <a:off x="2688" y="2039"/>
              <a:ext cx="6" cy="1105"/>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840" name="Rectangle 248"/>
            <p:cNvSpPr>
              <a:spLocks noChangeArrowheads="1"/>
            </p:cNvSpPr>
            <p:nvPr/>
          </p:nvSpPr>
          <p:spPr bwMode="auto">
            <a:xfrm>
              <a:off x="2694" y="2039"/>
              <a:ext cx="7" cy="1105"/>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841" name="Rectangle 249"/>
            <p:cNvSpPr>
              <a:spLocks noChangeArrowheads="1"/>
            </p:cNvSpPr>
            <p:nvPr/>
          </p:nvSpPr>
          <p:spPr bwMode="auto">
            <a:xfrm>
              <a:off x="2701" y="2039"/>
              <a:ext cx="7" cy="1105"/>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842" name="Rectangle 250"/>
            <p:cNvSpPr>
              <a:spLocks noChangeArrowheads="1"/>
            </p:cNvSpPr>
            <p:nvPr/>
          </p:nvSpPr>
          <p:spPr bwMode="auto">
            <a:xfrm>
              <a:off x="2708" y="2039"/>
              <a:ext cx="7" cy="1105"/>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843" name="Rectangle 251"/>
            <p:cNvSpPr>
              <a:spLocks noChangeArrowheads="1"/>
            </p:cNvSpPr>
            <p:nvPr/>
          </p:nvSpPr>
          <p:spPr bwMode="auto">
            <a:xfrm>
              <a:off x="2715" y="2039"/>
              <a:ext cx="7" cy="1105"/>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844" name="Rectangle 252"/>
            <p:cNvSpPr>
              <a:spLocks noChangeArrowheads="1"/>
            </p:cNvSpPr>
            <p:nvPr/>
          </p:nvSpPr>
          <p:spPr bwMode="auto">
            <a:xfrm>
              <a:off x="2722" y="2039"/>
              <a:ext cx="6" cy="1105"/>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845" name="Rectangle 253"/>
            <p:cNvSpPr>
              <a:spLocks noChangeArrowheads="1"/>
            </p:cNvSpPr>
            <p:nvPr/>
          </p:nvSpPr>
          <p:spPr bwMode="auto">
            <a:xfrm>
              <a:off x="2728" y="2039"/>
              <a:ext cx="7" cy="1105"/>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846" name="Rectangle 254"/>
            <p:cNvSpPr>
              <a:spLocks noChangeArrowheads="1"/>
            </p:cNvSpPr>
            <p:nvPr/>
          </p:nvSpPr>
          <p:spPr bwMode="auto">
            <a:xfrm>
              <a:off x="2735" y="2039"/>
              <a:ext cx="7" cy="1105"/>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847" name="Rectangle 255"/>
            <p:cNvSpPr>
              <a:spLocks noChangeArrowheads="1"/>
            </p:cNvSpPr>
            <p:nvPr/>
          </p:nvSpPr>
          <p:spPr bwMode="auto">
            <a:xfrm>
              <a:off x="2742" y="2039"/>
              <a:ext cx="7" cy="1105"/>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848" name="Rectangle 256"/>
            <p:cNvSpPr>
              <a:spLocks noChangeArrowheads="1"/>
            </p:cNvSpPr>
            <p:nvPr/>
          </p:nvSpPr>
          <p:spPr bwMode="auto">
            <a:xfrm>
              <a:off x="2749" y="2039"/>
              <a:ext cx="7" cy="1105"/>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849" name="Rectangle 257"/>
            <p:cNvSpPr>
              <a:spLocks noChangeArrowheads="1"/>
            </p:cNvSpPr>
            <p:nvPr/>
          </p:nvSpPr>
          <p:spPr bwMode="auto">
            <a:xfrm>
              <a:off x="2586" y="2039"/>
              <a:ext cx="170" cy="1105"/>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850" name="Rectangle 258"/>
            <p:cNvSpPr>
              <a:spLocks noChangeArrowheads="1"/>
            </p:cNvSpPr>
            <p:nvPr/>
          </p:nvSpPr>
          <p:spPr bwMode="auto">
            <a:xfrm>
              <a:off x="2789" y="2039"/>
              <a:ext cx="7" cy="1105"/>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851" name="Rectangle 259"/>
            <p:cNvSpPr>
              <a:spLocks noChangeArrowheads="1"/>
            </p:cNvSpPr>
            <p:nvPr/>
          </p:nvSpPr>
          <p:spPr bwMode="auto">
            <a:xfrm>
              <a:off x="2796" y="2039"/>
              <a:ext cx="7" cy="1105"/>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852" name="Rectangle 260"/>
            <p:cNvSpPr>
              <a:spLocks noChangeArrowheads="1"/>
            </p:cNvSpPr>
            <p:nvPr/>
          </p:nvSpPr>
          <p:spPr bwMode="auto">
            <a:xfrm>
              <a:off x="2803" y="2039"/>
              <a:ext cx="7" cy="1105"/>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853" name="Rectangle 261"/>
            <p:cNvSpPr>
              <a:spLocks noChangeArrowheads="1"/>
            </p:cNvSpPr>
            <p:nvPr/>
          </p:nvSpPr>
          <p:spPr bwMode="auto">
            <a:xfrm>
              <a:off x="2810" y="2039"/>
              <a:ext cx="7" cy="1105"/>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854" name="Rectangle 262"/>
            <p:cNvSpPr>
              <a:spLocks noChangeArrowheads="1"/>
            </p:cNvSpPr>
            <p:nvPr/>
          </p:nvSpPr>
          <p:spPr bwMode="auto">
            <a:xfrm>
              <a:off x="2817" y="2039"/>
              <a:ext cx="6" cy="1105"/>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855" name="Rectangle 263"/>
            <p:cNvSpPr>
              <a:spLocks noChangeArrowheads="1"/>
            </p:cNvSpPr>
            <p:nvPr/>
          </p:nvSpPr>
          <p:spPr bwMode="auto">
            <a:xfrm>
              <a:off x="2823" y="2039"/>
              <a:ext cx="7" cy="1105"/>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856" name="Rectangle 264"/>
            <p:cNvSpPr>
              <a:spLocks noChangeArrowheads="1"/>
            </p:cNvSpPr>
            <p:nvPr/>
          </p:nvSpPr>
          <p:spPr bwMode="auto">
            <a:xfrm>
              <a:off x="2830" y="2039"/>
              <a:ext cx="7" cy="1105"/>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857" name="Rectangle 265"/>
            <p:cNvSpPr>
              <a:spLocks noChangeArrowheads="1"/>
            </p:cNvSpPr>
            <p:nvPr/>
          </p:nvSpPr>
          <p:spPr bwMode="auto">
            <a:xfrm>
              <a:off x="2837" y="2039"/>
              <a:ext cx="7" cy="1105"/>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858" name="Rectangle 266"/>
            <p:cNvSpPr>
              <a:spLocks noChangeArrowheads="1"/>
            </p:cNvSpPr>
            <p:nvPr/>
          </p:nvSpPr>
          <p:spPr bwMode="auto">
            <a:xfrm>
              <a:off x="2844" y="2039"/>
              <a:ext cx="7" cy="1105"/>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859" name="Rectangle 267"/>
            <p:cNvSpPr>
              <a:spLocks noChangeArrowheads="1"/>
            </p:cNvSpPr>
            <p:nvPr/>
          </p:nvSpPr>
          <p:spPr bwMode="auto">
            <a:xfrm>
              <a:off x="2851" y="2039"/>
              <a:ext cx="6" cy="1105"/>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860" name="Rectangle 268"/>
            <p:cNvSpPr>
              <a:spLocks noChangeArrowheads="1"/>
            </p:cNvSpPr>
            <p:nvPr/>
          </p:nvSpPr>
          <p:spPr bwMode="auto">
            <a:xfrm>
              <a:off x="2857" y="2039"/>
              <a:ext cx="7" cy="1105"/>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861" name="Rectangle 269"/>
            <p:cNvSpPr>
              <a:spLocks noChangeArrowheads="1"/>
            </p:cNvSpPr>
            <p:nvPr/>
          </p:nvSpPr>
          <p:spPr bwMode="auto">
            <a:xfrm>
              <a:off x="2864" y="2039"/>
              <a:ext cx="7" cy="1105"/>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862" name="Rectangle 270"/>
            <p:cNvSpPr>
              <a:spLocks noChangeArrowheads="1"/>
            </p:cNvSpPr>
            <p:nvPr/>
          </p:nvSpPr>
          <p:spPr bwMode="auto">
            <a:xfrm>
              <a:off x="2871" y="2039"/>
              <a:ext cx="7" cy="1105"/>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863" name="Rectangle 271"/>
            <p:cNvSpPr>
              <a:spLocks noChangeArrowheads="1"/>
            </p:cNvSpPr>
            <p:nvPr/>
          </p:nvSpPr>
          <p:spPr bwMode="auto">
            <a:xfrm>
              <a:off x="2878" y="2039"/>
              <a:ext cx="7" cy="1105"/>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864" name="Rectangle 272"/>
            <p:cNvSpPr>
              <a:spLocks noChangeArrowheads="1"/>
            </p:cNvSpPr>
            <p:nvPr/>
          </p:nvSpPr>
          <p:spPr bwMode="auto">
            <a:xfrm>
              <a:off x="2885" y="2039"/>
              <a:ext cx="6" cy="1105"/>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865" name="Rectangle 273"/>
            <p:cNvSpPr>
              <a:spLocks noChangeArrowheads="1"/>
            </p:cNvSpPr>
            <p:nvPr/>
          </p:nvSpPr>
          <p:spPr bwMode="auto">
            <a:xfrm>
              <a:off x="2891" y="2039"/>
              <a:ext cx="7" cy="1105"/>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866" name="Rectangle 274"/>
            <p:cNvSpPr>
              <a:spLocks noChangeArrowheads="1"/>
            </p:cNvSpPr>
            <p:nvPr/>
          </p:nvSpPr>
          <p:spPr bwMode="auto">
            <a:xfrm>
              <a:off x="2898" y="2039"/>
              <a:ext cx="7" cy="1105"/>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867" name="Rectangle 275"/>
            <p:cNvSpPr>
              <a:spLocks noChangeArrowheads="1"/>
            </p:cNvSpPr>
            <p:nvPr/>
          </p:nvSpPr>
          <p:spPr bwMode="auto">
            <a:xfrm>
              <a:off x="2905" y="2039"/>
              <a:ext cx="7" cy="1105"/>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868" name="Rectangle 276"/>
            <p:cNvSpPr>
              <a:spLocks noChangeArrowheads="1"/>
            </p:cNvSpPr>
            <p:nvPr/>
          </p:nvSpPr>
          <p:spPr bwMode="auto">
            <a:xfrm>
              <a:off x="2912" y="2039"/>
              <a:ext cx="7" cy="1105"/>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869" name="Rectangle 277"/>
            <p:cNvSpPr>
              <a:spLocks noChangeArrowheads="1"/>
            </p:cNvSpPr>
            <p:nvPr/>
          </p:nvSpPr>
          <p:spPr bwMode="auto">
            <a:xfrm>
              <a:off x="2919" y="2039"/>
              <a:ext cx="6" cy="1105"/>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870" name="Rectangle 278"/>
            <p:cNvSpPr>
              <a:spLocks noChangeArrowheads="1"/>
            </p:cNvSpPr>
            <p:nvPr/>
          </p:nvSpPr>
          <p:spPr bwMode="auto">
            <a:xfrm>
              <a:off x="2925" y="2039"/>
              <a:ext cx="7" cy="1105"/>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871" name="Rectangle 279"/>
            <p:cNvSpPr>
              <a:spLocks noChangeArrowheads="1"/>
            </p:cNvSpPr>
            <p:nvPr/>
          </p:nvSpPr>
          <p:spPr bwMode="auto">
            <a:xfrm>
              <a:off x="2932" y="2039"/>
              <a:ext cx="7" cy="1105"/>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872" name="Rectangle 280"/>
            <p:cNvSpPr>
              <a:spLocks noChangeArrowheads="1"/>
            </p:cNvSpPr>
            <p:nvPr/>
          </p:nvSpPr>
          <p:spPr bwMode="auto">
            <a:xfrm>
              <a:off x="2939" y="2039"/>
              <a:ext cx="7" cy="1105"/>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873" name="Rectangle 281"/>
            <p:cNvSpPr>
              <a:spLocks noChangeArrowheads="1"/>
            </p:cNvSpPr>
            <p:nvPr/>
          </p:nvSpPr>
          <p:spPr bwMode="auto">
            <a:xfrm>
              <a:off x="2946" y="2039"/>
              <a:ext cx="6" cy="1105"/>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874" name="Rectangle 282"/>
            <p:cNvSpPr>
              <a:spLocks noChangeArrowheads="1"/>
            </p:cNvSpPr>
            <p:nvPr/>
          </p:nvSpPr>
          <p:spPr bwMode="auto">
            <a:xfrm>
              <a:off x="2952" y="2039"/>
              <a:ext cx="7" cy="1105"/>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875" name="Rectangle 283"/>
            <p:cNvSpPr>
              <a:spLocks noChangeArrowheads="1"/>
            </p:cNvSpPr>
            <p:nvPr/>
          </p:nvSpPr>
          <p:spPr bwMode="auto">
            <a:xfrm>
              <a:off x="2789" y="2039"/>
              <a:ext cx="170" cy="1105"/>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876" name="Rectangle 284"/>
            <p:cNvSpPr>
              <a:spLocks noChangeArrowheads="1"/>
            </p:cNvSpPr>
            <p:nvPr/>
          </p:nvSpPr>
          <p:spPr bwMode="auto">
            <a:xfrm>
              <a:off x="2993" y="2026"/>
              <a:ext cx="7" cy="1118"/>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877" name="Rectangle 285"/>
            <p:cNvSpPr>
              <a:spLocks noChangeArrowheads="1"/>
            </p:cNvSpPr>
            <p:nvPr/>
          </p:nvSpPr>
          <p:spPr bwMode="auto">
            <a:xfrm>
              <a:off x="3000" y="2026"/>
              <a:ext cx="7" cy="1118"/>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878" name="Rectangle 286"/>
            <p:cNvSpPr>
              <a:spLocks noChangeArrowheads="1"/>
            </p:cNvSpPr>
            <p:nvPr/>
          </p:nvSpPr>
          <p:spPr bwMode="auto">
            <a:xfrm>
              <a:off x="3007" y="2026"/>
              <a:ext cx="7" cy="1118"/>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879" name="Rectangle 287"/>
            <p:cNvSpPr>
              <a:spLocks noChangeArrowheads="1"/>
            </p:cNvSpPr>
            <p:nvPr/>
          </p:nvSpPr>
          <p:spPr bwMode="auto">
            <a:xfrm>
              <a:off x="3014" y="2026"/>
              <a:ext cx="6" cy="1118"/>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880" name="Rectangle 288"/>
            <p:cNvSpPr>
              <a:spLocks noChangeArrowheads="1"/>
            </p:cNvSpPr>
            <p:nvPr/>
          </p:nvSpPr>
          <p:spPr bwMode="auto">
            <a:xfrm>
              <a:off x="3020" y="2026"/>
              <a:ext cx="7" cy="1118"/>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881" name="Rectangle 289"/>
            <p:cNvSpPr>
              <a:spLocks noChangeArrowheads="1"/>
            </p:cNvSpPr>
            <p:nvPr/>
          </p:nvSpPr>
          <p:spPr bwMode="auto">
            <a:xfrm>
              <a:off x="3027" y="2026"/>
              <a:ext cx="7" cy="1118"/>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882" name="Rectangle 290"/>
            <p:cNvSpPr>
              <a:spLocks noChangeArrowheads="1"/>
            </p:cNvSpPr>
            <p:nvPr/>
          </p:nvSpPr>
          <p:spPr bwMode="auto">
            <a:xfrm>
              <a:off x="3034" y="2026"/>
              <a:ext cx="7" cy="1118"/>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883" name="Rectangle 291"/>
            <p:cNvSpPr>
              <a:spLocks noChangeArrowheads="1"/>
            </p:cNvSpPr>
            <p:nvPr/>
          </p:nvSpPr>
          <p:spPr bwMode="auto">
            <a:xfrm>
              <a:off x="3041" y="2026"/>
              <a:ext cx="7" cy="1118"/>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884" name="Rectangle 292"/>
            <p:cNvSpPr>
              <a:spLocks noChangeArrowheads="1"/>
            </p:cNvSpPr>
            <p:nvPr/>
          </p:nvSpPr>
          <p:spPr bwMode="auto">
            <a:xfrm>
              <a:off x="3048" y="2026"/>
              <a:ext cx="6" cy="1118"/>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885" name="Rectangle 293"/>
            <p:cNvSpPr>
              <a:spLocks noChangeArrowheads="1"/>
            </p:cNvSpPr>
            <p:nvPr/>
          </p:nvSpPr>
          <p:spPr bwMode="auto">
            <a:xfrm>
              <a:off x="3054" y="2026"/>
              <a:ext cx="7" cy="1118"/>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886" name="Rectangle 294"/>
            <p:cNvSpPr>
              <a:spLocks noChangeArrowheads="1"/>
            </p:cNvSpPr>
            <p:nvPr/>
          </p:nvSpPr>
          <p:spPr bwMode="auto">
            <a:xfrm>
              <a:off x="3061" y="2026"/>
              <a:ext cx="7" cy="1118"/>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887" name="Rectangle 295"/>
            <p:cNvSpPr>
              <a:spLocks noChangeArrowheads="1"/>
            </p:cNvSpPr>
            <p:nvPr/>
          </p:nvSpPr>
          <p:spPr bwMode="auto">
            <a:xfrm>
              <a:off x="3068" y="2026"/>
              <a:ext cx="7" cy="1118"/>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888" name="Rectangle 296"/>
            <p:cNvSpPr>
              <a:spLocks noChangeArrowheads="1"/>
            </p:cNvSpPr>
            <p:nvPr/>
          </p:nvSpPr>
          <p:spPr bwMode="auto">
            <a:xfrm>
              <a:off x="3075" y="2026"/>
              <a:ext cx="6" cy="1118"/>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889" name="Rectangle 297"/>
            <p:cNvSpPr>
              <a:spLocks noChangeArrowheads="1"/>
            </p:cNvSpPr>
            <p:nvPr/>
          </p:nvSpPr>
          <p:spPr bwMode="auto">
            <a:xfrm>
              <a:off x="3081" y="2026"/>
              <a:ext cx="7" cy="1118"/>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890" name="Rectangle 298"/>
            <p:cNvSpPr>
              <a:spLocks noChangeArrowheads="1"/>
            </p:cNvSpPr>
            <p:nvPr/>
          </p:nvSpPr>
          <p:spPr bwMode="auto">
            <a:xfrm>
              <a:off x="3088" y="2026"/>
              <a:ext cx="7" cy="1118"/>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891" name="Rectangle 299"/>
            <p:cNvSpPr>
              <a:spLocks noChangeArrowheads="1"/>
            </p:cNvSpPr>
            <p:nvPr/>
          </p:nvSpPr>
          <p:spPr bwMode="auto">
            <a:xfrm>
              <a:off x="3095" y="2026"/>
              <a:ext cx="7" cy="1118"/>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892" name="Rectangle 300"/>
            <p:cNvSpPr>
              <a:spLocks noChangeArrowheads="1"/>
            </p:cNvSpPr>
            <p:nvPr/>
          </p:nvSpPr>
          <p:spPr bwMode="auto">
            <a:xfrm>
              <a:off x="3102" y="2026"/>
              <a:ext cx="7" cy="1118"/>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893" name="Rectangle 301"/>
            <p:cNvSpPr>
              <a:spLocks noChangeArrowheads="1"/>
            </p:cNvSpPr>
            <p:nvPr/>
          </p:nvSpPr>
          <p:spPr bwMode="auto">
            <a:xfrm>
              <a:off x="3109" y="2026"/>
              <a:ext cx="6" cy="1118"/>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894" name="Rectangle 302"/>
            <p:cNvSpPr>
              <a:spLocks noChangeArrowheads="1"/>
            </p:cNvSpPr>
            <p:nvPr/>
          </p:nvSpPr>
          <p:spPr bwMode="auto">
            <a:xfrm>
              <a:off x="3115" y="2026"/>
              <a:ext cx="7" cy="1118"/>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895" name="Rectangle 303"/>
            <p:cNvSpPr>
              <a:spLocks noChangeArrowheads="1"/>
            </p:cNvSpPr>
            <p:nvPr/>
          </p:nvSpPr>
          <p:spPr bwMode="auto">
            <a:xfrm>
              <a:off x="3122" y="2026"/>
              <a:ext cx="7" cy="1118"/>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896" name="Rectangle 304"/>
            <p:cNvSpPr>
              <a:spLocks noChangeArrowheads="1"/>
            </p:cNvSpPr>
            <p:nvPr/>
          </p:nvSpPr>
          <p:spPr bwMode="auto">
            <a:xfrm>
              <a:off x="3129" y="2026"/>
              <a:ext cx="7" cy="1118"/>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897" name="Rectangle 305"/>
            <p:cNvSpPr>
              <a:spLocks noChangeArrowheads="1"/>
            </p:cNvSpPr>
            <p:nvPr/>
          </p:nvSpPr>
          <p:spPr bwMode="auto">
            <a:xfrm>
              <a:off x="3136" y="2026"/>
              <a:ext cx="7" cy="1118"/>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898" name="Rectangle 306"/>
            <p:cNvSpPr>
              <a:spLocks noChangeArrowheads="1"/>
            </p:cNvSpPr>
            <p:nvPr/>
          </p:nvSpPr>
          <p:spPr bwMode="auto">
            <a:xfrm>
              <a:off x="3143" y="2026"/>
              <a:ext cx="6" cy="1118"/>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899" name="Rectangle 307"/>
            <p:cNvSpPr>
              <a:spLocks noChangeArrowheads="1"/>
            </p:cNvSpPr>
            <p:nvPr/>
          </p:nvSpPr>
          <p:spPr bwMode="auto">
            <a:xfrm>
              <a:off x="3149" y="2026"/>
              <a:ext cx="7" cy="1118"/>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900" name="Rectangle 308"/>
            <p:cNvSpPr>
              <a:spLocks noChangeArrowheads="1"/>
            </p:cNvSpPr>
            <p:nvPr/>
          </p:nvSpPr>
          <p:spPr bwMode="auto">
            <a:xfrm>
              <a:off x="3156" y="2026"/>
              <a:ext cx="7" cy="1118"/>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901" name="Rectangle 309"/>
            <p:cNvSpPr>
              <a:spLocks noChangeArrowheads="1"/>
            </p:cNvSpPr>
            <p:nvPr/>
          </p:nvSpPr>
          <p:spPr bwMode="auto">
            <a:xfrm>
              <a:off x="2993" y="2026"/>
              <a:ext cx="170" cy="1118"/>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902" name="Rectangle 310"/>
            <p:cNvSpPr>
              <a:spLocks noChangeArrowheads="1"/>
            </p:cNvSpPr>
            <p:nvPr/>
          </p:nvSpPr>
          <p:spPr bwMode="auto">
            <a:xfrm>
              <a:off x="3197" y="1942"/>
              <a:ext cx="7" cy="120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903" name="Rectangle 311"/>
            <p:cNvSpPr>
              <a:spLocks noChangeArrowheads="1"/>
            </p:cNvSpPr>
            <p:nvPr/>
          </p:nvSpPr>
          <p:spPr bwMode="auto">
            <a:xfrm>
              <a:off x="3204" y="1942"/>
              <a:ext cx="7" cy="120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904" name="Rectangle 312"/>
            <p:cNvSpPr>
              <a:spLocks noChangeArrowheads="1"/>
            </p:cNvSpPr>
            <p:nvPr/>
          </p:nvSpPr>
          <p:spPr bwMode="auto">
            <a:xfrm>
              <a:off x="3211" y="1942"/>
              <a:ext cx="6" cy="120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905" name="Rectangle 313"/>
            <p:cNvSpPr>
              <a:spLocks noChangeArrowheads="1"/>
            </p:cNvSpPr>
            <p:nvPr/>
          </p:nvSpPr>
          <p:spPr bwMode="auto">
            <a:xfrm>
              <a:off x="3217" y="1942"/>
              <a:ext cx="7" cy="120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906" name="Rectangle 314"/>
            <p:cNvSpPr>
              <a:spLocks noChangeArrowheads="1"/>
            </p:cNvSpPr>
            <p:nvPr/>
          </p:nvSpPr>
          <p:spPr bwMode="auto">
            <a:xfrm>
              <a:off x="3224" y="1942"/>
              <a:ext cx="7" cy="120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907" name="Rectangle 315"/>
            <p:cNvSpPr>
              <a:spLocks noChangeArrowheads="1"/>
            </p:cNvSpPr>
            <p:nvPr/>
          </p:nvSpPr>
          <p:spPr bwMode="auto">
            <a:xfrm>
              <a:off x="3231" y="1942"/>
              <a:ext cx="7" cy="120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908" name="Rectangle 316"/>
            <p:cNvSpPr>
              <a:spLocks noChangeArrowheads="1"/>
            </p:cNvSpPr>
            <p:nvPr/>
          </p:nvSpPr>
          <p:spPr bwMode="auto">
            <a:xfrm>
              <a:off x="3238" y="1942"/>
              <a:ext cx="6" cy="120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909" name="Rectangle 317"/>
            <p:cNvSpPr>
              <a:spLocks noChangeArrowheads="1"/>
            </p:cNvSpPr>
            <p:nvPr/>
          </p:nvSpPr>
          <p:spPr bwMode="auto">
            <a:xfrm>
              <a:off x="3244" y="1942"/>
              <a:ext cx="7" cy="120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910" name="Rectangle 318"/>
            <p:cNvSpPr>
              <a:spLocks noChangeArrowheads="1"/>
            </p:cNvSpPr>
            <p:nvPr/>
          </p:nvSpPr>
          <p:spPr bwMode="auto">
            <a:xfrm>
              <a:off x="3251" y="1942"/>
              <a:ext cx="7" cy="120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911" name="Rectangle 319"/>
            <p:cNvSpPr>
              <a:spLocks noChangeArrowheads="1"/>
            </p:cNvSpPr>
            <p:nvPr/>
          </p:nvSpPr>
          <p:spPr bwMode="auto">
            <a:xfrm>
              <a:off x="3258" y="1942"/>
              <a:ext cx="7" cy="120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912" name="Rectangle 320"/>
            <p:cNvSpPr>
              <a:spLocks noChangeArrowheads="1"/>
            </p:cNvSpPr>
            <p:nvPr/>
          </p:nvSpPr>
          <p:spPr bwMode="auto">
            <a:xfrm>
              <a:off x="3265" y="1942"/>
              <a:ext cx="7" cy="120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913" name="Rectangle 321"/>
            <p:cNvSpPr>
              <a:spLocks noChangeArrowheads="1"/>
            </p:cNvSpPr>
            <p:nvPr/>
          </p:nvSpPr>
          <p:spPr bwMode="auto">
            <a:xfrm>
              <a:off x="3272" y="1942"/>
              <a:ext cx="6" cy="120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914" name="Rectangle 322"/>
            <p:cNvSpPr>
              <a:spLocks noChangeArrowheads="1"/>
            </p:cNvSpPr>
            <p:nvPr/>
          </p:nvSpPr>
          <p:spPr bwMode="auto">
            <a:xfrm>
              <a:off x="3278" y="1942"/>
              <a:ext cx="7" cy="1202"/>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915" name="Rectangle 323"/>
            <p:cNvSpPr>
              <a:spLocks noChangeArrowheads="1"/>
            </p:cNvSpPr>
            <p:nvPr/>
          </p:nvSpPr>
          <p:spPr bwMode="auto">
            <a:xfrm>
              <a:off x="3285" y="1942"/>
              <a:ext cx="7" cy="120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916" name="Rectangle 324"/>
            <p:cNvSpPr>
              <a:spLocks noChangeArrowheads="1"/>
            </p:cNvSpPr>
            <p:nvPr/>
          </p:nvSpPr>
          <p:spPr bwMode="auto">
            <a:xfrm>
              <a:off x="3292" y="1942"/>
              <a:ext cx="7" cy="120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917" name="Rectangle 325"/>
            <p:cNvSpPr>
              <a:spLocks noChangeArrowheads="1"/>
            </p:cNvSpPr>
            <p:nvPr/>
          </p:nvSpPr>
          <p:spPr bwMode="auto">
            <a:xfrm>
              <a:off x="3299" y="1942"/>
              <a:ext cx="7" cy="120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918" name="Rectangle 326"/>
            <p:cNvSpPr>
              <a:spLocks noChangeArrowheads="1"/>
            </p:cNvSpPr>
            <p:nvPr/>
          </p:nvSpPr>
          <p:spPr bwMode="auto">
            <a:xfrm>
              <a:off x="3306" y="1942"/>
              <a:ext cx="6" cy="120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919" name="Rectangle 327"/>
            <p:cNvSpPr>
              <a:spLocks noChangeArrowheads="1"/>
            </p:cNvSpPr>
            <p:nvPr/>
          </p:nvSpPr>
          <p:spPr bwMode="auto">
            <a:xfrm>
              <a:off x="3312" y="1942"/>
              <a:ext cx="7" cy="120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920" name="Rectangle 328"/>
            <p:cNvSpPr>
              <a:spLocks noChangeArrowheads="1"/>
            </p:cNvSpPr>
            <p:nvPr/>
          </p:nvSpPr>
          <p:spPr bwMode="auto">
            <a:xfrm>
              <a:off x="3319" y="1942"/>
              <a:ext cx="7" cy="120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921" name="Rectangle 329"/>
            <p:cNvSpPr>
              <a:spLocks noChangeArrowheads="1"/>
            </p:cNvSpPr>
            <p:nvPr/>
          </p:nvSpPr>
          <p:spPr bwMode="auto">
            <a:xfrm>
              <a:off x="3326" y="1942"/>
              <a:ext cx="7" cy="120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922" name="Rectangle 330"/>
            <p:cNvSpPr>
              <a:spLocks noChangeArrowheads="1"/>
            </p:cNvSpPr>
            <p:nvPr/>
          </p:nvSpPr>
          <p:spPr bwMode="auto">
            <a:xfrm>
              <a:off x="3333" y="1942"/>
              <a:ext cx="7" cy="120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923" name="Rectangle 331"/>
            <p:cNvSpPr>
              <a:spLocks noChangeArrowheads="1"/>
            </p:cNvSpPr>
            <p:nvPr/>
          </p:nvSpPr>
          <p:spPr bwMode="auto">
            <a:xfrm>
              <a:off x="3340" y="1942"/>
              <a:ext cx="6" cy="120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924" name="Rectangle 332"/>
            <p:cNvSpPr>
              <a:spLocks noChangeArrowheads="1"/>
            </p:cNvSpPr>
            <p:nvPr/>
          </p:nvSpPr>
          <p:spPr bwMode="auto">
            <a:xfrm>
              <a:off x="3346" y="1942"/>
              <a:ext cx="7" cy="120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925" name="Rectangle 333"/>
            <p:cNvSpPr>
              <a:spLocks noChangeArrowheads="1"/>
            </p:cNvSpPr>
            <p:nvPr/>
          </p:nvSpPr>
          <p:spPr bwMode="auto">
            <a:xfrm>
              <a:off x="3353" y="1942"/>
              <a:ext cx="7" cy="120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926" name="Rectangle 334"/>
            <p:cNvSpPr>
              <a:spLocks noChangeArrowheads="1"/>
            </p:cNvSpPr>
            <p:nvPr/>
          </p:nvSpPr>
          <p:spPr bwMode="auto">
            <a:xfrm>
              <a:off x="3360" y="1942"/>
              <a:ext cx="7" cy="120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927" name="Rectangle 335"/>
            <p:cNvSpPr>
              <a:spLocks noChangeArrowheads="1"/>
            </p:cNvSpPr>
            <p:nvPr/>
          </p:nvSpPr>
          <p:spPr bwMode="auto">
            <a:xfrm>
              <a:off x="3197" y="1942"/>
              <a:ext cx="170" cy="1202"/>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928" name="Rectangle 336"/>
            <p:cNvSpPr>
              <a:spLocks noChangeArrowheads="1"/>
            </p:cNvSpPr>
            <p:nvPr/>
          </p:nvSpPr>
          <p:spPr bwMode="auto">
            <a:xfrm>
              <a:off x="3401" y="1930"/>
              <a:ext cx="6" cy="1214"/>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929" name="Rectangle 337"/>
            <p:cNvSpPr>
              <a:spLocks noChangeArrowheads="1"/>
            </p:cNvSpPr>
            <p:nvPr/>
          </p:nvSpPr>
          <p:spPr bwMode="auto">
            <a:xfrm>
              <a:off x="3407" y="1930"/>
              <a:ext cx="7" cy="1214"/>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930" name="Rectangle 338"/>
            <p:cNvSpPr>
              <a:spLocks noChangeArrowheads="1"/>
            </p:cNvSpPr>
            <p:nvPr/>
          </p:nvSpPr>
          <p:spPr bwMode="auto">
            <a:xfrm>
              <a:off x="3414" y="1930"/>
              <a:ext cx="7" cy="1214"/>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931" name="Rectangle 339"/>
            <p:cNvSpPr>
              <a:spLocks noChangeArrowheads="1"/>
            </p:cNvSpPr>
            <p:nvPr/>
          </p:nvSpPr>
          <p:spPr bwMode="auto">
            <a:xfrm>
              <a:off x="3421" y="1930"/>
              <a:ext cx="7" cy="1214"/>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932" name="Rectangle 340"/>
            <p:cNvSpPr>
              <a:spLocks noChangeArrowheads="1"/>
            </p:cNvSpPr>
            <p:nvPr/>
          </p:nvSpPr>
          <p:spPr bwMode="auto">
            <a:xfrm>
              <a:off x="3428" y="1930"/>
              <a:ext cx="7" cy="1214"/>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933" name="Rectangle 341"/>
            <p:cNvSpPr>
              <a:spLocks noChangeArrowheads="1"/>
            </p:cNvSpPr>
            <p:nvPr/>
          </p:nvSpPr>
          <p:spPr bwMode="auto">
            <a:xfrm>
              <a:off x="3435" y="1930"/>
              <a:ext cx="6" cy="1214"/>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934" name="Rectangle 342"/>
            <p:cNvSpPr>
              <a:spLocks noChangeArrowheads="1"/>
            </p:cNvSpPr>
            <p:nvPr/>
          </p:nvSpPr>
          <p:spPr bwMode="auto">
            <a:xfrm>
              <a:off x="3441" y="1930"/>
              <a:ext cx="7" cy="1214"/>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935" name="Rectangle 343"/>
            <p:cNvSpPr>
              <a:spLocks noChangeArrowheads="1"/>
            </p:cNvSpPr>
            <p:nvPr/>
          </p:nvSpPr>
          <p:spPr bwMode="auto">
            <a:xfrm>
              <a:off x="3448" y="1930"/>
              <a:ext cx="7" cy="1214"/>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936" name="Rectangle 344"/>
            <p:cNvSpPr>
              <a:spLocks noChangeArrowheads="1"/>
            </p:cNvSpPr>
            <p:nvPr/>
          </p:nvSpPr>
          <p:spPr bwMode="auto">
            <a:xfrm>
              <a:off x="3455" y="1930"/>
              <a:ext cx="7" cy="1214"/>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937" name="Rectangle 345"/>
            <p:cNvSpPr>
              <a:spLocks noChangeArrowheads="1"/>
            </p:cNvSpPr>
            <p:nvPr/>
          </p:nvSpPr>
          <p:spPr bwMode="auto">
            <a:xfrm>
              <a:off x="3462" y="1930"/>
              <a:ext cx="7" cy="1214"/>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938" name="Rectangle 346"/>
            <p:cNvSpPr>
              <a:spLocks noChangeArrowheads="1"/>
            </p:cNvSpPr>
            <p:nvPr/>
          </p:nvSpPr>
          <p:spPr bwMode="auto">
            <a:xfrm>
              <a:off x="3469" y="1930"/>
              <a:ext cx="6" cy="1214"/>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939" name="Rectangle 347"/>
            <p:cNvSpPr>
              <a:spLocks noChangeArrowheads="1"/>
            </p:cNvSpPr>
            <p:nvPr/>
          </p:nvSpPr>
          <p:spPr bwMode="auto">
            <a:xfrm>
              <a:off x="3475" y="1930"/>
              <a:ext cx="7" cy="1214"/>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940" name="Rectangle 348"/>
            <p:cNvSpPr>
              <a:spLocks noChangeArrowheads="1"/>
            </p:cNvSpPr>
            <p:nvPr/>
          </p:nvSpPr>
          <p:spPr bwMode="auto">
            <a:xfrm>
              <a:off x="3482" y="1930"/>
              <a:ext cx="7" cy="1214"/>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941" name="Rectangle 349"/>
            <p:cNvSpPr>
              <a:spLocks noChangeArrowheads="1"/>
            </p:cNvSpPr>
            <p:nvPr/>
          </p:nvSpPr>
          <p:spPr bwMode="auto">
            <a:xfrm>
              <a:off x="3489" y="1930"/>
              <a:ext cx="7" cy="1214"/>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942" name="Rectangle 350"/>
            <p:cNvSpPr>
              <a:spLocks noChangeArrowheads="1"/>
            </p:cNvSpPr>
            <p:nvPr/>
          </p:nvSpPr>
          <p:spPr bwMode="auto">
            <a:xfrm>
              <a:off x="3496" y="1930"/>
              <a:ext cx="6" cy="1214"/>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943" name="Rectangle 351"/>
            <p:cNvSpPr>
              <a:spLocks noChangeArrowheads="1"/>
            </p:cNvSpPr>
            <p:nvPr/>
          </p:nvSpPr>
          <p:spPr bwMode="auto">
            <a:xfrm>
              <a:off x="3502" y="1930"/>
              <a:ext cx="7" cy="1214"/>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944" name="Rectangle 352"/>
            <p:cNvSpPr>
              <a:spLocks noChangeArrowheads="1"/>
            </p:cNvSpPr>
            <p:nvPr/>
          </p:nvSpPr>
          <p:spPr bwMode="auto">
            <a:xfrm>
              <a:off x="3509" y="1930"/>
              <a:ext cx="7" cy="1214"/>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945" name="Rectangle 353"/>
            <p:cNvSpPr>
              <a:spLocks noChangeArrowheads="1"/>
            </p:cNvSpPr>
            <p:nvPr/>
          </p:nvSpPr>
          <p:spPr bwMode="auto">
            <a:xfrm>
              <a:off x="3516" y="1930"/>
              <a:ext cx="7" cy="1214"/>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946" name="Rectangle 354"/>
            <p:cNvSpPr>
              <a:spLocks noChangeArrowheads="1"/>
            </p:cNvSpPr>
            <p:nvPr/>
          </p:nvSpPr>
          <p:spPr bwMode="auto">
            <a:xfrm>
              <a:off x="3523" y="1930"/>
              <a:ext cx="7" cy="1214"/>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947" name="Rectangle 355"/>
            <p:cNvSpPr>
              <a:spLocks noChangeArrowheads="1"/>
            </p:cNvSpPr>
            <p:nvPr/>
          </p:nvSpPr>
          <p:spPr bwMode="auto">
            <a:xfrm>
              <a:off x="3530" y="1930"/>
              <a:ext cx="6" cy="1214"/>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948" name="Rectangle 356"/>
            <p:cNvSpPr>
              <a:spLocks noChangeArrowheads="1"/>
            </p:cNvSpPr>
            <p:nvPr/>
          </p:nvSpPr>
          <p:spPr bwMode="auto">
            <a:xfrm>
              <a:off x="3536" y="1930"/>
              <a:ext cx="7" cy="1214"/>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949" name="Rectangle 357"/>
            <p:cNvSpPr>
              <a:spLocks noChangeArrowheads="1"/>
            </p:cNvSpPr>
            <p:nvPr/>
          </p:nvSpPr>
          <p:spPr bwMode="auto">
            <a:xfrm>
              <a:off x="3543" y="1930"/>
              <a:ext cx="7" cy="1214"/>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950" name="Rectangle 358"/>
            <p:cNvSpPr>
              <a:spLocks noChangeArrowheads="1"/>
            </p:cNvSpPr>
            <p:nvPr/>
          </p:nvSpPr>
          <p:spPr bwMode="auto">
            <a:xfrm>
              <a:off x="3550" y="1930"/>
              <a:ext cx="7" cy="1214"/>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951" name="Rectangle 359"/>
            <p:cNvSpPr>
              <a:spLocks noChangeArrowheads="1"/>
            </p:cNvSpPr>
            <p:nvPr/>
          </p:nvSpPr>
          <p:spPr bwMode="auto">
            <a:xfrm>
              <a:off x="3557" y="1930"/>
              <a:ext cx="7" cy="1214"/>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952" name="Rectangle 360"/>
            <p:cNvSpPr>
              <a:spLocks noChangeArrowheads="1"/>
            </p:cNvSpPr>
            <p:nvPr/>
          </p:nvSpPr>
          <p:spPr bwMode="auto">
            <a:xfrm>
              <a:off x="3564" y="1930"/>
              <a:ext cx="6" cy="1214"/>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953" name="Rectangle 361"/>
            <p:cNvSpPr>
              <a:spLocks noChangeArrowheads="1"/>
            </p:cNvSpPr>
            <p:nvPr/>
          </p:nvSpPr>
          <p:spPr bwMode="auto">
            <a:xfrm>
              <a:off x="3401" y="1930"/>
              <a:ext cx="169" cy="1214"/>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954" name="Rectangle 362"/>
            <p:cNvSpPr>
              <a:spLocks noChangeArrowheads="1"/>
            </p:cNvSpPr>
            <p:nvPr/>
          </p:nvSpPr>
          <p:spPr bwMode="auto">
            <a:xfrm>
              <a:off x="3604" y="1924"/>
              <a:ext cx="7" cy="1220"/>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955" name="Rectangle 363"/>
            <p:cNvSpPr>
              <a:spLocks noChangeArrowheads="1"/>
            </p:cNvSpPr>
            <p:nvPr/>
          </p:nvSpPr>
          <p:spPr bwMode="auto">
            <a:xfrm>
              <a:off x="3611" y="1924"/>
              <a:ext cx="7" cy="1220"/>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956" name="Rectangle 364"/>
            <p:cNvSpPr>
              <a:spLocks noChangeArrowheads="1"/>
            </p:cNvSpPr>
            <p:nvPr/>
          </p:nvSpPr>
          <p:spPr bwMode="auto">
            <a:xfrm>
              <a:off x="3618" y="1924"/>
              <a:ext cx="7" cy="1220"/>
            </a:xfrm>
            <a:prstGeom prst="rect">
              <a:avLst/>
            </a:prstGeom>
            <a:solidFill>
              <a:srgbClr val="008D00"/>
            </a:solidFill>
            <a:ln w="9525">
              <a:noFill/>
              <a:miter lim="800000"/>
              <a:headEnd/>
              <a:tailEnd/>
            </a:ln>
          </p:spPr>
          <p:txBody>
            <a:bodyPr/>
            <a:lstStyle/>
            <a:p>
              <a:pPr>
                <a:defRPr/>
              </a:pPr>
              <a:endParaRPr lang="en-US">
                <a:latin typeface="Arial" charset="0"/>
              </a:endParaRPr>
            </a:p>
          </p:txBody>
        </p:sp>
        <p:sp>
          <p:nvSpPr>
            <p:cNvPr id="622957" name="Rectangle 365"/>
            <p:cNvSpPr>
              <a:spLocks noChangeArrowheads="1"/>
            </p:cNvSpPr>
            <p:nvPr/>
          </p:nvSpPr>
          <p:spPr bwMode="auto">
            <a:xfrm>
              <a:off x="3625" y="1924"/>
              <a:ext cx="7" cy="1220"/>
            </a:xfrm>
            <a:prstGeom prst="rect">
              <a:avLst/>
            </a:prstGeom>
            <a:solidFill>
              <a:srgbClr val="009C00"/>
            </a:solidFill>
            <a:ln w="9525">
              <a:noFill/>
              <a:miter lim="800000"/>
              <a:headEnd/>
              <a:tailEnd/>
            </a:ln>
          </p:spPr>
          <p:txBody>
            <a:bodyPr/>
            <a:lstStyle/>
            <a:p>
              <a:pPr>
                <a:defRPr/>
              </a:pPr>
              <a:endParaRPr lang="en-US">
                <a:latin typeface="Arial" charset="0"/>
              </a:endParaRPr>
            </a:p>
          </p:txBody>
        </p:sp>
        <p:sp>
          <p:nvSpPr>
            <p:cNvPr id="622958" name="Rectangle 366"/>
            <p:cNvSpPr>
              <a:spLocks noChangeArrowheads="1"/>
            </p:cNvSpPr>
            <p:nvPr/>
          </p:nvSpPr>
          <p:spPr bwMode="auto">
            <a:xfrm>
              <a:off x="3632" y="1924"/>
              <a:ext cx="6" cy="1220"/>
            </a:xfrm>
            <a:prstGeom prst="rect">
              <a:avLst/>
            </a:prstGeom>
            <a:solidFill>
              <a:srgbClr val="00AD00"/>
            </a:solidFill>
            <a:ln w="9525">
              <a:noFill/>
              <a:miter lim="800000"/>
              <a:headEnd/>
              <a:tailEnd/>
            </a:ln>
          </p:spPr>
          <p:txBody>
            <a:bodyPr/>
            <a:lstStyle/>
            <a:p>
              <a:pPr>
                <a:defRPr/>
              </a:pPr>
              <a:endParaRPr lang="en-US">
                <a:latin typeface="Arial" charset="0"/>
              </a:endParaRPr>
            </a:p>
          </p:txBody>
        </p:sp>
        <p:sp>
          <p:nvSpPr>
            <p:cNvPr id="622959" name="Rectangle 367"/>
            <p:cNvSpPr>
              <a:spLocks noChangeArrowheads="1"/>
            </p:cNvSpPr>
            <p:nvPr/>
          </p:nvSpPr>
          <p:spPr bwMode="auto">
            <a:xfrm>
              <a:off x="3638" y="1924"/>
              <a:ext cx="7" cy="1220"/>
            </a:xfrm>
            <a:prstGeom prst="rect">
              <a:avLst/>
            </a:prstGeom>
            <a:solidFill>
              <a:srgbClr val="00C000"/>
            </a:solidFill>
            <a:ln w="9525">
              <a:noFill/>
              <a:miter lim="800000"/>
              <a:headEnd/>
              <a:tailEnd/>
            </a:ln>
          </p:spPr>
          <p:txBody>
            <a:bodyPr/>
            <a:lstStyle/>
            <a:p>
              <a:pPr>
                <a:defRPr/>
              </a:pPr>
              <a:endParaRPr lang="en-US">
                <a:latin typeface="Arial" charset="0"/>
              </a:endParaRPr>
            </a:p>
          </p:txBody>
        </p:sp>
        <p:sp>
          <p:nvSpPr>
            <p:cNvPr id="622960" name="Rectangle 368"/>
            <p:cNvSpPr>
              <a:spLocks noChangeArrowheads="1"/>
            </p:cNvSpPr>
            <p:nvPr/>
          </p:nvSpPr>
          <p:spPr bwMode="auto">
            <a:xfrm>
              <a:off x="3645" y="1924"/>
              <a:ext cx="7" cy="1220"/>
            </a:xfrm>
            <a:prstGeom prst="rect">
              <a:avLst/>
            </a:prstGeom>
            <a:solidFill>
              <a:srgbClr val="00D100"/>
            </a:solidFill>
            <a:ln w="9525">
              <a:noFill/>
              <a:miter lim="800000"/>
              <a:headEnd/>
              <a:tailEnd/>
            </a:ln>
          </p:spPr>
          <p:txBody>
            <a:bodyPr/>
            <a:lstStyle/>
            <a:p>
              <a:pPr>
                <a:defRPr/>
              </a:pPr>
              <a:endParaRPr lang="en-US">
                <a:latin typeface="Arial" charset="0"/>
              </a:endParaRPr>
            </a:p>
          </p:txBody>
        </p:sp>
        <p:sp>
          <p:nvSpPr>
            <p:cNvPr id="622961" name="Rectangle 369"/>
            <p:cNvSpPr>
              <a:spLocks noChangeArrowheads="1"/>
            </p:cNvSpPr>
            <p:nvPr/>
          </p:nvSpPr>
          <p:spPr bwMode="auto">
            <a:xfrm>
              <a:off x="3652" y="1924"/>
              <a:ext cx="7" cy="1220"/>
            </a:xfrm>
            <a:prstGeom prst="rect">
              <a:avLst/>
            </a:prstGeom>
            <a:solidFill>
              <a:srgbClr val="00E100"/>
            </a:solidFill>
            <a:ln w="9525">
              <a:noFill/>
              <a:miter lim="800000"/>
              <a:headEnd/>
              <a:tailEnd/>
            </a:ln>
          </p:spPr>
          <p:txBody>
            <a:bodyPr/>
            <a:lstStyle/>
            <a:p>
              <a:pPr>
                <a:defRPr/>
              </a:pPr>
              <a:endParaRPr lang="en-US">
                <a:latin typeface="Arial" charset="0"/>
              </a:endParaRPr>
            </a:p>
          </p:txBody>
        </p:sp>
        <p:sp>
          <p:nvSpPr>
            <p:cNvPr id="622962" name="Rectangle 370"/>
            <p:cNvSpPr>
              <a:spLocks noChangeArrowheads="1"/>
            </p:cNvSpPr>
            <p:nvPr/>
          </p:nvSpPr>
          <p:spPr bwMode="auto">
            <a:xfrm>
              <a:off x="3659" y="1924"/>
              <a:ext cx="6" cy="1220"/>
            </a:xfrm>
            <a:prstGeom prst="rect">
              <a:avLst/>
            </a:prstGeom>
            <a:solidFill>
              <a:srgbClr val="00EC00"/>
            </a:solidFill>
            <a:ln w="9525">
              <a:noFill/>
              <a:miter lim="800000"/>
              <a:headEnd/>
              <a:tailEnd/>
            </a:ln>
          </p:spPr>
          <p:txBody>
            <a:bodyPr/>
            <a:lstStyle/>
            <a:p>
              <a:pPr>
                <a:defRPr/>
              </a:pPr>
              <a:endParaRPr lang="en-US">
                <a:latin typeface="Arial" charset="0"/>
              </a:endParaRPr>
            </a:p>
          </p:txBody>
        </p:sp>
        <p:sp>
          <p:nvSpPr>
            <p:cNvPr id="622963" name="Rectangle 371"/>
            <p:cNvSpPr>
              <a:spLocks noChangeArrowheads="1"/>
            </p:cNvSpPr>
            <p:nvPr/>
          </p:nvSpPr>
          <p:spPr bwMode="auto">
            <a:xfrm>
              <a:off x="3665" y="1924"/>
              <a:ext cx="7" cy="1220"/>
            </a:xfrm>
            <a:prstGeom prst="rect">
              <a:avLst/>
            </a:prstGeom>
            <a:solidFill>
              <a:srgbClr val="00F400"/>
            </a:solidFill>
            <a:ln w="9525">
              <a:noFill/>
              <a:miter lim="800000"/>
              <a:headEnd/>
              <a:tailEnd/>
            </a:ln>
          </p:spPr>
          <p:txBody>
            <a:bodyPr/>
            <a:lstStyle/>
            <a:p>
              <a:pPr>
                <a:defRPr/>
              </a:pPr>
              <a:endParaRPr lang="en-US">
                <a:latin typeface="Arial" charset="0"/>
              </a:endParaRPr>
            </a:p>
          </p:txBody>
        </p:sp>
        <p:sp>
          <p:nvSpPr>
            <p:cNvPr id="622964" name="Rectangle 372"/>
            <p:cNvSpPr>
              <a:spLocks noChangeArrowheads="1"/>
            </p:cNvSpPr>
            <p:nvPr/>
          </p:nvSpPr>
          <p:spPr bwMode="auto">
            <a:xfrm>
              <a:off x="3672" y="1924"/>
              <a:ext cx="7" cy="1220"/>
            </a:xfrm>
            <a:prstGeom prst="rect">
              <a:avLst/>
            </a:prstGeom>
            <a:solidFill>
              <a:srgbClr val="00FB00"/>
            </a:solidFill>
            <a:ln w="9525">
              <a:noFill/>
              <a:miter lim="800000"/>
              <a:headEnd/>
              <a:tailEnd/>
            </a:ln>
          </p:spPr>
          <p:txBody>
            <a:bodyPr/>
            <a:lstStyle/>
            <a:p>
              <a:pPr>
                <a:defRPr/>
              </a:pPr>
              <a:endParaRPr lang="en-US">
                <a:latin typeface="Arial" charset="0"/>
              </a:endParaRPr>
            </a:p>
          </p:txBody>
        </p:sp>
        <p:sp>
          <p:nvSpPr>
            <p:cNvPr id="622965" name="Rectangle 373"/>
            <p:cNvSpPr>
              <a:spLocks noChangeArrowheads="1"/>
            </p:cNvSpPr>
            <p:nvPr/>
          </p:nvSpPr>
          <p:spPr bwMode="auto">
            <a:xfrm>
              <a:off x="3679" y="1924"/>
              <a:ext cx="14" cy="1220"/>
            </a:xfrm>
            <a:prstGeom prst="rect">
              <a:avLst/>
            </a:prstGeom>
            <a:solidFill>
              <a:srgbClr val="00FE00"/>
            </a:solidFill>
            <a:ln w="9525">
              <a:noFill/>
              <a:miter lim="800000"/>
              <a:headEnd/>
              <a:tailEnd/>
            </a:ln>
          </p:spPr>
          <p:txBody>
            <a:bodyPr/>
            <a:lstStyle/>
            <a:p>
              <a:pPr>
                <a:defRPr/>
              </a:pPr>
              <a:endParaRPr lang="en-US">
                <a:latin typeface="Arial" charset="0"/>
              </a:endParaRPr>
            </a:p>
          </p:txBody>
        </p:sp>
        <p:sp>
          <p:nvSpPr>
            <p:cNvPr id="622966" name="Rectangle 374"/>
            <p:cNvSpPr>
              <a:spLocks noChangeArrowheads="1"/>
            </p:cNvSpPr>
            <p:nvPr/>
          </p:nvSpPr>
          <p:spPr bwMode="auto">
            <a:xfrm>
              <a:off x="3693" y="1924"/>
              <a:ext cx="6" cy="1220"/>
            </a:xfrm>
            <a:prstGeom prst="rect">
              <a:avLst/>
            </a:prstGeom>
            <a:solidFill>
              <a:srgbClr val="00FB00"/>
            </a:solidFill>
            <a:ln w="9525">
              <a:noFill/>
              <a:miter lim="800000"/>
              <a:headEnd/>
              <a:tailEnd/>
            </a:ln>
          </p:spPr>
          <p:txBody>
            <a:bodyPr/>
            <a:lstStyle/>
            <a:p>
              <a:pPr>
                <a:defRPr/>
              </a:pPr>
              <a:endParaRPr lang="en-US">
                <a:latin typeface="Arial" charset="0"/>
              </a:endParaRPr>
            </a:p>
          </p:txBody>
        </p:sp>
        <p:sp>
          <p:nvSpPr>
            <p:cNvPr id="622967" name="Rectangle 375"/>
            <p:cNvSpPr>
              <a:spLocks noChangeArrowheads="1"/>
            </p:cNvSpPr>
            <p:nvPr/>
          </p:nvSpPr>
          <p:spPr bwMode="auto">
            <a:xfrm>
              <a:off x="3699" y="1924"/>
              <a:ext cx="7" cy="1220"/>
            </a:xfrm>
            <a:prstGeom prst="rect">
              <a:avLst/>
            </a:prstGeom>
            <a:solidFill>
              <a:srgbClr val="00F400"/>
            </a:solidFill>
            <a:ln w="9525">
              <a:noFill/>
              <a:miter lim="800000"/>
              <a:headEnd/>
              <a:tailEnd/>
            </a:ln>
          </p:spPr>
          <p:txBody>
            <a:bodyPr/>
            <a:lstStyle/>
            <a:p>
              <a:pPr>
                <a:defRPr/>
              </a:pPr>
              <a:endParaRPr lang="en-US">
                <a:latin typeface="Arial" charset="0"/>
              </a:endParaRPr>
            </a:p>
          </p:txBody>
        </p:sp>
        <p:sp>
          <p:nvSpPr>
            <p:cNvPr id="622968" name="Rectangle 376"/>
            <p:cNvSpPr>
              <a:spLocks noChangeArrowheads="1"/>
            </p:cNvSpPr>
            <p:nvPr/>
          </p:nvSpPr>
          <p:spPr bwMode="auto">
            <a:xfrm>
              <a:off x="3706" y="1924"/>
              <a:ext cx="7" cy="1220"/>
            </a:xfrm>
            <a:prstGeom prst="rect">
              <a:avLst/>
            </a:prstGeom>
            <a:solidFill>
              <a:srgbClr val="00EC00"/>
            </a:solidFill>
            <a:ln w="9525">
              <a:noFill/>
              <a:miter lim="800000"/>
              <a:headEnd/>
              <a:tailEnd/>
            </a:ln>
          </p:spPr>
          <p:txBody>
            <a:bodyPr/>
            <a:lstStyle/>
            <a:p>
              <a:pPr>
                <a:defRPr/>
              </a:pPr>
              <a:endParaRPr lang="en-US">
                <a:latin typeface="Arial" charset="0"/>
              </a:endParaRPr>
            </a:p>
          </p:txBody>
        </p:sp>
        <p:sp>
          <p:nvSpPr>
            <p:cNvPr id="622969" name="Rectangle 377"/>
            <p:cNvSpPr>
              <a:spLocks noChangeArrowheads="1"/>
            </p:cNvSpPr>
            <p:nvPr/>
          </p:nvSpPr>
          <p:spPr bwMode="auto">
            <a:xfrm>
              <a:off x="3713" y="1924"/>
              <a:ext cx="7" cy="1220"/>
            </a:xfrm>
            <a:prstGeom prst="rect">
              <a:avLst/>
            </a:prstGeom>
            <a:solidFill>
              <a:srgbClr val="00E100"/>
            </a:solidFill>
            <a:ln w="9525">
              <a:noFill/>
              <a:miter lim="800000"/>
              <a:headEnd/>
              <a:tailEnd/>
            </a:ln>
          </p:spPr>
          <p:txBody>
            <a:bodyPr/>
            <a:lstStyle/>
            <a:p>
              <a:pPr>
                <a:defRPr/>
              </a:pPr>
              <a:endParaRPr lang="en-US">
                <a:latin typeface="Arial" charset="0"/>
              </a:endParaRPr>
            </a:p>
          </p:txBody>
        </p:sp>
        <p:sp>
          <p:nvSpPr>
            <p:cNvPr id="622970" name="Rectangle 378"/>
            <p:cNvSpPr>
              <a:spLocks noChangeArrowheads="1"/>
            </p:cNvSpPr>
            <p:nvPr/>
          </p:nvSpPr>
          <p:spPr bwMode="auto">
            <a:xfrm>
              <a:off x="3720" y="1924"/>
              <a:ext cx="7" cy="1220"/>
            </a:xfrm>
            <a:prstGeom prst="rect">
              <a:avLst/>
            </a:prstGeom>
            <a:solidFill>
              <a:srgbClr val="00D100"/>
            </a:solidFill>
            <a:ln w="9525">
              <a:noFill/>
              <a:miter lim="800000"/>
              <a:headEnd/>
              <a:tailEnd/>
            </a:ln>
          </p:spPr>
          <p:txBody>
            <a:bodyPr/>
            <a:lstStyle/>
            <a:p>
              <a:pPr>
                <a:defRPr/>
              </a:pPr>
              <a:endParaRPr lang="en-US">
                <a:latin typeface="Arial" charset="0"/>
              </a:endParaRPr>
            </a:p>
          </p:txBody>
        </p:sp>
        <p:sp>
          <p:nvSpPr>
            <p:cNvPr id="622971" name="Rectangle 379"/>
            <p:cNvSpPr>
              <a:spLocks noChangeArrowheads="1"/>
            </p:cNvSpPr>
            <p:nvPr/>
          </p:nvSpPr>
          <p:spPr bwMode="auto">
            <a:xfrm>
              <a:off x="3727" y="1924"/>
              <a:ext cx="6" cy="1220"/>
            </a:xfrm>
            <a:prstGeom prst="rect">
              <a:avLst/>
            </a:prstGeom>
            <a:solidFill>
              <a:srgbClr val="00C000"/>
            </a:solidFill>
            <a:ln w="9525">
              <a:noFill/>
              <a:miter lim="800000"/>
              <a:headEnd/>
              <a:tailEnd/>
            </a:ln>
          </p:spPr>
          <p:txBody>
            <a:bodyPr/>
            <a:lstStyle/>
            <a:p>
              <a:pPr>
                <a:defRPr/>
              </a:pPr>
              <a:endParaRPr lang="en-US">
                <a:latin typeface="Arial" charset="0"/>
              </a:endParaRPr>
            </a:p>
          </p:txBody>
        </p:sp>
        <p:sp>
          <p:nvSpPr>
            <p:cNvPr id="622972" name="Rectangle 380"/>
            <p:cNvSpPr>
              <a:spLocks noChangeArrowheads="1"/>
            </p:cNvSpPr>
            <p:nvPr/>
          </p:nvSpPr>
          <p:spPr bwMode="auto">
            <a:xfrm>
              <a:off x="3733" y="1924"/>
              <a:ext cx="7" cy="1220"/>
            </a:xfrm>
            <a:prstGeom prst="rect">
              <a:avLst/>
            </a:prstGeom>
            <a:solidFill>
              <a:srgbClr val="00AD00"/>
            </a:solidFill>
            <a:ln w="9525">
              <a:noFill/>
              <a:miter lim="800000"/>
              <a:headEnd/>
              <a:tailEnd/>
            </a:ln>
          </p:spPr>
          <p:txBody>
            <a:bodyPr/>
            <a:lstStyle/>
            <a:p>
              <a:pPr>
                <a:defRPr/>
              </a:pPr>
              <a:endParaRPr lang="en-US">
                <a:latin typeface="Arial" charset="0"/>
              </a:endParaRPr>
            </a:p>
          </p:txBody>
        </p:sp>
        <p:sp>
          <p:nvSpPr>
            <p:cNvPr id="622973" name="Rectangle 381"/>
            <p:cNvSpPr>
              <a:spLocks noChangeArrowheads="1"/>
            </p:cNvSpPr>
            <p:nvPr/>
          </p:nvSpPr>
          <p:spPr bwMode="auto">
            <a:xfrm>
              <a:off x="3740" y="1924"/>
              <a:ext cx="7" cy="1220"/>
            </a:xfrm>
            <a:prstGeom prst="rect">
              <a:avLst/>
            </a:prstGeom>
            <a:solidFill>
              <a:srgbClr val="009C00"/>
            </a:solidFill>
            <a:ln w="9525">
              <a:noFill/>
              <a:miter lim="800000"/>
              <a:headEnd/>
              <a:tailEnd/>
            </a:ln>
          </p:spPr>
          <p:txBody>
            <a:bodyPr/>
            <a:lstStyle/>
            <a:p>
              <a:pPr>
                <a:defRPr/>
              </a:pPr>
              <a:endParaRPr lang="en-US">
                <a:latin typeface="Arial" charset="0"/>
              </a:endParaRPr>
            </a:p>
          </p:txBody>
        </p:sp>
        <p:sp>
          <p:nvSpPr>
            <p:cNvPr id="622974" name="Rectangle 382"/>
            <p:cNvSpPr>
              <a:spLocks noChangeArrowheads="1"/>
            </p:cNvSpPr>
            <p:nvPr/>
          </p:nvSpPr>
          <p:spPr bwMode="auto">
            <a:xfrm>
              <a:off x="3747" y="1924"/>
              <a:ext cx="7" cy="1220"/>
            </a:xfrm>
            <a:prstGeom prst="rect">
              <a:avLst/>
            </a:prstGeom>
            <a:solidFill>
              <a:srgbClr val="008D00"/>
            </a:solidFill>
            <a:ln w="9525">
              <a:noFill/>
              <a:miter lim="800000"/>
              <a:headEnd/>
              <a:tailEnd/>
            </a:ln>
          </p:spPr>
          <p:txBody>
            <a:bodyPr/>
            <a:lstStyle/>
            <a:p>
              <a:pPr>
                <a:defRPr/>
              </a:pPr>
              <a:endParaRPr lang="en-US">
                <a:latin typeface="Arial" charset="0"/>
              </a:endParaRPr>
            </a:p>
          </p:txBody>
        </p:sp>
        <p:sp>
          <p:nvSpPr>
            <p:cNvPr id="622975" name="Rectangle 383"/>
            <p:cNvSpPr>
              <a:spLocks noChangeArrowheads="1"/>
            </p:cNvSpPr>
            <p:nvPr/>
          </p:nvSpPr>
          <p:spPr bwMode="auto">
            <a:xfrm>
              <a:off x="3754" y="1924"/>
              <a:ext cx="7" cy="1220"/>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976" name="Rectangle 384"/>
            <p:cNvSpPr>
              <a:spLocks noChangeArrowheads="1"/>
            </p:cNvSpPr>
            <p:nvPr/>
          </p:nvSpPr>
          <p:spPr bwMode="auto">
            <a:xfrm>
              <a:off x="3761" y="1924"/>
              <a:ext cx="6" cy="1220"/>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977" name="Rectangle 385"/>
            <p:cNvSpPr>
              <a:spLocks noChangeArrowheads="1"/>
            </p:cNvSpPr>
            <p:nvPr/>
          </p:nvSpPr>
          <p:spPr bwMode="auto">
            <a:xfrm>
              <a:off x="3604" y="1924"/>
              <a:ext cx="163" cy="1220"/>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978" name="Rectangle 386"/>
            <p:cNvSpPr>
              <a:spLocks noChangeArrowheads="1"/>
            </p:cNvSpPr>
            <p:nvPr/>
          </p:nvSpPr>
          <p:spPr bwMode="auto">
            <a:xfrm>
              <a:off x="3801" y="1936"/>
              <a:ext cx="7" cy="1208"/>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979" name="Rectangle 387"/>
            <p:cNvSpPr>
              <a:spLocks noChangeArrowheads="1"/>
            </p:cNvSpPr>
            <p:nvPr/>
          </p:nvSpPr>
          <p:spPr bwMode="auto">
            <a:xfrm>
              <a:off x="3808" y="1936"/>
              <a:ext cx="7" cy="1208"/>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980" name="Rectangle 388"/>
            <p:cNvSpPr>
              <a:spLocks noChangeArrowheads="1"/>
            </p:cNvSpPr>
            <p:nvPr/>
          </p:nvSpPr>
          <p:spPr bwMode="auto">
            <a:xfrm>
              <a:off x="3815" y="1936"/>
              <a:ext cx="7" cy="1208"/>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981" name="Rectangle 389"/>
            <p:cNvSpPr>
              <a:spLocks noChangeArrowheads="1"/>
            </p:cNvSpPr>
            <p:nvPr/>
          </p:nvSpPr>
          <p:spPr bwMode="auto">
            <a:xfrm>
              <a:off x="3822" y="1936"/>
              <a:ext cx="6" cy="1208"/>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982" name="Rectangle 390"/>
            <p:cNvSpPr>
              <a:spLocks noChangeArrowheads="1"/>
            </p:cNvSpPr>
            <p:nvPr/>
          </p:nvSpPr>
          <p:spPr bwMode="auto">
            <a:xfrm>
              <a:off x="3828" y="1936"/>
              <a:ext cx="7" cy="1208"/>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983" name="Rectangle 391"/>
            <p:cNvSpPr>
              <a:spLocks noChangeArrowheads="1"/>
            </p:cNvSpPr>
            <p:nvPr/>
          </p:nvSpPr>
          <p:spPr bwMode="auto">
            <a:xfrm>
              <a:off x="3835" y="1936"/>
              <a:ext cx="7" cy="1208"/>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984" name="Rectangle 392"/>
            <p:cNvSpPr>
              <a:spLocks noChangeArrowheads="1"/>
            </p:cNvSpPr>
            <p:nvPr/>
          </p:nvSpPr>
          <p:spPr bwMode="auto">
            <a:xfrm>
              <a:off x="3842" y="1936"/>
              <a:ext cx="7" cy="1208"/>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985" name="Rectangle 393"/>
            <p:cNvSpPr>
              <a:spLocks noChangeArrowheads="1"/>
            </p:cNvSpPr>
            <p:nvPr/>
          </p:nvSpPr>
          <p:spPr bwMode="auto">
            <a:xfrm>
              <a:off x="3849" y="1936"/>
              <a:ext cx="7" cy="1208"/>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986" name="Rectangle 394"/>
            <p:cNvSpPr>
              <a:spLocks noChangeArrowheads="1"/>
            </p:cNvSpPr>
            <p:nvPr/>
          </p:nvSpPr>
          <p:spPr bwMode="auto">
            <a:xfrm>
              <a:off x="3856" y="1936"/>
              <a:ext cx="6" cy="1208"/>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987" name="Rectangle 395"/>
            <p:cNvSpPr>
              <a:spLocks noChangeArrowheads="1"/>
            </p:cNvSpPr>
            <p:nvPr/>
          </p:nvSpPr>
          <p:spPr bwMode="auto">
            <a:xfrm>
              <a:off x="3862" y="1936"/>
              <a:ext cx="7" cy="1208"/>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988" name="Rectangle 396"/>
            <p:cNvSpPr>
              <a:spLocks noChangeArrowheads="1"/>
            </p:cNvSpPr>
            <p:nvPr/>
          </p:nvSpPr>
          <p:spPr bwMode="auto">
            <a:xfrm>
              <a:off x="3869" y="1936"/>
              <a:ext cx="7" cy="1208"/>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989" name="Rectangle 397"/>
            <p:cNvSpPr>
              <a:spLocks noChangeArrowheads="1"/>
            </p:cNvSpPr>
            <p:nvPr/>
          </p:nvSpPr>
          <p:spPr bwMode="auto">
            <a:xfrm>
              <a:off x="3876" y="1936"/>
              <a:ext cx="7" cy="1208"/>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990" name="Rectangle 398"/>
            <p:cNvSpPr>
              <a:spLocks noChangeArrowheads="1"/>
            </p:cNvSpPr>
            <p:nvPr/>
          </p:nvSpPr>
          <p:spPr bwMode="auto">
            <a:xfrm>
              <a:off x="3883" y="1936"/>
              <a:ext cx="7" cy="1208"/>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991" name="Rectangle 399"/>
            <p:cNvSpPr>
              <a:spLocks noChangeArrowheads="1"/>
            </p:cNvSpPr>
            <p:nvPr/>
          </p:nvSpPr>
          <p:spPr bwMode="auto">
            <a:xfrm>
              <a:off x="3890" y="1936"/>
              <a:ext cx="6" cy="1208"/>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992" name="Rectangle 400"/>
            <p:cNvSpPr>
              <a:spLocks noChangeArrowheads="1"/>
            </p:cNvSpPr>
            <p:nvPr/>
          </p:nvSpPr>
          <p:spPr bwMode="auto">
            <a:xfrm>
              <a:off x="3896" y="1936"/>
              <a:ext cx="7" cy="1208"/>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993" name="Rectangle 401"/>
            <p:cNvSpPr>
              <a:spLocks noChangeArrowheads="1"/>
            </p:cNvSpPr>
            <p:nvPr/>
          </p:nvSpPr>
          <p:spPr bwMode="auto">
            <a:xfrm>
              <a:off x="3903" y="1936"/>
              <a:ext cx="7" cy="1208"/>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994" name="Rectangle 402"/>
            <p:cNvSpPr>
              <a:spLocks noChangeArrowheads="1"/>
            </p:cNvSpPr>
            <p:nvPr/>
          </p:nvSpPr>
          <p:spPr bwMode="auto">
            <a:xfrm>
              <a:off x="3910" y="1936"/>
              <a:ext cx="7" cy="1208"/>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995" name="Rectangle 403"/>
            <p:cNvSpPr>
              <a:spLocks noChangeArrowheads="1"/>
            </p:cNvSpPr>
            <p:nvPr/>
          </p:nvSpPr>
          <p:spPr bwMode="auto">
            <a:xfrm>
              <a:off x="3917" y="1936"/>
              <a:ext cx="6" cy="1208"/>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996" name="Rectangle 404"/>
            <p:cNvSpPr>
              <a:spLocks noChangeArrowheads="1"/>
            </p:cNvSpPr>
            <p:nvPr/>
          </p:nvSpPr>
          <p:spPr bwMode="auto">
            <a:xfrm>
              <a:off x="3923" y="1936"/>
              <a:ext cx="7" cy="1208"/>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997" name="Rectangle 405"/>
            <p:cNvSpPr>
              <a:spLocks noChangeArrowheads="1"/>
            </p:cNvSpPr>
            <p:nvPr/>
          </p:nvSpPr>
          <p:spPr bwMode="auto">
            <a:xfrm>
              <a:off x="3930" y="1936"/>
              <a:ext cx="7" cy="1208"/>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998" name="Rectangle 406"/>
            <p:cNvSpPr>
              <a:spLocks noChangeArrowheads="1"/>
            </p:cNvSpPr>
            <p:nvPr/>
          </p:nvSpPr>
          <p:spPr bwMode="auto">
            <a:xfrm>
              <a:off x="3937" y="1936"/>
              <a:ext cx="7" cy="1208"/>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999" name="Rectangle 407"/>
            <p:cNvSpPr>
              <a:spLocks noChangeArrowheads="1"/>
            </p:cNvSpPr>
            <p:nvPr/>
          </p:nvSpPr>
          <p:spPr bwMode="auto">
            <a:xfrm>
              <a:off x="3944" y="1936"/>
              <a:ext cx="7" cy="1208"/>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000" name="Rectangle 408"/>
            <p:cNvSpPr>
              <a:spLocks noChangeArrowheads="1"/>
            </p:cNvSpPr>
            <p:nvPr/>
          </p:nvSpPr>
          <p:spPr bwMode="auto">
            <a:xfrm>
              <a:off x="3951" y="1936"/>
              <a:ext cx="6" cy="1208"/>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001" name="Rectangle 409"/>
            <p:cNvSpPr>
              <a:spLocks noChangeArrowheads="1"/>
            </p:cNvSpPr>
            <p:nvPr/>
          </p:nvSpPr>
          <p:spPr bwMode="auto">
            <a:xfrm>
              <a:off x="3957" y="1936"/>
              <a:ext cx="7" cy="1208"/>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002" name="Rectangle 410"/>
            <p:cNvSpPr>
              <a:spLocks noChangeArrowheads="1"/>
            </p:cNvSpPr>
            <p:nvPr/>
          </p:nvSpPr>
          <p:spPr bwMode="auto">
            <a:xfrm>
              <a:off x="3964" y="1936"/>
              <a:ext cx="7" cy="1208"/>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003" name="Rectangle 411"/>
            <p:cNvSpPr>
              <a:spLocks noChangeArrowheads="1"/>
            </p:cNvSpPr>
            <p:nvPr/>
          </p:nvSpPr>
          <p:spPr bwMode="auto">
            <a:xfrm>
              <a:off x="3801" y="1936"/>
              <a:ext cx="170" cy="1208"/>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004" name="Rectangle 412"/>
            <p:cNvSpPr>
              <a:spLocks noChangeArrowheads="1"/>
            </p:cNvSpPr>
            <p:nvPr/>
          </p:nvSpPr>
          <p:spPr bwMode="auto">
            <a:xfrm>
              <a:off x="4005" y="1972"/>
              <a:ext cx="7" cy="1172"/>
            </a:xfrm>
            <a:prstGeom prst="rect">
              <a:avLst/>
            </a:prstGeom>
            <a:solidFill>
              <a:srgbClr val="007900"/>
            </a:solidFill>
            <a:ln w="9525">
              <a:noFill/>
              <a:miter lim="800000"/>
              <a:headEnd/>
              <a:tailEnd/>
            </a:ln>
          </p:spPr>
          <p:txBody>
            <a:bodyPr/>
            <a:lstStyle/>
            <a:p>
              <a:pPr>
                <a:defRPr/>
              </a:pPr>
              <a:endParaRPr lang="en-US">
                <a:latin typeface="Arial" charset="0"/>
              </a:endParaRPr>
            </a:p>
          </p:txBody>
        </p:sp>
      </p:grpSp>
      <p:grpSp>
        <p:nvGrpSpPr>
          <p:cNvPr id="86027" name="Group 614"/>
          <p:cNvGrpSpPr>
            <a:grpSpLocks/>
          </p:cNvGrpSpPr>
          <p:nvPr/>
        </p:nvGrpSpPr>
        <p:grpSpPr bwMode="auto">
          <a:xfrm>
            <a:off x="7310438" y="3082926"/>
            <a:ext cx="2468562" cy="1908175"/>
            <a:chOff x="4005" y="1942"/>
            <a:chExt cx="1555" cy="1202"/>
          </a:xfrm>
        </p:grpSpPr>
        <p:sp>
          <p:nvSpPr>
            <p:cNvPr id="623006" name="Rectangle 414"/>
            <p:cNvSpPr>
              <a:spLocks noChangeArrowheads="1"/>
            </p:cNvSpPr>
            <p:nvPr/>
          </p:nvSpPr>
          <p:spPr bwMode="auto">
            <a:xfrm>
              <a:off x="4012" y="1972"/>
              <a:ext cx="7" cy="117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007" name="Rectangle 415"/>
            <p:cNvSpPr>
              <a:spLocks noChangeArrowheads="1"/>
            </p:cNvSpPr>
            <p:nvPr/>
          </p:nvSpPr>
          <p:spPr bwMode="auto">
            <a:xfrm>
              <a:off x="4019" y="1972"/>
              <a:ext cx="6" cy="117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008" name="Rectangle 416"/>
            <p:cNvSpPr>
              <a:spLocks noChangeArrowheads="1"/>
            </p:cNvSpPr>
            <p:nvPr/>
          </p:nvSpPr>
          <p:spPr bwMode="auto">
            <a:xfrm>
              <a:off x="4025" y="1972"/>
              <a:ext cx="7" cy="117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009" name="Rectangle 417"/>
            <p:cNvSpPr>
              <a:spLocks noChangeArrowheads="1"/>
            </p:cNvSpPr>
            <p:nvPr/>
          </p:nvSpPr>
          <p:spPr bwMode="auto">
            <a:xfrm>
              <a:off x="4032" y="1972"/>
              <a:ext cx="7" cy="117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010" name="Rectangle 418"/>
            <p:cNvSpPr>
              <a:spLocks noChangeArrowheads="1"/>
            </p:cNvSpPr>
            <p:nvPr/>
          </p:nvSpPr>
          <p:spPr bwMode="auto">
            <a:xfrm>
              <a:off x="4039" y="1972"/>
              <a:ext cx="7" cy="117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011" name="Rectangle 419"/>
            <p:cNvSpPr>
              <a:spLocks noChangeArrowheads="1"/>
            </p:cNvSpPr>
            <p:nvPr/>
          </p:nvSpPr>
          <p:spPr bwMode="auto">
            <a:xfrm>
              <a:off x="4046" y="1972"/>
              <a:ext cx="7" cy="117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012" name="Rectangle 420"/>
            <p:cNvSpPr>
              <a:spLocks noChangeArrowheads="1"/>
            </p:cNvSpPr>
            <p:nvPr/>
          </p:nvSpPr>
          <p:spPr bwMode="auto">
            <a:xfrm>
              <a:off x="4053" y="1972"/>
              <a:ext cx="6" cy="117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013" name="Rectangle 421"/>
            <p:cNvSpPr>
              <a:spLocks noChangeArrowheads="1"/>
            </p:cNvSpPr>
            <p:nvPr/>
          </p:nvSpPr>
          <p:spPr bwMode="auto">
            <a:xfrm>
              <a:off x="4059" y="1972"/>
              <a:ext cx="7" cy="117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014" name="Rectangle 422"/>
            <p:cNvSpPr>
              <a:spLocks noChangeArrowheads="1"/>
            </p:cNvSpPr>
            <p:nvPr/>
          </p:nvSpPr>
          <p:spPr bwMode="auto">
            <a:xfrm>
              <a:off x="4066" y="1972"/>
              <a:ext cx="7" cy="117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015" name="Rectangle 423"/>
            <p:cNvSpPr>
              <a:spLocks noChangeArrowheads="1"/>
            </p:cNvSpPr>
            <p:nvPr/>
          </p:nvSpPr>
          <p:spPr bwMode="auto">
            <a:xfrm>
              <a:off x="4073" y="1972"/>
              <a:ext cx="7" cy="117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016" name="Rectangle 424"/>
            <p:cNvSpPr>
              <a:spLocks noChangeArrowheads="1"/>
            </p:cNvSpPr>
            <p:nvPr/>
          </p:nvSpPr>
          <p:spPr bwMode="auto">
            <a:xfrm>
              <a:off x="4080" y="1972"/>
              <a:ext cx="6" cy="117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017" name="Rectangle 425"/>
            <p:cNvSpPr>
              <a:spLocks noChangeArrowheads="1"/>
            </p:cNvSpPr>
            <p:nvPr/>
          </p:nvSpPr>
          <p:spPr bwMode="auto">
            <a:xfrm>
              <a:off x="4086" y="1972"/>
              <a:ext cx="7" cy="1172"/>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3018" name="Rectangle 426"/>
            <p:cNvSpPr>
              <a:spLocks noChangeArrowheads="1"/>
            </p:cNvSpPr>
            <p:nvPr/>
          </p:nvSpPr>
          <p:spPr bwMode="auto">
            <a:xfrm>
              <a:off x="4093" y="1972"/>
              <a:ext cx="7" cy="117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019" name="Rectangle 427"/>
            <p:cNvSpPr>
              <a:spLocks noChangeArrowheads="1"/>
            </p:cNvSpPr>
            <p:nvPr/>
          </p:nvSpPr>
          <p:spPr bwMode="auto">
            <a:xfrm>
              <a:off x="4100" y="1972"/>
              <a:ext cx="7" cy="117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020" name="Rectangle 428"/>
            <p:cNvSpPr>
              <a:spLocks noChangeArrowheads="1"/>
            </p:cNvSpPr>
            <p:nvPr/>
          </p:nvSpPr>
          <p:spPr bwMode="auto">
            <a:xfrm>
              <a:off x="4107" y="1972"/>
              <a:ext cx="7" cy="117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021" name="Rectangle 429"/>
            <p:cNvSpPr>
              <a:spLocks noChangeArrowheads="1"/>
            </p:cNvSpPr>
            <p:nvPr/>
          </p:nvSpPr>
          <p:spPr bwMode="auto">
            <a:xfrm>
              <a:off x="4114" y="1972"/>
              <a:ext cx="6" cy="117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022" name="Rectangle 430"/>
            <p:cNvSpPr>
              <a:spLocks noChangeArrowheads="1"/>
            </p:cNvSpPr>
            <p:nvPr/>
          </p:nvSpPr>
          <p:spPr bwMode="auto">
            <a:xfrm>
              <a:off x="4120" y="1972"/>
              <a:ext cx="7" cy="117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023" name="Rectangle 431"/>
            <p:cNvSpPr>
              <a:spLocks noChangeArrowheads="1"/>
            </p:cNvSpPr>
            <p:nvPr/>
          </p:nvSpPr>
          <p:spPr bwMode="auto">
            <a:xfrm>
              <a:off x="4127" y="1972"/>
              <a:ext cx="7" cy="117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024" name="Rectangle 432"/>
            <p:cNvSpPr>
              <a:spLocks noChangeArrowheads="1"/>
            </p:cNvSpPr>
            <p:nvPr/>
          </p:nvSpPr>
          <p:spPr bwMode="auto">
            <a:xfrm>
              <a:off x="4134" y="1972"/>
              <a:ext cx="7" cy="117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025" name="Rectangle 433"/>
            <p:cNvSpPr>
              <a:spLocks noChangeArrowheads="1"/>
            </p:cNvSpPr>
            <p:nvPr/>
          </p:nvSpPr>
          <p:spPr bwMode="auto">
            <a:xfrm>
              <a:off x="4141" y="1972"/>
              <a:ext cx="7" cy="117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026" name="Rectangle 434"/>
            <p:cNvSpPr>
              <a:spLocks noChangeArrowheads="1"/>
            </p:cNvSpPr>
            <p:nvPr/>
          </p:nvSpPr>
          <p:spPr bwMode="auto">
            <a:xfrm>
              <a:off x="4148" y="1972"/>
              <a:ext cx="6" cy="117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027" name="Rectangle 435"/>
            <p:cNvSpPr>
              <a:spLocks noChangeArrowheads="1"/>
            </p:cNvSpPr>
            <p:nvPr/>
          </p:nvSpPr>
          <p:spPr bwMode="auto">
            <a:xfrm>
              <a:off x="4154" y="1972"/>
              <a:ext cx="7" cy="117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028" name="Rectangle 436"/>
            <p:cNvSpPr>
              <a:spLocks noChangeArrowheads="1"/>
            </p:cNvSpPr>
            <p:nvPr/>
          </p:nvSpPr>
          <p:spPr bwMode="auto">
            <a:xfrm>
              <a:off x="4161" y="1972"/>
              <a:ext cx="7" cy="117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029" name="Rectangle 437"/>
            <p:cNvSpPr>
              <a:spLocks noChangeArrowheads="1"/>
            </p:cNvSpPr>
            <p:nvPr/>
          </p:nvSpPr>
          <p:spPr bwMode="auto">
            <a:xfrm>
              <a:off x="4168" y="1972"/>
              <a:ext cx="7" cy="117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030" name="Rectangle 438"/>
            <p:cNvSpPr>
              <a:spLocks noChangeArrowheads="1"/>
            </p:cNvSpPr>
            <p:nvPr/>
          </p:nvSpPr>
          <p:spPr bwMode="auto">
            <a:xfrm>
              <a:off x="4005" y="1972"/>
              <a:ext cx="170" cy="1172"/>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031" name="Rectangle 439"/>
            <p:cNvSpPr>
              <a:spLocks noChangeArrowheads="1"/>
            </p:cNvSpPr>
            <p:nvPr/>
          </p:nvSpPr>
          <p:spPr bwMode="auto">
            <a:xfrm>
              <a:off x="4209" y="1942"/>
              <a:ext cx="6" cy="120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032" name="Rectangle 440"/>
            <p:cNvSpPr>
              <a:spLocks noChangeArrowheads="1"/>
            </p:cNvSpPr>
            <p:nvPr/>
          </p:nvSpPr>
          <p:spPr bwMode="auto">
            <a:xfrm>
              <a:off x="4215" y="1942"/>
              <a:ext cx="7" cy="120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033" name="Rectangle 441"/>
            <p:cNvSpPr>
              <a:spLocks noChangeArrowheads="1"/>
            </p:cNvSpPr>
            <p:nvPr/>
          </p:nvSpPr>
          <p:spPr bwMode="auto">
            <a:xfrm>
              <a:off x="4222" y="1942"/>
              <a:ext cx="7" cy="120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034" name="Rectangle 442"/>
            <p:cNvSpPr>
              <a:spLocks noChangeArrowheads="1"/>
            </p:cNvSpPr>
            <p:nvPr/>
          </p:nvSpPr>
          <p:spPr bwMode="auto">
            <a:xfrm>
              <a:off x="4229" y="1942"/>
              <a:ext cx="7" cy="120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035" name="Rectangle 443"/>
            <p:cNvSpPr>
              <a:spLocks noChangeArrowheads="1"/>
            </p:cNvSpPr>
            <p:nvPr/>
          </p:nvSpPr>
          <p:spPr bwMode="auto">
            <a:xfrm>
              <a:off x="4236" y="1942"/>
              <a:ext cx="7" cy="120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036" name="Rectangle 444"/>
            <p:cNvSpPr>
              <a:spLocks noChangeArrowheads="1"/>
            </p:cNvSpPr>
            <p:nvPr/>
          </p:nvSpPr>
          <p:spPr bwMode="auto">
            <a:xfrm>
              <a:off x="4243" y="1942"/>
              <a:ext cx="6" cy="120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037" name="Rectangle 445"/>
            <p:cNvSpPr>
              <a:spLocks noChangeArrowheads="1"/>
            </p:cNvSpPr>
            <p:nvPr/>
          </p:nvSpPr>
          <p:spPr bwMode="auto">
            <a:xfrm>
              <a:off x="4249" y="1942"/>
              <a:ext cx="7" cy="120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038" name="Rectangle 446"/>
            <p:cNvSpPr>
              <a:spLocks noChangeArrowheads="1"/>
            </p:cNvSpPr>
            <p:nvPr/>
          </p:nvSpPr>
          <p:spPr bwMode="auto">
            <a:xfrm>
              <a:off x="4256" y="1942"/>
              <a:ext cx="7" cy="120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039" name="Rectangle 447"/>
            <p:cNvSpPr>
              <a:spLocks noChangeArrowheads="1"/>
            </p:cNvSpPr>
            <p:nvPr/>
          </p:nvSpPr>
          <p:spPr bwMode="auto">
            <a:xfrm>
              <a:off x="4263" y="1942"/>
              <a:ext cx="7" cy="120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040" name="Rectangle 448"/>
            <p:cNvSpPr>
              <a:spLocks noChangeArrowheads="1"/>
            </p:cNvSpPr>
            <p:nvPr/>
          </p:nvSpPr>
          <p:spPr bwMode="auto">
            <a:xfrm>
              <a:off x="4270" y="1942"/>
              <a:ext cx="7" cy="120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041" name="Rectangle 449"/>
            <p:cNvSpPr>
              <a:spLocks noChangeArrowheads="1"/>
            </p:cNvSpPr>
            <p:nvPr/>
          </p:nvSpPr>
          <p:spPr bwMode="auto">
            <a:xfrm>
              <a:off x="4277" y="1942"/>
              <a:ext cx="6" cy="120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042" name="Rectangle 450"/>
            <p:cNvSpPr>
              <a:spLocks noChangeArrowheads="1"/>
            </p:cNvSpPr>
            <p:nvPr/>
          </p:nvSpPr>
          <p:spPr bwMode="auto">
            <a:xfrm>
              <a:off x="4283" y="1942"/>
              <a:ext cx="7" cy="120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043" name="Rectangle 451"/>
            <p:cNvSpPr>
              <a:spLocks noChangeArrowheads="1"/>
            </p:cNvSpPr>
            <p:nvPr/>
          </p:nvSpPr>
          <p:spPr bwMode="auto">
            <a:xfrm>
              <a:off x="4290" y="1942"/>
              <a:ext cx="7" cy="1202"/>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3044" name="Rectangle 452"/>
            <p:cNvSpPr>
              <a:spLocks noChangeArrowheads="1"/>
            </p:cNvSpPr>
            <p:nvPr/>
          </p:nvSpPr>
          <p:spPr bwMode="auto">
            <a:xfrm>
              <a:off x="4297" y="1942"/>
              <a:ext cx="7" cy="120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045" name="Rectangle 453"/>
            <p:cNvSpPr>
              <a:spLocks noChangeArrowheads="1"/>
            </p:cNvSpPr>
            <p:nvPr/>
          </p:nvSpPr>
          <p:spPr bwMode="auto">
            <a:xfrm>
              <a:off x="4304" y="1942"/>
              <a:ext cx="7" cy="120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046" name="Rectangle 454"/>
            <p:cNvSpPr>
              <a:spLocks noChangeArrowheads="1"/>
            </p:cNvSpPr>
            <p:nvPr/>
          </p:nvSpPr>
          <p:spPr bwMode="auto">
            <a:xfrm>
              <a:off x="4311" y="1942"/>
              <a:ext cx="6" cy="120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047" name="Rectangle 455"/>
            <p:cNvSpPr>
              <a:spLocks noChangeArrowheads="1"/>
            </p:cNvSpPr>
            <p:nvPr/>
          </p:nvSpPr>
          <p:spPr bwMode="auto">
            <a:xfrm>
              <a:off x="4317" y="1942"/>
              <a:ext cx="7" cy="120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048" name="Rectangle 456"/>
            <p:cNvSpPr>
              <a:spLocks noChangeArrowheads="1"/>
            </p:cNvSpPr>
            <p:nvPr/>
          </p:nvSpPr>
          <p:spPr bwMode="auto">
            <a:xfrm>
              <a:off x="4324" y="1942"/>
              <a:ext cx="7" cy="120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049" name="Rectangle 457"/>
            <p:cNvSpPr>
              <a:spLocks noChangeArrowheads="1"/>
            </p:cNvSpPr>
            <p:nvPr/>
          </p:nvSpPr>
          <p:spPr bwMode="auto">
            <a:xfrm>
              <a:off x="4331" y="1942"/>
              <a:ext cx="7" cy="120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050" name="Rectangle 458"/>
            <p:cNvSpPr>
              <a:spLocks noChangeArrowheads="1"/>
            </p:cNvSpPr>
            <p:nvPr/>
          </p:nvSpPr>
          <p:spPr bwMode="auto">
            <a:xfrm>
              <a:off x="4338" y="1942"/>
              <a:ext cx="7" cy="120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051" name="Rectangle 459"/>
            <p:cNvSpPr>
              <a:spLocks noChangeArrowheads="1"/>
            </p:cNvSpPr>
            <p:nvPr/>
          </p:nvSpPr>
          <p:spPr bwMode="auto">
            <a:xfrm>
              <a:off x="4345" y="1942"/>
              <a:ext cx="6" cy="120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052" name="Rectangle 460"/>
            <p:cNvSpPr>
              <a:spLocks noChangeArrowheads="1"/>
            </p:cNvSpPr>
            <p:nvPr/>
          </p:nvSpPr>
          <p:spPr bwMode="auto">
            <a:xfrm>
              <a:off x="4351" y="1942"/>
              <a:ext cx="7" cy="120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053" name="Rectangle 461"/>
            <p:cNvSpPr>
              <a:spLocks noChangeArrowheads="1"/>
            </p:cNvSpPr>
            <p:nvPr/>
          </p:nvSpPr>
          <p:spPr bwMode="auto">
            <a:xfrm>
              <a:off x="4358" y="1942"/>
              <a:ext cx="7" cy="120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054" name="Rectangle 462"/>
            <p:cNvSpPr>
              <a:spLocks noChangeArrowheads="1"/>
            </p:cNvSpPr>
            <p:nvPr/>
          </p:nvSpPr>
          <p:spPr bwMode="auto">
            <a:xfrm>
              <a:off x="4365" y="1942"/>
              <a:ext cx="7" cy="120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055" name="Rectangle 463"/>
            <p:cNvSpPr>
              <a:spLocks noChangeArrowheads="1"/>
            </p:cNvSpPr>
            <p:nvPr/>
          </p:nvSpPr>
          <p:spPr bwMode="auto">
            <a:xfrm>
              <a:off x="4372" y="1942"/>
              <a:ext cx="6" cy="120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056" name="Rectangle 464"/>
            <p:cNvSpPr>
              <a:spLocks noChangeArrowheads="1"/>
            </p:cNvSpPr>
            <p:nvPr/>
          </p:nvSpPr>
          <p:spPr bwMode="auto">
            <a:xfrm>
              <a:off x="4209" y="1942"/>
              <a:ext cx="169" cy="1202"/>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057" name="Rectangle 465"/>
            <p:cNvSpPr>
              <a:spLocks noChangeArrowheads="1"/>
            </p:cNvSpPr>
            <p:nvPr/>
          </p:nvSpPr>
          <p:spPr bwMode="auto">
            <a:xfrm>
              <a:off x="4412" y="2014"/>
              <a:ext cx="7" cy="1130"/>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058" name="Rectangle 466"/>
            <p:cNvSpPr>
              <a:spLocks noChangeArrowheads="1"/>
            </p:cNvSpPr>
            <p:nvPr/>
          </p:nvSpPr>
          <p:spPr bwMode="auto">
            <a:xfrm>
              <a:off x="4419" y="2014"/>
              <a:ext cx="7" cy="1130"/>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059" name="Rectangle 467"/>
            <p:cNvSpPr>
              <a:spLocks noChangeArrowheads="1"/>
            </p:cNvSpPr>
            <p:nvPr/>
          </p:nvSpPr>
          <p:spPr bwMode="auto">
            <a:xfrm>
              <a:off x="4426" y="2014"/>
              <a:ext cx="7" cy="1130"/>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060" name="Rectangle 468"/>
            <p:cNvSpPr>
              <a:spLocks noChangeArrowheads="1"/>
            </p:cNvSpPr>
            <p:nvPr/>
          </p:nvSpPr>
          <p:spPr bwMode="auto">
            <a:xfrm>
              <a:off x="4433" y="2014"/>
              <a:ext cx="7" cy="1130"/>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061" name="Rectangle 469"/>
            <p:cNvSpPr>
              <a:spLocks noChangeArrowheads="1"/>
            </p:cNvSpPr>
            <p:nvPr/>
          </p:nvSpPr>
          <p:spPr bwMode="auto">
            <a:xfrm>
              <a:off x="4440" y="2014"/>
              <a:ext cx="6" cy="1130"/>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062" name="Rectangle 470"/>
            <p:cNvSpPr>
              <a:spLocks noChangeArrowheads="1"/>
            </p:cNvSpPr>
            <p:nvPr/>
          </p:nvSpPr>
          <p:spPr bwMode="auto">
            <a:xfrm>
              <a:off x="4446" y="2014"/>
              <a:ext cx="7" cy="1130"/>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063" name="Rectangle 471"/>
            <p:cNvSpPr>
              <a:spLocks noChangeArrowheads="1"/>
            </p:cNvSpPr>
            <p:nvPr/>
          </p:nvSpPr>
          <p:spPr bwMode="auto">
            <a:xfrm>
              <a:off x="4453" y="2014"/>
              <a:ext cx="7" cy="1130"/>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064" name="Rectangle 472"/>
            <p:cNvSpPr>
              <a:spLocks noChangeArrowheads="1"/>
            </p:cNvSpPr>
            <p:nvPr/>
          </p:nvSpPr>
          <p:spPr bwMode="auto">
            <a:xfrm>
              <a:off x="4460" y="2014"/>
              <a:ext cx="7" cy="1130"/>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065" name="Rectangle 473"/>
            <p:cNvSpPr>
              <a:spLocks noChangeArrowheads="1"/>
            </p:cNvSpPr>
            <p:nvPr/>
          </p:nvSpPr>
          <p:spPr bwMode="auto">
            <a:xfrm>
              <a:off x="4467" y="2014"/>
              <a:ext cx="7" cy="1130"/>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066" name="Rectangle 474"/>
            <p:cNvSpPr>
              <a:spLocks noChangeArrowheads="1"/>
            </p:cNvSpPr>
            <p:nvPr/>
          </p:nvSpPr>
          <p:spPr bwMode="auto">
            <a:xfrm>
              <a:off x="4474" y="2014"/>
              <a:ext cx="6" cy="1130"/>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067" name="Rectangle 475"/>
            <p:cNvSpPr>
              <a:spLocks noChangeArrowheads="1"/>
            </p:cNvSpPr>
            <p:nvPr/>
          </p:nvSpPr>
          <p:spPr bwMode="auto">
            <a:xfrm>
              <a:off x="4480" y="2014"/>
              <a:ext cx="7" cy="1130"/>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068" name="Rectangle 476"/>
            <p:cNvSpPr>
              <a:spLocks noChangeArrowheads="1"/>
            </p:cNvSpPr>
            <p:nvPr/>
          </p:nvSpPr>
          <p:spPr bwMode="auto">
            <a:xfrm>
              <a:off x="4487" y="2014"/>
              <a:ext cx="7" cy="1130"/>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069" name="Rectangle 477"/>
            <p:cNvSpPr>
              <a:spLocks noChangeArrowheads="1"/>
            </p:cNvSpPr>
            <p:nvPr/>
          </p:nvSpPr>
          <p:spPr bwMode="auto">
            <a:xfrm>
              <a:off x="4494" y="2014"/>
              <a:ext cx="7" cy="1130"/>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3070" name="Rectangle 478"/>
            <p:cNvSpPr>
              <a:spLocks noChangeArrowheads="1"/>
            </p:cNvSpPr>
            <p:nvPr/>
          </p:nvSpPr>
          <p:spPr bwMode="auto">
            <a:xfrm>
              <a:off x="4501" y="2014"/>
              <a:ext cx="6" cy="1130"/>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071" name="Rectangle 479"/>
            <p:cNvSpPr>
              <a:spLocks noChangeArrowheads="1"/>
            </p:cNvSpPr>
            <p:nvPr/>
          </p:nvSpPr>
          <p:spPr bwMode="auto">
            <a:xfrm>
              <a:off x="4507" y="2014"/>
              <a:ext cx="7" cy="1130"/>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072" name="Rectangle 480"/>
            <p:cNvSpPr>
              <a:spLocks noChangeArrowheads="1"/>
            </p:cNvSpPr>
            <p:nvPr/>
          </p:nvSpPr>
          <p:spPr bwMode="auto">
            <a:xfrm>
              <a:off x="4514" y="2014"/>
              <a:ext cx="7" cy="1130"/>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073" name="Rectangle 481"/>
            <p:cNvSpPr>
              <a:spLocks noChangeArrowheads="1"/>
            </p:cNvSpPr>
            <p:nvPr/>
          </p:nvSpPr>
          <p:spPr bwMode="auto">
            <a:xfrm>
              <a:off x="4521" y="2014"/>
              <a:ext cx="7" cy="1130"/>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074" name="Rectangle 482"/>
            <p:cNvSpPr>
              <a:spLocks noChangeArrowheads="1"/>
            </p:cNvSpPr>
            <p:nvPr/>
          </p:nvSpPr>
          <p:spPr bwMode="auto">
            <a:xfrm>
              <a:off x="4528" y="2014"/>
              <a:ext cx="7" cy="1130"/>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075" name="Rectangle 483"/>
            <p:cNvSpPr>
              <a:spLocks noChangeArrowheads="1"/>
            </p:cNvSpPr>
            <p:nvPr/>
          </p:nvSpPr>
          <p:spPr bwMode="auto">
            <a:xfrm>
              <a:off x="4535" y="2014"/>
              <a:ext cx="6" cy="1130"/>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076" name="Rectangle 484"/>
            <p:cNvSpPr>
              <a:spLocks noChangeArrowheads="1"/>
            </p:cNvSpPr>
            <p:nvPr/>
          </p:nvSpPr>
          <p:spPr bwMode="auto">
            <a:xfrm>
              <a:off x="4541" y="2014"/>
              <a:ext cx="7" cy="1130"/>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077" name="Rectangle 485"/>
            <p:cNvSpPr>
              <a:spLocks noChangeArrowheads="1"/>
            </p:cNvSpPr>
            <p:nvPr/>
          </p:nvSpPr>
          <p:spPr bwMode="auto">
            <a:xfrm>
              <a:off x="4548" y="2014"/>
              <a:ext cx="7" cy="1130"/>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078" name="Rectangle 486"/>
            <p:cNvSpPr>
              <a:spLocks noChangeArrowheads="1"/>
            </p:cNvSpPr>
            <p:nvPr/>
          </p:nvSpPr>
          <p:spPr bwMode="auto">
            <a:xfrm>
              <a:off x="4555" y="2014"/>
              <a:ext cx="7" cy="1130"/>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079" name="Rectangle 487"/>
            <p:cNvSpPr>
              <a:spLocks noChangeArrowheads="1"/>
            </p:cNvSpPr>
            <p:nvPr/>
          </p:nvSpPr>
          <p:spPr bwMode="auto">
            <a:xfrm>
              <a:off x="4562" y="2014"/>
              <a:ext cx="7" cy="1130"/>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080" name="Rectangle 488"/>
            <p:cNvSpPr>
              <a:spLocks noChangeArrowheads="1"/>
            </p:cNvSpPr>
            <p:nvPr/>
          </p:nvSpPr>
          <p:spPr bwMode="auto">
            <a:xfrm>
              <a:off x="4569" y="2014"/>
              <a:ext cx="6" cy="1130"/>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081" name="Rectangle 489"/>
            <p:cNvSpPr>
              <a:spLocks noChangeArrowheads="1"/>
            </p:cNvSpPr>
            <p:nvPr/>
          </p:nvSpPr>
          <p:spPr bwMode="auto">
            <a:xfrm>
              <a:off x="4575" y="2014"/>
              <a:ext cx="7" cy="1130"/>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082" name="Rectangle 490"/>
            <p:cNvSpPr>
              <a:spLocks noChangeArrowheads="1"/>
            </p:cNvSpPr>
            <p:nvPr/>
          </p:nvSpPr>
          <p:spPr bwMode="auto">
            <a:xfrm>
              <a:off x="4412" y="2014"/>
              <a:ext cx="170" cy="1130"/>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083" name="Rectangle 491"/>
            <p:cNvSpPr>
              <a:spLocks noChangeArrowheads="1"/>
            </p:cNvSpPr>
            <p:nvPr/>
          </p:nvSpPr>
          <p:spPr bwMode="auto">
            <a:xfrm>
              <a:off x="4616" y="2008"/>
              <a:ext cx="7" cy="1136"/>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084" name="Rectangle 492"/>
            <p:cNvSpPr>
              <a:spLocks noChangeArrowheads="1"/>
            </p:cNvSpPr>
            <p:nvPr/>
          </p:nvSpPr>
          <p:spPr bwMode="auto">
            <a:xfrm>
              <a:off x="4623" y="2008"/>
              <a:ext cx="7" cy="1136"/>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085" name="Rectangle 493"/>
            <p:cNvSpPr>
              <a:spLocks noChangeArrowheads="1"/>
            </p:cNvSpPr>
            <p:nvPr/>
          </p:nvSpPr>
          <p:spPr bwMode="auto">
            <a:xfrm>
              <a:off x="4630" y="2008"/>
              <a:ext cx="6" cy="1136"/>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086" name="Rectangle 494"/>
            <p:cNvSpPr>
              <a:spLocks noChangeArrowheads="1"/>
            </p:cNvSpPr>
            <p:nvPr/>
          </p:nvSpPr>
          <p:spPr bwMode="auto">
            <a:xfrm>
              <a:off x="4636" y="2008"/>
              <a:ext cx="7" cy="1136"/>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087" name="Rectangle 495"/>
            <p:cNvSpPr>
              <a:spLocks noChangeArrowheads="1"/>
            </p:cNvSpPr>
            <p:nvPr/>
          </p:nvSpPr>
          <p:spPr bwMode="auto">
            <a:xfrm>
              <a:off x="4643" y="2008"/>
              <a:ext cx="7" cy="1136"/>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088" name="Rectangle 496"/>
            <p:cNvSpPr>
              <a:spLocks noChangeArrowheads="1"/>
            </p:cNvSpPr>
            <p:nvPr/>
          </p:nvSpPr>
          <p:spPr bwMode="auto">
            <a:xfrm>
              <a:off x="4650" y="2008"/>
              <a:ext cx="7" cy="1136"/>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089" name="Rectangle 497"/>
            <p:cNvSpPr>
              <a:spLocks noChangeArrowheads="1"/>
            </p:cNvSpPr>
            <p:nvPr/>
          </p:nvSpPr>
          <p:spPr bwMode="auto">
            <a:xfrm>
              <a:off x="4657" y="2008"/>
              <a:ext cx="7" cy="1136"/>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090" name="Rectangle 498"/>
            <p:cNvSpPr>
              <a:spLocks noChangeArrowheads="1"/>
            </p:cNvSpPr>
            <p:nvPr/>
          </p:nvSpPr>
          <p:spPr bwMode="auto">
            <a:xfrm>
              <a:off x="4664" y="2008"/>
              <a:ext cx="6" cy="1136"/>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091" name="Rectangle 499"/>
            <p:cNvSpPr>
              <a:spLocks noChangeArrowheads="1"/>
            </p:cNvSpPr>
            <p:nvPr/>
          </p:nvSpPr>
          <p:spPr bwMode="auto">
            <a:xfrm>
              <a:off x="4670" y="2008"/>
              <a:ext cx="7" cy="1136"/>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092" name="Rectangle 500"/>
            <p:cNvSpPr>
              <a:spLocks noChangeArrowheads="1"/>
            </p:cNvSpPr>
            <p:nvPr/>
          </p:nvSpPr>
          <p:spPr bwMode="auto">
            <a:xfrm>
              <a:off x="4677" y="2008"/>
              <a:ext cx="7" cy="1136"/>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093" name="Rectangle 501"/>
            <p:cNvSpPr>
              <a:spLocks noChangeArrowheads="1"/>
            </p:cNvSpPr>
            <p:nvPr/>
          </p:nvSpPr>
          <p:spPr bwMode="auto">
            <a:xfrm>
              <a:off x="4684" y="2008"/>
              <a:ext cx="7" cy="1136"/>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094" name="Rectangle 502"/>
            <p:cNvSpPr>
              <a:spLocks noChangeArrowheads="1"/>
            </p:cNvSpPr>
            <p:nvPr/>
          </p:nvSpPr>
          <p:spPr bwMode="auto">
            <a:xfrm>
              <a:off x="4691" y="2008"/>
              <a:ext cx="7" cy="1136"/>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095" name="Rectangle 503"/>
            <p:cNvSpPr>
              <a:spLocks noChangeArrowheads="1"/>
            </p:cNvSpPr>
            <p:nvPr/>
          </p:nvSpPr>
          <p:spPr bwMode="auto">
            <a:xfrm>
              <a:off x="4698" y="2008"/>
              <a:ext cx="6" cy="1136"/>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3096" name="Rectangle 504"/>
            <p:cNvSpPr>
              <a:spLocks noChangeArrowheads="1"/>
            </p:cNvSpPr>
            <p:nvPr/>
          </p:nvSpPr>
          <p:spPr bwMode="auto">
            <a:xfrm>
              <a:off x="4704" y="2008"/>
              <a:ext cx="7" cy="1136"/>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097" name="Rectangle 505"/>
            <p:cNvSpPr>
              <a:spLocks noChangeArrowheads="1"/>
            </p:cNvSpPr>
            <p:nvPr/>
          </p:nvSpPr>
          <p:spPr bwMode="auto">
            <a:xfrm>
              <a:off x="4711" y="2008"/>
              <a:ext cx="7" cy="1136"/>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098" name="Rectangle 506"/>
            <p:cNvSpPr>
              <a:spLocks noChangeArrowheads="1"/>
            </p:cNvSpPr>
            <p:nvPr/>
          </p:nvSpPr>
          <p:spPr bwMode="auto">
            <a:xfrm>
              <a:off x="4718" y="2008"/>
              <a:ext cx="7" cy="1136"/>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099" name="Rectangle 507"/>
            <p:cNvSpPr>
              <a:spLocks noChangeArrowheads="1"/>
            </p:cNvSpPr>
            <p:nvPr/>
          </p:nvSpPr>
          <p:spPr bwMode="auto">
            <a:xfrm>
              <a:off x="4725" y="2008"/>
              <a:ext cx="7" cy="1136"/>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100" name="Rectangle 508"/>
            <p:cNvSpPr>
              <a:spLocks noChangeArrowheads="1"/>
            </p:cNvSpPr>
            <p:nvPr/>
          </p:nvSpPr>
          <p:spPr bwMode="auto">
            <a:xfrm>
              <a:off x="4732" y="2008"/>
              <a:ext cx="6" cy="1136"/>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101" name="Rectangle 509"/>
            <p:cNvSpPr>
              <a:spLocks noChangeArrowheads="1"/>
            </p:cNvSpPr>
            <p:nvPr/>
          </p:nvSpPr>
          <p:spPr bwMode="auto">
            <a:xfrm>
              <a:off x="4738" y="2008"/>
              <a:ext cx="7" cy="1136"/>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102" name="Rectangle 510"/>
            <p:cNvSpPr>
              <a:spLocks noChangeArrowheads="1"/>
            </p:cNvSpPr>
            <p:nvPr/>
          </p:nvSpPr>
          <p:spPr bwMode="auto">
            <a:xfrm>
              <a:off x="4745" y="2008"/>
              <a:ext cx="7" cy="1136"/>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103" name="Rectangle 511"/>
            <p:cNvSpPr>
              <a:spLocks noChangeArrowheads="1"/>
            </p:cNvSpPr>
            <p:nvPr/>
          </p:nvSpPr>
          <p:spPr bwMode="auto">
            <a:xfrm>
              <a:off x="4752" y="2008"/>
              <a:ext cx="7" cy="1136"/>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104" name="Rectangle 512"/>
            <p:cNvSpPr>
              <a:spLocks noChangeArrowheads="1"/>
            </p:cNvSpPr>
            <p:nvPr/>
          </p:nvSpPr>
          <p:spPr bwMode="auto">
            <a:xfrm>
              <a:off x="4759" y="2008"/>
              <a:ext cx="7" cy="1136"/>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105" name="Rectangle 513"/>
            <p:cNvSpPr>
              <a:spLocks noChangeArrowheads="1"/>
            </p:cNvSpPr>
            <p:nvPr/>
          </p:nvSpPr>
          <p:spPr bwMode="auto">
            <a:xfrm>
              <a:off x="4766" y="2008"/>
              <a:ext cx="6" cy="1136"/>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106" name="Rectangle 514"/>
            <p:cNvSpPr>
              <a:spLocks noChangeArrowheads="1"/>
            </p:cNvSpPr>
            <p:nvPr/>
          </p:nvSpPr>
          <p:spPr bwMode="auto">
            <a:xfrm>
              <a:off x="4772" y="2008"/>
              <a:ext cx="7" cy="1136"/>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107" name="Rectangle 515"/>
            <p:cNvSpPr>
              <a:spLocks noChangeArrowheads="1"/>
            </p:cNvSpPr>
            <p:nvPr/>
          </p:nvSpPr>
          <p:spPr bwMode="auto">
            <a:xfrm>
              <a:off x="4779" y="2008"/>
              <a:ext cx="7" cy="1136"/>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108" name="Rectangle 516"/>
            <p:cNvSpPr>
              <a:spLocks noChangeArrowheads="1"/>
            </p:cNvSpPr>
            <p:nvPr/>
          </p:nvSpPr>
          <p:spPr bwMode="auto">
            <a:xfrm>
              <a:off x="4616" y="2008"/>
              <a:ext cx="170" cy="1136"/>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109" name="Rectangle 517"/>
            <p:cNvSpPr>
              <a:spLocks noChangeArrowheads="1"/>
            </p:cNvSpPr>
            <p:nvPr/>
          </p:nvSpPr>
          <p:spPr bwMode="auto">
            <a:xfrm>
              <a:off x="4820" y="2008"/>
              <a:ext cx="7" cy="1136"/>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110" name="Rectangle 518"/>
            <p:cNvSpPr>
              <a:spLocks noChangeArrowheads="1"/>
            </p:cNvSpPr>
            <p:nvPr/>
          </p:nvSpPr>
          <p:spPr bwMode="auto">
            <a:xfrm>
              <a:off x="4827" y="2008"/>
              <a:ext cx="6" cy="1136"/>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111" name="Rectangle 519"/>
            <p:cNvSpPr>
              <a:spLocks noChangeArrowheads="1"/>
            </p:cNvSpPr>
            <p:nvPr/>
          </p:nvSpPr>
          <p:spPr bwMode="auto">
            <a:xfrm>
              <a:off x="4833" y="2008"/>
              <a:ext cx="7" cy="1136"/>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112" name="Rectangle 520"/>
            <p:cNvSpPr>
              <a:spLocks noChangeArrowheads="1"/>
            </p:cNvSpPr>
            <p:nvPr/>
          </p:nvSpPr>
          <p:spPr bwMode="auto">
            <a:xfrm>
              <a:off x="4840" y="2008"/>
              <a:ext cx="7" cy="1136"/>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113" name="Rectangle 521"/>
            <p:cNvSpPr>
              <a:spLocks noChangeArrowheads="1"/>
            </p:cNvSpPr>
            <p:nvPr/>
          </p:nvSpPr>
          <p:spPr bwMode="auto">
            <a:xfrm>
              <a:off x="4847" y="2008"/>
              <a:ext cx="7" cy="1136"/>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114" name="Rectangle 522"/>
            <p:cNvSpPr>
              <a:spLocks noChangeArrowheads="1"/>
            </p:cNvSpPr>
            <p:nvPr/>
          </p:nvSpPr>
          <p:spPr bwMode="auto">
            <a:xfrm>
              <a:off x="4854" y="2008"/>
              <a:ext cx="7" cy="1136"/>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115" name="Rectangle 523"/>
            <p:cNvSpPr>
              <a:spLocks noChangeArrowheads="1"/>
            </p:cNvSpPr>
            <p:nvPr/>
          </p:nvSpPr>
          <p:spPr bwMode="auto">
            <a:xfrm>
              <a:off x="4861" y="2008"/>
              <a:ext cx="6" cy="1136"/>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116" name="Rectangle 524"/>
            <p:cNvSpPr>
              <a:spLocks noChangeArrowheads="1"/>
            </p:cNvSpPr>
            <p:nvPr/>
          </p:nvSpPr>
          <p:spPr bwMode="auto">
            <a:xfrm>
              <a:off x="4867" y="2008"/>
              <a:ext cx="7" cy="1136"/>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117" name="Rectangle 525"/>
            <p:cNvSpPr>
              <a:spLocks noChangeArrowheads="1"/>
            </p:cNvSpPr>
            <p:nvPr/>
          </p:nvSpPr>
          <p:spPr bwMode="auto">
            <a:xfrm>
              <a:off x="4874" y="2008"/>
              <a:ext cx="7" cy="1136"/>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118" name="Rectangle 526"/>
            <p:cNvSpPr>
              <a:spLocks noChangeArrowheads="1"/>
            </p:cNvSpPr>
            <p:nvPr/>
          </p:nvSpPr>
          <p:spPr bwMode="auto">
            <a:xfrm>
              <a:off x="4881" y="2008"/>
              <a:ext cx="7" cy="1136"/>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119" name="Rectangle 527"/>
            <p:cNvSpPr>
              <a:spLocks noChangeArrowheads="1"/>
            </p:cNvSpPr>
            <p:nvPr/>
          </p:nvSpPr>
          <p:spPr bwMode="auto">
            <a:xfrm>
              <a:off x="4888" y="2008"/>
              <a:ext cx="7" cy="1136"/>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120" name="Rectangle 528"/>
            <p:cNvSpPr>
              <a:spLocks noChangeArrowheads="1"/>
            </p:cNvSpPr>
            <p:nvPr/>
          </p:nvSpPr>
          <p:spPr bwMode="auto">
            <a:xfrm>
              <a:off x="4895" y="2008"/>
              <a:ext cx="6" cy="1136"/>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121" name="Rectangle 529"/>
            <p:cNvSpPr>
              <a:spLocks noChangeArrowheads="1"/>
            </p:cNvSpPr>
            <p:nvPr/>
          </p:nvSpPr>
          <p:spPr bwMode="auto">
            <a:xfrm>
              <a:off x="4901" y="2008"/>
              <a:ext cx="7" cy="1136"/>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3122" name="Rectangle 530"/>
            <p:cNvSpPr>
              <a:spLocks noChangeArrowheads="1"/>
            </p:cNvSpPr>
            <p:nvPr/>
          </p:nvSpPr>
          <p:spPr bwMode="auto">
            <a:xfrm>
              <a:off x="4908" y="2008"/>
              <a:ext cx="7" cy="1136"/>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123" name="Rectangle 531"/>
            <p:cNvSpPr>
              <a:spLocks noChangeArrowheads="1"/>
            </p:cNvSpPr>
            <p:nvPr/>
          </p:nvSpPr>
          <p:spPr bwMode="auto">
            <a:xfrm>
              <a:off x="4915" y="2008"/>
              <a:ext cx="7" cy="1136"/>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124" name="Rectangle 532"/>
            <p:cNvSpPr>
              <a:spLocks noChangeArrowheads="1"/>
            </p:cNvSpPr>
            <p:nvPr/>
          </p:nvSpPr>
          <p:spPr bwMode="auto">
            <a:xfrm>
              <a:off x="4922" y="2008"/>
              <a:ext cx="6" cy="1136"/>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125" name="Rectangle 533"/>
            <p:cNvSpPr>
              <a:spLocks noChangeArrowheads="1"/>
            </p:cNvSpPr>
            <p:nvPr/>
          </p:nvSpPr>
          <p:spPr bwMode="auto">
            <a:xfrm>
              <a:off x="4928" y="2008"/>
              <a:ext cx="7" cy="1136"/>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126" name="Rectangle 534"/>
            <p:cNvSpPr>
              <a:spLocks noChangeArrowheads="1"/>
            </p:cNvSpPr>
            <p:nvPr/>
          </p:nvSpPr>
          <p:spPr bwMode="auto">
            <a:xfrm>
              <a:off x="4935" y="2008"/>
              <a:ext cx="7" cy="1136"/>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127" name="Rectangle 535"/>
            <p:cNvSpPr>
              <a:spLocks noChangeArrowheads="1"/>
            </p:cNvSpPr>
            <p:nvPr/>
          </p:nvSpPr>
          <p:spPr bwMode="auto">
            <a:xfrm>
              <a:off x="4942" y="2008"/>
              <a:ext cx="7" cy="1136"/>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128" name="Rectangle 536"/>
            <p:cNvSpPr>
              <a:spLocks noChangeArrowheads="1"/>
            </p:cNvSpPr>
            <p:nvPr/>
          </p:nvSpPr>
          <p:spPr bwMode="auto">
            <a:xfrm>
              <a:off x="4949" y="2008"/>
              <a:ext cx="7" cy="1136"/>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129" name="Rectangle 537"/>
            <p:cNvSpPr>
              <a:spLocks noChangeArrowheads="1"/>
            </p:cNvSpPr>
            <p:nvPr/>
          </p:nvSpPr>
          <p:spPr bwMode="auto">
            <a:xfrm>
              <a:off x="4956" y="2008"/>
              <a:ext cx="6" cy="1136"/>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130" name="Rectangle 538"/>
            <p:cNvSpPr>
              <a:spLocks noChangeArrowheads="1"/>
            </p:cNvSpPr>
            <p:nvPr/>
          </p:nvSpPr>
          <p:spPr bwMode="auto">
            <a:xfrm>
              <a:off x="4962" y="2008"/>
              <a:ext cx="7" cy="1136"/>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131" name="Rectangle 539"/>
            <p:cNvSpPr>
              <a:spLocks noChangeArrowheads="1"/>
            </p:cNvSpPr>
            <p:nvPr/>
          </p:nvSpPr>
          <p:spPr bwMode="auto">
            <a:xfrm>
              <a:off x="4969" y="2008"/>
              <a:ext cx="7" cy="1136"/>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132" name="Rectangle 540"/>
            <p:cNvSpPr>
              <a:spLocks noChangeArrowheads="1"/>
            </p:cNvSpPr>
            <p:nvPr/>
          </p:nvSpPr>
          <p:spPr bwMode="auto">
            <a:xfrm>
              <a:off x="4976" y="2008"/>
              <a:ext cx="7" cy="1136"/>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133" name="Rectangle 541"/>
            <p:cNvSpPr>
              <a:spLocks noChangeArrowheads="1"/>
            </p:cNvSpPr>
            <p:nvPr/>
          </p:nvSpPr>
          <p:spPr bwMode="auto">
            <a:xfrm>
              <a:off x="4983" y="2008"/>
              <a:ext cx="7" cy="1136"/>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134" name="Rectangle 542"/>
            <p:cNvSpPr>
              <a:spLocks noChangeArrowheads="1"/>
            </p:cNvSpPr>
            <p:nvPr/>
          </p:nvSpPr>
          <p:spPr bwMode="auto">
            <a:xfrm>
              <a:off x="4820" y="2008"/>
              <a:ext cx="170" cy="1136"/>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135" name="Rectangle 543"/>
            <p:cNvSpPr>
              <a:spLocks noChangeArrowheads="1"/>
            </p:cNvSpPr>
            <p:nvPr/>
          </p:nvSpPr>
          <p:spPr bwMode="auto">
            <a:xfrm>
              <a:off x="5024" y="2032"/>
              <a:ext cx="6" cy="111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136" name="Rectangle 544"/>
            <p:cNvSpPr>
              <a:spLocks noChangeArrowheads="1"/>
            </p:cNvSpPr>
            <p:nvPr/>
          </p:nvSpPr>
          <p:spPr bwMode="auto">
            <a:xfrm>
              <a:off x="5030" y="2032"/>
              <a:ext cx="7" cy="111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137" name="Rectangle 545"/>
            <p:cNvSpPr>
              <a:spLocks noChangeArrowheads="1"/>
            </p:cNvSpPr>
            <p:nvPr/>
          </p:nvSpPr>
          <p:spPr bwMode="auto">
            <a:xfrm>
              <a:off x="5037" y="2032"/>
              <a:ext cx="7" cy="111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138" name="Rectangle 546"/>
            <p:cNvSpPr>
              <a:spLocks noChangeArrowheads="1"/>
            </p:cNvSpPr>
            <p:nvPr/>
          </p:nvSpPr>
          <p:spPr bwMode="auto">
            <a:xfrm>
              <a:off x="5044" y="2032"/>
              <a:ext cx="7" cy="111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139" name="Rectangle 547"/>
            <p:cNvSpPr>
              <a:spLocks noChangeArrowheads="1"/>
            </p:cNvSpPr>
            <p:nvPr/>
          </p:nvSpPr>
          <p:spPr bwMode="auto">
            <a:xfrm>
              <a:off x="5051" y="2032"/>
              <a:ext cx="7" cy="111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140" name="Rectangle 548"/>
            <p:cNvSpPr>
              <a:spLocks noChangeArrowheads="1"/>
            </p:cNvSpPr>
            <p:nvPr/>
          </p:nvSpPr>
          <p:spPr bwMode="auto">
            <a:xfrm>
              <a:off x="5058" y="2032"/>
              <a:ext cx="6" cy="111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141" name="Rectangle 549"/>
            <p:cNvSpPr>
              <a:spLocks noChangeArrowheads="1"/>
            </p:cNvSpPr>
            <p:nvPr/>
          </p:nvSpPr>
          <p:spPr bwMode="auto">
            <a:xfrm>
              <a:off x="5064" y="2032"/>
              <a:ext cx="7" cy="111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142" name="Rectangle 550"/>
            <p:cNvSpPr>
              <a:spLocks noChangeArrowheads="1"/>
            </p:cNvSpPr>
            <p:nvPr/>
          </p:nvSpPr>
          <p:spPr bwMode="auto">
            <a:xfrm>
              <a:off x="5071" y="2032"/>
              <a:ext cx="7" cy="111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143" name="Rectangle 551"/>
            <p:cNvSpPr>
              <a:spLocks noChangeArrowheads="1"/>
            </p:cNvSpPr>
            <p:nvPr/>
          </p:nvSpPr>
          <p:spPr bwMode="auto">
            <a:xfrm>
              <a:off x="5078" y="2032"/>
              <a:ext cx="7" cy="111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144" name="Rectangle 552"/>
            <p:cNvSpPr>
              <a:spLocks noChangeArrowheads="1"/>
            </p:cNvSpPr>
            <p:nvPr/>
          </p:nvSpPr>
          <p:spPr bwMode="auto">
            <a:xfrm>
              <a:off x="5085" y="2032"/>
              <a:ext cx="6" cy="111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145" name="Rectangle 553"/>
            <p:cNvSpPr>
              <a:spLocks noChangeArrowheads="1"/>
            </p:cNvSpPr>
            <p:nvPr/>
          </p:nvSpPr>
          <p:spPr bwMode="auto">
            <a:xfrm>
              <a:off x="5091" y="2032"/>
              <a:ext cx="7" cy="111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146" name="Rectangle 554"/>
            <p:cNvSpPr>
              <a:spLocks noChangeArrowheads="1"/>
            </p:cNvSpPr>
            <p:nvPr/>
          </p:nvSpPr>
          <p:spPr bwMode="auto">
            <a:xfrm>
              <a:off x="5098" y="2032"/>
              <a:ext cx="7" cy="111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147" name="Rectangle 555"/>
            <p:cNvSpPr>
              <a:spLocks noChangeArrowheads="1"/>
            </p:cNvSpPr>
            <p:nvPr/>
          </p:nvSpPr>
          <p:spPr bwMode="auto">
            <a:xfrm>
              <a:off x="5105" y="2032"/>
              <a:ext cx="7" cy="1112"/>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3148" name="Rectangle 556"/>
            <p:cNvSpPr>
              <a:spLocks noChangeArrowheads="1"/>
            </p:cNvSpPr>
            <p:nvPr/>
          </p:nvSpPr>
          <p:spPr bwMode="auto">
            <a:xfrm>
              <a:off x="5112" y="2032"/>
              <a:ext cx="7" cy="111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149" name="Rectangle 557"/>
            <p:cNvSpPr>
              <a:spLocks noChangeArrowheads="1"/>
            </p:cNvSpPr>
            <p:nvPr/>
          </p:nvSpPr>
          <p:spPr bwMode="auto">
            <a:xfrm>
              <a:off x="5119" y="2032"/>
              <a:ext cx="6" cy="111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150" name="Rectangle 558"/>
            <p:cNvSpPr>
              <a:spLocks noChangeArrowheads="1"/>
            </p:cNvSpPr>
            <p:nvPr/>
          </p:nvSpPr>
          <p:spPr bwMode="auto">
            <a:xfrm>
              <a:off x="5125" y="2032"/>
              <a:ext cx="7" cy="111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151" name="Rectangle 559"/>
            <p:cNvSpPr>
              <a:spLocks noChangeArrowheads="1"/>
            </p:cNvSpPr>
            <p:nvPr/>
          </p:nvSpPr>
          <p:spPr bwMode="auto">
            <a:xfrm>
              <a:off x="5132" y="2032"/>
              <a:ext cx="7" cy="111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152" name="Rectangle 560"/>
            <p:cNvSpPr>
              <a:spLocks noChangeArrowheads="1"/>
            </p:cNvSpPr>
            <p:nvPr/>
          </p:nvSpPr>
          <p:spPr bwMode="auto">
            <a:xfrm>
              <a:off x="5139" y="2032"/>
              <a:ext cx="7" cy="111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153" name="Rectangle 561"/>
            <p:cNvSpPr>
              <a:spLocks noChangeArrowheads="1"/>
            </p:cNvSpPr>
            <p:nvPr/>
          </p:nvSpPr>
          <p:spPr bwMode="auto">
            <a:xfrm>
              <a:off x="5146" y="2032"/>
              <a:ext cx="7" cy="111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154" name="Rectangle 562"/>
            <p:cNvSpPr>
              <a:spLocks noChangeArrowheads="1"/>
            </p:cNvSpPr>
            <p:nvPr/>
          </p:nvSpPr>
          <p:spPr bwMode="auto">
            <a:xfrm>
              <a:off x="5153" y="2032"/>
              <a:ext cx="6" cy="111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155" name="Rectangle 563"/>
            <p:cNvSpPr>
              <a:spLocks noChangeArrowheads="1"/>
            </p:cNvSpPr>
            <p:nvPr/>
          </p:nvSpPr>
          <p:spPr bwMode="auto">
            <a:xfrm>
              <a:off x="5159" y="2032"/>
              <a:ext cx="7" cy="111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156" name="Rectangle 564"/>
            <p:cNvSpPr>
              <a:spLocks noChangeArrowheads="1"/>
            </p:cNvSpPr>
            <p:nvPr/>
          </p:nvSpPr>
          <p:spPr bwMode="auto">
            <a:xfrm>
              <a:off x="5166" y="2032"/>
              <a:ext cx="7" cy="111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157" name="Rectangle 565"/>
            <p:cNvSpPr>
              <a:spLocks noChangeArrowheads="1"/>
            </p:cNvSpPr>
            <p:nvPr/>
          </p:nvSpPr>
          <p:spPr bwMode="auto">
            <a:xfrm>
              <a:off x="5173" y="2032"/>
              <a:ext cx="7" cy="111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158" name="Rectangle 566"/>
            <p:cNvSpPr>
              <a:spLocks noChangeArrowheads="1"/>
            </p:cNvSpPr>
            <p:nvPr/>
          </p:nvSpPr>
          <p:spPr bwMode="auto">
            <a:xfrm>
              <a:off x="5180" y="2032"/>
              <a:ext cx="7" cy="111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159" name="Rectangle 567"/>
            <p:cNvSpPr>
              <a:spLocks noChangeArrowheads="1"/>
            </p:cNvSpPr>
            <p:nvPr/>
          </p:nvSpPr>
          <p:spPr bwMode="auto">
            <a:xfrm>
              <a:off x="5187" y="2032"/>
              <a:ext cx="6" cy="111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160" name="Rectangle 568"/>
            <p:cNvSpPr>
              <a:spLocks noChangeArrowheads="1"/>
            </p:cNvSpPr>
            <p:nvPr/>
          </p:nvSpPr>
          <p:spPr bwMode="auto">
            <a:xfrm>
              <a:off x="5024" y="2032"/>
              <a:ext cx="169" cy="1112"/>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161" name="Rectangle 569"/>
            <p:cNvSpPr>
              <a:spLocks noChangeArrowheads="1"/>
            </p:cNvSpPr>
            <p:nvPr/>
          </p:nvSpPr>
          <p:spPr bwMode="auto">
            <a:xfrm>
              <a:off x="5227" y="2087"/>
              <a:ext cx="7" cy="1057"/>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162" name="Rectangle 570"/>
            <p:cNvSpPr>
              <a:spLocks noChangeArrowheads="1"/>
            </p:cNvSpPr>
            <p:nvPr/>
          </p:nvSpPr>
          <p:spPr bwMode="auto">
            <a:xfrm>
              <a:off x="5234" y="2087"/>
              <a:ext cx="7" cy="1057"/>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163" name="Rectangle 571"/>
            <p:cNvSpPr>
              <a:spLocks noChangeArrowheads="1"/>
            </p:cNvSpPr>
            <p:nvPr/>
          </p:nvSpPr>
          <p:spPr bwMode="auto">
            <a:xfrm>
              <a:off x="5241" y="2087"/>
              <a:ext cx="7" cy="1057"/>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164" name="Rectangle 572"/>
            <p:cNvSpPr>
              <a:spLocks noChangeArrowheads="1"/>
            </p:cNvSpPr>
            <p:nvPr/>
          </p:nvSpPr>
          <p:spPr bwMode="auto">
            <a:xfrm>
              <a:off x="5248" y="2087"/>
              <a:ext cx="6" cy="1057"/>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165" name="Rectangle 573"/>
            <p:cNvSpPr>
              <a:spLocks noChangeArrowheads="1"/>
            </p:cNvSpPr>
            <p:nvPr/>
          </p:nvSpPr>
          <p:spPr bwMode="auto">
            <a:xfrm>
              <a:off x="5254" y="2087"/>
              <a:ext cx="7" cy="1057"/>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166" name="Rectangle 574"/>
            <p:cNvSpPr>
              <a:spLocks noChangeArrowheads="1"/>
            </p:cNvSpPr>
            <p:nvPr/>
          </p:nvSpPr>
          <p:spPr bwMode="auto">
            <a:xfrm>
              <a:off x="5261" y="2087"/>
              <a:ext cx="7" cy="1057"/>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167" name="Rectangle 575"/>
            <p:cNvSpPr>
              <a:spLocks noChangeArrowheads="1"/>
            </p:cNvSpPr>
            <p:nvPr/>
          </p:nvSpPr>
          <p:spPr bwMode="auto">
            <a:xfrm>
              <a:off x="5268" y="2087"/>
              <a:ext cx="7" cy="1057"/>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168" name="Rectangle 576"/>
            <p:cNvSpPr>
              <a:spLocks noChangeArrowheads="1"/>
            </p:cNvSpPr>
            <p:nvPr/>
          </p:nvSpPr>
          <p:spPr bwMode="auto">
            <a:xfrm>
              <a:off x="5275" y="2087"/>
              <a:ext cx="7" cy="1057"/>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169" name="Rectangle 577"/>
            <p:cNvSpPr>
              <a:spLocks noChangeArrowheads="1"/>
            </p:cNvSpPr>
            <p:nvPr/>
          </p:nvSpPr>
          <p:spPr bwMode="auto">
            <a:xfrm>
              <a:off x="5282" y="2087"/>
              <a:ext cx="6" cy="1057"/>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170" name="Rectangle 578"/>
            <p:cNvSpPr>
              <a:spLocks noChangeArrowheads="1"/>
            </p:cNvSpPr>
            <p:nvPr/>
          </p:nvSpPr>
          <p:spPr bwMode="auto">
            <a:xfrm>
              <a:off x="5288" y="2087"/>
              <a:ext cx="7" cy="1057"/>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171" name="Rectangle 579"/>
            <p:cNvSpPr>
              <a:spLocks noChangeArrowheads="1"/>
            </p:cNvSpPr>
            <p:nvPr/>
          </p:nvSpPr>
          <p:spPr bwMode="auto">
            <a:xfrm>
              <a:off x="5295" y="2087"/>
              <a:ext cx="7" cy="1057"/>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172" name="Rectangle 580"/>
            <p:cNvSpPr>
              <a:spLocks noChangeArrowheads="1"/>
            </p:cNvSpPr>
            <p:nvPr/>
          </p:nvSpPr>
          <p:spPr bwMode="auto">
            <a:xfrm>
              <a:off x="5302" y="2087"/>
              <a:ext cx="7" cy="1057"/>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173" name="Rectangle 581"/>
            <p:cNvSpPr>
              <a:spLocks noChangeArrowheads="1"/>
            </p:cNvSpPr>
            <p:nvPr/>
          </p:nvSpPr>
          <p:spPr bwMode="auto">
            <a:xfrm>
              <a:off x="5309" y="2087"/>
              <a:ext cx="7" cy="1057"/>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3174" name="Rectangle 582"/>
            <p:cNvSpPr>
              <a:spLocks noChangeArrowheads="1"/>
            </p:cNvSpPr>
            <p:nvPr/>
          </p:nvSpPr>
          <p:spPr bwMode="auto">
            <a:xfrm>
              <a:off x="5316" y="2087"/>
              <a:ext cx="6" cy="1057"/>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175" name="Rectangle 583"/>
            <p:cNvSpPr>
              <a:spLocks noChangeArrowheads="1"/>
            </p:cNvSpPr>
            <p:nvPr/>
          </p:nvSpPr>
          <p:spPr bwMode="auto">
            <a:xfrm>
              <a:off x="5322" y="2087"/>
              <a:ext cx="7" cy="1057"/>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176" name="Rectangle 584"/>
            <p:cNvSpPr>
              <a:spLocks noChangeArrowheads="1"/>
            </p:cNvSpPr>
            <p:nvPr/>
          </p:nvSpPr>
          <p:spPr bwMode="auto">
            <a:xfrm>
              <a:off x="5329" y="2087"/>
              <a:ext cx="7" cy="1057"/>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177" name="Rectangle 585"/>
            <p:cNvSpPr>
              <a:spLocks noChangeArrowheads="1"/>
            </p:cNvSpPr>
            <p:nvPr/>
          </p:nvSpPr>
          <p:spPr bwMode="auto">
            <a:xfrm>
              <a:off x="5336" y="2087"/>
              <a:ext cx="7" cy="1057"/>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178" name="Rectangle 586"/>
            <p:cNvSpPr>
              <a:spLocks noChangeArrowheads="1"/>
            </p:cNvSpPr>
            <p:nvPr/>
          </p:nvSpPr>
          <p:spPr bwMode="auto">
            <a:xfrm>
              <a:off x="5343" y="2087"/>
              <a:ext cx="6" cy="1057"/>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179" name="Rectangle 587"/>
            <p:cNvSpPr>
              <a:spLocks noChangeArrowheads="1"/>
            </p:cNvSpPr>
            <p:nvPr/>
          </p:nvSpPr>
          <p:spPr bwMode="auto">
            <a:xfrm>
              <a:off x="5349" y="2087"/>
              <a:ext cx="7" cy="1057"/>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180" name="Rectangle 588"/>
            <p:cNvSpPr>
              <a:spLocks noChangeArrowheads="1"/>
            </p:cNvSpPr>
            <p:nvPr/>
          </p:nvSpPr>
          <p:spPr bwMode="auto">
            <a:xfrm>
              <a:off x="5356" y="2087"/>
              <a:ext cx="7" cy="1057"/>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181" name="Rectangle 589"/>
            <p:cNvSpPr>
              <a:spLocks noChangeArrowheads="1"/>
            </p:cNvSpPr>
            <p:nvPr/>
          </p:nvSpPr>
          <p:spPr bwMode="auto">
            <a:xfrm>
              <a:off x="5363" y="2087"/>
              <a:ext cx="7" cy="1057"/>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182" name="Rectangle 590"/>
            <p:cNvSpPr>
              <a:spLocks noChangeArrowheads="1"/>
            </p:cNvSpPr>
            <p:nvPr/>
          </p:nvSpPr>
          <p:spPr bwMode="auto">
            <a:xfrm>
              <a:off x="5370" y="2087"/>
              <a:ext cx="7" cy="1057"/>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183" name="Rectangle 591"/>
            <p:cNvSpPr>
              <a:spLocks noChangeArrowheads="1"/>
            </p:cNvSpPr>
            <p:nvPr/>
          </p:nvSpPr>
          <p:spPr bwMode="auto">
            <a:xfrm>
              <a:off x="5377" y="2087"/>
              <a:ext cx="6" cy="1057"/>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184" name="Rectangle 592"/>
            <p:cNvSpPr>
              <a:spLocks noChangeArrowheads="1"/>
            </p:cNvSpPr>
            <p:nvPr/>
          </p:nvSpPr>
          <p:spPr bwMode="auto">
            <a:xfrm>
              <a:off x="5383" y="2087"/>
              <a:ext cx="7" cy="1057"/>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185" name="Rectangle 593"/>
            <p:cNvSpPr>
              <a:spLocks noChangeArrowheads="1"/>
            </p:cNvSpPr>
            <p:nvPr/>
          </p:nvSpPr>
          <p:spPr bwMode="auto">
            <a:xfrm>
              <a:off x="5390" y="2087"/>
              <a:ext cx="7" cy="1057"/>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186" name="Rectangle 594"/>
            <p:cNvSpPr>
              <a:spLocks noChangeArrowheads="1"/>
            </p:cNvSpPr>
            <p:nvPr/>
          </p:nvSpPr>
          <p:spPr bwMode="auto">
            <a:xfrm>
              <a:off x="5227" y="2087"/>
              <a:ext cx="170" cy="1057"/>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187" name="Rectangle 595"/>
            <p:cNvSpPr>
              <a:spLocks noChangeArrowheads="1"/>
            </p:cNvSpPr>
            <p:nvPr/>
          </p:nvSpPr>
          <p:spPr bwMode="auto">
            <a:xfrm>
              <a:off x="5431" y="2111"/>
              <a:ext cx="7" cy="1033"/>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188" name="Rectangle 596"/>
            <p:cNvSpPr>
              <a:spLocks noChangeArrowheads="1"/>
            </p:cNvSpPr>
            <p:nvPr/>
          </p:nvSpPr>
          <p:spPr bwMode="auto">
            <a:xfrm>
              <a:off x="5438" y="2111"/>
              <a:ext cx="7" cy="1033"/>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189" name="Rectangle 597"/>
            <p:cNvSpPr>
              <a:spLocks noChangeArrowheads="1"/>
            </p:cNvSpPr>
            <p:nvPr/>
          </p:nvSpPr>
          <p:spPr bwMode="auto">
            <a:xfrm>
              <a:off x="5445" y="2111"/>
              <a:ext cx="6" cy="1033"/>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190" name="Rectangle 598"/>
            <p:cNvSpPr>
              <a:spLocks noChangeArrowheads="1"/>
            </p:cNvSpPr>
            <p:nvPr/>
          </p:nvSpPr>
          <p:spPr bwMode="auto">
            <a:xfrm>
              <a:off x="5451" y="2111"/>
              <a:ext cx="7" cy="1033"/>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191" name="Rectangle 599"/>
            <p:cNvSpPr>
              <a:spLocks noChangeArrowheads="1"/>
            </p:cNvSpPr>
            <p:nvPr/>
          </p:nvSpPr>
          <p:spPr bwMode="auto">
            <a:xfrm>
              <a:off x="5458" y="2111"/>
              <a:ext cx="7" cy="1033"/>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192" name="Rectangle 600"/>
            <p:cNvSpPr>
              <a:spLocks noChangeArrowheads="1"/>
            </p:cNvSpPr>
            <p:nvPr/>
          </p:nvSpPr>
          <p:spPr bwMode="auto">
            <a:xfrm>
              <a:off x="5465" y="2111"/>
              <a:ext cx="7" cy="1033"/>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193" name="Rectangle 601"/>
            <p:cNvSpPr>
              <a:spLocks noChangeArrowheads="1"/>
            </p:cNvSpPr>
            <p:nvPr/>
          </p:nvSpPr>
          <p:spPr bwMode="auto">
            <a:xfrm>
              <a:off x="5472" y="2111"/>
              <a:ext cx="7" cy="1033"/>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194" name="Rectangle 602"/>
            <p:cNvSpPr>
              <a:spLocks noChangeArrowheads="1"/>
            </p:cNvSpPr>
            <p:nvPr/>
          </p:nvSpPr>
          <p:spPr bwMode="auto">
            <a:xfrm>
              <a:off x="5479" y="2111"/>
              <a:ext cx="6" cy="1033"/>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195" name="Rectangle 603"/>
            <p:cNvSpPr>
              <a:spLocks noChangeArrowheads="1"/>
            </p:cNvSpPr>
            <p:nvPr/>
          </p:nvSpPr>
          <p:spPr bwMode="auto">
            <a:xfrm>
              <a:off x="5485" y="2111"/>
              <a:ext cx="7" cy="1033"/>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196" name="Rectangle 604"/>
            <p:cNvSpPr>
              <a:spLocks noChangeArrowheads="1"/>
            </p:cNvSpPr>
            <p:nvPr/>
          </p:nvSpPr>
          <p:spPr bwMode="auto">
            <a:xfrm>
              <a:off x="5492" y="2111"/>
              <a:ext cx="7" cy="1033"/>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197" name="Rectangle 605"/>
            <p:cNvSpPr>
              <a:spLocks noChangeArrowheads="1"/>
            </p:cNvSpPr>
            <p:nvPr/>
          </p:nvSpPr>
          <p:spPr bwMode="auto">
            <a:xfrm>
              <a:off x="5499" y="2111"/>
              <a:ext cx="7" cy="1033"/>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198" name="Rectangle 606"/>
            <p:cNvSpPr>
              <a:spLocks noChangeArrowheads="1"/>
            </p:cNvSpPr>
            <p:nvPr/>
          </p:nvSpPr>
          <p:spPr bwMode="auto">
            <a:xfrm>
              <a:off x="5506" y="2111"/>
              <a:ext cx="6" cy="1033"/>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199" name="Rectangle 607"/>
            <p:cNvSpPr>
              <a:spLocks noChangeArrowheads="1"/>
            </p:cNvSpPr>
            <p:nvPr/>
          </p:nvSpPr>
          <p:spPr bwMode="auto">
            <a:xfrm>
              <a:off x="5512" y="2111"/>
              <a:ext cx="7" cy="1033"/>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3200" name="Rectangle 608"/>
            <p:cNvSpPr>
              <a:spLocks noChangeArrowheads="1"/>
            </p:cNvSpPr>
            <p:nvPr/>
          </p:nvSpPr>
          <p:spPr bwMode="auto">
            <a:xfrm>
              <a:off x="5519" y="2111"/>
              <a:ext cx="7" cy="1033"/>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201" name="Rectangle 609"/>
            <p:cNvSpPr>
              <a:spLocks noChangeArrowheads="1"/>
            </p:cNvSpPr>
            <p:nvPr/>
          </p:nvSpPr>
          <p:spPr bwMode="auto">
            <a:xfrm>
              <a:off x="5526" y="2111"/>
              <a:ext cx="7" cy="1033"/>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202" name="Rectangle 610"/>
            <p:cNvSpPr>
              <a:spLocks noChangeArrowheads="1"/>
            </p:cNvSpPr>
            <p:nvPr/>
          </p:nvSpPr>
          <p:spPr bwMode="auto">
            <a:xfrm>
              <a:off x="5533" y="2111"/>
              <a:ext cx="7" cy="1033"/>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203" name="Rectangle 611"/>
            <p:cNvSpPr>
              <a:spLocks noChangeArrowheads="1"/>
            </p:cNvSpPr>
            <p:nvPr/>
          </p:nvSpPr>
          <p:spPr bwMode="auto">
            <a:xfrm>
              <a:off x="5540" y="2111"/>
              <a:ext cx="6" cy="1033"/>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204" name="Rectangle 612"/>
            <p:cNvSpPr>
              <a:spLocks noChangeArrowheads="1"/>
            </p:cNvSpPr>
            <p:nvPr/>
          </p:nvSpPr>
          <p:spPr bwMode="auto">
            <a:xfrm>
              <a:off x="5546" y="2111"/>
              <a:ext cx="7" cy="1033"/>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205" name="Rectangle 613"/>
            <p:cNvSpPr>
              <a:spLocks noChangeArrowheads="1"/>
            </p:cNvSpPr>
            <p:nvPr/>
          </p:nvSpPr>
          <p:spPr bwMode="auto">
            <a:xfrm>
              <a:off x="5553" y="2111"/>
              <a:ext cx="7" cy="1033"/>
            </a:xfrm>
            <a:prstGeom prst="rect">
              <a:avLst/>
            </a:prstGeom>
            <a:solidFill>
              <a:srgbClr val="00CD00"/>
            </a:solidFill>
            <a:ln w="9525">
              <a:noFill/>
              <a:miter lim="800000"/>
              <a:headEnd/>
              <a:tailEnd/>
            </a:ln>
          </p:spPr>
          <p:txBody>
            <a:bodyPr/>
            <a:lstStyle/>
            <a:p>
              <a:pPr>
                <a:defRPr/>
              </a:pPr>
              <a:endParaRPr lang="en-US">
                <a:latin typeface="Arial" charset="0"/>
              </a:endParaRPr>
            </a:p>
          </p:txBody>
        </p:sp>
      </p:grpSp>
      <p:grpSp>
        <p:nvGrpSpPr>
          <p:cNvPr id="86028" name="Group 815"/>
          <p:cNvGrpSpPr>
            <a:grpSpLocks/>
          </p:cNvGrpSpPr>
          <p:nvPr/>
        </p:nvGrpSpPr>
        <p:grpSpPr bwMode="auto">
          <a:xfrm>
            <a:off x="2470150" y="3206750"/>
            <a:ext cx="8343900" cy="1784350"/>
            <a:chOff x="956" y="2020"/>
            <a:chExt cx="5256" cy="1124"/>
          </a:xfrm>
        </p:grpSpPr>
        <p:sp>
          <p:nvSpPr>
            <p:cNvPr id="623207" name="Rectangle 615"/>
            <p:cNvSpPr>
              <a:spLocks noChangeArrowheads="1"/>
            </p:cNvSpPr>
            <p:nvPr/>
          </p:nvSpPr>
          <p:spPr bwMode="auto">
            <a:xfrm>
              <a:off x="5560" y="2111"/>
              <a:ext cx="7" cy="1033"/>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208" name="Rectangle 616"/>
            <p:cNvSpPr>
              <a:spLocks noChangeArrowheads="1"/>
            </p:cNvSpPr>
            <p:nvPr/>
          </p:nvSpPr>
          <p:spPr bwMode="auto">
            <a:xfrm>
              <a:off x="5567" y="2111"/>
              <a:ext cx="7" cy="1033"/>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209" name="Rectangle 617"/>
            <p:cNvSpPr>
              <a:spLocks noChangeArrowheads="1"/>
            </p:cNvSpPr>
            <p:nvPr/>
          </p:nvSpPr>
          <p:spPr bwMode="auto">
            <a:xfrm>
              <a:off x="5574" y="2111"/>
              <a:ext cx="6" cy="1033"/>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210" name="Rectangle 618"/>
            <p:cNvSpPr>
              <a:spLocks noChangeArrowheads="1"/>
            </p:cNvSpPr>
            <p:nvPr/>
          </p:nvSpPr>
          <p:spPr bwMode="auto">
            <a:xfrm>
              <a:off x="5580" y="2111"/>
              <a:ext cx="7" cy="1033"/>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211" name="Rectangle 619"/>
            <p:cNvSpPr>
              <a:spLocks noChangeArrowheads="1"/>
            </p:cNvSpPr>
            <p:nvPr/>
          </p:nvSpPr>
          <p:spPr bwMode="auto">
            <a:xfrm>
              <a:off x="5587" y="2111"/>
              <a:ext cx="7" cy="1033"/>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212" name="Rectangle 620"/>
            <p:cNvSpPr>
              <a:spLocks noChangeArrowheads="1"/>
            </p:cNvSpPr>
            <p:nvPr/>
          </p:nvSpPr>
          <p:spPr bwMode="auto">
            <a:xfrm>
              <a:off x="5594" y="2111"/>
              <a:ext cx="7" cy="1033"/>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213" name="Rectangle 621"/>
            <p:cNvSpPr>
              <a:spLocks noChangeArrowheads="1"/>
            </p:cNvSpPr>
            <p:nvPr/>
          </p:nvSpPr>
          <p:spPr bwMode="auto">
            <a:xfrm>
              <a:off x="5431" y="2111"/>
              <a:ext cx="170" cy="1033"/>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214" name="Rectangle 622"/>
            <p:cNvSpPr>
              <a:spLocks noChangeArrowheads="1"/>
            </p:cNvSpPr>
            <p:nvPr/>
          </p:nvSpPr>
          <p:spPr bwMode="auto">
            <a:xfrm>
              <a:off x="5635" y="2051"/>
              <a:ext cx="6" cy="1093"/>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215" name="Rectangle 623"/>
            <p:cNvSpPr>
              <a:spLocks noChangeArrowheads="1"/>
            </p:cNvSpPr>
            <p:nvPr/>
          </p:nvSpPr>
          <p:spPr bwMode="auto">
            <a:xfrm>
              <a:off x="5641" y="2051"/>
              <a:ext cx="7" cy="1093"/>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216" name="Rectangle 624"/>
            <p:cNvSpPr>
              <a:spLocks noChangeArrowheads="1"/>
            </p:cNvSpPr>
            <p:nvPr/>
          </p:nvSpPr>
          <p:spPr bwMode="auto">
            <a:xfrm>
              <a:off x="5648" y="2051"/>
              <a:ext cx="7" cy="1093"/>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217" name="Rectangle 625"/>
            <p:cNvSpPr>
              <a:spLocks noChangeArrowheads="1"/>
            </p:cNvSpPr>
            <p:nvPr/>
          </p:nvSpPr>
          <p:spPr bwMode="auto">
            <a:xfrm>
              <a:off x="5655" y="2051"/>
              <a:ext cx="7" cy="1093"/>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218" name="Rectangle 626"/>
            <p:cNvSpPr>
              <a:spLocks noChangeArrowheads="1"/>
            </p:cNvSpPr>
            <p:nvPr/>
          </p:nvSpPr>
          <p:spPr bwMode="auto">
            <a:xfrm>
              <a:off x="5662" y="2051"/>
              <a:ext cx="7" cy="1093"/>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219" name="Rectangle 627"/>
            <p:cNvSpPr>
              <a:spLocks noChangeArrowheads="1"/>
            </p:cNvSpPr>
            <p:nvPr/>
          </p:nvSpPr>
          <p:spPr bwMode="auto">
            <a:xfrm>
              <a:off x="5669" y="2051"/>
              <a:ext cx="6" cy="1093"/>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220" name="Rectangle 628"/>
            <p:cNvSpPr>
              <a:spLocks noChangeArrowheads="1"/>
            </p:cNvSpPr>
            <p:nvPr/>
          </p:nvSpPr>
          <p:spPr bwMode="auto">
            <a:xfrm>
              <a:off x="5675" y="2051"/>
              <a:ext cx="7" cy="1093"/>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221" name="Rectangle 629"/>
            <p:cNvSpPr>
              <a:spLocks noChangeArrowheads="1"/>
            </p:cNvSpPr>
            <p:nvPr/>
          </p:nvSpPr>
          <p:spPr bwMode="auto">
            <a:xfrm>
              <a:off x="5682" y="2051"/>
              <a:ext cx="7" cy="1093"/>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222" name="Rectangle 630"/>
            <p:cNvSpPr>
              <a:spLocks noChangeArrowheads="1"/>
            </p:cNvSpPr>
            <p:nvPr/>
          </p:nvSpPr>
          <p:spPr bwMode="auto">
            <a:xfrm>
              <a:off x="5689" y="2051"/>
              <a:ext cx="7" cy="1093"/>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223" name="Rectangle 631"/>
            <p:cNvSpPr>
              <a:spLocks noChangeArrowheads="1"/>
            </p:cNvSpPr>
            <p:nvPr/>
          </p:nvSpPr>
          <p:spPr bwMode="auto">
            <a:xfrm>
              <a:off x="5696" y="2051"/>
              <a:ext cx="7" cy="1093"/>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224" name="Rectangle 632"/>
            <p:cNvSpPr>
              <a:spLocks noChangeArrowheads="1"/>
            </p:cNvSpPr>
            <p:nvPr/>
          </p:nvSpPr>
          <p:spPr bwMode="auto">
            <a:xfrm>
              <a:off x="5703" y="2051"/>
              <a:ext cx="6" cy="1093"/>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225" name="Rectangle 633"/>
            <p:cNvSpPr>
              <a:spLocks noChangeArrowheads="1"/>
            </p:cNvSpPr>
            <p:nvPr/>
          </p:nvSpPr>
          <p:spPr bwMode="auto">
            <a:xfrm>
              <a:off x="5709" y="2051"/>
              <a:ext cx="7" cy="1093"/>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226" name="Rectangle 634"/>
            <p:cNvSpPr>
              <a:spLocks noChangeArrowheads="1"/>
            </p:cNvSpPr>
            <p:nvPr/>
          </p:nvSpPr>
          <p:spPr bwMode="auto">
            <a:xfrm>
              <a:off x="5716" y="2051"/>
              <a:ext cx="7" cy="1093"/>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3227" name="Rectangle 635"/>
            <p:cNvSpPr>
              <a:spLocks noChangeArrowheads="1"/>
            </p:cNvSpPr>
            <p:nvPr/>
          </p:nvSpPr>
          <p:spPr bwMode="auto">
            <a:xfrm>
              <a:off x="5723" y="2051"/>
              <a:ext cx="7" cy="1093"/>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228" name="Rectangle 636"/>
            <p:cNvSpPr>
              <a:spLocks noChangeArrowheads="1"/>
            </p:cNvSpPr>
            <p:nvPr/>
          </p:nvSpPr>
          <p:spPr bwMode="auto">
            <a:xfrm>
              <a:off x="5730" y="2051"/>
              <a:ext cx="7" cy="1093"/>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229" name="Rectangle 637"/>
            <p:cNvSpPr>
              <a:spLocks noChangeArrowheads="1"/>
            </p:cNvSpPr>
            <p:nvPr/>
          </p:nvSpPr>
          <p:spPr bwMode="auto">
            <a:xfrm>
              <a:off x="5737" y="2051"/>
              <a:ext cx="6" cy="1093"/>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230" name="Rectangle 638"/>
            <p:cNvSpPr>
              <a:spLocks noChangeArrowheads="1"/>
            </p:cNvSpPr>
            <p:nvPr/>
          </p:nvSpPr>
          <p:spPr bwMode="auto">
            <a:xfrm>
              <a:off x="5743" y="2051"/>
              <a:ext cx="7" cy="1093"/>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231" name="Rectangle 639"/>
            <p:cNvSpPr>
              <a:spLocks noChangeArrowheads="1"/>
            </p:cNvSpPr>
            <p:nvPr/>
          </p:nvSpPr>
          <p:spPr bwMode="auto">
            <a:xfrm>
              <a:off x="5750" y="2051"/>
              <a:ext cx="7" cy="1093"/>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232" name="Rectangle 640"/>
            <p:cNvSpPr>
              <a:spLocks noChangeArrowheads="1"/>
            </p:cNvSpPr>
            <p:nvPr/>
          </p:nvSpPr>
          <p:spPr bwMode="auto">
            <a:xfrm>
              <a:off x="5757" y="2051"/>
              <a:ext cx="7" cy="1093"/>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233" name="Rectangle 641"/>
            <p:cNvSpPr>
              <a:spLocks noChangeArrowheads="1"/>
            </p:cNvSpPr>
            <p:nvPr/>
          </p:nvSpPr>
          <p:spPr bwMode="auto">
            <a:xfrm>
              <a:off x="5764" y="2051"/>
              <a:ext cx="7" cy="1093"/>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234" name="Rectangle 642"/>
            <p:cNvSpPr>
              <a:spLocks noChangeArrowheads="1"/>
            </p:cNvSpPr>
            <p:nvPr/>
          </p:nvSpPr>
          <p:spPr bwMode="auto">
            <a:xfrm>
              <a:off x="5771" y="2051"/>
              <a:ext cx="6" cy="1093"/>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235" name="Rectangle 643"/>
            <p:cNvSpPr>
              <a:spLocks noChangeArrowheads="1"/>
            </p:cNvSpPr>
            <p:nvPr/>
          </p:nvSpPr>
          <p:spPr bwMode="auto">
            <a:xfrm>
              <a:off x="5777" y="2051"/>
              <a:ext cx="7" cy="1093"/>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236" name="Rectangle 644"/>
            <p:cNvSpPr>
              <a:spLocks noChangeArrowheads="1"/>
            </p:cNvSpPr>
            <p:nvPr/>
          </p:nvSpPr>
          <p:spPr bwMode="auto">
            <a:xfrm>
              <a:off x="5784" y="2051"/>
              <a:ext cx="7" cy="1093"/>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237" name="Rectangle 645"/>
            <p:cNvSpPr>
              <a:spLocks noChangeArrowheads="1"/>
            </p:cNvSpPr>
            <p:nvPr/>
          </p:nvSpPr>
          <p:spPr bwMode="auto">
            <a:xfrm>
              <a:off x="5791" y="2051"/>
              <a:ext cx="7" cy="1093"/>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238" name="Rectangle 646"/>
            <p:cNvSpPr>
              <a:spLocks noChangeArrowheads="1"/>
            </p:cNvSpPr>
            <p:nvPr/>
          </p:nvSpPr>
          <p:spPr bwMode="auto">
            <a:xfrm>
              <a:off x="5798" y="2051"/>
              <a:ext cx="6" cy="1093"/>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239" name="Rectangle 647"/>
            <p:cNvSpPr>
              <a:spLocks noChangeArrowheads="1"/>
            </p:cNvSpPr>
            <p:nvPr/>
          </p:nvSpPr>
          <p:spPr bwMode="auto">
            <a:xfrm>
              <a:off x="5635" y="2051"/>
              <a:ext cx="169" cy="1093"/>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240" name="Rectangle 648"/>
            <p:cNvSpPr>
              <a:spLocks noChangeArrowheads="1"/>
            </p:cNvSpPr>
            <p:nvPr/>
          </p:nvSpPr>
          <p:spPr bwMode="auto">
            <a:xfrm>
              <a:off x="5838" y="2020"/>
              <a:ext cx="7" cy="1124"/>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241" name="Rectangle 649"/>
            <p:cNvSpPr>
              <a:spLocks noChangeArrowheads="1"/>
            </p:cNvSpPr>
            <p:nvPr/>
          </p:nvSpPr>
          <p:spPr bwMode="auto">
            <a:xfrm>
              <a:off x="5845" y="2020"/>
              <a:ext cx="7" cy="1124"/>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242" name="Rectangle 650"/>
            <p:cNvSpPr>
              <a:spLocks noChangeArrowheads="1"/>
            </p:cNvSpPr>
            <p:nvPr/>
          </p:nvSpPr>
          <p:spPr bwMode="auto">
            <a:xfrm>
              <a:off x="5852" y="2020"/>
              <a:ext cx="7" cy="1124"/>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243" name="Rectangle 651"/>
            <p:cNvSpPr>
              <a:spLocks noChangeArrowheads="1"/>
            </p:cNvSpPr>
            <p:nvPr/>
          </p:nvSpPr>
          <p:spPr bwMode="auto">
            <a:xfrm>
              <a:off x="5859" y="2020"/>
              <a:ext cx="7" cy="1124"/>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244" name="Rectangle 652"/>
            <p:cNvSpPr>
              <a:spLocks noChangeArrowheads="1"/>
            </p:cNvSpPr>
            <p:nvPr/>
          </p:nvSpPr>
          <p:spPr bwMode="auto">
            <a:xfrm>
              <a:off x="5866" y="2020"/>
              <a:ext cx="6" cy="1124"/>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245" name="Rectangle 653"/>
            <p:cNvSpPr>
              <a:spLocks noChangeArrowheads="1"/>
            </p:cNvSpPr>
            <p:nvPr/>
          </p:nvSpPr>
          <p:spPr bwMode="auto">
            <a:xfrm>
              <a:off x="5872" y="2020"/>
              <a:ext cx="7" cy="1124"/>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246" name="Rectangle 654"/>
            <p:cNvSpPr>
              <a:spLocks noChangeArrowheads="1"/>
            </p:cNvSpPr>
            <p:nvPr/>
          </p:nvSpPr>
          <p:spPr bwMode="auto">
            <a:xfrm>
              <a:off x="5879" y="2020"/>
              <a:ext cx="7" cy="1124"/>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247" name="Rectangle 655"/>
            <p:cNvSpPr>
              <a:spLocks noChangeArrowheads="1"/>
            </p:cNvSpPr>
            <p:nvPr/>
          </p:nvSpPr>
          <p:spPr bwMode="auto">
            <a:xfrm>
              <a:off x="5886" y="2020"/>
              <a:ext cx="7" cy="1124"/>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248" name="Rectangle 656"/>
            <p:cNvSpPr>
              <a:spLocks noChangeArrowheads="1"/>
            </p:cNvSpPr>
            <p:nvPr/>
          </p:nvSpPr>
          <p:spPr bwMode="auto">
            <a:xfrm>
              <a:off x="5893" y="2020"/>
              <a:ext cx="7" cy="1124"/>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249" name="Rectangle 657"/>
            <p:cNvSpPr>
              <a:spLocks noChangeArrowheads="1"/>
            </p:cNvSpPr>
            <p:nvPr/>
          </p:nvSpPr>
          <p:spPr bwMode="auto">
            <a:xfrm>
              <a:off x="5900" y="2020"/>
              <a:ext cx="6" cy="1124"/>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250" name="Rectangle 658"/>
            <p:cNvSpPr>
              <a:spLocks noChangeArrowheads="1"/>
            </p:cNvSpPr>
            <p:nvPr/>
          </p:nvSpPr>
          <p:spPr bwMode="auto">
            <a:xfrm>
              <a:off x="5906" y="2020"/>
              <a:ext cx="7" cy="1124"/>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251" name="Rectangle 659"/>
            <p:cNvSpPr>
              <a:spLocks noChangeArrowheads="1"/>
            </p:cNvSpPr>
            <p:nvPr/>
          </p:nvSpPr>
          <p:spPr bwMode="auto">
            <a:xfrm>
              <a:off x="5913" y="2020"/>
              <a:ext cx="7" cy="1124"/>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252" name="Rectangle 660"/>
            <p:cNvSpPr>
              <a:spLocks noChangeArrowheads="1"/>
            </p:cNvSpPr>
            <p:nvPr/>
          </p:nvSpPr>
          <p:spPr bwMode="auto">
            <a:xfrm>
              <a:off x="5920" y="2020"/>
              <a:ext cx="7" cy="1124"/>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3253" name="Rectangle 661"/>
            <p:cNvSpPr>
              <a:spLocks noChangeArrowheads="1"/>
            </p:cNvSpPr>
            <p:nvPr/>
          </p:nvSpPr>
          <p:spPr bwMode="auto">
            <a:xfrm>
              <a:off x="5927" y="2020"/>
              <a:ext cx="6" cy="1124"/>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254" name="Rectangle 662"/>
            <p:cNvSpPr>
              <a:spLocks noChangeArrowheads="1"/>
            </p:cNvSpPr>
            <p:nvPr/>
          </p:nvSpPr>
          <p:spPr bwMode="auto">
            <a:xfrm>
              <a:off x="5933" y="2020"/>
              <a:ext cx="7" cy="1124"/>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255" name="Rectangle 663"/>
            <p:cNvSpPr>
              <a:spLocks noChangeArrowheads="1"/>
            </p:cNvSpPr>
            <p:nvPr/>
          </p:nvSpPr>
          <p:spPr bwMode="auto">
            <a:xfrm>
              <a:off x="5940" y="2020"/>
              <a:ext cx="7" cy="1124"/>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256" name="Rectangle 664"/>
            <p:cNvSpPr>
              <a:spLocks noChangeArrowheads="1"/>
            </p:cNvSpPr>
            <p:nvPr/>
          </p:nvSpPr>
          <p:spPr bwMode="auto">
            <a:xfrm>
              <a:off x="5947" y="2020"/>
              <a:ext cx="7" cy="1124"/>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257" name="Rectangle 665"/>
            <p:cNvSpPr>
              <a:spLocks noChangeArrowheads="1"/>
            </p:cNvSpPr>
            <p:nvPr/>
          </p:nvSpPr>
          <p:spPr bwMode="auto">
            <a:xfrm>
              <a:off x="5954" y="2020"/>
              <a:ext cx="7" cy="1124"/>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258" name="Rectangle 666"/>
            <p:cNvSpPr>
              <a:spLocks noChangeArrowheads="1"/>
            </p:cNvSpPr>
            <p:nvPr/>
          </p:nvSpPr>
          <p:spPr bwMode="auto">
            <a:xfrm>
              <a:off x="5961" y="2020"/>
              <a:ext cx="6" cy="1124"/>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259" name="Rectangle 667"/>
            <p:cNvSpPr>
              <a:spLocks noChangeArrowheads="1"/>
            </p:cNvSpPr>
            <p:nvPr/>
          </p:nvSpPr>
          <p:spPr bwMode="auto">
            <a:xfrm>
              <a:off x="5967" y="2020"/>
              <a:ext cx="7" cy="1124"/>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260" name="Rectangle 668"/>
            <p:cNvSpPr>
              <a:spLocks noChangeArrowheads="1"/>
            </p:cNvSpPr>
            <p:nvPr/>
          </p:nvSpPr>
          <p:spPr bwMode="auto">
            <a:xfrm>
              <a:off x="5974" y="2020"/>
              <a:ext cx="7" cy="1124"/>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261" name="Rectangle 669"/>
            <p:cNvSpPr>
              <a:spLocks noChangeArrowheads="1"/>
            </p:cNvSpPr>
            <p:nvPr/>
          </p:nvSpPr>
          <p:spPr bwMode="auto">
            <a:xfrm>
              <a:off x="5981" y="2020"/>
              <a:ext cx="7" cy="1124"/>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262" name="Rectangle 670"/>
            <p:cNvSpPr>
              <a:spLocks noChangeArrowheads="1"/>
            </p:cNvSpPr>
            <p:nvPr/>
          </p:nvSpPr>
          <p:spPr bwMode="auto">
            <a:xfrm>
              <a:off x="5988" y="2020"/>
              <a:ext cx="7" cy="1124"/>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263" name="Rectangle 671"/>
            <p:cNvSpPr>
              <a:spLocks noChangeArrowheads="1"/>
            </p:cNvSpPr>
            <p:nvPr/>
          </p:nvSpPr>
          <p:spPr bwMode="auto">
            <a:xfrm>
              <a:off x="5995" y="2020"/>
              <a:ext cx="6" cy="1124"/>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264" name="Rectangle 672"/>
            <p:cNvSpPr>
              <a:spLocks noChangeArrowheads="1"/>
            </p:cNvSpPr>
            <p:nvPr/>
          </p:nvSpPr>
          <p:spPr bwMode="auto">
            <a:xfrm>
              <a:off x="6001" y="2020"/>
              <a:ext cx="7" cy="1124"/>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265" name="Rectangle 673"/>
            <p:cNvSpPr>
              <a:spLocks noChangeArrowheads="1"/>
            </p:cNvSpPr>
            <p:nvPr/>
          </p:nvSpPr>
          <p:spPr bwMode="auto">
            <a:xfrm>
              <a:off x="5838" y="2020"/>
              <a:ext cx="170" cy="1124"/>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266" name="Rectangle 674"/>
            <p:cNvSpPr>
              <a:spLocks noChangeArrowheads="1"/>
            </p:cNvSpPr>
            <p:nvPr/>
          </p:nvSpPr>
          <p:spPr bwMode="auto">
            <a:xfrm>
              <a:off x="6042" y="2020"/>
              <a:ext cx="7" cy="1124"/>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267" name="Rectangle 675"/>
            <p:cNvSpPr>
              <a:spLocks noChangeArrowheads="1"/>
            </p:cNvSpPr>
            <p:nvPr/>
          </p:nvSpPr>
          <p:spPr bwMode="auto">
            <a:xfrm>
              <a:off x="6049" y="2020"/>
              <a:ext cx="7" cy="1124"/>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268" name="Rectangle 676"/>
            <p:cNvSpPr>
              <a:spLocks noChangeArrowheads="1"/>
            </p:cNvSpPr>
            <p:nvPr/>
          </p:nvSpPr>
          <p:spPr bwMode="auto">
            <a:xfrm>
              <a:off x="6056" y="2020"/>
              <a:ext cx="6" cy="1124"/>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269" name="Rectangle 677"/>
            <p:cNvSpPr>
              <a:spLocks noChangeArrowheads="1"/>
            </p:cNvSpPr>
            <p:nvPr/>
          </p:nvSpPr>
          <p:spPr bwMode="auto">
            <a:xfrm>
              <a:off x="6062" y="2020"/>
              <a:ext cx="7" cy="1124"/>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270" name="Rectangle 678"/>
            <p:cNvSpPr>
              <a:spLocks noChangeArrowheads="1"/>
            </p:cNvSpPr>
            <p:nvPr/>
          </p:nvSpPr>
          <p:spPr bwMode="auto">
            <a:xfrm>
              <a:off x="6069" y="2020"/>
              <a:ext cx="7" cy="1124"/>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271" name="Rectangle 679"/>
            <p:cNvSpPr>
              <a:spLocks noChangeArrowheads="1"/>
            </p:cNvSpPr>
            <p:nvPr/>
          </p:nvSpPr>
          <p:spPr bwMode="auto">
            <a:xfrm>
              <a:off x="6076" y="2020"/>
              <a:ext cx="7" cy="1124"/>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272" name="Rectangle 680"/>
            <p:cNvSpPr>
              <a:spLocks noChangeArrowheads="1"/>
            </p:cNvSpPr>
            <p:nvPr/>
          </p:nvSpPr>
          <p:spPr bwMode="auto">
            <a:xfrm>
              <a:off x="6083" y="2020"/>
              <a:ext cx="7" cy="1124"/>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273" name="Rectangle 681"/>
            <p:cNvSpPr>
              <a:spLocks noChangeArrowheads="1"/>
            </p:cNvSpPr>
            <p:nvPr/>
          </p:nvSpPr>
          <p:spPr bwMode="auto">
            <a:xfrm>
              <a:off x="6090" y="2020"/>
              <a:ext cx="6" cy="1124"/>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274" name="Rectangle 682"/>
            <p:cNvSpPr>
              <a:spLocks noChangeArrowheads="1"/>
            </p:cNvSpPr>
            <p:nvPr/>
          </p:nvSpPr>
          <p:spPr bwMode="auto">
            <a:xfrm>
              <a:off x="6096" y="2020"/>
              <a:ext cx="7" cy="1124"/>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275" name="Rectangle 683"/>
            <p:cNvSpPr>
              <a:spLocks noChangeArrowheads="1"/>
            </p:cNvSpPr>
            <p:nvPr/>
          </p:nvSpPr>
          <p:spPr bwMode="auto">
            <a:xfrm>
              <a:off x="6103" y="2020"/>
              <a:ext cx="7" cy="1124"/>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276" name="Rectangle 684"/>
            <p:cNvSpPr>
              <a:spLocks noChangeArrowheads="1"/>
            </p:cNvSpPr>
            <p:nvPr/>
          </p:nvSpPr>
          <p:spPr bwMode="auto">
            <a:xfrm>
              <a:off x="6110" y="2020"/>
              <a:ext cx="7" cy="1124"/>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277" name="Rectangle 685"/>
            <p:cNvSpPr>
              <a:spLocks noChangeArrowheads="1"/>
            </p:cNvSpPr>
            <p:nvPr/>
          </p:nvSpPr>
          <p:spPr bwMode="auto">
            <a:xfrm>
              <a:off x="6117" y="2020"/>
              <a:ext cx="7" cy="1124"/>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278" name="Rectangle 686"/>
            <p:cNvSpPr>
              <a:spLocks noChangeArrowheads="1"/>
            </p:cNvSpPr>
            <p:nvPr/>
          </p:nvSpPr>
          <p:spPr bwMode="auto">
            <a:xfrm>
              <a:off x="6124" y="2020"/>
              <a:ext cx="6" cy="1124"/>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3279" name="Rectangle 687"/>
            <p:cNvSpPr>
              <a:spLocks noChangeArrowheads="1"/>
            </p:cNvSpPr>
            <p:nvPr/>
          </p:nvSpPr>
          <p:spPr bwMode="auto">
            <a:xfrm>
              <a:off x="6130" y="2020"/>
              <a:ext cx="7" cy="1124"/>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280" name="Rectangle 688"/>
            <p:cNvSpPr>
              <a:spLocks noChangeArrowheads="1"/>
            </p:cNvSpPr>
            <p:nvPr/>
          </p:nvSpPr>
          <p:spPr bwMode="auto">
            <a:xfrm>
              <a:off x="6137" y="2020"/>
              <a:ext cx="7" cy="1124"/>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281" name="Rectangle 689"/>
            <p:cNvSpPr>
              <a:spLocks noChangeArrowheads="1"/>
            </p:cNvSpPr>
            <p:nvPr/>
          </p:nvSpPr>
          <p:spPr bwMode="auto">
            <a:xfrm>
              <a:off x="6144" y="2020"/>
              <a:ext cx="7" cy="1124"/>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282" name="Rectangle 690"/>
            <p:cNvSpPr>
              <a:spLocks noChangeArrowheads="1"/>
            </p:cNvSpPr>
            <p:nvPr/>
          </p:nvSpPr>
          <p:spPr bwMode="auto">
            <a:xfrm>
              <a:off x="6151" y="2020"/>
              <a:ext cx="7" cy="1124"/>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283" name="Rectangle 691"/>
            <p:cNvSpPr>
              <a:spLocks noChangeArrowheads="1"/>
            </p:cNvSpPr>
            <p:nvPr/>
          </p:nvSpPr>
          <p:spPr bwMode="auto">
            <a:xfrm>
              <a:off x="6158" y="2020"/>
              <a:ext cx="6" cy="1124"/>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284" name="Rectangle 692"/>
            <p:cNvSpPr>
              <a:spLocks noChangeArrowheads="1"/>
            </p:cNvSpPr>
            <p:nvPr/>
          </p:nvSpPr>
          <p:spPr bwMode="auto">
            <a:xfrm>
              <a:off x="6164" y="2020"/>
              <a:ext cx="7" cy="1124"/>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285" name="Rectangle 693"/>
            <p:cNvSpPr>
              <a:spLocks noChangeArrowheads="1"/>
            </p:cNvSpPr>
            <p:nvPr/>
          </p:nvSpPr>
          <p:spPr bwMode="auto">
            <a:xfrm>
              <a:off x="6171" y="2020"/>
              <a:ext cx="7" cy="1124"/>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286" name="Rectangle 694"/>
            <p:cNvSpPr>
              <a:spLocks noChangeArrowheads="1"/>
            </p:cNvSpPr>
            <p:nvPr/>
          </p:nvSpPr>
          <p:spPr bwMode="auto">
            <a:xfrm>
              <a:off x="6178" y="2020"/>
              <a:ext cx="7" cy="1124"/>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287" name="Rectangle 695"/>
            <p:cNvSpPr>
              <a:spLocks noChangeArrowheads="1"/>
            </p:cNvSpPr>
            <p:nvPr/>
          </p:nvSpPr>
          <p:spPr bwMode="auto">
            <a:xfrm>
              <a:off x="6185" y="2020"/>
              <a:ext cx="7" cy="1124"/>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288" name="Rectangle 696"/>
            <p:cNvSpPr>
              <a:spLocks noChangeArrowheads="1"/>
            </p:cNvSpPr>
            <p:nvPr/>
          </p:nvSpPr>
          <p:spPr bwMode="auto">
            <a:xfrm>
              <a:off x="6192" y="2020"/>
              <a:ext cx="6" cy="1124"/>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289" name="Rectangle 697"/>
            <p:cNvSpPr>
              <a:spLocks noChangeArrowheads="1"/>
            </p:cNvSpPr>
            <p:nvPr/>
          </p:nvSpPr>
          <p:spPr bwMode="auto">
            <a:xfrm>
              <a:off x="6198" y="2020"/>
              <a:ext cx="7" cy="1124"/>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290" name="Rectangle 698"/>
            <p:cNvSpPr>
              <a:spLocks noChangeArrowheads="1"/>
            </p:cNvSpPr>
            <p:nvPr/>
          </p:nvSpPr>
          <p:spPr bwMode="auto">
            <a:xfrm>
              <a:off x="6205" y="2020"/>
              <a:ext cx="7" cy="1124"/>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291" name="Rectangle 699"/>
            <p:cNvSpPr>
              <a:spLocks noChangeArrowheads="1"/>
            </p:cNvSpPr>
            <p:nvPr/>
          </p:nvSpPr>
          <p:spPr bwMode="auto">
            <a:xfrm>
              <a:off x="6042" y="2020"/>
              <a:ext cx="170" cy="1124"/>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292" name="Rectangle 700"/>
            <p:cNvSpPr>
              <a:spLocks noChangeArrowheads="1"/>
            </p:cNvSpPr>
            <p:nvPr/>
          </p:nvSpPr>
          <p:spPr bwMode="auto">
            <a:xfrm>
              <a:off x="956" y="3053"/>
              <a:ext cx="7" cy="30"/>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293" name="Rectangle 701"/>
            <p:cNvSpPr>
              <a:spLocks noChangeArrowheads="1"/>
            </p:cNvSpPr>
            <p:nvPr/>
          </p:nvSpPr>
          <p:spPr bwMode="auto">
            <a:xfrm>
              <a:off x="963" y="3053"/>
              <a:ext cx="7" cy="30"/>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294" name="Rectangle 702"/>
            <p:cNvSpPr>
              <a:spLocks noChangeArrowheads="1"/>
            </p:cNvSpPr>
            <p:nvPr/>
          </p:nvSpPr>
          <p:spPr bwMode="auto">
            <a:xfrm>
              <a:off x="970" y="3053"/>
              <a:ext cx="6" cy="30"/>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295" name="Rectangle 703"/>
            <p:cNvSpPr>
              <a:spLocks noChangeArrowheads="1"/>
            </p:cNvSpPr>
            <p:nvPr/>
          </p:nvSpPr>
          <p:spPr bwMode="auto">
            <a:xfrm>
              <a:off x="976" y="3053"/>
              <a:ext cx="7" cy="30"/>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296" name="Rectangle 704"/>
            <p:cNvSpPr>
              <a:spLocks noChangeArrowheads="1"/>
            </p:cNvSpPr>
            <p:nvPr/>
          </p:nvSpPr>
          <p:spPr bwMode="auto">
            <a:xfrm>
              <a:off x="983" y="3053"/>
              <a:ext cx="7" cy="30"/>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297" name="Rectangle 705"/>
            <p:cNvSpPr>
              <a:spLocks noChangeArrowheads="1"/>
            </p:cNvSpPr>
            <p:nvPr/>
          </p:nvSpPr>
          <p:spPr bwMode="auto">
            <a:xfrm>
              <a:off x="990" y="3053"/>
              <a:ext cx="7" cy="30"/>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298" name="Rectangle 706"/>
            <p:cNvSpPr>
              <a:spLocks noChangeArrowheads="1"/>
            </p:cNvSpPr>
            <p:nvPr/>
          </p:nvSpPr>
          <p:spPr bwMode="auto">
            <a:xfrm>
              <a:off x="997" y="3053"/>
              <a:ext cx="7" cy="30"/>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299" name="Rectangle 707"/>
            <p:cNvSpPr>
              <a:spLocks noChangeArrowheads="1"/>
            </p:cNvSpPr>
            <p:nvPr/>
          </p:nvSpPr>
          <p:spPr bwMode="auto">
            <a:xfrm>
              <a:off x="1004" y="3053"/>
              <a:ext cx="6" cy="30"/>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300" name="Rectangle 708"/>
            <p:cNvSpPr>
              <a:spLocks noChangeArrowheads="1"/>
            </p:cNvSpPr>
            <p:nvPr/>
          </p:nvSpPr>
          <p:spPr bwMode="auto">
            <a:xfrm>
              <a:off x="1010" y="3053"/>
              <a:ext cx="7" cy="30"/>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301" name="Rectangle 709"/>
            <p:cNvSpPr>
              <a:spLocks noChangeArrowheads="1"/>
            </p:cNvSpPr>
            <p:nvPr/>
          </p:nvSpPr>
          <p:spPr bwMode="auto">
            <a:xfrm>
              <a:off x="1017" y="3053"/>
              <a:ext cx="7" cy="30"/>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302" name="Rectangle 710"/>
            <p:cNvSpPr>
              <a:spLocks noChangeArrowheads="1"/>
            </p:cNvSpPr>
            <p:nvPr/>
          </p:nvSpPr>
          <p:spPr bwMode="auto">
            <a:xfrm>
              <a:off x="1024" y="3053"/>
              <a:ext cx="7" cy="30"/>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303" name="Rectangle 711"/>
            <p:cNvSpPr>
              <a:spLocks noChangeArrowheads="1"/>
            </p:cNvSpPr>
            <p:nvPr/>
          </p:nvSpPr>
          <p:spPr bwMode="auto">
            <a:xfrm>
              <a:off x="1031" y="3053"/>
              <a:ext cx="7" cy="30"/>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304" name="Rectangle 712"/>
            <p:cNvSpPr>
              <a:spLocks noChangeArrowheads="1"/>
            </p:cNvSpPr>
            <p:nvPr/>
          </p:nvSpPr>
          <p:spPr bwMode="auto">
            <a:xfrm>
              <a:off x="1038" y="3053"/>
              <a:ext cx="6" cy="30"/>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305" name="Rectangle 713"/>
            <p:cNvSpPr>
              <a:spLocks noChangeArrowheads="1"/>
            </p:cNvSpPr>
            <p:nvPr/>
          </p:nvSpPr>
          <p:spPr bwMode="auto">
            <a:xfrm>
              <a:off x="1044" y="3053"/>
              <a:ext cx="7" cy="30"/>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306" name="Rectangle 714"/>
            <p:cNvSpPr>
              <a:spLocks noChangeArrowheads="1"/>
            </p:cNvSpPr>
            <p:nvPr/>
          </p:nvSpPr>
          <p:spPr bwMode="auto">
            <a:xfrm>
              <a:off x="1051" y="3053"/>
              <a:ext cx="7" cy="30"/>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307" name="Rectangle 715"/>
            <p:cNvSpPr>
              <a:spLocks noChangeArrowheads="1"/>
            </p:cNvSpPr>
            <p:nvPr/>
          </p:nvSpPr>
          <p:spPr bwMode="auto">
            <a:xfrm>
              <a:off x="1058" y="3053"/>
              <a:ext cx="7" cy="30"/>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308" name="Rectangle 716"/>
            <p:cNvSpPr>
              <a:spLocks noChangeArrowheads="1"/>
            </p:cNvSpPr>
            <p:nvPr/>
          </p:nvSpPr>
          <p:spPr bwMode="auto">
            <a:xfrm>
              <a:off x="1065" y="3053"/>
              <a:ext cx="7" cy="30"/>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309" name="Rectangle 717"/>
            <p:cNvSpPr>
              <a:spLocks noChangeArrowheads="1"/>
            </p:cNvSpPr>
            <p:nvPr/>
          </p:nvSpPr>
          <p:spPr bwMode="auto">
            <a:xfrm>
              <a:off x="1072" y="3053"/>
              <a:ext cx="6" cy="30"/>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310" name="Rectangle 718"/>
            <p:cNvSpPr>
              <a:spLocks noChangeArrowheads="1"/>
            </p:cNvSpPr>
            <p:nvPr/>
          </p:nvSpPr>
          <p:spPr bwMode="auto">
            <a:xfrm>
              <a:off x="1078" y="3053"/>
              <a:ext cx="7" cy="30"/>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311" name="Rectangle 719"/>
            <p:cNvSpPr>
              <a:spLocks noChangeArrowheads="1"/>
            </p:cNvSpPr>
            <p:nvPr/>
          </p:nvSpPr>
          <p:spPr bwMode="auto">
            <a:xfrm>
              <a:off x="1085" y="3053"/>
              <a:ext cx="7" cy="30"/>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312" name="Rectangle 720"/>
            <p:cNvSpPr>
              <a:spLocks noChangeArrowheads="1"/>
            </p:cNvSpPr>
            <p:nvPr/>
          </p:nvSpPr>
          <p:spPr bwMode="auto">
            <a:xfrm>
              <a:off x="1092" y="3053"/>
              <a:ext cx="7" cy="30"/>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313" name="Rectangle 721"/>
            <p:cNvSpPr>
              <a:spLocks noChangeArrowheads="1"/>
            </p:cNvSpPr>
            <p:nvPr/>
          </p:nvSpPr>
          <p:spPr bwMode="auto">
            <a:xfrm>
              <a:off x="1099" y="3053"/>
              <a:ext cx="6" cy="30"/>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314" name="Rectangle 722"/>
            <p:cNvSpPr>
              <a:spLocks noChangeArrowheads="1"/>
            </p:cNvSpPr>
            <p:nvPr/>
          </p:nvSpPr>
          <p:spPr bwMode="auto">
            <a:xfrm>
              <a:off x="1105" y="3053"/>
              <a:ext cx="7" cy="30"/>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315" name="Rectangle 723"/>
            <p:cNvSpPr>
              <a:spLocks noChangeArrowheads="1"/>
            </p:cNvSpPr>
            <p:nvPr/>
          </p:nvSpPr>
          <p:spPr bwMode="auto">
            <a:xfrm>
              <a:off x="1112" y="3053"/>
              <a:ext cx="7" cy="30"/>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316" name="Rectangle 724"/>
            <p:cNvSpPr>
              <a:spLocks noChangeArrowheads="1"/>
            </p:cNvSpPr>
            <p:nvPr/>
          </p:nvSpPr>
          <p:spPr bwMode="auto">
            <a:xfrm>
              <a:off x="1119" y="3053"/>
              <a:ext cx="7" cy="30"/>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317" name="Rectangle 725"/>
            <p:cNvSpPr>
              <a:spLocks noChangeArrowheads="1"/>
            </p:cNvSpPr>
            <p:nvPr/>
          </p:nvSpPr>
          <p:spPr bwMode="auto">
            <a:xfrm>
              <a:off x="956" y="3053"/>
              <a:ext cx="170" cy="30"/>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318" name="Rectangle 726"/>
            <p:cNvSpPr>
              <a:spLocks noChangeArrowheads="1"/>
            </p:cNvSpPr>
            <p:nvPr/>
          </p:nvSpPr>
          <p:spPr bwMode="auto">
            <a:xfrm>
              <a:off x="1160" y="2993"/>
              <a:ext cx="7" cy="54"/>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319" name="Rectangle 727"/>
            <p:cNvSpPr>
              <a:spLocks noChangeArrowheads="1"/>
            </p:cNvSpPr>
            <p:nvPr/>
          </p:nvSpPr>
          <p:spPr bwMode="auto">
            <a:xfrm>
              <a:off x="1167" y="2993"/>
              <a:ext cx="6" cy="54"/>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320" name="Rectangle 728"/>
            <p:cNvSpPr>
              <a:spLocks noChangeArrowheads="1"/>
            </p:cNvSpPr>
            <p:nvPr/>
          </p:nvSpPr>
          <p:spPr bwMode="auto">
            <a:xfrm>
              <a:off x="1173" y="2993"/>
              <a:ext cx="7" cy="54"/>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321" name="Rectangle 729"/>
            <p:cNvSpPr>
              <a:spLocks noChangeArrowheads="1"/>
            </p:cNvSpPr>
            <p:nvPr/>
          </p:nvSpPr>
          <p:spPr bwMode="auto">
            <a:xfrm>
              <a:off x="1180" y="2993"/>
              <a:ext cx="7" cy="54"/>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322" name="Rectangle 730"/>
            <p:cNvSpPr>
              <a:spLocks noChangeArrowheads="1"/>
            </p:cNvSpPr>
            <p:nvPr/>
          </p:nvSpPr>
          <p:spPr bwMode="auto">
            <a:xfrm>
              <a:off x="1187" y="2993"/>
              <a:ext cx="7" cy="54"/>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323" name="Rectangle 731"/>
            <p:cNvSpPr>
              <a:spLocks noChangeArrowheads="1"/>
            </p:cNvSpPr>
            <p:nvPr/>
          </p:nvSpPr>
          <p:spPr bwMode="auto">
            <a:xfrm>
              <a:off x="1194" y="2993"/>
              <a:ext cx="7" cy="54"/>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324" name="Rectangle 732"/>
            <p:cNvSpPr>
              <a:spLocks noChangeArrowheads="1"/>
            </p:cNvSpPr>
            <p:nvPr/>
          </p:nvSpPr>
          <p:spPr bwMode="auto">
            <a:xfrm>
              <a:off x="1201" y="2993"/>
              <a:ext cx="6" cy="54"/>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325" name="Rectangle 733"/>
            <p:cNvSpPr>
              <a:spLocks noChangeArrowheads="1"/>
            </p:cNvSpPr>
            <p:nvPr/>
          </p:nvSpPr>
          <p:spPr bwMode="auto">
            <a:xfrm>
              <a:off x="1207" y="2993"/>
              <a:ext cx="7" cy="54"/>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326" name="Rectangle 734"/>
            <p:cNvSpPr>
              <a:spLocks noChangeArrowheads="1"/>
            </p:cNvSpPr>
            <p:nvPr/>
          </p:nvSpPr>
          <p:spPr bwMode="auto">
            <a:xfrm>
              <a:off x="1214" y="2993"/>
              <a:ext cx="7" cy="54"/>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327" name="Rectangle 735"/>
            <p:cNvSpPr>
              <a:spLocks noChangeArrowheads="1"/>
            </p:cNvSpPr>
            <p:nvPr/>
          </p:nvSpPr>
          <p:spPr bwMode="auto">
            <a:xfrm>
              <a:off x="1221" y="2993"/>
              <a:ext cx="7" cy="54"/>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328" name="Rectangle 736"/>
            <p:cNvSpPr>
              <a:spLocks noChangeArrowheads="1"/>
            </p:cNvSpPr>
            <p:nvPr/>
          </p:nvSpPr>
          <p:spPr bwMode="auto">
            <a:xfrm>
              <a:off x="1228" y="2993"/>
              <a:ext cx="6" cy="54"/>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329" name="Rectangle 737"/>
            <p:cNvSpPr>
              <a:spLocks noChangeArrowheads="1"/>
            </p:cNvSpPr>
            <p:nvPr/>
          </p:nvSpPr>
          <p:spPr bwMode="auto">
            <a:xfrm>
              <a:off x="1234" y="2993"/>
              <a:ext cx="7" cy="54"/>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330" name="Rectangle 738"/>
            <p:cNvSpPr>
              <a:spLocks noChangeArrowheads="1"/>
            </p:cNvSpPr>
            <p:nvPr/>
          </p:nvSpPr>
          <p:spPr bwMode="auto">
            <a:xfrm>
              <a:off x="1241" y="2993"/>
              <a:ext cx="7" cy="54"/>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331" name="Rectangle 739"/>
            <p:cNvSpPr>
              <a:spLocks noChangeArrowheads="1"/>
            </p:cNvSpPr>
            <p:nvPr/>
          </p:nvSpPr>
          <p:spPr bwMode="auto">
            <a:xfrm>
              <a:off x="1248" y="2993"/>
              <a:ext cx="7" cy="54"/>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332" name="Rectangle 740"/>
            <p:cNvSpPr>
              <a:spLocks noChangeArrowheads="1"/>
            </p:cNvSpPr>
            <p:nvPr/>
          </p:nvSpPr>
          <p:spPr bwMode="auto">
            <a:xfrm>
              <a:off x="1255" y="2993"/>
              <a:ext cx="7" cy="54"/>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333" name="Rectangle 741"/>
            <p:cNvSpPr>
              <a:spLocks noChangeArrowheads="1"/>
            </p:cNvSpPr>
            <p:nvPr/>
          </p:nvSpPr>
          <p:spPr bwMode="auto">
            <a:xfrm>
              <a:off x="1262" y="2993"/>
              <a:ext cx="6" cy="54"/>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334" name="Rectangle 742"/>
            <p:cNvSpPr>
              <a:spLocks noChangeArrowheads="1"/>
            </p:cNvSpPr>
            <p:nvPr/>
          </p:nvSpPr>
          <p:spPr bwMode="auto">
            <a:xfrm>
              <a:off x="1268" y="2993"/>
              <a:ext cx="7" cy="54"/>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335" name="Rectangle 743"/>
            <p:cNvSpPr>
              <a:spLocks noChangeArrowheads="1"/>
            </p:cNvSpPr>
            <p:nvPr/>
          </p:nvSpPr>
          <p:spPr bwMode="auto">
            <a:xfrm>
              <a:off x="1275" y="2993"/>
              <a:ext cx="7" cy="54"/>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336" name="Rectangle 744"/>
            <p:cNvSpPr>
              <a:spLocks noChangeArrowheads="1"/>
            </p:cNvSpPr>
            <p:nvPr/>
          </p:nvSpPr>
          <p:spPr bwMode="auto">
            <a:xfrm>
              <a:off x="1282" y="2993"/>
              <a:ext cx="7" cy="54"/>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337" name="Rectangle 745"/>
            <p:cNvSpPr>
              <a:spLocks noChangeArrowheads="1"/>
            </p:cNvSpPr>
            <p:nvPr/>
          </p:nvSpPr>
          <p:spPr bwMode="auto">
            <a:xfrm>
              <a:off x="1289" y="2993"/>
              <a:ext cx="7" cy="54"/>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338" name="Rectangle 746"/>
            <p:cNvSpPr>
              <a:spLocks noChangeArrowheads="1"/>
            </p:cNvSpPr>
            <p:nvPr/>
          </p:nvSpPr>
          <p:spPr bwMode="auto">
            <a:xfrm>
              <a:off x="1296" y="2993"/>
              <a:ext cx="6" cy="54"/>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339" name="Rectangle 747"/>
            <p:cNvSpPr>
              <a:spLocks noChangeArrowheads="1"/>
            </p:cNvSpPr>
            <p:nvPr/>
          </p:nvSpPr>
          <p:spPr bwMode="auto">
            <a:xfrm>
              <a:off x="1302" y="2993"/>
              <a:ext cx="7" cy="54"/>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340" name="Rectangle 748"/>
            <p:cNvSpPr>
              <a:spLocks noChangeArrowheads="1"/>
            </p:cNvSpPr>
            <p:nvPr/>
          </p:nvSpPr>
          <p:spPr bwMode="auto">
            <a:xfrm>
              <a:off x="1309" y="2993"/>
              <a:ext cx="7" cy="54"/>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341" name="Rectangle 749"/>
            <p:cNvSpPr>
              <a:spLocks noChangeArrowheads="1"/>
            </p:cNvSpPr>
            <p:nvPr/>
          </p:nvSpPr>
          <p:spPr bwMode="auto">
            <a:xfrm>
              <a:off x="1316" y="2993"/>
              <a:ext cx="7" cy="54"/>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342" name="Rectangle 750"/>
            <p:cNvSpPr>
              <a:spLocks noChangeArrowheads="1"/>
            </p:cNvSpPr>
            <p:nvPr/>
          </p:nvSpPr>
          <p:spPr bwMode="auto">
            <a:xfrm>
              <a:off x="1323" y="2993"/>
              <a:ext cx="7" cy="54"/>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343" name="Rectangle 751"/>
            <p:cNvSpPr>
              <a:spLocks noChangeArrowheads="1"/>
            </p:cNvSpPr>
            <p:nvPr/>
          </p:nvSpPr>
          <p:spPr bwMode="auto">
            <a:xfrm>
              <a:off x="1160" y="2993"/>
              <a:ext cx="170" cy="54"/>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344" name="Rectangle 752"/>
            <p:cNvSpPr>
              <a:spLocks noChangeArrowheads="1"/>
            </p:cNvSpPr>
            <p:nvPr/>
          </p:nvSpPr>
          <p:spPr bwMode="auto">
            <a:xfrm>
              <a:off x="1363" y="2830"/>
              <a:ext cx="7" cy="132"/>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345" name="Rectangle 753"/>
            <p:cNvSpPr>
              <a:spLocks noChangeArrowheads="1"/>
            </p:cNvSpPr>
            <p:nvPr/>
          </p:nvSpPr>
          <p:spPr bwMode="auto">
            <a:xfrm>
              <a:off x="1370" y="2830"/>
              <a:ext cx="7" cy="132"/>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346" name="Rectangle 754"/>
            <p:cNvSpPr>
              <a:spLocks noChangeArrowheads="1"/>
            </p:cNvSpPr>
            <p:nvPr/>
          </p:nvSpPr>
          <p:spPr bwMode="auto">
            <a:xfrm>
              <a:off x="1377" y="2830"/>
              <a:ext cx="7" cy="132"/>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347" name="Rectangle 755"/>
            <p:cNvSpPr>
              <a:spLocks noChangeArrowheads="1"/>
            </p:cNvSpPr>
            <p:nvPr/>
          </p:nvSpPr>
          <p:spPr bwMode="auto">
            <a:xfrm>
              <a:off x="1384" y="2830"/>
              <a:ext cx="7" cy="132"/>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348" name="Rectangle 756"/>
            <p:cNvSpPr>
              <a:spLocks noChangeArrowheads="1"/>
            </p:cNvSpPr>
            <p:nvPr/>
          </p:nvSpPr>
          <p:spPr bwMode="auto">
            <a:xfrm>
              <a:off x="1391" y="2830"/>
              <a:ext cx="6" cy="132"/>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349" name="Rectangle 757"/>
            <p:cNvSpPr>
              <a:spLocks noChangeArrowheads="1"/>
            </p:cNvSpPr>
            <p:nvPr/>
          </p:nvSpPr>
          <p:spPr bwMode="auto">
            <a:xfrm>
              <a:off x="1397" y="2830"/>
              <a:ext cx="7" cy="132"/>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350" name="Rectangle 758"/>
            <p:cNvSpPr>
              <a:spLocks noChangeArrowheads="1"/>
            </p:cNvSpPr>
            <p:nvPr/>
          </p:nvSpPr>
          <p:spPr bwMode="auto">
            <a:xfrm>
              <a:off x="1404" y="2830"/>
              <a:ext cx="7" cy="132"/>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351" name="Rectangle 759"/>
            <p:cNvSpPr>
              <a:spLocks noChangeArrowheads="1"/>
            </p:cNvSpPr>
            <p:nvPr/>
          </p:nvSpPr>
          <p:spPr bwMode="auto">
            <a:xfrm>
              <a:off x="1411" y="2830"/>
              <a:ext cx="7" cy="132"/>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352" name="Rectangle 760"/>
            <p:cNvSpPr>
              <a:spLocks noChangeArrowheads="1"/>
            </p:cNvSpPr>
            <p:nvPr/>
          </p:nvSpPr>
          <p:spPr bwMode="auto">
            <a:xfrm>
              <a:off x="1418" y="2830"/>
              <a:ext cx="7" cy="132"/>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353" name="Rectangle 761"/>
            <p:cNvSpPr>
              <a:spLocks noChangeArrowheads="1"/>
            </p:cNvSpPr>
            <p:nvPr/>
          </p:nvSpPr>
          <p:spPr bwMode="auto">
            <a:xfrm>
              <a:off x="1425" y="2830"/>
              <a:ext cx="6" cy="132"/>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354" name="Rectangle 762"/>
            <p:cNvSpPr>
              <a:spLocks noChangeArrowheads="1"/>
            </p:cNvSpPr>
            <p:nvPr/>
          </p:nvSpPr>
          <p:spPr bwMode="auto">
            <a:xfrm>
              <a:off x="1431" y="2830"/>
              <a:ext cx="7" cy="132"/>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355" name="Rectangle 763"/>
            <p:cNvSpPr>
              <a:spLocks noChangeArrowheads="1"/>
            </p:cNvSpPr>
            <p:nvPr/>
          </p:nvSpPr>
          <p:spPr bwMode="auto">
            <a:xfrm>
              <a:off x="1438" y="2830"/>
              <a:ext cx="7" cy="132"/>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356" name="Rectangle 764"/>
            <p:cNvSpPr>
              <a:spLocks noChangeArrowheads="1"/>
            </p:cNvSpPr>
            <p:nvPr/>
          </p:nvSpPr>
          <p:spPr bwMode="auto">
            <a:xfrm>
              <a:off x="1445" y="2830"/>
              <a:ext cx="7" cy="132"/>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357" name="Rectangle 765"/>
            <p:cNvSpPr>
              <a:spLocks noChangeArrowheads="1"/>
            </p:cNvSpPr>
            <p:nvPr/>
          </p:nvSpPr>
          <p:spPr bwMode="auto">
            <a:xfrm>
              <a:off x="1452" y="2830"/>
              <a:ext cx="7" cy="132"/>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358" name="Rectangle 766"/>
            <p:cNvSpPr>
              <a:spLocks noChangeArrowheads="1"/>
            </p:cNvSpPr>
            <p:nvPr/>
          </p:nvSpPr>
          <p:spPr bwMode="auto">
            <a:xfrm>
              <a:off x="1459" y="2830"/>
              <a:ext cx="6" cy="132"/>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359" name="Rectangle 767"/>
            <p:cNvSpPr>
              <a:spLocks noChangeArrowheads="1"/>
            </p:cNvSpPr>
            <p:nvPr/>
          </p:nvSpPr>
          <p:spPr bwMode="auto">
            <a:xfrm>
              <a:off x="1465" y="2830"/>
              <a:ext cx="7" cy="132"/>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360" name="Rectangle 768"/>
            <p:cNvSpPr>
              <a:spLocks noChangeArrowheads="1"/>
            </p:cNvSpPr>
            <p:nvPr/>
          </p:nvSpPr>
          <p:spPr bwMode="auto">
            <a:xfrm>
              <a:off x="1472" y="2830"/>
              <a:ext cx="7" cy="132"/>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361" name="Rectangle 769"/>
            <p:cNvSpPr>
              <a:spLocks noChangeArrowheads="1"/>
            </p:cNvSpPr>
            <p:nvPr/>
          </p:nvSpPr>
          <p:spPr bwMode="auto">
            <a:xfrm>
              <a:off x="1479" y="2830"/>
              <a:ext cx="7" cy="132"/>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362" name="Rectangle 770"/>
            <p:cNvSpPr>
              <a:spLocks noChangeArrowheads="1"/>
            </p:cNvSpPr>
            <p:nvPr/>
          </p:nvSpPr>
          <p:spPr bwMode="auto">
            <a:xfrm>
              <a:off x="1486" y="2830"/>
              <a:ext cx="7" cy="132"/>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363" name="Rectangle 771"/>
            <p:cNvSpPr>
              <a:spLocks noChangeArrowheads="1"/>
            </p:cNvSpPr>
            <p:nvPr/>
          </p:nvSpPr>
          <p:spPr bwMode="auto">
            <a:xfrm>
              <a:off x="1493" y="2830"/>
              <a:ext cx="6" cy="132"/>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364" name="Rectangle 772"/>
            <p:cNvSpPr>
              <a:spLocks noChangeArrowheads="1"/>
            </p:cNvSpPr>
            <p:nvPr/>
          </p:nvSpPr>
          <p:spPr bwMode="auto">
            <a:xfrm>
              <a:off x="1499" y="2830"/>
              <a:ext cx="7" cy="132"/>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365" name="Rectangle 773"/>
            <p:cNvSpPr>
              <a:spLocks noChangeArrowheads="1"/>
            </p:cNvSpPr>
            <p:nvPr/>
          </p:nvSpPr>
          <p:spPr bwMode="auto">
            <a:xfrm>
              <a:off x="1506" y="2830"/>
              <a:ext cx="7" cy="132"/>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366" name="Rectangle 774"/>
            <p:cNvSpPr>
              <a:spLocks noChangeArrowheads="1"/>
            </p:cNvSpPr>
            <p:nvPr/>
          </p:nvSpPr>
          <p:spPr bwMode="auto">
            <a:xfrm>
              <a:off x="1513" y="2830"/>
              <a:ext cx="7" cy="132"/>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367" name="Rectangle 775"/>
            <p:cNvSpPr>
              <a:spLocks noChangeArrowheads="1"/>
            </p:cNvSpPr>
            <p:nvPr/>
          </p:nvSpPr>
          <p:spPr bwMode="auto">
            <a:xfrm>
              <a:off x="1520" y="2830"/>
              <a:ext cx="6" cy="132"/>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368" name="Rectangle 776"/>
            <p:cNvSpPr>
              <a:spLocks noChangeArrowheads="1"/>
            </p:cNvSpPr>
            <p:nvPr/>
          </p:nvSpPr>
          <p:spPr bwMode="auto">
            <a:xfrm>
              <a:off x="1526" y="2830"/>
              <a:ext cx="7" cy="132"/>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369" name="Rectangle 777"/>
            <p:cNvSpPr>
              <a:spLocks noChangeArrowheads="1"/>
            </p:cNvSpPr>
            <p:nvPr/>
          </p:nvSpPr>
          <p:spPr bwMode="auto">
            <a:xfrm>
              <a:off x="1363" y="2830"/>
              <a:ext cx="170" cy="132"/>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370" name="Rectangle 778"/>
            <p:cNvSpPr>
              <a:spLocks noChangeArrowheads="1"/>
            </p:cNvSpPr>
            <p:nvPr/>
          </p:nvSpPr>
          <p:spPr bwMode="auto">
            <a:xfrm>
              <a:off x="1567" y="2570"/>
              <a:ext cx="7" cy="193"/>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371" name="Rectangle 779"/>
            <p:cNvSpPr>
              <a:spLocks noChangeArrowheads="1"/>
            </p:cNvSpPr>
            <p:nvPr/>
          </p:nvSpPr>
          <p:spPr bwMode="auto">
            <a:xfrm>
              <a:off x="1574" y="2570"/>
              <a:ext cx="7" cy="193"/>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372" name="Rectangle 780"/>
            <p:cNvSpPr>
              <a:spLocks noChangeArrowheads="1"/>
            </p:cNvSpPr>
            <p:nvPr/>
          </p:nvSpPr>
          <p:spPr bwMode="auto">
            <a:xfrm>
              <a:off x="1581" y="2570"/>
              <a:ext cx="7" cy="193"/>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373" name="Rectangle 781"/>
            <p:cNvSpPr>
              <a:spLocks noChangeArrowheads="1"/>
            </p:cNvSpPr>
            <p:nvPr/>
          </p:nvSpPr>
          <p:spPr bwMode="auto">
            <a:xfrm>
              <a:off x="1588" y="2570"/>
              <a:ext cx="6" cy="193"/>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374" name="Rectangle 782"/>
            <p:cNvSpPr>
              <a:spLocks noChangeArrowheads="1"/>
            </p:cNvSpPr>
            <p:nvPr/>
          </p:nvSpPr>
          <p:spPr bwMode="auto">
            <a:xfrm>
              <a:off x="1594" y="2570"/>
              <a:ext cx="7" cy="193"/>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375" name="Rectangle 783"/>
            <p:cNvSpPr>
              <a:spLocks noChangeArrowheads="1"/>
            </p:cNvSpPr>
            <p:nvPr/>
          </p:nvSpPr>
          <p:spPr bwMode="auto">
            <a:xfrm>
              <a:off x="1601" y="2570"/>
              <a:ext cx="7" cy="193"/>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376" name="Rectangle 784"/>
            <p:cNvSpPr>
              <a:spLocks noChangeArrowheads="1"/>
            </p:cNvSpPr>
            <p:nvPr/>
          </p:nvSpPr>
          <p:spPr bwMode="auto">
            <a:xfrm>
              <a:off x="1608" y="2570"/>
              <a:ext cx="7" cy="193"/>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377" name="Rectangle 785"/>
            <p:cNvSpPr>
              <a:spLocks noChangeArrowheads="1"/>
            </p:cNvSpPr>
            <p:nvPr/>
          </p:nvSpPr>
          <p:spPr bwMode="auto">
            <a:xfrm>
              <a:off x="1615" y="2570"/>
              <a:ext cx="7" cy="193"/>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378" name="Rectangle 786"/>
            <p:cNvSpPr>
              <a:spLocks noChangeArrowheads="1"/>
            </p:cNvSpPr>
            <p:nvPr/>
          </p:nvSpPr>
          <p:spPr bwMode="auto">
            <a:xfrm>
              <a:off x="1622" y="2570"/>
              <a:ext cx="6" cy="193"/>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379" name="Rectangle 787"/>
            <p:cNvSpPr>
              <a:spLocks noChangeArrowheads="1"/>
            </p:cNvSpPr>
            <p:nvPr/>
          </p:nvSpPr>
          <p:spPr bwMode="auto">
            <a:xfrm>
              <a:off x="1628" y="2570"/>
              <a:ext cx="7" cy="193"/>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380" name="Rectangle 788"/>
            <p:cNvSpPr>
              <a:spLocks noChangeArrowheads="1"/>
            </p:cNvSpPr>
            <p:nvPr/>
          </p:nvSpPr>
          <p:spPr bwMode="auto">
            <a:xfrm>
              <a:off x="1635" y="2570"/>
              <a:ext cx="7" cy="193"/>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381" name="Rectangle 789"/>
            <p:cNvSpPr>
              <a:spLocks noChangeArrowheads="1"/>
            </p:cNvSpPr>
            <p:nvPr/>
          </p:nvSpPr>
          <p:spPr bwMode="auto">
            <a:xfrm>
              <a:off x="1642" y="2570"/>
              <a:ext cx="7" cy="193"/>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382" name="Rectangle 790"/>
            <p:cNvSpPr>
              <a:spLocks noChangeArrowheads="1"/>
            </p:cNvSpPr>
            <p:nvPr/>
          </p:nvSpPr>
          <p:spPr bwMode="auto">
            <a:xfrm>
              <a:off x="1649" y="2570"/>
              <a:ext cx="6" cy="193"/>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383" name="Rectangle 791"/>
            <p:cNvSpPr>
              <a:spLocks noChangeArrowheads="1"/>
            </p:cNvSpPr>
            <p:nvPr/>
          </p:nvSpPr>
          <p:spPr bwMode="auto">
            <a:xfrm>
              <a:off x="1655" y="2570"/>
              <a:ext cx="7" cy="193"/>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384" name="Rectangle 792"/>
            <p:cNvSpPr>
              <a:spLocks noChangeArrowheads="1"/>
            </p:cNvSpPr>
            <p:nvPr/>
          </p:nvSpPr>
          <p:spPr bwMode="auto">
            <a:xfrm>
              <a:off x="1662" y="2570"/>
              <a:ext cx="7" cy="193"/>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385" name="Rectangle 793"/>
            <p:cNvSpPr>
              <a:spLocks noChangeArrowheads="1"/>
            </p:cNvSpPr>
            <p:nvPr/>
          </p:nvSpPr>
          <p:spPr bwMode="auto">
            <a:xfrm>
              <a:off x="1669" y="2570"/>
              <a:ext cx="7" cy="193"/>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386" name="Rectangle 794"/>
            <p:cNvSpPr>
              <a:spLocks noChangeArrowheads="1"/>
            </p:cNvSpPr>
            <p:nvPr/>
          </p:nvSpPr>
          <p:spPr bwMode="auto">
            <a:xfrm>
              <a:off x="1676" y="2570"/>
              <a:ext cx="7" cy="193"/>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387" name="Rectangle 795"/>
            <p:cNvSpPr>
              <a:spLocks noChangeArrowheads="1"/>
            </p:cNvSpPr>
            <p:nvPr/>
          </p:nvSpPr>
          <p:spPr bwMode="auto">
            <a:xfrm>
              <a:off x="1683" y="2570"/>
              <a:ext cx="6" cy="193"/>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388" name="Rectangle 796"/>
            <p:cNvSpPr>
              <a:spLocks noChangeArrowheads="1"/>
            </p:cNvSpPr>
            <p:nvPr/>
          </p:nvSpPr>
          <p:spPr bwMode="auto">
            <a:xfrm>
              <a:off x="1689" y="2570"/>
              <a:ext cx="7" cy="193"/>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389" name="Rectangle 797"/>
            <p:cNvSpPr>
              <a:spLocks noChangeArrowheads="1"/>
            </p:cNvSpPr>
            <p:nvPr/>
          </p:nvSpPr>
          <p:spPr bwMode="auto">
            <a:xfrm>
              <a:off x="1696" y="2570"/>
              <a:ext cx="7" cy="193"/>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390" name="Rectangle 798"/>
            <p:cNvSpPr>
              <a:spLocks noChangeArrowheads="1"/>
            </p:cNvSpPr>
            <p:nvPr/>
          </p:nvSpPr>
          <p:spPr bwMode="auto">
            <a:xfrm>
              <a:off x="1703" y="2570"/>
              <a:ext cx="7" cy="193"/>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391" name="Rectangle 799"/>
            <p:cNvSpPr>
              <a:spLocks noChangeArrowheads="1"/>
            </p:cNvSpPr>
            <p:nvPr/>
          </p:nvSpPr>
          <p:spPr bwMode="auto">
            <a:xfrm>
              <a:off x="1710" y="2570"/>
              <a:ext cx="7" cy="193"/>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392" name="Rectangle 800"/>
            <p:cNvSpPr>
              <a:spLocks noChangeArrowheads="1"/>
            </p:cNvSpPr>
            <p:nvPr/>
          </p:nvSpPr>
          <p:spPr bwMode="auto">
            <a:xfrm>
              <a:off x="1717" y="2570"/>
              <a:ext cx="6" cy="193"/>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393" name="Rectangle 801"/>
            <p:cNvSpPr>
              <a:spLocks noChangeArrowheads="1"/>
            </p:cNvSpPr>
            <p:nvPr/>
          </p:nvSpPr>
          <p:spPr bwMode="auto">
            <a:xfrm>
              <a:off x="1723" y="2570"/>
              <a:ext cx="7" cy="193"/>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394" name="Rectangle 802"/>
            <p:cNvSpPr>
              <a:spLocks noChangeArrowheads="1"/>
            </p:cNvSpPr>
            <p:nvPr/>
          </p:nvSpPr>
          <p:spPr bwMode="auto">
            <a:xfrm>
              <a:off x="1730" y="2570"/>
              <a:ext cx="7" cy="193"/>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395" name="Rectangle 803"/>
            <p:cNvSpPr>
              <a:spLocks noChangeArrowheads="1"/>
            </p:cNvSpPr>
            <p:nvPr/>
          </p:nvSpPr>
          <p:spPr bwMode="auto">
            <a:xfrm>
              <a:off x="1567" y="2570"/>
              <a:ext cx="170" cy="193"/>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396" name="Rectangle 804"/>
            <p:cNvSpPr>
              <a:spLocks noChangeArrowheads="1"/>
            </p:cNvSpPr>
            <p:nvPr/>
          </p:nvSpPr>
          <p:spPr bwMode="auto">
            <a:xfrm>
              <a:off x="1771" y="2105"/>
              <a:ext cx="7" cy="338"/>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397" name="Rectangle 805"/>
            <p:cNvSpPr>
              <a:spLocks noChangeArrowheads="1"/>
            </p:cNvSpPr>
            <p:nvPr/>
          </p:nvSpPr>
          <p:spPr bwMode="auto">
            <a:xfrm>
              <a:off x="1778" y="2105"/>
              <a:ext cx="7" cy="338"/>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398" name="Rectangle 806"/>
            <p:cNvSpPr>
              <a:spLocks noChangeArrowheads="1"/>
            </p:cNvSpPr>
            <p:nvPr/>
          </p:nvSpPr>
          <p:spPr bwMode="auto">
            <a:xfrm>
              <a:off x="1785" y="2105"/>
              <a:ext cx="6" cy="338"/>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399" name="Rectangle 807"/>
            <p:cNvSpPr>
              <a:spLocks noChangeArrowheads="1"/>
            </p:cNvSpPr>
            <p:nvPr/>
          </p:nvSpPr>
          <p:spPr bwMode="auto">
            <a:xfrm>
              <a:off x="1791" y="2105"/>
              <a:ext cx="7" cy="338"/>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400" name="Rectangle 808"/>
            <p:cNvSpPr>
              <a:spLocks noChangeArrowheads="1"/>
            </p:cNvSpPr>
            <p:nvPr/>
          </p:nvSpPr>
          <p:spPr bwMode="auto">
            <a:xfrm>
              <a:off x="1798" y="2105"/>
              <a:ext cx="7" cy="338"/>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401" name="Rectangle 809"/>
            <p:cNvSpPr>
              <a:spLocks noChangeArrowheads="1"/>
            </p:cNvSpPr>
            <p:nvPr/>
          </p:nvSpPr>
          <p:spPr bwMode="auto">
            <a:xfrm>
              <a:off x="1805" y="2105"/>
              <a:ext cx="7" cy="338"/>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402" name="Rectangle 810"/>
            <p:cNvSpPr>
              <a:spLocks noChangeArrowheads="1"/>
            </p:cNvSpPr>
            <p:nvPr/>
          </p:nvSpPr>
          <p:spPr bwMode="auto">
            <a:xfrm>
              <a:off x="1812" y="2105"/>
              <a:ext cx="6" cy="338"/>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403" name="Rectangle 811"/>
            <p:cNvSpPr>
              <a:spLocks noChangeArrowheads="1"/>
            </p:cNvSpPr>
            <p:nvPr/>
          </p:nvSpPr>
          <p:spPr bwMode="auto">
            <a:xfrm>
              <a:off x="1818" y="2105"/>
              <a:ext cx="7" cy="338"/>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404" name="Rectangle 812"/>
            <p:cNvSpPr>
              <a:spLocks noChangeArrowheads="1"/>
            </p:cNvSpPr>
            <p:nvPr/>
          </p:nvSpPr>
          <p:spPr bwMode="auto">
            <a:xfrm>
              <a:off x="1825" y="2105"/>
              <a:ext cx="7" cy="338"/>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405" name="Rectangle 813"/>
            <p:cNvSpPr>
              <a:spLocks noChangeArrowheads="1"/>
            </p:cNvSpPr>
            <p:nvPr/>
          </p:nvSpPr>
          <p:spPr bwMode="auto">
            <a:xfrm>
              <a:off x="1832" y="2105"/>
              <a:ext cx="7" cy="338"/>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406" name="Rectangle 814"/>
            <p:cNvSpPr>
              <a:spLocks noChangeArrowheads="1"/>
            </p:cNvSpPr>
            <p:nvPr/>
          </p:nvSpPr>
          <p:spPr bwMode="auto">
            <a:xfrm>
              <a:off x="1839" y="2105"/>
              <a:ext cx="7" cy="338"/>
            </a:xfrm>
            <a:prstGeom prst="rect">
              <a:avLst/>
            </a:prstGeom>
            <a:solidFill>
              <a:srgbClr val="F8F800"/>
            </a:solidFill>
            <a:ln w="9525">
              <a:noFill/>
              <a:miter lim="800000"/>
              <a:headEnd/>
              <a:tailEnd/>
            </a:ln>
          </p:spPr>
          <p:txBody>
            <a:bodyPr/>
            <a:lstStyle/>
            <a:p>
              <a:pPr>
                <a:defRPr/>
              </a:pPr>
              <a:endParaRPr lang="en-US">
                <a:latin typeface="Arial" charset="0"/>
              </a:endParaRPr>
            </a:p>
          </p:txBody>
        </p:sp>
      </p:grpSp>
      <p:grpSp>
        <p:nvGrpSpPr>
          <p:cNvPr id="86029" name="Group 1016"/>
          <p:cNvGrpSpPr>
            <a:grpSpLocks/>
          </p:cNvGrpSpPr>
          <p:nvPr/>
        </p:nvGrpSpPr>
        <p:grpSpPr bwMode="auto">
          <a:xfrm>
            <a:off x="3763964" y="1673225"/>
            <a:ext cx="2619375" cy="2205038"/>
            <a:chOff x="1771" y="1054"/>
            <a:chExt cx="1650" cy="1389"/>
          </a:xfrm>
        </p:grpSpPr>
        <p:sp>
          <p:nvSpPr>
            <p:cNvPr id="623408" name="Rectangle 816"/>
            <p:cNvSpPr>
              <a:spLocks noChangeArrowheads="1"/>
            </p:cNvSpPr>
            <p:nvPr/>
          </p:nvSpPr>
          <p:spPr bwMode="auto">
            <a:xfrm>
              <a:off x="1846" y="2105"/>
              <a:ext cx="6" cy="338"/>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409" name="Rectangle 817"/>
            <p:cNvSpPr>
              <a:spLocks noChangeArrowheads="1"/>
            </p:cNvSpPr>
            <p:nvPr/>
          </p:nvSpPr>
          <p:spPr bwMode="auto">
            <a:xfrm>
              <a:off x="1852" y="2105"/>
              <a:ext cx="7" cy="338"/>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410" name="Rectangle 818"/>
            <p:cNvSpPr>
              <a:spLocks noChangeArrowheads="1"/>
            </p:cNvSpPr>
            <p:nvPr/>
          </p:nvSpPr>
          <p:spPr bwMode="auto">
            <a:xfrm>
              <a:off x="1859" y="2105"/>
              <a:ext cx="7" cy="338"/>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411" name="Rectangle 819"/>
            <p:cNvSpPr>
              <a:spLocks noChangeArrowheads="1"/>
            </p:cNvSpPr>
            <p:nvPr/>
          </p:nvSpPr>
          <p:spPr bwMode="auto">
            <a:xfrm>
              <a:off x="1866" y="2105"/>
              <a:ext cx="7" cy="338"/>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412" name="Rectangle 820"/>
            <p:cNvSpPr>
              <a:spLocks noChangeArrowheads="1"/>
            </p:cNvSpPr>
            <p:nvPr/>
          </p:nvSpPr>
          <p:spPr bwMode="auto">
            <a:xfrm>
              <a:off x="1873" y="2105"/>
              <a:ext cx="7" cy="338"/>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413" name="Rectangle 821"/>
            <p:cNvSpPr>
              <a:spLocks noChangeArrowheads="1"/>
            </p:cNvSpPr>
            <p:nvPr/>
          </p:nvSpPr>
          <p:spPr bwMode="auto">
            <a:xfrm>
              <a:off x="1880" y="2105"/>
              <a:ext cx="6" cy="338"/>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414" name="Rectangle 822"/>
            <p:cNvSpPr>
              <a:spLocks noChangeArrowheads="1"/>
            </p:cNvSpPr>
            <p:nvPr/>
          </p:nvSpPr>
          <p:spPr bwMode="auto">
            <a:xfrm>
              <a:off x="1886" y="2105"/>
              <a:ext cx="7" cy="338"/>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415" name="Rectangle 823"/>
            <p:cNvSpPr>
              <a:spLocks noChangeArrowheads="1"/>
            </p:cNvSpPr>
            <p:nvPr/>
          </p:nvSpPr>
          <p:spPr bwMode="auto">
            <a:xfrm>
              <a:off x="1893" y="2105"/>
              <a:ext cx="7" cy="338"/>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416" name="Rectangle 824"/>
            <p:cNvSpPr>
              <a:spLocks noChangeArrowheads="1"/>
            </p:cNvSpPr>
            <p:nvPr/>
          </p:nvSpPr>
          <p:spPr bwMode="auto">
            <a:xfrm>
              <a:off x="1900" y="2105"/>
              <a:ext cx="7" cy="338"/>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417" name="Rectangle 825"/>
            <p:cNvSpPr>
              <a:spLocks noChangeArrowheads="1"/>
            </p:cNvSpPr>
            <p:nvPr/>
          </p:nvSpPr>
          <p:spPr bwMode="auto">
            <a:xfrm>
              <a:off x="1907" y="2105"/>
              <a:ext cx="7" cy="338"/>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418" name="Rectangle 826"/>
            <p:cNvSpPr>
              <a:spLocks noChangeArrowheads="1"/>
            </p:cNvSpPr>
            <p:nvPr/>
          </p:nvSpPr>
          <p:spPr bwMode="auto">
            <a:xfrm>
              <a:off x="1914" y="2105"/>
              <a:ext cx="6" cy="338"/>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419" name="Rectangle 827"/>
            <p:cNvSpPr>
              <a:spLocks noChangeArrowheads="1"/>
            </p:cNvSpPr>
            <p:nvPr/>
          </p:nvSpPr>
          <p:spPr bwMode="auto">
            <a:xfrm>
              <a:off x="1920" y="2105"/>
              <a:ext cx="7" cy="338"/>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420" name="Rectangle 828"/>
            <p:cNvSpPr>
              <a:spLocks noChangeArrowheads="1"/>
            </p:cNvSpPr>
            <p:nvPr/>
          </p:nvSpPr>
          <p:spPr bwMode="auto">
            <a:xfrm>
              <a:off x="1927" y="2105"/>
              <a:ext cx="7" cy="338"/>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421" name="Rectangle 829"/>
            <p:cNvSpPr>
              <a:spLocks noChangeArrowheads="1"/>
            </p:cNvSpPr>
            <p:nvPr/>
          </p:nvSpPr>
          <p:spPr bwMode="auto">
            <a:xfrm>
              <a:off x="1934" y="2105"/>
              <a:ext cx="7" cy="338"/>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422" name="Rectangle 830"/>
            <p:cNvSpPr>
              <a:spLocks noChangeArrowheads="1"/>
            </p:cNvSpPr>
            <p:nvPr/>
          </p:nvSpPr>
          <p:spPr bwMode="auto">
            <a:xfrm>
              <a:off x="1771" y="2105"/>
              <a:ext cx="170" cy="338"/>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423" name="Rectangle 831"/>
            <p:cNvSpPr>
              <a:spLocks noChangeArrowheads="1"/>
            </p:cNvSpPr>
            <p:nvPr/>
          </p:nvSpPr>
          <p:spPr bwMode="auto">
            <a:xfrm>
              <a:off x="1975" y="1833"/>
              <a:ext cx="6" cy="507"/>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424" name="Rectangle 832"/>
            <p:cNvSpPr>
              <a:spLocks noChangeArrowheads="1"/>
            </p:cNvSpPr>
            <p:nvPr/>
          </p:nvSpPr>
          <p:spPr bwMode="auto">
            <a:xfrm>
              <a:off x="1981" y="1833"/>
              <a:ext cx="7" cy="507"/>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425" name="Rectangle 833"/>
            <p:cNvSpPr>
              <a:spLocks noChangeArrowheads="1"/>
            </p:cNvSpPr>
            <p:nvPr/>
          </p:nvSpPr>
          <p:spPr bwMode="auto">
            <a:xfrm>
              <a:off x="1988" y="1833"/>
              <a:ext cx="7" cy="507"/>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426" name="Rectangle 834"/>
            <p:cNvSpPr>
              <a:spLocks noChangeArrowheads="1"/>
            </p:cNvSpPr>
            <p:nvPr/>
          </p:nvSpPr>
          <p:spPr bwMode="auto">
            <a:xfrm>
              <a:off x="1995" y="1833"/>
              <a:ext cx="7" cy="507"/>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427" name="Rectangle 835"/>
            <p:cNvSpPr>
              <a:spLocks noChangeArrowheads="1"/>
            </p:cNvSpPr>
            <p:nvPr/>
          </p:nvSpPr>
          <p:spPr bwMode="auto">
            <a:xfrm>
              <a:off x="2002" y="1833"/>
              <a:ext cx="7" cy="507"/>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428" name="Rectangle 836"/>
            <p:cNvSpPr>
              <a:spLocks noChangeArrowheads="1"/>
            </p:cNvSpPr>
            <p:nvPr/>
          </p:nvSpPr>
          <p:spPr bwMode="auto">
            <a:xfrm>
              <a:off x="2009" y="1833"/>
              <a:ext cx="6" cy="507"/>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429" name="Rectangle 837"/>
            <p:cNvSpPr>
              <a:spLocks noChangeArrowheads="1"/>
            </p:cNvSpPr>
            <p:nvPr/>
          </p:nvSpPr>
          <p:spPr bwMode="auto">
            <a:xfrm>
              <a:off x="2015" y="1833"/>
              <a:ext cx="7" cy="507"/>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430" name="Rectangle 838"/>
            <p:cNvSpPr>
              <a:spLocks noChangeArrowheads="1"/>
            </p:cNvSpPr>
            <p:nvPr/>
          </p:nvSpPr>
          <p:spPr bwMode="auto">
            <a:xfrm>
              <a:off x="2022" y="1833"/>
              <a:ext cx="7" cy="507"/>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431" name="Rectangle 839"/>
            <p:cNvSpPr>
              <a:spLocks noChangeArrowheads="1"/>
            </p:cNvSpPr>
            <p:nvPr/>
          </p:nvSpPr>
          <p:spPr bwMode="auto">
            <a:xfrm>
              <a:off x="2029" y="1833"/>
              <a:ext cx="7" cy="507"/>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432" name="Rectangle 840"/>
            <p:cNvSpPr>
              <a:spLocks noChangeArrowheads="1"/>
            </p:cNvSpPr>
            <p:nvPr/>
          </p:nvSpPr>
          <p:spPr bwMode="auto">
            <a:xfrm>
              <a:off x="2036" y="1833"/>
              <a:ext cx="7" cy="507"/>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433" name="Rectangle 841"/>
            <p:cNvSpPr>
              <a:spLocks noChangeArrowheads="1"/>
            </p:cNvSpPr>
            <p:nvPr/>
          </p:nvSpPr>
          <p:spPr bwMode="auto">
            <a:xfrm>
              <a:off x="2043" y="1833"/>
              <a:ext cx="6" cy="507"/>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434" name="Rectangle 842"/>
            <p:cNvSpPr>
              <a:spLocks noChangeArrowheads="1"/>
            </p:cNvSpPr>
            <p:nvPr/>
          </p:nvSpPr>
          <p:spPr bwMode="auto">
            <a:xfrm>
              <a:off x="2049" y="1833"/>
              <a:ext cx="7" cy="507"/>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435" name="Rectangle 843"/>
            <p:cNvSpPr>
              <a:spLocks noChangeArrowheads="1"/>
            </p:cNvSpPr>
            <p:nvPr/>
          </p:nvSpPr>
          <p:spPr bwMode="auto">
            <a:xfrm>
              <a:off x="2056" y="1833"/>
              <a:ext cx="7" cy="507"/>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436" name="Rectangle 844"/>
            <p:cNvSpPr>
              <a:spLocks noChangeArrowheads="1"/>
            </p:cNvSpPr>
            <p:nvPr/>
          </p:nvSpPr>
          <p:spPr bwMode="auto">
            <a:xfrm>
              <a:off x="2063" y="1833"/>
              <a:ext cx="7" cy="507"/>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437" name="Rectangle 845"/>
            <p:cNvSpPr>
              <a:spLocks noChangeArrowheads="1"/>
            </p:cNvSpPr>
            <p:nvPr/>
          </p:nvSpPr>
          <p:spPr bwMode="auto">
            <a:xfrm>
              <a:off x="2070" y="1833"/>
              <a:ext cx="6" cy="507"/>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438" name="Rectangle 846"/>
            <p:cNvSpPr>
              <a:spLocks noChangeArrowheads="1"/>
            </p:cNvSpPr>
            <p:nvPr/>
          </p:nvSpPr>
          <p:spPr bwMode="auto">
            <a:xfrm>
              <a:off x="2076" y="1833"/>
              <a:ext cx="7" cy="507"/>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439" name="Rectangle 847"/>
            <p:cNvSpPr>
              <a:spLocks noChangeArrowheads="1"/>
            </p:cNvSpPr>
            <p:nvPr/>
          </p:nvSpPr>
          <p:spPr bwMode="auto">
            <a:xfrm>
              <a:off x="2083" y="1833"/>
              <a:ext cx="7" cy="507"/>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440" name="Rectangle 848"/>
            <p:cNvSpPr>
              <a:spLocks noChangeArrowheads="1"/>
            </p:cNvSpPr>
            <p:nvPr/>
          </p:nvSpPr>
          <p:spPr bwMode="auto">
            <a:xfrm>
              <a:off x="2090" y="1833"/>
              <a:ext cx="7" cy="507"/>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441" name="Rectangle 849"/>
            <p:cNvSpPr>
              <a:spLocks noChangeArrowheads="1"/>
            </p:cNvSpPr>
            <p:nvPr/>
          </p:nvSpPr>
          <p:spPr bwMode="auto">
            <a:xfrm>
              <a:off x="2097" y="1833"/>
              <a:ext cx="7" cy="507"/>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442" name="Rectangle 850"/>
            <p:cNvSpPr>
              <a:spLocks noChangeArrowheads="1"/>
            </p:cNvSpPr>
            <p:nvPr/>
          </p:nvSpPr>
          <p:spPr bwMode="auto">
            <a:xfrm>
              <a:off x="2104" y="1833"/>
              <a:ext cx="6" cy="507"/>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443" name="Rectangle 851"/>
            <p:cNvSpPr>
              <a:spLocks noChangeArrowheads="1"/>
            </p:cNvSpPr>
            <p:nvPr/>
          </p:nvSpPr>
          <p:spPr bwMode="auto">
            <a:xfrm>
              <a:off x="2110" y="1833"/>
              <a:ext cx="7" cy="507"/>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444" name="Rectangle 852"/>
            <p:cNvSpPr>
              <a:spLocks noChangeArrowheads="1"/>
            </p:cNvSpPr>
            <p:nvPr/>
          </p:nvSpPr>
          <p:spPr bwMode="auto">
            <a:xfrm>
              <a:off x="2117" y="1833"/>
              <a:ext cx="7" cy="507"/>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445" name="Rectangle 853"/>
            <p:cNvSpPr>
              <a:spLocks noChangeArrowheads="1"/>
            </p:cNvSpPr>
            <p:nvPr/>
          </p:nvSpPr>
          <p:spPr bwMode="auto">
            <a:xfrm>
              <a:off x="2124" y="1833"/>
              <a:ext cx="7" cy="507"/>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446" name="Rectangle 854"/>
            <p:cNvSpPr>
              <a:spLocks noChangeArrowheads="1"/>
            </p:cNvSpPr>
            <p:nvPr/>
          </p:nvSpPr>
          <p:spPr bwMode="auto">
            <a:xfrm>
              <a:off x="2131" y="1833"/>
              <a:ext cx="7" cy="507"/>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447" name="Rectangle 855"/>
            <p:cNvSpPr>
              <a:spLocks noChangeArrowheads="1"/>
            </p:cNvSpPr>
            <p:nvPr/>
          </p:nvSpPr>
          <p:spPr bwMode="auto">
            <a:xfrm>
              <a:off x="2138" y="1833"/>
              <a:ext cx="6" cy="507"/>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448" name="Rectangle 856"/>
            <p:cNvSpPr>
              <a:spLocks noChangeArrowheads="1"/>
            </p:cNvSpPr>
            <p:nvPr/>
          </p:nvSpPr>
          <p:spPr bwMode="auto">
            <a:xfrm>
              <a:off x="1975" y="1833"/>
              <a:ext cx="169" cy="507"/>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449" name="Rectangle 857"/>
            <p:cNvSpPr>
              <a:spLocks noChangeArrowheads="1"/>
            </p:cNvSpPr>
            <p:nvPr/>
          </p:nvSpPr>
          <p:spPr bwMode="auto">
            <a:xfrm>
              <a:off x="2178" y="1652"/>
              <a:ext cx="7" cy="580"/>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450" name="Rectangle 858"/>
            <p:cNvSpPr>
              <a:spLocks noChangeArrowheads="1"/>
            </p:cNvSpPr>
            <p:nvPr/>
          </p:nvSpPr>
          <p:spPr bwMode="auto">
            <a:xfrm>
              <a:off x="2185" y="1652"/>
              <a:ext cx="7" cy="580"/>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451" name="Rectangle 859"/>
            <p:cNvSpPr>
              <a:spLocks noChangeArrowheads="1"/>
            </p:cNvSpPr>
            <p:nvPr/>
          </p:nvSpPr>
          <p:spPr bwMode="auto">
            <a:xfrm>
              <a:off x="2192" y="1652"/>
              <a:ext cx="7" cy="580"/>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452" name="Rectangle 860"/>
            <p:cNvSpPr>
              <a:spLocks noChangeArrowheads="1"/>
            </p:cNvSpPr>
            <p:nvPr/>
          </p:nvSpPr>
          <p:spPr bwMode="auto">
            <a:xfrm>
              <a:off x="2199" y="1652"/>
              <a:ext cx="7" cy="580"/>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453" name="Rectangle 861"/>
            <p:cNvSpPr>
              <a:spLocks noChangeArrowheads="1"/>
            </p:cNvSpPr>
            <p:nvPr/>
          </p:nvSpPr>
          <p:spPr bwMode="auto">
            <a:xfrm>
              <a:off x="2206" y="1652"/>
              <a:ext cx="6" cy="580"/>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454" name="Rectangle 862"/>
            <p:cNvSpPr>
              <a:spLocks noChangeArrowheads="1"/>
            </p:cNvSpPr>
            <p:nvPr/>
          </p:nvSpPr>
          <p:spPr bwMode="auto">
            <a:xfrm>
              <a:off x="2212" y="1652"/>
              <a:ext cx="7" cy="580"/>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455" name="Rectangle 863"/>
            <p:cNvSpPr>
              <a:spLocks noChangeArrowheads="1"/>
            </p:cNvSpPr>
            <p:nvPr/>
          </p:nvSpPr>
          <p:spPr bwMode="auto">
            <a:xfrm>
              <a:off x="2219" y="1652"/>
              <a:ext cx="7" cy="580"/>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456" name="Rectangle 864"/>
            <p:cNvSpPr>
              <a:spLocks noChangeArrowheads="1"/>
            </p:cNvSpPr>
            <p:nvPr/>
          </p:nvSpPr>
          <p:spPr bwMode="auto">
            <a:xfrm>
              <a:off x="2226" y="1652"/>
              <a:ext cx="7" cy="580"/>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457" name="Rectangle 865"/>
            <p:cNvSpPr>
              <a:spLocks noChangeArrowheads="1"/>
            </p:cNvSpPr>
            <p:nvPr/>
          </p:nvSpPr>
          <p:spPr bwMode="auto">
            <a:xfrm>
              <a:off x="2233" y="1652"/>
              <a:ext cx="6" cy="580"/>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458" name="Rectangle 866"/>
            <p:cNvSpPr>
              <a:spLocks noChangeArrowheads="1"/>
            </p:cNvSpPr>
            <p:nvPr/>
          </p:nvSpPr>
          <p:spPr bwMode="auto">
            <a:xfrm>
              <a:off x="2239" y="1652"/>
              <a:ext cx="7" cy="580"/>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459" name="Rectangle 867"/>
            <p:cNvSpPr>
              <a:spLocks noChangeArrowheads="1"/>
            </p:cNvSpPr>
            <p:nvPr/>
          </p:nvSpPr>
          <p:spPr bwMode="auto">
            <a:xfrm>
              <a:off x="2246" y="1652"/>
              <a:ext cx="7" cy="580"/>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460" name="Rectangle 868"/>
            <p:cNvSpPr>
              <a:spLocks noChangeArrowheads="1"/>
            </p:cNvSpPr>
            <p:nvPr/>
          </p:nvSpPr>
          <p:spPr bwMode="auto">
            <a:xfrm>
              <a:off x="2253" y="1652"/>
              <a:ext cx="7" cy="580"/>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461" name="Rectangle 869"/>
            <p:cNvSpPr>
              <a:spLocks noChangeArrowheads="1"/>
            </p:cNvSpPr>
            <p:nvPr/>
          </p:nvSpPr>
          <p:spPr bwMode="auto">
            <a:xfrm>
              <a:off x="2260" y="1652"/>
              <a:ext cx="7" cy="580"/>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462" name="Rectangle 870"/>
            <p:cNvSpPr>
              <a:spLocks noChangeArrowheads="1"/>
            </p:cNvSpPr>
            <p:nvPr/>
          </p:nvSpPr>
          <p:spPr bwMode="auto">
            <a:xfrm>
              <a:off x="2267" y="1652"/>
              <a:ext cx="6" cy="580"/>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463" name="Rectangle 871"/>
            <p:cNvSpPr>
              <a:spLocks noChangeArrowheads="1"/>
            </p:cNvSpPr>
            <p:nvPr/>
          </p:nvSpPr>
          <p:spPr bwMode="auto">
            <a:xfrm>
              <a:off x="2273" y="1652"/>
              <a:ext cx="7" cy="580"/>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464" name="Rectangle 872"/>
            <p:cNvSpPr>
              <a:spLocks noChangeArrowheads="1"/>
            </p:cNvSpPr>
            <p:nvPr/>
          </p:nvSpPr>
          <p:spPr bwMode="auto">
            <a:xfrm>
              <a:off x="2280" y="1652"/>
              <a:ext cx="7" cy="580"/>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465" name="Rectangle 873"/>
            <p:cNvSpPr>
              <a:spLocks noChangeArrowheads="1"/>
            </p:cNvSpPr>
            <p:nvPr/>
          </p:nvSpPr>
          <p:spPr bwMode="auto">
            <a:xfrm>
              <a:off x="2287" y="1652"/>
              <a:ext cx="7" cy="580"/>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466" name="Rectangle 874"/>
            <p:cNvSpPr>
              <a:spLocks noChangeArrowheads="1"/>
            </p:cNvSpPr>
            <p:nvPr/>
          </p:nvSpPr>
          <p:spPr bwMode="auto">
            <a:xfrm>
              <a:off x="2294" y="1652"/>
              <a:ext cx="7" cy="580"/>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467" name="Rectangle 875"/>
            <p:cNvSpPr>
              <a:spLocks noChangeArrowheads="1"/>
            </p:cNvSpPr>
            <p:nvPr/>
          </p:nvSpPr>
          <p:spPr bwMode="auto">
            <a:xfrm>
              <a:off x="2301" y="1652"/>
              <a:ext cx="6" cy="580"/>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468" name="Rectangle 876"/>
            <p:cNvSpPr>
              <a:spLocks noChangeArrowheads="1"/>
            </p:cNvSpPr>
            <p:nvPr/>
          </p:nvSpPr>
          <p:spPr bwMode="auto">
            <a:xfrm>
              <a:off x="2307" y="1652"/>
              <a:ext cx="7" cy="580"/>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469" name="Rectangle 877"/>
            <p:cNvSpPr>
              <a:spLocks noChangeArrowheads="1"/>
            </p:cNvSpPr>
            <p:nvPr/>
          </p:nvSpPr>
          <p:spPr bwMode="auto">
            <a:xfrm>
              <a:off x="2314" y="1652"/>
              <a:ext cx="7" cy="580"/>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470" name="Rectangle 878"/>
            <p:cNvSpPr>
              <a:spLocks noChangeArrowheads="1"/>
            </p:cNvSpPr>
            <p:nvPr/>
          </p:nvSpPr>
          <p:spPr bwMode="auto">
            <a:xfrm>
              <a:off x="2321" y="1652"/>
              <a:ext cx="7" cy="580"/>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471" name="Rectangle 879"/>
            <p:cNvSpPr>
              <a:spLocks noChangeArrowheads="1"/>
            </p:cNvSpPr>
            <p:nvPr/>
          </p:nvSpPr>
          <p:spPr bwMode="auto">
            <a:xfrm>
              <a:off x="2328" y="1652"/>
              <a:ext cx="7" cy="580"/>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472" name="Rectangle 880"/>
            <p:cNvSpPr>
              <a:spLocks noChangeArrowheads="1"/>
            </p:cNvSpPr>
            <p:nvPr/>
          </p:nvSpPr>
          <p:spPr bwMode="auto">
            <a:xfrm>
              <a:off x="2335" y="1652"/>
              <a:ext cx="6" cy="580"/>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473" name="Rectangle 881"/>
            <p:cNvSpPr>
              <a:spLocks noChangeArrowheads="1"/>
            </p:cNvSpPr>
            <p:nvPr/>
          </p:nvSpPr>
          <p:spPr bwMode="auto">
            <a:xfrm>
              <a:off x="2341" y="1652"/>
              <a:ext cx="7" cy="580"/>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474" name="Rectangle 882"/>
            <p:cNvSpPr>
              <a:spLocks noChangeArrowheads="1"/>
            </p:cNvSpPr>
            <p:nvPr/>
          </p:nvSpPr>
          <p:spPr bwMode="auto">
            <a:xfrm>
              <a:off x="2178" y="1652"/>
              <a:ext cx="170" cy="580"/>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475" name="Rectangle 883"/>
            <p:cNvSpPr>
              <a:spLocks noChangeArrowheads="1"/>
            </p:cNvSpPr>
            <p:nvPr/>
          </p:nvSpPr>
          <p:spPr bwMode="auto">
            <a:xfrm>
              <a:off x="2382" y="1561"/>
              <a:ext cx="7" cy="67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476" name="Rectangle 884"/>
            <p:cNvSpPr>
              <a:spLocks noChangeArrowheads="1"/>
            </p:cNvSpPr>
            <p:nvPr/>
          </p:nvSpPr>
          <p:spPr bwMode="auto">
            <a:xfrm>
              <a:off x="2389" y="1561"/>
              <a:ext cx="7" cy="67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477" name="Rectangle 885"/>
            <p:cNvSpPr>
              <a:spLocks noChangeArrowheads="1"/>
            </p:cNvSpPr>
            <p:nvPr/>
          </p:nvSpPr>
          <p:spPr bwMode="auto">
            <a:xfrm>
              <a:off x="2396" y="1561"/>
              <a:ext cx="6" cy="671"/>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478" name="Rectangle 886"/>
            <p:cNvSpPr>
              <a:spLocks noChangeArrowheads="1"/>
            </p:cNvSpPr>
            <p:nvPr/>
          </p:nvSpPr>
          <p:spPr bwMode="auto">
            <a:xfrm>
              <a:off x="2402" y="1561"/>
              <a:ext cx="7" cy="67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479" name="Rectangle 887"/>
            <p:cNvSpPr>
              <a:spLocks noChangeArrowheads="1"/>
            </p:cNvSpPr>
            <p:nvPr/>
          </p:nvSpPr>
          <p:spPr bwMode="auto">
            <a:xfrm>
              <a:off x="2409" y="1561"/>
              <a:ext cx="7" cy="67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480" name="Rectangle 888"/>
            <p:cNvSpPr>
              <a:spLocks noChangeArrowheads="1"/>
            </p:cNvSpPr>
            <p:nvPr/>
          </p:nvSpPr>
          <p:spPr bwMode="auto">
            <a:xfrm>
              <a:off x="2416" y="1561"/>
              <a:ext cx="7" cy="67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481" name="Rectangle 889"/>
            <p:cNvSpPr>
              <a:spLocks noChangeArrowheads="1"/>
            </p:cNvSpPr>
            <p:nvPr/>
          </p:nvSpPr>
          <p:spPr bwMode="auto">
            <a:xfrm>
              <a:off x="2423" y="1561"/>
              <a:ext cx="7" cy="67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482" name="Rectangle 890"/>
            <p:cNvSpPr>
              <a:spLocks noChangeArrowheads="1"/>
            </p:cNvSpPr>
            <p:nvPr/>
          </p:nvSpPr>
          <p:spPr bwMode="auto">
            <a:xfrm>
              <a:off x="2430" y="1561"/>
              <a:ext cx="6" cy="67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483" name="Rectangle 891"/>
            <p:cNvSpPr>
              <a:spLocks noChangeArrowheads="1"/>
            </p:cNvSpPr>
            <p:nvPr/>
          </p:nvSpPr>
          <p:spPr bwMode="auto">
            <a:xfrm>
              <a:off x="2436" y="1561"/>
              <a:ext cx="7" cy="67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484" name="Rectangle 892"/>
            <p:cNvSpPr>
              <a:spLocks noChangeArrowheads="1"/>
            </p:cNvSpPr>
            <p:nvPr/>
          </p:nvSpPr>
          <p:spPr bwMode="auto">
            <a:xfrm>
              <a:off x="2443" y="1561"/>
              <a:ext cx="7" cy="67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485" name="Rectangle 893"/>
            <p:cNvSpPr>
              <a:spLocks noChangeArrowheads="1"/>
            </p:cNvSpPr>
            <p:nvPr/>
          </p:nvSpPr>
          <p:spPr bwMode="auto">
            <a:xfrm>
              <a:off x="2450" y="1561"/>
              <a:ext cx="7" cy="67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486" name="Rectangle 894"/>
            <p:cNvSpPr>
              <a:spLocks noChangeArrowheads="1"/>
            </p:cNvSpPr>
            <p:nvPr/>
          </p:nvSpPr>
          <p:spPr bwMode="auto">
            <a:xfrm>
              <a:off x="2457" y="1561"/>
              <a:ext cx="7" cy="67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487" name="Rectangle 895"/>
            <p:cNvSpPr>
              <a:spLocks noChangeArrowheads="1"/>
            </p:cNvSpPr>
            <p:nvPr/>
          </p:nvSpPr>
          <p:spPr bwMode="auto">
            <a:xfrm>
              <a:off x="2464" y="1561"/>
              <a:ext cx="6" cy="671"/>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488" name="Rectangle 896"/>
            <p:cNvSpPr>
              <a:spLocks noChangeArrowheads="1"/>
            </p:cNvSpPr>
            <p:nvPr/>
          </p:nvSpPr>
          <p:spPr bwMode="auto">
            <a:xfrm>
              <a:off x="2470" y="1561"/>
              <a:ext cx="7" cy="67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489" name="Rectangle 897"/>
            <p:cNvSpPr>
              <a:spLocks noChangeArrowheads="1"/>
            </p:cNvSpPr>
            <p:nvPr/>
          </p:nvSpPr>
          <p:spPr bwMode="auto">
            <a:xfrm>
              <a:off x="2477" y="1561"/>
              <a:ext cx="7" cy="67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490" name="Rectangle 898"/>
            <p:cNvSpPr>
              <a:spLocks noChangeArrowheads="1"/>
            </p:cNvSpPr>
            <p:nvPr/>
          </p:nvSpPr>
          <p:spPr bwMode="auto">
            <a:xfrm>
              <a:off x="2484" y="1561"/>
              <a:ext cx="7" cy="67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491" name="Rectangle 899"/>
            <p:cNvSpPr>
              <a:spLocks noChangeArrowheads="1"/>
            </p:cNvSpPr>
            <p:nvPr/>
          </p:nvSpPr>
          <p:spPr bwMode="auto">
            <a:xfrm>
              <a:off x="2491" y="1561"/>
              <a:ext cx="7" cy="67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492" name="Rectangle 900"/>
            <p:cNvSpPr>
              <a:spLocks noChangeArrowheads="1"/>
            </p:cNvSpPr>
            <p:nvPr/>
          </p:nvSpPr>
          <p:spPr bwMode="auto">
            <a:xfrm>
              <a:off x="2498" y="1561"/>
              <a:ext cx="6" cy="67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493" name="Rectangle 901"/>
            <p:cNvSpPr>
              <a:spLocks noChangeArrowheads="1"/>
            </p:cNvSpPr>
            <p:nvPr/>
          </p:nvSpPr>
          <p:spPr bwMode="auto">
            <a:xfrm>
              <a:off x="2504" y="1561"/>
              <a:ext cx="7" cy="67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494" name="Rectangle 902"/>
            <p:cNvSpPr>
              <a:spLocks noChangeArrowheads="1"/>
            </p:cNvSpPr>
            <p:nvPr/>
          </p:nvSpPr>
          <p:spPr bwMode="auto">
            <a:xfrm>
              <a:off x="2511" y="1561"/>
              <a:ext cx="7" cy="67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495" name="Rectangle 903"/>
            <p:cNvSpPr>
              <a:spLocks noChangeArrowheads="1"/>
            </p:cNvSpPr>
            <p:nvPr/>
          </p:nvSpPr>
          <p:spPr bwMode="auto">
            <a:xfrm>
              <a:off x="2518" y="1561"/>
              <a:ext cx="7" cy="67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496" name="Rectangle 904"/>
            <p:cNvSpPr>
              <a:spLocks noChangeArrowheads="1"/>
            </p:cNvSpPr>
            <p:nvPr/>
          </p:nvSpPr>
          <p:spPr bwMode="auto">
            <a:xfrm>
              <a:off x="2525" y="1561"/>
              <a:ext cx="6" cy="67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497" name="Rectangle 905"/>
            <p:cNvSpPr>
              <a:spLocks noChangeArrowheads="1"/>
            </p:cNvSpPr>
            <p:nvPr/>
          </p:nvSpPr>
          <p:spPr bwMode="auto">
            <a:xfrm>
              <a:off x="2531" y="1561"/>
              <a:ext cx="7" cy="671"/>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498" name="Rectangle 906"/>
            <p:cNvSpPr>
              <a:spLocks noChangeArrowheads="1"/>
            </p:cNvSpPr>
            <p:nvPr/>
          </p:nvSpPr>
          <p:spPr bwMode="auto">
            <a:xfrm>
              <a:off x="2538" y="1561"/>
              <a:ext cx="7" cy="67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499" name="Rectangle 907"/>
            <p:cNvSpPr>
              <a:spLocks noChangeArrowheads="1"/>
            </p:cNvSpPr>
            <p:nvPr/>
          </p:nvSpPr>
          <p:spPr bwMode="auto">
            <a:xfrm>
              <a:off x="2545" y="1561"/>
              <a:ext cx="7" cy="67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500" name="Rectangle 908"/>
            <p:cNvSpPr>
              <a:spLocks noChangeArrowheads="1"/>
            </p:cNvSpPr>
            <p:nvPr/>
          </p:nvSpPr>
          <p:spPr bwMode="auto">
            <a:xfrm>
              <a:off x="2382" y="1561"/>
              <a:ext cx="170" cy="671"/>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501" name="Rectangle 909"/>
            <p:cNvSpPr>
              <a:spLocks noChangeArrowheads="1"/>
            </p:cNvSpPr>
            <p:nvPr/>
          </p:nvSpPr>
          <p:spPr bwMode="auto">
            <a:xfrm>
              <a:off x="2586" y="1259"/>
              <a:ext cx="7" cy="780"/>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502" name="Rectangle 910"/>
            <p:cNvSpPr>
              <a:spLocks noChangeArrowheads="1"/>
            </p:cNvSpPr>
            <p:nvPr/>
          </p:nvSpPr>
          <p:spPr bwMode="auto">
            <a:xfrm>
              <a:off x="2593" y="1259"/>
              <a:ext cx="6" cy="780"/>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503" name="Rectangle 911"/>
            <p:cNvSpPr>
              <a:spLocks noChangeArrowheads="1"/>
            </p:cNvSpPr>
            <p:nvPr/>
          </p:nvSpPr>
          <p:spPr bwMode="auto">
            <a:xfrm>
              <a:off x="2599" y="1259"/>
              <a:ext cx="7" cy="780"/>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504" name="Rectangle 912"/>
            <p:cNvSpPr>
              <a:spLocks noChangeArrowheads="1"/>
            </p:cNvSpPr>
            <p:nvPr/>
          </p:nvSpPr>
          <p:spPr bwMode="auto">
            <a:xfrm>
              <a:off x="2606" y="1259"/>
              <a:ext cx="7" cy="780"/>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505" name="Rectangle 913"/>
            <p:cNvSpPr>
              <a:spLocks noChangeArrowheads="1"/>
            </p:cNvSpPr>
            <p:nvPr/>
          </p:nvSpPr>
          <p:spPr bwMode="auto">
            <a:xfrm>
              <a:off x="2613" y="1259"/>
              <a:ext cx="7" cy="780"/>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506" name="Rectangle 914"/>
            <p:cNvSpPr>
              <a:spLocks noChangeArrowheads="1"/>
            </p:cNvSpPr>
            <p:nvPr/>
          </p:nvSpPr>
          <p:spPr bwMode="auto">
            <a:xfrm>
              <a:off x="2620" y="1259"/>
              <a:ext cx="7" cy="780"/>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507" name="Rectangle 915"/>
            <p:cNvSpPr>
              <a:spLocks noChangeArrowheads="1"/>
            </p:cNvSpPr>
            <p:nvPr/>
          </p:nvSpPr>
          <p:spPr bwMode="auto">
            <a:xfrm>
              <a:off x="2627" y="1259"/>
              <a:ext cx="6" cy="780"/>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508" name="Rectangle 916"/>
            <p:cNvSpPr>
              <a:spLocks noChangeArrowheads="1"/>
            </p:cNvSpPr>
            <p:nvPr/>
          </p:nvSpPr>
          <p:spPr bwMode="auto">
            <a:xfrm>
              <a:off x="2633" y="1259"/>
              <a:ext cx="7" cy="780"/>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509" name="Rectangle 917"/>
            <p:cNvSpPr>
              <a:spLocks noChangeArrowheads="1"/>
            </p:cNvSpPr>
            <p:nvPr/>
          </p:nvSpPr>
          <p:spPr bwMode="auto">
            <a:xfrm>
              <a:off x="2640" y="1259"/>
              <a:ext cx="7" cy="780"/>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510" name="Rectangle 918"/>
            <p:cNvSpPr>
              <a:spLocks noChangeArrowheads="1"/>
            </p:cNvSpPr>
            <p:nvPr/>
          </p:nvSpPr>
          <p:spPr bwMode="auto">
            <a:xfrm>
              <a:off x="2647" y="1259"/>
              <a:ext cx="7" cy="780"/>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511" name="Rectangle 919"/>
            <p:cNvSpPr>
              <a:spLocks noChangeArrowheads="1"/>
            </p:cNvSpPr>
            <p:nvPr/>
          </p:nvSpPr>
          <p:spPr bwMode="auto">
            <a:xfrm>
              <a:off x="2654" y="1259"/>
              <a:ext cx="6" cy="780"/>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512" name="Rectangle 920"/>
            <p:cNvSpPr>
              <a:spLocks noChangeArrowheads="1"/>
            </p:cNvSpPr>
            <p:nvPr/>
          </p:nvSpPr>
          <p:spPr bwMode="auto">
            <a:xfrm>
              <a:off x="2660" y="1259"/>
              <a:ext cx="7" cy="780"/>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513" name="Rectangle 921"/>
            <p:cNvSpPr>
              <a:spLocks noChangeArrowheads="1"/>
            </p:cNvSpPr>
            <p:nvPr/>
          </p:nvSpPr>
          <p:spPr bwMode="auto">
            <a:xfrm>
              <a:off x="2667" y="1259"/>
              <a:ext cx="7" cy="780"/>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514" name="Rectangle 922"/>
            <p:cNvSpPr>
              <a:spLocks noChangeArrowheads="1"/>
            </p:cNvSpPr>
            <p:nvPr/>
          </p:nvSpPr>
          <p:spPr bwMode="auto">
            <a:xfrm>
              <a:off x="2674" y="1259"/>
              <a:ext cx="7" cy="780"/>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515" name="Rectangle 923"/>
            <p:cNvSpPr>
              <a:spLocks noChangeArrowheads="1"/>
            </p:cNvSpPr>
            <p:nvPr/>
          </p:nvSpPr>
          <p:spPr bwMode="auto">
            <a:xfrm>
              <a:off x="2681" y="1259"/>
              <a:ext cx="7" cy="780"/>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516" name="Rectangle 924"/>
            <p:cNvSpPr>
              <a:spLocks noChangeArrowheads="1"/>
            </p:cNvSpPr>
            <p:nvPr/>
          </p:nvSpPr>
          <p:spPr bwMode="auto">
            <a:xfrm>
              <a:off x="2688" y="1259"/>
              <a:ext cx="6" cy="780"/>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517" name="Rectangle 925"/>
            <p:cNvSpPr>
              <a:spLocks noChangeArrowheads="1"/>
            </p:cNvSpPr>
            <p:nvPr/>
          </p:nvSpPr>
          <p:spPr bwMode="auto">
            <a:xfrm>
              <a:off x="2694" y="1259"/>
              <a:ext cx="7" cy="780"/>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518" name="Rectangle 926"/>
            <p:cNvSpPr>
              <a:spLocks noChangeArrowheads="1"/>
            </p:cNvSpPr>
            <p:nvPr/>
          </p:nvSpPr>
          <p:spPr bwMode="auto">
            <a:xfrm>
              <a:off x="2701" y="1259"/>
              <a:ext cx="7" cy="780"/>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519" name="Rectangle 927"/>
            <p:cNvSpPr>
              <a:spLocks noChangeArrowheads="1"/>
            </p:cNvSpPr>
            <p:nvPr/>
          </p:nvSpPr>
          <p:spPr bwMode="auto">
            <a:xfrm>
              <a:off x="2708" y="1259"/>
              <a:ext cx="7" cy="780"/>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520" name="Rectangle 928"/>
            <p:cNvSpPr>
              <a:spLocks noChangeArrowheads="1"/>
            </p:cNvSpPr>
            <p:nvPr/>
          </p:nvSpPr>
          <p:spPr bwMode="auto">
            <a:xfrm>
              <a:off x="2715" y="1259"/>
              <a:ext cx="7" cy="780"/>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521" name="Rectangle 929"/>
            <p:cNvSpPr>
              <a:spLocks noChangeArrowheads="1"/>
            </p:cNvSpPr>
            <p:nvPr/>
          </p:nvSpPr>
          <p:spPr bwMode="auto">
            <a:xfrm>
              <a:off x="2722" y="1259"/>
              <a:ext cx="6" cy="780"/>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522" name="Rectangle 930"/>
            <p:cNvSpPr>
              <a:spLocks noChangeArrowheads="1"/>
            </p:cNvSpPr>
            <p:nvPr/>
          </p:nvSpPr>
          <p:spPr bwMode="auto">
            <a:xfrm>
              <a:off x="2728" y="1259"/>
              <a:ext cx="7" cy="780"/>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523" name="Rectangle 931"/>
            <p:cNvSpPr>
              <a:spLocks noChangeArrowheads="1"/>
            </p:cNvSpPr>
            <p:nvPr/>
          </p:nvSpPr>
          <p:spPr bwMode="auto">
            <a:xfrm>
              <a:off x="2735" y="1259"/>
              <a:ext cx="7" cy="780"/>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524" name="Rectangle 932"/>
            <p:cNvSpPr>
              <a:spLocks noChangeArrowheads="1"/>
            </p:cNvSpPr>
            <p:nvPr/>
          </p:nvSpPr>
          <p:spPr bwMode="auto">
            <a:xfrm>
              <a:off x="2742" y="1259"/>
              <a:ext cx="7" cy="780"/>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525" name="Rectangle 933"/>
            <p:cNvSpPr>
              <a:spLocks noChangeArrowheads="1"/>
            </p:cNvSpPr>
            <p:nvPr/>
          </p:nvSpPr>
          <p:spPr bwMode="auto">
            <a:xfrm>
              <a:off x="2749" y="1259"/>
              <a:ext cx="7" cy="780"/>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526" name="Rectangle 934"/>
            <p:cNvSpPr>
              <a:spLocks noChangeArrowheads="1"/>
            </p:cNvSpPr>
            <p:nvPr/>
          </p:nvSpPr>
          <p:spPr bwMode="auto">
            <a:xfrm>
              <a:off x="2586" y="1259"/>
              <a:ext cx="170" cy="780"/>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527" name="Rectangle 935"/>
            <p:cNvSpPr>
              <a:spLocks noChangeArrowheads="1"/>
            </p:cNvSpPr>
            <p:nvPr/>
          </p:nvSpPr>
          <p:spPr bwMode="auto">
            <a:xfrm>
              <a:off x="2789" y="1175"/>
              <a:ext cx="7" cy="864"/>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528" name="Rectangle 936"/>
            <p:cNvSpPr>
              <a:spLocks noChangeArrowheads="1"/>
            </p:cNvSpPr>
            <p:nvPr/>
          </p:nvSpPr>
          <p:spPr bwMode="auto">
            <a:xfrm>
              <a:off x="2796" y="1175"/>
              <a:ext cx="7" cy="864"/>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529" name="Rectangle 937"/>
            <p:cNvSpPr>
              <a:spLocks noChangeArrowheads="1"/>
            </p:cNvSpPr>
            <p:nvPr/>
          </p:nvSpPr>
          <p:spPr bwMode="auto">
            <a:xfrm>
              <a:off x="2803" y="1175"/>
              <a:ext cx="7" cy="864"/>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530" name="Rectangle 938"/>
            <p:cNvSpPr>
              <a:spLocks noChangeArrowheads="1"/>
            </p:cNvSpPr>
            <p:nvPr/>
          </p:nvSpPr>
          <p:spPr bwMode="auto">
            <a:xfrm>
              <a:off x="2810" y="1175"/>
              <a:ext cx="7" cy="864"/>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531" name="Rectangle 939"/>
            <p:cNvSpPr>
              <a:spLocks noChangeArrowheads="1"/>
            </p:cNvSpPr>
            <p:nvPr/>
          </p:nvSpPr>
          <p:spPr bwMode="auto">
            <a:xfrm>
              <a:off x="2817" y="1175"/>
              <a:ext cx="6" cy="864"/>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532" name="Rectangle 940"/>
            <p:cNvSpPr>
              <a:spLocks noChangeArrowheads="1"/>
            </p:cNvSpPr>
            <p:nvPr/>
          </p:nvSpPr>
          <p:spPr bwMode="auto">
            <a:xfrm>
              <a:off x="2823" y="1175"/>
              <a:ext cx="7" cy="864"/>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533" name="Rectangle 941"/>
            <p:cNvSpPr>
              <a:spLocks noChangeArrowheads="1"/>
            </p:cNvSpPr>
            <p:nvPr/>
          </p:nvSpPr>
          <p:spPr bwMode="auto">
            <a:xfrm>
              <a:off x="2830" y="1175"/>
              <a:ext cx="7" cy="864"/>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534" name="Rectangle 942"/>
            <p:cNvSpPr>
              <a:spLocks noChangeArrowheads="1"/>
            </p:cNvSpPr>
            <p:nvPr/>
          </p:nvSpPr>
          <p:spPr bwMode="auto">
            <a:xfrm>
              <a:off x="2837" y="1175"/>
              <a:ext cx="7" cy="864"/>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535" name="Rectangle 943"/>
            <p:cNvSpPr>
              <a:spLocks noChangeArrowheads="1"/>
            </p:cNvSpPr>
            <p:nvPr/>
          </p:nvSpPr>
          <p:spPr bwMode="auto">
            <a:xfrm>
              <a:off x="2844" y="1175"/>
              <a:ext cx="7" cy="864"/>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536" name="Rectangle 944"/>
            <p:cNvSpPr>
              <a:spLocks noChangeArrowheads="1"/>
            </p:cNvSpPr>
            <p:nvPr/>
          </p:nvSpPr>
          <p:spPr bwMode="auto">
            <a:xfrm>
              <a:off x="2851" y="1175"/>
              <a:ext cx="6" cy="864"/>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537" name="Rectangle 945"/>
            <p:cNvSpPr>
              <a:spLocks noChangeArrowheads="1"/>
            </p:cNvSpPr>
            <p:nvPr/>
          </p:nvSpPr>
          <p:spPr bwMode="auto">
            <a:xfrm>
              <a:off x="2857" y="1175"/>
              <a:ext cx="7" cy="864"/>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538" name="Rectangle 946"/>
            <p:cNvSpPr>
              <a:spLocks noChangeArrowheads="1"/>
            </p:cNvSpPr>
            <p:nvPr/>
          </p:nvSpPr>
          <p:spPr bwMode="auto">
            <a:xfrm>
              <a:off x="2864" y="1175"/>
              <a:ext cx="7" cy="864"/>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539" name="Rectangle 947"/>
            <p:cNvSpPr>
              <a:spLocks noChangeArrowheads="1"/>
            </p:cNvSpPr>
            <p:nvPr/>
          </p:nvSpPr>
          <p:spPr bwMode="auto">
            <a:xfrm>
              <a:off x="2871" y="1175"/>
              <a:ext cx="7" cy="864"/>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540" name="Rectangle 948"/>
            <p:cNvSpPr>
              <a:spLocks noChangeArrowheads="1"/>
            </p:cNvSpPr>
            <p:nvPr/>
          </p:nvSpPr>
          <p:spPr bwMode="auto">
            <a:xfrm>
              <a:off x="2878" y="1175"/>
              <a:ext cx="7" cy="864"/>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541" name="Rectangle 949"/>
            <p:cNvSpPr>
              <a:spLocks noChangeArrowheads="1"/>
            </p:cNvSpPr>
            <p:nvPr/>
          </p:nvSpPr>
          <p:spPr bwMode="auto">
            <a:xfrm>
              <a:off x="2885" y="1175"/>
              <a:ext cx="6" cy="864"/>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542" name="Rectangle 950"/>
            <p:cNvSpPr>
              <a:spLocks noChangeArrowheads="1"/>
            </p:cNvSpPr>
            <p:nvPr/>
          </p:nvSpPr>
          <p:spPr bwMode="auto">
            <a:xfrm>
              <a:off x="2891" y="1175"/>
              <a:ext cx="7" cy="864"/>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543" name="Rectangle 951"/>
            <p:cNvSpPr>
              <a:spLocks noChangeArrowheads="1"/>
            </p:cNvSpPr>
            <p:nvPr/>
          </p:nvSpPr>
          <p:spPr bwMode="auto">
            <a:xfrm>
              <a:off x="2898" y="1175"/>
              <a:ext cx="7" cy="864"/>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544" name="Rectangle 952"/>
            <p:cNvSpPr>
              <a:spLocks noChangeArrowheads="1"/>
            </p:cNvSpPr>
            <p:nvPr/>
          </p:nvSpPr>
          <p:spPr bwMode="auto">
            <a:xfrm>
              <a:off x="2905" y="1175"/>
              <a:ext cx="7" cy="864"/>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545" name="Rectangle 953"/>
            <p:cNvSpPr>
              <a:spLocks noChangeArrowheads="1"/>
            </p:cNvSpPr>
            <p:nvPr/>
          </p:nvSpPr>
          <p:spPr bwMode="auto">
            <a:xfrm>
              <a:off x="2912" y="1175"/>
              <a:ext cx="7" cy="864"/>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546" name="Rectangle 954"/>
            <p:cNvSpPr>
              <a:spLocks noChangeArrowheads="1"/>
            </p:cNvSpPr>
            <p:nvPr/>
          </p:nvSpPr>
          <p:spPr bwMode="auto">
            <a:xfrm>
              <a:off x="2919" y="1175"/>
              <a:ext cx="6" cy="864"/>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547" name="Rectangle 955"/>
            <p:cNvSpPr>
              <a:spLocks noChangeArrowheads="1"/>
            </p:cNvSpPr>
            <p:nvPr/>
          </p:nvSpPr>
          <p:spPr bwMode="auto">
            <a:xfrm>
              <a:off x="2925" y="1175"/>
              <a:ext cx="7" cy="864"/>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548" name="Rectangle 956"/>
            <p:cNvSpPr>
              <a:spLocks noChangeArrowheads="1"/>
            </p:cNvSpPr>
            <p:nvPr/>
          </p:nvSpPr>
          <p:spPr bwMode="auto">
            <a:xfrm>
              <a:off x="2932" y="1175"/>
              <a:ext cx="7" cy="864"/>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549" name="Rectangle 957"/>
            <p:cNvSpPr>
              <a:spLocks noChangeArrowheads="1"/>
            </p:cNvSpPr>
            <p:nvPr/>
          </p:nvSpPr>
          <p:spPr bwMode="auto">
            <a:xfrm>
              <a:off x="2939" y="1175"/>
              <a:ext cx="7" cy="864"/>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550" name="Rectangle 958"/>
            <p:cNvSpPr>
              <a:spLocks noChangeArrowheads="1"/>
            </p:cNvSpPr>
            <p:nvPr/>
          </p:nvSpPr>
          <p:spPr bwMode="auto">
            <a:xfrm>
              <a:off x="2946" y="1175"/>
              <a:ext cx="6" cy="864"/>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551" name="Rectangle 959"/>
            <p:cNvSpPr>
              <a:spLocks noChangeArrowheads="1"/>
            </p:cNvSpPr>
            <p:nvPr/>
          </p:nvSpPr>
          <p:spPr bwMode="auto">
            <a:xfrm>
              <a:off x="2952" y="1175"/>
              <a:ext cx="7" cy="864"/>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552" name="Rectangle 960"/>
            <p:cNvSpPr>
              <a:spLocks noChangeArrowheads="1"/>
            </p:cNvSpPr>
            <p:nvPr/>
          </p:nvSpPr>
          <p:spPr bwMode="auto">
            <a:xfrm>
              <a:off x="2789" y="1175"/>
              <a:ext cx="170" cy="864"/>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553" name="Rectangle 961"/>
            <p:cNvSpPr>
              <a:spLocks noChangeArrowheads="1"/>
            </p:cNvSpPr>
            <p:nvPr/>
          </p:nvSpPr>
          <p:spPr bwMode="auto">
            <a:xfrm>
              <a:off x="2993" y="1169"/>
              <a:ext cx="7" cy="857"/>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554" name="Rectangle 962"/>
            <p:cNvSpPr>
              <a:spLocks noChangeArrowheads="1"/>
            </p:cNvSpPr>
            <p:nvPr/>
          </p:nvSpPr>
          <p:spPr bwMode="auto">
            <a:xfrm>
              <a:off x="3000" y="1169"/>
              <a:ext cx="7" cy="857"/>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555" name="Rectangle 963"/>
            <p:cNvSpPr>
              <a:spLocks noChangeArrowheads="1"/>
            </p:cNvSpPr>
            <p:nvPr/>
          </p:nvSpPr>
          <p:spPr bwMode="auto">
            <a:xfrm>
              <a:off x="3007" y="1169"/>
              <a:ext cx="7" cy="857"/>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556" name="Rectangle 964"/>
            <p:cNvSpPr>
              <a:spLocks noChangeArrowheads="1"/>
            </p:cNvSpPr>
            <p:nvPr/>
          </p:nvSpPr>
          <p:spPr bwMode="auto">
            <a:xfrm>
              <a:off x="3014" y="1169"/>
              <a:ext cx="6" cy="857"/>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557" name="Rectangle 965"/>
            <p:cNvSpPr>
              <a:spLocks noChangeArrowheads="1"/>
            </p:cNvSpPr>
            <p:nvPr/>
          </p:nvSpPr>
          <p:spPr bwMode="auto">
            <a:xfrm>
              <a:off x="3020" y="1169"/>
              <a:ext cx="7" cy="857"/>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558" name="Rectangle 966"/>
            <p:cNvSpPr>
              <a:spLocks noChangeArrowheads="1"/>
            </p:cNvSpPr>
            <p:nvPr/>
          </p:nvSpPr>
          <p:spPr bwMode="auto">
            <a:xfrm>
              <a:off x="3027" y="1169"/>
              <a:ext cx="7" cy="857"/>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559" name="Rectangle 967"/>
            <p:cNvSpPr>
              <a:spLocks noChangeArrowheads="1"/>
            </p:cNvSpPr>
            <p:nvPr/>
          </p:nvSpPr>
          <p:spPr bwMode="auto">
            <a:xfrm>
              <a:off x="3034" y="1169"/>
              <a:ext cx="7" cy="857"/>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560" name="Rectangle 968"/>
            <p:cNvSpPr>
              <a:spLocks noChangeArrowheads="1"/>
            </p:cNvSpPr>
            <p:nvPr/>
          </p:nvSpPr>
          <p:spPr bwMode="auto">
            <a:xfrm>
              <a:off x="3041" y="1169"/>
              <a:ext cx="7" cy="857"/>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561" name="Rectangle 969"/>
            <p:cNvSpPr>
              <a:spLocks noChangeArrowheads="1"/>
            </p:cNvSpPr>
            <p:nvPr/>
          </p:nvSpPr>
          <p:spPr bwMode="auto">
            <a:xfrm>
              <a:off x="3048" y="1169"/>
              <a:ext cx="6" cy="857"/>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562" name="Rectangle 970"/>
            <p:cNvSpPr>
              <a:spLocks noChangeArrowheads="1"/>
            </p:cNvSpPr>
            <p:nvPr/>
          </p:nvSpPr>
          <p:spPr bwMode="auto">
            <a:xfrm>
              <a:off x="3054" y="1169"/>
              <a:ext cx="7" cy="857"/>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563" name="Rectangle 971"/>
            <p:cNvSpPr>
              <a:spLocks noChangeArrowheads="1"/>
            </p:cNvSpPr>
            <p:nvPr/>
          </p:nvSpPr>
          <p:spPr bwMode="auto">
            <a:xfrm>
              <a:off x="3061" y="1169"/>
              <a:ext cx="7" cy="857"/>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564" name="Rectangle 972"/>
            <p:cNvSpPr>
              <a:spLocks noChangeArrowheads="1"/>
            </p:cNvSpPr>
            <p:nvPr/>
          </p:nvSpPr>
          <p:spPr bwMode="auto">
            <a:xfrm>
              <a:off x="3068" y="1169"/>
              <a:ext cx="7" cy="857"/>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565" name="Rectangle 973"/>
            <p:cNvSpPr>
              <a:spLocks noChangeArrowheads="1"/>
            </p:cNvSpPr>
            <p:nvPr/>
          </p:nvSpPr>
          <p:spPr bwMode="auto">
            <a:xfrm>
              <a:off x="3075" y="1169"/>
              <a:ext cx="6" cy="857"/>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566" name="Rectangle 974"/>
            <p:cNvSpPr>
              <a:spLocks noChangeArrowheads="1"/>
            </p:cNvSpPr>
            <p:nvPr/>
          </p:nvSpPr>
          <p:spPr bwMode="auto">
            <a:xfrm>
              <a:off x="3081" y="1169"/>
              <a:ext cx="7" cy="857"/>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567" name="Rectangle 975"/>
            <p:cNvSpPr>
              <a:spLocks noChangeArrowheads="1"/>
            </p:cNvSpPr>
            <p:nvPr/>
          </p:nvSpPr>
          <p:spPr bwMode="auto">
            <a:xfrm>
              <a:off x="3088" y="1169"/>
              <a:ext cx="7" cy="857"/>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568" name="Rectangle 976"/>
            <p:cNvSpPr>
              <a:spLocks noChangeArrowheads="1"/>
            </p:cNvSpPr>
            <p:nvPr/>
          </p:nvSpPr>
          <p:spPr bwMode="auto">
            <a:xfrm>
              <a:off x="3095" y="1169"/>
              <a:ext cx="7" cy="857"/>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569" name="Rectangle 977"/>
            <p:cNvSpPr>
              <a:spLocks noChangeArrowheads="1"/>
            </p:cNvSpPr>
            <p:nvPr/>
          </p:nvSpPr>
          <p:spPr bwMode="auto">
            <a:xfrm>
              <a:off x="3102" y="1169"/>
              <a:ext cx="7" cy="857"/>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570" name="Rectangle 978"/>
            <p:cNvSpPr>
              <a:spLocks noChangeArrowheads="1"/>
            </p:cNvSpPr>
            <p:nvPr/>
          </p:nvSpPr>
          <p:spPr bwMode="auto">
            <a:xfrm>
              <a:off x="3109" y="1169"/>
              <a:ext cx="6" cy="857"/>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571" name="Rectangle 979"/>
            <p:cNvSpPr>
              <a:spLocks noChangeArrowheads="1"/>
            </p:cNvSpPr>
            <p:nvPr/>
          </p:nvSpPr>
          <p:spPr bwMode="auto">
            <a:xfrm>
              <a:off x="3115" y="1169"/>
              <a:ext cx="7" cy="857"/>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572" name="Rectangle 980"/>
            <p:cNvSpPr>
              <a:spLocks noChangeArrowheads="1"/>
            </p:cNvSpPr>
            <p:nvPr/>
          </p:nvSpPr>
          <p:spPr bwMode="auto">
            <a:xfrm>
              <a:off x="3122" y="1169"/>
              <a:ext cx="7" cy="857"/>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573" name="Rectangle 981"/>
            <p:cNvSpPr>
              <a:spLocks noChangeArrowheads="1"/>
            </p:cNvSpPr>
            <p:nvPr/>
          </p:nvSpPr>
          <p:spPr bwMode="auto">
            <a:xfrm>
              <a:off x="3129" y="1169"/>
              <a:ext cx="7" cy="857"/>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574" name="Rectangle 982"/>
            <p:cNvSpPr>
              <a:spLocks noChangeArrowheads="1"/>
            </p:cNvSpPr>
            <p:nvPr/>
          </p:nvSpPr>
          <p:spPr bwMode="auto">
            <a:xfrm>
              <a:off x="3136" y="1169"/>
              <a:ext cx="7" cy="857"/>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575" name="Rectangle 983"/>
            <p:cNvSpPr>
              <a:spLocks noChangeArrowheads="1"/>
            </p:cNvSpPr>
            <p:nvPr/>
          </p:nvSpPr>
          <p:spPr bwMode="auto">
            <a:xfrm>
              <a:off x="3143" y="1169"/>
              <a:ext cx="6" cy="857"/>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576" name="Rectangle 984"/>
            <p:cNvSpPr>
              <a:spLocks noChangeArrowheads="1"/>
            </p:cNvSpPr>
            <p:nvPr/>
          </p:nvSpPr>
          <p:spPr bwMode="auto">
            <a:xfrm>
              <a:off x="3149" y="1169"/>
              <a:ext cx="7" cy="857"/>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577" name="Rectangle 985"/>
            <p:cNvSpPr>
              <a:spLocks noChangeArrowheads="1"/>
            </p:cNvSpPr>
            <p:nvPr/>
          </p:nvSpPr>
          <p:spPr bwMode="auto">
            <a:xfrm>
              <a:off x="3156" y="1169"/>
              <a:ext cx="7" cy="857"/>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578" name="Rectangle 986"/>
            <p:cNvSpPr>
              <a:spLocks noChangeArrowheads="1"/>
            </p:cNvSpPr>
            <p:nvPr/>
          </p:nvSpPr>
          <p:spPr bwMode="auto">
            <a:xfrm>
              <a:off x="2993" y="1169"/>
              <a:ext cx="170" cy="857"/>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579" name="Rectangle 987"/>
            <p:cNvSpPr>
              <a:spLocks noChangeArrowheads="1"/>
            </p:cNvSpPr>
            <p:nvPr/>
          </p:nvSpPr>
          <p:spPr bwMode="auto">
            <a:xfrm>
              <a:off x="3197" y="1096"/>
              <a:ext cx="7" cy="846"/>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580" name="Rectangle 988"/>
            <p:cNvSpPr>
              <a:spLocks noChangeArrowheads="1"/>
            </p:cNvSpPr>
            <p:nvPr/>
          </p:nvSpPr>
          <p:spPr bwMode="auto">
            <a:xfrm>
              <a:off x="3204" y="1096"/>
              <a:ext cx="7" cy="846"/>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581" name="Rectangle 989"/>
            <p:cNvSpPr>
              <a:spLocks noChangeArrowheads="1"/>
            </p:cNvSpPr>
            <p:nvPr/>
          </p:nvSpPr>
          <p:spPr bwMode="auto">
            <a:xfrm>
              <a:off x="3211" y="1096"/>
              <a:ext cx="6" cy="846"/>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582" name="Rectangle 990"/>
            <p:cNvSpPr>
              <a:spLocks noChangeArrowheads="1"/>
            </p:cNvSpPr>
            <p:nvPr/>
          </p:nvSpPr>
          <p:spPr bwMode="auto">
            <a:xfrm>
              <a:off x="3217" y="1096"/>
              <a:ext cx="7" cy="846"/>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583" name="Rectangle 991"/>
            <p:cNvSpPr>
              <a:spLocks noChangeArrowheads="1"/>
            </p:cNvSpPr>
            <p:nvPr/>
          </p:nvSpPr>
          <p:spPr bwMode="auto">
            <a:xfrm>
              <a:off x="3224" y="1096"/>
              <a:ext cx="7" cy="846"/>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584" name="Rectangle 992"/>
            <p:cNvSpPr>
              <a:spLocks noChangeArrowheads="1"/>
            </p:cNvSpPr>
            <p:nvPr/>
          </p:nvSpPr>
          <p:spPr bwMode="auto">
            <a:xfrm>
              <a:off x="3231" y="1096"/>
              <a:ext cx="7" cy="846"/>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585" name="Rectangle 993"/>
            <p:cNvSpPr>
              <a:spLocks noChangeArrowheads="1"/>
            </p:cNvSpPr>
            <p:nvPr/>
          </p:nvSpPr>
          <p:spPr bwMode="auto">
            <a:xfrm>
              <a:off x="3238" y="1096"/>
              <a:ext cx="6" cy="846"/>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586" name="Rectangle 994"/>
            <p:cNvSpPr>
              <a:spLocks noChangeArrowheads="1"/>
            </p:cNvSpPr>
            <p:nvPr/>
          </p:nvSpPr>
          <p:spPr bwMode="auto">
            <a:xfrm>
              <a:off x="3244" y="1096"/>
              <a:ext cx="7" cy="846"/>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587" name="Rectangle 995"/>
            <p:cNvSpPr>
              <a:spLocks noChangeArrowheads="1"/>
            </p:cNvSpPr>
            <p:nvPr/>
          </p:nvSpPr>
          <p:spPr bwMode="auto">
            <a:xfrm>
              <a:off x="3251" y="1096"/>
              <a:ext cx="7" cy="846"/>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588" name="Rectangle 996"/>
            <p:cNvSpPr>
              <a:spLocks noChangeArrowheads="1"/>
            </p:cNvSpPr>
            <p:nvPr/>
          </p:nvSpPr>
          <p:spPr bwMode="auto">
            <a:xfrm>
              <a:off x="3258" y="1096"/>
              <a:ext cx="7" cy="846"/>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589" name="Rectangle 997"/>
            <p:cNvSpPr>
              <a:spLocks noChangeArrowheads="1"/>
            </p:cNvSpPr>
            <p:nvPr/>
          </p:nvSpPr>
          <p:spPr bwMode="auto">
            <a:xfrm>
              <a:off x="3265" y="1096"/>
              <a:ext cx="7" cy="846"/>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590" name="Rectangle 998"/>
            <p:cNvSpPr>
              <a:spLocks noChangeArrowheads="1"/>
            </p:cNvSpPr>
            <p:nvPr/>
          </p:nvSpPr>
          <p:spPr bwMode="auto">
            <a:xfrm>
              <a:off x="3272" y="1096"/>
              <a:ext cx="6" cy="846"/>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591" name="Rectangle 999"/>
            <p:cNvSpPr>
              <a:spLocks noChangeArrowheads="1"/>
            </p:cNvSpPr>
            <p:nvPr/>
          </p:nvSpPr>
          <p:spPr bwMode="auto">
            <a:xfrm>
              <a:off x="3278" y="1096"/>
              <a:ext cx="7" cy="846"/>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592" name="Rectangle 1000"/>
            <p:cNvSpPr>
              <a:spLocks noChangeArrowheads="1"/>
            </p:cNvSpPr>
            <p:nvPr/>
          </p:nvSpPr>
          <p:spPr bwMode="auto">
            <a:xfrm>
              <a:off x="3285" y="1096"/>
              <a:ext cx="7" cy="846"/>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593" name="Rectangle 1001"/>
            <p:cNvSpPr>
              <a:spLocks noChangeArrowheads="1"/>
            </p:cNvSpPr>
            <p:nvPr/>
          </p:nvSpPr>
          <p:spPr bwMode="auto">
            <a:xfrm>
              <a:off x="3292" y="1096"/>
              <a:ext cx="7" cy="846"/>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594" name="Rectangle 1002"/>
            <p:cNvSpPr>
              <a:spLocks noChangeArrowheads="1"/>
            </p:cNvSpPr>
            <p:nvPr/>
          </p:nvSpPr>
          <p:spPr bwMode="auto">
            <a:xfrm>
              <a:off x="3299" y="1096"/>
              <a:ext cx="7" cy="846"/>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595" name="Rectangle 1003"/>
            <p:cNvSpPr>
              <a:spLocks noChangeArrowheads="1"/>
            </p:cNvSpPr>
            <p:nvPr/>
          </p:nvSpPr>
          <p:spPr bwMode="auto">
            <a:xfrm>
              <a:off x="3306" y="1096"/>
              <a:ext cx="6" cy="846"/>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596" name="Rectangle 1004"/>
            <p:cNvSpPr>
              <a:spLocks noChangeArrowheads="1"/>
            </p:cNvSpPr>
            <p:nvPr/>
          </p:nvSpPr>
          <p:spPr bwMode="auto">
            <a:xfrm>
              <a:off x="3312" y="1096"/>
              <a:ext cx="7" cy="846"/>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597" name="Rectangle 1005"/>
            <p:cNvSpPr>
              <a:spLocks noChangeArrowheads="1"/>
            </p:cNvSpPr>
            <p:nvPr/>
          </p:nvSpPr>
          <p:spPr bwMode="auto">
            <a:xfrm>
              <a:off x="3319" y="1096"/>
              <a:ext cx="7" cy="846"/>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598" name="Rectangle 1006"/>
            <p:cNvSpPr>
              <a:spLocks noChangeArrowheads="1"/>
            </p:cNvSpPr>
            <p:nvPr/>
          </p:nvSpPr>
          <p:spPr bwMode="auto">
            <a:xfrm>
              <a:off x="3326" y="1096"/>
              <a:ext cx="7" cy="846"/>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599" name="Rectangle 1007"/>
            <p:cNvSpPr>
              <a:spLocks noChangeArrowheads="1"/>
            </p:cNvSpPr>
            <p:nvPr/>
          </p:nvSpPr>
          <p:spPr bwMode="auto">
            <a:xfrm>
              <a:off x="3333" y="1096"/>
              <a:ext cx="7" cy="846"/>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600" name="Rectangle 1008"/>
            <p:cNvSpPr>
              <a:spLocks noChangeArrowheads="1"/>
            </p:cNvSpPr>
            <p:nvPr/>
          </p:nvSpPr>
          <p:spPr bwMode="auto">
            <a:xfrm>
              <a:off x="3340" y="1096"/>
              <a:ext cx="6" cy="846"/>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601" name="Rectangle 1009"/>
            <p:cNvSpPr>
              <a:spLocks noChangeArrowheads="1"/>
            </p:cNvSpPr>
            <p:nvPr/>
          </p:nvSpPr>
          <p:spPr bwMode="auto">
            <a:xfrm>
              <a:off x="3346" y="1096"/>
              <a:ext cx="7" cy="846"/>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602" name="Rectangle 1010"/>
            <p:cNvSpPr>
              <a:spLocks noChangeArrowheads="1"/>
            </p:cNvSpPr>
            <p:nvPr/>
          </p:nvSpPr>
          <p:spPr bwMode="auto">
            <a:xfrm>
              <a:off x="3353" y="1096"/>
              <a:ext cx="7" cy="846"/>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603" name="Rectangle 1011"/>
            <p:cNvSpPr>
              <a:spLocks noChangeArrowheads="1"/>
            </p:cNvSpPr>
            <p:nvPr/>
          </p:nvSpPr>
          <p:spPr bwMode="auto">
            <a:xfrm>
              <a:off x="3360" y="1096"/>
              <a:ext cx="7" cy="846"/>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604" name="Rectangle 1012"/>
            <p:cNvSpPr>
              <a:spLocks noChangeArrowheads="1"/>
            </p:cNvSpPr>
            <p:nvPr/>
          </p:nvSpPr>
          <p:spPr bwMode="auto">
            <a:xfrm>
              <a:off x="3197" y="1096"/>
              <a:ext cx="170" cy="846"/>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605" name="Rectangle 1013"/>
            <p:cNvSpPr>
              <a:spLocks noChangeArrowheads="1"/>
            </p:cNvSpPr>
            <p:nvPr/>
          </p:nvSpPr>
          <p:spPr bwMode="auto">
            <a:xfrm>
              <a:off x="3401" y="1054"/>
              <a:ext cx="6" cy="876"/>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606" name="Rectangle 1014"/>
            <p:cNvSpPr>
              <a:spLocks noChangeArrowheads="1"/>
            </p:cNvSpPr>
            <p:nvPr/>
          </p:nvSpPr>
          <p:spPr bwMode="auto">
            <a:xfrm>
              <a:off x="3407" y="1054"/>
              <a:ext cx="7" cy="876"/>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607" name="Rectangle 1015"/>
            <p:cNvSpPr>
              <a:spLocks noChangeArrowheads="1"/>
            </p:cNvSpPr>
            <p:nvPr/>
          </p:nvSpPr>
          <p:spPr bwMode="auto">
            <a:xfrm>
              <a:off x="3414" y="1054"/>
              <a:ext cx="7" cy="876"/>
            </a:xfrm>
            <a:prstGeom prst="rect">
              <a:avLst/>
            </a:prstGeom>
            <a:solidFill>
              <a:srgbClr val="8C8C00"/>
            </a:solidFill>
            <a:ln w="9525">
              <a:noFill/>
              <a:miter lim="800000"/>
              <a:headEnd/>
              <a:tailEnd/>
            </a:ln>
          </p:spPr>
          <p:txBody>
            <a:bodyPr/>
            <a:lstStyle/>
            <a:p>
              <a:pPr>
                <a:defRPr/>
              </a:pPr>
              <a:endParaRPr lang="en-US">
                <a:latin typeface="Arial" charset="0"/>
              </a:endParaRPr>
            </a:p>
          </p:txBody>
        </p:sp>
      </p:grpSp>
      <p:grpSp>
        <p:nvGrpSpPr>
          <p:cNvPr id="86030" name="Group 1217"/>
          <p:cNvGrpSpPr>
            <a:grpSpLocks/>
          </p:cNvGrpSpPr>
          <p:nvPr/>
        </p:nvGrpSpPr>
        <p:grpSpPr bwMode="auto">
          <a:xfrm>
            <a:off x="6351588" y="1673225"/>
            <a:ext cx="2500312" cy="1524000"/>
            <a:chOff x="3401" y="1054"/>
            <a:chExt cx="1575" cy="960"/>
          </a:xfrm>
        </p:grpSpPr>
        <p:sp>
          <p:nvSpPr>
            <p:cNvPr id="623609" name="Rectangle 1017"/>
            <p:cNvSpPr>
              <a:spLocks noChangeArrowheads="1"/>
            </p:cNvSpPr>
            <p:nvPr/>
          </p:nvSpPr>
          <p:spPr bwMode="auto">
            <a:xfrm>
              <a:off x="3421" y="1054"/>
              <a:ext cx="7" cy="876"/>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610" name="Rectangle 1018"/>
            <p:cNvSpPr>
              <a:spLocks noChangeArrowheads="1"/>
            </p:cNvSpPr>
            <p:nvPr/>
          </p:nvSpPr>
          <p:spPr bwMode="auto">
            <a:xfrm>
              <a:off x="3428" y="1054"/>
              <a:ext cx="7" cy="876"/>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611" name="Rectangle 1019"/>
            <p:cNvSpPr>
              <a:spLocks noChangeArrowheads="1"/>
            </p:cNvSpPr>
            <p:nvPr/>
          </p:nvSpPr>
          <p:spPr bwMode="auto">
            <a:xfrm>
              <a:off x="3435" y="1054"/>
              <a:ext cx="6" cy="876"/>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612" name="Rectangle 1020"/>
            <p:cNvSpPr>
              <a:spLocks noChangeArrowheads="1"/>
            </p:cNvSpPr>
            <p:nvPr/>
          </p:nvSpPr>
          <p:spPr bwMode="auto">
            <a:xfrm>
              <a:off x="3441" y="1054"/>
              <a:ext cx="7" cy="876"/>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613" name="Rectangle 1021"/>
            <p:cNvSpPr>
              <a:spLocks noChangeArrowheads="1"/>
            </p:cNvSpPr>
            <p:nvPr/>
          </p:nvSpPr>
          <p:spPr bwMode="auto">
            <a:xfrm>
              <a:off x="3448" y="1054"/>
              <a:ext cx="7" cy="876"/>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614" name="Rectangle 1022"/>
            <p:cNvSpPr>
              <a:spLocks noChangeArrowheads="1"/>
            </p:cNvSpPr>
            <p:nvPr/>
          </p:nvSpPr>
          <p:spPr bwMode="auto">
            <a:xfrm>
              <a:off x="3455" y="1054"/>
              <a:ext cx="7" cy="876"/>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615" name="Rectangle 1023"/>
            <p:cNvSpPr>
              <a:spLocks noChangeArrowheads="1"/>
            </p:cNvSpPr>
            <p:nvPr/>
          </p:nvSpPr>
          <p:spPr bwMode="auto">
            <a:xfrm>
              <a:off x="3462" y="1054"/>
              <a:ext cx="7" cy="876"/>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688" name="Rectangle 1024"/>
            <p:cNvSpPr>
              <a:spLocks noChangeArrowheads="1"/>
            </p:cNvSpPr>
            <p:nvPr/>
          </p:nvSpPr>
          <p:spPr bwMode="auto">
            <a:xfrm>
              <a:off x="3469" y="1054"/>
              <a:ext cx="6" cy="876"/>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689" name="Rectangle 1025"/>
            <p:cNvSpPr>
              <a:spLocks noChangeArrowheads="1"/>
            </p:cNvSpPr>
            <p:nvPr/>
          </p:nvSpPr>
          <p:spPr bwMode="auto">
            <a:xfrm>
              <a:off x="3475" y="1054"/>
              <a:ext cx="7" cy="876"/>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690" name="Rectangle 1026"/>
            <p:cNvSpPr>
              <a:spLocks noChangeArrowheads="1"/>
            </p:cNvSpPr>
            <p:nvPr/>
          </p:nvSpPr>
          <p:spPr bwMode="auto">
            <a:xfrm>
              <a:off x="3482" y="1054"/>
              <a:ext cx="7" cy="876"/>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6691" name="Rectangle 1027"/>
            <p:cNvSpPr>
              <a:spLocks noChangeArrowheads="1"/>
            </p:cNvSpPr>
            <p:nvPr/>
          </p:nvSpPr>
          <p:spPr bwMode="auto">
            <a:xfrm>
              <a:off x="3489" y="1054"/>
              <a:ext cx="7" cy="876"/>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692" name="Rectangle 1028"/>
            <p:cNvSpPr>
              <a:spLocks noChangeArrowheads="1"/>
            </p:cNvSpPr>
            <p:nvPr/>
          </p:nvSpPr>
          <p:spPr bwMode="auto">
            <a:xfrm>
              <a:off x="3496" y="1054"/>
              <a:ext cx="6" cy="876"/>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693" name="Rectangle 1029"/>
            <p:cNvSpPr>
              <a:spLocks noChangeArrowheads="1"/>
            </p:cNvSpPr>
            <p:nvPr/>
          </p:nvSpPr>
          <p:spPr bwMode="auto">
            <a:xfrm>
              <a:off x="3502" y="1054"/>
              <a:ext cx="7" cy="876"/>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694" name="Rectangle 1030"/>
            <p:cNvSpPr>
              <a:spLocks noChangeArrowheads="1"/>
            </p:cNvSpPr>
            <p:nvPr/>
          </p:nvSpPr>
          <p:spPr bwMode="auto">
            <a:xfrm>
              <a:off x="3509" y="1054"/>
              <a:ext cx="7" cy="876"/>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695" name="Rectangle 1031"/>
            <p:cNvSpPr>
              <a:spLocks noChangeArrowheads="1"/>
            </p:cNvSpPr>
            <p:nvPr/>
          </p:nvSpPr>
          <p:spPr bwMode="auto">
            <a:xfrm>
              <a:off x="3516" y="1054"/>
              <a:ext cx="7" cy="876"/>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696" name="Rectangle 1032"/>
            <p:cNvSpPr>
              <a:spLocks noChangeArrowheads="1"/>
            </p:cNvSpPr>
            <p:nvPr/>
          </p:nvSpPr>
          <p:spPr bwMode="auto">
            <a:xfrm>
              <a:off x="3523" y="1054"/>
              <a:ext cx="7" cy="876"/>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697" name="Rectangle 1033"/>
            <p:cNvSpPr>
              <a:spLocks noChangeArrowheads="1"/>
            </p:cNvSpPr>
            <p:nvPr/>
          </p:nvSpPr>
          <p:spPr bwMode="auto">
            <a:xfrm>
              <a:off x="3530" y="1054"/>
              <a:ext cx="6" cy="876"/>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698" name="Rectangle 1034"/>
            <p:cNvSpPr>
              <a:spLocks noChangeArrowheads="1"/>
            </p:cNvSpPr>
            <p:nvPr/>
          </p:nvSpPr>
          <p:spPr bwMode="auto">
            <a:xfrm>
              <a:off x="3536" y="1054"/>
              <a:ext cx="7" cy="876"/>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699" name="Rectangle 1035"/>
            <p:cNvSpPr>
              <a:spLocks noChangeArrowheads="1"/>
            </p:cNvSpPr>
            <p:nvPr/>
          </p:nvSpPr>
          <p:spPr bwMode="auto">
            <a:xfrm>
              <a:off x="3543" y="1054"/>
              <a:ext cx="7" cy="876"/>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700" name="Rectangle 1036"/>
            <p:cNvSpPr>
              <a:spLocks noChangeArrowheads="1"/>
            </p:cNvSpPr>
            <p:nvPr/>
          </p:nvSpPr>
          <p:spPr bwMode="auto">
            <a:xfrm>
              <a:off x="3550" y="1054"/>
              <a:ext cx="7" cy="876"/>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701" name="Rectangle 1037"/>
            <p:cNvSpPr>
              <a:spLocks noChangeArrowheads="1"/>
            </p:cNvSpPr>
            <p:nvPr/>
          </p:nvSpPr>
          <p:spPr bwMode="auto">
            <a:xfrm>
              <a:off x="3557" y="1054"/>
              <a:ext cx="7" cy="876"/>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702" name="Rectangle 1038"/>
            <p:cNvSpPr>
              <a:spLocks noChangeArrowheads="1"/>
            </p:cNvSpPr>
            <p:nvPr/>
          </p:nvSpPr>
          <p:spPr bwMode="auto">
            <a:xfrm>
              <a:off x="3564" y="1054"/>
              <a:ext cx="6" cy="876"/>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703" name="Rectangle 1039"/>
            <p:cNvSpPr>
              <a:spLocks noChangeArrowheads="1"/>
            </p:cNvSpPr>
            <p:nvPr/>
          </p:nvSpPr>
          <p:spPr bwMode="auto">
            <a:xfrm>
              <a:off x="3401" y="1054"/>
              <a:ext cx="169" cy="876"/>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704" name="Rectangle 1040"/>
            <p:cNvSpPr>
              <a:spLocks noChangeArrowheads="1"/>
            </p:cNvSpPr>
            <p:nvPr/>
          </p:nvSpPr>
          <p:spPr bwMode="auto">
            <a:xfrm>
              <a:off x="3604" y="1060"/>
              <a:ext cx="7" cy="864"/>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705" name="Rectangle 1041"/>
            <p:cNvSpPr>
              <a:spLocks noChangeArrowheads="1"/>
            </p:cNvSpPr>
            <p:nvPr/>
          </p:nvSpPr>
          <p:spPr bwMode="auto">
            <a:xfrm>
              <a:off x="3611" y="1060"/>
              <a:ext cx="7" cy="864"/>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706" name="Rectangle 1042"/>
            <p:cNvSpPr>
              <a:spLocks noChangeArrowheads="1"/>
            </p:cNvSpPr>
            <p:nvPr/>
          </p:nvSpPr>
          <p:spPr bwMode="auto">
            <a:xfrm>
              <a:off x="3618" y="1060"/>
              <a:ext cx="7" cy="864"/>
            </a:xfrm>
            <a:prstGeom prst="rect">
              <a:avLst/>
            </a:prstGeom>
            <a:solidFill>
              <a:srgbClr val="8D8D00"/>
            </a:solidFill>
            <a:ln w="9525">
              <a:noFill/>
              <a:miter lim="800000"/>
              <a:headEnd/>
              <a:tailEnd/>
            </a:ln>
          </p:spPr>
          <p:txBody>
            <a:bodyPr/>
            <a:lstStyle/>
            <a:p>
              <a:pPr>
                <a:defRPr/>
              </a:pPr>
              <a:endParaRPr lang="en-US">
                <a:latin typeface="Arial" charset="0"/>
              </a:endParaRPr>
            </a:p>
          </p:txBody>
        </p:sp>
        <p:sp>
          <p:nvSpPr>
            <p:cNvPr id="626707" name="Rectangle 1043"/>
            <p:cNvSpPr>
              <a:spLocks noChangeArrowheads="1"/>
            </p:cNvSpPr>
            <p:nvPr/>
          </p:nvSpPr>
          <p:spPr bwMode="auto">
            <a:xfrm>
              <a:off x="3625" y="1060"/>
              <a:ext cx="7" cy="864"/>
            </a:xfrm>
            <a:prstGeom prst="rect">
              <a:avLst/>
            </a:prstGeom>
            <a:solidFill>
              <a:srgbClr val="9C9C00"/>
            </a:solidFill>
            <a:ln w="9525">
              <a:noFill/>
              <a:miter lim="800000"/>
              <a:headEnd/>
              <a:tailEnd/>
            </a:ln>
          </p:spPr>
          <p:txBody>
            <a:bodyPr/>
            <a:lstStyle/>
            <a:p>
              <a:pPr>
                <a:defRPr/>
              </a:pPr>
              <a:endParaRPr lang="en-US">
                <a:latin typeface="Arial" charset="0"/>
              </a:endParaRPr>
            </a:p>
          </p:txBody>
        </p:sp>
        <p:sp>
          <p:nvSpPr>
            <p:cNvPr id="626708" name="Rectangle 1044"/>
            <p:cNvSpPr>
              <a:spLocks noChangeArrowheads="1"/>
            </p:cNvSpPr>
            <p:nvPr/>
          </p:nvSpPr>
          <p:spPr bwMode="auto">
            <a:xfrm>
              <a:off x="3632" y="1060"/>
              <a:ext cx="6" cy="864"/>
            </a:xfrm>
            <a:prstGeom prst="rect">
              <a:avLst/>
            </a:prstGeom>
            <a:solidFill>
              <a:srgbClr val="ADAD00"/>
            </a:solidFill>
            <a:ln w="9525">
              <a:noFill/>
              <a:miter lim="800000"/>
              <a:headEnd/>
              <a:tailEnd/>
            </a:ln>
          </p:spPr>
          <p:txBody>
            <a:bodyPr/>
            <a:lstStyle/>
            <a:p>
              <a:pPr>
                <a:defRPr/>
              </a:pPr>
              <a:endParaRPr lang="en-US">
                <a:latin typeface="Arial" charset="0"/>
              </a:endParaRPr>
            </a:p>
          </p:txBody>
        </p:sp>
        <p:sp>
          <p:nvSpPr>
            <p:cNvPr id="626709" name="Rectangle 1045"/>
            <p:cNvSpPr>
              <a:spLocks noChangeArrowheads="1"/>
            </p:cNvSpPr>
            <p:nvPr/>
          </p:nvSpPr>
          <p:spPr bwMode="auto">
            <a:xfrm>
              <a:off x="3638" y="1060"/>
              <a:ext cx="7" cy="864"/>
            </a:xfrm>
            <a:prstGeom prst="rect">
              <a:avLst/>
            </a:prstGeom>
            <a:solidFill>
              <a:srgbClr val="C0C000"/>
            </a:solidFill>
            <a:ln w="9525">
              <a:noFill/>
              <a:miter lim="800000"/>
              <a:headEnd/>
              <a:tailEnd/>
            </a:ln>
          </p:spPr>
          <p:txBody>
            <a:bodyPr/>
            <a:lstStyle/>
            <a:p>
              <a:pPr>
                <a:defRPr/>
              </a:pPr>
              <a:endParaRPr lang="en-US">
                <a:latin typeface="Arial" charset="0"/>
              </a:endParaRPr>
            </a:p>
          </p:txBody>
        </p:sp>
        <p:sp>
          <p:nvSpPr>
            <p:cNvPr id="626710" name="Rectangle 1046"/>
            <p:cNvSpPr>
              <a:spLocks noChangeArrowheads="1"/>
            </p:cNvSpPr>
            <p:nvPr/>
          </p:nvSpPr>
          <p:spPr bwMode="auto">
            <a:xfrm>
              <a:off x="3645" y="1060"/>
              <a:ext cx="7" cy="864"/>
            </a:xfrm>
            <a:prstGeom prst="rect">
              <a:avLst/>
            </a:prstGeom>
            <a:solidFill>
              <a:srgbClr val="D1D100"/>
            </a:solidFill>
            <a:ln w="9525">
              <a:noFill/>
              <a:miter lim="800000"/>
              <a:headEnd/>
              <a:tailEnd/>
            </a:ln>
          </p:spPr>
          <p:txBody>
            <a:bodyPr/>
            <a:lstStyle/>
            <a:p>
              <a:pPr>
                <a:defRPr/>
              </a:pPr>
              <a:endParaRPr lang="en-US">
                <a:latin typeface="Arial" charset="0"/>
              </a:endParaRPr>
            </a:p>
          </p:txBody>
        </p:sp>
        <p:sp>
          <p:nvSpPr>
            <p:cNvPr id="626711" name="Rectangle 1047"/>
            <p:cNvSpPr>
              <a:spLocks noChangeArrowheads="1"/>
            </p:cNvSpPr>
            <p:nvPr/>
          </p:nvSpPr>
          <p:spPr bwMode="auto">
            <a:xfrm>
              <a:off x="3652" y="1060"/>
              <a:ext cx="7" cy="864"/>
            </a:xfrm>
            <a:prstGeom prst="rect">
              <a:avLst/>
            </a:prstGeom>
            <a:solidFill>
              <a:srgbClr val="E1E100"/>
            </a:solidFill>
            <a:ln w="9525">
              <a:noFill/>
              <a:miter lim="800000"/>
              <a:headEnd/>
              <a:tailEnd/>
            </a:ln>
          </p:spPr>
          <p:txBody>
            <a:bodyPr/>
            <a:lstStyle/>
            <a:p>
              <a:pPr>
                <a:defRPr/>
              </a:pPr>
              <a:endParaRPr lang="en-US">
                <a:latin typeface="Arial" charset="0"/>
              </a:endParaRPr>
            </a:p>
          </p:txBody>
        </p:sp>
        <p:sp>
          <p:nvSpPr>
            <p:cNvPr id="626712" name="Rectangle 1048"/>
            <p:cNvSpPr>
              <a:spLocks noChangeArrowheads="1"/>
            </p:cNvSpPr>
            <p:nvPr/>
          </p:nvSpPr>
          <p:spPr bwMode="auto">
            <a:xfrm>
              <a:off x="3659" y="1060"/>
              <a:ext cx="6" cy="864"/>
            </a:xfrm>
            <a:prstGeom prst="rect">
              <a:avLst/>
            </a:prstGeom>
            <a:solidFill>
              <a:srgbClr val="ECEC00"/>
            </a:solidFill>
            <a:ln w="9525">
              <a:noFill/>
              <a:miter lim="800000"/>
              <a:headEnd/>
              <a:tailEnd/>
            </a:ln>
          </p:spPr>
          <p:txBody>
            <a:bodyPr/>
            <a:lstStyle/>
            <a:p>
              <a:pPr>
                <a:defRPr/>
              </a:pPr>
              <a:endParaRPr lang="en-US">
                <a:latin typeface="Arial" charset="0"/>
              </a:endParaRPr>
            </a:p>
          </p:txBody>
        </p:sp>
        <p:sp>
          <p:nvSpPr>
            <p:cNvPr id="626713" name="Rectangle 1049"/>
            <p:cNvSpPr>
              <a:spLocks noChangeArrowheads="1"/>
            </p:cNvSpPr>
            <p:nvPr/>
          </p:nvSpPr>
          <p:spPr bwMode="auto">
            <a:xfrm>
              <a:off x="3665" y="1060"/>
              <a:ext cx="7" cy="864"/>
            </a:xfrm>
            <a:prstGeom prst="rect">
              <a:avLst/>
            </a:prstGeom>
            <a:solidFill>
              <a:srgbClr val="F4F400"/>
            </a:solidFill>
            <a:ln w="9525">
              <a:noFill/>
              <a:miter lim="800000"/>
              <a:headEnd/>
              <a:tailEnd/>
            </a:ln>
          </p:spPr>
          <p:txBody>
            <a:bodyPr/>
            <a:lstStyle/>
            <a:p>
              <a:pPr>
                <a:defRPr/>
              </a:pPr>
              <a:endParaRPr lang="en-US">
                <a:latin typeface="Arial" charset="0"/>
              </a:endParaRPr>
            </a:p>
          </p:txBody>
        </p:sp>
        <p:sp>
          <p:nvSpPr>
            <p:cNvPr id="626714" name="Rectangle 1050"/>
            <p:cNvSpPr>
              <a:spLocks noChangeArrowheads="1"/>
            </p:cNvSpPr>
            <p:nvPr/>
          </p:nvSpPr>
          <p:spPr bwMode="auto">
            <a:xfrm>
              <a:off x="3672" y="1060"/>
              <a:ext cx="7" cy="864"/>
            </a:xfrm>
            <a:prstGeom prst="rect">
              <a:avLst/>
            </a:prstGeom>
            <a:solidFill>
              <a:srgbClr val="FBFB00"/>
            </a:solidFill>
            <a:ln w="9525">
              <a:noFill/>
              <a:miter lim="800000"/>
              <a:headEnd/>
              <a:tailEnd/>
            </a:ln>
          </p:spPr>
          <p:txBody>
            <a:bodyPr/>
            <a:lstStyle/>
            <a:p>
              <a:pPr>
                <a:defRPr/>
              </a:pPr>
              <a:endParaRPr lang="en-US">
                <a:latin typeface="Arial" charset="0"/>
              </a:endParaRPr>
            </a:p>
          </p:txBody>
        </p:sp>
        <p:sp>
          <p:nvSpPr>
            <p:cNvPr id="626715" name="Rectangle 1051"/>
            <p:cNvSpPr>
              <a:spLocks noChangeArrowheads="1"/>
            </p:cNvSpPr>
            <p:nvPr/>
          </p:nvSpPr>
          <p:spPr bwMode="auto">
            <a:xfrm>
              <a:off x="3679" y="1060"/>
              <a:ext cx="14" cy="864"/>
            </a:xfrm>
            <a:prstGeom prst="rect">
              <a:avLst/>
            </a:prstGeom>
            <a:solidFill>
              <a:srgbClr val="FEFE00"/>
            </a:solidFill>
            <a:ln w="9525">
              <a:noFill/>
              <a:miter lim="800000"/>
              <a:headEnd/>
              <a:tailEnd/>
            </a:ln>
          </p:spPr>
          <p:txBody>
            <a:bodyPr/>
            <a:lstStyle/>
            <a:p>
              <a:pPr>
                <a:defRPr/>
              </a:pPr>
              <a:endParaRPr lang="en-US">
                <a:latin typeface="Arial" charset="0"/>
              </a:endParaRPr>
            </a:p>
          </p:txBody>
        </p:sp>
        <p:sp>
          <p:nvSpPr>
            <p:cNvPr id="626716" name="Rectangle 1052"/>
            <p:cNvSpPr>
              <a:spLocks noChangeArrowheads="1"/>
            </p:cNvSpPr>
            <p:nvPr/>
          </p:nvSpPr>
          <p:spPr bwMode="auto">
            <a:xfrm>
              <a:off x="3693" y="1060"/>
              <a:ext cx="6" cy="864"/>
            </a:xfrm>
            <a:prstGeom prst="rect">
              <a:avLst/>
            </a:prstGeom>
            <a:solidFill>
              <a:srgbClr val="FBFB00"/>
            </a:solidFill>
            <a:ln w="9525">
              <a:noFill/>
              <a:miter lim="800000"/>
              <a:headEnd/>
              <a:tailEnd/>
            </a:ln>
          </p:spPr>
          <p:txBody>
            <a:bodyPr/>
            <a:lstStyle/>
            <a:p>
              <a:pPr>
                <a:defRPr/>
              </a:pPr>
              <a:endParaRPr lang="en-US">
                <a:latin typeface="Arial" charset="0"/>
              </a:endParaRPr>
            </a:p>
          </p:txBody>
        </p:sp>
        <p:sp>
          <p:nvSpPr>
            <p:cNvPr id="626717" name="Rectangle 1053"/>
            <p:cNvSpPr>
              <a:spLocks noChangeArrowheads="1"/>
            </p:cNvSpPr>
            <p:nvPr/>
          </p:nvSpPr>
          <p:spPr bwMode="auto">
            <a:xfrm>
              <a:off x="3699" y="1060"/>
              <a:ext cx="7" cy="864"/>
            </a:xfrm>
            <a:prstGeom prst="rect">
              <a:avLst/>
            </a:prstGeom>
            <a:solidFill>
              <a:srgbClr val="F4F400"/>
            </a:solidFill>
            <a:ln w="9525">
              <a:noFill/>
              <a:miter lim="800000"/>
              <a:headEnd/>
              <a:tailEnd/>
            </a:ln>
          </p:spPr>
          <p:txBody>
            <a:bodyPr/>
            <a:lstStyle/>
            <a:p>
              <a:pPr>
                <a:defRPr/>
              </a:pPr>
              <a:endParaRPr lang="en-US">
                <a:latin typeface="Arial" charset="0"/>
              </a:endParaRPr>
            </a:p>
          </p:txBody>
        </p:sp>
        <p:sp>
          <p:nvSpPr>
            <p:cNvPr id="626718" name="Rectangle 1054"/>
            <p:cNvSpPr>
              <a:spLocks noChangeArrowheads="1"/>
            </p:cNvSpPr>
            <p:nvPr/>
          </p:nvSpPr>
          <p:spPr bwMode="auto">
            <a:xfrm>
              <a:off x="3706" y="1060"/>
              <a:ext cx="7" cy="864"/>
            </a:xfrm>
            <a:prstGeom prst="rect">
              <a:avLst/>
            </a:prstGeom>
            <a:solidFill>
              <a:srgbClr val="ECEC00"/>
            </a:solidFill>
            <a:ln w="9525">
              <a:noFill/>
              <a:miter lim="800000"/>
              <a:headEnd/>
              <a:tailEnd/>
            </a:ln>
          </p:spPr>
          <p:txBody>
            <a:bodyPr/>
            <a:lstStyle/>
            <a:p>
              <a:pPr>
                <a:defRPr/>
              </a:pPr>
              <a:endParaRPr lang="en-US">
                <a:latin typeface="Arial" charset="0"/>
              </a:endParaRPr>
            </a:p>
          </p:txBody>
        </p:sp>
        <p:sp>
          <p:nvSpPr>
            <p:cNvPr id="626719" name="Rectangle 1055"/>
            <p:cNvSpPr>
              <a:spLocks noChangeArrowheads="1"/>
            </p:cNvSpPr>
            <p:nvPr/>
          </p:nvSpPr>
          <p:spPr bwMode="auto">
            <a:xfrm>
              <a:off x="3713" y="1060"/>
              <a:ext cx="7" cy="864"/>
            </a:xfrm>
            <a:prstGeom prst="rect">
              <a:avLst/>
            </a:prstGeom>
            <a:solidFill>
              <a:srgbClr val="E1E100"/>
            </a:solidFill>
            <a:ln w="9525">
              <a:noFill/>
              <a:miter lim="800000"/>
              <a:headEnd/>
              <a:tailEnd/>
            </a:ln>
          </p:spPr>
          <p:txBody>
            <a:bodyPr/>
            <a:lstStyle/>
            <a:p>
              <a:pPr>
                <a:defRPr/>
              </a:pPr>
              <a:endParaRPr lang="en-US">
                <a:latin typeface="Arial" charset="0"/>
              </a:endParaRPr>
            </a:p>
          </p:txBody>
        </p:sp>
        <p:sp>
          <p:nvSpPr>
            <p:cNvPr id="626720" name="Rectangle 1056"/>
            <p:cNvSpPr>
              <a:spLocks noChangeArrowheads="1"/>
            </p:cNvSpPr>
            <p:nvPr/>
          </p:nvSpPr>
          <p:spPr bwMode="auto">
            <a:xfrm>
              <a:off x="3720" y="1060"/>
              <a:ext cx="7" cy="864"/>
            </a:xfrm>
            <a:prstGeom prst="rect">
              <a:avLst/>
            </a:prstGeom>
            <a:solidFill>
              <a:srgbClr val="D1D100"/>
            </a:solidFill>
            <a:ln w="9525">
              <a:noFill/>
              <a:miter lim="800000"/>
              <a:headEnd/>
              <a:tailEnd/>
            </a:ln>
          </p:spPr>
          <p:txBody>
            <a:bodyPr/>
            <a:lstStyle/>
            <a:p>
              <a:pPr>
                <a:defRPr/>
              </a:pPr>
              <a:endParaRPr lang="en-US">
                <a:latin typeface="Arial" charset="0"/>
              </a:endParaRPr>
            </a:p>
          </p:txBody>
        </p:sp>
        <p:sp>
          <p:nvSpPr>
            <p:cNvPr id="626721" name="Rectangle 1057"/>
            <p:cNvSpPr>
              <a:spLocks noChangeArrowheads="1"/>
            </p:cNvSpPr>
            <p:nvPr/>
          </p:nvSpPr>
          <p:spPr bwMode="auto">
            <a:xfrm>
              <a:off x="3727" y="1060"/>
              <a:ext cx="6" cy="864"/>
            </a:xfrm>
            <a:prstGeom prst="rect">
              <a:avLst/>
            </a:prstGeom>
            <a:solidFill>
              <a:srgbClr val="C0C000"/>
            </a:solidFill>
            <a:ln w="9525">
              <a:noFill/>
              <a:miter lim="800000"/>
              <a:headEnd/>
              <a:tailEnd/>
            </a:ln>
          </p:spPr>
          <p:txBody>
            <a:bodyPr/>
            <a:lstStyle/>
            <a:p>
              <a:pPr>
                <a:defRPr/>
              </a:pPr>
              <a:endParaRPr lang="en-US">
                <a:latin typeface="Arial" charset="0"/>
              </a:endParaRPr>
            </a:p>
          </p:txBody>
        </p:sp>
        <p:sp>
          <p:nvSpPr>
            <p:cNvPr id="626722" name="Rectangle 1058"/>
            <p:cNvSpPr>
              <a:spLocks noChangeArrowheads="1"/>
            </p:cNvSpPr>
            <p:nvPr/>
          </p:nvSpPr>
          <p:spPr bwMode="auto">
            <a:xfrm>
              <a:off x="3733" y="1060"/>
              <a:ext cx="7" cy="864"/>
            </a:xfrm>
            <a:prstGeom prst="rect">
              <a:avLst/>
            </a:prstGeom>
            <a:solidFill>
              <a:srgbClr val="ADAD00"/>
            </a:solidFill>
            <a:ln w="9525">
              <a:noFill/>
              <a:miter lim="800000"/>
              <a:headEnd/>
              <a:tailEnd/>
            </a:ln>
          </p:spPr>
          <p:txBody>
            <a:bodyPr/>
            <a:lstStyle/>
            <a:p>
              <a:pPr>
                <a:defRPr/>
              </a:pPr>
              <a:endParaRPr lang="en-US">
                <a:latin typeface="Arial" charset="0"/>
              </a:endParaRPr>
            </a:p>
          </p:txBody>
        </p:sp>
        <p:sp>
          <p:nvSpPr>
            <p:cNvPr id="626723" name="Rectangle 1059"/>
            <p:cNvSpPr>
              <a:spLocks noChangeArrowheads="1"/>
            </p:cNvSpPr>
            <p:nvPr/>
          </p:nvSpPr>
          <p:spPr bwMode="auto">
            <a:xfrm>
              <a:off x="3740" y="1060"/>
              <a:ext cx="7" cy="864"/>
            </a:xfrm>
            <a:prstGeom prst="rect">
              <a:avLst/>
            </a:prstGeom>
            <a:solidFill>
              <a:srgbClr val="9C9C00"/>
            </a:solidFill>
            <a:ln w="9525">
              <a:noFill/>
              <a:miter lim="800000"/>
              <a:headEnd/>
              <a:tailEnd/>
            </a:ln>
          </p:spPr>
          <p:txBody>
            <a:bodyPr/>
            <a:lstStyle/>
            <a:p>
              <a:pPr>
                <a:defRPr/>
              </a:pPr>
              <a:endParaRPr lang="en-US">
                <a:latin typeface="Arial" charset="0"/>
              </a:endParaRPr>
            </a:p>
          </p:txBody>
        </p:sp>
        <p:sp>
          <p:nvSpPr>
            <p:cNvPr id="626724" name="Rectangle 1060"/>
            <p:cNvSpPr>
              <a:spLocks noChangeArrowheads="1"/>
            </p:cNvSpPr>
            <p:nvPr/>
          </p:nvSpPr>
          <p:spPr bwMode="auto">
            <a:xfrm>
              <a:off x="3747" y="1060"/>
              <a:ext cx="7" cy="864"/>
            </a:xfrm>
            <a:prstGeom prst="rect">
              <a:avLst/>
            </a:prstGeom>
            <a:solidFill>
              <a:srgbClr val="8D8D00"/>
            </a:solidFill>
            <a:ln w="9525">
              <a:noFill/>
              <a:miter lim="800000"/>
              <a:headEnd/>
              <a:tailEnd/>
            </a:ln>
          </p:spPr>
          <p:txBody>
            <a:bodyPr/>
            <a:lstStyle/>
            <a:p>
              <a:pPr>
                <a:defRPr/>
              </a:pPr>
              <a:endParaRPr lang="en-US">
                <a:latin typeface="Arial" charset="0"/>
              </a:endParaRPr>
            </a:p>
          </p:txBody>
        </p:sp>
        <p:sp>
          <p:nvSpPr>
            <p:cNvPr id="626725" name="Rectangle 1061"/>
            <p:cNvSpPr>
              <a:spLocks noChangeArrowheads="1"/>
            </p:cNvSpPr>
            <p:nvPr/>
          </p:nvSpPr>
          <p:spPr bwMode="auto">
            <a:xfrm>
              <a:off x="3754" y="1060"/>
              <a:ext cx="7" cy="864"/>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726" name="Rectangle 1062"/>
            <p:cNvSpPr>
              <a:spLocks noChangeArrowheads="1"/>
            </p:cNvSpPr>
            <p:nvPr/>
          </p:nvSpPr>
          <p:spPr bwMode="auto">
            <a:xfrm>
              <a:off x="3761" y="1060"/>
              <a:ext cx="6" cy="864"/>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727" name="Rectangle 1063"/>
            <p:cNvSpPr>
              <a:spLocks noChangeArrowheads="1"/>
            </p:cNvSpPr>
            <p:nvPr/>
          </p:nvSpPr>
          <p:spPr bwMode="auto">
            <a:xfrm>
              <a:off x="3604" y="1060"/>
              <a:ext cx="163" cy="864"/>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728" name="Rectangle 1064"/>
            <p:cNvSpPr>
              <a:spLocks noChangeArrowheads="1"/>
            </p:cNvSpPr>
            <p:nvPr/>
          </p:nvSpPr>
          <p:spPr bwMode="auto">
            <a:xfrm>
              <a:off x="3801" y="1102"/>
              <a:ext cx="7" cy="834"/>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729" name="Rectangle 1065"/>
            <p:cNvSpPr>
              <a:spLocks noChangeArrowheads="1"/>
            </p:cNvSpPr>
            <p:nvPr/>
          </p:nvSpPr>
          <p:spPr bwMode="auto">
            <a:xfrm>
              <a:off x="3808" y="1102"/>
              <a:ext cx="7" cy="834"/>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730" name="Rectangle 1066"/>
            <p:cNvSpPr>
              <a:spLocks noChangeArrowheads="1"/>
            </p:cNvSpPr>
            <p:nvPr/>
          </p:nvSpPr>
          <p:spPr bwMode="auto">
            <a:xfrm>
              <a:off x="3815" y="1102"/>
              <a:ext cx="7" cy="834"/>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731" name="Rectangle 1067"/>
            <p:cNvSpPr>
              <a:spLocks noChangeArrowheads="1"/>
            </p:cNvSpPr>
            <p:nvPr/>
          </p:nvSpPr>
          <p:spPr bwMode="auto">
            <a:xfrm>
              <a:off x="3822" y="1102"/>
              <a:ext cx="6" cy="834"/>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732" name="Rectangle 1068"/>
            <p:cNvSpPr>
              <a:spLocks noChangeArrowheads="1"/>
            </p:cNvSpPr>
            <p:nvPr/>
          </p:nvSpPr>
          <p:spPr bwMode="auto">
            <a:xfrm>
              <a:off x="3828" y="1102"/>
              <a:ext cx="7" cy="834"/>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733" name="Rectangle 1069"/>
            <p:cNvSpPr>
              <a:spLocks noChangeArrowheads="1"/>
            </p:cNvSpPr>
            <p:nvPr/>
          </p:nvSpPr>
          <p:spPr bwMode="auto">
            <a:xfrm>
              <a:off x="3835" y="1102"/>
              <a:ext cx="7" cy="834"/>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734" name="Rectangle 1070"/>
            <p:cNvSpPr>
              <a:spLocks noChangeArrowheads="1"/>
            </p:cNvSpPr>
            <p:nvPr/>
          </p:nvSpPr>
          <p:spPr bwMode="auto">
            <a:xfrm>
              <a:off x="3842" y="1102"/>
              <a:ext cx="7" cy="834"/>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735" name="Rectangle 1071"/>
            <p:cNvSpPr>
              <a:spLocks noChangeArrowheads="1"/>
            </p:cNvSpPr>
            <p:nvPr/>
          </p:nvSpPr>
          <p:spPr bwMode="auto">
            <a:xfrm>
              <a:off x="3849" y="1102"/>
              <a:ext cx="7" cy="834"/>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736" name="Rectangle 1072"/>
            <p:cNvSpPr>
              <a:spLocks noChangeArrowheads="1"/>
            </p:cNvSpPr>
            <p:nvPr/>
          </p:nvSpPr>
          <p:spPr bwMode="auto">
            <a:xfrm>
              <a:off x="3856" y="1102"/>
              <a:ext cx="6" cy="834"/>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737" name="Rectangle 1073"/>
            <p:cNvSpPr>
              <a:spLocks noChangeArrowheads="1"/>
            </p:cNvSpPr>
            <p:nvPr/>
          </p:nvSpPr>
          <p:spPr bwMode="auto">
            <a:xfrm>
              <a:off x="3862" y="1102"/>
              <a:ext cx="7" cy="834"/>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738" name="Rectangle 1074"/>
            <p:cNvSpPr>
              <a:spLocks noChangeArrowheads="1"/>
            </p:cNvSpPr>
            <p:nvPr/>
          </p:nvSpPr>
          <p:spPr bwMode="auto">
            <a:xfrm>
              <a:off x="3869" y="1102"/>
              <a:ext cx="7" cy="834"/>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739" name="Rectangle 1075"/>
            <p:cNvSpPr>
              <a:spLocks noChangeArrowheads="1"/>
            </p:cNvSpPr>
            <p:nvPr/>
          </p:nvSpPr>
          <p:spPr bwMode="auto">
            <a:xfrm>
              <a:off x="3876" y="1102"/>
              <a:ext cx="7" cy="834"/>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740" name="Rectangle 1076"/>
            <p:cNvSpPr>
              <a:spLocks noChangeArrowheads="1"/>
            </p:cNvSpPr>
            <p:nvPr/>
          </p:nvSpPr>
          <p:spPr bwMode="auto">
            <a:xfrm>
              <a:off x="3883" y="1102"/>
              <a:ext cx="7" cy="834"/>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6741" name="Rectangle 1077"/>
            <p:cNvSpPr>
              <a:spLocks noChangeArrowheads="1"/>
            </p:cNvSpPr>
            <p:nvPr/>
          </p:nvSpPr>
          <p:spPr bwMode="auto">
            <a:xfrm>
              <a:off x="3890" y="1102"/>
              <a:ext cx="6" cy="834"/>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742" name="Rectangle 1078"/>
            <p:cNvSpPr>
              <a:spLocks noChangeArrowheads="1"/>
            </p:cNvSpPr>
            <p:nvPr/>
          </p:nvSpPr>
          <p:spPr bwMode="auto">
            <a:xfrm>
              <a:off x="3896" y="1102"/>
              <a:ext cx="7" cy="834"/>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743" name="Rectangle 1079"/>
            <p:cNvSpPr>
              <a:spLocks noChangeArrowheads="1"/>
            </p:cNvSpPr>
            <p:nvPr/>
          </p:nvSpPr>
          <p:spPr bwMode="auto">
            <a:xfrm>
              <a:off x="3903" y="1102"/>
              <a:ext cx="7" cy="834"/>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744" name="Rectangle 1080"/>
            <p:cNvSpPr>
              <a:spLocks noChangeArrowheads="1"/>
            </p:cNvSpPr>
            <p:nvPr/>
          </p:nvSpPr>
          <p:spPr bwMode="auto">
            <a:xfrm>
              <a:off x="3910" y="1102"/>
              <a:ext cx="7" cy="834"/>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745" name="Rectangle 1081"/>
            <p:cNvSpPr>
              <a:spLocks noChangeArrowheads="1"/>
            </p:cNvSpPr>
            <p:nvPr/>
          </p:nvSpPr>
          <p:spPr bwMode="auto">
            <a:xfrm>
              <a:off x="3917" y="1102"/>
              <a:ext cx="6" cy="834"/>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746" name="Rectangle 1082"/>
            <p:cNvSpPr>
              <a:spLocks noChangeArrowheads="1"/>
            </p:cNvSpPr>
            <p:nvPr/>
          </p:nvSpPr>
          <p:spPr bwMode="auto">
            <a:xfrm>
              <a:off x="3923" y="1102"/>
              <a:ext cx="7" cy="834"/>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747" name="Rectangle 1083"/>
            <p:cNvSpPr>
              <a:spLocks noChangeArrowheads="1"/>
            </p:cNvSpPr>
            <p:nvPr/>
          </p:nvSpPr>
          <p:spPr bwMode="auto">
            <a:xfrm>
              <a:off x="3930" y="1102"/>
              <a:ext cx="7" cy="834"/>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748" name="Rectangle 1084"/>
            <p:cNvSpPr>
              <a:spLocks noChangeArrowheads="1"/>
            </p:cNvSpPr>
            <p:nvPr/>
          </p:nvSpPr>
          <p:spPr bwMode="auto">
            <a:xfrm>
              <a:off x="3937" y="1102"/>
              <a:ext cx="7" cy="834"/>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749" name="Rectangle 1085"/>
            <p:cNvSpPr>
              <a:spLocks noChangeArrowheads="1"/>
            </p:cNvSpPr>
            <p:nvPr/>
          </p:nvSpPr>
          <p:spPr bwMode="auto">
            <a:xfrm>
              <a:off x="3944" y="1102"/>
              <a:ext cx="7" cy="834"/>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750" name="Rectangle 1086"/>
            <p:cNvSpPr>
              <a:spLocks noChangeArrowheads="1"/>
            </p:cNvSpPr>
            <p:nvPr/>
          </p:nvSpPr>
          <p:spPr bwMode="auto">
            <a:xfrm>
              <a:off x="3951" y="1102"/>
              <a:ext cx="6" cy="834"/>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751" name="Rectangle 1087"/>
            <p:cNvSpPr>
              <a:spLocks noChangeArrowheads="1"/>
            </p:cNvSpPr>
            <p:nvPr/>
          </p:nvSpPr>
          <p:spPr bwMode="auto">
            <a:xfrm>
              <a:off x="3957" y="1102"/>
              <a:ext cx="7" cy="834"/>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752" name="Rectangle 1088"/>
            <p:cNvSpPr>
              <a:spLocks noChangeArrowheads="1"/>
            </p:cNvSpPr>
            <p:nvPr/>
          </p:nvSpPr>
          <p:spPr bwMode="auto">
            <a:xfrm>
              <a:off x="3964" y="1102"/>
              <a:ext cx="7" cy="834"/>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753" name="Rectangle 1089"/>
            <p:cNvSpPr>
              <a:spLocks noChangeArrowheads="1"/>
            </p:cNvSpPr>
            <p:nvPr/>
          </p:nvSpPr>
          <p:spPr bwMode="auto">
            <a:xfrm>
              <a:off x="3801" y="1102"/>
              <a:ext cx="170" cy="834"/>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754" name="Rectangle 1090"/>
            <p:cNvSpPr>
              <a:spLocks noChangeArrowheads="1"/>
            </p:cNvSpPr>
            <p:nvPr/>
          </p:nvSpPr>
          <p:spPr bwMode="auto">
            <a:xfrm>
              <a:off x="4005" y="1151"/>
              <a:ext cx="7" cy="82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755" name="Rectangle 1091"/>
            <p:cNvSpPr>
              <a:spLocks noChangeArrowheads="1"/>
            </p:cNvSpPr>
            <p:nvPr/>
          </p:nvSpPr>
          <p:spPr bwMode="auto">
            <a:xfrm>
              <a:off x="4012" y="1151"/>
              <a:ext cx="7" cy="82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756" name="Rectangle 1092"/>
            <p:cNvSpPr>
              <a:spLocks noChangeArrowheads="1"/>
            </p:cNvSpPr>
            <p:nvPr/>
          </p:nvSpPr>
          <p:spPr bwMode="auto">
            <a:xfrm>
              <a:off x="4019" y="1151"/>
              <a:ext cx="6" cy="821"/>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757" name="Rectangle 1093"/>
            <p:cNvSpPr>
              <a:spLocks noChangeArrowheads="1"/>
            </p:cNvSpPr>
            <p:nvPr/>
          </p:nvSpPr>
          <p:spPr bwMode="auto">
            <a:xfrm>
              <a:off x="4025" y="1151"/>
              <a:ext cx="7" cy="82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758" name="Rectangle 1094"/>
            <p:cNvSpPr>
              <a:spLocks noChangeArrowheads="1"/>
            </p:cNvSpPr>
            <p:nvPr/>
          </p:nvSpPr>
          <p:spPr bwMode="auto">
            <a:xfrm>
              <a:off x="4032" y="1151"/>
              <a:ext cx="7" cy="82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759" name="Rectangle 1095"/>
            <p:cNvSpPr>
              <a:spLocks noChangeArrowheads="1"/>
            </p:cNvSpPr>
            <p:nvPr/>
          </p:nvSpPr>
          <p:spPr bwMode="auto">
            <a:xfrm>
              <a:off x="4039" y="1151"/>
              <a:ext cx="7" cy="82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760" name="Rectangle 1096"/>
            <p:cNvSpPr>
              <a:spLocks noChangeArrowheads="1"/>
            </p:cNvSpPr>
            <p:nvPr/>
          </p:nvSpPr>
          <p:spPr bwMode="auto">
            <a:xfrm>
              <a:off x="4046" y="1151"/>
              <a:ext cx="7" cy="82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761" name="Rectangle 1097"/>
            <p:cNvSpPr>
              <a:spLocks noChangeArrowheads="1"/>
            </p:cNvSpPr>
            <p:nvPr/>
          </p:nvSpPr>
          <p:spPr bwMode="auto">
            <a:xfrm>
              <a:off x="4053" y="1151"/>
              <a:ext cx="6" cy="82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762" name="Rectangle 1098"/>
            <p:cNvSpPr>
              <a:spLocks noChangeArrowheads="1"/>
            </p:cNvSpPr>
            <p:nvPr/>
          </p:nvSpPr>
          <p:spPr bwMode="auto">
            <a:xfrm>
              <a:off x="4059" y="1151"/>
              <a:ext cx="7" cy="82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763" name="Rectangle 1099"/>
            <p:cNvSpPr>
              <a:spLocks noChangeArrowheads="1"/>
            </p:cNvSpPr>
            <p:nvPr/>
          </p:nvSpPr>
          <p:spPr bwMode="auto">
            <a:xfrm>
              <a:off x="4066" y="1151"/>
              <a:ext cx="7" cy="82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764" name="Rectangle 1100"/>
            <p:cNvSpPr>
              <a:spLocks noChangeArrowheads="1"/>
            </p:cNvSpPr>
            <p:nvPr/>
          </p:nvSpPr>
          <p:spPr bwMode="auto">
            <a:xfrm>
              <a:off x="4073" y="1151"/>
              <a:ext cx="7" cy="82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765" name="Rectangle 1101"/>
            <p:cNvSpPr>
              <a:spLocks noChangeArrowheads="1"/>
            </p:cNvSpPr>
            <p:nvPr/>
          </p:nvSpPr>
          <p:spPr bwMode="auto">
            <a:xfrm>
              <a:off x="4080" y="1151"/>
              <a:ext cx="6" cy="82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766" name="Rectangle 1102"/>
            <p:cNvSpPr>
              <a:spLocks noChangeArrowheads="1"/>
            </p:cNvSpPr>
            <p:nvPr/>
          </p:nvSpPr>
          <p:spPr bwMode="auto">
            <a:xfrm>
              <a:off x="4086" y="1151"/>
              <a:ext cx="7" cy="821"/>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6767" name="Rectangle 1103"/>
            <p:cNvSpPr>
              <a:spLocks noChangeArrowheads="1"/>
            </p:cNvSpPr>
            <p:nvPr/>
          </p:nvSpPr>
          <p:spPr bwMode="auto">
            <a:xfrm>
              <a:off x="4093" y="1151"/>
              <a:ext cx="7" cy="82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768" name="Rectangle 1104"/>
            <p:cNvSpPr>
              <a:spLocks noChangeArrowheads="1"/>
            </p:cNvSpPr>
            <p:nvPr/>
          </p:nvSpPr>
          <p:spPr bwMode="auto">
            <a:xfrm>
              <a:off x="4100" y="1151"/>
              <a:ext cx="7" cy="82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769" name="Rectangle 1105"/>
            <p:cNvSpPr>
              <a:spLocks noChangeArrowheads="1"/>
            </p:cNvSpPr>
            <p:nvPr/>
          </p:nvSpPr>
          <p:spPr bwMode="auto">
            <a:xfrm>
              <a:off x="4107" y="1151"/>
              <a:ext cx="7" cy="82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770" name="Rectangle 1106"/>
            <p:cNvSpPr>
              <a:spLocks noChangeArrowheads="1"/>
            </p:cNvSpPr>
            <p:nvPr/>
          </p:nvSpPr>
          <p:spPr bwMode="auto">
            <a:xfrm>
              <a:off x="4114" y="1151"/>
              <a:ext cx="6" cy="82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771" name="Rectangle 1107"/>
            <p:cNvSpPr>
              <a:spLocks noChangeArrowheads="1"/>
            </p:cNvSpPr>
            <p:nvPr/>
          </p:nvSpPr>
          <p:spPr bwMode="auto">
            <a:xfrm>
              <a:off x="4120" y="1151"/>
              <a:ext cx="7" cy="82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772" name="Rectangle 1108"/>
            <p:cNvSpPr>
              <a:spLocks noChangeArrowheads="1"/>
            </p:cNvSpPr>
            <p:nvPr/>
          </p:nvSpPr>
          <p:spPr bwMode="auto">
            <a:xfrm>
              <a:off x="4127" y="1151"/>
              <a:ext cx="7" cy="82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773" name="Rectangle 1109"/>
            <p:cNvSpPr>
              <a:spLocks noChangeArrowheads="1"/>
            </p:cNvSpPr>
            <p:nvPr/>
          </p:nvSpPr>
          <p:spPr bwMode="auto">
            <a:xfrm>
              <a:off x="4134" y="1151"/>
              <a:ext cx="7" cy="82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774" name="Rectangle 1110"/>
            <p:cNvSpPr>
              <a:spLocks noChangeArrowheads="1"/>
            </p:cNvSpPr>
            <p:nvPr/>
          </p:nvSpPr>
          <p:spPr bwMode="auto">
            <a:xfrm>
              <a:off x="4141" y="1151"/>
              <a:ext cx="7" cy="82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775" name="Rectangle 1111"/>
            <p:cNvSpPr>
              <a:spLocks noChangeArrowheads="1"/>
            </p:cNvSpPr>
            <p:nvPr/>
          </p:nvSpPr>
          <p:spPr bwMode="auto">
            <a:xfrm>
              <a:off x="4148" y="1151"/>
              <a:ext cx="6" cy="82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776" name="Rectangle 1112"/>
            <p:cNvSpPr>
              <a:spLocks noChangeArrowheads="1"/>
            </p:cNvSpPr>
            <p:nvPr/>
          </p:nvSpPr>
          <p:spPr bwMode="auto">
            <a:xfrm>
              <a:off x="4154" y="1151"/>
              <a:ext cx="7" cy="821"/>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777" name="Rectangle 1113"/>
            <p:cNvSpPr>
              <a:spLocks noChangeArrowheads="1"/>
            </p:cNvSpPr>
            <p:nvPr/>
          </p:nvSpPr>
          <p:spPr bwMode="auto">
            <a:xfrm>
              <a:off x="4161" y="1151"/>
              <a:ext cx="7" cy="82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778" name="Rectangle 1114"/>
            <p:cNvSpPr>
              <a:spLocks noChangeArrowheads="1"/>
            </p:cNvSpPr>
            <p:nvPr/>
          </p:nvSpPr>
          <p:spPr bwMode="auto">
            <a:xfrm>
              <a:off x="4168" y="1151"/>
              <a:ext cx="7" cy="82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779" name="Rectangle 1115"/>
            <p:cNvSpPr>
              <a:spLocks noChangeArrowheads="1"/>
            </p:cNvSpPr>
            <p:nvPr/>
          </p:nvSpPr>
          <p:spPr bwMode="auto">
            <a:xfrm>
              <a:off x="4005" y="1151"/>
              <a:ext cx="170" cy="821"/>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780" name="Rectangle 1116"/>
            <p:cNvSpPr>
              <a:spLocks noChangeArrowheads="1"/>
            </p:cNvSpPr>
            <p:nvPr/>
          </p:nvSpPr>
          <p:spPr bwMode="auto">
            <a:xfrm>
              <a:off x="4209" y="1296"/>
              <a:ext cx="6" cy="646"/>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781" name="Rectangle 1117"/>
            <p:cNvSpPr>
              <a:spLocks noChangeArrowheads="1"/>
            </p:cNvSpPr>
            <p:nvPr/>
          </p:nvSpPr>
          <p:spPr bwMode="auto">
            <a:xfrm>
              <a:off x="4215" y="1296"/>
              <a:ext cx="7" cy="646"/>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782" name="Rectangle 1118"/>
            <p:cNvSpPr>
              <a:spLocks noChangeArrowheads="1"/>
            </p:cNvSpPr>
            <p:nvPr/>
          </p:nvSpPr>
          <p:spPr bwMode="auto">
            <a:xfrm>
              <a:off x="4222" y="1296"/>
              <a:ext cx="7" cy="646"/>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783" name="Rectangle 1119"/>
            <p:cNvSpPr>
              <a:spLocks noChangeArrowheads="1"/>
            </p:cNvSpPr>
            <p:nvPr/>
          </p:nvSpPr>
          <p:spPr bwMode="auto">
            <a:xfrm>
              <a:off x="4229" y="1296"/>
              <a:ext cx="7" cy="646"/>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784" name="Rectangle 1120"/>
            <p:cNvSpPr>
              <a:spLocks noChangeArrowheads="1"/>
            </p:cNvSpPr>
            <p:nvPr/>
          </p:nvSpPr>
          <p:spPr bwMode="auto">
            <a:xfrm>
              <a:off x="4236" y="1296"/>
              <a:ext cx="7" cy="646"/>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785" name="Rectangle 1121"/>
            <p:cNvSpPr>
              <a:spLocks noChangeArrowheads="1"/>
            </p:cNvSpPr>
            <p:nvPr/>
          </p:nvSpPr>
          <p:spPr bwMode="auto">
            <a:xfrm>
              <a:off x="4243" y="1296"/>
              <a:ext cx="6" cy="646"/>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786" name="Rectangle 1122"/>
            <p:cNvSpPr>
              <a:spLocks noChangeArrowheads="1"/>
            </p:cNvSpPr>
            <p:nvPr/>
          </p:nvSpPr>
          <p:spPr bwMode="auto">
            <a:xfrm>
              <a:off x="4249" y="1296"/>
              <a:ext cx="7" cy="646"/>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787" name="Rectangle 1123"/>
            <p:cNvSpPr>
              <a:spLocks noChangeArrowheads="1"/>
            </p:cNvSpPr>
            <p:nvPr/>
          </p:nvSpPr>
          <p:spPr bwMode="auto">
            <a:xfrm>
              <a:off x="4256" y="1296"/>
              <a:ext cx="7" cy="646"/>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788" name="Rectangle 1124"/>
            <p:cNvSpPr>
              <a:spLocks noChangeArrowheads="1"/>
            </p:cNvSpPr>
            <p:nvPr/>
          </p:nvSpPr>
          <p:spPr bwMode="auto">
            <a:xfrm>
              <a:off x="4263" y="1296"/>
              <a:ext cx="7" cy="646"/>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789" name="Rectangle 1125"/>
            <p:cNvSpPr>
              <a:spLocks noChangeArrowheads="1"/>
            </p:cNvSpPr>
            <p:nvPr/>
          </p:nvSpPr>
          <p:spPr bwMode="auto">
            <a:xfrm>
              <a:off x="4270" y="1296"/>
              <a:ext cx="7" cy="646"/>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790" name="Rectangle 1126"/>
            <p:cNvSpPr>
              <a:spLocks noChangeArrowheads="1"/>
            </p:cNvSpPr>
            <p:nvPr/>
          </p:nvSpPr>
          <p:spPr bwMode="auto">
            <a:xfrm>
              <a:off x="4277" y="1296"/>
              <a:ext cx="6" cy="646"/>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791" name="Rectangle 1127"/>
            <p:cNvSpPr>
              <a:spLocks noChangeArrowheads="1"/>
            </p:cNvSpPr>
            <p:nvPr/>
          </p:nvSpPr>
          <p:spPr bwMode="auto">
            <a:xfrm>
              <a:off x="4283" y="1296"/>
              <a:ext cx="7" cy="646"/>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792" name="Rectangle 1128"/>
            <p:cNvSpPr>
              <a:spLocks noChangeArrowheads="1"/>
            </p:cNvSpPr>
            <p:nvPr/>
          </p:nvSpPr>
          <p:spPr bwMode="auto">
            <a:xfrm>
              <a:off x="4290" y="1296"/>
              <a:ext cx="7" cy="646"/>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6793" name="Rectangle 1129"/>
            <p:cNvSpPr>
              <a:spLocks noChangeArrowheads="1"/>
            </p:cNvSpPr>
            <p:nvPr/>
          </p:nvSpPr>
          <p:spPr bwMode="auto">
            <a:xfrm>
              <a:off x="4297" y="1296"/>
              <a:ext cx="7" cy="646"/>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794" name="Rectangle 1130"/>
            <p:cNvSpPr>
              <a:spLocks noChangeArrowheads="1"/>
            </p:cNvSpPr>
            <p:nvPr/>
          </p:nvSpPr>
          <p:spPr bwMode="auto">
            <a:xfrm>
              <a:off x="4304" y="1296"/>
              <a:ext cx="7" cy="646"/>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795" name="Rectangle 1131"/>
            <p:cNvSpPr>
              <a:spLocks noChangeArrowheads="1"/>
            </p:cNvSpPr>
            <p:nvPr/>
          </p:nvSpPr>
          <p:spPr bwMode="auto">
            <a:xfrm>
              <a:off x="4311" y="1296"/>
              <a:ext cx="6" cy="646"/>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796" name="Rectangle 1132"/>
            <p:cNvSpPr>
              <a:spLocks noChangeArrowheads="1"/>
            </p:cNvSpPr>
            <p:nvPr/>
          </p:nvSpPr>
          <p:spPr bwMode="auto">
            <a:xfrm>
              <a:off x="4317" y="1296"/>
              <a:ext cx="7" cy="646"/>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797" name="Rectangle 1133"/>
            <p:cNvSpPr>
              <a:spLocks noChangeArrowheads="1"/>
            </p:cNvSpPr>
            <p:nvPr/>
          </p:nvSpPr>
          <p:spPr bwMode="auto">
            <a:xfrm>
              <a:off x="4324" y="1296"/>
              <a:ext cx="7" cy="646"/>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798" name="Rectangle 1134"/>
            <p:cNvSpPr>
              <a:spLocks noChangeArrowheads="1"/>
            </p:cNvSpPr>
            <p:nvPr/>
          </p:nvSpPr>
          <p:spPr bwMode="auto">
            <a:xfrm>
              <a:off x="4331" y="1296"/>
              <a:ext cx="7" cy="646"/>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799" name="Rectangle 1135"/>
            <p:cNvSpPr>
              <a:spLocks noChangeArrowheads="1"/>
            </p:cNvSpPr>
            <p:nvPr/>
          </p:nvSpPr>
          <p:spPr bwMode="auto">
            <a:xfrm>
              <a:off x="4338" y="1296"/>
              <a:ext cx="7" cy="646"/>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800" name="Rectangle 1136"/>
            <p:cNvSpPr>
              <a:spLocks noChangeArrowheads="1"/>
            </p:cNvSpPr>
            <p:nvPr/>
          </p:nvSpPr>
          <p:spPr bwMode="auto">
            <a:xfrm>
              <a:off x="4345" y="1296"/>
              <a:ext cx="6" cy="646"/>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801" name="Rectangle 1137"/>
            <p:cNvSpPr>
              <a:spLocks noChangeArrowheads="1"/>
            </p:cNvSpPr>
            <p:nvPr/>
          </p:nvSpPr>
          <p:spPr bwMode="auto">
            <a:xfrm>
              <a:off x="4351" y="1296"/>
              <a:ext cx="7" cy="646"/>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802" name="Rectangle 1138"/>
            <p:cNvSpPr>
              <a:spLocks noChangeArrowheads="1"/>
            </p:cNvSpPr>
            <p:nvPr/>
          </p:nvSpPr>
          <p:spPr bwMode="auto">
            <a:xfrm>
              <a:off x="4358" y="1296"/>
              <a:ext cx="7" cy="646"/>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803" name="Rectangle 1139"/>
            <p:cNvSpPr>
              <a:spLocks noChangeArrowheads="1"/>
            </p:cNvSpPr>
            <p:nvPr/>
          </p:nvSpPr>
          <p:spPr bwMode="auto">
            <a:xfrm>
              <a:off x="4365" y="1296"/>
              <a:ext cx="7" cy="646"/>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804" name="Rectangle 1140"/>
            <p:cNvSpPr>
              <a:spLocks noChangeArrowheads="1"/>
            </p:cNvSpPr>
            <p:nvPr/>
          </p:nvSpPr>
          <p:spPr bwMode="auto">
            <a:xfrm>
              <a:off x="4372" y="1296"/>
              <a:ext cx="6" cy="646"/>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805" name="Rectangle 1141"/>
            <p:cNvSpPr>
              <a:spLocks noChangeArrowheads="1"/>
            </p:cNvSpPr>
            <p:nvPr/>
          </p:nvSpPr>
          <p:spPr bwMode="auto">
            <a:xfrm>
              <a:off x="4209" y="1296"/>
              <a:ext cx="169" cy="646"/>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806" name="Rectangle 1142"/>
            <p:cNvSpPr>
              <a:spLocks noChangeArrowheads="1"/>
            </p:cNvSpPr>
            <p:nvPr/>
          </p:nvSpPr>
          <p:spPr bwMode="auto">
            <a:xfrm>
              <a:off x="4412" y="1423"/>
              <a:ext cx="7" cy="59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807" name="Rectangle 1143"/>
            <p:cNvSpPr>
              <a:spLocks noChangeArrowheads="1"/>
            </p:cNvSpPr>
            <p:nvPr/>
          </p:nvSpPr>
          <p:spPr bwMode="auto">
            <a:xfrm>
              <a:off x="4419" y="1423"/>
              <a:ext cx="7" cy="59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808" name="Rectangle 1144"/>
            <p:cNvSpPr>
              <a:spLocks noChangeArrowheads="1"/>
            </p:cNvSpPr>
            <p:nvPr/>
          </p:nvSpPr>
          <p:spPr bwMode="auto">
            <a:xfrm>
              <a:off x="4426" y="1423"/>
              <a:ext cx="7" cy="591"/>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809" name="Rectangle 1145"/>
            <p:cNvSpPr>
              <a:spLocks noChangeArrowheads="1"/>
            </p:cNvSpPr>
            <p:nvPr/>
          </p:nvSpPr>
          <p:spPr bwMode="auto">
            <a:xfrm>
              <a:off x="4433" y="1423"/>
              <a:ext cx="7" cy="59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810" name="Rectangle 1146"/>
            <p:cNvSpPr>
              <a:spLocks noChangeArrowheads="1"/>
            </p:cNvSpPr>
            <p:nvPr/>
          </p:nvSpPr>
          <p:spPr bwMode="auto">
            <a:xfrm>
              <a:off x="4440" y="1423"/>
              <a:ext cx="6" cy="59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811" name="Rectangle 1147"/>
            <p:cNvSpPr>
              <a:spLocks noChangeArrowheads="1"/>
            </p:cNvSpPr>
            <p:nvPr/>
          </p:nvSpPr>
          <p:spPr bwMode="auto">
            <a:xfrm>
              <a:off x="4446" y="1423"/>
              <a:ext cx="7" cy="59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812" name="Rectangle 1148"/>
            <p:cNvSpPr>
              <a:spLocks noChangeArrowheads="1"/>
            </p:cNvSpPr>
            <p:nvPr/>
          </p:nvSpPr>
          <p:spPr bwMode="auto">
            <a:xfrm>
              <a:off x="4453" y="1423"/>
              <a:ext cx="7" cy="59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813" name="Rectangle 1149"/>
            <p:cNvSpPr>
              <a:spLocks noChangeArrowheads="1"/>
            </p:cNvSpPr>
            <p:nvPr/>
          </p:nvSpPr>
          <p:spPr bwMode="auto">
            <a:xfrm>
              <a:off x="4460" y="1423"/>
              <a:ext cx="7" cy="59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814" name="Rectangle 1150"/>
            <p:cNvSpPr>
              <a:spLocks noChangeArrowheads="1"/>
            </p:cNvSpPr>
            <p:nvPr/>
          </p:nvSpPr>
          <p:spPr bwMode="auto">
            <a:xfrm>
              <a:off x="4467" y="1423"/>
              <a:ext cx="7" cy="59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815" name="Rectangle 1151"/>
            <p:cNvSpPr>
              <a:spLocks noChangeArrowheads="1"/>
            </p:cNvSpPr>
            <p:nvPr/>
          </p:nvSpPr>
          <p:spPr bwMode="auto">
            <a:xfrm>
              <a:off x="4474" y="1423"/>
              <a:ext cx="6" cy="59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816" name="Rectangle 1152"/>
            <p:cNvSpPr>
              <a:spLocks noChangeArrowheads="1"/>
            </p:cNvSpPr>
            <p:nvPr/>
          </p:nvSpPr>
          <p:spPr bwMode="auto">
            <a:xfrm>
              <a:off x="4480" y="1423"/>
              <a:ext cx="7" cy="59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817" name="Rectangle 1153"/>
            <p:cNvSpPr>
              <a:spLocks noChangeArrowheads="1"/>
            </p:cNvSpPr>
            <p:nvPr/>
          </p:nvSpPr>
          <p:spPr bwMode="auto">
            <a:xfrm>
              <a:off x="4487" y="1423"/>
              <a:ext cx="7" cy="59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818" name="Rectangle 1154"/>
            <p:cNvSpPr>
              <a:spLocks noChangeArrowheads="1"/>
            </p:cNvSpPr>
            <p:nvPr/>
          </p:nvSpPr>
          <p:spPr bwMode="auto">
            <a:xfrm>
              <a:off x="4494" y="1423"/>
              <a:ext cx="7" cy="591"/>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6819" name="Rectangle 1155"/>
            <p:cNvSpPr>
              <a:spLocks noChangeArrowheads="1"/>
            </p:cNvSpPr>
            <p:nvPr/>
          </p:nvSpPr>
          <p:spPr bwMode="auto">
            <a:xfrm>
              <a:off x="4501" y="1423"/>
              <a:ext cx="6" cy="59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820" name="Rectangle 1156"/>
            <p:cNvSpPr>
              <a:spLocks noChangeArrowheads="1"/>
            </p:cNvSpPr>
            <p:nvPr/>
          </p:nvSpPr>
          <p:spPr bwMode="auto">
            <a:xfrm>
              <a:off x="4507" y="1423"/>
              <a:ext cx="7" cy="59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821" name="Rectangle 1157"/>
            <p:cNvSpPr>
              <a:spLocks noChangeArrowheads="1"/>
            </p:cNvSpPr>
            <p:nvPr/>
          </p:nvSpPr>
          <p:spPr bwMode="auto">
            <a:xfrm>
              <a:off x="4514" y="1423"/>
              <a:ext cx="7" cy="59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822" name="Rectangle 1158"/>
            <p:cNvSpPr>
              <a:spLocks noChangeArrowheads="1"/>
            </p:cNvSpPr>
            <p:nvPr/>
          </p:nvSpPr>
          <p:spPr bwMode="auto">
            <a:xfrm>
              <a:off x="4521" y="1423"/>
              <a:ext cx="7" cy="59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823" name="Rectangle 1159"/>
            <p:cNvSpPr>
              <a:spLocks noChangeArrowheads="1"/>
            </p:cNvSpPr>
            <p:nvPr/>
          </p:nvSpPr>
          <p:spPr bwMode="auto">
            <a:xfrm>
              <a:off x="4528" y="1423"/>
              <a:ext cx="7" cy="59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824" name="Rectangle 1160"/>
            <p:cNvSpPr>
              <a:spLocks noChangeArrowheads="1"/>
            </p:cNvSpPr>
            <p:nvPr/>
          </p:nvSpPr>
          <p:spPr bwMode="auto">
            <a:xfrm>
              <a:off x="4535" y="1423"/>
              <a:ext cx="6" cy="59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825" name="Rectangle 1161"/>
            <p:cNvSpPr>
              <a:spLocks noChangeArrowheads="1"/>
            </p:cNvSpPr>
            <p:nvPr/>
          </p:nvSpPr>
          <p:spPr bwMode="auto">
            <a:xfrm>
              <a:off x="4541" y="1423"/>
              <a:ext cx="7" cy="59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826" name="Rectangle 1162"/>
            <p:cNvSpPr>
              <a:spLocks noChangeArrowheads="1"/>
            </p:cNvSpPr>
            <p:nvPr/>
          </p:nvSpPr>
          <p:spPr bwMode="auto">
            <a:xfrm>
              <a:off x="4548" y="1423"/>
              <a:ext cx="7" cy="59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827" name="Rectangle 1163"/>
            <p:cNvSpPr>
              <a:spLocks noChangeArrowheads="1"/>
            </p:cNvSpPr>
            <p:nvPr/>
          </p:nvSpPr>
          <p:spPr bwMode="auto">
            <a:xfrm>
              <a:off x="4555" y="1423"/>
              <a:ext cx="7" cy="59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828" name="Rectangle 1164"/>
            <p:cNvSpPr>
              <a:spLocks noChangeArrowheads="1"/>
            </p:cNvSpPr>
            <p:nvPr/>
          </p:nvSpPr>
          <p:spPr bwMode="auto">
            <a:xfrm>
              <a:off x="4562" y="1423"/>
              <a:ext cx="7" cy="591"/>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829" name="Rectangle 1165"/>
            <p:cNvSpPr>
              <a:spLocks noChangeArrowheads="1"/>
            </p:cNvSpPr>
            <p:nvPr/>
          </p:nvSpPr>
          <p:spPr bwMode="auto">
            <a:xfrm>
              <a:off x="4569" y="1423"/>
              <a:ext cx="6" cy="59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830" name="Rectangle 1166"/>
            <p:cNvSpPr>
              <a:spLocks noChangeArrowheads="1"/>
            </p:cNvSpPr>
            <p:nvPr/>
          </p:nvSpPr>
          <p:spPr bwMode="auto">
            <a:xfrm>
              <a:off x="4575" y="1423"/>
              <a:ext cx="7" cy="59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831" name="Rectangle 1167"/>
            <p:cNvSpPr>
              <a:spLocks noChangeArrowheads="1"/>
            </p:cNvSpPr>
            <p:nvPr/>
          </p:nvSpPr>
          <p:spPr bwMode="auto">
            <a:xfrm>
              <a:off x="4412" y="1423"/>
              <a:ext cx="170" cy="591"/>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832" name="Rectangle 1168"/>
            <p:cNvSpPr>
              <a:spLocks noChangeArrowheads="1"/>
            </p:cNvSpPr>
            <p:nvPr/>
          </p:nvSpPr>
          <p:spPr bwMode="auto">
            <a:xfrm>
              <a:off x="4616" y="1489"/>
              <a:ext cx="7" cy="519"/>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833" name="Rectangle 1169"/>
            <p:cNvSpPr>
              <a:spLocks noChangeArrowheads="1"/>
            </p:cNvSpPr>
            <p:nvPr/>
          </p:nvSpPr>
          <p:spPr bwMode="auto">
            <a:xfrm>
              <a:off x="4623" y="1489"/>
              <a:ext cx="7" cy="519"/>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834" name="Rectangle 1170"/>
            <p:cNvSpPr>
              <a:spLocks noChangeArrowheads="1"/>
            </p:cNvSpPr>
            <p:nvPr/>
          </p:nvSpPr>
          <p:spPr bwMode="auto">
            <a:xfrm>
              <a:off x="4630" y="1489"/>
              <a:ext cx="6" cy="519"/>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835" name="Rectangle 1171"/>
            <p:cNvSpPr>
              <a:spLocks noChangeArrowheads="1"/>
            </p:cNvSpPr>
            <p:nvPr/>
          </p:nvSpPr>
          <p:spPr bwMode="auto">
            <a:xfrm>
              <a:off x="4636" y="1489"/>
              <a:ext cx="7" cy="519"/>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836" name="Rectangle 1172"/>
            <p:cNvSpPr>
              <a:spLocks noChangeArrowheads="1"/>
            </p:cNvSpPr>
            <p:nvPr/>
          </p:nvSpPr>
          <p:spPr bwMode="auto">
            <a:xfrm>
              <a:off x="4643" y="1489"/>
              <a:ext cx="7" cy="519"/>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837" name="Rectangle 1173"/>
            <p:cNvSpPr>
              <a:spLocks noChangeArrowheads="1"/>
            </p:cNvSpPr>
            <p:nvPr/>
          </p:nvSpPr>
          <p:spPr bwMode="auto">
            <a:xfrm>
              <a:off x="4650" y="1489"/>
              <a:ext cx="7" cy="519"/>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838" name="Rectangle 1174"/>
            <p:cNvSpPr>
              <a:spLocks noChangeArrowheads="1"/>
            </p:cNvSpPr>
            <p:nvPr/>
          </p:nvSpPr>
          <p:spPr bwMode="auto">
            <a:xfrm>
              <a:off x="4657" y="1489"/>
              <a:ext cx="7" cy="519"/>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839" name="Rectangle 1175"/>
            <p:cNvSpPr>
              <a:spLocks noChangeArrowheads="1"/>
            </p:cNvSpPr>
            <p:nvPr/>
          </p:nvSpPr>
          <p:spPr bwMode="auto">
            <a:xfrm>
              <a:off x="4664" y="1489"/>
              <a:ext cx="6" cy="519"/>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840" name="Rectangle 1176"/>
            <p:cNvSpPr>
              <a:spLocks noChangeArrowheads="1"/>
            </p:cNvSpPr>
            <p:nvPr/>
          </p:nvSpPr>
          <p:spPr bwMode="auto">
            <a:xfrm>
              <a:off x="4670" y="1489"/>
              <a:ext cx="7" cy="519"/>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841" name="Rectangle 1177"/>
            <p:cNvSpPr>
              <a:spLocks noChangeArrowheads="1"/>
            </p:cNvSpPr>
            <p:nvPr/>
          </p:nvSpPr>
          <p:spPr bwMode="auto">
            <a:xfrm>
              <a:off x="4677" y="1489"/>
              <a:ext cx="7" cy="519"/>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842" name="Rectangle 1178"/>
            <p:cNvSpPr>
              <a:spLocks noChangeArrowheads="1"/>
            </p:cNvSpPr>
            <p:nvPr/>
          </p:nvSpPr>
          <p:spPr bwMode="auto">
            <a:xfrm>
              <a:off x="4684" y="1489"/>
              <a:ext cx="7" cy="519"/>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843" name="Rectangle 1179"/>
            <p:cNvSpPr>
              <a:spLocks noChangeArrowheads="1"/>
            </p:cNvSpPr>
            <p:nvPr/>
          </p:nvSpPr>
          <p:spPr bwMode="auto">
            <a:xfrm>
              <a:off x="4691" y="1489"/>
              <a:ext cx="7" cy="519"/>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844" name="Rectangle 1180"/>
            <p:cNvSpPr>
              <a:spLocks noChangeArrowheads="1"/>
            </p:cNvSpPr>
            <p:nvPr/>
          </p:nvSpPr>
          <p:spPr bwMode="auto">
            <a:xfrm>
              <a:off x="4698" y="1489"/>
              <a:ext cx="6" cy="519"/>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6845" name="Rectangle 1181"/>
            <p:cNvSpPr>
              <a:spLocks noChangeArrowheads="1"/>
            </p:cNvSpPr>
            <p:nvPr/>
          </p:nvSpPr>
          <p:spPr bwMode="auto">
            <a:xfrm>
              <a:off x="4704" y="1489"/>
              <a:ext cx="7" cy="519"/>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846" name="Rectangle 1182"/>
            <p:cNvSpPr>
              <a:spLocks noChangeArrowheads="1"/>
            </p:cNvSpPr>
            <p:nvPr/>
          </p:nvSpPr>
          <p:spPr bwMode="auto">
            <a:xfrm>
              <a:off x="4711" y="1489"/>
              <a:ext cx="7" cy="519"/>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847" name="Rectangle 1183"/>
            <p:cNvSpPr>
              <a:spLocks noChangeArrowheads="1"/>
            </p:cNvSpPr>
            <p:nvPr/>
          </p:nvSpPr>
          <p:spPr bwMode="auto">
            <a:xfrm>
              <a:off x="4718" y="1489"/>
              <a:ext cx="7" cy="519"/>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848" name="Rectangle 1184"/>
            <p:cNvSpPr>
              <a:spLocks noChangeArrowheads="1"/>
            </p:cNvSpPr>
            <p:nvPr/>
          </p:nvSpPr>
          <p:spPr bwMode="auto">
            <a:xfrm>
              <a:off x="4725" y="1489"/>
              <a:ext cx="7" cy="519"/>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849" name="Rectangle 1185"/>
            <p:cNvSpPr>
              <a:spLocks noChangeArrowheads="1"/>
            </p:cNvSpPr>
            <p:nvPr/>
          </p:nvSpPr>
          <p:spPr bwMode="auto">
            <a:xfrm>
              <a:off x="4732" y="1489"/>
              <a:ext cx="6" cy="519"/>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850" name="Rectangle 1186"/>
            <p:cNvSpPr>
              <a:spLocks noChangeArrowheads="1"/>
            </p:cNvSpPr>
            <p:nvPr/>
          </p:nvSpPr>
          <p:spPr bwMode="auto">
            <a:xfrm>
              <a:off x="4738" y="1489"/>
              <a:ext cx="7" cy="519"/>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851" name="Rectangle 1187"/>
            <p:cNvSpPr>
              <a:spLocks noChangeArrowheads="1"/>
            </p:cNvSpPr>
            <p:nvPr/>
          </p:nvSpPr>
          <p:spPr bwMode="auto">
            <a:xfrm>
              <a:off x="4745" y="1489"/>
              <a:ext cx="7" cy="519"/>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852" name="Rectangle 1188"/>
            <p:cNvSpPr>
              <a:spLocks noChangeArrowheads="1"/>
            </p:cNvSpPr>
            <p:nvPr/>
          </p:nvSpPr>
          <p:spPr bwMode="auto">
            <a:xfrm>
              <a:off x="4752" y="1489"/>
              <a:ext cx="7" cy="519"/>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853" name="Rectangle 1189"/>
            <p:cNvSpPr>
              <a:spLocks noChangeArrowheads="1"/>
            </p:cNvSpPr>
            <p:nvPr/>
          </p:nvSpPr>
          <p:spPr bwMode="auto">
            <a:xfrm>
              <a:off x="4759" y="1489"/>
              <a:ext cx="7" cy="519"/>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854" name="Rectangle 1190"/>
            <p:cNvSpPr>
              <a:spLocks noChangeArrowheads="1"/>
            </p:cNvSpPr>
            <p:nvPr/>
          </p:nvSpPr>
          <p:spPr bwMode="auto">
            <a:xfrm>
              <a:off x="4766" y="1489"/>
              <a:ext cx="6" cy="519"/>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855" name="Rectangle 1191"/>
            <p:cNvSpPr>
              <a:spLocks noChangeArrowheads="1"/>
            </p:cNvSpPr>
            <p:nvPr/>
          </p:nvSpPr>
          <p:spPr bwMode="auto">
            <a:xfrm>
              <a:off x="4772" y="1489"/>
              <a:ext cx="7" cy="519"/>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856" name="Rectangle 1192"/>
            <p:cNvSpPr>
              <a:spLocks noChangeArrowheads="1"/>
            </p:cNvSpPr>
            <p:nvPr/>
          </p:nvSpPr>
          <p:spPr bwMode="auto">
            <a:xfrm>
              <a:off x="4779" y="1489"/>
              <a:ext cx="7" cy="519"/>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857" name="Rectangle 1193"/>
            <p:cNvSpPr>
              <a:spLocks noChangeArrowheads="1"/>
            </p:cNvSpPr>
            <p:nvPr/>
          </p:nvSpPr>
          <p:spPr bwMode="auto">
            <a:xfrm>
              <a:off x="4616" y="1489"/>
              <a:ext cx="170" cy="519"/>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858" name="Rectangle 1194"/>
            <p:cNvSpPr>
              <a:spLocks noChangeArrowheads="1"/>
            </p:cNvSpPr>
            <p:nvPr/>
          </p:nvSpPr>
          <p:spPr bwMode="auto">
            <a:xfrm>
              <a:off x="4820" y="1507"/>
              <a:ext cx="7" cy="50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859" name="Rectangle 1195"/>
            <p:cNvSpPr>
              <a:spLocks noChangeArrowheads="1"/>
            </p:cNvSpPr>
            <p:nvPr/>
          </p:nvSpPr>
          <p:spPr bwMode="auto">
            <a:xfrm>
              <a:off x="4827" y="1507"/>
              <a:ext cx="6" cy="50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860" name="Rectangle 1196"/>
            <p:cNvSpPr>
              <a:spLocks noChangeArrowheads="1"/>
            </p:cNvSpPr>
            <p:nvPr/>
          </p:nvSpPr>
          <p:spPr bwMode="auto">
            <a:xfrm>
              <a:off x="4833" y="1507"/>
              <a:ext cx="7" cy="501"/>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861" name="Rectangle 1197"/>
            <p:cNvSpPr>
              <a:spLocks noChangeArrowheads="1"/>
            </p:cNvSpPr>
            <p:nvPr/>
          </p:nvSpPr>
          <p:spPr bwMode="auto">
            <a:xfrm>
              <a:off x="4840" y="1507"/>
              <a:ext cx="7" cy="50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862" name="Rectangle 1198"/>
            <p:cNvSpPr>
              <a:spLocks noChangeArrowheads="1"/>
            </p:cNvSpPr>
            <p:nvPr/>
          </p:nvSpPr>
          <p:spPr bwMode="auto">
            <a:xfrm>
              <a:off x="4847" y="1507"/>
              <a:ext cx="7" cy="50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863" name="Rectangle 1199"/>
            <p:cNvSpPr>
              <a:spLocks noChangeArrowheads="1"/>
            </p:cNvSpPr>
            <p:nvPr/>
          </p:nvSpPr>
          <p:spPr bwMode="auto">
            <a:xfrm>
              <a:off x="4854" y="1507"/>
              <a:ext cx="7" cy="50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864" name="Rectangle 1200"/>
            <p:cNvSpPr>
              <a:spLocks noChangeArrowheads="1"/>
            </p:cNvSpPr>
            <p:nvPr/>
          </p:nvSpPr>
          <p:spPr bwMode="auto">
            <a:xfrm>
              <a:off x="4861" y="1507"/>
              <a:ext cx="6" cy="50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865" name="Rectangle 1201"/>
            <p:cNvSpPr>
              <a:spLocks noChangeArrowheads="1"/>
            </p:cNvSpPr>
            <p:nvPr/>
          </p:nvSpPr>
          <p:spPr bwMode="auto">
            <a:xfrm>
              <a:off x="4867" y="1507"/>
              <a:ext cx="7" cy="50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866" name="Rectangle 1202"/>
            <p:cNvSpPr>
              <a:spLocks noChangeArrowheads="1"/>
            </p:cNvSpPr>
            <p:nvPr/>
          </p:nvSpPr>
          <p:spPr bwMode="auto">
            <a:xfrm>
              <a:off x="4874" y="1507"/>
              <a:ext cx="7" cy="50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867" name="Rectangle 1203"/>
            <p:cNvSpPr>
              <a:spLocks noChangeArrowheads="1"/>
            </p:cNvSpPr>
            <p:nvPr/>
          </p:nvSpPr>
          <p:spPr bwMode="auto">
            <a:xfrm>
              <a:off x="4881" y="1507"/>
              <a:ext cx="7" cy="50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868" name="Rectangle 1204"/>
            <p:cNvSpPr>
              <a:spLocks noChangeArrowheads="1"/>
            </p:cNvSpPr>
            <p:nvPr/>
          </p:nvSpPr>
          <p:spPr bwMode="auto">
            <a:xfrm>
              <a:off x="4888" y="1507"/>
              <a:ext cx="7" cy="50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869" name="Rectangle 1205"/>
            <p:cNvSpPr>
              <a:spLocks noChangeArrowheads="1"/>
            </p:cNvSpPr>
            <p:nvPr/>
          </p:nvSpPr>
          <p:spPr bwMode="auto">
            <a:xfrm>
              <a:off x="4895" y="1507"/>
              <a:ext cx="6" cy="50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870" name="Rectangle 1206"/>
            <p:cNvSpPr>
              <a:spLocks noChangeArrowheads="1"/>
            </p:cNvSpPr>
            <p:nvPr/>
          </p:nvSpPr>
          <p:spPr bwMode="auto">
            <a:xfrm>
              <a:off x="4901" y="1507"/>
              <a:ext cx="7" cy="501"/>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6871" name="Rectangle 1207"/>
            <p:cNvSpPr>
              <a:spLocks noChangeArrowheads="1"/>
            </p:cNvSpPr>
            <p:nvPr/>
          </p:nvSpPr>
          <p:spPr bwMode="auto">
            <a:xfrm>
              <a:off x="4908" y="1507"/>
              <a:ext cx="7" cy="50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872" name="Rectangle 1208"/>
            <p:cNvSpPr>
              <a:spLocks noChangeArrowheads="1"/>
            </p:cNvSpPr>
            <p:nvPr/>
          </p:nvSpPr>
          <p:spPr bwMode="auto">
            <a:xfrm>
              <a:off x="4915" y="1507"/>
              <a:ext cx="7" cy="50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873" name="Rectangle 1209"/>
            <p:cNvSpPr>
              <a:spLocks noChangeArrowheads="1"/>
            </p:cNvSpPr>
            <p:nvPr/>
          </p:nvSpPr>
          <p:spPr bwMode="auto">
            <a:xfrm>
              <a:off x="4922" y="1507"/>
              <a:ext cx="6" cy="50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874" name="Rectangle 1210"/>
            <p:cNvSpPr>
              <a:spLocks noChangeArrowheads="1"/>
            </p:cNvSpPr>
            <p:nvPr/>
          </p:nvSpPr>
          <p:spPr bwMode="auto">
            <a:xfrm>
              <a:off x="4928" y="1507"/>
              <a:ext cx="7" cy="50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875" name="Rectangle 1211"/>
            <p:cNvSpPr>
              <a:spLocks noChangeArrowheads="1"/>
            </p:cNvSpPr>
            <p:nvPr/>
          </p:nvSpPr>
          <p:spPr bwMode="auto">
            <a:xfrm>
              <a:off x="4935" y="1507"/>
              <a:ext cx="7" cy="50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876" name="Rectangle 1212"/>
            <p:cNvSpPr>
              <a:spLocks noChangeArrowheads="1"/>
            </p:cNvSpPr>
            <p:nvPr/>
          </p:nvSpPr>
          <p:spPr bwMode="auto">
            <a:xfrm>
              <a:off x="4942" y="1507"/>
              <a:ext cx="7" cy="50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877" name="Rectangle 1213"/>
            <p:cNvSpPr>
              <a:spLocks noChangeArrowheads="1"/>
            </p:cNvSpPr>
            <p:nvPr/>
          </p:nvSpPr>
          <p:spPr bwMode="auto">
            <a:xfrm>
              <a:off x="4949" y="1507"/>
              <a:ext cx="7" cy="50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878" name="Rectangle 1214"/>
            <p:cNvSpPr>
              <a:spLocks noChangeArrowheads="1"/>
            </p:cNvSpPr>
            <p:nvPr/>
          </p:nvSpPr>
          <p:spPr bwMode="auto">
            <a:xfrm>
              <a:off x="4956" y="1507"/>
              <a:ext cx="6" cy="50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879" name="Rectangle 1215"/>
            <p:cNvSpPr>
              <a:spLocks noChangeArrowheads="1"/>
            </p:cNvSpPr>
            <p:nvPr/>
          </p:nvSpPr>
          <p:spPr bwMode="auto">
            <a:xfrm>
              <a:off x="4962" y="1507"/>
              <a:ext cx="7" cy="50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880" name="Rectangle 1216"/>
            <p:cNvSpPr>
              <a:spLocks noChangeArrowheads="1"/>
            </p:cNvSpPr>
            <p:nvPr/>
          </p:nvSpPr>
          <p:spPr bwMode="auto">
            <a:xfrm>
              <a:off x="4969" y="1507"/>
              <a:ext cx="7" cy="501"/>
            </a:xfrm>
            <a:prstGeom prst="rect">
              <a:avLst/>
            </a:prstGeom>
            <a:solidFill>
              <a:srgbClr val="8C8C00"/>
            </a:solidFill>
            <a:ln w="9525">
              <a:noFill/>
              <a:miter lim="800000"/>
              <a:headEnd/>
              <a:tailEnd/>
            </a:ln>
          </p:spPr>
          <p:txBody>
            <a:bodyPr/>
            <a:lstStyle/>
            <a:p>
              <a:pPr>
                <a:defRPr/>
              </a:pPr>
              <a:endParaRPr lang="en-US">
                <a:latin typeface="Arial" charset="0"/>
              </a:endParaRPr>
            </a:p>
          </p:txBody>
        </p:sp>
      </p:grpSp>
      <p:grpSp>
        <p:nvGrpSpPr>
          <p:cNvPr id="86031" name="Group 1418"/>
          <p:cNvGrpSpPr>
            <a:grpSpLocks/>
          </p:cNvGrpSpPr>
          <p:nvPr/>
        </p:nvGrpSpPr>
        <p:grpSpPr bwMode="auto">
          <a:xfrm>
            <a:off x="2794000" y="2392364"/>
            <a:ext cx="8020050" cy="2359025"/>
            <a:chOff x="1160" y="1507"/>
            <a:chExt cx="5052" cy="1486"/>
          </a:xfrm>
        </p:grpSpPr>
        <p:sp>
          <p:nvSpPr>
            <p:cNvPr id="626882" name="Rectangle 1218"/>
            <p:cNvSpPr>
              <a:spLocks noChangeArrowheads="1"/>
            </p:cNvSpPr>
            <p:nvPr/>
          </p:nvSpPr>
          <p:spPr bwMode="auto">
            <a:xfrm>
              <a:off x="4976" y="1507"/>
              <a:ext cx="7" cy="50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883" name="Rectangle 1219"/>
            <p:cNvSpPr>
              <a:spLocks noChangeArrowheads="1"/>
            </p:cNvSpPr>
            <p:nvPr/>
          </p:nvSpPr>
          <p:spPr bwMode="auto">
            <a:xfrm>
              <a:off x="4983" y="1507"/>
              <a:ext cx="7" cy="50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884" name="Rectangle 1220"/>
            <p:cNvSpPr>
              <a:spLocks noChangeArrowheads="1"/>
            </p:cNvSpPr>
            <p:nvPr/>
          </p:nvSpPr>
          <p:spPr bwMode="auto">
            <a:xfrm>
              <a:off x="4820" y="1507"/>
              <a:ext cx="170" cy="501"/>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885" name="Rectangle 1221"/>
            <p:cNvSpPr>
              <a:spLocks noChangeArrowheads="1"/>
            </p:cNvSpPr>
            <p:nvPr/>
          </p:nvSpPr>
          <p:spPr bwMode="auto">
            <a:xfrm>
              <a:off x="5024" y="1555"/>
              <a:ext cx="6" cy="477"/>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886" name="Rectangle 1222"/>
            <p:cNvSpPr>
              <a:spLocks noChangeArrowheads="1"/>
            </p:cNvSpPr>
            <p:nvPr/>
          </p:nvSpPr>
          <p:spPr bwMode="auto">
            <a:xfrm>
              <a:off x="5030" y="1555"/>
              <a:ext cx="7" cy="477"/>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887" name="Rectangle 1223"/>
            <p:cNvSpPr>
              <a:spLocks noChangeArrowheads="1"/>
            </p:cNvSpPr>
            <p:nvPr/>
          </p:nvSpPr>
          <p:spPr bwMode="auto">
            <a:xfrm>
              <a:off x="5037" y="1555"/>
              <a:ext cx="7" cy="477"/>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888" name="Rectangle 1224"/>
            <p:cNvSpPr>
              <a:spLocks noChangeArrowheads="1"/>
            </p:cNvSpPr>
            <p:nvPr/>
          </p:nvSpPr>
          <p:spPr bwMode="auto">
            <a:xfrm>
              <a:off x="5044" y="1555"/>
              <a:ext cx="7" cy="477"/>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889" name="Rectangle 1225"/>
            <p:cNvSpPr>
              <a:spLocks noChangeArrowheads="1"/>
            </p:cNvSpPr>
            <p:nvPr/>
          </p:nvSpPr>
          <p:spPr bwMode="auto">
            <a:xfrm>
              <a:off x="5051" y="1555"/>
              <a:ext cx="7" cy="477"/>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890" name="Rectangle 1226"/>
            <p:cNvSpPr>
              <a:spLocks noChangeArrowheads="1"/>
            </p:cNvSpPr>
            <p:nvPr/>
          </p:nvSpPr>
          <p:spPr bwMode="auto">
            <a:xfrm>
              <a:off x="5058" y="1555"/>
              <a:ext cx="6" cy="477"/>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891" name="Rectangle 1227"/>
            <p:cNvSpPr>
              <a:spLocks noChangeArrowheads="1"/>
            </p:cNvSpPr>
            <p:nvPr/>
          </p:nvSpPr>
          <p:spPr bwMode="auto">
            <a:xfrm>
              <a:off x="5064" y="1555"/>
              <a:ext cx="7" cy="477"/>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892" name="Rectangle 1228"/>
            <p:cNvSpPr>
              <a:spLocks noChangeArrowheads="1"/>
            </p:cNvSpPr>
            <p:nvPr/>
          </p:nvSpPr>
          <p:spPr bwMode="auto">
            <a:xfrm>
              <a:off x="5071" y="1555"/>
              <a:ext cx="7" cy="477"/>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893" name="Rectangle 1229"/>
            <p:cNvSpPr>
              <a:spLocks noChangeArrowheads="1"/>
            </p:cNvSpPr>
            <p:nvPr/>
          </p:nvSpPr>
          <p:spPr bwMode="auto">
            <a:xfrm>
              <a:off x="5078" y="1555"/>
              <a:ext cx="7" cy="477"/>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894" name="Rectangle 1230"/>
            <p:cNvSpPr>
              <a:spLocks noChangeArrowheads="1"/>
            </p:cNvSpPr>
            <p:nvPr/>
          </p:nvSpPr>
          <p:spPr bwMode="auto">
            <a:xfrm>
              <a:off x="5085" y="1555"/>
              <a:ext cx="6" cy="477"/>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895" name="Rectangle 1231"/>
            <p:cNvSpPr>
              <a:spLocks noChangeArrowheads="1"/>
            </p:cNvSpPr>
            <p:nvPr/>
          </p:nvSpPr>
          <p:spPr bwMode="auto">
            <a:xfrm>
              <a:off x="5091" y="1555"/>
              <a:ext cx="7" cy="477"/>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896" name="Rectangle 1232"/>
            <p:cNvSpPr>
              <a:spLocks noChangeArrowheads="1"/>
            </p:cNvSpPr>
            <p:nvPr/>
          </p:nvSpPr>
          <p:spPr bwMode="auto">
            <a:xfrm>
              <a:off x="5098" y="1555"/>
              <a:ext cx="7" cy="477"/>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897" name="Rectangle 1233"/>
            <p:cNvSpPr>
              <a:spLocks noChangeArrowheads="1"/>
            </p:cNvSpPr>
            <p:nvPr/>
          </p:nvSpPr>
          <p:spPr bwMode="auto">
            <a:xfrm>
              <a:off x="5105" y="1555"/>
              <a:ext cx="7" cy="477"/>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6898" name="Rectangle 1234"/>
            <p:cNvSpPr>
              <a:spLocks noChangeArrowheads="1"/>
            </p:cNvSpPr>
            <p:nvPr/>
          </p:nvSpPr>
          <p:spPr bwMode="auto">
            <a:xfrm>
              <a:off x="5112" y="1555"/>
              <a:ext cx="7" cy="477"/>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899" name="Rectangle 1235"/>
            <p:cNvSpPr>
              <a:spLocks noChangeArrowheads="1"/>
            </p:cNvSpPr>
            <p:nvPr/>
          </p:nvSpPr>
          <p:spPr bwMode="auto">
            <a:xfrm>
              <a:off x="5119" y="1555"/>
              <a:ext cx="6" cy="477"/>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900" name="Rectangle 1236"/>
            <p:cNvSpPr>
              <a:spLocks noChangeArrowheads="1"/>
            </p:cNvSpPr>
            <p:nvPr/>
          </p:nvSpPr>
          <p:spPr bwMode="auto">
            <a:xfrm>
              <a:off x="5125" y="1555"/>
              <a:ext cx="7" cy="477"/>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901" name="Rectangle 1237"/>
            <p:cNvSpPr>
              <a:spLocks noChangeArrowheads="1"/>
            </p:cNvSpPr>
            <p:nvPr/>
          </p:nvSpPr>
          <p:spPr bwMode="auto">
            <a:xfrm>
              <a:off x="5132" y="1555"/>
              <a:ext cx="7" cy="477"/>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902" name="Rectangle 1238"/>
            <p:cNvSpPr>
              <a:spLocks noChangeArrowheads="1"/>
            </p:cNvSpPr>
            <p:nvPr/>
          </p:nvSpPr>
          <p:spPr bwMode="auto">
            <a:xfrm>
              <a:off x="5139" y="1555"/>
              <a:ext cx="7" cy="477"/>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903" name="Rectangle 1239"/>
            <p:cNvSpPr>
              <a:spLocks noChangeArrowheads="1"/>
            </p:cNvSpPr>
            <p:nvPr/>
          </p:nvSpPr>
          <p:spPr bwMode="auto">
            <a:xfrm>
              <a:off x="5146" y="1555"/>
              <a:ext cx="7" cy="477"/>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904" name="Rectangle 1240"/>
            <p:cNvSpPr>
              <a:spLocks noChangeArrowheads="1"/>
            </p:cNvSpPr>
            <p:nvPr/>
          </p:nvSpPr>
          <p:spPr bwMode="auto">
            <a:xfrm>
              <a:off x="5153" y="1555"/>
              <a:ext cx="6" cy="477"/>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905" name="Rectangle 1241"/>
            <p:cNvSpPr>
              <a:spLocks noChangeArrowheads="1"/>
            </p:cNvSpPr>
            <p:nvPr/>
          </p:nvSpPr>
          <p:spPr bwMode="auto">
            <a:xfrm>
              <a:off x="5159" y="1555"/>
              <a:ext cx="7" cy="477"/>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906" name="Rectangle 1242"/>
            <p:cNvSpPr>
              <a:spLocks noChangeArrowheads="1"/>
            </p:cNvSpPr>
            <p:nvPr/>
          </p:nvSpPr>
          <p:spPr bwMode="auto">
            <a:xfrm>
              <a:off x="5166" y="1555"/>
              <a:ext cx="7" cy="477"/>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907" name="Rectangle 1243"/>
            <p:cNvSpPr>
              <a:spLocks noChangeArrowheads="1"/>
            </p:cNvSpPr>
            <p:nvPr/>
          </p:nvSpPr>
          <p:spPr bwMode="auto">
            <a:xfrm>
              <a:off x="5173" y="1555"/>
              <a:ext cx="7" cy="477"/>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908" name="Rectangle 1244"/>
            <p:cNvSpPr>
              <a:spLocks noChangeArrowheads="1"/>
            </p:cNvSpPr>
            <p:nvPr/>
          </p:nvSpPr>
          <p:spPr bwMode="auto">
            <a:xfrm>
              <a:off x="5180" y="1555"/>
              <a:ext cx="7" cy="477"/>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909" name="Rectangle 1245"/>
            <p:cNvSpPr>
              <a:spLocks noChangeArrowheads="1"/>
            </p:cNvSpPr>
            <p:nvPr/>
          </p:nvSpPr>
          <p:spPr bwMode="auto">
            <a:xfrm>
              <a:off x="5187" y="1555"/>
              <a:ext cx="6" cy="477"/>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910" name="Rectangle 1246"/>
            <p:cNvSpPr>
              <a:spLocks noChangeArrowheads="1"/>
            </p:cNvSpPr>
            <p:nvPr/>
          </p:nvSpPr>
          <p:spPr bwMode="auto">
            <a:xfrm>
              <a:off x="5024" y="1555"/>
              <a:ext cx="169" cy="477"/>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911" name="Rectangle 1247"/>
            <p:cNvSpPr>
              <a:spLocks noChangeArrowheads="1"/>
            </p:cNvSpPr>
            <p:nvPr/>
          </p:nvSpPr>
          <p:spPr bwMode="auto">
            <a:xfrm>
              <a:off x="5227" y="1586"/>
              <a:ext cx="7" cy="50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912" name="Rectangle 1248"/>
            <p:cNvSpPr>
              <a:spLocks noChangeArrowheads="1"/>
            </p:cNvSpPr>
            <p:nvPr/>
          </p:nvSpPr>
          <p:spPr bwMode="auto">
            <a:xfrm>
              <a:off x="5234" y="1586"/>
              <a:ext cx="7" cy="50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913" name="Rectangle 1249"/>
            <p:cNvSpPr>
              <a:spLocks noChangeArrowheads="1"/>
            </p:cNvSpPr>
            <p:nvPr/>
          </p:nvSpPr>
          <p:spPr bwMode="auto">
            <a:xfrm>
              <a:off x="5241" y="1586"/>
              <a:ext cx="7" cy="501"/>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914" name="Rectangle 1250"/>
            <p:cNvSpPr>
              <a:spLocks noChangeArrowheads="1"/>
            </p:cNvSpPr>
            <p:nvPr/>
          </p:nvSpPr>
          <p:spPr bwMode="auto">
            <a:xfrm>
              <a:off x="5248" y="1586"/>
              <a:ext cx="6" cy="50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915" name="Rectangle 1251"/>
            <p:cNvSpPr>
              <a:spLocks noChangeArrowheads="1"/>
            </p:cNvSpPr>
            <p:nvPr/>
          </p:nvSpPr>
          <p:spPr bwMode="auto">
            <a:xfrm>
              <a:off x="5254" y="1586"/>
              <a:ext cx="7" cy="50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916" name="Rectangle 1252"/>
            <p:cNvSpPr>
              <a:spLocks noChangeArrowheads="1"/>
            </p:cNvSpPr>
            <p:nvPr/>
          </p:nvSpPr>
          <p:spPr bwMode="auto">
            <a:xfrm>
              <a:off x="5261" y="1586"/>
              <a:ext cx="7" cy="50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917" name="Rectangle 1253"/>
            <p:cNvSpPr>
              <a:spLocks noChangeArrowheads="1"/>
            </p:cNvSpPr>
            <p:nvPr/>
          </p:nvSpPr>
          <p:spPr bwMode="auto">
            <a:xfrm>
              <a:off x="5268" y="1586"/>
              <a:ext cx="7" cy="50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918" name="Rectangle 1254"/>
            <p:cNvSpPr>
              <a:spLocks noChangeArrowheads="1"/>
            </p:cNvSpPr>
            <p:nvPr/>
          </p:nvSpPr>
          <p:spPr bwMode="auto">
            <a:xfrm>
              <a:off x="5275" y="1586"/>
              <a:ext cx="7" cy="50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919" name="Rectangle 1255"/>
            <p:cNvSpPr>
              <a:spLocks noChangeArrowheads="1"/>
            </p:cNvSpPr>
            <p:nvPr/>
          </p:nvSpPr>
          <p:spPr bwMode="auto">
            <a:xfrm>
              <a:off x="5282" y="1586"/>
              <a:ext cx="6" cy="50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920" name="Rectangle 1256"/>
            <p:cNvSpPr>
              <a:spLocks noChangeArrowheads="1"/>
            </p:cNvSpPr>
            <p:nvPr/>
          </p:nvSpPr>
          <p:spPr bwMode="auto">
            <a:xfrm>
              <a:off x="5288" y="1586"/>
              <a:ext cx="7" cy="50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921" name="Rectangle 1257"/>
            <p:cNvSpPr>
              <a:spLocks noChangeArrowheads="1"/>
            </p:cNvSpPr>
            <p:nvPr/>
          </p:nvSpPr>
          <p:spPr bwMode="auto">
            <a:xfrm>
              <a:off x="5295" y="1586"/>
              <a:ext cx="7" cy="50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922" name="Rectangle 1258"/>
            <p:cNvSpPr>
              <a:spLocks noChangeArrowheads="1"/>
            </p:cNvSpPr>
            <p:nvPr/>
          </p:nvSpPr>
          <p:spPr bwMode="auto">
            <a:xfrm>
              <a:off x="5302" y="1586"/>
              <a:ext cx="7" cy="50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923" name="Rectangle 1259"/>
            <p:cNvSpPr>
              <a:spLocks noChangeArrowheads="1"/>
            </p:cNvSpPr>
            <p:nvPr/>
          </p:nvSpPr>
          <p:spPr bwMode="auto">
            <a:xfrm>
              <a:off x="5309" y="1586"/>
              <a:ext cx="7" cy="501"/>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6924" name="Rectangle 1260"/>
            <p:cNvSpPr>
              <a:spLocks noChangeArrowheads="1"/>
            </p:cNvSpPr>
            <p:nvPr/>
          </p:nvSpPr>
          <p:spPr bwMode="auto">
            <a:xfrm>
              <a:off x="5316" y="1586"/>
              <a:ext cx="6" cy="50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925" name="Rectangle 1261"/>
            <p:cNvSpPr>
              <a:spLocks noChangeArrowheads="1"/>
            </p:cNvSpPr>
            <p:nvPr/>
          </p:nvSpPr>
          <p:spPr bwMode="auto">
            <a:xfrm>
              <a:off x="5322" y="1586"/>
              <a:ext cx="7" cy="50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926" name="Rectangle 1262"/>
            <p:cNvSpPr>
              <a:spLocks noChangeArrowheads="1"/>
            </p:cNvSpPr>
            <p:nvPr/>
          </p:nvSpPr>
          <p:spPr bwMode="auto">
            <a:xfrm>
              <a:off x="5329" y="1586"/>
              <a:ext cx="7" cy="50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927" name="Rectangle 1263"/>
            <p:cNvSpPr>
              <a:spLocks noChangeArrowheads="1"/>
            </p:cNvSpPr>
            <p:nvPr/>
          </p:nvSpPr>
          <p:spPr bwMode="auto">
            <a:xfrm>
              <a:off x="5336" y="1586"/>
              <a:ext cx="7" cy="50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928" name="Rectangle 1264"/>
            <p:cNvSpPr>
              <a:spLocks noChangeArrowheads="1"/>
            </p:cNvSpPr>
            <p:nvPr/>
          </p:nvSpPr>
          <p:spPr bwMode="auto">
            <a:xfrm>
              <a:off x="5343" y="1586"/>
              <a:ext cx="6" cy="50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929" name="Rectangle 1265"/>
            <p:cNvSpPr>
              <a:spLocks noChangeArrowheads="1"/>
            </p:cNvSpPr>
            <p:nvPr/>
          </p:nvSpPr>
          <p:spPr bwMode="auto">
            <a:xfrm>
              <a:off x="5349" y="1586"/>
              <a:ext cx="7" cy="50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930" name="Rectangle 1266"/>
            <p:cNvSpPr>
              <a:spLocks noChangeArrowheads="1"/>
            </p:cNvSpPr>
            <p:nvPr/>
          </p:nvSpPr>
          <p:spPr bwMode="auto">
            <a:xfrm>
              <a:off x="5356" y="1586"/>
              <a:ext cx="7" cy="50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931" name="Rectangle 1267"/>
            <p:cNvSpPr>
              <a:spLocks noChangeArrowheads="1"/>
            </p:cNvSpPr>
            <p:nvPr/>
          </p:nvSpPr>
          <p:spPr bwMode="auto">
            <a:xfrm>
              <a:off x="5363" y="1586"/>
              <a:ext cx="7" cy="50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932" name="Rectangle 1268"/>
            <p:cNvSpPr>
              <a:spLocks noChangeArrowheads="1"/>
            </p:cNvSpPr>
            <p:nvPr/>
          </p:nvSpPr>
          <p:spPr bwMode="auto">
            <a:xfrm>
              <a:off x="5370" y="1586"/>
              <a:ext cx="7" cy="50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933" name="Rectangle 1269"/>
            <p:cNvSpPr>
              <a:spLocks noChangeArrowheads="1"/>
            </p:cNvSpPr>
            <p:nvPr/>
          </p:nvSpPr>
          <p:spPr bwMode="auto">
            <a:xfrm>
              <a:off x="5377" y="1586"/>
              <a:ext cx="6" cy="501"/>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934" name="Rectangle 1270"/>
            <p:cNvSpPr>
              <a:spLocks noChangeArrowheads="1"/>
            </p:cNvSpPr>
            <p:nvPr/>
          </p:nvSpPr>
          <p:spPr bwMode="auto">
            <a:xfrm>
              <a:off x="5383" y="1586"/>
              <a:ext cx="7" cy="50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935" name="Rectangle 1271"/>
            <p:cNvSpPr>
              <a:spLocks noChangeArrowheads="1"/>
            </p:cNvSpPr>
            <p:nvPr/>
          </p:nvSpPr>
          <p:spPr bwMode="auto">
            <a:xfrm>
              <a:off x="5390" y="1586"/>
              <a:ext cx="7" cy="50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936" name="Rectangle 1272"/>
            <p:cNvSpPr>
              <a:spLocks noChangeArrowheads="1"/>
            </p:cNvSpPr>
            <p:nvPr/>
          </p:nvSpPr>
          <p:spPr bwMode="auto">
            <a:xfrm>
              <a:off x="5227" y="1586"/>
              <a:ext cx="170" cy="501"/>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937" name="Rectangle 1273"/>
            <p:cNvSpPr>
              <a:spLocks noChangeArrowheads="1"/>
            </p:cNvSpPr>
            <p:nvPr/>
          </p:nvSpPr>
          <p:spPr bwMode="auto">
            <a:xfrm>
              <a:off x="5431" y="1610"/>
              <a:ext cx="7" cy="50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938" name="Rectangle 1274"/>
            <p:cNvSpPr>
              <a:spLocks noChangeArrowheads="1"/>
            </p:cNvSpPr>
            <p:nvPr/>
          </p:nvSpPr>
          <p:spPr bwMode="auto">
            <a:xfrm>
              <a:off x="5438" y="1610"/>
              <a:ext cx="7" cy="50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939" name="Rectangle 1275"/>
            <p:cNvSpPr>
              <a:spLocks noChangeArrowheads="1"/>
            </p:cNvSpPr>
            <p:nvPr/>
          </p:nvSpPr>
          <p:spPr bwMode="auto">
            <a:xfrm>
              <a:off x="5445" y="1610"/>
              <a:ext cx="6" cy="501"/>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940" name="Rectangle 1276"/>
            <p:cNvSpPr>
              <a:spLocks noChangeArrowheads="1"/>
            </p:cNvSpPr>
            <p:nvPr/>
          </p:nvSpPr>
          <p:spPr bwMode="auto">
            <a:xfrm>
              <a:off x="5451" y="1610"/>
              <a:ext cx="7" cy="50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941" name="Rectangle 1277"/>
            <p:cNvSpPr>
              <a:spLocks noChangeArrowheads="1"/>
            </p:cNvSpPr>
            <p:nvPr/>
          </p:nvSpPr>
          <p:spPr bwMode="auto">
            <a:xfrm>
              <a:off x="5458" y="1610"/>
              <a:ext cx="7" cy="50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942" name="Rectangle 1278"/>
            <p:cNvSpPr>
              <a:spLocks noChangeArrowheads="1"/>
            </p:cNvSpPr>
            <p:nvPr/>
          </p:nvSpPr>
          <p:spPr bwMode="auto">
            <a:xfrm>
              <a:off x="5465" y="1610"/>
              <a:ext cx="7" cy="50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943" name="Rectangle 1279"/>
            <p:cNvSpPr>
              <a:spLocks noChangeArrowheads="1"/>
            </p:cNvSpPr>
            <p:nvPr/>
          </p:nvSpPr>
          <p:spPr bwMode="auto">
            <a:xfrm>
              <a:off x="5472" y="1610"/>
              <a:ext cx="7" cy="50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944" name="Rectangle 1280"/>
            <p:cNvSpPr>
              <a:spLocks noChangeArrowheads="1"/>
            </p:cNvSpPr>
            <p:nvPr/>
          </p:nvSpPr>
          <p:spPr bwMode="auto">
            <a:xfrm>
              <a:off x="5479" y="1610"/>
              <a:ext cx="6" cy="50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945" name="Rectangle 1281"/>
            <p:cNvSpPr>
              <a:spLocks noChangeArrowheads="1"/>
            </p:cNvSpPr>
            <p:nvPr/>
          </p:nvSpPr>
          <p:spPr bwMode="auto">
            <a:xfrm>
              <a:off x="5485" y="1610"/>
              <a:ext cx="7" cy="50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946" name="Rectangle 1282"/>
            <p:cNvSpPr>
              <a:spLocks noChangeArrowheads="1"/>
            </p:cNvSpPr>
            <p:nvPr/>
          </p:nvSpPr>
          <p:spPr bwMode="auto">
            <a:xfrm>
              <a:off x="5492" y="1610"/>
              <a:ext cx="7" cy="50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947" name="Rectangle 1283"/>
            <p:cNvSpPr>
              <a:spLocks noChangeArrowheads="1"/>
            </p:cNvSpPr>
            <p:nvPr/>
          </p:nvSpPr>
          <p:spPr bwMode="auto">
            <a:xfrm>
              <a:off x="5499" y="1610"/>
              <a:ext cx="7" cy="50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948" name="Rectangle 1284"/>
            <p:cNvSpPr>
              <a:spLocks noChangeArrowheads="1"/>
            </p:cNvSpPr>
            <p:nvPr/>
          </p:nvSpPr>
          <p:spPr bwMode="auto">
            <a:xfrm>
              <a:off x="5506" y="1610"/>
              <a:ext cx="6" cy="50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949" name="Rectangle 1285"/>
            <p:cNvSpPr>
              <a:spLocks noChangeArrowheads="1"/>
            </p:cNvSpPr>
            <p:nvPr/>
          </p:nvSpPr>
          <p:spPr bwMode="auto">
            <a:xfrm>
              <a:off x="5512" y="1610"/>
              <a:ext cx="7" cy="501"/>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6950" name="Rectangle 1286"/>
            <p:cNvSpPr>
              <a:spLocks noChangeArrowheads="1"/>
            </p:cNvSpPr>
            <p:nvPr/>
          </p:nvSpPr>
          <p:spPr bwMode="auto">
            <a:xfrm>
              <a:off x="5519" y="1610"/>
              <a:ext cx="7" cy="50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951" name="Rectangle 1287"/>
            <p:cNvSpPr>
              <a:spLocks noChangeArrowheads="1"/>
            </p:cNvSpPr>
            <p:nvPr/>
          </p:nvSpPr>
          <p:spPr bwMode="auto">
            <a:xfrm>
              <a:off x="5526" y="1610"/>
              <a:ext cx="7" cy="50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952" name="Rectangle 1288"/>
            <p:cNvSpPr>
              <a:spLocks noChangeArrowheads="1"/>
            </p:cNvSpPr>
            <p:nvPr/>
          </p:nvSpPr>
          <p:spPr bwMode="auto">
            <a:xfrm>
              <a:off x="5533" y="1610"/>
              <a:ext cx="7" cy="50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953" name="Rectangle 1289"/>
            <p:cNvSpPr>
              <a:spLocks noChangeArrowheads="1"/>
            </p:cNvSpPr>
            <p:nvPr/>
          </p:nvSpPr>
          <p:spPr bwMode="auto">
            <a:xfrm>
              <a:off x="5540" y="1610"/>
              <a:ext cx="6" cy="50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954" name="Rectangle 1290"/>
            <p:cNvSpPr>
              <a:spLocks noChangeArrowheads="1"/>
            </p:cNvSpPr>
            <p:nvPr/>
          </p:nvSpPr>
          <p:spPr bwMode="auto">
            <a:xfrm>
              <a:off x="5546" y="1610"/>
              <a:ext cx="7" cy="50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955" name="Rectangle 1291"/>
            <p:cNvSpPr>
              <a:spLocks noChangeArrowheads="1"/>
            </p:cNvSpPr>
            <p:nvPr/>
          </p:nvSpPr>
          <p:spPr bwMode="auto">
            <a:xfrm>
              <a:off x="5553" y="1610"/>
              <a:ext cx="7" cy="50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956" name="Rectangle 1292"/>
            <p:cNvSpPr>
              <a:spLocks noChangeArrowheads="1"/>
            </p:cNvSpPr>
            <p:nvPr/>
          </p:nvSpPr>
          <p:spPr bwMode="auto">
            <a:xfrm>
              <a:off x="5560" y="1610"/>
              <a:ext cx="7" cy="50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957" name="Rectangle 1293"/>
            <p:cNvSpPr>
              <a:spLocks noChangeArrowheads="1"/>
            </p:cNvSpPr>
            <p:nvPr/>
          </p:nvSpPr>
          <p:spPr bwMode="auto">
            <a:xfrm>
              <a:off x="5567" y="1610"/>
              <a:ext cx="7" cy="50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958" name="Rectangle 1294"/>
            <p:cNvSpPr>
              <a:spLocks noChangeArrowheads="1"/>
            </p:cNvSpPr>
            <p:nvPr/>
          </p:nvSpPr>
          <p:spPr bwMode="auto">
            <a:xfrm>
              <a:off x="5574" y="1610"/>
              <a:ext cx="6" cy="50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959" name="Rectangle 1295"/>
            <p:cNvSpPr>
              <a:spLocks noChangeArrowheads="1"/>
            </p:cNvSpPr>
            <p:nvPr/>
          </p:nvSpPr>
          <p:spPr bwMode="auto">
            <a:xfrm>
              <a:off x="5580" y="1610"/>
              <a:ext cx="7" cy="501"/>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960" name="Rectangle 1296"/>
            <p:cNvSpPr>
              <a:spLocks noChangeArrowheads="1"/>
            </p:cNvSpPr>
            <p:nvPr/>
          </p:nvSpPr>
          <p:spPr bwMode="auto">
            <a:xfrm>
              <a:off x="5587" y="1610"/>
              <a:ext cx="7" cy="50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961" name="Rectangle 1297"/>
            <p:cNvSpPr>
              <a:spLocks noChangeArrowheads="1"/>
            </p:cNvSpPr>
            <p:nvPr/>
          </p:nvSpPr>
          <p:spPr bwMode="auto">
            <a:xfrm>
              <a:off x="5594" y="1610"/>
              <a:ext cx="7" cy="50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962" name="Rectangle 1298"/>
            <p:cNvSpPr>
              <a:spLocks noChangeArrowheads="1"/>
            </p:cNvSpPr>
            <p:nvPr/>
          </p:nvSpPr>
          <p:spPr bwMode="auto">
            <a:xfrm>
              <a:off x="5431" y="1610"/>
              <a:ext cx="170" cy="501"/>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963" name="Rectangle 1299"/>
            <p:cNvSpPr>
              <a:spLocks noChangeArrowheads="1"/>
            </p:cNvSpPr>
            <p:nvPr/>
          </p:nvSpPr>
          <p:spPr bwMode="auto">
            <a:xfrm>
              <a:off x="5635" y="1586"/>
              <a:ext cx="6" cy="465"/>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964" name="Rectangle 1300"/>
            <p:cNvSpPr>
              <a:spLocks noChangeArrowheads="1"/>
            </p:cNvSpPr>
            <p:nvPr/>
          </p:nvSpPr>
          <p:spPr bwMode="auto">
            <a:xfrm>
              <a:off x="5641" y="1586"/>
              <a:ext cx="7" cy="465"/>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965" name="Rectangle 1301"/>
            <p:cNvSpPr>
              <a:spLocks noChangeArrowheads="1"/>
            </p:cNvSpPr>
            <p:nvPr/>
          </p:nvSpPr>
          <p:spPr bwMode="auto">
            <a:xfrm>
              <a:off x="5648" y="1586"/>
              <a:ext cx="7" cy="465"/>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966" name="Rectangle 1302"/>
            <p:cNvSpPr>
              <a:spLocks noChangeArrowheads="1"/>
            </p:cNvSpPr>
            <p:nvPr/>
          </p:nvSpPr>
          <p:spPr bwMode="auto">
            <a:xfrm>
              <a:off x="5655" y="1586"/>
              <a:ext cx="7" cy="465"/>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967" name="Rectangle 1303"/>
            <p:cNvSpPr>
              <a:spLocks noChangeArrowheads="1"/>
            </p:cNvSpPr>
            <p:nvPr/>
          </p:nvSpPr>
          <p:spPr bwMode="auto">
            <a:xfrm>
              <a:off x="5662" y="1586"/>
              <a:ext cx="7" cy="465"/>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968" name="Rectangle 1304"/>
            <p:cNvSpPr>
              <a:spLocks noChangeArrowheads="1"/>
            </p:cNvSpPr>
            <p:nvPr/>
          </p:nvSpPr>
          <p:spPr bwMode="auto">
            <a:xfrm>
              <a:off x="5669" y="1586"/>
              <a:ext cx="6" cy="465"/>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969" name="Rectangle 1305"/>
            <p:cNvSpPr>
              <a:spLocks noChangeArrowheads="1"/>
            </p:cNvSpPr>
            <p:nvPr/>
          </p:nvSpPr>
          <p:spPr bwMode="auto">
            <a:xfrm>
              <a:off x="5675" y="1586"/>
              <a:ext cx="7" cy="465"/>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970" name="Rectangle 1306"/>
            <p:cNvSpPr>
              <a:spLocks noChangeArrowheads="1"/>
            </p:cNvSpPr>
            <p:nvPr/>
          </p:nvSpPr>
          <p:spPr bwMode="auto">
            <a:xfrm>
              <a:off x="5682" y="1586"/>
              <a:ext cx="7" cy="465"/>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971" name="Rectangle 1307"/>
            <p:cNvSpPr>
              <a:spLocks noChangeArrowheads="1"/>
            </p:cNvSpPr>
            <p:nvPr/>
          </p:nvSpPr>
          <p:spPr bwMode="auto">
            <a:xfrm>
              <a:off x="5689" y="1586"/>
              <a:ext cx="7" cy="465"/>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972" name="Rectangle 1308"/>
            <p:cNvSpPr>
              <a:spLocks noChangeArrowheads="1"/>
            </p:cNvSpPr>
            <p:nvPr/>
          </p:nvSpPr>
          <p:spPr bwMode="auto">
            <a:xfrm>
              <a:off x="5696" y="1586"/>
              <a:ext cx="7" cy="465"/>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973" name="Rectangle 1309"/>
            <p:cNvSpPr>
              <a:spLocks noChangeArrowheads="1"/>
            </p:cNvSpPr>
            <p:nvPr/>
          </p:nvSpPr>
          <p:spPr bwMode="auto">
            <a:xfrm>
              <a:off x="5703" y="1586"/>
              <a:ext cx="6" cy="465"/>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974" name="Rectangle 1310"/>
            <p:cNvSpPr>
              <a:spLocks noChangeArrowheads="1"/>
            </p:cNvSpPr>
            <p:nvPr/>
          </p:nvSpPr>
          <p:spPr bwMode="auto">
            <a:xfrm>
              <a:off x="5709" y="1586"/>
              <a:ext cx="7" cy="465"/>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975" name="Rectangle 1311"/>
            <p:cNvSpPr>
              <a:spLocks noChangeArrowheads="1"/>
            </p:cNvSpPr>
            <p:nvPr/>
          </p:nvSpPr>
          <p:spPr bwMode="auto">
            <a:xfrm>
              <a:off x="5716" y="1586"/>
              <a:ext cx="7" cy="465"/>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6976" name="Rectangle 1312"/>
            <p:cNvSpPr>
              <a:spLocks noChangeArrowheads="1"/>
            </p:cNvSpPr>
            <p:nvPr/>
          </p:nvSpPr>
          <p:spPr bwMode="auto">
            <a:xfrm>
              <a:off x="5723" y="1586"/>
              <a:ext cx="7" cy="465"/>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977" name="Rectangle 1313"/>
            <p:cNvSpPr>
              <a:spLocks noChangeArrowheads="1"/>
            </p:cNvSpPr>
            <p:nvPr/>
          </p:nvSpPr>
          <p:spPr bwMode="auto">
            <a:xfrm>
              <a:off x="5730" y="1586"/>
              <a:ext cx="7" cy="465"/>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978" name="Rectangle 1314"/>
            <p:cNvSpPr>
              <a:spLocks noChangeArrowheads="1"/>
            </p:cNvSpPr>
            <p:nvPr/>
          </p:nvSpPr>
          <p:spPr bwMode="auto">
            <a:xfrm>
              <a:off x="5737" y="1586"/>
              <a:ext cx="6" cy="465"/>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979" name="Rectangle 1315"/>
            <p:cNvSpPr>
              <a:spLocks noChangeArrowheads="1"/>
            </p:cNvSpPr>
            <p:nvPr/>
          </p:nvSpPr>
          <p:spPr bwMode="auto">
            <a:xfrm>
              <a:off x="5743" y="1586"/>
              <a:ext cx="7" cy="465"/>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980" name="Rectangle 1316"/>
            <p:cNvSpPr>
              <a:spLocks noChangeArrowheads="1"/>
            </p:cNvSpPr>
            <p:nvPr/>
          </p:nvSpPr>
          <p:spPr bwMode="auto">
            <a:xfrm>
              <a:off x="5750" y="1586"/>
              <a:ext cx="7" cy="465"/>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981" name="Rectangle 1317"/>
            <p:cNvSpPr>
              <a:spLocks noChangeArrowheads="1"/>
            </p:cNvSpPr>
            <p:nvPr/>
          </p:nvSpPr>
          <p:spPr bwMode="auto">
            <a:xfrm>
              <a:off x="5757" y="1586"/>
              <a:ext cx="7" cy="465"/>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982" name="Rectangle 1318"/>
            <p:cNvSpPr>
              <a:spLocks noChangeArrowheads="1"/>
            </p:cNvSpPr>
            <p:nvPr/>
          </p:nvSpPr>
          <p:spPr bwMode="auto">
            <a:xfrm>
              <a:off x="5764" y="1586"/>
              <a:ext cx="7" cy="465"/>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983" name="Rectangle 1319"/>
            <p:cNvSpPr>
              <a:spLocks noChangeArrowheads="1"/>
            </p:cNvSpPr>
            <p:nvPr/>
          </p:nvSpPr>
          <p:spPr bwMode="auto">
            <a:xfrm>
              <a:off x="5771" y="1586"/>
              <a:ext cx="6" cy="465"/>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984" name="Rectangle 1320"/>
            <p:cNvSpPr>
              <a:spLocks noChangeArrowheads="1"/>
            </p:cNvSpPr>
            <p:nvPr/>
          </p:nvSpPr>
          <p:spPr bwMode="auto">
            <a:xfrm>
              <a:off x="5777" y="1586"/>
              <a:ext cx="7" cy="465"/>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985" name="Rectangle 1321"/>
            <p:cNvSpPr>
              <a:spLocks noChangeArrowheads="1"/>
            </p:cNvSpPr>
            <p:nvPr/>
          </p:nvSpPr>
          <p:spPr bwMode="auto">
            <a:xfrm>
              <a:off x="5784" y="1586"/>
              <a:ext cx="7" cy="465"/>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986" name="Rectangle 1322"/>
            <p:cNvSpPr>
              <a:spLocks noChangeArrowheads="1"/>
            </p:cNvSpPr>
            <p:nvPr/>
          </p:nvSpPr>
          <p:spPr bwMode="auto">
            <a:xfrm>
              <a:off x="5791" y="1586"/>
              <a:ext cx="7" cy="465"/>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987" name="Rectangle 1323"/>
            <p:cNvSpPr>
              <a:spLocks noChangeArrowheads="1"/>
            </p:cNvSpPr>
            <p:nvPr/>
          </p:nvSpPr>
          <p:spPr bwMode="auto">
            <a:xfrm>
              <a:off x="5798" y="1586"/>
              <a:ext cx="6" cy="465"/>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988" name="Rectangle 1324"/>
            <p:cNvSpPr>
              <a:spLocks noChangeArrowheads="1"/>
            </p:cNvSpPr>
            <p:nvPr/>
          </p:nvSpPr>
          <p:spPr bwMode="auto">
            <a:xfrm>
              <a:off x="5635" y="1586"/>
              <a:ext cx="169" cy="465"/>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989" name="Rectangle 1325"/>
            <p:cNvSpPr>
              <a:spLocks noChangeArrowheads="1"/>
            </p:cNvSpPr>
            <p:nvPr/>
          </p:nvSpPr>
          <p:spPr bwMode="auto">
            <a:xfrm>
              <a:off x="5838" y="1567"/>
              <a:ext cx="7" cy="453"/>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990" name="Rectangle 1326"/>
            <p:cNvSpPr>
              <a:spLocks noChangeArrowheads="1"/>
            </p:cNvSpPr>
            <p:nvPr/>
          </p:nvSpPr>
          <p:spPr bwMode="auto">
            <a:xfrm>
              <a:off x="5845" y="1567"/>
              <a:ext cx="7" cy="453"/>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991" name="Rectangle 1327"/>
            <p:cNvSpPr>
              <a:spLocks noChangeArrowheads="1"/>
            </p:cNvSpPr>
            <p:nvPr/>
          </p:nvSpPr>
          <p:spPr bwMode="auto">
            <a:xfrm>
              <a:off x="5852" y="1567"/>
              <a:ext cx="7" cy="453"/>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992" name="Rectangle 1328"/>
            <p:cNvSpPr>
              <a:spLocks noChangeArrowheads="1"/>
            </p:cNvSpPr>
            <p:nvPr/>
          </p:nvSpPr>
          <p:spPr bwMode="auto">
            <a:xfrm>
              <a:off x="5859" y="1567"/>
              <a:ext cx="7" cy="453"/>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993" name="Rectangle 1329"/>
            <p:cNvSpPr>
              <a:spLocks noChangeArrowheads="1"/>
            </p:cNvSpPr>
            <p:nvPr/>
          </p:nvSpPr>
          <p:spPr bwMode="auto">
            <a:xfrm>
              <a:off x="5866" y="1567"/>
              <a:ext cx="6" cy="453"/>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994" name="Rectangle 1330"/>
            <p:cNvSpPr>
              <a:spLocks noChangeArrowheads="1"/>
            </p:cNvSpPr>
            <p:nvPr/>
          </p:nvSpPr>
          <p:spPr bwMode="auto">
            <a:xfrm>
              <a:off x="5872" y="1567"/>
              <a:ext cx="7" cy="453"/>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995" name="Rectangle 1331"/>
            <p:cNvSpPr>
              <a:spLocks noChangeArrowheads="1"/>
            </p:cNvSpPr>
            <p:nvPr/>
          </p:nvSpPr>
          <p:spPr bwMode="auto">
            <a:xfrm>
              <a:off x="5879" y="1567"/>
              <a:ext cx="7" cy="453"/>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996" name="Rectangle 1332"/>
            <p:cNvSpPr>
              <a:spLocks noChangeArrowheads="1"/>
            </p:cNvSpPr>
            <p:nvPr/>
          </p:nvSpPr>
          <p:spPr bwMode="auto">
            <a:xfrm>
              <a:off x="5886" y="1567"/>
              <a:ext cx="7" cy="453"/>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997" name="Rectangle 1333"/>
            <p:cNvSpPr>
              <a:spLocks noChangeArrowheads="1"/>
            </p:cNvSpPr>
            <p:nvPr/>
          </p:nvSpPr>
          <p:spPr bwMode="auto">
            <a:xfrm>
              <a:off x="5893" y="1567"/>
              <a:ext cx="7" cy="453"/>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998" name="Rectangle 1334"/>
            <p:cNvSpPr>
              <a:spLocks noChangeArrowheads="1"/>
            </p:cNvSpPr>
            <p:nvPr/>
          </p:nvSpPr>
          <p:spPr bwMode="auto">
            <a:xfrm>
              <a:off x="5900" y="1567"/>
              <a:ext cx="6" cy="453"/>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999" name="Rectangle 1335"/>
            <p:cNvSpPr>
              <a:spLocks noChangeArrowheads="1"/>
            </p:cNvSpPr>
            <p:nvPr/>
          </p:nvSpPr>
          <p:spPr bwMode="auto">
            <a:xfrm>
              <a:off x="5906" y="1567"/>
              <a:ext cx="7" cy="453"/>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7000" name="Rectangle 1336"/>
            <p:cNvSpPr>
              <a:spLocks noChangeArrowheads="1"/>
            </p:cNvSpPr>
            <p:nvPr/>
          </p:nvSpPr>
          <p:spPr bwMode="auto">
            <a:xfrm>
              <a:off x="5913" y="1567"/>
              <a:ext cx="7" cy="453"/>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7001" name="Rectangle 1337"/>
            <p:cNvSpPr>
              <a:spLocks noChangeArrowheads="1"/>
            </p:cNvSpPr>
            <p:nvPr/>
          </p:nvSpPr>
          <p:spPr bwMode="auto">
            <a:xfrm>
              <a:off x="5920" y="1567"/>
              <a:ext cx="7" cy="453"/>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7002" name="Rectangle 1338"/>
            <p:cNvSpPr>
              <a:spLocks noChangeArrowheads="1"/>
            </p:cNvSpPr>
            <p:nvPr/>
          </p:nvSpPr>
          <p:spPr bwMode="auto">
            <a:xfrm>
              <a:off x="5927" y="1567"/>
              <a:ext cx="6" cy="453"/>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7003" name="Rectangle 1339"/>
            <p:cNvSpPr>
              <a:spLocks noChangeArrowheads="1"/>
            </p:cNvSpPr>
            <p:nvPr/>
          </p:nvSpPr>
          <p:spPr bwMode="auto">
            <a:xfrm>
              <a:off x="5933" y="1567"/>
              <a:ext cx="7" cy="453"/>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7004" name="Rectangle 1340"/>
            <p:cNvSpPr>
              <a:spLocks noChangeArrowheads="1"/>
            </p:cNvSpPr>
            <p:nvPr/>
          </p:nvSpPr>
          <p:spPr bwMode="auto">
            <a:xfrm>
              <a:off x="5940" y="1567"/>
              <a:ext cx="7" cy="453"/>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7005" name="Rectangle 1341"/>
            <p:cNvSpPr>
              <a:spLocks noChangeArrowheads="1"/>
            </p:cNvSpPr>
            <p:nvPr/>
          </p:nvSpPr>
          <p:spPr bwMode="auto">
            <a:xfrm>
              <a:off x="5947" y="1567"/>
              <a:ext cx="7" cy="453"/>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7006" name="Rectangle 1342"/>
            <p:cNvSpPr>
              <a:spLocks noChangeArrowheads="1"/>
            </p:cNvSpPr>
            <p:nvPr/>
          </p:nvSpPr>
          <p:spPr bwMode="auto">
            <a:xfrm>
              <a:off x="5954" y="1567"/>
              <a:ext cx="7" cy="453"/>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7007" name="Rectangle 1343"/>
            <p:cNvSpPr>
              <a:spLocks noChangeArrowheads="1"/>
            </p:cNvSpPr>
            <p:nvPr/>
          </p:nvSpPr>
          <p:spPr bwMode="auto">
            <a:xfrm>
              <a:off x="5961" y="1567"/>
              <a:ext cx="6" cy="453"/>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7008" name="Rectangle 1344"/>
            <p:cNvSpPr>
              <a:spLocks noChangeArrowheads="1"/>
            </p:cNvSpPr>
            <p:nvPr/>
          </p:nvSpPr>
          <p:spPr bwMode="auto">
            <a:xfrm>
              <a:off x="5967" y="1567"/>
              <a:ext cx="7" cy="453"/>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7009" name="Rectangle 1345"/>
            <p:cNvSpPr>
              <a:spLocks noChangeArrowheads="1"/>
            </p:cNvSpPr>
            <p:nvPr/>
          </p:nvSpPr>
          <p:spPr bwMode="auto">
            <a:xfrm>
              <a:off x="5974" y="1567"/>
              <a:ext cx="7" cy="453"/>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7010" name="Rectangle 1346"/>
            <p:cNvSpPr>
              <a:spLocks noChangeArrowheads="1"/>
            </p:cNvSpPr>
            <p:nvPr/>
          </p:nvSpPr>
          <p:spPr bwMode="auto">
            <a:xfrm>
              <a:off x="5981" y="1567"/>
              <a:ext cx="7" cy="453"/>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7011" name="Rectangle 1347"/>
            <p:cNvSpPr>
              <a:spLocks noChangeArrowheads="1"/>
            </p:cNvSpPr>
            <p:nvPr/>
          </p:nvSpPr>
          <p:spPr bwMode="auto">
            <a:xfrm>
              <a:off x="5988" y="1567"/>
              <a:ext cx="7" cy="453"/>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7012" name="Rectangle 1348"/>
            <p:cNvSpPr>
              <a:spLocks noChangeArrowheads="1"/>
            </p:cNvSpPr>
            <p:nvPr/>
          </p:nvSpPr>
          <p:spPr bwMode="auto">
            <a:xfrm>
              <a:off x="5995" y="1567"/>
              <a:ext cx="6" cy="453"/>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7013" name="Rectangle 1349"/>
            <p:cNvSpPr>
              <a:spLocks noChangeArrowheads="1"/>
            </p:cNvSpPr>
            <p:nvPr/>
          </p:nvSpPr>
          <p:spPr bwMode="auto">
            <a:xfrm>
              <a:off x="6001" y="1567"/>
              <a:ext cx="7" cy="453"/>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7014" name="Rectangle 1350"/>
            <p:cNvSpPr>
              <a:spLocks noChangeArrowheads="1"/>
            </p:cNvSpPr>
            <p:nvPr/>
          </p:nvSpPr>
          <p:spPr bwMode="auto">
            <a:xfrm>
              <a:off x="5838" y="1567"/>
              <a:ext cx="170" cy="453"/>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015" name="Rectangle 1351"/>
            <p:cNvSpPr>
              <a:spLocks noChangeArrowheads="1"/>
            </p:cNvSpPr>
            <p:nvPr/>
          </p:nvSpPr>
          <p:spPr bwMode="auto">
            <a:xfrm>
              <a:off x="6042" y="1573"/>
              <a:ext cx="7" cy="447"/>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7016" name="Rectangle 1352"/>
            <p:cNvSpPr>
              <a:spLocks noChangeArrowheads="1"/>
            </p:cNvSpPr>
            <p:nvPr/>
          </p:nvSpPr>
          <p:spPr bwMode="auto">
            <a:xfrm>
              <a:off x="6049" y="1573"/>
              <a:ext cx="7" cy="447"/>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7017" name="Rectangle 1353"/>
            <p:cNvSpPr>
              <a:spLocks noChangeArrowheads="1"/>
            </p:cNvSpPr>
            <p:nvPr/>
          </p:nvSpPr>
          <p:spPr bwMode="auto">
            <a:xfrm>
              <a:off x="6056" y="1573"/>
              <a:ext cx="6" cy="447"/>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7018" name="Rectangle 1354"/>
            <p:cNvSpPr>
              <a:spLocks noChangeArrowheads="1"/>
            </p:cNvSpPr>
            <p:nvPr/>
          </p:nvSpPr>
          <p:spPr bwMode="auto">
            <a:xfrm>
              <a:off x="6062" y="1573"/>
              <a:ext cx="7" cy="447"/>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7019" name="Rectangle 1355"/>
            <p:cNvSpPr>
              <a:spLocks noChangeArrowheads="1"/>
            </p:cNvSpPr>
            <p:nvPr/>
          </p:nvSpPr>
          <p:spPr bwMode="auto">
            <a:xfrm>
              <a:off x="6069" y="1573"/>
              <a:ext cx="7" cy="447"/>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7020" name="Rectangle 1356"/>
            <p:cNvSpPr>
              <a:spLocks noChangeArrowheads="1"/>
            </p:cNvSpPr>
            <p:nvPr/>
          </p:nvSpPr>
          <p:spPr bwMode="auto">
            <a:xfrm>
              <a:off x="6076" y="1573"/>
              <a:ext cx="7" cy="447"/>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7021" name="Rectangle 1357"/>
            <p:cNvSpPr>
              <a:spLocks noChangeArrowheads="1"/>
            </p:cNvSpPr>
            <p:nvPr/>
          </p:nvSpPr>
          <p:spPr bwMode="auto">
            <a:xfrm>
              <a:off x="6083" y="1573"/>
              <a:ext cx="7" cy="447"/>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7022" name="Rectangle 1358"/>
            <p:cNvSpPr>
              <a:spLocks noChangeArrowheads="1"/>
            </p:cNvSpPr>
            <p:nvPr/>
          </p:nvSpPr>
          <p:spPr bwMode="auto">
            <a:xfrm>
              <a:off x="6090" y="1573"/>
              <a:ext cx="6" cy="447"/>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7023" name="Rectangle 1359"/>
            <p:cNvSpPr>
              <a:spLocks noChangeArrowheads="1"/>
            </p:cNvSpPr>
            <p:nvPr/>
          </p:nvSpPr>
          <p:spPr bwMode="auto">
            <a:xfrm>
              <a:off x="6096" y="1573"/>
              <a:ext cx="7" cy="447"/>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7024" name="Rectangle 1360"/>
            <p:cNvSpPr>
              <a:spLocks noChangeArrowheads="1"/>
            </p:cNvSpPr>
            <p:nvPr/>
          </p:nvSpPr>
          <p:spPr bwMode="auto">
            <a:xfrm>
              <a:off x="6103" y="1573"/>
              <a:ext cx="7" cy="447"/>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7025" name="Rectangle 1361"/>
            <p:cNvSpPr>
              <a:spLocks noChangeArrowheads="1"/>
            </p:cNvSpPr>
            <p:nvPr/>
          </p:nvSpPr>
          <p:spPr bwMode="auto">
            <a:xfrm>
              <a:off x="6110" y="1573"/>
              <a:ext cx="7" cy="447"/>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7026" name="Rectangle 1362"/>
            <p:cNvSpPr>
              <a:spLocks noChangeArrowheads="1"/>
            </p:cNvSpPr>
            <p:nvPr/>
          </p:nvSpPr>
          <p:spPr bwMode="auto">
            <a:xfrm>
              <a:off x="6117" y="1573"/>
              <a:ext cx="7" cy="447"/>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7027" name="Rectangle 1363"/>
            <p:cNvSpPr>
              <a:spLocks noChangeArrowheads="1"/>
            </p:cNvSpPr>
            <p:nvPr/>
          </p:nvSpPr>
          <p:spPr bwMode="auto">
            <a:xfrm>
              <a:off x="6124" y="1573"/>
              <a:ext cx="6" cy="447"/>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7028" name="Rectangle 1364"/>
            <p:cNvSpPr>
              <a:spLocks noChangeArrowheads="1"/>
            </p:cNvSpPr>
            <p:nvPr/>
          </p:nvSpPr>
          <p:spPr bwMode="auto">
            <a:xfrm>
              <a:off x="6130" y="1573"/>
              <a:ext cx="7" cy="447"/>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7029" name="Rectangle 1365"/>
            <p:cNvSpPr>
              <a:spLocks noChangeArrowheads="1"/>
            </p:cNvSpPr>
            <p:nvPr/>
          </p:nvSpPr>
          <p:spPr bwMode="auto">
            <a:xfrm>
              <a:off x="6137" y="1573"/>
              <a:ext cx="7" cy="447"/>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7030" name="Rectangle 1366"/>
            <p:cNvSpPr>
              <a:spLocks noChangeArrowheads="1"/>
            </p:cNvSpPr>
            <p:nvPr/>
          </p:nvSpPr>
          <p:spPr bwMode="auto">
            <a:xfrm>
              <a:off x="6144" y="1573"/>
              <a:ext cx="7" cy="447"/>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7031" name="Rectangle 1367"/>
            <p:cNvSpPr>
              <a:spLocks noChangeArrowheads="1"/>
            </p:cNvSpPr>
            <p:nvPr/>
          </p:nvSpPr>
          <p:spPr bwMode="auto">
            <a:xfrm>
              <a:off x="6151" y="1573"/>
              <a:ext cx="7" cy="447"/>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7032" name="Rectangle 1368"/>
            <p:cNvSpPr>
              <a:spLocks noChangeArrowheads="1"/>
            </p:cNvSpPr>
            <p:nvPr/>
          </p:nvSpPr>
          <p:spPr bwMode="auto">
            <a:xfrm>
              <a:off x="6158" y="1573"/>
              <a:ext cx="6" cy="447"/>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7033" name="Rectangle 1369"/>
            <p:cNvSpPr>
              <a:spLocks noChangeArrowheads="1"/>
            </p:cNvSpPr>
            <p:nvPr/>
          </p:nvSpPr>
          <p:spPr bwMode="auto">
            <a:xfrm>
              <a:off x="6164" y="1573"/>
              <a:ext cx="7" cy="447"/>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7034" name="Rectangle 1370"/>
            <p:cNvSpPr>
              <a:spLocks noChangeArrowheads="1"/>
            </p:cNvSpPr>
            <p:nvPr/>
          </p:nvSpPr>
          <p:spPr bwMode="auto">
            <a:xfrm>
              <a:off x="6171" y="1573"/>
              <a:ext cx="7" cy="447"/>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7035" name="Rectangle 1371"/>
            <p:cNvSpPr>
              <a:spLocks noChangeArrowheads="1"/>
            </p:cNvSpPr>
            <p:nvPr/>
          </p:nvSpPr>
          <p:spPr bwMode="auto">
            <a:xfrm>
              <a:off x="6178" y="1573"/>
              <a:ext cx="7" cy="447"/>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7036" name="Rectangle 1372"/>
            <p:cNvSpPr>
              <a:spLocks noChangeArrowheads="1"/>
            </p:cNvSpPr>
            <p:nvPr/>
          </p:nvSpPr>
          <p:spPr bwMode="auto">
            <a:xfrm>
              <a:off x="6185" y="1573"/>
              <a:ext cx="7" cy="447"/>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7037" name="Rectangle 1373"/>
            <p:cNvSpPr>
              <a:spLocks noChangeArrowheads="1"/>
            </p:cNvSpPr>
            <p:nvPr/>
          </p:nvSpPr>
          <p:spPr bwMode="auto">
            <a:xfrm>
              <a:off x="6192" y="1573"/>
              <a:ext cx="6" cy="447"/>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7038" name="Rectangle 1374"/>
            <p:cNvSpPr>
              <a:spLocks noChangeArrowheads="1"/>
            </p:cNvSpPr>
            <p:nvPr/>
          </p:nvSpPr>
          <p:spPr bwMode="auto">
            <a:xfrm>
              <a:off x="6198" y="1573"/>
              <a:ext cx="7" cy="447"/>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7039" name="Rectangle 1375"/>
            <p:cNvSpPr>
              <a:spLocks noChangeArrowheads="1"/>
            </p:cNvSpPr>
            <p:nvPr/>
          </p:nvSpPr>
          <p:spPr bwMode="auto">
            <a:xfrm>
              <a:off x="6205" y="1573"/>
              <a:ext cx="7" cy="447"/>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7040" name="Rectangle 1376"/>
            <p:cNvSpPr>
              <a:spLocks noChangeArrowheads="1"/>
            </p:cNvSpPr>
            <p:nvPr/>
          </p:nvSpPr>
          <p:spPr bwMode="auto">
            <a:xfrm>
              <a:off x="6042" y="1573"/>
              <a:ext cx="170" cy="447"/>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041" name="Rectangle 1377"/>
            <p:cNvSpPr>
              <a:spLocks noChangeArrowheads="1"/>
            </p:cNvSpPr>
            <p:nvPr/>
          </p:nvSpPr>
          <p:spPr bwMode="auto">
            <a:xfrm>
              <a:off x="1160" y="2987"/>
              <a:ext cx="7" cy="6"/>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042" name="Rectangle 1378"/>
            <p:cNvSpPr>
              <a:spLocks noChangeArrowheads="1"/>
            </p:cNvSpPr>
            <p:nvPr/>
          </p:nvSpPr>
          <p:spPr bwMode="auto">
            <a:xfrm>
              <a:off x="1167" y="2987"/>
              <a:ext cx="6" cy="6"/>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043" name="Rectangle 1379"/>
            <p:cNvSpPr>
              <a:spLocks noChangeArrowheads="1"/>
            </p:cNvSpPr>
            <p:nvPr/>
          </p:nvSpPr>
          <p:spPr bwMode="auto">
            <a:xfrm>
              <a:off x="1173" y="2987"/>
              <a:ext cx="7" cy="6"/>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044" name="Rectangle 1380"/>
            <p:cNvSpPr>
              <a:spLocks noChangeArrowheads="1"/>
            </p:cNvSpPr>
            <p:nvPr/>
          </p:nvSpPr>
          <p:spPr bwMode="auto">
            <a:xfrm>
              <a:off x="1180" y="2987"/>
              <a:ext cx="7" cy="6"/>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045" name="Rectangle 1381"/>
            <p:cNvSpPr>
              <a:spLocks noChangeArrowheads="1"/>
            </p:cNvSpPr>
            <p:nvPr/>
          </p:nvSpPr>
          <p:spPr bwMode="auto">
            <a:xfrm>
              <a:off x="1187" y="2987"/>
              <a:ext cx="7" cy="6"/>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046" name="Rectangle 1382"/>
            <p:cNvSpPr>
              <a:spLocks noChangeArrowheads="1"/>
            </p:cNvSpPr>
            <p:nvPr/>
          </p:nvSpPr>
          <p:spPr bwMode="auto">
            <a:xfrm>
              <a:off x="1194" y="2987"/>
              <a:ext cx="7" cy="6"/>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047" name="Rectangle 1383"/>
            <p:cNvSpPr>
              <a:spLocks noChangeArrowheads="1"/>
            </p:cNvSpPr>
            <p:nvPr/>
          </p:nvSpPr>
          <p:spPr bwMode="auto">
            <a:xfrm>
              <a:off x="1201" y="2987"/>
              <a:ext cx="6" cy="6"/>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048" name="Rectangle 1384"/>
            <p:cNvSpPr>
              <a:spLocks noChangeArrowheads="1"/>
            </p:cNvSpPr>
            <p:nvPr/>
          </p:nvSpPr>
          <p:spPr bwMode="auto">
            <a:xfrm>
              <a:off x="1207" y="2987"/>
              <a:ext cx="7" cy="6"/>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049" name="Rectangle 1385"/>
            <p:cNvSpPr>
              <a:spLocks noChangeArrowheads="1"/>
            </p:cNvSpPr>
            <p:nvPr/>
          </p:nvSpPr>
          <p:spPr bwMode="auto">
            <a:xfrm>
              <a:off x="1214" y="2987"/>
              <a:ext cx="7" cy="6"/>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050" name="Rectangle 1386"/>
            <p:cNvSpPr>
              <a:spLocks noChangeArrowheads="1"/>
            </p:cNvSpPr>
            <p:nvPr/>
          </p:nvSpPr>
          <p:spPr bwMode="auto">
            <a:xfrm>
              <a:off x="1221" y="2987"/>
              <a:ext cx="7" cy="6"/>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051" name="Rectangle 1387"/>
            <p:cNvSpPr>
              <a:spLocks noChangeArrowheads="1"/>
            </p:cNvSpPr>
            <p:nvPr/>
          </p:nvSpPr>
          <p:spPr bwMode="auto">
            <a:xfrm>
              <a:off x="1228" y="2987"/>
              <a:ext cx="6" cy="6"/>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052" name="Rectangle 1388"/>
            <p:cNvSpPr>
              <a:spLocks noChangeArrowheads="1"/>
            </p:cNvSpPr>
            <p:nvPr/>
          </p:nvSpPr>
          <p:spPr bwMode="auto">
            <a:xfrm>
              <a:off x="1234" y="2987"/>
              <a:ext cx="7" cy="6"/>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053" name="Rectangle 1389"/>
            <p:cNvSpPr>
              <a:spLocks noChangeArrowheads="1"/>
            </p:cNvSpPr>
            <p:nvPr/>
          </p:nvSpPr>
          <p:spPr bwMode="auto">
            <a:xfrm>
              <a:off x="1241" y="2987"/>
              <a:ext cx="7" cy="6"/>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054" name="Rectangle 1390"/>
            <p:cNvSpPr>
              <a:spLocks noChangeArrowheads="1"/>
            </p:cNvSpPr>
            <p:nvPr/>
          </p:nvSpPr>
          <p:spPr bwMode="auto">
            <a:xfrm>
              <a:off x="1248" y="2987"/>
              <a:ext cx="7" cy="6"/>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055" name="Rectangle 1391"/>
            <p:cNvSpPr>
              <a:spLocks noChangeArrowheads="1"/>
            </p:cNvSpPr>
            <p:nvPr/>
          </p:nvSpPr>
          <p:spPr bwMode="auto">
            <a:xfrm>
              <a:off x="1255" y="2987"/>
              <a:ext cx="7" cy="6"/>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056" name="Rectangle 1392"/>
            <p:cNvSpPr>
              <a:spLocks noChangeArrowheads="1"/>
            </p:cNvSpPr>
            <p:nvPr/>
          </p:nvSpPr>
          <p:spPr bwMode="auto">
            <a:xfrm>
              <a:off x="1262" y="2987"/>
              <a:ext cx="6" cy="6"/>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057" name="Rectangle 1393"/>
            <p:cNvSpPr>
              <a:spLocks noChangeArrowheads="1"/>
            </p:cNvSpPr>
            <p:nvPr/>
          </p:nvSpPr>
          <p:spPr bwMode="auto">
            <a:xfrm>
              <a:off x="1268" y="2987"/>
              <a:ext cx="7" cy="6"/>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058" name="Rectangle 1394"/>
            <p:cNvSpPr>
              <a:spLocks noChangeArrowheads="1"/>
            </p:cNvSpPr>
            <p:nvPr/>
          </p:nvSpPr>
          <p:spPr bwMode="auto">
            <a:xfrm>
              <a:off x="1275" y="2987"/>
              <a:ext cx="7" cy="6"/>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059" name="Rectangle 1395"/>
            <p:cNvSpPr>
              <a:spLocks noChangeArrowheads="1"/>
            </p:cNvSpPr>
            <p:nvPr/>
          </p:nvSpPr>
          <p:spPr bwMode="auto">
            <a:xfrm>
              <a:off x="1282" y="2987"/>
              <a:ext cx="7" cy="6"/>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060" name="Rectangle 1396"/>
            <p:cNvSpPr>
              <a:spLocks noChangeArrowheads="1"/>
            </p:cNvSpPr>
            <p:nvPr/>
          </p:nvSpPr>
          <p:spPr bwMode="auto">
            <a:xfrm>
              <a:off x="1289" y="2987"/>
              <a:ext cx="7" cy="6"/>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061" name="Rectangle 1397"/>
            <p:cNvSpPr>
              <a:spLocks noChangeArrowheads="1"/>
            </p:cNvSpPr>
            <p:nvPr/>
          </p:nvSpPr>
          <p:spPr bwMode="auto">
            <a:xfrm>
              <a:off x="1296" y="2987"/>
              <a:ext cx="6" cy="6"/>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062" name="Rectangle 1398"/>
            <p:cNvSpPr>
              <a:spLocks noChangeArrowheads="1"/>
            </p:cNvSpPr>
            <p:nvPr/>
          </p:nvSpPr>
          <p:spPr bwMode="auto">
            <a:xfrm>
              <a:off x="1302" y="2987"/>
              <a:ext cx="7" cy="6"/>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063" name="Rectangle 1399"/>
            <p:cNvSpPr>
              <a:spLocks noChangeArrowheads="1"/>
            </p:cNvSpPr>
            <p:nvPr/>
          </p:nvSpPr>
          <p:spPr bwMode="auto">
            <a:xfrm>
              <a:off x="1309" y="2987"/>
              <a:ext cx="7" cy="6"/>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064" name="Rectangle 1400"/>
            <p:cNvSpPr>
              <a:spLocks noChangeArrowheads="1"/>
            </p:cNvSpPr>
            <p:nvPr/>
          </p:nvSpPr>
          <p:spPr bwMode="auto">
            <a:xfrm>
              <a:off x="1316" y="2987"/>
              <a:ext cx="7" cy="6"/>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065" name="Rectangle 1401"/>
            <p:cNvSpPr>
              <a:spLocks noChangeArrowheads="1"/>
            </p:cNvSpPr>
            <p:nvPr/>
          </p:nvSpPr>
          <p:spPr bwMode="auto">
            <a:xfrm>
              <a:off x="1323" y="2987"/>
              <a:ext cx="7" cy="6"/>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066" name="Rectangle 1402"/>
            <p:cNvSpPr>
              <a:spLocks noChangeArrowheads="1"/>
            </p:cNvSpPr>
            <p:nvPr/>
          </p:nvSpPr>
          <p:spPr bwMode="auto">
            <a:xfrm>
              <a:off x="1160" y="2987"/>
              <a:ext cx="170" cy="6"/>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067" name="Rectangle 1403"/>
            <p:cNvSpPr>
              <a:spLocks noChangeArrowheads="1"/>
            </p:cNvSpPr>
            <p:nvPr/>
          </p:nvSpPr>
          <p:spPr bwMode="auto">
            <a:xfrm>
              <a:off x="1363" y="2818"/>
              <a:ext cx="7" cy="12"/>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068" name="Rectangle 1404"/>
            <p:cNvSpPr>
              <a:spLocks noChangeArrowheads="1"/>
            </p:cNvSpPr>
            <p:nvPr/>
          </p:nvSpPr>
          <p:spPr bwMode="auto">
            <a:xfrm>
              <a:off x="1370" y="2818"/>
              <a:ext cx="7" cy="12"/>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069" name="Rectangle 1405"/>
            <p:cNvSpPr>
              <a:spLocks noChangeArrowheads="1"/>
            </p:cNvSpPr>
            <p:nvPr/>
          </p:nvSpPr>
          <p:spPr bwMode="auto">
            <a:xfrm>
              <a:off x="1377" y="2818"/>
              <a:ext cx="7" cy="12"/>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070" name="Rectangle 1406"/>
            <p:cNvSpPr>
              <a:spLocks noChangeArrowheads="1"/>
            </p:cNvSpPr>
            <p:nvPr/>
          </p:nvSpPr>
          <p:spPr bwMode="auto">
            <a:xfrm>
              <a:off x="1384" y="2818"/>
              <a:ext cx="7" cy="12"/>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071" name="Rectangle 1407"/>
            <p:cNvSpPr>
              <a:spLocks noChangeArrowheads="1"/>
            </p:cNvSpPr>
            <p:nvPr/>
          </p:nvSpPr>
          <p:spPr bwMode="auto">
            <a:xfrm>
              <a:off x="1391" y="2818"/>
              <a:ext cx="6" cy="12"/>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072" name="Rectangle 1408"/>
            <p:cNvSpPr>
              <a:spLocks noChangeArrowheads="1"/>
            </p:cNvSpPr>
            <p:nvPr/>
          </p:nvSpPr>
          <p:spPr bwMode="auto">
            <a:xfrm>
              <a:off x="1397" y="2818"/>
              <a:ext cx="7" cy="12"/>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073" name="Rectangle 1409"/>
            <p:cNvSpPr>
              <a:spLocks noChangeArrowheads="1"/>
            </p:cNvSpPr>
            <p:nvPr/>
          </p:nvSpPr>
          <p:spPr bwMode="auto">
            <a:xfrm>
              <a:off x="1404" y="2818"/>
              <a:ext cx="7" cy="12"/>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074" name="Rectangle 1410"/>
            <p:cNvSpPr>
              <a:spLocks noChangeArrowheads="1"/>
            </p:cNvSpPr>
            <p:nvPr/>
          </p:nvSpPr>
          <p:spPr bwMode="auto">
            <a:xfrm>
              <a:off x="1411" y="2818"/>
              <a:ext cx="7" cy="12"/>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075" name="Rectangle 1411"/>
            <p:cNvSpPr>
              <a:spLocks noChangeArrowheads="1"/>
            </p:cNvSpPr>
            <p:nvPr/>
          </p:nvSpPr>
          <p:spPr bwMode="auto">
            <a:xfrm>
              <a:off x="1418" y="2818"/>
              <a:ext cx="7" cy="12"/>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076" name="Rectangle 1412"/>
            <p:cNvSpPr>
              <a:spLocks noChangeArrowheads="1"/>
            </p:cNvSpPr>
            <p:nvPr/>
          </p:nvSpPr>
          <p:spPr bwMode="auto">
            <a:xfrm>
              <a:off x="1425" y="2818"/>
              <a:ext cx="6" cy="12"/>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077" name="Rectangle 1413"/>
            <p:cNvSpPr>
              <a:spLocks noChangeArrowheads="1"/>
            </p:cNvSpPr>
            <p:nvPr/>
          </p:nvSpPr>
          <p:spPr bwMode="auto">
            <a:xfrm>
              <a:off x="1431" y="2818"/>
              <a:ext cx="7" cy="12"/>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078" name="Rectangle 1414"/>
            <p:cNvSpPr>
              <a:spLocks noChangeArrowheads="1"/>
            </p:cNvSpPr>
            <p:nvPr/>
          </p:nvSpPr>
          <p:spPr bwMode="auto">
            <a:xfrm>
              <a:off x="1438" y="2818"/>
              <a:ext cx="7" cy="12"/>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079" name="Rectangle 1415"/>
            <p:cNvSpPr>
              <a:spLocks noChangeArrowheads="1"/>
            </p:cNvSpPr>
            <p:nvPr/>
          </p:nvSpPr>
          <p:spPr bwMode="auto">
            <a:xfrm>
              <a:off x="1445" y="2818"/>
              <a:ext cx="7" cy="12"/>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080" name="Rectangle 1416"/>
            <p:cNvSpPr>
              <a:spLocks noChangeArrowheads="1"/>
            </p:cNvSpPr>
            <p:nvPr/>
          </p:nvSpPr>
          <p:spPr bwMode="auto">
            <a:xfrm>
              <a:off x="1452" y="2818"/>
              <a:ext cx="7" cy="12"/>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081" name="Rectangle 1417"/>
            <p:cNvSpPr>
              <a:spLocks noChangeArrowheads="1"/>
            </p:cNvSpPr>
            <p:nvPr/>
          </p:nvSpPr>
          <p:spPr bwMode="auto">
            <a:xfrm>
              <a:off x="1459" y="2818"/>
              <a:ext cx="6" cy="12"/>
            </a:xfrm>
            <a:prstGeom prst="rect">
              <a:avLst/>
            </a:prstGeom>
            <a:solidFill>
              <a:srgbClr val="F80000"/>
            </a:solidFill>
            <a:ln w="9525">
              <a:noFill/>
              <a:miter lim="800000"/>
              <a:headEnd/>
              <a:tailEnd/>
            </a:ln>
          </p:spPr>
          <p:txBody>
            <a:bodyPr/>
            <a:lstStyle/>
            <a:p>
              <a:pPr>
                <a:defRPr/>
              </a:pPr>
              <a:endParaRPr lang="en-US">
                <a:latin typeface="Arial" charset="0"/>
              </a:endParaRPr>
            </a:p>
          </p:txBody>
        </p:sp>
      </p:grpSp>
      <p:grpSp>
        <p:nvGrpSpPr>
          <p:cNvPr id="86032" name="Group 1619"/>
          <p:cNvGrpSpPr>
            <a:grpSpLocks/>
          </p:cNvGrpSpPr>
          <p:nvPr/>
        </p:nvGrpSpPr>
        <p:grpSpPr bwMode="auto">
          <a:xfrm>
            <a:off x="3116264" y="1692275"/>
            <a:ext cx="2663825" cy="2800350"/>
            <a:chOff x="1363" y="1066"/>
            <a:chExt cx="1678" cy="1764"/>
          </a:xfrm>
        </p:grpSpPr>
        <p:sp>
          <p:nvSpPr>
            <p:cNvPr id="627083" name="Rectangle 1419"/>
            <p:cNvSpPr>
              <a:spLocks noChangeArrowheads="1"/>
            </p:cNvSpPr>
            <p:nvPr/>
          </p:nvSpPr>
          <p:spPr bwMode="auto">
            <a:xfrm>
              <a:off x="1465" y="2818"/>
              <a:ext cx="7" cy="12"/>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084" name="Rectangle 1420"/>
            <p:cNvSpPr>
              <a:spLocks noChangeArrowheads="1"/>
            </p:cNvSpPr>
            <p:nvPr/>
          </p:nvSpPr>
          <p:spPr bwMode="auto">
            <a:xfrm>
              <a:off x="1472" y="2818"/>
              <a:ext cx="7" cy="12"/>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085" name="Rectangle 1421"/>
            <p:cNvSpPr>
              <a:spLocks noChangeArrowheads="1"/>
            </p:cNvSpPr>
            <p:nvPr/>
          </p:nvSpPr>
          <p:spPr bwMode="auto">
            <a:xfrm>
              <a:off x="1479" y="2818"/>
              <a:ext cx="7" cy="12"/>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086" name="Rectangle 1422"/>
            <p:cNvSpPr>
              <a:spLocks noChangeArrowheads="1"/>
            </p:cNvSpPr>
            <p:nvPr/>
          </p:nvSpPr>
          <p:spPr bwMode="auto">
            <a:xfrm>
              <a:off x="1486" y="2818"/>
              <a:ext cx="7" cy="12"/>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087" name="Rectangle 1423"/>
            <p:cNvSpPr>
              <a:spLocks noChangeArrowheads="1"/>
            </p:cNvSpPr>
            <p:nvPr/>
          </p:nvSpPr>
          <p:spPr bwMode="auto">
            <a:xfrm>
              <a:off x="1493" y="2818"/>
              <a:ext cx="6" cy="12"/>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088" name="Rectangle 1424"/>
            <p:cNvSpPr>
              <a:spLocks noChangeArrowheads="1"/>
            </p:cNvSpPr>
            <p:nvPr/>
          </p:nvSpPr>
          <p:spPr bwMode="auto">
            <a:xfrm>
              <a:off x="1499" y="2818"/>
              <a:ext cx="7" cy="12"/>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089" name="Rectangle 1425"/>
            <p:cNvSpPr>
              <a:spLocks noChangeArrowheads="1"/>
            </p:cNvSpPr>
            <p:nvPr/>
          </p:nvSpPr>
          <p:spPr bwMode="auto">
            <a:xfrm>
              <a:off x="1506" y="2818"/>
              <a:ext cx="7" cy="12"/>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090" name="Rectangle 1426"/>
            <p:cNvSpPr>
              <a:spLocks noChangeArrowheads="1"/>
            </p:cNvSpPr>
            <p:nvPr/>
          </p:nvSpPr>
          <p:spPr bwMode="auto">
            <a:xfrm>
              <a:off x="1513" y="2818"/>
              <a:ext cx="7" cy="12"/>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091" name="Rectangle 1427"/>
            <p:cNvSpPr>
              <a:spLocks noChangeArrowheads="1"/>
            </p:cNvSpPr>
            <p:nvPr/>
          </p:nvSpPr>
          <p:spPr bwMode="auto">
            <a:xfrm>
              <a:off x="1520" y="2818"/>
              <a:ext cx="6" cy="12"/>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092" name="Rectangle 1428"/>
            <p:cNvSpPr>
              <a:spLocks noChangeArrowheads="1"/>
            </p:cNvSpPr>
            <p:nvPr/>
          </p:nvSpPr>
          <p:spPr bwMode="auto">
            <a:xfrm>
              <a:off x="1526" y="2818"/>
              <a:ext cx="7" cy="12"/>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093" name="Rectangle 1429"/>
            <p:cNvSpPr>
              <a:spLocks noChangeArrowheads="1"/>
            </p:cNvSpPr>
            <p:nvPr/>
          </p:nvSpPr>
          <p:spPr bwMode="auto">
            <a:xfrm>
              <a:off x="1363" y="2818"/>
              <a:ext cx="170" cy="12"/>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094" name="Rectangle 1430"/>
            <p:cNvSpPr>
              <a:spLocks noChangeArrowheads="1"/>
            </p:cNvSpPr>
            <p:nvPr/>
          </p:nvSpPr>
          <p:spPr bwMode="auto">
            <a:xfrm>
              <a:off x="1567" y="2558"/>
              <a:ext cx="7" cy="12"/>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095" name="Rectangle 1431"/>
            <p:cNvSpPr>
              <a:spLocks noChangeArrowheads="1"/>
            </p:cNvSpPr>
            <p:nvPr/>
          </p:nvSpPr>
          <p:spPr bwMode="auto">
            <a:xfrm>
              <a:off x="1574" y="2558"/>
              <a:ext cx="7" cy="12"/>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096" name="Rectangle 1432"/>
            <p:cNvSpPr>
              <a:spLocks noChangeArrowheads="1"/>
            </p:cNvSpPr>
            <p:nvPr/>
          </p:nvSpPr>
          <p:spPr bwMode="auto">
            <a:xfrm>
              <a:off x="1581" y="2558"/>
              <a:ext cx="7" cy="12"/>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097" name="Rectangle 1433"/>
            <p:cNvSpPr>
              <a:spLocks noChangeArrowheads="1"/>
            </p:cNvSpPr>
            <p:nvPr/>
          </p:nvSpPr>
          <p:spPr bwMode="auto">
            <a:xfrm>
              <a:off x="1588" y="2558"/>
              <a:ext cx="6" cy="12"/>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098" name="Rectangle 1434"/>
            <p:cNvSpPr>
              <a:spLocks noChangeArrowheads="1"/>
            </p:cNvSpPr>
            <p:nvPr/>
          </p:nvSpPr>
          <p:spPr bwMode="auto">
            <a:xfrm>
              <a:off x="1594" y="2558"/>
              <a:ext cx="7" cy="12"/>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099" name="Rectangle 1435"/>
            <p:cNvSpPr>
              <a:spLocks noChangeArrowheads="1"/>
            </p:cNvSpPr>
            <p:nvPr/>
          </p:nvSpPr>
          <p:spPr bwMode="auto">
            <a:xfrm>
              <a:off x="1601" y="2558"/>
              <a:ext cx="7" cy="12"/>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100" name="Rectangle 1436"/>
            <p:cNvSpPr>
              <a:spLocks noChangeArrowheads="1"/>
            </p:cNvSpPr>
            <p:nvPr/>
          </p:nvSpPr>
          <p:spPr bwMode="auto">
            <a:xfrm>
              <a:off x="1608" y="2558"/>
              <a:ext cx="7" cy="12"/>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101" name="Rectangle 1437"/>
            <p:cNvSpPr>
              <a:spLocks noChangeArrowheads="1"/>
            </p:cNvSpPr>
            <p:nvPr/>
          </p:nvSpPr>
          <p:spPr bwMode="auto">
            <a:xfrm>
              <a:off x="1615" y="2558"/>
              <a:ext cx="7" cy="12"/>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102" name="Rectangle 1438"/>
            <p:cNvSpPr>
              <a:spLocks noChangeArrowheads="1"/>
            </p:cNvSpPr>
            <p:nvPr/>
          </p:nvSpPr>
          <p:spPr bwMode="auto">
            <a:xfrm>
              <a:off x="1622" y="2558"/>
              <a:ext cx="6" cy="12"/>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103" name="Rectangle 1439"/>
            <p:cNvSpPr>
              <a:spLocks noChangeArrowheads="1"/>
            </p:cNvSpPr>
            <p:nvPr/>
          </p:nvSpPr>
          <p:spPr bwMode="auto">
            <a:xfrm>
              <a:off x="1628" y="2558"/>
              <a:ext cx="7" cy="12"/>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104" name="Rectangle 1440"/>
            <p:cNvSpPr>
              <a:spLocks noChangeArrowheads="1"/>
            </p:cNvSpPr>
            <p:nvPr/>
          </p:nvSpPr>
          <p:spPr bwMode="auto">
            <a:xfrm>
              <a:off x="1635" y="2558"/>
              <a:ext cx="7" cy="12"/>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105" name="Rectangle 1441"/>
            <p:cNvSpPr>
              <a:spLocks noChangeArrowheads="1"/>
            </p:cNvSpPr>
            <p:nvPr/>
          </p:nvSpPr>
          <p:spPr bwMode="auto">
            <a:xfrm>
              <a:off x="1642" y="2558"/>
              <a:ext cx="7" cy="12"/>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106" name="Rectangle 1442"/>
            <p:cNvSpPr>
              <a:spLocks noChangeArrowheads="1"/>
            </p:cNvSpPr>
            <p:nvPr/>
          </p:nvSpPr>
          <p:spPr bwMode="auto">
            <a:xfrm>
              <a:off x="1649" y="2558"/>
              <a:ext cx="6" cy="12"/>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107" name="Rectangle 1443"/>
            <p:cNvSpPr>
              <a:spLocks noChangeArrowheads="1"/>
            </p:cNvSpPr>
            <p:nvPr/>
          </p:nvSpPr>
          <p:spPr bwMode="auto">
            <a:xfrm>
              <a:off x="1655" y="2558"/>
              <a:ext cx="7" cy="12"/>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108" name="Rectangle 1444"/>
            <p:cNvSpPr>
              <a:spLocks noChangeArrowheads="1"/>
            </p:cNvSpPr>
            <p:nvPr/>
          </p:nvSpPr>
          <p:spPr bwMode="auto">
            <a:xfrm>
              <a:off x="1662" y="2558"/>
              <a:ext cx="7" cy="12"/>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109" name="Rectangle 1445"/>
            <p:cNvSpPr>
              <a:spLocks noChangeArrowheads="1"/>
            </p:cNvSpPr>
            <p:nvPr/>
          </p:nvSpPr>
          <p:spPr bwMode="auto">
            <a:xfrm>
              <a:off x="1669" y="2558"/>
              <a:ext cx="7" cy="12"/>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110" name="Rectangle 1446"/>
            <p:cNvSpPr>
              <a:spLocks noChangeArrowheads="1"/>
            </p:cNvSpPr>
            <p:nvPr/>
          </p:nvSpPr>
          <p:spPr bwMode="auto">
            <a:xfrm>
              <a:off x="1676" y="2558"/>
              <a:ext cx="7" cy="12"/>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111" name="Rectangle 1447"/>
            <p:cNvSpPr>
              <a:spLocks noChangeArrowheads="1"/>
            </p:cNvSpPr>
            <p:nvPr/>
          </p:nvSpPr>
          <p:spPr bwMode="auto">
            <a:xfrm>
              <a:off x="1683" y="2558"/>
              <a:ext cx="6" cy="12"/>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112" name="Rectangle 1448"/>
            <p:cNvSpPr>
              <a:spLocks noChangeArrowheads="1"/>
            </p:cNvSpPr>
            <p:nvPr/>
          </p:nvSpPr>
          <p:spPr bwMode="auto">
            <a:xfrm>
              <a:off x="1689" y="2558"/>
              <a:ext cx="7" cy="12"/>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113" name="Rectangle 1449"/>
            <p:cNvSpPr>
              <a:spLocks noChangeArrowheads="1"/>
            </p:cNvSpPr>
            <p:nvPr/>
          </p:nvSpPr>
          <p:spPr bwMode="auto">
            <a:xfrm>
              <a:off x="1696" y="2558"/>
              <a:ext cx="7" cy="12"/>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114" name="Rectangle 1450"/>
            <p:cNvSpPr>
              <a:spLocks noChangeArrowheads="1"/>
            </p:cNvSpPr>
            <p:nvPr/>
          </p:nvSpPr>
          <p:spPr bwMode="auto">
            <a:xfrm>
              <a:off x="1703" y="2558"/>
              <a:ext cx="7" cy="12"/>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115" name="Rectangle 1451"/>
            <p:cNvSpPr>
              <a:spLocks noChangeArrowheads="1"/>
            </p:cNvSpPr>
            <p:nvPr/>
          </p:nvSpPr>
          <p:spPr bwMode="auto">
            <a:xfrm>
              <a:off x="1710" y="2558"/>
              <a:ext cx="7" cy="12"/>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116" name="Rectangle 1452"/>
            <p:cNvSpPr>
              <a:spLocks noChangeArrowheads="1"/>
            </p:cNvSpPr>
            <p:nvPr/>
          </p:nvSpPr>
          <p:spPr bwMode="auto">
            <a:xfrm>
              <a:off x="1717" y="2558"/>
              <a:ext cx="6" cy="12"/>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117" name="Rectangle 1453"/>
            <p:cNvSpPr>
              <a:spLocks noChangeArrowheads="1"/>
            </p:cNvSpPr>
            <p:nvPr/>
          </p:nvSpPr>
          <p:spPr bwMode="auto">
            <a:xfrm>
              <a:off x="1723" y="2558"/>
              <a:ext cx="7" cy="12"/>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118" name="Rectangle 1454"/>
            <p:cNvSpPr>
              <a:spLocks noChangeArrowheads="1"/>
            </p:cNvSpPr>
            <p:nvPr/>
          </p:nvSpPr>
          <p:spPr bwMode="auto">
            <a:xfrm>
              <a:off x="1730" y="2558"/>
              <a:ext cx="7" cy="12"/>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119" name="Rectangle 1455"/>
            <p:cNvSpPr>
              <a:spLocks noChangeArrowheads="1"/>
            </p:cNvSpPr>
            <p:nvPr/>
          </p:nvSpPr>
          <p:spPr bwMode="auto">
            <a:xfrm>
              <a:off x="1567" y="2558"/>
              <a:ext cx="170" cy="12"/>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120" name="Rectangle 1456"/>
            <p:cNvSpPr>
              <a:spLocks noChangeArrowheads="1"/>
            </p:cNvSpPr>
            <p:nvPr/>
          </p:nvSpPr>
          <p:spPr bwMode="auto">
            <a:xfrm>
              <a:off x="1771" y="2075"/>
              <a:ext cx="7" cy="30"/>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121" name="Rectangle 1457"/>
            <p:cNvSpPr>
              <a:spLocks noChangeArrowheads="1"/>
            </p:cNvSpPr>
            <p:nvPr/>
          </p:nvSpPr>
          <p:spPr bwMode="auto">
            <a:xfrm>
              <a:off x="1778" y="2075"/>
              <a:ext cx="7" cy="30"/>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122" name="Rectangle 1458"/>
            <p:cNvSpPr>
              <a:spLocks noChangeArrowheads="1"/>
            </p:cNvSpPr>
            <p:nvPr/>
          </p:nvSpPr>
          <p:spPr bwMode="auto">
            <a:xfrm>
              <a:off x="1785" y="2075"/>
              <a:ext cx="6" cy="30"/>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123" name="Rectangle 1459"/>
            <p:cNvSpPr>
              <a:spLocks noChangeArrowheads="1"/>
            </p:cNvSpPr>
            <p:nvPr/>
          </p:nvSpPr>
          <p:spPr bwMode="auto">
            <a:xfrm>
              <a:off x="1791" y="2075"/>
              <a:ext cx="7" cy="30"/>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124" name="Rectangle 1460"/>
            <p:cNvSpPr>
              <a:spLocks noChangeArrowheads="1"/>
            </p:cNvSpPr>
            <p:nvPr/>
          </p:nvSpPr>
          <p:spPr bwMode="auto">
            <a:xfrm>
              <a:off x="1798" y="2075"/>
              <a:ext cx="7" cy="30"/>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125" name="Rectangle 1461"/>
            <p:cNvSpPr>
              <a:spLocks noChangeArrowheads="1"/>
            </p:cNvSpPr>
            <p:nvPr/>
          </p:nvSpPr>
          <p:spPr bwMode="auto">
            <a:xfrm>
              <a:off x="1805" y="2075"/>
              <a:ext cx="7" cy="30"/>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126" name="Rectangle 1462"/>
            <p:cNvSpPr>
              <a:spLocks noChangeArrowheads="1"/>
            </p:cNvSpPr>
            <p:nvPr/>
          </p:nvSpPr>
          <p:spPr bwMode="auto">
            <a:xfrm>
              <a:off x="1812" y="2075"/>
              <a:ext cx="6" cy="30"/>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127" name="Rectangle 1463"/>
            <p:cNvSpPr>
              <a:spLocks noChangeArrowheads="1"/>
            </p:cNvSpPr>
            <p:nvPr/>
          </p:nvSpPr>
          <p:spPr bwMode="auto">
            <a:xfrm>
              <a:off x="1818" y="2075"/>
              <a:ext cx="7" cy="30"/>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128" name="Rectangle 1464"/>
            <p:cNvSpPr>
              <a:spLocks noChangeArrowheads="1"/>
            </p:cNvSpPr>
            <p:nvPr/>
          </p:nvSpPr>
          <p:spPr bwMode="auto">
            <a:xfrm>
              <a:off x="1825" y="2075"/>
              <a:ext cx="7" cy="30"/>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129" name="Rectangle 1465"/>
            <p:cNvSpPr>
              <a:spLocks noChangeArrowheads="1"/>
            </p:cNvSpPr>
            <p:nvPr/>
          </p:nvSpPr>
          <p:spPr bwMode="auto">
            <a:xfrm>
              <a:off x="1832" y="2075"/>
              <a:ext cx="7" cy="30"/>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130" name="Rectangle 1466"/>
            <p:cNvSpPr>
              <a:spLocks noChangeArrowheads="1"/>
            </p:cNvSpPr>
            <p:nvPr/>
          </p:nvSpPr>
          <p:spPr bwMode="auto">
            <a:xfrm>
              <a:off x="1839" y="2075"/>
              <a:ext cx="7" cy="30"/>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131" name="Rectangle 1467"/>
            <p:cNvSpPr>
              <a:spLocks noChangeArrowheads="1"/>
            </p:cNvSpPr>
            <p:nvPr/>
          </p:nvSpPr>
          <p:spPr bwMode="auto">
            <a:xfrm>
              <a:off x="1846" y="2075"/>
              <a:ext cx="6" cy="30"/>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132" name="Rectangle 1468"/>
            <p:cNvSpPr>
              <a:spLocks noChangeArrowheads="1"/>
            </p:cNvSpPr>
            <p:nvPr/>
          </p:nvSpPr>
          <p:spPr bwMode="auto">
            <a:xfrm>
              <a:off x="1852" y="2075"/>
              <a:ext cx="7" cy="30"/>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133" name="Rectangle 1469"/>
            <p:cNvSpPr>
              <a:spLocks noChangeArrowheads="1"/>
            </p:cNvSpPr>
            <p:nvPr/>
          </p:nvSpPr>
          <p:spPr bwMode="auto">
            <a:xfrm>
              <a:off x="1859" y="2075"/>
              <a:ext cx="7" cy="30"/>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134" name="Rectangle 1470"/>
            <p:cNvSpPr>
              <a:spLocks noChangeArrowheads="1"/>
            </p:cNvSpPr>
            <p:nvPr/>
          </p:nvSpPr>
          <p:spPr bwMode="auto">
            <a:xfrm>
              <a:off x="1866" y="2075"/>
              <a:ext cx="7" cy="30"/>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135" name="Rectangle 1471"/>
            <p:cNvSpPr>
              <a:spLocks noChangeArrowheads="1"/>
            </p:cNvSpPr>
            <p:nvPr/>
          </p:nvSpPr>
          <p:spPr bwMode="auto">
            <a:xfrm>
              <a:off x="1873" y="2075"/>
              <a:ext cx="7" cy="30"/>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136" name="Rectangle 1472"/>
            <p:cNvSpPr>
              <a:spLocks noChangeArrowheads="1"/>
            </p:cNvSpPr>
            <p:nvPr/>
          </p:nvSpPr>
          <p:spPr bwMode="auto">
            <a:xfrm>
              <a:off x="1880" y="2075"/>
              <a:ext cx="6" cy="30"/>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137" name="Rectangle 1473"/>
            <p:cNvSpPr>
              <a:spLocks noChangeArrowheads="1"/>
            </p:cNvSpPr>
            <p:nvPr/>
          </p:nvSpPr>
          <p:spPr bwMode="auto">
            <a:xfrm>
              <a:off x="1886" y="2075"/>
              <a:ext cx="7" cy="30"/>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138" name="Rectangle 1474"/>
            <p:cNvSpPr>
              <a:spLocks noChangeArrowheads="1"/>
            </p:cNvSpPr>
            <p:nvPr/>
          </p:nvSpPr>
          <p:spPr bwMode="auto">
            <a:xfrm>
              <a:off x="1893" y="2075"/>
              <a:ext cx="7" cy="30"/>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139" name="Rectangle 1475"/>
            <p:cNvSpPr>
              <a:spLocks noChangeArrowheads="1"/>
            </p:cNvSpPr>
            <p:nvPr/>
          </p:nvSpPr>
          <p:spPr bwMode="auto">
            <a:xfrm>
              <a:off x="1900" y="2075"/>
              <a:ext cx="7" cy="30"/>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140" name="Rectangle 1476"/>
            <p:cNvSpPr>
              <a:spLocks noChangeArrowheads="1"/>
            </p:cNvSpPr>
            <p:nvPr/>
          </p:nvSpPr>
          <p:spPr bwMode="auto">
            <a:xfrm>
              <a:off x="1907" y="2075"/>
              <a:ext cx="7" cy="30"/>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141" name="Rectangle 1477"/>
            <p:cNvSpPr>
              <a:spLocks noChangeArrowheads="1"/>
            </p:cNvSpPr>
            <p:nvPr/>
          </p:nvSpPr>
          <p:spPr bwMode="auto">
            <a:xfrm>
              <a:off x="1914" y="2075"/>
              <a:ext cx="6" cy="30"/>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142" name="Rectangle 1478"/>
            <p:cNvSpPr>
              <a:spLocks noChangeArrowheads="1"/>
            </p:cNvSpPr>
            <p:nvPr/>
          </p:nvSpPr>
          <p:spPr bwMode="auto">
            <a:xfrm>
              <a:off x="1920" y="2075"/>
              <a:ext cx="7" cy="30"/>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143" name="Rectangle 1479"/>
            <p:cNvSpPr>
              <a:spLocks noChangeArrowheads="1"/>
            </p:cNvSpPr>
            <p:nvPr/>
          </p:nvSpPr>
          <p:spPr bwMode="auto">
            <a:xfrm>
              <a:off x="1927" y="2075"/>
              <a:ext cx="7" cy="30"/>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144" name="Rectangle 1480"/>
            <p:cNvSpPr>
              <a:spLocks noChangeArrowheads="1"/>
            </p:cNvSpPr>
            <p:nvPr/>
          </p:nvSpPr>
          <p:spPr bwMode="auto">
            <a:xfrm>
              <a:off x="1934" y="2075"/>
              <a:ext cx="7" cy="30"/>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145" name="Rectangle 1481"/>
            <p:cNvSpPr>
              <a:spLocks noChangeArrowheads="1"/>
            </p:cNvSpPr>
            <p:nvPr/>
          </p:nvSpPr>
          <p:spPr bwMode="auto">
            <a:xfrm>
              <a:off x="1771" y="2075"/>
              <a:ext cx="170" cy="30"/>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146" name="Rectangle 1482"/>
            <p:cNvSpPr>
              <a:spLocks noChangeArrowheads="1"/>
            </p:cNvSpPr>
            <p:nvPr/>
          </p:nvSpPr>
          <p:spPr bwMode="auto">
            <a:xfrm>
              <a:off x="1975" y="1803"/>
              <a:ext cx="6" cy="30"/>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147" name="Rectangle 1483"/>
            <p:cNvSpPr>
              <a:spLocks noChangeArrowheads="1"/>
            </p:cNvSpPr>
            <p:nvPr/>
          </p:nvSpPr>
          <p:spPr bwMode="auto">
            <a:xfrm>
              <a:off x="1981" y="1803"/>
              <a:ext cx="7" cy="30"/>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148" name="Rectangle 1484"/>
            <p:cNvSpPr>
              <a:spLocks noChangeArrowheads="1"/>
            </p:cNvSpPr>
            <p:nvPr/>
          </p:nvSpPr>
          <p:spPr bwMode="auto">
            <a:xfrm>
              <a:off x="1988" y="1803"/>
              <a:ext cx="7" cy="30"/>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149" name="Rectangle 1485"/>
            <p:cNvSpPr>
              <a:spLocks noChangeArrowheads="1"/>
            </p:cNvSpPr>
            <p:nvPr/>
          </p:nvSpPr>
          <p:spPr bwMode="auto">
            <a:xfrm>
              <a:off x="1995" y="1803"/>
              <a:ext cx="7" cy="30"/>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150" name="Rectangle 1486"/>
            <p:cNvSpPr>
              <a:spLocks noChangeArrowheads="1"/>
            </p:cNvSpPr>
            <p:nvPr/>
          </p:nvSpPr>
          <p:spPr bwMode="auto">
            <a:xfrm>
              <a:off x="2002" y="1803"/>
              <a:ext cx="7" cy="30"/>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151" name="Rectangle 1487"/>
            <p:cNvSpPr>
              <a:spLocks noChangeArrowheads="1"/>
            </p:cNvSpPr>
            <p:nvPr/>
          </p:nvSpPr>
          <p:spPr bwMode="auto">
            <a:xfrm>
              <a:off x="2009" y="1803"/>
              <a:ext cx="6" cy="30"/>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152" name="Rectangle 1488"/>
            <p:cNvSpPr>
              <a:spLocks noChangeArrowheads="1"/>
            </p:cNvSpPr>
            <p:nvPr/>
          </p:nvSpPr>
          <p:spPr bwMode="auto">
            <a:xfrm>
              <a:off x="2015" y="1803"/>
              <a:ext cx="7" cy="30"/>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153" name="Rectangle 1489"/>
            <p:cNvSpPr>
              <a:spLocks noChangeArrowheads="1"/>
            </p:cNvSpPr>
            <p:nvPr/>
          </p:nvSpPr>
          <p:spPr bwMode="auto">
            <a:xfrm>
              <a:off x="2022" y="1803"/>
              <a:ext cx="7" cy="30"/>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154" name="Rectangle 1490"/>
            <p:cNvSpPr>
              <a:spLocks noChangeArrowheads="1"/>
            </p:cNvSpPr>
            <p:nvPr/>
          </p:nvSpPr>
          <p:spPr bwMode="auto">
            <a:xfrm>
              <a:off x="2029" y="1803"/>
              <a:ext cx="7" cy="30"/>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155" name="Rectangle 1491"/>
            <p:cNvSpPr>
              <a:spLocks noChangeArrowheads="1"/>
            </p:cNvSpPr>
            <p:nvPr/>
          </p:nvSpPr>
          <p:spPr bwMode="auto">
            <a:xfrm>
              <a:off x="2036" y="1803"/>
              <a:ext cx="7" cy="30"/>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156" name="Rectangle 1492"/>
            <p:cNvSpPr>
              <a:spLocks noChangeArrowheads="1"/>
            </p:cNvSpPr>
            <p:nvPr/>
          </p:nvSpPr>
          <p:spPr bwMode="auto">
            <a:xfrm>
              <a:off x="2043" y="1803"/>
              <a:ext cx="6" cy="30"/>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157" name="Rectangle 1493"/>
            <p:cNvSpPr>
              <a:spLocks noChangeArrowheads="1"/>
            </p:cNvSpPr>
            <p:nvPr/>
          </p:nvSpPr>
          <p:spPr bwMode="auto">
            <a:xfrm>
              <a:off x="2049" y="1803"/>
              <a:ext cx="7" cy="30"/>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158" name="Rectangle 1494"/>
            <p:cNvSpPr>
              <a:spLocks noChangeArrowheads="1"/>
            </p:cNvSpPr>
            <p:nvPr/>
          </p:nvSpPr>
          <p:spPr bwMode="auto">
            <a:xfrm>
              <a:off x="2056" y="1803"/>
              <a:ext cx="7" cy="30"/>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159" name="Rectangle 1495"/>
            <p:cNvSpPr>
              <a:spLocks noChangeArrowheads="1"/>
            </p:cNvSpPr>
            <p:nvPr/>
          </p:nvSpPr>
          <p:spPr bwMode="auto">
            <a:xfrm>
              <a:off x="2063" y="1803"/>
              <a:ext cx="7" cy="30"/>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160" name="Rectangle 1496"/>
            <p:cNvSpPr>
              <a:spLocks noChangeArrowheads="1"/>
            </p:cNvSpPr>
            <p:nvPr/>
          </p:nvSpPr>
          <p:spPr bwMode="auto">
            <a:xfrm>
              <a:off x="2070" y="1803"/>
              <a:ext cx="6" cy="30"/>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161" name="Rectangle 1497"/>
            <p:cNvSpPr>
              <a:spLocks noChangeArrowheads="1"/>
            </p:cNvSpPr>
            <p:nvPr/>
          </p:nvSpPr>
          <p:spPr bwMode="auto">
            <a:xfrm>
              <a:off x="2076" y="1803"/>
              <a:ext cx="7" cy="30"/>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162" name="Rectangle 1498"/>
            <p:cNvSpPr>
              <a:spLocks noChangeArrowheads="1"/>
            </p:cNvSpPr>
            <p:nvPr/>
          </p:nvSpPr>
          <p:spPr bwMode="auto">
            <a:xfrm>
              <a:off x="2083" y="1803"/>
              <a:ext cx="7" cy="30"/>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163" name="Rectangle 1499"/>
            <p:cNvSpPr>
              <a:spLocks noChangeArrowheads="1"/>
            </p:cNvSpPr>
            <p:nvPr/>
          </p:nvSpPr>
          <p:spPr bwMode="auto">
            <a:xfrm>
              <a:off x="2090" y="1803"/>
              <a:ext cx="7" cy="30"/>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164" name="Rectangle 1500"/>
            <p:cNvSpPr>
              <a:spLocks noChangeArrowheads="1"/>
            </p:cNvSpPr>
            <p:nvPr/>
          </p:nvSpPr>
          <p:spPr bwMode="auto">
            <a:xfrm>
              <a:off x="2097" y="1803"/>
              <a:ext cx="7" cy="30"/>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165" name="Rectangle 1501"/>
            <p:cNvSpPr>
              <a:spLocks noChangeArrowheads="1"/>
            </p:cNvSpPr>
            <p:nvPr/>
          </p:nvSpPr>
          <p:spPr bwMode="auto">
            <a:xfrm>
              <a:off x="2104" y="1803"/>
              <a:ext cx="6" cy="30"/>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166" name="Rectangle 1502"/>
            <p:cNvSpPr>
              <a:spLocks noChangeArrowheads="1"/>
            </p:cNvSpPr>
            <p:nvPr/>
          </p:nvSpPr>
          <p:spPr bwMode="auto">
            <a:xfrm>
              <a:off x="2110" y="1803"/>
              <a:ext cx="7" cy="30"/>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167" name="Rectangle 1503"/>
            <p:cNvSpPr>
              <a:spLocks noChangeArrowheads="1"/>
            </p:cNvSpPr>
            <p:nvPr/>
          </p:nvSpPr>
          <p:spPr bwMode="auto">
            <a:xfrm>
              <a:off x="2117" y="1803"/>
              <a:ext cx="7" cy="30"/>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168" name="Rectangle 1504"/>
            <p:cNvSpPr>
              <a:spLocks noChangeArrowheads="1"/>
            </p:cNvSpPr>
            <p:nvPr/>
          </p:nvSpPr>
          <p:spPr bwMode="auto">
            <a:xfrm>
              <a:off x="2124" y="1803"/>
              <a:ext cx="7" cy="30"/>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169" name="Rectangle 1505"/>
            <p:cNvSpPr>
              <a:spLocks noChangeArrowheads="1"/>
            </p:cNvSpPr>
            <p:nvPr/>
          </p:nvSpPr>
          <p:spPr bwMode="auto">
            <a:xfrm>
              <a:off x="2131" y="1803"/>
              <a:ext cx="7" cy="30"/>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170" name="Rectangle 1506"/>
            <p:cNvSpPr>
              <a:spLocks noChangeArrowheads="1"/>
            </p:cNvSpPr>
            <p:nvPr/>
          </p:nvSpPr>
          <p:spPr bwMode="auto">
            <a:xfrm>
              <a:off x="2138" y="1803"/>
              <a:ext cx="6" cy="30"/>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171" name="Rectangle 1507"/>
            <p:cNvSpPr>
              <a:spLocks noChangeArrowheads="1"/>
            </p:cNvSpPr>
            <p:nvPr/>
          </p:nvSpPr>
          <p:spPr bwMode="auto">
            <a:xfrm>
              <a:off x="1975" y="1803"/>
              <a:ext cx="169" cy="30"/>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172" name="Rectangle 1508"/>
            <p:cNvSpPr>
              <a:spLocks noChangeArrowheads="1"/>
            </p:cNvSpPr>
            <p:nvPr/>
          </p:nvSpPr>
          <p:spPr bwMode="auto">
            <a:xfrm>
              <a:off x="2178" y="1598"/>
              <a:ext cx="7" cy="54"/>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173" name="Rectangle 1509"/>
            <p:cNvSpPr>
              <a:spLocks noChangeArrowheads="1"/>
            </p:cNvSpPr>
            <p:nvPr/>
          </p:nvSpPr>
          <p:spPr bwMode="auto">
            <a:xfrm>
              <a:off x="2185" y="1598"/>
              <a:ext cx="7" cy="54"/>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174" name="Rectangle 1510"/>
            <p:cNvSpPr>
              <a:spLocks noChangeArrowheads="1"/>
            </p:cNvSpPr>
            <p:nvPr/>
          </p:nvSpPr>
          <p:spPr bwMode="auto">
            <a:xfrm>
              <a:off x="2192" y="1598"/>
              <a:ext cx="7" cy="54"/>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175" name="Rectangle 1511"/>
            <p:cNvSpPr>
              <a:spLocks noChangeArrowheads="1"/>
            </p:cNvSpPr>
            <p:nvPr/>
          </p:nvSpPr>
          <p:spPr bwMode="auto">
            <a:xfrm>
              <a:off x="2199" y="1598"/>
              <a:ext cx="7" cy="54"/>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176" name="Rectangle 1512"/>
            <p:cNvSpPr>
              <a:spLocks noChangeArrowheads="1"/>
            </p:cNvSpPr>
            <p:nvPr/>
          </p:nvSpPr>
          <p:spPr bwMode="auto">
            <a:xfrm>
              <a:off x="2206" y="1598"/>
              <a:ext cx="6" cy="54"/>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177" name="Rectangle 1513"/>
            <p:cNvSpPr>
              <a:spLocks noChangeArrowheads="1"/>
            </p:cNvSpPr>
            <p:nvPr/>
          </p:nvSpPr>
          <p:spPr bwMode="auto">
            <a:xfrm>
              <a:off x="2212" y="1598"/>
              <a:ext cx="7" cy="54"/>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178" name="Rectangle 1514"/>
            <p:cNvSpPr>
              <a:spLocks noChangeArrowheads="1"/>
            </p:cNvSpPr>
            <p:nvPr/>
          </p:nvSpPr>
          <p:spPr bwMode="auto">
            <a:xfrm>
              <a:off x="2219" y="1598"/>
              <a:ext cx="7" cy="54"/>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179" name="Rectangle 1515"/>
            <p:cNvSpPr>
              <a:spLocks noChangeArrowheads="1"/>
            </p:cNvSpPr>
            <p:nvPr/>
          </p:nvSpPr>
          <p:spPr bwMode="auto">
            <a:xfrm>
              <a:off x="2226" y="1598"/>
              <a:ext cx="7" cy="54"/>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180" name="Rectangle 1516"/>
            <p:cNvSpPr>
              <a:spLocks noChangeArrowheads="1"/>
            </p:cNvSpPr>
            <p:nvPr/>
          </p:nvSpPr>
          <p:spPr bwMode="auto">
            <a:xfrm>
              <a:off x="2233" y="1598"/>
              <a:ext cx="6" cy="54"/>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181" name="Rectangle 1517"/>
            <p:cNvSpPr>
              <a:spLocks noChangeArrowheads="1"/>
            </p:cNvSpPr>
            <p:nvPr/>
          </p:nvSpPr>
          <p:spPr bwMode="auto">
            <a:xfrm>
              <a:off x="2239" y="1598"/>
              <a:ext cx="7" cy="54"/>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182" name="Rectangle 1518"/>
            <p:cNvSpPr>
              <a:spLocks noChangeArrowheads="1"/>
            </p:cNvSpPr>
            <p:nvPr/>
          </p:nvSpPr>
          <p:spPr bwMode="auto">
            <a:xfrm>
              <a:off x="2246" y="1598"/>
              <a:ext cx="7" cy="54"/>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183" name="Rectangle 1519"/>
            <p:cNvSpPr>
              <a:spLocks noChangeArrowheads="1"/>
            </p:cNvSpPr>
            <p:nvPr/>
          </p:nvSpPr>
          <p:spPr bwMode="auto">
            <a:xfrm>
              <a:off x="2253" y="1598"/>
              <a:ext cx="7" cy="54"/>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184" name="Rectangle 1520"/>
            <p:cNvSpPr>
              <a:spLocks noChangeArrowheads="1"/>
            </p:cNvSpPr>
            <p:nvPr/>
          </p:nvSpPr>
          <p:spPr bwMode="auto">
            <a:xfrm>
              <a:off x="2260" y="1598"/>
              <a:ext cx="7" cy="54"/>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185" name="Rectangle 1521"/>
            <p:cNvSpPr>
              <a:spLocks noChangeArrowheads="1"/>
            </p:cNvSpPr>
            <p:nvPr/>
          </p:nvSpPr>
          <p:spPr bwMode="auto">
            <a:xfrm>
              <a:off x="2267" y="1598"/>
              <a:ext cx="6" cy="54"/>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186" name="Rectangle 1522"/>
            <p:cNvSpPr>
              <a:spLocks noChangeArrowheads="1"/>
            </p:cNvSpPr>
            <p:nvPr/>
          </p:nvSpPr>
          <p:spPr bwMode="auto">
            <a:xfrm>
              <a:off x="2273" y="1598"/>
              <a:ext cx="7" cy="54"/>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187" name="Rectangle 1523"/>
            <p:cNvSpPr>
              <a:spLocks noChangeArrowheads="1"/>
            </p:cNvSpPr>
            <p:nvPr/>
          </p:nvSpPr>
          <p:spPr bwMode="auto">
            <a:xfrm>
              <a:off x="2280" y="1598"/>
              <a:ext cx="7" cy="54"/>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188" name="Rectangle 1524"/>
            <p:cNvSpPr>
              <a:spLocks noChangeArrowheads="1"/>
            </p:cNvSpPr>
            <p:nvPr/>
          </p:nvSpPr>
          <p:spPr bwMode="auto">
            <a:xfrm>
              <a:off x="2287" y="1598"/>
              <a:ext cx="7" cy="54"/>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189" name="Rectangle 1525"/>
            <p:cNvSpPr>
              <a:spLocks noChangeArrowheads="1"/>
            </p:cNvSpPr>
            <p:nvPr/>
          </p:nvSpPr>
          <p:spPr bwMode="auto">
            <a:xfrm>
              <a:off x="2294" y="1598"/>
              <a:ext cx="7" cy="54"/>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190" name="Rectangle 1526"/>
            <p:cNvSpPr>
              <a:spLocks noChangeArrowheads="1"/>
            </p:cNvSpPr>
            <p:nvPr/>
          </p:nvSpPr>
          <p:spPr bwMode="auto">
            <a:xfrm>
              <a:off x="2301" y="1598"/>
              <a:ext cx="6" cy="54"/>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191" name="Rectangle 1527"/>
            <p:cNvSpPr>
              <a:spLocks noChangeArrowheads="1"/>
            </p:cNvSpPr>
            <p:nvPr/>
          </p:nvSpPr>
          <p:spPr bwMode="auto">
            <a:xfrm>
              <a:off x="2307" y="1598"/>
              <a:ext cx="7" cy="54"/>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192" name="Rectangle 1528"/>
            <p:cNvSpPr>
              <a:spLocks noChangeArrowheads="1"/>
            </p:cNvSpPr>
            <p:nvPr/>
          </p:nvSpPr>
          <p:spPr bwMode="auto">
            <a:xfrm>
              <a:off x="2314" y="1598"/>
              <a:ext cx="7" cy="54"/>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193" name="Rectangle 1529"/>
            <p:cNvSpPr>
              <a:spLocks noChangeArrowheads="1"/>
            </p:cNvSpPr>
            <p:nvPr/>
          </p:nvSpPr>
          <p:spPr bwMode="auto">
            <a:xfrm>
              <a:off x="2321" y="1598"/>
              <a:ext cx="7" cy="54"/>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194" name="Rectangle 1530"/>
            <p:cNvSpPr>
              <a:spLocks noChangeArrowheads="1"/>
            </p:cNvSpPr>
            <p:nvPr/>
          </p:nvSpPr>
          <p:spPr bwMode="auto">
            <a:xfrm>
              <a:off x="2328" y="1598"/>
              <a:ext cx="7" cy="54"/>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195" name="Rectangle 1531"/>
            <p:cNvSpPr>
              <a:spLocks noChangeArrowheads="1"/>
            </p:cNvSpPr>
            <p:nvPr/>
          </p:nvSpPr>
          <p:spPr bwMode="auto">
            <a:xfrm>
              <a:off x="2335" y="1598"/>
              <a:ext cx="6" cy="54"/>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196" name="Rectangle 1532"/>
            <p:cNvSpPr>
              <a:spLocks noChangeArrowheads="1"/>
            </p:cNvSpPr>
            <p:nvPr/>
          </p:nvSpPr>
          <p:spPr bwMode="auto">
            <a:xfrm>
              <a:off x="2341" y="1598"/>
              <a:ext cx="7" cy="54"/>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197" name="Rectangle 1533"/>
            <p:cNvSpPr>
              <a:spLocks noChangeArrowheads="1"/>
            </p:cNvSpPr>
            <p:nvPr/>
          </p:nvSpPr>
          <p:spPr bwMode="auto">
            <a:xfrm>
              <a:off x="2178" y="1598"/>
              <a:ext cx="170" cy="54"/>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198" name="Rectangle 1534"/>
            <p:cNvSpPr>
              <a:spLocks noChangeArrowheads="1"/>
            </p:cNvSpPr>
            <p:nvPr/>
          </p:nvSpPr>
          <p:spPr bwMode="auto">
            <a:xfrm>
              <a:off x="2382" y="1483"/>
              <a:ext cx="7" cy="78"/>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199" name="Rectangle 1535"/>
            <p:cNvSpPr>
              <a:spLocks noChangeArrowheads="1"/>
            </p:cNvSpPr>
            <p:nvPr/>
          </p:nvSpPr>
          <p:spPr bwMode="auto">
            <a:xfrm>
              <a:off x="2389" y="1483"/>
              <a:ext cx="7" cy="78"/>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200" name="Rectangle 1536"/>
            <p:cNvSpPr>
              <a:spLocks noChangeArrowheads="1"/>
            </p:cNvSpPr>
            <p:nvPr/>
          </p:nvSpPr>
          <p:spPr bwMode="auto">
            <a:xfrm>
              <a:off x="2396" y="1483"/>
              <a:ext cx="6" cy="78"/>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201" name="Rectangle 1537"/>
            <p:cNvSpPr>
              <a:spLocks noChangeArrowheads="1"/>
            </p:cNvSpPr>
            <p:nvPr/>
          </p:nvSpPr>
          <p:spPr bwMode="auto">
            <a:xfrm>
              <a:off x="2402" y="1483"/>
              <a:ext cx="7" cy="78"/>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202" name="Rectangle 1538"/>
            <p:cNvSpPr>
              <a:spLocks noChangeArrowheads="1"/>
            </p:cNvSpPr>
            <p:nvPr/>
          </p:nvSpPr>
          <p:spPr bwMode="auto">
            <a:xfrm>
              <a:off x="2409" y="1483"/>
              <a:ext cx="7" cy="78"/>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203" name="Rectangle 1539"/>
            <p:cNvSpPr>
              <a:spLocks noChangeArrowheads="1"/>
            </p:cNvSpPr>
            <p:nvPr/>
          </p:nvSpPr>
          <p:spPr bwMode="auto">
            <a:xfrm>
              <a:off x="2416" y="1483"/>
              <a:ext cx="7" cy="78"/>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204" name="Rectangle 1540"/>
            <p:cNvSpPr>
              <a:spLocks noChangeArrowheads="1"/>
            </p:cNvSpPr>
            <p:nvPr/>
          </p:nvSpPr>
          <p:spPr bwMode="auto">
            <a:xfrm>
              <a:off x="2423" y="1483"/>
              <a:ext cx="7" cy="78"/>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205" name="Rectangle 1541"/>
            <p:cNvSpPr>
              <a:spLocks noChangeArrowheads="1"/>
            </p:cNvSpPr>
            <p:nvPr/>
          </p:nvSpPr>
          <p:spPr bwMode="auto">
            <a:xfrm>
              <a:off x="2430" y="1483"/>
              <a:ext cx="6" cy="78"/>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206" name="Rectangle 1542"/>
            <p:cNvSpPr>
              <a:spLocks noChangeArrowheads="1"/>
            </p:cNvSpPr>
            <p:nvPr/>
          </p:nvSpPr>
          <p:spPr bwMode="auto">
            <a:xfrm>
              <a:off x="2436" y="1483"/>
              <a:ext cx="7" cy="78"/>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207" name="Rectangle 1543"/>
            <p:cNvSpPr>
              <a:spLocks noChangeArrowheads="1"/>
            </p:cNvSpPr>
            <p:nvPr/>
          </p:nvSpPr>
          <p:spPr bwMode="auto">
            <a:xfrm>
              <a:off x="2443" y="1483"/>
              <a:ext cx="7" cy="78"/>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208" name="Rectangle 1544"/>
            <p:cNvSpPr>
              <a:spLocks noChangeArrowheads="1"/>
            </p:cNvSpPr>
            <p:nvPr/>
          </p:nvSpPr>
          <p:spPr bwMode="auto">
            <a:xfrm>
              <a:off x="2450" y="1483"/>
              <a:ext cx="7" cy="78"/>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209" name="Rectangle 1545"/>
            <p:cNvSpPr>
              <a:spLocks noChangeArrowheads="1"/>
            </p:cNvSpPr>
            <p:nvPr/>
          </p:nvSpPr>
          <p:spPr bwMode="auto">
            <a:xfrm>
              <a:off x="2457" y="1483"/>
              <a:ext cx="7" cy="78"/>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210" name="Rectangle 1546"/>
            <p:cNvSpPr>
              <a:spLocks noChangeArrowheads="1"/>
            </p:cNvSpPr>
            <p:nvPr/>
          </p:nvSpPr>
          <p:spPr bwMode="auto">
            <a:xfrm>
              <a:off x="2464" y="1483"/>
              <a:ext cx="6" cy="78"/>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211" name="Rectangle 1547"/>
            <p:cNvSpPr>
              <a:spLocks noChangeArrowheads="1"/>
            </p:cNvSpPr>
            <p:nvPr/>
          </p:nvSpPr>
          <p:spPr bwMode="auto">
            <a:xfrm>
              <a:off x="2470" y="1483"/>
              <a:ext cx="7" cy="78"/>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212" name="Rectangle 1548"/>
            <p:cNvSpPr>
              <a:spLocks noChangeArrowheads="1"/>
            </p:cNvSpPr>
            <p:nvPr/>
          </p:nvSpPr>
          <p:spPr bwMode="auto">
            <a:xfrm>
              <a:off x="2477" y="1483"/>
              <a:ext cx="7" cy="78"/>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213" name="Rectangle 1549"/>
            <p:cNvSpPr>
              <a:spLocks noChangeArrowheads="1"/>
            </p:cNvSpPr>
            <p:nvPr/>
          </p:nvSpPr>
          <p:spPr bwMode="auto">
            <a:xfrm>
              <a:off x="2484" y="1483"/>
              <a:ext cx="7" cy="78"/>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214" name="Rectangle 1550"/>
            <p:cNvSpPr>
              <a:spLocks noChangeArrowheads="1"/>
            </p:cNvSpPr>
            <p:nvPr/>
          </p:nvSpPr>
          <p:spPr bwMode="auto">
            <a:xfrm>
              <a:off x="2491" y="1483"/>
              <a:ext cx="7" cy="78"/>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215" name="Rectangle 1551"/>
            <p:cNvSpPr>
              <a:spLocks noChangeArrowheads="1"/>
            </p:cNvSpPr>
            <p:nvPr/>
          </p:nvSpPr>
          <p:spPr bwMode="auto">
            <a:xfrm>
              <a:off x="2498" y="1483"/>
              <a:ext cx="6" cy="78"/>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216" name="Rectangle 1552"/>
            <p:cNvSpPr>
              <a:spLocks noChangeArrowheads="1"/>
            </p:cNvSpPr>
            <p:nvPr/>
          </p:nvSpPr>
          <p:spPr bwMode="auto">
            <a:xfrm>
              <a:off x="2504" y="1483"/>
              <a:ext cx="7" cy="78"/>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217" name="Rectangle 1553"/>
            <p:cNvSpPr>
              <a:spLocks noChangeArrowheads="1"/>
            </p:cNvSpPr>
            <p:nvPr/>
          </p:nvSpPr>
          <p:spPr bwMode="auto">
            <a:xfrm>
              <a:off x="2511" y="1483"/>
              <a:ext cx="7" cy="78"/>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218" name="Rectangle 1554"/>
            <p:cNvSpPr>
              <a:spLocks noChangeArrowheads="1"/>
            </p:cNvSpPr>
            <p:nvPr/>
          </p:nvSpPr>
          <p:spPr bwMode="auto">
            <a:xfrm>
              <a:off x="2518" y="1483"/>
              <a:ext cx="7" cy="78"/>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219" name="Rectangle 1555"/>
            <p:cNvSpPr>
              <a:spLocks noChangeArrowheads="1"/>
            </p:cNvSpPr>
            <p:nvPr/>
          </p:nvSpPr>
          <p:spPr bwMode="auto">
            <a:xfrm>
              <a:off x="2525" y="1483"/>
              <a:ext cx="6" cy="78"/>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220" name="Rectangle 1556"/>
            <p:cNvSpPr>
              <a:spLocks noChangeArrowheads="1"/>
            </p:cNvSpPr>
            <p:nvPr/>
          </p:nvSpPr>
          <p:spPr bwMode="auto">
            <a:xfrm>
              <a:off x="2531" y="1483"/>
              <a:ext cx="7" cy="78"/>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221" name="Rectangle 1557"/>
            <p:cNvSpPr>
              <a:spLocks noChangeArrowheads="1"/>
            </p:cNvSpPr>
            <p:nvPr/>
          </p:nvSpPr>
          <p:spPr bwMode="auto">
            <a:xfrm>
              <a:off x="2538" y="1483"/>
              <a:ext cx="7" cy="78"/>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222" name="Rectangle 1558"/>
            <p:cNvSpPr>
              <a:spLocks noChangeArrowheads="1"/>
            </p:cNvSpPr>
            <p:nvPr/>
          </p:nvSpPr>
          <p:spPr bwMode="auto">
            <a:xfrm>
              <a:off x="2545" y="1483"/>
              <a:ext cx="7" cy="78"/>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223" name="Rectangle 1559"/>
            <p:cNvSpPr>
              <a:spLocks noChangeArrowheads="1"/>
            </p:cNvSpPr>
            <p:nvPr/>
          </p:nvSpPr>
          <p:spPr bwMode="auto">
            <a:xfrm>
              <a:off x="2382" y="1483"/>
              <a:ext cx="170" cy="78"/>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224" name="Rectangle 1560"/>
            <p:cNvSpPr>
              <a:spLocks noChangeArrowheads="1"/>
            </p:cNvSpPr>
            <p:nvPr/>
          </p:nvSpPr>
          <p:spPr bwMode="auto">
            <a:xfrm>
              <a:off x="2586" y="1169"/>
              <a:ext cx="7" cy="90"/>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225" name="Rectangle 1561"/>
            <p:cNvSpPr>
              <a:spLocks noChangeArrowheads="1"/>
            </p:cNvSpPr>
            <p:nvPr/>
          </p:nvSpPr>
          <p:spPr bwMode="auto">
            <a:xfrm>
              <a:off x="2593" y="1169"/>
              <a:ext cx="6" cy="90"/>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226" name="Rectangle 1562"/>
            <p:cNvSpPr>
              <a:spLocks noChangeArrowheads="1"/>
            </p:cNvSpPr>
            <p:nvPr/>
          </p:nvSpPr>
          <p:spPr bwMode="auto">
            <a:xfrm>
              <a:off x="2599" y="1169"/>
              <a:ext cx="7" cy="90"/>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227" name="Rectangle 1563"/>
            <p:cNvSpPr>
              <a:spLocks noChangeArrowheads="1"/>
            </p:cNvSpPr>
            <p:nvPr/>
          </p:nvSpPr>
          <p:spPr bwMode="auto">
            <a:xfrm>
              <a:off x="2606" y="1169"/>
              <a:ext cx="7" cy="90"/>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228" name="Rectangle 1564"/>
            <p:cNvSpPr>
              <a:spLocks noChangeArrowheads="1"/>
            </p:cNvSpPr>
            <p:nvPr/>
          </p:nvSpPr>
          <p:spPr bwMode="auto">
            <a:xfrm>
              <a:off x="2613" y="1169"/>
              <a:ext cx="7" cy="90"/>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229" name="Rectangle 1565"/>
            <p:cNvSpPr>
              <a:spLocks noChangeArrowheads="1"/>
            </p:cNvSpPr>
            <p:nvPr/>
          </p:nvSpPr>
          <p:spPr bwMode="auto">
            <a:xfrm>
              <a:off x="2620" y="1169"/>
              <a:ext cx="7" cy="90"/>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230" name="Rectangle 1566"/>
            <p:cNvSpPr>
              <a:spLocks noChangeArrowheads="1"/>
            </p:cNvSpPr>
            <p:nvPr/>
          </p:nvSpPr>
          <p:spPr bwMode="auto">
            <a:xfrm>
              <a:off x="2627" y="1169"/>
              <a:ext cx="6" cy="90"/>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231" name="Rectangle 1567"/>
            <p:cNvSpPr>
              <a:spLocks noChangeArrowheads="1"/>
            </p:cNvSpPr>
            <p:nvPr/>
          </p:nvSpPr>
          <p:spPr bwMode="auto">
            <a:xfrm>
              <a:off x="2633" y="1169"/>
              <a:ext cx="7" cy="90"/>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232" name="Rectangle 1568"/>
            <p:cNvSpPr>
              <a:spLocks noChangeArrowheads="1"/>
            </p:cNvSpPr>
            <p:nvPr/>
          </p:nvSpPr>
          <p:spPr bwMode="auto">
            <a:xfrm>
              <a:off x="2640" y="1169"/>
              <a:ext cx="7" cy="90"/>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233" name="Rectangle 1569"/>
            <p:cNvSpPr>
              <a:spLocks noChangeArrowheads="1"/>
            </p:cNvSpPr>
            <p:nvPr/>
          </p:nvSpPr>
          <p:spPr bwMode="auto">
            <a:xfrm>
              <a:off x="2647" y="1169"/>
              <a:ext cx="7" cy="90"/>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234" name="Rectangle 1570"/>
            <p:cNvSpPr>
              <a:spLocks noChangeArrowheads="1"/>
            </p:cNvSpPr>
            <p:nvPr/>
          </p:nvSpPr>
          <p:spPr bwMode="auto">
            <a:xfrm>
              <a:off x="2654" y="1169"/>
              <a:ext cx="6" cy="90"/>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235" name="Rectangle 1571"/>
            <p:cNvSpPr>
              <a:spLocks noChangeArrowheads="1"/>
            </p:cNvSpPr>
            <p:nvPr/>
          </p:nvSpPr>
          <p:spPr bwMode="auto">
            <a:xfrm>
              <a:off x="2660" y="1169"/>
              <a:ext cx="7" cy="90"/>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236" name="Rectangle 1572"/>
            <p:cNvSpPr>
              <a:spLocks noChangeArrowheads="1"/>
            </p:cNvSpPr>
            <p:nvPr/>
          </p:nvSpPr>
          <p:spPr bwMode="auto">
            <a:xfrm>
              <a:off x="2667" y="1169"/>
              <a:ext cx="7" cy="90"/>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237" name="Rectangle 1573"/>
            <p:cNvSpPr>
              <a:spLocks noChangeArrowheads="1"/>
            </p:cNvSpPr>
            <p:nvPr/>
          </p:nvSpPr>
          <p:spPr bwMode="auto">
            <a:xfrm>
              <a:off x="2674" y="1169"/>
              <a:ext cx="7" cy="90"/>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238" name="Rectangle 1574"/>
            <p:cNvSpPr>
              <a:spLocks noChangeArrowheads="1"/>
            </p:cNvSpPr>
            <p:nvPr/>
          </p:nvSpPr>
          <p:spPr bwMode="auto">
            <a:xfrm>
              <a:off x="2681" y="1169"/>
              <a:ext cx="7" cy="90"/>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239" name="Rectangle 1575"/>
            <p:cNvSpPr>
              <a:spLocks noChangeArrowheads="1"/>
            </p:cNvSpPr>
            <p:nvPr/>
          </p:nvSpPr>
          <p:spPr bwMode="auto">
            <a:xfrm>
              <a:off x="2688" y="1169"/>
              <a:ext cx="6" cy="90"/>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240" name="Rectangle 1576"/>
            <p:cNvSpPr>
              <a:spLocks noChangeArrowheads="1"/>
            </p:cNvSpPr>
            <p:nvPr/>
          </p:nvSpPr>
          <p:spPr bwMode="auto">
            <a:xfrm>
              <a:off x="2694" y="1169"/>
              <a:ext cx="7" cy="90"/>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241" name="Rectangle 1577"/>
            <p:cNvSpPr>
              <a:spLocks noChangeArrowheads="1"/>
            </p:cNvSpPr>
            <p:nvPr/>
          </p:nvSpPr>
          <p:spPr bwMode="auto">
            <a:xfrm>
              <a:off x="2701" y="1169"/>
              <a:ext cx="7" cy="90"/>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242" name="Rectangle 1578"/>
            <p:cNvSpPr>
              <a:spLocks noChangeArrowheads="1"/>
            </p:cNvSpPr>
            <p:nvPr/>
          </p:nvSpPr>
          <p:spPr bwMode="auto">
            <a:xfrm>
              <a:off x="2708" y="1169"/>
              <a:ext cx="7" cy="90"/>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243" name="Rectangle 1579"/>
            <p:cNvSpPr>
              <a:spLocks noChangeArrowheads="1"/>
            </p:cNvSpPr>
            <p:nvPr/>
          </p:nvSpPr>
          <p:spPr bwMode="auto">
            <a:xfrm>
              <a:off x="2715" y="1169"/>
              <a:ext cx="7" cy="90"/>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244" name="Rectangle 1580"/>
            <p:cNvSpPr>
              <a:spLocks noChangeArrowheads="1"/>
            </p:cNvSpPr>
            <p:nvPr/>
          </p:nvSpPr>
          <p:spPr bwMode="auto">
            <a:xfrm>
              <a:off x="2722" y="1169"/>
              <a:ext cx="6" cy="90"/>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245" name="Rectangle 1581"/>
            <p:cNvSpPr>
              <a:spLocks noChangeArrowheads="1"/>
            </p:cNvSpPr>
            <p:nvPr/>
          </p:nvSpPr>
          <p:spPr bwMode="auto">
            <a:xfrm>
              <a:off x="2728" y="1169"/>
              <a:ext cx="7" cy="90"/>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246" name="Rectangle 1582"/>
            <p:cNvSpPr>
              <a:spLocks noChangeArrowheads="1"/>
            </p:cNvSpPr>
            <p:nvPr/>
          </p:nvSpPr>
          <p:spPr bwMode="auto">
            <a:xfrm>
              <a:off x="2735" y="1169"/>
              <a:ext cx="7" cy="90"/>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247" name="Rectangle 1583"/>
            <p:cNvSpPr>
              <a:spLocks noChangeArrowheads="1"/>
            </p:cNvSpPr>
            <p:nvPr/>
          </p:nvSpPr>
          <p:spPr bwMode="auto">
            <a:xfrm>
              <a:off x="2742" y="1169"/>
              <a:ext cx="7" cy="90"/>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248" name="Rectangle 1584"/>
            <p:cNvSpPr>
              <a:spLocks noChangeArrowheads="1"/>
            </p:cNvSpPr>
            <p:nvPr/>
          </p:nvSpPr>
          <p:spPr bwMode="auto">
            <a:xfrm>
              <a:off x="2749" y="1169"/>
              <a:ext cx="7" cy="90"/>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249" name="Rectangle 1585"/>
            <p:cNvSpPr>
              <a:spLocks noChangeArrowheads="1"/>
            </p:cNvSpPr>
            <p:nvPr/>
          </p:nvSpPr>
          <p:spPr bwMode="auto">
            <a:xfrm>
              <a:off x="2586" y="1169"/>
              <a:ext cx="170" cy="90"/>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250" name="Rectangle 1586"/>
            <p:cNvSpPr>
              <a:spLocks noChangeArrowheads="1"/>
            </p:cNvSpPr>
            <p:nvPr/>
          </p:nvSpPr>
          <p:spPr bwMode="auto">
            <a:xfrm>
              <a:off x="2789" y="1078"/>
              <a:ext cx="7" cy="97"/>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251" name="Rectangle 1587"/>
            <p:cNvSpPr>
              <a:spLocks noChangeArrowheads="1"/>
            </p:cNvSpPr>
            <p:nvPr/>
          </p:nvSpPr>
          <p:spPr bwMode="auto">
            <a:xfrm>
              <a:off x="2796" y="1078"/>
              <a:ext cx="7" cy="97"/>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252" name="Rectangle 1588"/>
            <p:cNvSpPr>
              <a:spLocks noChangeArrowheads="1"/>
            </p:cNvSpPr>
            <p:nvPr/>
          </p:nvSpPr>
          <p:spPr bwMode="auto">
            <a:xfrm>
              <a:off x="2803" y="1078"/>
              <a:ext cx="7" cy="97"/>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253" name="Rectangle 1589"/>
            <p:cNvSpPr>
              <a:spLocks noChangeArrowheads="1"/>
            </p:cNvSpPr>
            <p:nvPr/>
          </p:nvSpPr>
          <p:spPr bwMode="auto">
            <a:xfrm>
              <a:off x="2810" y="1078"/>
              <a:ext cx="7" cy="97"/>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254" name="Rectangle 1590"/>
            <p:cNvSpPr>
              <a:spLocks noChangeArrowheads="1"/>
            </p:cNvSpPr>
            <p:nvPr/>
          </p:nvSpPr>
          <p:spPr bwMode="auto">
            <a:xfrm>
              <a:off x="2817" y="1078"/>
              <a:ext cx="6" cy="97"/>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255" name="Rectangle 1591"/>
            <p:cNvSpPr>
              <a:spLocks noChangeArrowheads="1"/>
            </p:cNvSpPr>
            <p:nvPr/>
          </p:nvSpPr>
          <p:spPr bwMode="auto">
            <a:xfrm>
              <a:off x="2823" y="1078"/>
              <a:ext cx="7" cy="97"/>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256" name="Rectangle 1592"/>
            <p:cNvSpPr>
              <a:spLocks noChangeArrowheads="1"/>
            </p:cNvSpPr>
            <p:nvPr/>
          </p:nvSpPr>
          <p:spPr bwMode="auto">
            <a:xfrm>
              <a:off x="2830" y="1078"/>
              <a:ext cx="7" cy="97"/>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257" name="Rectangle 1593"/>
            <p:cNvSpPr>
              <a:spLocks noChangeArrowheads="1"/>
            </p:cNvSpPr>
            <p:nvPr/>
          </p:nvSpPr>
          <p:spPr bwMode="auto">
            <a:xfrm>
              <a:off x="2837" y="1078"/>
              <a:ext cx="7" cy="97"/>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258" name="Rectangle 1594"/>
            <p:cNvSpPr>
              <a:spLocks noChangeArrowheads="1"/>
            </p:cNvSpPr>
            <p:nvPr/>
          </p:nvSpPr>
          <p:spPr bwMode="auto">
            <a:xfrm>
              <a:off x="2844" y="1078"/>
              <a:ext cx="7" cy="97"/>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259" name="Rectangle 1595"/>
            <p:cNvSpPr>
              <a:spLocks noChangeArrowheads="1"/>
            </p:cNvSpPr>
            <p:nvPr/>
          </p:nvSpPr>
          <p:spPr bwMode="auto">
            <a:xfrm>
              <a:off x="2851" y="1078"/>
              <a:ext cx="6" cy="97"/>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260" name="Rectangle 1596"/>
            <p:cNvSpPr>
              <a:spLocks noChangeArrowheads="1"/>
            </p:cNvSpPr>
            <p:nvPr/>
          </p:nvSpPr>
          <p:spPr bwMode="auto">
            <a:xfrm>
              <a:off x="2857" y="1078"/>
              <a:ext cx="7" cy="97"/>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261" name="Rectangle 1597"/>
            <p:cNvSpPr>
              <a:spLocks noChangeArrowheads="1"/>
            </p:cNvSpPr>
            <p:nvPr/>
          </p:nvSpPr>
          <p:spPr bwMode="auto">
            <a:xfrm>
              <a:off x="2864" y="1078"/>
              <a:ext cx="7" cy="97"/>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262" name="Rectangle 1598"/>
            <p:cNvSpPr>
              <a:spLocks noChangeArrowheads="1"/>
            </p:cNvSpPr>
            <p:nvPr/>
          </p:nvSpPr>
          <p:spPr bwMode="auto">
            <a:xfrm>
              <a:off x="2871" y="1078"/>
              <a:ext cx="7" cy="97"/>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263" name="Rectangle 1599"/>
            <p:cNvSpPr>
              <a:spLocks noChangeArrowheads="1"/>
            </p:cNvSpPr>
            <p:nvPr/>
          </p:nvSpPr>
          <p:spPr bwMode="auto">
            <a:xfrm>
              <a:off x="2878" y="1078"/>
              <a:ext cx="7" cy="97"/>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264" name="Rectangle 1600"/>
            <p:cNvSpPr>
              <a:spLocks noChangeArrowheads="1"/>
            </p:cNvSpPr>
            <p:nvPr/>
          </p:nvSpPr>
          <p:spPr bwMode="auto">
            <a:xfrm>
              <a:off x="2885" y="1078"/>
              <a:ext cx="6" cy="97"/>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265" name="Rectangle 1601"/>
            <p:cNvSpPr>
              <a:spLocks noChangeArrowheads="1"/>
            </p:cNvSpPr>
            <p:nvPr/>
          </p:nvSpPr>
          <p:spPr bwMode="auto">
            <a:xfrm>
              <a:off x="2891" y="1078"/>
              <a:ext cx="7" cy="97"/>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266" name="Rectangle 1602"/>
            <p:cNvSpPr>
              <a:spLocks noChangeArrowheads="1"/>
            </p:cNvSpPr>
            <p:nvPr/>
          </p:nvSpPr>
          <p:spPr bwMode="auto">
            <a:xfrm>
              <a:off x="2898" y="1078"/>
              <a:ext cx="7" cy="97"/>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267" name="Rectangle 1603"/>
            <p:cNvSpPr>
              <a:spLocks noChangeArrowheads="1"/>
            </p:cNvSpPr>
            <p:nvPr/>
          </p:nvSpPr>
          <p:spPr bwMode="auto">
            <a:xfrm>
              <a:off x="2905" y="1078"/>
              <a:ext cx="7" cy="97"/>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268" name="Rectangle 1604"/>
            <p:cNvSpPr>
              <a:spLocks noChangeArrowheads="1"/>
            </p:cNvSpPr>
            <p:nvPr/>
          </p:nvSpPr>
          <p:spPr bwMode="auto">
            <a:xfrm>
              <a:off x="2912" y="1078"/>
              <a:ext cx="7" cy="97"/>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269" name="Rectangle 1605"/>
            <p:cNvSpPr>
              <a:spLocks noChangeArrowheads="1"/>
            </p:cNvSpPr>
            <p:nvPr/>
          </p:nvSpPr>
          <p:spPr bwMode="auto">
            <a:xfrm>
              <a:off x="2919" y="1078"/>
              <a:ext cx="6" cy="97"/>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270" name="Rectangle 1606"/>
            <p:cNvSpPr>
              <a:spLocks noChangeArrowheads="1"/>
            </p:cNvSpPr>
            <p:nvPr/>
          </p:nvSpPr>
          <p:spPr bwMode="auto">
            <a:xfrm>
              <a:off x="2925" y="1078"/>
              <a:ext cx="7" cy="97"/>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271" name="Rectangle 1607"/>
            <p:cNvSpPr>
              <a:spLocks noChangeArrowheads="1"/>
            </p:cNvSpPr>
            <p:nvPr/>
          </p:nvSpPr>
          <p:spPr bwMode="auto">
            <a:xfrm>
              <a:off x="2932" y="1078"/>
              <a:ext cx="7" cy="97"/>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272" name="Rectangle 1608"/>
            <p:cNvSpPr>
              <a:spLocks noChangeArrowheads="1"/>
            </p:cNvSpPr>
            <p:nvPr/>
          </p:nvSpPr>
          <p:spPr bwMode="auto">
            <a:xfrm>
              <a:off x="2939" y="1078"/>
              <a:ext cx="7" cy="97"/>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273" name="Rectangle 1609"/>
            <p:cNvSpPr>
              <a:spLocks noChangeArrowheads="1"/>
            </p:cNvSpPr>
            <p:nvPr/>
          </p:nvSpPr>
          <p:spPr bwMode="auto">
            <a:xfrm>
              <a:off x="2946" y="1078"/>
              <a:ext cx="6" cy="97"/>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274" name="Rectangle 1610"/>
            <p:cNvSpPr>
              <a:spLocks noChangeArrowheads="1"/>
            </p:cNvSpPr>
            <p:nvPr/>
          </p:nvSpPr>
          <p:spPr bwMode="auto">
            <a:xfrm>
              <a:off x="2952" y="1078"/>
              <a:ext cx="7" cy="97"/>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275" name="Rectangle 1611"/>
            <p:cNvSpPr>
              <a:spLocks noChangeArrowheads="1"/>
            </p:cNvSpPr>
            <p:nvPr/>
          </p:nvSpPr>
          <p:spPr bwMode="auto">
            <a:xfrm>
              <a:off x="2789" y="1078"/>
              <a:ext cx="170" cy="97"/>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276" name="Rectangle 1612"/>
            <p:cNvSpPr>
              <a:spLocks noChangeArrowheads="1"/>
            </p:cNvSpPr>
            <p:nvPr/>
          </p:nvSpPr>
          <p:spPr bwMode="auto">
            <a:xfrm>
              <a:off x="2993" y="1066"/>
              <a:ext cx="7" cy="103"/>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277" name="Rectangle 1613"/>
            <p:cNvSpPr>
              <a:spLocks noChangeArrowheads="1"/>
            </p:cNvSpPr>
            <p:nvPr/>
          </p:nvSpPr>
          <p:spPr bwMode="auto">
            <a:xfrm>
              <a:off x="3000" y="1066"/>
              <a:ext cx="7" cy="103"/>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278" name="Rectangle 1614"/>
            <p:cNvSpPr>
              <a:spLocks noChangeArrowheads="1"/>
            </p:cNvSpPr>
            <p:nvPr/>
          </p:nvSpPr>
          <p:spPr bwMode="auto">
            <a:xfrm>
              <a:off x="3007" y="1066"/>
              <a:ext cx="7" cy="103"/>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279" name="Rectangle 1615"/>
            <p:cNvSpPr>
              <a:spLocks noChangeArrowheads="1"/>
            </p:cNvSpPr>
            <p:nvPr/>
          </p:nvSpPr>
          <p:spPr bwMode="auto">
            <a:xfrm>
              <a:off x="3014" y="1066"/>
              <a:ext cx="6" cy="103"/>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280" name="Rectangle 1616"/>
            <p:cNvSpPr>
              <a:spLocks noChangeArrowheads="1"/>
            </p:cNvSpPr>
            <p:nvPr/>
          </p:nvSpPr>
          <p:spPr bwMode="auto">
            <a:xfrm>
              <a:off x="3020" y="1066"/>
              <a:ext cx="7" cy="103"/>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281" name="Rectangle 1617"/>
            <p:cNvSpPr>
              <a:spLocks noChangeArrowheads="1"/>
            </p:cNvSpPr>
            <p:nvPr/>
          </p:nvSpPr>
          <p:spPr bwMode="auto">
            <a:xfrm>
              <a:off x="3027" y="1066"/>
              <a:ext cx="7" cy="103"/>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282" name="Rectangle 1618"/>
            <p:cNvSpPr>
              <a:spLocks noChangeArrowheads="1"/>
            </p:cNvSpPr>
            <p:nvPr/>
          </p:nvSpPr>
          <p:spPr bwMode="auto">
            <a:xfrm>
              <a:off x="3034" y="1066"/>
              <a:ext cx="7" cy="103"/>
            </a:xfrm>
            <a:prstGeom prst="rect">
              <a:avLst/>
            </a:prstGeom>
            <a:solidFill>
              <a:srgbClr val="CD0000"/>
            </a:solidFill>
            <a:ln w="9525">
              <a:noFill/>
              <a:miter lim="800000"/>
              <a:headEnd/>
              <a:tailEnd/>
            </a:ln>
          </p:spPr>
          <p:txBody>
            <a:bodyPr/>
            <a:lstStyle/>
            <a:p>
              <a:pPr>
                <a:defRPr/>
              </a:pPr>
              <a:endParaRPr lang="en-US">
                <a:latin typeface="Arial" charset="0"/>
              </a:endParaRPr>
            </a:p>
          </p:txBody>
        </p:sp>
      </p:grpSp>
      <p:grpSp>
        <p:nvGrpSpPr>
          <p:cNvPr id="86033" name="Group 1820"/>
          <p:cNvGrpSpPr>
            <a:grpSpLocks/>
          </p:cNvGrpSpPr>
          <p:nvPr/>
        </p:nvGrpSpPr>
        <p:grpSpPr bwMode="auto">
          <a:xfrm>
            <a:off x="5703889" y="1509714"/>
            <a:ext cx="2587625" cy="854075"/>
            <a:chOff x="2993" y="951"/>
            <a:chExt cx="1630" cy="538"/>
          </a:xfrm>
        </p:grpSpPr>
        <p:sp>
          <p:nvSpPr>
            <p:cNvPr id="627284" name="Rectangle 1620"/>
            <p:cNvSpPr>
              <a:spLocks noChangeArrowheads="1"/>
            </p:cNvSpPr>
            <p:nvPr/>
          </p:nvSpPr>
          <p:spPr bwMode="auto">
            <a:xfrm>
              <a:off x="3041" y="1066"/>
              <a:ext cx="7" cy="103"/>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285" name="Rectangle 1621"/>
            <p:cNvSpPr>
              <a:spLocks noChangeArrowheads="1"/>
            </p:cNvSpPr>
            <p:nvPr/>
          </p:nvSpPr>
          <p:spPr bwMode="auto">
            <a:xfrm>
              <a:off x="3048" y="1066"/>
              <a:ext cx="6" cy="103"/>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286" name="Rectangle 1622"/>
            <p:cNvSpPr>
              <a:spLocks noChangeArrowheads="1"/>
            </p:cNvSpPr>
            <p:nvPr/>
          </p:nvSpPr>
          <p:spPr bwMode="auto">
            <a:xfrm>
              <a:off x="3054" y="1066"/>
              <a:ext cx="7" cy="103"/>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287" name="Rectangle 1623"/>
            <p:cNvSpPr>
              <a:spLocks noChangeArrowheads="1"/>
            </p:cNvSpPr>
            <p:nvPr/>
          </p:nvSpPr>
          <p:spPr bwMode="auto">
            <a:xfrm>
              <a:off x="3061" y="1066"/>
              <a:ext cx="7" cy="103"/>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288" name="Rectangle 1624"/>
            <p:cNvSpPr>
              <a:spLocks noChangeArrowheads="1"/>
            </p:cNvSpPr>
            <p:nvPr/>
          </p:nvSpPr>
          <p:spPr bwMode="auto">
            <a:xfrm>
              <a:off x="3068" y="1066"/>
              <a:ext cx="7" cy="103"/>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289" name="Rectangle 1625"/>
            <p:cNvSpPr>
              <a:spLocks noChangeArrowheads="1"/>
            </p:cNvSpPr>
            <p:nvPr/>
          </p:nvSpPr>
          <p:spPr bwMode="auto">
            <a:xfrm>
              <a:off x="3075" y="1066"/>
              <a:ext cx="6" cy="103"/>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290" name="Rectangle 1626"/>
            <p:cNvSpPr>
              <a:spLocks noChangeArrowheads="1"/>
            </p:cNvSpPr>
            <p:nvPr/>
          </p:nvSpPr>
          <p:spPr bwMode="auto">
            <a:xfrm>
              <a:off x="3081" y="1066"/>
              <a:ext cx="7" cy="103"/>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291" name="Rectangle 1627"/>
            <p:cNvSpPr>
              <a:spLocks noChangeArrowheads="1"/>
            </p:cNvSpPr>
            <p:nvPr/>
          </p:nvSpPr>
          <p:spPr bwMode="auto">
            <a:xfrm>
              <a:off x="3088" y="1066"/>
              <a:ext cx="7" cy="103"/>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292" name="Rectangle 1628"/>
            <p:cNvSpPr>
              <a:spLocks noChangeArrowheads="1"/>
            </p:cNvSpPr>
            <p:nvPr/>
          </p:nvSpPr>
          <p:spPr bwMode="auto">
            <a:xfrm>
              <a:off x="3095" y="1066"/>
              <a:ext cx="7" cy="103"/>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293" name="Rectangle 1629"/>
            <p:cNvSpPr>
              <a:spLocks noChangeArrowheads="1"/>
            </p:cNvSpPr>
            <p:nvPr/>
          </p:nvSpPr>
          <p:spPr bwMode="auto">
            <a:xfrm>
              <a:off x="3102" y="1066"/>
              <a:ext cx="7" cy="103"/>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294" name="Rectangle 1630"/>
            <p:cNvSpPr>
              <a:spLocks noChangeArrowheads="1"/>
            </p:cNvSpPr>
            <p:nvPr/>
          </p:nvSpPr>
          <p:spPr bwMode="auto">
            <a:xfrm>
              <a:off x="3109" y="1066"/>
              <a:ext cx="6" cy="103"/>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295" name="Rectangle 1631"/>
            <p:cNvSpPr>
              <a:spLocks noChangeArrowheads="1"/>
            </p:cNvSpPr>
            <p:nvPr/>
          </p:nvSpPr>
          <p:spPr bwMode="auto">
            <a:xfrm>
              <a:off x="3115" y="1066"/>
              <a:ext cx="7" cy="103"/>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296" name="Rectangle 1632"/>
            <p:cNvSpPr>
              <a:spLocks noChangeArrowheads="1"/>
            </p:cNvSpPr>
            <p:nvPr/>
          </p:nvSpPr>
          <p:spPr bwMode="auto">
            <a:xfrm>
              <a:off x="3122" y="1066"/>
              <a:ext cx="7" cy="103"/>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297" name="Rectangle 1633"/>
            <p:cNvSpPr>
              <a:spLocks noChangeArrowheads="1"/>
            </p:cNvSpPr>
            <p:nvPr/>
          </p:nvSpPr>
          <p:spPr bwMode="auto">
            <a:xfrm>
              <a:off x="3129" y="1066"/>
              <a:ext cx="7" cy="103"/>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298" name="Rectangle 1634"/>
            <p:cNvSpPr>
              <a:spLocks noChangeArrowheads="1"/>
            </p:cNvSpPr>
            <p:nvPr/>
          </p:nvSpPr>
          <p:spPr bwMode="auto">
            <a:xfrm>
              <a:off x="3136" y="1066"/>
              <a:ext cx="7" cy="103"/>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299" name="Rectangle 1635"/>
            <p:cNvSpPr>
              <a:spLocks noChangeArrowheads="1"/>
            </p:cNvSpPr>
            <p:nvPr/>
          </p:nvSpPr>
          <p:spPr bwMode="auto">
            <a:xfrm>
              <a:off x="3143" y="1066"/>
              <a:ext cx="6" cy="103"/>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300" name="Rectangle 1636"/>
            <p:cNvSpPr>
              <a:spLocks noChangeArrowheads="1"/>
            </p:cNvSpPr>
            <p:nvPr/>
          </p:nvSpPr>
          <p:spPr bwMode="auto">
            <a:xfrm>
              <a:off x="3149" y="1066"/>
              <a:ext cx="7" cy="103"/>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301" name="Rectangle 1637"/>
            <p:cNvSpPr>
              <a:spLocks noChangeArrowheads="1"/>
            </p:cNvSpPr>
            <p:nvPr/>
          </p:nvSpPr>
          <p:spPr bwMode="auto">
            <a:xfrm>
              <a:off x="3156" y="1066"/>
              <a:ext cx="7" cy="103"/>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302" name="Rectangle 1638"/>
            <p:cNvSpPr>
              <a:spLocks noChangeArrowheads="1"/>
            </p:cNvSpPr>
            <p:nvPr/>
          </p:nvSpPr>
          <p:spPr bwMode="auto">
            <a:xfrm>
              <a:off x="2993" y="1066"/>
              <a:ext cx="170" cy="103"/>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303" name="Rectangle 1639"/>
            <p:cNvSpPr>
              <a:spLocks noChangeArrowheads="1"/>
            </p:cNvSpPr>
            <p:nvPr/>
          </p:nvSpPr>
          <p:spPr bwMode="auto">
            <a:xfrm>
              <a:off x="3197" y="988"/>
              <a:ext cx="7" cy="108"/>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304" name="Rectangle 1640"/>
            <p:cNvSpPr>
              <a:spLocks noChangeArrowheads="1"/>
            </p:cNvSpPr>
            <p:nvPr/>
          </p:nvSpPr>
          <p:spPr bwMode="auto">
            <a:xfrm>
              <a:off x="3204" y="988"/>
              <a:ext cx="7" cy="108"/>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305" name="Rectangle 1641"/>
            <p:cNvSpPr>
              <a:spLocks noChangeArrowheads="1"/>
            </p:cNvSpPr>
            <p:nvPr/>
          </p:nvSpPr>
          <p:spPr bwMode="auto">
            <a:xfrm>
              <a:off x="3211" y="988"/>
              <a:ext cx="6" cy="108"/>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306" name="Rectangle 1642"/>
            <p:cNvSpPr>
              <a:spLocks noChangeArrowheads="1"/>
            </p:cNvSpPr>
            <p:nvPr/>
          </p:nvSpPr>
          <p:spPr bwMode="auto">
            <a:xfrm>
              <a:off x="3217" y="988"/>
              <a:ext cx="7" cy="108"/>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307" name="Rectangle 1643"/>
            <p:cNvSpPr>
              <a:spLocks noChangeArrowheads="1"/>
            </p:cNvSpPr>
            <p:nvPr/>
          </p:nvSpPr>
          <p:spPr bwMode="auto">
            <a:xfrm>
              <a:off x="3224" y="988"/>
              <a:ext cx="7" cy="108"/>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308" name="Rectangle 1644"/>
            <p:cNvSpPr>
              <a:spLocks noChangeArrowheads="1"/>
            </p:cNvSpPr>
            <p:nvPr/>
          </p:nvSpPr>
          <p:spPr bwMode="auto">
            <a:xfrm>
              <a:off x="3231" y="988"/>
              <a:ext cx="7" cy="108"/>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309" name="Rectangle 1645"/>
            <p:cNvSpPr>
              <a:spLocks noChangeArrowheads="1"/>
            </p:cNvSpPr>
            <p:nvPr/>
          </p:nvSpPr>
          <p:spPr bwMode="auto">
            <a:xfrm>
              <a:off x="3238" y="988"/>
              <a:ext cx="6" cy="108"/>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310" name="Rectangle 1646"/>
            <p:cNvSpPr>
              <a:spLocks noChangeArrowheads="1"/>
            </p:cNvSpPr>
            <p:nvPr/>
          </p:nvSpPr>
          <p:spPr bwMode="auto">
            <a:xfrm>
              <a:off x="3244" y="988"/>
              <a:ext cx="7" cy="108"/>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311" name="Rectangle 1647"/>
            <p:cNvSpPr>
              <a:spLocks noChangeArrowheads="1"/>
            </p:cNvSpPr>
            <p:nvPr/>
          </p:nvSpPr>
          <p:spPr bwMode="auto">
            <a:xfrm>
              <a:off x="3251" y="988"/>
              <a:ext cx="7" cy="108"/>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312" name="Rectangle 1648"/>
            <p:cNvSpPr>
              <a:spLocks noChangeArrowheads="1"/>
            </p:cNvSpPr>
            <p:nvPr/>
          </p:nvSpPr>
          <p:spPr bwMode="auto">
            <a:xfrm>
              <a:off x="3258" y="988"/>
              <a:ext cx="7" cy="108"/>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313" name="Rectangle 1649"/>
            <p:cNvSpPr>
              <a:spLocks noChangeArrowheads="1"/>
            </p:cNvSpPr>
            <p:nvPr/>
          </p:nvSpPr>
          <p:spPr bwMode="auto">
            <a:xfrm>
              <a:off x="3265" y="988"/>
              <a:ext cx="7" cy="108"/>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314" name="Rectangle 1650"/>
            <p:cNvSpPr>
              <a:spLocks noChangeArrowheads="1"/>
            </p:cNvSpPr>
            <p:nvPr/>
          </p:nvSpPr>
          <p:spPr bwMode="auto">
            <a:xfrm>
              <a:off x="3272" y="988"/>
              <a:ext cx="6" cy="108"/>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315" name="Rectangle 1651"/>
            <p:cNvSpPr>
              <a:spLocks noChangeArrowheads="1"/>
            </p:cNvSpPr>
            <p:nvPr/>
          </p:nvSpPr>
          <p:spPr bwMode="auto">
            <a:xfrm>
              <a:off x="3278" y="988"/>
              <a:ext cx="7" cy="108"/>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316" name="Rectangle 1652"/>
            <p:cNvSpPr>
              <a:spLocks noChangeArrowheads="1"/>
            </p:cNvSpPr>
            <p:nvPr/>
          </p:nvSpPr>
          <p:spPr bwMode="auto">
            <a:xfrm>
              <a:off x="3285" y="988"/>
              <a:ext cx="7" cy="108"/>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317" name="Rectangle 1653"/>
            <p:cNvSpPr>
              <a:spLocks noChangeArrowheads="1"/>
            </p:cNvSpPr>
            <p:nvPr/>
          </p:nvSpPr>
          <p:spPr bwMode="auto">
            <a:xfrm>
              <a:off x="3292" y="988"/>
              <a:ext cx="7" cy="108"/>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318" name="Rectangle 1654"/>
            <p:cNvSpPr>
              <a:spLocks noChangeArrowheads="1"/>
            </p:cNvSpPr>
            <p:nvPr/>
          </p:nvSpPr>
          <p:spPr bwMode="auto">
            <a:xfrm>
              <a:off x="3299" y="988"/>
              <a:ext cx="7" cy="108"/>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319" name="Rectangle 1655"/>
            <p:cNvSpPr>
              <a:spLocks noChangeArrowheads="1"/>
            </p:cNvSpPr>
            <p:nvPr/>
          </p:nvSpPr>
          <p:spPr bwMode="auto">
            <a:xfrm>
              <a:off x="3306" y="988"/>
              <a:ext cx="6" cy="108"/>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320" name="Rectangle 1656"/>
            <p:cNvSpPr>
              <a:spLocks noChangeArrowheads="1"/>
            </p:cNvSpPr>
            <p:nvPr/>
          </p:nvSpPr>
          <p:spPr bwMode="auto">
            <a:xfrm>
              <a:off x="3312" y="988"/>
              <a:ext cx="7" cy="108"/>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321" name="Rectangle 1657"/>
            <p:cNvSpPr>
              <a:spLocks noChangeArrowheads="1"/>
            </p:cNvSpPr>
            <p:nvPr/>
          </p:nvSpPr>
          <p:spPr bwMode="auto">
            <a:xfrm>
              <a:off x="3319" y="988"/>
              <a:ext cx="7" cy="108"/>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322" name="Rectangle 1658"/>
            <p:cNvSpPr>
              <a:spLocks noChangeArrowheads="1"/>
            </p:cNvSpPr>
            <p:nvPr/>
          </p:nvSpPr>
          <p:spPr bwMode="auto">
            <a:xfrm>
              <a:off x="3326" y="988"/>
              <a:ext cx="7" cy="108"/>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323" name="Rectangle 1659"/>
            <p:cNvSpPr>
              <a:spLocks noChangeArrowheads="1"/>
            </p:cNvSpPr>
            <p:nvPr/>
          </p:nvSpPr>
          <p:spPr bwMode="auto">
            <a:xfrm>
              <a:off x="3333" y="988"/>
              <a:ext cx="7" cy="108"/>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324" name="Rectangle 1660"/>
            <p:cNvSpPr>
              <a:spLocks noChangeArrowheads="1"/>
            </p:cNvSpPr>
            <p:nvPr/>
          </p:nvSpPr>
          <p:spPr bwMode="auto">
            <a:xfrm>
              <a:off x="3340" y="988"/>
              <a:ext cx="6" cy="108"/>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325" name="Rectangle 1661"/>
            <p:cNvSpPr>
              <a:spLocks noChangeArrowheads="1"/>
            </p:cNvSpPr>
            <p:nvPr/>
          </p:nvSpPr>
          <p:spPr bwMode="auto">
            <a:xfrm>
              <a:off x="3346" y="988"/>
              <a:ext cx="7" cy="108"/>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326" name="Rectangle 1662"/>
            <p:cNvSpPr>
              <a:spLocks noChangeArrowheads="1"/>
            </p:cNvSpPr>
            <p:nvPr/>
          </p:nvSpPr>
          <p:spPr bwMode="auto">
            <a:xfrm>
              <a:off x="3353" y="988"/>
              <a:ext cx="7" cy="108"/>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327" name="Rectangle 1663"/>
            <p:cNvSpPr>
              <a:spLocks noChangeArrowheads="1"/>
            </p:cNvSpPr>
            <p:nvPr/>
          </p:nvSpPr>
          <p:spPr bwMode="auto">
            <a:xfrm>
              <a:off x="3360" y="988"/>
              <a:ext cx="7" cy="108"/>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328" name="Rectangle 1664"/>
            <p:cNvSpPr>
              <a:spLocks noChangeArrowheads="1"/>
            </p:cNvSpPr>
            <p:nvPr/>
          </p:nvSpPr>
          <p:spPr bwMode="auto">
            <a:xfrm>
              <a:off x="3197" y="988"/>
              <a:ext cx="170" cy="108"/>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329" name="Rectangle 1665"/>
            <p:cNvSpPr>
              <a:spLocks noChangeArrowheads="1"/>
            </p:cNvSpPr>
            <p:nvPr/>
          </p:nvSpPr>
          <p:spPr bwMode="auto">
            <a:xfrm>
              <a:off x="3401" y="951"/>
              <a:ext cx="6" cy="103"/>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330" name="Rectangle 1666"/>
            <p:cNvSpPr>
              <a:spLocks noChangeArrowheads="1"/>
            </p:cNvSpPr>
            <p:nvPr/>
          </p:nvSpPr>
          <p:spPr bwMode="auto">
            <a:xfrm>
              <a:off x="3407" y="951"/>
              <a:ext cx="7" cy="103"/>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331" name="Rectangle 1667"/>
            <p:cNvSpPr>
              <a:spLocks noChangeArrowheads="1"/>
            </p:cNvSpPr>
            <p:nvPr/>
          </p:nvSpPr>
          <p:spPr bwMode="auto">
            <a:xfrm>
              <a:off x="3414" y="951"/>
              <a:ext cx="7" cy="103"/>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332" name="Rectangle 1668"/>
            <p:cNvSpPr>
              <a:spLocks noChangeArrowheads="1"/>
            </p:cNvSpPr>
            <p:nvPr/>
          </p:nvSpPr>
          <p:spPr bwMode="auto">
            <a:xfrm>
              <a:off x="3421" y="951"/>
              <a:ext cx="7" cy="103"/>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333" name="Rectangle 1669"/>
            <p:cNvSpPr>
              <a:spLocks noChangeArrowheads="1"/>
            </p:cNvSpPr>
            <p:nvPr/>
          </p:nvSpPr>
          <p:spPr bwMode="auto">
            <a:xfrm>
              <a:off x="3428" y="951"/>
              <a:ext cx="7" cy="103"/>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334" name="Rectangle 1670"/>
            <p:cNvSpPr>
              <a:spLocks noChangeArrowheads="1"/>
            </p:cNvSpPr>
            <p:nvPr/>
          </p:nvSpPr>
          <p:spPr bwMode="auto">
            <a:xfrm>
              <a:off x="3435" y="951"/>
              <a:ext cx="6" cy="103"/>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335" name="Rectangle 1671"/>
            <p:cNvSpPr>
              <a:spLocks noChangeArrowheads="1"/>
            </p:cNvSpPr>
            <p:nvPr/>
          </p:nvSpPr>
          <p:spPr bwMode="auto">
            <a:xfrm>
              <a:off x="3441" y="951"/>
              <a:ext cx="7" cy="103"/>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336" name="Rectangle 1672"/>
            <p:cNvSpPr>
              <a:spLocks noChangeArrowheads="1"/>
            </p:cNvSpPr>
            <p:nvPr/>
          </p:nvSpPr>
          <p:spPr bwMode="auto">
            <a:xfrm>
              <a:off x="3448" y="951"/>
              <a:ext cx="7" cy="103"/>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337" name="Rectangle 1673"/>
            <p:cNvSpPr>
              <a:spLocks noChangeArrowheads="1"/>
            </p:cNvSpPr>
            <p:nvPr/>
          </p:nvSpPr>
          <p:spPr bwMode="auto">
            <a:xfrm>
              <a:off x="3455" y="951"/>
              <a:ext cx="7" cy="103"/>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338" name="Rectangle 1674"/>
            <p:cNvSpPr>
              <a:spLocks noChangeArrowheads="1"/>
            </p:cNvSpPr>
            <p:nvPr/>
          </p:nvSpPr>
          <p:spPr bwMode="auto">
            <a:xfrm>
              <a:off x="3462" y="951"/>
              <a:ext cx="7" cy="103"/>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339" name="Rectangle 1675"/>
            <p:cNvSpPr>
              <a:spLocks noChangeArrowheads="1"/>
            </p:cNvSpPr>
            <p:nvPr/>
          </p:nvSpPr>
          <p:spPr bwMode="auto">
            <a:xfrm>
              <a:off x="3469" y="951"/>
              <a:ext cx="6" cy="103"/>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340" name="Rectangle 1676"/>
            <p:cNvSpPr>
              <a:spLocks noChangeArrowheads="1"/>
            </p:cNvSpPr>
            <p:nvPr/>
          </p:nvSpPr>
          <p:spPr bwMode="auto">
            <a:xfrm>
              <a:off x="3475" y="951"/>
              <a:ext cx="7" cy="103"/>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341" name="Rectangle 1677"/>
            <p:cNvSpPr>
              <a:spLocks noChangeArrowheads="1"/>
            </p:cNvSpPr>
            <p:nvPr/>
          </p:nvSpPr>
          <p:spPr bwMode="auto">
            <a:xfrm>
              <a:off x="3482" y="951"/>
              <a:ext cx="7" cy="103"/>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342" name="Rectangle 1678"/>
            <p:cNvSpPr>
              <a:spLocks noChangeArrowheads="1"/>
            </p:cNvSpPr>
            <p:nvPr/>
          </p:nvSpPr>
          <p:spPr bwMode="auto">
            <a:xfrm>
              <a:off x="3489" y="951"/>
              <a:ext cx="7" cy="103"/>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343" name="Rectangle 1679"/>
            <p:cNvSpPr>
              <a:spLocks noChangeArrowheads="1"/>
            </p:cNvSpPr>
            <p:nvPr/>
          </p:nvSpPr>
          <p:spPr bwMode="auto">
            <a:xfrm>
              <a:off x="3496" y="951"/>
              <a:ext cx="6" cy="103"/>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344" name="Rectangle 1680"/>
            <p:cNvSpPr>
              <a:spLocks noChangeArrowheads="1"/>
            </p:cNvSpPr>
            <p:nvPr/>
          </p:nvSpPr>
          <p:spPr bwMode="auto">
            <a:xfrm>
              <a:off x="3502" y="951"/>
              <a:ext cx="7" cy="103"/>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345" name="Rectangle 1681"/>
            <p:cNvSpPr>
              <a:spLocks noChangeArrowheads="1"/>
            </p:cNvSpPr>
            <p:nvPr/>
          </p:nvSpPr>
          <p:spPr bwMode="auto">
            <a:xfrm>
              <a:off x="3509" y="951"/>
              <a:ext cx="7" cy="103"/>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346" name="Rectangle 1682"/>
            <p:cNvSpPr>
              <a:spLocks noChangeArrowheads="1"/>
            </p:cNvSpPr>
            <p:nvPr/>
          </p:nvSpPr>
          <p:spPr bwMode="auto">
            <a:xfrm>
              <a:off x="3516" y="951"/>
              <a:ext cx="7" cy="103"/>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347" name="Rectangle 1683"/>
            <p:cNvSpPr>
              <a:spLocks noChangeArrowheads="1"/>
            </p:cNvSpPr>
            <p:nvPr/>
          </p:nvSpPr>
          <p:spPr bwMode="auto">
            <a:xfrm>
              <a:off x="3523" y="951"/>
              <a:ext cx="7" cy="103"/>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348" name="Rectangle 1684"/>
            <p:cNvSpPr>
              <a:spLocks noChangeArrowheads="1"/>
            </p:cNvSpPr>
            <p:nvPr/>
          </p:nvSpPr>
          <p:spPr bwMode="auto">
            <a:xfrm>
              <a:off x="3530" y="951"/>
              <a:ext cx="6" cy="103"/>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349" name="Rectangle 1685"/>
            <p:cNvSpPr>
              <a:spLocks noChangeArrowheads="1"/>
            </p:cNvSpPr>
            <p:nvPr/>
          </p:nvSpPr>
          <p:spPr bwMode="auto">
            <a:xfrm>
              <a:off x="3536" y="951"/>
              <a:ext cx="7" cy="103"/>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350" name="Rectangle 1686"/>
            <p:cNvSpPr>
              <a:spLocks noChangeArrowheads="1"/>
            </p:cNvSpPr>
            <p:nvPr/>
          </p:nvSpPr>
          <p:spPr bwMode="auto">
            <a:xfrm>
              <a:off x="3543" y="951"/>
              <a:ext cx="7" cy="103"/>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351" name="Rectangle 1687"/>
            <p:cNvSpPr>
              <a:spLocks noChangeArrowheads="1"/>
            </p:cNvSpPr>
            <p:nvPr/>
          </p:nvSpPr>
          <p:spPr bwMode="auto">
            <a:xfrm>
              <a:off x="3550" y="951"/>
              <a:ext cx="7" cy="103"/>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352" name="Rectangle 1688"/>
            <p:cNvSpPr>
              <a:spLocks noChangeArrowheads="1"/>
            </p:cNvSpPr>
            <p:nvPr/>
          </p:nvSpPr>
          <p:spPr bwMode="auto">
            <a:xfrm>
              <a:off x="3557" y="951"/>
              <a:ext cx="7" cy="103"/>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353" name="Rectangle 1689"/>
            <p:cNvSpPr>
              <a:spLocks noChangeArrowheads="1"/>
            </p:cNvSpPr>
            <p:nvPr/>
          </p:nvSpPr>
          <p:spPr bwMode="auto">
            <a:xfrm>
              <a:off x="3564" y="951"/>
              <a:ext cx="6" cy="103"/>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354" name="Rectangle 1690"/>
            <p:cNvSpPr>
              <a:spLocks noChangeArrowheads="1"/>
            </p:cNvSpPr>
            <p:nvPr/>
          </p:nvSpPr>
          <p:spPr bwMode="auto">
            <a:xfrm>
              <a:off x="3401" y="951"/>
              <a:ext cx="169" cy="103"/>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355" name="Rectangle 1691"/>
            <p:cNvSpPr>
              <a:spLocks noChangeArrowheads="1"/>
            </p:cNvSpPr>
            <p:nvPr/>
          </p:nvSpPr>
          <p:spPr bwMode="auto">
            <a:xfrm>
              <a:off x="3604" y="970"/>
              <a:ext cx="7" cy="90"/>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356" name="Rectangle 1692"/>
            <p:cNvSpPr>
              <a:spLocks noChangeArrowheads="1"/>
            </p:cNvSpPr>
            <p:nvPr/>
          </p:nvSpPr>
          <p:spPr bwMode="auto">
            <a:xfrm>
              <a:off x="3611" y="970"/>
              <a:ext cx="7" cy="90"/>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357" name="Rectangle 1693"/>
            <p:cNvSpPr>
              <a:spLocks noChangeArrowheads="1"/>
            </p:cNvSpPr>
            <p:nvPr/>
          </p:nvSpPr>
          <p:spPr bwMode="auto">
            <a:xfrm>
              <a:off x="3618" y="970"/>
              <a:ext cx="7" cy="90"/>
            </a:xfrm>
            <a:prstGeom prst="rect">
              <a:avLst/>
            </a:prstGeom>
            <a:solidFill>
              <a:srgbClr val="8D0000"/>
            </a:solidFill>
            <a:ln w="9525">
              <a:noFill/>
              <a:miter lim="800000"/>
              <a:headEnd/>
              <a:tailEnd/>
            </a:ln>
          </p:spPr>
          <p:txBody>
            <a:bodyPr/>
            <a:lstStyle/>
            <a:p>
              <a:pPr>
                <a:defRPr/>
              </a:pPr>
              <a:endParaRPr lang="en-US">
                <a:latin typeface="Arial" charset="0"/>
              </a:endParaRPr>
            </a:p>
          </p:txBody>
        </p:sp>
        <p:sp>
          <p:nvSpPr>
            <p:cNvPr id="627358" name="Rectangle 1694"/>
            <p:cNvSpPr>
              <a:spLocks noChangeArrowheads="1"/>
            </p:cNvSpPr>
            <p:nvPr/>
          </p:nvSpPr>
          <p:spPr bwMode="auto">
            <a:xfrm>
              <a:off x="3625" y="970"/>
              <a:ext cx="7" cy="90"/>
            </a:xfrm>
            <a:prstGeom prst="rect">
              <a:avLst/>
            </a:prstGeom>
            <a:solidFill>
              <a:srgbClr val="9C0000"/>
            </a:solidFill>
            <a:ln w="9525">
              <a:noFill/>
              <a:miter lim="800000"/>
              <a:headEnd/>
              <a:tailEnd/>
            </a:ln>
          </p:spPr>
          <p:txBody>
            <a:bodyPr/>
            <a:lstStyle/>
            <a:p>
              <a:pPr>
                <a:defRPr/>
              </a:pPr>
              <a:endParaRPr lang="en-US">
                <a:latin typeface="Arial" charset="0"/>
              </a:endParaRPr>
            </a:p>
          </p:txBody>
        </p:sp>
        <p:sp>
          <p:nvSpPr>
            <p:cNvPr id="627359" name="Rectangle 1695"/>
            <p:cNvSpPr>
              <a:spLocks noChangeArrowheads="1"/>
            </p:cNvSpPr>
            <p:nvPr/>
          </p:nvSpPr>
          <p:spPr bwMode="auto">
            <a:xfrm>
              <a:off x="3632" y="970"/>
              <a:ext cx="6" cy="90"/>
            </a:xfrm>
            <a:prstGeom prst="rect">
              <a:avLst/>
            </a:prstGeom>
            <a:solidFill>
              <a:srgbClr val="AD0000"/>
            </a:solidFill>
            <a:ln w="9525">
              <a:noFill/>
              <a:miter lim="800000"/>
              <a:headEnd/>
              <a:tailEnd/>
            </a:ln>
          </p:spPr>
          <p:txBody>
            <a:bodyPr/>
            <a:lstStyle/>
            <a:p>
              <a:pPr>
                <a:defRPr/>
              </a:pPr>
              <a:endParaRPr lang="en-US">
                <a:latin typeface="Arial" charset="0"/>
              </a:endParaRPr>
            </a:p>
          </p:txBody>
        </p:sp>
        <p:sp>
          <p:nvSpPr>
            <p:cNvPr id="627360" name="Rectangle 1696"/>
            <p:cNvSpPr>
              <a:spLocks noChangeArrowheads="1"/>
            </p:cNvSpPr>
            <p:nvPr/>
          </p:nvSpPr>
          <p:spPr bwMode="auto">
            <a:xfrm>
              <a:off x="3638" y="970"/>
              <a:ext cx="7" cy="90"/>
            </a:xfrm>
            <a:prstGeom prst="rect">
              <a:avLst/>
            </a:prstGeom>
            <a:solidFill>
              <a:srgbClr val="C00000"/>
            </a:solidFill>
            <a:ln w="9525">
              <a:noFill/>
              <a:miter lim="800000"/>
              <a:headEnd/>
              <a:tailEnd/>
            </a:ln>
          </p:spPr>
          <p:txBody>
            <a:bodyPr/>
            <a:lstStyle/>
            <a:p>
              <a:pPr>
                <a:defRPr/>
              </a:pPr>
              <a:endParaRPr lang="en-US">
                <a:latin typeface="Arial" charset="0"/>
              </a:endParaRPr>
            </a:p>
          </p:txBody>
        </p:sp>
        <p:sp>
          <p:nvSpPr>
            <p:cNvPr id="627361" name="Rectangle 1697"/>
            <p:cNvSpPr>
              <a:spLocks noChangeArrowheads="1"/>
            </p:cNvSpPr>
            <p:nvPr/>
          </p:nvSpPr>
          <p:spPr bwMode="auto">
            <a:xfrm>
              <a:off x="3645" y="970"/>
              <a:ext cx="7" cy="90"/>
            </a:xfrm>
            <a:prstGeom prst="rect">
              <a:avLst/>
            </a:prstGeom>
            <a:solidFill>
              <a:srgbClr val="D10000"/>
            </a:solidFill>
            <a:ln w="9525">
              <a:noFill/>
              <a:miter lim="800000"/>
              <a:headEnd/>
              <a:tailEnd/>
            </a:ln>
          </p:spPr>
          <p:txBody>
            <a:bodyPr/>
            <a:lstStyle/>
            <a:p>
              <a:pPr>
                <a:defRPr/>
              </a:pPr>
              <a:endParaRPr lang="en-US">
                <a:latin typeface="Arial" charset="0"/>
              </a:endParaRPr>
            </a:p>
          </p:txBody>
        </p:sp>
        <p:sp>
          <p:nvSpPr>
            <p:cNvPr id="627362" name="Rectangle 1698"/>
            <p:cNvSpPr>
              <a:spLocks noChangeArrowheads="1"/>
            </p:cNvSpPr>
            <p:nvPr/>
          </p:nvSpPr>
          <p:spPr bwMode="auto">
            <a:xfrm>
              <a:off x="3652" y="970"/>
              <a:ext cx="7" cy="90"/>
            </a:xfrm>
            <a:prstGeom prst="rect">
              <a:avLst/>
            </a:prstGeom>
            <a:solidFill>
              <a:srgbClr val="E10000"/>
            </a:solidFill>
            <a:ln w="9525">
              <a:noFill/>
              <a:miter lim="800000"/>
              <a:headEnd/>
              <a:tailEnd/>
            </a:ln>
          </p:spPr>
          <p:txBody>
            <a:bodyPr/>
            <a:lstStyle/>
            <a:p>
              <a:pPr>
                <a:defRPr/>
              </a:pPr>
              <a:endParaRPr lang="en-US">
                <a:latin typeface="Arial" charset="0"/>
              </a:endParaRPr>
            </a:p>
          </p:txBody>
        </p:sp>
        <p:sp>
          <p:nvSpPr>
            <p:cNvPr id="627363" name="Rectangle 1699"/>
            <p:cNvSpPr>
              <a:spLocks noChangeArrowheads="1"/>
            </p:cNvSpPr>
            <p:nvPr/>
          </p:nvSpPr>
          <p:spPr bwMode="auto">
            <a:xfrm>
              <a:off x="3659" y="970"/>
              <a:ext cx="6" cy="90"/>
            </a:xfrm>
            <a:prstGeom prst="rect">
              <a:avLst/>
            </a:prstGeom>
            <a:solidFill>
              <a:srgbClr val="EC0000"/>
            </a:solidFill>
            <a:ln w="9525">
              <a:noFill/>
              <a:miter lim="800000"/>
              <a:headEnd/>
              <a:tailEnd/>
            </a:ln>
          </p:spPr>
          <p:txBody>
            <a:bodyPr/>
            <a:lstStyle/>
            <a:p>
              <a:pPr>
                <a:defRPr/>
              </a:pPr>
              <a:endParaRPr lang="en-US">
                <a:latin typeface="Arial" charset="0"/>
              </a:endParaRPr>
            </a:p>
          </p:txBody>
        </p:sp>
        <p:sp>
          <p:nvSpPr>
            <p:cNvPr id="627364" name="Rectangle 1700"/>
            <p:cNvSpPr>
              <a:spLocks noChangeArrowheads="1"/>
            </p:cNvSpPr>
            <p:nvPr/>
          </p:nvSpPr>
          <p:spPr bwMode="auto">
            <a:xfrm>
              <a:off x="3665" y="970"/>
              <a:ext cx="7" cy="90"/>
            </a:xfrm>
            <a:prstGeom prst="rect">
              <a:avLst/>
            </a:prstGeom>
            <a:solidFill>
              <a:srgbClr val="F40000"/>
            </a:solidFill>
            <a:ln w="9525">
              <a:noFill/>
              <a:miter lim="800000"/>
              <a:headEnd/>
              <a:tailEnd/>
            </a:ln>
          </p:spPr>
          <p:txBody>
            <a:bodyPr/>
            <a:lstStyle/>
            <a:p>
              <a:pPr>
                <a:defRPr/>
              </a:pPr>
              <a:endParaRPr lang="en-US">
                <a:latin typeface="Arial" charset="0"/>
              </a:endParaRPr>
            </a:p>
          </p:txBody>
        </p:sp>
        <p:sp>
          <p:nvSpPr>
            <p:cNvPr id="627365" name="Rectangle 1701"/>
            <p:cNvSpPr>
              <a:spLocks noChangeArrowheads="1"/>
            </p:cNvSpPr>
            <p:nvPr/>
          </p:nvSpPr>
          <p:spPr bwMode="auto">
            <a:xfrm>
              <a:off x="3672" y="970"/>
              <a:ext cx="7" cy="90"/>
            </a:xfrm>
            <a:prstGeom prst="rect">
              <a:avLst/>
            </a:prstGeom>
            <a:solidFill>
              <a:srgbClr val="FB0000"/>
            </a:solidFill>
            <a:ln w="9525">
              <a:noFill/>
              <a:miter lim="800000"/>
              <a:headEnd/>
              <a:tailEnd/>
            </a:ln>
          </p:spPr>
          <p:txBody>
            <a:bodyPr/>
            <a:lstStyle/>
            <a:p>
              <a:pPr>
                <a:defRPr/>
              </a:pPr>
              <a:endParaRPr lang="en-US">
                <a:latin typeface="Arial" charset="0"/>
              </a:endParaRPr>
            </a:p>
          </p:txBody>
        </p:sp>
        <p:sp>
          <p:nvSpPr>
            <p:cNvPr id="627366" name="Rectangle 1702"/>
            <p:cNvSpPr>
              <a:spLocks noChangeArrowheads="1"/>
            </p:cNvSpPr>
            <p:nvPr/>
          </p:nvSpPr>
          <p:spPr bwMode="auto">
            <a:xfrm>
              <a:off x="3679" y="970"/>
              <a:ext cx="14" cy="90"/>
            </a:xfrm>
            <a:prstGeom prst="rect">
              <a:avLst/>
            </a:prstGeom>
            <a:solidFill>
              <a:srgbClr val="FE0000"/>
            </a:solidFill>
            <a:ln w="9525">
              <a:noFill/>
              <a:miter lim="800000"/>
              <a:headEnd/>
              <a:tailEnd/>
            </a:ln>
          </p:spPr>
          <p:txBody>
            <a:bodyPr/>
            <a:lstStyle/>
            <a:p>
              <a:pPr>
                <a:defRPr/>
              </a:pPr>
              <a:endParaRPr lang="en-US">
                <a:latin typeface="Arial" charset="0"/>
              </a:endParaRPr>
            </a:p>
          </p:txBody>
        </p:sp>
        <p:sp>
          <p:nvSpPr>
            <p:cNvPr id="627367" name="Rectangle 1703"/>
            <p:cNvSpPr>
              <a:spLocks noChangeArrowheads="1"/>
            </p:cNvSpPr>
            <p:nvPr/>
          </p:nvSpPr>
          <p:spPr bwMode="auto">
            <a:xfrm>
              <a:off x="3693" y="970"/>
              <a:ext cx="6" cy="90"/>
            </a:xfrm>
            <a:prstGeom prst="rect">
              <a:avLst/>
            </a:prstGeom>
            <a:solidFill>
              <a:srgbClr val="FB0000"/>
            </a:solidFill>
            <a:ln w="9525">
              <a:noFill/>
              <a:miter lim="800000"/>
              <a:headEnd/>
              <a:tailEnd/>
            </a:ln>
          </p:spPr>
          <p:txBody>
            <a:bodyPr/>
            <a:lstStyle/>
            <a:p>
              <a:pPr>
                <a:defRPr/>
              </a:pPr>
              <a:endParaRPr lang="en-US">
                <a:latin typeface="Arial" charset="0"/>
              </a:endParaRPr>
            </a:p>
          </p:txBody>
        </p:sp>
        <p:sp>
          <p:nvSpPr>
            <p:cNvPr id="627368" name="Rectangle 1704"/>
            <p:cNvSpPr>
              <a:spLocks noChangeArrowheads="1"/>
            </p:cNvSpPr>
            <p:nvPr/>
          </p:nvSpPr>
          <p:spPr bwMode="auto">
            <a:xfrm>
              <a:off x="3699" y="970"/>
              <a:ext cx="7" cy="90"/>
            </a:xfrm>
            <a:prstGeom prst="rect">
              <a:avLst/>
            </a:prstGeom>
            <a:solidFill>
              <a:srgbClr val="F40000"/>
            </a:solidFill>
            <a:ln w="9525">
              <a:noFill/>
              <a:miter lim="800000"/>
              <a:headEnd/>
              <a:tailEnd/>
            </a:ln>
          </p:spPr>
          <p:txBody>
            <a:bodyPr/>
            <a:lstStyle/>
            <a:p>
              <a:pPr>
                <a:defRPr/>
              </a:pPr>
              <a:endParaRPr lang="en-US">
                <a:latin typeface="Arial" charset="0"/>
              </a:endParaRPr>
            </a:p>
          </p:txBody>
        </p:sp>
        <p:sp>
          <p:nvSpPr>
            <p:cNvPr id="627369" name="Rectangle 1705"/>
            <p:cNvSpPr>
              <a:spLocks noChangeArrowheads="1"/>
            </p:cNvSpPr>
            <p:nvPr/>
          </p:nvSpPr>
          <p:spPr bwMode="auto">
            <a:xfrm>
              <a:off x="3706" y="970"/>
              <a:ext cx="7" cy="90"/>
            </a:xfrm>
            <a:prstGeom prst="rect">
              <a:avLst/>
            </a:prstGeom>
            <a:solidFill>
              <a:srgbClr val="EC0000"/>
            </a:solidFill>
            <a:ln w="9525">
              <a:noFill/>
              <a:miter lim="800000"/>
              <a:headEnd/>
              <a:tailEnd/>
            </a:ln>
          </p:spPr>
          <p:txBody>
            <a:bodyPr/>
            <a:lstStyle/>
            <a:p>
              <a:pPr>
                <a:defRPr/>
              </a:pPr>
              <a:endParaRPr lang="en-US">
                <a:latin typeface="Arial" charset="0"/>
              </a:endParaRPr>
            </a:p>
          </p:txBody>
        </p:sp>
        <p:sp>
          <p:nvSpPr>
            <p:cNvPr id="627370" name="Rectangle 1706"/>
            <p:cNvSpPr>
              <a:spLocks noChangeArrowheads="1"/>
            </p:cNvSpPr>
            <p:nvPr/>
          </p:nvSpPr>
          <p:spPr bwMode="auto">
            <a:xfrm>
              <a:off x="3713" y="970"/>
              <a:ext cx="7" cy="90"/>
            </a:xfrm>
            <a:prstGeom prst="rect">
              <a:avLst/>
            </a:prstGeom>
            <a:solidFill>
              <a:srgbClr val="E10000"/>
            </a:solidFill>
            <a:ln w="9525">
              <a:noFill/>
              <a:miter lim="800000"/>
              <a:headEnd/>
              <a:tailEnd/>
            </a:ln>
          </p:spPr>
          <p:txBody>
            <a:bodyPr/>
            <a:lstStyle/>
            <a:p>
              <a:pPr>
                <a:defRPr/>
              </a:pPr>
              <a:endParaRPr lang="en-US">
                <a:latin typeface="Arial" charset="0"/>
              </a:endParaRPr>
            </a:p>
          </p:txBody>
        </p:sp>
        <p:sp>
          <p:nvSpPr>
            <p:cNvPr id="627371" name="Rectangle 1707"/>
            <p:cNvSpPr>
              <a:spLocks noChangeArrowheads="1"/>
            </p:cNvSpPr>
            <p:nvPr/>
          </p:nvSpPr>
          <p:spPr bwMode="auto">
            <a:xfrm>
              <a:off x="3720" y="970"/>
              <a:ext cx="7" cy="90"/>
            </a:xfrm>
            <a:prstGeom prst="rect">
              <a:avLst/>
            </a:prstGeom>
            <a:solidFill>
              <a:srgbClr val="D10000"/>
            </a:solidFill>
            <a:ln w="9525">
              <a:noFill/>
              <a:miter lim="800000"/>
              <a:headEnd/>
              <a:tailEnd/>
            </a:ln>
          </p:spPr>
          <p:txBody>
            <a:bodyPr/>
            <a:lstStyle/>
            <a:p>
              <a:pPr>
                <a:defRPr/>
              </a:pPr>
              <a:endParaRPr lang="en-US">
                <a:latin typeface="Arial" charset="0"/>
              </a:endParaRPr>
            </a:p>
          </p:txBody>
        </p:sp>
        <p:sp>
          <p:nvSpPr>
            <p:cNvPr id="627372" name="Rectangle 1708"/>
            <p:cNvSpPr>
              <a:spLocks noChangeArrowheads="1"/>
            </p:cNvSpPr>
            <p:nvPr/>
          </p:nvSpPr>
          <p:spPr bwMode="auto">
            <a:xfrm>
              <a:off x="3727" y="970"/>
              <a:ext cx="6" cy="90"/>
            </a:xfrm>
            <a:prstGeom prst="rect">
              <a:avLst/>
            </a:prstGeom>
            <a:solidFill>
              <a:srgbClr val="C00000"/>
            </a:solidFill>
            <a:ln w="9525">
              <a:noFill/>
              <a:miter lim="800000"/>
              <a:headEnd/>
              <a:tailEnd/>
            </a:ln>
          </p:spPr>
          <p:txBody>
            <a:bodyPr/>
            <a:lstStyle/>
            <a:p>
              <a:pPr>
                <a:defRPr/>
              </a:pPr>
              <a:endParaRPr lang="en-US">
                <a:latin typeface="Arial" charset="0"/>
              </a:endParaRPr>
            </a:p>
          </p:txBody>
        </p:sp>
        <p:sp>
          <p:nvSpPr>
            <p:cNvPr id="627373" name="Rectangle 1709"/>
            <p:cNvSpPr>
              <a:spLocks noChangeArrowheads="1"/>
            </p:cNvSpPr>
            <p:nvPr/>
          </p:nvSpPr>
          <p:spPr bwMode="auto">
            <a:xfrm>
              <a:off x="3733" y="970"/>
              <a:ext cx="7" cy="90"/>
            </a:xfrm>
            <a:prstGeom prst="rect">
              <a:avLst/>
            </a:prstGeom>
            <a:solidFill>
              <a:srgbClr val="AD0000"/>
            </a:solidFill>
            <a:ln w="9525">
              <a:noFill/>
              <a:miter lim="800000"/>
              <a:headEnd/>
              <a:tailEnd/>
            </a:ln>
          </p:spPr>
          <p:txBody>
            <a:bodyPr/>
            <a:lstStyle/>
            <a:p>
              <a:pPr>
                <a:defRPr/>
              </a:pPr>
              <a:endParaRPr lang="en-US">
                <a:latin typeface="Arial" charset="0"/>
              </a:endParaRPr>
            </a:p>
          </p:txBody>
        </p:sp>
        <p:sp>
          <p:nvSpPr>
            <p:cNvPr id="627374" name="Rectangle 1710"/>
            <p:cNvSpPr>
              <a:spLocks noChangeArrowheads="1"/>
            </p:cNvSpPr>
            <p:nvPr/>
          </p:nvSpPr>
          <p:spPr bwMode="auto">
            <a:xfrm>
              <a:off x="3740" y="970"/>
              <a:ext cx="7" cy="90"/>
            </a:xfrm>
            <a:prstGeom prst="rect">
              <a:avLst/>
            </a:prstGeom>
            <a:solidFill>
              <a:srgbClr val="9C0000"/>
            </a:solidFill>
            <a:ln w="9525">
              <a:noFill/>
              <a:miter lim="800000"/>
              <a:headEnd/>
              <a:tailEnd/>
            </a:ln>
          </p:spPr>
          <p:txBody>
            <a:bodyPr/>
            <a:lstStyle/>
            <a:p>
              <a:pPr>
                <a:defRPr/>
              </a:pPr>
              <a:endParaRPr lang="en-US">
                <a:latin typeface="Arial" charset="0"/>
              </a:endParaRPr>
            </a:p>
          </p:txBody>
        </p:sp>
        <p:sp>
          <p:nvSpPr>
            <p:cNvPr id="627375" name="Rectangle 1711"/>
            <p:cNvSpPr>
              <a:spLocks noChangeArrowheads="1"/>
            </p:cNvSpPr>
            <p:nvPr/>
          </p:nvSpPr>
          <p:spPr bwMode="auto">
            <a:xfrm>
              <a:off x="3747" y="970"/>
              <a:ext cx="7" cy="90"/>
            </a:xfrm>
            <a:prstGeom prst="rect">
              <a:avLst/>
            </a:prstGeom>
            <a:solidFill>
              <a:srgbClr val="8D0000"/>
            </a:solidFill>
            <a:ln w="9525">
              <a:noFill/>
              <a:miter lim="800000"/>
              <a:headEnd/>
              <a:tailEnd/>
            </a:ln>
          </p:spPr>
          <p:txBody>
            <a:bodyPr/>
            <a:lstStyle/>
            <a:p>
              <a:pPr>
                <a:defRPr/>
              </a:pPr>
              <a:endParaRPr lang="en-US">
                <a:latin typeface="Arial" charset="0"/>
              </a:endParaRPr>
            </a:p>
          </p:txBody>
        </p:sp>
        <p:sp>
          <p:nvSpPr>
            <p:cNvPr id="627376" name="Rectangle 1712"/>
            <p:cNvSpPr>
              <a:spLocks noChangeArrowheads="1"/>
            </p:cNvSpPr>
            <p:nvPr/>
          </p:nvSpPr>
          <p:spPr bwMode="auto">
            <a:xfrm>
              <a:off x="3754" y="970"/>
              <a:ext cx="7" cy="90"/>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377" name="Rectangle 1713"/>
            <p:cNvSpPr>
              <a:spLocks noChangeArrowheads="1"/>
            </p:cNvSpPr>
            <p:nvPr/>
          </p:nvSpPr>
          <p:spPr bwMode="auto">
            <a:xfrm>
              <a:off x="3761" y="970"/>
              <a:ext cx="6" cy="90"/>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378" name="Rectangle 1714"/>
            <p:cNvSpPr>
              <a:spLocks noChangeArrowheads="1"/>
            </p:cNvSpPr>
            <p:nvPr/>
          </p:nvSpPr>
          <p:spPr bwMode="auto">
            <a:xfrm>
              <a:off x="3604" y="970"/>
              <a:ext cx="163" cy="90"/>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379" name="Rectangle 1715"/>
            <p:cNvSpPr>
              <a:spLocks noChangeArrowheads="1"/>
            </p:cNvSpPr>
            <p:nvPr/>
          </p:nvSpPr>
          <p:spPr bwMode="auto">
            <a:xfrm>
              <a:off x="3801" y="1042"/>
              <a:ext cx="7" cy="60"/>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380" name="Rectangle 1716"/>
            <p:cNvSpPr>
              <a:spLocks noChangeArrowheads="1"/>
            </p:cNvSpPr>
            <p:nvPr/>
          </p:nvSpPr>
          <p:spPr bwMode="auto">
            <a:xfrm>
              <a:off x="3808" y="1042"/>
              <a:ext cx="7" cy="60"/>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381" name="Rectangle 1717"/>
            <p:cNvSpPr>
              <a:spLocks noChangeArrowheads="1"/>
            </p:cNvSpPr>
            <p:nvPr/>
          </p:nvSpPr>
          <p:spPr bwMode="auto">
            <a:xfrm>
              <a:off x="3815" y="1042"/>
              <a:ext cx="7" cy="60"/>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382" name="Rectangle 1718"/>
            <p:cNvSpPr>
              <a:spLocks noChangeArrowheads="1"/>
            </p:cNvSpPr>
            <p:nvPr/>
          </p:nvSpPr>
          <p:spPr bwMode="auto">
            <a:xfrm>
              <a:off x="3822" y="1042"/>
              <a:ext cx="6" cy="60"/>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383" name="Rectangle 1719"/>
            <p:cNvSpPr>
              <a:spLocks noChangeArrowheads="1"/>
            </p:cNvSpPr>
            <p:nvPr/>
          </p:nvSpPr>
          <p:spPr bwMode="auto">
            <a:xfrm>
              <a:off x="3828" y="1042"/>
              <a:ext cx="7" cy="60"/>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384" name="Rectangle 1720"/>
            <p:cNvSpPr>
              <a:spLocks noChangeArrowheads="1"/>
            </p:cNvSpPr>
            <p:nvPr/>
          </p:nvSpPr>
          <p:spPr bwMode="auto">
            <a:xfrm>
              <a:off x="3835" y="1042"/>
              <a:ext cx="7" cy="60"/>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385" name="Rectangle 1721"/>
            <p:cNvSpPr>
              <a:spLocks noChangeArrowheads="1"/>
            </p:cNvSpPr>
            <p:nvPr/>
          </p:nvSpPr>
          <p:spPr bwMode="auto">
            <a:xfrm>
              <a:off x="3842" y="1042"/>
              <a:ext cx="7" cy="60"/>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386" name="Rectangle 1722"/>
            <p:cNvSpPr>
              <a:spLocks noChangeArrowheads="1"/>
            </p:cNvSpPr>
            <p:nvPr/>
          </p:nvSpPr>
          <p:spPr bwMode="auto">
            <a:xfrm>
              <a:off x="3849" y="1042"/>
              <a:ext cx="7" cy="60"/>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387" name="Rectangle 1723"/>
            <p:cNvSpPr>
              <a:spLocks noChangeArrowheads="1"/>
            </p:cNvSpPr>
            <p:nvPr/>
          </p:nvSpPr>
          <p:spPr bwMode="auto">
            <a:xfrm>
              <a:off x="3856" y="1042"/>
              <a:ext cx="6" cy="60"/>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388" name="Rectangle 1724"/>
            <p:cNvSpPr>
              <a:spLocks noChangeArrowheads="1"/>
            </p:cNvSpPr>
            <p:nvPr/>
          </p:nvSpPr>
          <p:spPr bwMode="auto">
            <a:xfrm>
              <a:off x="3862" y="1042"/>
              <a:ext cx="7" cy="60"/>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389" name="Rectangle 1725"/>
            <p:cNvSpPr>
              <a:spLocks noChangeArrowheads="1"/>
            </p:cNvSpPr>
            <p:nvPr/>
          </p:nvSpPr>
          <p:spPr bwMode="auto">
            <a:xfrm>
              <a:off x="3869" y="1042"/>
              <a:ext cx="7" cy="60"/>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390" name="Rectangle 1726"/>
            <p:cNvSpPr>
              <a:spLocks noChangeArrowheads="1"/>
            </p:cNvSpPr>
            <p:nvPr/>
          </p:nvSpPr>
          <p:spPr bwMode="auto">
            <a:xfrm>
              <a:off x="3876" y="1042"/>
              <a:ext cx="7" cy="60"/>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391" name="Rectangle 1727"/>
            <p:cNvSpPr>
              <a:spLocks noChangeArrowheads="1"/>
            </p:cNvSpPr>
            <p:nvPr/>
          </p:nvSpPr>
          <p:spPr bwMode="auto">
            <a:xfrm>
              <a:off x="3883" y="1042"/>
              <a:ext cx="7" cy="60"/>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392" name="Rectangle 1728"/>
            <p:cNvSpPr>
              <a:spLocks noChangeArrowheads="1"/>
            </p:cNvSpPr>
            <p:nvPr/>
          </p:nvSpPr>
          <p:spPr bwMode="auto">
            <a:xfrm>
              <a:off x="3890" y="1042"/>
              <a:ext cx="6" cy="60"/>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393" name="Rectangle 1729"/>
            <p:cNvSpPr>
              <a:spLocks noChangeArrowheads="1"/>
            </p:cNvSpPr>
            <p:nvPr/>
          </p:nvSpPr>
          <p:spPr bwMode="auto">
            <a:xfrm>
              <a:off x="3896" y="1042"/>
              <a:ext cx="7" cy="60"/>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394" name="Rectangle 1730"/>
            <p:cNvSpPr>
              <a:spLocks noChangeArrowheads="1"/>
            </p:cNvSpPr>
            <p:nvPr/>
          </p:nvSpPr>
          <p:spPr bwMode="auto">
            <a:xfrm>
              <a:off x="3903" y="1042"/>
              <a:ext cx="7" cy="60"/>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395" name="Rectangle 1731"/>
            <p:cNvSpPr>
              <a:spLocks noChangeArrowheads="1"/>
            </p:cNvSpPr>
            <p:nvPr/>
          </p:nvSpPr>
          <p:spPr bwMode="auto">
            <a:xfrm>
              <a:off x="3910" y="1042"/>
              <a:ext cx="7" cy="60"/>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396" name="Rectangle 1732"/>
            <p:cNvSpPr>
              <a:spLocks noChangeArrowheads="1"/>
            </p:cNvSpPr>
            <p:nvPr/>
          </p:nvSpPr>
          <p:spPr bwMode="auto">
            <a:xfrm>
              <a:off x="3917" y="1042"/>
              <a:ext cx="6" cy="60"/>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397" name="Rectangle 1733"/>
            <p:cNvSpPr>
              <a:spLocks noChangeArrowheads="1"/>
            </p:cNvSpPr>
            <p:nvPr/>
          </p:nvSpPr>
          <p:spPr bwMode="auto">
            <a:xfrm>
              <a:off x="3923" y="1042"/>
              <a:ext cx="7" cy="60"/>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398" name="Rectangle 1734"/>
            <p:cNvSpPr>
              <a:spLocks noChangeArrowheads="1"/>
            </p:cNvSpPr>
            <p:nvPr/>
          </p:nvSpPr>
          <p:spPr bwMode="auto">
            <a:xfrm>
              <a:off x="3930" y="1042"/>
              <a:ext cx="7" cy="60"/>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399" name="Rectangle 1735"/>
            <p:cNvSpPr>
              <a:spLocks noChangeArrowheads="1"/>
            </p:cNvSpPr>
            <p:nvPr/>
          </p:nvSpPr>
          <p:spPr bwMode="auto">
            <a:xfrm>
              <a:off x="3937" y="1042"/>
              <a:ext cx="7" cy="60"/>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400" name="Rectangle 1736"/>
            <p:cNvSpPr>
              <a:spLocks noChangeArrowheads="1"/>
            </p:cNvSpPr>
            <p:nvPr/>
          </p:nvSpPr>
          <p:spPr bwMode="auto">
            <a:xfrm>
              <a:off x="3944" y="1042"/>
              <a:ext cx="7" cy="60"/>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401" name="Rectangle 1737"/>
            <p:cNvSpPr>
              <a:spLocks noChangeArrowheads="1"/>
            </p:cNvSpPr>
            <p:nvPr/>
          </p:nvSpPr>
          <p:spPr bwMode="auto">
            <a:xfrm>
              <a:off x="3951" y="1042"/>
              <a:ext cx="6" cy="60"/>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402" name="Rectangle 1738"/>
            <p:cNvSpPr>
              <a:spLocks noChangeArrowheads="1"/>
            </p:cNvSpPr>
            <p:nvPr/>
          </p:nvSpPr>
          <p:spPr bwMode="auto">
            <a:xfrm>
              <a:off x="3957" y="1042"/>
              <a:ext cx="7" cy="60"/>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403" name="Rectangle 1739"/>
            <p:cNvSpPr>
              <a:spLocks noChangeArrowheads="1"/>
            </p:cNvSpPr>
            <p:nvPr/>
          </p:nvSpPr>
          <p:spPr bwMode="auto">
            <a:xfrm>
              <a:off x="3964" y="1042"/>
              <a:ext cx="7" cy="60"/>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404" name="Rectangle 1740"/>
            <p:cNvSpPr>
              <a:spLocks noChangeArrowheads="1"/>
            </p:cNvSpPr>
            <p:nvPr/>
          </p:nvSpPr>
          <p:spPr bwMode="auto">
            <a:xfrm>
              <a:off x="3801" y="1042"/>
              <a:ext cx="170" cy="60"/>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405" name="Rectangle 1741"/>
            <p:cNvSpPr>
              <a:spLocks noChangeArrowheads="1"/>
            </p:cNvSpPr>
            <p:nvPr/>
          </p:nvSpPr>
          <p:spPr bwMode="auto">
            <a:xfrm>
              <a:off x="4005" y="1078"/>
              <a:ext cx="7" cy="73"/>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406" name="Rectangle 1742"/>
            <p:cNvSpPr>
              <a:spLocks noChangeArrowheads="1"/>
            </p:cNvSpPr>
            <p:nvPr/>
          </p:nvSpPr>
          <p:spPr bwMode="auto">
            <a:xfrm>
              <a:off x="4012" y="1078"/>
              <a:ext cx="7" cy="73"/>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407" name="Rectangle 1743"/>
            <p:cNvSpPr>
              <a:spLocks noChangeArrowheads="1"/>
            </p:cNvSpPr>
            <p:nvPr/>
          </p:nvSpPr>
          <p:spPr bwMode="auto">
            <a:xfrm>
              <a:off x="4019" y="1078"/>
              <a:ext cx="6" cy="73"/>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408" name="Rectangle 1744"/>
            <p:cNvSpPr>
              <a:spLocks noChangeArrowheads="1"/>
            </p:cNvSpPr>
            <p:nvPr/>
          </p:nvSpPr>
          <p:spPr bwMode="auto">
            <a:xfrm>
              <a:off x="4025" y="1078"/>
              <a:ext cx="7" cy="73"/>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409" name="Rectangle 1745"/>
            <p:cNvSpPr>
              <a:spLocks noChangeArrowheads="1"/>
            </p:cNvSpPr>
            <p:nvPr/>
          </p:nvSpPr>
          <p:spPr bwMode="auto">
            <a:xfrm>
              <a:off x="4032" y="1078"/>
              <a:ext cx="7" cy="73"/>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410" name="Rectangle 1746"/>
            <p:cNvSpPr>
              <a:spLocks noChangeArrowheads="1"/>
            </p:cNvSpPr>
            <p:nvPr/>
          </p:nvSpPr>
          <p:spPr bwMode="auto">
            <a:xfrm>
              <a:off x="4039" y="1078"/>
              <a:ext cx="7" cy="73"/>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411" name="Rectangle 1747"/>
            <p:cNvSpPr>
              <a:spLocks noChangeArrowheads="1"/>
            </p:cNvSpPr>
            <p:nvPr/>
          </p:nvSpPr>
          <p:spPr bwMode="auto">
            <a:xfrm>
              <a:off x="4046" y="1078"/>
              <a:ext cx="7" cy="73"/>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412" name="Rectangle 1748"/>
            <p:cNvSpPr>
              <a:spLocks noChangeArrowheads="1"/>
            </p:cNvSpPr>
            <p:nvPr/>
          </p:nvSpPr>
          <p:spPr bwMode="auto">
            <a:xfrm>
              <a:off x="4053" y="1078"/>
              <a:ext cx="6" cy="73"/>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413" name="Rectangle 1749"/>
            <p:cNvSpPr>
              <a:spLocks noChangeArrowheads="1"/>
            </p:cNvSpPr>
            <p:nvPr/>
          </p:nvSpPr>
          <p:spPr bwMode="auto">
            <a:xfrm>
              <a:off x="4059" y="1078"/>
              <a:ext cx="7" cy="73"/>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414" name="Rectangle 1750"/>
            <p:cNvSpPr>
              <a:spLocks noChangeArrowheads="1"/>
            </p:cNvSpPr>
            <p:nvPr/>
          </p:nvSpPr>
          <p:spPr bwMode="auto">
            <a:xfrm>
              <a:off x="4066" y="1078"/>
              <a:ext cx="7" cy="73"/>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415" name="Rectangle 1751"/>
            <p:cNvSpPr>
              <a:spLocks noChangeArrowheads="1"/>
            </p:cNvSpPr>
            <p:nvPr/>
          </p:nvSpPr>
          <p:spPr bwMode="auto">
            <a:xfrm>
              <a:off x="4073" y="1078"/>
              <a:ext cx="7" cy="73"/>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416" name="Rectangle 1752"/>
            <p:cNvSpPr>
              <a:spLocks noChangeArrowheads="1"/>
            </p:cNvSpPr>
            <p:nvPr/>
          </p:nvSpPr>
          <p:spPr bwMode="auto">
            <a:xfrm>
              <a:off x="4080" y="1078"/>
              <a:ext cx="6" cy="73"/>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417" name="Rectangle 1753"/>
            <p:cNvSpPr>
              <a:spLocks noChangeArrowheads="1"/>
            </p:cNvSpPr>
            <p:nvPr/>
          </p:nvSpPr>
          <p:spPr bwMode="auto">
            <a:xfrm>
              <a:off x="4086" y="1078"/>
              <a:ext cx="7" cy="73"/>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418" name="Rectangle 1754"/>
            <p:cNvSpPr>
              <a:spLocks noChangeArrowheads="1"/>
            </p:cNvSpPr>
            <p:nvPr/>
          </p:nvSpPr>
          <p:spPr bwMode="auto">
            <a:xfrm>
              <a:off x="4093" y="1078"/>
              <a:ext cx="7" cy="73"/>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419" name="Rectangle 1755"/>
            <p:cNvSpPr>
              <a:spLocks noChangeArrowheads="1"/>
            </p:cNvSpPr>
            <p:nvPr/>
          </p:nvSpPr>
          <p:spPr bwMode="auto">
            <a:xfrm>
              <a:off x="4100" y="1078"/>
              <a:ext cx="7" cy="73"/>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420" name="Rectangle 1756"/>
            <p:cNvSpPr>
              <a:spLocks noChangeArrowheads="1"/>
            </p:cNvSpPr>
            <p:nvPr/>
          </p:nvSpPr>
          <p:spPr bwMode="auto">
            <a:xfrm>
              <a:off x="4107" y="1078"/>
              <a:ext cx="7" cy="73"/>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421" name="Rectangle 1757"/>
            <p:cNvSpPr>
              <a:spLocks noChangeArrowheads="1"/>
            </p:cNvSpPr>
            <p:nvPr/>
          </p:nvSpPr>
          <p:spPr bwMode="auto">
            <a:xfrm>
              <a:off x="4114" y="1078"/>
              <a:ext cx="6" cy="73"/>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422" name="Rectangle 1758"/>
            <p:cNvSpPr>
              <a:spLocks noChangeArrowheads="1"/>
            </p:cNvSpPr>
            <p:nvPr/>
          </p:nvSpPr>
          <p:spPr bwMode="auto">
            <a:xfrm>
              <a:off x="4120" y="1078"/>
              <a:ext cx="7" cy="73"/>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423" name="Rectangle 1759"/>
            <p:cNvSpPr>
              <a:spLocks noChangeArrowheads="1"/>
            </p:cNvSpPr>
            <p:nvPr/>
          </p:nvSpPr>
          <p:spPr bwMode="auto">
            <a:xfrm>
              <a:off x="4127" y="1078"/>
              <a:ext cx="7" cy="73"/>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424" name="Rectangle 1760"/>
            <p:cNvSpPr>
              <a:spLocks noChangeArrowheads="1"/>
            </p:cNvSpPr>
            <p:nvPr/>
          </p:nvSpPr>
          <p:spPr bwMode="auto">
            <a:xfrm>
              <a:off x="4134" y="1078"/>
              <a:ext cx="7" cy="73"/>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425" name="Rectangle 1761"/>
            <p:cNvSpPr>
              <a:spLocks noChangeArrowheads="1"/>
            </p:cNvSpPr>
            <p:nvPr/>
          </p:nvSpPr>
          <p:spPr bwMode="auto">
            <a:xfrm>
              <a:off x="4141" y="1078"/>
              <a:ext cx="7" cy="73"/>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426" name="Rectangle 1762"/>
            <p:cNvSpPr>
              <a:spLocks noChangeArrowheads="1"/>
            </p:cNvSpPr>
            <p:nvPr/>
          </p:nvSpPr>
          <p:spPr bwMode="auto">
            <a:xfrm>
              <a:off x="4148" y="1078"/>
              <a:ext cx="6" cy="73"/>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427" name="Rectangle 1763"/>
            <p:cNvSpPr>
              <a:spLocks noChangeArrowheads="1"/>
            </p:cNvSpPr>
            <p:nvPr/>
          </p:nvSpPr>
          <p:spPr bwMode="auto">
            <a:xfrm>
              <a:off x="4154" y="1078"/>
              <a:ext cx="7" cy="73"/>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428" name="Rectangle 1764"/>
            <p:cNvSpPr>
              <a:spLocks noChangeArrowheads="1"/>
            </p:cNvSpPr>
            <p:nvPr/>
          </p:nvSpPr>
          <p:spPr bwMode="auto">
            <a:xfrm>
              <a:off x="4161" y="1078"/>
              <a:ext cx="7" cy="73"/>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429" name="Rectangle 1765"/>
            <p:cNvSpPr>
              <a:spLocks noChangeArrowheads="1"/>
            </p:cNvSpPr>
            <p:nvPr/>
          </p:nvSpPr>
          <p:spPr bwMode="auto">
            <a:xfrm>
              <a:off x="4168" y="1078"/>
              <a:ext cx="7" cy="73"/>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430" name="Rectangle 1766"/>
            <p:cNvSpPr>
              <a:spLocks noChangeArrowheads="1"/>
            </p:cNvSpPr>
            <p:nvPr/>
          </p:nvSpPr>
          <p:spPr bwMode="auto">
            <a:xfrm>
              <a:off x="4005" y="1078"/>
              <a:ext cx="170" cy="73"/>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431" name="Rectangle 1767"/>
            <p:cNvSpPr>
              <a:spLocks noChangeArrowheads="1"/>
            </p:cNvSpPr>
            <p:nvPr/>
          </p:nvSpPr>
          <p:spPr bwMode="auto">
            <a:xfrm>
              <a:off x="4209" y="1229"/>
              <a:ext cx="6" cy="67"/>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432" name="Rectangle 1768"/>
            <p:cNvSpPr>
              <a:spLocks noChangeArrowheads="1"/>
            </p:cNvSpPr>
            <p:nvPr/>
          </p:nvSpPr>
          <p:spPr bwMode="auto">
            <a:xfrm>
              <a:off x="4215" y="1229"/>
              <a:ext cx="7" cy="67"/>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433" name="Rectangle 1769"/>
            <p:cNvSpPr>
              <a:spLocks noChangeArrowheads="1"/>
            </p:cNvSpPr>
            <p:nvPr/>
          </p:nvSpPr>
          <p:spPr bwMode="auto">
            <a:xfrm>
              <a:off x="4222" y="1229"/>
              <a:ext cx="7" cy="67"/>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434" name="Rectangle 1770"/>
            <p:cNvSpPr>
              <a:spLocks noChangeArrowheads="1"/>
            </p:cNvSpPr>
            <p:nvPr/>
          </p:nvSpPr>
          <p:spPr bwMode="auto">
            <a:xfrm>
              <a:off x="4229" y="1229"/>
              <a:ext cx="7" cy="67"/>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435" name="Rectangle 1771"/>
            <p:cNvSpPr>
              <a:spLocks noChangeArrowheads="1"/>
            </p:cNvSpPr>
            <p:nvPr/>
          </p:nvSpPr>
          <p:spPr bwMode="auto">
            <a:xfrm>
              <a:off x="4236" y="1229"/>
              <a:ext cx="7" cy="67"/>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436" name="Rectangle 1772"/>
            <p:cNvSpPr>
              <a:spLocks noChangeArrowheads="1"/>
            </p:cNvSpPr>
            <p:nvPr/>
          </p:nvSpPr>
          <p:spPr bwMode="auto">
            <a:xfrm>
              <a:off x="4243" y="1229"/>
              <a:ext cx="6" cy="67"/>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437" name="Rectangle 1773"/>
            <p:cNvSpPr>
              <a:spLocks noChangeArrowheads="1"/>
            </p:cNvSpPr>
            <p:nvPr/>
          </p:nvSpPr>
          <p:spPr bwMode="auto">
            <a:xfrm>
              <a:off x="4249" y="1229"/>
              <a:ext cx="7" cy="67"/>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438" name="Rectangle 1774"/>
            <p:cNvSpPr>
              <a:spLocks noChangeArrowheads="1"/>
            </p:cNvSpPr>
            <p:nvPr/>
          </p:nvSpPr>
          <p:spPr bwMode="auto">
            <a:xfrm>
              <a:off x="4256" y="1229"/>
              <a:ext cx="7" cy="67"/>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439" name="Rectangle 1775"/>
            <p:cNvSpPr>
              <a:spLocks noChangeArrowheads="1"/>
            </p:cNvSpPr>
            <p:nvPr/>
          </p:nvSpPr>
          <p:spPr bwMode="auto">
            <a:xfrm>
              <a:off x="4263" y="1229"/>
              <a:ext cx="7" cy="67"/>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440" name="Rectangle 1776"/>
            <p:cNvSpPr>
              <a:spLocks noChangeArrowheads="1"/>
            </p:cNvSpPr>
            <p:nvPr/>
          </p:nvSpPr>
          <p:spPr bwMode="auto">
            <a:xfrm>
              <a:off x="4270" y="1229"/>
              <a:ext cx="7" cy="67"/>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441" name="Rectangle 1777"/>
            <p:cNvSpPr>
              <a:spLocks noChangeArrowheads="1"/>
            </p:cNvSpPr>
            <p:nvPr/>
          </p:nvSpPr>
          <p:spPr bwMode="auto">
            <a:xfrm>
              <a:off x="4277" y="1229"/>
              <a:ext cx="6" cy="67"/>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442" name="Rectangle 1778"/>
            <p:cNvSpPr>
              <a:spLocks noChangeArrowheads="1"/>
            </p:cNvSpPr>
            <p:nvPr/>
          </p:nvSpPr>
          <p:spPr bwMode="auto">
            <a:xfrm>
              <a:off x="4283" y="1229"/>
              <a:ext cx="7" cy="67"/>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443" name="Rectangle 1779"/>
            <p:cNvSpPr>
              <a:spLocks noChangeArrowheads="1"/>
            </p:cNvSpPr>
            <p:nvPr/>
          </p:nvSpPr>
          <p:spPr bwMode="auto">
            <a:xfrm>
              <a:off x="4290" y="1229"/>
              <a:ext cx="7" cy="67"/>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444" name="Rectangle 1780"/>
            <p:cNvSpPr>
              <a:spLocks noChangeArrowheads="1"/>
            </p:cNvSpPr>
            <p:nvPr/>
          </p:nvSpPr>
          <p:spPr bwMode="auto">
            <a:xfrm>
              <a:off x="4297" y="1229"/>
              <a:ext cx="7" cy="67"/>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445" name="Rectangle 1781"/>
            <p:cNvSpPr>
              <a:spLocks noChangeArrowheads="1"/>
            </p:cNvSpPr>
            <p:nvPr/>
          </p:nvSpPr>
          <p:spPr bwMode="auto">
            <a:xfrm>
              <a:off x="4304" y="1229"/>
              <a:ext cx="7" cy="67"/>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446" name="Rectangle 1782"/>
            <p:cNvSpPr>
              <a:spLocks noChangeArrowheads="1"/>
            </p:cNvSpPr>
            <p:nvPr/>
          </p:nvSpPr>
          <p:spPr bwMode="auto">
            <a:xfrm>
              <a:off x="4311" y="1229"/>
              <a:ext cx="6" cy="67"/>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447" name="Rectangle 1783"/>
            <p:cNvSpPr>
              <a:spLocks noChangeArrowheads="1"/>
            </p:cNvSpPr>
            <p:nvPr/>
          </p:nvSpPr>
          <p:spPr bwMode="auto">
            <a:xfrm>
              <a:off x="4317" y="1229"/>
              <a:ext cx="7" cy="67"/>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448" name="Rectangle 1784"/>
            <p:cNvSpPr>
              <a:spLocks noChangeArrowheads="1"/>
            </p:cNvSpPr>
            <p:nvPr/>
          </p:nvSpPr>
          <p:spPr bwMode="auto">
            <a:xfrm>
              <a:off x="4324" y="1229"/>
              <a:ext cx="7" cy="67"/>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449" name="Rectangle 1785"/>
            <p:cNvSpPr>
              <a:spLocks noChangeArrowheads="1"/>
            </p:cNvSpPr>
            <p:nvPr/>
          </p:nvSpPr>
          <p:spPr bwMode="auto">
            <a:xfrm>
              <a:off x="4331" y="1229"/>
              <a:ext cx="7" cy="67"/>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450" name="Rectangle 1786"/>
            <p:cNvSpPr>
              <a:spLocks noChangeArrowheads="1"/>
            </p:cNvSpPr>
            <p:nvPr/>
          </p:nvSpPr>
          <p:spPr bwMode="auto">
            <a:xfrm>
              <a:off x="4338" y="1229"/>
              <a:ext cx="7" cy="67"/>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451" name="Rectangle 1787"/>
            <p:cNvSpPr>
              <a:spLocks noChangeArrowheads="1"/>
            </p:cNvSpPr>
            <p:nvPr/>
          </p:nvSpPr>
          <p:spPr bwMode="auto">
            <a:xfrm>
              <a:off x="4345" y="1229"/>
              <a:ext cx="6" cy="67"/>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452" name="Rectangle 1788"/>
            <p:cNvSpPr>
              <a:spLocks noChangeArrowheads="1"/>
            </p:cNvSpPr>
            <p:nvPr/>
          </p:nvSpPr>
          <p:spPr bwMode="auto">
            <a:xfrm>
              <a:off x="4351" y="1229"/>
              <a:ext cx="7" cy="67"/>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453" name="Rectangle 1789"/>
            <p:cNvSpPr>
              <a:spLocks noChangeArrowheads="1"/>
            </p:cNvSpPr>
            <p:nvPr/>
          </p:nvSpPr>
          <p:spPr bwMode="auto">
            <a:xfrm>
              <a:off x="4358" y="1229"/>
              <a:ext cx="7" cy="67"/>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454" name="Rectangle 1790"/>
            <p:cNvSpPr>
              <a:spLocks noChangeArrowheads="1"/>
            </p:cNvSpPr>
            <p:nvPr/>
          </p:nvSpPr>
          <p:spPr bwMode="auto">
            <a:xfrm>
              <a:off x="4365" y="1229"/>
              <a:ext cx="7" cy="67"/>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455" name="Rectangle 1791"/>
            <p:cNvSpPr>
              <a:spLocks noChangeArrowheads="1"/>
            </p:cNvSpPr>
            <p:nvPr/>
          </p:nvSpPr>
          <p:spPr bwMode="auto">
            <a:xfrm>
              <a:off x="4372" y="1229"/>
              <a:ext cx="6" cy="67"/>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456" name="Rectangle 1792"/>
            <p:cNvSpPr>
              <a:spLocks noChangeArrowheads="1"/>
            </p:cNvSpPr>
            <p:nvPr/>
          </p:nvSpPr>
          <p:spPr bwMode="auto">
            <a:xfrm>
              <a:off x="4209" y="1229"/>
              <a:ext cx="169" cy="67"/>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457" name="Rectangle 1793"/>
            <p:cNvSpPr>
              <a:spLocks noChangeArrowheads="1"/>
            </p:cNvSpPr>
            <p:nvPr/>
          </p:nvSpPr>
          <p:spPr bwMode="auto">
            <a:xfrm>
              <a:off x="4412" y="1356"/>
              <a:ext cx="7" cy="67"/>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458" name="Rectangle 1794"/>
            <p:cNvSpPr>
              <a:spLocks noChangeArrowheads="1"/>
            </p:cNvSpPr>
            <p:nvPr/>
          </p:nvSpPr>
          <p:spPr bwMode="auto">
            <a:xfrm>
              <a:off x="4419" y="1356"/>
              <a:ext cx="7" cy="67"/>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459" name="Rectangle 1795"/>
            <p:cNvSpPr>
              <a:spLocks noChangeArrowheads="1"/>
            </p:cNvSpPr>
            <p:nvPr/>
          </p:nvSpPr>
          <p:spPr bwMode="auto">
            <a:xfrm>
              <a:off x="4426" y="1356"/>
              <a:ext cx="7" cy="67"/>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460" name="Rectangle 1796"/>
            <p:cNvSpPr>
              <a:spLocks noChangeArrowheads="1"/>
            </p:cNvSpPr>
            <p:nvPr/>
          </p:nvSpPr>
          <p:spPr bwMode="auto">
            <a:xfrm>
              <a:off x="4433" y="1356"/>
              <a:ext cx="7" cy="67"/>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461" name="Rectangle 1797"/>
            <p:cNvSpPr>
              <a:spLocks noChangeArrowheads="1"/>
            </p:cNvSpPr>
            <p:nvPr/>
          </p:nvSpPr>
          <p:spPr bwMode="auto">
            <a:xfrm>
              <a:off x="4440" y="1356"/>
              <a:ext cx="6" cy="67"/>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462" name="Rectangle 1798"/>
            <p:cNvSpPr>
              <a:spLocks noChangeArrowheads="1"/>
            </p:cNvSpPr>
            <p:nvPr/>
          </p:nvSpPr>
          <p:spPr bwMode="auto">
            <a:xfrm>
              <a:off x="4446" y="1356"/>
              <a:ext cx="7" cy="67"/>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463" name="Rectangle 1799"/>
            <p:cNvSpPr>
              <a:spLocks noChangeArrowheads="1"/>
            </p:cNvSpPr>
            <p:nvPr/>
          </p:nvSpPr>
          <p:spPr bwMode="auto">
            <a:xfrm>
              <a:off x="4453" y="1356"/>
              <a:ext cx="7" cy="67"/>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464" name="Rectangle 1800"/>
            <p:cNvSpPr>
              <a:spLocks noChangeArrowheads="1"/>
            </p:cNvSpPr>
            <p:nvPr/>
          </p:nvSpPr>
          <p:spPr bwMode="auto">
            <a:xfrm>
              <a:off x="4460" y="1356"/>
              <a:ext cx="7" cy="67"/>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465" name="Rectangle 1801"/>
            <p:cNvSpPr>
              <a:spLocks noChangeArrowheads="1"/>
            </p:cNvSpPr>
            <p:nvPr/>
          </p:nvSpPr>
          <p:spPr bwMode="auto">
            <a:xfrm>
              <a:off x="4467" y="1356"/>
              <a:ext cx="7" cy="67"/>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466" name="Rectangle 1802"/>
            <p:cNvSpPr>
              <a:spLocks noChangeArrowheads="1"/>
            </p:cNvSpPr>
            <p:nvPr/>
          </p:nvSpPr>
          <p:spPr bwMode="auto">
            <a:xfrm>
              <a:off x="4474" y="1356"/>
              <a:ext cx="6" cy="67"/>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467" name="Rectangle 1803"/>
            <p:cNvSpPr>
              <a:spLocks noChangeArrowheads="1"/>
            </p:cNvSpPr>
            <p:nvPr/>
          </p:nvSpPr>
          <p:spPr bwMode="auto">
            <a:xfrm>
              <a:off x="4480" y="1356"/>
              <a:ext cx="7" cy="67"/>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468" name="Rectangle 1804"/>
            <p:cNvSpPr>
              <a:spLocks noChangeArrowheads="1"/>
            </p:cNvSpPr>
            <p:nvPr/>
          </p:nvSpPr>
          <p:spPr bwMode="auto">
            <a:xfrm>
              <a:off x="4487" y="1356"/>
              <a:ext cx="7" cy="67"/>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469" name="Rectangle 1805"/>
            <p:cNvSpPr>
              <a:spLocks noChangeArrowheads="1"/>
            </p:cNvSpPr>
            <p:nvPr/>
          </p:nvSpPr>
          <p:spPr bwMode="auto">
            <a:xfrm>
              <a:off x="4494" y="1356"/>
              <a:ext cx="7" cy="67"/>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470" name="Rectangle 1806"/>
            <p:cNvSpPr>
              <a:spLocks noChangeArrowheads="1"/>
            </p:cNvSpPr>
            <p:nvPr/>
          </p:nvSpPr>
          <p:spPr bwMode="auto">
            <a:xfrm>
              <a:off x="4501" y="1356"/>
              <a:ext cx="6" cy="67"/>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471" name="Rectangle 1807"/>
            <p:cNvSpPr>
              <a:spLocks noChangeArrowheads="1"/>
            </p:cNvSpPr>
            <p:nvPr/>
          </p:nvSpPr>
          <p:spPr bwMode="auto">
            <a:xfrm>
              <a:off x="4507" y="1356"/>
              <a:ext cx="7" cy="67"/>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472" name="Rectangle 1808"/>
            <p:cNvSpPr>
              <a:spLocks noChangeArrowheads="1"/>
            </p:cNvSpPr>
            <p:nvPr/>
          </p:nvSpPr>
          <p:spPr bwMode="auto">
            <a:xfrm>
              <a:off x="4514" y="1356"/>
              <a:ext cx="7" cy="67"/>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473" name="Rectangle 1809"/>
            <p:cNvSpPr>
              <a:spLocks noChangeArrowheads="1"/>
            </p:cNvSpPr>
            <p:nvPr/>
          </p:nvSpPr>
          <p:spPr bwMode="auto">
            <a:xfrm>
              <a:off x="4521" y="1356"/>
              <a:ext cx="7" cy="67"/>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474" name="Rectangle 1810"/>
            <p:cNvSpPr>
              <a:spLocks noChangeArrowheads="1"/>
            </p:cNvSpPr>
            <p:nvPr/>
          </p:nvSpPr>
          <p:spPr bwMode="auto">
            <a:xfrm>
              <a:off x="4528" y="1356"/>
              <a:ext cx="7" cy="67"/>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475" name="Rectangle 1811"/>
            <p:cNvSpPr>
              <a:spLocks noChangeArrowheads="1"/>
            </p:cNvSpPr>
            <p:nvPr/>
          </p:nvSpPr>
          <p:spPr bwMode="auto">
            <a:xfrm>
              <a:off x="4535" y="1356"/>
              <a:ext cx="6" cy="67"/>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476" name="Rectangle 1812"/>
            <p:cNvSpPr>
              <a:spLocks noChangeArrowheads="1"/>
            </p:cNvSpPr>
            <p:nvPr/>
          </p:nvSpPr>
          <p:spPr bwMode="auto">
            <a:xfrm>
              <a:off x="4541" y="1356"/>
              <a:ext cx="7" cy="67"/>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477" name="Rectangle 1813"/>
            <p:cNvSpPr>
              <a:spLocks noChangeArrowheads="1"/>
            </p:cNvSpPr>
            <p:nvPr/>
          </p:nvSpPr>
          <p:spPr bwMode="auto">
            <a:xfrm>
              <a:off x="4548" y="1356"/>
              <a:ext cx="7" cy="67"/>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478" name="Rectangle 1814"/>
            <p:cNvSpPr>
              <a:spLocks noChangeArrowheads="1"/>
            </p:cNvSpPr>
            <p:nvPr/>
          </p:nvSpPr>
          <p:spPr bwMode="auto">
            <a:xfrm>
              <a:off x="4555" y="1356"/>
              <a:ext cx="7" cy="67"/>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479" name="Rectangle 1815"/>
            <p:cNvSpPr>
              <a:spLocks noChangeArrowheads="1"/>
            </p:cNvSpPr>
            <p:nvPr/>
          </p:nvSpPr>
          <p:spPr bwMode="auto">
            <a:xfrm>
              <a:off x="4562" y="1356"/>
              <a:ext cx="7" cy="67"/>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480" name="Rectangle 1816"/>
            <p:cNvSpPr>
              <a:spLocks noChangeArrowheads="1"/>
            </p:cNvSpPr>
            <p:nvPr/>
          </p:nvSpPr>
          <p:spPr bwMode="auto">
            <a:xfrm>
              <a:off x="4569" y="1356"/>
              <a:ext cx="6" cy="67"/>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481" name="Rectangle 1817"/>
            <p:cNvSpPr>
              <a:spLocks noChangeArrowheads="1"/>
            </p:cNvSpPr>
            <p:nvPr/>
          </p:nvSpPr>
          <p:spPr bwMode="auto">
            <a:xfrm>
              <a:off x="4575" y="1356"/>
              <a:ext cx="7" cy="67"/>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482" name="Rectangle 1818"/>
            <p:cNvSpPr>
              <a:spLocks noChangeArrowheads="1"/>
            </p:cNvSpPr>
            <p:nvPr/>
          </p:nvSpPr>
          <p:spPr bwMode="auto">
            <a:xfrm>
              <a:off x="4412" y="1356"/>
              <a:ext cx="170" cy="67"/>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483" name="Rectangle 1819"/>
            <p:cNvSpPr>
              <a:spLocks noChangeArrowheads="1"/>
            </p:cNvSpPr>
            <p:nvPr/>
          </p:nvSpPr>
          <p:spPr bwMode="auto">
            <a:xfrm>
              <a:off x="4616" y="1423"/>
              <a:ext cx="7" cy="66"/>
            </a:xfrm>
            <a:prstGeom prst="rect">
              <a:avLst/>
            </a:prstGeom>
            <a:solidFill>
              <a:srgbClr val="790000"/>
            </a:solidFill>
            <a:ln w="9525">
              <a:noFill/>
              <a:miter lim="800000"/>
              <a:headEnd/>
              <a:tailEnd/>
            </a:ln>
          </p:spPr>
          <p:txBody>
            <a:bodyPr/>
            <a:lstStyle/>
            <a:p>
              <a:pPr>
                <a:defRPr/>
              </a:pPr>
              <a:endParaRPr lang="en-US">
                <a:latin typeface="Arial" charset="0"/>
              </a:endParaRPr>
            </a:p>
          </p:txBody>
        </p:sp>
      </p:grpSp>
      <p:grpSp>
        <p:nvGrpSpPr>
          <p:cNvPr id="86034" name="Group 2021"/>
          <p:cNvGrpSpPr>
            <a:grpSpLocks/>
          </p:cNvGrpSpPr>
          <p:nvPr/>
        </p:nvGrpSpPr>
        <p:grpSpPr bwMode="auto">
          <a:xfrm>
            <a:off x="8280401" y="2259013"/>
            <a:ext cx="2468563" cy="296862"/>
            <a:chOff x="4616" y="1423"/>
            <a:chExt cx="1555" cy="187"/>
          </a:xfrm>
        </p:grpSpPr>
        <p:sp>
          <p:nvSpPr>
            <p:cNvPr id="627485" name="Rectangle 1821"/>
            <p:cNvSpPr>
              <a:spLocks noChangeArrowheads="1"/>
            </p:cNvSpPr>
            <p:nvPr/>
          </p:nvSpPr>
          <p:spPr bwMode="auto">
            <a:xfrm>
              <a:off x="4623" y="1423"/>
              <a:ext cx="7" cy="66"/>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486" name="Rectangle 1822"/>
            <p:cNvSpPr>
              <a:spLocks noChangeArrowheads="1"/>
            </p:cNvSpPr>
            <p:nvPr/>
          </p:nvSpPr>
          <p:spPr bwMode="auto">
            <a:xfrm>
              <a:off x="4630" y="1423"/>
              <a:ext cx="6" cy="66"/>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487" name="Rectangle 1823"/>
            <p:cNvSpPr>
              <a:spLocks noChangeArrowheads="1"/>
            </p:cNvSpPr>
            <p:nvPr/>
          </p:nvSpPr>
          <p:spPr bwMode="auto">
            <a:xfrm>
              <a:off x="4636" y="1423"/>
              <a:ext cx="7" cy="66"/>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488" name="Rectangle 1824"/>
            <p:cNvSpPr>
              <a:spLocks noChangeArrowheads="1"/>
            </p:cNvSpPr>
            <p:nvPr/>
          </p:nvSpPr>
          <p:spPr bwMode="auto">
            <a:xfrm>
              <a:off x="4643" y="1423"/>
              <a:ext cx="7" cy="66"/>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489" name="Rectangle 1825"/>
            <p:cNvSpPr>
              <a:spLocks noChangeArrowheads="1"/>
            </p:cNvSpPr>
            <p:nvPr/>
          </p:nvSpPr>
          <p:spPr bwMode="auto">
            <a:xfrm>
              <a:off x="4650" y="1423"/>
              <a:ext cx="7" cy="66"/>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490" name="Rectangle 1826"/>
            <p:cNvSpPr>
              <a:spLocks noChangeArrowheads="1"/>
            </p:cNvSpPr>
            <p:nvPr/>
          </p:nvSpPr>
          <p:spPr bwMode="auto">
            <a:xfrm>
              <a:off x="4657" y="1423"/>
              <a:ext cx="7" cy="66"/>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491" name="Rectangle 1827"/>
            <p:cNvSpPr>
              <a:spLocks noChangeArrowheads="1"/>
            </p:cNvSpPr>
            <p:nvPr/>
          </p:nvSpPr>
          <p:spPr bwMode="auto">
            <a:xfrm>
              <a:off x="4664" y="1423"/>
              <a:ext cx="6" cy="66"/>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492" name="Rectangle 1828"/>
            <p:cNvSpPr>
              <a:spLocks noChangeArrowheads="1"/>
            </p:cNvSpPr>
            <p:nvPr/>
          </p:nvSpPr>
          <p:spPr bwMode="auto">
            <a:xfrm>
              <a:off x="4670" y="1423"/>
              <a:ext cx="7" cy="66"/>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493" name="Rectangle 1829"/>
            <p:cNvSpPr>
              <a:spLocks noChangeArrowheads="1"/>
            </p:cNvSpPr>
            <p:nvPr/>
          </p:nvSpPr>
          <p:spPr bwMode="auto">
            <a:xfrm>
              <a:off x="4677" y="1423"/>
              <a:ext cx="7" cy="66"/>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494" name="Rectangle 1830"/>
            <p:cNvSpPr>
              <a:spLocks noChangeArrowheads="1"/>
            </p:cNvSpPr>
            <p:nvPr/>
          </p:nvSpPr>
          <p:spPr bwMode="auto">
            <a:xfrm>
              <a:off x="4684" y="1423"/>
              <a:ext cx="7" cy="66"/>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495" name="Rectangle 1831"/>
            <p:cNvSpPr>
              <a:spLocks noChangeArrowheads="1"/>
            </p:cNvSpPr>
            <p:nvPr/>
          </p:nvSpPr>
          <p:spPr bwMode="auto">
            <a:xfrm>
              <a:off x="4691" y="1423"/>
              <a:ext cx="7" cy="66"/>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496" name="Rectangle 1832"/>
            <p:cNvSpPr>
              <a:spLocks noChangeArrowheads="1"/>
            </p:cNvSpPr>
            <p:nvPr/>
          </p:nvSpPr>
          <p:spPr bwMode="auto">
            <a:xfrm>
              <a:off x="4698" y="1423"/>
              <a:ext cx="6" cy="66"/>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497" name="Rectangle 1833"/>
            <p:cNvSpPr>
              <a:spLocks noChangeArrowheads="1"/>
            </p:cNvSpPr>
            <p:nvPr/>
          </p:nvSpPr>
          <p:spPr bwMode="auto">
            <a:xfrm>
              <a:off x="4704" y="1423"/>
              <a:ext cx="7" cy="66"/>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498" name="Rectangle 1834"/>
            <p:cNvSpPr>
              <a:spLocks noChangeArrowheads="1"/>
            </p:cNvSpPr>
            <p:nvPr/>
          </p:nvSpPr>
          <p:spPr bwMode="auto">
            <a:xfrm>
              <a:off x="4711" y="1423"/>
              <a:ext cx="7" cy="66"/>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499" name="Rectangle 1835"/>
            <p:cNvSpPr>
              <a:spLocks noChangeArrowheads="1"/>
            </p:cNvSpPr>
            <p:nvPr/>
          </p:nvSpPr>
          <p:spPr bwMode="auto">
            <a:xfrm>
              <a:off x="4718" y="1423"/>
              <a:ext cx="7" cy="66"/>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500" name="Rectangle 1836"/>
            <p:cNvSpPr>
              <a:spLocks noChangeArrowheads="1"/>
            </p:cNvSpPr>
            <p:nvPr/>
          </p:nvSpPr>
          <p:spPr bwMode="auto">
            <a:xfrm>
              <a:off x="4725" y="1423"/>
              <a:ext cx="7" cy="66"/>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501" name="Rectangle 1837"/>
            <p:cNvSpPr>
              <a:spLocks noChangeArrowheads="1"/>
            </p:cNvSpPr>
            <p:nvPr/>
          </p:nvSpPr>
          <p:spPr bwMode="auto">
            <a:xfrm>
              <a:off x="4732" y="1423"/>
              <a:ext cx="6" cy="66"/>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502" name="Rectangle 1838"/>
            <p:cNvSpPr>
              <a:spLocks noChangeArrowheads="1"/>
            </p:cNvSpPr>
            <p:nvPr/>
          </p:nvSpPr>
          <p:spPr bwMode="auto">
            <a:xfrm>
              <a:off x="4738" y="1423"/>
              <a:ext cx="7" cy="66"/>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503" name="Rectangle 1839"/>
            <p:cNvSpPr>
              <a:spLocks noChangeArrowheads="1"/>
            </p:cNvSpPr>
            <p:nvPr/>
          </p:nvSpPr>
          <p:spPr bwMode="auto">
            <a:xfrm>
              <a:off x="4745" y="1423"/>
              <a:ext cx="7" cy="66"/>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504" name="Rectangle 1840"/>
            <p:cNvSpPr>
              <a:spLocks noChangeArrowheads="1"/>
            </p:cNvSpPr>
            <p:nvPr/>
          </p:nvSpPr>
          <p:spPr bwMode="auto">
            <a:xfrm>
              <a:off x="4752" y="1423"/>
              <a:ext cx="7" cy="66"/>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505" name="Rectangle 1841"/>
            <p:cNvSpPr>
              <a:spLocks noChangeArrowheads="1"/>
            </p:cNvSpPr>
            <p:nvPr/>
          </p:nvSpPr>
          <p:spPr bwMode="auto">
            <a:xfrm>
              <a:off x="4759" y="1423"/>
              <a:ext cx="7" cy="66"/>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506" name="Rectangle 1842"/>
            <p:cNvSpPr>
              <a:spLocks noChangeArrowheads="1"/>
            </p:cNvSpPr>
            <p:nvPr/>
          </p:nvSpPr>
          <p:spPr bwMode="auto">
            <a:xfrm>
              <a:off x="4766" y="1423"/>
              <a:ext cx="6" cy="66"/>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507" name="Rectangle 1843"/>
            <p:cNvSpPr>
              <a:spLocks noChangeArrowheads="1"/>
            </p:cNvSpPr>
            <p:nvPr/>
          </p:nvSpPr>
          <p:spPr bwMode="auto">
            <a:xfrm>
              <a:off x="4772" y="1423"/>
              <a:ext cx="7" cy="66"/>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508" name="Rectangle 1844"/>
            <p:cNvSpPr>
              <a:spLocks noChangeArrowheads="1"/>
            </p:cNvSpPr>
            <p:nvPr/>
          </p:nvSpPr>
          <p:spPr bwMode="auto">
            <a:xfrm>
              <a:off x="4779" y="1423"/>
              <a:ext cx="7" cy="66"/>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509" name="Rectangle 1845"/>
            <p:cNvSpPr>
              <a:spLocks noChangeArrowheads="1"/>
            </p:cNvSpPr>
            <p:nvPr/>
          </p:nvSpPr>
          <p:spPr bwMode="auto">
            <a:xfrm>
              <a:off x="4616" y="1423"/>
              <a:ext cx="170" cy="66"/>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510" name="Rectangle 1846"/>
            <p:cNvSpPr>
              <a:spLocks noChangeArrowheads="1"/>
            </p:cNvSpPr>
            <p:nvPr/>
          </p:nvSpPr>
          <p:spPr bwMode="auto">
            <a:xfrm>
              <a:off x="4820" y="1441"/>
              <a:ext cx="7" cy="66"/>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511" name="Rectangle 1847"/>
            <p:cNvSpPr>
              <a:spLocks noChangeArrowheads="1"/>
            </p:cNvSpPr>
            <p:nvPr/>
          </p:nvSpPr>
          <p:spPr bwMode="auto">
            <a:xfrm>
              <a:off x="4827" y="1441"/>
              <a:ext cx="6" cy="66"/>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512" name="Rectangle 1848"/>
            <p:cNvSpPr>
              <a:spLocks noChangeArrowheads="1"/>
            </p:cNvSpPr>
            <p:nvPr/>
          </p:nvSpPr>
          <p:spPr bwMode="auto">
            <a:xfrm>
              <a:off x="4833" y="1441"/>
              <a:ext cx="7" cy="66"/>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513" name="Rectangle 1849"/>
            <p:cNvSpPr>
              <a:spLocks noChangeArrowheads="1"/>
            </p:cNvSpPr>
            <p:nvPr/>
          </p:nvSpPr>
          <p:spPr bwMode="auto">
            <a:xfrm>
              <a:off x="4840" y="1441"/>
              <a:ext cx="7" cy="66"/>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514" name="Rectangle 1850"/>
            <p:cNvSpPr>
              <a:spLocks noChangeArrowheads="1"/>
            </p:cNvSpPr>
            <p:nvPr/>
          </p:nvSpPr>
          <p:spPr bwMode="auto">
            <a:xfrm>
              <a:off x="4847" y="1441"/>
              <a:ext cx="7" cy="66"/>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515" name="Rectangle 1851"/>
            <p:cNvSpPr>
              <a:spLocks noChangeArrowheads="1"/>
            </p:cNvSpPr>
            <p:nvPr/>
          </p:nvSpPr>
          <p:spPr bwMode="auto">
            <a:xfrm>
              <a:off x="4854" y="1441"/>
              <a:ext cx="7" cy="66"/>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516" name="Rectangle 1852"/>
            <p:cNvSpPr>
              <a:spLocks noChangeArrowheads="1"/>
            </p:cNvSpPr>
            <p:nvPr/>
          </p:nvSpPr>
          <p:spPr bwMode="auto">
            <a:xfrm>
              <a:off x="4861" y="1441"/>
              <a:ext cx="6" cy="66"/>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517" name="Rectangle 1853"/>
            <p:cNvSpPr>
              <a:spLocks noChangeArrowheads="1"/>
            </p:cNvSpPr>
            <p:nvPr/>
          </p:nvSpPr>
          <p:spPr bwMode="auto">
            <a:xfrm>
              <a:off x="4867" y="1441"/>
              <a:ext cx="7" cy="66"/>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518" name="Rectangle 1854"/>
            <p:cNvSpPr>
              <a:spLocks noChangeArrowheads="1"/>
            </p:cNvSpPr>
            <p:nvPr/>
          </p:nvSpPr>
          <p:spPr bwMode="auto">
            <a:xfrm>
              <a:off x="4874" y="1441"/>
              <a:ext cx="7" cy="66"/>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519" name="Rectangle 1855"/>
            <p:cNvSpPr>
              <a:spLocks noChangeArrowheads="1"/>
            </p:cNvSpPr>
            <p:nvPr/>
          </p:nvSpPr>
          <p:spPr bwMode="auto">
            <a:xfrm>
              <a:off x="4881" y="1441"/>
              <a:ext cx="7" cy="66"/>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520" name="Rectangle 1856"/>
            <p:cNvSpPr>
              <a:spLocks noChangeArrowheads="1"/>
            </p:cNvSpPr>
            <p:nvPr/>
          </p:nvSpPr>
          <p:spPr bwMode="auto">
            <a:xfrm>
              <a:off x="4888" y="1441"/>
              <a:ext cx="7" cy="66"/>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521" name="Rectangle 1857"/>
            <p:cNvSpPr>
              <a:spLocks noChangeArrowheads="1"/>
            </p:cNvSpPr>
            <p:nvPr/>
          </p:nvSpPr>
          <p:spPr bwMode="auto">
            <a:xfrm>
              <a:off x="4895" y="1441"/>
              <a:ext cx="6" cy="66"/>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522" name="Rectangle 1858"/>
            <p:cNvSpPr>
              <a:spLocks noChangeArrowheads="1"/>
            </p:cNvSpPr>
            <p:nvPr/>
          </p:nvSpPr>
          <p:spPr bwMode="auto">
            <a:xfrm>
              <a:off x="4901" y="1441"/>
              <a:ext cx="7" cy="66"/>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523" name="Rectangle 1859"/>
            <p:cNvSpPr>
              <a:spLocks noChangeArrowheads="1"/>
            </p:cNvSpPr>
            <p:nvPr/>
          </p:nvSpPr>
          <p:spPr bwMode="auto">
            <a:xfrm>
              <a:off x="4908" y="1441"/>
              <a:ext cx="7" cy="66"/>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524" name="Rectangle 1860"/>
            <p:cNvSpPr>
              <a:spLocks noChangeArrowheads="1"/>
            </p:cNvSpPr>
            <p:nvPr/>
          </p:nvSpPr>
          <p:spPr bwMode="auto">
            <a:xfrm>
              <a:off x="4915" y="1441"/>
              <a:ext cx="7" cy="66"/>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525" name="Rectangle 1861"/>
            <p:cNvSpPr>
              <a:spLocks noChangeArrowheads="1"/>
            </p:cNvSpPr>
            <p:nvPr/>
          </p:nvSpPr>
          <p:spPr bwMode="auto">
            <a:xfrm>
              <a:off x="4922" y="1441"/>
              <a:ext cx="6" cy="66"/>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526" name="Rectangle 1862"/>
            <p:cNvSpPr>
              <a:spLocks noChangeArrowheads="1"/>
            </p:cNvSpPr>
            <p:nvPr/>
          </p:nvSpPr>
          <p:spPr bwMode="auto">
            <a:xfrm>
              <a:off x="4928" y="1441"/>
              <a:ext cx="7" cy="66"/>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527" name="Rectangle 1863"/>
            <p:cNvSpPr>
              <a:spLocks noChangeArrowheads="1"/>
            </p:cNvSpPr>
            <p:nvPr/>
          </p:nvSpPr>
          <p:spPr bwMode="auto">
            <a:xfrm>
              <a:off x="4935" y="1441"/>
              <a:ext cx="7" cy="66"/>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528" name="Rectangle 1864"/>
            <p:cNvSpPr>
              <a:spLocks noChangeArrowheads="1"/>
            </p:cNvSpPr>
            <p:nvPr/>
          </p:nvSpPr>
          <p:spPr bwMode="auto">
            <a:xfrm>
              <a:off x="4942" y="1441"/>
              <a:ext cx="7" cy="66"/>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529" name="Rectangle 1865"/>
            <p:cNvSpPr>
              <a:spLocks noChangeArrowheads="1"/>
            </p:cNvSpPr>
            <p:nvPr/>
          </p:nvSpPr>
          <p:spPr bwMode="auto">
            <a:xfrm>
              <a:off x="4949" y="1441"/>
              <a:ext cx="7" cy="66"/>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530" name="Rectangle 1866"/>
            <p:cNvSpPr>
              <a:spLocks noChangeArrowheads="1"/>
            </p:cNvSpPr>
            <p:nvPr/>
          </p:nvSpPr>
          <p:spPr bwMode="auto">
            <a:xfrm>
              <a:off x="4956" y="1441"/>
              <a:ext cx="6" cy="66"/>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531" name="Rectangle 1867"/>
            <p:cNvSpPr>
              <a:spLocks noChangeArrowheads="1"/>
            </p:cNvSpPr>
            <p:nvPr/>
          </p:nvSpPr>
          <p:spPr bwMode="auto">
            <a:xfrm>
              <a:off x="4962" y="1441"/>
              <a:ext cx="7" cy="66"/>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532" name="Rectangle 1868"/>
            <p:cNvSpPr>
              <a:spLocks noChangeArrowheads="1"/>
            </p:cNvSpPr>
            <p:nvPr/>
          </p:nvSpPr>
          <p:spPr bwMode="auto">
            <a:xfrm>
              <a:off x="4969" y="1441"/>
              <a:ext cx="7" cy="66"/>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533" name="Rectangle 1869"/>
            <p:cNvSpPr>
              <a:spLocks noChangeArrowheads="1"/>
            </p:cNvSpPr>
            <p:nvPr/>
          </p:nvSpPr>
          <p:spPr bwMode="auto">
            <a:xfrm>
              <a:off x="4976" y="1441"/>
              <a:ext cx="7" cy="66"/>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534" name="Rectangle 1870"/>
            <p:cNvSpPr>
              <a:spLocks noChangeArrowheads="1"/>
            </p:cNvSpPr>
            <p:nvPr/>
          </p:nvSpPr>
          <p:spPr bwMode="auto">
            <a:xfrm>
              <a:off x="4983" y="1441"/>
              <a:ext cx="7" cy="66"/>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535" name="Rectangle 1871"/>
            <p:cNvSpPr>
              <a:spLocks noChangeArrowheads="1"/>
            </p:cNvSpPr>
            <p:nvPr/>
          </p:nvSpPr>
          <p:spPr bwMode="auto">
            <a:xfrm>
              <a:off x="4820" y="1441"/>
              <a:ext cx="170" cy="66"/>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536" name="Rectangle 1872"/>
            <p:cNvSpPr>
              <a:spLocks noChangeArrowheads="1"/>
            </p:cNvSpPr>
            <p:nvPr/>
          </p:nvSpPr>
          <p:spPr bwMode="auto">
            <a:xfrm>
              <a:off x="5024" y="1489"/>
              <a:ext cx="6" cy="66"/>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537" name="Rectangle 1873"/>
            <p:cNvSpPr>
              <a:spLocks noChangeArrowheads="1"/>
            </p:cNvSpPr>
            <p:nvPr/>
          </p:nvSpPr>
          <p:spPr bwMode="auto">
            <a:xfrm>
              <a:off x="5030" y="1489"/>
              <a:ext cx="7" cy="66"/>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538" name="Rectangle 1874"/>
            <p:cNvSpPr>
              <a:spLocks noChangeArrowheads="1"/>
            </p:cNvSpPr>
            <p:nvPr/>
          </p:nvSpPr>
          <p:spPr bwMode="auto">
            <a:xfrm>
              <a:off x="5037" y="1489"/>
              <a:ext cx="7" cy="66"/>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539" name="Rectangle 1875"/>
            <p:cNvSpPr>
              <a:spLocks noChangeArrowheads="1"/>
            </p:cNvSpPr>
            <p:nvPr/>
          </p:nvSpPr>
          <p:spPr bwMode="auto">
            <a:xfrm>
              <a:off x="5044" y="1489"/>
              <a:ext cx="7" cy="66"/>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540" name="Rectangle 1876"/>
            <p:cNvSpPr>
              <a:spLocks noChangeArrowheads="1"/>
            </p:cNvSpPr>
            <p:nvPr/>
          </p:nvSpPr>
          <p:spPr bwMode="auto">
            <a:xfrm>
              <a:off x="5051" y="1489"/>
              <a:ext cx="7" cy="66"/>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541" name="Rectangle 1877"/>
            <p:cNvSpPr>
              <a:spLocks noChangeArrowheads="1"/>
            </p:cNvSpPr>
            <p:nvPr/>
          </p:nvSpPr>
          <p:spPr bwMode="auto">
            <a:xfrm>
              <a:off x="5058" y="1489"/>
              <a:ext cx="6" cy="66"/>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542" name="Rectangle 1878"/>
            <p:cNvSpPr>
              <a:spLocks noChangeArrowheads="1"/>
            </p:cNvSpPr>
            <p:nvPr/>
          </p:nvSpPr>
          <p:spPr bwMode="auto">
            <a:xfrm>
              <a:off x="5064" y="1489"/>
              <a:ext cx="7" cy="66"/>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543" name="Rectangle 1879"/>
            <p:cNvSpPr>
              <a:spLocks noChangeArrowheads="1"/>
            </p:cNvSpPr>
            <p:nvPr/>
          </p:nvSpPr>
          <p:spPr bwMode="auto">
            <a:xfrm>
              <a:off x="5071" y="1489"/>
              <a:ext cx="7" cy="66"/>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544" name="Rectangle 1880"/>
            <p:cNvSpPr>
              <a:spLocks noChangeArrowheads="1"/>
            </p:cNvSpPr>
            <p:nvPr/>
          </p:nvSpPr>
          <p:spPr bwMode="auto">
            <a:xfrm>
              <a:off x="5078" y="1489"/>
              <a:ext cx="7" cy="66"/>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545" name="Rectangle 1881"/>
            <p:cNvSpPr>
              <a:spLocks noChangeArrowheads="1"/>
            </p:cNvSpPr>
            <p:nvPr/>
          </p:nvSpPr>
          <p:spPr bwMode="auto">
            <a:xfrm>
              <a:off x="5085" y="1489"/>
              <a:ext cx="6" cy="66"/>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546" name="Rectangle 1882"/>
            <p:cNvSpPr>
              <a:spLocks noChangeArrowheads="1"/>
            </p:cNvSpPr>
            <p:nvPr/>
          </p:nvSpPr>
          <p:spPr bwMode="auto">
            <a:xfrm>
              <a:off x="5091" y="1489"/>
              <a:ext cx="7" cy="66"/>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547" name="Rectangle 1883"/>
            <p:cNvSpPr>
              <a:spLocks noChangeArrowheads="1"/>
            </p:cNvSpPr>
            <p:nvPr/>
          </p:nvSpPr>
          <p:spPr bwMode="auto">
            <a:xfrm>
              <a:off x="5098" y="1489"/>
              <a:ext cx="7" cy="66"/>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548" name="Rectangle 1884"/>
            <p:cNvSpPr>
              <a:spLocks noChangeArrowheads="1"/>
            </p:cNvSpPr>
            <p:nvPr/>
          </p:nvSpPr>
          <p:spPr bwMode="auto">
            <a:xfrm>
              <a:off x="5105" y="1489"/>
              <a:ext cx="7" cy="66"/>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549" name="Rectangle 1885"/>
            <p:cNvSpPr>
              <a:spLocks noChangeArrowheads="1"/>
            </p:cNvSpPr>
            <p:nvPr/>
          </p:nvSpPr>
          <p:spPr bwMode="auto">
            <a:xfrm>
              <a:off x="5112" y="1489"/>
              <a:ext cx="7" cy="66"/>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550" name="Rectangle 1886"/>
            <p:cNvSpPr>
              <a:spLocks noChangeArrowheads="1"/>
            </p:cNvSpPr>
            <p:nvPr/>
          </p:nvSpPr>
          <p:spPr bwMode="auto">
            <a:xfrm>
              <a:off x="5119" y="1489"/>
              <a:ext cx="6" cy="66"/>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551" name="Rectangle 1887"/>
            <p:cNvSpPr>
              <a:spLocks noChangeArrowheads="1"/>
            </p:cNvSpPr>
            <p:nvPr/>
          </p:nvSpPr>
          <p:spPr bwMode="auto">
            <a:xfrm>
              <a:off x="5125" y="1489"/>
              <a:ext cx="7" cy="66"/>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552" name="Rectangle 1888"/>
            <p:cNvSpPr>
              <a:spLocks noChangeArrowheads="1"/>
            </p:cNvSpPr>
            <p:nvPr/>
          </p:nvSpPr>
          <p:spPr bwMode="auto">
            <a:xfrm>
              <a:off x="5132" y="1489"/>
              <a:ext cx="7" cy="66"/>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553" name="Rectangle 1889"/>
            <p:cNvSpPr>
              <a:spLocks noChangeArrowheads="1"/>
            </p:cNvSpPr>
            <p:nvPr/>
          </p:nvSpPr>
          <p:spPr bwMode="auto">
            <a:xfrm>
              <a:off x="5139" y="1489"/>
              <a:ext cx="7" cy="66"/>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554" name="Rectangle 1890"/>
            <p:cNvSpPr>
              <a:spLocks noChangeArrowheads="1"/>
            </p:cNvSpPr>
            <p:nvPr/>
          </p:nvSpPr>
          <p:spPr bwMode="auto">
            <a:xfrm>
              <a:off x="5146" y="1489"/>
              <a:ext cx="7" cy="66"/>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555" name="Rectangle 1891"/>
            <p:cNvSpPr>
              <a:spLocks noChangeArrowheads="1"/>
            </p:cNvSpPr>
            <p:nvPr/>
          </p:nvSpPr>
          <p:spPr bwMode="auto">
            <a:xfrm>
              <a:off x="5153" y="1489"/>
              <a:ext cx="6" cy="66"/>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556" name="Rectangle 1892"/>
            <p:cNvSpPr>
              <a:spLocks noChangeArrowheads="1"/>
            </p:cNvSpPr>
            <p:nvPr/>
          </p:nvSpPr>
          <p:spPr bwMode="auto">
            <a:xfrm>
              <a:off x="5159" y="1489"/>
              <a:ext cx="7" cy="66"/>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557" name="Rectangle 1893"/>
            <p:cNvSpPr>
              <a:spLocks noChangeArrowheads="1"/>
            </p:cNvSpPr>
            <p:nvPr/>
          </p:nvSpPr>
          <p:spPr bwMode="auto">
            <a:xfrm>
              <a:off x="5166" y="1489"/>
              <a:ext cx="7" cy="66"/>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558" name="Rectangle 1894"/>
            <p:cNvSpPr>
              <a:spLocks noChangeArrowheads="1"/>
            </p:cNvSpPr>
            <p:nvPr/>
          </p:nvSpPr>
          <p:spPr bwMode="auto">
            <a:xfrm>
              <a:off x="5173" y="1489"/>
              <a:ext cx="7" cy="66"/>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559" name="Rectangle 1895"/>
            <p:cNvSpPr>
              <a:spLocks noChangeArrowheads="1"/>
            </p:cNvSpPr>
            <p:nvPr/>
          </p:nvSpPr>
          <p:spPr bwMode="auto">
            <a:xfrm>
              <a:off x="5180" y="1489"/>
              <a:ext cx="7" cy="66"/>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560" name="Rectangle 1896"/>
            <p:cNvSpPr>
              <a:spLocks noChangeArrowheads="1"/>
            </p:cNvSpPr>
            <p:nvPr/>
          </p:nvSpPr>
          <p:spPr bwMode="auto">
            <a:xfrm>
              <a:off x="5187" y="1489"/>
              <a:ext cx="6" cy="66"/>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561" name="Rectangle 1897"/>
            <p:cNvSpPr>
              <a:spLocks noChangeArrowheads="1"/>
            </p:cNvSpPr>
            <p:nvPr/>
          </p:nvSpPr>
          <p:spPr bwMode="auto">
            <a:xfrm>
              <a:off x="5024" y="1489"/>
              <a:ext cx="169" cy="66"/>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562" name="Rectangle 1898"/>
            <p:cNvSpPr>
              <a:spLocks noChangeArrowheads="1"/>
            </p:cNvSpPr>
            <p:nvPr/>
          </p:nvSpPr>
          <p:spPr bwMode="auto">
            <a:xfrm>
              <a:off x="5227" y="1501"/>
              <a:ext cx="7" cy="85"/>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563" name="Rectangle 1899"/>
            <p:cNvSpPr>
              <a:spLocks noChangeArrowheads="1"/>
            </p:cNvSpPr>
            <p:nvPr/>
          </p:nvSpPr>
          <p:spPr bwMode="auto">
            <a:xfrm>
              <a:off x="5234" y="1501"/>
              <a:ext cx="7" cy="85"/>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564" name="Rectangle 1900"/>
            <p:cNvSpPr>
              <a:spLocks noChangeArrowheads="1"/>
            </p:cNvSpPr>
            <p:nvPr/>
          </p:nvSpPr>
          <p:spPr bwMode="auto">
            <a:xfrm>
              <a:off x="5241" y="1501"/>
              <a:ext cx="7" cy="85"/>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565" name="Rectangle 1901"/>
            <p:cNvSpPr>
              <a:spLocks noChangeArrowheads="1"/>
            </p:cNvSpPr>
            <p:nvPr/>
          </p:nvSpPr>
          <p:spPr bwMode="auto">
            <a:xfrm>
              <a:off x="5248" y="1501"/>
              <a:ext cx="6" cy="85"/>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566" name="Rectangle 1902"/>
            <p:cNvSpPr>
              <a:spLocks noChangeArrowheads="1"/>
            </p:cNvSpPr>
            <p:nvPr/>
          </p:nvSpPr>
          <p:spPr bwMode="auto">
            <a:xfrm>
              <a:off x="5254" y="1501"/>
              <a:ext cx="7" cy="85"/>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567" name="Rectangle 1903"/>
            <p:cNvSpPr>
              <a:spLocks noChangeArrowheads="1"/>
            </p:cNvSpPr>
            <p:nvPr/>
          </p:nvSpPr>
          <p:spPr bwMode="auto">
            <a:xfrm>
              <a:off x="5261" y="1501"/>
              <a:ext cx="7" cy="85"/>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568" name="Rectangle 1904"/>
            <p:cNvSpPr>
              <a:spLocks noChangeArrowheads="1"/>
            </p:cNvSpPr>
            <p:nvPr/>
          </p:nvSpPr>
          <p:spPr bwMode="auto">
            <a:xfrm>
              <a:off x="5268" y="1501"/>
              <a:ext cx="7" cy="85"/>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569" name="Rectangle 1905"/>
            <p:cNvSpPr>
              <a:spLocks noChangeArrowheads="1"/>
            </p:cNvSpPr>
            <p:nvPr/>
          </p:nvSpPr>
          <p:spPr bwMode="auto">
            <a:xfrm>
              <a:off x="5275" y="1501"/>
              <a:ext cx="7" cy="85"/>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570" name="Rectangle 1906"/>
            <p:cNvSpPr>
              <a:spLocks noChangeArrowheads="1"/>
            </p:cNvSpPr>
            <p:nvPr/>
          </p:nvSpPr>
          <p:spPr bwMode="auto">
            <a:xfrm>
              <a:off x="5282" y="1501"/>
              <a:ext cx="6" cy="85"/>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571" name="Rectangle 1907"/>
            <p:cNvSpPr>
              <a:spLocks noChangeArrowheads="1"/>
            </p:cNvSpPr>
            <p:nvPr/>
          </p:nvSpPr>
          <p:spPr bwMode="auto">
            <a:xfrm>
              <a:off x="5288" y="1501"/>
              <a:ext cx="7" cy="85"/>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572" name="Rectangle 1908"/>
            <p:cNvSpPr>
              <a:spLocks noChangeArrowheads="1"/>
            </p:cNvSpPr>
            <p:nvPr/>
          </p:nvSpPr>
          <p:spPr bwMode="auto">
            <a:xfrm>
              <a:off x="5295" y="1501"/>
              <a:ext cx="7" cy="85"/>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573" name="Rectangle 1909"/>
            <p:cNvSpPr>
              <a:spLocks noChangeArrowheads="1"/>
            </p:cNvSpPr>
            <p:nvPr/>
          </p:nvSpPr>
          <p:spPr bwMode="auto">
            <a:xfrm>
              <a:off x="5302" y="1501"/>
              <a:ext cx="7" cy="85"/>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574" name="Rectangle 1910"/>
            <p:cNvSpPr>
              <a:spLocks noChangeArrowheads="1"/>
            </p:cNvSpPr>
            <p:nvPr/>
          </p:nvSpPr>
          <p:spPr bwMode="auto">
            <a:xfrm>
              <a:off x="5309" y="1501"/>
              <a:ext cx="7" cy="85"/>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575" name="Rectangle 1911"/>
            <p:cNvSpPr>
              <a:spLocks noChangeArrowheads="1"/>
            </p:cNvSpPr>
            <p:nvPr/>
          </p:nvSpPr>
          <p:spPr bwMode="auto">
            <a:xfrm>
              <a:off x="5316" y="1501"/>
              <a:ext cx="6" cy="85"/>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576" name="Rectangle 1912"/>
            <p:cNvSpPr>
              <a:spLocks noChangeArrowheads="1"/>
            </p:cNvSpPr>
            <p:nvPr/>
          </p:nvSpPr>
          <p:spPr bwMode="auto">
            <a:xfrm>
              <a:off x="5322" y="1501"/>
              <a:ext cx="7" cy="85"/>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577" name="Rectangle 1913"/>
            <p:cNvSpPr>
              <a:spLocks noChangeArrowheads="1"/>
            </p:cNvSpPr>
            <p:nvPr/>
          </p:nvSpPr>
          <p:spPr bwMode="auto">
            <a:xfrm>
              <a:off x="5329" y="1501"/>
              <a:ext cx="7" cy="85"/>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578" name="Rectangle 1914"/>
            <p:cNvSpPr>
              <a:spLocks noChangeArrowheads="1"/>
            </p:cNvSpPr>
            <p:nvPr/>
          </p:nvSpPr>
          <p:spPr bwMode="auto">
            <a:xfrm>
              <a:off x="5336" y="1501"/>
              <a:ext cx="7" cy="85"/>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579" name="Rectangle 1915"/>
            <p:cNvSpPr>
              <a:spLocks noChangeArrowheads="1"/>
            </p:cNvSpPr>
            <p:nvPr/>
          </p:nvSpPr>
          <p:spPr bwMode="auto">
            <a:xfrm>
              <a:off x="5343" y="1501"/>
              <a:ext cx="6" cy="85"/>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580" name="Rectangle 1916"/>
            <p:cNvSpPr>
              <a:spLocks noChangeArrowheads="1"/>
            </p:cNvSpPr>
            <p:nvPr/>
          </p:nvSpPr>
          <p:spPr bwMode="auto">
            <a:xfrm>
              <a:off x="5349" y="1501"/>
              <a:ext cx="7" cy="85"/>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581" name="Rectangle 1917"/>
            <p:cNvSpPr>
              <a:spLocks noChangeArrowheads="1"/>
            </p:cNvSpPr>
            <p:nvPr/>
          </p:nvSpPr>
          <p:spPr bwMode="auto">
            <a:xfrm>
              <a:off x="5356" y="1501"/>
              <a:ext cx="7" cy="85"/>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582" name="Rectangle 1918"/>
            <p:cNvSpPr>
              <a:spLocks noChangeArrowheads="1"/>
            </p:cNvSpPr>
            <p:nvPr/>
          </p:nvSpPr>
          <p:spPr bwMode="auto">
            <a:xfrm>
              <a:off x="5363" y="1501"/>
              <a:ext cx="7" cy="85"/>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583" name="Rectangle 1919"/>
            <p:cNvSpPr>
              <a:spLocks noChangeArrowheads="1"/>
            </p:cNvSpPr>
            <p:nvPr/>
          </p:nvSpPr>
          <p:spPr bwMode="auto">
            <a:xfrm>
              <a:off x="5370" y="1501"/>
              <a:ext cx="7" cy="85"/>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584" name="Rectangle 1920"/>
            <p:cNvSpPr>
              <a:spLocks noChangeArrowheads="1"/>
            </p:cNvSpPr>
            <p:nvPr/>
          </p:nvSpPr>
          <p:spPr bwMode="auto">
            <a:xfrm>
              <a:off x="5377" y="1501"/>
              <a:ext cx="6" cy="85"/>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585" name="Rectangle 1921"/>
            <p:cNvSpPr>
              <a:spLocks noChangeArrowheads="1"/>
            </p:cNvSpPr>
            <p:nvPr/>
          </p:nvSpPr>
          <p:spPr bwMode="auto">
            <a:xfrm>
              <a:off x="5383" y="1501"/>
              <a:ext cx="7" cy="85"/>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586" name="Rectangle 1922"/>
            <p:cNvSpPr>
              <a:spLocks noChangeArrowheads="1"/>
            </p:cNvSpPr>
            <p:nvPr/>
          </p:nvSpPr>
          <p:spPr bwMode="auto">
            <a:xfrm>
              <a:off x="5390" y="1501"/>
              <a:ext cx="7" cy="85"/>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587" name="Rectangle 1923"/>
            <p:cNvSpPr>
              <a:spLocks noChangeArrowheads="1"/>
            </p:cNvSpPr>
            <p:nvPr/>
          </p:nvSpPr>
          <p:spPr bwMode="auto">
            <a:xfrm>
              <a:off x="5227" y="1501"/>
              <a:ext cx="170" cy="85"/>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588" name="Rectangle 1924"/>
            <p:cNvSpPr>
              <a:spLocks noChangeArrowheads="1"/>
            </p:cNvSpPr>
            <p:nvPr/>
          </p:nvSpPr>
          <p:spPr bwMode="auto">
            <a:xfrm>
              <a:off x="5431" y="1537"/>
              <a:ext cx="7" cy="73"/>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589" name="Rectangle 1925"/>
            <p:cNvSpPr>
              <a:spLocks noChangeArrowheads="1"/>
            </p:cNvSpPr>
            <p:nvPr/>
          </p:nvSpPr>
          <p:spPr bwMode="auto">
            <a:xfrm>
              <a:off x="5438" y="1537"/>
              <a:ext cx="7" cy="73"/>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590" name="Rectangle 1926"/>
            <p:cNvSpPr>
              <a:spLocks noChangeArrowheads="1"/>
            </p:cNvSpPr>
            <p:nvPr/>
          </p:nvSpPr>
          <p:spPr bwMode="auto">
            <a:xfrm>
              <a:off x="5445" y="1537"/>
              <a:ext cx="6" cy="73"/>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591" name="Rectangle 1927"/>
            <p:cNvSpPr>
              <a:spLocks noChangeArrowheads="1"/>
            </p:cNvSpPr>
            <p:nvPr/>
          </p:nvSpPr>
          <p:spPr bwMode="auto">
            <a:xfrm>
              <a:off x="5451" y="1537"/>
              <a:ext cx="7" cy="73"/>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592" name="Rectangle 1928"/>
            <p:cNvSpPr>
              <a:spLocks noChangeArrowheads="1"/>
            </p:cNvSpPr>
            <p:nvPr/>
          </p:nvSpPr>
          <p:spPr bwMode="auto">
            <a:xfrm>
              <a:off x="5458" y="1537"/>
              <a:ext cx="7" cy="73"/>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593" name="Rectangle 1929"/>
            <p:cNvSpPr>
              <a:spLocks noChangeArrowheads="1"/>
            </p:cNvSpPr>
            <p:nvPr/>
          </p:nvSpPr>
          <p:spPr bwMode="auto">
            <a:xfrm>
              <a:off x="5465" y="1537"/>
              <a:ext cx="7" cy="73"/>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594" name="Rectangle 1930"/>
            <p:cNvSpPr>
              <a:spLocks noChangeArrowheads="1"/>
            </p:cNvSpPr>
            <p:nvPr/>
          </p:nvSpPr>
          <p:spPr bwMode="auto">
            <a:xfrm>
              <a:off x="5472" y="1537"/>
              <a:ext cx="7" cy="73"/>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595" name="Rectangle 1931"/>
            <p:cNvSpPr>
              <a:spLocks noChangeArrowheads="1"/>
            </p:cNvSpPr>
            <p:nvPr/>
          </p:nvSpPr>
          <p:spPr bwMode="auto">
            <a:xfrm>
              <a:off x="5479" y="1537"/>
              <a:ext cx="6" cy="73"/>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596" name="Rectangle 1932"/>
            <p:cNvSpPr>
              <a:spLocks noChangeArrowheads="1"/>
            </p:cNvSpPr>
            <p:nvPr/>
          </p:nvSpPr>
          <p:spPr bwMode="auto">
            <a:xfrm>
              <a:off x="5485" y="1537"/>
              <a:ext cx="7" cy="73"/>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597" name="Rectangle 1933"/>
            <p:cNvSpPr>
              <a:spLocks noChangeArrowheads="1"/>
            </p:cNvSpPr>
            <p:nvPr/>
          </p:nvSpPr>
          <p:spPr bwMode="auto">
            <a:xfrm>
              <a:off x="5492" y="1537"/>
              <a:ext cx="7" cy="73"/>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598" name="Rectangle 1934"/>
            <p:cNvSpPr>
              <a:spLocks noChangeArrowheads="1"/>
            </p:cNvSpPr>
            <p:nvPr/>
          </p:nvSpPr>
          <p:spPr bwMode="auto">
            <a:xfrm>
              <a:off x="5499" y="1537"/>
              <a:ext cx="7" cy="73"/>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599" name="Rectangle 1935"/>
            <p:cNvSpPr>
              <a:spLocks noChangeArrowheads="1"/>
            </p:cNvSpPr>
            <p:nvPr/>
          </p:nvSpPr>
          <p:spPr bwMode="auto">
            <a:xfrm>
              <a:off x="5506" y="1537"/>
              <a:ext cx="6" cy="73"/>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600" name="Rectangle 1936"/>
            <p:cNvSpPr>
              <a:spLocks noChangeArrowheads="1"/>
            </p:cNvSpPr>
            <p:nvPr/>
          </p:nvSpPr>
          <p:spPr bwMode="auto">
            <a:xfrm>
              <a:off x="5512" y="1537"/>
              <a:ext cx="7" cy="73"/>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601" name="Rectangle 1937"/>
            <p:cNvSpPr>
              <a:spLocks noChangeArrowheads="1"/>
            </p:cNvSpPr>
            <p:nvPr/>
          </p:nvSpPr>
          <p:spPr bwMode="auto">
            <a:xfrm>
              <a:off x="5519" y="1537"/>
              <a:ext cx="7" cy="73"/>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602" name="Rectangle 1938"/>
            <p:cNvSpPr>
              <a:spLocks noChangeArrowheads="1"/>
            </p:cNvSpPr>
            <p:nvPr/>
          </p:nvSpPr>
          <p:spPr bwMode="auto">
            <a:xfrm>
              <a:off x="5526" y="1537"/>
              <a:ext cx="7" cy="73"/>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603" name="Rectangle 1939"/>
            <p:cNvSpPr>
              <a:spLocks noChangeArrowheads="1"/>
            </p:cNvSpPr>
            <p:nvPr/>
          </p:nvSpPr>
          <p:spPr bwMode="auto">
            <a:xfrm>
              <a:off x="5533" y="1537"/>
              <a:ext cx="7" cy="73"/>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604" name="Rectangle 1940"/>
            <p:cNvSpPr>
              <a:spLocks noChangeArrowheads="1"/>
            </p:cNvSpPr>
            <p:nvPr/>
          </p:nvSpPr>
          <p:spPr bwMode="auto">
            <a:xfrm>
              <a:off x="5540" y="1537"/>
              <a:ext cx="6" cy="73"/>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605" name="Rectangle 1941"/>
            <p:cNvSpPr>
              <a:spLocks noChangeArrowheads="1"/>
            </p:cNvSpPr>
            <p:nvPr/>
          </p:nvSpPr>
          <p:spPr bwMode="auto">
            <a:xfrm>
              <a:off x="5546" y="1537"/>
              <a:ext cx="7" cy="73"/>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606" name="Rectangle 1942"/>
            <p:cNvSpPr>
              <a:spLocks noChangeArrowheads="1"/>
            </p:cNvSpPr>
            <p:nvPr/>
          </p:nvSpPr>
          <p:spPr bwMode="auto">
            <a:xfrm>
              <a:off x="5553" y="1537"/>
              <a:ext cx="7" cy="73"/>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607" name="Rectangle 1943"/>
            <p:cNvSpPr>
              <a:spLocks noChangeArrowheads="1"/>
            </p:cNvSpPr>
            <p:nvPr/>
          </p:nvSpPr>
          <p:spPr bwMode="auto">
            <a:xfrm>
              <a:off x="5560" y="1537"/>
              <a:ext cx="7" cy="73"/>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608" name="Rectangle 1944"/>
            <p:cNvSpPr>
              <a:spLocks noChangeArrowheads="1"/>
            </p:cNvSpPr>
            <p:nvPr/>
          </p:nvSpPr>
          <p:spPr bwMode="auto">
            <a:xfrm>
              <a:off x="5567" y="1537"/>
              <a:ext cx="7" cy="73"/>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609" name="Rectangle 1945"/>
            <p:cNvSpPr>
              <a:spLocks noChangeArrowheads="1"/>
            </p:cNvSpPr>
            <p:nvPr/>
          </p:nvSpPr>
          <p:spPr bwMode="auto">
            <a:xfrm>
              <a:off x="5574" y="1537"/>
              <a:ext cx="6" cy="73"/>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610" name="Rectangle 1946"/>
            <p:cNvSpPr>
              <a:spLocks noChangeArrowheads="1"/>
            </p:cNvSpPr>
            <p:nvPr/>
          </p:nvSpPr>
          <p:spPr bwMode="auto">
            <a:xfrm>
              <a:off x="5580" y="1537"/>
              <a:ext cx="7" cy="73"/>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611" name="Rectangle 1947"/>
            <p:cNvSpPr>
              <a:spLocks noChangeArrowheads="1"/>
            </p:cNvSpPr>
            <p:nvPr/>
          </p:nvSpPr>
          <p:spPr bwMode="auto">
            <a:xfrm>
              <a:off x="5587" y="1537"/>
              <a:ext cx="7" cy="73"/>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612" name="Rectangle 1948"/>
            <p:cNvSpPr>
              <a:spLocks noChangeArrowheads="1"/>
            </p:cNvSpPr>
            <p:nvPr/>
          </p:nvSpPr>
          <p:spPr bwMode="auto">
            <a:xfrm>
              <a:off x="5594" y="1537"/>
              <a:ext cx="7" cy="73"/>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613" name="Rectangle 1949"/>
            <p:cNvSpPr>
              <a:spLocks noChangeArrowheads="1"/>
            </p:cNvSpPr>
            <p:nvPr/>
          </p:nvSpPr>
          <p:spPr bwMode="auto">
            <a:xfrm>
              <a:off x="5431" y="1537"/>
              <a:ext cx="170" cy="73"/>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614" name="Rectangle 1950"/>
            <p:cNvSpPr>
              <a:spLocks noChangeArrowheads="1"/>
            </p:cNvSpPr>
            <p:nvPr/>
          </p:nvSpPr>
          <p:spPr bwMode="auto">
            <a:xfrm>
              <a:off x="5635" y="1501"/>
              <a:ext cx="6" cy="85"/>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615" name="Rectangle 1951"/>
            <p:cNvSpPr>
              <a:spLocks noChangeArrowheads="1"/>
            </p:cNvSpPr>
            <p:nvPr/>
          </p:nvSpPr>
          <p:spPr bwMode="auto">
            <a:xfrm>
              <a:off x="5641" y="1501"/>
              <a:ext cx="7" cy="85"/>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616" name="Rectangle 1952"/>
            <p:cNvSpPr>
              <a:spLocks noChangeArrowheads="1"/>
            </p:cNvSpPr>
            <p:nvPr/>
          </p:nvSpPr>
          <p:spPr bwMode="auto">
            <a:xfrm>
              <a:off x="5648" y="1501"/>
              <a:ext cx="7" cy="85"/>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617" name="Rectangle 1953"/>
            <p:cNvSpPr>
              <a:spLocks noChangeArrowheads="1"/>
            </p:cNvSpPr>
            <p:nvPr/>
          </p:nvSpPr>
          <p:spPr bwMode="auto">
            <a:xfrm>
              <a:off x="5655" y="1501"/>
              <a:ext cx="7" cy="85"/>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618" name="Rectangle 1954"/>
            <p:cNvSpPr>
              <a:spLocks noChangeArrowheads="1"/>
            </p:cNvSpPr>
            <p:nvPr/>
          </p:nvSpPr>
          <p:spPr bwMode="auto">
            <a:xfrm>
              <a:off x="5662" y="1501"/>
              <a:ext cx="7" cy="85"/>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619" name="Rectangle 1955"/>
            <p:cNvSpPr>
              <a:spLocks noChangeArrowheads="1"/>
            </p:cNvSpPr>
            <p:nvPr/>
          </p:nvSpPr>
          <p:spPr bwMode="auto">
            <a:xfrm>
              <a:off x="5669" y="1501"/>
              <a:ext cx="6" cy="85"/>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620" name="Rectangle 1956"/>
            <p:cNvSpPr>
              <a:spLocks noChangeArrowheads="1"/>
            </p:cNvSpPr>
            <p:nvPr/>
          </p:nvSpPr>
          <p:spPr bwMode="auto">
            <a:xfrm>
              <a:off x="5675" y="1501"/>
              <a:ext cx="7" cy="85"/>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621" name="Rectangle 1957"/>
            <p:cNvSpPr>
              <a:spLocks noChangeArrowheads="1"/>
            </p:cNvSpPr>
            <p:nvPr/>
          </p:nvSpPr>
          <p:spPr bwMode="auto">
            <a:xfrm>
              <a:off x="5682" y="1501"/>
              <a:ext cx="7" cy="85"/>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622" name="Rectangle 1958"/>
            <p:cNvSpPr>
              <a:spLocks noChangeArrowheads="1"/>
            </p:cNvSpPr>
            <p:nvPr/>
          </p:nvSpPr>
          <p:spPr bwMode="auto">
            <a:xfrm>
              <a:off x="5689" y="1501"/>
              <a:ext cx="7" cy="85"/>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623" name="Rectangle 1959"/>
            <p:cNvSpPr>
              <a:spLocks noChangeArrowheads="1"/>
            </p:cNvSpPr>
            <p:nvPr/>
          </p:nvSpPr>
          <p:spPr bwMode="auto">
            <a:xfrm>
              <a:off x="5696" y="1501"/>
              <a:ext cx="7" cy="85"/>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624" name="Rectangle 1960"/>
            <p:cNvSpPr>
              <a:spLocks noChangeArrowheads="1"/>
            </p:cNvSpPr>
            <p:nvPr/>
          </p:nvSpPr>
          <p:spPr bwMode="auto">
            <a:xfrm>
              <a:off x="5703" y="1501"/>
              <a:ext cx="6" cy="85"/>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625" name="Rectangle 1961"/>
            <p:cNvSpPr>
              <a:spLocks noChangeArrowheads="1"/>
            </p:cNvSpPr>
            <p:nvPr/>
          </p:nvSpPr>
          <p:spPr bwMode="auto">
            <a:xfrm>
              <a:off x="5709" y="1501"/>
              <a:ext cx="7" cy="85"/>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626" name="Rectangle 1962"/>
            <p:cNvSpPr>
              <a:spLocks noChangeArrowheads="1"/>
            </p:cNvSpPr>
            <p:nvPr/>
          </p:nvSpPr>
          <p:spPr bwMode="auto">
            <a:xfrm>
              <a:off x="5716" y="1501"/>
              <a:ext cx="7" cy="85"/>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627" name="Rectangle 1963"/>
            <p:cNvSpPr>
              <a:spLocks noChangeArrowheads="1"/>
            </p:cNvSpPr>
            <p:nvPr/>
          </p:nvSpPr>
          <p:spPr bwMode="auto">
            <a:xfrm>
              <a:off x="5723" y="1501"/>
              <a:ext cx="7" cy="85"/>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628" name="Rectangle 1964"/>
            <p:cNvSpPr>
              <a:spLocks noChangeArrowheads="1"/>
            </p:cNvSpPr>
            <p:nvPr/>
          </p:nvSpPr>
          <p:spPr bwMode="auto">
            <a:xfrm>
              <a:off x="5730" y="1501"/>
              <a:ext cx="7" cy="85"/>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629" name="Rectangle 1965"/>
            <p:cNvSpPr>
              <a:spLocks noChangeArrowheads="1"/>
            </p:cNvSpPr>
            <p:nvPr/>
          </p:nvSpPr>
          <p:spPr bwMode="auto">
            <a:xfrm>
              <a:off x="5737" y="1501"/>
              <a:ext cx="6" cy="85"/>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630" name="Rectangle 1966"/>
            <p:cNvSpPr>
              <a:spLocks noChangeArrowheads="1"/>
            </p:cNvSpPr>
            <p:nvPr/>
          </p:nvSpPr>
          <p:spPr bwMode="auto">
            <a:xfrm>
              <a:off x="5743" y="1501"/>
              <a:ext cx="7" cy="85"/>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631" name="Rectangle 1967"/>
            <p:cNvSpPr>
              <a:spLocks noChangeArrowheads="1"/>
            </p:cNvSpPr>
            <p:nvPr/>
          </p:nvSpPr>
          <p:spPr bwMode="auto">
            <a:xfrm>
              <a:off x="5750" y="1501"/>
              <a:ext cx="7" cy="85"/>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632" name="Rectangle 1968"/>
            <p:cNvSpPr>
              <a:spLocks noChangeArrowheads="1"/>
            </p:cNvSpPr>
            <p:nvPr/>
          </p:nvSpPr>
          <p:spPr bwMode="auto">
            <a:xfrm>
              <a:off x="5757" y="1501"/>
              <a:ext cx="7" cy="85"/>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633" name="Rectangle 1969"/>
            <p:cNvSpPr>
              <a:spLocks noChangeArrowheads="1"/>
            </p:cNvSpPr>
            <p:nvPr/>
          </p:nvSpPr>
          <p:spPr bwMode="auto">
            <a:xfrm>
              <a:off x="5764" y="1501"/>
              <a:ext cx="7" cy="85"/>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634" name="Rectangle 1970"/>
            <p:cNvSpPr>
              <a:spLocks noChangeArrowheads="1"/>
            </p:cNvSpPr>
            <p:nvPr/>
          </p:nvSpPr>
          <p:spPr bwMode="auto">
            <a:xfrm>
              <a:off x="5771" y="1501"/>
              <a:ext cx="6" cy="85"/>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635" name="Rectangle 1971"/>
            <p:cNvSpPr>
              <a:spLocks noChangeArrowheads="1"/>
            </p:cNvSpPr>
            <p:nvPr/>
          </p:nvSpPr>
          <p:spPr bwMode="auto">
            <a:xfrm>
              <a:off x="5777" y="1501"/>
              <a:ext cx="7" cy="85"/>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636" name="Rectangle 1972"/>
            <p:cNvSpPr>
              <a:spLocks noChangeArrowheads="1"/>
            </p:cNvSpPr>
            <p:nvPr/>
          </p:nvSpPr>
          <p:spPr bwMode="auto">
            <a:xfrm>
              <a:off x="5784" y="1501"/>
              <a:ext cx="7" cy="85"/>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637" name="Rectangle 1973"/>
            <p:cNvSpPr>
              <a:spLocks noChangeArrowheads="1"/>
            </p:cNvSpPr>
            <p:nvPr/>
          </p:nvSpPr>
          <p:spPr bwMode="auto">
            <a:xfrm>
              <a:off x="5791" y="1501"/>
              <a:ext cx="7" cy="85"/>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638" name="Rectangle 1974"/>
            <p:cNvSpPr>
              <a:spLocks noChangeArrowheads="1"/>
            </p:cNvSpPr>
            <p:nvPr/>
          </p:nvSpPr>
          <p:spPr bwMode="auto">
            <a:xfrm>
              <a:off x="5798" y="1501"/>
              <a:ext cx="6" cy="85"/>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639" name="Rectangle 1975"/>
            <p:cNvSpPr>
              <a:spLocks noChangeArrowheads="1"/>
            </p:cNvSpPr>
            <p:nvPr/>
          </p:nvSpPr>
          <p:spPr bwMode="auto">
            <a:xfrm>
              <a:off x="5635" y="1501"/>
              <a:ext cx="169" cy="85"/>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640" name="Rectangle 1976"/>
            <p:cNvSpPr>
              <a:spLocks noChangeArrowheads="1"/>
            </p:cNvSpPr>
            <p:nvPr/>
          </p:nvSpPr>
          <p:spPr bwMode="auto">
            <a:xfrm>
              <a:off x="5838" y="1495"/>
              <a:ext cx="7" cy="72"/>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641" name="Rectangle 1977"/>
            <p:cNvSpPr>
              <a:spLocks noChangeArrowheads="1"/>
            </p:cNvSpPr>
            <p:nvPr/>
          </p:nvSpPr>
          <p:spPr bwMode="auto">
            <a:xfrm>
              <a:off x="5845" y="1495"/>
              <a:ext cx="7" cy="72"/>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642" name="Rectangle 1978"/>
            <p:cNvSpPr>
              <a:spLocks noChangeArrowheads="1"/>
            </p:cNvSpPr>
            <p:nvPr/>
          </p:nvSpPr>
          <p:spPr bwMode="auto">
            <a:xfrm>
              <a:off x="5852" y="1495"/>
              <a:ext cx="7" cy="72"/>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643" name="Rectangle 1979"/>
            <p:cNvSpPr>
              <a:spLocks noChangeArrowheads="1"/>
            </p:cNvSpPr>
            <p:nvPr/>
          </p:nvSpPr>
          <p:spPr bwMode="auto">
            <a:xfrm>
              <a:off x="5859" y="1495"/>
              <a:ext cx="7" cy="72"/>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644" name="Rectangle 1980"/>
            <p:cNvSpPr>
              <a:spLocks noChangeArrowheads="1"/>
            </p:cNvSpPr>
            <p:nvPr/>
          </p:nvSpPr>
          <p:spPr bwMode="auto">
            <a:xfrm>
              <a:off x="5866" y="1495"/>
              <a:ext cx="6" cy="72"/>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645" name="Rectangle 1981"/>
            <p:cNvSpPr>
              <a:spLocks noChangeArrowheads="1"/>
            </p:cNvSpPr>
            <p:nvPr/>
          </p:nvSpPr>
          <p:spPr bwMode="auto">
            <a:xfrm>
              <a:off x="5872" y="1495"/>
              <a:ext cx="7" cy="72"/>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646" name="Rectangle 1982"/>
            <p:cNvSpPr>
              <a:spLocks noChangeArrowheads="1"/>
            </p:cNvSpPr>
            <p:nvPr/>
          </p:nvSpPr>
          <p:spPr bwMode="auto">
            <a:xfrm>
              <a:off x="5879" y="1495"/>
              <a:ext cx="7" cy="72"/>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647" name="Rectangle 1983"/>
            <p:cNvSpPr>
              <a:spLocks noChangeArrowheads="1"/>
            </p:cNvSpPr>
            <p:nvPr/>
          </p:nvSpPr>
          <p:spPr bwMode="auto">
            <a:xfrm>
              <a:off x="5886" y="1495"/>
              <a:ext cx="7" cy="72"/>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648" name="Rectangle 1984"/>
            <p:cNvSpPr>
              <a:spLocks noChangeArrowheads="1"/>
            </p:cNvSpPr>
            <p:nvPr/>
          </p:nvSpPr>
          <p:spPr bwMode="auto">
            <a:xfrm>
              <a:off x="5893" y="1495"/>
              <a:ext cx="7" cy="72"/>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649" name="Rectangle 1985"/>
            <p:cNvSpPr>
              <a:spLocks noChangeArrowheads="1"/>
            </p:cNvSpPr>
            <p:nvPr/>
          </p:nvSpPr>
          <p:spPr bwMode="auto">
            <a:xfrm>
              <a:off x="5900" y="1495"/>
              <a:ext cx="6" cy="72"/>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650" name="Rectangle 1986"/>
            <p:cNvSpPr>
              <a:spLocks noChangeArrowheads="1"/>
            </p:cNvSpPr>
            <p:nvPr/>
          </p:nvSpPr>
          <p:spPr bwMode="auto">
            <a:xfrm>
              <a:off x="5906" y="1495"/>
              <a:ext cx="7" cy="72"/>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651" name="Rectangle 1987"/>
            <p:cNvSpPr>
              <a:spLocks noChangeArrowheads="1"/>
            </p:cNvSpPr>
            <p:nvPr/>
          </p:nvSpPr>
          <p:spPr bwMode="auto">
            <a:xfrm>
              <a:off x="5913" y="1495"/>
              <a:ext cx="7" cy="72"/>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652" name="Rectangle 1988"/>
            <p:cNvSpPr>
              <a:spLocks noChangeArrowheads="1"/>
            </p:cNvSpPr>
            <p:nvPr/>
          </p:nvSpPr>
          <p:spPr bwMode="auto">
            <a:xfrm>
              <a:off x="5920" y="1495"/>
              <a:ext cx="7" cy="72"/>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653" name="Rectangle 1989"/>
            <p:cNvSpPr>
              <a:spLocks noChangeArrowheads="1"/>
            </p:cNvSpPr>
            <p:nvPr/>
          </p:nvSpPr>
          <p:spPr bwMode="auto">
            <a:xfrm>
              <a:off x="5927" y="1495"/>
              <a:ext cx="6" cy="72"/>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654" name="Rectangle 1990"/>
            <p:cNvSpPr>
              <a:spLocks noChangeArrowheads="1"/>
            </p:cNvSpPr>
            <p:nvPr/>
          </p:nvSpPr>
          <p:spPr bwMode="auto">
            <a:xfrm>
              <a:off x="5933" y="1495"/>
              <a:ext cx="7" cy="72"/>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655" name="Rectangle 1991"/>
            <p:cNvSpPr>
              <a:spLocks noChangeArrowheads="1"/>
            </p:cNvSpPr>
            <p:nvPr/>
          </p:nvSpPr>
          <p:spPr bwMode="auto">
            <a:xfrm>
              <a:off x="5940" y="1495"/>
              <a:ext cx="7" cy="72"/>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656" name="Rectangle 1992"/>
            <p:cNvSpPr>
              <a:spLocks noChangeArrowheads="1"/>
            </p:cNvSpPr>
            <p:nvPr/>
          </p:nvSpPr>
          <p:spPr bwMode="auto">
            <a:xfrm>
              <a:off x="5947" y="1495"/>
              <a:ext cx="7" cy="72"/>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657" name="Rectangle 1993"/>
            <p:cNvSpPr>
              <a:spLocks noChangeArrowheads="1"/>
            </p:cNvSpPr>
            <p:nvPr/>
          </p:nvSpPr>
          <p:spPr bwMode="auto">
            <a:xfrm>
              <a:off x="5954" y="1495"/>
              <a:ext cx="7" cy="72"/>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658" name="Rectangle 1994"/>
            <p:cNvSpPr>
              <a:spLocks noChangeArrowheads="1"/>
            </p:cNvSpPr>
            <p:nvPr/>
          </p:nvSpPr>
          <p:spPr bwMode="auto">
            <a:xfrm>
              <a:off x="5961" y="1495"/>
              <a:ext cx="6" cy="72"/>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659" name="Rectangle 1995"/>
            <p:cNvSpPr>
              <a:spLocks noChangeArrowheads="1"/>
            </p:cNvSpPr>
            <p:nvPr/>
          </p:nvSpPr>
          <p:spPr bwMode="auto">
            <a:xfrm>
              <a:off x="5967" y="1495"/>
              <a:ext cx="7" cy="72"/>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660" name="Rectangle 1996"/>
            <p:cNvSpPr>
              <a:spLocks noChangeArrowheads="1"/>
            </p:cNvSpPr>
            <p:nvPr/>
          </p:nvSpPr>
          <p:spPr bwMode="auto">
            <a:xfrm>
              <a:off x="5974" y="1495"/>
              <a:ext cx="7" cy="72"/>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661" name="Rectangle 1997"/>
            <p:cNvSpPr>
              <a:spLocks noChangeArrowheads="1"/>
            </p:cNvSpPr>
            <p:nvPr/>
          </p:nvSpPr>
          <p:spPr bwMode="auto">
            <a:xfrm>
              <a:off x="5981" y="1495"/>
              <a:ext cx="7" cy="72"/>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662" name="Rectangle 1998"/>
            <p:cNvSpPr>
              <a:spLocks noChangeArrowheads="1"/>
            </p:cNvSpPr>
            <p:nvPr/>
          </p:nvSpPr>
          <p:spPr bwMode="auto">
            <a:xfrm>
              <a:off x="5988" y="1495"/>
              <a:ext cx="7" cy="72"/>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663" name="Rectangle 1999"/>
            <p:cNvSpPr>
              <a:spLocks noChangeArrowheads="1"/>
            </p:cNvSpPr>
            <p:nvPr/>
          </p:nvSpPr>
          <p:spPr bwMode="auto">
            <a:xfrm>
              <a:off x="5995" y="1495"/>
              <a:ext cx="6" cy="72"/>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664" name="Rectangle 2000"/>
            <p:cNvSpPr>
              <a:spLocks noChangeArrowheads="1"/>
            </p:cNvSpPr>
            <p:nvPr/>
          </p:nvSpPr>
          <p:spPr bwMode="auto">
            <a:xfrm>
              <a:off x="6001" y="1495"/>
              <a:ext cx="7" cy="72"/>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665" name="Rectangle 2001"/>
            <p:cNvSpPr>
              <a:spLocks noChangeArrowheads="1"/>
            </p:cNvSpPr>
            <p:nvPr/>
          </p:nvSpPr>
          <p:spPr bwMode="auto">
            <a:xfrm>
              <a:off x="5838" y="1495"/>
              <a:ext cx="170" cy="72"/>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666" name="Rectangle 2002"/>
            <p:cNvSpPr>
              <a:spLocks noChangeArrowheads="1"/>
            </p:cNvSpPr>
            <p:nvPr/>
          </p:nvSpPr>
          <p:spPr bwMode="auto">
            <a:xfrm>
              <a:off x="6042" y="1495"/>
              <a:ext cx="7" cy="78"/>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667" name="Rectangle 2003"/>
            <p:cNvSpPr>
              <a:spLocks noChangeArrowheads="1"/>
            </p:cNvSpPr>
            <p:nvPr/>
          </p:nvSpPr>
          <p:spPr bwMode="auto">
            <a:xfrm>
              <a:off x="6049" y="1495"/>
              <a:ext cx="7" cy="78"/>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668" name="Rectangle 2004"/>
            <p:cNvSpPr>
              <a:spLocks noChangeArrowheads="1"/>
            </p:cNvSpPr>
            <p:nvPr/>
          </p:nvSpPr>
          <p:spPr bwMode="auto">
            <a:xfrm>
              <a:off x="6056" y="1495"/>
              <a:ext cx="6" cy="78"/>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669" name="Rectangle 2005"/>
            <p:cNvSpPr>
              <a:spLocks noChangeArrowheads="1"/>
            </p:cNvSpPr>
            <p:nvPr/>
          </p:nvSpPr>
          <p:spPr bwMode="auto">
            <a:xfrm>
              <a:off x="6062" y="1495"/>
              <a:ext cx="7" cy="78"/>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670" name="Rectangle 2006"/>
            <p:cNvSpPr>
              <a:spLocks noChangeArrowheads="1"/>
            </p:cNvSpPr>
            <p:nvPr/>
          </p:nvSpPr>
          <p:spPr bwMode="auto">
            <a:xfrm>
              <a:off x="6069" y="1495"/>
              <a:ext cx="7" cy="78"/>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671" name="Rectangle 2007"/>
            <p:cNvSpPr>
              <a:spLocks noChangeArrowheads="1"/>
            </p:cNvSpPr>
            <p:nvPr/>
          </p:nvSpPr>
          <p:spPr bwMode="auto">
            <a:xfrm>
              <a:off x="6076" y="1495"/>
              <a:ext cx="7" cy="78"/>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672" name="Rectangle 2008"/>
            <p:cNvSpPr>
              <a:spLocks noChangeArrowheads="1"/>
            </p:cNvSpPr>
            <p:nvPr/>
          </p:nvSpPr>
          <p:spPr bwMode="auto">
            <a:xfrm>
              <a:off x="6083" y="1495"/>
              <a:ext cx="7" cy="78"/>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673" name="Rectangle 2009"/>
            <p:cNvSpPr>
              <a:spLocks noChangeArrowheads="1"/>
            </p:cNvSpPr>
            <p:nvPr/>
          </p:nvSpPr>
          <p:spPr bwMode="auto">
            <a:xfrm>
              <a:off x="6090" y="1495"/>
              <a:ext cx="6" cy="78"/>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674" name="Rectangle 2010"/>
            <p:cNvSpPr>
              <a:spLocks noChangeArrowheads="1"/>
            </p:cNvSpPr>
            <p:nvPr/>
          </p:nvSpPr>
          <p:spPr bwMode="auto">
            <a:xfrm>
              <a:off x="6096" y="1495"/>
              <a:ext cx="7" cy="78"/>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675" name="Rectangle 2011"/>
            <p:cNvSpPr>
              <a:spLocks noChangeArrowheads="1"/>
            </p:cNvSpPr>
            <p:nvPr/>
          </p:nvSpPr>
          <p:spPr bwMode="auto">
            <a:xfrm>
              <a:off x="6103" y="1495"/>
              <a:ext cx="7" cy="78"/>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676" name="Rectangle 2012"/>
            <p:cNvSpPr>
              <a:spLocks noChangeArrowheads="1"/>
            </p:cNvSpPr>
            <p:nvPr/>
          </p:nvSpPr>
          <p:spPr bwMode="auto">
            <a:xfrm>
              <a:off x="6110" y="1495"/>
              <a:ext cx="7" cy="78"/>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677" name="Rectangle 2013"/>
            <p:cNvSpPr>
              <a:spLocks noChangeArrowheads="1"/>
            </p:cNvSpPr>
            <p:nvPr/>
          </p:nvSpPr>
          <p:spPr bwMode="auto">
            <a:xfrm>
              <a:off x="6117" y="1495"/>
              <a:ext cx="7" cy="78"/>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678" name="Rectangle 2014"/>
            <p:cNvSpPr>
              <a:spLocks noChangeArrowheads="1"/>
            </p:cNvSpPr>
            <p:nvPr/>
          </p:nvSpPr>
          <p:spPr bwMode="auto">
            <a:xfrm>
              <a:off x="6124" y="1495"/>
              <a:ext cx="6" cy="78"/>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679" name="Rectangle 2015"/>
            <p:cNvSpPr>
              <a:spLocks noChangeArrowheads="1"/>
            </p:cNvSpPr>
            <p:nvPr/>
          </p:nvSpPr>
          <p:spPr bwMode="auto">
            <a:xfrm>
              <a:off x="6130" y="1495"/>
              <a:ext cx="7" cy="78"/>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680" name="Rectangle 2016"/>
            <p:cNvSpPr>
              <a:spLocks noChangeArrowheads="1"/>
            </p:cNvSpPr>
            <p:nvPr/>
          </p:nvSpPr>
          <p:spPr bwMode="auto">
            <a:xfrm>
              <a:off x="6137" y="1495"/>
              <a:ext cx="7" cy="78"/>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681" name="Rectangle 2017"/>
            <p:cNvSpPr>
              <a:spLocks noChangeArrowheads="1"/>
            </p:cNvSpPr>
            <p:nvPr/>
          </p:nvSpPr>
          <p:spPr bwMode="auto">
            <a:xfrm>
              <a:off x="6144" y="1495"/>
              <a:ext cx="7" cy="78"/>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682" name="Rectangle 2018"/>
            <p:cNvSpPr>
              <a:spLocks noChangeArrowheads="1"/>
            </p:cNvSpPr>
            <p:nvPr/>
          </p:nvSpPr>
          <p:spPr bwMode="auto">
            <a:xfrm>
              <a:off x="6151" y="1495"/>
              <a:ext cx="7" cy="78"/>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683" name="Rectangle 2019"/>
            <p:cNvSpPr>
              <a:spLocks noChangeArrowheads="1"/>
            </p:cNvSpPr>
            <p:nvPr/>
          </p:nvSpPr>
          <p:spPr bwMode="auto">
            <a:xfrm>
              <a:off x="6158" y="1495"/>
              <a:ext cx="6" cy="78"/>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684" name="Rectangle 2020"/>
            <p:cNvSpPr>
              <a:spLocks noChangeArrowheads="1"/>
            </p:cNvSpPr>
            <p:nvPr/>
          </p:nvSpPr>
          <p:spPr bwMode="auto">
            <a:xfrm>
              <a:off x="6164" y="1495"/>
              <a:ext cx="7" cy="78"/>
            </a:xfrm>
            <a:prstGeom prst="rect">
              <a:avLst/>
            </a:prstGeom>
            <a:solidFill>
              <a:srgbClr val="CD0000"/>
            </a:solidFill>
            <a:ln w="9525">
              <a:noFill/>
              <a:miter lim="800000"/>
              <a:headEnd/>
              <a:tailEnd/>
            </a:ln>
          </p:spPr>
          <p:txBody>
            <a:bodyPr/>
            <a:lstStyle/>
            <a:p>
              <a:pPr>
                <a:defRPr/>
              </a:pPr>
              <a:endParaRPr lang="en-US">
                <a:latin typeface="Arial" charset="0"/>
              </a:endParaRPr>
            </a:p>
          </p:txBody>
        </p:sp>
      </p:grpSp>
      <p:sp>
        <p:nvSpPr>
          <p:cNvPr id="627686" name="Rectangle 2022"/>
          <p:cNvSpPr>
            <a:spLocks noChangeArrowheads="1"/>
          </p:cNvSpPr>
          <p:nvPr/>
        </p:nvSpPr>
        <p:spPr bwMode="auto">
          <a:xfrm>
            <a:off x="10748963" y="2373314"/>
            <a:ext cx="11112" cy="123825"/>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687" name="Rectangle 2023"/>
          <p:cNvSpPr>
            <a:spLocks noChangeArrowheads="1"/>
          </p:cNvSpPr>
          <p:nvPr/>
        </p:nvSpPr>
        <p:spPr bwMode="auto">
          <a:xfrm>
            <a:off x="10760076" y="2373314"/>
            <a:ext cx="11113" cy="123825"/>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688" name="Rectangle 2024"/>
          <p:cNvSpPr>
            <a:spLocks noChangeArrowheads="1"/>
          </p:cNvSpPr>
          <p:nvPr/>
        </p:nvSpPr>
        <p:spPr bwMode="auto">
          <a:xfrm>
            <a:off x="10771188" y="2373314"/>
            <a:ext cx="11112" cy="123825"/>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689" name="Rectangle 2025"/>
          <p:cNvSpPr>
            <a:spLocks noChangeArrowheads="1"/>
          </p:cNvSpPr>
          <p:nvPr/>
        </p:nvSpPr>
        <p:spPr bwMode="auto">
          <a:xfrm>
            <a:off x="10782301" y="2373314"/>
            <a:ext cx="9525" cy="123825"/>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690" name="Rectangle 2026"/>
          <p:cNvSpPr>
            <a:spLocks noChangeArrowheads="1"/>
          </p:cNvSpPr>
          <p:nvPr/>
        </p:nvSpPr>
        <p:spPr bwMode="auto">
          <a:xfrm>
            <a:off x="10791826" y="2373314"/>
            <a:ext cx="11113" cy="123825"/>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691" name="Rectangle 2027"/>
          <p:cNvSpPr>
            <a:spLocks noChangeArrowheads="1"/>
          </p:cNvSpPr>
          <p:nvPr/>
        </p:nvSpPr>
        <p:spPr bwMode="auto">
          <a:xfrm>
            <a:off x="10802938" y="2373314"/>
            <a:ext cx="11112" cy="123825"/>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692" name="Rectangle 2028"/>
          <p:cNvSpPr>
            <a:spLocks noChangeArrowheads="1"/>
          </p:cNvSpPr>
          <p:nvPr/>
        </p:nvSpPr>
        <p:spPr bwMode="auto">
          <a:xfrm>
            <a:off x="10544176" y="2373314"/>
            <a:ext cx="269875" cy="123825"/>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693" name="Line 2029"/>
          <p:cNvSpPr>
            <a:spLocks noChangeShapeType="1"/>
          </p:cNvSpPr>
          <p:nvPr/>
        </p:nvSpPr>
        <p:spPr bwMode="auto">
          <a:xfrm>
            <a:off x="2447925" y="1481138"/>
            <a:ext cx="1588" cy="3509962"/>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694" name="Line 2030"/>
          <p:cNvSpPr>
            <a:spLocks noChangeShapeType="1"/>
          </p:cNvSpPr>
          <p:nvPr/>
        </p:nvSpPr>
        <p:spPr bwMode="auto">
          <a:xfrm>
            <a:off x="2384425" y="4991100"/>
            <a:ext cx="63500" cy="1588"/>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695" name="Line 2031"/>
          <p:cNvSpPr>
            <a:spLocks noChangeShapeType="1"/>
          </p:cNvSpPr>
          <p:nvPr/>
        </p:nvSpPr>
        <p:spPr bwMode="auto">
          <a:xfrm>
            <a:off x="2384425" y="4597400"/>
            <a:ext cx="63500" cy="1588"/>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696" name="Line 2032"/>
          <p:cNvSpPr>
            <a:spLocks noChangeShapeType="1"/>
          </p:cNvSpPr>
          <p:nvPr/>
        </p:nvSpPr>
        <p:spPr bwMode="auto">
          <a:xfrm>
            <a:off x="2384425" y="4213225"/>
            <a:ext cx="63500" cy="1588"/>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697" name="Line 2033"/>
          <p:cNvSpPr>
            <a:spLocks noChangeShapeType="1"/>
          </p:cNvSpPr>
          <p:nvPr/>
        </p:nvSpPr>
        <p:spPr bwMode="auto">
          <a:xfrm>
            <a:off x="2384425" y="3821114"/>
            <a:ext cx="63500" cy="1587"/>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698" name="Line 2034"/>
          <p:cNvSpPr>
            <a:spLocks noChangeShapeType="1"/>
          </p:cNvSpPr>
          <p:nvPr/>
        </p:nvSpPr>
        <p:spPr bwMode="auto">
          <a:xfrm>
            <a:off x="2384425" y="3427414"/>
            <a:ext cx="63500" cy="1587"/>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699" name="Line 2035"/>
          <p:cNvSpPr>
            <a:spLocks noChangeShapeType="1"/>
          </p:cNvSpPr>
          <p:nvPr/>
        </p:nvSpPr>
        <p:spPr bwMode="auto">
          <a:xfrm>
            <a:off x="2384425" y="3044825"/>
            <a:ext cx="63500" cy="1588"/>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00" name="Line 2036"/>
          <p:cNvSpPr>
            <a:spLocks noChangeShapeType="1"/>
          </p:cNvSpPr>
          <p:nvPr/>
        </p:nvSpPr>
        <p:spPr bwMode="auto">
          <a:xfrm>
            <a:off x="2384425" y="2651125"/>
            <a:ext cx="63500" cy="1588"/>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01" name="Line 2037"/>
          <p:cNvSpPr>
            <a:spLocks noChangeShapeType="1"/>
          </p:cNvSpPr>
          <p:nvPr/>
        </p:nvSpPr>
        <p:spPr bwMode="auto">
          <a:xfrm>
            <a:off x="2384425" y="2259014"/>
            <a:ext cx="63500" cy="1587"/>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02" name="Line 2038"/>
          <p:cNvSpPr>
            <a:spLocks noChangeShapeType="1"/>
          </p:cNvSpPr>
          <p:nvPr/>
        </p:nvSpPr>
        <p:spPr bwMode="auto">
          <a:xfrm>
            <a:off x="2384425" y="1874839"/>
            <a:ext cx="63500" cy="1587"/>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03" name="Line 2039"/>
          <p:cNvSpPr>
            <a:spLocks noChangeShapeType="1"/>
          </p:cNvSpPr>
          <p:nvPr/>
        </p:nvSpPr>
        <p:spPr bwMode="auto">
          <a:xfrm>
            <a:off x="2384425" y="1481139"/>
            <a:ext cx="63500" cy="1587"/>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04" name="Line 2040"/>
          <p:cNvSpPr>
            <a:spLocks noChangeShapeType="1"/>
          </p:cNvSpPr>
          <p:nvPr/>
        </p:nvSpPr>
        <p:spPr bwMode="auto">
          <a:xfrm>
            <a:off x="2447926" y="4991100"/>
            <a:ext cx="8397875" cy="1588"/>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05" name="Line 2041"/>
          <p:cNvSpPr>
            <a:spLocks noChangeShapeType="1"/>
          </p:cNvSpPr>
          <p:nvPr/>
        </p:nvSpPr>
        <p:spPr bwMode="auto">
          <a:xfrm flipV="1">
            <a:off x="2447925"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06" name="Line 2042"/>
          <p:cNvSpPr>
            <a:spLocks noChangeShapeType="1"/>
          </p:cNvSpPr>
          <p:nvPr/>
        </p:nvSpPr>
        <p:spPr bwMode="auto">
          <a:xfrm flipV="1">
            <a:off x="2771775"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07" name="Line 2043"/>
          <p:cNvSpPr>
            <a:spLocks noChangeShapeType="1"/>
          </p:cNvSpPr>
          <p:nvPr/>
        </p:nvSpPr>
        <p:spPr bwMode="auto">
          <a:xfrm flipV="1">
            <a:off x="3095625"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08" name="Line 2044"/>
          <p:cNvSpPr>
            <a:spLocks noChangeShapeType="1"/>
          </p:cNvSpPr>
          <p:nvPr/>
        </p:nvSpPr>
        <p:spPr bwMode="auto">
          <a:xfrm flipV="1">
            <a:off x="3419475"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09" name="Line 2045"/>
          <p:cNvSpPr>
            <a:spLocks noChangeShapeType="1"/>
          </p:cNvSpPr>
          <p:nvPr/>
        </p:nvSpPr>
        <p:spPr bwMode="auto">
          <a:xfrm flipV="1">
            <a:off x="3741739"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10" name="Line 2046"/>
          <p:cNvSpPr>
            <a:spLocks noChangeShapeType="1"/>
          </p:cNvSpPr>
          <p:nvPr/>
        </p:nvSpPr>
        <p:spPr bwMode="auto">
          <a:xfrm flipV="1">
            <a:off x="4065589"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11" name="Line 2047"/>
          <p:cNvSpPr>
            <a:spLocks noChangeShapeType="1"/>
          </p:cNvSpPr>
          <p:nvPr/>
        </p:nvSpPr>
        <p:spPr bwMode="auto">
          <a:xfrm flipV="1">
            <a:off x="4389439"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12" name="Line 2048"/>
          <p:cNvSpPr>
            <a:spLocks noChangeShapeType="1"/>
          </p:cNvSpPr>
          <p:nvPr/>
        </p:nvSpPr>
        <p:spPr bwMode="auto">
          <a:xfrm flipV="1">
            <a:off x="4711700"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13" name="Line 2049"/>
          <p:cNvSpPr>
            <a:spLocks noChangeShapeType="1"/>
          </p:cNvSpPr>
          <p:nvPr/>
        </p:nvSpPr>
        <p:spPr bwMode="auto">
          <a:xfrm flipV="1">
            <a:off x="5035550"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14" name="Line 2050"/>
          <p:cNvSpPr>
            <a:spLocks noChangeShapeType="1"/>
          </p:cNvSpPr>
          <p:nvPr/>
        </p:nvSpPr>
        <p:spPr bwMode="auto">
          <a:xfrm flipV="1">
            <a:off x="5359400"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15" name="Line 2051"/>
          <p:cNvSpPr>
            <a:spLocks noChangeShapeType="1"/>
          </p:cNvSpPr>
          <p:nvPr/>
        </p:nvSpPr>
        <p:spPr bwMode="auto">
          <a:xfrm flipV="1">
            <a:off x="5683250"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16" name="Line 2052"/>
          <p:cNvSpPr>
            <a:spLocks noChangeShapeType="1"/>
          </p:cNvSpPr>
          <p:nvPr/>
        </p:nvSpPr>
        <p:spPr bwMode="auto">
          <a:xfrm flipV="1">
            <a:off x="6005514"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17" name="Line 2053"/>
          <p:cNvSpPr>
            <a:spLocks noChangeShapeType="1"/>
          </p:cNvSpPr>
          <p:nvPr/>
        </p:nvSpPr>
        <p:spPr bwMode="auto">
          <a:xfrm flipV="1">
            <a:off x="6329364"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18" name="Line 2054"/>
          <p:cNvSpPr>
            <a:spLocks noChangeShapeType="1"/>
          </p:cNvSpPr>
          <p:nvPr/>
        </p:nvSpPr>
        <p:spPr bwMode="auto">
          <a:xfrm flipV="1">
            <a:off x="6653214"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19" name="Line 2055"/>
          <p:cNvSpPr>
            <a:spLocks noChangeShapeType="1"/>
          </p:cNvSpPr>
          <p:nvPr/>
        </p:nvSpPr>
        <p:spPr bwMode="auto">
          <a:xfrm flipV="1">
            <a:off x="6965950"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20" name="Line 2056"/>
          <p:cNvSpPr>
            <a:spLocks noChangeShapeType="1"/>
          </p:cNvSpPr>
          <p:nvPr/>
        </p:nvSpPr>
        <p:spPr bwMode="auto">
          <a:xfrm flipV="1">
            <a:off x="7288214"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21" name="Line 2057"/>
          <p:cNvSpPr>
            <a:spLocks noChangeShapeType="1"/>
          </p:cNvSpPr>
          <p:nvPr/>
        </p:nvSpPr>
        <p:spPr bwMode="auto">
          <a:xfrm flipV="1">
            <a:off x="7612064"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22" name="Line 2058"/>
          <p:cNvSpPr>
            <a:spLocks noChangeShapeType="1"/>
          </p:cNvSpPr>
          <p:nvPr/>
        </p:nvSpPr>
        <p:spPr bwMode="auto">
          <a:xfrm flipV="1">
            <a:off x="7935914"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23" name="Line 2059"/>
          <p:cNvSpPr>
            <a:spLocks noChangeShapeType="1"/>
          </p:cNvSpPr>
          <p:nvPr/>
        </p:nvSpPr>
        <p:spPr bwMode="auto">
          <a:xfrm flipV="1">
            <a:off x="8259764"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24" name="Line 2060"/>
          <p:cNvSpPr>
            <a:spLocks noChangeShapeType="1"/>
          </p:cNvSpPr>
          <p:nvPr/>
        </p:nvSpPr>
        <p:spPr bwMode="auto">
          <a:xfrm flipV="1">
            <a:off x="8582025"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25" name="Line 2061"/>
          <p:cNvSpPr>
            <a:spLocks noChangeShapeType="1"/>
          </p:cNvSpPr>
          <p:nvPr/>
        </p:nvSpPr>
        <p:spPr bwMode="auto">
          <a:xfrm flipV="1">
            <a:off x="8905875"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26" name="Line 2062"/>
          <p:cNvSpPr>
            <a:spLocks noChangeShapeType="1"/>
          </p:cNvSpPr>
          <p:nvPr/>
        </p:nvSpPr>
        <p:spPr bwMode="auto">
          <a:xfrm flipV="1">
            <a:off x="9229725"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27" name="Line 2063"/>
          <p:cNvSpPr>
            <a:spLocks noChangeShapeType="1"/>
          </p:cNvSpPr>
          <p:nvPr/>
        </p:nvSpPr>
        <p:spPr bwMode="auto">
          <a:xfrm flipV="1">
            <a:off x="9551989"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28" name="Line 2064"/>
          <p:cNvSpPr>
            <a:spLocks noChangeShapeType="1"/>
          </p:cNvSpPr>
          <p:nvPr/>
        </p:nvSpPr>
        <p:spPr bwMode="auto">
          <a:xfrm flipV="1">
            <a:off x="9875839"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29" name="Line 2065"/>
          <p:cNvSpPr>
            <a:spLocks noChangeShapeType="1"/>
          </p:cNvSpPr>
          <p:nvPr/>
        </p:nvSpPr>
        <p:spPr bwMode="auto">
          <a:xfrm flipV="1">
            <a:off x="10199689"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30" name="Line 2066"/>
          <p:cNvSpPr>
            <a:spLocks noChangeShapeType="1"/>
          </p:cNvSpPr>
          <p:nvPr/>
        </p:nvSpPr>
        <p:spPr bwMode="auto">
          <a:xfrm flipV="1">
            <a:off x="10523539"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31" name="Line 2067"/>
          <p:cNvSpPr>
            <a:spLocks noChangeShapeType="1"/>
          </p:cNvSpPr>
          <p:nvPr/>
        </p:nvSpPr>
        <p:spPr bwMode="auto">
          <a:xfrm flipV="1">
            <a:off x="10845800"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32" name="Rectangle 2068"/>
          <p:cNvSpPr>
            <a:spLocks noChangeArrowheads="1"/>
          </p:cNvSpPr>
          <p:nvPr/>
        </p:nvSpPr>
        <p:spPr bwMode="auto">
          <a:xfrm>
            <a:off x="2168525" y="4875214"/>
            <a:ext cx="128240" cy="276999"/>
          </a:xfrm>
          <a:prstGeom prst="rect">
            <a:avLst/>
          </a:prstGeom>
          <a:noFill/>
          <a:ln w="9525">
            <a:noFill/>
            <a:miter lim="800000"/>
            <a:headEnd/>
            <a:tailEnd/>
          </a:ln>
        </p:spPr>
        <p:txBody>
          <a:bodyPr wrap="none" lIns="0" tIns="0" rIns="0" bIns="0">
            <a:spAutoFit/>
          </a:bodyPr>
          <a:lstStyle/>
          <a:p>
            <a:pPr>
              <a:defRPr/>
            </a:pPr>
            <a:r>
              <a:rPr lang="en-US" b="1">
                <a:solidFill>
                  <a:srgbClr val="FFFFFF"/>
                </a:solidFill>
                <a:effectLst>
                  <a:outerShdw blurRad="38100" dist="38100" dir="2700000" algn="tl">
                    <a:srgbClr val="000000"/>
                  </a:outerShdw>
                </a:effectLst>
                <a:latin typeface="Arial" charset="0"/>
              </a:rPr>
              <a:t>0</a:t>
            </a:r>
            <a:endParaRPr lang="en-US">
              <a:effectLst>
                <a:outerShdw blurRad="38100" dist="38100" dir="2700000" algn="tl">
                  <a:srgbClr val="000000"/>
                </a:outerShdw>
              </a:effectLst>
              <a:latin typeface="Arial" charset="0"/>
            </a:endParaRPr>
          </a:p>
        </p:txBody>
      </p:sp>
      <p:sp>
        <p:nvSpPr>
          <p:cNvPr id="627733" name="Rectangle 2069"/>
          <p:cNvSpPr>
            <a:spLocks noChangeArrowheads="1"/>
          </p:cNvSpPr>
          <p:nvPr/>
        </p:nvSpPr>
        <p:spPr bwMode="auto">
          <a:xfrm>
            <a:off x="1931989" y="4483101"/>
            <a:ext cx="384721" cy="276999"/>
          </a:xfrm>
          <a:prstGeom prst="rect">
            <a:avLst/>
          </a:prstGeom>
          <a:noFill/>
          <a:ln w="9525">
            <a:noFill/>
            <a:miter lim="800000"/>
            <a:headEnd/>
            <a:tailEnd/>
          </a:ln>
        </p:spPr>
        <p:txBody>
          <a:bodyPr wrap="none" lIns="0" tIns="0" rIns="0" bIns="0">
            <a:spAutoFit/>
          </a:bodyPr>
          <a:lstStyle/>
          <a:p>
            <a:pPr>
              <a:defRPr/>
            </a:pPr>
            <a:r>
              <a:rPr lang="en-US" b="1">
                <a:solidFill>
                  <a:srgbClr val="FFFFFF"/>
                </a:solidFill>
                <a:effectLst>
                  <a:outerShdw blurRad="38100" dist="38100" dir="2700000" algn="tl">
                    <a:srgbClr val="000000"/>
                  </a:outerShdw>
                </a:effectLst>
                <a:latin typeface="Arial" charset="0"/>
              </a:rPr>
              <a:t>500</a:t>
            </a:r>
            <a:endParaRPr lang="en-US">
              <a:effectLst>
                <a:outerShdw blurRad="38100" dist="38100" dir="2700000" algn="tl">
                  <a:srgbClr val="000000"/>
                </a:outerShdw>
              </a:effectLst>
              <a:latin typeface="Arial" charset="0"/>
            </a:endParaRPr>
          </a:p>
        </p:txBody>
      </p:sp>
      <p:sp>
        <p:nvSpPr>
          <p:cNvPr id="627734" name="Rectangle 2070"/>
          <p:cNvSpPr>
            <a:spLocks noChangeArrowheads="1"/>
          </p:cNvSpPr>
          <p:nvPr/>
        </p:nvSpPr>
        <p:spPr bwMode="auto">
          <a:xfrm>
            <a:off x="1812926" y="4098926"/>
            <a:ext cx="512961" cy="276999"/>
          </a:xfrm>
          <a:prstGeom prst="rect">
            <a:avLst/>
          </a:prstGeom>
          <a:noFill/>
          <a:ln w="9525">
            <a:noFill/>
            <a:miter lim="800000"/>
            <a:headEnd/>
            <a:tailEnd/>
          </a:ln>
        </p:spPr>
        <p:txBody>
          <a:bodyPr wrap="none" lIns="0" tIns="0" rIns="0" bIns="0">
            <a:spAutoFit/>
          </a:bodyPr>
          <a:lstStyle/>
          <a:p>
            <a:pPr>
              <a:defRPr/>
            </a:pPr>
            <a:r>
              <a:rPr lang="en-US" b="1">
                <a:solidFill>
                  <a:srgbClr val="FFFFFF"/>
                </a:solidFill>
                <a:effectLst>
                  <a:outerShdw blurRad="38100" dist="38100" dir="2700000" algn="tl">
                    <a:srgbClr val="000000"/>
                  </a:outerShdw>
                </a:effectLst>
                <a:latin typeface="Arial" charset="0"/>
              </a:rPr>
              <a:t>1000</a:t>
            </a:r>
            <a:endParaRPr lang="en-US">
              <a:effectLst>
                <a:outerShdw blurRad="38100" dist="38100" dir="2700000" algn="tl">
                  <a:srgbClr val="000000"/>
                </a:outerShdw>
              </a:effectLst>
              <a:latin typeface="Arial" charset="0"/>
            </a:endParaRPr>
          </a:p>
        </p:txBody>
      </p:sp>
      <p:sp>
        <p:nvSpPr>
          <p:cNvPr id="627735" name="Rectangle 2071"/>
          <p:cNvSpPr>
            <a:spLocks noChangeArrowheads="1"/>
          </p:cNvSpPr>
          <p:nvPr/>
        </p:nvSpPr>
        <p:spPr bwMode="auto">
          <a:xfrm>
            <a:off x="1812926" y="3705226"/>
            <a:ext cx="512961" cy="276999"/>
          </a:xfrm>
          <a:prstGeom prst="rect">
            <a:avLst/>
          </a:prstGeom>
          <a:noFill/>
          <a:ln w="9525">
            <a:noFill/>
            <a:miter lim="800000"/>
            <a:headEnd/>
            <a:tailEnd/>
          </a:ln>
        </p:spPr>
        <p:txBody>
          <a:bodyPr wrap="none" lIns="0" tIns="0" rIns="0" bIns="0">
            <a:spAutoFit/>
          </a:bodyPr>
          <a:lstStyle/>
          <a:p>
            <a:pPr>
              <a:defRPr/>
            </a:pPr>
            <a:r>
              <a:rPr lang="en-US" b="1">
                <a:solidFill>
                  <a:srgbClr val="FFFFFF"/>
                </a:solidFill>
                <a:effectLst>
                  <a:outerShdw blurRad="38100" dist="38100" dir="2700000" algn="tl">
                    <a:srgbClr val="000000"/>
                  </a:outerShdw>
                </a:effectLst>
                <a:latin typeface="Arial" charset="0"/>
              </a:rPr>
              <a:t>1500</a:t>
            </a:r>
            <a:endParaRPr lang="en-US">
              <a:effectLst>
                <a:outerShdw blurRad="38100" dist="38100" dir="2700000" algn="tl">
                  <a:srgbClr val="000000"/>
                </a:outerShdw>
              </a:effectLst>
              <a:latin typeface="Arial" charset="0"/>
            </a:endParaRPr>
          </a:p>
        </p:txBody>
      </p:sp>
      <p:sp>
        <p:nvSpPr>
          <p:cNvPr id="627736" name="Rectangle 2072"/>
          <p:cNvSpPr>
            <a:spLocks noChangeArrowheads="1"/>
          </p:cNvSpPr>
          <p:nvPr/>
        </p:nvSpPr>
        <p:spPr bwMode="auto">
          <a:xfrm>
            <a:off x="1812926" y="3341689"/>
            <a:ext cx="512961" cy="276999"/>
          </a:xfrm>
          <a:prstGeom prst="rect">
            <a:avLst/>
          </a:prstGeom>
          <a:noFill/>
          <a:ln w="9525">
            <a:noFill/>
            <a:miter lim="800000"/>
            <a:headEnd/>
            <a:tailEnd/>
          </a:ln>
        </p:spPr>
        <p:txBody>
          <a:bodyPr wrap="none" lIns="0" tIns="0" rIns="0" bIns="0">
            <a:spAutoFit/>
          </a:bodyPr>
          <a:lstStyle/>
          <a:p>
            <a:pPr>
              <a:defRPr/>
            </a:pPr>
            <a:r>
              <a:rPr lang="en-US" b="1">
                <a:solidFill>
                  <a:srgbClr val="FFFFFF"/>
                </a:solidFill>
                <a:effectLst>
                  <a:outerShdw blurRad="38100" dist="38100" dir="2700000" algn="tl">
                    <a:srgbClr val="000000"/>
                  </a:outerShdw>
                </a:effectLst>
                <a:latin typeface="Arial" charset="0"/>
              </a:rPr>
              <a:t>2000</a:t>
            </a:r>
            <a:endParaRPr lang="en-US">
              <a:effectLst>
                <a:outerShdw blurRad="38100" dist="38100" dir="2700000" algn="tl">
                  <a:srgbClr val="000000"/>
                </a:outerShdw>
              </a:effectLst>
              <a:latin typeface="Arial" charset="0"/>
            </a:endParaRPr>
          </a:p>
        </p:txBody>
      </p:sp>
      <p:sp>
        <p:nvSpPr>
          <p:cNvPr id="627737" name="Rectangle 2073"/>
          <p:cNvSpPr>
            <a:spLocks noChangeArrowheads="1"/>
          </p:cNvSpPr>
          <p:nvPr/>
        </p:nvSpPr>
        <p:spPr bwMode="auto">
          <a:xfrm>
            <a:off x="1812926" y="2957514"/>
            <a:ext cx="512961" cy="276999"/>
          </a:xfrm>
          <a:prstGeom prst="rect">
            <a:avLst/>
          </a:prstGeom>
          <a:noFill/>
          <a:ln w="9525">
            <a:noFill/>
            <a:miter lim="800000"/>
            <a:headEnd/>
            <a:tailEnd/>
          </a:ln>
        </p:spPr>
        <p:txBody>
          <a:bodyPr wrap="none" lIns="0" tIns="0" rIns="0" bIns="0">
            <a:spAutoFit/>
          </a:bodyPr>
          <a:lstStyle/>
          <a:p>
            <a:pPr>
              <a:defRPr/>
            </a:pPr>
            <a:r>
              <a:rPr lang="en-US" b="1">
                <a:solidFill>
                  <a:srgbClr val="FFFFFF"/>
                </a:solidFill>
                <a:effectLst>
                  <a:outerShdw blurRad="38100" dist="38100" dir="2700000" algn="tl">
                    <a:srgbClr val="000000"/>
                  </a:outerShdw>
                </a:effectLst>
                <a:latin typeface="Arial" charset="0"/>
              </a:rPr>
              <a:t>2500</a:t>
            </a:r>
            <a:endParaRPr lang="en-US">
              <a:effectLst>
                <a:outerShdw blurRad="38100" dist="38100" dir="2700000" algn="tl">
                  <a:srgbClr val="000000"/>
                </a:outerShdw>
              </a:effectLst>
              <a:latin typeface="Arial" charset="0"/>
            </a:endParaRPr>
          </a:p>
        </p:txBody>
      </p:sp>
      <p:sp>
        <p:nvSpPr>
          <p:cNvPr id="627738" name="Rectangle 2074"/>
          <p:cNvSpPr>
            <a:spLocks noChangeArrowheads="1"/>
          </p:cNvSpPr>
          <p:nvPr/>
        </p:nvSpPr>
        <p:spPr bwMode="auto">
          <a:xfrm>
            <a:off x="1812926" y="2565401"/>
            <a:ext cx="512961" cy="276999"/>
          </a:xfrm>
          <a:prstGeom prst="rect">
            <a:avLst/>
          </a:prstGeom>
          <a:noFill/>
          <a:ln w="9525">
            <a:noFill/>
            <a:miter lim="800000"/>
            <a:headEnd/>
            <a:tailEnd/>
          </a:ln>
        </p:spPr>
        <p:txBody>
          <a:bodyPr wrap="none" lIns="0" tIns="0" rIns="0" bIns="0">
            <a:spAutoFit/>
          </a:bodyPr>
          <a:lstStyle/>
          <a:p>
            <a:pPr>
              <a:defRPr/>
            </a:pPr>
            <a:r>
              <a:rPr lang="en-US" b="1">
                <a:solidFill>
                  <a:srgbClr val="FFFFFF"/>
                </a:solidFill>
                <a:effectLst>
                  <a:outerShdw blurRad="38100" dist="38100" dir="2700000" algn="tl">
                    <a:srgbClr val="000000"/>
                  </a:outerShdw>
                </a:effectLst>
                <a:latin typeface="Arial" charset="0"/>
              </a:rPr>
              <a:t>3000</a:t>
            </a:r>
            <a:endParaRPr lang="en-US">
              <a:effectLst>
                <a:outerShdw blurRad="38100" dist="38100" dir="2700000" algn="tl">
                  <a:srgbClr val="000000"/>
                </a:outerShdw>
              </a:effectLst>
              <a:latin typeface="Arial" charset="0"/>
            </a:endParaRPr>
          </a:p>
        </p:txBody>
      </p:sp>
      <p:sp>
        <p:nvSpPr>
          <p:cNvPr id="627739" name="Rectangle 2075"/>
          <p:cNvSpPr>
            <a:spLocks noChangeArrowheads="1"/>
          </p:cNvSpPr>
          <p:nvPr/>
        </p:nvSpPr>
        <p:spPr bwMode="auto">
          <a:xfrm>
            <a:off x="1812926" y="2181226"/>
            <a:ext cx="512961" cy="276999"/>
          </a:xfrm>
          <a:prstGeom prst="rect">
            <a:avLst/>
          </a:prstGeom>
          <a:noFill/>
          <a:ln w="9525">
            <a:noFill/>
            <a:miter lim="800000"/>
            <a:headEnd/>
            <a:tailEnd/>
          </a:ln>
        </p:spPr>
        <p:txBody>
          <a:bodyPr wrap="none" lIns="0" tIns="0" rIns="0" bIns="0">
            <a:spAutoFit/>
          </a:bodyPr>
          <a:lstStyle/>
          <a:p>
            <a:pPr>
              <a:defRPr/>
            </a:pPr>
            <a:r>
              <a:rPr lang="en-US" b="1">
                <a:solidFill>
                  <a:srgbClr val="FFFFFF"/>
                </a:solidFill>
                <a:effectLst>
                  <a:outerShdw blurRad="38100" dist="38100" dir="2700000" algn="tl">
                    <a:srgbClr val="000000"/>
                  </a:outerShdw>
                </a:effectLst>
                <a:latin typeface="Arial" charset="0"/>
              </a:rPr>
              <a:t>3500</a:t>
            </a:r>
            <a:endParaRPr lang="en-US">
              <a:effectLst>
                <a:outerShdw blurRad="38100" dist="38100" dir="2700000" algn="tl">
                  <a:srgbClr val="000000"/>
                </a:outerShdw>
              </a:effectLst>
              <a:latin typeface="Arial" charset="0"/>
            </a:endParaRPr>
          </a:p>
        </p:txBody>
      </p:sp>
      <p:sp>
        <p:nvSpPr>
          <p:cNvPr id="627740" name="Rectangle 2076"/>
          <p:cNvSpPr>
            <a:spLocks noChangeArrowheads="1"/>
          </p:cNvSpPr>
          <p:nvPr/>
        </p:nvSpPr>
        <p:spPr bwMode="auto">
          <a:xfrm>
            <a:off x="1812926" y="1797051"/>
            <a:ext cx="512961" cy="276999"/>
          </a:xfrm>
          <a:prstGeom prst="rect">
            <a:avLst/>
          </a:prstGeom>
          <a:noFill/>
          <a:ln w="9525">
            <a:noFill/>
            <a:miter lim="800000"/>
            <a:headEnd/>
            <a:tailEnd/>
          </a:ln>
        </p:spPr>
        <p:txBody>
          <a:bodyPr wrap="none" lIns="0" tIns="0" rIns="0" bIns="0">
            <a:spAutoFit/>
          </a:bodyPr>
          <a:lstStyle/>
          <a:p>
            <a:pPr>
              <a:defRPr/>
            </a:pPr>
            <a:r>
              <a:rPr lang="en-US" b="1">
                <a:solidFill>
                  <a:srgbClr val="FFFFFF"/>
                </a:solidFill>
                <a:effectLst>
                  <a:outerShdw blurRad="38100" dist="38100" dir="2700000" algn="tl">
                    <a:srgbClr val="000000"/>
                  </a:outerShdw>
                </a:effectLst>
                <a:latin typeface="Arial" charset="0"/>
              </a:rPr>
              <a:t>4000</a:t>
            </a:r>
            <a:endParaRPr lang="en-US">
              <a:effectLst>
                <a:outerShdw blurRad="38100" dist="38100" dir="2700000" algn="tl">
                  <a:srgbClr val="000000"/>
                </a:outerShdw>
              </a:effectLst>
              <a:latin typeface="Arial" charset="0"/>
            </a:endParaRPr>
          </a:p>
        </p:txBody>
      </p:sp>
      <p:sp>
        <p:nvSpPr>
          <p:cNvPr id="627741" name="Rectangle 2077"/>
          <p:cNvSpPr>
            <a:spLocks noChangeArrowheads="1"/>
          </p:cNvSpPr>
          <p:nvPr/>
        </p:nvSpPr>
        <p:spPr bwMode="auto">
          <a:xfrm>
            <a:off x="1812926" y="1404939"/>
            <a:ext cx="512961" cy="276999"/>
          </a:xfrm>
          <a:prstGeom prst="rect">
            <a:avLst/>
          </a:prstGeom>
          <a:noFill/>
          <a:ln w="9525">
            <a:noFill/>
            <a:miter lim="800000"/>
            <a:headEnd/>
            <a:tailEnd/>
          </a:ln>
        </p:spPr>
        <p:txBody>
          <a:bodyPr wrap="none" lIns="0" tIns="0" rIns="0" bIns="0">
            <a:spAutoFit/>
          </a:bodyPr>
          <a:lstStyle/>
          <a:p>
            <a:pPr>
              <a:defRPr/>
            </a:pPr>
            <a:r>
              <a:rPr lang="en-US" b="1">
                <a:solidFill>
                  <a:srgbClr val="FFFFFF"/>
                </a:solidFill>
                <a:effectLst>
                  <a:outerShdw blurRad="38100" dist="38100" dir="2700000" algn="tl">
                    <a:srgbClr val="000000"/>
                  </a:outerShdw>
                </a:effectLst>
                <a:latin typeface="Arial" charset="0"/>
              </a:rPr>
              <a:t>4500</a:t>
            </a:r>
            <a:endParaRPr lang="en-US">
              <a:effectLst>
                <a:outerShdw blurRad="38100" dist="38100" dir="2700000" algn="tl">
                  <a:srgbClr val="000000"/>
                </a:outerShdw>
              </a:effectLst>
              <a:latin typeface="Arial" charset="0"/>
            </a:endParaRPr>
          </a:p>
        </p:txBody>
      </p:sp>
      <p:pic>
        <p:nvPicPr>
          <p:cNvPr id="86091" name="Picture 20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1" y="5505450"/>
            <a:ext cx="5064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7744" name="Freeform 2080"/>
          <p:cNvSpPr>
            <a:spLocks/>
          </p:cNvSpPr>
          <p:nvPr/>
        </p:nvSpPr>
        <p:spPr bwMode="auto">
          <a:xfrm>
            <a:off x="2384426" y="5153025"/>
            <a:ext cx="506413" cy="450850"/>
          </a:xfrm>
          <a:custGeom>
            <a:avLst/>
            <a:gdLst/>
            <a:ahLst/>
            <a:cxnLst>
              <a:cxn ang="0">
                <a:pos x="0" y="194"/>
              </a:cxn>
              <a:cxn ang="0">
                <a:pos x="210" y="0"/>
              </a:cxn>
              <a:cxn ang="0">
                <a:pos x="319" y="91"/>
              </a:cxn>
              <a:cxn ang="0">
                <a:pos x="108" y="284"/>
              </a:cxn>
              <a:cxn ang="0">
                <a:pos x="0" y="194"/>
              </a:cxn>
            </a:cxnLst>
            <a:rect l="0" t="0" r="r" b="b"/>
            <a:pathLst>
              <a:path w="319" h="284">
                <a:moveTo>
                  <a:pt x="0" y="194"/>
                </a:moveTo>
                <a:lnTo>
                  <a:pt x="210" y="0"/>
                </a:lnTo>
                <a:lnTo>
                  <a:pt x="319" y="91"/>
                </a:lnTo>
                <a:lnTo>
                  <a:pt x="108" y="284"/>
                </a:lnTo>
                <a:lnTo>
                  <a:pt x="0" y="194"/>
                </a:lnTo>
                <a:close/>
              </a:path>
            </a:pathLst>
          </a:custGeom>
          <a:noFill/>
          <a:ln w="9525">
            <a:noFill/>
            <a:round/>
            <a:headEnd/>
            <a:tailEnd/>
          </a:ln>
        </p:spPr>
        <p:txBody>
          <a:bodyPr/>
          <a:lstStyle/>
          <a:p>
            <a:pPr>
              <a:defRPr/>
            </a:pPr>
            <a:endParaRPr lang="en-US">
              <a:latin typeface="Arial" charset="0"/>
            </a:endParaRPr>
          </a:p>
        </p:txBody>
      </p:sp>
      <p:sp>
        <p:nvSpPr>
          <p:cNvPr id="627794" name="Rectangle 2130"/>
          <p:cNvSpPr>
            <a:spLocks noChangeArrowheads="1"/>
          </p:cNvSpPr>
          <p:nvPr/>
        </p:nvSpPr>
        <p:spPr bwMode="auto">
          <a:xfrm>
            <a:off x="1187451" y="935039"/>
            <a:ext cx="65" cy="276999"/>
          </a:xfrm>
          <a:prstGeom prst="rect">
            <a:avLst/>
          </a:prstGeom>
          <a:solidFill>
            <a:srgbClr val="FFFFFF"/>
          </a:solidFill>
          <a:ln w="9525">
            <a:noFill/>
            <a:miter lim="800000"/>
            <a:headEnd/>
            <a:tailEnd/>
          </a:ln>
        </p:spPr>
        <p:txBody>
          <a:bodyPr wrap="none" lIns="0" tIns="0" rIns="0" bIns="0">
            <a:spAutoFit/>
          </a:bodyPr>
          <a:lstStyle/>
          <a:p>
            <a:pPr>
              <a:defRPr/>
            </a:pPr>
            <a:endParaRPr lang="en-US">
              <a:effectLst>
                <a:outerShdw blurRad="38100" dist="38100" dir="2700000" algn="tl">
                  <a:srgbClr val="C0C0C0"/>
                </a:outerShdw>
              </a:effectLst>
              <a:latin typeface="Arial" charset="0"/>
            </a:endParaRPr>
          </a:p>
        </p:txBody>
      </p:sp>
      <p:sp>
        <p:nvSpPr>
          <p:cNvPr id="627795" name="Rectangle 2131"/>
          <p:cNvSpPr>
            <a:spLocks noChangeArrowheads="1"/>
          </p:cNvSpPr>
          <p:nvPr/>
        </p:nvSpPr>
        <p:spPr bwMode="auto">
          <a:xfrm>
            <a:off x="1187451" y="935039"/>
            <a:ext cx="65" cy="276999"/>
          </a:xfrm>
          <a:prstGeom prst="rect">
            <a:avLst/>
          </a:prstGeom>
          <a:solidFill>
            <a:srgbClr val="FFFFFF"/>
          </a:solidFill>
          <a:ln w="9525">
            <a:noFill/>
            <a:miter lim="800000"/>
            <a:headEnd/>
            <a:tailEnd/>
          </a:ln>
        </p:spPr>
        <p:txBody>
          <a:bodyPr wrap="none" lIns="0" tIns="0" rIns="0" bIns="0">
            <a:spAutoFit/>
          </a:bodyPr>
          <a:lstStyle/>
          <a:p>
            <a:pPr>
              <a:defRPr/>
            </a:pPr>
            <a:endParaRPr lang="en-US">
              <a:effectLst>
                <a:outerShdw blurRad="38100" dist="38100" dir="2700000" algn="tl">
                  <a:srgbClr val="C0C0C0"/>
                </a:outerShdw>
              </a:effectLst>
              <a:latin typeface="Arial" charset="0"/>
            </a:endParaRPr>
          </a:p>
        </p:txBody>
      </p:sp>
      <p:sp>
        <p:nvSpPr>
          <p:cNvPr id="627796" name="Rectangle 2132"/>
          <p:cNvSpPr>
            <a:spLocks noChangeArrowheads="1"/>
          </p:cNvSpPr>
          <p:nvPr/>
        </p:nvSpPr>
        <p:spPr bwMode="auto">
          <a:xfrm rot="16200000">
            <a:off x="121445" y="3010695"/>
            <a:ext cx="2625725" cy="274637"/>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Number of Transplants</a:t>
            </a:r>
            <a:r>
              <a:rPr lang="en-US" sz="1700" b="1">
                <a:solidFill>
                  <a:srgbClr val="FFFFFF"/>
                </a:solidFill>
                <a:latin typeface="Arial" charset="0"/>
              </a:rPr>
              <a:t>     </a:t>
            </a:r>
            <a:endParaRPr lang="en-US">
              <a:effectLst>
                <a:outerShdw blurRad="38100" dist="38100" dir="2700000" algn="tl">
                  <a:srgbClr val="000000"/>
                </a:outerShdw>
              </a:effectLst>
              <a:latin typeface="Arial" charset="0"/>
            </a:endParaRPr>
          </a:p>
        </p:txBody>
      </p:sp>
      <p:sp>
        <p:nvSpPr>
          <p:cNvPr id="627797" name="Rectangle 2133"/>
          <p:cNvSpPr>
            <a:spLocks noChangeArrowheads="1"/>
          </p:cNvSpPr>
          <p:nvPr/>
        </p:nvSpPr>
        <p:spPr bwMode="auto">
          <a:xfrm>
            <a:off x="2481264" y="1720851"/>
            <a:ext cx="1982787" cy="728663"/>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798" name="Rectangle 2134"/>
          <p:cNvSpPr>
            <a:spLocks noChangeArrowheads="1"/>
          </p:cNvSpPr>
          <p:nvPr/>
        </p:nvSpPr>
        <p:spPr bwMode="auto">
          <a:xfrm>
            <a:off x="2620963" y="1798639"/>
            <a:ext cx="11112" cy="123825"/>
          </a:xfrm>
          <a:prstGeom prst="rect">
            <a:avLst/>
          </a:prstGeom>
          <a:solidFill>
            <a:srgbClr val="7C0000"/>
          </a:solidFill>
          <a:ln w="9525">
            <a:noFill/>
            <a:miter lim="800000"/>
            <a:headEnd/>
            <a:tailEnd/>
          </a:ln>
        </p:spPr>
        <p:txBody>
          <a:bodyPr/>
          <a:lstStyle/>
          <a:p>
            <a:pPr>
              <a:defRPr/>
            </a:pPr>
            <a:endParaRPr lang="en-US">
              <a:latin typeface="Arial" charset="0"/>
            </a:endParaRPr>
          </a:p>
        </p:txBody>
      </p:sp>
      <p:sp>
        <p:nvSpPr>
          <p:cNvPr id="627799" name="Rectangle 2135"/>
          <p:cNvSpPr>
            <a:spLocks noChangeArrowheads="1"/>
          </p:cNvSpPr>
          <p:nvPr/>
        </p:nvSpPr>
        <p:spPr bwMode="auto">
          <a:xfrm>
            <a:off x="2632076" y="1798639"/>
            <a:ext cx="11113" cy="123825"/>
          </a:xfrm>
          <a:prstGeom prst="rect">
            <a:avLst/>
          </a:prstGeom>
          <a:solidFill>
            <a:srgbClr val="910000"/>
          </a:solidFill>
          <a:ln w="9525">
            <a:noFill/>
            <a:miter lim="800000"/>
            <a:headEnd/>
            <a:tailEnd/>
          </a:ln>
        </p:spPr>
        <p:txBody>
          <a:bodyPr/>
          <a:lstStyle/>
          <a:p>
            <a:pPr>
              <a:defRPr/>
            </a:pPr>
            <a:endParaRPr lang="en-US">
              <a:latin typeface="Arial" charset="0"/>
            </a:endParaRPr>
          </a:p>
        </p:txBody>
      </p:sp>
      <p:sp>
        <p:nvSpPr>
          <p:cNvPr id="627800" name="Rectangle 2136"/>
          <p:cNvSpPr>
            <a:spLocks noChangeArrowheads="1"/>
          </p:cNvSpPr>
          <p:nvPr/>
        </p:nvSpPr>
        <p:spPr bwMode="auto">
          <a:xfrm>
            <a:off x="2643188" y="1798639"/>
            <a:ext cx="11112" cy="123825"/>
          </a:xfrm>
          <a:prstGeom prst="rect">
            <a:avLst/>
          </a:prstGeom>
          <a:solidFill>
            <a:srgbClr val="AF0000"/>
          </a:solidFill>
          <a:ln w="9525">
            <a:noFill/>
            <a:miter lim="800000"/>
            <a:headEnd/>
            <a:tailEnd/>
          </a:ln>
        </p:spPr>
        <p:txBody>
          <a:bodyPr/>
          <a:lstStyle/>
          <a:p>
            <a:pPr>
              <a:defRPr/>
            </a:pPr>
            <a:endParaRPr lang="en-US">
              <a:latin typeface="Arial" charset="0"/>
            </a:endParaRPr>
          </a:p>
        </p:txBody>
      </p:sp>
      <p:sp>
        <p:nvSpPr>
          <p:cNvPr id="627801" name="Rectangle 2137"/>
          <p:cNvSpPr>
            <a:spLocks noChangeArrowheads="1"/>
          </p:cNvSpPr>
          <p:nvPr/>
        </p:nvSpPr>
        <p:spPr bwMode="auto">
          <a:xfrm>
            <a:off x="2654301" y="1798639"/>
            <a:ext cx="9525" cy="123825"/>
          </a:xfrm>
          <a:prstGeom prst="rect">
            <a:avLst/>
          </a:prstGeom>
          <a:solidFill>
            <a:srgbClr val="D00000"/>
          </a:solidFill>
          <a:ln w="9525">
            <a:noFill/>
            <a:miter lim="800000"/>
            <a:headEnd/>
            <a:tailEnd/>
          </a:ln>
        </p:spPr>
        <p:txBody>
          <a:bodyPr/>
          <a:lstStyle/>
          <a:p>
            <a:pPr>
              <a:defRPr/>
            </a:pPr>
            <a:endParaRPr lang="en-US">
              <a:latin typeface="Arial" charset="0"/>
            </a:endParaRPr>
          </a:p>
        </p:txBody>
      </p:sp>
      <p:sp>
        <p:nvSpPr>
          <p:cNvPr id="627802" name="Rectangle 2138"/>
          <p:cNvSpPr>
            <a:spLocks noChangeArrowheads="1"/>
          </p:cNvSpPr>
          <p:nvPr/>
        </p:nvSpPr>
        <p:spPr bwMode="auto">
          <a:xfrm>
            <a:off x="2663826" y="1798639"/>
            <a:ext cx="11113" cy="123825"/>
          </a:xfrm>
          <a:prstGeom prst="rect">
            <a:avLst/>
          </a:prstGeom>
          <a:solidFill>
            <a:srgbClr val="EA0000"/>
          </a:solidFill>
          <a:ln w="9525">
            <a:noFill/>
            <a:miter lim="800000"/>
            <a:headEnd/>
            <a:tailEnd/>
          </a:ln>
        </p:spPr>
        <p:txBody>
          <a:bodyPr/>
          <a:lstStyle/>
          <a:p>
            <a:pPr>
              <a:defRPr/>
            </a:pPr>
            <a:endParaRPr lang="en-US">
              <a:latin typeface="Arial" charset="0"/>
            </a:endParaRPr>
          </a:p>
        </p:txBody>
      </p:sp>
      <p:sp>
        <p:nvSpPr>
          <p:cNvPr id="627803" name="Rectangle 2139"/>
          <p:cNvSpPr>
            <a:spLocks noChangeArrowheads="1"/>
          </p:cNvSpPr>
          <p:nvPr/>
        </p:nvSpPr>
        <p:spPr bwMode="auto">
          <a:xfrm>
            <a:off x="2674938" y="1798639"/>
            <a:ext cx="11112" cy="123825"/>
          </a:xfrm>
          <a:prstGeom prst="rect">
            <a:avLst/>
          </a:prstGeom>
          <a:solidFill>
            <a:srgbClr val="F90000"/>
          </a:solidFill>
          <a:ln w="9525">
            <a:noFill/>
            <a:miter lim="800000"/>
            <a:headEnd/>
            <a:tailEnd/>
          </a:ln>
        </p:spPr>
        <p:txBody>
          <a:bodyPr/>
          <a:lstStyle/>
          <a:p>
            <a:pPr>
              <a:defRPr/>
            </a:pPr>
            <a:endParaRPr lang="en-US">
              <a:latin typeface="Arial" charset="0"/>
            </a:endParaRPr>
          </a:p>
        </p:txBody>
      </p:sp>
      <p:sp>
        <p:nvSpPr>
          <p:cNvPr id="627804" name="Rectangle 2140"/>
          <p:cNvSpPr>
            <a:spLocks noChangeArrowheads="1"/>
          </p:cNvSpPr>
          <p:nvPr/>
        </p:nvSpPr>
        <p:spPr bwMode="auto">
          <a:xfrm>
            <a:off x="2686051" y="1798639"/>
            <a:ext cx="11113" cy="123825"/>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805" name="Rectangle 2141"/>
          <p:cNvSpPr>
            <a:spLocks noChangeArrowheads="1"/>
          </p:cNvSpPr>
          <p:nvPr/>
        </p:nvSpPr>
        <p:spPr bwMode="auto">
          <a:xfrm>
            <a:off x="2697164" y="1798639"/>
            <a:ext cx="9525" cy="123825"/>
          </a:xfrm>
          <a:prstGeom prst="rect">
            <a:avLst/>
          </a:prstGeom>
          <a:solidFill>
            <a:srgbClr val="F90000"/>
          </a:solidFill>
          <a:ln w="9525">
            <a:noFill/>
            <a:miter lim="800000"/>
            <a:headEnd/>
            <a:tailEnd/>
          </a:ln>
        </p:spPr>
        <p:txBody>
          <a:bodyPr/>
          <a:lstStyle/>
          <a:p>
            <a:pPr>
              <a:defRPr/>
            </a:pPr>
            <a:endParaRPr lang="en-US">
              <a:latin typeface="Arial" charset="0"/>
            </a:endParaRPr>
          </a:p>
        </p:txBody>
      </p:sp>
      <p:sp>
        <p:nvSpPr>
          <p:cNvPr id="627806" name="Rectangle 2142"/>
          <p:cNvSpPr>
            <a:spLocks noChangeArrowheads="1"/>
          </p:cNvSpPr>
          <p:nvPr/>
        </p:nvSpPr>
        <p:spPr bwMode="auto">
          <a:xfrm>
            <a:off x="2706688" y="1798639"/>
            <a:ext cx="11112" cy="123825"/>
          </a:xfrm>
          <a:prstGeom prst="rect">
            <a:avLst/>
          </a:prstGeom>
          <a:solidFill>
            <a:srgbClr val="EA0000"/>
          </a:solidFill>
          <a:ln w="9525">
            <a:noFill/>
            <a:miter lim="800000"/>
            <a:headEnd/>
            <a:tailEnd/>
          </a:ln>
        </p:spPr>
        <p:txBody>
          <a:bodyPr/>
          <a:lstStyle/>
          <a:p>
            <a:pPr>
              <a:defRPr/>
            </a:pPr>
            <a:endParaRPr lang="en-US">
              <a:latin typeface="Arial" charset="0"/>
            </a:endParaRPr>
          </a:p>
        </p:txBody>
      </p:sp>
      <p:sp>
        <p:nvSpPr>
          <p:cNvPr id="627807" name="Rectangle 2143"/>
          <p:cNvSpPr>
            <a:spLocks noChangeArrowheads="1"/>
          </p:cNvSpPr>
          <p:nvPr/>
        </p:nvSpPr>
        <p:spPr bwMode="auto">
          <a:xfrm>
            <a:off x="2717801" y="1798639"/>
            <a:ext cx="11113" cy="123825"/>
          </a:xfrm>
          <a:prstGeom prst="rect">
            <a:avLst/>
          </a:prstGeom>
          <a:solidFill>
            <a:srgbClr val="D00000"/>
          </a:solidFill>
          <a:ln w="9525">
            <a:noFill/>
            <a:miter lim="800000"/>
            <a:headEnd/>
            <a:tailEnd/>
          </a:ln>
        </p:spPr>
        <p:txBody>
          <a:bodyPr/>
          <a:lstStyle/>
          <a:p>
            <a:pPr>
              <a:defRPr/>
            </a:pPr>
            <a:endParaRPr lang="en-US">
              <a:latin typeface="Arial" charset="0"/>
            </a:endParaRPr>
          </a:p>
        </p:txBody>
      </p:sp>
      <p:sp>
        <p:nvSpPr>
          <p:cNvPr id="627808" name="Rectangle 2144"/>
          <p:cNvSpPr>
            <a:spLocks noChangeArrowheads="1"/>
          </p:cNvSpPr>
          <p:nvPr/>
        </p:nvSpPr>
        <p:spPr bwMode="auto">
          <a:xfrm>
            <a:off x="2728913" y="1798639"/>
            <a:ext cx="11112" cy="123825"/>
          </a:xfrm>
          <a:prstGeom prst="rect">
            <a:avLst/>
          </a:prstGeom>
          <a:solidFill>
            <a:srgbClr val="AF0000"/>
          </a:solidFill>
          <a:ln w="9525">
            <a:noFill/>
            <a:miter lim="800000"/>
            <a:headEnd/>
            <a:tailEnd/>
          </a:ln>
        </p:spPr>
        <p:txBody>
          <a:bodyPr/>
          <a:lstStyle/>
          <a:p>
            <a:pPr>
              <a:defRPr/>
            </a:pPr>
            <a:endParaRPr lang="en-US">
              <a:latin typeface="Arial" charset="0"/>
            </a:endParaRPr>
          </a:p>
        </p:txBody>
      </p:sp>
      <p:sp>
        <p:nvSpPr>
          <p:cNvPr id="627809" name="Rectangle 2145"/>
          <p:cNvSpPr>
            <a:spLocks noChangeArrowheads="1"/>
          </p:cNvSpPr>
          <p:nvPr/>
        </p:nvSpPr>
        <p:spPr bwMode="auto">
          <a:xfrm>
            <a:off x="2740026" y="1798639"/>
            <a:ext cx="11113" cy="123825"/>
          </a:xfrm>
          <a:prstGeom prst="rect">
            <a:avLst/>
          </a:prstGeom>
          <a:solidFill>
            <a:srgbClr val="910000"/>
          </a:solidFill>
          <a:ln w="9525">
            <a:noFill/>
            <a:miter lim="800000"/>
            <a:headEnd/>
            <a:tailEnd/>
          </a:ln>
        </p:spPr>
        <p:txBody>
          <a:bodyPr/>
          <a:lstStyle/>
          <a:p>
            <a:pPr>
              <a:defRPr/>
            </a:pPr>
            <a:endParaRPr lang="en-US">
              <a:latin typeface="Arial" charset="0"/>
            </a:endParaRPr>
          </a:p>
        </p:txBody>
      </p:sp>
      <p:sp>
        <p:nvSpPr>
          <p:cNvPr id="627810" name="Rectangle 2146"/>
          <p:cNvSpPr>
            <a:spLocks noChangeArrowheads="1"/>
          </p:cNvSpPr>
          <p:nvPr/>
        </p:nvSpPr>
        <p:spPr bwMode="auto">
          <a:xfrm>
            <a:off x="2751139" y="1798639"/>
            <a:ext cx="9525" cy="123825"/>
          </a:xfrm>
          <a:prstGeom prst="rect">
            <a:avLst/>
          </a:prstGeom>
          <a:solidFill>
            <a:srgbClr val="7C0000"/>
          </a:solidFill>
          <a:ln w="9525">
            <a:noFill/>
            <a:miter lim="800000"/>
            <a:headEnd/>
            <a:tailEnd/>
          </a:ln>
        </p:spPr>
        <p:txBody>
          <a:bodyPr/>
          <a:lstStyle/>
          <a:p>
            <a:pPr>
              <a:defRPr/>
            </a:pPr>
            <a:endParaRPr lang="en-US">
              <a:latin typeface="Arial" charset="0"/>
            </a:endParaRPr>
          </a:p>
        </p:txBody>
      </p:sp>
      <p:sp>
        <p:nvSpPr>
          <p:cNvPr id="627811" name="Rectangle 2147"/>
          <p:cNvSpPr>
            <a:spLocks noChangeArrowheads="1"/>
          </p:cNvSpPr>
          <p:nvPr/>
        </p:nvSpPr>
        <p:spPr bwMode="auto">
          <a:xfrm>
            <a:off x="2620963" y="1798639"/>
            <a:ext cx="139700" cy="123825"/>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812" name="Rectangle 2148"/>
          <p:cNvSpPr>
            <a:spLocks noChangeArrowheads="1"/>
          </p:cNvSpPr>
          <p:nvPr/>
        </p:nvSpPr>
        <p:spPr bwMode="auto">
          <a:xfrm>
            <a:off x="2825751" y="1739901"/>
            <a:ext cx="542925" cy="244475"/>
          </a:xfrm>
          <a:prstGeom prst="rect">
            <a:avLst/>
          </a:prstGeom>
          <a:noFill/>
          <a:ln w="9525">
            <a:noFill/>
            <a:miter lim="800000"/>
            <a:headEnd/>
            <a:tailEnd/>
          </a:ln>
        </p:spPr>
        <p:txBody>
          <a:bodyPr wrap="none" lIns="0" tIns="0" rIns="0" bIns="0">
            <a:spAutoFit/>
          </a:bodyPr>
          <a:lstStyle/>
          <a:p>
            <a:pPr>
              <a:defRPr/>
            </a:pPr>
            <a:r>
              <a:rPr lang="en-US" sz="1600" b="1">
                <a:solidFill>
                  <a:srgbClr val="FFFFFF"/>
                </a:solidFill>
                <a:latin typeface="Arial" charset="0"/>
              </a:rPr>
              <a:t>Other</a:t>
            </a:r>
            <a:endParaRPr lang="en-US">
              <a:effectLst>
                <a:outerShdw blurRad="38100" dist="38100" dir="2700000" algn="tl">
                  <a:srgbClr val="000000"/>
                </a:outerShdw>
              </a:effectLst>
              <a:latin typeface="Arial" charset="0"/>
            </a:endParaRPr>
          </a:p>
        </p:txBody>
      </p:sp>
      <p:sp>
        <p:nvSpPr>
          <p:cNvPr id="627813" name="Rectangle 2149"/>
          <p:cNvSpPr>
            <a:spLocks noChangeArrowheads="1"/>
          </p:cNvSpPr>
          <p:nvPr/>
        </p:nvSpPr>
        <p:spPr bwMode="auto">
          <a:xfrm>
            <a:off x="2620963" y="2028826"/>
            <a:ext cx="11112" cy="123825"/>
          </a:xfrm>
          <a:prstGeom prst="rect">
            <a:avLst/>
          </a:prstGeom>
          <a:solidFill>
            <a:srgbClr val="7C7C00"/>
          </a:solidFill>
          <a:ln w="9525">
            <a:noFill/>
            <a:miter lim="800000"/>
            <a:headEnd/>
            <a:tailEnd/>
          </a:ln>
        </p:spPr>
        <p:txBody>
          <a:bodyPr/>
          <a:lstStyle/>
          <a:p>
            <a:pPr>
              <a:defRPr/>
            </a:pPr>
            <a:endParaRPr lang="en-US">
              <a:latin typeface="Arial" charset="0"/>
            </a:endParaRPr>
          </a:p>
        </p:txBody>
      </p:sp>
      <p:sp>
        <p:nvSpPr>
          <p:cNvPr id="627814" name="Rectangle 2150"/>
          <p:cNvSpPr>
            <a:spLocks noChangeArrowheads="1"/>
          </p:cNvSpPr>
          <p:nvPr/>
        </p:nvSpPr>
        <p:spPr bwMode="auto">
          <a:xfrm>
            <a:off x="2632076" y="2028826"/>
            <a:ext cx="11113" cy="123825"/>
          </a:xfrm>
          <a:prstGeom prst="rect">
            <a:avLst/>
          </a:prstGeom>
          <a:solidFill>
            <a:srgbClr val="919100"/>
          </a:solidFill>
          <a:ln w="9525">
            <a:noFill/>
            <a:miter lim="800000"/>
            <a:headEnd/>
            <a:tailEnd/>
          </a:ln>
        </p:spPr>
        <p:txBody>
          <a:bodyPr/>
          <a:lstStyle/>
          <a:p>
            <a:pPr>
              <a:defRPr/>
            </a:pPr>
            <a:endParaRPr lang="en-US">
              <a:latin typeface="Arial" charset="0"/>
            </a:endParaRPr>
          </a:p>
        </p:txBody>
      </p:sp>
      <p:sp>
        <p:nvSpPr>
          <p:cNvPr id="627815" name="Rectangle 2151"/>
          <p:cNvSpPr>
            <a:spLocks noChangeArrowheads="1"/>
          </p:cNvSpPr>
          <p:nvPr/>
        </p:nvSpPr>
        <p:spPr bwMode="auto">
          <a:xfrm>
            <a:off x="2643188" y="2028826"/>
            <a:ext cx="11112" cy="123825"/>
          </a:xfrm>
          <a:prstGeom prst="rect">
            <a:avLst/>
          </a:prstGeom>
          <a:solidFill>
            <a:srgbClr val="AFAF00"/>
          </a:solidFill>
          <a:ln w="9525">
            <a:noFill/>
            <a:miter lim="800000"/>
            <a:headEnd/>
            <a:tailEnd/>
          </a:ln>
        </p:spPr>
        <p:txBody>
          <a:bodyPr/>
          <a:lstStyle/>
          <a:p>
            <a:pPr>
              <a:defRPr/>
            </a:pPr>
            <a:endParaRPr lang="en-US">
              <a:latin typeface="Arial" charset="0"/>
            </a:endParaRPr>
          </a:p>
        </p:txBody>
      </p:sp>
      <p:sp>
        <p:nvSpPr>
          <p:cNvPr id="627816" name="Rectangle 2152"/>
          <p:cNvSpPr>
            <a:spLocks noChangeArrowheads="1"/>
          </p:cNvSpPr>
          <p:nvPr/>
        </p:nvSpPr>
        <p:spPr bwMode="auto">
          <a:xfrm>
            <a:off x="2654301" y="2028826"/>
            <a:ext cx="9525" cy="123825"/>
          </a:xfrm>
          <a:prstGeom prst="rect">
            <a:avLst/>
          </a:prstGeom>
          <a:solidFill>
            <a:srgbClr val="D0D000"/>
          </a:solidFill>
          <a:ln w="9525">
            <a:noFill/>
            <a:miter lim="800000"/>
            <a:headEnd/>
            <a:tailEnd/>
          </a:ln>
        </p:spPr>
        <p:txBody>
          <a:bodyPr/>
          <a:lstStyle/>
          <a:p>
            <a:pPr>
              <a:defRPr/>
            </a:pPr>
            <a:endParaRPr lang="en-US">
              <a:latin typeface="Arial" charset="0"/>
            </a:endParaRPr>
          </a:p>
        </p:txBody>
      </p:sp>
      <p:sp>
        <p:nvSpPr>
          <p:cNvPr id="627817" name="Rectangle 2153"/>
          <p:cNvSpPr>
            <a:spLocks noChangeArrowheads="1"/>
          </p:cNvSpPr>
          <p:nvPr/>
        </p:nvSpPr>
        <p:spPr bwMode="auto">
          <a:xfrm>
            <a:off x="2663826" y="2028826"/>
            <a:ext cx="11113" cy="123825"/>
          </a:xfrm>
          <a:prstGeom prst="rect">
            <a:avLst/>
          </a:prstGeom>
          <a:solidFill>
            <a:srgbClr val="EAEA00"/>
          </a:solidFill>
          <a:ln w="9525">
            <a:noFill/>
            <a:miter lim="800000"/>
            <a:headEnd/>
            <a:tailEnd/>
          </a:ln>
        </p:spPr>
        <p:txBody>
          <a:bodyPr/>
          <a:lstStyle/>
          <a:p>
            <a:pPr>
              <a:defRPr/>
            </a:pPr>
            <a:endParaRPr lang="en-US">
              <a:latin typeface="Arial" charset="0"/>
            </a:endParaRPr>
          </a:p>
        </p:txBody>
      </p:sp>
      <p:sp>
        <p:nvSpPr>
          <p:cNvPr id="627818" name="Rectangle 2154"/>
          <p:cNvSpPr>
            <a:spLocks noChangeArrowheads="1"/>
          </p:cNvSpPr>
          <p:nvPr/>
        </p:nvSpPr>
        <p:spPr bwMode="auto">
          <a:xfrm>
            <a:off x="2674938" y="2028826"/>
            <a:ext cx="11112" cy="123825"/>
          </a:xfrm>
          <a:prstGeom prst="rect">
            <a:avLst/>
          </a:prstGeom>
          <a:solidFill>
            <a:srgbClr val="F9F900"/>
          </a:solidFill>
          <a:ln w="9525">
            <a:noFill/>
            <a:miter lim="800000"/>
            <a:headEnd/>
            <a:tailEnd/>
          </a:ln>
        </p:spPr>
        <p:txBody>
          <a:bodyPr/>
          <a:lstStyle/>
          <a:p>
            <a:pPr>
              <a:defRPr/>
            </a:pPr>
            <a:endParaRPr lang="en-US">
              <a:latin typeface="Arial" charset="0"/>
            </a:endParaRPr>
          </a:p>
        </p:txBody>
      </p:sp>
      <p:sp>
        <p:nvSpPr>
          <p:cNvPr id="627819" name="Rectangle 2155"/>
          <p:cNvSpPr>
            <a:spLocks noChangeArrowheads="1"/>
          </p:cNvSpPr>
          <p:nvPr/>
        </p:nvSpPr>
        <p:spPr bwMode="auto">
          <a:xfrm>
            <a:off x="2686051" y="2028826"/>
            <a:ext cx="11113" cy="123825"/>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7820" name="Rectangle 2156"/>
          <p:cNvSpPr>
            <a:spLocks noChangeArrowheads="1"/>
          </p:cNvSpPr>
          <p:nvPr/>
        </p:nvSpPr>
        <p:spPr bwMode="auto">
          <a:xfrm>
            <a:off x="2697164" y="2028826"/>
            <a:ext cx="9525" cy="123825"/>
          </a:xfrm>
          <a:prstGeom prst="rect">
            <a:avLst/>
          </a:prstGeom>
          <a:solidFill>
            <a:srgbClr val="F9F900"/>
          </a:solidFill>
          <a:ln w="9525">
            <a:noFill/>
            <a:miter lim="800000"/>
            <a:headEnd/>
            <a:tailEnd/>
          </a:ln>
        </p:spPr>
        <p:txBody>
          <a:bodyPr/>
          <a:lstStyle/>
          <a:p>
            <a:pPr>
              <a:defRPr/>
            </a:pPr>
            <a:endParaRPr lang="en-US">
              <a:latin typeface="Arial" charset="0"/>
            </a:endParaRPr>
          </a:p>
        </p:txBody>
      </p:sp>
      <p:sp>
        <p:nvSpPr>
          <p:cNvPr id="627821" name="Rectangle 2157"/>
          <p:cNvSpPr>
            <a:spLocks noChangeArrowheads="1"/>
          </p:cNvSpPr>
          <p:nvPr/>
        </p:nvSpPr>
        <p:spPr bwMode="auto">
          <a:xfrm>
            <a:off x="2706688" y="2028826"/>
            <a:ext cx="11112" cy="123825"/>
          </a:xfrm>
          <a:prstGeom prst="rect">
            <a:avLst/>
          </a:prstGeom>
          <a:solidFill>
            <a:srgbClr val="EAEA00"/>
          </a:solidFill>
          <a:ln w="9525">
            <a:noFill/>
            <a:miter lim="800000"/>
            <a:headEnd/>
            <a:tailEnd/>
          </a:ln>
        </p:spPr>
        <p:txBody>
          <a:bodyPr/>
          <a:lstStyle/>
          <a:p>
            <a:pPr>
              <a:defRPr/>
            </a:pPr>
            <a:endParaRPr lang="en-US">
              <a:latin typeface="Arial" charset="0"/>
            </a:endParaRPr>
          </a:p>
        </p:txBody>
      </p:sp>
      <p:sp>
        <p:nvSpPr>
          <p:cNvPr id="627822" name="Rectangle 2158"/>
          <p:cNvSpPr>
            <a:spLocks noChangeArrowheads="1"/>
          </p:cNvSpPr>
          <p:nvPr/>
        </p:nvSpPr>
        <p:spPr bwMode="auto">
          <a:xfrm>
            <a:off x="2717801" y="2028826"/>
            <a:ext cx="11113" cy="123825"/>
          </a:xfrm>
          <a:prstGeom prst="rect">
            <a:avLst/>
          </a:prstGeom>
          <a:solidFill>
            <a:srgbClr val="D0D000"/>
          </a:solidFill>
          <a:ln w="9525">
            <a:noFill/>
            <a:miter lim="800000"/>
            <a:headEnd/>
            <a:tailEnd/>
          </a:ln>
        </p:spPr>
        <p:txBody>
          <a:bodyPr/>
          <a:lstStyle/>
          <a:p>
            <a:pPr>
              <a:defRPr/>
            </a:pPr>
            <a:endParaRPr lang="en-US">
              <a:latin typeface="Arial" charset="0"/>
            </a:endParaRPr>
          </a:p>
        </p:txBody>
      </p:sp>
      <p:sp>
        <p:nvSpPr>
          <p:cNvPr id="627823" name="Rectangle 2159"/>
          <p:cNvSpPr>
            <a:spLocks noChangeArrowheads="1"/>
          </p:cNvSpPr>
          <p:nvPr/>
        </p:nvSpPr>
        <p:spPr bwMode="auto">
          <a:xfrm>
            <a:off x="2728913" y="2028826"/>
            <a:ext cx="11112" cy="123825"/>
          </a:xfrm>
          <a:prstGeom prst="rect">
            <a:avLst/>
          </a:prstGeom>
          <a:solidFill>
            <a:srgbClr val="AFAF00"/>
          </a:solidFill>
          <a:ln w="9525">
            <a:noFill/>
            <a:miter lim="800000"/>
            <a:headEnd/>
            <a:tailEnd/>
          </a:ln>
        </p:spPr>
        <p:txBody>
          <a:bodyPr/>
          <a:lstStyle/>
          <a:p>
            <a:pPr>
              <a:defRPr/>
            </a:pPr>
            <a:endParaRPr lang="en-US">
              <a:latin typeface="Arial" charset="0"/>
            </a:endParaRPr>
          </a:p>
        </p:txBody>
      </p:sp>
      <p:sp>
        <p:nvSpPr>
          <p:cNvPr id="627824" name="Rectangle 2160"/>
          <p:cNvSpPr>
            <a:spLocks noChangeArrowheads="1"/>
          </p:cNvSpPr>
          <p:nvPr/>
        </p:nvSpPr>
        <p:spPr bwMode="auto">
          <a:xfrm>
            <a:off x="2740026" y="2028826"/>
            <a:ext cx="11113" cy="123825"/>
          </a:xfrm>
          <a:prstGeom prst="rect">
            <a:avLst/>
          </a:prstGeom>
          <a:solidFill>
            <a:srgbClr val="919100"/>
          </a:solidFill>
          <a:ln w="9525">
            <a:noFill/>
            <a:miter lim="800000"/>
            <a:headEnd/>
            <a:tailEnd/>
          </a:ln>
        </p:spPr>
        <p:txBody>
          <a:bodyPr/>
          <a:lstStyle/>
          <a:p>
            <a:pPr>
              <a:defRPr/>
            </a:pPr>
            <a:endParaRPr lang="en-US">
              <a:latin typeface="Arial" charset="0"/>
            </a:endParaRPr>
          </a:p>
        </p:txBody>
      </p:sp>
      <p:sp>
        <p:nvSpPr>
          <p:cNvPr id="627825" name="Rectangle 2161"/>
          <p:cNvSpPr>
            <a:spLocks noChangeArrowheads="1"/>
          </p:cNvSpPr>
          <p:nvPr/>
        </p:nvSpPr>
        <p:spPr bwMode="auto">
          <a:xfrm>
            <a:off x="2751139" y="2028826"/>
            <a:ext cx="9525" cy="123825"/>
          </a:xfrm>
          <a:prstGeom prst="rect">
            <a:avLst/>
          </a:prstGeom>
          <a:solidFill>
            <a:srgbClr val="7C7C00"/>
          </a:solidFill>
          <a:ln w="9525">
            <a:noFill/>
            <a:miter lim="800000"/>
            <a:headEnd/>
            <a:tailEnd/>
          </a:ln>
        </p:spPr>
        <p:txBody>
          <a:bodyPr/>
          <a:lstStyle/>
          <a:p>
            <a:pPr>
              <a:defRPr/>
            </a:pPr>
            <a:endParaRPr lang="en-US">
              <a:latin typeface="Arial" charset="0"/>
            </a:endParaRPr>
          </a:p>
        </p:txBody>
      </p:sp>
      <p:sp>
        <p:nvSpPr>
          <p:cNvPr id="627826" name="Rectangle 2162"/>
          <p:cNvSpPr>
            <a:spLocks noChangeArrowheads="1"/>
          </p:cNvSpPr>
          <p:nvPr/>
        </p:nvSpPr>
        <p:spPr bwMode="auto">
          <a:xfrm>
            <a:off x="2620963" y="2028826"/>
            <a:ext cx="139700" cy="123825"/>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827" name="Rectangle 2163"/>
          <p:cNvSpPr>
            <a:spLocks noChangeArrowheads="1"/>
          </p:cNvSpPr>
          <p:nvPr/>
        </p:nvSpPr>
        <p:spPr bwMode="auto">
          <a:xfrm>
            <a:off x="2825750" y="1970089"/>
            <a:ext cx="698500" cy="244475"/>
          </a:xfrm>
          <a:prstGeom prst="rect">
            <a:avLst/>
          </a:prstGeom>
          <a:noFill/>
          <a:ln w="9525">
            <a:noFill/>
            <a:miter lim="800000"/>
            <a:headEnd/>
            <a:tailEnd/>
          </a:ln>
        </p:spPr>
        <p:txBody>
          <a:bodyPr wrap="none" lIns="0" tIns="0" rIns="0" bIns="0">
            <a:spAutoFit/>
          </a:bodyPr>
          <a:lstStyle/>
          <a:p>
            <a:pPr>
              <a:defRPr/>
            </a:pPr>
            <a:r>
              <a:rPr lang="en-US" sz="1600" b="1">
                <a:solidFill>
                  <a:srgbClr val="FFFFFF"/>
                </a:solidFill>
                <a:latin typeface="Arial" charset="0"/>
              </a:rPr>
              <a:t>Europe</a:t>
            </a:r>
            <a:endParaRPr lang="en-US">
              <a:effectLst>
                <a:outerShdw blurRad="38100" dist="38100" dir="2700000" algn="tl">
                  <a:srgbClr val="000000"/>
                </a:outerShdw>
              </a:effectLst>
              <a:latin typeface="Arial" charset="0"/>
            </a:endParaRPr>
          </a:p>
        </p:txBody>
      </p:sp>
      <p:sp>
        <p:nvSpPr>
          <p:cNvPr id="627828" name="Rectangle 2164"/>
          <p:cNvSpPr>
            <a:spLocks noChangeArrowheads="1"/>
          </p:cNvSpPr>
          <p:nvPr/>
        </p:nvSpPr>
        <p:spPr bwMode="auto">
          <a:xfrm>
            <a:off x="2620963" y="2247901"/>
            <a:ext cx="11112" cy="125413"/>
          </a:xfrm>
          <a:prstGeom prst="rect">
            <a:avLst/>
          </a:prstGeom>
          <a:solidFill>
            <a:srgbClr val="007C00"/>
          </a:solidFill>
          <a:ln w="9525">
            <a:noFill/>
            <a:miter lim="800000"/>
            <a:headEnd/>
            <a:tailEnd/>
          </a:ln>
        </p:spPr>
        <p:txBody>
          <a:bodyPr/>
          <a:lstStyle/>
          <a:p>
            <a:pPr>
              <a:defRPr/>
            </a:pPr>
            <a:endParaRPr lang="en-US">
              <a:latin typeface="Arial" charset="0"/>
            </a:endParaRPr>
          </a:p>
        </p:txBody>
      </p:sp>
      <p:sp>
        <p:nvSpPr>
          <p:cNvPr id="627829" name="Rectangle 2165"/>
          <p:cNvSpPr>
            <a:spLocks noChangeArrowheads="1"/>
          </p:cNvSpPr>
          <p:nvPr/>
        </p:nvSpPr>
        <p:spPr bwMode="auto">
          <a:xfrm>
            <a:off x="2632076" y="2247901"/>
            <a:ext cx="11113" cy="125413"/>
          </a:xfrm>
          <a:prstGeom prst="rect">
            <a:avLst/>
          </a:prstGeom>
          <a:solidFill>
            <a:srgbClr val="009100"/>
          </a:solidFill>
          <a:ln w="9525">
            <a:noFill/>
            <a:miter lim="800000"/>
            <a:headEnd/>
            <a:tailEnd/>
          </a:ln>
        </p:spPr>
        <p:txBody>
          <a:bodyPr/>
          <a:lstStyle/>
          <a:p>
            <a:pPr>
              <a:defRPr/>
            </a:pPr>
            <a:endParaRPr lang="en-US">
              <a:latin typeface="Arial" charset="0"/>
            </a:endParaRPr>
          </a:p>
        </p:txBody>
      </p:sp>
      <p:sp>
        <p:nvSpPr>
          <p:cNvPr id="627830" name="Rectangle 2166"/>
          <p:cNvSpPr>
            <a:spLocks noChangeArrowheads="1"/>
          </p:cNvSpPr>
          <p:nvPr/>
        </p:nvSpPr>
        <p:spPr bwMode="auto">
          <a:xfrm>
            <a:off x="2643188" y="2247901"/>
            <a:ext cx="11112" cy="125413"/>
          </a:xfrm>
          <a:prstGeom prst="rect">
            <a:avLst/>
          </a:prstGeom>
          <a:solidFill>
            <a:srgbClr val="00AF00"/>
          </a:solidFill>
          <a:ln w="9525">
            <a:noFill/>
            <a:miter lim="800000"/>
            <a:headEnd/>
            <a:tailEnd/>
          </a:ln>
        </p:spPr>
        <p:txBody>
          <a:bodyPr/>
          <a:lstStyle/>
          <a:p>
            <a:pPr>
              <a:defRPr/>
            </a:pPr>
            <a:endParaRPr lang="en-US">
              <a:latin typeface="Arial" charset="0"/>
            </a:endParaRPr>
          </a:p>
        </p:txBody>
      </p:sp>
      <p:sp>
        <p:nvSpPr>
          <p:cNvPr id="627831" name="Rectangle 2167"/>
          <p:cNvSpPr>
            <a:spLocks noChangeArrowheads="1"/>
          </p:cNvSpPr>
          <p:nvPr/>
        </p:nvSpPr>
        <p:spPr bwMode="auto">
          <a:xfrm>
            <a:off x="2654301" y="2247901"/>
            <a:ext cx="9525" cy="125413"/>
          </a:xfrm>
          <a:prstGeom prst="rect">
            <a:avLst/>
          </a:prstGeom>
          <a:solidFill>
            <a:srgbClr val="00D000"/>
          </a:solidFill>
          <a:ln w="9525">
            <a:noFill/>
            <a:miter lim="800000"/>
            <a:headEnd/>
            <a:tailEnd/>
          </a:ln>
        </p:spPr>
        <p:txBody>
          <a:bodyPr/>
          <a:lstStyle/>
          <a:p>
            <a:pPr>
              <a:defRPr/>
            </a:pPr>
            <a:endParaRPr lang="en-US">
              <a:latin typeface="Arial" charset="0"/>
            </a:endParaRPr>
          </a:p>
        </p:txBody>
      </p:sp>
      <p:sp>
        <p:nvSpPr>
          <p:cNvPr id="627832" name="Rectangle 2168"/>
          <p:cNvSpPr>
            <a:spLocks noChangeArrowheads="1"/>
          </p:cNvSpPr>
          <p:nvPr/>
        </p:nvSpPr>
        <p:spPr bwMode="auto">
          <a:xfrm>
            <a:off x="2663826" y="2247901"/>
            <a:ext cx="11113" cy="125413"/>
          </a:xfrm>
          <a:prstGeom prst="rect">
            <a:avLst/>
          </a:prstGeom>
          <a:solidFill>
            <a:srgbClr val="00EA00"/>
          </a:solidFill>
          <a:ln w="9525">
            <a:noFill/>
            <a:miter lim="800000"/>
            <a:headEnd/>
            <a:tailEnd/>
          </a:ln>
        </p:spPr>
        <p:txBody>
          <a:bodyPr/>
          <a:lstStyle/>
          <a:p>
            <a:pPr>
              <a:defRPr/>
            </a:pPr>
            <a:endParaRPr lang="en-US">
              <a:latin typeface="Arial" charset="0"/>
            </a:endParaRPr>
          </a:p>
        </p:txBody>
      </p:sp>
      <p:sp>
        <p:nvSpPr>
          <p:cNvPr id="627833" name="Rectangle 2169"/>
          <p:cNvSpPr>
            <a:spLocks noChangeArrowheads="1"/>
          </p:cNvSpPr>
          <p:nvPr/>
        </p:nvSpPr>
        <p:spPr bwMode="auto">
          <a:xfrm>
            <a:off x="2674938" y="2247901"/>
            <a:ext cx="11112" cy="125413"/>
          </a:xfrm>
          <a:prstGeom prst="rect">
            <a:avLst/>
          </a:prstGeom>
          <a:solidFill>
            <a:srgbClr val="00F900"/>
          </a:solidFill>
          <a:ln w="9525">
            <a:noFill/>
            <a:miter lim="800000"/>
            <a:headEnd/>
            <a:tailEnd/>
          </a:ln>
        </p:spPr>
        <p:txBody>
          <a:bodyPr/>
          <a:lstStyle/>
          <a:p>
            <a:pPr>
              <a:defRPr/>
            </a:pPr>
            <a:endParaRPr lang="en-US">
              <a:latin typeface="Arial" charset="0"/>
            </a:endParaRPr>
          </a:p>
        </p:txBody>
      </p:sp>
      <p:sp>
        <p:nvSpPr>
          <p:cNvPr id="627834" name="Rectangle 2170"/>
          <p:cNvSpPr>
            <a:spLocks noChangeArrowheads="1"/>
          </p:cNvSpPr>
          <p:nvPr/>
        </p:nvSpPr>
        <p:spPr bwMode="auto">
          <a:xfrm>
            <a:off x="2686051" y="2247901"/>
            <a:ext cx="11113" cy="125413"/>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7835" name="Rectangle 2171"/>
          <p:cNvSpPr>
            <a:spLocks noChangeArrowheads="1"/>
          </p:cNvSpPr>
          <p:nvPr/>
        </p:nvSpPr>
        <p:spPr bwMode="auto">
          <a:xfrm>
            <a:off x="2697164" y="2247901"/>
            <a:ext cx="9525" cy="125413"/>
          </a:xfrm>
          <a:prstGeom prst="rect">
            <a:avLst/>
          </a:prstGeom>
          <a:solidFill>
            <a:srgbClr val="00F900"/>
          </a:solidFill>
          <a:ln w="9525">
            <a:noFill/>
            <a:miter lim="800000"/>
            <a:headEnd/>
            <a:tailEnd/>
          </a:ln>
        </p:spPr>
        <p:txBody>
          <a:bodyPr/>
          <a:lstStyle/>
          <a:p>
            <a:pPr>
              <a:defRPr/>
            </a:pPr>
            <a:endParaRPr lang="en-US">
              <a:latin typeface="Arial" charset="0"/>
            </a:endParaRPr>
          </a:p>
        </p:txBody>
      </p:sp>
      <p:sp>
        <p:nvSpPr>
          <p:cNvPr id="627836" name="Rectangle 2172"/>
          <p:cNvSpPr>
            <a:spLocks noChangeArrowheads="1"/>
          </p:cNvSpPr>
          <p:nvPr/>
        </p:nvSpPr>
        <p:spPr bwMode="auto">
          <a:xfrm>
            <a:off x="2706688" y="2247901"/>
            <a:ext cx="11112" cy="125413"/>
          </a:xfrm>
          <a:prstGeom prst="rect">
            <a:avLst/>
          </a:prstGeom>
          <a:solidFill>
            <a:srgbClr val="00EA00"/>
          </a:solidFill>
          <a:ln w="9525">
            <a:noFill/>
            <a:miter lim="800000"/>
            <a:headEnd/>
            <a:tailEnd/>
          </a:ln>
        </p:spPr>
        <p:txBody>
          <a:bodyPr/>
          <a:lstStyle/>
          <a:p>
            <a:pPr>
              <a:defRPr/>
            </a:pPr>
            <a:endParaRPr lang="en-US">
              <a:latin typeface="Arial" charset="0"/>
            </a:endParaRPr>
          </a:p>
        </p:txBody>
      </p:sp>
      <p:sp>
        <p:nvSpPr>
          <p:cNvPr id="627837" name="Rectangle 2173"/>
          <p:cNvSpPr>
            <a:spLocks noChangeArrowheads="1"/>
          </p:cNvSpPr>
          <p:nvPr/>
        </p:nvSpPr>
        <p:spPr bwMode="auto">
          <a:xfrm>
            <a:off x="2717801" y="2247901"/>
            <a:ext cx="11113" cy="125413"/>
          </a:xfrm>
          <a:prstGeom prst="rect">
            <a:avLst/>
          </a:prstGeom>
          <a:solidFill>
            <a:srgbClr val="00D000"/>
          </a:solidFill>
          <a:ln w="9525">
            <a:noFill/>
            <a:miter lim="800000"/>
            <a:headEnd/>
            <a:tailEnd/>
          </a:ln>
        </p:spPr>
        <p:txBody>
          <a:bodyPr/>
          <a:lstStyle/>
          <a:p>
            <a:pPr>
              <a:defRPr/>
            </a:pPr>
            <a:endParaRPr lang="en-US">
              <a:latin typeface="Arial" charset="0"/>
            </a:endParaRPr>
          </a:p>
        </p:txBody>
      </p:sp>
      <p:sp>
        <p:nvSpPr>
          <p:cNvPr id="627838" name="Rectangle 2174"/>
          <p:cNvSpPr>
            <a:spLocks noChangeArrowheads="1"/>
          </p:cNvSpPr>
          <p:nvPr/>
        </p:nvSpPr>
        <p:spPr bwMode="auto">
          <a:xfrm>
            <a:off x="2728913" y="2247901"/>
            <a:ext cx="11112" cy="125413"/>
          </a:xfrm>
          <a:prstGeom prst="rect">
            <a:avLst/>
          </a:prstGeom>
          <a:solidFill>
            <a:srgbClr val="00AF00"/>
          </a:solidFill>
          <a:ln w="9525">
            <a:noFill/>
            <a:miter lim="800000"/>
            <a:headEnd/>
            <a:tailEnd/>
          </a:ln>
        </p:spPr>
        <p:txBody>
          <a:bodyPr/>
          <a:lstStyle/>
          <a:p>
            <a:pPr>
              <a:defRPr/>
            </a:pPr>
            <a:endParaRPr lang="en-US">
              <a:latin typeface="Arial" charset="0"/>
            </a:endParaRPr>
          </a:p>
        </p:txBody>
      </p:sp>
      <p:sp>
        <p:nvSpPr>
          <p:cNvPr id="627839" name="Rectangle 2175"/>
          <p:cNvSpPr>
            <a:spLocks noChangeArrowheads="1"/>
          </p:cNvSpPr>
          <p:nvPr/>
        </p:nvSpPr>
        <p:spPr bwMode="auto">
          <a:xfrm>
            <a:off x="2740026" y="2247901"/>
            <a:ext cx="11113" cy="125413"/>
          </a:xfrm>
          <a:prstGeom prst="rect">
            <a:avLst/>
          </a:prstGeom>
          <a:solidFill>
            <a:srgbClr val="009100"/>
          </a:solidFill>
          <a:ln w="9525">
            <a:noFill/>
            <a:miter lim="800000"/>
            <a:headEnd/>
            <a:tailEnd/>
          </a:ln>
        </p:spPr>
        <p:txBody>
          <a:bodyPr/>
          <a:lstStyle/>
          <a:p>
            <a:pPr>
              <a:defRPr/>
            </a:pPr>
            <a:endParaRPr lang="en-US">
              <a:latin typeface="Arial" charset="0"/>
            </a:endParaRPr>
          </a:p>
        </p:txBody>
      </p:sp>
      <p:sp>
        <p:nvSpPr>
          <p:cNvPr id="627840" name="Rectangle 2176"/>
          <p:cNvSpPr>
            <a:spLocks noChangeArrowheads="1"/>
          </p:cNvSpPr>
          <p:nvPr/>
        </p:nvSpPr>
        <p:spPr bwMode="auto">
          <a:xfrm>
            <a:off x="2751139" y="2247901"/>
            <a:ext cx="9525" cy="125413"/>
          </a:xfrm>
          <a:prstGeom prst="rect">
            <a:avLst/>
          </a:prstGeom>
          <a:solidFill>
            <a:srgbClr val="007C00"/>
          </a:solidFill>
          <a:ln w="9525">
            <a:noFill/>
            <a:miter lim="800000"/>
            <a:headEnd/>
            <a:tailEnd/>
          </a:ln>
        </p:spPr>
        <p:txBody>
          <a:bodyPr/>
          <a:lstStyle/>
          <a:p>
            <a:pPr>
              <a:defRPr/>
            </a:pPr>
            <a:endParaRPr lang="en-US">
              <a:latin typeface="Arial" charset="0"/>
            </a:endParaRPr>
          </a:p>
        </p:txBody>
      </p:sp>
      <p:sp>
        <p:nvSpPr>
          <p:cNvPr id="627841" name="Rectangle 2177"/>
          <p:cNvSpPr>
            <a:spLocks noChangeArrowheads="1"/>
          </p:cNvSpPr>
          <p:nvPr/>
        </p:nvSpPr>
        <p:spPr bwMode="auto">
          <a:xfrm>
            <a:off x="2620963" y="2247901"/>
            <a:ext cx="139700" cy="125413"/>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842" name="Rectangle 2178"/>
          <p:cNvSpPr>
            <a:spLocks noChangeArrowheads="1"/>
          </p:cNvSpPr>
          <p:nvPr/>
        </p:nvSpPr>
        <p:spPr bwMode="auto">
          <a:xfrm>
            <a:off x="2825751" y="2190751"/>
            <a:ext cx="1400175" cy="244475"/>
          </a:xfrm>
          <a:prstGeom prst="rect">
            <a:avLst/>
          </a:prstGeom>
          <a:noFill/>
          <a:ln w="9525">
            <a:noFill/>
            <a:miter lim="800000"/>
            <a:headEnd/>
            <a:tailEnd/>
          </a:ln>
        </p:spPr>
        <p:txBody>
          <a:bodyPr wrap="none" lIns="0" tIns="0" rIns="0" bIns="0">
            <a:spAutoFit/>
          </a:bodyPr>
          <a:lstStyle/>
          <a:p>
            <a:pPr>
              <a:defRPr/>
            </a:pPr>
            <a:r>
              <a:rPr lang="en-US" sz="1600" b="1">
                <a:solidFill>
                  <a:srgbClr val="FFFFFF"/>
                </a:solidFill>
                <a:latin typeface="Arial" charset="0"/>
              </a:rPr>
              <a:t>North America</a:t>
            </a:r>
            <a:endParaRPr lang="en-US">
              <a:effectLst>
                <a:outerShdw blurRad="38100" dist="38100" dir="2700000" algn="tl">
                  <a:srgbClr val="000000"/>
                </a:outerShdw>
              </a:effectLst>
              <a:latin typeface="Arial" charset="0"/>
            </a:endParaRPr>
          </a:p>
        </p:txBody>
      </p:sp>
      <p:grpSp>
        <p:nvGrpSpPr>
          <p:cNvPr id="86142" name="Group 2210"/>
          <p:cNvGrpSpPr>
            <a:grpSpLocks/>
          </p:cNvGrpSpPr>
          <p:nvPr/>
        </p:nvGrpSpPr>
        <p:grpSpPr bwMode="auto">
          <a:xfrm>
            <a:off x="2394802" y="5072082"/>
            <a:ext cx="8351516" cy="533402"/>
            <a:chOff x="761" y="3219"/>
            <a:chExt cx="4657" cy="336"/>
          </a:xfrm>
        </p:grpSpPr>
        <p:sp>
          <p:nvSpPr>
            <p:cNvPr id="627875" name="Rectangle 2211"/>
            <p:cNvSpPr>
              <a:spLocks noChangeArrowheads="1"/>
            </p:cNvSpPr>
            <p:nvPr/>
          </p:nvSpPr>
          <p:spPr bwMode="auto">
            <a:xfrm rot="18840000">
              <a:off x="676" y="3313"/>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1982</a:t>
              </a:r>
              <a:endParaRPr lang="en-US">
                <a:effectLst>
                  <a:outerShdw blurRad="38100" dist="38100" dir="2700000" algn="tl">
                    <a:srgbClr val="000000"/>
                  </a:outerShdw>
                </a:effectLst>
                <a:latin typeface="Arial" charset="0"/>
              </a:endParaRPr>
            </a:p>
          </p:txBody>
        </p:sp>
        <p:sp>
          <p:nvSpPr>
            <p:cNvPr id="627876" name="Rectangle 2212"/>
            <p:cNvSpPr>
              <a:spLocks noChangeArrowheads="1"/>
            </p:cNvSpPr>
            <p:nvPr/>
          </p:nvSpPr>
          <p:spPr bwMode="auto">
            <a:xfrm rot="18840000">
              <a:off x="857" y="3304"/>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1983</a:t>
              </a:r>
              <a:endParaRPr lang="en-US">
                <a:effectLst>
                  <a:outerShdw blurRad="38100" dist="38100" dir="2700000" algn="tl">
                    <a:srgbClr val="000000"/>
                  </a:outerShdw>
                </a:effectLst>
                <a:latin typeface="Arial" charset="0"/>
              </a:endParaRPr>
            </a:p>
          </p:txBody>
        </p:sp>
        <p:sp>
          <p:nvSpPr>
            <p:cNvPr id="627877" name="Rectangle 2213"/>
            <p:cNvSpPr>
              <a:spLocks noChangeArrowheads="1"/>
            </p:cNvSpPr>
            <p:nvPr/>
          </p:nvSpPr>
          <p:spPr bwMode="auto">
            <a:xfrm rot="18840000">
              <a:off x="1015" y="3313"/>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1984</a:t>
              </a:r>
              <a:endParaRPr lang="en-US">
                <a:effectLst>
                  <a:outerShdw blurRad="38100" dist="38100" dir="2700000" algn="tl">
                    <a:srgbClr val="000000"/>
                  </a:outerShdw>
                </a:effectLst>
                <a:latin typeface="Arial" charset="0"/>
              </a:endParaRPr>
            </a:p>
          </p:txBody>
        </p:sp>
        <p:sp>
          <p:nvSpPr>
            <p:cNvPr id="627878" name="Rectangle 2214"/>
            <p:cNvSpPr>
              <a:spLocks noChangeArrowheads="1"/>
            </p:cNvSpPr>
            <p:nvPr/>
          </p:nvSpPr>
          <p:spPr bwMode="auto">
            <a:xfrm rot="18840000">
              <a:off x="1200" y="3314"/>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1985</a:t>
              </a:r>
              <a:endParaRPr lang="en-US">
                <a:effectLst>
                  <a:outerShdw blurRad="38100" dist="38100" dir="2700000" algn="tl">
                    <a:srgbClr val="000000"/>
                  </a:outerShdw>
                </a:effectLst>
                <a:latin typeface="Arial" charset="0"/>
              </a:endParaRPr>
            </a:p>
          </p:txBody>
        </p:sp>
        <p:sp>
          <p:nvSpPr>
            <p:cNvPr id="627879" name="Rectangle 2215"/>
            <p:cNvSpPr>
              <a:spLocks noChangeArrowheads="1"/>
            </p:cNvSpPr>
            <p:nvPr/>
          </p:nvSpPr>
          <p:spPr bwMode="auto">
            <a:xfrm rot="18840000">
              <a:off x="1380" y="3313"/>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1986</a:t>
              </a:r>
              <a:endParaRPr lang="en-US">
                <a:effectLst>
                  <a:outerShdw blurRad="38100" dist="38100" dir="2700000" algn="tl">
                    <a:srgbClr val="000000"/>
                  </a:outerShdw>
                </a:effectLst>
                <a:latin typeface="Arial" charset="0"/>
              </a:endParaRPr>
            </a:p>
          </p:txBody>
        </p:sp>
        <p:sp>
          <p:nvSpPr>
            <p:cNvPr id="627880" name="Rectangle 2216"/>
            <p:cNvSpPr>
              <a:spLocks noChangeArrowheads="1"/>
            </p:cNvSpPr>
            <p:nvPr/>
          </p:nvSpPr>
          <p:spPr bwMode="auto">
            <a:xfrm rot="18840000">
              <a:off x="1562" y="3315"/>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1987</a:t>
              </a:r>
              <a:endParaRPr lang="en-US">
                <a:effectLst>
                  <a:outerShdw blurRad="38100" dist="38100" dir="2700000" algn="tl">
                    <a:srgbClr val="000000"/>
                  </a:outerShdw>
                </a:effectLst>
                <a:latin typeface="Arial" charset="0"/>
              </a:endParaRPr>
            </a:p>
          </p:txBody>
        </p:sp>
        <p:sp>
          <p:nvSpPr>
            <p:cNvPr id="627881" name="Rectangle 2217"/>
            <p:cNvSpPr>
              <a:spLocks noChangeArrowheads="1"/>
            </p:cNvSpPr>
            <p:nvPr/>
          </p:nvSpPr>
          <p:spPr bwMode="auto">
            <a:xfrm rot="18840000">
              <a:off x="1744" y="3313"/>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1988</a:t>
              </a:r>
              <a:endParaRPr lang="en-US">
                <a:effectLst>
                  <a:outerShdw blurRad="38100" dist="38100" dir="2700000" algn="tl">
                    <a:srgbClr val="000000"/>
                  </a:outerShdw>
                </a:effectLst>
                <a:latin typeface="Arial" charset="0"/>
              </a:endParaRPr>
            </a:p>
          </p:txBody>
        </p:sp>
        <p:sp>
          <p:nvSpPr>
            <p:cNvPr id="627882" name="Rectangle 2218"/>
            <p:cNvSpPr>
              <a:spLocks noChangeArrowheads="1"/>
            </p:cNvSpPr>
            <p:nvPr/>
          </p:nvSpPr>
          <p:spPr bwMode="auto">
            <a:xfrm rot="18840000">
              <a:off x="1925" y="3317"/>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1989</a:t>
              </a:r>
              <a:endParaRPr lang="en-US">
                <a:effectLst>
                  <a:outerShdw blurRad="38100" dist="38100" dir="2700000" algn="tl">
                    <a:srgbClr val="000000"/>
                  </a:outerShdw>
                </a:effectLst>
                <a:latin typeface="Arial" charset="0"/>
              </a:endParaRPr>
            </a:p>
          </p:txBody>
        </p:sp>
        <p:sp>
          <p:nvSpPr>
            <p:cNvPr id="627883" name="Rectangle 2219"/>
            <p:cNvSpPr>
              <a:spLocks noChangeArrowheads="1"/>
            </p:cNvSpPr>
            <p:nvPr/>
          </p:nvSpPr>
          <p:spPr bwMode="auto">
            <a:xfrm rot="18840000">
              <a:off x="2107" y="3313"/>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1990</a:t>
              </a:r>
              <a:endParaRPr lang="en-US">
                <a:effectLst>
                  <a:outerShdw blurRad="38100" dist="38100" dir="2700000" algn="tl">
                    <a:srgbClr val="000000"/>
                  </a:outerShdw>
                </a:effectLst>
                <a:latin typeface="Arial" charset="0"/>
              </a:endParaRPr>
            </a:p>
          </p:txBody>
        </p:sp>
        <p:sp>
          <p:nvSpPr>
            <p:cNvPr id="627884" name="Rectangle 2220"/>
            <p:cNvSpPr>
              <a:spLocks noChangeArrowheads="1"/>
            </p:cNvSpPr>
            <p:nvPr/>
          </p:nvSpPr>
          <p:spPr bwMode="auto">
            <a:xfrm rot="18840000">
              <a:off x="2288" y="3313"/>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1991</a:t>
              </a:r>
              <a:endParaRPr lang="en-US">
                <a:effectLst>
                  <a:outerShdw blurRad="38100" dist="38100" dir="2700000" algn="tl">
                    <a:srgbClr val="000000"/>
                  </a:outerShdw>
                </a:effectLst>
                <a:latin typeface="Arial" charset="0"/>
              </a:endParaRPr>
            </a:p>
          </p:txBody>
        </p:sp>
        <p:sp>
          <p:nvSpPr>
            <p:cNvPr id="627885" name="Rectangle 2221"/>
            <p:cNvSpPr>
              <a:spLocks noChangeArrowheads="1"/>
            </p:cNvSpPr>
            <p:nvPr/>
          </p:nvSpPr>
          <p:spPr bwMode="auto">
            <a:xfrm rot="18840000">
              <a:off x="2469" y="3313"/>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1992</a:t>
              </a:r>
              <a:endParaRPr lang="en-US">
                <a:effectLst>
                  <a:outerShdw blurRad="38100" dist="38100" dir="2700000" algn="tl">
                    <a:srgbClr val="000000"/>
                  </a:outerShdw>
                </a:effectLst>
                <a:latin typeface="Arial" charset="0"/>
              </a:endParaRPr>
            </a:p>
          </p:txBody>
        </p:sp>
        <p:sp>
          <p:nvSpPr>
            <p:cNvPr id="627886" name="Rectangle 2222"/>
            <p:cNvSpPr>
              <a:spLocks noChangeArrowheads="1"/>
            </p:cNvSpPr>
            <p:nvPr/>
          </p:nvSpPr>
          <p:spPr bwMode="auto">
            <a:xfrm rot="18840000">
              <a:off x="2650" y="3317"/>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1993</a:t>
              </a:r>
              <a:endParaRPr lang="en-US">
                <a:effectLst>
                  <a:outerShdw blurRad="38100" dist="38100" dir="2700000" algn="tl">
                    <a:srgbClr val="000000"/>
                  </a:outerShdw>
                </a:effectLst>
                <a:latin typeface="Arial" charset="0"/>
              </a:endParaRPr>
            </a:p>
          </p:txBody>
        </p:sp>
        <p:sp>
          <p:nvSpPr>
            <p:cNvPr id="627887" name="Rectangle 2223"/>
            <p:cNvSpPr>
              <a:spLocks noChangeArrowheads="1"/>
            </p:cNvSpPr>
            <p:nvPr/>
          </p:nvSpPr>
          <p:spPr bwMode="auto">
            <a:xfrm rot="18840000">
              <a:off x="2869" y="3233"/>
              <a:ext cx="248" cy="309"/>
            </a:xfrm>
            <a:prstGeom prst="rect">
              <a:avLst/>
            </a:prstGeom>
            <a:noFill/>
            <a:ln w="9525">
              <a:noFill/>
              <a:miter lim="800000"/>
              <a:headEnd/>
              <a:tailEnd/>
            </a:ln>
          </p:spPr>
          <p:txBody>
            <a:bodyPr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1994</a:t>
              </a:r>
              <a:endParaRPr lang="en-US">
                <a:effectLst>
                  <a:outerShdw blurRad="38100" dist="38100" dir="2700000" algn="tl">
                    <a:srgbClr val="000000"/>
                  </a:outerShdw>
                </a:effectLst>
                <a:latin typeface="Arial" charset="0"/>
              </a:endParaRPr>
            </a:p>
          </p:txBody>
        </p:sp>
        <p:sp>
          <p:nvSpPr>
            <p:cNvPr id="627888" name="Rectangle 2224"/>
            <p:cNvSpPr>
              <a:spLocks noChangeArrowheads="1"/>
            </p:cNvSpPr>
            <p:nvPr/>
          </p:nvSpPr>
          <p:spPr bwMode="auto">
            <a:xfrm rot="18840000">
              <a:off x="3005" y="3315"/>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1995</a:t>
              </a:r>
              <a:endParaRPr lang="en-US">
                <a:effectLst>
                  <a:outerShdw blurRad="38100" dist="38100" dir="2700000" algn="tl">
                    <a:srgbClr val="000000"/>
                  </a:outerShdw>
                </a:effectLst>
                <a:latin typeface="Arial" charset="0"/>
              </a:endParaRPr>
            </a:p>
          </p:txBody>
        </p:sp>
        <p:sp>
          <p:nvSpPr>
            <p:cNvPr id="627889" name="Rectangle 2225"/>
            <p:cNvSpPr>
              <a:spLocks noChangeArrowheads="1"/>
            </p:cNvSpPr>
            <p:nvPr/>
          </p:nvSpPr>
          <p:spPr bwMode="auto">
            <a:xfrm rot="18840000">
              <a:off x="3186" y="3313"/>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1996</a:t>
              </a:r>
              <a:endParaRPr lang="en-US">
                <a:effectLst>
                  <a:outerShdw blurRad="38100" dist="38100" dir="2700000" algn="tl">
                    <a:srgbClr val="000000"/>
                  </a:outerShdw>
                </a:effectLst>
                <a:latin typeface="Arial" charset="0"/>
              </a:endParaRPr>
            </a:p>
          </p:txBody>
        </p:sp>
        <p:sp>
          <p:nvSpPr>
            <p:cNvPr id="627890" name="Rectangle 2226"/>
            <p:cNvSpPr>
              <a:spLocks noChangeArrowheads="1"/>
            </p:cNvSpPr>
            <p:nvPr/>
          </p:nvSpPr>
          <p:spPr bwMode="auto">
            <a:xfrm rot="18840000">
              <a:off x="3368" y="3315"/>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1997</a:t>
              </a:r>
              <a:endParaRPr lang="en-US">
                <a:effectLst>
                  <a:outerShdw blurRad="38100" dist="38100" dir="2700000" algn="tl">
                    <a:srgbClr val="000000"/>
                  </a:outerShdw>
                </a:effectLst>
                <a:latin typeface="Arial" charset="0"/>
              </a:endParaRPr>
            </a:p>
          </p:txBody>
        </p:sp>
        <p:sp>
          <p:nvSpPr>
            <p:cNvPr id="627891" name="Rectangle 2227"/>
            <p:cNvSpPr>
              <a:spLocks noChangeArrowheads="1"/>
            </p:cNvSpPr>
            <p:nvPr/>
          </p:nvSpPr>
          <p:spPr bwMode="auto">
            <a:xfrm rot="18840000">
              <a:off x="3549" y="3315"/>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1998</a:t>
              </a:r>
              <a:endParaRPr lang="en-US">
                <a:effectLst>
                  <a:outerShdw blurRad="38100" dist="38100" dir="2700000" algn="tl">
                    <a:srgbClr val="000000"/>
                  </a:outerShdw>
                </a:effectLst>
                <a:latin typeface="Arial" charset="0"/>
              </a:endParaRPr>
            </a:p>
          </p:txBody>
        </p:sp>
        <p:sp>
          <p:nvSpPr>
            <p:cNvPr id="627892" name="Rectangle 2228"/>
            <p:cNvSpPr>
              <a:spLocks noChangeArrowheads="1"/>
            </p:cNvSpPr>
            <p:nvPr/>
          </p:nvSpPr>
          <p:spPr bwMode="auto">
            <a:xfrm rot="18840000">
              <a:off x="3730" y="3315"/>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1999</a:t>
              </a:r>
              <a:endParaRPr lang="en-US">
                <a:effectLst>
                  <a:outerShdw blurRad="38100" dist="38100" dir="2700000" algn="tl">
                    <a:srgbClr val="000000"/>
                  </a:outerShdw>
                </a:effectLst>
                <a:latin typeface="Arial" charset="0"/>
              </a:endParaRPr>
            </a:p>
          </p:txBody>
        </p:sp>
        <p:sp>
          <p:nvSpPr>
            <p:cNvPr id="627893" name="Rectangle 2229"/>
            <p:cNvSpPr>
              <a:spLocks noChangeArrowheads="1"/>
            </p:cNvSpPr>
            <p:nvPr/>
          </p:nvSpPr>
          <p:spPr bwMode="auto">
            <a:xfrm rot="18840000">
              <a:off x="3908" y="3315"/>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2000</a:t>
              </a:r>
              <a:endParaRPr lang="en-US">
                <a:effectLst>
                  <a:outerShdw blurRad="38100" dist="38100" dir="2700000" algn="tl">
                    <a:srgbClr val="000000"/>
                  </a:outerShdw>
                </a:effectLst>
                <a:latin typeface="Arial" charset="0"/>
              </a:endParaRPr>
            </a:p>
          </p:txBody>
        </p:sp>
        <p:sp>
          <p:nvSpPr>
            <p:cNvPr id="627894" name="Rectangle 2230"/>
            <p:cNvSpPr>
              <a:spLocks noChangeArrowheads="1"/>
            </p:cNvSpPr>
            <p:nvPr/>
          </p:nvSpPr>
          <p:spPr bwMode="auto">
            <a:xfrm rot="18840000">
              <a:off x="4091" y="3313"/>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2001</a:t>
              </a:r>
              <a:endParaRPr lang="en-US">
                <a:effectLst>
                  <a:outerShdw blurRad="38100" dist="38100" dir="2700000" algn="tl">
                    <a:srgbClr val="000000"/>
                  </a:outerShdw>
                </a:effectLst>
                <a:latin typeface="Arial" charset="0"/>
              </a:endParaRPr>
            </a:p>
          </p:txBody>
        </p:sp>
        <p:sp>
          <p:nvSpPr>
            <p:cNvPr id="627895" name="Rectangle 2231"/>
            <p:cNvSpPr>
              <a:spLocks noChangeArrowheads="1"/>
            </p:cNvSpPr>
            <p:nvPr/>
          </p:nvSpPr>
          <p:spPr bwMode="auto">
            <a:xfrm rot="18840000">
              <a:off x="4270" y="3317"/>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2002</a:t>
              </a:r>
              <a:endParaRPr lang="en-US">
                <a:effectLst>
                  <a:outerShdw blurRad="38100" dist="38100" dir="2700000" algn="tl">
                    <a:srgbClr val="000000"/>
                  </a:outerShdw>
                </a:effectLst>
                <a:latin typeface="Arial" charset="0"/>
              </a:endParaRPr>
            </a:p>
          </p:txBody>
        </p:sp>
        <p:sp>
          <p:nvSpPr>
            <p:cNvPr id="627896" name="Rectangle 2232"/>
            <p:cNvSpPr>
              <a:spLocks noChangeArrowheads="1"/>
            </p:cNvSpPr>
            <p:nvPr/>
          </p:nvSpPr>
          <p:spPr bwMode="auto">
            <a:xfrm rot="18840000">
              <a:off x="4452" y="3314"/>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2003</a:t>
              </a:r>
              <a:endParaRPr lang="en-US">
                <a:effectLst>
                  <a:outerShdw blurRad="38100" dist="38100" dir="2700000" algn="tl">
                    <a:srgbClr val="000000"/>
                  </a:outerShdw>
                </a:effectLst>
                <a:latin typeface="Arial" charset="0"/>
              </a:endParaRPr>
            </a:p>
          </p:txBody>
        </p:sp>
        <p:sp>
          <p:nvSpPr>
            <p:cNvPr id="627897" name="Rectangle 2233"/>
            <p:cNvSpPr>
              <a:spLocks noChangeArrowheads="1"/>
            </p:cNvSpPr>
            <p:nvPr/>
          </p:nvSpPr>
          <p:spPr bwMode="auto">
            <a:xfrm rot="18840000">
              <a:off x="4636" y="3313"/>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2004</a:t>
              </a:r>
              <a:endParaRPr lang="en-US">
                <a:effectLst>
                  <a:outerShdw blurRad="38100" dist="38100" dir="2700000" algn="tl">
                    <a:srgbClr val="000000"/>
                  </a:outerShdw>
                </a:effectLst>
                <a:latin typeface="Arial" charset="0"/>
              </a:endParaRPr>
            </a:p>
          </p:txBody>
        </p:sp>
        <p:sp>
          <p:nvSpPr>
            <p:cNvPr id="627898" name="Rectangle 2234"/>
            <p:cNvSpPr>
              <a:spLocks noChangeArrowheads="1"/>
            </p:cNvSpPr>
            <p:nvPr/>
          </p:nvSpPr>
          <p:spPr bwMode="auto">
            <a:xfrm rot="18840000">
              <a:off x="4817" y="3317"/>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2005</a:t>
              </a:r>
              <a:endParaRPr lang="en-US">
                <a:effectLst>
                  <a:outerShdw blurRad="38100" dist="38100" dir="2700000" algn="tl">
                    <a:srgbClr val="000000"/>
                  </a:outerShdw>
                </a:effectLst>
                <a:latin typeface="Arial" charset="0"/>
              </a:endParaRPr>
            </a:p>
          </p:txBody>
        </p:sp>
        <p:sp>
          <p:nvSpPr>
            <p:cNvPr id="627899" name="Rectangle 2235"/>
            <p:cNvSpPr>
              <a:spLocks noChangeArrowheads="1"/>
            </p:cNvSpPr>
            <p:nvPr/>
          </p:nvSpPr>
          <p:spPr bwMode="auto">
            <a:xfrm rot="18840000">
              <a:off x="4998" y="3314"/>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2006</a:t>
              </a:r>
              <a:endParaRPr lang="en-US">
                <a:effectLst>
                  <a:outerShdw blurRad="38100" dist="38100" dir="2700000" algn="tl">
                    <a:srgbClr val="000000"/>
                  </a:outerShdw>
                </a:effectLst>
                <a:latin typeface="Arial" charset="0"/>
              </a:endParaRPr>
            </a:p>
          </p:txBody>
        </p:sp>
        <p:sp>
          <p:nvSpPr>
            <p:cNvPr id="627900" name="Rectangle 2236"/>
            <p:cNvSpPr>
              <a:spLocks noChangeArrowheads="1"/>
            </p:cNvSpPr>
            <p:nvPr/>
          </p:nvSpPr>
          <p:spPr bwMode="auto">
            <a:xfrm rot="18840000">
              <a:off x="5179" y="3317"/>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2007</a:t>
              </a:r>
              <a:endParaRPr lang="en-US">
                <a:effectLst>
                  <a:outerShdw blurRad="38100" dist="38100" dir="2700000" algn="tl">
                    <a:srgbClr val="000000"/>
                  </a:outerShdw>
                </a:effectLst>
                <a:latin typeface="Arial" charset="0"/>
              </a:endParaRPr>
            </a:p>
          </p:txBody>
        </p:sp>
      </p:grpSp>
    </p:spTree>
    <p:extLst>
      <p:ext uri="{BB962C8B-B14F-4D97-AF65-F5344CB8AC3E}">
        <p14:creationId xmlns:p14="http://schemas.microsoft.com/office/powerpoint/2010/main" val="2625563106"/>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71D4D-33B5-4952-A60B-51D1E6CE9D10}"/>
              </a:ext>
            </a:extLst>
          </p:cNvPr>
          <p:cNvSpPr>
            <a:spLocks noGrp="1"/>
          </p:cNvSpPr>
          <p:nvPr>
            <p:ph type="title"/>
          </p:nvPr>
        </p:nvSpPr>
        <p:spPr>
          <a:xfrm>
            <a:off x="677334" y="697652"/>
            <a:ext cx="8596668" cy="1212139"/>
          </a:xfrm>
        </p:spPr>
        <p:txBody>
          <a:bodyPr/>
          <a:lstStyle/>
          <a:p>
            <a:endParaRPr lang="en-US"/>
          </a:p>
        </p:txBody>
      </p:sp>
      <p:pic>
        <p:nvPicPr>
          <p:cNvPr id="3074" name="Picture 2">
            <a:extLst>
              <a:ext uri="{FF2B5EF4-FFF2-40B4-BE49-F238E27FC236}">
                <a16:creationId xmlns:a16="http://schemas.microsoft.com/office/drawing/2014/main" id="{2ECA39BF-8928-428D-B856-10C4D6BD9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457200"/>
            <a:ext cx="11715750" cy="629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86414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47695" y="624835"/>
            <a:ext cx="4851587" cy="564748"/>
          </a:xfrm>
          <a:prstGeom prst="rect">
            <a:avLst/>
          </a:prstGeom>
        </p:spPr>
        <p:txBody>
          <a:bodyPr vert="horz" wrap="square" lIns="0" tIns="10646" rIns="0" bIns="0" rtlCol="0" anchor="t">
            <a:spAutoFit/>
          </a:bodyPr>
          <a:lstStyle/>
          <a:p>
            <a:pPr marL="11206">
              <a:spcBef>
                <a:spcPts val="84"/>
              </a:spcBef>
            </a:pPr>
            <a:r>
              <a:rPr spc="-9" dirty="0"/>
              <a:t>Proposed Statuses</a:t>
            </a:r>
            <a:r>
              <a:rPr dirty="0"/>
              <a:t> </a:t>
            </a:r>
            <a:r>
              <a:rPr spc="-4" dirty="0"/>
              <a:t>1-3</a:t>
            </a:r>
          </a:p>
        </p:txBody>
      </p:sp>
      <p:sp>
        <p:nvSpPr>
          <p:cNvPr id="21" name="object 21"/>
          <p:cNvSpPr txBox="1">
            <a:spLocks noGrp="1"/>
          </p:cNvSpPr>
          <p:nvPr>
            <p:ph type="ftr" sz="quarter" idx="11"/>
          </p:nvPr>
        </p:nvSpPr>
        <p:spPr>
          <a:prstGeom prst="rect">
            <a:avLst/>
          </a:prstGeom>
        </p:spPr>
        <p:txBody>
          <a:bodyPr vert="horz" wrap="square" lIns="0" tIns="0" rIns="0" bIns="0" rtlCol="0">
            <a:spAutoFit/>
          </a:bodyPr>
          <a:lstStyle>
            <a:defPPr>
              <a:defRPr lang="en-US"/>
            </a:defPPr>
            <a:lvl1pPr marL="0" algn="l" defTabSz="914400" rtl="0" eaLnBrk="1" latinLnBrk="0" hangingPunct="1">
              <a:defRPr sz="6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06">
              <a:lnSpc>
                <a:spcPts val="604"/>
              </a:lnSpc>
            </a:pPr>
            <a:r>
              <a:rPr lang="en-US"/>
              <a:t>© </a:t>
            </a:r>
            <a:r>
              <a:rPr lang="en-US" spc="-5"/>
              <a:t>2016</a:t>
            </a:r>
            <a:r>
              <a:rPr lang="en-US" spc="-70"/>
              <a:t> </a:t>
            </a:r>
            <a:r>
              <a:rPr lang="en-US" spc="-5"/>
              <a:t>AST</a:t>
            </a:r>
            <a:endParaRPr spc="-4" dirty="0"/>
          </a:p>
        </p:txBody>
      </p:sp>
      <p:sp>
        <p:nvSpPr>
          <p:cNvPr id="20" name="object 20"/>
          <p:cNvSpPr txBox="1">
            <a:spLocks noGrp="1"/>
          </p:cNvSpPr>
          <p:nvPr>
            <p:ph type="sldNum" sz="quarter" idx="12"/>
          </p:nvPr>
        </p:nvSpPr>
        <p:spPr>
          <a:prstGeom prst="rect">
            <a:avLst/>
          </a:prstGeom>
        </p:spPr>
        <p:txBody>
          <a:bodyPr vert="horz" wrap="square" lIns="0" tIns="0" rIns="0" bIns="0" rtlCol="0">
            <a:spAutoFit/>
          </a:bodyPr>
          <a:lstStyle>
            <a:defPPr>
              <a:defRPr lang="en-US"/>
            </a:defPPr>
            <a:lvl1pPr marL="0" algn="l" defTabSz="914400" rtl="0" eaLnBrk="1" latinLnBrk="0" hangingPunct="1">
              <a:defRPr sz="1050" b="0" i="0" kern="1200">
                <a:solidFill>
                  <a:srgbClr val="898989"/>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125"/>
              </a:lnSpc>
            </a:pPr>
            <a:fld id="{81D60167-4931-47E6-BA6A-407CBD079E47}" type="slidenum">
              <a:rPr lang="en-US" smtClean="0"/>
              <a:pPr marL="25400">
                <a:lnSpc>
                  <a:spcPts val="1125"/>
                </a:lnSpc>
              </a:pPr>
              <a:t>147</a:t>
            </a:fld>
            <a:endParaRPr dirty="0"/>
          </a:p>
        </p:txBody>
      </p:sp>
      <p:sp>
        <p:nvSpPr>
          <p:cNvPr id="3" name="object 3"/>
          <p:cNvSpPr/>
          <p:nvPr/>
        </p:nvSpPr>
        <p:spPr>
          <a:xfrm>
            <a:off x="2317370" y="1783080"/>
            <a:ext cx="616324" cy="274544"/>
          </a:xfrm>
          <a:custGeom>
            <a:avLst/>
            <a:gdLst/>
            <a:ahLst/>
            <a:cxnLst/>
            <a:rect l="l" t="t" r="r" b="b"/>
            <a:pathLst>
              <a:path w="698500" h="311150">
                <a:moveTo>
                  <a:pt x="0" y="0"/>
                </a:moveTo>
                <a:lnTo>
                  <a:pt x="0" y="310896"/>
                </a:lnTo>
                <a:lnTo>
                  <a:pt x="697992" y="310896"/>
                </a:lnTo>
                <a:lnTo>
                  <a:pt x="697992" y="0"/>
                </a:lnTo>
                <a:lnTo>
                  <a:pt x="0" y="0"/>
                </a:lnTo>
                <a:close/>
              </a:path>
            </a:pathLst>
          </a:custGeom>
          <a:solidFill>
            <a:srgbClr val="3393B9"/>
          </a:solidFill>
        </p:spPr>
        <p:txBody>
          <a:bodyPr wrap="square" lIns="0" tIns="0" rIns="0" bIns="0" rtlCol="0"/>
          <a:lstStyle/>
          <a:p>
            <a:endParaRPr sz="1588"/>
          </a:p>
        </p:txBody>
      </p:sp>
      <p:sp>
        <p:nvSpPr>
          <p:cNvPr id="4" name="object 4"/>
          <p:cNvSpPr/>
          <p:nvPr/>
        </p:nvSpPr>
        <p:spPr>
          <a:xfrm>
            <a:off x="2933246" y="1783080"/>
            <a:ext cx="6928037" cy="274544"/>
          </a:xfrm>
          <a:custGeom>
            <a:avLst/>
            <a:gdLst/>
            <a:ahLst/>
            <a:cxnLst/>
            <a:rect l="l" t="t" r="r" b="b"/>
            <a:pathLst>
              <a:path w="7851775" h="311150">
                <a:moveTo>
                  <a:pt x="0" y="0"/>
                </a:moveTo>
                <a:lnTo>
                  <a:pt x="0" y="310896"/>
                </a:lnTo>
                <a:lnTo>
                  <a:pt x="7851648" y="310896"/>
                </a:lnTo>
                <a:lnTo>
                  <a:pt x="7851648" y="0"/>
                </a:lnTo>
                <a:lnTo>
                  <a:pt x="0" y="0"/>
                </a:lnTo>
                <a:close/>
              </a:path>
            </a:pathLst>
          </a:custGeom>
          <a:solidFill>
            <a:srgbClr val="3393B9"/>
          </a:solidFill>
        </p:spPr>
        <p:txBody>
          <a:bodyPr wrap="square" lIns="0" tIns="0" rIns="0" bIns="0" rtlCol="0"/>
          <a:lstStyle/>
          <a:p>
            <a:endParaRPr sz="1588"/>
          </a:p>
        </p:txBody>
      </p:sp>
      <p:sp>
        <p:nvSpPr>
          <p:cNvPr id="5" name="object 5"/>
          <p:cNvSpPr/>
          <p:nvPr/>
        </p:nvSpPr>
        <p:spPr>
          <a:xfrm>
            <a:off x="2317370" y="2057400"/>
            <a:ext cx="616324" cy="842122"/>
          </a:xfrm>
          <a:custGeom>
            <a:avLst/>
            <a:gdLst/>
            <a:ahLst/>
            <a:cxnLst/>
            <a:rect l="l" t="t" r="r" b="b"/>
            <a:pathLst>
              <a:path w="698500" h="954404">
                <a:moveTo>
                  <a:pt x="0" y="0"/>
                </a:moveTo>
                <a:lnTo>
                  <a:pt x="0" y="954024"/>
                </a:lnTo>
                <a:lnTo>
                  <a:pt x="697992" y="954024"/>
                </a:lnTo>
                <a:lnTo>
                  <a:pt x="697992" y="0"/>
                </a:lnTo>
                <a:lnTo>
                  <a:pt x="0" y="0"/>
                </a:lnTo>
                <a:close/>
              </a:path>
            </a:pathLst>
          </a:custGeom>
          <a:solidFill>
            <a:srgbClr val="E7E7E7"/>
          </a:solidFill>
        </p:spPr>
        <p:txBody>
          <a:bodyPr wrap="square" lIns="0" tIns="0" rIns="0" bIns="0" rtlCol="0"/>
          <a:lstStyle/>
          <a:p>
            <a:endParaRPr sz="1588"/>
          </a:p>
        </p:txBody>
      </p:sp>
      <p:sp>
        <p:nvSpPr>
          <p:cNvPr id="6" name="object 6"/>
          <p:cNvSpPr/>
          <p:nvPr/>
        </p:nvSpPr>
        <p:spPr>
          <a:xfrm>
            <a:off x="2933246" y="2057400"/>
            <a:ext cx="6928037" cy="842122"/>
          </a:xfrm>
          <a:custGeom>
            <a:avLst/>
            <a:gdLst/>
            <a:ahLst/>
            <a:cxnLst/>
            <a:rect l="l" t="t" r="r" b="b"/>
            <a:pathLst>
              <a:path w="7851775" h="954404">
                <a:moveTo>
                  <a:pt x="0" y="0"/>
                </a:moveTo>
                <a:lnTo>
                  <a:pt x="0" y="954024"/>
                </a:lnTo>
                <a:lnTo>
                  <a:pt x="7851648" y="954024"/>
                </a:lnTo>
                <a:lnTo>
                  <a:pt x="7851648" y="0"/>
                </a:lnTo>
                <a:lnTo>
                  <a:pt x="0" y="0"/>
                </a:lnTo>
                <a:close/>
              </a:path>
            </a:pathLst>
          </a:custGeom>
          <a:solidFill>
            <a:srgbClr val="E7E7E7"/>
          </a:solidFill>
        </p:spPr>
        <p:txBody>
          <a:bodyPr wrap="square" lIns="0" tIns="0" rIns="0" bIns="0" rtlCol="0"/>
          <a:lstStyle/>
          <a:p>
            <a:endParaRPr sz="1588"/>
          </a:p>
        </p:txBody>
      </p:sp>
      <p:sp>
        <p:nvSpPr>
          <p:cNvPr id="7" name="object 7"/>
          <p:cNvSpPr/>
          <p:nvPr/>
        </p:nvSpPr>
        <p:spPr>
          <a:xfrm>
            <a:off x="2317370" y="4089251"/>
            <a:ext cx="616324" cy="1566582"/>
          </a:xfrm>
          <a:custGeom>
            <a:avLst/>
            <a:gdLst/>
            <a:ahLst/>
            <a:cxnLst/>
            <a:rect l="l" t="t" r="r" b="b"/>
            <a:pathLst>
              <a:path w="698500" h="1775460">
                <a:moveTo>
                  <a:pt x="0" y="0"/>
                </a:moveTo>
                <a:lnTo>
                  <a:pt x="0" y="1775460"/>
                </a:lnTo>
                <a:lnTo>
                  <a:pt x="697992" y="1775460"/>
                </a:lnTo>
                <a:lnTo>
                  <a:pt x="697992" y="0"/>
                </a:lnTo>
                <a:lnTo>
                  <a:pt x="0" y="0"/>
                </a:lnTo>
                <a:close/>
              </a:path>
            </a:pathLst>
          </a:custGeom>
          <a:solidFill>
            <a:srgbClr val="E7E7E7"/>
          </a:solidFill>
        </p:spPr>
        <p:txBody>
          <a:bodyPr wrap="square" lIns="0" tIns="0" rIns="0" bIns="0" rtlCol="0"/>
          <a:lstStyle/>
          <a:p>
            <a:endParaRPr sz="1588"/>
          </a:p>
        </p:txBody>
      </p:sp>
      <p:sp>
        <p:nvSpPr>
          <p:cNvPr id="8" name="object 8"/>
          <p:cNvSpPr/>
          <p:nvPr/>
        </p:nvSpPr>
        <p:spPr>
          <a:xfrm>
            <a:off x="2933246" y="4089251"/>
            <a:ext cx="6928037" cy="1566582"/>
          </a:xfrm>
          <a:custGeom>
            <a:avLst/>
            <a:gdLst/>
            <a:ahLst/>
            <a:cxnLst/>
            <a:rect l="l" t="t" r="r" b="b"/>
            <a:pathLst>
              <a:path w="7851775" h="1775460">
                <a:moveTo>
                  <a:pt x="0" y="0"/>
                </a:moveTo>
                <a:lnTo>
                  <a:pt x="0" y="1775460"/>
                </a:lnTo>
                <a:lnTo>
                  <a:pt x="7851648" y="1775460"/>
                </a:lnTo>
                <a:lnTo>
                  <a:pt x="7851648" y="0"/>
                </a:lnTo>
                <a:lnTo>
                  <a:pt x="0" y="0"/>
                </a:lnTo>
                <a:close/>
              </a:path>
            </a:pathLst>
          </a:custGeom>
          <a:solidFill>
            <a:srgbClr val="E7E7E7"/>
          </a:solidFill>
        </p:spPr>
        <p:txBody>
          <a:bodyPr wrap="square" lIns="0" tIns="0" rIns="0" bIns="0" rtlCol="0"/>
          <a:lstStyle/>
          <a:p>
            <a:endParaRPr sz="1588"/>
          </a:p>
        </p:txBody>
      </p:sp>
      <p:sp>
        <p:nvSpPr>
          <p:cNvPr id="9" name="object 9"/>
          <p:cNvSpPr/>
          <p:nvPr/>
        </p:nvSpPr>
        <p:spPr>
          <a:xfrm>
            <a:off x="2317370" y="2057399"/>
            <a:ext cx="7543800" cy="0"/>
          </a:xfrm>
          <a:custGeom>
            <a:avLst/>
            <a:gdLst/>
            <a:ahLst/>
            <a:cxnLst/>
            <a:rect l="l" t="t" r="r" b="b"/>
            <a:pathLst>
              <a:path w="8549640">
                <a:moveTo>
                  <a:pt x="0" y="0"/>
                </a:moveTo>
                <a:lnTo>
                  <a:pt x="8549645" y="0"/>
                </a:lnTo>
              </a:path>
            </a:pathLst>
          </a:custGeom>
          <a:ln w="25399">
            <a:solidFill>
              <a:srgbClr val="000000"/>
            </a:solidFill>
          </a:ln>
        </p:spPr>
        <p:txBody>
          <a:bodyPr wrap="square" lIns="0" tIns="0" rIns="0" bIns="0" rtlCol="0"/>
          <a:lstStyle/>
          <a:p>
            <a:endParaRPr sz="1588"/>
          </a:p>
        </p:txBody>
      </p:sp>
      <p:sp>
        <p:nvSpPr>
          <p:cNvPr id="10" name="object 10"/>
          <p:cNvSpPr/>
          <p:nvPr/>
        </p:nvSpPr>
        <p:spPr>
          <a:xfrm>
            <a:off x="2317370" y="1783079"/>
            <a:ext cx="7543800" cy="0"/>
          </a:xfrm>
          <a:custGeom>
            <a:avLst/>
            <a:gdLst/>
            <a:ahLst/>
            <a:cxnLst/>
            <a:rect l="l" t="t" r="r" b="b"/>
            <a:pathLst>
              <a:path w="8549640">
                <a:moveTo>
                  <a:pt x="0" y="0"/>
                </a:moveTo>
                <a:lnTo>
                  <a:pt x="8549645" y="0"/>
                </a:lnTo>
              </a:path>
            </a:pathLst>
          </a:custGeom>
          <a:ln w="25399">
            <a:solidFill>
              <a:srgbClr val="000000"/>
            </a:solidFill>
          </a:ln>
        </p:spPr>
        <p:txBody>
          <a:bodyPr wrap="square" lIns="0" tIns="0" rIns="0" bIns="0" rtlCol="0"/>
          <a:lstStyle/>
          <a:p>
            <a:endParaRPr sz="1588"/>
          </a:p>
        </p:txBody>
      </p:sp>
      <p:sp>
        <p:nvSpPr>
          <p:cNvPr id="11" name="object 11"/>
          <p:cNvSpPr/>
          <p:nvPr/>
        </p:nvSpPr>
        <p:spPr>
          <a:xfrm>
            <a:off x="2317370" y="5655833"/>
            <a:ext cx="7543800" cy="0"/>
          </a:xfrm>
          <a:custGeom>
            <a:avLst/>
            <a:gdLst/>
            <a:ahLst/>
            <a:cxnLst/>
            <a:rect l="l" t="t" r="r" b="b"/>
            <a:pathLst>
              <a:path w="8549640">
                <a:moveTo>
                  <a:pt x="0" y="0"/>
                </a:moveTo>
                <a:lnTo>
                  <a:pt x="8549645" y="0"/>
                </a:lnTo>
              </a:path>
            </a:pathLst>
          </a:custGeom>
          <a:ln w="25399">
            <a:solidFill>
              <a:srgbClr val="000000"/>
            </a:solidFill>
          </a:ln>
        </p:spPr>
        <p:txBody>
          <a:bodyPr wrap="square" lIns="0" tIns="0" rIns="0" bIns="0" rtlCol="0"/>
          <a:lstStyle/>
          <a:p>
            <a:endParaRPr sz="1588"/>
          </a:p>
        </p:txBody>
      </p:sp>
      <p:sp>
        <p:nvSpPr>
          <p:cNvPr id="12" name="object 12"/>
          <p:cNvSpPr txBox="1"/>
          <p:nvPr/>
        </p:nvSpPr>
        <p:spPr>
          <a:xfrm>
            <a:off x="2317370" y="1794286"/>
            <a:ext cx="7543800" cy="203630"/>
          </a:xfrm>
          <a:prstGeom prst="rect">
            <a:avLst/>
          </a:prstGeom>
          <a:solidFill>
            <a:srgbClr val="3393B9"/>
          </a:solidFill>
        </p:spPr>
        <p:txBody>
          <a:bodyPr vert="horz" wrap="square" lIns="0" tIns="13447" rIns="0" bIns="0" rtlCol="0">
            <a:spAutoFit/>
          </a:bodyPr>
          <a:lstStyle/>
          <a:p>
            <a:pPr marL="59955">
              <a:spcBef>
                <a:spcPts val="106"/>
              </a:spcBef>
              <a:tabLst>
                <a:tab pos="674630" algn="l"/>
              </a:tabLst>
            </a:pPr>
            <a:r>
              <a:rPr sz="1235" b="1" spc="-4" dirty="0">
                <a:solidFill>
                  <a:srgbClr val="FFFFFF"/>
                </a:solidFill>
                <a:latin typeface="Arial"/>
                <a:cs typeface="Arial"/>
              </a:rPr>
              <a:t>Status	</a:t>
            </a:r>
            <a:r>
              <a:rPr sz="1235" b="1" dirty="0">
                <a:solidFill>
                  <a:srgbClr val="FFFFFF"/>
                </a:solidFill>
                <a:latin typeface="Arial"/>
                <a:cs typeface="Arial"/>
              </a:rPr>
              <a:t>Criteria</a:t>
            </a:r>
            <a:endParaRPr sz="1235">
              <a:latin typeface="Arial"/>
              <a:cs typeface="Arial"/>
            </a:endParaRPr>
          </a:p>
        </p:txBody>
      </p:sp>
      <p:sp>
        <p:nvSpPr>
          <p:cNvPr id="13" name="object 13"/>
          <p:cNvSpPr txBox="1"/>
          <p:nvPr/>
        </p:nvSpPr>
        <p:spPr>
          <a:xfrm>
            <a:off x="2580933" y="2366233"/>
            <a:ext cx="99172" cy="201367"/>
          </a:xfrm>
          <a:prstGeom prst="rect">
            <a:avLst/>
          </a:prstGeom>
        </p:spPr>
        <p:txBody>
          <a:bodyPr vert="horz" wrap="square" lIns="0" tIns="11206" rIns="0" bIns="0" rtlCol="0">
            <a:spAutoFit/>
          </a:bodyPr>
          <a:lstStyle/>
          <a:p>
            <a:pPr>
              <a:spcBef>
                <a:spcPts val="88"/>
              </a:spcBef>
            </a:pPr>
            <a:r>
              <a:rPr sz="1235" dirty="0">
                <a:latin typeface="Arial"/>
                <a:cs typeface="Arial"/>
              </a:rPr>
              <a:t>1</a:t>
            </a:r>
            <a:endParaRPr sz="1235">
              <a:latin typeface="Arial"/>
              <a:cs typeface="Arial"/>
            </a:endParaRPr>
          </a:p>
        </p:txBody>
      </p:sp>
      <p:sp>
        <p:nvSpPr>
          <p:cNvPr id="14" name="object 14"/>
          <p:cNvSpPr txBox="1"/>
          <p:nvPr/>
        </p:nvSpPr>
        <p:spPr>
          <a:xfrm>
            <a:off x="2992413" y="2070398"/>
            <a:ext cx="3674408" cy="771524"/>
          </a:xfrm>
          <a:prstGeom prst="rect">
            <a:avLst/>
          </a:prstGeom>
        </p:spPr>
        <p:txBody>
          <a:bodyPr vert="horz" wrap="square" lIns="0" tIns="11206" rIns="0" bIns="0" rtlCol="0">
            <a:spAutoFit/>
          </a:bodyPr>
          <a:lstStyle/>
          <a:p>
            <a:pPr marL="252706" indent="-252706">
              <a:spcBef>
                <a:spcPts val="88"/>
              </a:spcBef>
              <a:buChar char="•"/>
              <a:tabLst>
                <a:tab pos="252706" algn="l"/>
                <a:tab pos="253266" algn="l"/>
              </a:tabLst>
            </a:pPr>
            <a:r>
              <a:rPr sz="1235" spc="-4" dirty="0">
                <a:latin typeface="Arial"/>
                <a:cs typeface="Arial"/>
              </a:rPr>
              <a:t>ECMO</a:t>
            </a:r>
            <a:endParaRPr sz="1235">
              <a:latin typeface="Arial"/>
              <a:cs typeface="Arial"/>
            </a:endParaRPr>
          </a:p>
          <a:p>
            <a:pPr marL="252706" indent="-252706">
              <a:buChar char="•"/>
              <a:tabLst>
                <a:tab pos="252706" algn="l"/>
                <a:tab pos="253266" algn="l"/>
              </a:tabLst>
            </a:pPr>
            <a:r>
              <a:rPr sz="1235" spc="-4" dirty="0">
                <a:latin typeface="Arial"/>
                <a:cs typeface="Arial"/>
              </a:rPr>
              <a:t>Continuous Mechanical</a:t>
            </a:r>
            <a:r>
              <a:rPr sz="1235" spc="-53" dirty="0">
                <a:latin typeface="Arial"/>
                <a:cs typeface="Arial"/>
              </a:rPr>
              <a:t> </a:t>
            </a:r>
            <a:r>
              <a:rPr sz="1235" spc="-4" dirty="0">
                <a:latin typeface="Arial"/>
                <a:cs typeface="Arial"/>
              </a:rPr>
              <a:t>ventilation</a:t>
            </a:r>
            <a:endParaRPr sz="1235">
              <a:latin typeface="Arial"/>
              <a:cs typeface="Arial"/>
            </a:endParaRPr>
          </a:p>
          <a:p>
            <a:pPr marL="252706" indent="-252706">
              <a:buChar char="•"/>
              <a:tabLst>
                <a:tab pos="252706" algn="l"/>
                <a:tab pos="253266" algn="l"/>
              </a:tabLst>
            </a:pPr>
            <a:r>
              <a:rPr sz="1235" spc="-4" dirty="0">
                <a:latin typeface="Arial"/>
                <a:cs typeface="Arial"/>
              </a:rPr>
              <a:t>Non-dischargeable </a:t>
            </a:r>
            <a:r>
              <a:rPr sz="1235" dirty="0">
                <a:latin typeface="Arial"/>
                <a:cs typeface="Arial"/>
              </a:rPr>
              <a:t>(surgically </a:t>
            </a:r>
            <a:r>
              <a:rPr sz="1235" spc="-4" dirty="0">
                <a:latin typeface="Arial"/>
                <a:cs typeface="Arial"/>
              </a:rPr>
              <a:t>implanted)</a:t>
            </a:r>
            <a:r>
              <a:rPr sz="1235" spc="-110" dirty="0">
                <a:latin typeface="Arial"/>
                <a:cs typeface="Arial"/>
              </a:rPr>
              <a:t> </a:t>
            </a:r>
            <a:r>
              <a:rPr sz="1235" spc="-35" dirty="0">
                <a:latin typeface="Arial"/>
                <a:cs typeface="Arial"/>
              </a:rPr>
              <a:t>VAD</a:t>
            </a:r>
            <a:endParaRPr sz="1235">
              <a:latin typeface="Arial"/>
              <a:cs typeface="Arial"/>
            </a:endParaRPr>
          </a:p>
          <a:p>
            <a:pPr marL="252706" indent="-252706">
              <a:buChar char="•"/>
              <a:tabLst>
                <a:tab pos="252706" algn="l"/>
                <a:tab pos="253266" algn="l"/>
              </a:tabLst>
            </a:pPr>
            <a:r>
              <a:rPr sz="1235" spc="-4" dirty="0">
                <a:latin typeface="Arial"/>
                <a:cs typeface="Arial"/>
              </a:rPr>
              <a:t>MCSD with life-threatening ventricular</a:t>
            </a:r>
            <a:r>
              <a:rPr sz="1235" spc="-35" dirty="0">
                <a:latin typeface="Arial"/>
                <a:cs typeface="Arial"/>
              </a:rPr>
              <a:t> </a:t>
            </a:r>
            <a:r>
              <a:rPr sz="1235" spc="-4" dirty="0">
                <a:latin typeface="Arial"/>
                <a:cs typeface="Arial"/>
              </a:rPr>
              <a:t>arrhythmia</a:t>
            </a:r>
            <a:endParaRPr sz="1235">
              <a:latin typeface="Arial"/>
              <a:cs typeface="Arial"/>
            </a:endParaRPr>
          </a:p>
        </p:txBody>
      </p:sp>
      <p:sp>
        <p:nvSpPr>
          <p:cNvPr id="15" name="object 15"/>
          <p:cNvSpPr txBox="1"/>
          <p:nvPr/>
        </p:nvSpPr>
        <p:spPr>
          <a:xfrm>
            <a:off x="2569727" y="3382830"/>
            <a:ext cx="110378" cy="201367"/>
          </a:xfrm>
          <a:prstGeom prst="rect">
            <a:avLst/>
          </a:prstGeom>
        </p:spPr>
        <p:txBody>
          <a:bodyPr vert="horz" wrap="square" lIns="0" tIns="11206" rIns="0" bIns="0" rtlCol="0">
            <a:spAutoFit/>
          </a:bodyPr>
          <a:lstStyle/>
          <a:p>
            <a:pPr marL="11206">
              <a:spcBef>
                <a:spcPts val="88"/>
              </a:spcBef>
            </a:pPr>
            <a:r>
              <a:rPr sz="1235" dirty="0">
                <a:latin typeface="Arial"/>
                <a:cs typeface="Arial"/>
              </a:rPr>
              <a:t>2</a:t>
            </a:r>
            <a:endParaRPr sz="1235">
              <a:latin typeface="Arial"/>
              <a:cs typeface="Arial"/>
            </a:endParaRPr>
          </a:p>
        </p:txBody>
      </p:sp>
      <p:sp>
        <p:nvSpPr>
          <p:cNvPr id="16" name="object 16"/>
          <p:cNvSpPr txBox="1"/>
          <p:nvPr/>
        </p:nvSpPr>
        <p:spPr>
          <a:xfrm>
            <a:off x="2981207" y="2912183"/>
            <a:ext cx="5651687" cy="1151628"/>
          </a:xfrm>
          <a:prstGeom prst="rect">
            <a:avLst/>
          </a:prstGeom>
        </p:spPr>
        <p:txBody>
          <a:bodyPr vert="horz" wrap="square" lIns="0" tIns="11206" rIns="0" bIns="0" rtlCol="0">
            <a:spAutoFit/>
          </a:bodyPr>
          <a:lstStyle/>
          <a:p>
            <a:pPr marL="263913" indent="-252706">
              <a:spcBef>
                <a:spcPts val="88"/>
              </a:spcBef>
              <a:buChar char="•"/>
              <a:tabLst>
                <a:tab pos="263913" algn="l"/>
                <a:tab pos="264473" algn="l"/>
              </a:tabLst>
            </a:pPr>
            <a:r>
              <a:rPr sz="1235" spc="-4" dirty="0">
                <a:latin typeface="Arial"/>
                <a:cs typeface="Arial"/>
              </a:rPr>
              <a:t>Intra-aortic balloon</a:t>
            </a:r>
            <a:r>
              <a:rPr sz="1235" spc="-62" dirty="0">
                <a:latin typeface="Arial"/>
                <a:cs typeface="Arial"/>
              </a:rPr>
              <a:t> </a:t>
            </a:r>
            <a:r>
              <a:rPr sz="1235" spc="-4" dirty="0">
                <a:latin typeface="Arial"/>
                <a:cs typeface="Arial"/>
              </a:rPr>
              <a:t>pump</a:t>
            </a:r>
            <a:endParaRPr sz="1235">
              <a:latin typeface="Arial"/>
              <a:cs typeface="Arial"/>
            </a:endParaRPr>
          </a:p>
          <a:p>
            <a:pPr marL="263913" indent="-252706">
              <a:buChar char="•"/>
              <a:tabLst>
                <a:tab pos="263913" algn="l"/>
                <a:tab pos="264473" algn="l"/>
              </a:tabLst>
            </a:pPr>
            <a:r>
              <a:rPr sz="1235" spc="-9" dirty="0">
                <a:latin typeface="Arial"/>
                <a:cs typeface="Arial"/>
              </a:rPr>
              <a:t>Ventricular </a:t>
            </a:r>
            <a:r>
              <a:rPr sz="1235" spc="-4" dirty="0">
                <a:latin typeface="Arial"/>
                <a:cs typeface="Arial"/>
              </a:rPr>
              <a:t>tachycardia/ventricular </a:t>
            </a:r>
            <a:r>
              <a:rPr sz="1235" dirty="0">
                <a:latin typeface="Arial"/>
                <a:cs typeface="Arial"/>
              </a:rPr>
              <a:t>fibrillation, </a:t>
            </a:r>
            <a:r>
              <a:rPr sz="1235" spc="-4" dirty="0">
                <a:latin typeface="Arial"/>
                <a:cs typeface="Arial"/>
              </a:rPr>
              <a:t>mechanical support not</a:t>
            </a:r>
            <a:r>
              <a:rPr sz="1235" spc="-101" dirty="0">
                <a:latin typeface="Arial"/>
                <a:cs typeface="Arial"/>
              </a:rPr>
              <a:t> </a:t>
            </a:r>
            <a:r>
              <a:rPr sz="1235" spc="-4" dirty="0">
                <a:latin typeface="Arial"/>
                <a:cs typeface="Arial"/>
              </a:rPr>
              <a:t>required</a:t>
            </a:r>
            <a:endParaRPr sz="1235">
              <a:latin typeface="Arial"/>
              <a:cs typeface="Arial"/>
            </a:endParaRPr>
          </a:p>
          <a:p>
            <a:pPr marL="263913" indent="-252706">
              <a:buChar char="•"/>
              <a:tabLst>
                <a:tab pos="263913" algn="l"/>
                <a:tab pos="264473" algn="l"/>
              </a:tabLst>
            </a:pPr>
            <a:r>
              <a:rPr sz="1235" spc="-4" dirty="0">
                <a:latin typeface="Arial"/>
                <a:cs typeface="Arial"/>
              </a:rPr>
              <a:t>MCSD with device malfunction/mechanical</a:t>
            </a:r>
            <a:r>
              <a:rPr sz="1235" spc="-44" dirty="0">
                <a:latin typeface="Arial"/>
                <a:cs typeface="Arial"/>
              </a:rPr>
              <a:t> </a:t>
            </a:r>
            <a:r>
              <a:rPr sz="1235" dirty="0">
                <a:latin typeface="Arial"/>
                <a:cs typeface="Arial"/>
              </a:rPr>
              <a:t>failure</a:t>
            </a:r>
            <a:endParaRPr sz="1235">
              <a:latin typeface="Arial"/>
              <a:cs typeface="Arial"/>
            </a:endParaRPr>
          </a:p>
          <a:p>
            <a:pPr marL="263913" indent="-252706">
              <a:buChar char="•"/>
              <a:tabLst>
                <a:tab pos="263913" algn="l"/>
                <a:tab pos="264473" algn="l"/>
              </a:tabLst>
            </a:pPr>
            <a:r>
              <a:rPr sz="1235" spc="-31" dirty="0">
                <a:latin typeface="Arial"/>
                <a:cs typeface="Arial"/>
              </a:rPr>
              <a:t>Total </a:t>
            </a:r>
            <a:r>
              <a:rPr sz="1235" dirty="0">
                <a:latin typeface="Arial"/>
                <a:cs typeface="Arial"/>
              </a:rPr>
              <a:t>artificial</a:t>
            </a:r>
            <a:r>
              <a:rPr sz="1235" spc="-18" dirty="0">
                <a:latin typeface="Arial"/>
                <a:cs typeface="Arial"/>
              </a:rPr>
              <a:t> </a:t>
            </a:r>
            <a:r>
              <a:rPr sz="1235" spc="-4" dirty="0">
                <a:latin typeface="Arial"/>
                <a:cs typeface="Arial"/>
              </a:rPr>
              <a:t>heart</a:t>
            </a:r>
            <a:endParaRPr sz="1235">
              <a:latin typeface="Arial"/>
              <a:cs typeface="Arial"/>
            </a:endParaRPr>
          </a:p>
          <a:p>
            <a:pPr marL="263913" indent="-252706">
              <a:buChar char="•"/>
              <a:tabLst>
                <a:tab pos="263913" algn="l"/>
                <a:tab pos="264473" algn="l"/>
              </a:tabLst>
            </a:pPr>
            <a:r>
              <a:rPr sz="1235" spc="-4" dirty="0">
                <a:latin typeface="Arial"/>
                <a:cs typeface="Arial"/>
              </a:rPr>
              <a:t>Dischargeable </a:t>
            </a:r>
            <a:r>
              <a:rPr sz="1235" spc="-22" dirty="0">
                <a:latin typeface="Arial"/>
                <a:cs typeface="Arial"/>
              </a:rPr>
              <a:t>BiVAD </a:t>
            </a:r>
            <a:r>
              <a:rPr sz="1235" spc="-4" dirty="0">
                <a:latin typeface="Arial"/>
                <a:cs typeface="Arial"/>
              </a:rPr>
              <a:t>or</a:t>
            </a:r>
            <a:r>
              <a:rPr sz="1235" spc="-22" dirty="0">
                <a:latin typeface="Arial"/>
                <a:cs typeface="Arial"/>
              </a:rPr>
              <a:t> </a:t>
            </a:r>
            <a:r>
              <a:rPr sz="1235" spc="-31" dirty="0">
                <a:latin typeface="Arial"/>
                <a:cs typeface="Arial"/>
              </a:rPr>
              <a:t>RVAD</a:t>
            </a:r>
            <a:endParaRPr sz="1235">
              <a:latin typeface="Arial"/>
              <a:cs typeface="Arial"/>
            </a:endParaRPr>
          </a:p>
          <a:p>
            <a:pPr marL="263913" indent="-252706">
              <a:buChar char="•"/>
              <a:tabLst>
                <a:tab pos="263913" algn="l"/>
                <a:tab pos="264473" algn="l"/>
              </a:tabLst>
            </a:pPr>
            <a:r>
              <a:rPr sz="1235" dirty="0">
                <a:latin typeface="Arial"/>
                <a:cs typeface="Arial"/>
              </a:rPr>
              <a:t>Acute circulatory</a:t>
            </a:r>
            <a:r>
              <a:rPr sz="1235" spc="-62" dirty="0">
                <a:latin typeface="Arial"/>
                <a:cs typeface="Arial"/>
              </a:rPr>
              <a:t> </a:t>
            </a:r>
            <a:r>
              <a:rPr sz="1235" spc="-4" dirty="0">
                <a:latin typeface="Arial"/>
                <a:cs typeface="Arial"/>
              </a:rPr>
              <a:t>support</a:t>
            </a:r>
            <a:endParaRPr sz="1235">
              <a:latin typeface="Arial"/>
              <a:cs typeface="Arial"/>
            </a:endParaRPr>
          </a:p>
        </p:txBody>
      </p:sp>
      <p:sp>
        <p:nvSpPr>
          <p:cNvPr id="17" name="object 17"/>
          <p:cNvSpPr txBox="1"/>
          <p:nvPr/>
        </p:nvSpPr>
        <p:spPr>
          <a:xfrm>
            <a:off x="2580933" y="4761153"/>
            <a:ext cx="99172" cy="201367"/>
          </a:xfrm>
          <a:prstGeom prst="rect">
            <a:avLst/>
          </a:prstGeom>
        </p:spPr>
        <p:txBody>
          <a:bodyPr vert="horz" wrap="square" lIns="0" tIns="11206" rIns="0" bIns="0" rtlCol="0">
            <a:spAutoFit/>
          </a:bodyPr>
          <a:lstStyle/>
          <a:p>
            <a:pPr>
              <a:spcBef>
                <a:spcPts val="88"/>
              </a:spcBef>
            </a:pPr>
            <a:r>
              <a:rPr sz="1235" dirty="0">
                <a:latin typeface="Arial"/>
                <a:cs typeface="Arial"/>
              </a:rPr>
              <a:t>3</a:t>
            </a:r>
            <a:endParaRPr sz="1235">
              <a:latin typeface="Arial"/>
              <a:cs typeface="Arial"/>
            </a:endParaRPr>
          </a:p>
        </p:txBody>
      </p:sp>
      <p:sp>
        <p:nvSpPr>
          <p:cNvPr id="18" name="object 18"/>
          <p:cNvSpPr txBox="1"/>
          <p:nvPr/>
        </p:nvSpPr>
        <p:spPr>
          <a:xfrm>
            <a:off x="2992413" y="4102247"/>
            <a:ext cx="6456829" cy="1531732"/>
          </a:xfrm>
          <a:prstGeom prst="rect">
            <a:avLst/>
          </a:prstGeom>
        </p:spPr>
        <p:txBody>
          <a:bodyPr vert="horz" wrap="square" lIns="0" tIns="11206" rIns="0" bIns="0" rtlCol="0">
            <a:spAutoFit/>
          </a:bodyPr>
          <a:lstStyle/>
          <a:p>
            <a:pPr marL="252706" indent="-252706">
              <a:spcBef>
                <a:spcPts val="88"/>
              </a:spcBef>
              <a:buChar char="•"/>
              <a:tabLst>
                <a:tab pos="252706" algn="l"/>
                <a:tab pos="253266" algn="l"/>
              </a:tabLst>
            </a:pPr>
            <a:r>
              <a:rPr sz="1235" spc="-4" dirty="0">
                <a:latin typeface="Arial"/>
                <a:cs typeface="Arial"/>
              </a:rPr>
              <a:t>Dischargeable </a:t>
            </a:r>
            <a:r>
              <a:rPr sz="1235" spc="-49" dirty="0">
                <a:latin typeface="Arial"/>
                <a:cs typeface="Arial"/>
              </a:rPr>
              <a:t>LVAD </a:t>
            </a:r>
            <a:r>
              <a:rPr sz="1235" dirty="0">
                <a:latin typeface="Arial"/>
                <a:cs typeface="Arial"/>
              </a:rPr>
              <a:t>for </a:t>
            </a:r>
            <a:r>
              <a:rPr sz="1235" spc="-4" dirty="0">
                <a:latin typeface="Arial"/>
                <a:cs typeface="Arial"/>
              </a:rPr>
              <a:t>up </a:t>
            </a:r>
            <a:r>
              <a:rPr sz="1235" dirty="0">
                <a:latin typeface="Arial"/>
                <a:cs typeface="Arial"/>
              </a:rPr>
              <a:t>to </a:t>
            </a:r>
            <a:r>
              <a:rPr sz="1235" spc="-4" dirty="0">
                <a:latin typeface="Arial"/>
                <a:cs typeface="Arial"/>
              </a:rPr>
              <a:t>30</a:t>
            </a:r>
            <a:r>
              <a:rPr sz="1235" spc="-44" dirty="0">
                <a:latin typeface="Arial"/>
                <a:cs typeface="Arial"/>
              </a:rPr>
              <a:t> </a:t>
            </a:r>
            <a:r>
              <a:rPr sz="1235" spc="-9" dirty="0">
                <a:latin typeface="Arial"/>
                <a:cs typeface="Arial"/>
              </a:rPr>
              <a:t>days</a:t>
            </a:r>
            <a:endParaRPr sz="1235">
              <a:latin typeface="Arial"/>
              <a:cs typeface="Arial"/>
            </a:endParaRPr>
          </a:p>
          <a:p>
            <a:pPr marL="252706" indent="-252706">
              <a:buChar char="•"/>
              <a:tabLst>
                <a:tab pos="252706" algn="l"/>
                <a:tab pos="253266" algn="l"/>
              </a:tabLst>
            </a:pPr>
            <a:r>
              <a:rPr sz="1235" spc="-4" dirty="0">
                <a:latin typeface="Arial"/>
                <a:cs typeface="Arial"/>
              </a:rPr>
              <a:t>Multiple inotropes or </a:t>
            </a:r>
            <a:r>
              <a:rPr sz="1235" dirty="0">
                <a:latin typeface="Arial"/>
                <a:cs typeface="Arial"/>
              </a:rPr>
              <a:t>single </a:t>
            </a:r>
            <a:r>
              <a:rPr sz="1235" spc="-4" dirty="0">
                <a:latin typeface="Arial"/>
                <a:cs typeface="Arial"/>
              </a:rPr>
              <a:t>high-dose inotropes with continuous hemodynamic</a:t>
            </a:r>
            <a:r>
              <a:rPr sz="1235" spc="-75" dirty="0">
                <a:latin typeface="Arial"/>
                <a:cs typeface="Arial"/>
              </a:rPr>
              <a:t> </a:t>
            </a:r>
            <a:r>
              <a:rPr sz="1235" spc="-4" dirty="0">
                <a:latin typeface="Arial"/>
                <a:cs typeface="Arial"/>
              </a:rPr>
              <a:t>monitoring</a:t>
            </a:r>
            <a:endParaRPr sz="1235">
              <a:latin typeface="Arial"/>
              <a:cs typeface="Arial"/>
            </a:endParaRPr>
          </a:p>
          <a:p>
            <a:pPr marL="252706" indent="-252706">
              <a:buChar char="•"/>
              <a:tabLst>
                <a:tab pos="252706" algn="l"/>
                <a:tab pos="253266" algn="l"/>
              </a:tabLst>
            </a:pPr>
            <a:r>
              <a:rPr sz="1235" spc="-4" dirty="0">
                <a:latin typeface="Arial"/>
                <a:cs typeface="Arial"/>
              </a:rPr>
              <a:t>MCSD with device</a:t>
            </a:r>
            <a:r>
              <a:rPr sz="1235" spc="-9" dirty="0">
                <a:latin typeface="Arial"/>
                <a:cs typeface="Arial"/>
              </a:rPr>
              <a:t> </a:t>
            </a:r>
            <a:r>
              <a:rPr sz="1235" dirty="0">
                <a:latin typeface="Arial"/>
                <a:cs typeface="Arial"/>
              </a:rPr>
              <a:t>infection</a:t>
            </a:r>
            <a:endParaRPr sz="1235">
              <a:latin typeface="Arial"/>
              <a:cs typeface="Arial"/>
            </a:endParaRPr>
          </a:p>
          <a:p>
            <a:pPr marL="252706" indent="-252706">
              <a:buChar char="•"/>
              <a:tabLst>
                <a:tab pos="252706" algn="l"/>
                <a:tab pos="253266" algn="l"/>
              </a:tabLst>
            </a:pPr>
            <a:r>
              <a:rPr sz="1235" spc="-4" dirty="0">
                <a:latin typeface="Arial"/>
                <a:cs typeface="Arial"/>
              </a:rPr>
              <a:t>MCSD with</a:t>
            </a:r>
            <a:r>
              <a:rPr sz="1235" spc="4" dirty="0">
                <a:latin typeface="Arial"/>
                <a:cs typeface="Arial"/>
              </a:rPr>
              <a:t> </a:t>
            </a:r>
            <a:r>
              <a:rPr sz="1235" spc="-4" dirty="0">
                <a:latin typeface="Arial"/>
                <a:cs typeface="Arial"/>
              </a:rPr>
              <a:t>hemolysis</a:t>
            </a:r>
            <a:endParaRPr sz="1235">
              <a:latin typeface="Arial"/>
              <a:cs typeface="Arial"/>
            </a:endParaRPr>
          </a:p>
          <a:p>
            <a:pPr marL="252706" indent="-252706">
              <a:buChar char="•"/>
              <a:tabLst>
                <a:tab pos="252706" algn="l"/>
                <a:tab pos="253266" algn="l"/>
              </a:tabLst>
            </a:pPr>
            <a:r>
              <a:rPr sz="1235" spc="-4" dirty="0">
                <a:latin typeface="Arial"/>
                <a:cs typeface="Arial"/>
              </a:rPr>
              <a:t>MCSD with pump</a:t>
            </a:r>
            <a:r>
              <a:rPr sz="1235" spc="-9" dirty="0">
                <a:latin typeface="Arial"/>
                <a:cs typeface="Arial"/>
              </a:rPr>
              <a:t> </a:t>
            </a:r>
            <a:r>
              <a:rPr sz="1235" spc="-4" dirty="0">
                <a:latin typeface="Arial"/>
                <a:cs typeface="Arial"/>
              </a:rPr>
              <a:t>thrombosis</a:t>
            </a:r>
            <a:endParaRPr sz="1235">
              <a:latin typeface="Arial"/>
              <a:cs typeface="Arial"/>
            </a:endParaRPr>
          </a:p>
          <a:p>
            <a:pPr marL="252706" indent="-252706">
              <a:buChar char="•"/>
              <a:tabLst>
                <a:tab pos="252706" algn="l"/>
                <a:tab pos="253266" algn="l"/>
              </a:tabLst>
            </a:pPr>
            <a:r>
              <a:rPr sz="1235" spc="-4" dirty="0">
                <a:latin typeface="Arial"/>
                <a:cs typeface="Arial"/>
              </a:rPr>
              <a:t>MCSD with right heart</a:t>
            </a:r>
            <a:r>
              <a:rPr sz="1235" spc="-31" dirty="0">
                <a:latin typeface="Arial"/>
                <a:cs typeface="Arial"/>
              </a:rPr>
              <a:t> </a:t>
            </a:r>
            <a:r>
              <a:rPr sz="1235" dirty="0">
                <a:latin typeface="Arial"/>
                <a:cs typeface="Arial"/>
              </a:rPr>
              <a:t>failure</a:t>
            </a:r>
            <a:endParaRPr sz="1235">
              <a:latin typeface="Arial"/>
              <a:cs typeface="Arial"/>
            </a:endParaRPr>
          </a:p>
          <a:p>
            <a:pPr marL="252706" indent="-252706">
              <a:buChar char="•"/>
              <a:tabLst>
                <a:tab pos="252706" algn="l"/>
                <a:tab pos="253266" algn="l"/>
              </a:tabLst>
            </a:pPr>
            <a:r>
              <a:rPr sz="1235" spc="-4" dirty="0">
                <a:latin typeface="Arial"/>
                <a:cs typeface="Arial"/>
              </a:rPr>
              <a:t>MCSD with mucosal</a:t>
            </a:r>
            <a:r>
              <a:rPr sz="1235" spc="-31" dirty="0">
                <a:latin typeface="Arial"/>
                <a:cs typeface="Arial"/>
              </a:rPr>
              <a:t> </a:t>
            </a:r>
            <a:r>
              <a:rPr sz="1235" spc="-4" dirty="0">
                <a:latin typeface="Arial"/>
                <a:cs typeface="Arial"/>
              </a:rPr>
              <a:t>bleeding</a:t>
            </a:r>
            <a:endParaRPr sz="1235">
              <a:latin typeface="Arial"/>
              <a:cs typeface="Arial"/>
            </a:endParaRPr>
          </a:p>
          <a:p>
            <a:pPr marL="252706" indent="-252706">
              <a:buChar char="•"/>
              <a:tabLst>
                <a:tab pos="252706" algn="l"/>
                <a:tab pos="253266" algn="l"/>
              </a:tabLst>
            </a:pPr>
            <a:r>
              <a:rPr sz="1235" spc="-4" dirty="0">
                <a:latin typeface="Arial"/>
                <a:cs typeface="Arial"/>
              </a:rPr>
              <a:t>MCSD with </a:t>
            </a:r>
            <a:r>
              <a:rPr sz="1235" dirty="0">
                <a:latin typeface="Arial"/>
                <a:cs typeface="Arial"/>
              </a:rPr>
              <a:t>aortic</a:t>
            </a:r>
            <a:r>
              <a:rPr sz="1235" spc="-22" dirty="0">
                <a:latin typeface="Arial"/>
                <a:cs typeface="Arial"/>
              </a:rPr>
              <a:t> </a:t>
            </a:r>
            <a:r>
              <a:rPr sz="1235" spc="-4" dirty="0">
                <a:latin typeface="Arial"/>
                <a:cs typeface="Arial"/>
              </a:rPr>
              <a:t>insufficiency</a:t>
            </a:r>
            <a:endParaRPr sz="1235">
              <a:latin typeface="Arial"/>
              <a:cs typeface="Arial"/>
            </a:endParaRPr>
          </a:p>
        </p:txBody>
      </p:sp>
      <p:sp>
        <p:nvSpPr>
          <p:cNvPr id="19" name="object 19"/>
          <p:cNvSpPr/>
          <p:nvPr/>
        </p:nvSpPr>
        <p:spPr>
          <a:xfrm>
            <a:off x="2067256" y="408785"/>
            <a:ext cx="8056469" cy="6039410"/>
          </a:xfrm>
          <a:custGeom>
            <a:avLst/>
            <a:gdLst/>
            <a:ahLst/>
            <a:cxnLst/>
            <a:rect l="l" t="t" r="r" b="b"/>
            <a:pathLst>
              <a:path w="9130665" h="6844665">
                <a:moveTo>
                  <a:pt x="0" y="0"/>
                </a:moveTo>
                <a:lnTo>
                  <a:pt x="0" y="6844283"/>
                </a:lnTo>
                <a:lnTo>
                  <a:pt x="9130283" y="6844283"/>
                </a:lnTo>
                <a:lnTo>
                  <a:pt x="9130283" y="0"/>
                </a:lnTo>
                <a:lnTo>
                  <a:pt x="0" y="0"/>
                </a:lnTo>
                <a:close/>
              </a:path>
            </a:pathLst>
          </a:custGeom>
          <a:ln w="12191">
            <a:solidFill>
              <a:srgbClr val="000000"/>
            </a:solidFill>
          </a:ln>
        </p:spPr>
        <p:txBody>
          <a:bodyPr wrap="square" lIns="0" tIns="0" rIns="0" bIns="0" rtlCol="0"/>
          <a:lstStyle/>
          <a:p>
            <a:endParaRPr sz="1588"/>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47695" y="624835"/>
            <a:ext cx="4851587" cy="564748"/>
          </a:xfrm>
          <a:prstGeom prst="rect">
            <a:avLst/>
          </a:prstGeom>
        </p:spPr>
        <p:txBody>
          <a:bodyPr vert="horz" wrap="square" lIns="0" tIns="10646" rIns="0" bIns="0" rtlCol="0" anchor="t">
            <a:spAutoFit/>
          </a:bodyPr>
          <a:lstStyle/>
          <a:p>
            <a:pPr marL="11206">
              <a:spcBef>
                <a:spcPts val="84"/>
              </a:spcBef>
            </a:pPr>
            <a:r>
              <a:rPr spc="-9" dirty="0"/>
              <a:t>Proposed Statuses</a:t>
            </a:r>
            <a:r>
              <a:rPr dirty="0"/>
              <a:t> </a:t>
            </a:r>
            <a:r>
              <a:rPr spc="-4" dirty="0"/>
              <a:t>4-6</a:t>
            </a:r>
          </a:p>
        </p:txBody>
      </p:sp>
      <p:sp>
        <p:nvSpPr>
          <p:cNvPr id="17" name="object 17"/>
          <p:cNvSpPr txBox="1">
            <a:spLocks noGrp="1"/>
          </p:cNvSpPr>
          <p:nvPr>
            <p:ph type="ftr" sz="quarter" idx="11"/>
          </p:nvPr>
        </p:nvSpPr>
        <p:spPr>
          <a:prstGeom prst="rect">
            <a:avLst/>
          </a:prstGeom>
        </p:spPr>
        <p:txBody>
          <a:bodyPr vert="horz" wrap="square" lIns="0" tIns="0" rIns="0" bIns="0" rtlCol="0">
            <a:spAutoFit/>
          </a:bodyPr>
          <a:lstStyle>
            <a:defPPr>
              <a:defRPr lang="en-US"/>
            </a:defPPr>
            <a:lvl1pPr marL="0" algn="l" defTabSz="914400" rtl="0" eaLnBrk="1" latinLnBrk="0" hangingPunct="1">
              <a:defRPr sz="6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06">
              <a:lnSpc>
                <a:spcPts val="604"/>
              </a:lnSpc>
            </a:pPr>
            <a:r>
              <a:rPr lang="en-US"/>
              <a:t>© </a:t>
            </a:r>
            <a:r>
              <a:rPr lang="en-US" spc="-5"/>
              <a:t>2016</a:t>
            </a:r>
            <a:r>
              <a:rPr lang="en-US" spc="-70"/>
              <a:t> </a:t>
            </a:r>
            <a:r>
              <a:rPr lang="en-US" spc="-5"/>
              <a:t>AST</a:t>
            </a:r>
            <a:endParaRPr spc="-4" dirty="0"/>
          </a:p>
        </p:txBody>
      </p:sp>
      <p:sp>
        <p:nvSpPr>
          <p:cNvPr id="16" name="object 16"/>
          <p:cNvSpPr txBox="1">
            <a:spLocks noGrp="1"/>
          </p:cNvSpPr>
          <p:nvPr>
            <p:ph type="sldNum" sz="quarter" idx="12"/>
          </p:nvPr>
        </p:nvSpPr>
        <p:spPr>
          <a:prstGeom prst="rect">
            <a:avLst/>
          </a:prstGeom>
        </p:spPr>
        <p:txBody>
          <a:bodyPr vert="horz" wrap="square" lIns="0" tIns="0" rIns="0" bIns="0" rtlCol="0">
            <a:spAutoFit/>
          </a:bodyPr>
          <a:lstStyle>
            <a:defPPr>
              <a:defRPr lang="en-US"/>
            </a:defPPr>
            <a:lvl1pPr marL="0" algn="l" defTabSz="914400" rtl="0" eaLnBrk="1" latinLnBrk="0" hangingPunct="1">
              <a:defRPr sz="1050" b="0" i="0" kern="1200">
                <a:solidFill>
                  <a:srgbClr val="898989"/>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125"/>
              </a:lnSpc>
            </a:pPr>
            <a:fld id="{81D60167-4931-47E6-BA6A-407CBD079E47}" type="slidenum">
              <a:rPr lang="en-US" smtClean="0"/>
              <a:pPr marL="25400">
                <a:lnSpc>
                  <a:spcPts val="1125"/>
                </a:lnSpc>
              </a:pPr>
              <a:t>148</a:t>
            </a:fld>
            <a:endParaRPr dirty="0"/>
          </a:p>
        </p:txBody>
      </p:sp>
      <p:sp>
        <p:nvSpPr>
          <p:cNvPr id="3" name="object 3"/>
          <p:cNvSpPr/>
          <p:nvPr/>
        </p:nvSpPr>
        <p:spPr>
          <a:xfrm>
            <a:off x="2246101" y="1916206"/>
            <a:ext cx="677956" cy="248771"/>
          </a:xfrm>
          <a:custGeom>
            <a:avLst/>
            <a:gdLst/>
            <a:ahLst/>
            <a:cxnLst/>
            <a:rect l="l" t="t" r="r" b="b"/>
            <a:pathLst>
              <a:path w="768350" h="281939">
                <a:moveTo>
                  <a:pt x="0" y="0"/>
                </a:moveTo>
                <a:lnTo>
                  <a:pt x="0" y="281940"/>
                </a:lnTo>
                <a:lnTo>
                  <a:pt x="768096" y="281940"/>
                </a:lnTo>
                <a:lnTo>
                  <a:pt x="768096" y="0"/>
                </a:lnTo>
                <a:lnTo>
                  <a:pt x="0" y="0"/>
                </a:lnTo>
                <a:close/>
              </a:path>
            </a:pathLst>
          </a:custGeom>
          <a:solidFill>
            <a:srgbClr val="3393B9"/>
          </a:solidFill>
        </p:spPr>
        <p:txBody>
          <a:bodyPr wrap="square" lIns="0" tIns="0" rIns="0" bIns="0" rtlCol="0"/>
          <a:lstStyle/>
          <a:p>
            <a:endParaRPr sz="1588"/>
          </a:p>
        </p:txBody>
      </p:sp>
      <p:sp>
        <p:nvSpPr>
          <p:cNvPr id="4" name="object 4"/>
          <p:cNvSpPr/>
          <p:nvPr/>
        </p:nvSpPr>
        <p:spPr>
          <a:xfrm>
            <a:off x="2923832" y="1916206"/>
            <a:ext cx="6864724" cy="248771"/>
          </a:xfrm>
          <a:custGeom>
            <a:avLst/>
            <a:gdLst/>
            <a:ahLst/>
            <a:cxnLst/>
            <a:rect l="l" t="t" r="r" b="b"/>
            <a:pathLst>
              <a:path w="7780020" h="281939">
                <a:moveTo>
                  <a:pt x="0" y="0"/>
                </a:moveTo>
                <a:lnTo>
                  <a:pt x="0" y="281940"/>
                </a:lnTo>
                <a:lnTo>
                  <a:pt x="7780020" y="281940"/>
                </a:lnTo>
                <a:lnTo>
                  <a:pt x="7780020" y="0"/>
                </a:lnTo>
                <a:lnTo>
                  <a:pt x="0" y="0"/>
                </a:lnTo>
                <a:close/>
              </a:path>
            </a:pathLst>
          </a:custGeom>
          <a:solidFill>
            <a:srgbClr val="3393B9"/>
          </a:solidFill>
        </p:spPr>
        <p:txBody>
          <a:bodyPr wrap="square" lIns="0" tIns="0" rIns="0" bIns="0" rtlCol="0"/>
          <a:lstStyle/>
          <a:p>
            <a:endParaRPr sz="1588"/>
          </a:p>
        </p:txBody>
      </p:sp>
      <p:sp>
        <p:nvSpPr>
          <p:cNvPr id="5" name="object 5"/>
          <p:cNvSpPr/>
          <p:nvPr/>
        </p:nvSpPr>
        <p:spPr>
          <a:xfrm>
            <a:off x="2246101" y="2164977"/>
            <a:ext cx="677956" cy="1754841"/>
          </a:xfrm>
          <a:custGeom>
            <a:avLst/>
            <a:gdLst/>
            <a:ahLst/>
            <a:cxnLst/>
            <a:rect l="l" t="t" r="r" b="b"/>
            <a:pathLst>
              <a:path w="768350" h="1988820">
                <a:moveTo>
                  <a:pt x="0" y="0"/>
                </a:moveTo>
                <a:lnTo>
                  <a:pt x="0" y="1988820"/>
                </a:lnTo>
                <a:lnTo>
                  <a:pt x="768096" y="1988820"/>
                </a:lnTo>
                <a:lnTo>
                  <a:pt x="768096" y="0"/>
                </a:lnTo>
                <a:lnTo>
                  <a:pt x="0" y="0"/>
                </a:lnTo>
                <a:close/>
              </a:path>
            </a:pathLst>
          </a:custGeom>
          <a:solidFill>
            <a:srgbClr val="E7E7E7"/>
          </a:solidFill>
        </p:spPr>
        <p:txBody>
          <a:bodyPr wrap="square" lIns="0" tIns="0" rIns="0" bIns="0" rtlCol="0"/>
          <a:lstStyle/>
          <a:p>
            <a:endParaRPr sz="1588"/>
          </a:p>
        </p:txBody>
      </p:sp>
      <p:sp>
        <p:nvSpPr>
          <p:cNvPr id="6" name="object 6"/>
          <p:cNvSpPr/>
          <p:nvPr/>
        </p:nvSpPr>
        <p:spPr>
          <a:xfrm>
            <a:off x="2923832" y="2164977"/>
            <a:ext cx="6864724" cy="1754841"/>
          </a:xfrm>
          <a:custGeom>
            <a:avLst/>
            <a:gdLst/>
            <a:ahLst/>
            <a:cxnLst/>
            <a:rect l="l" t="t" r="r" b="b"/>
            <a:pathLst>
              <a:path w="7780020" h="1988820">
                <a:moveTo>
                  <a:pt x="0" y="0"/>
                </a:moveTo>
                <a:lnTo>
                  <a:pt x="0" y="1988820"/>
                </a:lnTo>
                <a:lnTo>
                  <a:pt x="7780020" y="1988820"/>
                </a:lnTo>
                <a:lnTo>
                  <a:pt x="7780020" y="0"/>
                </a:lnTo>
                <a:lnTo>
                  <a:pt x="0" y="0"/>
                </a:lnTo>
                <a:close/>
              </a:path>
            </a:pathLst>
          </a:custGeom>
          <a:solidFill>
            <a:srgbClr val="E7E7E7"/>
          </a:solidFill>
        </p:spPr>
        <p:txBody>
          <a:bodyPr wrap="square" lIns="0" tIns="0" rIns="0" bIns="0" rtlCol="0"/>
          <a:lstStyle/>
          <a:p>
            <a:endParaRPr sz="1588"/>
          </a:p>
        </p:txBody>
      </p:sp>
      <p:sp>
        <p:nvSpPr>
          <p:cNvPr id="7" name="object 7"/>
          <p:cNvSpPr/>
          <p:nvPr/>
        </p:nvSpPr>
        <p:spPr>
          <a:xfrm>
            <a:off x="2246101" y="2164976"/>
            <a:ext cx="7542679" cy="0"/>
          </a:xfrm>
          <a:custGeom>
            <a:avLst/>
            <a:gdLst/>
            <a:ahLst/>
            <a:cxnLst/>
            <a:rect l="l" t="t" r="r" b="b"/>
            <a:pathLst>
              <a:path w="8548370">
                <a:moveTo>
                  <a:pt x="0" y="0"/>
                </a:moveTo>
                <a:lnTo>
                  <a:pt x="8548121" y="0"/>
                </a:lnTo>
              </a:path>
            </a:pathLst>
          </a:custGeom>
          <a:ln w="25399">
            <a:solidFill>
              <a:srgbClr val="000000"/>
            </a:solidFill>
          </a:ln>
        </p:spPr>
        <p:txBody>
          <a:bodyPr wrap="square" lIns="0" tIns="0" rIns="0" bIns="0" rtlCol="0"/>
          <a:lstStyle/>
          <a:p>
            <a:endParaRPr sz="1588"/>
          </a:p>
        </p:txBody>
      </p:sp>
      <p:sp>
        <p:nvSpPr>
          <p:cNvPr id="8" name="object 8"/>
          <p:cNvSpPr/>
          <p:nvPr/>
        </p:nvSpPr>
        <p:spPr>
          <a:xfrm>
            <a:off x="2246101" y="1916206"/>
            <a:ext cx="7542679" cy="0"/>
          </a:xfrm>
          <a:custGeom>
            <a:avLst/>
            <a:gdLst/>
            <a:ahLst/>
            <a:cxnLst/>
            <a:rect l="l" t="t" r="r" b="b"/>
            <a:pathLst>
              <a:path w="8548370">
                <a:moveTo>
                  <a:pt x="0" y="0"/>
                </a:moveTo>
                <a:lnTo>
                  <a:pt x="8548121" y="0"/>
                </a:lnTo>
              </a:path>
            </a:pathLst>
          </a:custGeom>
          <a:ln w="25399">
            <a:solidFill>
              <a:srgbClr val="000000"/>
            </a:solidFill>
          </a:ln>
        </p:spPr>
        <p:txBody>
          <a:bodyPr wrap="square" lIns="0" tIns="0" rIns="0" bIns="0" rtlCol="0"/>
          <a:lstStyle/>
          <a:p>
            <a:endParaRPr sz="1588"/>
          </a:p>
        </p:txBody>
      </p:sp>
      <p:sp>
        <p:nvSpPr>
          <p:cNvPr id="9" name="object 9"/>
          <p:cNvSpPr/>
          <p:nvPr/>
        </p:nvSpPr>
        <p:spPr>
          <a:xfrm>
            <a:off x="2246101" y="5070885"/>
            <a:ext cx="7542679" cy="0"/>
          </a:xfrm>
          <a:custGeom>
            <a:avLst/>
            <a:gdLst/>
            <a:ahLst/>
            <a:cxnLst/>
            <a:rect l="l" t="t" r="r" b="b"/>
            <a:pathLst>
              <a:path w="8548370">
                <a:moveTo>
                  <a:pt x="0" y="0"/>
                </a:moveTo>
                <a:lnTo>
                  <a:pt x="8548121" y="0"/>
                </a:lnTo>
              </a:path>
            </a:pathLst>
          </a:custGeom>
          <a:ln w="25399">
            <a:solidFill>
              <a:srgbClr val="000000"/>
            </a:solidFill>
          </a:ln>
        </p:spPr>
        <p:txBody>
          <a:bodyPr wrap="square" lIns="0" tIns="0" rIns="0" bIns="0" rtlCol="0"/>
          <a:lstStyle/>
          <a:p>
            <a:endParaRPr sz="1588"/>
          </a:p>
        </p:txBody>
      </p:sp>
      <p:sp>
        <p:nvSpPr>
          <p:cNvPr id="10" name="object 10"/>
          <p:cNvSpPr txBox="1"/>
          <p:nvPr/>
        </p:nvSpPr>
        <p:spPr>
          <a:xfrm>
            <a:off x="2246101" y="1927412"/>
            <a:ext cx="7542679" cy="203630"/>
          </a:xfrm>
          <a:prstGeom prst="rect">
            <a:avLst/>
          </a:prstGeom>
          <a:solidFill>
            <a:srgbClr val="3393B9"/>
          </a:solidFill>
        </p:spPr>
        <p:txBody>
          <a:bodyPr vert="horz" wrap="square" lIns="0" tIns="13447" rIns="0" bIns="0" rtlCol="0">
            <a:spAutoFit/>
          </a:bodyPr>
          <a:lstStyle/>
          <a:p>
            <a:pPr marL="58834">
              <a:spcBef>
                <a:spcPts val="106"/>
              </a:spcBef>
              <a:tabLst>
                <a:tab pos="736826" algn="l"/>
              </a:tabLst>
            </a:pPr>
            <a:r>
              <a:rPr sz="1235" b="1" spc="-4" dirty="0">
                <a:solidFill>
                  <a:srgbClr val="FFFFFF"/>
                </a:solidFill>
                <a:latin typeface="Arial"/>
                <a:cs typeface="Arial"/>
              </a:rPr>
              <a:t>Status	</a:t>
            </a:r>
            <a:r>
              <a:rPr sz="1235" b="1" dirty="0">
                <a:solidFill>
                  <a:srgbClr val="FFFFFF"/>
                </a:solidFill>
                <a:latin typeface="Arial"/>
                <a:cs typeface="Arial"/>
              </a:rPr>
              <a:t>Criteria</a:t>
            </a:r>
            <a:endParaRPr sz="1235">
              <a:latin typeface="Arial"/>
              <a:cs typeface="Arial"/>
            </a:endParaRPr>
          </a:p>
        </p:txBody>
      </p:sp>
      <p:sp>
        <p:nvSpPr>
          <p:cNvPr id="11" name="object 11"/>
          <p:cNvSpPr txBox="1"/>
          <p:nvPr/>
        </p:nvSpPr>
        <p:spPr>
          <a:xfrm>
            <a:off x="2539247" y="2931009"/>
            <a:ext cx="99172" cy="201367"/>
          </a:xfrm>
          <a:prstGeom prst="rect">
            <a:avLst/>
          </a:prstGeom>
        </p:spPr>
        <p:txBody>
          <a:bodyPr vert="horz" wrap="square" lIns="0" tIns="11206" rIns="0" bIns="0" rtlCol="0">
            <a:spAutoFit/>
          </a:bodyPr>
          <a:lstStyle/>
          <a:p>
            <a:pPr>
              <a:spcBef>
                <a:spcPts val="88"/>
              </a:spcBef>
            </a:pPr>
            <a:r>
              <a:rPr sz="1235" dirty="0">
                <a:latin typeface="Arial"/>
                <a:cs typeface="Arial"/>
              </a:rPr>
              <a:t>4</a:t>
            </a:r>
            <a:endParaRPr sz="1235">
              <a:latin typeface="Arial"/>
              <a:cs typeface="Arial"/>
            </a:endParaRPr>
          </a:p>
        </p:txBody>
      </p:sp>
      <p:sp>
        <p:nvSpPr>
          <p:cNvPr id="12" name="object 12"/>
          <p:cNvSpPr txBox="1"/>
          <p:nvPr/>
        </p:nvSpPr>
        <p:spPr>
          <a:xfrm>
            <a:off x="2982999" y="2272104"/>
            <a:ext cx="4540624" cy="1531732"/>
          </a:xfrm>
          <a:prstGeom prst="rect">
            <a:avLst/>
          </a:prstGeom>
        </p:spPr>
        <p:txBody>
          <a:bodyPr vert="horz" wrap="square" lIns="0" tIns="11206" rIns="0" bIns="0" rtlCol="0">
            <a:spAutoFit/>
          </a:bodyPr>
          <a:lstStyle/>
          <a:p>
            <a:pPr marL="252706" indent="-252706">
              <a:spcBef>
                <a:spcPts val="88"/>
              </a:spcBef>
              <a:buChar char="•"/>
              <a:tabLst>
                <a:tab pos="252706" algn="l"/>
                <a:tab pos="253266" algn="l"/>
              </a:tabLst>
            </a:pPr>
            <a:r>
              <a:rPr sz="1235" dirty="0">
                <a:latin typeface="Arial"/>
                <a:cs typeface="Arial"/>
              </a:rPr>
              <a:t>Stable </a:t>
            </a:r>
            <a:r>
              <a:rPr sz="1235" spc="-49" dirty="0">
                <a:latin typeface="Arial"/>
                <a:cs typeface="Arial"/>
              </a:rPr>
              <a:t>LVAD </a:t>
            </a:r>
            <a:r>
              <a:rPr sz="1235" spc="-4" dirty="0">
                <a:latin typeface="Arial"/>
                <a:cs typeface="Arial"/>
              </a:rPr>
              <a:t>candidates not </a:t>
            </a:r>
            <a:r>
              <a:rPr sz="1235" dirty="0">
                <a:latin typeface="Arial"/>
                <a:cs typeface="Arial"/>
              </a:rPr>
              <a:t>using </a:t>
            </a:r>
            <a:r>
              <a:rPr sz="1235" spc="-4" dirty="0">
                <a:latin typeface="Arial"/>
                <a:cs typeface="Arial"/>
              </a:rPr>
              <a:t>30 day discretionary</a:t>
            </a:r>
            <a:r>
              <a:rPr sz="1235" spc="-44" dirty="0">
                <a:latin typeface="Arial"/>
                <a:cs typeface="Arial"/>
              </a:rPr>
              <a:t> </a:t>
            </a:r>
            <a:r>
              <a:rPr sz="1235" spc="-4" dirty="0">
                <a:latin typeface="Arial"/>
                <a:cs typeface="Arial"/>
              </a:rPr>
              <a:t>period</a:t>
            </a:r>
            <a:endParaRPr sz="1235">
              <a:latin typeface="Arial"/>
              <a:cs typeface="Arial"/>
            </a:endParaRPr>
          </a:p>
          <a:p>
            <a:pPr marL="252706" indent="-252706">
              <a:buChar char="•"/>
              <a:tabLst>
                <a:tab pos="252706" algn="l"/>
                <a:tab pos="253266" algn="l"/>
              </a:tabLst>
            </a:pPr>
            <a:r>
              <a:rPr sz="1235" spc="-4" dirty="0">
                <a:latin typeface="Arial"/>
                <a:cs typeface="Arial"/>
              </a:rPr>
              <a:t>Inotropes without hemodynamic</a:t>
            </a:r>
            <a:r>
              <a:rPr sz="1235" spc="-57" dirty="0">
                <a:latin typeface="Arial"/>
                <a:cs typeface="Arial"/>
              </a:rPr>
              <a:t> </a:t>
            </a:r>
            <a:r>
              <a:rPr sz="1235" spc="-4" dirty="0">
                <a:latin typeface="Arial"/>
                <a:cs typeface="Arial"/>
              </a:rPr>
              <a:t>monitoring</a:t>
            </a:r>
            <a:endParaRPr sz="1235">
              <a:latin typeface="Arial"/>
              <a:cs typeface="Arial"/>
            </a:endParaRPr>
          </a:p>
          <a:p>
            <a:pPr marL="252706" indent="-252706">
              <a:buChar char="•"/>
              <a:tabLst>
                <a:tab pos="252706" algn="l"/>
                <a:tab pos="253266" algn="l"/>
              </a:tabLst>
            </a:pPr>
            <a:r>
              <a:rPr sz="1235" spc="-4" dirty="0">
                <a:latin typeface="Arial"/>
                <a:cs typeface="Arial"/>
              </a:rPr>
              <a:t>Diagnosis of congenital heart </a:t>
            </a:r>
            <a:r>
              <a:rPr sz="1235" dirty="0">
                <a:latin typeface="Arial"/>
                <a:cs typeface="Arial"/>
              </a:rPr>
              <a:t>disease</a:t>
            </a:r>
            <a:r>
              <a:rPr sz="1235" spc="-106" dirty="0">
                <a:latin typeface="Arial"/>
                <a:cs typeface="Arial"/>
              </a:rPr>
              <a:t> </a:t>
            </a:r>
            <a:r>
              <a:rPr sz="1235" spc="-4" dirty="0">
                <a:latin typeface="Arial"/>
                <a:cs typeface="Arial"/>
              </a:rPr>
              <a:t>(CHD)</a:t>
            </a:r>
            <a:endParaRPr sz="1235">
              <a:latin typeface="Arial"/>
              <a:cs typeface="Arial"/>
            </a:endParaRPr>
          </a:p>
          <a:p>
            <a:pPr marL="252706" indent="-252706">
              <a:buChar char="•"/>
              <a:tabLst>
                <a:tab pos="252706" algn="l"/>
                <a:tab pos="253266" algn="l"/>
              </a:tabLst>
            </a:pPr>
            <a:r>
              <a:rPr sz="1235" spc="-4" dirty="0">
                <a:latin typeface="Arial"/>
                <a:cs typeface="Arial"/>
              </a:rPr>
              <a:t>Diagnosis of </a:t>
            </a:r>
            <a:r>
              <a:rPr sz="1235" dirty="0">
                <a:latin typeface="Arial"/>
                <a:cs typeface="Arial"/>
              </a:rPr>
              <a:t>ischemic </a:t>
            </a:r>
            <a:r>
              <a:rPr sz="1235" spc="-4" dirty="0">
                <a:latin typeface="Arial"/>
                <a:cs typeface="Arial"/>
              </a:rPr>
              <a:t>heart </a:t>
            </a:r>
            <a:r>
              <a:rPr sz="1235" dirty="0">
                <a:latin typeface="Arial"/>
                <a:cs typeface="Arial"/>
              </a:rPr>
              <a:t>disease </a:t>
            </a:r>
            <a:r>
              <a:rPr sz="1235" spc="-4" dirty="0">
                <a:latin typeface="Arial"/>
                <a:cs typeface="Arial"/>
              </a:rPr>
              <a:t>with </a:t>
            </a:r>
            <a:r>
              <a:rPr sz="1235" dirty="0">
                <a:latin typeface="Arial"/>
                <a:cs typeface="Arial"/>
              </a:rPr>
              <a:t>intractable</a:t>
            </a:r>
            <a:r>
              <a:rPr sz="1235" spc="-141" dirty="0">
                <a:latin typeface="Arial"/>
                <a:cs typeface="Arial"/>
              </a:rPr>
              <a:t> </a:t>
            </a:r>
            <a:r>
              <a:rPr sz="1235" spc="-4" dirty="0">
                <a:latin typeface="Arial"/>
                <a:cs typeface="Arial"/>
              </a:rPr>
              <a:t>angina</a:t>
            </a:r>
            <a:endParaRPr sz="1235">
              <a:latin typeface="Arial"/>
              <a:cs typeface="Arial"/>
            </a:endParaRPr>
          </a:p>
          <a:p>
            <a:pPr marL="252706" indent="-252706">
              <a:buChar char="•"/>
              <a:tabLst>
                <a:tab pos="252706" algn="l"/>
                <a:tab pos="253266" algn="l"/>
              </a:tabLst>
            </a:pPr>
            <a:r>
              <a:rPr sz="1235" spc="-4" dirty="0">
                <a:latin typeface="Arial"/>
                <a:cs typeface="Arial"/>
              </a:rPr>
              <a:t>Diagnosis of hypertrophic</a:t>
            </a:r>
            <a:r>
              <a:rPr sz="1235" spc="-57" dirty="0">
                <a:latin typeface="Arial"/>
                <a:cs typeface="Arial"/>
              </a:rPr>
              <a:t> </a:t>
            </a:r>
            <a:r>
              <a:rPr sz="1235" spc="-4" dirty="0">
                <a:latin typeface="Arial"/>
                <a:cs typeface="Arial"/>
              </a:rPr>
              <a:t>cardiomyopathy</a:t>
            </a:r>
            <a:endParaRPr sz="1235">
              <a:latin typeface="Arial"/>
              <a:cs typeface="Arial"/>
            </a:endParaRPr>
          </a:p>
          <a:p>
            <a:pPr marL="252706" indent="-252706">
              <a:buChar char="•"/>
              <a:tabLst>
                <a:tab pos="252706" algn="l"/>
                <a:tab pos="253266" algn="l"/>
              </a:tabLst>
            </a:pPr>
            <a:r>
              <a:rPr sz="1235" spc="-4" dirty="0">
                <a:latin typeface="Arial"/>
                <a:cs typeface="Arial"/>
              </a:rPr>
              <a:t>Diagnosis of restrictive</a:t>
            </a:r>
            <a:r>
              <a:rPr sz="1235" spc="-53" dirty="0">
                <a:latin typeface="Arial"/>
                <a:cs typeface="Arial"/>
              </a:rPr>
              <a:t> </a:t>
            </a:r>
            <a:r>
              <a:rPr sz="1235" spc="-4" dirty="0">
                <a:latin typeface="Arial"/>
                <a:cs typeface="Arial"/>
              </a:rPr>
              <a:t>cardiomyopathy</a:t>
            </a:r>
            <a:endParaRPr sz="1235">
              <a:latin typeface="Arial"/>
              <a:cs typeface="Arial"/>
            </a:endParaRPr>
          </a:p>
          <a:p>
            <a:pPr marL="252706" indent="-252706">
              <a:buChar char="•"/>
              <a:tabLst>
                <a:tab pos="252706" algn="l"/>
                <a:tab pos="253266" algn="l"/>
              </a:tabLst>
            </a:pPr>
            <a:r>
              <a:rPr sz="1235" spc="-4" dirty="0">
                <a:latin typeface="Arial"/>
                <a:cs typeface="Arial"/>
              </a:rPr>
              <a:t>Diagnosis of</a:t>
            </a:r>
            <a:r>
              <a:rPr sz="1235" spc="-35" dirty="0">
                <a:latin typeface="Arial"/>
                <a:cs typeface="Arial"/>
              </a:rPr>
              <a:t> </a:t>
            </a:r>
            <a:r>
              <a:rPr sz="1235" spc="-4" dirty="0">
                <a:latin typeface="Arial"/>
                <a:cs typeface="Arial"/>
              </a:rPr>
              <a:t>amyloidosis</a:t>
            </a:r>
            <a:endParaRPr sz="1235">
              <a:latin typeface="Arial"/>
              <a:cs typeface="Arial"/>
            </a:endParaRPr>
          </a:p>
          <a:p>
            <a:pPr marL="252706" indent="-252706">
              <a:buChar char="•"/>
              <a:tabLst>
                <a:tab pos="252706" algn="l"/>
                <a:tab pos="253266" algn="l"/>
              </a:tabLst>
            </a:pPr>
            <a:r>
              <a:rPr sz="1235" spc="-4" dirty="0">
                <a:latin typeface="Arial"/>
                <a:cs typeface="Arial"/>
              </a:rPr>
              <a:t>Retransplant</a:t>
            </a:r>
            <a:endParaRPr sz="1235">
              <a:latin typeface="Arial"/>
              <a:cs typeface="Arial"/>
            </a:endParaRPr>
          </a:p>
        </p:txBody>
      </p:sp>
      <p:sp>
        <p:nvSpPr>
          <p:cNvPr id="13" name="object 13"/>
          <p:cNvSpPr txBox="1"/>
          <p:nvPr/>
        </p:nvSpPr>
        <p:spPr>
          <a:xfrm>
            <a:off x="2528041" y="4053838"/>
            <a:ext cx="2434478" cy="201367"/>
          </a:xfrm>
          <a:prstGeom prst="rect">
            <a:avLst/>
          </a:prstGeom>
        </p:spPr>
        <p:txBody>
          <a:bodyPr vert="horz" wrap="square" lIns="0" tIns="11206" rIns="0" bIns="0" rtlCol="0">
            <a:spAutoFit/>
          </a:bodyPr>
          <a:lstStyle/>
          <a:p>
            <a:pPr marL="11206">
              <a:spcBef>
                <a:spcPts val="88"/>
              </a:spcBef>
              <a:tabLst>
                <a:tab pos="454422" algn="l"/>
              </a:tabLst>
            </a:pPr>
            <a:r>
              <a:rPr sz="1235" dirty="0">
                <a:latin typeface="Arial"/>
                <a:cs typeface="Arial"/>
              </a:rPr>
              <a:t>5	</a:t>
            </a:r>
            <a:r>
              <a:rPr sz="1235" spc="-4" dirty="0">
                <a:latin typeface="Arial"/>
                <a:cs typeface="Arial"/>
              </a:rPr>
              <a:t>Combined organ</a:t>
            </a:r>
            <a:r>
              <a:rPr sz="1235" spc="-62" dirty="0">
                <a:latin typeface="Arial"/>
                <a:cs typeface="Arial"/>
              </a:rPr>
              <a:t> </a:t>
            </a:r>
            <a:r>
              <a:rPr sz="1235" spc="-4" dirty="0">
                <a:latin typeface="Arial"/>
                <a:cs typeface="Arial"/>
              </a:rPr>
              <a:t>transplants</a:t>
            </a:r>
            <a:endParaRPr sz="1235">
              <a:latin typeface="Arial"/>
              <a:cs typeface="Arial"/>
            </a:endParaRPr>
          </a:p>
        </p:txBody>
      </p:sp>
      <p:sp>
        <p:nvSpPr>
          <p:cNvPr id="14" name="object 14"/>
          <p:cNvSpPr txBox="1"/>
          <p:nvPr/>
        </p:nvSpPr>
        <p:spPr>
          <a:xfrm>
            <a:off x="2246101" y="4410636"/>
            <a:ext cx="7542679" cy="432207"/>
          </a:xfrm>
          <a:prstGeom prst="rect">
            <a:avLst/>
          </a:prstGeom>
          <a:solidFill>
            <a:srgbClr val="E7E7E7"/>
          </a:solidFill>
        </p:spPr>
        <p:txBody>
          <a:bodyPr vert="horz" wrap="square" lIns="0" tIns="4482" rIns="0" bIns="0" rtlCol="0">
            <a:spAutoFit/>
          </a:bodyPr>
          <a:lstStyle/>
          <a:p>
            <a:pPr>
              <a:spcBef>
                <a:spcPts val="35"/>
              </a:spcBef>
            </a:pPr>
            <a:endParaRPr sz="1544">
              <a:latin typeface="Times New Roman"/>
              <a:cs typeface="Times New Roman"/>
            </a:endParaRPr>
          </a:p>
          <a:p>
            <a:pPr marL="293049">
              <a:tabLst>
                <a:tab pos="736826" algn="l"/>
              </a:tabLst>
            </a:pPr>
            <a:r>
              <a:rPr sz="1235" dirty="0">
                <a:latin typeface="Arial"/>
                <a:cs typeface="Arial"/>
              </a:rPr>
              <a:t>6	</a:t>
            </a:r>
            <a:r>
              <a:rPr sz="1235" spc="-4" dirty="0">
                <a:latin typeface="Arial"/>
                <a:cs typeface="Arial"/>
              </a:rPr>
              <a:t>All remaining active</a:t>
            </a:r>
            <a:r>
              <a:rPr sz="1235" spc="-31" dirty="0">
                <a:latin typeface="Arial"/>
                <a:cs typeface="Arial"/>
              </a:rPr>
              <a:t> </a:t>
            </a:r>
            <a:r>
              <a:rPr sz="1235" spc="-4" dirty="0">
                <a:latin typeface="Arial"/>
                <a:cs typeface="Arial"/>
              </a:rPr>
              <a:t>candidates</a:t>
            </a:r>
            <a:endParaRPr sz="1235">
              <a:latin typeface="Arial"/>
              <a:cs typeface="Arial"/>
            </a:endParaRPr>
          </a:p>
        </p:txBody>
      </p:sp>
      <p:sp>
        <p:nvSpPr>
          <p:cNvPr id="15" name="object 15"/>
          <p:cNvSpPr/>
          <p:nvPr/>
        </p:nvSpPr>
        <p:spPr>
          <a:xfrm>
            <a:off x="2067256" y="408785"/>
            <a:ext cx="8056469" cy="6039410"/>
          </a:xfrm>
          <a:custGeom>
            <a:avLst/>
            <a:gdLst/>
            <a:ahLst/>
            <a:cxnLst/>
            <a:rect l="l" t="t" r="r" b="b"/>
            <a:pathLst>
              <a:path w="9130665" h="6844665">
                <a:moveTo>
                  <a:pt x="0" y="0"/>
                </a:moveTo>
                <a:lnTo>
                  <a:pt x="0" y="6844283"/>
                </a:lnTo>
                <a:lnTo>
                  <a:pt x="9130283" y="6844283"/>
                </a:lnTo>
                <a:lnTo>
                  <a:pt x="9130283" y="0"/>
                </a:lnTo>
                <a:lnTo>
                  <a:pt x="0" y="0"/>
                </a:lnTo>
                <a:close/>
              </a:path>
            </a:pathLst>
          </a:custGeom>
          <a:ln w="12191">
            <a:solidFill>
              <a:srgbClr val="000000"/>
            </a:solidFill>
          </a:ln>
        </p:spPr>
        <p:txBody>
          <a:bodyPr wrap="square" lIns="0" tIns="0" rIns="0" bIns="0" rtlCol="0"/>
          <a:lstStyle/>
          <a:p>
            <a:endParaRPr sz="1588"/>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p:txBody>
          <a:bodyPr>
            <a:normAutofit fontScale="90000"/>
          </a:bodyPr>
          <a:lstStyle/>
          <a:p>
            <a:pPr>
              <a:defRPr/>
            </a:pPr>
            <a:r>
              <a:rPr lang="en-US" dirty="0"/>
              <a:t>Limitations of the Current Medical </a:t>
            </a:r>
            <a:br>
              <a:rPr lang="en-US" dirty="0"/>
            </a:br>
            <a:r>
              <a:rPr lang="en-US" dirty="0"/>
              <a:t>Management of Heart Failure</a:t>
            </a:r>
          </a:p>
        </p:txBody>
      </p:sp>
      <p:sp>
        <p:nvSpPr>
          <p:cNvPr id="402435" name="Rectangle 3"/>
          <p:cNvSpPr>
            <a:spLocks noGrp="1" noChangeArrowheads="1"/>
          </p:cNvSpPr>
          <p:nvPr>
            <p:ph idx="1"/>
          </p:nvPr>
        </p:nvSpPr>
        <p:spPr/>
        <p:txBody>
          <a:bodyPr>
            <a:normAutofit/>
          </a:bodyPr>
          <a:lstStyle/>
          <a:p>
            <a:pPr>
              <a:lnSpc>
                <a:spcPct val="70000"/>
              </a:lnSpc>
              <a:defRPr/>
            </a:pPr>
            <a:r>
              <a:rPr lang="en-US" sz="2400" b="0" dirty="0"/>
              <a:t>Many patients are still not receiving evidence based therapies.</a:t>
            </a:r>
          </a:p>
          <a:p>
            <a:pPr>
              <a:lnSpc>
                <a:spcPct val="70000"/>
              </a:lnSpc>
              <a:defRPr/>
            </a:pPr>
            <a:endParaRPr lang="en-US" sz="2400" b="0" dirty="0"/>
          </a:p>
          <a:p>
            <a:pPr>
              <a:lnSpc>
                <a:spcPct val="70000"/>
              </a:lnSpc>
              <a:defRPr/>
            </a:pPr>
            <a:r>
              <a:rPr lang="en-US" sz="2400" b="0" dirty="0"/>
              <a:t>Volume status is difficult to manage as an outpatient.</a:t>
            </a:r>
          </a:p>
          <a:p>
            <a:pPr>
              <a:lnSpc>
                <a:spcPct val="70000"/>
              </a:lnSpc>
              <a:defRPr/>
            </a:pPr>
            <a:endParaRPr lang="en-US" sz="2400" b="0" dirty="0"/>
          </a:p>
          <a:p>
            <a:pPr>
              <a:lnSpc>
                <a:spcPct val="70000"/>
              </a:lnSpc>
              <a:defRPr/>
            </a:pPr>
            <a:r>
              <a:rPr lang="en-US" sz="2400" b="0" dirty="0"/>
              <a:t>Clinically stable patients may die suddenly.</a:t>
            </a:r>
          </a:p>
          <a:p>
            <a:pPr>
              <a:lnSpc>
                <a:spcPct val="70000"/>
              </a:lnSpc>
              <a:defRPr/>
            </a:pPr>
            <a:endParaRPr lang="en-US" sz="2400" b="0" dirty="0"/>
          </a:p>
          <a:p>
            <a:pPr>
              <a:lnSpc>
                <a:spcPct val="70000"/>
              </a:lnSpc>
              <a:defRPr/>
            </a:pPr>
            <a:r>
              <a:rPr lang="en-US" sz="2400" b="0" dirty="0"/>
              <a:t>Some patients on optimal therapy will still progress to end-stage heart failure.  </a:t>
            </a:r>
          </a:p>
        </p:txBody>
      </p:sp>
    </p:spTree>
    <p:extLst>
      <p:ext uri="{BB962C8B-B14F-4D97-AF65-F5344CB8AC3E}">
        <p14:creationId xmlns:p14="http://schemas.microsoft.com/office/powerpoint/2010/main" val="3542375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2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243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0243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024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10552-5333-A9FA-68F4-1C25BAE2C1E4}"/>
              </a:ext>
            </a:extLst>
          </p:cNvPr>
          <p:cNvSpPr>
            <a:spLocks noGrp="1"/>
          </p:cNvSpPr>
          <p:nvPr>
            <p:ph type="title"/>
          </p:nvPr>
        </p:nvSpPr>
        <p:spPr/>
        <p:txBody>
          <a:bodyPr/>
          <a:lstStyle/>
          <a:p>
            <a:r>
              <a:rPr lang="en-US" dirty="0"/>
              <a:t>What can cause an elevated BNP besides HF? </a:t>
            </a:r>
          </a:p>
        </p:txBody>
      </p:sp>
      <p:sp>
        <p:nvSpPr>
          <p:cNvPr id="3" name="Content Placeholder 2">
            <a:extLst>
              <a:ext uri="{FF2B5EF4-FFF2-40B4-BE49-F238E27FC236}">
                <a16:creationId xmlns:a16="http://schemas.microsoft.com/office/drawing/2014/main" id="{191C9F3C-BAF9-C66C-BAB5-7D18EEB3E5A5}"/>
              </a:ext>
            </a:extLst>
          </p:cNvPr>
          <p:cNvSpPr>
            <a:spLocks noGrp="1"/>
          </p:cNvSpPr>
          <p:nvPr>
            <p:ph idx="1"/>
          </p:nvPr>
        </p:nvSpPr>
        <p:spPr>
          <a:xfrm>
            <a:off x="439058" y="1846456"/>
            <a:ext cx="2928256" cy="1818401"/>
          </a:xfrm>
        </p:spPr>
        <p:txBody>
          <a:bodyPr/>
          <a:lstStyle/>
          <a:p>
            <a:r>
              <a:rPr lang="en-US" b="1" dirty="0"/>
              <a:t>Noncardiac</a:t>
            </a:r>
            <a:r>
              <a:rPr lang="en-US" dirty="0"/>
              <a:t> </a:t>
            </a:r>
          </a:p>
          <a:p>
            <a:r>
              <a:rPr lang="en-US" dirty="0"/>
              <a:t>Advancing age </a:t>
            </a:r>
          </a:p>
          <a:p>
            <a:r>
              <a:rPr lang="en-US" dirty="0"/>
              <a:t>Anemia </a:t>
            </a:r>
          </a:p>
          <a:p>
            <a:r>
              <a:rPr lang="en-US" dirty="0"/>
              <a:t>Renal failure </a:t>
            </a:r>
          </a:p>
          <a:p>
            <a:endParaRPr lang="en-US" dirty="0"/>
          </a:p>
        </p:txBody>
      </p:sp>
      <p:sp>
        <p:nvSpPr>
          <p:cNvPr id="5" name="TextBox 4">
            <a:extLst>
              <a:ext uri="{FF2B5EF4-FFF2-40B4-BE49-F238E27FC236}">
                <a16:creationId xmlns:a16="http://schemas.microsoft.com/office/drawing/2014/main" id="{21C31867-CAFA-D078-CAC3-277FC4F80189}"/>
              </a:ext>
            </a:extLst>
          </p:cNvPr>
          <p:cNvSpPr txBox="1"/>
          <p:nvPr/>
        </p:nvSpPr>
        <p:spPr>
          <a:xfrm>
            <a:off x="2895600" y="3361014"/>
            <a:ext cx="6096000" cy="3139321"/>
          </a:xfrm>
          <a:prstGeom prst="rect">
            <a:avLst/>
          </a:prstGeom>
          <a:noFill/>
        </p:spPr>
        <p:txBody>
          <a:bodyPr wrap="square">
            <a:spAutoFit/>
          </a:bodyPr>
          <a:lstStyle/>
          <a:p>
            <a:pPr marL="285750" indent="-285750">
              <a:buFont typeface="Arial" panose="020B0604020202020204" pitchFamily="34" charset="0"/>
              <a:buChar char="•"/>
            </a:pPr>
            <a:r>
              <a:rPr lang="en-US" b="1" dirty="0"/>
              <a:t>Cardiac</a:t>
            </a:r>
          </a:p>
          <a:p>
            <a:pPr marL="285750" indent="-285750">
              <a:buFont typeface="Arial" panose="020B0604020202020204" pitchFamily="34" charset="0"/>
              <a:buChar char="•"/>
            </a:pPr>
            <a:r>
              <a:rPr lang="en-US" dirty="0"/>
              <a:t>ACS </a:t>
            </a:r>
          </a:p>
          <a:p>
            <a:pPr marL="285750" indent="-285750">
              <a:buFont typeface="Arial" panose="020B0604020202020204" pitchFamily="34" charset="0"/>
              <a:buChar char="•"/>
            </a:pPr>
            <a:r>
              <a:rPr lang="en-US" dirty="0"/>
              <a:t>Heart muscle disease, including LVH </a:t>
            </a:r>
          </a:p>
          <a:p>
            <a:pPr marL="285750" indent="-285750">
              <a:buFont typeface="Arial" panose="020B0604020202020204" pitchFamily="34" charset="0"/>
              <a:buChar char="•"/>
            </a:pPr>
            <a:r>
              <a:rPr lang="en-US" dirty="0"/>
              <a:t>VHD </a:t>
            </a:r>
          </a:p>
          <a:p>
            <a:pPr marL="285750" indent="-285750">
              <a:buFont typeface="Arial" panose="020B0604020202020204" pitchFamily="34" charset="0"/>
              <a:buChar char="•"/>
            </a:pPr>
            <a:r>
              <a:rPr lang="en-US" dirty="0"/>
              <a:t>Pericardial disease </a:t>
            </a:r>
          </a:p>
          <a:p>
            <a:pPr marL="285750" indent="-285750">
              <a:buFont typeface="Arial" panose="020B0604020202020204" pitchFamily="34" charset="0"/>
              <a:buChar char="•"/>
            </a:pPr>
            <a:r>
              <a:rPr lang="en-US" dirty="0" err="1"/>
              <a:t>AFib</a:t>
            </a:r>
            <a:endParaRPr lang="en-US" dirty="0"/>
          </a:p>
          <a:p>
            <a:pPr marL="285750" indent="-285750">
              <a:buFont typeface="Arial" panose="020B0604020202020204" pitchFamily="34" charset="0"/>
              <a:buChar char="•"/>
            </a:pPr>
            <a:r>
              <a:rPr lang="en-US" dirty="0"/>
              <a:t>Myocarditis </a:t>
            </a:r>
          </a:p>
          <a:p>
            <a:pPr marL="285750" indent="-285750">
              <a:buFont typeface="Arial" panose="020B0604020202020204" pitchFamily="34" charset="0"/>
              <a:buChar char="•"/>
            </a:pPr>
            <a:r>
              <a:rPr lang="en-US" dirty="0"/>
              <a:t>Cardiac surgery </a:t>
            </a:r>
          </a:p>
          <a:p>
            <a:pPr marL="285750" indent="-285750">
              <a:buFont typeface="Arial" panose="020B0604020202020204" pitchFamily="34" charset="0"/>
              <a:buChar char="•"/>
            </a:pPr>
            <a:r>
              <a:rPr lang="en-US" dirty="0"/>
              <a:t>Cardioversion </a:t>
            </a:r>
          </a:p>
          <a:p>
            <a:pPr marL="285750" indent="-285750">
              <a:buFont typeface="Arial" panose="020B0604020202020204" pitchFamily="34" charset="0"/>
              <a:buChar char="•"/>
            </a:pPr>
            <a:r>
              <a:rPr lang="en-US" dirty="0"/>
              <a:t>Toxic-metabolic myocardial insults, including cancer chemotherapy </a:t>
            </a:r>
          </a:p>
        </p:txBody>
      </p:sp>
      <p:sp>
        <p:nvSpPr>
          <p:cNvPr id="7" name="TextBox 6">
            <a:extLst>
              <a:ext uri="{FF2B5EF4-FFF2-40B4-BE49-F238E27FC236}">
                <a16:creationId xmlns:a16="http://schemas.microsoft.com/office/drawing/2014/main" id="{E623A86F-9556-D284-FE79-BFFE5C95D020}"/>
              </a:ext>
            </a:extLst>
          </p:cNvPr>
          <p:cNvSpPr txBox="1"/>
          <p:nvPr/>
        </p:nvSpPr>
        <p:spPr>
          <a:xfrm>
            <a:off x="7819571" y="2339876"/>
            <a:ext cx="4372429" cy="2308324"/>
          </a:xfrm>
          <a:prstGeom prst="rect">
            <a:avLst/>
          </a:prstGeom>
          <a:noFill/>
        </p:spPr>
        <p:txBody>
          <a:bodyPr wrap="square">
            <a:spAutoFit/>
          </a:bodyPr>
          <a:lstStyle/>
          <a:p>
            <a:pPr marL="285750" indent="-285750">
              <a:buFont typeface="Arial" panose="020B0604020202020204" pitchFamily="34" charset="0"/>
              <a:buChar char="•"/>
            </a:pPr>
            <a:r>
              <a:rPr lang="en-US" b="1" dirty="0"/>
              <a:t>Pulmonary</a:t>
            </a:r>
          </a:p>
          <a:p>
            <a:pPr marL="285750" indent="-285750">
              <a:buFont typeface="Arial" panose="020B0604020202020204" pitchFamily="34" charset="0"/>
              <a:buChar char="•"/>
            </a:pPr>
            <a:r>
              <a:rPr lang="en-US" dirty="0"/>
              <a:t>Obstructive sleep apnea</a:t>
            </a:r>
          </a:p>
          <a:p>
            <a:pPr marL="285750" indent="-285750">
              <a:buFont typeface="Arial" panose="020B0604020202020204" pitchFamily="34" charset="0"/>
              <a:buChar char="•"/>
            </a:pPr>
            <a:r>
              <a:rPr lang="en-US" dirty="0"/>
              <a:t>severe pneumonia </a:t>
            </a:r>
          </a:p>
          <a:p>
            <a:pPr marL="285750" indent="-285750">
              <a:buFont typeface="Arial" panose="020B0604020202020204" pitchFamily="34" charset="0"/>
              <a:buChar char="•"/>
            </a:pPr>
            <a:r>
              <a:rPr lang="en-US" dirty="0"/>
              <a:t>Pulmonary embolism</a:t>
            </a:r>
          </a:p>
          <a:p>
            <a:pPr marL="285750" indent="-285750">
              <a:buFont typeface="Arial" panose="020B0604020202020204" pitchFamily="34" charset="0"/>
              <a:buChar char="•"/>
            </a:pPr>
            <a:r>
              <a:rPr lang="en-US" dirty="0"/>
              <a:t>pulmonary arterial hypertension </a:t>
            </a:r>
          </a:p>
          <a:p>
            <a:pPr marL="285750" indent="-285750">
              <a:buFont typeface="Arial" panose="020B0604020202020204" pitchFamily="34" charset="0"/>
              <a:buChar char="•"/>
            </a:pPr>
            <a:r>
              <a:rPr lang="en-US" dirty="0"/>
              <a:t>Critical illness </a:t>
            </a:r>
          </a:p>
          <a:p>
            <a:pPr marL="285750" indent="-285750">
              <a:buFont typeface="Arial" panose="020B0604020202020204" pitchFamily="34" charset="0"/>
              <a:buChar char="•"/>
            </a:pPr>
            <a:r>
              <a:rPr lang="en-US" dirty="0"/>
              <a:t>Bacterial sepsis </a:t>
            </a:r>
          </a:p>
          <a:p>
            <a:pPr marL="285750" indent="-285750">
              <a:buFont typeface="Arial" panose="020B0604020202020204" pitchFamily="34" charset="0"/>
              <a:buChar char="•"/>
            </a:pPr>
            <a:r>
              <a:rPr lang="en-US" dirty="0"/>
              <a:t>Severe burns </a:t>
            </a:r>
          </a:p>
        </p:txBody>
      </p:sp>
    </p:spTree>
    <p:extLst>
      <p:ext uri="{BB962C8B-B14F-4D97-AF65-F5344CB8AC3E}">
        <p14:creationId xmlns:p14="http://schemas.microsoft.com/office/powerpoint/2010/main" val="92857056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6A47CDB8-1957-46F1-BB09-2B1A9B1FA408}"/>
              </a:ext>
            </a:extLst>
          </p:cNvPr>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a:p>
        </p:txBody>
      </p:sp>
      <p:pic>
        <p:nvPicPr>
          <p:cNvPr id="3074" name="Picture 2">
            <a:extLst>
              <a:ext uri="{FF2B5EF4-FFF2-40B4-BE49-F238E27FC236}">
                <a16:creationId xmlns:a16="http://schemas.microsoft.com/office/drawing/2014/main" id="{8DE19FE3-EB43-450C-9094-D9104C2DC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374" y="6211373"/>
            <a:ext cx="1726742" cy="4248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F0C00221-EFF8-4B6D-AB0A-2F405D8546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8993" y="796405"/>
            <a:ext cx="647780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A7F75702-894D-4672-9844-03ADE8A62A9C}"/>
              </a:ext>
            </a:extLst>
          </p:cNvPr>
          <p:cNvSpPr txBox="1">
            <a:spLocks noChangeArrowheads="1"/>
          </p:cNvSpPr>
          <p:nvPr/>
        </p:nvSpPr>
        <p:spPr bwMode="auto">
          <a:xfrm>
            <a:off x="2858541" y="5972308"/>
            <a:ext cx="3918651"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a:latin typeface="Arial" panose="020B0604020202020204" pitchFamily="34" charset="0"/>
              </a:rPr>
              <a:t>Clyde W. Yancy et al. JACC 2017;70:776-803</a:t>
            </a:r>
          </a:p>
        </p:txBody>
      </p:sp>
      <p:sp>
        <p:nvSpPr>
          <p:cNvPr id="3077" name="Text Box 5">
            <a:extLst>
              <a:ext uri="{FF2B5EF4-FFF2-40B4-BE49-F238E27FC236}">
                <a16:creationId xmlns:a16="http://schemas.microsoft.com/office/drawing/2014/main" id="{FF16A2AF-6C69-4408-828C-D7448C39F630}"/>
              </a:ext>
            </a:extLst>
          </p:cNvPr>
          <p:cNvSpPr txBox="1">
            <a:spLocks noChangeArrowheads="1"/>
          </p:cNvSpPr>
          <p:nvPr/>
        </p:nvSpPr>
        <p:spPr bwMode="auto">
          <a:xfrm>
            <a:off x="1621451" y="6613175"/>
            <a:ext cx="4931078"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en-US" sz="907">
                <a:latin typeface="Arial" panose="020B0604020202020204" pitchFamily="34" charset="0"/>
              </a:rPr>
              <a:t>2017 American College of Cardiology Foundation, the American Heart Association, Inc., and the Heart Failure Society of America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a:t>
            </a:r>
          </a:p>
        </p:txBody>
      </p:sp>
      <p:sp>
        <p:nvSpPr>
          <p:cNvPr id="3" name="Content Placeholder 2"/>
          <p:cNvSpPr>
            <a:spLocks noGrp="1"/>
          </p:cNvSpPr>
          <p:nvPr>
            <p:ph idx="1"/>
          </p:nvPr>
        </p:nvSpPr>
        <p:spPr/>
        <p:txBody>
          <a:bodyPr>
            <a:normAutofit/>
          </a:bodyPr>
          <a:lstStyle/>
          <a:p>
            <a:r>
              <a:rPr lang="en-US" sz="3600" dirty="0"/>
              <a:t>QUESTIONS?</a:t>
            </a:r>
          </a:p>
        </p:txBody>
      </p:sp>
    </p:spTree>
    <p:extLst>
      <p:ext uri="{BB962C8B-B14F-4D97-AF65-F5344CB8AC3E}">
        <p14:creationId xmlns:p14="http://schemas.microsoft.com/office/powerpoint/2010/main" val="3179924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Non-invasive Cardiac Imaging</a:t>
            </a:r>
          </a:p>
        </p:txBody>
      </p:sp>
      <p:sp>
        <p:nvSpPr>
          <p:cNvPr id="3" name="Content Placeholder 2"/>
          <p:cNvSpPr>
            <a:spLocks noGrp="1"/>
          </p:cNvSpPr>
          <p:nvPr>
            <p:ph idx="1"/>
          </p:nvPr>
        </p:nvSpPr>
        <p:spPr>
          <a:xfrm>
            <a:off x="677334" y="1459077"/>
            <a:ext cx="8596668" cy="4582285"/>
          </a:xfrm>
        </p:spPr>
        <p:txBody>
          <a:bodyPr>
            <a:noAutofit/>
          </a:bodyPr>
          <a:lstStyle/>
          <a:p>
            <a:r>
              <a:rPr lang="en-US" sz="2400" dirty="0"/>
              <a:t>New onset or change in condition </a:t>
            </a:r>
          </a:p>
          <a:p>
            <a:pPr lvl="1"/>
            <a:r>
              <a:rPr lang="en-US" sz="2400" dirty="0"/>
              <a:t>CXR</a:t>
            </a:r>
          </a:p>
          <a:p>
            <a:pPr lvl="1"/>
            <a:r>
              <a:rPr lang="en-US" sz="2400" dirty="0"/>
              <a:t>Echo with Doppler</a:t>
            </a:r>
          </a:p>
          <a:p>
            <a:r>
              <a:rPr lang="en-US" sz="2400" dirty="0"/>
              <a:t>Assess goal directed medical therapy (needing an ICD?)</a:t>
            </a:r>
          </a:p>
          <a:p>
            <a:pPr lvl="1"/>
            <a:r>
              <a:rPr lang="en-US" sz="2400" dirty="0"/>
              <a:t>Repeat echo</a:t>
            </a:r>
          </a:p>
          <a:p>
            <a:endParaRPr lang="en-US" sz="2400" dirty="0"/>
          </a:p>
          <a:p>
            <a:r>
              <a:rPr lang="en-US" sz="2400" dirty="0"/>
              <a:t>In the patient with known CAD with new or worsening HF (+/- symptoms) (Class </a:t>
            </a:r>
            <a:r>
              <a:rPr lang="en-US" sz="2400" dirty="0" err="1"/>
              <a:t>IIa</a:t>
            </a:r>
            <a:r>
              <a:rPr lang="en-US" sz="2400" dirty="0"/>
              <a:t>, level B)</a:t>
            </a:r>
          </a:p>
          <a:p>
            <a:pPr lvl="1"/>
            <a:r>
              <a:rPr lang="en-US" sz="2400" dirty="0"/>
              <a:t>Consider non invasive imaging </a:t>
            </a:r>
          </a:p>
          <a:p>
            <a:r>
              <a:rPr lang="en-US" sz="2400" dirty="0"/>
              <a:t>Consider MRI if need to assess myocardial infiltrative processes or scar burden (Class </a:t>
            </a:r>
            <a:r>
              <a:rPr lang="en-US" sz="2400" dirty="0" err="1"/>
              <a:t>IIa</a:t>
            </a:r>
            <a:r>
              <a:rPr lang="en-US" sz="2400" dirty="0"/>
              <a:t>, level B)</a:t>
            </a:r>
          </a:p>
        </p:txBody>
      </p:sp>
    </p:spTree>
    <p:extLst>
      <p:ext uri="{BB962C8B-B14F-4D97-AF65-F5344CB8AC3E}">
        <p14:creationId xmlns:p14="http://schemas.microsoft.com/office/powerpoint/2010/main" val="2284386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7969785" y="596344"/>
            <a:ext cx="635559" cy="738790"/>
          </a:xfrm>
          <a:prstGeom prst="rect">
            <a:avLst/>
          </a:prstGeom>
        </p:spPr>
        <p:txBody>
          <a:bodyPr vert="vert" wrap="square" lIns="0" tIns="20144" rIns="0" bIns="0" rtlCol="0">
            <a:spAutoFit/>
          </a:bodyPr>
          <a:lstStyle/>
          <a:p>
            <a:pPr marL="98103" marR="3504" indent="-89782">
              <a:lnSpc>
                <a:spcPts val="759"/>
              </a:lnSpc>
              <a:spcBef>
                <a:spcPts val="158"/>
              </a:spcBef>
            </a:pPr>
            <a:r>
              <a:rPr sz="1600" b="1" spc="-86" dirty="0">
                <a:solidFill>
                  <a:srgbClr val="FFFFFF"/>
                </a:solidFill>
                <a:latin typeface="Arial Narrow"/>
                <a:cs typeface="Arial Narrow"/>
              </a:rPr>
              <a:t>CLINICAL</a:t>
            </a:r>
            <a:r>
              <a:rPr sz="1600" b="1" spc="55" dirty="0">
                <a:solidFill>
                  <a:srgbClr val="FFFFFF"/>
                </a:solidFill>
                <a:latin typeface="Arial Narrow"/>
                <a:cs typeface="Arial Narrow"/>
              </a:rPr>
              <a:t> </a:t>
            </a:r>
            <a:r>
              <a:rPr sz="1600" b="1" spc="-107" dirty="0">
                <a:solidFill>
                  <a:srgbClr val="FFFFFF"/>
                </a:solidFill>
                <a:latin typeface="Arial Narrow"/>
                <a:cs typeface="Arial Narrow"/>
              </a:rPr>
              <a:t>STATEENTS</a:t>
            </a:r>
            <a:r>
              <a:rPr sz="1600" b="1" spc="345" dirty="0">
                <a:solidFill>
                  <a:srgbClr val="FFFFFF"/>
                </a:solidFill>
                <a:latin typeface="Arial Narrow"/>
                <a:cs typeface="Arial Narrow"/>
              </a:rPr>
              <a:t> </a:t>
            </a:r>
            <a:r>
              <a:rPr sz="1600" b="1" spc="-114" dirty="0">
                <a:solidFill>
                  <a:srgbClr val="FFFFFF"/>
                </a:solidFill>
                <a:latin typeface="Arial Narrow"/>
                <a:cs typeface="Arial Narrow"/>
              </a:rPr>
              <a:t>AND</a:t>
            </a:r>
            <a:r>
              <a:rPr sz="1600" b="1" spc="21" dirty="0">
                <a:solidFill>
                  <a:srgbClr val="FFFFFF"/>
                </a:solidFill>
                <a:latin typeface="Arial Narrow"/>
                <a:cs typeface="Arial Narrow"/>
              </a:rPr>
              <a:t> </a:t>
            </a:r>
            <a:r>
              <a:rPr sz="1600" b="1" spc="-14" dirty="0">
                <a:solidFill>
                  <a:srgbClr val="FFFFFF"/>
                </a:solidFill>
                <a:latin typeface="Arial Narrow"/>
                <a:cs typeface="Arial Narrow"/>
              </a:rPr>
              <a:t>GUIDELINES</a:t>
            </a:r>
            <a:endParaRPr sz="1600" dirty="0">
              <a:latin typeface="Arial Narrow"/>
              <a:cs typeface="Arial Narrow"/>
            </a:endParaRPr>
          </a:p>
        </p:txBody>
      </p:sp>
      <p:sp>
        <p:nvSpPr>
          <p:cNvPr id="9" name="object 9"/>
          <p:cNvSpPr txBox="1"/>
          <p:nvPr/>
        </p:nvSpPr>
        <p:spPr>
          <a:xfrm>
            <a:off x="1757984" y="1176823"/>
            <a:ext cx="4127561" cy="316621"/>
          </a:xfrm>
          <a:prstGeom prst="rect">
            <a:avLst/>
          </a:prstGeom>
        </p:spPr>
        <p:txBody>
          <a:bodyPr vert="horz" wrap="square" lIns="0" tIns="8759" rIns="0" bIns="0" rtlCol="0">
            <a:spAutoFit/>
          </a:bodyPr>
          <a:lstStyle/>
          <a:p>
            <a:pPr marL="8759">
              <a:spcBef>
                <a:spcPts val="69"/>
              </a:spcBef>
            </a:pPr>
            <a:r>
              <a:rPr sz="2000" b="1" spc="-31" dirty="0">
                <a:solidFill>
                  <a:srgbClr val="CE171E"/>
                </a:solidFill>
                <a:latin typeface="Calibri"/>
                <a:cs typeface="Calibri"/>
              </a:rPr>
              <a:t>4.4.</a:t>
            </a:r>
            <a:r>
              <a:rPr sz="2000" b="1" spc="3" dirty="0">
                <a:solidFill>
                  <a:srgbClr val="CE171E"/>
                </a:solidFill>
                <a:latin typeface="Calibri"/>
                <a:cs typeface="Calibri"/>
              </a:rPr>
              <a:t> </a:t>
            </a:r>
            <a:r>
              <a:rPr sz="2000" b="1" spc="-14" dirty="0">
                <a:solidFill>
                  <a:srgbClr val="CE171E"/>
                </a:solidFill>
                <a:latin typeface="Calibri"/>
                <a:cs typeface="Calibri"/>
              </a:rPr>
              <a:t>Evaluation</a:t>
            </a:r>
            <a:r>
              <a:rPr sz="2000" b="1" spc="7" dirty="0">
                <a:solidFill>
                  <a:srgbClr val="CE171E"/>
                </a:solidFill>
                <a:latin typeface="Calibri"/>
                <a:cs typeface="Calibri"/>
              </a:rPr>
              <a:t> </a:t>
            </a:r>
            <a:r>
              <a:rPr sz="2000" b="1" spc="-59" dirty="0">
                <a:solidFill>
                  <a:srgbClr val="CE171E"/>
                </a:solidFill>
                <a:latin typeface="Calibri"/>
                <a:cs typeface="Calibri"/>
              </a:rPr>
              <a:t>With</a:t>
            </a:r>
            <a:r>
              <a:rPr sz="2000" b="1" spc="10" dirty="0">
                <a:solidFill>
                  <a:srgbClr val="CE171E"/>
                </a:solidFill>
                <a:latin typeface="Calibri"/>
                <a:cs typeface="Calibri"/>
              </a:rPr>
              <a:t> </a:t>
            </a:r>
            <a:r>
              <a:rPr sz="2000" b="1" dirty="0">
                <a:solidFill>
                  <a:srgbClr val="CE171E"/>
                </a:solidFill>
                <a:latin typeface="Calibri"/>
                <a:cs typeface="Calibri"/>
              </a:rPr>
              <a:t>Cardiac</a:t>
            </a:r>
            <a:r>
              <a:rPr sz="2000" b="1" spc="10" dirty="0">
                <a:solidFill>
                  <a:srgbClr val="CE171E"/>
                </a:solidFill>
                <a:latin typeface="Calibri"/>
                <a:cs typeface="Calibri"/>
              </a:rPr>
              <a:t> </a:t>
            </a:r>
            <a:r>
              <a:rPr sz="2000" b="1" spc="-7" dirty="0">
                <a:solidFill>
                  <a:srgbClr val="CE171E"/>
                </a:solidFill>
                <a:latin typeface="Calibri"/>
                <a:cs typeface="Calibri"/>
              </a:rPr>
              <a:t>Imaging</a:t>
            </a:r>
            <a:endParaRPr sz="2000" dirty="0">
              <a:latin typeface="Calibri"/>
              <a:cs typeface="Calibri"/>
            </a:endParaRPr>
          </a:p>
        </p:txBody>
      </p:sp>
      <p:graphicFrame>
        <p:nvGraphicFramePr>
          <p:cNvPr id="10" name="object 10"/>
          <p:cNvGraphicFramePr>
            <a:graphicFrameLocks noGrp="1"/>
          </p:cNvGraphicFramePr>
          <p:nvPr>
            <p:extLst>
              <p:ext uri="{D42A27DB-BD31-4B8C-83A1-F6EECF244321}">
                <p14:modId xmlns:p14="http://schemas.microsoft.com/office/powerpoint/2010/main" val="1996950070"/>
              </p:ext>
            </p:extLst>
          </p:nvPr>
        </p:nvGraphicFramePr>
        <p:xfrm>
          <a:off x="580571" y="1549045"/>
          <a:ext cx="5399313" cy="4451690"/>
        </p:xfrm>
        <a:graphic>
          <a:graphicData uri="http://schemas.openxmlformats.org/drawingml/2006/table">
            <a:tbl>
              <a:tblPr firstRow="1" bandRow="1">
                <a:tableStyleId>{2D5ABB26-0587-4C30-8999-92F81FD0307C}</a:tableStyleId>
              </a:tblPr>
              <a:tblGrid>
                <a:gridCol w="853737">
                  <a:extLst>
                    <a:ext uri="{9D8B030D-6E8A-4147-A177-3AD203B41FA5}">
                      <a16:colId xmlns:a16="http://schemas.microsoft.com/office/drawing/2014/main" val="20000"/>
                    </a:ext>
                  </a:extLst>
                </a:gridCol>
                <a:gridCol w="853737">
                  <a:extLst>
                    <a:ext uri="{9D8B030D-6E8A-4147-A177-3AD203B41FA5}">
                      <a16:colId xmlns:a16="http://schemas.microsoft.com/office/drawing/2014/main" val="20001"/>
                    </a:ext>
                  </a:extLst>
                </a:gridCol>
                <a:gridCol w="3691839">
                  <a:extLst>
                    <a:ext uri="{9D8B030D-6E8A-4147-A177-3AD203B41FA5}">
                      <a16:colId xmlns:a16="http://schemas.microsoft.com/office/drawing/2014/main" val="20002"/>
                    </a:ext>
                  </a:extLst>
                </a:gridCol>
              </a:tblGrid>
              <a:tr h="627562">
                <a:tc gridSpan="3">
                  <a:txBody>
                    <a:bodyPr/>
                    <a:lstStyle/>
                    <a:p>
                      <a:pPr marL="52069">
                        <a:lnSpc>
                          <a:spcPct val="100000"/>
                        </a:lnSpc>
                        <a:spcBef>
                          <a:spcPts val="305"/>
                        </a:spcBef>
                      </a:pPr>
                      <a:r>
                        <a:rPr sz="1600" b="1" dirty="0">
                          <a:solidFill>
                            <a:srgbClr val="FFFFFF"/>
                          </a:solidFill>
                          <a:latin typeface="Calibri"/>
                          <a:cs typeface="Calibri"/>
                        </a:rPr>
                        <a:t>Recommendations</a:t>
                      </a:r>
                      <a:r>
                        <a:rPr sz="1600" b="1" spc="210" dirty="0">
                          <a:solidFill>
                            <a:srgbClr val="FFFFFF"/>
                          </a:solidFill>
                          <a:latin typeface="Calibri"/>
                          <a:cs typeface="Calibri"/>
                        </a:rPr>
                        <a:t> </a:t>
                      </a:r>
                      <a:r>
                        <a:rPr sz="1600" b="1" dirty="0">
                          <a:solidFill>
                            <a:srgbClr val="FFFFFF"/>
                          </a:solidFill>
                          <a:latin typeface="Calibri"/>
                          <a:cs typeface="Calibri"/>
                        </a:rPr>
                        <a:t>for</a:t>
                      </a:r>
                      <a:r>
                        <a:rPr sz="1600" b="1" spc="210" dirty="0">
                          <a:solidFill>
                            <a:srgbClr val="FFFFFF"/>
                          </a:solidFill>
                          <a:latin typeface="Calibri"/>
                          <a:cs typeface="Calibri"/>
                        </a:rPr>
                        <a:t> </a:t>
                      </a:r>
                      <a:r>
                        <a:rPr sz="1600" b="1" dirty="0">
                          <a:solidFill>
                            <a:srgbClr val="FFFFFF"/>
                          </a:solidFill>
                          <a:latin typeface="Calibri"/>
                          <a:cs typeface="Calibri"/>
                        </a:rPr>
                        <a:t>Evaluation</a:t>
                      </a:r>
                      <a:r>
                        <a:rPr sz="1600" b="1" spc="210" dirty="0">
                          <a:solidFill>
                            <a:srgbClr val="FFFFFF"/>
                          </a:solidFill>
                          <a:latin typeface="Calibri"/>
                          <a:cs typeface="Calibri"/>
                        </a:rPr>
                        <a:t> </a:t>
                      </a:r>
                      <a:r>
                        <a:rPr sz="1600" b="1" dirty="0">
                          <a:solidFill>
                            <a:srgbClr val="FFFFFF"/>
                          </a:solidFill>
                          <a:latin typeface="Calibri"/>
                          <a:cs typeface="Calibri"/>
                        </a:rPr>
                        <a:t>With</a:t>
                      </a:r>
                      <a:r>
                        <a:rPr sz="1600" b="1" spc="210" dirty="0">
                          <a:solidFill>
                            <a:srgbClr val="FFFFFF"/>
                          </a:solidFill>
                          <a:latin typeface="Calibri"/>
                          <a:cs typeface="Calibri"/>
                        </a:rPr>
                        <a:t> </a:t>
                      </a:r>
                      <a:r>
                        <a:rPr sz="1600" b="1" dirty="0">
                          <a:solidFill>
                            <a:srgbClr val="FFFFFF"/>
                          </a:solidFill>
                          <a:latin typeface="Calibri"/>
                          <a:cs typeface="Calibri"/>
                        </a:rPr>
                        <a:t>Cardiac</a:t>
                      </a:r>
                      <a:r>
                        <a:rPr sz="1600" b="1" spc="215" dirty="0">
                          <a:solidFill>
                            <a:srgbClr val="FFFFFF"/>
                          </a:solidFill>
                          <a:latin typeface="Calibri"/>
                          <a:cs typeface="Calibri"/>
                        </a:rPr>
                        <a:t> </a:t>
                      </a:r>
                      <a:r>
                        <a:rPr sz="1600" b="1" spc="-10" dirty="0">
                          <a:solidFill>
                            <a:srgbClr val="FFFFFF"/>
                          </a:solidFill>
                          <a:latin typeface="Calibri"/>
                          <a:cs typeface="Calibri"/>
                        </a:rPr>
                        <a:t>Imaging</a:t>
                      </a:r>
                      <a:endParaRPr sz="1600" dirty="0">
                        <a:latin typeface="Calibri"/>
                        <a:cs typeface="Calibri"/>
                      </a:endParaRPr>
                    </a:p>
                    <a:p>
                      <a:pPr marL="52069" marR="196215">
                        <a:lnSpc>
                          <a:spcPct val="107200"/>
                        </a:lnSpc>
                      </a:pPr>
                      <a:r>
                        <a:rPr sz="1600" b="1" dirty="0">
                          <a:solidFill>
                            <a:srgbClr val="FFFFFF"/>
                          </a:solidFill>
                          <a:latin typeface="Calibri"/>
                          <a:cs typeface="Calibri"/>
                        </a:rPr>
                        <a:t>Referenced</a:t>
                      </a:r>
                      <a:r>
                        <a:rPr sz="1600" b="1" spc="210" dirty="0">
                          <a:solidFill>
                            <a:srgbClr val="FFFFFF"/>
                          </a:solidFill>
                          <a:latin typeface="Calibri"/>
                          <a:cs typeface="Calibri"/>
                        </a:rPr>
                        <a:t> </a:t>
                      </a:r>
                      <a:r>
                        <a:rPr sz="1600" b="1" dirty="0">
                          <a:solidFill>
                            <a:srgbClr val="FFFFFF"/>
                          </a:solidFill>
                          <a:latin typeface="Calibri"/>
                          <a:cs typeface="Calibri"/>
                        </a:rPr>
                        <a:t>studies</a:t>
                      </a:r>
                      <a:r>
                        <a:rPr sz="1600" b="1" spc="210" dirty="0">
                          <a:solidFill>
                            <a:srgbClr val="FFFFFF"/>
                          </a:solidFill>
                          <a:latin typeface="Calibri"/>
                          <a:cs typeface="Calibri"/>
                        </a:rPr>
                        <a:t> </a:t>
                      </a:r>
                      <a:r>
                        <a:rPr sz="1600" b="1" dirty="0">
                          <a:solidFill>
                            <a:srgbClr val="FFFFFF"/>
                          </a:solidFill>
                          <a:latin typeface="Calibri"/>
                          <a:cs typeface="Calibri"/>
                        </a:rPr>
                        <a:t>that</a:t>
                      </a:r>
                      <a:r>
                        <a:rPr sz="1600" b="1" spc="210" dirty="0">
                          <a:solidFill>
                            <a:srgbClr val="FFFFFF"/>
                          </a:solidFill>
                          <a:latin typeface="Calibri"/>
                          <a:cs typeface="Calibri"/>
                        </a:rPr>
                        <a:t> </a:t>
                      </a:r>
                      <a:r>
                        <a:rPr sz="1600" b="1" dirty="0">
                          <a:solidFill>
                            <a:srgbClr val="FFFFFF"/>
                          </a:solidFill>
                          <a:latin typeface="Calibri"/>
                          <a:cs typeface="Calibri"/>
                        </a:rPr>
                        <a:t>support</a:t>
                      </a:r>
                      <a:r>
                        <a:rPr sz="1600" b="1" spc="210" dirty="0">
                          <a:solidFill>
                            <a:srgbClr val="FFFFFF"/>
                          </a:solidFill>
                          <a:latin typeface="Calibri"/>
                          <a:cs typeface="Calibri"/>
                        </a:rPr>
                        <a:t> </a:t>
                      </a:r>
                      <a:r>
                        <a:rPr sz="1600" b="1" dirty="0">
                          <a:solidFill>
                            <a:srgbClr val="FFFFFF"/>
                          </a:solidFill>
                          <a:latin typeface="Calibri"/>
                          <a:cs typeface="Calibri"/>
                        </a:rPr>
                        <a:t>the</a:t>
                      </a:r>
                      <a:r>
                        <a:rPr sz="1600" b="1" spc="215" dirty="0">
                          <a:solidFill>
                            <a:srgbClr val="FFFFFF"/>
                          </a:solidFill>
                          <a:latin typeface="Calibri"/>
                          <a:cs typeface="Calibri"/>
                        </a:rPr>
                        <a:t> </a:t>
                      </a:r>
                      <a:r>
                        <a:rPr sz="1600" b="1" dirty="0">
                          <a:solidFill>
                            <a:srgbClr val="FFFFFF"/>
                          </a:solidFill>
                          <a:latin typeface="Calibri"/>
                          <a:cs typeface="Calibri"/>
                        </a:rPr>
                        <a:t>recommendations</a:t>
                      </a:r>
                      <a:r>
                        <a:rPr sz="1600" b="1" spc="210" dirty="0">
                          <a:solidFill>
                            <a:srgbClr val="FFFFFF"/>
                          </a:solidFill>
                          <a:latin typeface="Calibri"/>
                          <a:cs typeface="Calibri"/>
                        </a:rPr>
                        <a:t> </a:t>
                      </a:r>
                      <a:r>
                        <a:rPr sz="1600" b="1" dirty="0">
                          <a:solidFill>
                            <a:srgbClr val="FFFFFF"/>
                          </a:solidFill>
                          <a:latin typeface="Calibri"/>
                          <a:cs typeface="Calibri"/>
                        </a:rPr>
                        <a:t>are</a:t>
                      </a:r>
                      <a:r>
                        <a:rPr sz="1600" b="1" spc="210" dirty="0">
                          <a:solidFill>
                            <a:srgbClr val="FFFFFF"/>
                          </a:solidFill>
                          <a:latin typeface="Calibri"/>
                          <a:cs typeface="Calibri"/>
                        </a:rPr>
                        <a:t> </a:t>
                      </a:r>
                      <a:r>
                        <a:rPr sz="1600" b="1" spc="-10" dirty="0">
                          <a:solidFill>
                            <a:srgbClr val="FFFFFF"/>
                          </a:solidFill>
                          <a:latin typeface="Calibri"/>
                          <a:cs typeface="Calibri"/>
                        </a:rPr>
                        <a:t>summa-</a:t>
                      </a:r>
                      <a:r>
                        <a:rPr sz="1600" b="1" spc="500" dirty="0">
                          <a:solidFill>
                            <a:srgbClr val="FFFFFF"/>
                          </a:solidFill>
                          <a:latin typeface="Calibri"/>
                          <a:cs typeface="Calibri"/>
                        </a:rPr>
                        <a:t> </a:t>
                      </a:r>
                      <a:r>
                        <a:rPr sz="1600" b="1" dirty="0">
                          <a:solidFill>
                            <a:srgbClr val="FFFFFF"/>
                          </a:solidFill>
                          <a:latin typeface="Calibri"/>
                          <a:cs typeface="Calibri"/>
                        </a:rPr>
                        <a:t>rized</a:t>
                      </a:r>
                      <a:r>
                        <a:rPr sz="1600" b="1" spc="105" dirty="0">
                          <a:solidFill>
                            <a:srgbClr val="FFFFFF"/>
                          </a:solidFill>
                          <a:latin typeface="Calibri"/>
                          <a:cs typeface="Calibri"/>
                        </a:rPr>
                        <a:t> </a:t>
                      </a:r>
                      <a:r>
                        <a:rPr sz="1600" b="1" dirty="0">
                          <a:solidFill>
                            <a:srgbClr val="FFFFFF"/>
                          </a:solidFill>
                          <a:latin typeface="Calibri"/>
                          <a:cs typeface="Calibri"/>
                        </a:rPr>
                        <a:t>in</a:t>
                      </a:r>
                      <a:r>
                        <a:rPr sz="1600" b="1" spc="120" dirty="0">
                          <a:solidFill>
                            <a:srgbClr val="FFFFFF"/>
                          </a:solidFill>
                          <a:latin typeface="Calibri"/>
                          <a:cs typeface="Calibri"/>
                        </a:rPr>
                        <a:t> </a:t>
                      </a:r>
                      <a:r>
                        <a:rPr sz="1600" b="1" dirty="0">
                          <a:solidFill>
                            <a:srgbClr val="FFFFFF"/>
                          </a:solidFill>
                          <a:latin typeface="Calibri"/>
                          <a:cs typeface="Calibri"/>
                        </a:rPr>
                        <a:t>the</a:t>
                      </a:r>
                      <a:r>
                        <a:rPr sz="1600" b="1" spc="120" dirty="0">
                          <a:solidFill>
                            <a:srgbClr val="FFFFFF"/>
                          </a:solidFill>
                          <a:latin typeface="Calibri"/>
                          <a:cs typeface="Calibri"/>
                        </a:rPr>
                        <a:t> </a:t>
                      </a:r>
                      <a:r>
                        <a:rPr sz="1600" b="1" dirty="0">
                          <a:solidFill>
                            <a:srgbClr val="3A53A4"/>
                          </a:solidFill>
                          <a:latin typeface="Calibri"/>
                          <a:cs typeface="Calibri"/>
                          <a:hlinkClick r:id="rId2"/>
                        </a:rPr>
                        <a:t>Online</a:t>
                      </a:r>
                      <a:r>
                        <a:rPr sz="1600" b="1" spc="120" dirty="0">
                          <a:solidFill>
                            <a:srgbClr val="3A53A4"/>
                          </a:solidFill>
                          <a:latin typeface="Calibri"/>
                          <a:cs typeface="Calibri"/>
                          <a:hlinkClick r:id="rId2"/>
                        </a:rPr>
                        <a:t> </a:t>
                      </a:r>
                      <a:r>
                        <a:rPr sz="1600" b="1" dirty="0">
                          <a:solidFill>
                            <a:srgbClr val="3A53A4"/>
                          </a:solidFill>
                          <a:latin typeface="Calibri"/>
                          <a:cs typeface="Calibri"/>
                          <a:hlinkClick r:id="rId2"/>
                        </a:rPr>
                        <a:t>Data</a:t>
                      </a:r>
                      <a:r>
                        <a:rPr sz="1600" b="1" spc="120" dirty="0">
                          <a:solidFill>
                            <a:srgbClr val="3A53A4"/>
                          </a:solidFill>
                          <a:latin typeface="Calibri"/>
                          <a:cs typeface="Calibri"/>
                          <a:hlinkClick r:id="rId2"/>
                        </a:rPr>
                        <a:t> </a:t>
                      </a:r>
                      <a:r>
                        <a:rPr sz="1600" b="1" spc="-10" dirty="0">
                          <a:solidFill>
                            <a:srgbClr val="3A53A4"/>
                          </a:solidFill>
                          <a:latin typeface="Calibri"/>
                          <a:cs typeface="Calibri"/>
                          <a:hlinkClick r:id="rId2"/>
                        </a:rPr>
                        <a:t>Supplements</a:t>
                      </a:r>
                      <a:r>
                        <a:rPr sz="1600" b="1" spc="-10" dirty="0">
                          <a:latin typeface="Calibri"/>
                          <a:cs typeface="Calibri"/>
                        </a:rPr>
                        <a:t>.</a:t>
                      </a:r>
                      <a:endParaRPr sz="1600" dirty="0">
                        <a:latin typeface="Calibri"/>
                        <a:cs typeface="Calibri"/>
                      </a:endParaRPr>
                    </a:p>
                  </a:txBody>
                  <a:tcPr marL="0" marR="0" marT="26714"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E171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75111">
                <a:tc>
                  <a:txBody>
                    <a:bodyPr/>
                    <a:lstStyle/>
                    <a:p>
                      <a:pPr algn="ctr">
                        <a:lnSpc>
                          <a:spcPct val="100000"/>
                        </a:lnSpc>
                        <a:spcBef>
                          <a:spcPts val="305"/>
                        </a:spcBef>
                      </a:pPr>
                      <a:r>
                        <a:rPr sz="1600" b="1" spc="50" dirty="0">
                          <a:latin typeface="Calibri"/>
                          <a:cs typeface="Calibri"/>
                        </a:rPr>
                        <a:t>COR</a:t>
                      </a:r>
                      <a:endParaRPr sz="1600">
                        <a:latin typeface="Calibri"/>
                        <a:cs typeface="Calibri"/>
                      </a:endParaRPr>
                    </a:p>
                  </a:txBody>
                  <a:tcPr marL="0" marR="0" marT="26714"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151130">
                        <a:lnSpc>
                          <a:spcPct val="100000"/>
                        </a:lnSpc>
                        <a:spcBef>
                          <a:spcPts val="305"/>
                        </a:spcBef>
                      </a:pPr>
                      <a:r>
                        <a:rPr sz="1600" b="1" spc="40" dirty="0">
                          <a:latin typeface="Calibri"/>
                          <a:cs typeface="Calibri"/>
                        </a:rPr>
                        <a:t>LOE</a:t>
                      </a:r>
                      <a:endParaRPr sz="1600">
                        <a:latin typeface="Calibri"/>
                        <a:cs typeface="Calibri"/>
                      </a:endParaRPr>
                    </a:p>
                  </a:txBody>
                  <a:tcPr marL="0" marR="0" marT="26714"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52069">
                        <a:lnSpc>
                          <a:spcPct val="100000"/>
                        </a:lnSpc>
                        <a:spcBef>
                          <a:spcPts val="305"/>
                        </a:spcBef>
                      </a:pPr>
                      <a:r>
                        <a:rPr sz="1600" b="1" spc="-10" dirty="0">
                          <a:latin typeface="Calibri"/>
                          <a:cs typeface="Calibri"/>
                        </a:rPr>
                        <a:t>Recommendations</a:t>
                      </a:r>
                      <a:endParaRPr sz="1600">
                        <a:latin typeface="Calibri"/>
                        <a:cs typeface="Calibri"/>
                      </a:endParaRPr>
                    </a:p>
                  </a:txBody>
                  <a:tcPr marL="0" marR="0" marT="26714"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extLst>
                  <a:ext uri="{0D108BD9-81ED-4DB2-BD59-A6C34878D82A}">
                    <a16:rowId xmlns:a16="http://schemas.microsoft.com/office/drawing/2014/main" val="10001"/>
                  </a:ext>
                </a:extLst>
              </a:tr>
              <a:tr h="1492451">
                <a:tc>
                  <a:txBody>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5"/>
                        </a:spcBef>
                      </a:pPr>
                      <a:endParaRPr sz="1600">
                        <a:latin typeface="Times New Roman"/>
                        <a:cs typeface="Times New Roman"/>
                      </a:endParaRPr>
                    </a:p>
                    <a:p>
                      <a:pPr algn="ctr">
                        <a:lnSpc>
                          <a:spcPct val="100000"/>
                        </a:lnSpc>
                      </a:pPr>
                      <a:r>
                        <a:rPr sz="1600" b="1" dirty="0">
                          <a:latin typeface="Gill Sans MT"/>
                          <a:cs typeface="Gill Sans MT"/>
                        </a:rPr>
                        <a:t>1</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EC284"/>
                    </a:solidFill>
                  </a:tcPr>
                </a:tc>
                <a:tc>
                  <a:txBody>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5"/>
                        </a:spcBef>
                      </a:pPr>
                      <a:endParaRPr sz="1600">
                        <a:latin typeface="Times New Roman"/>
                        <a:cs typeface="Times New Roman"/>
                      </a:endParaRPr>
                    </a:p>
                    <a:p>
                      <a:pPr marL="132080">
                        <a:lnSpc>
                          <a:spcPct val="100000"/>
                        </a:lnSpc>
                      </a:pPr>
                      <a:r>
                        <a:rPr sz="1600" b="1" spc="-40" dirty="0">
                          <a:latin typeface="Gill Sans MT"/>
                          <a:cs typeface="Gill Sans MT"/>
                        </a:rPr>
                        <a:t>C-</a:t>
                      </a:r>
                      <a:r>
                        <a:rPr sz="1600" b="1" spc="-25" dirty="0">
                          <a:latin typeface="Gill Sans MT"/>
                          <a:cs typeface="Gill Sans MT"/>
                        </a:rPr>
                        <a:t>LD</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2C1E5"/>
                    </a:solidFill>
                  </a:tcPr>
                </a:tc>
                <a:tc>
                  <a:txBody>
                    <a:bodyPr/>
                    <a:lstStyle/>
                    <a:p>
                      <a:pPr marL="198120" marR="65405" indent="-152400">
                        <a:lnSpc>
                          <a:spcPct val="107200"/>
                        </a:lnSpc>
                        <a:spcBef>
                          <a:spcPts val="234"/>
                        </a:spcBef>
                      </a:pPr>
                      <a:r>
                        <a:rPr sz="1600" dirty="0">
                          <a:latin typeface="Gill Sans MT"/>
                          <a:cs typeface="Gill Sans MT"/>
                        </a:rPr>
                        <a:t>1.</a:t>
                      </a:r>
                      <a:r>
                        <a:rPr sz="1600" spc="204" dirty="0">
                          <a:latin typeface="Gill Sans MT"/>
                          <a:cs typeface="Gill Sans MT"/>
                        </a:rPr>
                        <a:t>  </a:t>
                      </a:r>
                      <a:r>
                        <a:rPr sz="1600" dirty="0">
                          <a:latin typeface="Gill Sans MT"/>
                          <a:cs typeface="Gill Sans MT"/>
                        </a:rPr>
                        <a:t>In</a:t>
                      </a:r>
                      <a:r>
                        <a:rPr sz="1600" spc="55" dirty="0">
                          <a:latin typeface="Gill Sans MT"/>
                          <a:cs typeface="Gill Sans MT"/>
                        </a:rPr>
                        <a:t> </a:t>
                      </a:r>
                      <a:r>
                        <a:rPr sz="1600" dirty="0">
                          <a:latin typeface="Gill Sans MT"/>
                          <a:cs typeface="Gill Sans MT"/>
                        </a:rPr>
                        <a:t>patients</a:t>
                      </a:r>
                      <a:r>
                        <a:rPr sz="1600" spc="50" dirty="0">
                          <a:latin typeface="Gill Sans MT"/>
                          <a:cs typeface="Gill Sans MT"/>
                        </a:rPr>
                        <a:t> </a:t>
                      </a:r>
                      <a:r>
                        <a:rPr sz="1600" dirty="0">
                          <a:latin typeface="Gill Sans MT"/>
                          <a:cs typeface="Gill Sans MT"/>
                        </a:rPr>
                        <a:t>with</a:t>
                      </a:r>
                      <a:r>
                        <a:rPr sz="1600" spc="50" dirty="0">
                          <a:latin typeface="Gill Sans MT"/>
                          <a:cs typeface="Gill Sans MT"/>
                        </a:rPr>
                        <a:t> </a:t>
                      </a:r>
                      <a:r>
                        <a:rPr sz="1600" dirty="0">
                          <a:latin typeface="Gill Sans MT"/>
                          <a:cs typeface="Gill Sans MT"/>
                        </a:rPr>
                        <a:t>suspected</a:t>
                      </a:r>
                      <a:r>
                        <a:rPr sz="1600" spc="50" dirty="0">
                          <a:latin typeface="Gill Sans MT"/>
                          <a:cs typeface="Gill Sans MT"/>
                        </a:rPr>
                        <a:t> </a:t>
                      </a:r>
                      <a:r>
                        <a:rPr sz="1600" spc="-30" dirty="0">
                          <a:latin typeface="Gill Sans MT"/>
                          <a:cs typeface="Gill Sans MT"/>
                        </a:rPr>
                        <a:t>or</a:t>
                      </a:r>
                      <a:r>
                        <a:rPr sz="1600" spc="50" dirty="0">
                          <a:latin typeface="Gill Sans MT"/>
                          <a:cs typeface="Gill Sans MT"/>
                        </a:rPr>
                        <a:t> </a:t>
                      </a:r>
                      <a:r>
                        <a:rPr sz="1600" dirty="0">
                          <a:latin typeface="Gill Sans MT"/>
                          <a:cs typeface="Gill Sans MT"/>
                        </a:rPr>
                        <a:t>new-onset</a:t>
                      </a:r>
                      <a:r>
                        <a:rPr sz="1600" spc="50" dirty="0">
                          <a:latin typeface="Gill Sans MT"/>
                          <a:cs typeface="Gill Sans MT"/>
                        </a:rPr>
                        <a:t> </a:t>
                      </a:r>
                      <a:r>
                        <a:rPr sz="1600" dirty="0">
                          <a:latin typeface="Gill Sans MT"/>
                          <a:cs typeface="Gill Sans MT"/>
                        </a:rPr>
                        <a:t>HF,</a:t>
                      </a:r>
                      <a:r>
                        <a:rPr sz="1600" spc="50" dirty="0">
                          <a:latin typeface="Gill Sans MT"/>
                          <a:cs typeface="Gill Sans MT"/>
                        </a:rPr>
                        <a:t> </a:t>
                      </a:r>
                      <a:r>
                        <a:rPr sz="1600" spc="-25" dirty="0">
                          <a:latin typeface="Gill Sans MT"/>
                          <a:cs typeface="Gill Sans MT"/>
                        </a:rPr>
                        <a:t>or</a:t>
                      </a:r>
                      <a:r>
                        <a:rPr sz="1600" spc="500" dirty="0">
                          <a:latin typeface="Gill Sans MT"/>
                          <a:cs typeface="Gill Sans MT"/>
                        </a:rPr>
                        <a:t> </a:t>
                      </a:r>
                      <a:r>
                        <a:rPr sz="1600" dirty="0">
                          <a:latin typeface="Gill Sans MT"/>
                          <a:cs typeface="Gill Sans MT"/>
                        </a:rPr>
                        <a:t>those</a:t>
                      </a:r>
                      <a:r>
                        <a:rPr sz="1600" spc="75" dirty="0">
                          <a:latin typeface="Gill Sans MT"/>
                          <a:cs typeface="Gill Sans MT"/>
                        </a:rPr>
                        <a:t> </a:t>
                      </a:r>
                      <a:r>
                        <a:rPr sz="1600" dirty="0">
                          <a:latin typeface="Gill Sans MT"/>
                          <a:cs typeface="Gill Sans MT"/>
                        </a:rPr>
                        <a:t>presenting</a:t>
                      </a:r>
                      <a:r>
                        <a:rPr sz="1600" spc="80" dirty="0">
                          <a:latin typeface="Gill Sans MT"/>
                          <a:cs typeface="Gill Sans MT"/>
                        </a:rPr>
                        <a:t> </a:t>
                      </a:r>
                      <a:r>
                        <a:rPr sz="1600" dirty="0">
                          <a:latin typeface="Gill Sans MT"/>
                          <a:cs typeface="Gill Sans MT"/>
                        </a:rPr>
                        <a:t>with</a:t>
                      </a:r>
                      <a:r>
                        <a:rPr sz="1600" spc="80" dirty="0">
                          <a:latin typeface="Gill Sans MT"/>
                          <a:cs typeface="Gill Sans MT"/>
                        </a:rPr>
                        <a:t> </a:t>
                      </a:r>
                      <a:r>
                        <a:rPr sz="1600" dirty="0">
                          <a:latin typeface="Gill Sans MT"/>
                          <a:cs typeface="Gill Sans MT"/>
                        </a:rPr>
                        <a:t>acute</a:t>
                      </a:r>
                      <a:r>
                        <a:rPr sz="1600" spc="80" dirty="0">
                          <a:latin typeface="Gill Sans MT"/>
                          <a:cs typeface="Gill Sans MT"/>
                        </a:rPr>
                        <a:t> </a:t>
                      </a:r>
                      <a:r>
                        <a:rPr sz="1600" spc="-10" dirty="0">
                          <a:latin typeface="Gill Sans MT"/>
                          <a:cs typeface="Gill Sans MT"/>
                        </a:rPr>
                        <a:t>decompensated</a:t>
                      </a:r>
                      <a:r>
                        <a:rPr sz="1600" spc="500" dirty="0">
                          <a:latin typeface="Gill Sans MT"/>
                          <a:cs typeface="Gill Sans MT"/>
                        </a:rPr>
                        <a:t> </a:t>
                      </a:r>
                      <a:r>
                        <a:rPr sz="1600" dirty="0">
                          <a:latin typeface="Gill Sans MT"/>
                          <a:cs typeface="Gill Sans MT"/>
                        </a:rPr>
                        <a:t>HF,</a:t>
                      </a:r>
                      <a:r>
                        <a:rPr sz="1600" spc="40" dirty="0">
                          <a:latin typeface="Gill Sans MT"/>
                          <a:cs typeface="Gill Sans MT"/>
                        </a:rPr>
                        <a:t> </a:t>
                      </a:r>
                      <a:r>
                        <a:rPr sz="1600" spc="50" dirty="0">
                          <a:latin typeface="Gill Sans MT"/>
                          <a:cs typeface="Gill Sans MT"/>
                        </a:rPr>
                        <a:t>a</a:t>
                      </a:r>
                      <a:r>
                        <a:rPr sz="1600" spc="40" dirty="0">
                          <a:latin typeface="Gill Sans MT"/>
                          <a:cs typeface="Gill Sans MT"/>
                        </a:rPr>
                        <a:t> </a:t>
                      </a:r>
                      <a:r>
                        <a:rPr sz="1600" dirty="0">
                          <a:latin typeface="Gill Sans MT"/>
                          <a:cs typeface="Gill Sans MT"/>
                        </a:rPr>
                        <a:t>chest</a:t>
                      </a:r>
                      <a:r>
                        <a:rPr sz="1600" spc="45" dirty="0">
                          <a:latin typeface="Gill Sans MT"/>
                          <a:cs typeface="Gill Sans MT"/>
                        </a:rPr>
                        <a:t> </a:t>
                      </a:r>
                      <a:r>
                        <a:rPr sz="1600" spc="-30" dirty="0">
                          <a:latin typeface="Gill Sans MT"/>
                          <a:cs typeface="Gill Sans MT"/>
                        </a:rPr>
                        <a:t>x-</a:t>
                      </a:r>
                      <a:r>
                        <a:rPr sz="1600" spc="-20" dirty="0">
                          <a:latin typeface="Gill Sans MT"/>
                          <a:cs typeface="Gill Sans MT"/>
                        </a:rPr>
                        <a:t>ray</a:t>
                      </a:r>
                      <a:r>
                        <a:rPr sz="1600" spc="40" dirty="0">
                          <a:latin typeface="Gill Sans MT"/>
                          <a:cs typeface="Gill Sans MT"/>
                        </a:rPr>
                        <a:t> </a:t>
                      </a:r>
                      <a:r>
                        <a:rPr sz="1600" dirty="0">
                          <a:latin typeface="Gill Sans MT"/>
                          <a:cs typeface="Gill Sans MT"/>
                        </a:rPr>
                        <a:t>should</a:t>
                      </a:r>
                      <a:r>
                        <a:rPr sz="1600" spc="40" dirty="0">
                          <a:latin typeface="Gill Sans MT"/>
                          <a:cs typeface="Gill Sans MT"/>
                        </a:rPr>
                        <a:t> </a:t>
                      </a:r>
                      <a:r>
                        <a:rPr sz="1600" dirty="0">
                          <a:latin typeface="Gill Sans MT"/>
                          <a:cs typeface="Gill Sans MT"/>
                        </a:rPr>
                        <a:t>be</a:t>
                      </a:r>
                      <a:r>
                        <a:rPr sz="1600" spc="45" dirty="0">
                          <a:latin typeface="Gill Sans MT"/>
                          <a:cs typeface="Gill Sans MT"/>
                        </a:rPr>
                        <a:t> </a:t>
                      </a:r>
                      <a:r>
                        <a:rPr sz="1600" dirty="0">
                          <a:latin typeface="Gill Sans MT"/>
                          <a:cs typeface="Gill Sans MT"/>
                        </a:rPr>
                        <a:t>performed</a:t>
                      </a:r>
                      <a:r>
                        <a:rPr sz="1600" spc="40" dirty="0">
                          <a:latin typeface="Gill Sans MT"/>
                          <a:cs typeface="Gill Sans MT"/>
                        </a:rPr>
                        <a:t> </a:t>
                      </a:r>
                      <a:r>
                        <a:rPr sz="1600" spc="-25" dirty="0">
                          <a:latin typeface="Gill Sans MT"/>
                          <a:cs typeface="Gill Sans MT"/>
                        </a:rPr>
                        <a:t>to</a:t>
                      </a:r>
                      <a:r>
                        <a:rPr sz="1600" spc="55" dirty="0">
                          <a:latin typeface="Gill Sans MT"/>
                          <a:cs typeface="Gill Sans MT"/>
                        </a:rPr>
                        <a:t> assess</a:t>
                      </a:r>
                      <a:r>
                        <a:rPr sz="1600" spc="40" dirty="0">
                          <a:latin typeface="Gill Sans MT"/>
                          <a:cs typeface="Gill Sans MT"/>
                        </a:rPr>
                        <a:t> </a:t>
                      </a:r>
                      <a:r>
                        <a:rPr sz="1600" dirty="0">
                          <a:latin typeface="Gill Sans MT"/>
                          <a:cs typeface="Gill Sans MT"/>
                        </a:rPr>
                        <a:t>heart</a:t>
                      </a:r>
                      <a:r>
                        <a:rPr sz="1600" spc="40" dirty="0">
                          <a:latin typeface="Gill Sans MT"/>
                          <a:cs typeface="Gill Sans MT"/>
                        </a:rPr>
                        <a:t> </a:t>
                      </a:r>
                      <a:r>
                        <a:rPr sz="1600" dirty="0">
                          <a:latin typeface="Gill Sans MT"/>
                          <a:cs typeface="Gill Sans MT"/>
                        </a:rPr>
                        <a:t>size</a:t>
                      </a:r>
                      <a:r>
                        <a:rPr sz="1600" spc="40" dirty="0">
                          <a:latin typeface="Gill Sans MT"/>
                          <a:cs typeface="Gill Sans MT"/>
                        </a:rPr>
                        <a:t> </a:t>
                      </a:r>
                      <a:r>
                        <a:rPr sz="1600" dirty="0">
                          <a:latin typeface="Gill Sans MT"/>
                          <a:cs typeface="Gill Sans MT"/>
                        </a:rPr>
                        <a:t>and</a:t>
                      </a:r>
                      <a:r>
                        <a:rPr sz="1600" spc="40" dirty="0">
                          <a:latin typeface="Gill Sans MT"/>
                          <a:cs typeface="Gill Sans MT"/>
                        </a:rPr>
                        <a:t> </a:t>
                      </a:r>
                      <a:r>
                        <a:rPr sz="1600" dirty="0">
                          <a:latin typeface="Gill Sans MT"/>
                          <a:cs typeface="Gill Sans MT"/>
                        </a:rPr>
                        <a:t>pulmonary</a:t>
                      </a:r>
                      <a:r>
                        <a:rPr sz="1600" spc="40" dirty="0">
                          <a:latin typeface="Gill Sans MT"/>
                          <a:cs typeface="Gill Sans MT"/>
                        </a:rPr>
                        <a:t> </a:t>
                      </a:r>
                      <a:r>
                        <a:rPr sz="1600" spc="-10" dirty="0">
                          <a:latin typeface="Gill Sans MT"/>
                          <a:cs typeface="Gill Sans MT"/>
                        </a:rPr>
                        <a:t>congestion</a:t>
                      </a:r>
                      <a:r>
                        <a:rPr sz="1600" spc="500" dirty="0">
                          <a:latin typeface="Gill Sans MT"/>
                          <a:cs typeface="Gill Sans MT"/>
                        </a:rPr>
                        <a:t> </a:t>
                      </a:r>
                      <a:r>
                        <a:rPr sz="1600" dirty="0">
                          <a:latin typeface="Gill Sans MT"/>
                          <a:cs typeface="Gill Sans MT"/>
                        </a:rPr>
                        <a:t>and</a:t>
                      </a:r>
                      <a:r>
                        <a:rPr sz="1600" spc="70" dirty="0">
                          <a:latin typeface="Gill Sans MT"/>
                          <a:cs typeface="Gill Sans MT"/>
                        </a:rPr>
                        <a:t> </a:t>
                      </a:r>
                      <a:r>
                        <a:rPr sz="1600" dirty="0">
                          <a:latin typeface="Gill Sans MT"/>
                          <a:cs typeface="Gill Sans MT"/>
                        </a:rPr>
                        <a:t>to</a:t>
                      </a:r>
                      <a:r>
                        <a:rPr sz="1600" spc="70" dirty="0">
                          <a:latin typeface="Gill Sans MT"/>
                          <a:cs typeface="Gill Sans MT"/>
                        </a:rPr>
                        <a:t> </a:t>
                      </a:r>
                      <a:r>
                        <a:rPr sz="1600" dirty="0">
                          <a:latin typeface="Gill Sans MT"/>
                          <a:cs typeface="Gill Sans MT"/>
                        </a:rPr>
                        <a:t>detect</a:t>
                      </a:r>
                      <a:r>
                        <a:rPr sz="1600" spc="70" dirty="0">
                          <a:latin typeface="Gill Sans MT"/>
                          <a:cs typeface="Gill Sans MT"/>
                        </a:rPr>
                        <a:t> </a:t>
                      </a:r>
                      <a:r>
                        <a:rPr sz="1600" dirty="0">
                          <a:latin typeface="Gill Sans MT"/>
                          <a:cs typeface="Gill Sans MT"/>
                        </a:rPr>
                        <a:t>alternative</a:t>
                      </a:r>
                      <a:r>
                        <a:rPr sz="1600" spc="70" dirty="0">
                          <a:latin typeface="Gill Sans MT"/>
                          <a:cs typeface="Gill Sans MT"/>
                        </a:rPr>
                        <a:t> </a:t>
                      </a:r>
                      <a:r>
                        <a:rPr sz="1600" dirty="0">
                          <a:latin typeface="Gill Sans MT"/>
                          <a:cs typeface="Gill Sans MT"/>
                        </a:rPr>
                        <a:t>cardiac,</a:t>
                      </a:r>
                      <a:r>
                        <a:rPr sz="1600" spc="70" dirty="0">
                          <a:latin typeface="Gill Sans MT"/>
                          <a:cs typeface="Gill Sans MT"/>
                        </a:rPr>
                        <a:t> </a:t>
                      </a:r>
                      <a:r>
                        <a:rPr sz="1600" spc="-10" dirty="0">
                          <a:latin typeface="Gill Sans MT"/>
                          <a:cs typeface="Gill Sans MT"/>
                        </a:rPr>
                        <a:t>pulmonary,</a:t>
                      </a:r>
                      <a:r>
                        <a:rPr sz="1600" spc="500" dirty="0">
                          <a:latin typeface="Gill Sans MT"/>
                          <a:cs typeface="Gill Sans MT"/>
                        </a:rPr>
                        <a:t> </a:t>
                      </a:r>
                      <a:r>
                        <a:rPr sz="1600" dirty="0">
                          <a:latin typeface="Gill Sans MT"/>
                          <a:cs typeface="Gill Sans MT"/>
                        </a:rPr>
                        <a:t>and</a:t>
                      </a:r>
                      <a:r>
                        <a:rPr sz="1600" spc="90" dirty="0">
                          <a:latin typeface="Gill Sans MT"/>
                          <a:cs typeface="Gill Sans MT"/>
                        </a:rPr>
                        <a:t> </a:t>
                      </a:r>
                      <a:r>
                        <a:rPr sz="1600" spc="-10" dirty="0">
                          <a:latin typeface="Gill Sans MT"/>
                          <a:cs typeface="Gill Sans MT"/>
                        </a:rPr>
                        <a:t>other</a:t>
                      </a:r>
                      <a:r>
                        <a:rPr sz="1600" spc="90" dirty="0">
                          <a:latin typeface="Gill Sans MT"/>
                          <a:cs typeface="Gill Sans MT"/>
                        </a:rPr>
                        <a:t> </a:t>
                      </a:r>
                      <a:r>
                        <a:rPr sz="1600" dirty="0">
                          <a:latin typeface="Gill Sans MT"/>
                          <a:cs typeface="Gill Sans MT"/>
                        </a:rPr>
                        <a:t>diseases</a:t>
                      </a:r>
                      <a:r>
                        <a:rPr sz="1600" spc="90" dirty="0">
                          <a:latin typeface="Gill Sans MT"/>
                          <a:cs typeface="Gill Sans MT"/>
                        </a:rPr>
                        <a:t> </a:t>
                      </a:r>
                      <a:r>
                        <a:rPr sz="1600" dirty="0">
                          <a:latin typeface="Gill Sans MT"/>
                          <a:cs typeface="Gill Sans MT"/>
                        </a:rPr>
                        <a:t>that</a:t>
                      </a:r>
                      <a:r>
                        <a:rPr sz="1600" spc="90" dirty="0">
                          <a:latin typeface="Gill Sans MT"/>
                          <a:cs typeface="Gill Sans MT"/>
                        </a:rPr>
                        <a:t> </a:t>
                      </a:r>
                      <a:r>
                        <a:rPr sz="1600" dirty="0">
                          <a:latin typeface="Gill Sans MT"/>
                          <a:cs typeface="Gill Sans MT"/>
                        </a:rPr>
                        <a:t>may</a:t>
                      </a:r>
                      <a:r>
                        <a:rPr sz="1600" spc="90" dirty="0">
                          <a:latin typeface="Gill Sans MT"/>
                          <a:cs typeface="Gill Sans MT"/>
                        </a:rPr>
                        <a:t> </a:t>
                      </a:r>
                      <a:r>
                        <a:rPr sz="1600" dirty="0">
                          <a:latin typeface="Gill Sans MT"/>
                          <a:cs typeface="Gill Sans MT"/>
                        </a:rPr>
                        <a:t>cause</a:t>
                      </a:r>
                      <a:r>
                        <a:rPr sz="1600" spc="90" dirty="0">
                          <a:latin typeface="Gill Sans MT"/>
                          <a:cs typeface="Gill Sans MT"/>
                        </a:rPr>
                        <a:t> </a:t>
                      </a:r>
                      <a:r>
                        <a:rPr sz="1600" spc="-30" dirty="0">
                          <a:latin typeface="Gill Sans MT"/>
                          <a:cs typeface="Gill Sans MT"/>
                        </a:rPr>
                        <a:t>or</a:t>
                      </a:r>
                      <a:r>
                        <a:rPr sz="1600" spc="90" dirty="0">
                          <a:latin typeface="Gill Sans MT"/>
                          <a:cs typeface="Gill Sans MT"/>
                        </a:rPr>
                        <a:t> </a:t>
                      </a:r>
                      <a:r>
                        <a:rPr sz="1600" spc="-10" dirty="0">
                          <a:latin typeface="Gill Sans MT"/>
                          <a:cs typeface="Gill Sans MT"/>
                        </a:rPr>
                        <a:t>contrib</a:t>
                      </a:r>
                      <a:r>
                        <a:rPr sz="1600" dirty="0">
                          <a:latin typeface="Gill Sans MT"/>
                          <a:cs typeface="Gill Sans MT"/>
                        </a:rPr>
                        <a:t>ute</a:t>
                      </a:r>
                      <a:r>
                        <a:rPr sz="1600" spc="25" dirty="0">
                          <a:latin typeface="Gill Sans MT"/>
                          <a:cs typeface="Gill Sans MT"/>
                        </a:rPr>
                        <a:t> </a:t>
                      </a:r>
                      <a:r>
                        <a:rPr sz="1600" dirty="0">
                          <a:latin typeface="Gill Sans MT"/>
                          <a:cs typeface="Gill Sans MT"/>
                        </a:rPr>
                        <a:t>to</a:t>
                      </a:r>
                      <a:r>
                        <a:rPr sz="1600" spc="25" dirty="0">
                          <a:latin typeface="Gill Sans MT"/>
                          <a:cs typeface="Gill Sans MT"/>
                        </a:rPr>
                        <a:t> </a:t>
                      </a:r>
                      <a:r>
                        <a:rPr sz="1600" dirty="0">
                          <a:latin typeface="Gill Sans MT"/>
                          <a:cs typeface="Gill Sans MT"/>
                        </a:rPr>
                        <a:t>the</a:t>
                      </a:r>
                      <a:r>
                        <a:rPr sz="1600" spc="25" dirty="0">
                          <a:latin typeface="Gill Sans MT"/>
                          <a:cs typeface="Gill Sans MT"/>
                        </a:rPr>
                        <a:t> </a:t>
                      </a:r>
                      <a:r>
                        <a:rPr sz="1600" dirty="0">
                          <a:latin typeface="Gill Sans MT"/>
                          <a:cs typeface="Gill Sans MT"/>
                        </a:rPr>
                        <a:t>patient’s</a:t>
                      </a:r>
                      <a:r>
                        <a:rPr sz="1600" spc="25" dirty="0">
                          <a:latin typeface="Gill Sans MT"/>
                          <a:cs typeface="Gill Sans MT"/>
                        </a:rPr>
                        <a:t> </a:t>
                      </a:r>
                      <a:r>
                        <a:rPr sz="1600" spc="-10" dirty="0">
                          <a:latin typeface="Gill Sans MT"/>
                          <a:cs typeface="Gill Sans MT"/>
                        </a:rPr>
                        <a:t>symptoms.</a:t>
                      </a:r>
                      <a:r>
                        <a:rPr sz="1600" spc="-15" baseline="34722" dirty="0">
                          <a:latin typeface="Gill Sans MT"/>
                          <a:cs typeface="Gill Sans MT"/>
                        </a:rPr>
                        <a:t>1,2</a:t>
                      </a:r>
                      <a:endParaRPr sz="1600" baseline="34722" dirty="0">
                        <a:latin typeface="Gill Sans MT"/>
                        <a:cs typeface="Gill Sans MT"/>
                      </a:endParaRPr>
                    </a:p>
                  </a:txBody>
                  <a:tcPr marL="0" marR="0" marT="20582"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2"/>
                  </a:ext>
                </a:extLst>
              </a:tr>
              <a:tr h="1119085">
                <a:tc>
                  <a:txBody>
                    <a:bodyPr/>
                    <a:lstStyle/>
                    <a:p>
                      <a:pPr>
                        <a:lnSpc>
                          <a:spcPct val="100000"/>
                        </a:lnSpc>
                      </a:pPr>
                      <a:endParaRPr sz="1600">
                        <a:latin typeface="Times New Roman"/>
                        <a:cs typeface="Times New Roman"/>
                      </a:endParaRPr>
                    </a:p>
                    <a:p>
                      <a:pPr>
                        <a:lnSpc>
                          <a:spcPct val="100000"/>
                        </a:lnSpc>
                        <a:spcBef>
                          <a:spcPts val="35"/>
                        </a:spcBef>
                      </a:pPr>
                      <a:endParaRPr sz="1600">
                        <a:latin typeface="Times New Roman"/>
                        <a:cs typeface="Times New Roman"/>
                      </a:endParaRPr>
                    </a:p>
                    <a:p>
                      <a:pPr algn="ctr">
                        <a:lnSpc>
                          <a:spcPct val="100000"/>
                        </a:lnSpc>
                      </a:pPr>
                      <a:r>
                        <a:rPr sz="1600" b="1" dirty="0">
                          <a:latin typeface="Gill Sans MT"/>
                          <a:cs typeface="Gill Sans MT"/>
                        </a:rPr>
                        <a:t>1</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EC284"/>
                    </a:solidFill>
                  </a:tcPr>
                </a:tc>
                <a:tc>
                  <a:txBody>
                    <a:bodyPr/>
                    <a:lstStyle/>
                    <a:p>
                      <a:pPr>
                        <a:lnSpc>
                          <a:spcPct val="100000"/>
                        </a:lnSpc>
                      </a:pPr>
                      <a:endParaRPr sz="1600">
                        <a:latin typeface="Times New Roman"/>
                        <a:cs typeface="Times New Roman"/>
                      </a:endParaRPr>
                    </a:p>
                    <a:p>
                      <a:pPr>
                        <a:lnSpc>
                          <a:spcPct val="100000"/>
                        </a:lnSpc>
                        <a:spcBef>
                          <a:spcPts val="35"/>
                        </a:spcBef>
                      </a:pPr>
                      <a:endParaRPr sz="1600">
                        <a:latin typeface="Times New Roman"/>
                        <a:cs typeface="Times New Roman"/>
                      </a:endParaRPr>
                    </a:p>
                    <a:p>
                      <a:pPr marL="132080">
                        <a:lnSpc>
                          <a:spcPct val="100000"/>
                        </a:lnSpc>
                      </a:pPr>
                      <a:r>
                        <a:rPr sz="1600" b="1" spc="-40" dirty="0">
                          <a:latin typeface="Gill Sans MT"/>
                          <a:cs typeface="Gill Sans MT"/>
                        </a:rPr>
                        <a:t>C-</a:t>
                      </a:r>
                      <a:r>
                        <a:rPr sz="1600" b="1" spc="-25" dirty="0">
                          <a:latin typeface="Gill Sans MT"/>
                          <a:cs typeface="Gill Sans MT"/>
                        </a:rPr>
                        <a:t>LD</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2C1E5"/>
                    </a:solidFill>
                  </a:tcPr>
                </a:tc>
                <a:tc>
                  <a:txBody>
                    <a:bodyPr/>
                    <a:lstStyle/>
                    <a:p>
                      <a:pPr marL="198120" marR="169545" indent="-152400">
                        <a:lnSpc>
                          <a:spcPct val="107200"/>
                        </a:lnSpc>
                        <a:spcBef>
                          <a:spcPts val="190"/>
                        </a:spcBef>
                      </a:pPr>
                      <a:r>
                        <a:rPr sz="1600" dirty="0">
                          <a:latin typeface="Gill Sans MT"/>
                          <a:cs typeface="Gill Sans MT"/>
                        </a:rPr>
                        <a:t>2.</a:t>
                      </a:r>
                      <a:r>
                        <a:rPr sz="1600" spc="225" dirty="0">
                          <a:latin typeface="Gill Sans MT"/>
                          <a:cs typeface="Gill Sans MT"/>
                        </a:rPr>
                        <a:t>  </a:t>
                      </a:r>
                      <a:r>
                        <a:rPr sz="1600" dirty="0">
                          <a:latin typeface="Gill Sans MT"/>
                          <a:cs typeface="Gill Sans MT"/>
                        </a:rPr>
                        <a:t>In</a:t>
                      </a:r>
                      <a:r>
                        <a:rPr sz="1600" spc="95" dirty="0">
                          <a:latin typeface="Gill Sans MT"/>
                          <a:cs typeface="Gill Sans MT"/>
                        </a:rPr>
                        <a:t> </a:t>
                      </a:r>
                      <a:r>
                        <a:rPr sz="1600" dirty="0">
                          <a:latin typeface="Gill Sans MT"/>
                          <a:cs typeface="Gill Sans MT"/>
                        </a:rPr>
                        <a:t>patients</a:t>
                      </a:r>
                      <a:r>
                        <a:rPr sz="1600" spc="90" dirty="0">
                          <a:latin typeface="Gill Sans MT"/>
                          <a:cs typeface="Gill Sans MT"/>
                        </a:rPr>
                        <a:t> </a:t>
                      </a:r>
                      <a:r>
                        <a:rPr sz="1600" dirty="0">
                          <a:latin typeface="Gill Sans MT"/>
                          <a:cs typeface="Gill Sans MT"/>
                        </a:rPr>
                        <a:t>with</a:t>
                      </a:r>
                      <a:r>
                        <a:rPr sz="1600" spc="95" dirty="0">
                          <a:latin typeface="Gill Sans MT"/>
                          <a:cs typeface="Gill Sans MT"/>
                        </a:rPr>
                        <a:t> </a:t>
                      </a:r>
                      <a:r>
                        <a:rPr sz="1600" dirty="0">
                          <a:latin typeface="Gill Sans MT"/>
                          <a:cs typeface="Gill Sans MT"/>
                        </a:rPr>
                        <a:t>suspected</a:t>
                      </a:r>
                      <a:r>
                        <a:rPr sz="1600" spc="90" dirty="0">
                          <a:latin typeface="Gill Sans MT"/>
                          <a:cs typeface="Gill Sans MT"/>
                        </a:rPr>
                        <a:t> </a:t>
                      </a:r>
                      <a:r>
                        <a:rPr sz="1600" dirty="0">
                          <a:latin typeface="Gill Sans MT"/>
                          <a:cs typeface="Gill Sans MT"/>
                        </a:rPr>
                        <a:t>or</a:t>
                      </a:r>
                      <a:r>
                        <a:rPr sz="1600" spc="95" dirty="0">
                          <a:latin typeface="Gill Sans MT"/>
                          <a:cs typeface="Gill Sans MT"/>
                        </a:rPr>
                        <a:t> </a:t>
                      </a:r>
                      <a:r>
                        <a:rPr sz="1600" dirty="0">
                          <a:latin typeface="Gill Sans MT"/>
                          <a:cs typeface="Gill Sans MT"/>
                        </a:rPr>
                        <a:t>newly</a:t>
                      </a:r>
                      <a:r>
                        <a:rPr sz="1600" spc="90" dirty="0">
                          <a:latin typeface="Gill Sans MT"/>
                          <a:cs typeface="Gill Sans MT"/>
                        </a:rPr>
                        <a:t> </a:t>
                      </a:r>
                      <a:r>
                        <a:rPr sz="1600" spc="-20" dirty="0">
                          <a:latin typeface="Gill Sans MT"/>
                          <a:cs typeface="Gill Sans MT"/>
                        </a:rPr>
                        <a:t>diag</a:t>
                      </a:r>
                      <a:r>
                        <a:rPr sz="1600" dirty="0">
                          <a:latin typeface="Gill Sans MT"/>
                          <a:cs typeface="Gill Sans MT"/>
                        </a:rPr>
                        <a:t>nosed</a:t>
                      </a:r>
                      <a:r>
                        <a:rPr sz="1600" spc="155" dirty="0">
                          <a:latin typeface="Gill Sans MT"/>
                          <a:cs typeface="Gill Sans MT"/>
                        </a:rPr>
                        <a:t> </a:t>
                      </a:r>
                      <a:r>
                        <a:rPr sz="1600" dirty="0">
                          <a:latin typeface="Gill Sans MT"/>
                          <a:cs typeface="Gill Sans MT"/>
                        </a:rPr>
                        <a:t>HF,</a:t>
                      </a:r>
                      <a:r>
                        <a:rPr sz="1600" spc="160" dirty="0">
                          <a:latin typeface="Gill Sans MT"/>
                          <a:cs typeface="Gill Sans MT"/>
                        </a:rPr>
                        <a:t> </a:t>
                      </a:r>
                      <a:r>
                        <a:rPr sz="1600" dirty="0">
                          <a:latin typeface="Gill Sans MT"/>
                          <a:cs typeface="Gill Sans MT"/>
                        </a:rPr>
                        <a:t>transthoracic</a:t>
                      </a:r>
                      <a:r>
                        <a:rPr sz="1600" spc="160" dirty="0">
                          <a:latin typeface="Gill Sans MT"/>
                          <a:cs typeface="Gill Sans MT"/>
                        </a:rPr>
                        <a:t> </a:t>
                      </a:r>
                      <a:r>
                        <a:rPr sz="1600" spc="-10" dirty="0">
                          <a:latin typeface="Gill Sans MT"/>
                          <a:cs typeface="Gill Sans MT"/>
                        </a:rPr>
                        <a:t>echocardiography</a:t>
                      </a:r>
                      <a:r>
                        <a:rPr sz="1600" spc="500" dirty="0">
                          <a:latin typeface="Gill Sans MT"/>
                          <a:cs typeface="Gill Sans MT"/>
                        </a:rPr>
                        <a:t> </a:t>
                      </a:r>
                      <a:r>
                        <a:rPr sz="1600" dirty="0">
                          <a:latin typeface="Gill Sans MT"/>
                          <a:cs typeface="Gill Sans MT"/>
                        </a:rPr>
                        <a:t>(TTE)</a:t>
                      </a:r>
                      <a:r>
                        <a:rPr sz="1600" spc="110" dirty="0">
                          <a:latin typeface="Gill Sans MT"/>
                          <a:cs typeface="Gill Sans MT"/>
                        </a:rPr>
                        <a:t> </a:t>
                      </a:r>
                      <a:r>
                        <a:rPr sz="1600" dirty="0">
                          <a:latin typeface="Gill Sans MT"/>
                          <a:cs typeface="Gill Sans MT"/>
                        </a:rPr>
                        <a:t>should</a:t>
                      </a:r>
                      <a:r>
                        <a:rPr sz="1600" spc="114" dirty="0">
                          <a:latin typeface="Gill Sans MT"/>
                          <a:cs typeface="Gill Sans MT"/>
                        </a:rPr>
                        <a:t> </a:t>
                      </a:r>
                      <a:r>
                        <a:rPr sz="1600" dirty="0">
                          <a:latin typeface="Gill Sans MT"/>
                          <a:cs typeface="Gill Sans MT"/>
                        </a:rPr>
                        <a:t>be</a:t>
                      </a:r>
                      <a:r>
                        <a:rPr sz="1600" spc="114" dirty="0">
                          <a:latin typeface="Gill Sans MT"/>
                          <a:cs typeface="Gill Sans MT"/>
                        </a:rPr>
                        <a:t> </a:t>
                      </a:r>
                      <a:r>
                        <a:rPr sz="1600" dirty="0">
                          <a:latin typeface="Gill Sans MT"/>
                          <a:cs typeface="Gill Sans MT"/>
                        </a:rPr>
                        <a:t>performed</a:t>
                      </a:r>
                      <a:r>
                        <a:rPr sz="1600" spc="114" dirty="0">
                          <a:latin typeface="Gill Sans MT"/>
                          <a:cs typeface="Gill Sans MT"/>
                        </a:rPr>
                        <a:t> </a:t>
                      </a:r>
                      <a:r>
                        <a:rPr sz="1600" dirty="0">
                          <a:latin typeface="Gill Sans MT"/>
                          <a:cs typeface="Gill Sans MT"/>
                        </a:rPr>
                        <a:t>during</a:t>
                      </a:r>
                      <a:r>
                        <a:rPr sz="1600" spc="114" dirty="0">
                          <a:latin typeface="Gill Sans MT"/>
                          <a:cs typeface="Gill Sans MT"/>
                        </a:rPr>
                        <a:t> </a:t>
                      </a:r>
                      <a:r>
                        <a:rPr sz="1600" spc="-10" dirty="0">
                          <a:latin typeface="Gill Sans MT"/>
                          <a:cs typeface="Gill Sans MT"/>
                        </a:rPr>
                        <a:t>initial</a:t>
                      </a:r>
                      <a:r>
                        <a:rPr sz="1600" spc="500" dirty="0">
                          <a:latin typeface="Gill Sans MT"/>
                          <a:cs typeface="Gill Sans MT"/>
                        </a:rPr>
                        <a:t> </a:t>
                      </a:r>
                      <a:r>
                        <a:rPr sz="1600" dirty="0">
                          <a:latin typeface="Gill Sans MT"/>
                          <a:cs typeface="Gill Sans MT"/>
                        </a:rPr>
                        <a:t>evaluation</a:t>
                      </a:r>
                      <a:r>
                        <a:rPr sz="1600" spc="105" dirty="0">
                          <a:latin typeface="Gill Sans MT"/>
                          <a:cs typeface="Gill Sans MT"/>
                        </a:rPr>
                        <a:t> </a:t>
                      </a:r>
                      <a:r>
                        <a:rPr sz="1600" dirty="0">
                          <a:latin typeface="Gill Sans MT"/>
                          <a:cs typeface="Gill Sans MT"/>
                        </a:rPr>
                        <a:t>to</a:t>
                      </a:r>
                      <a:r>
                        <a:rPr sz="1600" spc="110" dirty="0">
                          <a:latin typeface="Gill Sans MT"/>
                          <a:cs typeface="Gill Sans MT"/>
                        </a:rPr>
                        <a:t> </a:t>
                      </a:r>
                      <a:r>
                        <a:rPr sz="1600" spc="65" dirty="0">
                          <a:latin typeface="Gill Sans MT"/>
                          <a:cs typeface="Gill Sans MT"/>
                        </a:rPr>
                        <a:t>assess</a:t>
                      </a:r>
                      <a:r>
                        <a:rPr sz="1600" spc="110" dirty="0">
                          <a:latin typeface="Gill Sans MT"/>
                          <a:cs typeface="Gill Sans MT"/>
                        </a:rPr>
                        <a:t> </a:t>
                      </a:r>
                      <a:r>
                        <a:rPr sz="1600" dirty="0">
                          <a:latin typeface="Gill Sans MT"/>
                          <a:cs typeface="Gill Sans MT"/>
                        </a:rPr>
                        <a:t>cardiac</a:t>
                      </a:r>
                      <a:r>
                        <a:rPr sz="1600" spc="110" dirty="0">
                          <a:latin typeface="Gill Sans MT"/>
                          <a:cs typeface="Gill Sans MT"/>
                        </a:rPr>
                        <a:t> </a:t>
                      </a:r>
                      <a:r>
                        <a:rPr sz="1600" dirty="0">
                          <a:latin typeface="Gill Sans MT"/>
                          <a:cs typeface="Gill Sans MT"/>
                        </a:rPr>
                        <a:t>structure</a:t>
                      </a:r>
                      <a:r>
                        <a:rPr sz="1600" spc="110" dirty="0">
                          <a:latin typeface="Gill Sans MT"/>
                          <a:cs typeface="Gill Sans MT"/>
                        </a:rPr>
                        <a:t> </a:t>
                      </a:r>
                      <a:r>
                        <a:rPr sz="1600" spc="-25" dirty="0">
                          <a:latin typeface="Gill Sans MT"/>
                          <a:cs typeface="Gill Sans MT"/>
                        </a:rPr>
                        <a:t>and</a:t>
                      </a:r>
                      <a:r>
                        <a:rPr sz="1600" spc="500" dirty="0">
                          <a:latin typeface="Gill Sans MT"/>
                          <a:cs typeface="Gill Sans MT"/>
                        </a:rPr>
                        <a:t> </a:t>
                      </a:r>
                      <a:r>
                        <a:rPr sz="1600" spc="-10" dirty="0">
                          <a:latin typeface="Gill Sans MT"/>
                          <a:cs typeface="Gill Sans MT"/>
                        </a:rPr>
                        <a:t>function.</a:t>
                      </a:r>
                      <a:r>
                        <a:rPr sz="1600" spc="-15" baseline="34722" dirty="0">
                          <a:latin typeface="Gill Sans MT"/>
                          <a:cs typeface="Gill Sans MT"/>
                        </a:rPr>
                        <a:t>3</a:t>
                      </a:r>
                      <a:endParaRPr sz="1600" baseline="34722" dirty="0">
                        <a:latin typeface="Gill Sans MT"/>
                        <a:cs typeface="Gill Sans MT"/>
                      </a:endParaRPr>
                    </a:p>
                  </a:txBody>
                  <a:tcPr marL="0" marR="0" marT="16641"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3"/>
                  </a:ext>
                </a:extLst>
              </a:tr>
            </a:tbl>
          </a:graphicData>
        </a:graphic>
      </p:graphicFrame>
      <p:graphicFrame>
        <p:nvGraphicFramePr>
          <p:cNvPr id="11" name="object 11"/>
          <p:cNvGraphicFramePr>
            <a:graphicFrameLocks noGrp="1"/>
          </p:cNvGraphicFramePr>
          <p:nvPr>
            <p:extLst>
              <p:ext uri="{D42A27DB-BD31-4B8C-83A1-F6EECF244321}">
                <p14:modId xmlns:p14="http://schemas.microsoft.com/office/powerpoint/2010/main" val="291221345"/>
              </p:ext>
            </p:extLst>
          </p:nvPr>
        </p:nvGraphicFramePr>
        <p:xfrm>
          <a:off x="6306456" y="596344"/>
          <a:ext cx="5450117" cy="6302260"/>
        </p:xfrm>
        <a:graphic>
          <a:graphicData uri="http://schemas.openxmlformats.org/drawingml/2006/table">
            <a:tbl>
              <a:tblPr firstRow="1" bandRow="1">
                <a:tableStyleId>{2D5ABB26-0587-4C30-8999-92F81FD0307C}</a:tableStyleId>
              </a:tblPr>
              <a:tblGrid>
                <a:gridCol w="861771">
                  <a:extLst>
                    <a:ext uri="{9D8B030D-6E8A-4147-A177-3AD203B41FA5}">
                      <a16:colId xmlns:a16="http://schemas.microsoft.com/office/drawing/2014/main" val="20000"/>
                    </a:ext>
                  </a:extLst>
                </a:gridCol>
                <a:gridCol w="861771">
                  <a:extLst>
                    <a:ext uri="{9D8B030D-6E8A-4147-A177-3AD203B41FA5}">
                      <a16:colId xmlns:a16="http://schemas.microsoft.com/office/drawing/2014/main" val="20001"/>
                    </a:ext>
                  </a:extLst>
                </a:gridCol>
                <a:gridCol w="3726575">
                  <a:extLst>
                    <a:ext uri="{9D8B030D-6E8A-4147-A177-3AD203B41FA5}">
                      <a16:colId xmlns:a16="http://schemas.microsoft.com/office/drawing/2014/main" val="20002"/>
                    </a:ext>
                  </a:extLst>
                </a:gridCol>
              </a:tblGrid>
              <a:tr h="230089">
                <a:tc gridSpan="3">
                  <a:txBody>
                    <a:bodyPr/>
                    <a:lstStyle/>
                    <a:p>
                      <a:pPr marL="48895">
                        <a:lnSpc>
                          <a:spcPct val="100000"/>
                        </a:lnSpc>
                        <a:spcBef>
                          <a:spcPts val="305"/>
                        </a:spcBef>
                      </a:pPr>
                      <a:r>
                        <a:rPr sz="1400" b="1" dirty="0">
                          <a:solidFill>
                            <a:srgbClr val="FFFFFF"/>
                          </a:solidFill>
                          <a:latin typeface="Calibri"/>
                          <a:cs typeface="Calibri"/>
                        </a:rPr>
                        <a:t>Recommendations</a:t>
                      </a:r>
                      <a:r>
                        <a:rPr sz="1400" b="1" spc="220" dirty="0">
                          <a:solidFill>
                            <a:srgbClr val="FFFFFF"/>
                          </a:solidFill>
                          <a:latin typeface="Calibri"/>
                          <a:cs typeface="Calibri"/>
                        </a:rPr>
                        <a:t> </a:t>
                      </a:r>
                      <a:r>
                        <a:rPr sz="1400" b="1" dirty="0">
                          <a:solidFill>
                            <a:srgbClr val="FFFFFF"/>
                          </a:solidFill>
                          <a:latin typeface="Calibri"/>
                          <a:cs typeface="Calibri"/>
                        </a:rPr>
                        <a:t>for</a:t>
                      </a:r>
                      <a:r>
                        <a:rPr sz="1400" b="1" spc="225" dirty="0">
                          <a:solidFill>
                            <a:srgbClr val="FFFFFF"/>
                          </a:solidFill>
                          <a:latin typeface="Calibri"/>
                          <a:cs typeface="Calibri"/>
                        </a:rPr>
                        <a:t> </a:t>
                      </a:r>
                      <a:r>
                        <a:rPr sz="1400" b="1" dirty="0">
                          <a:solidFill>
                            <a:srgbClr val="FFFFFF"/>
                          </a:solidFill>
                          <a:latin typeface="Calibri"/>
                          <a:cs typeface="Calibri"/>
                        </a:rPr>
                        <a:t>Evaluation</a:t>
                      </a:r>
                      <a:r>
                        <a:rPr sz="1400" b="1" spc="225" dirty="0">
                          <a:solidFill>
                            <a:srgbClr val="FFFFFF"/>
                          </a:solidFill>
                          <a:latin typeface="Calibri"/>
                          <a:cs typeface="Calibri"/>
                        </a:rPr>
                        <a:t> </a:t>
                      </a:r>
                      <a:r>
                        <a:rPr sz="1400" b="1" dirty="0">
                          <a:solidFill>
                            <a:srgbClr val="FFFFFF"/>
                          </a:solidFill>
                          <a:latin typeface="Calibri"/>
                          <a:cs typeface="Calibri"/>
                        </a:rPr>
                        <a:t>With</a:t>
                      </a:r>
                      <a:r>
                        <a:rPr sz="1400" b="1" spc="220" dirty="0">
                          <a:solidFill>
                            <a:srgbClr val="FFFFFF"/>
                          </a:solidFill>
                          <a:latin typeface="Calibri"/>
                          <a:cs typeface="Calibri"/>
                        </a:rPr>
                        <a:t> </a:t>
                      </a:r>
                      <a:r>
                        <a:rPr sz="1400" b="1" dirty="0">
                          <a:solidFill>
                            <a:srgbClr val="FFFFFF"/>
                          </a:solidFill>
                          <a:latin typeface="Calibri"/>
                          <a:cs typeface="Calibri"/>
                        </a:rPr>
                        <a:t>Cardiac</a:t>
                      </a:r>
                      <a:r>
                        <a:rPr sz="1400" b="1" spc="225" dirty="0">
                          <a:solidFill>
                            <a:srgbClr val="FFFFFF"/>
                          </a:solidFill>
                          <a:latin typeface="Calibri"/>
                          <a:cs typeface="Calibri"/>
                        </a:rPr>
                        <a:t> </a:t>
                      </a:r>
                      <a:r>
                        <a:rPr sz="1400" b="1" dirty="0">
                          <a:solidFill>
                            <a:srgbClr val="FFFFFF"/>
                          </a:solidFill>
                          <a:latin typeface="Calibri"/>
                          <a:cs typeface="Calibri"/>
                        </a:rPr>
                        <a:t>Imaging</a:t>
                      </a:r>
                      <a:r>
                        <a:rPr sz="1400" b="1" spc="225" dirty="0">
                          <a:solidFill>
                            <a:srgbClr val="FFFFFF"/>
                          </a:solidFill>
                          <a:latin typeface="Calibri"/>
                          <a:cs typeface="Calibri"/>
                        </a:rPr>
                        <a:t> </a:t>
                      </a:r>
                      <a:r>
                        <a:rPr sz="1400" b="1" spc="-10" dirty="0">
                          <a:solidFill>
                            <a:srgbClr val="FFFFFF"/>
                          </a:solidFill>
                          <a:latin typeface="Calibri"/>
                          <a:cs typeface="Calibri"/>
                        </a:rPr>
                        <a:t>(Continued)</a:t>
                      </a:r>
                      <a:endParaRPr sz="1400">
                        <a:latin typeface="Calibri"/>
                        <a:cs typeface="Calibri"/>
                      </a:endParaRPr>
                    </a:p>
                  </a:txBody>
                  <a:tcPr marL="0" marR="0" marT="26714"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E171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30089">
                <a:tc>
                  <a:txBody>
                    <a:bodyPr/>
                    <a:lstStyle/>
                    <a:p>
                      <a:pPr marR="135890" algn="r">
                        <a:lnSpc>
                          <a:spcPct val="100000"/>
                        </a:lnSpc>
                        <a:spcBef>
                          <a:spcPts val="305"/>
                        </a:spcBef>
                      </a:pPr>
                      <a:r>
                        <a:rPr sz="1400" b="1" spc="50" dirty="0">
                          <a:latin typeface="Calibri"/>
                          <a:cs typeface="Calibri"/>
                        </a:rPr>
                        <a:t>COR</a:t>
                      </a:r>
                      <a:endParaRPr sz="1400">
                        <a:latin typeface="Calibri"/>
                        <a:cs typeface="Calibri"/>
                      </a:endParaRPr>
                    </a:p>
                  </a:txBody>
                  <a:tcPr marL="0" marR="0" marT="26714"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147955">
                        <a:lnSpc>
                          <a:spcPct val="100000"/>
                        </a:lnSpc>
                        <a:spcBef>
                          <a:spcPts val="305"/>
                        </a:spcBef>
                      </a:pPr>
                      <a:r>
                        <a:rPr sz="1400" b="1" spc="40" dirty="0">
                          <a:latin typeface="Calibri"/>
                          <a:cs typeface="Calibri"/>
                        </a:rPr>
                        <a:t>LOE</a:t>
                      </a:r>
                      <a:endParaRPr sz="1400">
                        <a:latin typeface="Calibri"/>
                        <a:cs typeface="Calibri"/>
                      </a:endParaRPr>
                    </a:p>
                  </a:txBody>
                  <a:tcPr marL="0" marR="0" marT="26714"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48895">
                        <a:lnSpc>
                          <a:spcPct val="100000"/>
                        </a:lnSpc>
                        <a:spcBef>
                          <a:spcPts val="305"/>
                        </a:spcBef>
                      </a:pPr>
                      <a:r>
                        <a:rPr sz="1400" b="1" spc="-10" dirty="0">
                          <a:latin typeface="Calibri"/>
                          <a:cs typeface="Calibri"/>
                        </a:rPr>
                        <a:t>Recommendations</a:t>
                      </a:r>
                      <a:endParaRPr sz="1400">
                        <a:latin typeface="Calibri"/>
                        <a:cs typeface="Calibri"/>
                      </a:endParaRPr>
                    </a:p>
                  </a:txBody>
                  <a:tcPr marL="0" marR="0" marT="26714"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extLst>
                  <a:ext uri="{0D108BD9-81ED-4DB2-BD59-A6C34878D82A}">
                    <a16:rowId xmlns:a16="http://schemas.microsoft.com/office/drawing/2014/main" val="10001"/>
                  </a:ext>
                </a:extLst>
              </a:tr>
              <a:tr h="1276893">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spcBef>
                          <a:spcPts val="15"/>
                        </a:spcBef>
                      </a:pPr>
                      <a:endParaRPr sz="1200" dirty="0">
                        <a:latin typeface="Times New Roman"/>
                        <a:cs typeface="Times New Roman"/>
                      </a:endParaRPr>
                    </a:p>
                    <a:p>
                      <a:pPr marR="201930" algn="r">
                        <a:lnSpc>
                          <a:spcPct val="100000"/>
                        </a:lnSpc>
                      </a:pPr>
                      <a:r>
                        <a:rPr sz="1200" b="1" dirty="0">
                          <a:latin typeface="Gill Sans MT"/>
                          <a:cs typeface="Gill Sans MT"/>
                        </a:rPr>
                        <a:t>1</a:t>
                      </a:r>
                      <a:endParaRPr sz="1200" dirty="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EC284"/>
                    </a:solidFill>
                  </a:tcPr>
                </a:tc>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15"/>
                        </a:spcBef>
                      </a:pPr>
                      <a:endParaRPr sz="1200">
                        <a:latin typeface="Times New Roman"/>
                        <a:cs typeface="Times New Roman"/>
                      </a:endParaRPr>
                    </a:p>
                    <a:p>
                      <a:pPr marL="132080">
                        <a:lnSpc>
                          <a:spcPct val="100000"/>
                        </a:lnSpc>
                      </a:pPr>
                      <a:r>
                        <a:rPr sz="1200" b="1" spc="-40" dirty="0">
                          <a:latin typeface="Gill Sans MT"/>
                          <a:cs typeface="Gill Sans MT"/>
                        </a:rPr>
                        <a:t>C-</a:t>
                      </a:r>
                      <a:r>
                        <a:rPr sz="1200" b="1" spc="-25" dirty="0">
                          <a:latin typeface="Gill Sans MT"/>
                          <a:cs typeface="Gill Sans MT"/>
                        </a:rPr>
                        <a:t>LD</a:t>
                      </a:r>
                      <a:endParaRPr sz="12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2C1E5"/>
                    </a:solidFill>
                  </a:tcPr>
                </a:tc>
                <a:tc>
                  <a:txBody>
                    <a:bodyPr/>
                    <a:lstStyle/>
                    <a:p>
                      <a:pPr marL="198120" marR="49530" indent="-152400">
                        <a:lnSpc>
                          <a:spcPct val="107200"/>
                        </a:lnSpc>
                        <a:spcBef>
                          <a:spcPts val="190"/>
                        </a:spcBef>
                      </a:pPr>
                      <a:r>
                        <a:rPr sz="1200" dirty="0">
                          <a:latin typeface="Gill Sans MT"/>
                          <a:cs typeface="Gill Sans MT"/>
                        </a:rPr>
                        <a:t>3.</a:t>
                      </a:r>
                      <a:r>
                        <a:rPr sz="1200" spc="165" dirty="0">
                          <a:latin typeface="Gill Sans MT"/>
                          <a:cs typeface="Gill Sans MT"/>
                        </a:rPr>
                        <a:t>  </a:t>
                      </a:r>
                      <a:r>
                        <a:rPr sz="1200" spc="-10" dirty="0">
                          <a:latin typeface="Gill Sans MT"/>
                          <a:cs typeface="Gill Sans MT"/>
                        </a:rPr>
                        <a:t>In </a:t>
                      </a:r>
                      <a:r>
                        <a:rPr sz="1200" dirty="0">
                          <a:latin typeface="Gill Sans MT"/>
                          <a:cs typeface="Gill Sans MT"/>
                        </a:rPr>
                        <a:t>patients</a:t>
                      </a:r>
                      <a:r>
                        <a:rPr sz="1200" spc="-10" dirty="0">
                          <a:latin typeface="Gill Sans MT"/>
                          <a:cs typeface="Gill Sans MT"/>
                        </a:rPr>
                        <a:t> </a:t>
                      </a:r>
                      <a:r>
                        <a:rPr sz="1200" spc="-20" dirty="0">
                          <a:latin typeface="Gill Sans MT"/>
                          <a:cs typeface="Gill Sans MT"/>
                        </a:rPr>
                        <a:t>with</a:t>
                      </a:r>
                      <a:r>
                        <a:rPr sz="1200" spc="-10" dirty="0">
                          <a:latin typeface="Gill Sans MT"/>
                          <a:cs typeface="Gill Sans MT"/>
                        </a:rPr>
                        <a:t> </a:t>
                      </a:r>
                      <a:r>
                        <a:rPr sz="1200" dirty="0">
                          <a:latin typeface="Gill Sans MT"/>
                          <a:cs typeface="Gill Sans MT"/>
                        </a:rPr>
                        <a:t>HF</a:t>
                      </a:r>
                      <a:r>
                        <a:rPr sz="1200" spc="-10" dirty="0">
                          <a:latin typeface="Gill Sans MT"/>
                          <a:cs typeface="Gill Sans MT"/>
                        </a:rPr>
                        <a:t> who </a:t>
                      </a:r>
                      <a:r>
                        <a:rPr sz="1200" dirty="0">
                          <a:latin typeface="Gill Sans MT"/>
                          <a:cs typeface="Gill Sans MT"/>
                        </a:rPr>
                        <a:t>have</a:t>
                      </a:r>
                      <a:r>
                        <a:rPr sz="1200" spc="-10" dirty="0">
                          <a:latin typeface="Gill Sans MT"/>
                          <a:cs typeface="Gill Sans MT"/>
                        </a:rPr>
                        <a:t> </a:t>
                      </a:r>
                      <a:r>
                        <a:rPr sz="1200" dirty="0">
                          <a:latin typeface="Gill Sans MT"/>
                          <a:cs typeface="Gill Sans MT"/>
                        </a:rPr>
                        <a:t>had</a:t>
                      </a:r>
                      <a:r>
                        <a:rPr sz="1200" spc="-10" dirty="0">
                          <a:latin typeface="Gill Sans MT"/>
                          <a:cs typeface="Gill Sans MT"/>
                        </a:rPr>
                        <a:t> </a:t>
                      </a:r>
                      <a:r>
                        <a:rPr sz="1200" spc="50" dirty="0">
                          <a:latin typeface="Gill Sans MT"/>
                          <a:cs typeface="Gill Sans MT"/>
                        </a:rPr>
                        <a:t>a</a:t>
                      </a:r>
                      <a:r>
                        <a:rPr sz="1200" spc="-10" dirty="0">
                          <a:latin typeface="Gill Sans MT"/>
                          <a:cs typeface="Gill Sans MT"/>
                        </a:rPr>
                        <a:t> significant</a:t>
                      </a:r>
                      <a:r>
                        <a:rPr sz="1200" spc="500" dirty="0">
                          <a:latin typeface="Gill Sans MT"/>
                          <a:cs typeface="Gill Sans MT"/>
                        </a:rPr>
                        <a:t> </a:t>
                      </a:r>
                      <a:r>
                        <a:rPr sz="1200" dirty="0">
                          <a:latin typeface="Gill Sans MT"/>
                          <a:cs typeface="Gill Sans MT"/>
                        </a:rPr>
                        <a:t>clinical</a:t>
                      </a:r>
                      <a:r>
                        <a:rPr sz="1200" spc="5" dirty="0">
                          <a:latin typeface="Gill Sans MT"/>
                          <a:cs typeface="Gill Sans MT"/>
                        </a:rPr>
                        <a:t> </a:t>
                      </a:r>
                      <a:r>
                        <a:rPr sz="1200" dirty="0">
                          <a:latin typeface="Gill Sans MT"/>
                          <a:cs typeface="Gill Sans MT"/>
                        </a:rPr>
                        <a:t>change,</a:t>
                      </a:r>
                      <a:r>
                        <a:rPr sz="1200" spc="5" dirty="0">
                          <a:latin typeface="Gill Sans MT"/>
                          <a:cs typeface="Gill Sans MT"/>
                        </a:rPr>
                        <a:t> </a:t>
                      </a:r>
                      <a:r>
                        <a:rPr sz="1200" spc="-50" dirty="0">
                          <a:latin typeface="Gill Sans MT"/>
                          <a:cs typeface="Gill Sans MT"/>
                        </a:rPr>
                        <a:t>or</a:t>
                      </a:r>
                      <a:r>
                        <a:rPr sz="1200" spc="5" dirty="0">
                          <a:latin typeface="Gill Sans MT"/>
                          <a:cs typeface="Gill Sans MT"/>
                        </a:rPr>
                        <a:t> </a:t>
                      </a:r>
                      <a:r>
                        <a:rPr sz="1200" spc="-10" dirty="0">
                          <a:latin typeface="Gill Sans MT"/>
                          <a:cs typeface="Gill Sans MT"/>
                        </a:rPr>
                        <a:t>who</a:t>
                      </a:r>
                      <a:r>
                        <a:rPr sz="1200" spc="5" dirty="0">
                          <a:latin typeface="Gill Sans MT"/>
                          <a:cs typeface="Gill Sans MT"/>
                        </a:rPr>
                        <a:t> </a:t>
                      </a:r>
                      <a:r>
                        <a:rPr sz="1200" dirty="0">
                          <a:latin typeface="Gill Sans MT"/>
                          <a:cs typeface="Gill Sans MT"/>
                        </a:rPr>
                        <a:t>have</a:t>
                      </a:r>
                      <a:r>
                        <a:rPr sz="1200" spc="5" dirty="0">
                          <a:latin typeface="Gill Sans MT"/>
                          <a:cs typeface="Gill Sans MT"/>
                        </a:rPr>
                        <a:t> </a:t>
                      </a:r>
                      <a:r>
                        <a:rPr sz="1200" dirty="0">
                          <a:latin typeface="Gill Sans MT"/>
                          <a:cs typeface="Gill Sans MT"/>
                        </a:rPr>
                        <a:t>received</a:t>
                      </a:r>
                      <a:r>
                        <a:rPr sz="1200" spc="5" dirty="0">
                          <a:latin typeface="Gill Sans MT"/>
                          <a:cs typeface="Gill Sans MT"/>
                        </a:rPr>
                        <a:t> </a:t>
                      </a:r>
                      <a:r>
                        <a:rPr sz="1200" spc="-10" dirty="0">
                          <a:latin typeface="Gill Sans MT"/>
                          <a:cs typeface="Gill Sans MT"/>
                        </a:rPr>
                        <a:t>GDMT</a:t>
                      </a:r>
                      <a:r>
                        <a:rPr sz="1200" spc="10" dirty="0">
                          <a:latin typeface="Gill Sans MT"/>
                          <a:cs typeface="Gill Sans MT"/>
                        </a:rPr>
                        <a:t> </a:t>
                      </a:r>
                      <a:r>
                        <a:rPr sz="1200" spc="-25" dirty="0">
                          <a:latin typeface="Gill Sans MT"/>
                          <a:cs typeface="Gill Sans MT"/>
                        </a:rPr>
                        <a:t>and</a:t>
                      </a:r>
                      <a:r>
                        <a:rPr sz="1200" spc="500" dirty="0">
                          <a:latin typeface="Gill Sans MT"/>
                          <a:cs typeface="Gill Sans MT"/>
                        </a:rPr>
                        <a:t> </a:t>
                      </a:r>
                      <a:r>
                        <a:rPr sz="1200" dirty="0">
                          <a:latin typeface="Gill Sans MT"/>
                          <a:cs typeface="Gill Sans MT"/>
                        </a:rPr>
                        <a:t>are being considered </a:t>
                      </a:r>
                      <a:r>
                        <a:rPr sz="1200" spc="-30" dirty="0">
                          <a:latin typeface="Gill Sans MT"/>
                          <a:cs typeface="Gill Sans MT"/>
                        </a:rPr>
                        <a:t>for</a:t>
                      </a:r>
                      <a:r>
                        <a:rPr sz="1200" dirty="0">
                          <a:latin typeface="Gill Sans MT"/>
                          <a:cs typeface="Gill Sans MT"/>
                        </a:rPr>
                        <a:t> invasive </a:t>
                      </a:r>
                      <a:r>
                        <a:rPr sz="1200" spc="-10" dirty="0">
                          <a:latin typeface="Gill Sans MT"/>
                          <a:cs typeface="Gill Sans MT"/>
                        </a:rPr>
                        <a:t>procedures</a:t>
                      </a:r>
                      <a:endParaRPr sz="1200" dirty="0">
                        <a:latin typeface="Gill Sans MT"/>
                        <a:cs typeface="Gill Sans MT"/>
                      </a:endParaRPr>
                    </a:p>
                    <a:p>
                      <a:pPr marL="198120" marR="71120">
                        <a:lnSpc>
                          <a:spcPct val="107200"/>
                        </a:lnSpc>
                      </a:pPr>
                      <a:r>
                        <a:rPr sz="1200" spc="-50" dirty="0">
                          <a:latin typeface="Gill Sans MT"/>
                          <a:cs typeface="Gill Sans MT"/>
                        </a:rPr>
                        <a:t>or</a:t>
                      </a:r>
                      <a:r>
                        <a:rPr sz="1200" spc="5" dirty="0">
                          <a:latin typeface="Gill Sans MT"/>
                          <a:cs typeface="Gill Sans MT"/>
                        </a:rPr>
                        <a:t> </a:t>
                      </a:r>
                      <a:r>
                        <a:rPr sz="1200" dirty="0">
                          <a:latin typeface="Gill Sans MT"/>
                          <a:cs typeface="Gill Sans MT"/>
                        </a:rPr>
                        <a:t>device</a:t>
                      </a:r>
                      <a:r>
                        <a:rPr sz="1200" spc="10" dirty="0">
                          <a:latin typeface="Gill Sans MT"/>
                          <a:cs typeface="Gill Sans MT"/>
                        </a:rPr>
                        <a:t> </a:t>
                      </a:r>
                      <a:r>
                        <a:rPr sz="1200" spc="-20" dirty="0">
                          <a:latin typeface="Gill Sans MT"/>
                          <a:cs typeface="Gill Sans MT"/>
                        </a:rPr>
                        <a:t>therapy,</a:t>
                      </a:r>
                      <a:r>
                        <a:rPr sz="1200" spc="10" dirty="0">
                          <a:latin typeface="Gill Sans MT"/>
                          <a:cs typeface="Gill Sans MT"/>
                        </a:rPr>
                        <a:t> </a:t>
                      </a:r>
                      <a:r>
                        <a:rPr sz="1200" spc="-10" dirty="0">
                          <a:latin typeface="Gill Sans MT"/>
                          <a:cs typeface="Gill Sans MT"/>
                        </a:rPr>
                        <a:t>repeat</a:t>
                      </a:r>
                      <a:r>
                        <a:rPr sz="1200" spc="10" dirty="0">
                          <a:latin typeface="Gill Sans MT"/>
                          <a:cs typeface="Gill Sans MT"/>
                        </a:rPr>
                        <a:t> </a:t>
                      </a:r>
                      <a:r>
                        <a:rPr sz="1200" spc="-10" dirty="0">
                          <a:latin typeface="Gill Sans MT"/>
                          <a:cs typeface="Gill Sans MT"/>
                        </a:rPr>
                        <a:t>measurement</a:t>
                      </a:r>
                      <a:r>
                        <a:rPr sz="1200" spc="10" dirty="0">
                          <a:latin typeface="Gill Sans MT"/>
                          <a:cs typeface="Gill Sans MT"/>
                        </a:rPr>
                        <a:t> </a:t>
                      </a:r>
                      <a:r>
                        <a:rPr sz="1200" dirty="0">
                          <a:latin typeface="Gill Sans MT"/>
                          <a:cs typeface="Gill Sans MT"/>
                        </a:rPr>
                        <a:t>of</a:t>
                      </a:r>
                      <a:r>
                        <a:rPr sz="1200" spc="10" dirty="0">
                          <a:latin typeface="Gill Sans MT"/>
                          <a:cs typeface="Gill Sans MT"/>
                        </a:rPr>
                        <a:t> </a:t>
                      </a:r>
                      <a:r>
                        <a:rPr sz="1200" spc="-25" dirty="0">
                          <a:latin typeface="Gill Sans MT"/>
                          <a:cs typeface="Gill Sans MT"/>
                        </a:rPr>
                        <a:t>EF,</a:t>
                      </a:r>
                      <a:r>
                        <a:rPr sz="1200" spc="500" dirty="0">
                          <a:latin typeface="Gill Sans MT"/>
                          <a:cs typeface="Gill Sans MT"/>
                        </a:rPr>
                        <a:t> </a:t>
                      </a:r>
                      <a:r>
                        <a:rPr sz="1200" dirty="0">
                          <a:latin typeface="Gill Sans MT"/>
                          <a:cs typeface="Gill Sans MT"/>
                        </a:rPr>
                        <a:t>degree</a:t>
                      </a:r>
                      <a:r>
                        <a:rPr sz="1200" spc="15" dirty="0">
                          <a:latin typeface="Gill Sans MT"/>
                          <a:cs typeface="Gill Sans MT"/>
                        </a:rPr>
                        <a:t> </a:t>
                      </a:r>
                      <a:r>
                        <a:rPr sz="1200" dirty="0">
                          <a:latin typeface="Gill Sans MT"/>
                          <a:cs typeface="Gill Sans MT"/>
                        </a:rPr>
                        <a:t>of</a:t>
                      </a:r>
                      <a:r>
                        <a:rPr sz="1200" spc="20" dirty="0">
                          <a:latin typeface="Gill Sans MT"/>
                          <a:cs typeface="Gill Sans MT"/>
                        </a:rPr>
                        <a:t> </a:t>
                      </a:r>
                      <a:r>
                        <a:rPr sz="1200" spc="-20" dirty="0">
                          <a:latin typeface="Gill Sans MT"/>
                          <a:cs typeface="Gill Sans MT"/>
                        </a:rPr>
                        <a:t>structural</a:t>
                      </a:r>
                      <a:r>
                        <a:rPr sz="1200" spc="15" dirty="0">
                          <a:latin typeface="Gill Sans MT"/>
                          <a:cs typeface="Gill Sans MT"/>
                        </a:rPr>
                        <a:t> </a:t>
                      </a:r>
                      <a:r>
                        <a:rPr sz="1200" spc="-10" dirty="0">
                          <a:latin typeface="Gill Sans MT"/>
                          <a:cs typeface="Gill Sans MT"/>
                        </a:rPr>
                        <a:t>remodeling,</a:t>
                      </a:r>
                      <a:r>
                        <a:rPr sz="1200" spc="20" dirty="0">
                          <a:latin typeface="Gill Sans MT"/>
                          <a:cs typeface="Gill Sans MT"/>
                        </a:rPr>
                        <a:t> </a:t>
                      </a:r>
                      <a:r>
                        <a:rPr sz="1200" dirty="0">
                          <a:latin typeface="Gill Sans MT"/>
                          <a:cs typeface="Gill Sans MT"/>
                        </a:rPr>
                        <a:t>and</a:t>
                      </a:r>
                      <a:r>
                        <a:rPr sz="1200" spc="20" dirty="0">
                          <a:latin typeface="Gill Sans MT"/>
                          <a:cs typeface="Gill Sans MT"/>
                        </a:rPr>
                        <a:t> </a:t>
                      </a:r>
                      <a:r>
                        <a:rPr sz="1200" spc="-10" dirty="0">
                          <a:latin typeface="Gill Sans MT"/>
                          <a:cs typeface="Gill Sans MT"/>
                        </a:rPr>
                        <a:t>valvular</a:t>
                      </a:r>
                      <a:r>
                        <a:rPr sz="1200" spc="500" dirty="0">
                          <a:latin typeface="Gill Sans MT"/>
                          <a:cs typeface="Gill Sans MT"/>
                        </a:rPr>
                        <a:t> </a:t>
                      </a:r>
                      <a:r>
                        <a:rPr sz="1200" spc="-10" dirty="0">
                          <a:latin typeface="Gill Sans MT"/>
                          <a:cs typeface="Gill Sans MT"/>
                        </a:rPr>
                        <a:t>function</a:t>
                      </a:r>
                      <a:r>
                        <a:rPr sz="1200" spc="-5" dirty="0">
                          <a:latin typeface="Gill Sans MT"/>
                          <a:cs typeface="Gill Sans MT"/>
                        </a:rPr>
                        <a:t> </a:t>
                      </a:r>
                      <a:r>
                        <a:rPr sz="1200" dirty="0">
                          <a:latin typeface="Gill Sans MT"/>
                          <a:cs typeface="Gill Sans MT"/>
                        </a:rPr>
                        <a:t>are</a:t>
                      </a:r>
                      <a:r>
                        <a:rPr sz="1200" spc="-5" dirty="0">
                          <a:latin typeface="Gill Sans MT"/>
                          <a:cs typeface="Gill Sans MT"/>
                        </a:rPr>
                        <a:t> </a:t>
                      </a:r>
                      <a:r>
                        <a:rPr sz="1200" dirty="0">
                          <a:latin typeface="Gill Sans MT"/>
                          <a:cs typeface="Gill Sans MT"/>
                        </a:rPr>
                        <a:t>useful</a:t>
                      </a:r>
                      <a:r>
                        <a:rPr sz="1200" spc="-5" dirty="0">
                          <a:latin typeface="Gill Sans MT"/>
                          <a:cs typeface="Gill Sans MT"/>
                        </a:rPr>
                        <a:t> </a:t>
                      </a:r>
                      <a:r>
                        <a:rPr sz="1200" spc="-35" dirty="0">
                          <a:latin typeface="Gill Sans MT"/>
                          <a:cs typeface="Gill Sans MT"/>
                        </a:rPr>
                        <a:t>to</a:t>
                      </a:r>
                      <a:r>
                        <a:rPr sz="1200" spc="-5" dirty="0">
                          <a:latin typeface="Gill Sans MT"/>
                          <a:cs typeface="Gill Sans MT"/>
                        </a:rPr>
                        <a:t> </a:t>
                      </a:r>
                      <a:r>
                        <a:rPr sz="1200" spc="-25" dirty="0">
                          <a:latin typeface="Gill Sans MT"/>
                          <a:cs typeface="Gill Sans MT"/>
                        </a:rPr>
                        <a:t>inform</a:t>
                      </a:r>
                      <a:r>
                        <a:rPr sz="1200" spc="-5" dirty="0">
                          <a:latin typeface="Gill Sans MT"/>
                          <a:cs typeface="Gill Sans MT"/>
                        </a:rPr>
                        <a:t> </a:t>
                      </a:r>
                      <a:r>
                        <a:rPr sz="1200" spc="-10" dirty="0">
                          <a:latin typeface="Gill Sans MT"/>
                          <a:cs typeface="Gill Sans MT"/>
                        </a:rPr>
                        <a:t>therapeutic</a:t>
                      </a:r>
                      <a:r>
                        <a:rPr sz="1200" spc="-5" dirty="0">
                          <a:latin typeface="Gill Sans MT"/>
                          <a:cs typeface="Gill Sans MT"/>
                        </a:rPr>
                        <a:t> </a:t>
                      </a:r>
                      <a:r>
                        <a:rPr sz="1200" spc="-10" dirty="0">
                          <a:latin typeface="Gill Sans MT"/>
                          <a:cs typeface="Gill Sans MT"/>
                        </a:rPr>
                        <a:t>interven-</a:t>
                      </a:r>
                      <a:r>
                        <a:rPr sz="1200" spc="500" dirty="0">
                          <a:latin typeface="Gill Sans MT"/>
                          <a:cs typeface="Gill Sans MT"/>
                        </a:rPr>
                        <a:t> </a:t>
                      </a:r>
                      <a:r>
                        <a:rPr sz="1200" spc="-10" dirty="0">
                          <a:latin typeface="Gill Sans MT"/>
                          <a:cs typeface="Gill Sans MT"/>
                        </a:rPr>
                        <a:t>tions.</a:t>
                      </a:r>
                      <a:r>
                        <a:rPr sz="1200" spc="-15" baseline="34722" dirty="0">
                          <a:latin typeface="Gill Sans MT"/>
                          <a:cs typeface="Gill Sans MT"/>
                        </a:rPr>
                        <a:t>4–7</a:t>
                      </a:r>
                      <a:endParaRPr sz="1200" baseline="34722" dirty="0">
                        <a:latin typeface="Gill Sans MT"/>
                        <a:cs typeface="Gill Sans MT"/>
                      </a:endParaRPr>
                    </a:p>
                  </a:txBody>
                  <a:tcPr marL="0" marR="0" marT="16641"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2"/>
                  </a:ext>
                </a:extLst>
              </a:tr>
              <a:tr h="941737">
                <a:tc>
                  <a:txBody>
                    <a:bodyPr/>
                    <a:lstStyle/>
                    <a:p>
                      <a:pPr>
                        <a:lnSpc>
                          <a:spcPct val="100000"/>
                        </a:lnSpc>
                      </a:pPr>
                      <a:endParaRPr sz="1200" dirty="0">
                        <a:latin typeface="Times New Roman"/>
                        <a:cs typeface="Times New Roman"/>
                      </a:endParaRPr>
                    </a:p>
                    <a:p>
                      <a:pPr>
                        <a:lnSpc>
                          <a:spcPct val="100000"/>
                        </a:lnSpc>
                        <a:spcBef>
                          <a:spcPts val="35"/>
                        </a:spcBef>
                      </a:pPr>
                      <a:endParaRPr sz="1200" dirty="0">
                        <a:latin typeface="Times New Roman"/>
                        <a:cs typeface="Times New Roman"/>
                      </a:endParaRPr>
                    </a:p>
                    <a:p>
                      <a:pPr marR="201930" algn="r">
                        <a:lnSpc>
                          <a:spcPct val="100000"/>
                        </a:lnSpc>
                      </a:pPr>
                      <a:r>
                        <a:rPr sz="1200" b="1" dirty="0">
                          <a:latin typeface="Gill Sans MT"/>
                          <a:cs typeface="Gill Sans MT"/>
                        </a:rPr>
                        <a:t>1</a:t>
                      </a:r>
                      <a:endParaRPr sz="1200" dirty="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EC284"/>
                    </a:solidFill>
                  </a:tcPr>
                </a:tc>
                <a:tc>
                  <a:txBody>
                    <a:bodyPr/>
                    <a:lstStyle/>
                    <a:p>
                      <a:pPr>
                        <a:lnSpc>
                          <a:spcPct val="100000"/>
                        </a:lnSpc>
                      </a:pPr>
                      <a:endParaRPr sz="1200">
                        <a:latin typeface="Times New Roman"/>
                        <a:cs typeface="Times New Roman"/>
                      </a:endParaRPr>
                    </a:p>
                    <a:p>
                      <a:pPr>
                        <a:lnSpc>
                          <a:spcPct val="100000"/>
                        </a:lnSpc>
                        <a:spcBef>
                          <a:spcPts val="35"/>
                        </a:spcBef>
                      </a:pPr>
                      <a:endParaRPr sz="1200">
                        <a:latin typeface="Times New Roman"/>
                        <a:cs typeface="Times New Roman"/>
                      </a:endParaRPr>
                    </a:p>
                    <a:p>
                      <a:pPr marL="132080">
                        <a:lnSpc>
                          <a:spcPct val="100000"/>
                        </a:lnSpc>
                      </a:pPr>
                      <a:r>
                        <a:rPr sz="1200" b="1" spc="-40" dirty="0">
                          <a:latin typeface="Gill Sans MT"/>
                          <a:cs typeface="Gill Sans MT"/>
                        </a:rPr>
                        <a:t>C-</a:t>
                      </a:r>
                      <a:r>
                        <a:rPr sz="1200" b="1" spc="-25" dirty="0">
                          <a:latin typeface="Gill Sans MT"/>
                          <a:cs typeface="Gill Sans MT"/>
                        </a:rPr>
                        <a:t>LD</a:t>
                      </a:r>
                      <a:endParaRPr sz="12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2C1E5"/>
                    </a:solidFill>
                  </a:tcPr>
                </a:tc>
                <a:tc>
                  <a:txBody>
                    <a:bodyPr/>
                    <a:lstStyle/>
                    <a:p>
                      <a:pPr marL="198120" marR="50165" indent="-152400">
                        <a:lnSpc>
                          <a:spcPct val="107200"/>
                        </a:lnSpc>
                        <a:spcBef>
                          <a:spcPts val="190"/>
                        </a:spcBef>
                      </a:pPr>
                      <a:r>
                        <a:rPr sz="1200" dirty="0">
                          <a:latin typeface="Gill Sans MT"/>
                          <a:cs typeface="Gill Sans MT"/>
                        </a:rPr>
                        <a:t>4.</a:t>
                      </a:r>
                      <a:r>
                        <a:rPr sz="1200" spc="204" dirty="0">
                          <a:latin typeface="Gill Sans MT"/>
                          <a:cs typeface="Gill Sans MT"/>
                        </a:rPr>
                        <a:t>  </a:t>
                      </a:r>
                      <a:r>
                        <a:rPr sz="1200" dirty="0">
                          <a:latin typeface="Gill Sans MT"/>
                          <a:cs typeface="Gill Sans MT"/>
                        </a:rPr>
                        <a:t>In</a:t>
                      </a:r>
                      <a:r>
                        <a:rPr sz="1200" spc="55" dirty="0">
                          <a:latin typeface="Gill Sans MT"/>
                          <a:cs typeface="Gill Sans MT"/>
                        </a:rPr>
                        <a:t> </a:t>
                      </a:r>
                      <a:r>
                        <a:rPr sz="1200" dirty="0">
                          <a:latin typeface="Gill Sans MT"/>
                          <a:cs typeface="Gill Sans MT"/>
                        </a:rPr>
                        <a:t>patients</a:t>
                      </a:r>
                      <a:r>
                        <a:rPr sz="1200" spc="55" dirty="0">
                          <a:latin typeface="Gill Sans MT"/>
                          <a:cs typeface="Gill Sans MT"/>
                        </a:rPr>
                        <a:t> </a:t>
                      </a:r>
                      <a:r>
                        <a:rPr sz="1200" spc="-10" dirty="0">
                          <a:latin typeface="Gill Sans MT"/>
                          <a:cs typeface="Gill Sans MT"/>
                        </a:rPr>
                        <a:t>for</a:t>
                      </a:r>
                      <a:r>
                        <a:rPr sz="1200" spc="50" dirty="0">
                          <a:latin typeface="Gill Sans MT"/>
                          <a:cs typeface="Gill Sans MT"/>
                        </a:rPr>
                        <a:t> </a:t>
                      </a:r>
                      <a:r>
                        <a:rPr sz="1200" dirty="0">
                          <a:latin typeface="Gill Sans MT"/>
                          <a:cs typeface="Gill Sans MT"/>
                        </a:rPr>
                        <a:t>whom</a:t>
                      </a:r>
                      <a:r>
                        <a:rPr sz="1200" spc="50" dirty="0">
                          <a:latin typeface="Gill Sans MT"/>
                          <a:cs typeface="Gill Sans MT"/>
                        </a:rPr>
                        <a:t> </a:t>
                      </a:r>
                      <a:r>
                        <a:rPr sz="1200" dirty="0">
                          <a:latin typeface="Gill Sans MT"/>
                          <a:cs typeface="Gill Sans MT"/>
                        </a:rPr>
                        <a:t>echocardiography</a:t>
                      </a:r>
                      <a:r>
                        <a:rPr sz="1200" spc="50" dirty="0">
                          <a:latin typeface="Gill Sans MT"/>
                          <a:cs typeface="Gill Sans MT"/>
                        </a:rPr>
                        <a:t> </a:t>
                      </a:r>
                      <a:r>
                        <a:rPr sz="1200" spc="-25" dirty="0">
                          <a:latin typeface="Gill Sans MT"/>
                          <a:cs typeface="Gill Sans MT"/>
                        </a:rPr>
                        <a:t>is</a:t>
                      </a:r>
                      <a:r>
                        <a:rPr sz="1200" spc="500" dirty="0">
                          <a:latin typeface="Gill Sans MT"/>
                          <a:cs typeface="Gill Sans MT"/>
                        </a:rPr>
                        <a:t> </a:t>
                      </a:r>
                      <a:r>
                        <a:rPr sz="1200" dirty="0">
                          <a:latin typeface="Gill Sans MT"/>
                          <a:cs typeface="Gill Sans MT"/>
                        </a:rPr>
                        <a:t>inadequate,</a:t>
                      </a:r>
                      <a:r>
                        <a:rPr sz="1200" spc="145" dirty="0">
                          <a:latin typeface="Gill Sans MT"/>
                          <a:cs typeface="Gill Sans MT"/>
                        </a:rPr>
                        <a:t> </a:t>
                      </a:r>
                      <a:r>
                        <a:rPr sz="1200" dirty="0">
                          <a:latin typeface="Gill Sans MT"/>
                          <a:cs typeface="Gill Sans MT"/>
                        </a:rPr>
                        <a:t>alternative</a:t>
                      </a:r>
                      <a:r>
                        <a:rPr sz="1200" spc="145" dirty="0">
                          <a:latin typeface="Gill Sans MT"/>
                          <a:cs typeface="Gill Sans MT"/>
                        </a:rPr>
                        <a:t> </a:t>
                      </a:r>
                      <a:r>
                        <a:rPr sz="1200" dirty="0">
                          <a:latin typeface="Gill Sans MT"/>
                          <a:cs typeface="Gill Sans MT"/>
                        </a:rPr>
                        <a:t>imaging</a:t>
                      </a:r>
                      <a:r>
                        <a:rPr sz="1200" spc="150" dirty="0">
                          <a:latin typeface="Gill Sans MT"/>
                          <a:cs typeface="Gill Sans MT"/>
                        </a:rPr>
                        <a:t> </a:t>
                      </a:r>
                      <a:r>
                        <a:rPr sz="1200" dirty="0">
                          <a:latin typeface="Gill Sans MT"/>
                          <a:cs typeface="Gill Sans MT"/>
                        </a:rPr>
                        <a:t>(eg,</a:t>
                      </a:r>
                      <a:r>
                        <a:rPr sz="1200" spc="145" dirty="0">
                          <a:latin typeface="Gill Sans MT"/>
                          <a:cs typeface="Gill Sans MT"/>
                        </a:rPr>
                        <a:t> </a:t>
                      </a:r>
                      <a:r>
                        <a:rPr sz="1200" spc="-10" dirty="0">
                          <a:latin typeface="Gill Sans MT"/>
                          <a:cs typeface="Gill Sans MT"/>
                        </a:rPr>
                        <a:t>cardiac</a:t>
                      </a:r>
                      <a:r>
                        <a:rPr sz="1200" spc="500" dirty="0">
                          <a:latin typeface="Gill Sans MT"/>
                          <a:cs typeface="Gill Sans MT"/>
                        </a:rPr>
                        <a:t> </a:t>
                      </a:r>
                      <a:r>
                        <a:rPr sz="1200" dirty="0">
                          <a:latin typeface="Gill Sans MT"/>
                          <a:cs typeface="Gill Sans MT"/>
                        </a:rPr>
                        <a:t>magnetic</a:t>
                      </a:r>
                      <a:r>
                        <a:rPr sz="1200" spc="155" dirty="0">
                          <a:latin typeface="Gill Sans MT"/>
                          <a:cs typeface="Gill Sans MT"/>
                        </a:rPr>
                        <a:t> </a:t>
                      </a:r>
                      <a:r>
                        <a:rPr sz="1200" dirty="0">
                          <a:latin typeface="Gill Sans MT"/>
                          <a:cs typeface="Gill Sans MT"/>
                        </a:rPr>
                        <a:t>resonance</a:t>
                      </a:r>
                      <a:r>
                        <a:rPr sz="1200" spc="160" dirty="0">
                          <a:latin typeface="Gill Sans MT"/>
                          <a:cs typeface="Gill Sans MT"/>
                        </a:rPr>
                        <a:t> </a:t>
                      </a:r>
                      <a:r>
                        <a:rPr sz="1200" dirty="0">
                          <a:latin typeface="Gill Sans MT"/>
                          <a:cs typeface="Gill Sans MT"/>
                        </a:rPr>
                        <a:t>[CMR],</a:t>
                      </a:r>
                      <a:r>
                        <a:rPr sz="1200" spc="160" dirty="0">
                          <a:latin typeface="Gill Sans MT"/>
                          <a:cs typeface="Gill Sans MT"/>
                        </a:rPr>
                        <a:t> </a:t>
                      </a:r>
                      <a:r>
                        <a:rPr sz="1200" dirty="0">
                          <a:latin typeface="Gill Sans MT"/>
                          <a:cs typeface="Gill Sans MT"/>
                        </a:rPr>
                        <a:t>cardiac</a:t>
                      </a:r>
                      <a:r>
                        <a:rPr sz="1200" spc="160" dirty="0">
                          <a:latin typeface="Gill Sans MT"/>
                          <a:cs typeface="Gill Sans MT"/>
                        </a:rPr>
                        <a:t> </a:t>
                      </a:r>
                      <a:r>
                        <a:rPr sz="1200" spc="-10" dirty="0">
                          <a:latin typeface="Gill Sans MT"/>
                          <a:cs typeface="Gill Sans MT"/>
                        </a:rPr>
                        <a:t>computed</a:t>
                      </a:r>
                      <a:r>
                        <a:rPr sz="1200" spc="500" dirty="0">
                          <a:latin typeface="Gill Sans MT"/>
                          <a:cs typeface="Gill Sans MT"/>
                        </a:rPr>
                        <a:t> </a:t>
                      </a:r>
                      <a:r>
                        <a:rPr sz="1200" dirty="0">
                          <a:latin typeface="Gill Sans MT"/>
                          <a:cs typeface="Gill Sans MT"/>
                        </a:rPr>
                        <a:t>tomography</a:t>
                      </a:r>
                      <a:r>
                        <a:rPr sz="1200" spc="95" dirty="0">
                          <a:latin typeface="Gill Sans MT"/>
                          <a:cs typeface="Gill Sans MT"/>
                        </a:rPr>
                        <a:t> </a:t>
                      </a:r>
                      <a:r>
                        <a:rPr sz="1200" spc="-10" dirty="0">
                          <a:latin typeface="Gill Sans MT"/>
                          <a:cs typeface="Gill Sans MT"/>
                        </a:rPr>
                        <a:t>[CT],</a:t>
                      </a:r>
                      <a:r>
                        <a:rPr sz="1200" spc="100" dirty="0">
                          <a:latin typeface="Gill Sans MT"/>
                          <a:cs typeface="Gill Sans MT"/>
                        </a:rPr>
                        <a:t> </a:t>
                      </a:r>
                      <a:r>
                        <a:rPr sz="1200" dirty="0">
                          <a:latin typeface="Gill Sans MT"/>
                          <a:cs typeface="Gill Sans MT"/>
                        </a:rPr>
                        <a:t>radionuclide</a:t>
                      </a:r>
                      <a:r>
                        <a:rPr sz="1200" spc="100" dirty="0">
                          <a:latin typeface="Gill Sans MT"/>
                          <a:cs typeface="Gill Sans MT"/>
                        </a:rPr>
                        <a:t> </a:t>
                      </a:r>
                      <a:r>
                        <a:rPr sz="1200" dirty="0">
                          <a:latin typeface="Gill Sans MT"/>
                          <a:cs typeface="Gill Sans MT"/>
                        </a:rPr>
                        <a:t>imaging)</a:t>
                      </a:r>
                      <a:r>
                        <a:rPr sz="1200" spc="100" dirty="0">
                          <a:latin typeface="Gill Sans MT"/>
                          <a:cs typeface="Gill Sans MT"/>
                        </a:rPr>
                        <a:t> </a:t>
                      </a:r>
                      <a:r>
                        <a:rPr sz="1200" dirty="0">
                          <a:latin typeface="Gill Sans MT"/>
                          <a:cs typeface="Gill Sans MT"/>
                        </a:rPr>
                        <a:t>is</a:t>
                      </a:r>
                      <a:r>
                        <a:rPr sz="1200" spc="100" dirty="0">
                          <a:latin typeface="Gill Sans MT"/>
                          <a:cs typeface="Gill Sans MT"/>
                        </a:rPr>
                        <a:t> </a:t>
                      </a:r>
                      <a:r>
                        <a:rPr sz="1200" spc="-20" dirty="0">
                          <a:latin typeface="Gill Sans MT"/>
                          <a:cs typeface="Gill Sans MT"/>
                        </a:rPr>
                        <a:t>rec</a:t>
                      </a:r>
                      <a:r>
                        <a:rPr sz="1200" dirty="0">
                          <a:latin typeface="Gill Sans MT"/>
                          <a:cs typeface="Gill Sans MT"/>
                        </a:rPr>
                        <a:t>ommended</a:t>
                      </a:r>
                      <a:r>
                        <a:rPr sz="1200" spc="110" dirty="0">
                          <a:latin typeface="Gill Sans MT"/>
                          <a:cs typeface="Gill Sans MT"/>
                        </a:rPr>
                        <a:t> </a:t>
                      </a:r>
                      <a:r>
                        <a:rPr sz="1200" spc="-10" dirty="0">
                          <a:latin typeface="Gill Sans MT"/>
                          <a:cs typeface="Gill Sans MT"/>
                        </a:rPr>
                        <a:t>for</a:t>
                      </a:r>
                      <a:r>
                        <a:rPr sz="1200" spc="110" dirty="0">
                          <a:latin typeface="Gill Sans MT"/>
                          <a:cs typeface="Gill Sans MT"/>
                        </a:rPr>
                        <a:t> </a:t>
                      </a:r>
                      <a:r>
                        <a:rPr sz="1200" dirty="0">
                          <a:latin typeface="Gill Sans MT"/>
                          <a:cs typeface="Gill Sans MT"/>
                        </a:rPr>
                        <a:t>assessment</a:t>
                      </a:r>
                      <a:r>
                        <a:rPr sz="1200" spc="110" dirty="0">
                          <a:latin typeface="Gill Sans MT"/>
                          <a:cs typeface="Gill Sans MT"/>
                        </a:rPr>
                        <a:t> </a:t>
                      </a:r>
                      <a:r>
                        <a:rPr sz="1200" dirty="0">
                          <a:latin typeface="Gill Sans MT"/>
                          <a:cs typeface="Gill Sans MT"/>
                        </a:rPr>
                        <a:t>of</a:t>
                      </a:r>
                      <a:r>
                        <a:rPr sz="1200" spc="110" dirty="0">
                          <a:latin typeface="Gill Sans MT"/>
                          <a:cs typeface="Gill Sans MT"/>
                        </a:rPr>
                        <a:t> </a:t>
                      </a:r>
                      <a:r>
                        <a:rPr sz="1200" spc="-10" dirty="0">
                          <a:latin typeface="Gill Sans MT"/>
                          <a:cs typeface="Gill Sans MT"/>
                        </a:rPr>
                        <a:t>LVEF.</a:t>
                      </a:r>
                      <a:r>
                        <a:rPr sz="1200" spc="-15" baseline="34722" dirty="0">
                          <a:latin typeface="Gill Sans MT"/>
                          <a:cs typeface="Gill Sans MT"/>
                        </a:rPr>
                        <a:t>8–15</a:t>
                      </a:r>
                      <a:endParaRPr sz="1200" baseline="34722" dirty="0">
                        <a:latin typeface="Gill Sans MT"/>
                        <a:cs typeface="Gill Sans MT"/>
                      </a:endParaRPr>
                    </a:p>
                  </a:txBody>
                  <a:tcPr marL="0" marR="0" marT="16641"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3"/>
                  </a:ext>
                </a:extLst>
              </a:tr>
              <a:tr h="417640">
                <a:tc>
                  <a:txBody>
                    <a:bodyPr/>
                    <a:lstStyle/>
                    <a:p>
                      <a:pPr>
                        <a:lnSpc>
                          <a:spcPct val="100000"/>
                        </a:lnSpc>
                      </a:pPr>
                      <a:endParaRPr sz="1200">
                        <a:latin typeface="Times New Roman"/>
                        <a:cs typeface="Times New Roman"/>
                      </a:endParaRPr>
                    </a:p>
                    <a:p>
                      <a:pPr marR="175895" algn="r">
                        <a:lnSpc>
                          <a:spcPct val="100000"/>
                        </a:lnSpc>
                      </a:pPr>
                      <a:r>
                        <a:rPr sz="1200" b="1" spc="-25" dirty="0">
                          <a:latin typeface="Gill Sans MT"/>
                          <a:cs typeface="Gill Sans MT"/>
                        </a:rPr>
                        <a:t>2a</a:t>
                      </a:r>
                      <a:endParaRPr sz="12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D54F"/>
                    </a:solidFill>
                  </a:tcPr>
                </a:tc>
                <a:tc>
                  <a:txBody>
                    <a:bodyPr/>
                    <a:lstStyle/>
                    <a:p>
                      <a:pPr>
                        <a:lnSpc>
                          <a:spcPct val="100000"/>
                        </a:lnSpc>
                      </a:pPr>
                      <a:endParaRPr sz="1200">
                        <a:latin typeface="Times New Roman"/>
                        <a:cs typeface="Times New Roman"/>
                      </a:endParaRPr>
                    </a:p>
                    <a:p>
                      <a:pPr marL="121920">
                        <a:lnSpc>
                          <a:spcPct val="100000"/>
                        </a:lnSpc>
                      </a:pPr>
                      <a:r>
                        <a:rPr sz="1200" b="1" spc="-25" dirty="0">
                          <a:latin typeface="Gill Sans MT"/>
                          <a:cs typeface="Gill Sans MT"/>
                        </a:rPr>
                        <a:t>B-NR</a:t>
                      </a:r>
                      <a:endParaRPr sz="12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45720">
                        <a:lnSpc>
                          <a:spcPct val="100000"/>
                        </a:lnSpc>
                        <a:spcBef>
                          <a:spcPts val="250"/>
                        </a:spcBef>
                      </a:pPr>
                      <a:r>
                        <a:rPr sz="1200" dirty="0">
                          <a:latin typeface="Gill Sans MT"/>
                          <a:cs typeface="Gill Sans MT"/>
                        </a:rPr>
                        <a:t>5.</a:t>
                      </a:r>
                      <a:r>
                        <a:rPr sz="1200" spc="175" dirty="0">
                          <a:latin typeface="Gill Sans MT"/>
                          <a:cs typeface="Gill Sans MT"/>
                        </a:rPr>
                        <a:t>  </a:t>
                      </a:r>
                      <a:r>
                        <a:rPr sz="1200" dirty="0">
                          <a:latin typeface="Gill Sans MT"/>
                          <a:cs typeface="Gill Sans MT"/>
                        </a:rPr>
                        <a:t>In</a:t>
                      </a:r>
                      <a:r>
                        <a:rPr sz="1200" spc="40" dirty="0">
                          <a:latin typeface="Gill Sans MT"/>
                          <a:cs typeface="Gill Sans MT"/>
                        </a:rPr>
                        <a:t> </a:t>
                      </a:r>
                      <a:r>
                        <a:rPr sz="1200" dirty="0">
                          <a:latin typeface="Gill Sans MT"/>
                          <a:cs typeface="Gill Sans MT"/>
                        </a:rPr>
                        <a:t>patients</a:t>
                      </a:r>
                      <a:r>
                        <a:rPr sz="1200" spc="30" dirty="0">
                          <a:latin typeface="Gill Sans MT"/>
                          <a:cs typeface="Gill Sans MT"/>
                        </a:rPr>
                        <a:t> </a:t>
                      </a:r>
                      <a:r>
                        <a:rPr sz="1200" dirty="0">
                          <a:latin typeface="Gill Sans MT"/>
                          <a:cs typeface="Gill Sans MT"/>
                        </a:rPr>
                        <a:t>with</a:t>
                      </a:r>
                      <a:r>
                        <a:rPr sz="1200" spc="35" dirty="0">
                          <a:latin typeface="Gill Sans MT"/>
                          <a:cs typeface="Gill Sans MT"/>
                        </a:rPr>
                        <a:t> </a:t>
                      </a:r>
                      <a:r>
                        <a:rPr sz="1200" dirty="0">
                          <a:latin typeface="Gill Sans MT"/>
                          <a:cs typeface="Gill Sans MT"/>
                        </a:rPr>
                        <a:t>HF</a:t>
                      </a:r>
                      <a:r>
                        <a:rPr sz="1200" spc="30" dirty="0">
                          <a:latin typeface="Gill Sans MT"/>
                          <a:cs typeface="Gill Sans MT"/>
                        </a:rPr>
                        <a:t> </a:t>
                      </a:r>
                      <a:r>
                        <a:rPr sz="1200" spc="-30" dirty="0">
                          <a:latin typeface="Gill Sans MT"/>
                          <a:cs typeface="Gill Sans MT"/>
                        </a:rPr>
                        <a:t>or</a:t>
                      </a:r>
                      <a:r>
                        <a:rPr sz="1200" spc="35" dirty="0">
                          <a:latin typeface="Gill Sans MT"/>
                          <a:cs typeface="Gill Sans MT"/>
                        </a:rPr>
                        <a:t> </a:t>
                      </a:r>
                      <a:r>
                        <a:rPr sz="1200" dirty="0">
                          <a:latin typeface="Gill Sans MT"/>
                          <a:cs typeface="Gill Sans MT"/>
                        </a:rPr>
                        <a:t>cardiomyopathy,</a:t>
                      </a:r>
                      <a:r>
                        <a:rPr sz="1200" spc="35" dirty="0">
                          <a:latin typeface="Gill Sans MT"/>
                          <a:cs typeface="Gill Sans MT"/>
                        </a:rPr>
                        <a:t> </a:t>
                      </a:r>
                      <a:r>
                        <a:rPr sz="1200" spc="-25" dirty="0">
                          <a:latin typeface="Gill Sans MT"/>
                          <a:cs typeface="Gill Sans MT"/>
                        </a:rPr>
                        <a:t>CMR</a:t>
                      </a:r>
                      <a:endParaRPr sz="1200" dirty="0">
                        <a:latin typeface="Gill Sans MT"/>
                        <a:cs typeface="Gill Sans MT"/>
                      </a:endParaRPr>
                    </a:p>
                    <a:p>
                      <a:pPr marL="198120" marR="360680">
                        <a:lnSpc>
                          <a:spcPct val="79400"/>
                        </a:lnSpc>
                        <a:spcBef>
                          <a:spcPts val="229"/>
                        </a:spcBef>
                      </a:pPr>
                      <a:r>
                        <a:rPr sz="1200" dirty="0">
                          <a:latin typeface="Gill Sans MT"/>
                          <a:cs typeface="Gill Sans MT"/>
                        </a:rPr>
                        <a:t>can</a:t>
                      </a:r>
                      <a:r>
                        <a:rPr sz="1200" spc="90" dirty="0">
                          <a:latin typeface="Gill Sans MT"/>
                          <a:cs typeface="Gill Sans MT"/>
                        </a:rPr>
                        <a:t> </a:t>
                      </a:r>
                      <a:r>
                        <a:rPr sz="1200" dirty="0">
                          <a:latin typeface="Gill Sans MT"/>
                          <a:cs typeface="Gill Sans MT"/>
                        </a:rPr>
                        <a:t>be</a:t>
                      </a:r>
                      <a:r>
                        <a:rPr sz="1200" spc="95" dirty="0">
                          <a:latin typeface="Gill Sans MT"/>
                          <a:cs typeface="Gill Sans MT"/>
                        </a:rPr>
                        <a:t> </a:t>
                      </a:r>
                      <a:r>
                        <a:rPr sz="1200" dirty="0">
                          <a:latin typeface="Gill Sans MT"/>
                          <a:cs typeface="Gill Sans MT"/>
                        </a:rPr>
                        <a:t>useful</a:t>
                      </a:r>
                      <a:r>
                        <a:rPr sz="1200" spc="95" dirty="0">
                          <a:latin typeface="Gill Sans MT"/>
                          <a:cs typeface="Gill Sans MT"/>
                        </a:rPr>
                        <a:t> </a:t>
                      </a:r>
                      <a:r>
                        <a:rPr sz="1200" spc="-10" dirty="0">
                          <a:latin typeface="Gill Sans MT"/>
                          <a:cs typeface="Gill Sans MT"/>
                        </a:rPr>
                        <a:t>for</a:t>
                      </a:r>
                      <a:r>
                        <a:rPr sz="1200" spc="90" dirty="0">
                          <a:latin typeface="Gill Sans MT"/>
                          <a:cs typeface="Gill Sans MT"/>
                        </a:rPr>
                        <a:t> </a:t>
                      </a:r>
                      <a:r>
                        <a:rPr sz="1200" dirty="0">
                          <a:latin typeface="Gill Sans MT"/>
                          <a:cs typeface="Gill Sans MT"/>
                        </a:rPr>
                        <a:t>diagnosis</a:t>
                      </a:r>
                      <a:r>
                        <a:rPr sz="1200" spc="95" dirty="0">
                          <a:latin typeface="Gill Sans MT"/>
                          <a:cs typeface="Gill Sans MT"/>
                        </a:rPr>
                        <a:t> </a:t>
                      </a:r>
                      <a:r>
                        <a:rPr sz="1200" spc="-30" dirty="0">
                          <a:latin typeface="Gill Sans MT"/>
                          <a:cs typeface="Gill Sans MT"/>
                        </a:rPr>
                        <a:t>or</a:t>
                      </a:r>
                      <a:r>
                        <a:rPr sz="1200" spc="95" dirty="0">
                          <a:latin typeface="Gill Sans MT"/>
                          <a:cs typeface="Gill Sans MT"/>
                        </a:rPr>
                        <a:t> </a:t>
                      </a:r>
                      <a:r>
                        <a:rPr sz="1200" spc="-10" dirty="0">
                          <a:latin typeface="Gill Sans MT"/>
                          <a:cs typeface="Gill Sans MT"/>
                        </a:rPr>
                        <a:t>manage-</a:t>
                      </a:r>
                      <a:r>
                        <a:rPr sz="1200" spc="500" dirty="0">
                          <a:latin typeface="Gill Sans MT"/>
                          <a:cs typeface="Gill Sans MT"/>
                        </a:rPr>
                        <a:t> </a:t>
                      </a:r>
                      <a:r>
                        <a:rPr sz="1200" spc="-15" baseline="-19841" dirty="0">
                          <a:latin typeface="Gill Sans MT"/>
                          <a:cs typeface="Gill Sans MT"/>
                        </a:rPr>
                        <a:t>ment.</a:t>
                      </a:r>
                      <a:r>
                        <a:rPr sz="1200" spc="-10" dirty="0">
                          <a:latin typeface="Gill Sans MT"/>
                          <a:cs typeface="Gill Sans MT"/>
                        </a:rPr>
                        <a:t>16–23</a:t>
                      </a:r>
                      <a:endParaRPr sz="1200" dirty="0">
                        <a:latin typeface="Gill Sans MT"/>
                        <a:cs typeface="Gill Sans MT"/>
                      </a:endParaRPr>
                    </a:p>
                  </a:txBody>
                  <a:tcPr marL="0" marR="0" marT="21897"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4"/>
                  </a:ext>
                </a:extLst>
              </a:tr>
              <a:tr h="566602">
                <a:tc>
                  <a:txBody>
                    <a:bodyPr/>
                    <a:lstStyle/>
                    <a:p>
                      <a:pPr>
                        <a:lnSpc>
                          <a:spcPct val="100000"/>
                        </a:lnSpc>
                      </a:pPr>
                      <a:endParaRPr sz="1200">
                        <a:latin typeface="Times New Roman"/>
                        <a:cs typeface="Times New Roman"/>
                      </a:endParaRPr>
                    </a:p>
                    <a:p>
                      <a:pPr marR="175895" algn="r">
                        <a:lnSpc>
                          <a:spcPct val="100000"/>
                        </a:lnSpc>
                      </a:pPr>
                      <a:r>
                        <a:rPr sz="1200" b="1" spc="-25" dirty="0">
                          <a:latin typeface="Gill Sans MT"/>
                          <a:cs typeface="Gill Sans MT"/>
                        </a:rPr>
                        <a:t>2a</a:t>
                      </a:r>
                      <a:endParaRPr sz="12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D54F"/>
                    </a:solidFill>
                  </a:tcPr>
                </a:tc>
                <a:tc>
                  <a:txBody>
                    <a:bodyPr/>
                    <a:lstStyle/>
                    <a:p>
                      <a:pPr>
                        <a:lnSpc>
                          <a:spcPct val="100000"/>
                        </a:lnSpc>
                      </a:pPr>
                      <a:endParaRPr sz="1200">
                        <a:latin typeface="Times New Roman"/>
                        <a:cs typeface="Times New Roman"/>
                      </a:endParaRPr>
                    </a:p>
                    <a:p>
                      <a:pPr marL="121920">
                        <a:lnSpc>
                          <a:spcPct val="100000"/>
                        </a:lnSpc>
                      </a:pPr>
                      <a:r>
                        <a:rPr sz="1200" b="1" spc="-25" dirty="0">
                          <a:latin typeface="Gill Sans MT"/>
                          <a:cs typeface="Gill Sans MT"/>
                        </a:rPr>
                        <a:t>B-NR</a:t>
                      </a:r>
                      <a:endParaRPr sz="12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43815" indent="-152400">
                        <a:lnSpc>
                          <a:spcPct val="107200"/>
                        </a:lnSpc>
                        <a:spcBef>
                          <a:spcPts val="190"/>
                        </a:spcBef>
                      </a:pPr>
                      <a:r>
                        <a:rPr sz="1200" dirty="0">
                          <a:latin typeface="Gill Sans MT"/>
                          <a:cs typeface="Gill Sans MT"/>
                        </a:rPr>
                        <a:t>6.</a:t>
                      </a:r>
                      <a:r>
                        <a:rPr sz="1200" spc="165" dirty="0">
                          <a:latin typeface="Gill Sans MT"/>
                          <a:cs typeface="Gill Sans MT"/>
                        </a:rPr>
                        <a:t>  </a:t>
                      </a:r>
                      <a:r>
                        <a:rPr sz="1200" dirty="0">
                          <a:latin typeface="Gill Sans MT"/>
                          <a:cs typeface="Gill Sans MT"/>
                        </a:rPr>
                        <a:t>In</a:t>
                      </a:r>
                      <a:r>
                        <a:rPr sz="1200" spc="25" dirty="0">
                          <a:latin typeface="Gill Sans MT"/>
                          <a:cs typeface="Gill Sans MT"/>
                        </a:rPr>
                        <a:t> </a:t>
                      </a:r>
                      <a:r>
                        <a:rPr sz="1200" dirty="0">
                          <a:latin typeface="Gill Sans MT"/>
                          <a:cs typeface="Gill Sans MT"/>
                        </a:rPr>
                        <a:t>patients</a:t>
                      </a:r>
                      <a:r>
                        <a:rPr sz="1200" spc="25" dirty="0">
                          <a:latin typeface="Gill Sans MT"/>
                          <a:cs typeface="Gill Sans MT"/>
                        </a:rPr>
                        <a:t> </a:t>
                      </a:r>
                      <a:r>
                        <a:rPr sz="1200" dirty="0">
                          <a:latin typeface="Gill Sans MT"/>
                          <a:cs typeface="Gill Sans MT"/>
                        </a:rPr>
                        <a:t>with</a:t>
                      </a:r>
                      <a:r>
                        <a:rPr sz="1200" spc="25" dirty="0">
                          <a:latin typeface="Gill Sans MT"/>
                          <a:cs typeface="Gill Sans MT"/>
                        </a:rPr>
                        <a:t> </a:t>
                      </a:r>
                      <a:r>
                        <a:rPr sz="1200" dirty="0">
                          <a:latin typeface="Gill Sans MT"/>
                          <a:cs typeface="Gill Sans MT"/>
                        </a:rPr>
                        <a:t>HF,</a:t>
                      </a:r>
                      <a:r>
                        <a:rPr sz="1200" spc="25" dirty="0">
                          <a:latin typeface="Gill Sans MT"/>
                          <a:cs typeface="Gill Sans MT"/>
                        </a:rPr>
                        <a:t> </a:t>
                      </a:r>
                      <a:r>
                        <a:rPr sz="1200" dirty="0">
                          <a:latin typeface="Gill Sans MT"/>
                          <a:cs typeface="Gill Sans MT"/>
                        </a:rPr>
                        <a:t>an</a:t>
                      </a:r>
                      <a:r>
                        <a:rPr sz="1200" spc="25" dirty="0">
                          <a:latin typeface="Gill Sans MT"/>
                          <a:cs typeface="Gill Sans MT"/>
                        </a:rPr>
                        <a:t> </a:t>
                      </a:r>
                      <a:r>
                        <a:rPr sz="1200" dirty="0">
                          <a:latin typeface="Gill Sans MT"/>
                          <a:cs typeface="Gill Sans MT"/>
                        </a:rPr>
                        <a:t>evaluation</a:t>
                      </a:r>
                      <a:r>
                        <a:rPr sz="1200" spc="25" dirty="0">
                          <a:latin typeface="Gill Sans MT"/>
                          <a:cs typeface="Gill Sans MT"/>
                        </a:rPr>
                        <a:t> </a:t>
                      </a:r>
                      <a:r>
                        <a:rPr sz="1200" spc="-10" dirty="0">
                          <a:latin typeface="Gill Sans MT"/>
                          <a:cs typeface="Gill Sans MT"/>
                        </a:rPr>
                        <a:t>for</a:t>
                      </a:r>
                      <a:r>
                        <a:rPr sz="1200" spc="25" dirty="0">
                          <a:latin typeface="Gill Sans MT"/>
                          <a:cs typeface="Gill Sans MT"/>
                        </a:rPr>
                        <a:t> </a:t>
                      </a:r>
                      <a:r>
                        <a:rPr sz="1200" spc="-10" dirty="0">
                          <a:latin typeface="Gill Sans MT"/>
                          <a:cs typeface="Gill Sans MT"/>
                        </a:rPr>
                        <a:t>possible</a:t>
                      </a:r>
                      <a:r>
                        <a:rPr sz="1200" spc="500" dirty="0">
                          <a:latin typeface="Gill Sans MT"/>
                          <a:cs typeface="Gill Sans MT"/>
                        </a:rPr>
                        <a:t> </a:t>
                      </a:r>
                      <a:r>
                        <a:rPr sz="1200" dirty="0">
                          <a:latin typeface="Gill Sans MT"/>
                          <a:cs typeface="Gill Sans MT"/>
                        </a:rPr>
                        <a:t>ischemic</a:t>
                      </a:r>
                      <a:r>
                        <a:rPr sz="1200" spc="95" dirty="0">
                          <a:latin typeface="Gill Sans MT"/>
                          <a:cs typeface="Gill Sans MT"/>
                        </a:rPr>
                        <a:t> </a:t>
                      </a:r>
                      <a:r>
                        <a:rPr sz="1200" dirty="0">
                          <a:latin typeface="Gill Sans MT"/>
                          <a:cs typeface="Gill Sans MT"/>
                        </a:rPr>
                        <a:t>heart</a:t>
                      </a:r>
                      <a:r>
                        <a:rPr sz="1200" spc="100" dirty="0">
                          <a:latin typeface="Gill Sans MT"/>
                          <a:cs typeface="Gill Sans MT"/>
                        </a:rPr>
                        <a:t> </a:t>
                      </a:r>
                      <a:r>
                        <a:rPr sz="1200" dirty="0">
                          <a:latin typeface="Gill Sans MT"/>
                          <a:cs typeface="Gill Sans MT"/>
                        </a:rPr>
                        <a:t>disease</a:t>
                      </a:r>
                      <a:r>
                        <a:rPr sz="1200" spc="95" dirty="0">
                          <a:latin typeface="Gill Sans MT"/>
                          <a:cs typeface="Gill Sans MT"/>
                        </a:rPr>
                        <a:t> </a:t>
                      </a:r>
                      <a:r>
                        <a:rPr sz="1200" dirty="0">
                          <a:latin typeface="Gill Sans MT"/>
                          <a:cs typeface="Gill Sans MT"/>
                        </a:rPr>
                        <a:t>can</a:t>
                      </a:r>
                      <a:r>
                        <a:rPr sz="1200" spc="100" dirty="0">
                          <a:latin typeface="Gill Sans MT"/>
                          <a:cs typeface="Gill Sans MT"/>
                        </a:rPr>
                        <a:t> </a:t>
                      </a:r>
                      <a:r>
                        <a:rPr sz="1200" dirty="0">
                          <a:latin typeface="Gill Sans MT"/>
                          <a:cs typeface="Gill Sans MT"/>
                        </a:rPr>
                        <a:t>be</a:t>
                      </a:r>
                      <a:r>
                        <a:rPr sz="1200" spc="95" dirty="0">
                          <a:latin typeface="Gill Sans MT"/>
                          <a:cs typeface="Gill Sans MT"/>
                        </a:rPr>
                        <a:t> </a:t>
                      </a:r>
                      <a:r>
                        <a:rPr sz="1200" dirty="0">
                          <a:latin typeface="Gill Sans MT"/>
                          <a:cs typeface="Gill Sans MT"/>
                        </a:rPr>
                        <a:t>useful</a:t>
                      </a:r>
                      <a:r>
                        <a:rPr sz="1200" spc="100" dirty="0">
                          <a:latin typeface="Gill Sans MT"/>
                          <a:cs typeface="Gill Sans MT"/>
                        </a:rPr>
                        <a:t> </a:t>
                      </a:r>
                      <a:r>
                        <a:rPr sz="1200" dirty="0">
                          <a:latin typeface="Gill Sans MT"/>
                          <a:cs typeface="Gill Sans MT"/>
                        </a:rPr>
                        <a:t>to</a:t>
                      </a:r>
                      <a:r>
                        <a:rPr sz="1200" spc="95" dirty="0">
                          <a:latin typeface="Gill Sans MT"/>
                          <a:cs typeface="Gill Sans MT"/>
                        </a:rPr>
                        <a:t> </a:t>
                      </a:r>
                      <a:r>
                        <a:rPr sz="1200" spc="-10" dirty="0">
                          <a:latin typeface="Gill Sans MT"/>
                          <a:cs typeface="Gill Sans MT"/>
                        </a:rPr>
                        <a:t>identify</a:t>
                      </a:r>
                      <a:r>
                        <a:rPr sz="1200" spc="500" dirty="0">
                          <a:latin typeface="Gill Sans MT"/>
                          <a:cs typeface="Gill Sans MT"/>
                        </a:rPr>
                        <a:t> </a:t>
                      </a:r>
                      <a:r>
                        <a:rPr sz="1200" dirty="0">
                          <a:latin typeface="Gill Sans MT"/>
                          <a:cs typeface="Gill Sans MT"/>
                        </a:rPr>
                        <a:t>the</a:t>
                      </a:r>
                      <a:r>
                        <a:rPr sz="1200" spc="114" dirty="0">
                          <a:latin typeface="Gill Sans MT"/>
                          <a:cs typeface="Gill Sans MT"/>
                        </a:rPr>
                        <a:t> </a:t>
                      </a:r>
                      <a:r>
                        <a:rPr sz="1200" dirty="0">
                          <a:latin typeface="Gill Sans MT"/>
                          <a:cs typeface="Gill Sans MT"/>
                        </a:rPr>
                        <a:t>cause</a:t>
                      </a:r>
                      <a:r>
                        <a:rPr sz="1200" spc="120" dirty="0">
                          <a:latin typeface="Gill Sans MT"/>
                          <a:cs typeface="Gill Sans MT"/>
                        </a:rPr>
                        <a:t> </a:t>
                      </a:r>
                      <a:r>
                        <a:rPr sz="1200" dirty="0">
                          <a:latin typeface="Gill Sans MT"/>
                          <a:cs typeface="Gill Sans MT"/>
                        </a:rPr>
                        <a:t>and</a:t>
                      </a:r>
                      <a:r>
                        <a:rPr sz="1200" spc="114" dirty="0">
                          <a:latin typeface="Gill Sans MT"/>
                          <a:cs typeface="Gill Sans MT"/>
                        </a:rPr>
                        <a:t> </a:t>
                      </a:r>
                      <a:r>
                        <a:rPr sz="1200" dirty="0">
                          <a:latin typeface="Gill Sans MT"/>
                          <a:cs typeface="Gill Sans MT"/>
                        </a:rPr>
                        <a:t>guide</a:t>
                      </a:r>
                      <a:r>
                        <a:rPr sz="1200" spc="120" dirty="0">
                          <a:latin typeface="Gill Sans MT"/>
                          <a:cs typeface="Gill Sans MT"/>
                        </a:rPr>
                        <a:t> </a:t>
                      </a:r>
                      <a:r>
                        <a:rPr sz="1200" spc="-10" dirty="0">
                          <a:latin typeface="Gill Sans MT"/>
                          <a:cs typeface="Gill Sans MT"/>
                        </a:rPr>
                        <a:t>management.</a:t>
                      </a:r>
                      <a:r>
                        <a:rPr sz="1200" spc="-15" baseline="34722" dirty="0">
                          <a:latin typeface="Gill Sans MT"/>
                          <a:cs typeface="Gill Sans MT"/>
                        </a:rPr>
                        <a:t>24–27</a:t>
                      </a:r>
                      <a:endParaRPr sz="1200" baseline="34722" dirty="0">
                        <a:latin typeface="Gill Sans MT"/>
                        <a:cs typeface="Gill Sans MT"/>
                      </a:endParaRPr>
                    </a:p>
                  </a:txBody>
                  <a:tcPr marL="0" marR="0" marT="16641"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5"/>
                  </a:ext>
                </a:extLst>
              </a:tr>
              <a:tr h="1436333">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marR="173990" algn="r">
                        <a:lnSpc>
                          <a:spcPct val="100000"/>
                        </a:lnSpc>
                        <a:spcBef>
                          <a:spcPts val="640"/>
                        </a:spcBef>
                      </a:pPr>
                      <a:r>
                        <a:rPr sz="1200" b="1" spc="-25" dirty="0">
                          <a:latin typeface="Gill Sans MT"/>
                          <a:cs typeface="Gill Sans MT"/>
                        </a:rPr>
                        <a:t>2b</a:t>
                      </a:r>
                      <a:endParaRPr sz="12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AA74B"/>
                    </a:solidFill>
                  </a:tcPr>
                </a:tc>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marL="121920">
                        <a:lnSpc>
                          <a:spcPct val="100000"/>
                        </a:lnSpc>
                        <a:spcBef>
                          <a:spcPts val="640"/>
                        </a:spcBef>
                      </a:pPr>
                      <a:r>
                        <a:rPr sz="1200" b="1" spc="-25" dirty="0">
                          <a:latin typeface="Gill Sans MT"/>
                          <a:cs typeface="Gill Sans MT"/>
                        </a:rPr>
                        <a:t>B-NR</a:t>
                      </a:r>
                      <a:endParaRPr sz="12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47625" indent="-152400">
                        <a:lnSpc>
                          <a:spcPct val="107200"/>
                        </a:lnSpc>
                        <a:spcBef>
                          <a:spcPts val="190"/>
                        </a:spcBef>
                      </a:pPr>
                      <a:r>
                        <a:rPr sz="1200" dirty="0">
                          <a:latin typeface="Gill Sans MT"/>
                          <a:cs typeface="Gill Sans MT"/>
                        </a:rPr>
                        <a:t>7.</a:t>
                      </a:r>
                      <a:r>
                        <a:rPr sz="1200" spc="204" dirty="0">
                          <a:latin typeface="Gill Sans MT"/>
                          <a:cs typeface="Gill Sans MT"/>
                        </a:rPr>
                        <a:t>  </a:t>
                      </a:r>
                      <a:r>
                        <a:rPr sz="1200" dirty="0">
                          <a:latin typeface="Gill Sans MT"/>
                          <a:cs typeface="Gill Sans MT"/>
                        </a:rPr>
                        <a:t>In</a:t>
                      </a:r>
                      <a:r>
                        <a:rPr sz="1200" spc="15" dirty="0">
                          <a:latin typeface="Gill Sans MT"/>
                          <a:cs typeface="Gill Sans MT"/>
                        </a:rPr>
                        <a:t> </a:t>
                      </a:r>
                      <a:r>
                        <a:rPr sz="1200" dirty="0">
                          <a:latin typeface="Gill Sans MT"/>
                          <a:cs typeface="Gill Sans MT"/>
                        </a:rPr>
                        <a:t>patients</a:t>
                      </a:r>
                      <a:r>
                        <a:rPr sz="1200" spc="15" dirty="0">
                          <a:latin typeface="Gill Sans MT"/>
                          <a:cs typeface="Gill Sans MT"/>
                        </a:rPr>
                        <a:t> </a:t>
                      </a:r>
                      <a:r>
                        <a:rPr sz="1200" dirty="0">
                          <a:latin typeface="Gill Sans MT"/>
                          <a:cs typeface="Gill Sans MT"/>
                        </a:rPr>
                        <a:t>with</a:t>
                      </a:r>
                      <a:r>
                        <a:rPr sz="1200" spc="15" dirty="0">
                          <a:latin typeface="Gill Sans MT"/>
                          <a:cs typeface="Gill Sans MT"/>
                        </a:rPr>
                        <a:t> </a:t>
                      </a:r>
                      <a:r>
                        <a:rPr sz="1200" dirty="0">
                          <a:latin typeface="Gill Sans MT"/>
                          <a:cs typeface="Gill Sans MT"/>
                        </a:rPr>
                        <a:t>HF</a:t>
                      </a:r>
                      <a:r>
                        <a:rPr sz="1200" spc="10" dirty="0">
                          <a:latin typeface="Gill Sans MT"/>
                          <a:cs typeface="Gill Sans MT"/>
                        </a:rPr>
                        <a:t> </a:t>
                      </a:r>
                      <a:r>
                        <a:rPr sz="1200" dirty="0">
                          <a:latin typeface="Gill Sans MT"/>
                          <a:cs typeface="Gill Sans MT"/>
                        </a:rPr>
                        <a:t>and</a:t>
                      </a:r>
                      <a:r>
                        <a:rPr sz="1200" spc="15" dirty="0">
                          <a:latin typeface="Gill Sans MT"/>
                          <a:cs typeface="Gill Sans MT"/>
                        </a:rPr>
                        <a:t> </a:t>
                      </a:r>
                      <a:r>
                        <a:rPr sz="1200" dirty="0">
                          <a:latin typeface="Gill Sans MT"/>
                          <a:cs typeface="Gill Sans MT"/>
                        </a:rPr>
                        <a:t>coronary</a:t>
                      </a:r>
                      <a:r>
                        <a:rPr sz="1200" spc="15" dirty="0">
                          <a:latin typeface="Gill Sans MT"/>
                          <a:cs typeface="Gill Sans MT"/>
                        </a:rPr>
                        <a:t> </a:t>
                      </a:r>
                      <a:r>
                        <a:rPr sz="1200" spc="-10" dirty="0">
                          <a:latin typeface="Gill Sans MT"/>
                          <a:cs typeface="Gill Sans MT"/>
                        </a:rPr>
                        <a:t>artery</a:t>
                      </a:r>
                      <a:r>
                        <a:rPr sz="1200" spc="15" dirty="0">
                          <a:latin typeface="Gill Sans MT"/>
                          <a:cs typeface="Gill Sans MT"/>
                        </a:rPr>
                        <a:t> </a:t>
                      </a:r>
                      <a:r>
                        <a:rPr sz="1200" spc="-10" dirty="0">
                          <a:latin typeface="Gill Sans MT"/>
                          <a:cs typeface="Gill Sans MT"/>
                        </a:rPr>
                        <a:t>disease</a:t>
                      </a:r>
                      <a:r>
                        <a:rPr sz="1200" spc="500" dirty="0">
                          <a:latin typeface="Gill Sans MT"/>
                          <a:cs typeface="Gill Sans MT"/>
                        </a:rPr>
                        <a:t> </a:t>
                      </a:r>
                      <a:r>
                        <a:rPr sz="1200" spc="-10" dirty="0">
                          <a:latin typeface="Gill Sans MT"/>
                          <a:cs typeface="Gill Sans MT"/>
                        </a:rPr>
                        <a:t>(CAD)</a:t>
                      </a:r>
                      <a:r>
                        <a:rPr sz="1200" spc="40" dirty="0">
                          <a:latin typeface="Gill Sans MT"/>
                          <a:cs typeface="Gill Sans MT"/>
                        </a:rPr>
                        <a:t> </a:t>
                      </a:r>
                      <a:r>
                        <a:rPr sz="1200" dirty="0">
                          <a:latin typeface="Gill Sans MT"/>
                          <a:cs typeface="Gill Sans MT"/>
                        </a:rPr>
                        <a:t>who</a:t>
                      </a:r>
                      <a:r>
                        <a:rPr sz="1200" spc="40" dirty="0">
                          <a:latin typeface="Gill Sans MT"/>
                          <a:cs typeface="Gill Sans MT"/>
                        </a:rPr>
                        <a:t> </a:t>
                      </a:r>
                      <a:r>
                        <a:rPr sz="1200" dirty="0">
                          <a:latin typeface="Gill Sans MT"/>
                          <a:cs typeface="Gill Sans MT"/>
                        </a:rPr>
                        <a:t>are</a:t>
                      </a:r>
                      <a:r>
                        <a:rPr sz="1200" spc="40" dirty="0">
                          <a:latin typeface="Gill Sans MT"/>
                          <a:cs typeface="Gill Sans MT"/>
                        </a:rPr>
                        <a:t> </a:t>
                      </a:r>
                      <a:r>
                        <a:rPr sz="1200" dirty="0">
                          <a:latin typeface="Gill Sans MT"/>
                          <a:cs typeface="Gill Sans MT"/>
                        </a:rPr>
                        <a:t>candidates</a:t>
                      </a:r>
                      <a:r>
                        <a:rPr sz="1200" spc="40" dirty="0">
                          <a:latin typeface="Gill Sans MT"/>
                          <a:cs typeface="Gill Sans MT"/>
                        </a:rPr>
                        <a:t> </a:t>
                      </a:r>
                      <a:r>
                        <a:rPr sz="1200" spc="-10" dirty="0">
                          <a:latin typeface="Gill Sans MT"/>
                          <a:cs typeface="Gill Sans MT"/>
                        </a:rPr>
                        <a:t>for</a:t>
                      </a:r>
                      <a:r>
                        <a:rPr sz="1200" spc="45" dirty="0">
                          <a:latin typeface="Gill Sans MT"/>
                          <a:cs typeface="Gill Sans MT"/>
                        </a:rPr>
                        <a:t> </a:t>
                      </a:r>
                      <a:r>
                        <a:rPr sz="1200" dirty="0">
                          <a:latin typeface="Gill Sans MT"/>
                          <a:cs typeface="Gill Sans MT"/>
                        </a:rPr>
                        <a:t>coronary</a:t>
                      </a:r>
                      <a:r>
                        <a:rPr sz="1200" spc="40" dirty="0">
                          <a:latin typeface="Gill Sans MT"/>
                          <a:cs typeface="Gill Sans MT"/>
                        </a:rPr>
                        <a:t> </a:t>
                      </a:r>
                      <a:r>
                        <a:rPr sz="1200" spc="-10" dirty="0">
                          <a:latin typeface="Gill Sans MT"/>
                          <a:cs typeface="Gill Sans MT"/>
                        </a:rPr>
                        <a:t>revas-</a:t>
                      </a:r>
                      <a:r>
                        <a:rPr sz="1200" spc="500" dirty="0">
                          <a:latin typeface="Gill Sans MT"/>
                          <a:cs typeface="Gill Sans MT"/>
                        </a:rPr>
                        <a:t> </a:t>
                      </a:r>
                      <a:r>
                        <a:rPr sz="1200" dirty="0">
                          <a:latin typeface="Gill Sans MT"/>
                          <a:cs typeface="Gill Sans MT"/>
                        </a:rPr>
                        <a:t>cularization,</a:t>
                      </a:r>
                      <a:r>
                        <a:rPr sz="1200" spc="140" dirty="0">
                          <a:latin typeface="Gill Sans MT"/>
                          <a:cs typeface="Gill Sans MT"/>
                        </a:rPr>
                        <a:t> </a:t>
                      </a:r>
                      <a:r>
                        <a:rPr sz="1200" dirty="0">
                          <a:latin typeface="Gill Sans MT"/>
                          <a:cs typeface="Gill Sans MT"/>
                        </a:rPr>
                        <a:t>noninvasive</a:t>
                      </a:r>
                      <a:r>
                        <a:rPr sz="1200" spc="145" dirty="0">
                          <a:latin typeface="Gill Sans MT"/>
                          <a:cs typeface="Gill Sans MT"/>
                        </a:rPr>
                        <a:t> </a:t>
                      </a:r>
                      <a:r>
                        <a:rPr sz="1200" dirty="0">
                          <a:latin typeface="Gill Sans MT"/>
                          <a:cs typeface="Gill Sans MT"/>
                        </a:rPr>
                        <a:t>stress</a:t>
                      </a:r>
                      <a:r>
                        <a:rPr sz="1200" spc="145" dirty="0">
                          <a:latin typeface="Gill Sans MT"/>
                          <a:cs typeface="Gill Sans MT"/>
                        </a:rPr>
                        <a:t> </a:t>
                      </a:r>
                      <a:r>
                        <a:rPr sz="1200" dirty="0">
                          <a:latin typeface="Gill Sans MT"/>
                          <a:cs typeface="Gill Sans MT"/>
                        </a:rPr>
                        <a:t>imaging</a:t>
                      </a:r>
                      <a:r>
                        <a:rPr sz="1200" spc="140" dirty="0">
                          <a:latin typeface="Gill Sans MT"/>
                          <a:cs typeface="Gill Sans MT"/>
                        </a:rPr>
                        <a:t> </a:t>
                      </a:r>
                      <a:r>
                        <a:rPr sz="1200" spc="-10" dirty="0">
                          <a:latin typeface="Gill Sans MT"/>
                          <a:cs typeface="Gill Sans MT"/>
                        </a:rPr>
                        <a:t>(stress</a:t>
                      </a:r>
                      <a:r>
                        <a:rPr sz="1200" spc="500" dirty="0">
                          <a:latin typeface="Gill Sans MT"/>
                          <a:cs typeface="Gill Sans MT"/>
                        </a:rPr>
                        <a:t> </a:t>
                      </a:r>
                      <a:r>
                        <a:rPr sz="1200" dirty="0">
                          <a:latin typeface="Gill Sans MT"/>
                          <a:cs typeface="Gill Sans MT"/>
                        </a:rPr>
                        <a:t>echocardiography,</a:t>
                      </a:r>
                      <a:r>
                        <a:rPr sz="1200" spc="195" dirty="0">
                          <a:latin typeface="Gill Sans MT"/>
                          <a:cs typeface="Gill Sans MT"/>
                        </a:rPr>
                        <a:t> </a:t>
                      </a:r>
                      <a:r>
                        <a:rPr sz="1200" dirty="0">
                          <a:latin typeface="Gill Sans MT"/>
                          <a:cs typeface="Gill Sans MT"/>
                        </a:rPr>
                        <a:t>single-photon</a:t>
                      </a:r>
                      <a:r>
                        <a:rPr sz="1200" spc="195" dirty="0">
                          <a:latin typeface="Gill Sans MT"/>
                          <a:cs typeface="Gill Sans MT"/>
                        </a:rPr>
                        <a:t> </a:t>
                      </a:r>
                      <a:r>
                        <a:rPr sz="1200" dirty="0">
                          <a:latin typeface="Gill Sans MT"/>
                          <a:cs typeface="Gill Sans MT"/>
                        </a:rPr>
                        <a:t>emission</a:t>
                      </a:r>
                      <a:r>
                        <a:rPr sz="1200" spc="195" dirty="0">
                          <a:latin typeface="Gill Sans MT"/>
                          <a:cs typeface="Gill Sans MT"/>
                        </a:rPr>
                        <a:t> </a:t>
                      </a:r>
                      <a:r>
                        <a:rPr sz="1200" spc="-25" dirty="0">
                          <a:latin typeface="Gill Sans MT"/>
                          <a:cs typeface="Gill Sans MT"/>
                        </a:rPr>
                        <a:t>CT</a:t>
                      </a:r>
                      <a:r>
                        <a:rPr sz="1200" spc="500" dirty="0">
                          <a:latin typeface="Gill Sans MT"/>
                          <a:cs typeface="Gill Sans MT"/>
                        </a:rPr>
                        <a:t> </a:t>
                      </a:r>
                      <a:r>
                        <a:rPr sz="1200" dirty="0">
                          <a:latin typeface="Gill Sans MT"/>
                          <a:cs typeface="Gill Sans MT"/>
                        </a:rPr>
                        <a:t>[SPECT],</a:t>
                      </a:r>
                      <a:r>
                        <a:rPr sz="1200" spc="100" dirty="0">
                          <a:latin typeface="Gill Sans MT"/>
                          <a:cs typeface="Gill Sans MT"/>
                        </a:rPr>
                        <a:t> </a:t>
                      </a:r>
                      <a:r>
                        <a:rPr sz="1200" dirty="0">
                          <a:latin typeface="Gill Sans MT"/>
                          <a:cs typeface="Gill Sans MT"/>
                        </a:rPr>
                        <a:t>CMR,</a:t>
                      </a:r>
                      <a:r>
                        <a:rPr sz="1200" spc="100" dirty="0">
                          <a:latin typeface="Gill Sans MT"/>
                          <a:cs typeface="Gill Sans MT"/>
                        </a:rPr>
                        <a:t> </a:t>
                      </a:r>
                      <a:r>
                        <a:rPr sz="1200" spc="-30" dirty="0">
                          <a:latin typeface="Gill Sans MT"/>
                          <a:cs typeface="Gill Sans MT"/>
                        </a:rPr>
                        <a:t>or</a:t>
                      </a:r>
                      <a:r>
                        <a:rPr sz="1200" spc="100" dirty="0">
                          <a:latin typeface="Gill Sans MT"/>
                          <a:cs typeface="Gill Sans MT"/>
                        </a:rPr>
                        <a:t> </a:t>
                      </a:r>
                      <a:r>
                        <a:rPr sz="1200" dirty="0">
                          <a:latin typeface="Gill Sans MT"/>
                          <a:cs typeface="Gill Sans MT"/>
                        </a:rPr>
                        <a:t>positron</a:t>
                      </a:r>
                      <a:r>
                        <a:rPr sz="1200" spc="100" dirty="0">
                          <a:latin typeface="Gill Sans MT"/>
                          <a:cs typeface="Gill Sans MT"/>
                        </a:rPr>
                        <a:t> </a:t>
                      </a:r>
                      <a:r>
                        <a:rPr sz="1200" dirty="0">
                          <a:latin typeface="Gill Sans MT"/>
                          <a:cs typeface="Gill Sans MT"/>
                        </a:rPr>
                        <a:t>emission</a:t>
                      </a:r>
                      <a:r>
                        <a:rPr sz="1200" spc="100" dirty="0">
                          <a:latin typeface="Gill Sans MT"/>
                          <a:cs typeface="Gill Sans MT"/>
                        </a:rPr>
                        <a:t> </a:t>
                      </a:r>
                      <a:r>
                        <a:rPr sz="1200" spc="-10" dirty="0">
                          <a:latin typeface="Gill Sans MT"/>
                          <a:cs typeface="Gill Sans MT"/>
                        </a:rPr>
                        <a:t>tomog-</a:t>
                      </a:r>
                      <a:r>
                        <a:rPr sz="1200" spc="500" dirty="0">
                          <a:latin typeface="Gill Sans MT"/>
                          <a:cs typeface="Gill Sans MT"/>
                        </a:rPr>
                        <a:t> </a:t>
                      </a:r>
                      <a:r>
                        <a:rPr sz="1200" dirty="0">
                          <a:latin typeface="Gill Sans MT"/>
                          <a:cs typeface="Gill Sans MT"/>
                        </a:rPr>
                        <a:t>raphy</a:t>
                      </a:r>
                      <a:r>
                        <a:rPr sz="1200" spc="60" dirty="0">
                          <a:latin typeface="Gill Sans MT"/>
                          <a:cs typeface="Gill Sans MT"/>
                        </a:rPr>
                        <a:t> </a:t>
                      </a:r>
                      <a:r>
                        <a:rPr sz="1200" dirty="0">
                          <a:latin typeface="Gill Sans MT"/>
                          <a:cs typeface="Gill Sans MT"/>
                        </a:rPr>
                        <a:t>[PET])</a:t>
                      </a:r>
                      <a:r>
                        <a:rPr sz="1200" spc="60" dirty="0">
                          <a:latin typeface="Gill Sans MT"/>
                          <a:cs typeface="Gill Sans MT"/>
                        </a:rPr>
                        <a:t> </a:t>
                      </a:r>
                      <a:r>
                        <a:rPr sz="1200" dirty="0">
                          <a:latin typeface="Gill Sans MT"/>
                          <a:cs typeface="Gill Sans MT"/>
                        </a:rPr>
                        <a:t>may</a:t>
                      </a:r>
                      <a:r>
                        <a:rPr sz="1200" spc="65" dirty="0">
                          <a:latin typeface="Gill Sans MT"/>
                          <a:cs typeface="Gill Sans MT"/>
                        </a:rPr>
                        <a:t> </a:t>
                      </a:r>
                      <a:r>
                        <a:rPr sz="1200" dirty="0">
                          <a:latin typeface="Gill Sans MT"/>
                          <a:cs typeface="Gill Sans MT"/>
                        </a:rPr>
                        <a:t>be</a:t>
                      </a:r>
                      <a:r>
                        <a:rPr sz="1200" spc="60" dirty="0">
                          <a:latin typeface="Gill Sans MT"/>
                          <a:cs typeface="Gill Sans MT"/>
                        </a:rPr>
                        <a:t> </a:t>
                      </a:r>
                      <a:r>
                        <a:rPr sz="1200" dirty="0">
                          <a:latin typeface="Gill Sans MT"/>
                          <a:cs typeface="Gill Sans MT"/>
                        </a:rPr>
                        <a:t>considered</a:t>
                      </a:r>
                      <a:r>
                        <a:rPr sz="1200" spc="65" dirty="0">
                          <a:latin typeface="Gill Sans MT"/>
                          <a:cs typeface="Gill Sans MT"/>
                        </a:rPr>
                        <a:t> </a:t>
                      </a:r>
                      <a:r>
                        <a:rPr sz="1200" spc="-10" dirty="0">
                          <a:latin typeface="Gill Sans MT"/>
                          <a:cs typeface="Gill Sans MT"/>
                        </a:rPr>
                        <a:t>for</a:t>
                      </a:r>
                      <a:r>
                        <a:rPr sz="1200" spc="60" dirty="0">
                          <a:latin typeface="Gill Sans MT"/>
                          <a:cs typeface="Gill Sans MT"/>
                        </a:rPr>
                        <a:t> </a:t>
                      </a:r>
                      <a:r>
                        <a:rPr sz="1200" spc="-10" dirty="0">
                          <a:latin typeface="Gill Sans MT"/>
                          <a:cs typeface="Gill Sans MT"/>
                        </a:rPr>
                        <a:t>detection</a:t>
                      </a:r>
                      <a:r>
                        <a:rPr sz="1200" spc="500" dirty="0">
                          <a:latin typeface="Gill Sans MT"/>
                          <a:cs typeface="Gill Sans MT"/>
                        </a:rPr>
                        <a:t> </a:t>
                      </a:r>
                      <a:r>
                        <a:rPr sz="1200" dirty="0">
                          <a:latin typeface="Gill Sans MT"/>
                          <a:cs typeface="Gill Sans MT"/>
                        </a:rPr>
                        <a:t>of</a:t>
                      </a:r>
                      <a:r>
                        <a:rPr sz="1200" spc="70" dirty="0">
                          <a:latin typeface="Gill Sans MT"/>
                          <a:cs typeface="Gill Sans MT"/>
                        </a:rPr>
                        <a:t> </a:t>
                      </a:r>
                      <a:r>
                        <a:rPr sz="1200" dirty="0">
                          <a:latin typeface="Gill Sans MT"/>
                          <a:cs typeface="Gill Sans MT"/>
                        </a:rPr>
                        <a:t>myocardial</a:t>
                      </a:r>
                      <a:r>
                        <a:rPr sz="1200" spc="75" dirty="0">
                          <a:latin typeface="Gill Sans MT"/>
                          <a:cs typeface="Gill Sans MT"/>
                        </a:rPr>
                        <a:t> </a:t>
                      </a:r>
                      <a:r>
                        <a:rPr sz="1200" dirty="0">
                          <a:latin typeface="Gill Sans MT"/>
                          <a:cs typeface="Gill Sans MT"/>
                        </a:rPr>
                        <a:t>ischemia</a:t>
                      </a:r>
                      <a:r>
                        <a:rPr sz="1200" spc="75" dirty="0">
                          <a:latin typeface="Gill Sans MT"/>
                          <a:cs typeface="Gill Sans MT"/>
                        </a:rPr>
                        <a:t> </a:t>
                      </a:r>
                      <a:r>
                        <a:rPr sz="1200" dirty="0">
                          <a:latin typeface="Gill Sans MT"/>
                          <a:cs typeface="Gill Sans MT"/>
                        </a:rPr>
                        <a:t>to</a:t>
                      </a:r>
                      <a:r>
                        <a:rPr sz="1200" spc="75" dirty="0">
                          <a:latin typeface="Gill Sans MT"/>
                          <a:cs typeface="Gill Sans MT"/>
                        </a:rPr>
                        <a:t> </a:t>
                      </a:r>
                      <a:r>
                        <a:rPr sz="1200" dirty="0">
                          <a:latin typeface="Gill Sans MT"/>
                          <a:cs typeface="Gill Sans MT"/>
                        </a:rPr>
                        <a:t>help</a:t>
                      </a:r>
                      <a:r>
                        <a:rPr sz="1200" spc="75" dirty="0">
                          <a:latin typeface="Gill Sans MT"/>
                          <a:cs typeface="Gill Sans MT"/>
                        </a:rPr>
                        <a:t> </a:t>
                      </a:r>
                      <a:r>
                        <a:rPr sz="1200" dirty="0">
                          <a:latin typeface="Gill Sans MT"/>
                          <a:cs typeface="Gill Sans MT"/>
                        </a:rPr>
                        <a:t>guide</a:t>
                      </a:r>
                      <a:r>
                        <a:rPr sz="1200" spc="70" dirty="0">
                          <a:latin typeface="Gill Sans MT"/>
                          <a:cs typeface="Gill Sans MT"/>
                        </a:rPr>
                        <a:t> </a:t>
                      </a:r>
                      <a:r>
                        <a:rPr sz="1200" spc="-10" dirty="0">
                          <a:latin typeface="Gill Sans MT"/>
                          <a:cs typeface="Gill Sans MT"/>
                        </a:rPr>
                        <a:t>coronary</a:t>
                      </a:r>
                      <a:r>
                        <a:rPr sz="1200" spc="500" dirty="0">
                          <a:latin typeface="Gill Sans MT"/>
                          <a:cs typeface="Gill Sans MT"/>
                        </a:rPr>
                        <a:t> </a:t>
                      </a:r>
                      <a:r>
                        <a:rPr sz="1200" spc="-10" dirty="0">
                          <a:latin typeface="Gill Sans MT"/>
                          <a:cs typeface="Gill Sans MT"/>
                        </a:rPr>
                        <a:t>revascularization.</a:t>
                      </a:r>
                      <a:r>
                        <a:rPr sz="1200" spc="-15" baseline="34722" dirty="0">
                          <a:latin typeface="Gill Sans MT"/>
                          <a:cs typeface="Gill Sans MT"/>
                        </a:rPr>
                        <a:t>28–32</a:t>
                      </a:r>
                      <a:endParaRPr sz="1200" baseline="34722" dirty="0">
                        <a:latin typeface="Gill Sans MT"/>
                        <a:cs typeface="Gill Sans MT"/>
                      </a:endParaRPr>
                    </a:p>
                  </a:txBody>
                  <a:tcPr marL="0" marR="0" marT="16641"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6"/>
                  </a:ext>
                </a:extLst>
              </a:tr>
              <a:tr h="1117454">
                <a:tc>
                  <a:txBody>
                    <a:bodyPr/>
                    <a:lstStyle/>
                    <a:p>
                      <a:pPr>
                        <a:lnSpc>
                          <a:spcPct val="100000"/>
                        </a:lnSpc>
                      </a:pPr>
                      <a:endParaRPr sz="1200">
                        <a:latin typeface="Times New Roman"/>
                        <a:cs typeface="Times New Roman"/>
                      </a:endParaRPr>
                    </a:p>
                    <a:p>
                      <a:pPr>
                        <a:lnSpc>
                          <a:spcPct val="100000"/>
                        </a:lnSpc>
                        <a:spcBef>
                          <a:spcPts val="35"/>
                        </a:spcBef>
                      </a:pPr>
                      <a:endParaRPr sz="1200">
                        <a:latin typeface="Times New Roman"/>
                        <a:cs typeface="Times New Roman"/>
                      </a:endParaRPr>
                    </a:p>
                    <a:p>
                      <a:pPr marL="124460">
                        <a:lnSpc>
                          <a:spcPct val="100000"/>
                        </a:lnSpc>
                      </a:pPr>
                      <a:r>
                        <a:rPr sz="1200" b="1" dirty="0">
                          <a:latin typeface="Gill Sans MT"/>
                          <a:cs typeface="Gill Sans MT"/>
                        </a:rPr>
                        <a:t>3:</a:t>
                      </a:r>
                      <a:r>
                        <a:rPr sz="1200" b="1" spc="10" dirty="0">
                          <a:latin typeface="Gill Sans MT"/>
                          <a:cs typeface="Gill Sans MT"/>
                        </a:rPr>
                        <a:t> </a:t>
                      </a:r>
                      <a:r>
                        <a:rPr sz="1200" b="1" spc="-25" dirty="0">
                          <a:latin typeface="Gill Sans MT"/>
                          <a:cs typeface="Gill Sans MT"/>
                        </a:rPr>
                        <a:t>No</a:t>
                      </a:r>
                      <a:endParaRPr sz="1200">
                        <a:latin typeface="Gill Sans MT"/>
                        <a:cs typeface="Gill Sans MT"/>
                      </a:endParaRPr>
                    </a:p>
                    <a:p>
                      <a:pPr marL="79375">
                        <a:lnSpc>
                          <a:spcPct val="100000"/>
                        </a:lnSpc>
                        <a:spcBef>
                          <a:spcPts val="60"/>
                        </a:spcBef>
                      </a:pPr>
                      <a:r>
                        <a:rPr sz="1200" b="1" spc="-10" dirty="0">
                          <a:latin typeface="Gill Sans MT"/>
                          <a:cs typeface="Gill Sans MT"/>
                        </a:rPr>
                        <a:t>Benefit</a:t>
                      </a:r>
                      <a:endParaRPr sz="12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15E4E"/>
                    </a:solidFill>
                  </a:tcPr>
                </a:tc>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marL="123189">
                        <a:lnSpc>
                          <a:spcPct val="100000"/>
                        </a:lnSpc>
                        <a:spcBef>
                          <a:spcPts val="660"/>
                        </a:spcBef>
                      </a:pPr>
                      <a:r>
                        <a:rPr sz="1200" b="1" spc="-20" dirty="0">
                          <a:latin typeface="Gill Sans MT"/>
                          <a:cs typeface="Gill Sans MT"/>
                        </a:rPr>
                        <a:t>C-</a:t>
                      </a:r>
                      <a:r>
                        <a:rPr sz="1200" b="1" spc="-25" dirty="0">
                          <a:latin typeface="Gill Sans MT"/>
                          <a:cs typeface="Gill Sans MT"/>
                        </a:rPr>
                        <a:t>EO</a:t>
                      </a:r>
                      <a:endParaRPr sz="12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2C1E5"/>
                    </a:solidFill>
                  </a:tcPr>
                </a:tc>
                <a:tc>
                  <a:txBody>
                    <a:bodyPr/>
                    <a:lstStyle/>
                    <a:p>
                      <a:pPr marL="198120" marR="31750" indent="-152400">
                        <a:lnSpc>
                          <a:spcPct val="107200"/>
                        </a:lnSpc>
                        <a:spcBef>
                          <a:spcPts val="190"/>
                        </a:spcBef>
                      </a:pPr>
                      <a:r>
                        <a:rPr sz="1200" dirty="0">
                          <a:latin typeface="Gill Sans MT"/>
                          <a:cs typeface="Gill Sans MT"/>
                        </a:rPr>
                        <a:t>8.</a:t>
                      </a:r>
                      <a:r>
                        <a:rPr sz="1200" spc="204" dirty="0">
                          <a:latin typeface="Gill Sans MT"/>
                          <a:cs typeface="Gill Sans MT"/>
                        </a:rPr>
                        <a:t>  </a:t>
                      </a:r>
                      <a:r>
                        <a:rPr sz="1200" dirty="0">
                          <a:latin typeface="Gill Sans MT"/>
                          <a:cs typeface="Gill Sans MT"/>
                        </a:rPr>
                        <a:t>In</a:t>
                      </a:r>
                      <a:r>
                        <a:rPr sz="1200" spc="40" dirty="0">
                          <a:latin typeface="Gill Sans MT"/>
                          <a:cs typeface="Gill Sans MT"/>
                        </a:rPr>
                        <a:t> </a:t>
                      </a:r>
                      <a:r>
                        <a:rPr sz="1200" dirty="0">
                          <a:latin typeface="Gill Sans MT"/>
                          <a:cs typeface="Gill Sans MT"/>
                        </a:rPr>
                        <a:t>patients</a:t>
                      </a:r>
                      <a:r>
                        <a:rPr sz="1200" spc="40" dirty="0">
                          <a:latin typeface="Gill Sans MT"/>
                          <a:cs typeface="Gill Sans MT"/>
                        </a:rPr>
                        <a:t> </a:t>
                      </a:r>
                      <a:r>
                        <a:rPr sz="1200" dirty="0">
                          <a:latin typeface="Gill Sans MT"/>
                          <a:cs typeface="Gill Sans MT"/>
                        </a:rPr>
                        <a:t>with</a:t>
                      </a:r>
                      <a:r>
                        <a:rPr sz="1200" spc="40" dirty="0">
                          <a:latin typeface="Gill Sans MT"/>
                          <a:cs typeface="Gill Sans MT"/>
                        </a:rPr>
                        <a:t> </a:t>
                      </a:r>
                      <a:r>
                        <a:rPr sz="1200" dirty="0">
                          <a:latin typeface="Gill Sans MT"/>
                          <a:cs typeface="Gill Sans MT"/>
                        </a:rPr>
                        <a:t>HF</a:t>
                      </a:r>
                      <a:r>
                        <a:rPr sz="1200" spc="45" dirty="0">
                          <a:latin typeface="Gill Sans MT"/>
                          <a:cs typeface="Gill Sans MT"/>
                        </a:rPr>
                        <a:t> </a:t>
                      </a:r>
                      <a:r>
                        <a:rPr sz="1200" dirty="0">
                          <a:latin typeface="Gill Sans MT"/>
                          <a:cs typeface="Gill Sans MT"/>
                        </a:rPr>
                        <a:t>in</a:t>
                      </a:r>
                      <a:r>
                        <a:rPr sz="1200" spc="40" dirty="0">
                          <a:latin typeface="Gill Sans MT"/>
                          <a:cs typeface="Gill Sans MT"/>
                        </a:rPr>
                        <a:t> </a:t>
                      </a:r>
                      <a:r>
                        <a:rPr sz="1200" dirty="0">
                          <a:latin typeface="Gill Sans MT"/>
                          <a:cs typeface="Gill Sans MT"/>
                        </a:rPr>
                        <a:t>the</a:t>
                      </a:r>
                      <a:r>
                        <a:rPr sz="1200" spc="40" dirty="0">
                          <a:latin typeface="Gill Sans MT"/>
                          <a:cs typeface="Gill Sans MT"/>
                        </a:rPr>
                        <a:t> </a:t>
                      </a:r>
                      <a:r>
                        <a:rPr sz="1200" dirty="0">
                          <a:latin typeface="Gill Sans MT"/>
                          <a:cs typeface="Gill Sans MT"/>
                        </a:rPr>
                        <a:t>absence</a:t>
                      </a:r>
                      <a:r>
                        <a:rPr sz="1200" spc="45" dirty="0">
                          <a:latin typeface="Gill Sans MT"/>
                          <a:cs typeface="Gill Sans MT"/>
                        </a:rPr>
                        <a:t> </a:t>
                      </a:r>
                      <a:r>
                        <a:rPr sz="1200" dirty="0">
                          <a:latin typeface="Gill Sans MT"/>
                          <a:cs typeface="Gill Sans MT"/>
                        </a:rPr>
                        <a:t>of:</a:t>
                      </a:r>
                      <a:r>
                        <a:rPr sz="1200" spc="40" dirty="0">
                          <a:latin typeface="Gill Sans MT"/>
                          <a:cs typeface="Gill Sans MT"/>
                        </a:rPr>
                        <a:t> </a:t>
                      </a:r>
                      <a:r>
                        <a:rPr sz="1200" dirty="0">
                          <a:latin typeface="Gill Sans MT"/>
                          <a:cs typeface="Gill Sans MT"/>
                        </a:rPr>
                        <a:t>1)</a:t>
                      </a:r>
                      <a:r>
                        <a:rPr sz="1200" spc="40" dirty="0">
                          <a:latin typeface="Gill Sans MT"/>
                          <a:cs typeface="Gill Sans MT"/>
                        </a:rPr>
                        <a:t> </a:t>
                      </a:r>
                      <a:r>
                        <a:rPr sz="1200" spc="-10" dirty="0">
                          <a:latin typeface="Gill Sans MT"/>
                          <a:cs typeface="Gill Sans MT"/>
                        </a:rPr>
                        <a:t>clinical</a:t>
                      </a:r>
                      <a:r>
                        <a:rPr sz="1200" spc="500" dirty="0">
                          <a:latin typeface="Gill Sans MT"/>
                          <a:cs typeface="Gill Sans MT"/>
                        </a:rPr>
                        <a:t> </a:t>
                      </a:r>
                      <a:r>
                        <a:rPr sz="1200" dirty="0">
                          <a:latin typeface="Gill Sans MT"/>
                          <a:cs typeface="Gill Sans MT"/>
                        </a:rPr>
                        <a:t>status</a:t>
                      </a:r>
                      <a:r>
                        <a:rPr sz="1200" spc="70" dirty="0">
                          <a:latin typeface="Gill Sans MT"/>
                          <a:cs typeface="Gill Sans MT"/>
                        </a:rPr>
                        <a:t> </a:t>
                      </a:r>
                      <a:r>
                        <a:rPr sz="1200" dirty="0">
                          <a:latin typeface="Gill Sans MT"/>
                          <a:cs typeface="Gill Sans MT"/>
                        </a:rPr>
                        <a:t>change,</a:t>
                      </a:r>
                      <a:r>
                        <a:rPr sz="1200" spc="75" dirty="0">
                          <a:latin typeface="Gill Sans MT"/>
                          <a:cs typeface="Gill Sans MT"/>
                        </a:rPr>
                        <a:t> </a:t>
                      </a:r>
                      <a:r>
                        <a:rPr sz="1200" dirty="0">
                          <a:latin typeface="Gill Sans MT"/>
                          <a:cs typeface="Gill Sans MT"/>
                        </a:rPr>
                        <a:t>2)</a:t>
                      </a:r>
                      <a:r>
                        <a:rPr sz="1200" spc="75" dirty="0">
                          <a:latin typeface="Gill Sans MT"/>
                          <a:cs typeface="Gill Sans MT"/>
                        </a:rPr>
                        <a:t> </a:t>
                      </a:r>
                      <a:r>
                        <a:rPr sz="1200" dirty="0">
                          <a:latin typeface="Gill Sans MT"/>
                          <a:cs typeface="Gill Sans MT"/>
                        </a:rPr>
                        <a:t>treatment</a:t>
                      </a:r>
                      <a:r>
                        <a:rPr sz="1200" spc="70" dirty="0">
                          <a:latin typeface="Gill Sans MT"/>
                          <a:cs typeface="Gill Sans MT"/>
                        </a:rPr>
                        <a:t> </a:t>
                      </a:r>
                      <a:r>
                        <a:rPr sz="1200" dirty="0">
                          <a:latin typeface="Gill Sans MT"/>
                          <a:cs typeface="Gill Sans MT"/>
                        </a:rPr>
                        <a:t>interventions</a:t>
                      </a:r>
                      <a:r>
                        <a:rPr sz="1200" spc="75" dirty="0">
                          <a:latin typeface="Gill Sans MT"/>
                          <a:cs typeface="Gill Sans MT"/>
                        </a:rPr>
                        <a:t> </a:t>
                      </a:r>
                      <a:r>
                        <a:rPr sz="1200" spc="-20" dirty="0">
                          <a:latin typeface="Gill Sans MT"/>
                          <a:cs typeface="Gill Sans MT"/>
                        </a:rPr>
                        <a:t>that</a:t>
                      </a:r>
                      <a:r>
                        <a:rPr sz="1200" spc="500" dirty="0">
                          <a:latin typeface="Gill Sans MT"/>
                          <a:cs typeface="Gill Sans MT"/>
                        </a:rPr>
                        <a:t> </a:t>
                      </a:r>
                      <a:r>
                        <a:rPr sz="1200" dirty="0">
                          <a:latin typeface="Gill Sans MT"/>
                          <a:cs typeface="Gill Sans MT"/>
                        </a:rPr>
                        <a:t>might</a:t>
                      </a:r>
                      <a:r>
                        <a:rPr sz="1200" spc="80" dirty="0">
                          <a:latin typeface="Gill Sans MT"/>
                          <a:cs typeface="Gill Sans MT"/>
                        </a:rPr>
                        <a:t> </a:t>
                      </a:r>
                      <a:r>
                        <a:rPr sz="1200" dirty="0">
                          <a:latin typeface="Gill Sans MT"/>
                          <a:cs typeface="Gill Sans MT"/>
                        </a:rPr>
                        <a:t>have</a:t>
                      </a:r>
                      <a:r>
                        <a:rPr sz="1200" spc="85" dirty="0">
                          <a:latin typeface="Gill Sans MT"/>
                          <a:cs typeface="Gill Sans MT"/>
                        </a:rPr>
                        <a:t> </a:t>
                      </a:r>
                      <a:r>
                        <a:rPr sz="1200" dirty="0">
                          <a:latin typeface="Gill Sans MT"/>
                          <a:cs typeface="Gill Sans MT"/>
                        </a:rPr>
                        <a:t>had</a:t>
                      </a:r>
                      <a:r>
                        <a:rPr sz="1200" spc="80" dirty="0">
                          <a:latin typeface="Gill Sans MT"/>
                          <a:cs typeface="Gill Sans MT"/>
                        </a:rPr>
                        <a:t> </a:t>
                      </a:r>
                      <a:r>
                        <a:rPr sz="1200" spc="50" dirty="0">
                          <a:latin typeface="Gill Sans MT"/>
                          <a:cs typeface="Gill Sans MT"/>
                        </a:rPr>
                        <a:t>a</a:t>
                      </a:r>
                      <a:r>
                        <a:rPr sz="1200" spc="85" dirty="0">
                          <a:latin typeface="Gill Sans MT"/>
                          <a:cs typeface="Gill Sans MT"/>
                        </a:rPr>
                        <a:t> </a:t>
                      </a:r>
                      <a:r>
                        <a:rPr sz="1200" dirty="0">
                          <a:latin typeface="Gill Sans MT"/>
                          <a:cs typeface="Gill Sans MT"/>
                        </a:rPr>
                        <a:t>significant</a:t>
                      </a:r>
                      <a:r>
                        <a:rPr sz="1200" spc="85" dirty="0">
                          <a:latin typeface="Gill Sans MT"/>
                          <a:cs typeface="Gill Sans MT"/>
                        </a:rPr>
                        <a:t> </a:t>
                      </a:r>
                      <a:r>
                        <a:rPr sz="1200" dirty="0">
                          <a:latin typeface="Gill Sans MT"/>
                          <a:cs typeface="Gill Sans MT"/>
                        </a:rPr>
                        <a:t>effect</a:t>
                      </a:r>
                      <a:r>
                        <a:rPr sz="1200" spc="80" dirty="0">
                          <a:latin typeface="Gill Sans MT"/>
                          <a:cs typeface="Gill Sans MT"/>
                        </a:rPr>
                        <a:t> </a:t>
                      </a:r>
                      <a:r>
                        <a:rPr sz="1200" dirty="0">
                          <a:latin typeface="Gill Sans MT"/>
                          <a:cs typeface="Gill Sans MT"/>
                        </a:rPr>
                        <a:t>on</a:t>
                      </a:r>
                      <a:r>
                        <a:rPr sz="1200" spc="85" dirty="0">
                          <a:latin typeface="Gill Sans MT"/>
                          <a:cs typeface="Gill Sans MT"/>
                        </a:rPr>
                        <a:t> </a:t>
                      </a:r>
                      <a:r>
                        <a:rPr sz="1200" spc="-10" dirty="0">
                          <a:latin typeface="Gill Sans MT"/>
                          <a:cs typeface="Gill Sans MT"/>
                        </a:rPr>
                        <a:t>cardiac</a:t>
                      </a:r>
                      <a:r>
                        <a:rPr sz="1200" spc="500" dirty="0">
                          <a:latin typeface="Gill Sans MT"/>
                          <a:cs typeface="Gill Sans MT"/>
                        </a:rPr>
                        <a:t> </a:t>
                      </a:r>
                      <a:r>
                        <a:rPr sz="1200" dirty="0">
                          <a:latin typeface="Gill Sans MT"/>
                          <a:cs typeface="Gill Sans MT"/>
                        </a:rPr>
                        <a:t>function,</a:t>
                      </a:r>
                      <a:r>
                        <a:rPr sz="1200" spc="75" dirty="0">
                          <a:latin typeface="Gill Sans MT"/>
                          <a:cs typeface="Gill Sans MT"/>
                        </a:rPr>
                        <a:t> </a:t>
                      </a:r>
                      <a:r>
                        <a:rPr sz="1200" spc="-30" dirty="0">
                          <a:latin typeface="Gill Sans MT"/>
                          <a:cs typeface="Gill Sans MT"/>
                        </a:rPr>
                        <a:t>or</a:t>
                      </a:r>
                      <a:r>
                        <a:rPr sz="1200" spc="80" dirty="0">
                          <a:latin typeface="Gill Sans MT"/>
                          <a:cs typeface="Gill Sans MT"/>
                        </a:rPr>
                        <a:t> </a:t>
                      </a:r>
                      <a:r>
                        <a:rPr sz="1200" dirty="0">
                          <a:latin typeface="Gill Sans MT"/>
                          <a:cs typeface="Gill Sans MT"/>
                        </a:rPr>
                        <a:t>3)</a:t>
                      </a:r>
                      <a:r>
                        <a:rPr sz="1200" spc="75" dirty="0">
                          <a:latin typeface="Gill Sans MT"/>
                          <a:cs typeface="Gill Sans MT"/>
                        </a:rPr>
                        <a:t> </a:t>
                      </a:r>
                      <a:r>
                        <a:rPr sz="1200" dirty="0">
                          <a:latin typeface="Gill Sans MT"/>
                          <a:cs typeface="Gill Sans MT"/>
                        </a:rPr>
                        <a:t>candidacy</a:t>
                      </a:r>
                      <a:r>
                        <a:rPr sz="1200" spc="80" dirty="0">
                          <a:latin typeface="Gill Sans MT"/>
                          <a:cs typeface="Gill Sans MT"/>
                        </a:rPr>
                        <a:t> </a:t>
                      </a:r>
                      <a:r>
                        <a:rPr sz="1200" spc="-10" dirty="0">
                          <a:latin typeface="Gill Sans MT"/>
                          <a:cs typeface="Gill Sans MT"/>
                        </a:rPr>
                        <a:t>for</a:t>
                      </a:r>
                      <a:r>
                        <a:rPr sz="1200" spc="75" dirty="0">
                          <a:latin typeface="Gill Sans MT"/>
                          <a:cs typeface="Gill Sans MT"/>
                        </a:rPr>
                        <a:t> </a:t>
                      </a:r>
                      <a:r>
                        <a:rPr sz="1200" dirty="0">
                          <a:latin typeface="Gill Sans MT"/>
                          <a:cs typeface="Gill Sans MT"/>
                        </a:rPr>
                        <a:t>invasive</a:t>
                      </a:r>
                      <a:r>
                        <a:rPr sz="1200" spc="80" dirty="0">
                          <a:latin typeface="Gill Sans MT"/>
                          <a:cs typeface="Gill Sans MT"/>
                        </a:rPr>
                        <a:t> </a:t>
                      </a:r>
                      <a:r>
                        <a:rPr sz="1200" spc="-10" dirty="0">
                          <a:latin typeface="Gill Sans MT"/>
                          <a:cs typeface="Gill Sans MT"/>
                        </a:rPr>
                        <a:t>proce</a:t>
                      </a:r>
                      <a:r>
                        <a:rPr sz="1200" dirty="0">
                          <a:latin typeface="Gill Sans MT"/>
                          <a:cs typeface="Gill Sans MT"/>
                        </a:rPr>
                        <a:t>dures</a:t>
                      </a:r>
                      <a:r>
                        <a:rPr sz="1200" spc="40" dirty="0">
                          <a:latin typeface="Gill Sans MT"/>
                          <a:cs typeface="Gill Sans MT"/>
                        </a:rPr>
                        <a:t> </a:t>
                      </a:r>
                      <a:r>
                        <a:rPr sz="1200" spc="-30" dirty="0">
                          <a:latin typeface="Gill Sans MT"/>
                          <a:cs typeface="Gill Sans MT"/>
                        </a:rPr>
                        <a:t>or</a:t>
                      </a:r>
                      <a:r>
                        <a:rPr sz="1200" spc="45" dirty="0">
                          <a:latin typeface="Gill Sans MT"/>
                          <a:cs typeface="Gill Sans MT"/>
                        </a:rPr>
                        <a:t> </a:t>
                      </a:r>
                      <a:r>
                        <a:rPr sz="1200" dirty="0">
                          <a:latin typeface="Gill Sans MT"/>
                          <a:cs typeface="Gill Sans MT"/>
                        </a:rPr>
                        <a:t>device</a:t>
                      </a:r>
                      <a:r>
                        <a:rPr sz="1200" spc="45" dirty="0">
                          <a:latin typeface="Gill Sans MT"/>
                          <a:cs typeface="Gill Sans MT"/>
                        </a:rPr>
                        <a:t> </a:t>
                      </a:r>
                      <a:r>
                        <a:rPr sz="1200" dirty="0">
                          <a:latin typeface="Gill Sans MT"/>
                          <a:cs typeface="Gill Sans MT"/>
                        </a:rPr>
                        <a:t>therapy,</a:t>
                      </a:r>
                      <a:r>
                        <a:rPr sz="1200" spc="45" dirty="0">
                          <a:latin typeface="Gill Sans MT"/>
                          <a:cs typeface="Gill Sans MT"/>
                        </a:rPr>
                        <a:t> </a:t>
                      </a:r>
                      <a:r>
                        <a:rPr sz="1200" spc="-10" dirty="0">
                          <a:latin typeface="Gill Sans MT"/>
                          <a:cs typeface="Gill Sans MT"/>
                        </a:rPr>
                        <a:t>routine</a:t>
                      </a:r>
                      <a:r>
                        <a:rPr sz="1200" spc="45" dirty="0">
                          <a:latin typeface="Gill Sans MT"/>
                          <a:cs typeface="Gill Sans MT"/>
                        </a:rPr>
                        <a:t> </a:t>
                      </a:r>
                      <a:r>
                        <a:rPr sz="1200" dirty="0">
                          <a:latin typeface="Gill Sans MT"/>
                          <a:cs typeface="Gill Sans MT"/>
                        </a:rPr>
                        <a:t>repeat</a:t>
                      </a:r>
                      <a:r>
                        <a:rPr sz="1200" spc="45" dirty="0">
                          <a:latin typeface="Gill Sans MT"/>
                          <a:cs typeface="Gill Sans MT"/>
                        </a:rPr>
                        <a:t> </a:t>
                      </a:r>
                      <a:r>
                        <a:rPr sz="1200" spc="-10" dirty="0">
                          <a:latin typeface="Gill Sans MT"/>
                          <a:cs typeface="Gill Sans MT"/>
                        </a:rPr>
                        <a:t>assess</a:t>
                      </a:r>
                      <a:r>
                        <a:rPr lang="en-US" sz="1200" spc="-10" dirty="0">
                          <a:latin typeface="Gill Sans MT"/>
                          <a:cs typeface="Gill Sans MT"/>
                        </a:rPr>
                        <a:t>-</a:t>
                      </a:r>
                      <a:r>
                        <a:rPr lang="en-US" sz="1200" spc="500" dirty="0">
                          <a:latin typeface="Gill Sans MT"/>
                          <a:cs typeface="Gill Sans MT"/>
                        </a:rPr>
                        <a:t> </a:t>
                      </a:r>
                      <a:r>
                        <a:rPr sz="1200" dirty="0" err="1">
                          <a:latin typeface="Gill Sans MT"/>
                          <a:cs typeface="Gill Sans MT"/>
                        </a:rPr>
                        <a:t>ment</a:t>
                      </a:r>
                      <a:r>
                        <a:rPr sz="1200" spc="10" dirty="0">
                          <a:latin typeface="Gill Sans MT"/>
                          <a:cs typeface="Gill Sans MT"/>
                        </a:rPr>
                        <a:t> </a:t>
                      </a:r>
                      <a:r>
                        <a:rPr sz="1200" dirty="0">
                          <a:latin typeface="Gill Sans MT"/>
                          <a:cs typeface="Gill Sans MT"/>
                        </a:rPr>
                        <a:t>of</a:t>
                      </a:r>
                      <a:r>
                        <a:rPr sz="1200" spc="15" dirty="0">
                          <a:latin typeface="Gill Sans MT"/>
                          <a:cs typeface="Gill Sans MT"/>
                        </a:rPr>
                        <a:t> </a:t>
                      </a:r>
                      <a:r>
                        <a:rPr sz="1200" spc="-35" dirty="0">
                          <a:latin typeface="Gill Sans MT"/>
                          <a:cs typeface="Gill Sans MT"/>
                        </a:rPr>
                        <a:t>LV</a:t>
                      </a:r>
                      <a:r>
                        <a:rPr sz="1200" spc="10" dirty="0">
                          <a:latin typeface="Gill Sans MT"/>
                          <a:cs typeface="Gill Sans MT"/>
                        </a:rPr>
                        <a:t> </a:t>
                      </a:r>
                      <a:r>
                        <a:rPr sz="1200" dirty="0">
                          <a:latin typeface="Gill Sans MT"/>
                          <a:cs typeface="Gill Sans MT"/>
                        </a:rPr>
                        <a:t>function</a:t>
                      </a:r>
                      <a:r>
                        <a:rPr sz="1200" spc="15" dirty="0">
                          <a:latin typeface="Gill Sans MT"/>
                          <a:cs typeface="Gill Sans MT"/>
                        </a:rPr>
                        <a:t> </a:t>
                      </a:r>
                      <a:r>
                        <a:rPr sz="1200" dirty="0">
                          <a:latin typeface="Gill Sans MT"/>
                          <a:cs typeface="Gill Sans MT"/>
                        </a:rPr>
                        <a:t>is</a:t>
                      </a:r>
                      <a:r>
                        <a:rPr sz="1200" spc="15" dirty="0">
                          <a:latin typeface="Gill Sans MT"/>
                          <a:cs typeface="Gill Sans MT"/>
                        </a:rPr>
                        <a:t> </a:t>
                      </a:r>
                      <a:r>
                        <a:rPr sz="1200" dirty="0">
                          <a:latin typeface="Gill Sans MT"/>
                          <a:cs typeface="Gill Sans MT"/>
                        </a:rPr>
                        <a:t>not</a:t>
                      </a:r>
                      <a:r>
                        <a:rPr sz="1200" spc="10" dirty="0">
                          <a:latin typeface="Gill Sans MT"/>
                          <a:cs typeface="Gill Sans MT"/>
                        </a:rPr>
                        <a:t> </a:t>
                      </a:r>
                      <a:r>
                        <a:rPr sz="1200" spc="-10" dirty="0">
                          <a:latin typeface="Gill Sans MT"/>
                          <a:cs typeface="Gill Sans MT"/>
                        </a:rPr>
                        <a:t>indicated.</a:t>
                      </a:r>
                      <a:endParaRPr sz="1200" dirty="0">
                        <a:latin typeface="Gill Sans MT"/>
                        <a:cs typeface="Gill Sans MT"/>
                      </a:endParaRPr>
                    </a:p>
                  </a:txBody>
                  <a:tcPr marL="0" marR="0" marT="16641"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Don’t routinely repeat the echo</a:t>
            </a:r>
          </a:p>
        </p:txBody>
      </p:sp>
      <p:sp>
        <p:nvSpPr>
          <p:cNvPr id="3" name="Content Placeholder 2"/>
          <p:cNvSpPr>
            <a:spLocks noGrp="1"/>
          </p:cNvSpPr>
          <p:nvPr>
            <p:ph idx="1"/>
          </p:nvPr>
        </p:nvSpPr>
        <p:spPr>
          <a:xfrm>
            <a:off x="677334" y="1864376"/>
            <a:ext cx="8596668" cy="4176986"/>
          </a:xfrm>
        </p:spPr>
        <p:txBody>
          <a:bodyPr/>
          <a:lstStyle/>
          <a:p>
            <a:r>
              <a:rPr lang="en-US" sz="2400" dirty="0"/>
              <a:t>No Benefit </a:t>
            </a:r>
          </a:p>
          <a:p>
            <a:pPr lvl="1"/>
            <a:r>
              <a:rPr lang="en-US" sz="2400" dirty="0"/>
              <a:t>Routine repeat measurement of LV function in absence of clinical status change or treatment intervention (Class III)</a:t>
            </a:r>
          </a:p>
          <a:p>
            <a:pPr lvl="1"/>
            <a:endParaRPr lang="en-US" dirty="0"/>
          </a:p>
        </p:txBody>
      </p:sp>
    </p:spTree>
    <p:extLst>
      <p:ext uri="{BB962C8B-B14F-4D97-AF65-F5344CB8AC3E}">
        <p14:creationId xmlns:p14="http://schemas.microsoft.com/office/powerpoint/2010/main" val="384099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4066" y="183187"/>
            <a:ext cx="8610600" cy="1293028"/>
          </a:xfrm>
        </p:spPr>
        <p:txBody>
          <a:bodyPr/>
          <a:lstStyle/>
          <a:p>
            <a:r>
              <a:rPr lang="en-US" dirty="0"/>
              <a:t>Invasive Evaluation</a:t>
            </a:r>
          </a:p>
        </p:txBody>
      </p:sp>
      <p:sp>
        <p:nvSpPr>
          <p:cNvPr id="3" name="Content Placeholder 2"/>
          <p:cNvSpPr>
            <a:spLocks noGrp="1"/>
          </p:cNvSpPr>
          <p:nvPr>
            <p:ph idx="1"/>
          </p:nvPr>
        </p:nvSpPr>
        <p:spPr>
          <a:xfrm>
            <a:off x="677334" y="1405037"/>
            <a:ext cx="8596668" cy="4636325"/>
          </a:xfrm>
        </p:spPr>
        <p:txBody>
          <a:bodyPr>
            <a:normAutofit/>
          </a:bodyPr>
          <a:lstStyle/>
          <a:p>
            <a:r>
              <a:rPr lang="en-US" dirty="0"/>
              <a:t>Invasive monitoring with pulmonary artery catheter </a:t>
            </a:r>
          </a:p>
          <a:p>
            <a:pPr lvl="1"/>
            <a:r>
              <a:rPr lang="en-US" dirty="0"/>
              <a:t>Acute decompensating patient</a:t>
            </a:r>
          </a:p>
          <a:p>
            <a:pPr lvl="1"/>
            <a:r>
              <a:rPr lang="en-US" dirty="0"/>
              <a:t>Guide therapy (inotropes, vasodilators, </a:t>
            </a:r>
            <a:r>
              <a:rPr lang="en-US" dirty="0" err="1"/>
              <a:t>pressors</a:t>
            </a:r>
            <a:r>
              <a:rPr lang="en-US" dirty="0"/>
              <a:t>)</a:t>
            </a:r>
          </a:p>
          <a:p>
            <a:pPr lvl="1"/>
            <a:r>
              <a:rPr lang="en-US" dirty="0"/>
              <a:t>Volume status is unknown</a:t>
            </a:r>
          </a:p>
          <a:p>
            <a:pPr lvl="1"/>
            <a:r>
              <a:rPr lang="en-US" dirty="0"/>
              <a:t>Worsening renal failure</a:t>
            </a:r>
          </a:p>
          <a:p>
            <a:pPr lvl="1"/>
            <a:r>
              <a:rPr lang="en-US" dirty="0"/>
              <a:t>Low systolic pressures </a:t>
            </a:r>
          </a:p>
          <a:p>
            <a:pPr lvl="1"/>
            <a:r>
              <a:rPr lang="en-US" dirty="0"/>
              <a:t>Evaluation for mechanical circulation support (MCS) or transplant</a:t>
            </a:r>
          </a:p>
          <a:p>
            <a:r>
              <a:rPr lang="en-US" dirty="0"/>
              <a:t>Coronary angiogram</a:t>
            </a:r>
          </a:p>
          <a:p>
            <a:pPr lvl="1"/>
            <a:r>
              <a:rPr lang="en-US" dirty="0"/>
              <a:t>In select patient if eligible for revascularization</a:t>
            </a:r>
          </a:p>
          <a:p>
            <a:r>
              <a:rPr lang="en-US" dirty="0" err="1"/>
              <a:t>Endomyocardial</a:t>
            </a:r>
            <a:r>
              <a:rPr lang="en-US" dirty="0"/>
              <a:t> biopsy</a:t>
            </a:r>
          </a:p>
          <a:p>
            <a:pPr lvl="1"/>
            <a:r>
              <a:rPr lang="en-US" dirty="0"/>
              <a:t>Select patients looking for specific diagnosis (Giant Cell Myocarditis)</a:t>
            </a:r>
          </a:p>
        </p:txBody>
      </p:sp>
    </p:spTree>
    <p:extLst>
      <p:ext uri="{BB962C8B-B14F-4D97-AF65-F5344CB8AC3E}">
        <p14:creationId xmlns:p14="http://schemas.microsoft.com/office/powerpoint/2010/main" val="2599139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F4B0B-C8E3-49AF-9F14-FF6871B826E3}"/>
              </a:ext>
            </a:extLst>
          </p:cNvPr>
          <p:cNvSpPr>
            <a:spLocks noGrp="1"/>
          </p:cNvSpPr>
          <p:nvPr>
            <p:ph type="title"/>
          </p:nvPr>
        </p:nvSpPr>
        <p:spPr/>
        <p:txBody>
          <a:bodyPr/>
          <a:lstStyle/>
          <a:p>
            <a:r>
              <a:rPr lang="en-US" dirty="0"/>
              <a:t>Understanding the Guidelines</a:t>
            </a:r>
          </a:p>
        </p:txBody>
      </p:sp>
      <p:sp>
        <p:nvSpPr>
          <p:cNvPr id="3" name="Content Placeholder 2">
            <a:extLst>
              <a:ext uri="{FF2B5EF4-FFF2-40B4-BE49-F238E27FC236}">
                <a16:creationId xmlns:a16="http://schemas.microsoft.com/office/drawing/2014/main" id="{4EA6CF99-F994-4AC0-9575-97424854C0D6}"/>
              </a:ext>
            </a:extLst>
          </p:cNvPr>
          <p:cNvSpPr>
            <a:spLocks noGrp="1"/>
          </p:cNvSpPr>
          <p:nvPr>
            <p:ph idx="1"/>
          </p:nvPr>
        </p:nvSpPr>
        <p:spPr/>
        <p:txBody>
          <a:bodyPr>
            <a:normAutofit fontScale="92500" lnSpcReduction="20000"/>
          </a:bodyPr>
          <a:lstStyle/>
          <a:p>
            <a:r>
              <a:rPr lang="en-US" dirty="0"/>
              <a:t>2022 ACC/AHA Guidelines for Heart Failure</a:t>
            </a:r>
          </a:p>
          <a:p>
            <a:pPr algn="l"/>
            <a:r>
              <a:rPr lang="en-US" b="1" i="0" dirty="0">
                <a:solidFill>
                  <a:srgbClr val="000000"/>
                </a:solidFill>
                <a:effectLst/>
                <a:latin typeface="HelveticaNeueBoldCondensed"/>
              </a:rPr>
              <a:t>Areas of focus include:</a:t>
            </a:r>
          </a:p>
          <a:p>
            <a:pPr algn="l">
              <a:buFont typeface="Arial" panose="020B0604020202020204" pitchFamily="34" charset="0"/>
              <a:buChar char="•"/>
            </a:pPr>
            <a:r>
              <a:rPr lang="en-US" b="0" i="0" dirty="0">
                <a:solidFill>
                  <a:srgbClr val="000000"/>
                </a:solidFill>
                <a:effectLst/>
                <a:latin typeface="HelveticaNeue"/>
              </a:rPr>
              <a:t>Prevention of HF.</a:t>
            </a:r>
          </a:p>
          <a:p>
            <a:pPr algn="l">
              <a:buFont typeface="Arial" panose="020B0604020202020204" pitchFamily="34" charset="0"/>
              <a:buChar char="•"/>
            </a:pPr>
            <a:r>
              <a:rPr lang="en-US" b="0" i="0" dirty="0">
                <a:solidFill>
                  <a:srgbClr val="000000"/>
                </a:solidFill>
                <a:effectLst/>
                <a:latin typeface="HelveticaNeue"/>
              </a:rPr>
              <a:t>Management strategies in stage C HF, including:</a:t>
            </a:r>
          </a:p>
          <a:p>
            <a:pPr marL="742950" lvl="1" indent="-285750" algn="l">
              <a:buFont typeface="Arial" panose="020B0604020202020204" pitchFamily="34" charset="0"/>
              <a:buChar char="•"/>
            </a:pPr>
            <a:r>
              <a:rPr lang="en-US" b="0" i="0" dirty="0">
                <a:solidFill>
                  <a:srgbClr val="000000"/>
                </a:solidFill>
                <a:effectLst/>
                <a:latin typeface="HelveticaNeue"/>
              </a:rPr>
              <a:t>◦ New treatment strategies in HF, including sodium-glucose cotransporter-2 inhibitors (SGLT2i) and angiotensin receptor-</a:t>
            </a:r>
            <a:r>
              <a:rPr lang="en-US" b="0" i="0" dirty="0" err="1">
                <a:solidFill>
                  <a:srgbClr val="000000"/>
                </a:solidFill>
                <a:effectLst/>
                <a:latin typeface="HelveticaNeue"/>
              </a:rPr>
              <a:t>neprilysin</a:t>
            </a:r>
            <a:r>
              <a:rPr lang="en-US" b="0" i="0" dirty="0">
                <a:solidFill>
                  <a:srgbClr val="000000"/>
                </a:solidFill>
                <a:effectLst/>
                <a:latin typeface="HelveticaNeue"/>
              </a:rPr>
              <a:t> inhibitors (</a:t>
            </a:r>
            <a:r>
              <a:rPr lang="en-US" b="0" i="0" dirty="0" err="1">
                <a:solidFill>
                  <a:srgbClr val="000000"/>
                </a:solidFill>
                <a:effectLst/>
                <a:latin typeface="HelveticaNeue"/>
              </a:rPr>
              <a:t>ARNi</a:t>
            </a:r>
            <a:r>
              <a:rPr lang="en-US" b="0" i="0" dirty="0">
                <a:solidFill>
                  <a:srgbClr val="000000"/>
                </a:solidFill>
                <a:effectLst/>
                <a:latin typeface="HelveticaNeue"/>
              </a:rPr>
              <a:t>).</a:t>
            </a:r>
          </a:p>
          <a:p>
            <a:pPr marL="742950" lvl="1" indent="-285750" algn="l">
              <a:buFont typeface="Arial" panose="020B0604020202020204" pitchFamily="34" charset="0"/>
              <a:buChar char="•"/>
            </a:pPr>
            <a:r>
              <a:rPr lang="en-US" b="0" i="0" dirty="0">
                <a:solidFill>
                  <a:srgbClr val="000000"/>
                </a:solidFill>
                <a:effectLst/>
                <a:latin typeface="HelveticaNeue"/>
              </a:rPr>
              <a:t>◦ Management of HF and atrial fibrillation (AF), including ablation of AF.</a:t>
            </a:r>
          </a:p>
          <a:p>
            <a:pPr marL="742950" lvl="1" indent="-285750" algn="l">
              <a:buFont typeface="Arial" panose="020B0604020202020204" pitchFamily="34" charset="0"/>
              <a:buChar char="•"/>
            </a:pPr>
            <a:r>
              <a:rPr lang="en-US" b="0" i="0" dirty="0">
                <a:solidFill>
                  <a:srgbClr val="000000"/>
                </a:solidFill>
                <a:effectLst/>
                <a:latin typeface="HelveticaNeue"/>
              </a:rPr>
              <a:t>◦ Management of HF and secondary MR, including MV transcatheter edge-to-edge repair.</a:t>
            </a:r>
          </a:p>
          <a:p>
            <a:pPr algn="l">
              <a:buFont typeface="Arial" panose="020B0604020202020204" pitchFamily="34" charset="0"/>
              <a:buChar char="•"/>
            </a:pPr>
            <a:r>
              <a:rPr lang="en-US" b="0" i="0" dirty="0">
                <a:solidFill>
                  <a:srgbClr val="000000"/>
                </a:solidFill>
                <a:effectLst/>
                <a:latin typeface="HelveticaNeue"/>
              </a:rPr>
              <a:t>Specific management strategies, including:</a:t>
            </a:r>
          </a:p>
          <a:p>
            <a:pPr marL="742950" lvl="1" indent="-285750" algn="l">
              <a:buFont typeface="Arial" panose="020B0604020202020204" pitchFamily="34" charset="0"/>
              <a:buChar char="•"/>
            </a:pPr>
            <a:r>
              <a:rPr lang="en-US" b="0" i="0" dirty="0">
                <a:solidFill>
                  <a:srgbClr val="000000"/>
                </a:solidFill>
                <a:effectLst/>
                <a:latin typeface="HelveticaNeue"/>
              </a:rPr>
              <a:t>◦ Cardiac amyloidosis.</a:t>
            </a:r>
          </a:p>
          <a:p>
            <a:pPr marL="742950" lvl="1" indent="-285750" algn="l">
              <a:buFont typeface="Arial" panose="020B0604020202020204" pitchFamily="34" charset="0"/>
              <a:buChar char="•"/>
            </a:pPr>
            <a:r>
              <a:rPr lang="en-US" b="0" i="0" dirty="0">
                <a:solidFill>
                  <a:srgbClr val="000000"/>
                </a:solidFill>
                <a:effectLst/>
                <a:latin typeface="HelveticaNeue"/>
              </a:rPr>
              <a:t>◦ Cardio-oncology.</a:t>
            </a:r>
          </a:p>
          <a:p>
            <a:pPr algn="l">
              <a:buFont typeface="Arial" panose="020B0604020202020204" pitchFamily="34" charset="0"/>
              <a:buChar char="•"/>
            </a:pPr>
            <a:r>
              <a:rPr lang="en-US" b="0" i="0" dirty="0">
                <a:solidFill>
                  <a:srgbClr val="000000"/>
                </a:solidFill>
                <a:effectLst/>
                <a:latin typeface="HelveticaNeue"/>
              </a:rPr>
              <a:t>Implantable devices.</a:t>
            </a:r>
          </a:p>
          <a:p>
            <a:pPr algn="l">
              <a:buFont typeface="Arial" panose="020B0604020202020204" pitchFamily="34" charset="0"/>
              <a:buChar char="•"/>
            </a:pPr>
            <a:r>
              <a:rPr lang="en-US" b="0" i="0" dirty="0">
                <a:solidFill>
                  <a:srgbClr val="000000"/>
                </a:solidFill>
                <a:effectLst/>
                <a:latin typeface="HelveticaNeue"/>
              </a:rPr>
              <a:t>Left ventricular assist device (LVAD) use in stage D HF.</a:t>
            </a:r>
          </a:p>
          <a:p>
            <a:endParaRPr lang="en-US" dirty="0"/>
          </a:p>
        </p:txBody>
      </p:sp>
    </p:spTree>
    <p:extLst>
      <p:ext uri="{BB962C8B-B14F-4D97-AF65-F5344CB8AC3E}">
        <p14:creationId xmlns:p14="http://schemas.microsoft.com/office/powerpoint/2010/main" val="2197865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a:xfrm>
            <a:off x="2962376" y="649125"/>
            <a:ext cx="8596668" cy="810598"/>
          </a:xfrm>
        </p:spPr>
        <p:txBody>
          <a:bodyPr>
            <a:normAutofit fontScale="90000"/>
          </a:bodyPr>
          <a:lstStyle/>
          <a:p>
            <a:pPr>
              <a:defRPr/>
            </a:pPr>
            <a:r>
              <a:rPr lang="en-US" dirty="0"/>
              <a:t>AHA Classification of Heart Failure</a:t>
            </a:r>
          </a:p>
        </p:txBody>
      </p:sp>
      <p:sp>
        <p:nvSpPr>
          <p:cNvPr id="436227" name="AutoShape 3"/>
          <p:cNvSpPr>
            <a:spLocks noChangeArrowheads="1"/>
          </p:cNvSpPr>
          <p:nvPr/>
        </p:nvSpPr>
        <p:spPr bwMode="auto">
          <a:xfrm>
            <a:off x="395599" y="1881220"/>
            <a:ext cx="1171575" cy="3911600"/>
          </a:xfrm>
          <a:prstGeom prst="downArrow">
            <a:avLst>
              <a:gd name="adj1" fmla="val 63509"/>
              <a:gd name="adj2" fmla="val 42291"/>
            </a:avLst>
          </a:prstGeom>
          <a:gradFill rotWithShape="0">
            <a:gsLst>
              <a:gs pos="0">
                <a:srgbClr val="E0B701">
                  <a:gamma/>
                  <a:tint val="11373"/>
                  <a:invGamma/>
                </a:srgbClr>
              </a:gs>
              <a:gs pos="100000">
                <a:srgbClr val="E0B701"/>
              </a:gs>
            </a:gsLst>
            <a:lin ang="5400000" scaled="1"/>
          </a:gradFill>
          <a:ln w="12700">
            <a:noFill/>
            <a:miter lim="800000"/>
            <a:headEnd/>
            <a:tailEnd/>
          </a:ln>
          <a:effectLst/>
        </p:spPr>
        <p:txBody>
          <a:bodyPr wrap="none" anchor="ctr"/>
          <a:lstStyle/>
          <a:p>
            <a:pPr>
              <a:defRPr/>
            </a:pPr>
            <a:endParaRPr lang="en-US">
              <a:latin typeface="Arial" charset="0"/>
            </a:endParaRPr>
          </a:p>
        </p:txBody>
      </p:sp>
      <p:graphicFrame>
        <p:nvGraphicFramePr>
          <p:cNvPr id="436265" name="Group 41"/>
          <p:cNvGraphicFramePr>
            <a:graphicFrameLocks noGrp="1"/>
          </p:cNvGraphicFramePr>
          <p:nvPr>
            <p:extLst>
              <p:ext uri="{D42A27DB-BD31-4B8C-83A1-F6EECF244321}">
                <p14:modId xmlns:p14="http://schemas.microsoft.com/office/powerpoint/2010/main" val="1470088127"/>
              </p:ext>
            </p:extLst>
          </p:nvPr>
        </p:nvGraphicFramePr>
        <p:xfrm>
          <a:off x="528948" y="1204718"/>
          <a:ext cx="9199562" cy="4588102"/>
        </p:xfrm>
        <a:graphic>
          <a:graphicData uri="http://schemas.openxmlformats.org/drawingml/2006/table">
            <a:tbl>
              <a:tblPr/>
              <a:tblGrid>
                <a:gridCol w="957262">
                  <a:extLst>
                    <a:ext uri="{9D8B030D-6E8A-4147-A177-3AD203B41FA5}">
                      <a16:colId xmlns:a16="http://schemas.microsoft.com/office/drawing/2014/main" val="20000"/>
                    </a:ext>
                  </a:extLst>
                </a:gridCol>
                <a:gridCol w="3479800">
                  <a:extLst>
                    <a:ext uri="{9D8B030D-6E8A-4147-A177-3AD203B41FA5}">
                      <a16:colId xmlns:a16="http://schemas.microsoft.com/office/drawing/2014/main" val="20001"/>
                    </a:ext>
                  </a:extLst>
                </a:gridCol>
                <a:gridCol w="4762500">
                  <a:extLst>
                    <a:ext uri="{9D8B030D-6E8A-4147-A177-3AD203B41FA5}">
                      <a16:colId xmlns:a16="http://schemas.microsoft.com/office/drawing/2014/main" val="20002"/>
                    </a:ext>
                  </a:extLst>
                </a:gridCol>
              </a:tblGrid>
              <a:tr h="323054">
                <a:tc gridSpan="3">
                  <a:txBody>
                    <a:bodyPr/>
                    <a:lstStyle/>
                    <a:p>
                      <a:pPr marL="0" marR="0" lvl="0" indent="0" algn="ctr" defTabSz="914400" rtl="0" eaLnBrk="0" fontAlgn="base" latinLnBrk="0" hangingPunct="0">
                        <a:lnSpc>
                          <a:spcPct val="80000"/>
                        </a:lnSpc>
                        <a:spcBef>
                          <a:spcPct val="20000"/>
                        </a:spcBef>
                        <a:spcAft>
                          <a:spcPct val="0"/>
                        </a:spcAft>
                        <a:buClrTx/>
                        <a:buSzTx/>
                        <a:buFontTx/>
                        <a:buNone/>
                        <a:tabLst/>
                      </a:pPr>
                      <a:endParaRPr kumimoji="0" lang="en-US" sz="1900" b="0" i="0" u="none" strike="noStrike" cap="none" normalizeH="0" baseline="0" dirty="0">
                        <a:ln>
                          <a:noFill/>
                        </a:ln>
                        <a:solidFill>
                          <a:schemeClr val="tx2"/>
                        </a:solidFill>
                        <a:effectLst/>
                        <a:latin typeface="Arial" charset="0"/>
                      </a:endParaRPr>
                    </a:p>
                  </a:txBody>
                  <a:tcPr marT="45712" marB="45712" horzOverflow="overflow">
                    <a:lnL cap="flat">
                      <a:noFill/>
                    </a:lnL>
                    <a:lnR cap="flat">
                      <a:noFill/>
                    </a:lnR>
                    <a:lnT cap="flat">
                      <a:noFill/>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1539">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endParaRPr kumimoji="0" lang="en-US" sz="1900" b="0" i="0" u="none" strike="noStrike" cap="none" normalizeH="0" baseline="0">
                        <a:ln>
                          <a:noFill/>
                        </a:ln>
                        <a:solidFill>
                          <a:schemeClr val="tx2"/>
                        </a:solidFill>
                        <a:effectLst/>
                        <a:latin typeface="Arial" charset="0"/>
                      </a:endParaRPr>
                    </a:p>
                  </a:txBody>
                  <a:tcPr marT="45712" marB="45712" horzOverflow="overflow">
                    <a:lnL cap="flat">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3200" b="0" i="0" u="none" strike="noStrike" cap="none" normalizeH="0" baseline="0" dirty="0">
                          <a:ln>
                            <a:noFill/>
                          </a:ln>
                          <a:solidFill>
                            <a:schemeClr val="tx2"/>
                          </a:solidFill>
                          <a:effectLst/>
                          <a:latin typeface="Arial" charset="0"/>
                        </a:rPr>
                        <a:t>Stage</a:t>
                      </a:r>
                    </a:p>
                  </a:txBody>
                  <a:tcPr marT="45712" marB="45712"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3200" b="0" i="0" u="none" strike="noStrike" cap="none" normalizeH="0" baseline="0" dirty="0">
                          <a:ln>
                            <a:noFill/>
                          </a:ln>
                          <a:solidFill>
                            <a:schemeClr val="tx2"/>
                          </a:solidFill>
                          <a:effectLst/>
                          <a:latin typeface="Arial" charset="0"/>
                        </a:rPr>
                        <a:t>Patient Description</a:t>
                      </a:r>
                    </a:p>
                  </a:txBody>
                  <a:tcPr marT="45712" marB="45712" horzOverflow="overflow">
                    <a:lnL>
                      <a:noFill/>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095174">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4500" b="1" i="0" u="none" strike="noStrike" cap="none" normalizeH="0" baseline="0">
                          <a:ln>
                            <a:noFill/>
                          </a:ln>
                          <a:solidFill>
                            <a:srgbClr val="000000"/>
                          </a:solidFill>
                          <a:effectLst/>
                          <a:latin typeface="Arial" charset="0"/>
                        </a:rPr>
                        <a:t>A</a:t>
                      </a:r>
                    </a:p>
                  </a:txBody>
                  <a:tcPr marT="45712" marB="45712" horzOverflow="overflow">
                    <a:lnL cap="flat">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400" b="0" i="0" u="none" strike="noStrike" cap="none" normalizeH="0" baseline="0" dirty="0">
                          <a:ln>
                            <a:noFill/>
                          </a:ln>
                          <a:solidFill>
                            <a:schemeClr val="bg1"/>
                          </a:solidFill>
                          <a:effectLst>
                            <a:outerShdw blurRad="38100" dist="38100" dir="2700000" algn="tl">
                              <a:srgbClr val="000000"/>
                            </a:outerShdw>
                          </a:effectLst>
                          <a:latin typeface="Arial" charset="0"/>
                        </a:rPr>
                        <a:t>High risk for developing heart failure (HF)</a:t>
                      </a:r>
                    </a:p>
                  </a:txBody>
                  <a:tcPr marT="45712" marB="45712"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tc>
                  <a:txBody>
                    <a:bodyPr/>
                    <a:lstStyle/>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Hypertension</a:t>
                      </a:r>
                    </a:p>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CAD </a:t>
                      </a:r>
                    </a:p>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Diabetes mellitus</a:t>
                      </a:r>
                    </a:p>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Family history of cardiomyopathy</a:t>
                      </a:r>
                    </a:p>
                  </a:txBody>
                  <a:tcPr marT="45712" marB="45712" horzOverflow="overflow">
                    <a:lnL>
                      <a:noFill/>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extLst>
                  <a:ext uri="{0D108BD9-81ED-4DB2-BD59-A6C34878D82A}">
                    <a16:rowId xmlns:a16="http://schemas.microsoft.com/office/drawing/2014/main" val="10002"/>
                  </a:ext>
                </a:extLst>
              </a:tr>
              <a:tr h="749743">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4500" b="1" i="0" u="none" strike="noStrike" cap="none" normalizeH="0" baseline="0">
                          <a:ln>
                            <a:noFill/>
                          </a:ln>
                          <a:solidFill>
                            <a:srgbClr val="000000"/>
                          </a:solidFill>
                          <a:effectLst/>
                          <a:latin typeface="Arial" charset="0"/>
                        </a:rPr>
                        <a:t>B</a:t>
                      </a:r>
                    </a:p>
                  </a:txBody>
                  <a:tcPr marT="45712" marB="45712" horzOverflow="overflow">
                    <a:lnL cap="flat">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400" b="0" i="0" u="none" strike="noStrike" cap="none" normalizeH="0" baseline="0" dirty="0">
                          <a:ln>
                            <a:noFill/>
                          </a:ln>
                          <a:solidFill>
                            <a:schemeClr val="bg1"/>
                          </a:solidFill>
                          <a:effectLst>
                            <a:outerShdw blurRad="38100" dist="38100" dir="2700000" algn="tl">
                              <a:srgbClr val="000000"/>
                            </a:outerShdw>
                          </a:effectLst>
                          <a:latin typeface="Arial" charset="0"/>
                        </a:rPr>
                        <a:t>Asymptomatic HF</a:t>
                      </a:r>
                    </a:p>
                  </a:txBody>
                  <a:tcPr marT="45712" marB="45712"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tc>
                  <a:txBody>
                    <a:bodyPr/>
                    <a:lstStyle/>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Previous MI</a:t>
                      </a:r>
                    </a:p>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LV systolic dysfunction</a:t>
                      </a:r>
                    </a:p>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Asymptomatic </a:t>
                      </a:r>
                      <a:r>
                        <a:rPr kumimoji="0" lang="en-US" sz="1800" b="0" i="0" u="none" strike="noStrike" cap="none" normalizeH="0" baseline="0" dirty="0" err="1">
                          <a:ln>
                            <a:noFill/>
                          </a:ln>
                          <a:solidFill>
                            <a:schemeClr val="bg1"/>
                          </a:solidFill>
                          <a:effectLst>
                            <a:outerShdw blurRad="38100" dist="38100" dir="2700000" algn="tl">
                              <a:srgbClr val="000000"/>
                            </a:outerShdw>
                          </a:effectLst>
                          <a:latin typeface="Arial" charset="0"/>
                        </a:rPr>
                        <a:t>valvular</a:t>
                      </a: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 disease</a:t>
                      </a:r>
                    </a:p>
                  </a:txBody>
                  <a:tcPr marT="45712" marB="45712" horzOverflow="overflow">
                    <a:lnL>
                      <a:noFill/>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extLst>
                  <a:ext uri="{0D108BD9-81ED-4DB2-BD59-A6C34878D82A}">
                    <a16:rowId xmlns:a16="http://schemas.microsoft.com/office/drawing/2014/main" val="10003"/>
                  </a:ext>
                </a:extLst>
              </a:tr>
              <a:tr h="749743">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4500" b="1" i="0" u="none" strike="noStrike" cap="none" normalizeH="0" baseline="0">
                          <a:ln>
                            <a:noFill/>
                          </a:ln>
                          <a:solidFill>
                            <a:srgbClr val="000000"/>
                          </a:solidFill>
                          <a:effectLst/>
                          <a:latin typeface="Arial" charset="0"/>
                        </a:rPr>
                        <a:t>C</a:t>
                      </a:r>
                    </a:p>
                  </a:txBody>
                  <a:tcPr marT="45712" marB="45712" horzOverflow="overflow">
                    <a:lnL cap="flat">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400" b="0" i="0" u="none" strike="noStrike" cap="none" normalizeH="0" baseline="0">
                          <a:ln>
                            <a:noFill/>
                          </a:ln>
                          <a:solidFill>
                            <a:schemeClr val="bg1"/>
                          </a:solidFill>
                          <a:effectLst>
                            <a:outerShdw blurRad="38100" dist="38100" dir="2700000" algn="tl">
                              <a:srgbClr val="000000"/>
                            </a:outerShdw>
                          </a:effectLst>
                          <a:latin typeface="Arial" charset="0"/>
                        </a:rPr>
                        <a:t>Symptomatic HF</a:t>
                      </a:r>
                    </a:p>
                  </a:txBody>
                  <a:tcPr marT="45712" marB="45712"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tc>
                  <a:txBody>
                    <a:bodyPr/>
                    <a:lstStyle/>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Known structural heart disease</a:t>
                      </a:r>
                    </a:p>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Shortness of breath and fatigue</a:t>
                      </a:r>
                    </a:p>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Reduced exercise tolerance</a:t>
                      </a:r>
                    </a:p>
                  </a:txBody>
                  <a:tcPr marT="45712" marB="45712" horzOverflow="overflow">
                    <a:lnL>
                      <a:noFill/>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extLst>
                  <a:ext uri="{0D108BD9-81ED-4DB2-BD59-A6C34878D82A}">
                    <a16:rowId xmlns:a16="http://schemas.microsoft.com/office/drawing/2014/main" val="10004"/>
                  </a:ext>
                </a:extLst>
              </a:tr>
              <a:tr h="1188623">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4500" b="1" i="0" u="none" strike="noStrike" cap="none" normalizeH="0" baseline="0">
                          <a:ln>
                            <a:noFill/>
                          </a:ln>
                          <a:solidFill>
                            <a:srgbClr val="000000"/>
                          </a:solidFill>
                          <a:effectLst/>
                          <a:latin typeface="Arial" charset="0"/>
                        </a:rPr>
                        <a:t>D</a:t>
                      </a:r>
                    </a:p>
                  </a:txBody>
                  <a:tcPr marT="45712" marB="45712" horzOverflow="overflow">
                    <a:lnL cap="flat">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400" b="0" i="0" u="none" strike="noStrike" cap="none" normalizeH="0" baseline="0" dirty="0">
                          <a:ln>
                            <a:noFill/>
                          </a:ln>
                          <a:solidFill>
                            <a:schemeClr val="bg1"/>
                          </a:solidFill>
                          <a:effectLst>
                            <a:outerShdw blurRad="38100" dist="38100" dir="2700000" algn="tl">
                              <a:srgbClr val="000000"/>
                            </a:outerShdw>
                          </a:effectLst>
                          <a:latin typeface="Arial" charset="0"/>
                        </a:rPr>
                        <a:t>Refractory </a:t>
                      </a:r>
                      <a:br>
                        <a:rPr kumimoji="0" lang="en-US" sz="2400" b="0" i="0" u="none" strike="noStrike" cap="none" normalizeH="0" baseline="0" dirty="0">
                          <a:ln>
                            <a:noFill/>
                          </a:ln>
                          <a:solidFill>
                            <a:schemeClr val="bg1"/>
                          </a:solidFill>
                          <a:effectLst>
                            <a:outerShdw blurRad="38100" dist="38100" dir="2700000" algn="tl">
                              <a:srgbClr val="000000"/>
                            </a:outerShdw>
                          </a:effectLst>
                          <a:latin typeface="Arial" charset="0"/>
                        </a:rPr>
                      </a:br>
                      <a:r>
                        <a:rPr kumimoji="0" lang="en-US" sz="2400" b="0" i="0" u="none" strike="noStrike" cap="none" normalizeH="0" baseline="0" dirty="0">
                          <a:ln>
                            <a:noFill/>
                          </a:ln>
                          <a:solidFill>
                            <a:schemeClr val="bg1"/>
                          </a:solidFill>
                          <a:effectLst>
                            <a:outerShdw blurRad="38100" dist="38100" dir="2700000" algn="tl">
                              <a:srgbClr val="000000"/>
                            </a:outerShdw>
                          </a:effectLst>
                          <a:latin typeface="Arial" charset="0"/>
                        </a:rPr>
                        <a:t>end-stage HF</a:t>
                      </a:r>
                    </a:p>
                  </a:txBody>
                  <a:tcPr marT="45712" marB="45712"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tc>
                  <a:txBody>
                    <a:bodyPr/>
                    <a:lstStyle/>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Marked symptoms at rest despite maximal medical therapy (</a:t>
                      </a:r>
                      <a:r>
                        <a:rPr kumimoji="0" lang="en-US" sz="1800" b="0" i="0" u="none" strike="noStrike" cap="none" normalizeH="0" baseline="0" dirty="0" err="1">
                          <a:ln>
                            <a:noFill/>
                          </a:ln>
                          <a:solidFill>
                            <a:schemeClr val="bg1"/>
                          </a:solidFill>
                          <a:effectLst>
                            <a:outerShdw blurRad="38100" dist="38100" dir="2700000" algn="tl">
                              <a:srgbClr val="000000"/>
                            </a:outerShdw>
                          </a:effectLst>
                          <a:latin typeface="Arial" charset="0"/>
                        </a:rPr>
                        <a:t>eg</a:t>
                      </a: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 those who are recurrently hospitalized or cannot be safely discharged from the hospital without specialized interventions)</a:t>
                      </a:r>
                    </a:p>
                  </a:txBody>
                  <a:tcPr marT="45712" marB="45712" horzOverflow="overflow">
                    <a:lnL>
                      <a:noFill/>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extLst>
                  <a:ext uri="{0D108BD9-81ED-4DB2-BD59-A6C34878D82A}">
                    <a16:rowId xmlns:a16="http://schemas.microsoft.com/office/drawing/2014/main" val="10005"/>
                  </a:ext>
                </a:extLst>
              </a:tr>
            </a:tbl>
          </a:graphicData>
        </a:graphic>
      </p:graphicFrame>
      <p:sp>
        <p:nvSpPr>
          <p:cNvPr id="436262" name="Text Box 38"/>
          <p:cNvSpPr txBox="1">
            <a:spLocks noChangeArrowheads="1"/>
          </p:cNvSpPr>
          <p:nvPr/>
        </p:nvSpPr>
        <p:spPr bwMode="auto">
          <a:xfrm>
            <a:off x="1528763" y="6348413"/>
            <a:ext cx="9136062" cy="323850"/>
          </a:xfrm>
          <a:prstGeom prst="rect">
            <a:avLst/>
          </a:prstGeom>
          <a:noFill/>
          <a:ln w="12700">
            <a:noFill/>
            <a:miter lim="800000"/>
            <a:headEnd/>
            <a:tailEnd/>
          </a:ln>
          <a:effectLst/>
        </p:spPr>
        <p:txBody>
          <a:bodyPr anchor="b">
            <a:spAutoFit/>
          </a:bodyPr>
          <a:lstStyle/>
          <a:p>
            <a:pPr algn="ctr">
              <a:lnSpc>
                <a:spcPct val="95000"/>
              </a:lnSpc>
              <a:spcBef>
                <a:spcPct val="25000"/>
              </a:spcBef>
              <a:defRPr/>
            </a:pPr>
            <a:r>
              <a:rPr lang="en-US" sz="1600" dirty="0">
                <a:latin typeface="Times New Roman" pitchFamily="18" charset="0"/>
              </a:rPr>
              <a:t>Hunt SA et al. J Am </a:t>
            </a:r>
            <a:r>
              <a:rPr lang="en-US" sz="1600" dirty="0" err="1">
                <a:latin typeface="Times New Roman" pitchFamily="18" charset="0"/>
              </a:rPr>
              <a:t>Coll</a:t>
            </a:r>
            <a:r>
              <a:rPr lang="en-US" sz="1600" dirty="0">
                <a:latin typeface="Times New Roman" pitchFamily="18" charset="0"/>
              </a:rPr>
              <a:t> </a:t>
            </a:r>
            <a:r>
              <a:rPr lang="en-US" sz="1600" dirty="0" err="1">
                <a:latin typeface="Times New Roman" pitchFamily="18" charset="0"/>
              </a:rPr>
              <a:t>Cardiol</a:t>
            </a:r>
            <a:r>
              <a:rPr lang="en-US" sz="1600" dirty="0">
                <a:latin typeface="Times New Roman" pitchFamily="18" charset="0"/>
              </a:rPr>
              <a:t> 2001;38:2101–2113.</a:t>
            </a:r>
            <a:endParaRPr lang="en-US" sz="1600" i="1" dirty="0">
              <a:latin typeface="Times New Roman" pitchFamily="18" charset="0"/>
            </a:endParaRPr>
          </a:p>
        </p:txBody>
      </p:sp>
    </p:spTree>
    <p:extLst>
      <p:ext uri="{BB962C8B-B14F-4D97-AF65-F5344CB8AC3E}">
        <p14:creationId xmlns:p14="http://schemas.microsoft.com/office/powerpoint/2010/main" val="342973169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9086" y="-73902"/>
            <a:ext cx="8093034" cy="7024755"/>
          </a:xfrm>
        </p:spPr>
      </p:pic>
      <p:cxnSp>
        <p:nvCxnSpPr>
          <p:cNvPr id="6" name="Straight Arrow Connector 5"/>
          <p:cNvCxnSpPr/>
          <p:nvPr/>
        </p:nvCxnSpPr>
        <p:spPr>
          <a:xfrm>
            <a:off x="6715496" y="4007922"/>
            <a:ext cx="682831" cy="350322"/>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580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Rectangle 2" hidden="1"/>
          <p:cNvGraphicFramePr>
            <a:graphicFrameLocks/>
          </p:cNvGraphicFramePr>
          <p:nvPr>
            <p:custDataLst>
              <p:tags r:id="rId1"/>
            </p:custDataLst>
          </p:nvPr>
        </p:nvGraphicFramePr>
        <p:xfrm>
          <a:off x="1524000" y="0"/>
          <a:ext cx="158750" cy="158750"/>
        </p:xfrm>
        <a:graphic>
          <a:graphicData uri="http://schemas.openxmlformats.org/presentationml/2006/ole">
            <mc:AlternateContent xmlns:mc="http://schemas.openxmlformats.org/markup-compatibility/2006">
              <mc:Choice xmlns:v="urn:schemas-microsoft-com:vml" Requires="v">
                <p:oleObj name="think-cell Slide" r:id="rId4" imgW="0" imgH="0" progId="TCLayout.ActiveDocument.1">
                  <p:embed/>
                </p:oleObj>
              </mc:Choice>
              <mc:Fallback>
                <p:oleObj name="think-cell Slide" r:id="rId4" imgW="0" imgH="0" progId="TCLayout.ActiveDocument.1">
                  <p:embed/>
                  <p:pic>
                    <p:nvPicPr>
                      <p:cNvPr id="26626" name="Rectangle 2"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27" name="Rectangle 54"/>
          <p:cNvSpPr>
            <a:spLocks noGrp="1" noChangeArrowheads="1"/>
          </p:cNvSpPr>
          <p:nvPr>
            <p:ph type="title"/>
          </p:nvPr>
        </p:nvSpPr>
        <p:spPr>
          <a:xfrm>
            <a:off x="3235234" y="228993"/>
            <a:ext cx="8610600" cy="1293028"/>
          </a:xfrm>
        </p:spPr>
        <p:txBody>
          <a:bodyPr>
            <a:normAutofit/>
          </a:bodyPr>
          <a:lstStyle/>
          <a:p>
            <a:r>
              <a:rPr lang="en-US" altLang="en-US" dirty="0"/>
              <a:t>HF Morbidity and Mortality</a:t>
            </a:r>
            <a:endParaRPr lang="en-US" altLang="en-US" i="1" dirty="0">
              <a:solidFill>
                <a:schemeClr val="tx1"/>
              </a:solidFill>
            </a:endParaRPr>
          </a:p>
        </p:txBody>
      </p:sp>
      <p:sp>
        <p:nvSpPr>
          <p:cNvPr id="26628" name="Rectangle 55"/>
          <p:cNvSpPr>
            <a:spLocks noGrp="1" noChangeArrowheads="1"/>
          </p:cNvSpPr>
          <p:nvPr>
            <p:ph idx="1"/>
          </p:nvPr>
        </p:nvSpPr>
        <p:spPr>
          <a:xfrm>
            <a:off x="1089468" y="1247939"/>
            <a:ext cx="7772400" cy="1276349"/>
          </a:xfrm>
        </p:spPr>
        <p:txBody>
          <a:bodyPr>
            <a:normAutofit/>
          </a:bodyPr>
          <a:lstStyle/>
          <a:p>
            <a:pPr marL="228600" indent="-228600">
              <a:spcBef>
                <a:spcPts val="600"/>
              </a:spcBef>
            </a:pPr>
            <a:r>
              <a:rPr lang="en-US" altLang="en-US" sz="1600" dirty="0">
                <a:cs typeface="Arial" panose="020B0604020202020204" pitchFamily="34" charset="0"/>
              </a:rPr>
              <a:t>Increasing frequency of acute events with disease progression leads to high rates of hospitalization and increased risk of mortality</a:t>
            </a:r>
            <a:r>
              <a:rPr lang="en-US" altLang="en-US" sz="1600" baseline="30000" dirty="0">
                <a:cs typeface="Arial" panose="020B0604020202020204" pitchFamily="34" charset="0"/>
              </a:rPr>
              <a:t>1,2</a:t>
            </a:r>
          </a:p>
          <a:p>
            <a:pPr marL="228600" indent="-228600">
              <a:spcBef>
                <a:spcPts val="600"/>
              </a:spcBef>
            </a:pPr>
            <a:r>
              <a:rPr lang="en-GB" altLang="en-US" sz="1600" dirty="0">
                <a:cs typeface="Arial" panose="020B0604020202020204" pitchFamily="34" charset="0"/>
              </a:rPr>
              <a:t>With each acute event, myocardial injury may contribute to progressive left ventricular dysfunction</a:t>
            </a:r>
            <a:r>
              <a:rPr lang="en-GB" altLang="en-US" sz="1600" baseline="30000" dirty="0">
                <a:cs typeface="Arial" panose="020B0604020202020204" pitchFamily="34" charset="0"/>
              </a:rPr>
              <a:t>1,2</a:t>
            </a:r>
          </a:p>
        </p:txBody>
      </p:sp>
      <p:sp>
        <p:nvSpPr>
          <p:cNvPr id="26629" name="Rectangle 24"/>
          <p:cNvSpPr>
            <a:spLocks noChangeArrowheads="1"/>
          </p:cNvSpPr>
          <p:nvPr/>
        </p:nvSpPr>
        <p:spPr bwMode="auto">
          <a:xfrm>
            <a:off x="2209800" y="6627469"/>
            <a:ext cx="565699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20000"/>
              </a:spcAft>
              <a:buClr>
                <a:schemeClr val="accent1"/>
              </a:buClr>
              <a:buSzPct val="110000"/>
              <a:buFont typeface="Wingdings" panose="05000000000000000000" pitchFamily="2" charset="2"/>
              <a:buChar char="§"/>
              <a:defRPr sz="2400">
                <a:solidFill>
                  <a:schemeClr val="tx1"/>
                </a:solidFill>
                <a:latin typeface="Arial" panose="020B0604020202020204" pitchFamily="34" charset="0"/>
              </a:defRPr>
            </a:lvl1pPr>
            <a:lvl2pPr marL="742950" indent="-285750">
              <a:spcAft>
                <a:spcPct val="20000"/>
              </a:spcAft>
              <a:buClr>
                <a:srgbClr val="917B69"/>
              </a:buClr>
              <a:buFont typeface="Arial" panose="020B0604020202020204" pitchFamily="34" charset="0"/>
              <a:buChar char="•"/>
              <a:defRPr sz="2000">
                <a:solidFill>
                  <a:schemeClr val="tx1"/>
                </a:solidFill>
                <a:latin typeface="Arial" panose="020B0604020202020204" pitchFamily="34" charset="0"/>
              </a:defRPr>
            </a:lvl2pPr>
            <a:lvl3pPr marL="1143000" indent="-228600">
              <a:spcAft>
                <a:spcPct val="20000"/>
              </a:spcAft>
              <a:buClr>
                <a:schemeClr val="tx1"/>
              </a:buClr>
              <a:buFont typeface="Arial" panose="020B0604020202020204" pitchFamily="34" charset="0"/>
              <a:buChar char="–"/>
              <a:defRPr>
                <a:solidFill>
                  <a:schemeClr val="tx1"/>
                </a:solidFill>
                <a:latin typeface="Arial" panose="020B0604020202020204" pitchFamily="34" charset="0"/>
              </a:defRPr>
            </a:lvl3pPr>
            <a:lvl4pPr marL="1600200" indent="-228600">
              <a:spcAft>
                <a:spcPct val="20000"/>
              </a:spcAft>
              <a:buClr>
                <a:schemeClr val="tx1"/>
              </a:buClr>
              <a:buFont typeface="Arial" panose="020B0604020202020204" pitchFamily="34" charset="0"/>
              <a:buChar char="•"/>
              <a:defRPr sz="1600">
                <a:solidFill>
                  <a:schemeClr val="tx1"/>
                </a:solidFill>
                <a:latin typeface="Arial" panose="020B0604020202020204" pitchFamily="34" charset="0"/>
              </a:defRPr>
            </a:lvl4pPr>
            <a:lvl5pPr marL="2057400" indent="-228600">
              <a:spcAft>
                <a:spcPct val="20000"/>
              </a:spcAft>
              <a:buChar char="»"/>
              <a:defRPr sz="1400">
                <a:solidFill>
                  <a:schemeClr val="tx1"/>
                </a:solidFill>
                <a:latin typeface="Arial" panose="020B0604020202020204" pitchFamily="34" charset="0"/>
              </a:defRPr>
            </a:lvl5pPr>
            <a:lvl6pPr marL="2514600" indent="-228600" eaLnBrk="0" fontAlgn="base" hangingPunct="0">
              <a:spcBef>
                <a:spcPct val="0"/>
              </a:spcBef>
              <a:spcAft>
                <a:spcPct val="20000"/>
              </a:spcAft>
              <a:buChar char="»"/>
              <a:defRPr sz="1400">
                <a:solidFill>
                  <a:schemeClr val="tx1"/>
                </a:solidFill>
                <a:latin typeface="Arial" panose="020B0604020202020204" pitchFamily="34" charset="0"/>
              </a:defRPr>
            </a:lvl6pPr>
            <a:lvl7pPr marL="2971800" indent="-228600" eaLnBrk="0" fontAlgn="base" hangingPunct="0">
              <a:spcBef>
                <a:spcPct val="0"/>
              </a:spcBef>
              <a:spcAft>
                <a:spcPct val="20000"/>
              </a:spcAft>
              <a:buChar char="»"/>
              <a:defRPr sz="1400">
                <a:solidFill>
                  <a:schemeClr val="tx1"/>
                </a:solidFill>
                <a:latin typeface="Arial" panose="020B0604020202020204" pitchFamily="34" charset="0"/>
              </a:defRPr>
            </a:lvl7pPr>
            <a:lvl8pPr marL="3429000" indent="-228600" eaLnBrk="0" fontAlgn="base" hangingPunct="0">
              <a:spcBef>
                <a:spcPct val="0"/>
              </a:spcBef>
              <a:spcAft>
                <a:spcPct val="20000"/>
              </a:spcAft>
              <a:buChar char="»"/>
              <a:defRPr sz="1400">
                <a:solidFill>
                  <a:schemeClr val="tx1"/>
                </a:solidFill>
                <a:latin typeface="Arial" panose="020B0604020202020204" pitchFamily="34" charset="0"/>
              </a:defRPr>
            </a:lvl8pPr>
            <a:lvl9pPr marL="3886200" indent="-228600" eaLnBrk="0" fontAlgn="base" hangingPunct="0">
              <a:spcBef>
                <a:spcPct val="0"/>
              </a:spcBef>
              <a:spcAft>
                <a:spcPct val="20000"/>
              </a:spcAft>
              <a:buChar char="»"/>
              <a:defRPr sz="1400">
                <a:solidFill>
                  <a:schemeClr val="tx1"/>
                </a:solidFill>
                <a:latin typeface="Arial" panose="020B0604020202020204" pitchFamily="34" charset="0"/>
              </a:defRPr>
            </a:lvl9pPr>
          </a:lstStyle>
          <a:p>
            <a:pPr eaLnBrk="1" hangingPunct="1">
              <a:spcAft>
                <a:spcPct val="0"/>
              </a:spcAft>
              <a:buClrTx/>
              <a:buSzTx/>
              <a:buFontTx/>
              <a:buNone/>
            </a:pPr>
            <a:r>
              <a:rPr lang="en-GB" altLang="en-US" sz="800" dirty="0"/>
              <a:t>1. Gheorghiade M et al. </a:t>
            </a:r>
            <a:r>
              <a:rPr lang="en-GB" altLang="en-US" sz="800" i="1" dirty="0"/>
              <a:t>Am J Cardiol. </a:t>
            </a:r>
            <a:r>
              <a:rPr lang="en-GB" altLang="en-US" sz="800" dirty="0"/>
              <a:t>2005;96:11G-17G. 2. </a:t>
            </a:r>
            <a:r>
              <a:rPr lang="en-GB" altLang="en-US" sz="800" dirty="0">
                <a:solidFill>
                  <a:srgbClr val="000000"/>
                </a:solidFill>
              </a:rPr>
              <a:t>Gheorghiade M, Pang PS. </a:t>
            </a:r>
            <a:r>
              <a:rPr lang="en-GB" altLang="en-US" sz="800" i="1" dirty="0">
                <a:solidFill>
                  <a:srgbClr val="000000"/>
                </a:solidFill>
              </a:rPr>
              <a:t>J Am Coll Cardiol. </a:t>
            </a:r>
            <a:r>
              <a:rPr lang="en-GB" altLang="en-US" sz="800" dirty="0">
                <a:solidFill>
                  <a:srgbClr val="000000"/>
                </a:solidFill>
              </a:rPr>
              <a:t>2009;53:557-573.</a:t>
            </a:r>
            <a:endParaRPr lang="en-US" altLang="en-US" sz="800" dirty="0">
              <a:solidFill>
                <a:srgbClr val="000000"/>
              </a:solidFill>
            </a:endParaRPr>
          </a:p>
        </p:txBody>
      </p:sp>
      <p:grpSp>
        <p:nvGrpSpPr>
          <p:cNvPr id="4" name="Group 3"/>
          <p:cNvGrpSpPr/>
          <p:nvPr/>
        </p:nvGrpSpPr>
        <p:grpSpPr>
          <a:xfrm>
            <a:off x="460443" y="2286000"/>
            <a:ext cx="8537575" cy="4111942"/>
            <a:chOff x="152400" y="1852613"/>
            <a:chExt cx="8537575" cy="4111942"/>
          </a:xfrm>
        </p:grpSpPr>
        <p:cxnSp>
          <p:nvCxnSpPr>
            <p:cNvPr id="26631" name="Straight Connector 44"/>
            <p:cNvCxnSpPr>
              <a:cxnSpLocks noChangeShapeType="1"/>
            </p:cNvCxnSpPr>
            <p:nvPr/>
          </p:nvCxnSpPr>
          <p:spPr bwMode="auto">
            <a:xfrm flipH="1">
              <a:off x="1320474" y="2229654"/>
              <a:ext cx="7369501" cy="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sp>
          <p:nvSpPr>
            <p:cNvPr id="26632" name="Text Box 22"/>
            <p:cNvSpPr txBox="1">
              <a:spLocks noChangeArrowheads="1"/>
            </p:cNvSpPr>
            <p:nvPr/>
          </p:nvSpPr>
          <p:spPr bwMode="auto">
            <a:xfrm>
              <a:off x="4400550" y="2773363"/>
              <a:ext cx="1419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00000"/>
                  </a:solidFill>
                  <a:latin typeface="Arial" panose="020B0604020202020204" pitchFamily="34" charset="0"/>
                  <a:cs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9pPr>
            </a:lstStyle>
            <a:p>
              <a:pPr>
                <a:spcBef>
                  <a:spcPct val="30000"/>
                </a:spcBef>
              </a:pPr>
              <a:r>
                <a:rPr lang="en-GB" altLang="en-US" sz="1400" dirty="0"/>
                <a:t>Chronic decline</a:t>
              </a:r>
            </a:p>
          </p:txBody>
        </p:sp>
        <p:sp>
          <p:nvSpPr>
            <p:cNvPr id="26633" name="Text Box 24"/>
            <p:cNvSpPr txBox="1">
              <a:spLocks noChangeArrowheads="1"/>
            </p:cNvSpPr>
            <p:nvPr/>
          </p:nvSpPr>
          <p:spPr bwMode="auto">
            <a:xfrm>
              <a:off x="7754938" y="3757613"/>
              <a:ext cx="860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00000"/>
                  </a:solidFill>
                  <a:latin typeface="Arial" panose="020B0604020202020204" pitchFamily="34" charset="0"/>
                  <a:cs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9pPr>
            </a:lstStyle>
            <a:p>
              <a:pPr>
                <a:spcBef>
                  <a:spcPct val="30000"/>
                </a:spcBef>
              </a:pPr>
              <a:r>
                <a:rPr lang="en-GB" altLang="en-US" sz="1400" dirty="0">
                  <a:solidFill>
                    <a:srgbClr val="A50021"/>
                  </a:solidFill>
                </a:rPr>
                <a:t>Mortality</a:t>
              </a:r>
            </a:p>
          </p:txBody>
        </p:sp>
        <p:sp>
          <p:nvSpPr>
            <p:cNvPr id="26634" name="Line 25"/>
            <p:cNvSpPr>
              <a:spLocks noChangeShapeType="1"/>
            </p:cNvSpPr>
            <p:nvPr/>
          </p:nvSpPr>
          <p:spPr bwMode="auto">
            <a:xfrm flipV="1">
              <a:off x="8637326" y="3196540"/>
              <a:ext cx="0" cy="1643744"/>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6635" name="Freeform 57"/>
            <p:cNvSpPr>
              <a:spLocks/>
            </p:cNvSpPr>
            <p:nvPr/>
          </p:nvSpPr>
          <p:spPr bwMode="auto">
            <a:xfrm>
              <a:off x="992331" y="1852613"/>
              <a:ext cx="7317935" cy="3971941"/>
            </a:xfrm>
            <a:custGeom>
              <a:avLst/>
              <a:gdLst>
                <a:gd name="T0" fmla="*/ 313559 w 6914055"/>
                <a:gd name="T1" fmla="*/ 429172 h 3682124"/>
                <a:gd name="T2" fmla="*/ 618359 w 6914055"/>
                <a:gd name="T3" fmla="*/ 460703 h 3682124"/>
                <a:gd name="T4" fmla="*/ 1217449 w 6914055"/>
                <a:gd name="T5" fmla="*/ 597337 h 3682124"/>
                <a:gd name="T6" fmla="*/ 2236953 w 6914055"/>
                <a:gd name="T7" fmla="*/ 786524 h 3682124"/>
                <a:gd name="T8" fmla="*/ 2426139 w 6914055"/>
                <a:gd name="T9" fmla="*/ 1017751 h 3682124"/>
                <a:gd name="T10" fmla="*/ 2499711 w 6914055"/>
                <a:gd name="T11" fmla="*/ 1669393 h 3682124"/>
                <a:gd name="T12" fmla="*/ 2625835 w 6914055"/>
                <a:gd name="T13" fmla="*/ 2699406 h 3682124"/>
                <a:gd name="T14" fmla="*/ 2751959 w 6914055"/>
                <a:gd name="T15" fmla="*/ 2667874 h 3682124"/>
                <a:gd name="T16" fmla="*/ 2857063 w 6914055"/>
                <a:gd name="T17" fmla="*/ 1869089 h 3682124"/>
                <a:gd name="T18" fmla="*/ 3014717 w 6914055"/>
                <a:gd name="T19" fmla="*/ 1280510 h 3682124"/>
                <a:gd name="T20" fmla="*/ 3287987 w 6914055"/>
                <a:gd name="T21" fmla="*/ 1322551 h 3682124"/>
                <a:gd name="T22" fmla="*/ 3340539 w 6914055"/>
                <a:gd name="T23" fmla="*/ 1616841 h 3682124"/>
                <a:gd name="T24" fmla="*/ 3382579 w 6914055"/>
                <a:gd name="T25" fmla="*/ 2783488 h 3682124"/>
                <a:gd name="T26" fmla="*/ 3487684 w 6914055"/>
                <a:gd name="T27" fmla="*/ 2909612 h 3682124"/>
                <a:gd name="T28" fmla="*/ 3519216 w 6914055"/>
                <a:gd name="T29" fmla="*/ 2457668 h 3682124"/>
                <a:gd name="T30" fmla="*/ 3571768 w 6914055"/>
                <a:gd name="T31" fmla="*/ 1648372 h 3682124"/>
                <a:gd name="T32" fmla="*/ 3876568 w 6914055"/>
                <a:gd name="T33" fmla="*/ 1648372 h 3682124"/>
                <a:gd name="T34" fmla="*/ 4402083 w 6914055"/>
                <a:gd name="T35" fmla="*/ 1900620 h 3682124"/>
                <a:gd name="T36" fmla="*/ 4496679 w 6914055"/>
                <a:gd name="T37" fmla="*/ 2215930 h 3682124"/>
                <a:gd name="T38" fmla="*/ 4528207 w 6914055"/>
                <a:gd name="T39" fmla="*/ 3109310 h 3682124"/>
                <a:gd name="T40" fmla="*/ 4591271 w 6914055"/>
                <a:gd name="T41" fmla="*/ 2983186 h 3682124"/>
                <a:gd name="T42" fmla="*/ 4612291 w 6914055"/>
                <a:gd name="T43" fmla="*/ 2173888 h 3682124"/>
                <a:gd name="T44" fmla="*/ 4738415 w 6914055"/>
                <a:gd name="T45" fmla="*/ 2068786 h 3682124"/>
                <a:gd name="T46" fmla="*/ 4769947 w 6914055"/>
                <a:gd name="T47" fmla="*/ 2268482 h 3682124"/>
                <a:gd name="T48" fmla="*/ 4780455 w 6914055"/>
                <a:gd name="T49" fmla="*/ 3182882 h 3682124"/>
                <a:gd name="T50" fmla="*/ 4843519 w 6914055"/>
                <a:gd name="T51" fmla="*/ 3130330 h 3682124"/>
                <a:gd name="T52" fmla="*/ 4854031 w 6914055"/>
                <a:gd name="T53" fmla="*/ 2163378 h 3682124"/>
                <a:gd name="T54" fmla="*/ 4990663 w 6914055"/>
                <a:gd name="T55" fmla="*/ 2184398 h 3682124"/>
                <a:gd name="T56" fmla="*/ 4990663 w 6914055"/>
                <a:gd name="T57" fmla="*/ 2384096 h 3682124"/>
                <a:gd name="T58" fmla="*/ 5032707 w 6914055"/>
                <a:gd name="T59" fmla="*/ 3256454 h 3682124"/>
                <a:gd name="T60" fmla="*/ 5127299 w 6914055"/>
                <a:gd name="T61" fmla="*/ 3067268 h 3682124"/>
                <a:gd name="T62" fmla="*/ 5158831 w 6914055"/>
                <a:gd name="T63" fmla="*/ 2636344 h 3682124"/>
                <a:gd name="T64" fmla="*/ 5169339 w 6914055"/>
                <a:gd name="T65" fmla="*/ 2268482 h 3682124"/>
                <a:gd name="T66" fmla="*/ 5348015 w 6914055"/>
                <a:gd name="T67" fmla="*/ 2226440 h 3682124"/>
                <a:gd name="T68" fmla="*/ 5936595 w 6914055"/>
                <a:gd name="T69" fmla="*/ 2426136 h 3682124"/>
                <a:gd name="T70" fmla="*/ 6031187 w 6914055"/>
                <a:gd name="T71" fmla="*/ 2741448 h 3682124"/>
                <a:gd name="T72" fmla="*/ 6083739 w 6914055"/>
                <a:gd name="T73" fmla="*/ 3287986 h 3682124"/>
                <a:gd name="T74" fmla="*/ 6146803 w 6914055"/>
                <a:gd name="T75" fmla="*/ 3172372 h 3682124"/>
                <a:gd name="T76" fmla="*/ 6146803 w 6914055"/>
                <a:gd name="T77" fmla="*/ 2815020 h 3682124"/>
                <a:gd name="T78" fmla="*/ 6199355 w 6914055"/>
                <a:gd name="T79" fmla="*/ 2573282 h 3682124"/>
                <a:gd name="T80" fmla="*/ 6314967 w 6914055"/>
                <a:gd name="T81" fmla="*/ 2604812 h 3682124"/>
                <a:gd name="T82" fmla="*/ 6357007 w 6914055"/>
                <a:gd name="T83" fmla="*/ 2846550 h 3682124"/>
                <a:gd name="T84" fmla="*/ 6357007 w 6914055"/>
                <a:gd name="T85" fmla="*/ 3340536 h 3682124"/>
                <a:gd name="T86" fmla="*/ 6504155 w 6914055"/>
                <a:gd name="T87" fmla="*/ 3351048 h 3682124"/>
                <a:gd name="T88" fmla="*/ 6567215 w 6914055"/>
                <a:gd name="T89" fmla="*/ 2878082 h 3682124"/>
                <a:gd name="T90" fmla="*/ 6693339 w 6914055"/>
                <a:gd name="T91" fmla="*/ 2878082 h 3682124"/>
                <a:gd name="T92" fmla="*/ 6766911 w 6914055"/>
                <a:gd name="T93" fmla="*/ 3224924 h 3682124"/>
                <a:gd name="T94" fmla="*/ 6777423 w 6914055"/>
                <a:gd name="T95" fmla="*/ 3424620 h 3682124"/>
                <a:gd name="T96" fmla="*/ 6903547 w 6914055"/>
                <a:gd name="T97" fmla="*/ 3508702 h 3682124"/>
                <a:gd name="T98" fmla="*/ 6840483 w 6914055"/>
                <a:gd name="T99" fmla="*/ 3571764 h 3682124"/>
                <a:gd name="T100" fmla="*/ 6598747 w 6914055"/>
                <a:gd name="T101" fmla="*/ 3571764 h 3682124"/>
                <a:gd name="T102" fmla="*/ 3330029 w 6914055"/>
                <a:gd name="T103" fmla="*/ 3571764 h 3682124"/>
                <a:gd name="T104" fmla="*/ 513255 w 6914055"/>
                <a:gd name="T105" fmla="*/ 3592786 h 3682124"/>
                <a:gd name="T106" fmla="*/ 250497 w 6914055"/>
                <a:gd name="T107" fmla="*/ 3035736 h 3682124"/>
                <a:gd name="T108" fmla="*/ 313559 w 6914055"/>
                <a:gd name="T109" fmla="*/ 429172 h 368212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914055"/>
                <a:gd name="T166" fmla="*/ 0 h 3682124"/>
                <a:gd name="T167" fmla="*/ 6914055 w 6914055"/>
                <a:gd name="T168" fmla="*/ 3682124 h 368212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914055" h="3682124">
                  <a:moveTo>
                    <a:pt x="313559" y="429172"/>
                  </a:moveTo>
                  <a:cubicBezTo>
                    <a:pt x="374869" y="0"/>
                    <a:pt x="467711" y="432676"/>
                    <a:pt x="618359" y="460703"/>
                  </a:cubicBezTo>
                  <a:cubicBezTo>
                    <a:pt x="769007" y="488730"/>
                    <a:pt x="947683" y="543034"/>
                    <a:pt x="1217448" y="597337"/>
                  </a:cubicBezTo>
                  <a:cubicBezTo>
                    <a:pt x="1487213" y="651640"/>
                    <a:pt x="2035504" y="716455"/>
                    <a:pt x="2236952" y="786524"/>
                  </a:cubicBezTo>
                  <a:cubicBezTo>
                    <a:pt x="2438400" y="856593"/>
                    <a:pt x="2382345" y="870606"/>
                    <a:pt x="2426138" y="1017751"/>
                  </a:cubicBezTo>
                  <a:cubicBezTo>
                    <a:pt x="2469931" y="1164896"/>
                    <a:pt x="2466427" y="1389117"/>
                    <a:pt x="2499710" y="1669393"/>
                  </a:cubicBezTo>
                  <a:cubicBezTo>
                    <a:pt x="2532993" y="1949669"/>
                    <a:pt x="2583794" y="2532992"/>
                    <a:pt x="2625835" y="2699406"/>
                  </a:cubicBezTo>
                  <a:cubicBezTo>
                    <a:pt x="2667877" y="2865820"/>
                    <a:pt x="2713421" y="2806261"/>
                    <a:pt x="2751959" y="2667875"/>
                  </a:cubicBezTo>
                  <a:cubicBezTo>
                    <a:pt x="2790497" y="2529489"/>
                    <a:pt x="2813269" y="2100317"/>
                    <a:pt x="2857062" y="1869089"/>
                  </a:cubicBezTo>
                  <a:cubicBezTo>
                    <a:pt x="2900855" y="1637862"/>
                    <a:pt x="2942896" y="1371600"/>
                    <a:pt x="3014717" y="1280510"/>
                  </a:cubicBezTo>
                  <a:cubicBezTo>
                    <a:pt x="3086538" y="1189420"/>
                    <a:pt x="3233683" y="1266496"/>
                    <a:pt x="3287986" y="1322551"/>
                  </a:cubicBezTo>
                  <a:cubicBezTo>
                    <a:pt x="3342289" y="1378606"/>
                    <a:pt x="3324773" y="1373351"/>
                    <a:pt x="3340538" y="1616841"/>
                  </a:cubicBezTo>
                  <a:cubicBezTo>
                    <a:pt x="3356304" y="1860331"/>
                    <a:pt x="3358055" y="2568027"/>
                    <a:pt x="3382579" y="2783489"/>
                  </a:cubicBezTo>
                  <a:cubicBezTo>
                    <a:pt x="3407103" y="2998951"/>
                    <a:pt x="3464911" y="2963917"/>
                    <a:pt x="3487683" y="2909613"/>
                  </a:cubicBezTo>
                  <a:cubicBezTo>
                    <a:pt x="3510456" y="2855310"/>
                    <a:pt x="3505200" y="2667875"/>
                    <a:pt x="3519214" y="2457668"/>
                  </a:cubicBezTo>
                  <a:cubicBezTo>
                    <a:pt x="3533228" y="2247461"/>
                    <a:pt x="3512207" y="1783255"/>
                    <a:pt x="3571766" y="1648372"/>
                  </a:cubicBezTo>
                  <a:cubicBezTo>
                    <a:pt x="3631325" y="1513489"/>
                    <a:pt x="3738180" y="1606331"/>
                    <a:pt x="3876566" y="1648372"/>
                  </a:cubicBezTo>
                  <a:cubicBezTo>
                    <a:pt x="4014952" y="1690413"/>
                    <a:pt x="4298731" y="1806027"/>
                    <a:pt x="4402083" y="1900620"/>
                  </a:cubicBezTo>
                  <a:cubicBezTo>
                    <a:pt x="4505435" y="1995213"/>
                    <a:pt x="4475655" y="2014483"/>
                    <a:pt x="4496676" y="2215931"/>
                  </a:cubicBezTo>
                  <a:cubicBezTo>
                    <a:pt x="4517697" y="2417379"/>
                    <a:pt x="4512442" y="2981434"/>
                    <a:pt x="4528207" y="3109310"/>
                  </a:cubicBezTo>
                  <a:cubicBezTo>
                    <a:pt x="4543972" y="3237186"/>
                    <a:pt x="4577255" y="3139090"/>
                    <a:pt x="4591269" y="2983186"/>
                  </a:cubicBezTo>
                  <a:cubicBezTo>
                    <a:pt x="4605283" y="2827283"/>
                    <a:pt x="4587766" y="2326289"/>
                    <a:pt x="4612290" y="2173889"/>
                  </a:cubicBezTo>
                  <a:cubicBezTo>
                    <a:pt x="4636814" y="2021489"/>
                    <a:pt x="4712138" y="2053021"/>
                    <a:pt x="4738414" y="2068786"/>
                  </a:cubicBezTo>
                  <a:cubicBezTo>
                    <a:pt x="4764690" y="2084551"/>
                    <a:pt x="4762938" y="2082799"/>
                    <a:pt x="4769945" y="2268482"/>
                  </a:cubicBezTo>
                  <a:cubicBezTo>
                    <a:pt x="4776952" y="2454165"/>
                    <a:pt x="4768193" y="3039241"/>
                    <a:pt x="4780455" y="3182882"/>
                  </a:cubicBezTo>
                  <a:cubicBezTo>
                    <a:pt x="4792717" y="3326524"/>
                    <a:pt x="4831255" y="3300248"/>
                    <a:pt x="4843517" y="3130331"/>
                  </a:cubicBezTo>
                  <a:cubicBezTo>
                    <a:pt x="4855779" y="2960414"/>
                    <a:pt x="4829504" y="2321034"/>
                    <a:pt x="4854028" y="2163379"/>
                  </a:cubicBezTo>
                  <a:cubicBezTo>
                    <a:pt x="4878552" y="2005724"/>
                    <a:pt x="4967890" y="2147613"/>
                    <a:pt x="4990662" y="2184399"/>
                  </a:cubicBezTo>
                  <a:cubicBezTo>
                    <a:pt x="5013434" y="2221185"/>
                    <a:pt x="4983655" y="2205420"/>
                    <a:pt x="4990662" y="2384096"/>
                  </a:cubicBezTo>
                  <a:cubicBezTo>
                    <a:pt x="4997669" y="2562772"/>
                    <a:pt x="5009932" y="3142593"/>
                    <a:pt x="5032704" y="3256455"/>
                  </a:cubicBezTo>
                  <a:cubicBezTo>
                    <a:pt x="5055476" y="3370317"/>
                    <a:pt x="5106276" y="3170620"/>
                    <a:pt x="5127297" y="3067268"/>
                  </a:cubicBezTo>
                  <a:cubicBezTo>
                    <a:pt x="5148318" y="2963916"/>
                    <a:pt x="5151821" y="2769475"/>
                    <a:pt x="5158828" y="2636344"/>
                  </a:cubicBezTo>
                  <a:cubicBezTo>
                    <a:pt x="5165835" y="2503213"/>
                    <a:pt x="5137807" y="2336799"/>
                    <a:pt x="5169338" y="2268482"/>
                  </a:cubicBezTo>
                  <a:cubicBezTo>
                    <a:pt x="5200869" y="2200165"/>
                    <a:pt x="5220138" y="2200165"/>
                    <a:pt x="5348014" y="2226441"/>
                  </a:cubicBezTo>
                  <a:cubicBezTo>
                    <a:pt x="5475890" y="2252717"/>
                    <a:pt x="5822731" y="2340303"/>
                    <a:pt x="5936593" y="2426137"/>
                  </a:cubicBezTo>
                  <a:cubicBezTo>
                    <a:pt x="6050455" y="2511971"/>
                    <a:pt x="6006662" y="2597807"/>
                    <a:pt x="6031186" y="2741448"/>
                  </a:cubicBezTo>
                  <a:cubicBezTo>
                    <a:pt x="6055710" y="2885089"/>
                    <a:pt x="6064469" y="3216165"/>
                    <a:pt x="6083738" y="3287986"/>
                  </a:cubicBezTo>
                  <a:cubicBezTo>
                    <a:pt x="6103007" y="3359807"/>
                    <a:pt x="6136290" y="3251200"/>
                    <a:pt x="6146800" y="3172372"/>
                  </a:cubicBezTo>
                  <a:cubicBezTo>
                    <a:pt x="6157310" y="3093544"/>
                    <a:pt x="6138041" y="2914868"/>
                    <a:pt x="6146800" y="2815020"/>
                  </a:cubicBezTo>
                  <a:cubicBezTo>
                    <a:pt x="6155559" y="2715172"/>
                    <a:pt x="6171324" y="2608316"/>
                    <a:pt x="6199352" y="2573282"/>
                  </a:cubicBezTo>
                  <a:cubicBezTo>
                    <a:pt x="6227380" y="2538248"/>
                    <a:pt x="6288690" y="2559268"/>
                    <a:pt x="6314966" y="2604813"/>
                  </a:cubicBezTo>
                  <a:cubicBezTo>
                    <a:pt x="6341242" y="2650358"/>
                    <a:pt x="6350000" y="2723930"/>
                    <a:pt x="6357007" y="2846551"/>
                  </a:cubicBezTo>
                  <a:cubicBezTo>
                    <a:pt x="6364014" y="2969172"/>
                    <a:pt x="6332483" y="3256454"/>
                    <a:pt x="6357007" y="3340537"/>
                  </a:cubicBezTo>
                  <a:cubicBezTo>
                    <a:pt x="6381531" y="3424620"/>
                    <a:pt x="6469118" y="3428124"/>
                    <a:pt x="6504152" y="3351048"/>
                  </a:cubicBezTo>
                  <a:cubicBezTo>
                    <a:pt x="6539186" y="3273972"/>
                    <a:pt x="6535683" y="2956910"/>
                    <a:pt x="6567214" y="2878082"/>
                  </a:cubicBezTo>
                  <a:cubicBezTo>
                    <a:pt x="6598745" y="2799254"/>
                    <a:pt x="6660055" y="2820275"/>
                    <a:pt x="6693338" y="2878082"/>
                  </a:cubicBezTo>
                  <a:cubicBezTo>
                    <a:pt x="6726621" y="2935889"/>
                    <a:pt x="6752896" y="3133834"/>
                    <a:pt x="6766910" y="3224924"/>
                  </a:cubicBezTo>
                  <a:cubicBezTo>
                    <a:pt x="6780924" y="3316014"/>
                    <a:pt x="6754649" y="3377324"/>
                    <a:pt x="6777421" y="3424620"/>
                  </a:cubicBezTo>
                  <a:cubicBezTo>
                    <a:pt x="6800194" y="3471917"/>
                    <a:pt x="6893035" y="3484179"/>
                    <a:pt x="6903545" y="3508703"/>
                  </a:cubicBezTo>
                  <a:cubicBezTo>
                    <a:pt x="6914055" y="3533227"/>
                    <a:pt x="6891283" y="3561255"/>
                    <a:pt x="6840483" y="3571765"/>
                  </a:cubicBezTo>
                  <a:cubicBezTo>
                    <a:pt x="6789683" y="3582275"/>
                    <a:pt x="6598745" y="3571765"/>
                    <a:pt x="6598745" y="3571765"/>
                  </a:cubicBezTo>
                  <a:lnTo>
                    <a:pt x="3330028" y="3571765"/>
                  </a:lnTo>
                  <a:cubicBezTo>
                    <a:pt x="2315780" y="3575269"/>
                    <a:pt x="1026510" y="3682124"/>
                    <a:pt x="513255" y="3592786"/>
                  </a:cubicBezTo>
                  <a:cubicBezTo>
                    <a:pt x="0" y="3503448"/>
                    <a:pt x="285531" y="3563006"/>
                    <a:pt x="250497" y="3035737"/>
                  </a:cubicBezTo>
                  <a:cubicBezTo>
                    <a:pt x="215463" y="2508468"/>
                    <a:pt x="252249" y="858344"/>
                    <a:pt x="313559" y="429172"/>
                  </a:cubicBezTo>
                  <a:close/>
                </a:path>
              </a:pathLst>
            </a:custGeom>
            <a:solidFill>
              <a:schemeClr val="accent1">
                <a:alpha val="34117"/>
              </a:schemeClr>
            </a:solidFill>
            <a:ln w="31750" cap="flat" cmpd="sng" algn="ctr">
              <a:solidFill>
                <a:srgbClr val="E44C16"/>
              </a:solidFill>
              <a:prstDash val="solid"/>
              <a:round/>
              <a:headEnd type="none" w="med" len="med"/>
              <a:tailEnd type="none" w="med" len="med"/>
            </a:ln>
          </p:spPr>
          <p:txBody>
            <a:bodyPr/>
            <a:lstStyle/>
            <a:p>
              <a:endParaRPr lang="en-US" dirty="0"/>
            </a:p>
          </p:txBody>
        </p:sp>
        <p:sp>
          <p:nvSpPr>
            <p:cNvPr id="26636" name="Text Box 23"/>
            <p:cNvSpPr txBox="1">
              <a:spLocks noChangeArrowheads="1"/>
            </p:cNvSpPr>
            <p:nvPr/>
          </p:nvSpPr>
          <p:spPr bwMode="auto">
            <a:xfrm>
              <a:off x="4968875" y="5314950"/>
              <a:ext cx="1409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00000"/>
                  </a:solidFill>
                  <a:latin typeface="Arial" panose="020B0604020202020204" pitchFamily="34" charset="0"/>
                  <a:cs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9pPr>
            </a:lstStyle>
            <a:p>
              <a:pPr>
                <a:spcBef>
                  <a:spcPct val="30000"/>
                </a:spcBef>
              </a:pPr>
              <a:r>
                <a:rPr lang="en-GB" altLang="en-US" sz="1400" dirty="0"/>
                <a:t>Acute episodes</a:t>
              </a:r>
            </a:p>
          </p:txBody>
        </p:sp>
        <p:sp>
          <p:nvSpPr>
            <p:cNvPr id="26641" name="Freeform 63"/>
            <p:cNvSpPr>
              <a:spLocks/>
            </p:cNvSpPr>
            <p:nvPr/>
          </p:nvSpPr>
          <p:spPr bwMode="auto">
            <a:xfrm>
              <a:off x="1352765" y="2462681"/>
              <a:ext cx="7086696" cy="3137501"/>
            </a:xfrm>
            <a:custGeom>
              <a:avLst/>
              <a:gdLst>
                <a:gd name="T0" fmla="*/ 0 w 6945549"/>
                <a:gd name="T1" fmla="*/ 2908570 h 2908570"/>
                <a:gd name="T2" fmla="*/ 299085 w 6945549"/>
                <a:gd name="T3" fmla="*/ 2811294 h 2908570"/>
                <a:gd name="T4" fmla="*/ 422459 w 6945549"/>
                <a:gd name="T5" fmla="*/ 2714016 h 2908570"/>
                <a:gd name="T6" fmla="*/ 491623 w 6945549"/>
                <a:gd name="T7" fmla="*/ 2636196 h 2908570"/>
                <a:gd name="T8" fmla="*/ 570133 w 6945549"/>
                <a:gd name="T9" fmla="*/ 2441642 h 2908570"/>
                <a:gd name="T10" fmla="*/ 727152 w 6945549"/>
                <a:gd name="T11" fmla="*/ 1692613 h 2908570"/>
                <a:gd name="T12" fmla="*/ 856131 w 6945549"/>
                <a:gd name="T13" fmla="*/ 885217 h 2908570"/>
                <a:gd name="T14" fmla="*/ 943986 w 6945549"/>
                <a:gd name="T15" fmla="*/ 428017 h 2908570"/>
                <a:gd name="T16" fmla="*/ 1043062 w 6945549"/>
                <a:gd name="T17" fmla="*/ 204281 h 2908570"/>
                <a:gd name="T18" fmla="*/ 1334670 w 6945549"/>
                <a:gd name="T19" fmla="*/ 0 h 2908570"/>
                <a:gd name="T20" fmla="*/ 1334670 w 6945549"/>
                <a:gd name="T21" fmla="*/ 0 h 29085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45549"/>
                <a:gd name="T34" fmla="*/ 0 h 2908570"/>
                <a:gd name="T35" fmla="*/ 6945549 w 6945549"/>
                <a:gd name="T36" fmla="*/ 2908570 h 29085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45549" h="2908570">
                  <a:moveTo>
                    <a:pt x="0" y="2908570"/>
                  </a:moveTo>
                  <a:lnTo>
                    <a:pt x="1556426" y="2811294"/>
                  </a:lnTo>
                  <a:cubicBezTo>
                    <a:pt x="1922835" y="2778868"/>
                    <a:pt x="2031460" y="2743200"/>
                    <a:pt x="2198451" y="2714017"/>
                  </a:cubicBezTo>
                  <a:cubicBezTo>
                    <a:pt x="2365443" y="2684834"/>
                    <a:pt x="2430294" y="2681592"/>
                    <a:pt x="2558375" y="2636196"/>
                  </a:cubicBezTo>
                  <a:cubicBezTo>
                    <a:pt x="2686456" y="2590800"/>
                    <a:pt x="2762655" y="2598907"/>
                    <a:pt x="2966936" y="2441643"/>
                  </a:cubicBezTo>
                  <a:cubicBezTo>
                    <a:pt x="3171217" y="2284379"/>
                    <a:pt x="3536005" y="1952017"/>
                    <a:pt x="3784060" y="1692613"/>
                  </a:cubicBezTo>
                  <a:cubicBezTo>
                    <a:pt x="4032115" y="1433209"/>
                    <a:pt x="4267200" y="1095983"/>
                    <a:pt x="4455268" y="885217"/>
                  </a:cubicBezTo>
                  <a:cubicBezTo>
                    <a:pt x="4643336" y="674451"/>
                    <a:pt x="4750340" y="541506"/>
                    <a:pt x="4912468" y="428017"/>
                  </a:cubicBezTo>
                  <a:cubicBezTo>
                    <a:pt x="5074596" y="314528"/>
                    <a:pt x="5089187" y="275617"/>
                    <a:pt x="5428034" y="204281"/>
                  </a:cubicBezTo>
                  <a:cubicBezTo>
                    <a:pt x="5766881" y="132945"/>
                    <a:pt x="6945549" y="0"/>
                    <a:pt x="6945549" y="0"/>
                  </a:cubicBezTo>
                </a:path>
              </a:pathLst>
            </a:custGeom>
            <a:noFill/>
            <a:ln w="38100" cap="flat" cmpd="sng" algn="ctr">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pic>
          <p:nvPicPr>
            <p:cNvPr id="2" name="Picture 1"/>
            <p:cNvPicPr>
              <a:picLocks noChangeAspect="1"/>
            </p:cNvPicPr>
            <p:nvPr/>
          </p:nvPicPr>
          <p:blipFill>
            <a:blip r:embed="rId5"/>
            <a:stretch>
              <a:fillRect/>
            </a:stretch>
          </p:blipFill>
          <p:spPr>
            <a:xfrm>
              <a:off x="224587" y="2090901"/>
              <a:ext cx="1298561" cy="3651821"/>
            </a:xfrm>
            <a:prstGeom prst="rect">
              <a:avLst/>
            </a:prstGeom>
          </p:spPr>
        </p:pic>
        <p:sp>
          <p:nvSpPr>
            <p:cNvPr id="26644" name="Line 18"/>
            <p:cNvSpPr>
              <a:spLocks noChangeShapeType="1"/>
            </p:cNvSpPr>
            <p:nvPr/>
          </p:nvSpPr>
          <p:spPr bwMode="auto">
            <a:xfrm>
              <a:off x="1276552" y="3086957"/>
              <a:ext cx="0" cy="219166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6645" name="Text Box 19"/>
            <p:cNvSpPr txBox="1">
              <a:spLocks noChangeArrowheads="1"/>
            </p:cNvSpPr>
            <p:nvPr/>
          </p:nvSpPr>
          <p:spPr bwMode="auto">
            <a:xfrm>
              <a:off x="152400" y="3717032"/>
              <a:ext cx="1173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rgbClr val="000000"/>
                  </a:solidFill>
                  <a:latin typeface="Arial" panose="020B0604020202020204" pitchFamily="34" charset="0"/>
                  <a:cs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9pPr>
            </a:lstStyle>
            <a:p>
              <a:pPr algn="ctr">
                <a:spcBef>
                  <a:spcPct val="30000"/>
                </a:spcBef>
              </a:pPr>
              <a:r>
                <a:rPr lang="en-GB" altLang="en-US" sz="1400" dirty="0">
                  <a:solidFill>
                    <a:schemeClr val="hlink"/>
                  </a:solidFill>
                </a:rPr>
                <a:t>Myocardial function</a:t>
              </a:r>
            </a:p>
          </p:txBody>
        </p:sp>
        <p:pic>
          <p:nvPicPr>
            <p:cNvPr id="3" name="Picture 2"/>
            <p:cNvPicPr>
              <a:picLocks noChangeAspect="1"/>
            </p:cNvPicPr>
            <p:nvPr/>
          </p:nvPicPr>
          <p:blipFill>
            <a:blip r:embed="rId6"/>
            <a:stretch>
              <a:fillRect/>
            </a:stretch>
          </p:blipFill>
          <p:spPr>
            <a:xfrm>
              <a:off x="1198771" y="5650200"/>
              <a:ext cx="7395089" cy="237765"/>
            </a:xfrm>
            <a:prstGeom prst="rect">
              <a:avLst/>
            </a:prstGeom>
          </p:spPr>
        </p:pic>
        <p:sp>
          <p:nvSpPr>
            <p:cNvPr id="26638" name="Line 21"/>
            <p:cNvSpPr>
              <a:spLocks noChangeShapeType="1"/>
            </p:cNvSpPr>
            <p:nvPr/>
          </p:nvSpPr>
          <p:spPr bwMode="auto">
            <a:xfrm>
              <a:off x="3486766" y="5809159"/>
              <a:ext cx="4831480" cy="281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cxnSp>
          <p:nvCxnSpPr>
            <p:cNvPr id="26639" name="Straight Connector 61"/>
            <p:cNvCxnSpPr>
              <a:cxnSpLocks noChangeShapeType="1"/>
            </p:cNvCxnSpPr>
            <p:nvPr/>
          </p:nvCxnSpPr>
          <p:spPr bwMode="auto">
            <a:xfrm flipV="1">
              <a:off x="1507269" y="5641308"/>
              <a:ext cx="6983555" cy="6076"/>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26640" name="Text Box 20"/>
            <p:cNvSpPr txBox="1">
              <a:spLocks noChangeArrowheads="1"/>
            </p:cNvSpPr>
            <p:nvPr/>
          </p:nvSpPr>
          <p:spPr bwMode="auto">
            <a:xfrm>
              <a:off x="1641476" y="5656580"/>
              <a:ext cx="1816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00000"/>
                  </a:solidFill>
                  <a:latin typeface="Arial" panose="020B0604020202020204" pitchFamily="34" charset="0"/>
                  <a:cs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9pPr>
            </a:lstStyle>
            <a:p>
              <a:pPr>
                <a:spcBef>
                  <a:spcPct val="30000"/>
                </a:spcBef>
              </a:pPr>
              <a:r>
                <a:rPr lang="en-GB" altLang="en-US" sz="1400" dirty="0"/>
                <a:t>Disease progression</a:t>
              </a:r>
            </a:p>
          </p:txBody>
        </p:sp>
      </p:grpSp>
    </p:spTree>
    <p:extLst>
      <p:ext uri="{BB962C8B-B14F-4D97-AF65-F5344CB8AC3E}">
        <p14:creationId xmlns:p14="http://schemas.microsoft.com/office/powerpoint/2010/main" val="703065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088776"/>
            <a:ext cx="8596668" cy="1435801"/>
          </a:xfrm>
        </p:spPr>
        <p:txBody>
          <a:bodyPr>
            <a:normAutofit fontScale="90000"/>
          </a:bodyPr>
          <a:lstStyle/>
          <a:p>
            <a:r>
              <a:rPr lang="en-US" dirty="0"/>
              <a:t>Part 2: Baseline Treatment of chronic systolic heart failure</a:t>
            </a:r>
            <a:br>
              <a:rPr lang="en-US" dirty="0"/>
            </a:br>
            <a:br>
              <a:rPr lang="en-US" dirty="0"/>
            </a:br>
            <a:r>
              <a:rPr lang="en-US" dirty="0"/>
              <a:t>(</a:t>
            </a:r>
            <a:r>
              <a:rPr lang="en-US" dirty="0" err="1"/>
              <a:t>HFrEF</a:t>
            </a:r>
            <a:r>
              <a:rPr lang="en-US" dirty="0"/>
              <a:t>)</a:t>
            </a:r>
          </a:p>
        </p:txBody>
      </p:sp>
    </p:spTree>
    <p:extLst>
      <p:ext uri="{BB962C8B-B14F-4D97-AF65-F5344CB8AC3E}">
        <p14:creationId xmlns:p14="http://schemas.microsoft.com/office/powerpoint/2010/main" val="3632154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 A</a:t>
            </a:r>
          </a:p>
        </p:txBody>
      </p:sp>
      <p:sp>
        <p:nvSpPr>
          <p:cNvPr id="3" name="Content Placeholder 2"/>
          <p:cNvSpPr>
            <a:spLocks noGrp="1"/>
          </p:cNvSpPr>
          <p:nvPr>
            <p:ph idx="1"/>
          </p:nvPr>
        </p:nvSpPr>
        <p:spPr>
          <a:xfrm>
            <a:off x="434135" y="1350998"/>
            <a:ext cx="4537917" cy="3971931"/>
          </a:xfrm>
        </p:spPr>
        <p:style>
          <a:lnRef idx="3">
            <a:schemeClr val="lt1"/>
          </a:lnRef>
          <a:fillRef idx="1">
            <a:schemeClr val="accent2"/>
          </a:fillRef>
          <a:effectRef idx="1">
            <a:schemeClr val="accent2"/>
          </a:effectRef>
          <a:fontRef idx="minor">
            <a:schemeClr val="lt1"/>
          </a:fontRef>
        </p:style>
        <p:txBody>
          <a:bodyPr>
            <a:noAutofit/>
          </a:bodyPr>
          <a:lstStyle/>
          <a:p>
            <a:r>
              <a:rPr lang="en-US" sz="2400" dirty="0"/>
              <a:t>Treat HTN</a:t>
            </a:r>
          </a:p>
          <a:p>
            <a:r>
              <a:rPr lang="en-US" sz="2400" dirty="0"/>
              <a:t>Treat lipid disorders</a:t>
            </a:r>
          </a:p>
          <a:p>
            <a:r>
              <a:rPr lang="en-US" sz="2400" dirty="0"/>
              <a:t>Address obesity</a:t>
            </a:r>
          </a:p>
          <a:p>
            <a:r>
              <a:rPr lang="en-US" sz="2400" dirty="0"/>
              <a:t>Control diabetes</a:t>
            </a:r>
          </a:p>
          <a:p>
            <a:r>
              <a:rPr lang="en-US" sz="2400" dirty="0"/>
              <a:t>Stop tobacco use</a:t>
            </a:r>
          </a:p>
          <a:p>
            <a:r>
              <a:rPr lang="en-US" sz="2400" dirty="0"/>
              <a:t>Avoid known cardiotoxic agents</a:t>
            </a:r>
          </a:p>
          <a:p>
            <a:r>
              <a:rPr lang="en-US" sz="2400" dirty="0"/>
              <a:t>Treat sleep apnea</a:t>
            </a:r>
          </a:p>
        </p:txBody>
      </p:sp>
    </p:spTree>
    <p:extLst>
      <p:ext uri="{BB962C8B-B14F-4D97-AF65-F5344CB8AC3E}">
        <p14:creationId xmlns:p14="http://schemas.microsoft.com/office/powerpoint/2010/main" val="992348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845" y="2541526"/>
            <a:ext cx="8596668" cy="1320800"/>
          </a:xfrm>
        </p:spPr>
        <p:txBody>
          <a:bodyPr/>
          <a:lstStyle/>
          <a:p>
            <a:r>
              <a:rPr lang="en-US" dirty="0"/>
              <a:t>Treatment of Stage B and C</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03372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a:xfrm>
            <a:off x="686416" y="272256"/>
            <a:ext cx="8596668" cy="1320800"/>
          </a:xfrm>
        </p:spPr>
        <p:txBody>
          <a:bodyPr>
            <a:normAutofit/>
          </a:bodyPr>
          <a:lstStyle/>
          <a:p>
            <a:pPr>
              <a:defRPr/>
            </a:pPr>
            <a:r>
              <a:rPr lang="en-US" dirty="0"/>
              <a:t>Medical Therapy of Heart Failure in 1984</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5339" y="1203325"/>
            <a:ext cx="2979737"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828" name="Text Box 4"/>
          <p:cNvSpPr txBox="1">
            <a:spLocks noChangeArrowheads="1"/>
          </p:cNvSpPr>
          <p:nvPr/>
        </p:nvSpPr>
        <p:spPr bwMode="auto">
          <a:xfrm>
            <a:off x="4973487" y="5616575"/>
            <a:ext cx="2245026" cy="461665"/>
          </a:xfrm>
          <a:prstGeom prst="rect">
            <a:avLst/>
          </a:prstGeom>
          <a:noFill/>
          <a:ln w="9525">
            <a:noFill/>
            <a:miter lim="800000"/>
            <a:headEnd/>
            <a:tailEnd/>
          </a:ln>
          <a:effectLst/>
        </p:spPr>
        <p:txBody>
          <a:bodyPr wrap="none">
            <a:spAutoFit/>
          </a:bodyPr>
          <a:lstStyle/>
          <a:p>
            <a:pPr algn="ctr">
              <a:defRPr/>
            </a:pPr>
            <a:r>
              <a:rPr lang="en-US" sz="2400" dirty="0">
                <a:solidFill>
                  <a:schemeClr val="accent2">
                    <a:lumMod val="50000"/>
                  </a:schemeClr>
                </a:solidFill>
                <a:latin typeface="Times New Roman" pitchFamily="18" charset="0"/>
              </a:rPr>
              <a:t>Functional Class</a:t>
            </a:r>
          </a:p>
        </p:txBody>
      </p:sp>
      <p:sp>
        <p:nvSpPr>
          <p:cNvPr id="589829" name="Text Box 5"/>
          <p:cNvSpPr txBox="1">
            <a:spLocks noChangeArrowheads="1"/>
          </p:cNvSpPr>
          <p:nvPr/>
        </p:nvSpPr>
        <p:spPr bwMode="auto">
          <a:xfrm>
            <a:off x="2573339" y="6157913"/>
            <a:ext cx="7045325" cy="336550"/>
          </a:xfrm>
          <a:prstGeom prst="rect">
            <a:avLst/>
          </a:prstGeom>
          <a:noFill/>
          <a:ln w="9525">
            <a:noFill/>
            <a:miter lim="800000"/>
            <a:headEnd/>
            <a:tailEnd/>
          </a:ln>
          <a:effectLst/>
        </p:spPr>
        <p:txBody>
          <a:bodyPr wrap="none">
            <a:spAutoFit/>
          </a:bodyPr>
          <a:lstStyle/>
          <a:p>
            <a:pPr algn="ctr">
              <a:defRPr/>
            </a:pPr>
            <a:r>
              <a:rPr lang="en-US" sz="1600" dirty="0" err="1">
                <a:effectLst>
                  <a:outerShdw blurRad="38100" dist="38100" dir="2700000" algn="tl">
                    <a:srgbClr val="000000"/>
                  </a:outerShdw>
                </a:effectLst>
                <a:latin typeface="Times New Roman" pitchFamily="18" charset="0"/>
              </a:rPr>
              <a:t>Brauwnwald</a:t>
            </a:r>
            <a:r>
              <a:rPr lang="en-US" sz="1600" dirty="0">
                <a:effectLst>
                  <a:outerShdw blurRad="38100" dist="38100" dir="2700000" algn="tl">
                    <a:srgbClr val="000000"/>
                  </a:outerShdw>
                </a:effectLst>
                <a:latin typeface="Times New Roman" pitchFamily="18" charset="0"/>
              </a:rPr>
              <a:t> E. Management of heart failure.  Heart Disease 2</a:t>
            </a:r>
            <a:r>
              <a:rPr lang="en-US" sz="1600" baseline="30000" dirty="0">
                <a:effectLst>
                  <a:outerShdw blurRad="38100" dist="38100" dir="2700000" algn="tl">
                    <a:srgbClr val="000000"/>
                  </a:outerShdw>
                </a:effectLst>
                <a:latin typeface="Times New Roman" pitchFamily="18" charset="0"/>
              </a:rPr>
              <a:t>nd</a:t>
            </a:r>
            <a:r>
              <a:rPr lang="en-US" sz="1600" dirty="0">
                <a:effectLst>
                  <a:outerShdw blurRad="38100" dist="38100" dir="2700000" algn="tl">
                    <a:srgbClr val="000000"/>
                  </a:outerShdw>
                </a:effectLst>
                <a:latin typeface="Times New Roman" pitchFamily="18" charset="0"/>
              </a:rPr>
              <a:t> ed. 1984; 503-550. </a:t>
            </a:r>
          </a:p>
        </p:txBody>
      </p:sp>
      <p:sp>
        <p:nvSpPr>
          <p:cNvPr id="589830" name="Text Box 6"/>
          <p:cNvSpPr txBox="1">
            <a:spLocks noChangeArrowheads="1"/>
          </p:cNvSpPr>
          <p:nvPr/>
        </p:nvSpPr>
        <p:spPr bwMode="auto">
          <a:xfrm>
            <a:off x="7642226" y="2260600"/>
            <a:ext cx="1705467" cy="2308324"/>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latin typeface="Times New Roman" pitchFamily="18" charset="0"/>
              </a:rPr>
              <a:t>Vasodilators</a:t>
            </a:r>
          </a:p>
          <a:p>
            <a:pPr>
              <a:defRPr/>
            </a:pPr>
            <a:endParaRPr lang="en-US" sz="2400" dirty="0">
              <a:solidFill>
                <a:schemeClr val="bg1"/>
              </a:solidFill>
              <a:effectLst>
                <a:outerShdw blurRad="38100" dist="38100" dir="2700000" algn="tl">
                  <a:srgbClr val="000000"/>
                </a:outerShdw>
              </a:effectLst>
              <a:latin typeface="Times New Roman" pitchFamily="18" charset="0"/>
            </a:endParaRPr>
          </a:p>
          <a:p>
            <a:pPr>
              <a:defRPr/>
            </a:pPr>
            <a:r>
              <a:rPr lang="en-US" sz="2400" dirty="0">
                <a:solidFill>
                  <a:schemeClr val="accent2">
                    <a:lumMod val="50000"/>
                  </a:schemeClr>
                </a:solidFill>
                <a:latin typeface="Times New Roman" pitchFamily="18" charset="0"/>
              </a:rPr>
              <a:t>Diuretics</a:t>
            </a:r>
          </a:p>
          <a:p>
            <a:pPr>
              <a:defRPr/>
            </a:pPr>
            <a:endParaRPr lang="en-US" sz="2400" dirty="0">
              <a:solidFill>
                <a:schemeClr val="bg1"/>
              </a:solidFill>
              <a:effectLst>
                <a:outerShdw blurRad="38100" dist="38100" dir="2700000" algn="tl">
                  <a:srgbClr val="000000"/>
                </a:outerShdw>
              </a:effectLst>
              <a:latin typeface="Times New Roman" pitchFamily="18" charset="0"/>
            </a:endParaRPr>
          </a:p>
          <a:p>
            <a:pPr>
              <a:defRPr/>
            </a:pPr>
            <a:endParaRPr lang="en-US" sz="2400" dirty="0">
              <a:solidFill>
                <a:schemeClr val="bg1"/>
              </a:solidFill>
              <a:effectLst>
                <a:outerShdw blurRad="38100" dist="38100" dir="2700000" algn="tl">
                  <a:srgbClr val="000000"/>
                </a:outerShdw>
              </a:effectLst>
              <a:latin typeface="Times New Roman" pitchFamily="18" charset="0"/>
            </a:endParaRPr>
          </a:p>
          <a:p>
            <a:pPr>
              <a:defRPr/>
            </a:pPr>
            <a:r>
              <a:rPr lang="en-US" sz="2400" dirty="0" err="1">
                <a:solidFill>
                  <a:schemeClr val="accent2">
                    <a:lumMod val="50000"/>
                  </a:schemeClr>
                </a:solidFill>
                <a:latin typeface="Times New Roman" pitchFamily="18" charset="0"/>
              </a:rPr>
              <a:t>Digtalis</a:t>
            </a:r>
            <a:endParaRPr lang="en-US" sz="2400" dirty="0">
              <a:solidFill>
                <a:schemeClr val="accent2">
                  <a:lumMod val="50000"/>
                </a:schemeClr>
              </a:solidFill>
              <a:latin typeface="Times New Roman" pitchFamily="18" charset="0"/>
            </a:endParaRPr>
          </a:p>
        </p:txBody>
      </p:sp>
      <p:sp>
        <p:nvSpPr>
          <p:cNvPr id="589831" name="Text Box 7"/>
          <p:cNvSpPr txBox="1">
            <a:spLocks noChangeArrowheads="1"/>
          </p:cNvSpPr>
          <p:nvPr/>
        </p:nvSpPr>
        <p:spPr bwMode="auto">
          <a:xfrm>
            <a:off x="-2190306" y="3697288"/>
            <a:ext cx="6759132" cy="1569660"/>
          </a:xfrm>
          <a:prstGeom prst="rect">
            <a:avLst/>
          </a:prstGeom>
          <a:noFill/>
          <a:ln w="9525">
            <a:noFill/>
            <a:miter lim="800000"/>
            <a:headEnd/>
            <a:tailEnd/>
          </a:ln>
          <a:effectLst/>
        </p:spPr>
        <p:txBody>
          <a:bodyPr wrap="none">
            <a:spAutoFit/>
          </a:bodyPr>
          <a:lstStyle/>
          <a:p>
            <a:pPr algn="r">
              <a:defRPr/>
            </a:pPr>
            <a:r>
              <a:rPr lang="en-US" sz="2400" dirty="0">
                <a:latin typeface="Arial" charset="0"/>
              </a:rPr>
              <a:t>Restriction of Na</a:t>
            </a:r>
            <a:r>
              <a:rPr lang="en-US" sz="2400" baseline="30000" dirty="0">
                <a:latin typeface="Arial" charset="0"/>
              </a:rPr>
              <a:t>+</a:t>
            </a:r>
            <a:r>
              <a:rPr lang="en-US" sz="2400" dirty="0">
                <a:latin typeface="Arial" charset="0"/>
              </a:rPr>
              <a:t> Intake</a:t>
            </a:r>
          </a:p>
          <a:p>
            <a:pPr algn="r">
              <a:defRPr/>
            </a:pPr>
            <a:endParaRPr lang="en-US" sz="2400" dirty="0">
              <a:latin typeface="Arial" charset="0"/>
            </a:endParaRPr>
          </a:p>
          <a:p>
            <a:pPr algn="r">
              <a:defRPr/>
            </a:pPr>
            <a:r>
              <a:rPr lang="en-US" sz="2400" dirty="0">
                <a:latin typeface="Arial" charset="0"/>
              </a:rPr>
              <a:t>Restriction of </a:t>
            </a:r>
          </a:p>
          <a:p>
            <a:pPr algn="r">
              <a:defRPr/>
            </a:pPr>
            <a:r>
              <a:rPr lang="en-US" sz="2400" dirty="0">
                <a:latin typeface="Arial" charset="0"/>
              </a:rPr>
              <a:t>Physical Activity</a:t>
            </a:r>
          </a:p>
        </p:txBody>
      </p:sp>
    </p:spTree>
    <p:extLst>
      <p:ext uri="{BB962C8B-B14F-4D97-AF65-F5344CB8AC3E}">
        <p14:creationId xmlns:p14="http://schemas.microsoft.com/office/powerpoint/2010/main" val="437978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5788" y="421416"/>
            <a:ext cx="8596668" cy="1320800"/>
          </a:xfrm>
        </p:spPr>
        <p:txBody>
          <a:bodyPr/>
          <a:lstStyle/>
          <a:p>
            <a:r>
              <a:rPr lang="en-US" dirty="0"/>
              <a:t>Diuretics</a:t>
            </a:r>
          </a:p>
        </p:txBody>
      </p:sp>
      <p:pic>
        <p:nvPicPr>
          <p:cNvPr id="3" name="Picture 2"/>
          <p:cNvPicPr>
            <a:picLocks noChangeAspect="1"/>
          </p:cNvPicPr>
          <p:nvPr/>
        </p:nvPicPr>
        <p:blipFill>
          <a:blip r:embed="rId2"/>
          <a:stretch>
            <a:fillRect/>
          </a:stretch>
        </p:blipFill>
        <p:spPr>
          <a:xfrm>
            <a:off x="4737100" y="1524000"/>
            <a:ext cx="2717800" cy="3797300"/>
          </a:xfrm>
          <a:prstGeom prst="rect">
            <a:avLst/>
          </a:prstGeom>
        </p:spPr>
      </p:pic>
    </p:spTree>
    <p:extLst>
      <p:ext uri="{BB962C8B-B14F-4D97-AF65-F5344CB8AC3E}">
        <p14:creationId xmlns:p14="http://schemas.microsoft.com/office/powerpoint/2010/main" val="69366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title"/>
          </p:nvPr>
        </p:nvSpPr>
        <p:spPr/>
        <p:txBody>
          <a:bodyPr>
            <a:normAutofit/>
          </a:bodyPr>
          <a:lstStyle/>
          <a:p>
            <a:pPr>
              <a:defRPr/>
            </a:pPr>
            <a:r>
              <a:rPr lang="en-US" dirty="0"/>
              <a:t>Diuretics and Heart Failure</a:t>
            </a:r>
          </a:p>
        </p:txBody>
      </p:sp>
      <p:sp>
        <p:nvSpPr>
          <p:cNvPr id="616451" name="Rectangle 3"/>
          <p:cNvSpPr>
            <a:spLocks noGrp="1" noChangeArrowheads="1"/>
          </p:cNvSpPr>
          <p:nvPr>
            <p:ph idx="1"/>
          </p:nvPr>
        </p:nvSpPr>
        <p:spPr>
          <a:xfrm>
            <a:off x="677334" y="1607687"/>
            <a:ext cx="8596668" cy="4433675"/>
          </a:xfrm>
        </p:spPr>
        <p:txBody>
          <a:bodyPr>
            <a:normAutofit fontScale="92500"/>
          </a:bodyPr>
          <a:lstStyle/>
          <a:p>
            <a:pPr>
              <a:spcBef>
                <a:spcPct val="50000"/>
              </a:spcBef>
              <a:defRPr/>
            </a:pPr>
            <a:r>
              <a:rPr lang="en-US" sz="2400" dirty="0"/>
              <a:t>No long-term studies of diuretic therapy for treatment of heart failure; its effects on morbidity and mortality are not known</a:t>
            </a:r>
            <a:r>
              <a:rPr lang="en-US" sz="2400" baseline="30000" dirty="0"/>
              <a:t>1</a:t>
            </a:r>
          </a:p>
          <a:p>
            <a:pPr>
              <a:spcBef>
                <a:spcPct val="50000"/>
              </a:spcBef>
              <a:defRPr/>
            </a:pPr>
            <a:r>
              <a:rPr lang="en-US" sz="2400" dirty="0"/>
              <a:t>Patients may become unresponsive to high doses of diuretic drugs if they</a:t>
            </a:r>
          </a:p>
          <a:p>
            <a:pPr lvl="1">
              <a:spcBef>
                <a:spcPct val="50000"/>
              </a:spcBef>
              <a:defRPr/>
            </a:pPr>
            <a:r>
              <a:rPr lang="en-US" sz="2000" dirty="0"/>
              <a:t>consume large amounts of dietary sodium</a:t>
            </a:r>
            <a:r>
              <a:rPr lang="en-US" sz="2000" baseline="30000" dirty="0"/>
              <a:t>2</a:t>
            </a:r>
          </a:p>
          <a:p>
            <a:pPr lvl="1">
              <a:spcBef>
                <a:spcPct val="50000"/>
              </a:spcBef>
              <a:defRPr/>
            </a:pPr>
            <a:r>
              <a:rPr lang="en-US" sz="2000" dirty="0"/>
              <a:t>Take agents that can block the effects of diuretics (e.g. NSAIDs)</a:t>
            </a:r>
            <a:r>
              <a:rPr lang="en-US" sz="2000" baseline="30000" dirty="0"/>
              <a:t>1</a:t>
            </a:r>
          </a:p>
          <a:p>
            <a:pPr lvl="1">
              <a:spcBef>
                <a:spcPct val="50000"/>
              </a:spcBef>
              <a:defRPr/>
            </a:pPr>
            <a:r>
              <a:rPr lang="en-US" sz="2000" dirty="0"/>
              <a:t>Have significant impairment of renal function or perfusion</a:t>
            </a:r>
            <a:r>
              <a:rPr lang="en-US" sz="2000" baseline="30000" dirty="0"/>
              <a:t>1</a:t>
            </a:r>
          </a:p>
          <a:p>
            <a:pPr>
              <a:spcBef>
                <a:spcPct val="50000"/>
              </a:spcBef>
              <a:defRPr/>
            </a:pPr>
            <a:r>
              <a:rPr lang="en-US" sz="2400" dirty="0"/>
              <a:t>Diuretic resistance can generally be overcome by</a:t>
            </a:r>
          </a:p>
          <a:p>
            <a:pPr lvl="1">
              <a:spcBef>
                <a:spcPct val="50000"/>
              </a:spcBef>
              <a:defRPr/>
            </a:pPr>
            <a:r>
              <a:rPr lang="en-US" sz="2000" dirty="0"/>
              <a:t>IV administration of diuretics</a:t>
            </a:r>
            <a:r>
              <a:rPr lang="en-US" sz="2000" baseline="30000" dirty="0"/>
              <a:t>2</a:t>
            </a:r>
          </a:p>
          <a:p>
            <a:pPr lvl="1">
              <a:spcBef>
                <a:spcPct val="50000"/>
              </a:spcBef>
              <a:defRPr/>
            </a:pPr>
            <a:r>
              <a:rPr lang="en-US" sz="2000" dirty="0"/>
              <a:t>using two or more diuretics in combination</a:t>
            </a:r>
          </a:p>
        </p:txBody>
      </p:sp>
      <p:sp>
        <p:nvSpPr>
          <p:cNvPr id="616452" name="Text Box 4"/>
          <p:cNvSpPr txBox="1">
            <a:spLocks noChangeArrowheads="1"/>
          </p:cNvSpPr>
          <p:nvPr/>
        </p:nvSpPr>
        <p:spPr bwMode="auto">
          <a:xfrm>
            <a:off x="3309938" y="5903914"/>
            <a:ext cx="5573712" cy="530225"/>
          </a:xfrm>
          <a:prstGeom prst="rect">
            <a:avLst/>
          </a:prstGeom>
          <a:noFill/>
          <a:ln w="9525">
            <a:noFill/>
            <a:miter lim="800000"/>
            <a:headEnd/>
            <a:tailEnd/>
          </a:ln>
          <a:effectLst/>
        </p:spPr>
        <p:txBody>
          <a:bodyPr/>
          <a:lstStyle/>
          <a:p>
            <a:pPr marL="457200" indent="-457200" algn="ctr">
              <a:defRPr/>
            </a:pPr>
            <a:r>
              <a:rPr kumimoji="1" lang="en-US" sz="1600" baseline="30000" dirty="0">
                <a:latin typeface="Times New Roman" pitchFamily="18" charset="0"/>
              </a:rPr>
              <a:t>1</a:t>
            </a:r>
            <a:r>
              <a:rPr kumimoji="1" lang="en-US" sz="1600" dirty="0">
                <a:latin typeface="Times New Roman" pitchFamily="18" charset="0"/>
              </a:rPr>
              <a:t>Ravnan SL et al. </a:t>
            </a:r>
            <a:r>
              <a:rPr kumimoji="1" lang="en-US" sz="1600" i="1" dirty="0">
                <a:latin typeface="Times New Roman" pitchFamily="18" charset="0"/>
              </a:rPr>
              <a:t>Congest Heart Fail.</a:t>
            </a:r>
            <a:r>
              <a:rPr kumimoji="1" lang="en-US" sz="1600" dirty="0">
                <a:latin typeface="Times New Roman" pitchFamily="18" charset="0"/>
              </a:rPr>
              <a:t> 2002;8:80-85</a:t>
            </a:r>
            <a:endParaRPr kumimoji="1" lang="en-US" sz="1600" baseline="30000" dirty="0">
              <a:latin typeface="Times New Roman" pitchFamily="18" charset="0"/>
            </a:endParaRPr>
          </a:p>
          <a:p>
            <a:pPr marL="457200" indent="-457200" algn="ctr">
              <a:defRPr/>
            </a:pPr>
            <a:r>
              <a:rPr kumimoji="1" lang="en-US" sz="1600" baseline="30000" dirty="0">
                <a:latin typeface="Times New Roman" pitchFamily="18" charset="0"/>
              </a:rPr>
              <a:t>2</a:t>
            </a:r>
            <a:r>
              <a:rPr kumimoji="1" lang="en-US" sz="1600" dirty="0">
                <a:latin typeface="Times New Roman" pitchFamily="18" charset="0"/>
              </a:rPr>
              <a:t> </a:t>
            </a:r>
            <a:r>
              <a:rPr kumimoji="1" lang="en-US" sz="1600" dirty="0" err="1">
                <a:latin typeface="Times New Roman" pitchFamily="18" charset="0"/>
              </a:rPr>
              <a:t>Brater</a:t>
            </a:r>
            <a:r>
              <a:rPr kumimoji="1" lang="en-US" sz="1600" dirty="0">
                <a:latin typeface="Times New Roman" pitchFamily="18" charset="0"/>
              </a:rPr>
              <a:t> DC. </a:t>
            </a:r>
            <a:r>
              <a:rPr kumimoji="1" lang="en-US" sz="1600" i="1" dirty="0">
                <a:latin typeface="Times New Roman" pitchFamily="18" charset="0"/>
              </a:rPr>
              <a:t>Drugs.</a:t>
            </a:r>
            <a:r>
              <a:rPr kumimoji="1" lang="en-US" sz="1600" dirty="0">
                <a:latin typeface="Times New Roman" pitchFamily="18" charset="0"/>
              </a:rPr>
              <a:t> 1985;30:427-443.</a:t>
            </a:r>
            <a:endParaRPr lang="en-US" sz="1600" dirty="0">
              <a:latin typeface="Times New Roman" pitchFamily="18" charset="0"/>
            </a:endParaRPr>
          </a:p>
        </p:txBody>
      </p:sp>
    </p:spTree>
    <p:extLst>
      <p:ext uri="{BB962C8B-B14F-4D97-AF65-F5344CB8AC3E}">
        <p14:creationId xmlns:p14="http://schemas.microsoft.com/office/powerpoint/2010/main" val="4089051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l="2931" t="2626"/>
          <a:stretch>
            <a:fillRect/>
          </a:stretch>
        </p:blipFill>
        <p:spPr bwMode="auto">
          <a:xfrm>
            <a:off x="5765800" y="1065214"/>
            <a:ext cx="4630738"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499" name="Text Box 3"/>
          <p:cNvSpPr txBox="1">
            <a:spLocks noChangeArrowheads="1"/>
          </p:cNvSpPr>
          <p:nvPr/>
        </p:nvSpPr>
        <p:spPr bwMode="auto">
          <a:xfrm>
            <a:off x="2217738" y="2139950"/>
            <a:ext cx="3257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800"/>
              <a:t>Proximal Tubule</a:t>
            </a:r>
          </a:p>
          <a:p>
            <a:r>
              <a:rPr lang="en-US" sz="1800">
                <a:solidFill>
                  <a:schemeClr val="tx1"/>
                </a:solidFill>
              </a:rPr>
              <a:t>Carbonic anhydrase inhibitors</a:t>
            </a:r>
          </a:p>
        </p:txBody>
      </p:sp>
      <p:sp>
        <p:nvSpPr>
          <p:cNvPr id="618500" name="Line 4"/>
          <p:cNvSpPr>
            <a:spLocks noChangeShapeType="1"/>
          </p:cNvSpPr>
          <p:nvPr/>
        </p:nvSpPr>
        <p:spPr bwMode="auto">
          <a:xfrm rot="21061504" flipV="1">
            <a:off x="4024313" y="1695451"/>
            <a:ext cx="5016500" cy="169863"/>
          </a:xfrm>
          <a:prstGeom prst="line">
            <a:avLst/>
          </a:prstGeom>
          <a:noFill/>
          <a:ln w="38100">
            <a:solidFill>
              <a:schemeClr val="accent2"/>
            </a:solidFill>
            <a:round/>
            <a:headEnd/>
            <a:tailEnd type="triangle" w="med" len="med"/>
          </a:ln>
          <a:effectLst/>
        </p:spPr>
        <p:txBody>
          <a:bodyPr/>
          <a:lstStyle/>
          <a:p>
            <a:pPr>
              <a:defRPr/>
            </a:pPr>
            <a:endParaRPr lang="en-US">
              <a:latin typeface="Arial" charset="0"/>
            </a:endParaRPr>
          </a:p>
        </p:txBody>
      </p:sp>
      <p:sp>
        <p:nvSpPr>
          <p:cNvPr id="618501" name="Text Box 5"/>
          <p:cNvSpPr txBox="1">
            <a:spLocks noChangeArrowheads="1"/>
          </p:cNvSpPr>
          <p:nvPr/>
        </p:nvSpPr>
        <p:spPr bwMode="auto">
          <a:xfrm>
            <a:off x="1519239" y="4008439"/>
            <a:ext cx="285273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800"/>
              <a:t>Collecting Duct</a:t>
            </a:r>
          </a:p>
          <a:p>
            <a:r>
              <a:rPr lang="en-US" sz="1800">
                <a:solidFill>
                  <a:schemeClr val="tx1"/>
                </a:solidFill>
              </a:rPr>
              <a:t>Vasopressin antagonists</a:t>
            </a:r>
          </a:p>
          <a:p>
            <a:r>
              <a:rPr lang="en-US" sz="1800">
                <a:solidFill>
                  <a:schemeClr val="tx1"/>
                </a:solidFill>
              </a:rPr>
              <a:t>Aldosterone antagonists</a:t>
            </a:r>
          </a:p>
        </p:txBody>
      </p:sp>
      <p:sp>
        <p:nvSpPr>
          <p:cNvPr id="618502" name="Line 6"/>
          <p:cNvSpPr>
            <a:spLocks noChangeShapeType="1"/>
          </p:cNvSpPr>
          <p:nvPr/>
        </p:nvSpPr>
        <p:spPr bwMode="auto">
          <a:xfrm rot="21039641" flipV="1">
            <a:off x="3351214" y="3070225"/>
            <a:ext cx="6867525" cy="592138"/>
          </a:xfrm>
          <a:prstGeom prst="line">
            <a:avLst/>
          </a:prstGeom>
          <a:noFill/>
          <a:ln w="38100">
            <a:solidFill>
              <a:schemeClr val="hlink"/>
            </a:solidFill>
            <a:round/>
            <a:headEnd/>
            <a:tailEnd type="triangle" w="med" len="med"/>
          </a:ln>
          <a:effectLst/>
        </p:spPr>
        <p:txBody>
          <a:bodyPr/>
          <a:lstStyle/>
          <a:p>
            <a:pPr>
              <a:defRPr/>
            </a:pPr>
            <a:endParaRPr lang="en-US">
              <a:latin typeface="Arial" charset="0"/>
            </a:endParaRPr>
          </a:p>
        </p:txBody>
      </p:sp>
      <p:sp>
        <p:nvSpPr>
          <p:cNvPr id="618503" name="Text Box 7"/>
          <p:cNvSpPr txBox="1">
            <a:spLocks noChangeArrowheads="1"/>
          </p:cNvSpPr>
          <p:nvPr/>
        </p:nvSpPr>
        <p:spPr bwMode="auto">
          <a:xfrm>
            <a:off x="1668464" y="3267075"/>
            <a:ext cx="39703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800"/>
              <a:t>Distal Tubule</a:t>
            </a:r>
          </a:p>
          <a:p>
            <a:r>
              <a:rPr lang="en-US" sz="1800">
                <a:solidFill>
                  <a:schemeClr val="tx1"/>
                </a:solidFill>
              </a:rPr>
              <a:t>Thiazide diuretics</a:t>
            </a:r>
          </a:p>
        </p:txBody>
      </p:sp>
      <p:sp>
        <p:nvSpPr>
          <p:cNvPr id="618504" name="Line 8"/>
          <p:cNvSpPr>
            <a:spLocks noChangeShapeType="1"/>
          </p:cNvSpPr>
          <p:nvPr/>
        </p:nvSpPr>
        <p:spPr bwMode="auto">
          <a:xfrm rot="21433753" flipV="1">
            <a:off x="3328988" y="2849564"/>
            <a:ext cx="5435600" cy="477837"/>
          </a:xfrm>
          <a:prstGeom prst="line">
            <a:avLst/>
          </a:prstGeom>
          <a:noFill/>
          <a:ln w="38100">
            <a:solidFill>
              <a:srgbClr val="FF0000"/>
            </a:solidFill>
            <a:round/>
            <a:headEnd/>
            <a:tailEnd type="triangle" w="med" len="med"/>
          </a:ln>
          <a:effectLst/>
        </p:spPr>
        <p:txBody>
          <a:bodyPr/>
          <a:lstStyle/>
          <a:p>
            <a:pPr>
              <a:defRPr/>
            </a:pPr>
            <a:endParaRPr lang="en-US">
              <a:latin typeface="Arial" charset="0"/>
            </a:endParaRPr>
          </a:p>
        </p:txBody>
      </p:sp>
      <p:sp>
        <p:nvSpPr>
          <p:cNvPr id="618505" name="Rectangle 9"/>
          <p:cNvSpPr>
            <a:spLocks noGrp="1" noChangeArrowheads="1"/>
          </p:cNvSpPr>
          <p:nvPr>
            <p:ph type="title"/>
          </p:nvPr>
        </p:nvSpPr>
        <p:spPr>
          <a:xfrm>
            <a:off x="4867204" y="387907"/>
            <a:ext cx="6179551" cy="557315"/>
          </a:xfrm>
        </p:spPr>
        <p:txBody>
          <a:bodyPr>
            <a:normAutofit/>
          </a:bodyPr>
          <a:lstStyle/>
          <a:p>
            <a:pPr>
              <a:defRPr/>
            </a:pPr>
            <a:r>
              <a:rPr lang="en-US" sz="2800" dirty="0"/>
              <a:t>Location of Diuretic Action </a:t>
            </a:r>
          </a:p>
        </p:txBody>
      </p:sp>
      <p:sp>
        <p:nvSpPr>
          <p:cNvPr id="618506" name="Text Box 10"/>
          <p:cNvSpPr txBox="1">
            <a:spLocks noChangeArrowheads="1"/>
          </p:cNvSpPr>
          <p:nvPr/>
        </p:nvSpPr>
        <p:spPr bwMode="auto">
          <a:xfrm>
            <a:off x="1346200" y="4926013"/>
            <a:ext cx="3521004" cy="646331"/>
          </a:xfrm>
          <a:prstGeom prst="rect">
            <a:avLst/>
          </a:prstGeom>
          <a:noFill/>
          <a:ln w="9525">
            <a:noFill/>
            <a:miter lim="800000"/>
            <a:headEnd/>
            <a:tailEnd/>
          </a:ln>
          <a:effectLst/>
        </p:spPr>
        <p:txBody>
          <a:bodyPr wrap="none">
            <a:spAutoFit/>
          </a:bodyPr>
          <a:lstStyle/>
          <a:p>
            <a:pPr>
              <a:defRPr/>
            </a:pPr>
            <a:r>
              <a:rPr lang="en-US" dirty="0">
                <a:latin typeface="Arial" charset="0"/>
              </a:rPr>
              <a:t>Ascending limb of Loop of </a:t>
            </a:r>
            <a:r>
              <a:rPr lang="en-US" dirty="0" err="1">
                <a:latin typeface="Arial" charset="0"/>
              </a:rPr>
              <a:t>Henle</a:t>
            </a:r>
            <a:endParaRPr lang="en-US" dirty="0">
              <a:latin typeface="Arial" charset="0"/>
            </a:endParaRPr>
          </a:p>
          <a:p>
            <a:pPr>
              <a:defRPr/>
            </a:pPr>
            <a:r>
              <a:rPr lang="en-US" dirty="0">
                <a:solidFill>
                  <a:schemeClr val="accent2">
                    <a:lumMod val="75000"/>
                  </a:schemeClr>
                </a:solidFill>
                <a:latin typeface="Arial" charset="0"/>
              </a:rPr>
              <a:t>Loop diuretics</a:t>
            </a:r>
          </a:p>
        </p:txBody>
      </p:sp>
      <p:sp>
        <p:nvSpPr>
          <p:cNvPr id="618507" name="Line 11"/>
          <p:cNvSpPr>
            <a:spLocks noChangeShapeType="1"/>
          </p:cNvSpPr>
          <p:nvPr/>
        </p:nvSpPr>
        <p:spPr bwMode="auto">
          <a:xfrm rot="21433753" flipV="1">
            <a:off x="4767264" y="4278314"/>
            <a:ext cx="4746625" cy="649287"/>
          </a:xfrm>
          <a:prstGeom prst="line">
            <a:avLst/>
          </a:prstGeom>
          <a:noFill/>
          <a:ln w="38100">
            <a:solidFill>
              <a:srgbClr val="FF0000"/>
            </a:solidFill>
            <a:round/>
            <a:headEnd/>
            <a:tailEnd type="triangle" w="med" len="med"/>
          </a:ln>
          <a:effectLst/>
        </p:spPr>
        <p:txBody>
          <a:bodyPr/>
          <a:lstStyle/>
          <a:p>
            <a:pPr>
              <a:defRPr/>
            </a:pPr>
            <a:endParaRPr lang="en-US">
              <a:latin typeface="Arial" charset="0"/>
            </a:endParaRPr>
          </a:p>
        </p:txBody>
      </p:sp>
    </p:spTree>
    <p:extLst>
      <p:ext uri="{BB962C8B-B14F-4D97-AF65-F5344CB8AC3E}">
        <p14:creationId xmlns:p14="http://schemas.microsoft.com/office/powerpoint/2010/main" val="1358822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84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850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85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850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850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850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85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8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499" grpId="0"/>
      <p:bldP spid="618501" grpId="0"/>
      <p:bldP spid="618503" grpId="0"/>
      <p:bldP spid="61850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5A9D9-9C02-D367-533B-00775BE3C798}"/>
              </a:ext>
            </a:extLst>
          </p:cNvPr>
          <p:cNvSpPr>
            <a:spLocks noGrp="1"/>
          </p:cNvSpPr>
          <p:nvPr>
            <p:ph type="title"/>
          </p:nvPr>
        </p:nvSpPr>
        <p:spPr/>
        <p:txBody>
          <a:bodyPr/>
          <a:lstStyle/>
          <a:p>
            <a:r>
              <a:rPr lang="en-US" dirty="0"/>
              <a:t>What is in this Slide Set</a:t>
            </a:r>
          </a:p>
        </p:txBody>
      </p:sp>
      <p:sp>
        <p:nvSpPr>
          <p:cNvPr id="3" name="Content Placeholder 2">
            <a:extLst>
              <a:ext uri="{FF2B5EF4-FFF2-40B4-BE49-F238E27FC236}">
                <a16:creationId xmlns:a16="http://schemas.microsoft.com/office/drawing/2014/main" id="{EE2E83FA-5299-A784-24B8-8EE97C5C531E}"/>
              </a:ext>
            </a:extLst>
          </p:cNvPr>
          <p:cNvSpPr>
            <a:spLocks noGrp="1"/>
          </p:cNvSpPr>
          <p:nvPr>
            <p:ph idx="1"/>
          </p:nvPr>
        </p:nvSpPr>
        <p:spPr/>
        <p:txBody>
          <a:bodyPr/>
          <a:lstStyle/>
          <a:p>
            <a:r>
              <a:rPr lang="en-US" dirty="0"/>
              <a:t>Part 1:  What is Heart Failure</a:t>
            </a:r>
          </a:p>
          <a:p>
            <a:r>
              <a:rPr lang="en-US" dirty="0"/>
              <a:t>Part 2:  Baseline Treatment of Heart Failure</a:t>
            </a:r>
          </a:p>
          <a:p>
            <a:r>
              <a:rPr lang="en-US" dirty="0"/>
              <a:t>Part 3:  New Therapies of Heart Failure</a:t>
            </a:r>
          </a:p>
          <a:p>
            <a:r>
              <a:rPr lang="en-US" dirty="0"/>
              <a:t>Part 4:  Nonmedical therapies of heart failure (ICD, CRT-D)</a:t>
            </a:r>
          </a:p>
          <a:p>
            <a:r>
              <a:rPr lang="en-US" dirty="0"/>
              <a:t>Part 5:  Advanced therapies </a:t>
            </a:r>
          </a:p>
        </p:txBody>
      </p:sp>
    </p:spTree>
    <p:extLst>
      <p:ext uri="{BB962C8B-B14F-4D97-AF65-F5344CB8AC3E}">
        <p14:creationId xmlns:p14="http://schemas.microsoft.com/office/powerpoint/2010/main" val="1779896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438" y="873125"/>
            <a:ext cx="8596668" cy="1320800"/>
          </a:xfrm>
        </p:spPr>
        <p:txBody>
          <a:bodyPr/>
          <a:lstStyle/>
          <a:p>
            <a:r>
              <a:rPr lang="en-US" dirty="0"/>
              <a:t>Digoxin</a:t>
            </a:r>
          </a:p>
        </p:txBody>
      </p:sp>
      <p:pic>
        <p:nvPicPr>
          <p:cNvPr id="7" name="Content Placeholder 6"/>
          <p:cNvPicPr>
            <a:picLocks noGrp="1" noChangeAspect="1"/>
          </p:cNvPicPr>
          <p:nvPr>
            <p:ph idx="1"/>
          </p:nvPr>
        </p:nvPicPr>
        <p:blipFill>
          <a:blip r:embed="rId2"/>
          <a:stretch>
            <a:fillRect/>
          </a:stretch>
        </p:blipFill>
        <p:spPr>
          <a:xfrm>
            <a:off x="4083843" y="2193925"/>
            <a:ext cx="4024313" cy="4024313"/>
          </a:xfrm>
        </p:spPr>
      </p:pic>
    </p:spTree>
    <p:extLst>
      <p:ext uri="{BB962C8B-B14F-4D97-AF65-F5344CB8AC3E}">
        <p14:creationId xmlns:p14="http://schemas.microsoft.com/office/powerpoint/2010/main" val="2050604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2" name="Rectangle 4"/>
          <p:cNvSpPr>
            <a:spLocks noGrp="1" noChangeArrowheads="1"/>
          </p:cNvSpPr>
          <p:nvPr>
            <p:ph type="title"/>
          </p:nvPr>
        </p:nvSpPr>
        <p:spPr>
          <a:xfrm>
            <a:off x="621329" y="366712"/>
            <a:ext cx="11570671" cy="1320800"/>
          </a:xfrm>
        </p:spPr>
        <p:txBody>
          <a:bodyPr>
            <a:normAutofit/>
          </a:bodyPr>
          <a:lstStyle/>
          <a:p>
            <a:pPr>
              <a:defRPr/>
            </a:pPr>
            <a:r>
              <a:rPr lang="en-US" sz="2800" dirty="0"/>
              <a:t>Digitalis and the Treatment of Cardiac Dropsy</a:t>
            </a:r>
          </a:p>
        </p:txBody>
      </p:sp>
      <p:sp>
        <p:nvSpPr>
          <p:cNvPr id="652298" name="Rectangle 10"/>
          <p:cNvSpPr>
            <a:spLocks noChangeArrowheads="1"/>
          </p:cNvSpPr>
          <p:nvPr/>
        </p:nvSpPr>
        <p:spPr bwMode="auto">
          <a:xfrm>
            <a:off x="2794000" y="5900739"/>
            <a:ext cx="6604000" cy="581025"/>
          </a:xfrm>
          <a:prstGeom prst="rect">
            <a:avLst/>
          </a:prstGeom>
          <a:noFill/>
          <a:ln w="9525">
            <a:noFill/>
            <a:miter lim="800000"/>
            <a:headEnd/>
            <a:tailEnd/>
          </a:ln>
          <a:effectLst/>
        </p:spPr>
        <p:txBody>
          <a:bodyPr wrap="none" anchor="ctr">
            <a:spAutoFit/>
          </a:bodyPr>
          <a:lstStyle/>
          <a:p>
            <a:pPr algn="ctr">
              <a:defRPr/>
            </a:pPr>
            <a:r>
              <a:rPr lang="en-US" sz="1600" dirty="0">
                <a:latin typeface="Arial" charset="0"/>
              </a:rPr>
              <a:t>Withering W “An account of the foxglove and some of its medical uses; </a:t>
            </a:r>
          </a:p>
          <a:p>
            <a:pPr algn="ctr">
              <a:defRPr/>
            </a:pPr>
            <a:r>
              <a:rPr lang="en-US" sz="1600" dirty="0">
                <a:latin typeface="Arial" charset="0"/>
              </a:rPr>
              <a:t>with practical remarks on the dropsy, and some other diseases,” 1785</a:t>
            </a:r>
          </a:p>
        </p:txBody>
      </p:sp>
      <p:grpSp>
        <p:nvGrpSpPr>
          <p:cNvPr id="2" name="Group 28"/>
          <p:cNvGrpSpPr>
            <a:grpSpLocks/>
          </p:cNvGrpSpPr>
          <p:nvPr/>
        </p:nvGrpSpPr>
        <p:grpSpPr bwMode="auto">
          <a:xfrm>
            <a:off x="1592264" y="1281113"/>
            <a:ext cx="2765425" cy="4405312"/>
            <a:chOff x="213" y="807"/>
            <a:chExt cx="1742" cy="2775"/>
          </a:xfrm>
        </p:grpSpPr>
        <p:pic>
          <p:nvPicPr>
            <p:cNvPr id="12299" name="Picture 6" descr="File:William Witherin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 y="807"/>
              <a:ext cx="1742" cy="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2297" name="Rectangle 9"/>
            <p:cNvSpPr>
              <a:spLocks noChangeArrowheads="1"/>
            </p:cNvSpPr>
            <p:nvPr/>
          </p:nvSpPr>
          <p:spPr bwMode="auto">
            <a:xfrm>
              <a:off x="279" y="3140"/>
              <a:ext cx="1610" cy="442"/>
            </a:xfrm>
            <a:prstGeom prst="rect">
              <a:avLst/>
            </a:prstGeom>
            <a:noFill/>
            <a:ln w="9525">
              <a:noFill/>
              <a:miter lim="800000"/>
              <a:headEnd/>
              <a:tailEnd/>
            </a:ln>
            <a:effectLst/>
          </p:spPr>
          <p:txBody>
            <a:bodyPr wrap="none" anchor="ctr">
              <a:spAutoFit/>
            </a:bodyPr>
            <a:lstStyle/>
            <a:p>
              <a:pPr algn="ctr">
                <a:defRPr/>
              </a:pPr>
              <a:r>
                <a:rPr lang="en-US" sz="2000" dirty="0">
                  <a:latin typeface="Arial" charset="0"/>
                </a:rPr>
                <a:t>Dr. William Withering</a:t>
              </a:r>
            </a:p>
            <a:p>
              <a:pPr algn="ctr">
                <a:defRPr/>
              </a:pPr>
              <a:r>
                <a:rPr lang="en-US" sz="2000" dirty="0">
                  <a:latin typeface="Arial" charset="0"/>
                </a:rPr>
                <a:t>1741 - 1799 </a:t>
              </a:r>
            </a:p>
          </p:txBody>
        </p:sp>
      </p:grpSp>
      <p:grpSp>
        <p:nvGrpSpPr>
          <p:cNvPr id="3" name="Group 16"/>
          <p:cNvGrpSpPr>
            <a:grpSpLocks/>
          </p:cNvGrpSpPr>
          <p:nvPr/>
        </p:nvGrpSpPr>
        <p:grpSpPr bwMode="auto">
          <a:xfrm>
            <a:off x="8269288" y="1281114"/>
            <a:ext cx="2330450" cy="4422775"/>
            <a:chOff x="4089" y="884"/>
            <a:chExt cx="1468" cy="2786"/>
          </a:xfrm>
        </p:grpSpPr>
        <p:pic>
          <p:nvPicPr>
            <p:cNvPr id="12297" name="Picture 12" descr="Withering, William (1741-1799). An Account of the foxglove, and some of its medical uses, Birmingham, 1785.">
              <a:hlinkClick r:id="rId4" tooltip="witheringfoxglovesm21.jpg"/>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 y="884"/>
              <a:ext cx="1368" cy="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2301" name="Text Box 13"/>
            <p:cNvSpPr txBox="1">
              <a:spLocks noChangeArrowheads="1"/>
            </p:cNvSpPr>
            <p:nvPr/>
          </p:nvSpPr>
          <p:spPr bwMode="auto">
            <a:xfrm>
              <a:off x="4089" y="3228"/>
              <a:ext cx="1468" cy="442"/>
            </a:xfrm>
            <a:prstGeom prst="rect">
              <a:avLst/>
            </a:prstGeom>
            <a:noFill/>
            <a:ln w="9525">
              <a:noFill/>
              <a:miter lim="800000"/>
              <a:headEnd/>
              <a:tailEnd/>
            </a:ln>
            <a:effectLst/>
          </p:spPr>
          <p:txBody>
            <a:bodyPr wrap="none">
              <a:spAutoFit/>
            </a:bodyPr>
            <a:lstStyle/>
            <a:p>
              <a:pPr algn="ctr">
                <a:defRPr/>
              </a:pPr>
              <a:r>
                <a:rPr lang="en-US" sz="2000" dirty="0">
                  <a:latin typeface="Arial" charset="0"/>
                </a:rPr>
                <a:t>Foxglove </a:t>
              </a:r>
            </a:p>
            <a:p>
              <a:pPr algn="ctr">
                <a:defRPr/>
              </a:pPr>
              <a:r>
                <a:rPr lang="en-US" sz="2000" dirty="0">
                  <a:latin typeface="Arial" charset="0"/>
                </a:rPr>
                <a:t>(Digitalis </a:t>
              </a:r>
              <a:r>
                <a:rPr lang="en-US" sz="2000" dirty="0" err="1">
                  <a:latin typeface="Arial" charset="0"/>
                </a:rPr>
                <a:t>purpurea</a:t>
              </a:r>
              <a:r>
                <a:rPr lang="en-US" sz="2000" dirty="0">
                  <a:latin typeface="Arial" charset="0"/>
                </a:rPr>
                <a:t>)</a:t>
              </a:r>
            </a:p>
          </p:txBody>
        </p:sp>
      </p:grpSp>
      <p:grpSp>
        <p:nvGrpSpPr>
          <p:cNvPr id="4" name="Group 29"/>
          <p:cNvGrpSpPr>
            <a:grpSpLocks/>
          </p:cNvGrpSpPr>
          <p:nvPr/>
        </p:nvGrpSpPr>
        <p:grpSpPr bwMode="auto">
          <a:xfrm>
            <a:off x="4919664" y="1281114"/>
            <a:ext cx="2784475" cy="4433887"/>
            <a:chOff x="2327" y="858"/>
            <a:chExt cx="1754" cy="2793"/>
          </a:xfrm>
        </p:grpSpPr>
        <p:pic>
          <p:nvPicPr>
            <p:cNvPr id="12295" name="Picture 26" descr="Drops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 y="858"/>
              <a:ext cx="1754" cy="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2315" name="Text Box 27"/>
            <p:cNvSpPr txBox="1">
              <a:spLocks noChangeArrowheads="1"/>
            </p:cNvSpPr>
            <p:nvPr/>
          </p:nvSpPr>
          <p:spPr bwMode="auto">
            <a:xfrm>
              <a:off x="2428" y="3205"/>
              <a:ext cx="1569" cy="446"/>
            </a:xfrm>
            <a:prstGeom prst="rect">
              <a:avLst/>
            </a:prstGeom>
            <a:noFill/>
            <a:ln w="9525">
              <a:noFill/>
              <a:miter lim="800000"/>
              <a:headEnd/>
              <a:tailEnd/>
            </a:ln>
            <a:effectLst/>
          </p:spPr>
          <p:txBody>
            <a:bodyPr wrap="none">
              <a:spAutoFit/>
            </a:bodyPr>
            <a:lstStyle/>
            <a:p>
              <a:pPr>
                <a:defRPr/>
              </a:pPr>
              <a:r>
                <a:rPr lang="en-US" sz="2000" dirty="0">
                  <a:latin typeface="Arial" charset="0"/>
                </a:rPr>
                <a:t>17</a:t>
              </a:r>
              <a:r>
                <a:rPr lang="en-US" sz="2000" baseline="30000" dirty="0">
                  <a:latin typeface="Arial" charset="0"/>
                </a:rPr>
                <a:t>th</a:t>
              </a:r>
              <a:r>
                <a:rPr lang="en-US" sz="2000" dirty="0">
                  <a:latin typeface="Arial" charset="0"/>
                </a:rPr>
                <a:t> Century patient </a:t>
              </a:r>
            </a:p>
            <a:p>
              <a:pPr>
                <a:defRPr/>
              </a:pPr>
              <a:r>
                <a:rPr lang="en-US" sz="2000" dirty="0">
                  <a:latin typeface="Arial" charset="0"/>
                </a:rPr>
                <a:t>with severe  dropsy</a:t>
              </a:r>
            </a:p>
          </p:txBody>
        </p:sp>
      </p:grpSp>
    </p:spTree>
    <p:extLst>
      <p:ext uri="{BB962C8B-B14F-4D97-AF65-F5344CB8AC3E}">
        <p14:creationId xmlns:p14="http://schemas.microsoft.com/office/powerpoint/2010/main" val="2981686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22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29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p:txBody>
          <a:bodyPr>
            <a:normAutofit fontScale="90000"/>
          </a:bodyPr>
          <a:lstStyle/>
          <a:p>
            <a:pPr>
              <a:defRPr/>
            </a:pPr>
            <a:r>
              <a:rPr lang="en-US" dirty="0"/>
              <a:t>Effect of Digoxin Upon Clinical Outcomes in Subjects with Heart Failure</a:t>
            </a:r>
          </a:p>
        </p:txBody>
      </p:sp>
      <p:pic>
        <p:nvPicPr>
          <p:cNvPr id="13315" name="Picture 3" descr="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85" y="2736057"/>
            <a:ext cx="4411663"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252" name="Text Box 4"/>
          <p:cNvSpPr txBox="1">
            <a:spLocks noChangeArrowheads="1"/>
          </p:cNvSpPr>
          <p:nvPr/>
        </p:nvSpPr>
        <p:spPr bwMode="auto">
          <a:xfrm>
            <a:off x="3365500" y="6272213"/>
            <a:ext cx="5684838" cy="336550"/>
          </a:xfrm>
          <a:prstGeom prst="rect">
            <a:avLst/>
          </a:prstGeom>
          <a:noFill/>
          <a:ln w="9525">
            <a:noFill/>
            <a:miter lim="800000"/>
            <a:headEnd/>
            <a:tailEnd/>
          </a:ln>
          <a:effectLst/>
        </p:spPr>
        <p:txBody>
          <a:bodyPr wrap="none">
            <a:spAutoFit/>
          </a:bodyPr>
          <a:lstStyle/>
          <a:p>
            <a:pPr algn="ctr">
              <a:defRPr/>
            </a:pPr>
            <a:r>
              <a:rPr lang="en-US" sz="1600" dirty="0">
                <a:latin typeface="Times New Roman" pitchFamily="18" charset="0"/>
              </a:rPr>
              <a:t>The Digitalis Investigator Group.  N </a:t>
            </a:r>
            <a:r>
              <a:rPr lang="en-US" sz="1600" dirty="0" err="1">
                <a:latin typeface="Times New Roman" pitchFamily="18" charset="0"/>
              </a:rPr>
              <a:t>Eng</a:t>
            </a:r>
            <a:r>
              <a:rPr lang="en-US" sz="1600" dirty="0">
                <a:latin typeface="Times New Roman" pitchFamily="18" charset="0"/>
              </a:rPr>
              <a:t> J Med 1997; 336: 525-33.</a:t>
            </a:r>
          </a:p>
        </p:txBody>
      </p:sp>
      <p:pic>
        <p:nvPicPr>
          <p:cNvPr id="13317" name="Picture 5" descr=" ">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7572" y="2723357"/>
            <a:ext cx="4411662"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descr="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35" y="2729707"/>
            <a:ext cx="4411663"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descr=" ">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522" y="2726532"/>
            <a:ext cx="4411662"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256" name="Text Box 8"/>
          <p:cNvSpPr txBox="1">
            <a:spLocks noChangeArrowheads="1"/>
          </p:cNvSpPr>
          <p:nvPr/>
        </p:nvSpPr>
        <p:spPr bwMode="auto">
          <a:xfrm>
            <a:off x="1343910" y="2175668"/>
            <a:ext cx="2727325" cy="457200"/>
          </a:xfrm>
          <a:prstGeom prst="rect">
            <a:avLst/>
          </a:prstGeom>
          <a:noFill/>
          <a:ln w="9525">
            <a:noFill/>
            <a:miter lim="800000"/>
            <a:headEnd/>
            <a:tailEnd/>
          </a:ln>
          <a:effectLst/>
        </p:spPr>
        <p:txBody>
          <a:bodyPr wrap="none">
            <a:spAutoFit/>
          </a:bodyPr>
          <a:lstStyle/>
          <a:p>
            <a:pPr>
              <a:defRPr/>
            </a:pPr>
            <a:r>
              <a:rPr lang="en-US" sz="2400" dirty="0">
                <a:latin typeface="Arial" charset="0"/>
              </a:rPr>
              <a:t>All Cause Mortality</a:t>
            </a:r>
          </a:p>
        </p:txBody>
      </p:sp>
      <p:sp>
        <p:nvSpPr>
          <p:cNvPr id="565257" name="Text Box 9"/>
          <p:cNvSpPr txBox="1">
            <a:spLocks noChangeArrowheads="1"/>
          </p:cNvSpPr>
          <p:nvPr/>
        </p:nvSpPr>
        <p:spPr bwMode="auto">
          <a:xfrm>
            <a:off x="4985634" y="2175668"/>
            <a:ext cx="4897438" cy="457200"/>
          </a:xfrm>
          <a:prstGeom prst="rect">
            <a:avLst/>
          </a:prstGeom>
          <a:noFill/>
          <a:ln w="9525">
            <a:noFill/>
            <a:miter lim="800000"/>
            <a:headEnd/>
            <a:tailEnd/>
          </a:ln>
          <a:effectLst/>
        </p:spPr>
        <p:txBody>
          <a:bodyPr wrap="none">
            <a:spAutoFit/>
          </a:bodyPr>
          <a:lstStyle/>
          <a:p>
            <a:pPr>
              <a:defRPr/>
            </a:pPr>
            <a:r>
              <a:rPr lang="en-US" sz="2400" dirty="0">
                <a:latin typeface="Arial" charset="0"/>
              </a:rPr>
              <a:t>Death or Hospitalization Due to HF</a:t>
            </a:r>
          </a:p>
        </p:txBody>
      </p:sp>
      <p:sp>
        <p:nvSpPr>
          <p:cNvPr id="565259" name="Rectangle 11"/>
          <p:cNvSpPr>
            <a:spLocks noChangeArrowheads="1"/>
          </p:cNvSpPr>
          <p:nvPr/>
        </p:nvSpPr>
        <p:spPr bwMode="auto">
          <a:xfrm>
            <a:off x="1715385" y="4274343"/>
            <a:ext cx="409575" cy="152400"/>
          </a:xfrm>
          <a:prstGeom prst="rect">
            <a:avLst/>
          </a:prstGeom>
          <a:solidFill>
            <a:schemeClr val="bg1"/>
          </a:solidFill>
          <a:ln w="9525">
            <a:solidFill>
              <a:schemeClr val="bg1"/>
            </a:solidFill>
            <a:miter lim="800000"/>
            <a:headEnd/>
            <a:tailEnd/>
          </a:ln>
          <a:effectLst/>
        </p:spPr>
        <p:txBody>
          <a:bodyPr wrap="none" anchor="ctr"/>
          <a:lstStyle/>
          <a:p>
            <a:pPr>
              <a:defRPr/>
            </a:pPr>
            <a:endParaRPr lang="en-US">
              <a:latin typeface="Arial" charset="0"/>
            </a:endParaRPr>
          </a:p>
        </p:txBody>
      </p:sp>
      <p:sp>
        <p:nvSpPr>
          <p:cNvPr id="565260" name="Rectangle 12"/>
          <p:cNvSpPr>
            <a:spLocks noChangeArrowheads="1"/>
          </p:cNvSpPr>
          <p:nvPr/>
        </p:nvSpPr>
        <p:spPr bwMode="auto">
          <a:xfrm>
            <a:off x="3439410" y="4683918"/>
            <a:ext cx="390525" cy="133350"/>
          </a:xfrm>
          <a:prstGeom prst="rect">
            <a:avLst/>
          </a:prstGeom>
          <a:solidFill>
            <a:schemeClr val="bg1"/>
          </a:solidFill>
          <a:ln w="9525">
            <a:solidFill>
              <a:schemeClr val="bg1"/>
            </a:solidFill>
            <a:miter lim="800000"/>
            <a:headEnd/>
            <a:tailEnd/>
          </a:ln>
          <a:effectLst/>
        </p:spPr>
        <p:txBody>
          <a:bodyPr wrap="none" anchor="ctr"/>
          <a:lstStyle/>
          <a:p>
            <a:pPr>
              <a:defRPr/>
            </a:pPr>
            <a:endParaRPr lang="en-US">
              <a:latin typeface="Arial" charset="0"/>
            </a:endParaRPr>
          </a:p>
        </p:txBody>
      </p:sp>
      <p:sp>
        <p:nvSpPr>
          <p:cNvPr id="565261" name="Rectangle 13"/>
          <p:cNvSpPr>
            <a:spLocks noChangeArrowheads="1"/>
          </p:cNvSpPr>
          <p:nvPr/>
        </p:nvSpPr>
        <p:spPr bwMode="auto">
          <a:xfrm>
            <a:off x="1772534" y="4817269"/>
            <a:ext cx="400050" cy="104775"/>
          </a:xfrm>
          <a:prstGeom prst="rect">
            <a:avLst/>
          </a:prstGeom>
          <a:solidFill>
            <a:schemeClr val="bg1"/>
          </a:solidFill>
          <a:ln w="9525">
            <a:solidFill>
              <a:schemeClr val="bg1"/>
            </a:solidFill>
            <a:miter lim="800000"/>
            <a:headEnd/>
            <a:tailEnd/>
          </a:ln>
          <a:effectLst/>
        </p:spPr>
        <p:txBody>
          <a:bodyPr wrap="none" anchor="ctr"/>
          <a:lstStyle/>
          <a:p>
            <a:pPr>
              <a:defRPr/>
            </a:pPr>
            <a:endParaRPr lang="en-US">
              <a:latin typeface="Arial" charset="0"/>
            </a:endParaRPr>
          </a:p>
        </p:txBody>
      </p:sp>
      <p:sp>
        <p:nvSpPr>
          <p:cNvPr id="565262" name="Text Box 14"/>
          <p:cNvSpPr txBox="1">
            <a:spLocks noChangeArrowheads="1"/>
          </p:cNvSpPr>
          <p:nvPr/>
        </p:nvSpPr>
        <p:spPr bwMode="auto">
          <a:xfrm>
            <a:off x="1299460" y="4018756"/>
            <a:ext cx="1018227" cy="369332"/>
          </a:xfrm>
          <a:prstGeom prst="rect">
            <a:avLst/>
          </a:prstGeom>
          <a:noFill/>
          <a:ln w="9525">
            <a:noFill/>
            <a:miter lim="800000"/>
            <a:headEnd/>
            <a:tailEnd/>
          </a:ln>
          <a:effectLst/>
        </p:spPr>
        <p:txBody>
          <a:bodyPr wrap="none">
            <a:spAutoFit/>
          </a:bodyPr>
          <a:lstStyle/>
          <a:p>
            <a:pPr>
              <a:defRPr/>
            </a:pPr>
            <a:r>
              <a:rPr lang="en-US">
                <a:solidFill>
                  <a:srgbClr val="000000"/>
                </a:solidFill>
                <a:effectLst>
                  <a:outerShdw blurRad="38100" dist="38100" dir="2700000" algn="tl">
                    <a:srgbClr val="FFFFFF"/>
                  </a:outerShdw>
                </a:effectLst>
                <a:latin typeface="Arial" charset="0"/>
              </a:rPr>
              <a:t>Placebo</a:t>
            </a:r>
          </a:p>
        </p:txBody>
      </p:sp>
      <p:sp>
        <p:nvSpPr>
          <p:cNvPr id="565263" name="Text Box 15"/>
          <p:cNvSpPr txBox="1">
            <a:spLocks noChangeArrowheads="1"/>
          </p:cNvSpPr>
          <p:nvPr/>
        </p:nvSpPr>
        <p:spPr bwMode="auto">
          <a:xfrm>
            <a:off x="6042910" y="3904456"/>
            <a:ext cx="1018227" cy="369332"/>
          </a:xfrm>
          <a:prstGeom prst="rect">
            <a:avLst/>
          </a:prstGeom>
          <a:noFill/>
          <a:ln w="9525">
            <a:noFill/>
            <a:miter lim="800000"/>
            <a:headEnd/>
            <a:tailEnd/>
          </a:ln>
          <a:effectLst/>
        </p:spPr>
        <p:txBody>
          <a:bodyPr wrap="none">
            <a:spAutoFit/>
          </a:bodyPr>
          <a:lstStyle/>
          <a:p>
            <a:pPr>
              <a:defRPr/>
            </a:pPr>
            <a:r>
              <a:rPr lang="en-US">
                <a:solidFill>
                  <a:srgbClr val="000000"/>
                </a:solidFill>
                <a:effectLst>
                  <a:outerShdw blurRad="38100" dist="38100" dir="2700000" algn="tl">
                    <a:srgbClr val="FFFFFF"/>
                  </a:outerShdw>
                </a:effectLst>
                <a:latin typeface="Arial" charset="0"/>
              </a:rPr>
              <a:t>Placebo</a:t>
            </a:r>
          </a:p>
        </p:txBody>
      </p:sp>
      <p:sp>
        <p:nvSpPr>
          <p:cNvPr id="565264" name="Text Box 16"/>
          <p:cNvSpPr txBox="1">
            <a:spLocks noChangeArrowheads="1"/>
          </p:cNvSpPr>
          <p:nvPr/>
        </p:nvSpPr>
        <p:spPr bwMode="auto">
          <a:xfrm>
            <a:off x="2042410" y="4628356"/>
            <a:ext cx="954107" cy="369332"/>
          </a:xfrm>
          <a:prstGeom prst="rect">
            <a:avLst/>
          </a:prstGeom>
          <a:noFill/>
          <a:ln w="9525">
            <a:noFill/>
            <a:miter lim="800000"/>
            <a:headEnd/>
            <a:tailEnd/>
          </a:ln>
          <a:effectLst/>
        </p:spPr>
        <p:txBody>
          <a:bodyPr wrap="none">
            <a:spAutoFit/>
          </a:bodyPr>
          <a:lstStyle/>
          <a:p>
            <a:pPr>
              <a:defRPr/>
            </a:pPr>
            <a:r>
              <a:rPr lang="en-US">
                <a:solidFill>
                  <a:srgbClr val="000000"/>
                </a:solidFill>
                <a:effectLst>
                  <a:outerShdw blurRad="38100" dist="38100" dir="2700000" algn="tl">
                    <a:srgbClr val="FFFFFF"/>
                  </a:outerShdw>
                </a:effectLst>
                <a:latin typeface="Arial" charset="0"/>
              </a:rPr>
              <a:t>Digoxin</a:t>
            </a:r>
          </a:p>
        </p:txBody>
      </p:sp>
      <p:sp>
        <p:nvSpPr>
          <p:cNvPr id="565265" name="Text Box 17"/>
          <p:cNvSpPr txBox="1">
            <a:spLocks noChangeArrowheads="1"/>
          </p:cNvSpPr>
          <p:nvPr/>
        </p:nvSpPr>
        <p:spPr bwMode="auto">
          <a:xfrm>
            <a:off x="6423910" y="4971256"/>
            <a:ext cx="954107" cy="369332"/>
          </a:xfrm>
          <a:prstGeom prst="rect">
            <a:avLst/>
          </a:prstGeom>
          <a:noFill/>
          <a:ln w="9525">
            <a:noFill/>
            <a:miter lim="800000"/>
            <a:headEnd/>
            <a:tailEnd/>
          </a:ln>
          <a:effectLst/>
        </p:spPr>
        <p:txBody>
          <a:bodyPr wrap="none">
            <a:spAutoFit/>
          </a:bodyPr>
          <a:lstStyle/>
          <a:p>
            <a:pPr>
              <a:defRPr/>
            </a:pPr>
            <a:r>
              <a:rPr lang="en-US">
                <a:solidFill>
                  <a:srgbClr val="000000"/>
                </a:solidFill>
                <a:effectLst>
                  <a:outerShdw blurRad="38100" dist="38100" dir="2700000" algn="tl">
                    <a:srgbClr val="FFFFFF"/>
                  </a:outerShdw>
                </a:effectLst>
                <a:latin typeface="Arial" charset="0"/>
              </a:rPr>
              <a:t>Digoxin</a:t>
            </a:r>
          </a:p>
        </p:txBody>
      </p:sp>
      <p:sp>
        <p:nvSpPr>
          <p:cNvPr id="565266" name="Text Box 18"/>
          <p:cNvSpPr txBox="1">
            <a:spLocks noChangeArrowheads="1"/>
          </p:cNvSpPr>
          <p:nvPr/>
        </p:nvSpPr>
        <p:spPr bwMode="auto">
          <a:xfrm>
            <a:off x="3501322" y="4048918"/>
            <a:ext cx="1179512" cy="825500"/>
          </a:xfrm>
          <a:prstGeom prst="rect">
            <a:avLst/>
          </a:prstGeom>
          <a:noFill/>
          <a:ln w="9525">
            <a:noFill/>
            <a:miter lim="800000"/>
            <a:headEnd/>
            <a:tailEnd/>
          </a:ln>
          <a:effectLst/>
        </p:spPr>
        <p:txBody>
          <a:bodyPr wrap="none">
            <a:spAutoFit/>
          </a:bodyPr>
          <a:lstStyle/>
          <a:p>
            <a:pPr algn="ctr">
              <a:defRPr/>
            </a:pPr>
            <a:r>
              <a:rPr lang="en-US" sz="1600">
                <a:solidFill>
                  <a:srgbClr val="000000"/>
                </a:solidFill>
                <a:effectLst>
                  <a:outerShdw blurRad="38100" dist="38100" dir="2700000" algn="tl">
                    <a:srgbClr val="FFFFFF"/>
                  </a:outerShdw>
                </a:effectLst>
                <a:latin typeface="Arial" charset="0"/>
              </a:rPr>
              <a:t>RR = 0.99</a:t>
            </a:r>
          </a:p>
          <a:p>
            <a:pPr algn="ctr">
              <a:defRPr/>
            </a:pPr>
            <a:r>
              <a:rPr lang="en-US" sz="1600">
                <a:solidFill>
                  <a:srgbClr val="000000"/>
                </a:solidFill>
                <a:effectLst>
                  <a:outerShdw blurRad="38100" dist="38100" dir="2700000" algn="tl">
                    <a:srgbClr val="FFFFFF"/>
                  </a:outerShdw>
                </a:effectLst>
                <a:latin typeface="Arial" charset="0"/>
              </a:rPr>
              <a:t>(0.91-1.07)</a:t>
            </a:r>
          </a:p>
          <a:p>
            <a:pPr algn="ctr">
              <a:defRPr/>
            </a:pPr>
            <a:r>
              <a:rPr lang="en-US" sz="1600">
                <a:solidFill>
                  <a:srgbClr val="000000"/>
                </a:solidFill>
                <a:effectLst>
                  <a:outerShdw blurRad="38100" dist="38100" dir="2700000" algn="tl">
                    <a:srgbClr val="FFFFFF"/>
                  </a:outerShdw>
                </a:effectLst>
                <a:latin typeface="Arial" charset="0"/>
              </a:rPr>
              <a:t>p = 0.80</a:t>
            </a:r>
          </a:p>
        </p:txBody>
      </p:sp>
      <p:sp>
        <p:nvSpPr>
          <p:cNvPr id="565267" name="Text Box 19"/>
          <p:cNvSpPr txBox="1">
            <a:spLocks noChangeArrowheads="1"/>
          </p:cNvSpPr>
          <p:nvPr/>
        </p:nvSpPr>
        <p:spPr bwMode="auto">
          <a:xfrm>
            <a:off x="8197147" y="4429918"/>
            <a:ext cx="1179512" cy="825500"/>
          </a:xfrm>
          <a:prstGeom prst="rect">
            <a:avLst/>
          </a:prstGeom>
          <a:noFill/>
          <a:ln w="9525">
            <a:noFill/>
            <a:miter lim="800000"/>
            <a:headEnd/>
            <a:tailEnd/>
          </a:ln>
          <a:effectLst/>
        </p:spPr>
        <p:txBody>
          <a:bodyPr wrap="none">
            <a:spAutoFit/>
          </a:bodyPr>
          <a:lstStyle/>
          <a:p>
            <a:pPr algn="ctr">
              <a:defRPr/>
            </a:pPr>
            <a:r>
              <a:rPr lang="en-US" sz="1600">
                <a:solidFill>
                  <a:srgbClr val="000000"/>
                </a:solidFill>
                <a:effectLst>
                  <a:outerShdw blurRad="38100" dist="38100" dir="2700000" algn="tl">
                    <a:srgbClr val="FFFFFF"/>
                  </a:outerShdw>
                </a:effectLst>
                <a:latin typeface="Arial" charset="0"/>
              </a:rPr>
              <a:t>RR = 0.85</a:t>
            </a:r>
          </a:p>
          <a:p>
            <a:pPr algn="ctr">
              <a:defRPr/>
            </a:pPr>
            <a:r>
              <a:rPr lang="en-US" sz="1600">
                <a:solidFill>
                  <a:srgbClr val="000000"/>
                </a:solidFill>
                <a:effectLst>
                  <a:outerShdw blurRad="38100" dist="38100" dir="2700000" algn="tl">
                    <a:srgbClr val="FFFFFF"/>
                  </a:outerShdw>
                </a:effectLst>
                <a:latin typeface="Arial" charset="0"/>
              </a:rPr>
              <a:t>(0.79-0.91)</a:t>
            </a:r>
          </a:p>
          <a:p>
            <a:pPr algn="ctr">
              <a:defRPr/>
            </a:pPr>
            <a:r>
              <a:rPr lang="en-US" sz="1600">
                <a:solidFill>
                  <a:srgbClr val="000000"/>
                </a:solidFill>
                <a:effectLst>
                  <a:outerShdw blurRad="38100" dist="38100" dir="2700000" algn="tl">
                    <a:srgbClr val="FFFFFF"/>
                  </a:outerShdw>
                </a:effectLst>
                <a:latin typeface="Arial" charset="0"/>
              </a:rPr>
              <a:t>p &lt; 0.001</a:t>
            </a:r>
          </a:p>
        </p:txBody>
      </p:sp>
    </p:spTree>
    <p:extLst>
      <p:ext uri="{BB962C8B-B14F-4D97-AF65-F5344CB8AC3E}">
        <p14:creationId xmlns:p14="http://schemas.microsoft.com/office/powerpoint/2010/main" val="853083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230797"/>
            <a:ext cx="8596668" cy="1320800"/>
          </a:xfrm>
        </p:spPr>
        <p:txBody>
          <a:bodyPr/>
          <a:lstStyle/>
          <a:p>
            <a:r>
              <a:rPr lang="en-US" dirty="0"/>
              <a:t>ACE Inhibitors </a:t>
            </a:r>
          </a:p>
        </p:txBody>
      </p:sp>
      <p:pic>
        <p:nvPicPr>
          <p:cNvPr id="3" name="Picture 2"/>
          <p:cNvPicPr>
            <a:picLocks noChangeAspect="1"/>
          </p:cNvPicPr>
          <p:nvPr/>
        </p:nvPicPr>
        <p:blipFill>
          <a:blip r:embed="rId2"/>
          <a:stretch>
            <a:fillRect/>
          </a:stretch>
        </p:blipFill>
        <p:spPr>
          <a:xfrm>
            <a:off x="4610099" y="1711011"/>
            <a:ext cx="4664383" cy="4285651"/>
          </a:xfrm>
          <a:prstGeom prst="rect">
            <a:avLst/>
          </a:prstGeom>
        </p:spPr>
      </p:pic>
    </p:spTree>
    <p:extLst>
      <p:ext uri="{BB962C8B-B14F-4D97-AF65-F5344CB8AC3E}">
        <p14:creationId xmlns:p14="http://schemas.microsoft.com/office/powerpoint/2010/main" val="768429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4718" y="1195388"/>
            <a:ext cx="11067068" cy="5289551"/>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404" name="Rectangle 4"/>
          <p:cNvSpPr>
            <a:spLocks noGrp="1" noChangeArrowheads="1"/>
          </p:cNvSpPr>
          <p:nvPr>
            <p:ph type="title"/>
          </p:nvPr>
        </p:nvSpPr>
        <p:spPr>
          <a:xfrm>
            <a:off x="2745167" y="77789"/>
            <a:ext cx="8596668" cy="1320800"/>
          </a:xfrm>
        </p:spPr>
        <p:txBody>
          <a:bodyPr>
            <a:normAutofit/>
          </a:bodyPr>
          <a:lstStyle/>
          <a:p>
            <a:pPr>
              <a:defRPr/>
            </a:pPr>
            <a:r>
              <a:rPr lang="en-US" sz="2800" dirty="0"/>
              <a:t>ACE Inhibition Improves Survival</a:t>
            </a:r>
          </a:p>
        </p:txBody>
      </p:sp>
      <p:grpSp>
        <p:nvGrpSpPr>
          <p:cNvPr id="25603" name="Group 202"/>
          <p:cNvGrpSpPr>
            <a:grpSpLocks/>
          </p:cNvGrpSpPr>
          <p:nvPr/>
        </p:nvGrpSpPr>
        <p:grpSpPr bwMode="auto">
          <a:xfrm>
            <a:off x="1565276" y="1541464"/>
            <a:ext cx="9674225" cy="4700587"/>
            <a:chOff x="1550" y="1025"/>
            <a:chExt cx="6094" cy="2961"/>
          </a:xfrm>
        </p:grpSpPr>
        <p:grpSp>
          <p:nvGrpSpPr>
            <p:cNvPr id="25611" name="Group 191"/>
            <p:cNvGrpSpPr>
              <a:grpSpLocks/>
            </p:cNvGrpSpPr>
            <p:nvPr/>
          </p:nvGrpSpPr>
          <p:grpSpPr bwMode="auto">
            <a:xfrm>
              <a:off x="4544" y="1033"/>
              <a:ext cx="3100" cy="2945"/>
              <a:chOff x="3092" y="999"/>
              <a:chExt cx="3100" cy="2945"/>
            </a:xfrm>
          </p:grpSpPr>
          <p:grpSp>
            <p:nvGrpSpPr>
              <p:cNvPr id="25652" name="Group 34"/>
              <p:cNvGrpSpPr>
                <a:grpSpLocks/>
              </p:cNvGrpSpPr>
              <p:nvPr/>
            </p:nvGrpSpPr>
            <p:grpSpPr bwMode="auto">
              <a:xfrm>
                <a:off x="3335" y="1086"/>
                <a:ext cx="2749" cy="2670"/>
                <a:chOff x="2355" y="1198"/>
                <a:chExt cx="2701" cy="2670"/>
              </a:xfrm>
            </p:grpSpPr>
            <p:grpSp>
              <p:nvGrpSpPr>
                <p:cNvPr id="25662" name="Group 5"/>
                <p:cNvGrpSpPr>
                  <a:grpSpLocks/>
                </p:cNvGrpSpPr>
                <p:nvPr/>
              </p:nvGrpSpPr>
              <p:grpSpPr bwMode="auto">
                <a:xfrm>
                  <a:off x="2415" y="3413"/>
                  <a:ext cx="2637" cy="455"/>
                  <a:chOff x="2608" y="3317"/>
                  <a:chExt cx="2968" cy="455"/>
                </a:xfrm>
              </p:grpSpPr>
              <p:sp>
                <p:nvSpPr>
                  <p:cNvPr id="486406" name="Line 6"/>
                  <p:cNvSpPr>
                    <a:spLocks noChangeShapeType="1"/>
                  </p:cNvSpPr>
                  <p:nvPr/>
                </p:nvSpPr>
                <p:spPr bwMode="auto">
                  <a:xfrm>
                    <a:off x="2608" y="3501"/>
                    <a:ext cx="0" cy="271"/>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07" name="Line 7"/>
                  <p:cNvSpPr>
                    <a:spLocks noChangeShapeType="1"/>
                  </p:cNvSpPr>
                  <p:nvPr/>
                </p:nvSpPr>
                <p:spPr bwMode="auto">
                  <a:xfrm>
                    <a:off x="3360" y="3317"/>
                    <a:ext cx="0" cy="455"/>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08" name="Line 8"/>
                  <p:cNvSpPr>
                    <a:spLocks noChangeShapeType="1"/>
                  </p:cNvSpPr>
                  <p:nvPr/>
                </p:nvSpPr>
                <p:spPr bwMode="auto">
                  <a:xfrm>
                    <a:off x="4072" y="3413"/>
                    <a:ext cx="0" cy="359"/>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09" name="Line 9"/>
                  <p:cNvSpPr>
                    <a:spLocks noChangeShapeType="1"/>
                  </p:cNvSpPr>
                  <p:nvPr/>
                </p:nvSpPr>
                <p:spPr bwMode="auto">
                  <a:xfrm>
                    <a:off x="4824" y="3405"/>
                    <a:ext cx="0" cy="367"/>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10" name="Line 10"/>
                  <p:cNvSpPr>
                    <a:spLocks noChangeShapeType="1"/>
                  </p:cNvSpPr>
                  <p:nvPr/>
                </p:nvSpPr>
                <p:spPr bwMode="auto">
                  <a:xfrm>
                    <a:off x="5576" y="3381"/>
                    <a:ext cx="0" cy="391"/>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grpSp>
            <p:grpSp>
              <p:nvGrpSpPr>
                <p:cNvPr id="25663" name="Group 11"/>
                <p:cNvGrpSpPr>
                  <a:grpSpLocks/>
                </p:cNvGrpSpPr>
                <p:nvPr/>
              </p:nvGrpSpPr>
              <p:grpSpPr bwMode="auto">
                <a:xfrm>
                  <a:off x="2355" y="1208"/>
                  <a:ext cx="297" cy="2584"/>
                  <a:chOff x="2541" y="1112"/>
                  <a:chExt cx="335" cy="2584"/>
                </a:xfrm>
              </p:grpSpPr>
              <p:grpSp>
                <p:nvGrpSpPr>
                  <p:cNvPr id="25673" name="Group 12"/>
                  <p:cNvGrpSpPr>
                    <a:grpSpLocks/>
                  </p:cNvGrpSpPr>
                  <p:nvPr/>
                </p:nvGrpSpPr>
                <p:grpSpPr bwMode="auto">
                  <a:xfrm>
                    <a:off x="2541" y="1112"/>
                    <a:ext cx="303" cy="2584"/>
                    <a:chOff x="2541" y="1112"/>
                    <a:chExt cx="303" cy="2584"/>
                  </a:xfrm>
                </p:grpSpPr>
                <p:sp>
                  <p:nvSpPr>
                    <p:cNvPr id="486413" name="Line 13"/>
                    <p:cNvSpPr>
                      <a:spLocks noChangeShapeType="1"/>
                    </p:cNvSpPr>
                    <p:nvPr/>
                  </p:nvSpPr>
                  <p:spPr bwMode="auto">
                    <a:xfrm flipH="1">
                      <a:off x="2541" y="1112"/>
                      <a:ext cx="237"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14" name="Line 14"/>
                    <p:cNvSpPr>
                      <a:spLocks noChangeShapeType="1"/>
                    </p:cNvSpPr>
                    <p:nvPr/>
                  </p:nvSpPr>
                  <p:spPr bwMode="auto">
                    <a:xfrm flipH="1">
                      <a:off x="2541" y="3696"/>
                      <a:ext cx="191"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15" name="Line 15"/>
                    <p:cNvSpPr>
                      <a:spLocks noChangeShapeType="1"/>
                    </p:cNvSpPr>
                    <p:nvPr/>
                  </p:nvSpPr>
                  <p:spPr bwMode="auto">
                    <a:xfrm flipH="1">
                      <a:off x="2541" y="1992"/>
                      <a:ext cx="303"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grpSp>
              <p:sp>
                <p:nvSpPr>
                  <p:cNvPr id="486416" name="Line 16"/>
                  <p:cNvSpPr>
                    <a:spLocks noChangeShapeType="1"/>
                  </p:cNvSpPr>
                  <p:nvPr/>
                </p:nvSpPr>
                <p:spPr bwMode="auto">
                  <a:xfrm flipH="1">
                    <a:off x="2541" y="2840"/>
                    <a:ext cx="335"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grpSp>
            <p:sp>
              <p:nvSpPr>
                <p:cNvPr id="486417" name="Rectangle 17"/>
                <p:cNvSpPr>
                  <a:spLocks noChangeArrowheads="1"/>
                </p:cNvSpPr>
                <p:nvPr/>
              </p:nvSpPr>
              <p:spPr bwMode="auto">
                <a:xfrm>
                  <a:off x="2419" y="1198"/>
                  <a:ext cx="2637" cy="2592"/>
                </a:xfrm>
                <a:prstGeom prst="rect">
                  <a:avLst/>
                </a:prstGeom>
                <a:solidFill>
                  <a:schemeClr val="accent1">
                    <a:lumMod val="50000"/>
                  </a:schemeClr>
                </a:solidFill>
                <a:ln w="12700">
                  <a:solidFill>
                    <a:srgbClr val="FFFFFF"/>
                  </a:solidFill>
                  <a:miter lim="800000"/>
                  <a:headEnd/>
                  <a:tailEnd/>
                </a:ln>
                <a:effectLst>
                  <a:outerShdw dist="35921" dir="2700000" algn="ctr" rotWithShape="0">
                    <a:schemeClr val="tx1"/>
                  </a:outerShdw>
                </a:effectLst>
              </p:spPr>
              <p:txBody>
                <a:bodyPr wrap="none" anchor="ctr"/>
                <a:lstStyle/>
                <a:p>
                  <a:pPr algn="ctr">
                    <a:defRPr/>
                  </a:pPr>
                  <a:endParaRPr lang="en-US" sz="2400">
                    <a:solidFill>
                      <a:schemeClr val="accent1">
                        <a:lumMod val="75000"/>
                      </a:schemeClr>
                    </a:solidFill>
                    <a:effectLst>
                      <a:outerShdw blurRad="38100" dist="38100" dir="2700000" algn="tl">
                        <a:srgbClr val="000000"/>
                      </a:outerShdw>
                    </a:effectLst>
                    <a:latin typeface="Arial" charset="0"/>
                  </a:endParaRPr>
                </a:p>
              </p:txBody>
            </p:sp>
            <p:sp>
              <p:nvSpPr>
                <p:cNvPr id="486418" name="Freeform 18"/>
                <p:cNvSpPr>
                  <a:spLocks/>
                </p:cNvSpPr>
                <p:nvPr/>
              </p:nvSpPr>
              <p:spPr bwMode="auto">
                <a:xfrm>
                  <a:off x="2436" y="1712"/>
                  <a:ext cx="2583" cy="2057"/>
                </a:xfrm>
                <a:custGeom>
                  <a:avLst/>
                  <a:gdLst/>
                  <a:ahLst/>
                  <a:cxnLst>
                    <a:cxn ang="0">
                      <a:pos x="0" y="2056"/>
                    </a:cxn>
                    <a:cxn ang="0">
                      <a:pos x="16" y="1992"/>
                    </a:cxn>
                    <a:cxn ang="0">
                      <a:pos x="32" y="1896"/>
                    </a:cxn>
                    <a:cxn ang="0">
                      <a:pos x="56" y="1776"/>
                    </a:cxn>
                    <a:cxn ang="0">
                      <a:pos x="96" y="1696"/>
                    </a:cxn>
                    <a:cxn ang="0">
                      <a:pos x="128" y="1624"/>
                    </a:cxn>
                    <a:cxn ang="0">
                      <a:pos x="184" y="1552"/>
                    </a:cxn>
                    <a:cxn ang="0">
                      <a:pos x="256" y="1472"/>
                    </a:cxn>
                    <a:cxn ang="0">
                      <a:pos x="352" y="1392"/>
                    </a:cxn>
                    <a:cxn ang="0">
                      <a:pos x="552" y="1232"/>
                    </a:cxn>
                    <a:cxn ang="0">
                      <a:pos x="680" y="1168"/>
                    </a:cxn>
                    <a:cxn ang="0">
                      <a:pos x="912" y="1056"/>
                    </a:cxn>
                    <a:cxn ang="0">
                      <a:pos x="1064" y="976"/>
                    </a:cxn>
                    <a:cxn ang="0">
                      <a:pos x="1192" y="888"/>
                    </a:cxn>
                    <a:cxn ang="0">
                      <a:pos x="1360" y="840"/>
                    </a:cxn>
                    <a:cxn ang="0">
                      <a:pos x="1480" y="744"/>
                    </a:cxn>
                    <a:cxn ang="0">
                      <a:pos x="1584" y="720"/>
                    </a:cxn>
                    <a:cxn ang="0">
                      <a:pos x="1800" y="576"/>
                    </a:cxn>
                    <a:cxn ang="0">
                      <a:pos x="2000" y="552"/>
                    </a:cxn>
                    <a:cxn ang="0">
                      <a:pos x="2224" y="424"/>
                    </a:cxn>
                    <a:cxn ang="0">
                      <a:pos x="2432" y="272"/>
                    </a:cxn>
                    <a:cxn ang="0">
                      <a:pos x="2552" y="224"/>
                    </a:cxn>
                    <a:cxn ang="0">
                      <a:pos x="2568" y="224"/>
                    </a:cxn>
                    <a:cxn ang="0">
                      <a:pos x="2600" y="168"/>
                    </a:cxn>
                    <a:cxn ang="0">
                      <a:pos x="2672" y="144"/>
                    </a:cxn>
                    <a:cxn ang="0">
                      <a:pos x="2784" y="72"/>
                    </a:cxn>
                    <a:cxn ang="0">
                      <a:pos x="2904" y="0"/>
                    </a:cxn>
                  </a:cxnLst>
                  <a:rect l="0" t="0" r="r" b="b"/>
                  <a:pathLst>
                    <a:path w="2905" h="2057">
                      <a:moveTo>
                        <a:pt x="0" y="2056"/>
                      </a:moveTo>
                      <a:lnTo>
                        <a:pt x="16" y="1992"/>
                      </a:lnTo>
                      <a:lnTo>
                        <a:pt x="32" y="1896"/>
                      </a:lnTo>
                      <a:lnTo>
                        <a:pt x="56" y="1776"/>
                      </a:lnTo>
                      <a:lnTo>
                        <a:pt x="96" y="1696"/>
                      </a:lnTo>
                      <a:lnTo>
                        <a:pt x="128" y="1624"/>
                      </a:lnTo>
                      <a:lnTo>
                        <a:pt x="184" y="1552"/>
                      </a:lnTo>
                      <a:lnTo>
                        <a:pt x="256" y="1472"/>
                      </a:lnTo>
                      <a:lnTo>
                        <a:pt x="352" y="1392"/>
                      </a:lnTo>
                      <a:lnTo>
                        <a:pt x="552" y="1232"/>
                      </a:lnTo>
                      <a:lnTo>
                        <a:pt x="680" y="1168"/>
                      </a:lnTo>
                      <a:lnTo>
                        <a:pt x="912" y="1056"/>
                      </a:lnTo>
                      <a:lnTo>
                        <a:pt x="1064" y="976"/>
                      </a:lnTo>
                      <a:lnTo>
                        <a:pt x="1192" y="888"/>
                      </a:lnTo>
                      <a:lnTo>
                        <a:pt x="1360" y="840"/>
                      </a:lnTo>
                      <a:lnTo>
                        <a:pt x="1480" y="744"/>
                      </a:lnTo>
                      <a:lnTo>
                        <a:pt x="1584" y="720"/>
                      </a:lnTo>
                      <a:lnTo>
                        <a:pt x="1800" y="576"/>
                      </a:lnTo>
                      <a:lnTo>
                        <a:pt x="2000" y="552"/>
                      </a:lnTo>
                      <a:lnTo>
                        <a:pt x="2224" y="424"/>
                      </a:lnTo>
                      <a:lnTo>
                        <a:pt x="2432" y="272"/>
                      </a:lnTo>
                      <a:lnTo>
                        <a:pt x="2552" y="224"/>
                      </a:lnTo>
                      <a:lnTo>
                        <a:pt x="2568" y="224"/>
                      </a:lnTo>
                      <a:lnTo>
                        <a:pt x="2600" y="168"/>
                      </a:lnTo>
                      <a:lnTo>
                        <a:pt x="2672" y="144"/>
                      </a:lnTo>
                      <a:lnTo>
                        <a:pt x="2784" y="72"/>
                      </a:lnTo>
                      <a:lnTo>
                        <a:pt x="2904" y="0"/>
                      </a:lnTo>
                    </a:path>
                  </a:pathLst>
                </a:custGeom>
                <a:noFill/>
                <a:ln w="25400" cap="rnd" cmpd="sng">
                  <a:solidFill>
                    <a:srgbClr val="FFFF00"/>
                  </a:solidFill>
                  <a:prstDash val="solid"/>
                  <a:round/>
                  <a:headEnd type="none" w="sm" len="sm"/>
                  <a:tailEnd type="none" w="sm" len="sm"/>
                </a:ln>
                <a:effectLst>
                  <a:outerShdw dist="35921" dir="2700000" algn="ctr" rotWithShape="0">
                    <a:schemeClr val="tx1"/>
                  </a:outerShdw>
                </a:effectLst>
              </p:spPr>
              <p:txBody>
                <a:bodyPr/>
                <a:lstStyle/>
                <a:p>
                  <a:pPr>
                    <a:defRPr/>
                  </a:pPr>
                  <a:endParaRPr lang="en-US">
                    <a:latin typeface="Arial" charset="0"/>
                  </a:endParaRPr>
                </a:p>
              </p:txBody>
            </p:sp>
            <p:grpSp>
              <p:nvGrpSpPr>
                <p:cNvPr id="25666" name="Group 19"/>
                <p:cNvGrpSpPr>
                  <a:grpSpLocks/>
                </p:cNvGrpSpPr>
                <p:nvPr/>
              </p:nvGrpSpPr>
              <p:grpSpPr bwMode="auto">
                <a:xfrm>
                  <a:off x="2421" y="1352"/>
                  <a:ext cx="2562" cy="2401"/>
                  <a:chOff x="2616" y="1256"/>
                  <a:chExt cx="2881" cy="2401"/>
                </a:xfrm>
              </p:grpSpPr>
              <p:sp>
                <p:nvSpPr>
                  <p:cNvPr id="486420" name="Freeform 20"/>
                  <p:cNvSpPr>
                    <a:spLocks/>
                  </p:cNvSpPr>
                  <p:nvPr/>
                </p:nvSpPr>
                <p:spPr bwMode="auto">
                  <a:xfrm>
                    <a:off x="3536" y="1256"/>
                    <a:ext cx="1961" cy="1209"/>
                  </a:xfrm>
                  <a:custGeom>
                    <a:avLst/>
                    <a:gdLst/>
                    <a:ahLst/>
                    <a:cxnLst>
                      <a:cxn ang="0">
                        <a:pos x="1960" y="0"/>
                      </a:cxn>
                      <a:cxn ang="0">
                        <a:pos x="1824" y="32"/>
                      </a:cxn>
                      <a:cxn ang="0">
                        <a:pos x="1760" y="184"/>
                      </a:cxn>
                      <a:cxn ang="0">
                        <a:pos x="1600" y="184"/>
                      </a:cxn>
                      <a:cxn ang="0">
                        <a:pos x="1456" y="360"/>
                      </a:cxn>
                      <a:cxn ang="0">
                        <a:pos x="1256" y="528"/>
                      </a:cxn>
                      <a:cxn ang="0">
                        <a:pos x="1040" y="560"/>
                      </a:cxn>
                      <a:cxn ang="0">
                        <a:pos x="872" y="704"/>
                      </a:cxn>
                      <a:cxn ang="0">
                        <a:pos x="824" y="704"/>
                      </a:cxn>
                      <a:cxn ang="0">
                        <a:pos x="656" y="864"/>
                      </a:cxn>
                      <a:cxn ang="0">
                        <a:pos x="560" y="880"/>
                      </a:cxn>
                      <a:cxn ang="0">
                        <a:pos x="408" y="992"/>
                      </a:cxn>
                      <a:cxn ang="0">
                        <a:pos x="320" y="1024"/>
                      </a:cxn>
                      <a:cxn ang="0">
                        <a:pos x="0" y="1208"/>
                      </a:cxn>
                    </a:cxnLst>
                    <a:rect l="0" t="0" r="r" b="b"/>
                    <a:pathLst>
                      <a:path w="1961" h="1209">
                        <a:moveTo>
                          <a:pt x="1960" y="0"/>
                        </a:moveTo>
                        <a:lnTo>
                          <a:pt x="1824" y="32"/>
                        </a:lnTo>
                        <a:lnTo>
                          <a:pt x="1760" y="184"/>
                        </a:lnTo>
                        <a:lnTo>
                          <a:pt x="1600" y="184"/>
                        </a:lnTo>
                        <a:lnTo>
                          <a:pt x="1456" y="360"/>
                        </a:lnTo>
                        <a:lnTo>
                          <a:pt x="1256" y="528"/>
                        </a:lnTo>
                        <a:lnTo>
                          <a:pt x="1040" y="560"/>
                        </a:lnTo>
                        <a:lnTo>
                          <a:pt x="872" y="704"/>
                        </a:lnTo>
                        <a:lnTo>
                          <a:pt x="824" y="704"/>
                        </a:lnTo>
                        <a:lnTo>
                          <a:pt x="656" y="864"/>
                        </a:lnTo>
                        <a:lnTo>
                          <a:pt x="560" y="880"/>
                        </a:lnTo>
                        <a:lnTo>
                          <a:pt x="408" y="992"/>
                        </a:lnTo>
                        <a:lnTo>
                          <a:pt x="320" y="1024"/>
                        </a:lnTo>
                        <a:lnTo>
                          <a:pt x="0" y="1208"/>
                        </a:lnTo>
                      </a:path>
                    </a:pathLst>
                  </a:custGeom>
                  <a:noFill/>
                  <a:ln w="25400" cap="rnd" cmpd="sng">
                    <a:solidFill>
                      <a:srgbClr val="FFFFFF"/>
                    </a:solidFill>
                    <a:prstDash val="solid"/>
                    <a:round/>
                    <a:headEnd type="none" w="sm" len="sm"/>
                    <a:tailEnd type="none" w="sm" len="sm"/>
                  </a:ln>
                  <a:effectLst>
                    <a:outerShdw dist="35921" dir="2700000" algn="ctr" rotWithShape="0">
                      <a:schemeClr val="tx1"/>
                    </a:outerShdw>
                  </a:effectLst>
                </p:spPr>
                <p:txBody>
                  <a:bodyPr/>
                  <a:lstStyle/>
                  <a:p>
                    <a:pPr>
                      <a:defRPr/>
                    </a:pPr>
                    <a:endParaRPr lang="en-US">
                      <a:latin typeface="Arial" charset="0"/>
                    </a:endParaRPr>
                  </a:p>
                </p:txBody>
              </p:sp>
              <p:sp>
                <p:nvSpPr>
                  <p:cNvPr id="486421" name="Freeform 21"/>
                  <p:cNvSpPr>
                    <a:spLocks/>
                  </p:cNvSpPr>
                  <p:nvPr/>
                </p:nvSpPr>
                <p:spPr bwMode="auto">
                  <a:xfrm>
                    <a:off x="2616" y="2480"/>
                    <a:ext cx="905" cy="1177"/>
                  </a:xfrm>
                  <a:custGeom>
                    <a:avLst/>
                    <a:gdLst/>
                    <a:ahLst/>
                    <a:cxnLst>
                      <a:cxn ang="0">
                        <a:pos x="904" y="0"/>
                      </a:cxn>
                      <a:cxn ang="0">
                        <a:pos x="584" y="304"/>
                      </a:cxn>
                      <a:cxn ang="0">
                        <a:pos x="296" y="520"/>
                      </a:cxn>
                      <a:cxn ang="0">
                        <a:pos x="200" y="624"/>
                      </a:cxn>
                      <a:cxn ang="0">
                        <a:pos x="72" y="712"/>
                      </a:cxn>
                      <a:cxn ang="0">
                        <a:pos x="0" y="1176"/>
                      </a:cxn>
                    </a:cxnLst>
                    <a:rect l="0" t="0" r="r" b="b"/>
                    <a:pathLst>
                      <a:path w="905" h="1177">
                        <a:moveTo>
                          <a:pt x="904" y="0"/>
                        </a:moveTo>
                        <a:lnTo>
                          <a:pt x="584" y="304"/>
                        </a:lnTo>
                        <a:lnTo>
                          <a:pt x="296" y="520"/>
                        </a:lnTo>
                        <a:lnTo>
                          <a:pt x="200" y="624"/>
                        </a:lnTo>
                        <a:lnTo>
                          <a:pt x="72" y="712"/>
                        </a:lnTo>
                        <a:lnTo>
                          <a:pt x="0" y="1176"/>
                        </a:lnTo>
                      </a:path>
                    </a:pathLst>
                  </a:custGeom>
                  <a:noFill/>
                  <a:ln w="25400" cap="rnd" cmpd="sng">
                    <a:solidFill>
                      <a:srgbClr val="FFFFFF"/>
                    </a:solidFill>
                    <a:prstDash val="solid"/>
                    <a:round/>
                    <a:headEnd type="none" w="sm" len="sm"/>
                    <a:tailEnd type="none" w="sm" len="sm"/>
                  </a:ln>
                  <a:effectLst>
                    <a:outerShdw dist="35921" dir="2700000" algn="ctr" rotWithShape="0">
                      <a:schemeClr val="tx1"/>
                    </a:outerShdw>
                  </a:effectLst>
                </p:spPr>
                <p:txBody>
                  <a:bodyPr/>
                  <a:lstStyle/>
                  <a:p>
                    <a:pPr>
                      <a:defRPr/>
                    </a:pPr>
                    <a:endParaRPr lang="en-US">
                      <a:latin typeface="Arial" charset="0"/>
                    </a:endParaRPr>
                  </a:p>
                </p:txBody>
              </p:sp>
            </p:grpSp>
            <p:sp>
              <p:nvSpPr>
                <p:cNvPr id="486430" name="Text Box 30"/>
                <p:cNvSpPr txBox="1">
                  <a:spLocks noChangeArrowheads="1"/>
                </p:cNvSpPr>
                <p:nvPr/>
              </p:nvSpPr>
              <p:spPr bwMode="auto">
                <a:xfrm>
                  <a:off x="2438" y="1217"/>
                  <a:ext cx="1041" cy="577"/>
                </a:xfrm>
                <a:prstGeom prst="rect">
                  <a:avLst/>
                </a:prstGeom>
                <a:noFill/>
                <a:ln w="9525">
                  <a:noFill/>
                  <a:miter lim="800000"/>
                  <a:headEnd/>
                  <a:tailEnd/>
                </a:ln>
                <a:effectLst/>
              </p:spPr>
              <p:txBody>
                <a:bodyPr wrap="none">
                  <a:spAutoFit/>
                </a:bodyPr>
                <a:lstStyle/>
                <a:p>
                  <a:pPr>
                    <a:defRPr/>
                  </a:pPr>
                  <a:r>
                    <a:rPr lang="en-US" dirty="0">
                      <a:solidFill>
                        <a:srgbClr val="FFFF00"/>
                      </a:solidFill>
                      <a:effectLst>
                        <a:outerShdw blurRad="38100" dist="38100" dir="2700000" algn="tl">
                          <a:srgbClr val="000000"/>
                        </a:outerShdw>
                      </a:effectLst>
                      <a:latin typeface="Arial" charset="0"/>
                    </a:rPr>
                    <a:t>Acute MI</a:t>
                  </a:r>
                </a:p>
                <a:p>
                  <a:pPr>
                    <a:defRPr/>
                  </a:pPr>
                  <a:r>
                    <a:rPr lang="en-US" dirty="0">
                      <a:solidFill>
                        <a:srgbClr val="FFFF00"/>
                      </a:solidFill>
                      <a:effectLst>
                        <a:outerShdw blurRad="38100" dist="38100" dir="2700000" algn="tl">
                          <a:srgbClr val="000000"/>
                        </a:outerShdw>
                      </a:effectLst>
                      <a:latin typeface="Arial" charset="0"/>
                    </a:rPr>
                    <a:t>Asymptomatic </a:t>
                  </a:r>
                </a:p>
                <a:p>
                  <a:pPr>
                    <a:defRPr/>
                  </a:pPr>
                  <a:r>
                    <a:rPr lang="en-US" dirty="0">
                      <a:solidFill>
                        <a:srgbClr val="FFFF00"/>
                      </a:solidFill>
                      <a:effectLst>
                        <a:outerShdw blurRad="38100" dist="38100" dir="2700000" algn="tl">
                          <a:srgbClr val="000000"/>
                        </a:outerShdw>
                      </a:effectLst>
                      <a:latin typeface="Arial" charset="0"/>
                    </a:rPr>
                    <a:t>LV dysfunction</a:t>
                  </a:r>
                </a:p>
              </p:txBody>
            </p:sp>
            <p:sp>
              <p:nvSpPr>
                <p:cNvPr id="486431" name="Text Box 31"/>
                <p:cNvSpPr txBox="1">
                  <a:spLocks noChangeArrowheads="1"/>
                </p:cNvSpPr>
                <p:nvPr/>
              </p:nvSpPr>
              <p:spPr bwMode="auto">
                <a:xfrm>
                  <a:off x="3668" y="1249"/>
                  <a:ext cx="855" cy="523"/>
                </a:xfrm>
                <a:prstGeom prst="rect">
                  <a:avLst/>
                </a:prstGeom>
                <a:noFill/>
                <a:ln w="9525">
                  <a:noFill/>
                  <a:miter lim="800000"/>
                  <a:headEnd/>
                  <a:tailEnd/>
                </a:ln>
                <a:effectLst/>
              </p:spPr>
              <p:txBody>
                <a:bodyPr wrap="none">
                  <a:spAutoFit/>
                </a:bodyPr>
                <a:lstStyle/>
                <a:p>
                  <a:pPr>
                    <a:defRPr/>
                  </a:pPr>
                  <a:r>
                    <a:rPr lang="en-US" sz="2400">
                      <a:solidFill>
                        <a:schemeClr val="bg1"/>
                      </a:solidFill>
                      <a:effectLst>
                        <a:outerShdw blurRad="38100" dist="38100" dir="2700000" algn="tl">
                          <a:srgbClr val="000000"/>
                        </a:outerShdw>
                      </a:effectLst>
                      <a:latin typeface="Arial" charset="0"/>
                    </a:rPr>
                    <a:t>Placebo</a:t>
                  </a:r>
                </a:p>
                <a:p>
                  <a:pPr>
                    <a:defRPr/>
                  </a:pPr>
                  <a:r>
                    <a:rPr lang="en-US" sz="2400">
                      <a:solidFill>
                        <a:schemeClr val="bg1"/>
                      </a:solidFill>
                      <a:effectLst>
                        <a:outerShdw blurRad="38100" dist="38100" dir="2700000" algn="tl">
                          <a:srgbClr val="000000"/>
                        </a:outerShdw>
                      </a:effectLst>
                      <a:latin typeface="Arial" charset="0"/>
                    </a:rPr>
                    <a:t>(n=1116)</a:t>
                  </a:r>
                </a:p>
              </p:txBody>
            </p:sp>
            <p:sp>
              <p:nvSpPr>
                <p:cNvPr id="486432" name="Text Box 32"/>
                <p:cNvSpPr txBox="1">
                  <a:spLocks noChangeArrowheads="1"/>
                </p:cNvSpPr>
                <p:nvPr/>
              </p:nvSpPr>
              <p:spPr bwMode="auto">
                <a:xfrm>
                  <a:off x="4120" y="2323"/>
                  <a:ext cx="872" cy="461"/>
                </a:xfrm>
                <a:prstGeom prst="rect">
                  <a:avLst/>
                </a:prstGeom>
                <a:noFill/>
                <a:ln w="9525">
                  <a:noFill/>
                  <a:miter lim="800000"/>
                  <a:headEnd/>
                  <a:tailEnd/>
                </a:ln>
                <a:effectLst/>
              </p:spPr>
              <p:txBody>
                <a:bodyPr wrap="none">
                  <a:spAutoFit/>
                </a:bodyPr>
                <a:lstStyle/>
                <a:p>
                  <a:pPr algn="ctr">
                    <a:defRPr/>
                  </a:pPr>
                  <a:r>
                    <a:rPr lang="en-US" sz="2400" dirty="0">
                      <a:solidFill>
                        <a:srgbClr val="FFFF00"/>
                      </a:solidFill>
                      <a:effectLst>
                        <a:outerShdw blurRad="38100" dist="38100" dir="2700000" algn="tl">
                          <a:srgbClr val="000000"/>
                        </a:outerShdw>
                      </a:effectLst>
                      <a:latin typeface="Arial" charset="0"/>
                    </a:rPr>
                    <a:t>Captopril</a:t>
                  </a:r>
                </a:p>
                <a:p>
                  <a:pPr algn="ctr">
                    <a:defRPr/>
                  </a:pPr>
                  <a:r>
                    <a:rPr lang="en-US" dirty="0">
                      <a:solidFill>
                        <a:srgbClr val="FFFF00"/>
                      </a:solidFill>
                      <a:effectLst>
                        <a:outerShdw blurRad="38100" dist="38100" dir="2700000" algn="tl">
                          <a:srgbClr val="000000"/>
                        </a:outerShdw>
                      </a:effectLst>
                      <a:latin typeface="Arial" charset="0"/>
                    </a:rPr>
                    <a:t>(n=1115)</a:t>
                  </a:r>
                </a:p>
              </p:txBody>
            </p:sp>
            <p:sp>
              <p:nvSpPr>
                <p:cNvPr id="486433" name="Text Box 33"/>
                <p:cNvSpPr txBox="1">
                  <a:spLocks noChangeArrowheads="1"/>
                </p:cNvSpPr>
                <p:nvPr/>
              </p:nvSpPr>
              <p:spPr bwMode="auto">
                <a:xfrm>
                  <a:off x="4343" y="3191"/>
                  <a:ext cx="631"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p=0.019</a:t>
                  </a:r>
                </a:p>
              </p:txBody>
            </p:sp>
          </p:grpSp>
          <p:sp>
            <p:nvSpPr>
              <p:cNvPr id="486580" name="Text Box 180"/>
              <p:cNvSpPr txBox="1">
                <a:spLocks noChangeArrowheads="1"/>
              </p:cNvSpPr>
              <p:nvPr/>
            </p:nvSpPr>
            <p:spPr bwMode="auto">
              <a:xfrm>
                <a:off x="3132" y="3563"/>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0</a:t>
                </a:r>
              </a:p>
            </p:txBody>
          </p:sp>
          <p:sp>
            <p:nvSpPr>
              <p:cNvPr id="486581" name="Text Box 181"/>
              <p:cNvSpPr txBox="1">
                <a:spLocks noChangeArrowheads="1"/>
              </p:cNvSpPr>
              <p:nvPr/>
            </p:nvSpPr>
            <p:spPr bwMode="auto">
              <a:xfrm>
                <a:off x="3326" y="3713"/>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0</a:t>
                </a:r>
              </a:p>
            </p:txBody>
          </p:sp>
          <p:sp>
            <p:nvSpPr>
              <p:cNvPr id="486583" name="Text Box 183"/>
              <p:cNvSpPr txBox="1">
                <a:spLocks noChangeArrowheads="1"/>
              </p:cNvSpPr>
              <p:nvPr/>
            </p:nvSpPr>
            <p:spPr bwMode="auto">
              <a:xfrm>
                <a:off x="3992" y="3713"/>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1</a:t>
                </a:r>
              </a:p>
            </p:txBody>
          </p:sp>
          <p:sp>
            <p:nvSpPr>
              <p:cNvPr id="486584" name="Text Box 184"/>
              <p:cNvSpPr txBox="1">
                <a:spLocks noChangeArrowheads="1"/>
              </p:cNvSpPr>
              <p:nvPr/>
            </p:nvSpPr>
            <p:spPr bwMode="auto">
              <a:xfrm>
                <a:off x="3092" y="999"/>
                <a:ext cx="276" cy="231"/>
              </a:xfrm>
              <a:prstGeom prst="rect">
                <a:avLst/>
              </a:prstGeom>
              <a:noFill/>
              <a:ln w="9525">
                <a:noFill/>
                <a:miter lim="800000"/>
                <a:headEnd/>
                <a:tailEnd/>
              </a:ln>
              <a:effectLst/>
            </p:spPr>
            <p:txBody>
              <a:bodyPr wrap="none">
                <a:spAutoFit/>
              </a:bodyPr>
              <a:lstStyle/>
              <a:p>
                <a:pPr>
                  <a:defRPr/>
                </a:pPr>
                <a:r>
                  <a:rPr lang="en-US" dirty="0">
                    <a:solidFill>
                      <a:schemeClr val="bg1"/>
                    </a:solidFill>
                    <a:effectLst>
                      <a:outerShdw blurRad="38100" dist="38100" dir="2700000" algn="tl">
                        <a:srgbClr val="000000"/>
                      </a:outerShdw>
                    </a:effectLst>
                    <a:latin typeface="Arial" charset="0"/>
                  </a:rPr>
                  <a:t>30</a:t>
                </a:r>
              </a:p>
            </p:txBody>
          </p:sp>
          <p:sp>
            <p:nvSpPr>
              <p:cNvPr id="486585" name="Text Box 185"/>
              <p:cNvSpPr txBox="1">
                <a:spLocks noChangeArrowheads="1"/>
              </p:cNvSpPr>
              <p:nvPr/>
            </p:nvSpPr>
            <p:spPr bwMode="auto">
              <a:xfrm>
                <a:off x="3092" y="1876"/>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20</a:t>
                </a:r>
              </a:p>
            </p:txBody>
          </p:sp>
          <p:sp>
            <p:nvSpPr>
              <p:cNvPr id="486586" name="Text Box 186"/>
              <p:cNvSpPr txBox="1">
                <a:spLocks noChangeArrowheads="1"/>
              </p:cNvSpPr>
              <p:nvPr/>
            </p:nvSpPr>
            <p:spPr bwMode="auto">
              <a:xfrm>
                <a:off x="3092" y="2711"/>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10</a:t>
                </a:r>
              </a:p>
            </p:txBody>
          </p:sp>
          <p:sp>
            <p:nvSpPr>
              <p:cNvPr id="486588" name="Text Box 188"/>
              <p:cNvSpPr txBox="1">
                <a:spLocks noChangeArrowheads="1"/>
              </p:cNvSpPr>
              <p:nvPr/>
            </p:nvSpPr>
            <p:spPr bwMode="auto">
              <a:xfrm>
                <a:off x="5996" y="3713"/>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4</a:t>
                </a:r>
              </a:p>
            </p:txBody>
          </p:sp>
          <p:sp>
            <p:nvSpPr>
              <p:cNvPr id="486589" name="Text Box 189"/>
              <p:cNvSpPr txBox="1">
                <a:spLocks noChangeArrowheads="1"/>
              </p:cNvSpPr>
              <p:nvPr/>
            </p:nvSpPr>
            <p:spPr bwMode="auto">
              <a:xfrm>
                <a:off x="5324" y="3713"/>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3</a:t>
                </a:r>
              </a:p>
            </p:txBody>
          </p:sp>
          <p:sp>
            <p:nvSpPr>
              <p:cNvPr id="486590" name="Text Box 190"/>
              <p:cNvSpPr txBox="1">
                <a:spLocks noChangeArrowheads="1"/>
              </p:cNvSpPr>
              <p:nvPr/>
            </p:nvSpPr>
            <p:spPr bwMode="auto">
              <a:xfrm>
                <a:off x="4646" y="3713"/>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2</a:t>
                </a:r>
              </a:p>
            </p:txBody>
          </p:sp>
        </p:grpSp>
        <p:grpSp>
          <p:nvGrpSpPr>
            <p:cNvPr id="25612" name="Group 201"/>
            <p:cNvGrpSpPr>
              <a:grpSpLocks/>
            </p:cNvGrpSpPr>
            <p:nvPr/>
          </p:nvGrpSpPr>
          <p:grpSpPr bwMode="auto">
            <a:xfrm>
              <a:off x="1550" y="1025"/>
              <a:ext cx="3114" cy="2961"/>
              <a:chOff x="422" y="1019"/>
              <a:chExt cx="3114" cy="2961"/>
            </a:xfrm>
          </p:grpSpPr>
          <p:grpSp>
            <p:nvGrpSpPr>
              <p:cNvPr id="25613" name="Group 102"/>
              <p:cNvGrpSpPr>
                <a:grpSpLocks/>
              </p:cNvGrpSpPr>
              <p:nvPr/>
            </p:nvGrpSpPr>
            <p:grpSpPr bwMode="auto">
              <a:xfrm>
                <a:off x="651" y="1118"/>
                <a:ext cx="2774" cy="2662"/>
                <a:chOff x="1377" y="1328"/>
                <a:chExt cx="2774" cy="2662"/>
              </a:xfrm>
            </p:grpSpPr>
            <p:sp>
              <p:nvSpPr>
                <p:cNvPr id="25625" name="Rectangle 57"/>
                <p:cNvSpPr>
                  <a:spLocks noChangeArrowheads="1"/>
                </p:cNvSpPr>
                <p:nvPr/>
              </p:nvSpPr>
              <p:spPr bwMode="auto">
                <a:xfrm>
                  <a:off x="1776" y="1504"/>
                  <a:ext cx="581" cy="49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a:tabLst>
                      <a:tab pos="355600" algn="l"/>
                      <a:tab pos="711200" algn="l"/>
                      <a:tab pos="1079500" algn="l"/>
                    </a:tabLst>
                    <a:defRPr sz="1400">
                      <a:solidFill>
                        <a:schemeClr val="tx2"/>
                      </a:solidFill>
                      <a:latin typeface="Arial" panose="020B0604020202020204" pitchFamily="34" charset="0"/>
                    </a:defRPr>
                  </a:lvl1pPr>
                  <a:lvl2pPr marL="742950" indent="-285750">
                    <a:tabLst>
                      <a:tab pos="355600" algn="l"/>
                      <a:tab pos="711200" algn="l"/>
                      <a:tab pos="1079500" algn="l"/>
                    </a:tabLst>
                    <a:defRPr sz="1400">
                      <a:solidFill>
                        <a:schemeClr val="tx2"/>
                      </a:solidFill>
                      <a:latin typeface="Arial" panose="020B0604020202020204" pitchFamily="34" charset="0"/>
                    </a:defRPr>
                  </a:lvl2pPr>
                  <a:lvl3pPr marL="1143000" indent="-228600">
                    <a:tabLst>
                      <a:tab pos="355600" algn="l"/>
                      <a:tab pos="711200" algn="l"/>
                      <a:tab pos="1079500" algn="l"/>
                    </a:tabLst>
                    <a:defRPr sz="1400">
                      <a:solidFill>
                        <a:schemeClr val="tx2"/>
                      </a:solidFill>
                      <a:latin typeface="Arial" panose="020B0604020202020204" pitchFamily="34" charset="0"/>
                    </a:defRPr>
                  </a:lvl3pPr>
                  <a:lvl4pPr marL="1600200" indent="-228600">
                    <a:tabLst>
                      <a:tab pos="355600" algn="l"/>
                      <a:tab pos="711200" algn="l"/>
                      <a:tab pos="1079500" algn="l"/>
                    </a:tabLst>
                    <a:defRPr sz="1400">
                      <a:solidFill>
                        <a:schemeClr val="tx2"/>
                      </a:solidFill>
                      <a:latin typeface="Arial" panose="020B0604020202020204" pitchFamily="34" charset="0"/>
                    </a:defRPr>
                  </a:lvl4pPr>
                  <a:lvl5pPr marL="2057400" indent="-228600">
                    <a:tabLst>
                      <a:tab pos="355600" algn="l"/>
                      <a:tab pos="711200" algn="l"/>
                      <a:tab pos="1079500" algn="l"/>
                    </a:tabLst>
                    <a:defRPr sz="1400">
                      <a:solidFill>
                        <a:schemeClr val="tx2"/>
                      </a:solidFill>
                      <a:latin typeface="Arial" panose="020B0604020202020204" pitchFamily="34" charset="0"/>
                    </a:defRPr>
                  </a:lvl5pPr>
                  <a:lvl6pPr marL="25146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6pPr>
                  <a:lvl7pPr marL="29718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7pPr>
                  <a:lvl8pPr marL="34290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8pPr>
                  <a:lvl9pPr marL="38862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9pPr>
                </a:lstStyle>
                <a:p>
                  <a:pPr>
                    <a:lnSpc>
                      <a:spcPts val="2400"/>
                    </a:lnSpc>
                  </a:pPr>
                  <a:endParaRPr lang="en-US" sz="1800" b="1">
                    <a:solidFill>
                      <a:srgbClr val="FFFFFF"/>
                    </a:solidFill>
                    <a:latin typeface="Helvetica" panose="020B0604020202020204" pitchFamily="34" charset="0"/>
                  </a:endParaRPr>
                </a:p>
              </p:txBody>
            </p:sp>
            <p:grpSp>
              <p:nvGrpSpPr>
                <p:cNvPr id="25626" name="Group 65"/>
                <p:cNvGrpSpPr>
                  <a:grpSpLocks/>
                </p:cNvGrpSpPr>
                <p:nvPr/>
              </p:nvGrpSpPr>
              <p:grpSpPr bwMode="auto">
                <a:xfrm>
                  <a:off x="1377" y="1332"/>
                  <a:ext cx="349" cy="2586"/>
                  <a:chOff x="2325" y="1176"/>
                  <a:chExt cx="479" cy="2440"/>
                </a:xfrm>
              </p:grpSpPr>
              <p:sp>
                <p:nvSpPr>
                  <p:cNvPr id="486466" name="Line 66"/>
                  <p:cNvSpPr>
                    <a:spLocks noChangeShapeType="1"/>
                  </p:cNvSpPr>
                  <p:nvPr/>
                </p:nvSpPr>
                <p:spPr bwMode="auto">
                  <a:xfrm flipH="1">
                    <a:off x="2325" y="1176"/>
                    <a:ext cx="199"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67" name="Line 67"/>
                  <p:cNvSpPr>
                    <a:spLocks noChangeShapeType="1"/>
                  </p:cNvSpPr>
                  <p:nvPr/>
                </p:nvSpPr>
                <p:spPr bwMode="auto">
                  <a:xfrm flipH="1">
                    <a:off x="2325" y="1656"/>
                    <a:ext cx="279"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68" name="Line 68"/>
                  <p:cNvSpPr>
                    <a:spLocks noChangeShapeType="1"/>
                  </p:cNvSpPr>
                  <p:nvPr/>
                </p:nvSpPr>
                <p:spPr bwMode="auto">
                  <a:xfrm flipH="1">
                    <a:off x="2325" y="2144"/>
                    <a:ext cx="264"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69" name="Line 69"/>
                  <p:cNvSpPr>
                    <a:spLocks noChangeShapeType="1"/>
                  </p:cNvSpPr>
                  <p:nvPr/>
                </p:nvSpPr>
                <p:spPr bwMode="auto">
                  <a:xfrm flipH="1">
                    <a:off x="2325" y="2624"/>
                    <a:ext cx="303"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0" name="Line 70"/>
                  <p:cNvSpPr>
                    <a:spLocks noChangeShapeType="1"/>
                  </p:cNvSpPr>
                  <p:nvPr/>
                </p:nvSpPr>
                <p:spPr bwMode="auto">
                  <a:xfrm flipH="1">
                    <a:off x="2325" y="3112"/>
                    <a:ext cx="479"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1" name="Line 71"/>
                  <p:cNvSpPr>
                    <a:spLocks noChangeShapeType="1"/>
                  </p:cNvSpPr>
                  <p:nvPr/>
                </p:nvSpPr>
                <p:spPr bwMode="auto">
                  <a:xfrm flipH="1">
                    <a:off x="2325" y="3616"/>
                    <a:ext cx="312"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grpSp>
            <p:grpSp>
              <p:nvGrpSpPr>
                <p:cNvPr id="25627" name="Group 72"/>
                <p:cNvGrpSpPr>
                  <a:grpSpLocks/>
                </p:cNvGrpSpPr>
                <p:nvPr/>
              </p:nvGrpSpPr>
              <p:grpSpPr bwMode="auto">
                <a:xfrm>
                  <a:off x="1426" y="3627"/>
                  <a:ext cx="2696" cy="363"/>
                  <a:chOff x="2392" y="3341"/>
                  <a:chExt cx="3696" cy="343"/>
                </a:xfrm>
              </p:grpSpPr>
              <p:sp>
                <p:nvSpPr>
                  <p:cNvPr id="486473" name="Line 73"/>
                  <p:cNvSpPr>
                    <a:spLocks noChangeShapeType="1"/>
                  </p:cNvSpPr>
                  <p:nvPr/>
                </p:nvSpPr>
                <p:spPr bwMode="auto">
                  <a:xfrm>
                    <a:off x="2392" y="3493"/>
                    <a:ext cx="0" cy="191"/>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4" name="Line 74"/>
                  <p:cNvSpPr>
                    <a:spLocks noChangeShapeType="1"/>
                  </p:cNvSpPr>
                  <p:nvPr/>
                </p:nvSpPr>
                <p:spPr bwMode="auto">
                  <a:xfrm>
                    <a:off x="2849" y="3469"/>
                    <a:ext cx="0" cy="215"/>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5" name="Line 75"/>
                  <p:cNvSpPr>
                    <a:spLocks noChangeShapeType="1"/>
                  </p:cNvSpPr>
                  <p:nvPr/>
                </p:nvSpPr>
                <p:spPr bwMode="auto">
                  <a:xfrm>
                    <a:off x="3320" y="3477"/>
                    <a:ext cx="0" cy="207"/>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6" name="Line 76"/>
                  <p:cNvSpPr>
                    <a:spLocks noChangeShapeType="1"/>
                  </p:cNvSpPr>
                  <p:nvPr/>
                </p:nvSpPr>
                <p:spPr bwMode="auto">
                  <a:xfrm>
                    <a:off x="3777" y="3429"/>
                    <a:ext cx="0" cy="255"/>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7" name="Line 77"/>
                  <p:cNvSpPr>
                    <a:spLocks noChangeShapeType="1"/>
                  </p:cNvSpPr>
                  <p:nvPr/>
                </p:nvSpPr>
                <p:spPr bwMode="auto">
                  <a:xfrm>
                    <a:off x="4232" y="3429"/>
                    <a:ext cx="0" cy="255"/>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8" name="Line 78"/>
                  <p:cNvSpPr>
                    <a:spLocks noChangeShapeType="1"/>
                  </p:cNvSpPr>
                  <p:nvPr/>
                </p:nvSpPr>
                <p:spPr bwMode="auto">
                  <a:xfrm>
                    <a:off x="4703" y="3429"/>
                    <a:ext cx="0" cy="255"/>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9" name="Line 79"/>
                  <p:cNvSpPr>
                    <a:spLocks noChangeShapeType="1"/>
                  </p:cNvSpPr>
                  <p:nvPr/>
                </p:nvSpPr>
                <p:spPr bwMode="auto">
                  <a:xfrm>
                    <a:off x="5176" y="3405"/>
                    <a:ext cx="0" cy="279"/>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80" name="Line 80"/>
                  <p:cNvSpPr>
                    <a:spLocks noChangeShapeType="1"/>
                  </p:cNvSpPr>
                  <p:nvPr/>
                </p:nvSpPr>
                <p:spPr bwMode="auto">
                  <a:xfrm>
                    <a:off x="5631" y="3357"/>
                    <a:ext cx="0" cy="327"/>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81" name="Line 81"/>
                  <p:cNvSpPr>
                    <a:spLocks noChangeShapeType="1"/>
                  </p:cNvSpPr>
                  <p:nvPr/>
                </p:nvSpPr>
                <p:spPr bwMode="auto">
                  <a:xfrm>
                    <a:off x="6088" y="3341"/>
                    <a:ext cx="0" cy="343"/>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grpSp>
            <p:sp>
              <p:nvSpPr>
                <p:cNvPr id="486482" name="Rectangle 82"/>
                <p:cNvSpPr>
                  <a:spLocks noChangeArrowheads="1"/>
                </p:cNvSpPr>
                <p:nvPr/>
              </p:nvSpPr>
              <p:spPr bwMode="auto">
                <a:xfrm>
                  <a:off x="1423" y="1328"/>
                  <a:ext cx="2702" cy="2586"/>
                </a:xfrm>
                <a:prstGeom prst="rect">
                  <a:avLst/>
                </a:prstGeom>
                <a:solidFill>
                  <a:schemeClr val="accent2">
                    <a:lumMod val="50000"/>
                  </a:schemeClr>
                </a:solidFill>
                <a:ln w="12700">
                  <a:solidFill>
                    <a:srgbClr val="FFFFFF"/>
                  </a:solidFill>
                  <a:miter lim="800000"/>
                  <a:headEnd/>
                  <a:tailEnd/>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83" name="Freeform 83"/>
                <p:cNvSpPr>
                  <a:spLocks/>
                </p:cNvSpPr>
                <p:nvPr/>
              </p:nvSpPr>
              <p:spPr bwMode="auto">
                <a:xfrm>
                  <a:off x="1420" y="2053"/>
                  <a:ext cx="2692" cy="1858"/>
                </a:xfrm>
                <a:custGeom>
                  <a:avLst/>
                  <a:gdLst/>
                  <a:ahLst/>
                  <a:cxnLst>
                    <a:cxn ang="0">
                      <a:pos x="0" y="1752"/>
                    </a:cxn>
                    <a:cxn ang="0">
                      <a:pos x="40" y="1704"/>
                    </a:cxn>
                    <a:cxn ang="0">
                      <a:pos x="128" y="1632"/>
                    </a:cxn>
                    <a:cxn ang="0">
                      <a:pos x="208" y="1568"/>
                    </a:cxn>
                    <a:cxn ang="0">
                      <a:pos x="352" y="1472"/>
                    </a:cxn>
                    <a:cxn ang="0">
                      <a:pos x="416" y="1432"/>
                    </a:cxn>
                    <a:cxn ang="0">
                      <a:pos x="576" y="1352"/>
                    </a:cxn>
                    <a:cxn ang="0">
                      <a:pos x="728" y="1280"/>
                    </a:cxn>
                    <a:cxn ang="0">
                      <a:pos x="792" y="1232"/>
                    </a:cxn>
                    <a:cxn ang="0">
                      <a:pos x="808" y="1232"/>
                    </a:cxn>
                    <a:cxn ang="0">
                      <a:pos x="952" y="1152"/>
                    </a:cxn>
                    <a:cxn ang="0">
                      <a:pos x="1016" y="1128"/>
                    </a:cxn>
                    <a:cxn ang="0">
                      <a:pos x="1160" y="1064"/>
                    </a:cxn>
                    <a:cxn ang="0">
                      <a:pos x="1320" y="992"/>
                    </a:cxn>
                    <a:cxn ang="0">
                      <a:pos x="1448" y="928"/>
                    </a:cxn>
                    <a:cxn ang="0">
                      <a:pos x="1568" y="840"/>
                    </a:cxn>
                    <a:cxn ang="0">
                      <a:pos x="1640" y="800"/>
                    </a:cxn>
                    <a:cxn ang="0">
                      <a:pos x="1728" y="760"/>
                    </a:cxn>
                    <a:cxn ang="0">
                      <a:pos x="1776" y="736"/>
                    </a:cxn>
                    <a:cxn ang="0">
                      <a:pos x="1872" y="712"/>
                    </a:cxn>
                    <a:cxn ang="0">
                      <a:pos x="1936" y="672"/>
                    </a:cxn>
                    <a:cxn ang="0">
                      <a:pos x="2000" y="632"/>
                    </a:cxn>
                    <a:cxn ang="0">
                      <a:pos x="2080" y="584"/>
                    </a:cxn>
                    <a:cxn ang="0">
                      <a:pos x="2160" y="528"/>
                    </a:cxn>
                    <a:cxn ang="0">
                      <a:pos x="2248" y="496"/>
                    </a:cxn>
                    <a:cxn ang="0">
                      <a:pos x="2312" y="472"/>
                    </a:cxn>
                    <a:cxn ang="0">
                      <a:pos x="2408" y="432"/>
                    </a:cxn>
                    <a:cxn ang="0">
                      <a:pos x="2472" y="400"/>
                    </a:cxn>
                    <a:cxn ang="0">
                      <a:pos x="2544" y="328"/>
                    </a:cxn>
                    <a:cxn ang="0">
                      <a:pos x="2640" y="296"/>
                    </a:cxn>
                    <a:cxn ang="0">
                      <a:pos x="2728" y="256"/>
                    </a:cxn>
                    <a:cxn ang="0">
                      <a:pos x="2792" y="232"/>
                    </a:cxn>
                    <a:cxn ang="0">
                      <a:pos x="2880" y="216"/>
                    </a:cxn>
                    <a:cxn ang="0">
                      <a:pos x="2984" y="200"/>
                    </a:cxn>
                    <a:cxn ang="0">
                      <a:pos x="3088" y="160"/>
                    </a:cxn>
                    <a:cxn ang="0">
                      <a:pos x="3192" y="128"/>
                    </a:cxn>
                    <a:cxn ang="0">
                      <a:pos x="3256" y="88"/>
                    </a:cxn>
                    <a:cxn ang="0">
                      <a:pos x="3352" y="48"/>
                    </a:cxn>
                    <a:cxn ang="0">
                      <a:pos x="3448" y="0"/>
                    </a:cxn>
                    <a:cxn ang="0">
                      <a:pos x="3688" y="0"/>
                    </a:cxn>
                  </a:cxnLst>
                  <a:rect l="0" t="0" r="r" b="b"/>
                  <a:pathLst>
                    <a:path w="3689" h="1753">
                      <a:moveTo>
                        <a:pt x="0" y="1752"/>
                      </a:moveTo>
                      <a:lnTo>
                        <a:pt x="40" y="1704"/>
                      </a:lnTo>
                      <a:lnTo>
                        <a:pt x="128" y="1632"/>
                      </a:lnTo>
                      <a:lnTo>
                        <a:pt x="208" y="1568"/>
                      </a:lnTo>
                      <a:lnTo>
                        <a:pt x="352" y="1472"/>
                      </a:lnTo>
                      <a:lnTo>
                        <a:pt x="416" y="1432"/>
                      </a:lnTo>
                      <a:lnTo>
                        <a:pt x="576" y="1352"/>
                      </a:lnTo>
                      <a:lnTo>
                        <a:pt x="728" y="1280"/>
                      </a:lnTo>
                      <a:lnTo>
                        <a:pt x="792" y="1232"/>
                      </a:lnTo>
                      <a:lnTo>
                        <a:pt x="808" y="1232"/>
                      </a:lnTo>
                      <a:lnTo>
                        <a:pt x="952" y="1152"/>
                      </a:lnTo>
                      <a:lnTo>
                        <a:pt x="1016" y="1128"/>
                      </a:lnTo>
                      <a:lnTo>
                        <a:pt x="1160" y="1064"/>
                      </a:lnTo>
                      <a:lnTo>
                        <a:pt x="1320" y="992"/>
                      </a:lnTo>
                      <a:lnTo>
                        <a:pt x="1448" y="928"/>
                      </a:lnTo>
                      <a:lnTo>
                        <a:pt x="1568" y="840"/>
                      </a:lnTo>
                      <a:lnTo>
                        <a:pt x="1640" y="800"/>
                      </a:lnTo>
                      <a:lnTo>
                        <a:pt x="1728" y="760"/>
                      </a:lnTo>
                      <a:lnTo>
                        <a:pt x="1776" y="736"/>
                      </a:lnTo>
                      <a:lnTo>
                        <a:pt x="1872" y="712"/>
                      </a:lnTo>
                      <a:lnTo>
                        <a:pt x="1936" y="672"/>
                      </a:lnTo>
                      <a:lnTo>
                        <a:pt x="2000" y="632"/>
                      </a:lnTo>
                      <a:lnTo>
                        <a:pt x="2080" y="584"/>
                      </a:lnTo>
                      <a:lnTo>
                        <a:pt x="2160" y="528"/>
                      </a:lnTo>
                      <a:lnTo>
                        <a:pt x="2248" y="496"/>
                      </a:lnTo>
                      <a:lnTo>
                        <a:pt x="2312" y="472"/>
                      </a:lnTo>
                      <a:lnTo>
                        <a:pt x="2408" y="432"/>
                      </a:lnTo>
                      <a:lnTo>
                        <a:pt x="2472" y="400"/>
                      </a:lnTo>
                      <a:lnTo>
                        <a:pt x="2544" y="328"/>
                      </a:lnTo>
                      <a:lnTo>
                        <a:pt x="2640" y="296"/>
                      </a:lnTo>
                      <a:lnTo>
                        <a:pt x="2728" y="256"/>
                      </a:lnTo>
                      <a:lnTo>
                        <a:pt x="2792" y="232"/>
                      </a:lnTo>
                      <a:lnTo>
                        <a:pt x="2880" y="216"/>
                      </a:lnTo>
                      <a:lnTo>
                        <a:pt x="2984" y="200"/>
                      </a:lnTo>
                      <a:lnTo>
                        <a:pt x="3088" y="160"/>
                      </a:lnTo>
                      <a:lnTo>
                        <a:pt x="3192" y="128"/>
                      </a:lnTo>
                      <a:lnTo>
                        <a:pt x="3256" y="88"/>
                      </a:lnTo>
                      <a:lnTo>
                        <a:pt x="3352" y="48"/>
                      </a:lnTo>
                      <a:lnTo>
                        <a:pt x="3448" y="0"/>
                      </a:lnTo>
                      <a:lnTo>
                        <a:pt x="3688" y="0"/>
                      </a:lnTo>
                    </a:path>
                  </a:pathLst>
                </a:custGeom>
                <a:noFill/>
                <a:ln w="25400" cap="rnd" cmpd="sng">
                  <a:solidFill>
                    <a:srgbClr val="FFFF00"/>
                  </a:solidFill>
                  <a:prstDash val="solid"/>
                  <a:round/>
                  <a:headEnd type="none" w="sm" len="sm"/>
                  <a:tailEnd type="none" w="sm" len="sm"/>
                </a:ln>
                <a:effectLst>
                  <a:outerShdw dist="35921" dir="2700000" algn="ctr" rotWithShape="0">
                    <a:schemeClr val="tx1"/>
                  </a:outerShdw>
                </a:effectLst>
              </p:spPr>
              <p:txBody>
                <a:bodyPr/>
                <a:lstStyle/>
                <a:p>
                  <a:pPr>
                    <a:defRPr/>
                  </a:pPr>
                  <a:endParaRPr lang="en-US">
                    <a:latin typeface="Arial" charset="0"/>
                  </a:endParaRPr>
                </a:p>
              </p:txBody>
            </p:sp>
            <p:sp>
              <p:nvSpPr>
                <p:cNvPr id="486484" name="Freeform 84"/>
                <p:cNvSpPr>
                  <a:spLocks/>
                </p:cNvSpPr>
                <p:nvPr/>
              </p:nvSpPr>
              <p:spPr bwMode="auto">
                <a:xfrm>
                  <a:off x="1420" y="1799"/>
                  <a:ext cx="2697" cy="2095"/>
                </a:xfrm>
                <a:custGeom>
                  <a:avLst/>
                  <a:gdLst/>
                  <a:ahLst/>
                  <a:cxnLst>
                    <a:cxn ang="0">
                      <a:pos x="0" y="1976"/>
                    </a:cxn>
                    <a:cxn ang="0">
                      <a:pos x="64" y="1896"/>
                    </a:cxn>
                    <a:cxn ang="0">
                      <a:pos x="168" y="1784"/>
                    </a:cxn>
                    <a:cxn ang="0">
                      <a:pos x="272" y="1696"/>
                    </a:cxn>
                    <a:cxn ang="0">
                      <a:pos x="416" y="1568"/>
                    </a:cxn>
                    <a:cxn ang="0">
                      <a:pos x="536" y="1488"/>
                    </a:cxn>
                    <a:cxn ang="0">
                      <a:pos x="704" y="1392"/>
                    </a:cxn>
                    <a:cxn ang="0">
                      <a:pos x="928" y="1240"/>
                    </a:cxn>
                    <a:cxn ang="0">
                      <a:pos x="1184" y="1096"/>
                    </a:cxn>
                    <a:cxn ang="0">
                      <a:pos x="1352" y="968"/>
                    </a:cxn>
                    <a:cxn ang="0">
                      <a:pos x="1504" y="880"/>
                    </a:cxn>
                    <a:cxn ang="0">
                      <a:pos x="1656" y="800"/>
                    </a:cxn>
                    <a:cxn ang="0">
                      <a:pos x="1832" y="728"/>
                    </a:cxn>
                    <a:cxn ang="0">
                      <a:pos x="2040" y="640"/>
                    </a:cxn>
                    <a:cxn ang="0">
                      <a:pos x="2112" y="608"/>
                    </a:cxn>
                    <a:cxn ang="0">
                      <a:pos x="2200" y="544"/>
                    </a:cxn>
                    <a:cxn ang="0">
                      <a:pos x="2272" y="496"/>
                    </a:cxn>
                    <a:cxn ang="0">
                      <a:pos x="2376" y="440"/>
                    </a:cxn>
                    <a:cxn ang="0">
                      <a:pos x="2640" y="336"/>
                    </a:cxn>
                    <a:cxn ang="0">
                      <a:pos x="2784" y="288"/>
                    </a:cxn>
                    <a:cxn ang="0">
                      <a:pos x="2848" y="240"/>
                    </a:cxn>
                    <a:cxn ang="0">
                      <a:pos x="2984" y="144"/>
                    </a:cxn>
                    <a:cxn ang="0">
                      <a:pos x="3112" y="104"/>
                    </a:cxn>
                    <a:cxn ang="0">
                      <a:pos x="3224" y="104"/>
                    </a:cxn>
                    <a:cxn ang="0">
                      <a:pos x="3448" y="8"/>
                    </a:cxn>
                    <a:cxn ang="0">
                      <a:pos x="3696" y="0"/>
                    </a:cxn>
                  </a:cxnLst>
                  <a:rect l="0" t="0" r="r" b="b"/>
                  <a:pathLst>
                    <a:path w="3697" h="1977">
                      <a:moveTo>
                        <a:pt x="0" y="1976"/>
                      </a:moveTo>
                      <a:lnTo>
                        <a:pt x="64" y="1896"/>
                      </a:lnTo>
                      <a:lnTo>
                        <a:pt x="168" y="1784"/>
                      </a:lnTo>
                      <a:lnTo>
                        <a:pt x="272" y="1696"/>
                      </a:lnTo>
                      <a:lnTo>
                        <a:pt x="416" y="1568"/>
                      </a:lnTo>
                      <a:lnTo>
                        <a:pt x="536" y="1488"/>
                      </a:lnTo>
                      <a:lnTo>
                        <a:pt x="704" y="1392"/>
                      </a:lnTo>
                      <a:lnTo>
                        <a:pt x="928" y="1240"/>
                      </a:lnTo>
                      <a:lnTo>
                        <a:pt x="1184" y="1096"/>
                      </a:lnTo>
                      <a:lnTo>
                        <a:pt x="1352" y="968"/>
                      </a:lnTo>
                      <a:lnTo>
                        <a:pt x="1504" y="880"/>
                      </a:lnTo>
                      <a:lnTo>
                        <a:pt x="1656" y="800"/>
                      </a:lnTo>
                      <a:lnTo>
                        <a:pt x="1832" y="728"/>
                      </a:lnTo>
                      <a:lnTo>
                        <a:pt x="2040" y="640"/>
                      </a:lnTo>
                      <a:lnTo>
                        <a:pt x="2112" y="608"/>
                      </a:lnTo>
                      <a:lnTo>
                        <a:pt x="2200" y="544"/>
                      </a:lnTo>
                      <a:lnTo>
                        <a:pt x="2272" y="496"/>
                      </a:lnTo>
                      <a:lnTo>
                        <a:pt x="2376" y="440"/>
                      </a:lnTo>
                      <a:lnTo>
                        <a:pt x="2640" y="336"/>
                      </a:lnTo>
                      <a:lnTo>
                        <a:pt x="2784" y="288"/>
                      </a:lnTo>
                      <a:lnTo>
                        <a:pt x="2848" y="240"/>
                      </a:lnTo>
                      <a:lnTo>
                        <a:pt x="2984" y="144"/>
                      </a:lnTo>
                      <a:lnTo>
                        <a:pt x="3112" y="104"/>
                      </a:lnTo>
                      <a:lnTo>
                        <a:pt x="3224" y="104"/>
                      </a:lnTo>
                      <a:lnTo>
                        <a:pt x="3448" y="8"/>
                      </a:lnTo>
                      <a:lnTo>
                        <a:pt x="3696" y="0"/>
                      </a:lnTo>
                    </a:path>
                  </a:pathLst>
                </a:custGeom>
                <a:noFill/>
                <a:ln w="25400" cap="rnd" cmpd="sng">
                  <a:solidFill>
                    <a:srgbClr val="FFFFFF"/>
                  </a:solidFill>
                  <a:prstDash val="solid"/>
                  <a:round/>
                  <a:headEnd type="none" w="sm" len="sm"/>
                  <a:tailEnd type="none" w="sm" len="sm"/>
                </a:ln>
                <a:effectLst>
                  <a:outerShdw dist="35921" dir="2700000" algn="ctr" rotWithShape="0">
                    <a:schemeClr val="tx1"/>
                  </a:outerShdw>
                </a:effectLst>
              </p:spPr>
              <p:txBody>
                <a:bodyPr/>
                <a:lstStyle/>
                <a:p>
                  <a:pPr>
                    <a:defRPr/>
                  </a:pPr>
                  <a:endParaRPr lang="en-US">
                    <a:latin typeface="Arial" charset="0"/>
                  </a:endParaRPr>
                </a:p>
              </p:txBody>
            </p:sp>
            <p:sp>
              <p:nvSpPr>
                <p:cNvPr id="25631" name="Rectangle 88"/>
                <p:cNvSpPr>
                  <a:spLocks noChangeArrowheads="1"/>
                </p:cNvSpPr>
                <p:nvPr/>
              </p:nvSpPr>
              <p:spPr bwMode="auto">
                <a:xfrm>
                  <a:off x="1472" y="1366"/>
                  <a:ext cx="690" cy="28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a:tabLst>
                      <a:tab pos="355600" algn="l"/>
                      <a:tab pos="711200" algn="l"/>
                      <a:tab pos="1079500" algn="l"/>
                    </a:tabLst>
                    <a:defRPr sz="1400">
                      <a:solidFill>
                        <a:schemeClr val="tx2"/>
                      </a:solidFill>
                      <a:latin typeface="Arial" panose="020B0604020202020204" pitchFamily="34" charset="0"/>
                    </a:defRPr>
                  </a:lvl1pPr>
                  <a:lvl2pPr marL="742950" indent="-285750">
                    <a:tabLst>
                      <a:tab pos="355600" algn="l"/>
                      <a:tab pos="711200" algn="l"/>
                      <a:tab pos="1079500" algn="l"/>
                    </a:tabLst>
                    <a:defRPr sz="1400">
                      <a:solidFill>
                        <a:schemeClr val="tx2"/>
                      </a:solidFill>
                      <a:latin typeface="Arial" panose="020B0604020202020204" pitchFamily="34" charset="0"/>
                    </a:defRPr>
                  </a:lvl2pPr>
                  <a:lvl3pPr marL="1143000" indent="-228600">
                    <a:tabLst>
                      <a:tab pos="355600" algn="l"/>
                      <a:tab pos="711200" algn="l"/>
                      <a:tab pos="1079500" algn="l"/>
                    </a:tabLst>
                    <a:defRPr sz="1400">
                      <a:solidFill>
                        <a:schemeClr val="tx2"/>
                      </a:solidFill>
                      <a:latin typeface="Arial" panose="020B0604020202020204" pitchFamily="34" charset="0"/>
                    </a:defRPr>
                  </a:lvl3pPr>
                  <a:lvl4pPr marL="1600200" indent="-228600">
                    <a:tabLst>
                      <a:tab pos="355600" algn="l"/>
                      <a:tab pos="711200" algn="l"/>
                      <a:tab pos="1079500" algn="l"/>
                    </a:tabLst>
                    <a:defRPr sz="1400">
                      <a:solidFill>
                        <a:schemeClr val="tx2"/>
                      </a:solidFill>
                      <a:latin typeface="Arial" panose="020B0604020202020204" pitchFamily="34" charset="0"/>
                    </a:defRPr>
                  </a:lvl4pPr>
                  <a:lvl5pPr marL="2057400" indent="-228600">
                    <a:tabLst>
                      <a:tab pos="355600" algn="l"/>
                      <a:tab pos="711200" algn="l"/>
                      <a:tab pos="1079500" algn="l"/>
                    </a:tabLst>
                    <a:defRPr sz="1400">
                      <a:solidFill>
                        <a:schemeClr val="tx2"/>
                      </a:solidFill>
                      <a:latin typeface="Arial" panose="020B0604020202020204" pitchFamily="34" charset="0"/>
                    </a:defRPr>
                  </a:lvl5pPr>
                  <a:lvl6pPr marL="25146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6pPr>
                  <a:lvl7pPr marL="29718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7pPr>
                  <a:lvl8pPr marL="34290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8pPr>
                  <a:lvl9pPr marL="38862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9pPr>
                </a:lstStyle>
                <a:p>
                  <a:pPr>
                    <a:lnSpc>
                      <a:spcPts val="2100"/>
                    </a:lnSpc>
                  </a:pPr>
                  <a:endParaRPr lang="en-US" sz="1800" b="1">
                    <a:solidFill>
                      <a:srgbClr val="FFFFFF"/>
                    </a:solidFill>
                    <a:latin typeface="Helvetica" panose="020B0604020202020204" pitchFamily="34" charset="0"/>
                  </a:endParaRPr>
                </a:p>
              </p:txBody>
            </p:sp>
            <p:sp>
              <p:nvSpPr>
                <p:cNvPr id="25632" name="Rectangle 94"/>
                <p:cNvSpPr>
                  <a:spLocks noChangeArrowheads="1"/>
                </p:cNvSpPr>
                <p:nvPr/>
              </p:nvSpPr>
              <p:spPr bwMode="auto">
                <a:xfrm>
                  <a:off x="3305" y="2511"/>
                  <a:ext cx="846" cy="45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a:tabLst>
                      <a:tab pos="355600" algn="l"/>
                      <a:tab pos="711200" algn="l"/>
                      <a:tab pos="1079500" algn="l"/>
                    </a:tabLst>
                    <a:defRPr sz="1400">
                      <a:solidFill>
                        <a:schemeClr val="tx2"/>
                      </a:solidFill>
                      <a:latin typeface="Arial" panose="020B0604020202020204" pitchFamily="34" charset="0"/>
                    </a:defRPr>
                  </a:lvl1pPr>
                  <a:lvl2pPr marL="742950" indent="-285750">
                    <a:tabLst>
                      <a:tab pos="355600" algn="l"/>
                      <a:tab pos="711200" algn="l"/>
                      <a:tab pos="1079500" algn="l"/>
                    </a:tabLst>
                    <a:defRPr sz="1400">
                      <a:solidFill>
                        <a:schemeClr val="tx2"/>
                      </a:solidFill>
                      <a:latin typeface="Arial" panose="020B0604020202020204" pitchFamily="34" charset="0"/>
                    </a:defRPr>
                  </a:lvl2pPr>
                  <a:lvl3pPr marL="1143000" indent="-228600">
                    <a:tabLst>
                      <a:tab pos="355600" algn="l"/>
                      <a:tab pos="711200" algn="l"/>
                      <a:tab pos="1079500" algn="l"/>
                    </a:tabLst>
                    <a:defRPr sz="1400">
                      <a:solidFill>
                        <a:schemeClr val="tx2"/>
                      </a:solidFill>
                      <a:latin typeface="Arial" panose="020B0604020202020204" pitchFamily="34" charset="0"/>
                    </a:defRPr>
                  </a:lvl3pPr>
                  <a:lvl4pPr marL="1600200" indent="-228600">
                    <a:tabLst>
                      <a:tab pos="355600" algn="l"/>
                      <a:tab pos="711200" algn="l"/>
                      <a:tab pos="1079500" algn="l"/>
                    </a:tabLst>
                    <a:defRPr sz="1400">
                      <a:solidFill>
                        <a:schemeClr val="tx2"/>
                      </a:solidFill>
                      <a:latin typeface="Arial" panose="020B0604020202020204" pitchFamily="34" charset="0"/>
                    </a:defRPr>
                  </a:lvl4pPr>
                  <a:lvl5pPr marL="2057400" indent="-228600">
                    <a:tabLst>
                      <a:tab pos="355600" algn="l"/>
                      <a:tab pos="711200" algn="l"/>
                      <a:tab pos="1079500" algn="l"/>
                    </a:tabLst>
                    <a:defRPr sz="1400">
                      <a:solidFill>
                        <a:schemeClr val="tx2"/>
                      </a:solidFill>
                      <a:latin typeface="Arial" panose="020B0604020202020204" pitchFamily="34" charset="0"/>
                    </a:defRPr>
                  </a:lvl5pPr>
                  <a:lvl6pPr marL="25146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6pPr>
                  <a:lvl7pPr marL="29718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7pPr>
                  <a:lvl8pPr marL="34290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8pPr>
                  <a:lvl9pPr marL="38862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9pPr>
                </a:lstStyle>
                <a:p>
                  <a:pPr>
                    <a:lnSpc>
                      <a:spcPts val="2400"/>
                    </a:lnSpc>
                  </a:pPr>
                  <a:endParaRPr lang="en-US" sz="1800" b="1">
                    <a:solidFill>
                      <a:srgbClr val="FFFF00"/>
                    </a:solidFill>
                    <a:latin typeface="Helvetica" panose="020B0604020202020204" pitchFamily="34" charset="0"/>
                  </a:endParaRPr>
                </a:p>
              </p:txBody>
            </p:sp>
            <p:sp>
              <p:nvSpPr>
                <p:cNvPr id="486496" name="Text Box 96"/>
                <p:cNvSpPr txBox="1">
                  <a:spLocks noChangeArrowheads="1"/>
                </p:cNvSpPr>
                <p:nvPr/>
              </p:nvSpPr>
              <p:spPr bwMode="auto">
                <a:xfrm>
                  <a:off x="2645" y="1391"/>
                  <a:ext cx="1028" cy="523"/>
                </a:xfrm>
                <a:prstGeom prst="rect">
                  <a:avLst/>
                </a:prstGeom>
                <a:noFill/>
                <a:ln w="9525">
                  <a:noFill/>
                  <a:miter lim="800000"/>
                  <a:headEnd/>
                  <a:tailEnd/>
                </a:ln>
                <a:effectLst/>
              </p:spPr>
              <p:txBody>
                <a:bodyPr>
                  <a:spAutoFit/>
                </a:bodyPr>
                <a:lstStyle/>
                <a:p>
                  <a:pPr algn="ctr">
                    <a:defRPr/>
                  </a:pPr>
                  <a:r>
                    <a:rPr lang="en-US" sz="2400">
                      <a:solidFill>
                        <a:schemeClr val="bg1"/>
                      </a:solidFill>
                      <a:effectLst>
                        <a:outerShdw blurRad="38100" dist="38100" dir="2700000" algn="tl">
                          <a:srgbClr val="000000"/>
                        </a:outerShdw>
                      </a:effectLst>
                      <a:latin typeface="Arial" charset="0"/>
                    </a:rPr>
                    <a:t>Placebo</a:t>
                  </a:r>
                </a:p>
                <a:p>
                  <a:pPr algn="ctr">
                    <a:defRPr/>
                  </a:pPr>
                  <a:r>
                    <a:rPr lang="en-US" sz="2400">
                      <a:solidFill>
                        <a:schemeClr val="bg1"/>
                      </a:solidFill>
                      <a:effectLst>
                        <a:outerShdw blurRad="38100" dist="38100" dir="2700000" algn="tl">
                          <a:srgbClr val="000000"/>
                        </a:outerShdw>
                      </a:effectLst>
                      <a:latin typeface="Arial" charset="0"/>
                    </a:rPr>
                    <a:t>(n=1284)</a:t>
                  </a:r>
                </a:p>
              </p:txBody>
            </p:sp>
            <p:sp>
              <p:nvSpPr>
                <p:cNvPr id="486497" name="Text Box 97"/>
                <p:cNvSpPr txBox="1">
                  <a:spLocks noChangeArrowheads="1"/>
                </p:cNvSpPr>
                <p:nvPr/>
              </p:nvSpPr>
              <p:spPr bwMode="auto">
                <a:xfrm>
                  <a:off x="3174" y="2484"/>
                  <a:ext cx="899" cy="523"/>
                </a:xfrm>
                <a:prstGeom prst="rect">
                  <a:avLst/>
                </a:prstGeom>
                <a:noFill/>
                <a:ln w="9525">
                  <a:noFill/>
                  <a:miter lim="800000"/>
                  <a:headEnd/>
                  <a:tailEnd/>
                </a:ln>
                <a:effectLst/>
              </p:spPr>
              <p:txBody>
                <a:bodyPr wrap="none">
                  <a:spAutoFit/>
                </a:bodyPr>
                <a:lstStyle/>
                <a:p>
                  <a:pPr algn="ctr">
                    <a:defRPr/>
                  </a:pPr>
                  <a:r>
                    <a:rPr lang="en-US" sz="2400" dirty="0" err="1">
                      <a:solidFill>
                        <a:srgbClr val="FFFF00"/>
                      </a:solidFill>
                      <a:effectLst>
                        <a:outerShdw blurRad="38100" dist="38100" dir="2700000" algn="tl">
                          <a:srgbClr val="000000"/>
                        </a:outerShdw>
                      </a:effectLst>
                      <a:latin typeface="Arial" charset="0"/>
                    </a:rPr>
                    <a:t>Enalapril</a:t>
                  </a:r>
                  <a:endParaRPr lang="en-US" sz="2400" dirty="0">
                    <a:solidFill>
                      <a:srgbClr val="FFFF00"/>
                    </a:solidFill>
                    <a:effectLst>
                      <a:outerShdw blurRad="38100" dist="38100" dir="2700000" algn="tl">
                        <a:srgbClr val="000000"/>
                      </a:outerShdw>
                    </a:effectLst>
                    <a:latin typeface="Arial" charset="0"/>
                  </a:endParaRPr>
                </a:p>
                <a:p>
                  <a:pPr algn="ctr">
                    <a:defRPr/>
                  </a:pPr>
                  <a:r>
                    <a:rPr lang="en-US" sz="2400" dirty="0">
                      <a:solidFill>
                        <a:srgbClr val="FFFF00"/>
                      </a:solidFill>
                      <a:effectLst>
                        <a:outerShdw blurRad="38100" dist="38100" dir="2700000" algn="tl">
                          <a:srgbClr val="000000"/>
                        </a:outerShdw>
                      </a:effectLst>
                      <a:latin typeface="Arial" charset="0"/>
                    </a:rPr>
                    <a:t>(n=1285)</a:t>
                  </a:r>
                </a:p>
              </p:txBody>
            </p:sp>
            <p:sp>
              <p:nvSpPr>
                <p:cNvPr id="486498" name="Text Box 98"/>
                <p:cNvSpPr txBox="1">
                  <a:spLocks noChangeArrowheads="1"/>
                </p:cNvSpPr>
                <p:nvPr/>
              </p:nvSpPr>
              <p:spPr bwMode="auto">
                <a:xfrm>
                  <a:off x="3336" y="3398"/>
                  <a:ext cx="73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P=0.0036</a:t>
                  </a:r>
                </a:p>
              </p:txBody>
            </p:sp>
            <p:sp>
              <p:nvSpPr>
                <p:cNvPr id="486499" name="Text Box 99"/>
                <p:cNvSpPr txBox="1">
                  <a:spLocks noChangeArrowheads="1"/>
                </p:cNvSpPr>
                <p:nvPr/>
              </p:nvSpPr>
              <p:spPr bwMode="auto">
                <a:xfrm>
                  <a:off x="1440" y="1338"/>
                  <a:ext cx="1047" cy="582"/>
                </a:xfrm>
                <a:prstGeom prst="rect">
                  <a:avLst/>
                </a:prstGeom>
                <a:noFill/>
                <a:ln w="9525">
                  <a:noFill/>
                  <a:miter lim="800000"/>
                  <a:headEnd/>
                  <a:tailEnd/>
                </a:ln>
                <a:effectLst/>
              </p:spPr>
              <p:txBody>
                <a:bodyPr wrap="none">
                  <a:spAutoFit/>
                </a:bodyPr>
                <a:lstStyle/>
                <a:p>
                  <a:pPr>
                    <a:defRPr/>
                  </a:pPr>
                  <a:r>
                    <a:rPr lang="en-US" dirty="0">
                      <a:solidFill>
                        <a:srgbClr val="FFFF00"/>
                      </a:solidFill>
                      <a:effectLst>
                        <a:outerShdw blurRad="38100" dist="38100" dir="2700000" algn="tl">
                          <a:srgbClr val="000000"/>
                        </a:outerShdw>
                      </a:effectLst>
                      <a:latin typeface="Arial" charset="0"/>
                    </a:rPr>
                    <a:t>Chronic HF</a:t>
                  </a:r>
                </a:p>
                <a:p>
                  <a:pPr>
                    <a:defRPr/>
                  </a:pPr>
                  <a:r>
                    <a:rPr lang="en-US" dirty="0">
                      <a:solidFill>
                        <a:srgbClr val="FFFF00"/>
                      </a:solidFill>
                      <a:effectLst>
                        <a:outerShdw blurRad="38100" dist="38100" dir="2700000" algn="tl">
                          <a:srgbClr val="000000"/>
                        </a:outerShdw>
                      </a:effectLst>
                      <a:latin typeface="Arial" charset="0"/>
                    </a:rPr>
                    <a:t>NYLVEF&lt;35%</a:t>
                  </a:r>
                </a:p>
                <a:p>
                  <a:pPr>
                    <a:defRPr/>
                  </a:pPr>
                  <a:r>
                    <a:rPr lang="en-US" dirty="0">
                      <a:solidFill>
                        <a:srgbClr val="FFFF00"/>
                      </a:solidFill>
                      <a:effectLst>
                        <a:outerShdw blurRad="38100" dist="38100" dir="2700000" algn="tl">
                          <a:srgbClr val="000000"/>
                        </a:outerShdw>
                      </a:effectLst>
                      <a:latin typeface="Arial" charset="0"/>
                    </a:rPr>
                    <a:t>HA II-III</a:t>
                  </a:r>
                </a:p>
              </p:txBody>
            </p:sp>
          </p:grpSp>
          <p:sp>
            <p:nvSpPr>
              <p:cNvPr id="486582" name="Text Box 182"/>
              <p:cNvSpPr txBox="1">
                <a:spLocks noChangeArrowheads="1"/>
              </p:cNvSpPr>
              <p:nvPr/>
            </p:nvSpPr>
            <p:spPr bwMode="auto">
              <a:xfrm>
                <a:off x="1910" y="3749"/>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24</a:t>
                </a:r>
              </a:p>
            </p:txBody>
          </p:sp>
          <p:sp>
            <p:nvSpPr>
              <p:cNvPr id="486587" name="Text Box 187"/>
              <p:cNvSpPr txBox="1">
                <a:spLocks noChangeArrowheads="1"/>
              </p:cNvSpPr>
              <p:nvPr/>
            </p:nvSpPr>
            <p:spPr bwMode="auto">
              <a:xfrm>
                <a:off x="462" y="3581"/>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0</a:t>
                </a:r>
              </a:p>
            </p:txBody>
          </p:sp>
          <p:sp>
            <p:nvSpPr>
              <p:cNvPr id="486592" name="Text Box 192"/>
              <p:cNvSpPr txBox="1">
                <a:spLocks noChangeArrowheads="1"/>
              </p:cNvSpPr>
              <p:nvPr/>
            </p:nvSpPr>
            <p:spPr bwMode="auto">
              <a:xfrm>
                <a:off x="596" y="3749"/>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0</a:t>
                </a:r>
              </a:p>
            </p:txBody>
          </p:sp>
          <p:sp>
            <p:nvSpPr>
              <p:cNvPr id="486593" name="Text Box 193"/>
              <p:cNvSpPr txBox="1">
                <a:spLocks noChangeArrowheads="1"/>
              </p:cNvSpPr>
              <p:nvPr/>
            </p:nvSpPr>
            <p:spPr bwMode="auto">
              <a:xfrm>
                <a:off x="422" y="1019"/>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50</a:t>
                </a:r>
              </a:p>
            </p:txBody>
          </p:sp>
          <p:sp>
            <p:nvSpPr>
              <p:cNvPr id="486594" name="Text Box 194"/>
              <p:cNvSpPr txBox="1">
                <a:spLocks noChangeArrowheads="1"/>
              </p:cNvSpPr>
              <p:nvPr/>
            </p:nvSpPr>
            <p:spPr bwMode="auto">
              <a:xfrm>
                <a:off x="422" y="1541"/>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40</a:t>
                </a:r>
              </a:p>
            </p:txBody>
          </p:sp>
          <p:sp>
            <p:nvSpPr>
              <p:cNvPr id="486595" name="Text Box 195"/>
              <p:cNvSpPr txBox="1">
                <a:spLocks noChangeArrowheads="1"/>
              </p:cNvSpPr>
              <p:nvPr/>
            </p:nvSpPr>
            <p:spPr bwMode="auto">
              <a:xfrm>
                <a:off x="422" y="2039"/>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30</a:t>
                </a:r>
              </a:p>
            </p:txBody>
          </p:sp>
          <p:sp>
            <p:nvSpPr>
              <p:cNvPr id="486596" name="Text Box 196"/>
              <p:cNvSpPr txBox="1">
                <a:spLocks noChangeArrowheads="1"/>
              </p:cNvSpPr>
              <p:nvPr/>
            </p:nvSpPr>
            <p:spPr bwMode="auto">
              <a:xfrm>
                <a:off x="422" y="2555"/>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20</a:t>
                </a:r>
              </a:p>
            </p:txBody>
          </p:sp>
          <p:sp>
            <p:nvSpPr>
              <p:cNvPr id="486597" name="Text Box 197"/>
              <p:cNvSpPr txBox="1">
                <a:spLocks noChangeArrowheads="1"/>
              </p:cNvSpPr>
              <p:nvPr/>
            </p:nvSpPr>
            <p:spPr bwMode="auto">
              <a:xfrm>
                <a:off x="422" y="3053"/>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10</a:t>
                </a:r>
              </a:p>
            </p:txBody>
          </p:sp>
          <p:sp>
            <p:nvSpPr>
              <p:cNvPr id="486598" name="Text Box 198"/>
              <p:cNvSpPr txBox="1">
                <a:spLocks noChangeArrowheads="1"/>
              </p:cNvSpPr>
              <p:nvPr/>
            </p:nvSpPr>
            <p:spPr bwMode="auto">
              <a:xfrm>
                <a:off x="1280" y="3749"/>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12</a:t>
                </a:r>
              </a:p>
            </p:txBody>
          </p:sp>
          <p:sp>
            <p:nvSpPr>
              <p:cNvPr id="486599" name="Text Box 199"/>
              <p:cNvSpPr txBox="1">
                <a:spLocks noChangeArrowheads="1"/>
              </p:cNvSpPr>
              <p:nvPr/>
            </p:nvSpPr>
            <p:spPr bwMode="auto">
              <a:xfrm>
                <a:off x="3260" y="3749"/>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48</a:t>
                </a:r>
              </a:p>
            </p:txBody>
          </p:sp>
          <p:sp>
            <p:nvSpPr>
              <p:cNvPr id="486600" name="Text Box 200"/>
              <p:cNvSpPr txBox="1">
                <a:spLocks noChangeArrowheads="1"/>
              </p:cNvSpPr>
              <p:nvPr/>
            </p:nvSpPr>
            <p:spPr bwMode="auto">
              <a:xfrm>
                <a:off x="2624" y="3749"/>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36</a:t>
                </a:r>
              </a:p>
            </p:txBody>
          </p:sp>
        </p:grpSp>
      </p:grpSp>
      <p:sp>
        <p:nvSpPr>
          <p:cNvPr id="486603" name="Text Box 203"/>
          <p:cNvSpPr txBox="1">
            <a:spLocks noChangeArrowheads="1"/>
          </p:cNvSpPr>
          <p:nvPr/>
        </p:nvSpPr>
        <p:spPr bwMode="auto">
          <a:xfrm rot="-5400000">
            <a:off x="479426" y="3611563"/>
            <a:ext cx="1692275" cy="457200"/>
          </a:xfrm>
          <a:prstGeom prst="rect">
            <a:avLst/>
          </a:prstGeom>
          <a:noFill/>
          <a:ln w="9525">
            <a:noFill/>
            <a:miter lim="800000"/>
            <a:headEnd/>
            <a:tailEnd/>
          </a:ln>
          <a:effectLst/>
        </p:spPr>
        <p:txBody>
          <a:bodyPr wrap="none">
            <a:spAutoFit/>
          </a:bodyPr>
          <a:lstStyle/>
          <a:p>
            <a:pPr>
              <a:defRPr/>
            </a:pPr>
            <a:r>
              <a:rPr lang="en-US" sz="2400">
                <a:solidFill>
                  <a:schemeClr val="bg1"/>
                </a:solidFill>
                <a:effectLst>
                  <a:outerShdw blurRad="38100" dist="38100" dir="2700000" algn="tl">
                    <a:srgbClr val="000000"/>
                  </a:outerShdw>
                </a:effectLst>
                <a:latin typeface="Arial" charset="0"/>
              </a:rPr>
              <a:t>% Mortality</a:t>
            </a:r>
          </a:p>
        </p:txBody>
      </p:sp>
      <p:sp>
        <p:nvSpPr>
          <p:cNvPr id="486604" name="Text Box 204"/>
          <p:cNvSpPr txBox="1">
            <a:spLocks noChangeArrowheads="1"/>
          </p:cNvSpPr>
          <p:nvPr/>
        </p:nvSpPr>
        <p:spPr bwMode="auto">
          <a:xfrm>
            <a:off x="1643063" y="6521450"/>
            <a:ext cx="4805362" cy="336550"/>
          </a:xfrm>
          <a:prstGeom prst="rect">
            <a:avLst/>
          </a:prstGeom>
          <a:noFill/>
          <a:ln w="9525">
            <a:noFill/>
            <a:miter lim="800000"/>
            <a:headEnd/>
            <a:tailEnd/>
          </a:ln>
          <a:effectLst/>
        </p:spPr>
        <p:txBody>
          <a:bodyPr wrap="none">
            <a:spAutoFit/>
          </a:bodyPr>
          <a:lstStyle/>
          <a:p>
            <a:pPr algn="ctr">
              <a:defRPr/>
            </a:pPr>
            <a:r>
              <a:rPr lang="en-US" sz="1600" dirty="0">
                <a:latin typeface="Times New Roman" pitchFamily="18" charset="0"/>
              </a:rPr>
              <a:t>SOLVD Investigators. N </a:t>
            </a:r>
            <a:r>
              <a:rPr lang="en-US" sz="1600" dirty="0" err="1">
                <a:latin typeface="Times New Roman" pitchFamily="18" charset="0"/>
              </a:rPr>
              <a:t>Engl</a:t>
            </a:r>
            <a:r>
              <a:rPr lang="en-US" sz="1600" dirty="0">
                <a:latin typeface="Times New Roman" pitchFamily="18" charset="0"/>
              </a:rPr>
              <a:t> J Med 1991;325:293-302.</a:t>
            </a:r>
          </a:p>
        </p:txBody>
      </p:sp>
      <p:sp>
        <p:nvSpPr>
          <p:cNvPr id="486605" name="Text Box 205"/>
          <p:cNvSpPr txBox="1">
            <a:spLocks noChangeArrowheads="1"/>
          </p:cNvSpPr>
          <p:nvPr/>
        </p:nvSpPr>
        <p:spPr bwMode="auto">
          <a:xfrm>
            <a:off x="6823076" y="6521450"/>
            <a:ext cx="4265613" cy="336550"/>
          </a:xfrm>
          <a:prstGeom prst="rect">
            <a:avLst/>
          </a:prstGeom>
          <a:noFill/>
          <a:ln w="9525">
            <a:noFill/>
            <a:miter lim="800000"/>
            <a:headEnd/>
            <a:tailEnd/>
          </a:ln>
          <a:effectLst/>
        </p:spPr>
        <p:txBody>
          <a:bodyPr wrap="none">
            <a:spAutoFit/>
          </a:bodyPr>
          <a:lstStyle/>
          <a:p>
            <a:pPr algn="ctr">
              <a:defRPr/>
            </a:pPr>
            <a:r>
              <a:rPr lang="en-US" sz="1600" dirty="0" err="1">
                <a:latin typeface="Times New Roman" pitchFamily="18" charset="0"/>
              </a:rPr>
              <a:t>Pfeffer</a:t>
            </a:r>
            <a:r>
              <a:rPr lang="en-US" sz="1600" dirty="0">
                <a:latin typeface="Times New Roman" pitchFamily="18" charset="0"/>
              </a:rPr>
              <a:t> MA et al. N </a:t>
            </a:r>
            <a:r>
              <a:rPr lang="en-US" sz="1600" dirty="0" err="1">
                <a:latin typeface="Times New Roman" pitchFamily="18" charset="0"/>
              </a:rPr>
              <a:t>Engl</a:t>
            </a:r>
            <a:r>
              <a:rPr lang="en-US" sz="1600" dirty="0">
                <a:latin typeface="Times New Roman" pitchFamily="18" charset="0"/>
              </a:rPr>
              <a:t> J Med 1992;327:669-77.</a:t>
            </a:r>
          </a:p>
        </p:txBody>
      </p:sp>
      <p:sp>
        <p:nvSpPr>
          <p:cNvPr id="486606" name="Text Box 206"/>
          <p:cNvSpPr txBox="1">
            <a:spLocks noChangeArrowheads="1"/>
          </p:cNvSpPr>
          <p:nvPr/>
        </p:nvSpPr>
        <p:spPr bwMode="auto">
          <a:xfrm>
            <a:off x="3641725" y="6088064"/>
            <a:ext cx="1016000" cy="396875"/>
          </a:xfrm>
          <a:prstGeom prst="rect">
            <a:avLst/>
          </a:prstGeom>
          <a:noFill/>
          <a:ln w="9525">
            <a:noFill/>
            <a:miter lim="800000"/>
            <a:headEnd/>
            <a:tailEnd/>
          </a:ln>
          <a:effectLst/>
        </p:spPr>
        <p:txBody>
          <a:bodyPr wrap="none">
            <a:spAutoFit/>
          </a:bodyPr>
          <a:lstStyle/>
          <a:p>
            <a:pPr>
              <a:defRPr/>
            </a:pPr>
            <a:r>
              <a:rPr lang="en-US" sz="2000">
                <a:solidFill>
                  <a:schemeClr val="bg1"/>
                </a:solidFill>
                <a:effectLst>
                  <a:outerShdw blurRad="38100" dist="38100" dir="2700000" algn="tl">
                    <a:srgbClr val="000000"/>
                  </a:outerShdw>
                </a:effectLst>
                <a:latin typeface="Arial" charset="0"/>
              </a:rPr>
              <a:t>Months</a:t>
            </a:r>
          </a:p>
        </p:txBody>
      </p:sp>
      <p:sp>
        <p:nvSpPr>
          <p:cNvPr id="486607" name="Text Box 207"/>
          <p:cNvSpPr txBox="1">
            <a:spLocks noChangeArrowheads="1"/>
          </p:cNvSpPr>
          <p:nvPr/>
        </p:nvSpPr>
        <p:spPr bwMode="auto">
          <a:xfrm>
            <a:off x="8499476" y="6088064"/>
            <a:ext cx="847725" cy="396875"/>
          </a:xfrm>
          <a:prstGeom prst="rect">
            <a:avLst/>
          </a:prstGeom>
          <a:noFill/>
          <a:ln w="9525">
            <a:noFill/>
            <a:miter lim="800000"/>
            <a:headEnd/>
            <a:tailEnd/>
          </a:ln>
          <a:effectLst/>
        </p:spPr>
        <p:txBody>
          <a:bodyPr wrap="none">
            <a:spAutoFit/>
          </a:bodyPr>
          <a:lstStyle/>
          <a:p>
            <a:pPr>
              <a:defRPr/>
            </a:pPr>
            <a:r>
              <a:rPr lang="en-US" sz="2000">
                <a:solidFill>
                  <a:schemeClr val="bg1"/>
                </a:solidFill>
                <a:effectLst>
                  <a:outerShdw blurRad="38100" dist="38100" dir="2700000" algn="tl">
                    <a:srgbClr val="000000"/>
                  </a:outerShdw>
                </a:effectLst>
                <a:latin typeface="Arial" charset="0"/>
              </a:rPr>
              <a:t>Years</a:t>
            </a:r>
          </a:p>
        </p:txBody>
      </p:sp>
      <p:sp>
        <p:nvSpPr>
          <p:cNvPr id="25609" name="Text Box 208"/>
          <p:cNvSpPr txBox="1">
            <a:spLocks noChangeArrowheads="1"/>
          </p:cNvSpPr>
          <p:nvPr/>
        </p:nvSpPr>
        <p:spPr bwMode="auto">
          <a:xfrm>
            <a:off x="2035176" y="1195388"/>
            <a:ext cx="3368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2400" dirty="0">
                <a:solidFill>
                  <a:schemeClr val="bg1"/>
                </a:solidFill>
              </a:rPr>
              <a:t>SOLVD Treatment Trial</a:t>
            </a:r>
          </a:p>
        </p:txBody>
      </p:sp>
      <p:sp>
        <p:nvSpPr>
          <p:cNvPr id="25610" name="Text Box 209"/>
          <p:cNvSpPr txBox="1">
            <a:spLocks noChangeArrowheads="1"/>
          </p:cNvSpPr>
          <p:nvPr/>
        </p:nvSpPr>
        <p:spPr bwMode="auto">
          <a:xfrm>
            <a:off x="6813550" y="1185863"/>
            <a:ext cx="99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2400" dirty="0">
                <a:solidFill>
                  <a:schemeClr val="bg1"/>
                </a:solidFill>
              </a:rPr>
              <a:t>SAVE</a:t>
            </a:r>
          </a:p>
        </p:txBody>
      </p:sp>
    </p:spTree>
    <p:extLst>
      <p:ext uri="{BB962C8B-B14F-4D97-AF65-F5344CB8AC3E}">
        <p14:creationId xmlns:p14="http://schemas.microsoft.com/office/powerpoint/2010/main" val="3358890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7072" y="1319753"/>
            <a:ext cx="11331019" cy="520169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484" name="Rectangle 4"/>
          <p:cNvSpPr>
            <a:spLocks noGrp="1" noChangeArrowheads="1"/>
          </p:cNvSpPr>
          <p:nvPr>
            <p:ph type="title"/>
          </p:nvPr>
        </p:nvSpPr>
        <p:spPr>
          <a:xfrm>
            <a:off x="1982788" y="395288"/>
            <a:ext cx="8743950" cy="809625"/>
          </a:xfrm>
        </p:spPr>
        <p:txBody>
          <a:bodyPr>
            <a:normAutofit/>
          </a:bodyPr>
          <a:lstStyle/>
          <a:p>
            <a:pPr>
              <a:defRPr/>
            </a:pPr>
            <a:r>
              <a:rPr lang="en-US" sz="2400" dirty="0"/>
              <a:t>Effect of High Versus Low Dose </a:t>
            </a:r>
            <a:br>
              <a:rPr lang="en-US" sz="2400" dirty="0"/>
            </a:br>
            <a:r>
              <a:rPr lang="en-US" sz="2400" dirty="0" err="1"/>
              <a:t>Lisinopril</a:t>
            </a:r>
            <a:r>
              <a:rPr lang="en-US" sz="2400" dirty="0"/>
              <a:t> on Clinical Outcomes</a:t>
            </a:r>
          </a:p>
        </p:txBody>
      </p:sp>
      <p:sp>
        <p:nvSpPr>
          <p:cNvPr id="660488" name="Text Box 8"/>
          <p:cNvSpPr txBox="1">
            <a:spLocks noChangeArrowheads="1"/>
          </p:cNvSpPr>
          <p:nvPr/>
        </p:nvSpPr>
        <p:spPr bwMode="auto">
          <a:xfrm>
            <a:off x="5576888" y="6109517"/>
            <a:ext cx="1555750" cy="396875"/>
          </a:xfrm>
          <a:prstGeom prst="rect">
            <a:avLst/>
          </a:prstGeom>
          <a:noFill/>
          <a:ln w="9525">
            <a:noFill/>
            <a:miter lim="800000"/>
            <a:headEnd/>
            <a:tailEnd/>
          </a:ln>
          <a:effectLst/>
        </p:spPr>
        <p:txBody>
          <a:bodyPr wrap="none">
            <a:spAutoFit/>
          </a:bodyPr>
          <a:lstStyle/>
          <a:p>
            <a:pPr algn="ctr">
              <a:defRPr/>
            </a:pPr>
            <a:r>
              <a:rPr lang="en-US" sz="2000" dirty="0">
                <a:solidFill>
                  <a:srgbClr val="FFFF00"/>
                </a:solidFill>
                <a:effectLst>
                  <a:outerShdw blurRad="38100" dist="38100" dir="2700000" algn="tl">
                    <a:srgbClr val="000000"/>
                  </a:outerShdw>
                </a:effectLst>
                <a:latin typeface="Arial" charset="0"/>
              </a:rPr>
              <a:t>ATLAS Trial</a:t>
            </a:r>
          </a:p>
        </p:txBody>
      </p:sp>
      <p:sp>
        <p:nvSpPr>
          <p:cNvPr id="660493" name="Text Box 13"/>
          <p:cNvSpPr txBox="1">
            <a:spLocks noChangeArrowheads="1"/>
          </p:cNvSpPr>
          <p:nvPr/>
        </p:nvSpPr>
        <p:spPr bwMode="auto">
          <a:xfrm>
            <a:off x="2698750" y="5640389"/>
            <a:ext cx="2357438" cy="396875"/>
          </a:xfrm>
          <a:prstGeom prst="rect">
            <a:avLst/>
          </a:prstGeom>
          <a:noFill/>
          <a:ln w="9525">
            <a:noFill/>
            <a:miter lim="800000"/>
            <a:headEnd/>
            <a:tailEnd/>
          </a:ln>
          <a:effectLst/>
        </p:spPr>
        <p:txBody>
          <a:bodyPr wrap="none">
            <a:spAutoFit/>
          </a:bodyPr>
          <a:lstStyle/>
          <a:p>
            <a:pPr>
              <a:defRPr/>
            </a:pPr>
            <a:r>
              <a:rPr lang="en-US" sz="2000">
                <a:solidFill>
                  <a:schemeClr val="bg1"/>
                </a:solidFill>
                <a:effectLst>
                  <a:outerShdw blurRad="38100" dist="38100" dir="2700000" algn="tl">
                    <a:srgbClr val="000000"/>
                  </a:outerShdw>
                </a:effectLst>
                <a:latin typeface="Arial" charset="0"/>
              </a:rPr>
              <a:t>Follow-up (Months)</a:t>
            </a:r>
          </a:p>
        </p:txBody>
      </p:sp>
      <p:sp>
        <p:nvSpPr>
          <p:cNvPr id="660496" name="Text Box 16"/>
          <p:cNvSpPr txBox="1">
            <a:spLocks noChangeArrowheads="1"/>
          </p:cNvSpPr>
          <p:nvPr/>
        </p:nvSpPr>
        <p:spPr bwMode="auto">
          <a:xfrm>
            <a:off x="2698750" y="5640389"/>
            <a:ext cx="2357438" cy="396875"/>
          </a:xfrm>
          <a:prstGeom prst="rect">
            <a:avLst/>
          </a:prstGeom>
          <a:noFill/>
          <a:ln w="9525">
            <a:noFill/>
            <a:miter lim="800000"/>
            <a:headEnd/>
            <a:tailEnd/>
          </a:ln>
          <a:effectLst/>
        </p:spPr>
        <p:txBody>
          <a:bodyPr wrap="none">
            <a:spAutoFit/>
          </a:bodyPr>
          <a:lstStyle/>
          <a:p>
            <a:pPr>
              <a:defRPr/>
            </a:pPr>
            <a:r>
              <a:rPr lang="en-US" sz="2000">
                <a:solidFill>
                  <a:schemeClr val="bg1"/>
                </a:solidFill>
                <a:effectLst>
                  <a:outerShdw blurRad="38100" dist="38100" dir="2700000" algn="tl">
                    <a:srgbClr val="000000"/>
                  </a:outerShdw>
                </a:effectLst>
                <a:latin typeface="Arial" charset="0"/>
              </a:rPr>
              <a:t>Follow-up (Months)</a:t>
            </a:r>
          </a:p>
        </p:txBody>
      </p:sp>
      <p:grpSp>
        <p:nvGrpSpPr>
          <p:cNvPr id="28678" name="Group 36"/>
          <p:cNvGrpSpPr>
            <a:grpSpLocks/>
          </p:cNvGrpSpPr>
          <p:nvPr/>
        </p:nvGrpSpPr>
        <p:grpSpPr bwMode="auto">
          <a:xfrm>
            <a:off x="1209675" y="2163763"/>
            <a:ext cx="9829800" cy="4273550"/>
            <a:chOff x="186" y="1111"/>
            <a:chExt cx="6192" cy="2692"/>
          </a:xfrm>
        </p:grpSpPr>
        <p:sp>
          <p:nvSpPr>
            <p:cNvPr id="660508" name="Text Box 28"/>
            <p:cNvSpPr txBox="1">
              <a:spLocks noChangeArrowheads="1"/>
            </p:cNvSpPr>
            <p:nvPr/>
          </p:nvSpPr>
          <p:spPr bwMode="auto">
            <a:xfrm>
              <a:off x="4268" y="3553"/>
              <a:ext cx="1485" cy="250"/>
            </a:xfrm>
            <a:prstGeom prst="rect">
              <a:avLst/>
            </a:prstGeom>
            <a:noFill/>
            <a:ln w="9525">
              <a:noFill/>
              <a:miter lim="800000"/>
              <a:headEnd/>
              <a:tailEnd/>
            </a:ln>
            <a:effectLst/>
          </p:spPr>
          <p:txBody>
            <a:bodyPr wrap="none">
              <a:spAutoFit/>
            </a:bodyPr>
            <a:lstStyle/>
            <a:p>
              <a:pPr algn="ctr">
                <a:defRPr/>
              </a:pPr>
              <a:r>
                <a:rPr lang="en-US" sz="2000">
                  <a:solidFill>
                    <a:schemeClr val="bg1"/>
                  </a:solidFill>
                  <a:effectLst>
                    <a:outerShdw blurRad="38100" dist="38100" dir="2700000" algn="tl">
                      <a:srgbClr val="000000"/>
                    </a:outerShdw>
                  </a:effectLst>
                  <a:latin typeface="Arial" charset="0"/>
                </a:rPr>
                <a:t>Follow-up (Months)</a:t>
              </a:r>
            </a:p>
          </p:txBody>
        </p:sp>
        <p:sp>
          <p:nvSpPr>
            <p:cNvPr id="660489" name="Text Box 9"/>
            <p:cNvSpPr txBox="1">
              <a:spLocks noChangeArrowheads="1"/>
            </p:cNvSpPr>
            <p:nvPr/>
          </p:nvSpPr>
          <p:spPr bwMode="auto">
            <a:xfrm rot="-5400000">
              <a:off x="-178" y="2345"/>
              <a:ext cx="978" cy="250"/>
            </a:xfrm>
            <a:prstGeom prst="rect">
              <a:avLst/>
            </a:prstGeom>
            <a:noFill/>
            <a:ln w="9525">
              <a:noFill/>
              <a:miter lim="800000"/>
              <a:headEnd/>
              <a:tailEnd/>
            </a:ln>
            <a:effectLst/>
          </p:spPr>
          <p:txBody>
            <a:bodyPr wrap="none">
              <a:spAutoFit/>
            </a:bodyPr>
            <a:lstStyle/>
            <a:p>
              <a:pPr>
                <a:defRPr/>
              </a:pPr>
              <a:r>
                <a:rPr lang="en-US" sz="2000" dirty="0">
                  <a:solidFill>
                    <a:schemeClr val="bg1"/>
                  </a:solidFill>
                  <a:effectLst>
                    <a:outerShdw blurRad="38100" dist="38100" dir="2700000" algn="tl">
                      <a:srgbClr val="000000"/>
                    </a:outerShdw>
                  </a:effectLst>
                  <a:latin typeface="Arial" charset="0"/>
                </a:rPr>
                <a:t>Survival (%)</a:t>
              </a:r>
            </a:p>
          </p:txBody>
        </p:sp>
        <p:sp>
          <p:nvSpPr>
            <p:cNvPr id="660490" name="Text Box 10"/>
            <p:cNvSpPr txBox="1">
              <a:spLocks noChangeArrowheads="1"/>
            </p:cNvSpPr>
            <p:nvPr/>
          </p:nvSpPr>
          <p:spPr bwMode="auto">
            <a:xfrm rot="-5400000">
              <a:off x="2966" y="2345"/>
              <a:ext cx="978" cy="250"/>
            </a:xfrm>
            <a:prstGeom prst="rect">
              <a:avLst/>
            </a:prstGeom>
            <a:noFill/>
            <a:ln w="9525">
              <a:noFill/>
              <a:miter lim="800000"/>
              <a:headEnd/>
              <a:tailEnd/>
            </a:ln>
            <a:effectLst/>
          </p:spPr>
          <p:txBody>
            <a:bodyPr wrap="none">
              <a:spAutoFit/>
            </a:bodyPr>
            <a:lstStyle/>
            <a:p>
              <a:pPr>
                <a:defRPr/>
              </a:pPr>
              <a:r>
                <a:rPr lang="en-US" sz="2000">
                  <a:solidFill>
                    <a:schemeClr val="bg1"/>
                  </a:solidFill>
                  <a:effectLst>
                    <a:outerShdw blurRad="38100" dist="38100" dir="2700000" algn="tl">
                      <a:srgbClr val="000000"/>
                    </a:outerShdw>
                  </a:effectLst>
                  <a:latin typeface="Arial" charset="0"/>
                </a:rPr>
                <a:t>Survival (%)</a:t>
              </a:r>
            </a:p>
          </p:txBody>
        </p:sp>
        <p:sp>
          <p:nvSpPr>
            <p:cNvPr id="660497" name="Text Box 17"/>
            <p:cNvSpPr txBox="1">
              <a:spLocks noChangeArrowheads="1"/>
            </p:cNvSpPr>
            <p:nvPr/>
          </p:nvSpPr>
          <p:spPr bwMode="auto">
            <a:xfrm>
              <a:off x="1118" y="1111"/>
              <a:ext cx="1450" cy="250"/>
            </a:xfrm>
            <a:prstGeom prst="rect">
              <a:avLst/>
            </a:prstGeom>
            <a:noFill/>
            <a:ln w="9525">
              <a:noFill/>
              <a:miter lim="800000"/>
              <a:headEnd/>
              <a:tailEnd/>
            </a:ln>
            <a:effectLst/>
          </p:spPr>
          <p:txBody>
            <a:bodyPr wrap="none">
              <a:spAutoFit/>
            </a:bodyPr>
            <a:lstStyle/>
            <a:p>
              <a:pPr algn="ctr">
                <a:defRPr/>
              </a:pPr>
              <a:r>
                <a:rPr lang="en-US" sz="2000">
                  <a:solidFill>
                    <a:schemeClr val="bg1"/>
                  </a:solidFill>
                  <a:effectLst>
                    <a:outerShdw blurRad="38100" dist="38100" dir="2700000" algn="tl">
                      <a:srgbClr val="000000"/>
                    </a:outerShdw>
                  </a:effectLst>
                  <a:latin typeface="Arial" charset="0"/>
                </a:rPr>
                <a:t>All Cause Mortality</a:t>
              </a:r>
            </a:p>
          </p:txBody>
        </p:sp>
        <p:pic>
          <p:nvPicPr>
            <p:cNvPr id="28687" name="Picture 18" descr="hc4893461001[1]"/>
            <p:cNvPicPr>
              <a:picLocks noChangeAspect="1" noChangeArrowheads="1"/>
            </p:cNvPicPr>
            <p:nvPr/>
          </p:nvPicPr>
          <p:blipFill>
            <a:blip r:embed="rId2">
              <a:extLst>
                <a:ext uri="{28A0092B-C50C-407E-A947-70E740481C1C}">
                  <a14:useLocalDpi xmlns:a14="http://schemas.microsoft.com/office/drawing/2010/main" val="0"/>
                </a:ext>
              </a:extLst>
            </a:blip>
            <a:srcRect l="2046" b="4089"/>
            <a:stretch>
              <a:fillRect/>
            </a:stretch>
          </p:blipFill>
          <p:spPr bwMode="auto">
            <a:xfrm>
              <a:off x="474" y="1401"/>
              <a:ext cx="2739" cy="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60499" name="Text Box 19"/>
            <p:cNvSpPr txBox="1">
              <a:spLocks noChangeArrowheads="1"/>
            </p:cNvSpPr>
            <p:nvPr/>
          </p:nvSpPr>
          <p:spPr bwMode="auto">
            <a:xfrm>
              <a:off x="1101" y="3553"/>
              <a:ext cx="1485" cy="250"/>
            </a:xfrm>
            <a:prstGeom prst="rect">
              <a:avLst/>
            </a:prstGeom>
            <a:noFill/>
            <a:ln w="9525">
              <a:noFill/>
              <a:miter lim="800000"/>
              <a:headEnd/>
              <a:tailEnd/>
            </a:ln>
            <a:effectLst/>
          </p:spPr>
          <p:txBody>
            <a:bodyPr wrap="none">
              <a:spAutoFit/>
            </a:bodyPr>
            <a:lstStyle/>
            <a:p>
              <a:pPr algn="ctr">
                <a:defRPr/>
              </a:pPr>
              <a:r>
                <a:rPr lang="en-US" sz="2000">
                  <a:solidFill>
                    <a:schemeClr val="bg1"/>
                  </a:solidFill>
                  <a:effectLst>
                    <a:outerShdw blurRad="38100" dist="38100" dir="2700000" algn="tl">
                      <a:srgbClr val="000000"/>
                    </a:outerShdw>
                  </a:effectLst>
                  <a:latin typeface="Arial" charset="0"/>
                </a:rPr>
                <a:t>Follow-up (Months)</a:t>
              </a:r>
            </a:p>
          </p:txBody>
        </p:sp>
        <p:sp>
          <p:nvSpPr>
            <p:cNvPr id="660507" name="Text Box 27"/>
            <p:cNvSpPr txBox="1">
              <a:spLocks noChangeArrowheads="1"/>
            </p:cNvSpPr>
            <p:nvPr/>
          </p:nvSpPr>
          <p:spPr bwMode="auto">
            <a:xfrm>
              <a:off x="3673" y="1111"/>
              <a:ext cx="2673" cy="250"/>
            </a:xfrm>
            <a:prstGeom prst="rect">
              <a:avLst/>
            </a:prstGeom>
            <a:noFill/>
            <a:ln w="9525">
              <a:noFill/>
              <a:miter lim="800000"/>
              <a:headEnd/>
              <a:tailEnd/>
            </a:ln>
            <a:effectLst/>
          </p:spPr>
          <p:txBody>
            <a:bodyPr wrap="none">
              <a:spAutoFit/>
            </a:bodyPr>
            <a:lstStyle/>
            <a:p>
              <a:pPr algn="ctr">
                <a:defRPr/>
              </a:pPr>
              <a:r>
                <a:rPr lang="en-US" sz="2000">
                  <a:solidFill>
                    <a:schemeClr val="bg1"/>
                  </a:solidFill>
                  <a:effectLst>
                    <a:outerShdw blurRad="38100" dist="38100" dir="2700000" algn="tl">
                      <a:srgbClr val="000000"/>
                    </a:outerShdw>
                  </a:effectLst>
                  <a:latin typeface="Arial" charset="0"/>
                </a:rPr>
                <a:t>All Cause Mortality + Hospitalization</a:t>
              </a:r>
            </a:p>
          </p:txBody>
        </p:sp>
        <p:pic>
          <p:nvPicPr>
            <p:cNvPr id="28690" name="Picture 29" descr="hc4893461003[2]"/>
            <p:cNvPicPr>
              <a:picLocks noChangeAspect="1" noChangeArrowheads="1"/>
            </p:cNvPicPr>
            <p:nvPr/>
          </p:nvPicPr>
          <p:blipFill>
            <a:blip r:embed="rId3">
              <a:extLst>
                <a:ext uri="{28A0092B-C50C-407E-A947-70E740481C1C}">
                  <a14:useLocalDpi xmlns:a14="http://schemas.microsoft.com/office/drawing/2010/main" val="0"/>
                </a:ext>
              </a:extLst>
            </a:blip>
            <a:srcRect l="2785" b="5325"/>
            <a:stretch>
              <a:fillRect/>
            </a:stretch>
          </p:blipFill>
          <p:spPr bwMode="auto">
            <a:xfrm>
              <a:off x="3642" y="1397"/>
              <a:ext cx="2736" cy="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8691" name="Text Box 30"/>
            <p:cNvSpPr txBox="1">
              <a:spLocks noChangeArrowheads="1"/>
            </p:cNvSpPr>
            <p:nvPr/>
          </p:nvSpPr>
          <p:spPr bwMode="auto">
            <a:xfrm>
              <a:off x="5546" y="2599"/>
              <a:ext cx="63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a:solidFill>
                    <a:srgbClr val="000000"/>
                  </a:solidFill>
                </a:rPr>
                <a:t>High Dose</a:t>
              </a:r>
            </a:p>
          </p:txBody>
        </p:sp>
        <p:sp>
          <p:nvSpPr>
            <p:cNvPr id="28692" name="Text Box 31"/>
            <p:cNvSpPr txBox="1">
              <a:spLocks noChangeArrowheads="1"/>
            </p:cNvSpPr>
            <p:nvPr/>
          </p:nvSpPr>
          <p:spPr bwMode="auto">
            <a:xfrm>
              <a:off x="1586" y="2143"/>
              <a:ext cx="61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a:solidFill>
                    <a:srgbClr val="000000"/>
                  </a:solidFill>
                </a:rPr>
                <a:t>Low Dose</a:t>
              </a:r>
            </a:p>
          </p:txBody>
        </p:sp>
        <p:sp>
          <p:nvSpPr>
            <p:cNvPr id="28693" name="Text Box 32"/>
            <p:cNvSpPr txBox="1">
              <a:spLocks noChangeArrowheads="1"/>
            </p:cNvSpPr>
            <p:nvPr/>
          </p:nvSpPr>
          <p:spPr bwMode="auto">
            <a:xfrm>
              <a:off x="2198" y="1783"/>
              <a:ext cx="63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a:solidFill>
                    <a:srgbClr val="000000"/>
                  </a:solidFill>
                </a:rPr>
                <a:t>High Dose</a:t>
              </a:r>
            </a:p>
          </p:txBody>
        </p:sp>
        <p:sp>
          <p:nvSpPr>
            <p:cNvPr id="28694" name="Text Box 33"/>
            <p:cNvSpPr txBox="1">
              <a:spLocks noChangeArrowheads="1"/>
            </p:cNvSpPr>
            <p:nvPr/>
          </p:nvSpPr>
          <p:spPr bwMode="auto">
            <a:xfrm>
              <a:off x="5048" y="3031"/>
              <a:ext cx="61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a:solidFill>
                    <a:srgbClr val="000000"/>
                  </a:solidFill>
                </a:rPr>
                <a:t>Low Dose</a:t>
              </a:r>
            </a:p>
          </p:txBody>
        </p:sp>
      </p:grpSp>
      <p:sp>
        <p:nvSpPr>
          <p:cNvPr id="660514" name="Text Box 34"/>
          <p:cNvSpPr txBox="1">
            <a:spLocks noChangeArrowheads="1"/>
          </p:cNvSpPr>
          <p:nvPr/>
        </p:nvSpPr>
        <p:spPr bwMode="auto">
          <a:xfrm>
            <a:off x="2330450" y="1508126"/>
            <a:ext cx="7532688" cy="701675"/>
          </a:xfrm>
          <a:prstGeom prst="rect">
            <a:avLst/>
          </a:prstGeom>
          <a:noFill/>
          <a:ln w="9525">
            <a:noFill/>
            <a:miter lim="800000"/>
            <a:headEnd/>
            <a:tailEnd/>
          </a:ln>
          <a:effectLst/>
        </p:spPr>
        <p:txBody>
          <a:bodyPr wrap="none">
            <a:spAutoFit/>
          </a:bodyPr>
          <a:lstStyle/>
          <a:p>
            <a:pPr algn="ctr">
              <a:defRPr/>
            </a:pPr>
            <a:r>
              <a:rPr lang="en-US" sz="2000">
                <a:solidFill>
                  <a:srgbClr val="FF9900"/>
                </a:solidFill>
                <a:effectLst>
                  <a:outerShdw blurRad="38100" dist="38100" dir="2700000" algn="tl">
                    <a:srgbClr val="000000"/>
                  </a:outerShdw>
                </a:effectLst>
                <a:latin typeface="Arial" charset="0"/>
              </a:rPr>
              <a:t>Low Dose (n = 1596):</a:t>
            </a:r>
            <a:r>
              <a:rPr lang="en-US" sz="2000">
                <a:effectLst>
                  <a:outerShdw blurRad="38100" dist="38100" dir="2700000" algn="tl">
                    <a:srgbClr val="000000"/>
                  </a:outerShdw>
                </a:effectLst>
                <a:latin typeface="Arial" charset="0"/>
              </a:rPr>
              <a:t>   </a:t>
            </a:r>
            <a:r>
              <a:rPr lang="en-US" sz="2000">
                <a:solidFill>
                  <a:schemeClr val="bg1"/>
                </a:solidFill>
                <a:effectLst>
                  <a:outerShdw blurRad="38100" dist="38100" dir="2700000" algn="tl">
                    <a:srgbClr val="000000"/>
                  </a:outerShdw>
                </a:effectLst>
                <a:latin typeface="Arial" charset="0"/>
              </a:rPr>
              <a:t>2.5 to 5 mg daily (average = 4.5 </a:t>
            </a:r>
            <a:r>
              <a:rPr lang="en-US" sz="2000" u="sng">
                <a:solidFill>
                  <a:schemeClr val="bg1"/>
                </a:solidFill>
                <a:effectLst>
                  <a:outerShdw blurRad="38100" dist="38100" dir="2700000" algn="tl">
                    <a:srgbClr val="000000"/>
                  </a:outerShdw>
                </a:effectLst>
                <a:latin typeface="Arial" charset="0"/>
              </a:rPr>
              <a:t>+</a:t>
            </a:r>
            <a:r>
              <a:rPr lang="en-US" sz="2000">
                <a:solidFill>
                  <a:schemeClr val="bg1"/>
                </a:solidFill>
                <a:effectLst>
                  <a:outerShdw blurRad="38100" dist="38100" dir="2700000" algn="tl">
                    <a:srgbClr val="000000"/>
                  </a:outerShdw>
                </a:effectLst>
                <a:latin typeface="Arial" charset="0"/>
              </a:rPr>
              <a:t> 1.1)</a:t>
            </a:r>
            <a:r>
              <a:rPr lang="en-US" sz="2000">
                <a:effectLst>
                  <a:outerShdw blurRad="38100" dist="38100" dir="2700000" algn="tl">
                    <a:srgbClr val="000000"/>
                  </a:outerShdw>
                </a:effectLst>
                <a:latin typeface="Arial" charset="0"/>
              </a:rPr>
              <a:t>  </a:t>
            </a:r>
          </a:p>
          <a:p>
            <a:pPr algn="ctr">
              <a:defRPr/>
            </a:pPr>
            <a:r>
              <a:rPr lang="en-US" sz="2000">
                <a:solidFill>
                  <a:srgbClr val="FF9900"/>
                </a:solidFill>
                <a:effectLst>
                  <a:outerShdw blurRad="38100" dist="38100" dir="2700000" algn="tl">
                    <a:srgbClr val="000000"/>
                  </a:outerShdw>
                </a:effectLst>
                <a:latin typeface="Arial" charset="0"/>
              </a:rPr>
              <a:t>High Dose (n = 1568):</a:t>
            </a:r>
            <a:r>
              <a:rPr lang="en-US" sz="2000">
                <a:effectLst>
                  <a:outerShdw blurRad="38100" dist="38100" dir="2700000" algn="tl">
                    <a:srgbClr val="000000"/>
                  </a:outerShdw>
                </a:effectLst>
                <a:latin typeface="Arial" charset="0"/>
              </a:rPr>
              <a:t>  </a:t>
            </a:r>
            <a:r>
              <a:rPr lang="en-US" sz="2000">
                <a:solidFill>
                  <a:schemeClr val="bg1"/>
                </a:solidFill>
                <a:effectLst>
                  <a:outerShdw blurRad="38100" dist="38100" dir="2700000" algn="tl">
                    <a:srgbClr val="000000"/>
                  </a:outerShdw>
                </a:effectLst>
                <a:latin typeface="Arial" charset="0"/>
              </a:rPr>
              <a:t>32.5 to 35 mg daily (average = 33.2 </a:t>
            </a:r>
            <a:r>
              <a:rPr lang="en-US" sz="2000" u="sng">
                <a:solidFill>
                  <a:schemeClr val="bg1"/>
                </a:solidFill>
                <a:effectLst>
                  <a:outerShdw blurRad="38100" dist="38100" dir="2700000" algn="tl">
                    <a:srgbClr val="000000"/>
                  </a:outerShdw>
                </a:effectLst>
                <a:latin typeface="Arial" charset="0"/>
              </a:rPr>
              <a:t>+</a:t>
            </a:r>
            <a:r>
              <a:rPr lang="en-US" sz="2000">
                <a:solidFill>
                  <a:schemeClr val="bg1"/>
                </a:solidFill>
                <a:effectLst>
                  <a:outerShdw blurRad="38100" dist="38100" dir="2700000" algn="tl">
                    <a:srgbClr val="000000"/>
                  </a:outerShdw>
                </a:effectLst>
                <a:latin typeface="Arial" charset="0"/>
              </a:rPr>
              <a:t> 5.4)</a:t>
            </a:r>
          </a:p>
        </p:txBody>
      </p:sp>
      <p:sp>
        <p:nvSpPr>
          <p:cNvPr id="28680" name="Text Box 38"/>
          <p:cNvSpPr txBox="1">
            <a:spLocks noChangeArrowheads="1"/>
          </p:cNvSpPr>
          <p:nvPr/>
        </p:nvSpPr>
        <p:spPr bwMode="auto">
          <a:xfrm>
            <a:off x="8613775" y="2894013"/>
            <a:ext cx="2400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800">
                <a:solidFill>
                  <a:srgbClr val="000000"/>
                </a:solidFill>
              </a:rPr>
              <a:t>HR = 0.88 (0.82-0.96)</a:t>
            </a:r>
          </a:p>
          <a:p>
            <a:r>
              <a:rPr lang="en-US" sz="1800">
                <a:solidFill>
                  <a:srgbClr val="000000"/>
                </a:solidFill>
              </a:rPr>
              <a:t>p = 0.002</a:t>
            </a:r>
          </a:p>
        </p:txBody>
      </p:sp>
      <p:sp>
        <p:nvSpPr>
          <p:cNvPr id="660519" name="Text Box 39"/>
          <p:cNvSpPr txBox="1">
            <a:spLocks noChangeArrowheads="1"/>
          </p:cNvSpPr>
          <p:nvPr/>
        </p:nvSpPr>
        <p:spPr bwMode="auto">
          <a:xfrm>
            <a:off x="2146300" y="4932363"/>
            <a:ext cx="2400300" cy="641350"/>
          </a:xfrm>
          <a:prstGeom prst="rect">
            <a:avLst/>
          </a:prstGeom>
          <a:noFill/>
          <a:ln w="9525">
            <a:noFill/>
            <a:miter lim="800000"/>
            <a:headEnd/>
            <a:tailEnd/>
          </a:ln>
          <a:effectLst/>
        </p:spPr>
        <p:txBody>
          <a:bodyPr wrap="none">
            <a:spAutoFit/>
          </a:bodyPr>
          <a:lstStyle/>
          <a:p>
            <a:pPr>
              <a:defRPr/>
            </a:pPr>
            <a:r>
              <a:rPr lang="en-US">
                <a:solidFill>
                  <a:srgbClr val="000000"/>
                </a:solidFill>
                <a:latin typeface="Arial" charset="0"/>
              </a:rPr>
              <a:t>HR = 0.92 (0.82-1.03)</a:t>
            </a:r>
          </a:p>
          <a:p>
            <a:pPr>
              <a:defRPr/>
            </a:pPr>
            <a:r>
              <a:rPr lang="en-US">
                <a:solidFill>
                  <a:srgbClr val="000000"/>
                </a:solidFill>
                <a:latin typeface="Arial" charset="0"/>
              </a:rPr>
              <a:t>p = 0.128</a:t>
            </a:r>
            <a:endParaRPr lang="en-US">
              <a:effectLst>
                <a:outerShdw blurRad="38100" dist="38100" dir="2700000" algn="tl">
                  <a:srgbClr val="000000"/>
                </a:outerShdw>
              </a:effectLst>
              <a:latin typeface="Arial" charset="0"/>
            </a:endParaRPr>
          </a:p>
        </p:txBody>
      </p:sp>
      <p:sp>
        <p:nvSpPr>
          <p:cNvPr id="660520" name="Text Box 40"/>
          <p:cNvSpPr txBox="1">
            <a:spLocks noChangeArrowheads="1"/>
          </p:cNvSpPr>
          <p:nvPr/>
        </p:nvSpPr>
        <p:spPr bwMode="auto">
          <a:xfrm>
            <a:off x="4102101" y="6521450"/>
            <a:ext cx="3990975" cy="336550"/>
          </a:xfrm>
          <a:prstGeom prst="rect">
            <a:avLst/>
          </a:prstGeom>
          <a:noFill/>
          <a:ln w="9525">
            <a:noFill/>
            <a:miter lim="800000"/>
            <a:headEnd/>
            <a:tailEnd/>
          </a:ln>
          <a:effectLst/>
        </p:spPr>
        <p:txBody>
          <a:bodyPr wrap="none">
            <a:spAutoFit/>
          </a:bodyPr>
          <a:lstStyle/>
          <a:p>
            <a:pPr algn="ctr">
              <a:defRPr/>
            </a:pPr>
            <a:r>
              <a:rPr lang="en-US" sz="1600" dirty="0">
                <a:latin typeface="Times New Roman" pitchFamily="18" charset="0"/>
              </a:rPr>
              <a:t>Packer M et al. Circulation 1999;100:2312-18.</a:t>
            </a:r>
          </a:p>
        </p:txBody>
      </p:sp>
    </p:spTree>
    <p:extLst>
      <p:ext uri="{BB962C8B-B14F-4D97-AF65-F5344CB8AC3E}">
        <p14:creationId xmlns:p14="http://schemas.microsoft.com/office/powerpoint/2010/main" val="1278748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7582" y="1470581"/>
            <a:ext cx="9398523" cy="462419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146" name="Rectangle 2"/>
          <p:cNvSpPr>
            <a:spLocks noGrp="1" noChangeArrowheads="1"/>
          </p:cNvSpPr>
          <p:nvPr>
            <p:ph type="title"/>
          </p:nvPr>
        </p:nvSpPr>
        <p:spPr>
          <a:xfrm>
            <a:off x="2647000" y="610157"/>
            <a:ext cx="8287241" cy="809625"/>
          </a:xfrm>
        </p:spPr>
        <p:txBody>
          <a:bodyPr>
            <a:normAutofit/>
          </a:bodyPr>
          <a:lstStyle/>
          <a:p>
            <a:pPr>
              <a:defRPr/>
            </a:pPr>
            <a:r>
              <a:rPr lang="en-US" sz="2400" dirty="0">
                <a:effectLst>
                  <a:outerShdw blurRad="38100" dist="38100" dir="2700000" algn="tl">
                    <a:srgbClr val="000000">
                      <a:alpha val="43137"/>
                    </a:srgbClr>
                  </a:outerShdw>
                </a:effectLst>
              </a:rPr>
              <a:t>  </a:t>
            </a:r>
            <a:r>
              <a:rPr lang="en-US" sz="2400" dirty="0"/>
              <a:t>ACEI is Superior to Vasodilator Therapy </a:t>
            </a:r>
            <a:br>
              <a:rPr lang="en-US" sz="2400" dirty="0"/>
            </a:br>
            <a:r>
              <a:rPr lang="en-US" sz="2400" dirty="0"/>
              <a:t>in Chronic Heart Failure</a:t>
            </a:r>
          </a:p>
        </p:txBody>
      </p:sp>
      <p:sp>
        <p:nvSpPr>
          <p:cNvPr id="518220" name="Rectangle 76"/>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21" name="Rectangle 77"/>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23" name="Rectangle 79"/>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24" name="Rectangle 80"/>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26" name="Rectangle 82"/>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27" name="Rectangle 83"/>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29" name="Rectangle 85"/>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30" name="Rectangle 86"/>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32" name="Rectangle 88"/>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33" name="Rectangle 89"/>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35" name="Rectangle 91"/>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36" name="Rectangle 92"/>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38" name="Rectangle 94"/>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39" name="Rectangle 95"/>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41" name="Rectangle 97"/>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42" name="Rectangle 98"/>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44" name="Rectangle 100"/>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45" name="Rectangle 101"/>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47" name="Rectangle 103"/>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48" name="Rectangle 104"/>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50" name="Rectangle 106"/>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51" name="Rectangle 107"/>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53" name="Rectangle 109"/>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54" name="Rectangle 110"/>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83" name="Text Box 139"/>
          <p:cNvSpPr txBox="1">
            <a:spLocks noChangeArrowheads="1"/>
          </p:cNvSpPr>
          <p:nvPr/>
        </p:nvSpPr>
        <p:spPr bwMode="auto">
          <a:xfrm>
            <a:off x="3847150" y="6395605"/>
            <a:ext cx="4514850" cy="366713"/>
          </a:xfrm>
          <a:prstGeom prst="rect">
            <a:avLst/>
          </a:prstGeom>
          <a:noFill/>
          <a:ln w="9525">
            <a:noFill/>
            <a:miter lim="800000"/>
            <a:headEnd/>
            <a:tailEnd/>
          </a:ln>
          <a:effectLst/>
        </p:spPr>
        <p:txBody>
          <a:bodyPr wrap="none">
            <a:spAutoFit/>
          </a:bodyPr>
          <a:lstStyle/>
          <a:p>
            <a:pPr>
              <a:defRPr/>
            </a:pPr>
            <a:r>
              <a:rPr lang="en-US" dirty="0">
                <a:latin typeface="Times New Roman" pitchFamily="18" charset="0"/>
              </a:rPr>
              <a:t>Cohn JN et al. N </a:t>
            </a:r>
            <a:r>
              <a:rPr lang="en-US" dirty="0" err="1">
                <a:latin typeface="Times New Roman" pitchFamily="18" charset="0"/>
              </a:rPr>
              <a:t>Engl</a:t>
            </a:r>
            <a:r>
              <a:rPr lang="en-US" dirty="0">
                <a:latin typeface="Times New Roman" pitchFamily="18" charset="0"/>
              </a:rPr>
              <a:t> J Med 1991;325:303-10.</a:t>
            </a:r>
          </a:p>
        </p:txBody>
      </p:sp>
      <p:grpSp>
        <p:nvGrpSpPr>
          <p:cNvPr id="29724" name="Group 131"/>
          <p:cNvGrpSpPr>
            <a:grpSpLocks/>
          </p:cNvGrpSpPr>
          <p:nvPr/>
        </p:nvGrpSpPr>
        <p:grpSpPr bwMode="auto">
          <a:xfrm>
            <a:off x="1742125" y="1930760"/>
            <a:ext cx="5888038" cy="3246438"/>
            <a:chOff x="1418" y="1268"/>
            <a:chExt cx="3709" cy="2045"/>
          </a:xfrm>
        </p:grpSpPr>
        <p:sp>
          <p:nvSpPr>
            <p:cNvPr id="518188" name="Rectangle 44"/>
            <p:cNvSpPr>
              <a:spLocks noChangeArrowheads="1"/>
            </p:cNvSpPr>
            <p:nvPr/>
          </p:nvSpPr>
          <p:spPr bwMode="auto">
            <a:xfrm>
              <a:off x="1814" y="1352"/>
              <a:ext cx="3240" cy="1650"/>
            </a:xfrm>
            <a:prstGeom prst="rect">
              <a:avLst/>
            </a:prstGeom>
            <a:noFill/>
            <a:ln w="9525">
              <a:noFill/>
              <a:miter lim="800000"/>
              <a:headEnd/>
              <a:tailEnd/>
            </a:ln>
          </p:spPr>
          <p:txBody>
            <a:bodyPr/>
            <a:lstStyle/>
            <a:p>
              <a:pPr>
                <a:defRPr/>
              </a:pPr>
              <a:endParaRPr lang="en-US">
                <a:latin typeface="Arial" charset="0"/>
              </a:endParaRPr>
            </a:p>
          </p:txBody>
        </p:sp>
        <p:sp>
          <p:nvSpPr>
            <p:cNvPr id="518189" name="Line 45"/>
            <p:cNvSpPr>
              <a:spLocks noChangeShapeType="1"/>
            </p:cNvSpPr>
            <p:nvPr/>
          </p:nvSpPr>
          <p:spPr bwMode="auto">
            <a:xfrm>
              <a:off x="1814" y="2450"/>
              <a:ext cx="3240"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0" name="Line 46"/>
            <p:cNvSpPr>
              <a:spLocks noChangeShapeType="1"/>
            </p:cNvSpPr>
            <p:nvPr/>
          </p:nvSpPr>
          <p:spPr bwMode="auto">
            <a:xfrm>
              <a:off x="1814" y="1904"/>
              <a:ext cx="3240"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1" name="Line 47"/>
            <p:cNvSpPr>
              <a:spLocks noChangeShapeType="1"/>
            </p:cNvSpPr>
            <p:nvPr/>
          </p:nvSpPr>
          <p:spPr bwMode="auto">
            <a:xfrm>
              <a:off x="1814" y="1352"/>
              <a:ext cx="3240"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2" name="Rectangle 48"/>
            <p:cNvSpPr>
              <a:spLocks noChangeArrowheads="1"/>
            </p:cNvSpPr>
            <p:nvPr/>
          </p:nvSpPr>
          <p:spPr bwMode="auto">
            <a:xfrm>
              <a:off x="1814" y="1352"/>
              <a:ext cx="3240" cy="1650"/>
            </a:xfrm>
            <a:prstGeom prst="rect">
              <a:avLst/>
            </a:prstGeom>
            <a:noFill/>
            <a:ln w="9525">
              <a:solidFill>
                <a:srgbClr val="FFFFFF"/>
              </a:solidFill>
              <a:miter lim="800000"/>
              <a:headEnd/>
              <a:tailEnd/>
            </a:ln>
          </p:spPr>
          <p:txBody>
            <a:bodyPr/>
            <a:lstStyle/>
            <a:p>
              <a:pPr>
                <a:defRPr/>
              </a:pPr>
              <a:endParaRPr lang="en-US">
                <a:latin typeface="Arial" charset="0"/>
              </a:endParaRPr>
            </a:p>
          </p:txBody>
        </p:sp>
        <p:sp>
          <p:nvSpPr>
            <p:cNvPr id="518193" name="Line 49"/>
            <p:cNvSpPr>
              <a:spLocks noChangeShapeType="1"/>
            </p:cNvSpPr>
            <p:nvPr/>
          </p:nvSpPr>
          <p:spPr bwMode="auto">
            <a:xfrm>
              <a:off x="1814" y="1352"/>
              <a:ext cx="1" cy="1650"/>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4" name="Line 50"/>
            <p:cNvSpPr>
              <a:spLocks noChangeShapeType="1"/>
            </p:cNvSpPr>
            <p:nvPr/>
          </p:nvSpPr>
          <p:spPr bwMode="auto">
            <a:xfrm>
              <a:off x="1766" y="3002"/>
              <a:ext cx="48"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5" name="Line 51"/>
            <p:cNvSpPr>
              <a:spLocks noChangeShapeType="1"/>
            </p:cNvSpPr>
            <p:nvPr/>
          </p:nvSpPr>
          <p:spPr bwMode="auto">
            <a:xfrm>
              <a:off x="1766" y="2450"/>
              <a:ext cx="48"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6" name="Line 52"/>
            <p:cNvSpPr>
              <a:spLocks noChangeShapeType="1"/>
            </p:cNvSpPr>
            <p:nvPr/>
          </p:nvSpPr>
          <p:spPr bwMode="auto">
            <a:xfrm>
              <a:off x="1766" y="1904"/>
              <a:ext cx="48"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7" name="Line 53"/>
            <p:cNvSpPr>
              <a:spLocks noChangeShapeType="1"/>
            </p:cNvSpPr>
            <p:nvPr/>
          </p:nvSpPr>
          <p:spPr bwMode="auto">
            <a:xfrm>
              <a:off x="1766" y="1352"/>
              <a:ext cx="48"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8" name="Line 54"/>
            <p:cNvSpPr>
              <a:spLocks noChangeShapeType="1"/>
            </p:cNvSpPr>
            <p:nvPr/>
          </p:nvSpPr>
          <p:spPr bwMode="auto">
            <a:xfrm>
              <a:off x="1814" y="3002"/>
              <a:ext cx="3240"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9" name="Line 55"/>
            <p:cNvSpPr>
              <a:spLocks noChangeShapeType="1"/>
            </p:cNvSpPr>
            <p:nvPr/>
          </p:nvSpPr>
          <p:spPr bwMode="auto">
            <a:xfrm flipV="1">
              <a:off x="1814" y="3002"/>
              <a:ext cx="1" cy="4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200" name="Line 56"/>
            <p:cNvSpPr>
              <a:spLocks noChangeShapeType="1"/>
            </p:cNvSpPr>
            <p:nvPr/>
          </p:nvSpPr>
          <p:spPr bwMode="auto">
            <a:xfrm flipV="1">
              <a:off x="2354" y="3002"/>
              <a:ext cx="1" cy="4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201" name="Line 57"/>
            <p:cNvSpPr>
              <a:spLocks noChangeShapeType="1"/>
            </p:cNvSpPr>
            <p:nvPr/>
          </p:nvSpPr>
          <p:spPr bwMode="auto">
            <a:xfrm flipV="1">
              <a:off x="2894" y="3002"/>
              <a:ext cx="1" cy="4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202" name="Line 58"/>
            <p:cNvSpPr>
              <a:spLocks noChangeShapeType="1"/>
            </p:cNvSpPr>
            <p:nvPr/>
          </p:nvSpPr>
          <p:spPr bwMode="auto">
            <a:xfrm flipV="1">
              <a:off x="3434" y="3002"/>
              <a:ext cx="1" cy="4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203" name="Line 59"/>
            <p:cNvSpPr>
              <a:spLocks noChangeShapeType="1"/>
            </p:cNvSpPr>
            <p:nvPr/>
          </p:nvSpPr>
          <p:spPr bwMode="auto">
            <a:xfrm flipV="1">
              <a:off x="3974" y="3002"/>
              <a:ext cx="1" cy="4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204" name="Line 60"/>
            <p:cNvSpPr>
              <a:spLocks noChangeShapeType="1"/>
            </p:cNvSpPr>
            <p:nvPr/>
          </p:nvSpPr>
          <p:spPr bwMode="auto">
            <a:xfrm flipV="1">
              <a:off x="4514" y="3002"/>
              <a:ext cx="1" cy="4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205" name="Line 61"/>
            <p:cNvSpPr>
              <a:spLocks noChangeShapeType="1"/>
            </p:cNvSpPr>
            <p:nvPr/>
          </p:nvSpPr>
          <p:spPr bwMode="auto">
            <a:xfrm flipV="1">
              <a:off x="5054" y="3002"/>
              <a:ext cx="1" cy="4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206" name="Freeform 62"/>
            <p:cNvSpPr>
              <a:spLocks/>
            </p:cNvSpPr>
            <p:nvPr/>
          </p:nvSpPr>
          <p:spPr bwMode="auto">
            <a:xfrm>
              <a:off x="2084" y="1946"/>
              <a:ext cx="2700" cy="1056"/>
            </a:xfrm>
            <a:custGeom>
              <a:avLst/>
              <a:gdLst/>
              <a:ahLst/>
              <a:cxnLst>
                <a:cxn ang="0">
                  <a:pos x="0" y="176"/>
                </a:cxn>
                <a:cxn ang="0">
                  <a:pos x="90" y="143"/>
                </a:cxn>
                <a:cxn ang="0">
                  <a:pos x="180" y="110"/>
                </a:cxn>
                <a:cxn ang="0">
                  <a:pos x="270" y="62"/>
                </a:cxn>
                <a:cxn ang="0">
                  <a:pos x="360" y="22"/>
                </a:cxn>
                <a:cxn ang="0">
                  <a:pos x="450" y="0"/>
                </a:cxn>
              </a:cxnLst>
              <a:rect l="0" t="0" r="r" b="b"/>
              <a:pathLst>
                <a:path w="450" h="176">
                  <a:moveTo>
                    <a:pt x="0" y="176"/>
                  </a:moveTo>
                  <a:lnTo>
                    <a:pt x="90" y="143"/>
                  </a:lnTo>
                  <a:lnTo>
                    <a:pt x="180" y="110"/>
                  </a:lnTo>
                  <a:lnTo>
                    <a:pt x="270" y="62"/>
                  </a:lnTo>
                  <a:lnTo>
                    <a:pt x="360" y="22"/>
                  </a:lnTo>
                  <a:lnTo>
                    <a:pt x="450" y="0"/>
                  </a:lnTo>
                </a:path>
              </a:pathLst>
            </a:custGeom>
            <a:noFill/>
            <a:ln w="28575">
              <a:solidFill>
                <a:srgbClr val="FF0000"/>
              </a:solidFill>
              <a:prstDash val="solid"/>
              <a:round/>
              <a:headEnd/>
              <a:tailEnd/>
            </a:ln>
          </p:spPr>
          <p:txBody>
            <a:bodyPr/>
            <a:lstStyle/>
            <a:p>
              <a:pPr>
                <a:defRPr/>
              </a:pPr>
              <a:endParaRPr lang="en-US">
                <a:latin typeface="Arial" charset="0"/>
              </a:endParaRPr>
            </a:p>
          </p:txBody>
        </p:sp>
        <p:sp>
          <p:nvSpPr>
            <p:cNvPr id="518207" name="Freeform 63"/>
            <p:cNvSpPr>
              <a:spLocks/>
            </p:cNvSpPr>
            <p:nvPr/>
          </p:nvSpPr>
          <p:spPr bwMode="auto">
            <a:xfrm>
              <a:off x="2084" y="1814"/>
              <a:ext cx="2700" cy="1188"/>
            </a:xfrm>
            <a:custGeom>
              <a:avLst/>
              <a:gdLst/>
              <a:ahLst/>
              <a:cxnLst>
                <a:cxn ang="0">
                  <a:pos x="0" y="198"/>
                </a:cxn>
                <a:cxn ang="0">
                  <a:pos x="90" y="150"/>
                </a:cxn>
                <a:cxn ang="0">
                  <a:pos x="180" y="106"/>
                </a:cxn>
                <a:cxn ang="0">
                  <a:pos x="270" y="66"/>
                </a:cxn>
                <a:cxn ang="0">
                  <a:pos x="360" y="29"/>
                </a:cxn>
                <a:cxn ang="0">
                  <a:pos x="450" y="0"/>
                </a:cxn>
              </a:cxnLst>
              <a:rect l="0" t="0" r="r" b="b"/>
              <a:pathLst>
                <a:path w="450" h="198">
                  <a:moveTo>
                    <a:pt x="0" y="198"/>
                  </a:moveTo>
                  <a:lnTo>
                    <a:pt x="90" y="150"/>
                  </a:lnTo>
                  <a:lnTo>
                    <a:pt x="180" y="106"/>
                  </a:lnTo>
                  <a:lnTo>
                    <a:pt x="270" y="66"/>
                  </a:lnTo>
                  <a:lnTo>
                    <a:pt x="360" y="29"/>
                  </a:lnTo>
                  <a:lnTo>
                    <a:pt x="450" y="0"/>
                  </a:lnTo>
                </a:path>
              </a:pathLst>
            </a:custGeom>
            <a:noFill/>
            <a:ln w="28575">
              <a:solidFill>
                <a:srgbClr val="FFFF00"/>
              </a:solidFill>
              <a:prstDash val="solid"/>
              <a:round/>
              <a:headEnd/>
              <a:tailEnd/>
            </a:ln>
          </p:spPr>
          <p:txBody>
            <a:bodyPr/>
            <a:lstStyle/>
            <a:p>
              <a:pPr>
                <a:defRPr/>
              </a:pPr>
              <a:endParaRPr lang="en-US">
                <a:latin typeface="Arial" charset="0"/>
              </a:endParaRPr>
            </a:p>
          </p:txBody>
        </p:sp>
        <p:sp>
          <p:nvSpPr>
            <p:cNvPr id="518208" name="Freeform 64"/>
            <p:cNvSpPr>
              <a:spLocks/>
            </p:cNvSpPr>
            <p:nvPr/>
          </p:nvSpPr>
          <p:spPr bwMode="auto">
            <a:xfrm>
              <a:off x="2048" y="2966"/>
              <a:ext cx="72"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0000"/>
            </a:solidFill>
            <a:ln w="9525">
              <a:solidFill>
                <a:srgbClr val="FF0000"/>
              </a:solidFill>
              <a:prstDash val="solid"/>
              <a:round/>
              <a:headEnd/>
              <a:tailEnd/>
            </a:ln>
          </p:spPr>
          <p:txBody>
            <a:bodyPr/>
            <a:lstStyle/>
            <a:p>
              <a:pPr>
                <a:defRPr/>
              </a:pPr>
              <a:endParaRPr lang="en-US">
                <a:latin typeface="Arial" charset="0"/>
              </a:endParaRPr>
            </a:p>
          </p:txBody>
        </p:sp>
        <p:sp>
          <p:nvSpPr>
            <p:cNvPr id="518209" name="Freeform 65"/>
            <p:cNvSpPr>
              <a:spLocks/>
            </p:cNvSpPr>
            <p:nvPr/>
          </p:nvSpPr>
          <p:spPr bwMode="auto">
            <a:xfrm>
              <a:off x="2588" y="2768"/>
              <a:ext cx="72"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0000"/>
            </a:solidFill>
            <a:ln w="9525">
              <a:solidFill>
                <a:srgbClr val="FF0000"/>
              </a:solidFill>
              <a:prstDash val="solid"/>
              <a:round/>
              <a:headEnd/>
              <a:tailEnd/>
            </a:ln>
          </p:spPr>
          <p:txBody>
            <a:bodyPr/>
            <a:lstStyle/>
            <a:p>
              <a:pPr>
                <a:defRPr/>
              </a:pPr>
              <a:endParaRPr lang="en-US">
                <a:latin typeface="Arial" charset="0"/>
              </a:endParaRPr>
            </a:p>
          </p:txBody>
        </p:sp>
        <p:sp>
          <p:nvSpPr>
            <p:cNvPr id="518210" name="Freeform 66"/>
            <p:cNvSpPr>
              <a:spLocks/>
            </p:cNvSpPr>
            <p:nvPr/>
          </p:nvSpPr>
          <p:spPr bwMode="auto">
            <a:xfrm>
              <a:off x="3128" y="2570"/>
              <a:ext cx="72"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0000"/>
            </a:solidFill>
            <a:ln w="9525">
              <a:solidFill>
                <a:srgbClr val="FF0000"/>
              </a:solidFill>
              <a:prstDash val="solid"/>
              <a:round/>
              <a:headEnd/>
              <a:tailEnd/>
            </a:ln>
          </p:spPr>
          <p:txBody>
            <a:bodyPr/>
            <a:lstStyle/>
            <a:p>
              <a:pPr>
                <a:defRPr/>
              </a:pPr>
              <a:endParaRPr lang="en-US">
                <a:latin typeface="Arial" charset="0"/>
              </a:endParaRPr>
            </a:p>
          </p:txBody>
        </p:sp>
        <p:sp>
          <p:nvSpPr>
            <p:cNvPr id="518211" name="Freeform 67"/>
            <p:cNvSpPr>
              <a:spLocks/>
            </p:cNvSpPr>
            <p:nvPr/>
          </p:nvSpPr>
          <p:spPr bwMode="auto">
            <a:xfrm>
              <a:off x="3668" y="2282"/>
              <a:ext cx="72"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0000"/>
            </a:solidFill>
            <a:ln w="9525">
              <a:solidFill>
                <a:srgbClr val="FF0000"/>
              </a:solidFill>
              <a:prstDash val="solid"/>
              <a:round/>
              <a:headEnd/>
              <a:tailEnd/>
            </a:ln>
          </p:spPr>
          <p:txBody>
            <a:bodyPr/>
            <a:lstStyle/>
            <a:p>
              <a:pPr>
                <a:defRPr/>
              </a:pPr>
              <a:endParaRPr lang="en-US">
                <a:latin typeface="Arial" charset="0"/>
              </a:endParaRPr>
            </a:p>
          </p:txBody>
        </p:sp>
        <p:sp>
          <p:nvSpPr>
            <p:cNvPr id="518212" name="Freeform 68"/>
            <p:cNvSpPr>
              <a:spLocks/>
            </p:cNvSpPr>
            <p:nvPr/>
          </p:nvSpPr>
          <p:spPr bwMode="auto">
            <a:xfrm>
              <a:off x="4208" y="2042"/>
              <a:ext cx="72"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0000"/>
            </a:solidFill>
            <a:ln w="9525">
              <a:solidFill>
                <a:srgbClr val="FF0000"/>
              </a:solidFill>
              <a:prstDash val="solid"/>
              <a:round/>
              <a:headEnd/>
              <a:tailEnd/>
            </a:ln>
          </p:spPr>
          <p:txBody>
            <a:bodyPr/>
            <a:lstStyle/>
            <a:p>
              <a:pPr>
                <a:defRPr/>
              </a:pPr>
              <a:endParaRPr lang="en-US">
                <a:latin typeface="Arial" charset="0"/>
              </a:endParaRPr>
            </a:p>
          </p:txBody>
        </p:sp>
        <p:sp>
          <p:nvSpPr>
            <p:cNvPr id="518213" name="Freeform 69"/>
            <p:cNvSpPr>
              <a:spLocks/>
            </p:cNvSpPr>
            <p:nvPr/>
          </p:nvSpPr>
          <p:spPr bwMode="auto">
            <a:xfrm>
              <a:off x="4748" y="1910"/>
              <a:ext cx="72"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0000"/>
            </a:solidFill>
            <a:ln w="9525">
              <a:solidFill>
                <a:srgbClr val="FF0000"/>
              </a:solidFill>
              <a:prstDash val="solid"/>
              <a:round/>
              <a:headEnd/>
              <a:tailEnd/>
            </a:ln>
          </p:spPr>
          <p:txBody>
            <a:bodyPr/>
            <a:lstStyle/>
            <a:p>
              <a:pPr>
                <a:defRPr/>
              </a:pPr>
              <a:endParaRPr lang="en-US">
                <a:latin typeface="Arial" charset="0"/>
              </a:endParaRPr>
            </a:p>
          </p:txBody>
        </p:sp>
        <p:sp>
          <p:nvSpPr>
            <p:cNvPr id="518214" name="Rectangle 70"/>
            <p:cNvSpPr>
              <a:spLocks noChangeArrowheads="1"/>
            </p:cNvSpPr>
            <p:nvPr/>
          </p:nvSpPr>
          <p:spPr bwMode="auto">
            <a:xfrm>
              <a:off x="2048" y="2966"/>
              <a:ext cx="66" cy="66"/>
            </a:xfrm>
            <a:prstGeom prst="rect">
              <a:avLst/>
            </a:prstGeom>
            <a:solidFill>
              <a:srgbClr val="FFFF00"/>
            </a:solidFill>
            <a:ln w="9525">
              <a:solidFill>
                <a:srgbClr val="FFFF00"/>
              </a:solidFill>
              <a:miter lim="800000"/>
              <a:headEnd/>
              <a:tailEnd/>
            </a:ln>
          </p:spPr>
          <p:txBody>
            <a:bodyPr/>
            <a:lstStyle/>
            <a:p>
              <a:pPr>
                <a:defRPr/>
              </a:pPr>
              <a:endParaRPr lang="en-US">
                <a:latin typeface="Arial" charset="0"/>
              </a:endParaRPr>
            </a:p>
          </p:txBody>
        </p:sp>
        <p:sp>
          <p:nvSpPr>
            <p:cNvPr id="518215" name="Rectangle 71"/>
            <p:cNvSpPr>
              <a:spLocks noChangeArrowheads="1"/>
            </p:cNvSpPr>
            <p:nvPr/>
          </p:nvSpPr>
          <p:spPr bwMode="auto">
            <a:xfrm>
              <a:off x="2588" y="2678"/>
              <a:ext cx="66" cy="66"/>
            </a:xfrm>
            <a:prstGeom prst="rect">
              <a:avLst/>
            </a:prstGeom>
            <a:solidFill>
              <a:srgbClr val="FFFF00"/>
            </a:solidFill>
            <a:ln w="9525">
              <a:solidFill>
                <a:srgbClr val="FFFF00"/>
              </a:solidFill>
              <a:miter lim="800000"/>
              <a:headEnd/>
              <a:tailEnd/>
            </a:ln>
          </p:spPr>
          <p:txBody>
            <a:bodyPr/>
            <a:lstStyle/>
            <a:p>
              <a:pPr>
                <a:defRPr/>
              </a:pPr>
              <a:endParaRPr lang="en-US">
                <a:latin typeface="Arial" charset="0"/>
              </a:endParaRPr>
            </a:p>
          </p:txBody>
        </p:sp>
        <p:sp>
          <p:nvSpPr>
            <p:cNvPr id="518216" name="Rectangle 72"/>
            <p:cNvSpPr>
              <a:spLocks noChangeArrowheads="1"/>
            </p:cNvSpPr>
            <p:nvPr/>
          </p:nvSpPr>
          <p:spPr bwMode="auto">
            <a:xfrm>
              <a:off x="3128" y="2414"/>
              <a:ext cx="66" cy="66"/>
            </a:xfrm>
            <a:prstGeom prst="rect">
              <a:avLst/>
            </a:prstGeom>
            <a:solidFill>
              <a:srgbClr val="FFFF00"/>
            </a:solidFill>
            <a:ln w="9525">
              <a:solidFill>
                <a:srgbClr val="FFFF00"/>
              </a:solidFill>
              <a:miter lim="800000"/>
              <a:headEnd/>
              <a:tailEnd/>
            </a:ln>
          </p:spPr>
          <p:txBody>
            <a:bodyPr/>
            <a:lstStyle/>
            <a:p>
              <a:pPr>
                <a:defRPr/>
              </a:pPr>
              <a:endParaRPr lang="en-US">
                <a:latin typeface="Arial" charset="0"/>
              </a:endParaRPr>
            </a:p>
          </p:txBody>
        </p:sp>
        <p:sp>
          <p:nvSpPr>
            <p:cNvPr id="518217" name="Rectangle 73"/>
            <p:cNvSpPr>
              <a:spLocks noChangeArrowheads="1"/>
            </p:cNvSpPr>
            <p:nvPr/>
          </p:nvSpPr>
          <p:spPr bwMode="auto">
            <a:xfrm>
              <a:off x="3668" y="2174"/>
              <a:ext cx="66" cy="66"/>
            </a:xfrm>
            <a:prstGeom prst="rect">
              <a:avLst/>
            </a:prstGeom>
            <a:solidFill>
              <a:srgbClr val="FFFF00"/>
            </a:solidFill>
            <a:ln w="9525">
              <a:solidFill>
                <a:srgbClr val="FFFF00"/>
              </a:solidFill>
              <a:miter lim="800000"/>
              <a:headEnd/>
              <a:tailEnd/>
            </a:ln>
          </p:spPr>
          <p:txBody>
            <a:bodyPr/>
            <a:lstStyle/>
            <a:p>
              <a:pPr>
                <a:defRPr/>
              </a:pPr>
              <a:endParaRPr lang="en-US">
                <a:latin typeface="Arial" charset="0"/>
              </a:endParaRPr>
            </a:p>
          </p:txBody>
        </p:sp>
        <p:sp>
          <p:nvSpPr>
            <p:cNvPr id="518218" name="Rectangle 74"/>
            <p:cNvSpPr>
              <a:spLocks noChangeArrowheads="1"/>
            </p:cNvSpPr>
            <p:nvPr/>
          </p:nvSpPr>
          <p:spPr bwMode="auto">
            <a:xfrm>
              <a:off x="4208" y="1952"/>
              <a:ext cx="66" cy="66"/>
            </a:xfrm>
            <a:prstGeom prst="rect">
              <a:avLst/>
            </a:prstGeom>
            <a:solidFill>
              <a:srgbClr val="FFFF00"/>
            </a:solidFill>
            <a:ln w="9525">
              <a:solidFill>
                <a:srgbClr val="FFFF00"/>
              </a:solidFill>
              <a:miter lim="800000"/>
              <a:headEnd/>
              <a:tailEnd/>
            </a:ln>
          </p:spPr>
          <p:txBody>
            <a:bodyPr/>
            <a:lstStyle/>
            <a:p>
              <a:pPr>
                <a:defRPr/>
              </a:pPr>
              <a:endParaRPr lang="en-US">
                <a:latin typeface="Arial" charset="0"/>
              </a:endParaRPr>
            </a:p>
          </p:txBody>
        </p:sp>
        <p:sp>
          <p:nvSpPr>
            <p:cNvPr id="518219" name="Rectangle 75"/>
            <p:cNvSpPr>
              <a:spLocks noChangeArrowheads="1"/>
            </p:cNvSpPr>
            <p:nvPr/>
          </p:nvSpPr>
          <p:spPr bwMode="auto">
            <a:xfrm>
              <a:off x="4748" y="1778"/>
              <a:ext cx="66" cy="66"/>
            </a:xfrm>
            <a:prstGeom prst="rect">
              <a:avLst/>
            </a:prstGeom>
            <a:solidFill>
              <a:srgbClr val="FFFF00"/>
            </a:solidFill>
            <a:ln w="9525">
              <a:solidFill>
                <a:srgbClr val="FFFF00"/>
              </a:solidFill>
              <a:miter lim="800000"/>
              <a:headEnd/>
              <a:tailEnd/>
            </a:ln>
          </p:spPr>
          <p:txBody>
            <a:bodyPr/>
            <a:lstStyle/>
            <a:p>
              <a:pPr>
                <a:defRPr/>
              </a:pPr>
              <a:endParaRPr lang="en-US">
                <a:latin typeface="Arial" charset="0"/>
              </a:endParaRPr>
            </a:p>
          </p:txBody>
        </p:sp>
        <p:sp>
          <p:nvSpPr>
            <p:cNvPr id="518222" name="Rectangle 78"/>
            <p:cNvSpPr>
              <a:spLocks noChangeArrowheads="1"/>
            </p:cNvSpPr>
            <p:nvPr/>
          </p:nvSpPr>
          <p:spPr bwMode="auto">
            <a:xfrm>
              <a:off x="2144" y="2936"/>
              <a:ext cx="81"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a:t>
              </a:r>
              <a:endParaRPr lang="en-US" sz="1600">
                <a:effectLst>
                  <a:outerShdw blurRad="38100" dist="38100" dir="2700000" algn="tl">
                    <a:srgbClr val="000000"/>
                  </a:outerShdw>
                </a:effectLst>
                <a:latin typeface="Arial" charset="0"/>
              </a:endParaRPr>
            </a:p>
          </p:txBody>
        </p:sp>
        <p:sp>
          <p:nvSpPr>
            <p:cNvPr id="518225" name="Rectangle 81"/>
            <p:cNvSpPr>
              <a:spLocks noChangeArrowheads="1"/>
            </p:cNvSpPr>
            <p:nvPr/>
          </p:nvSpPr>
          <p:spPr bwMode="auto">
            <a:xfrm>
              <a:off x="2684" y="2738"/>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0.09</a:t>
              </a:r>
              <a:endParaRPr lang="en-US" sz="1600">
                <a:effectLst>
                  <a:outerShdw blurRad="38100" dist="38100" dir="2700000" algn="tl">
                    <a:srgbClr val="000000"/>
                  </a:outerShdw>
                </a:effectLst>
                <a:latin typeface="Arial" charset="0"/>
              </a:endParaRPr>
            </a:p>
          </p:txBody>
        </p:sp>
        <p:sp>
          <p:nvSpPr>
            <p:cNvPr id="518228" name="Rectangle 84"/>
            <p:cNvSpPr>
              <a:spLocks noChangeArrowheads="1"/>
            </p:cNvSpPr>
            <p:nvPr/>
          </p:nvSpPr>
          <p:spPr bwMode="auto">
            <a:xfrm>
              <a:off x="3224" y="2540"/>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0.18</a:t>
              </a:r>
              <a:endParaRPr lang="en-US" sz="1600">
                <a:effectLst>
                  <a:outerShdw blurRad="38100" dist="38100" dir="2700000" algn="tl">
                    <a:srgbClr val="000000"/>
                  </a:outerShdw>
                </a:effectLst>
                <a:latin typeface="Arial" charset="0"/>
              </a:endParaRPr>
            </a:p>
          </p:txBody>
        </p:sp>
        <p:sp>
          <p:nvSpPr>
            <p:cNvPr id="518231" name="Rectangle 87"/>
            <p:cNvSpPr>
              <a:spLocks noChangeArrowheads="1"/>
            </p:cNvSpPr>
            <p:nvPr/>
          </p:nvSpPr>
          <p:spPr bwMode="auto">
            <a:xfrm>
              <a:off x="3764" y="2252"/>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0.31</a:t>
              </a:r>
              <a:endParaRPr lang="en-US" sz="1600">
                <a:effectLst>
                  <a:outerShdw blurRad="38100" dist="38100" dir="2700000" algn="tl">
                    <a:srgbClr val="000000"/>
                  </a:outerShdw>
                </a:effectLst>
                <a:latin typeface="Arial" charset="0"/>
              </a:endParaRPr>
            </a:p>
          </p:txBody>
        </p:sp>
        <p:sp>
          <p:nvSpPr>
            <p:cNvPr id="518234" name="Rectangle 90"/>
            <p:cNvSpPr>
              <a:spLocks noChangeArrowheads="1"/>
            </p:cNvSpPr>
            <p:nvPr/>
          </p:nvSpPr>
          <p:spPr bwMode="auto">
            <a:xfrm>
              <a:off x="4304" y="2012"/>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0.42</a:t>
              </a:r>
              <a:endParaRPr lang="en-US" sz="1600">
                <a:effectLst>
                  <a:outerShdw blurRad="38100" dist="38100" dir="2700000" algn="tl">
                    <a:srgbClr val="000000"/>
                  </a:outerShdw>
                </a:effectLst>
                <a:latin typeface="Arial" charset="0"/>
              </a:endParaRPr>
            </a:p>
          </p:txBody>
        </p:sp>
        <p:sp>
          <p:nvSpPr>
            <p:cNvPr id="518237" name="Rectangle 93"/>
            <p:cNvSpPr>
              <a:spLocks noChangeArrowheads="1"/>
            </p:cNvSpPr>
            <p:nvPr/>
          </p:nvSpPr>
          <p:spPr bwMode="auto">
            <a:xfrm>
              <a:off x="4844" y="1880"/>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0.48</a:t>
              </a:r>
              <a:endParaRPr lang="en-US" sz="1600">
                <a:effectLst>
                  <a:outerShdw blurRad="38100" dist="38100" dir="2700000" algn="tl">
                    <a:srgbClr val="000000"/>
                  </a:outerShdw>
                </a:effectLst>
                <a:latin typeface="Arial" charset="0"/>
              </a:endParaRPr>
            </a:p>
          </p:txBody>
        </p:sp>
        <p:sp>
          <p:nvSpPr>
            <p:cNvPr id="518240" name="Rectangle 96"/>
            <p:cNvSpPr>
              <a:spLocks noChangeArrowheads="1"/>
            </p:cNvSpPr>
            <p:nvPr/>
          </p:nvSpPr>
          <p:spPr bwMode="auto">
            <a:xfrm>
              <a:off x="1988" y="2786"/>
              <a:ext cx="81"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a:t>
              </a:r>
              <a:endParaRPr lang="en-US" sz="1600">
                <a:effectLst>
                  <a:outerShdw blurRad="38100" dist="38100" dir="2700000" algn="tl">
                    <a:srgbClr val="000000"/>
                  </a:outerShdw>
                </a:effectLst>
                <a:latin typeface="Arial" charset="0"/>
              </a:endParaRPr>
            </a:p>
          </p:txBody>
        </p:sp>
        <p:sp>
          <p:nvSpPr>
            <p:cNvPr id="518243" name="Rectangle 99"/>
            <p:cNvSpPr>
              <a:spLocks noChangeArrowheads="1"/>
            </p:cNvSpPr>
            <p:nvPr/>
          </p:nvSpPr>
          <p:spPr bwMode="auto">
            <a:xfrm>
              <a:off x="2420" y="2486"/>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0.13</a:t>
              </a:r>
              <a:endParaRPr lang="en-US" sz="1600">
                <a:effectLst>
                  <a:outerShdw blurRad="38100" dist="38100" dir="2700000" algn="tl">
                    <a:srgbClr val="000000"/>
                  </a:outerShdw>
                </a:effectLst>
                <a:latin typeface="Arial" charset="0"/>
              </a:endParaRPr>
            </a:p>
          </p:txBody>
        </p:sp>
        <p:sp>
          <p:nvSpPr>
            <p:cNvPr id="518246" name="Rectangle 102"/>
            <p:cNvSpPr>
              <a:spLocks noChangeArrowheads="1"/>
            </p:cNvSpPr>
            <p:nvPr/>
          </p:nvSpPr>
          <p:spPr bwMode="auto">
            <a:xfrm>
              <a:off x="2984" y="2192"/>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0.25</a:t>
              </a:r>
              <a:endParaRPr lang="en-US" sz="1600">
                <a:effectLst>
                  <a:outerShdw blurRad="38100" dist="38100" dir="2700000" algn="tl">
                    <a:srgbClr val="000000"/>
                  </a:outerShdw>
                </a:effectLst>
                <a:latin typeface="Arial" charset="0"/>
              </a:endParaRPr>
            </a:p>
          </p:txBody>
        </p:sp>
        <p:sp>
          <p:nvSpPr>
            <p:cNvPr id="518249" name="Rectangle 105"/>
            <p:cNvSpPr>
              <a:spLocks noChangeArrowheads="1"/>
            </p:cNvSpPr>
            <p:nvPr/>
          </p:nvSpPr>
          <p:spPr bwMode="auto">
            <a:xfrm>
              <a:off x="4598" y="1592"/>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0.54</a:t>
              </a:r>
              <a:endParaRPr lang="en-US" sz="1600">
                <a:effectLst>
                  <a:outerShdw blurRad="38100" dist="38100" dir="2700000" algn="tl">
                    <a:srgbClr val="000000"/>
                  </a:outerShdw>
                </a:effectLst>
                <a:latin typeface="Arial" charset="0"/>
              </a:endParaRPr>
            </a:p>
          </p:txBody>
        </p:sp>
        <p:sp>
          <p:nvSpPr>
            <p:cNvPr id="518252" name="Rectangle 108"/>
            <p:cNvSpPr>
              <a:spLocks noChangeArrowheads="1"/>
            </p:cNvSpPr>
            <p:nvPr/>
          </p:nvSpPr>
          <p:spPr bwMode="auto">
            <a:xfrm>
              <a:off x="4052" y="1676"/>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0.46</a:t>
              </a:r>
              <a:endParaRPr lang="en-US" sz="1600">
                <a:effectLst>
                  <a:outerShdw blurRad="38100" dist="38100" dir="2700000" algn="tl">
                    <a:srgbClr val="000000"/>
                  </a:outerShdw>
                </a:effectLst>
                <a:latin typeface="Arial" charset="0"/>
              </a:endParaRPr>
            </a:p>
          </p:txBody>
        </p:sp>
        <p:sp>
          <p:nvSpPr>
            <p:cNvPr id="518255" name="Rectangle 111"/>
            <p:cNvSpPr>
              <a:spLocks noChangeArrowheads="1"/>
            </p:cNvSpPr>
            <p:nvPr/>
          </p:nvSpPr>
          <p:spPr bwMode="auto">
            <a:xfrm>
              <a:off x="3524" y="1958"/>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0.36</a:t>
              </a:r>
              <a:endParaRPr lang="en-US" sz="1600">
                <a:effectLst>
                  <a:outerShdw blurRad="38100" dist="38100" dir="2700000" algn="tl">
                    <a:srgbClr val="000000"/>
                  </a:outerShdw>
                </a:effectLst>
                <a:latin typeface="Arial" charset="0"/>
              </a:endParaRPr>
            </a:p>
          </p:txBody>
        </p:sp>
        <p:sp>
          <p:nvSpPr>
            <p:cNvPr id="518256" name="Rectangle 112"/>
            <p:cNvSpPr>
              <a:spLocks noChangeArrowheads="1"/>
            </p:cNvSpPr>
            <p:nvPr/>
          </p:nvSpPr>
          <p:spPr bwMode="auto">
            <a:xfrm>
              <a:off x="1616" y="2918"/>
              <a:ext cx="8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a:t>
              </a:r>
              <a:endParaRPr lang="en-US" sz="1600">
                <a:effectLst>
                  <a:outerShdw blurRad="38100" dist="38100" dir="2700000" algn="tl">
                    <a:srgbClr val="000000"/>
                  </a:outerShdw>
                </a:effectLst>
                <a:latin typeface="Arial" charset="0"/>
              </a:endParaRPr>
            </a:p>
          </p:txBody>
        </p:sp>
        <p:sp>
          <p:nvSpPr>
            <p:cNvPr id="518257" name="Rectangle 113"/>
            <p:cNvSpPr>
              <a:spLocks noChangeArrowheads="1"/>
            </p:cNvSpPr>
            <p:nvPr/>
          </p:nvSpPr>
          <p:spPr bwMode="auto">
            <a:xfrm>
              <a:off x="1418" y="2366"/>
              <a:ext cx="28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0.25</a:t>
              </a:r>
              <a:endParaRPr lang="en-US" sz="1600">
                <a:effectLst>
                  <a:outerShdw blurRad="38100" dist="38100" dir="2700000" algn="tl">
                    <a:srgbClr val="000000"/>
                  </a:outerShdw>
                </a:effectLst>
                <a:latin typeface="Arial" charset="0"/>
              </a:endParaRPr>
            </a:p>
          </p:txBody>
        </p:sp>
        <p:sp>
          <p:nvSpPr>
            <p:cNvPr id="518258" name="Rectangle 114"/>
            <p:cNvSpPr>
              <a:spLocks noChangeArrowheads="1"/>
            </p:cNvSpPr>
            <p:nvPr/>
          </p:nvSpPr>
          <p:spPr bwMode="auto">
            <a:xfrm>
              <a:off x="1496" y="1820"/>
              <a:ext cx="20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0.5</a:t>
              </a:r>
              <a:endParaRPr lang="en-US" sz="1600">
                <a:effectLst>
                  <a:outerShdw blurRad="38100" dist="38100" dir="2700000" algn="tl">
                    <a:srgbClr val="000000"/>
                  </a:outerShdw>
                </a:effectLst>
                <a:latin typeface="Arial" charset="0"/>
              </a:endParaRPr>
            </a:p>
          </p:txBody>
        </p:sp>
        <p:sp>
          <p:nvSpPr>
            <p:cNvPr id="518259" name="Rectangle 115"/>
            <p:cNvSpPr>
              <a:spLocks noChangeArrowheads="1"/>
            </p:cNvSpPr>
            <p:nvPr/>
          </p:nvSpPr>
          <p:spPr bwMode="auto">
            <a:xfrm>
              <a:off x="1418" y="1268"/>
              <a:ext cx="28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0.75</a:t>
              </a:r>
              <a:endParaRPr lang="en-US" sz="1600">
                <a:effectLst>
                  <a:outerShdw blurRad="38100" dist="38100" dir="2700000" algn="tl">
                    <a:srgbClr val="000000"/>
                  </a:outerShdw>
                </a:effectLst>
                <a:latin typeface="Arial" charset="0"/>
              </a:endParaRPr>
            </a:p>
          </p:txBody>
        </p:sp>
        <p:sp>
          <p:nvSpPr>
            <p:cNvPr id="518260" name="Rectangle 116"/>
            <p:cNvSpPr>
              <a:spLocks noChangeArrowheads="1"/>
            </p:cNvSpPr>
            <p:nvPr/>
          </p:nvSpPr>
          <p:spPr bwMode="auto">
            <a:xfrm>
              <a:off x="2048" y="3140"/>
              <a:ext cx="8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a:t>
              </a:r>
              <a:endParaRPr lang="en-US" sz="1600">
                <a:effectLst>
                  <a:outerShdw blurRad="38100" dist="38100" dir="2700000" algn="tl">
                    <a:srgbClr val="000000"/>
                  </a:outerShdw>
                </a:effectLst>
                <a:latin typeface="Arial" charset="0"/>
              </a:endParaRPr>
            </a:p>
          </p:txBody>
        </p:sp>
        <p:sp>
          <p:nvSpPr>
            <p:cNvPr id="518261" name="Rectangle 117"/>
            <p:cNvSpPr>
              <a:spLocks noChangeArrowheads="1"/>
            </p:cNvSpPr>
            <p:nvPr/>
          </p:nvSpPr>
          <p:spPr bwMode="auto">
            <a:xfrm>
              <a:off x="2546" y="3140"/>
              <a:ext cx="16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12</a:t>
              </a:r>
              <a:endParaRPr lang="en-US" sz="1600">
                <a:effectLst>
                  <a:outerShdw blurRad="38100" dist="38100" dir="2700000" algn="tl">
                    <a:srgbClr val="000000"/>
                  </a:outerShdw>
                </a:effectLst>
                <a:latin typeface="Arial" charset="0"/>
              </a:endParaRPr>
            </a:p>
          </p:txBody>
        </p:sp>
        <p:sp>
          <p:nvSpPr>
            <p:cNvPr id="518262" name="Rectangle 118"/>
            <p:cNvSpPr>
              <a:spLocks noChangeArrowheads="1"/>
            </p:cNvSpPr>
            <p:nvPr/>
          </p:nvSpPr>
          <p:spPr bwMode="auto">
            <a:xfrm>
              <a:off x="3086" y="3140"/>
              <a:ext cx="16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24</a:t>
              </a:r>
              <a:endParaRPr lang="en-US" sz="1600">
                <a:effectLst>
                  <a:outerShdw blurRad="38100" dist="38100" dir="2700000" algn="tl">
                    <a:srgbClr val="000000"/>
                  </a:outerShdw>
                </a:effectLst>
                <a:latin typeface="Arial" charset="0"/>
              </a:endParaRPr>
            </a:p>
          </p:txBody>
        </p:sp>
        <p:sp>
          <p:nvSpPr>
            <p:cNvPr id="518263" name="Rectangle 119"/>
            <p:cNvSpPr>
              <a:spLocks noChangeArrowheads="1"/>
            </p:cNvSpPr>
            <p:nvPr/>
          </p:nvSpPr>
          <p:spPr bwMode="auto">
            <a:xfrm>
              <a:off x="3626" y="3140"/>
              <a:ext cx="16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36</a:t>
              </a:r>
              <a:endParaRPr lang="en-US" sz="1600">
                <a:effectLst>
                  <a:outerShdw blurRad="38100" dist="38100" dir="2700000" algn="tl">
                    <a:srgbClr val="000000"/>
                  </a:outerShdw>
                </a:effectLst>
                <a:latin typeface="Arial" charset="0"/>
              </a:endParaRPr>
            </a:p>
          </p:txBody>
        </p:sp>
        <p:sp>
          <p:nvSpPr>
            <p:cNvPr id="518264" name="Rectangle 120"/>
            <p:cNvSpPr>
              <a:spLocks noChangeArrowheads="1"/>
            </p:cNvSpPr>
            <p:nvPr/>
          </p:nvSpPr>
          <p:spPr bwMode="auto">
            <a:xfrm>
              <a:off x="4166" y="3140"/>
              <a:ext cx="16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48</a:t>
              </a:r>
              <a:endParaRPr lang="en-US" sz="1600">
                <a:effectLst>
                  <a:outerShdw blurRad="38100" dist="38100" dir="2700000" algn="tl">
                    <a:srgbClr val="000000"/>
                  </a:outerShdw>
                </a:effectLst>
                <a:latin typeface="Arial" charset="0"/>
              </a:endParaRPr>
            </a:p>
          </p:txBody>
        </p:sp>
        <p:sp>
          <p:nvSpPr>
            <p:cNvPr id="518265" name="Rectangle 121"/>
            <p:cNvSpPr>
              <a:spLocks noChangeArrowheads="1"/>
            </p:cNvSpPr>
            <p:nvPr/>
          </p:nvSpPr>
          <p:spPr bwMode="auto">
            <a:xfrm>
              <a:off x="4706" y="3140"/>
              <a:ext cx="16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60</a:t>
              </a:r>
              <a:endParaRPr lang="en-US" sz="1600">
                <a:effectLst>
                  <a:outerShdw blurRad="38100" dist="38100" dir="2700000" algn="tl">
                    <a:srgbClr val="000000"/>
                  </a:outerShdw>
                </a:effectLst>
                <a:latin typeface="Arial" charset="0"/>
              </a:endParaRPr>
            </a:p>
          </p:txBody>
        </p:sp>
      </p:grpSp>
      <p:sp>
        <p:nvSpPr>
          <p:cNvPr id="518274" name="Text Box 130"/>
          <p:cNvSpPr txBox="1">
            <a:spLocks noChangeArrowheads="1"/>
          </p:cNvSpPr>
          <p:nvPr/>
        </p:nvSpPr>
        <p:spPr bwMode="auto">
          <a:xfrm rot="-5400000">
            <a:off x="808676" y="3324586"/>
            <a:ext cx="1336675" cy="457200"/>
          </a:xfrm>
          <a:prstGeom prst="rect">
            <a:avLst/>
          </a:prstGeom>
          <a:noFill/>
          <a:ln w="9525">
            <a:noFill/>
            <a:miter lim="800000"/>
            <a:headEnd/>
            <a:tailEnd/>
          </a:ln>
          <a:effectLst/>
        </p:spPr>
        <p:txBody>
          <a:bodyPr wrap="none">
            <a:spAutoFit/>
          </a:bodyPr>
          <a:lstStyle/>
          <a:p>
            <a:pPr>
              <a:defRPr/>
            </a:pPr>
            <a:r>
              <a:rPr lang="en-US" sz="2400">
                <a:solidFill>
                  <a:schemeClr val="bg1"/>
                </a:solidFill>
                <a:effectLst>
                  <a:outerShdw blurRad="38100" dist="38100" dir="2700000" algn="tl">
                    <a:srgbClr val="000000"/>
                  </a:outerShdw>
                </a:effectLst>
                <a:latin typeface="Arial" charset="0"/>
              </a:rPr>
              <a:t>Mortality</a:t>
            </a:r>
          </a:p>
        </p:txBody>
      </p:sp>
      <p:grpSp>
        <p:nvGrpSpPr>
          <p:cNvPr id="29726" name="Group 137"/>
          <p:cNvGrpSpPr>
            <a:grpSpLocks/>
          </p:cNvGrpSpPr>
          <p:nvPr/>
        </p:nvGrpSpPr>
        <p:grpSpPr bwMode="auto">
          <a:xfrm>
            <a:off x="7809550" y="2345098"/>
            <a:ext cx="1854200" cy="641350"/>
            <a:chOff x="5240" y="1529"/>
            <a:chExt cx="1168" cy="404"/>
          </a:xfrm>
        </p:grpSpPr>
        <p:grpSp>
          <p:nvGrpSpPr>
            <p:cNvPr id="29734" name="Group 133"/>
            <p:cNvGrpSpPr>
              <a:grpSpLocks/>
            </p:cNvGrpSpPr>
            <p:nvPr/>
          </p:nvGrpSpPr>
          <p:grpSpPr bwMode="auto">
            <a:xfrm>
              <a:off x="5240" y="1698"/>
              <a:ext cx="192" cy="66"/>
              <a:chOff x="5720" y="2216"/>
              <a:chExt cx="192" cy="66"/>
            </a:xfrm>
          </p:grpSpPr>
          <p:sp>
            <p:nvSpPr>
              <p:cNvPr id="518270" name="Line 126"/>
              <p:cNvSpPr>
                <a:spLocks noChangeShapeType="1"/>
              </p:cNvSpPr>
              <p:nvPr/>
            </p:nvSpPr>
            <p:spPr bwMode="auto">
              <a:xfrm>
                <a:off x="5720" y="2249"/>
                <a:ext cx="192" cy="1"/>
              </a:xfrm>
              <a:prstGeom prst="line">
                <a:avLst/>
              </a:prstGeom>
              <a:noFill/>
              <a:ln w="28575">
                <a:solidFill>
                  <a:srgbClr val="FFFF00"/>
                </a:solidFill>
                <a:round/>
                <a:headEnd/>
                <a:tailEnd/>
              </a:ln>
            </p:spPr>
            <p:txBody>
              <a:bodyPr/>
              <a:lstStyle/>
              <a:p>
                <a:pPr>
                  <a:defRPr/>
                </a:pPr>
                <a:endParaRPr lang="en-US">
                  <a:latin typeface="Arial" charset="0"/>
                </a:endParaRPr>
              </a:p>
            </p:txBody>
          </p:sp>
          <p:sp>
            <p:nvSpPr>
              <p:cNvPr id="518271" name="Rectangle 127"/>
              <p:cNvSpPr>
                <a:spLocks noChangeArrowheads="1"/>
              </p:cNvSpPr>
              <p:nvPr/>
            </p:nvSpPr>
            <p:spPr bwMode="auto">
              <a:xfrm>
                <a:off x="5783" y="2216"/>
                <a:ext cx="66" cy="66"/>
              </a:xfrm>
              <a:prstGeom prst="rect">
                <a:avLst/>
              </a:prstGeom>
              <a:solidFill>
                <a:srgbClr val="FFFF00"/>
              </a:solidFill>
              <a:ln w="9525">
                <a:solidFill>
                  <a:srgbClr val="FFFF00"/>
                </a:solidFill>
                <a:miter lim="800000"/>
                <a:headEnd/>
                <a:tailEnd/>
              </a:ln>
            </p:spPr>
            <p:txBody>
              <a:bodyPr/>
              <a:lstStyle/>
              <a:p>
                <a:pPr>
                  <a:defRPr/>
                </a:pPr>
                <a:endParaRPr lang="en-US">
                  <a:latin typeface="Arial" charset="0"/>
                </a:endParaRPr>
              </a:p>
            </p:txBody>
          </p:sp>
        </p:grpSp>
        <p:sp>
          <p:nvSpPr>
            <p:cNvPr id="518278" name="Text Box 134"/>
            <p:cNvSpPr txBox="1">
              <a:spLocks noChangeArrowheads="1"/>
            </p:cNvSpPr>
            <p:nvPr/>
          </p:nvSpPr>
          <p:spPr bwMode="auto">
            <a:xfrm>
              <a:off x="5504" y="1529"/>
              <a:ext cx="904" cy="404"/>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Isosorbide +</a:t>
              </a:r>
            </a:p>
            <a:p>
              <a:pPr>
                <a:defRPr/>
              </a:pPr>
              <a:r>
                <a:rPr lang="en-US">
                  <a:solidFill>
                    <a:schemeClr val="bg1"/>
                  </a:solidFill>
                  <a:effectLst>
                    <a:outerShdw blurRad="38100" dist="38100" dir="2700000" algn="tl">
                      <a:srgbClr val="000000"/>
                    </a:outerShdw>
                  </a:effectLst>
                  <a:latin typeface="Arial" charset="0"/>
                </a:rPr>
                <a:t>Hydralazine</a:t>
              </a:r>
            </a:p>
          </p:txBody>
        </p:sp>
      </p:grpSp>
      <p:grpSp>
        <p:nvGrpSpPr>
          <p:cNvPr id="29727" name="Group 136"/>
          <p:cNvGrpSpPr>
            <a:grpSpLocks/>
          </p:cNvGrpSpPr>
          <p:nvPr/>
        </p:nvGrpSpPr>
        <p:grpSpPr bwMode="auto">
          <a:xfrm>
            <a:off x="7809550" y="3164248"/>
            <a:ext cx="1492250" cy="366712"/>
            <a:chOff x="5252" y="2045"/>
            <a:chExt cx="940" cy="231"/>
          </a:xfrm>
        </p:grpSpPr>
        <p:grpSp>
          <p:nvGrpSpPr>
            <p:cNvPr id="29730" name="Group 132"/>
            <p:cNvGrpSpPr>
              <a:grpSpLocks/>
            </p:cNvGrpSpPr>
            <p:nvPr/>
          </p:nvGrpSpPr>
          <p:grpSpPr bwMode="auto">
            <a:xfrm>
              <a:off x="5252" y="2125"/>
              <a:ext cx="192" cy="72"/>
              <a:chOff x="5678" y="1622"/>
              <a:chExt cx="192" cy="72"/>
            </a:xfrm>
          </p:grpSpPr>
          <p:sp>
            <p:nvSpPr>
              <p:cNvPr id="518267" name="Line 123"/>
              <p:cNvSpPr>
                <a:spLocks noChangeShapeType="1"/>
              </p:cNvSpPr>
              <p:nvPr/>
            </p:nvSpPr>
            <p:spPr bwMode="auto">
              <a:xfrm>
                <a:off x="5678" y="1658"/>
                <a:ext cx="192" cy="1"/>
              </a:xfrm>
              <a:prstGeom prst="line">
                <a:avLst/>
              </a:prstGeom>
              <a:noFill/>
              <a:ln w="28575">
                <a:solidFill>
                  <a:srgbClr val="FF0000"/>
                </a:solidFill>
                <a:round/>
                <a:headEnd/>
                <a:tailEnd/>
              </a:ln>
            </p:spPr>
            <p:txBody>
              <a:bodyPr/>
              <a:lstStyle/>
              <a:p>
                <a:pPr>
                  <a:defRPr/>
                </a:pPr>
                <a:endParaRPr lang="en-US">
                  <a:latin typeface="Arial" charset="0"/>
                </a:endParaRPr>
              </a:p>
            </p:txBody>
          </p:sp>
          <p:sp>
            <p:nvSpPr>
              <p:cNvPr id="518268" name="Freeform 124"/>
              <p:cNvSpPr>
                <a:spLocks/>
              </p:cNvSpPr>
              <p:nvPr/>
            </p:nvSpPr>
            <p:spPr bwMode="auto">
              <a:xfrm>
                <a:off x="5738" y="1622"/>
                <a:ext cx="72"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0000"/>
              </a:solidFill>
              <a:ln w="9525">
                <a:solidFill>
                  <a:srgbClr val="FF0000"/>
                </a:solidFill>
                <a:prstDash val="solid"/>
                <a:round/>
                <a:headEnd/>
                <a:tailEnd/>
              </a:ln>
            </p:spPr>
            <p:txBody>
              <a:bodyPr/>
              <a:lstStyle/>
              <a:p>
                <a:pPr>
                  <a:defRPr/>
                </a:pPr>
                <a:endParaRPr lang="en-US">
                  <a:latin typeface="Arial" charset="0"/>
                </a:endParaRPr>
              </a:p>
            </p:txBody>
          </p:sp>
        </p:grpSp>
        <p:sp>
          <p:nvSpPr>
            <p:cNvPr id="518279" name="Text Box 135"/>
            <p:cNvSpPr txBox="1">
              <a:spLocks noChangeArrowheads="1"/>
            </p:cNvSpPr>
            <p:nvPr/>
          </p:nvSpPr>
          <p:spPr bwMode="auto">
            <a:xfrm>
              <a:off x="5516" y="2045"/>
              <a:ext cx="6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Enalapril</a:t>
              </a:r>
            </a:p>
          </p:txBody>
        </p:sp>
      </p:grpSp>
      <p:sp>
        <p:nvSpPr>
          <p:cNvPr id="518284" name="Text Box 140"/>
          <p:cNvSpPr txBox="1">
            <a:spLocks noChangeArrowheads="1"/>
          </p:cNvSpPr>
          <p:nvPr/>
        </p:nvSpPr>
        <p:spPr bwMode="auto">
          <a:xfrm>
            <a:off x="4042414" y="5139098"/>
            <a:ext cx="1184275" cy="457200"/>
          </a:xfrm>
          <a:prstGeom prst="rect">
            <a:avLst/>
          </a:prstGeom>
          <a:noFill/>
          <a:ln w="9525">
            <a:noFill/>
            <a:miter lim="800000"/>
            <a:headEnd/>
            <a:tailEnd/>
          </a:ln>
          <a:effectLst/>
        </p:spPr>
        <p:txBody>
          <a:bodyPr wrap="none">
            <a:spAutoFit/>
          </a:bodyPr>
          <a:lstStyle/>
          <a:p>
            <a:pPr>
              <a:defRPr/>
            </a:pPr>
            <a:r>
              <a:rPr lang="en-US" sz="2400">
                <a:solidFill>
                  <a:schemeClr val="bg1"/>
                </a:solidFill>
                <a:effectLst>
                  <a:outerShdw blurRad="38100" dist="38100" dir="2700000" algn="tl">
                    <a:srgbClr val="000000"/>
                  </a:outerShdw>
                </a:effectLst>
                <a:latin typeface="Arial" charset="0"/>
              </a:rPr>
              <a:t>Months</a:t>
            </a:r>
          </a:p>
        </p:txBody>
      </p:sp>
      <p:sp>
        <p:nvSpPr>
          <p:cNvPr id="518285" name="Text Box 141"/>
          <p:cNvSpPr txBox="1">
            <a:spLocks noChangeArrowheads="1"/>
          </p:cNvSpPr>
          <p:nvPr/>
        </p:nvSpPr>
        <p:spPr bwMode="auto">
          <a:xfrm>
            <a:off x="7809550" y="3811948"/>
            <a:ext cx="1295400" cy="641350"/>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RR = 28% </a:t>
            </a:r>
          </a:p>
          <a:p>
            <a:pPr>
              <a:defRPr/>
            </a:pPr>
            <a:r>
              <a:rPr lang="en-US">
                <a:solidFill>
                  <a:schemeClr val="bg1"/>
                </a:solidFill>
                <a:effectLst>
                  <a:outerShdw blurRad="38100" dist="38100" dir="2700000" algn="tl">
                    <a:srgbClr val="000000"/>
                  </a:outerShdw>
                </a:effectLst>
                <a:latin typeface="Arial" charset="0"/>
              </a:rPr>
              <a:t>p = 0.016</a:t>
            </a:r>
          </a:p>
        </p:txBody>
      </p:sp>
      <p:sp>
        <p:nvSpPr>
          <p:cNvPr id="3" name="TextBox 2"/>
          <p:cNvSpPr txBox="1"/>
          <p:nvPr/>
        </p:nvSpPr>
        <p:spPr>
          <a:xfrm>
            <a:off x="8114350" y="5367698"/>
            <a:ext cx="1368235" cy="461665"/>
          </a:xfrm>
          <a:prstGeom prst="rect">
            <a:avLst/>
          </a:prstGeom>
          <a:noFill/>
        </p:spPr>
        <p:txBody>
          <a:bodyPr wrap="square" rtlCol="0">
            <a:spAutoFit/>
          </a:bodyPr>
          <a:lstStyle/>
          <a:p>
            <a:r>
              <a:rPr lang="en-US" sz="2400" b="1" dirty="0" err="1">
                <a:solidFill>
                  <a:srgbClr val="FFFF00"/>
                </a:solidFill>
                <a:effectLst>
                  <a:outerShdw blurRad="38100" dist="38100" dir="2700000" algn="tl">
                    <a:srgbClr val="000000"/>
                  </a:outerShdw>
                </a:effectLst>
              </a:rPr>
              <a:t>VHeFT</a:t>
            </a:r>
            <a:r>
              <a:rPr lang="en-US" sz="2400" b="1" dirty="0">
                <a:solidFill>
                  <a:srgbClr val="FFFF00"/>
                </a:solidFill>
                <a:effectLst>
                  <a:outerShdw blurRad="38100" dist="38100" dir="2700000" algn="tl">
                    <a:srgbClr val="000000"/>
                  </a:outerShdw>
                </a:effectLst>
              </a:rPr>
              <a:t> II</a:t>
            </a:r>
            <a:endParaRPr lang="en-US" sz="2400" b="1" dirty="0">
              <a:solidFill>
                <a:srgbClr val="FFFF00"/>
              </a:solidFill>
            </a:endParaRPr>
          </a:p>
        </p:txBody>
      </p:sp>
    </p:spTree>
    <p:extLst>
      <p:ext uri="{BB962C8B-B14F-4D97-AF65-F5344CB8AC3E}">
        <p14:creationId xmlns:p14="http://schemas.microsoft.com/office/powerpoint/2010/main" val="3134713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1727" y="1269937"/>
            <a:ext cx="9849528" cy="5174320"/>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666" name="Rectangle 2"/>
          <p:cNvSpPr>
            <a:spLocks noGrp="1" noChangeArrowheads="1"/>
          </p:cNvSpPr>
          <p:nvPr>
            <p:ph type="title"/>
          </p:nvPr>
        </p:nvSpPr>
        <p:spPr>
          <a:xfrm>
            <a:off x="528713" y="109731"/>
            <a:ext cx="9581938" cy="1320800"/>
          </a:xfrm>
        </p:spPr>
        <p:txBody>
          <a:bodyPr>
            <a:normAutofit/>
          </a:bodyPr>
          <a:lstStyle/>
          <a:p>
            <a:pPr>
              <a:defRPr/>
            </a:pPr>
            <a:r>
              <a:rPr lang="en-GB" sz="2400" dirty="0"/>
              <a:t>ARB Improves Outcomes </a:t>
            </a:r>
            <a:br>
              <a:rPr lang="en-GB" sz="2400" dirty="0"/>
            </a:br>
            <a:r>
              <a:rPr lang="en-GB" sz="2400" dirty="0"/>
              <a:t>in ACEI Intolerant Patients  </a:t>
            </a:r>
            <a:br>
              <a:rPr lang="en-GB" sz="2400" dirty="0">
                <a:effectLst>
                  <a:outerShdw blurRad="38100" dist="38100" dir="2700000" algn="tl">
                    <a:srgbClr val="000000"/>
                  </a:outerShdw>
                </a:effectLst>
              </a:rPr>
            </a:br>
            <a:endParaRPr lang="en-GB" sz="2400" dirty="0">
              <a:effectLst>
                <a:outerShdw blurRad="38100" dist="38100" dir="2700000" algn="tl">
                  <a:srgbClr val="000000"/>
                </a:outerShdw>
              </a:effectLst>
            </a:endParaRPr>
          </a:p>
        </p:txBody>
      </p:sp>
      <p:sp>
        <p:nvSpPr>
          <p:cNvPr id="241667" name="Freeform 3"/>
          <p:cNvSpPr>
            <a:spLocks/>
          </p:cNvSpPr>
          <p:nvPr/>
        </p:nvSpPr>
        <p:spPr bwMode="auto">
          <a:xfrm>
            <a:off x="2566521" y="2354621"/>
            <a:ext cx="5056188" cy="3089275"/>
          </a:xfrm>
          <a:custGeom>
            <a:avLst/>
            <a:gdLst/>
            <a:ahLst/>
            <a:cxnLst>
              <a:cxn ang="0">
                <a:pos x="28" y="1862"/>
              </a:cxn>
              <a:cxn ang="0">
                <a:pos x="82" y="1734"/>
              </a:cxn>
              <a:cxn ang="0">
                <a:pos x="154" y="1626"/>
              </a:cxn>
              <a:cxn ang="0">
                <a:pos x="193" y="1566"/>
              </a:cxn>
              <a:cxn ang="0">
                <a:pos x="232" y="1494"/>
              </a:cxn>
              <a:cxn ang="0">
                <a:pos x="262" y="1419"/>
              </a:cxn>
              <a:cxn ang="0">
                <a:pos x="311" y="1362"/>
              </a:cxn>
              <a:cxn ang="0">
                <a:pos x="392" y="1248"/>
              </a:cxn>
              <a:cxn ang="0">
                <a:pos x="436" y="1230"/>
              </a:cxn>
              <a:cxn ang="0">
                <a:pos x="468" y="1190"/>
              </a:cxn>
              <a:cxn ang="0">
                <a:pos x="508" y="1158"/>
              </a:cxn>
              <a:cxn ang="0">
                <a:pos x="560" y="1122"/>
              </a:cxn>
              <a:cxn ang="0">
                <a:pos x="628" y="1070"/>
              </a:cxn>
              <a:cxn ang="0">
                <a:pos x="672" y="1034"/>
              </a:cxn>
              <a:cxn ang="0">
                <a:pos x="728" y="998"/>
              </a:cxn>
              <a:cxn ang="0">
                <a:pos x="775" y="965"/>
              </a:cxn>
              <a:cxn ang="0">
                <a:pos x="824" y="926"/>
              </a:cxn>
              <a:cxn ang="0">
                <a:pos x="878" y="888"/>
              </a:cxn>
              <a:cxn ang="0">
                <a:pos x="937" y="852"/>
              </a:cxn>
              <a:cxn ang="0">
                <a:pos x="1003" y="849"/>
              </a:cxn>
              <a:cxn ang="0">
                <a:pos x="1057" y="822"/>
              </a:cxn>
              <a:cxn ang="0">
                <a:pos x="1111" y="788"/>
              </a:cxn>
              <a:cxn ang="0">
                <a:pos x="1184" y="749"/>
              </a:cxn>
              <a:cxn ang="0">
                <a:pos x="1220" y="714"/>
              </a:cxn>
              <a:cxn ang="0">
                <a:pos x="1280" y="690"/>
              </a:cxn>
              <a:cxn ang="0">
                <a:pos x="1328" y="670"/>
              </a:cxn>
              <a:cxn ang="0">
                <a:pos x="1394" y="635"/>
              </a:cxn>
              <a:cxn ang="0">
                <a:pos x="1436" y="617"/>
              </a:cxn>
              <a:cxn ang="0">
                <a:pos x="1520" y="578"/>
              </a:cxn>
              <a:cxn ang="0">
                <a:pos x="1555" y="555"/>
              </a:cxn>
              <a:cxn ang="0">
                <a:pos x="1592" y="546"/>
              </a:cxn>
              <a:cxn ang="0">
                <a:pos x="1636" y="522"/>
              </a:cxn>
              <a:cxn ang="0">
                <a:pos x="1679" y="498"/>
              </a:cxn>
              <a:cxn ang="0">
                <a:pos x="1726" y="473"/>
              </a:cxn>
              <a:cxn ang="0">
                <a:pos x="1795" y="450"/>
              </a:cxn>
              <a:cxn ang="0">
                <a:pos x="1843" y="422"/>
              </a:cxn>
              <a:cxn ang="0">
                <a:pos x="1909" y="402"/>
              </a:cxn>
              <a:cxn ang="0">
                <a:pos x="1970" y="395"/>
              </a:cxn>
              <a:cxn ang="0">
                <a:pos x="2008" y="374"/>
              </a:cxn>
              <a:cxn ang="0">
                <a:pos x="2068" y="350"/>
              </a:cxn>
              <a:cxn ang="0">
                <a:pos x="2120" y="333"/>
              </a:cxn>
              <a:cxn ang="0">
                <a:pos x="2161" y="305"/>
              </a:cxn>
              <a:cxn ang="0">
                <a:pos x="2248" y="282"/>
              </a:cxn>
              <a:cxn ang="0">
                <a:pos x="2293" y="246"/>
              </a:cxn>
              <a:cxn ang="0">
                <a:pos x="2362" y="221"/>
              </a:cxn>
              <a:cxn ang="0">
                <a:pos x="2389" y="201"/>
              </a:cxn>
              <a:cxn ang="0">
                <a:pos x="2431" y="180"/>
              </a:cxn>
              <a:cxn ang="0">
                <a:pos x="2480" y="161"/>
              </a:cxn>
              <a:cxn ang="0">
                <a:pos x="2522" y="141"/>
              </a:cxn>
              <a:cxn ang="0">
                <a:pos x="2564" y="134"/>
              </a:cxn>
              <a:cxn ang="0">
                <a:pos x="2617" y="102"/>
              </a:cxn>
              <a:cxn ang="0">
                <a:pos x="2639" y="63"/>
              </a:cxn>
              <a:cxn ang="0">
                <a:pos x="2677" y="42"/>
              </a:cxn>
              <a:cxn ang="0">
                <a:pos x="2800" y="23"/>
              </a:cxn>
              <a:cxn ang="0">
                <a:pos x="2831" y="0"/>
              </a:cxn>
            </a:cxnLst>
            <a:rect l="0" t="0" r="r" b="b"/>
            <a:pathLst>
              <a:path w="2831" h="1946">
                <a:moveTo>
                  <a:pt x="0" y="1946"/>
                </a:moveTo>
                <a:lnTo>
                  <a:pt x="28" y="1862"/>
                </a:lnTo>
                <a:lnTo>
                  <a:pt x="52" y="1798"/>
                </a:lnTo>
                <a:lnTo>
                  <a:pt x="82" y="1734"/>
                </a:lnTo>
                <a:lnTo>
                  <a:pt x="124" y="1670"/>
                </a:lnTo>
                <a:lnTo>
                  <a:pt x="154" y="1626"/>
                </a:lnTo>
                <a:lnTo>
                  <a:pt x="169" y="1593"/>
                </a:lnTo>
                <a:lnTo>
                  <a:pt x="193" y="1566"/>
                </a:lnTo>
                <a:lnTo>
                  <a:pt x="209" y="1524"/>
                </a:lnTo>
                <a:lnTo>
                  <a:pt x="232" y="1494"/>
                </a:lnTo>
                <a:lnTo>
                  <a:pt x="244" y="1458"/>
                </a:lnTo>
                <a:lnTo>
                  <a:pt x="262" y="1419"/>
                </a:lnTo>
                <a:lnTo>
                  <a:pt x="289" y="1394"/>
                </a:lnTo>
                <a:lnTo>
                  <a:pt x="311" y="1362"/>
                </a:lnTo>
                <a:lnTo>
                  <a:pt x="356" y="1306"/>
                </a:lnTo>
                <a:lnTo>
                  <a:pt x="392" y="1248"/>
                </a:lnTo>
                <a:lnTo>
                  <a:pt x="404" y="1232"/>
                </a:lnTo>
                <a:lnTo>
                  <a:pt x="436" y="1230"/>
                </a:lnTo>
                <a:lnTo>
                  <a:pt x="451" y="1206"/>
                </a:lnTo>
                <a:lnTo>
                  <a:pt x="468" y="1190"/>
                </a:lnTo>
                <a:lnTo>
                  <a:pt x="487" y="1170"/>
                </a:lnTo>
                <a:lnTo>
                  <a:pt x="508" y="1158"/>
                </a:lnTo>
                <a:lnTo>
                  <a:pt x="526" y="1140"/>
                </a:lnTo>
                <a:lnTo>
                  <a:pt x="560" y="1122"/>
                </a:lnTo>
                <a:lnTo>
                  <a:pt x="604" y="1078"/>
                </a:lnTo>
                <a:lnTo>
                  <a:pt x="628" y="1070"/>
                </a:lnTo>
                <a:lnTo>
                  <a:pt x="643" y="1043"/>
                </a:lnTo>
                <a:lnTo>
                  <a:pt x="672" y="1034"/>
                </a:lnTo>
                <a:lnTo>
                  <a:pt x="697" y="1023"/>
                </a:lnTo>
                <a:lnTo>
                  <a:pt x="728" y="998"/>
                </a:lnTo>
                <a:lnTo>
                  <a:pt x="755" y="980"/>
                </a:lnTo>
                <a:lnTo>
                  <a:pt x="775" y="965"/>
                </a:lnTo>
                <a:lnTo>
                  <a:pt x="799" y="954"/>
                </a:lnTo>
                <a:lnTo>
                  <a:pt x="824" y="926"/>
                </a:lnTo>
                <a:lnTo>
                  <a:pt x="848" y="906"/>
                </a:lnTo>
                <a:lnTo>
                  <a:pt x="878" y="888"/>
                </a:lnTo>
                <a:lnTo>
                  <a:pt x="908" y="890"/>
                </a:lnTo>
                <a:lnTo>
                  <a:pt x="937" y="852"/>
                </a:lnTo>
                <a:lnTo>
                  <a:pt x="980" y="854"/>
                </a:lnTo>
                <a:lnTo>
                  <a:pt x="1003" y="849"/>
                </a:lnTo>
                <a:lnTo>
                  <a:pt x="1037" y="840"/>
                </a:lnTo>
                <a:lnTo>
                  <a:pt x="1057" y="822"/>
                </a:lnTo>
                <a:lnTo>
                  <a:pt x="1079" y="810"/>
                </a:lnTo>
                <a:lnTo>
                  <a:pt x="1111" y="788"/>
                </a:lnTo>
                <a:lnTo>
                  <a:pt x="1147" y="777"/>
                </a:lnTo>
                <a:lnTo>
                  <a:pt x="1184" y="749"/>
                </a:lnTo>
                <a:lnTo>
                  <a:pt x="1204" y="729"/>
                </a:lnTo>
                <a:lnTo>
                  <a:pt x="1220" y="714"/>
                </a:lnTo>
                <a:lnTo>
                  <a:pt x="1249" y="702"/>
                </a:lnTo>
                <a:lnTo>
                  <a:pt x="1280" y="690"/>
                </a:lnTo>
                <a:lnTo>
                  <a:pt x="1303" y="683"/>
                </a:lnTo>
                <a:lnTo>
                  <a:pt x="1328" y="670"/>
                </a:lnTo>
                <a:lnTo>
                  <a:pt x="1369" y="653"/>
                </a:lnTo>
                <a:lnTo>
                  <a:pt x="1394" y="635"/>
                </a:lnTo>
                <a:lnTo>
                  <a:pt x="1424" y="629"/>
                </a:lnTo>
                <a:lnTo>
                  <a:pt x="1436" y="617"/>
                </a:lnTo>
                <a:lnTo>
                  <a:pt x="1478" y="599"/>
                </a:lnTo>
                <a:lnTo>
                  <a:pt x="1520" y="578"/>
                </a:lnTo>
                <a:lnTo>
                  <a:pt x="1545" y="561"/>
                </a:lnTo>
                <a:lnTo>
                  <a:pt x="1555" y="555"/>
                </a:lnTo>
                <a:lnTo>
                  <a:pt x="1573" y="549"/>
                </a:lnTo>
                <a:lnTo>
                  <a:pt x="1592" y="546"/>
                </a:lnTo>
                <a:lnTo>
                  <a:pt x="1610" y="524"/>
                </a:lnTo>
                <a:lnTo>
                  <a:pt x="1636" y="522"/>
                </a:lnTo>
                <a:lnTo>
                  <a:pt x="1649" y="504"/>
                </a:lnTo>
                <a:lnTo>
                  <a:pt x="1679" y="498"/>
                </a:lnTo>
                <a:lnTo>
                  <a:pt x="1705" y="494"/>
                </a:lnTo>
                <a:lnTo>
                  <a:pt x="1726" y="473"/>
                </a:lnTo>
                <a:lnTo>
                  <a:pt x="1781" y="477"/>
                </a:lnTo>
                <a:lnTo>
                  <a:pt x="1795" y="450"/>
                </a:lnTo>
                <a:lnTo>
                  <a:pt x="1828" y="440"/>
                </a:lnTo>
                <a:lnTo>
                  <a:pt x="1843" y="422"/>
                </a:lnTo>
                <a:lnTo>
                  <a:pt x="1873" y="426"/>
                </a:lnTo>
                <a:lnTo>
                  <a:pt x="1909" y="402"/>
                </a:lnTo>
                <a:lnTo>
                  <a:pt x="1958" y="405"/>
                </a:lnTo>
                <a:lnTo>
                  <a:pt x="1970" y="395"/>
                </a:lnTo>
                <a:lnTo>
                  <a:pt x="1994" y="393"/>
                </a:lnTo>
                <a:lnTo>
                  <a:pt x="2008" y="374"/>
                </a:lnTo>
                <a:lnTo>
                  <a:pt x="2036" y="362"/>
                </a:lnTo>
                <a:lnTo>
                  <a:pt x="2068" y="350"/>
                </a:lnTo>
                <a:lnTo>
                  <a:pt x="2087" y="345"/>
                </a:lnTo>
                <a:lnTo>
                  <a:pt x="2120" y="333"/>
                </a:lnTo>
                <a:lnTo>
                  <a:pt x="2138" y="318"/>
                </a:lnTo>
                <a:lnTo>
                  <a:pt x="2161" y="305"/>
                </a:lnTo>
                <a:lnTo>
                  <a:pt x="2188" y="282"/>
                </a:lnTo>
                <a:lnTo>
                  <a:pt x="2248" y="282"/>
                </a:lnTo>
                <a:lnTo>
                  <a:pt x="2267" y="258"/>
                </a:lnTo>
                <a:lnTo>
                  <a:pt x="2293" y="246"/>
                </a:lnTo>
                <a:lnTo>
                  <a:pt x="2338" y="234"/>
                </a:lnTo>
                <a:lnTo>
                  <a:pt x="2362" y="221"/>
                </a:lnTo>
                <a:lnTo>
                  <a:pt x="2384" y="210"/>
                </a:lnTo>
                <a:lnTo>
                  <a:pt x="2389" y="201"/>
                </a:lnTo>
                <a:lnTo>
                  <a:pt x="2420" y="201"/>
                </a:lnTo>
                <a:lnTo>
                  <a:pt x="2431" y="180"/>
                </a:lnTo>
                <a:lnTo>
                  <a:pt x="2471" y="185"/>
                </a:lnTo>
                <a:lnTo>
                  <a:pt x="2480" y="161"/>
                </a:lnTo>
                <a:lnTo>
                  <a:pt x="2512" y="162"/>
                </a:lnTo>
                <a:lnTo>
                  <a:pt x="2522" y="141"/>
                </a:lnTo>
                <a:lnTo>
                  <a:pt x="2558" y="141"/>
                </a:lnTo>
                <a:lnTo>
                  <a:pt x="2564" y="134"/>
                </a:lnTo>
                <a:lnTo>
                  <a:pt x="2584" y="122"/>
                </a:lnTo>
                <a:lnTo>
                  <a:pt x="2617" y="102"/>
                </a:lnTo>
                <a:lnTo>
                  <a:pt x="2638" y="81"/>
                </a:lnTo>
                <a:lnTo>
                  <a:pt x="2639" y="63"/>
                </a:lnTo>
                <a:lnTo>
                  <a:pt x="2666" y="60"/>
                </a:lnTo>
                <a:lnTo>
                  <a:pt x="2677" y="42"/>
                </a:lnTo>
                <a:lnTo>
                  <a:pt x="2695" y="26"/>
                </a:lnTo>
                <a:lnTo>
                  <a:pt x="2800" y="23"/>
                </a:lnTo>
                <a:lnTo>
                  <a:pt x="2803" y="3"/>
                </a:lnTo>
                <a:lnTo>
                  <a:pt x="2831" y="0"/>
                </a:lnTo>
              </a:path>
            </a:pathLst>
          </a:custGeom>
          <a:noFill/>
          <a:ln w="44450" cmpd="sng">
            <a:solidFill>
              <a:schemeClr val="tx1"/>
            </a:solidFill>
            <a:round/>
            <a:headEnd/>
            <a:tailEnd/>
          </a:ln>
          <a:effectLst/>
        </p:spPr>
        <p:txBody>
          <a:bodyPr/>
          <a:lstStyle/>
          <a:p>
            <a:pPr>
              <a:defRPr/>
            </a:pPr>
            <a:endParaRPr lang="en-US">
              <a:latin typeface="Arial" charset="0"/>
            </a:endParaRPr>
          </a:p>
        </p:txBody>
      </p:sp>
      <p:sp>
        <p:nvSpPr>
          <p:cNvPr id="241668" name="Text Box 4"/>
          <p:cNvSpPr txBox="1">
            <a:spLocks noChangeArrowheads="1"/>
          </p:cNvSpPr>
          <p:nvPr/>
        </p:nvSpPr>
        <p:spPr bwMode="auto">
          <a:xfrm>
            <a:off x="2422059" y="5555020"/>
            <a:ext cx="354012" cy="457200"/>
          </a:xfrm>
          <a:prstGeom prst="rect">
            <a:avLst/>
          </a:prstGeom>
          <a:noFill/>
          <a:ln w="9525">
            <a:noFill/>
            <a:miter lim="800000"/>
            <a:headEnd/>
            <a:tailEnd/>
          </a:ln>
          <a:effectLst/>
        </p:spPr>
        <p:txBody>
          <a:bodyPr wrap="none">
            <a:spAutoFit/>
          </a:bodyPr>
          <a:lstStyle/>
          <a:p>
            <a:pPr algn="ctr" eaLnBrk="1" hangingPunct="1">
              <a:defRPr/>
            </a:pPr>
            <a:r>
              <a:rPr lang="sv-SE" sz="2400">
                <a:effectLst>
                  <a:outerShdw blurRad="38100" dist="38100" dir="2700000" algn="tl">
                    <a:srgbClr val="000000"/>
                  </a:outerShdw>
                </a:effectLst>
                <a:latin typeface="Arial" charset="0"/>
              </a:rPr>
              <a:t>0</a:t>
            </a:r>
          </a:p>
        </p:txBody>
      </p:sp>
      <p:sp>
        <p:nvSpPr>
          <p:cNvPr id="241669" name="Line 5"/>
          <p:cNvSpPr>
            <a:spLocks noChangeShapeType="1"/>
          </p:cNvSpPr>
          <p:nvPr/>
        </p:nvSpPr>
        <p:spPr bwMode="auto">
          <a:xfrm>
            <a:off x="2563346" y="5469295"/>
            <a:ext cx="6288088" cy="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0" name="Line 6"/>
          <p:cNvSpPr>
            <a:spLocks noChangeShapeType="1"/>
          </p:cNvSpPr>
          <p:nvPr/>
        </p:nvSpPr>
        <p:spPr bwMode="auto">
          <a:xfrm>
            <a:off x="2563346"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1" name="Line 7"/>
          <p:cNvSpPr>
            <a:spLocks noChangeShapeType="1"/>
          </p:cNvSpPr>
          <p:nvPr/>
        </p:nvSpPr>
        <p:spPr bwMode="auto">
          <a:xfrm>
            <a:off x="3280896"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2" name="Line 8"/>
          <p:cNvSpPr>
            <a:spLocks noChangeShapeType="1"/>
          </p:cNvSpPr>
          <p:nvPr/>
        </p:nvSpPr>
        <p:spPr bwMode="auto">
          <a:xfrm>
            <a:off x="4009559"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3" name="Line 9"/>
          <p:cNvSpPr>
            <a:spLocks noChangeShapeType="1"/>
          </p:cNvSpPr>
          <p:nvPr/>
        </p:nvSpPr>
        <p:spPr bwMode="auto">
          <a:xfrm>
            <a:off x="4727109"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4" name="Line 10"/>
          <p:cNvSpPr>
            <a:spLocks noChangeShapeType="1"/>
          </p:cNvSpPr>
          <p:nvPr/>
        </p:nvSpPr>
        <p:spPr bwMode="auto">
          <a:xfrm>
            <a:off x="5463709"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5" name="Line 11"/>
          <p:cNvSpPr>
            <a:spLocks noChangeShapeType="1"/>
          </p:cNvSpPr>
          <p:nvPr/>
        </p:nvSpPr>
        <p:spPr bwMode="auto">
          <a:xfrm>
            <a:off x="6174909"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6" name="Line 12"/>
          <p:cNvSpPr>
            <a:spLocks noChangeShapeType="1"/>
          </p:cNvSpPr>
          <p:nvPr/>
        </p:nvSpPr>
        <p:spPr bwMode="auto">
          <a:xfrm>
            <a:off x="6881346"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7" name="Line 13"/>
          <p:cNvSpPr>
            <a:spLocks noChangeShapeType="1"/>
          </p:cNvSpPr>
          <p:nvPr/>
        </p:nvSpPr>
        <p:spPr bwMode="auto">
          <a:xfrm>
            <a:off x="7610009"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8" name="Line 14"/>
          <p:cNvSpPr>
            <a:spLocks noChangeShapeType="1"/>
          </p:cNvSpPr>
          <p:nvPr/>
        </p:nvSpPr>
        <p:spPr bwMode="auto">
          <a:xfrm rot="-5400000">
            <a:off x="2507784" y="5399446"/>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9" name="Line 15"/>
          <p:cNvSpPr>
            <a:spLocks noChangeShapeType="1"/>
          </p:cNvSpPr>
          <p:nvPr/>
        </p:nvSpPr>
        <p:spPr bwMode="auto">
          <a:xfrm rot="-5400000">
            <a:off x="2507784" y="5040671"/>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0" name="Line 16"/>
          <p:cNvSpPr>
            <a:spLocks noChangeShapeType="1"/>
          </p:cNvSpPr>
          <p:nvPr/>
        </p:nvSpPr>
        <p:spPr bwMode="auto">
          <a:xfrm rot="-5400000">
            <a:off x="2507784" y="4710471"/>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1" name="Line 17"/>
          <p:cNvSpPr>
            <a:spLocks noChangeShapeType="1"/>
          </p:cNvSpPr>
          <p:nvPr/>
        </p:nvSpPr>
        <p:spPr bwMode="auto">
          <a:xfrm rot="-5400000">
            <a:off x="2507784" y="4351696"/>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2" name="Line 18"/>
          <p:cNvSpPr>
            <a:spLocks noChangeShapeType="1"/>
          </p:cNvSpPr>
          <p:nvPr/>
        </p:nvSpPr>
        <p:spPr bwMode="auto">
          <a:xfrm rot="-5400000">
            <a:off x="2507784" y="3992921"/>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3" name="Line 19"/>
          <p:cNvSpPr>
            <a:spLocks noChangeShapeType="1"/>
          </p:cNvSpPr>
          <p:nvPr/>
        </p:nvSpPr>
        <p:spPr bwMode="auto">
          <a:xfrm rot="-5400000">
            <a:off x="2507784" y="3648433"/>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4" name="Line 20"/>
          <p:cNvSpPr>
            <a:spLocks noChangeShapeType="1"/>
          </p:cNvSpPr>
          <p:nvPr/>
        </p:nvSpPr>
        <p:spPr bwMode="auto">
          <a:xfrm rot="-5400000">
            <a:off x="2507784" y="3303946"/>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5" name="Line 21"/>
          <p:cNvSpPr>
            <a:spLocks noChangeShapeType="1"/>
          </p:cNvSpPr>
          <p:nvPr/>
        </p:nvSpPr>
        <p:spPr bwMode="auto">
          <a:xfrm rot="-5400000">
            <a:off x="2507784" y="2945171"/>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6" name="Line 22"/>
          <p:cNvSpPr>
            <a:spLocks noChangeShapeType="1"/>
          </p:cNvSpPr>
          <p:nvPr/>
        </p:nvSpPr>
        <p:spPr bwMode="auto">
          <a:xfrm rot="-5400000">
            <a:off x="2507784" y="2595921"/>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7" name="Line 23"/>
          <p:cNvSpPr>
            <a:spLocks noChangeShapeType="1"/>
          </p:cNvSpPr>
          <p:nvPr/>
        </p:nvSpPr>
        <p:spPr bwMode="auto">
          <a:xfrm rot="-5400000">
            <a:off x="2507784" y="2256196"/>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8" name="Line 24"/>
          <p:cNvSpPr>
            <a:spLocks noChangeShapeType="1"/>
          </p:cNvSpPr>
          <p:nvPr/>
        </p:nvSpPr>
        <p:spPr bwMode="auto">
          <a:xfrm rot="-5400000">
            <a:off x="2507784" y="1900596"/>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9" name="Line 25"/>
          <p:cNvSpPr>
            <a:spLocks noChangeShapeType="1"/>
          </p:cNvSpPr>
          <p:nvPr/>
        </p:nvSpPr>
        <p:spPr bwMode="auto">
          <a:xfrm flipV="1">
            <a:off x="2563346" y="1865671"/>
            <a:ext cx="0" cy="3617913"/>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90" name="Text Box 26"/>
          <p:cNvSpPr txBox="1">
            <a:spLocks noChangeArrowheads="1"/>
          </p:cNvSpPr>
          <p:nvPr/>
        </p:nvSpPr>
        <p:spPr bwMode="auto">
          <a:xfrm>
            <a:off x="3860334" y="5555020"/>
            <a:ext cx="354012" cy="457200"/>
          </a:xfrm>
          <a:prstGeom prst="rect">
            <a:avLst/>
          </a:prstGeom>
          <a:noFill/>
          <a:ln w="9525">
            <a:noFill/>
            <a:miter lim="800000"/>
            <a:headEnd/>
            <a:tailEnd/>
          </a:ln>
          <a:effectLst/>
        </p:spPr>
        <p:txBody>
          <a:bodyPr wrap="none">
            <a:spAutoFit/>
          </a:bodyPr>
          <a:lstStyle/>
          <a:p>
            <a:pPr algn="ctr" eaLnBrk="1" hangingPunct="1">
              <a:defRPr/>
            </a:pPr>
            <a:r>
              <a:rPr lang="sv-SE" sz="2400">
                <a:effectLst>
                  <a:outerShdw blurRad="38100" dist="38100" dir="2700000" algn="tl">
                    <a:srgbClr val="000000"/>
                  </a:outerShdw>
                </a:effectLst>
                <a:latin typeface="Arial" charset="0"/>
              </a:rPr>
              <a:t>1</a:t>
            </a:r>
          </a:p>
        </p:txBody>
      </p:sp>
      <p:sp>
        <p:nvSpPr>
          <p:cNvPr id="241691" name="Text Box 27"/>
          <p:cNvSpPr txBox="1">
            <a:spLocks noChangeArrowheads="1"/>
          </p:cNvSpPr>
          <p:nvPr/>
        </p:nvSpPr>
        <p:spPr bwMode="auto">
          <a:xfrm>
            <a:off x="5317659" y="5555020"/>
            <a:ext cx="354012" cy="457200"/>
          </a:xfrm>
          <a:prstGeom prst="rect">
            <a:avLst/>
          </a:prstGeom>
          <a:noFill/>
          <a:ln w="9525">
            <a:noFill/>
            <a:miter lim="800000"/>
            <a:headEnd/>
            <a:tailEnd/>
          </a:ln>
          <a:effectLst/>
        </p:spPr>
        <p:txBody>
          <a:bodyPr wrap="none">
            <a:spAutoFit/>
          </a:bodyPr>
          <a:lstStyle/>
          <a:p>
            <a:pPr algn="ctr" eaLnBrk="1" hangingPunct="1">
              <a:defRPr/>
            </a:pPr>
            <a:r>
              <a:rPr lang="sv-SE" sz="2400">
                <a:effectLst>
                  <a:outerShdw blurRad="38100" dist="38100" dir="2700000" algn="tl">
                    <a:srgbClr val="000000"/>
                  </a:outerShdw>
                </a:effectLst>
                <a:latin typeface="Arial" charset="0"/>
              </a:rPr>
              <a:t>2</a:t>
            </a:r>
          </a:p>
        </p:txBody>
      </p:sp>
      <p:sp>
        <p:nvSpPr>
          <p:cNvPr id="241692" name="Text Box 28"/>
          <p:cNvSpPr txBox="1">
            <a:spLocks noChangeArrowheads="1"/>
          </p:cNvSpPr>
          <p:nvPr/>
        </p:nvSpPr>
        <p:spPr bwMode="auto">
          <a:xfrm>
            <a:off x="6746409" y="5555020"/>
            <a:ext cx="354012" cy="457200"/>
          </a:xfrm>
          <a:prstGeom prst="rect">
            <a:avLst/>
          </a:prstGeom>
          <a:noFill/>
          <a:ln w="9525">
            <a:noFill/>
            <a:miter lim="800000"/>
            <a:headEnd/>
            <a:tailEnd/>
          </a:ln>
          <a:effectLst/>
        </p:spPr>
        <p:txBody>
          <a:bodyPr wrap="none">
            <a:spAutoFit/>
          </a:bodyPr>
          <a:lstStyle/>
          <a:p>
            <a:pPr algn="ctr" eaLnBrk="1" hangingPunct="1">
              <a:defRPr/>
            </a:pPr>
            <a:r>
              <a:rPr lang="sv-SE" sz="2400">
                <a:effectLst>
                  <a:outerShdw blurRad="38100" dist="38100" dir="2700000" algn="tl">
                    <a:srgbClr val="000000"/>
                  </a:outerShdw>
                </a:effectLst>
                <a:latin typeface="Arial" charset="0"/>
              </a:rPr>
              <a:t>3</a:t>
            </a:r>
          </a:p>
        </p:txBody>
      </p:sp>
      <p:sp>
        <p:nvSpPr>
          <p:cNvPr id="241693" name="Text Box 29"/>
          <p:cNvSpPr txBox="1">
            <a:spLocks noChangeArrowheads="1"/>
          </p:cNvSpPr>
          <p:nvPr/>
        </p:nvSpPr>
        <p:spPr bwMode="auto">
          <a:xfrm>
            <a:off x="7983072" y="5555020"/>
            <a:ext cx="930275" cy="457200"/>
          </a:xfrm>
          <a:prstGeom prst="rect">
            <a:avLst/>
          </a:prstGeom>
          <a:noFill/>
          <a:ln w="9525">
            <a:noFill/>
            <a:miter lim="800000"/>
            <a:headEnd/>
            <a:tailEnd/>
          </a:ln>
          <a:effectLst/>
        </p:spPr>
        <p:txBody>
          <a:bodyPr wrap="none">
            <a:spAutoFit/>
          </a:bodyPr>
          <a:lstStyle/>
          <a:p>
            <a:pPr eaLnBrk="1" hangingPunct="1">
              <a:defRPr/>
            </a:pPr>
            <a:r>
              <a:rPr lang="sv-SE" sz="2400">
                <a:effectLst>
                  <a:outerShdw blurRad="38100" dist="38100" dir="2700000" algn="tl">
                    <a:srgbClr val="000000"/>
                  </a:outerShdw>
                </a:effectLst>
                <a:latin typeface="Arial" charset="0"/>
              </a:rPr>
              <a:t>years</a:t>
            </a:r>
          </a:p>
        </p:txBody>
      </p:sp>
      <p:sp>
        <p:nvSpPr>
          <p:cNvPr id="241694" name="Text Box 30"/>
          <p:cNvSpPr txBox="1">
            <a:spLocks noChangeArrowheads="1"/>
          </p:cNvSpPr>
          <p:nvPr/>
        </p:nvSpPr>
        <p:spPr bwMode="auto">
          <a:xfrm>
            <a:off x="2126784" y="5254983"/>
            <a:ext cx="354012" cy="457200"/>
          </a:xfrm>
          <a:prstGeom prst="rect">
            <a:avLst/>
          </a:prstGeom>
          <a:noFill/>
          <a:ln w="9525">
            <a:noFill/>
            <a:miter lim="800000"/>
            <a:headEnd/>
            <a:tailEnd/>
          </a:ln>
          <a:effectLst/>
        </p:spPr>
        <p:txBody>
          <a:bodyPr wrap="none">
            <a:spAutoFit/>
          </a:bodyPr>
          <a:lstStyle/>
          <a:p>
            <a:pPr algn="r" eaLnBrk="1" hangingPunct="1">
              <a:defRPr/>
            </a:pPr>
            <a:r>
              <a:rPr lang="sv-SE" sz="2400">
                <a:effectLst>
                  <a:outerShdw blurRad="38100" dist="38100" dir="2700000" algn="tl">
                    <a:srgbClr val="000000"/>
                  </a:outerShdw>
                </a:effectLst>
                <a:latin typeface="Arial" charset="0"/>
              </a:rPr>
              <a:t>0</a:t>
            </a:r>
          </a:p>
        </p:txBody>
      </p:sp>
      <p:sp>
        <p:nvSpPr>
          <p:cNvPr id="241695" name="Text Box 31"/>
          <p:cNvSpPr txBox="1">
            <a:spLocks noChangeArrowheads="1"/>
          </p:cNvSpPr>
          <p:nvPr/>
        </p:nvSpPr>
        <p:spPr bwMode="auto">
          <a:xfrm>
            <a:off x="1956922" y="4543783"/>
            <a:ext cx="523875" cy="457200"/>
          </a:xfrm>
          <a:prstGeom prst="rect">
            <a:avLst/>
          </a:prstGeom>
          <a:noFill/>
          <a:ln w="9525">
            <a:noFill/>
            <a:miter lim="800000"/>
            <a:headEnd/>
            <a:tailEnd/>
          </a:ln>
          <a:effectLst/>
        </p:spPr>
        <p:txBody>
          <a:bodyPr wrap="none">
            <a:spAutoFit/>
          </a:bodyPr>
          <a:lstStyle/>
          <a:p>
            <a:pPr algn="r" eaLnBrk="1" hangingPunct="1">
              <a:defRPr/>
            </a:pPr>
            <a:r>
              <a:rPr lang="sv-SE" sz="2400">
                <a:effectLst>
                  <a:outerShdw blurRad="38100" dist="38100" dir="2700000" algn="tl">
                    <a:srgbClr val="000000"/>
                  </a:outerShdw>
                </a:effectLst>
                <a:latin typeface="Arial" charset="0"/>
              </a:rPr>
              <a:t>10</a:t>
            </a:r>
          </a:p>
        </p:txBody>
      </p:sp>
      <p:sp>
        <p:nvSpPr>
          <p:cNvPr id="241696" name="Text Box 32"/>
          <p:cNvSpPr txBox="1">
            <a:spLocks noChangeArrowheads="1"/>
          </p:cNvSpPr>
          <p:nvPr/>
        </p:nvSpPr>
        <p:spPr bwMode="auto">
          <a:xfrm>
            <a:off x="1956922" y="3832583"/>
            <a:ext cx="523875" cy="457200"/>
          </a:xfrm>
          <a:prstGeom prst="rect">
            <a:avLst/>
          </a:prstGeom>
          <a:noFill/>
          <a:ln w="9525">
            <a:noFill/>
            <a:miter lim="800000"/>
            <a:headEnd/>
            <a:tailEnd/>
          </a:ln>
          <a:effectLst/>
        </p:spPr>
        <p:txBody>
          <a:bodyPr wrap="none">
            <a:spAutoFit/>
          </a:bodyPr>
          <a:lstStyle/>
          <a:p>
            <a:pPr algn="r" eaLnBrk="1" hangingPunct="1">
              <a:defRPr/>
            </a:pPr>
            <a:r>
              <a:rPr lang="sv-SE" sz="2400">
                <a:effectLst>
                  <a:outerShdw blurRad="38100" dist="38100" dir="2700000" algn="tl">
                    <a:srgbClr val="000000"/>
                  </a:outerShdw>
                </a:effectLst>
                <a:latin typeface="Arial" charset="0"/>
              </a:rPr>
              <a:t>20</a:t>
            </a:r>
          </a:p>
        </p:txBody>
      </p:sp>
      <p:sp>
        <p:nvSpPr>
          <p:cNvPr id="241697" name="Text Box 33"/>
          <p:cNvSpPr txBox="1">
            <a:spLocks noChangeArrowheads="1"/>
          </p:cNvSpPr>
          <p:nvPr/>
        </p:nvSpPr>
        <p:spPr bwMode="auto">
          <a:xfrm>
            <a:off x="1956922" y="3146783"/>
            <a:ext cx="523875" cy="457200"/>
          </a:xfrm>
          <a:prstGeom prst="rect">
            <a:avLst/>
          </a:prstGeom>
          <a:noFill/>
          <a:ln w="9525">
            <a:noFill/>
            <a:miter lim="800000"/>
            <a:headEnd/>
            <a:tailEnd/>
          </a:ln>
          <a:effectLst/>
        </p:spPr>
        <p:txBody>
          <a:bodyPr wrap="none">
            <a:spAutoFit/>
          </a:bodyPr>
          <a:lstStyle/>
          <a:p>
            <a:pPr algn="r" eaLnBrk="1" hangingPunct="1">
              <a:defRPr/>
            </a:pPr>
            <a:r>
              <a:rPr lang="sv-SE" sz="2400">
                <a:effectLst>
                  <a:outerShdw blurRad="38100" dist="38100" dir="2700000" algn="tl">
                    <a:srgbClr val="000000"/>
                  </a:outerShdw>
                </a:effectLst>
                <a:latin typeface="Arial" charset="0"/>
              </a:rPr>
              <a:t>30</a:t>
            </a:r>
          </a:p>
        </p:txBody>
      </p:sp>
      <p:sp>
        <p:nvSpPr>
          <p:cNvPr id="241698" name="Text Box 34"/>
          <p:cNvSpPr txBox="1">
            <a:spLocks noChangeArrowheads="1"/>
          </p:cNvSpPr>
          <p:nvPr/>
        </p:nvSpPr>
        <p:spPr bwMode="auto">
          <a:xfrm>
            <a:off x="1928347" y="2435583"/>
            <a:ext cx="523875" cy="457200"/>
          </a:xfrm>
          <a:prstGeom prst="rect">
            <a:avLst/>
          </a:prstGeom>
          <a:noFill/>
          <a:ln w="9525">
            <a:noFill/>
            <a:miter lim="800000"/>
            <a:headEnd/>
            <a:tailEnd/>
          </a:ln>
          <a:effectLst/>
        </p:spPr>
        <p:txBody>
          <a:bodyPr wrap="none">
            <a:spAutoFit/>
          </a:bodyPr>
          <a:lstStyle/>
          <a:p>
            <a:pPr algn="r" eaLnBrk="1" hangingPunct="1">
              <a:defRPr/>
            </a:pPr>
            <a:r>
              <a:rPr lang="sv-SE" sz="2400">
                <a:effectLst>
                  <a:outerShdw blurRad="38100" dist="38100" dir="2700000" algn="tl">
                    <a:srgbClr val="000000"/>
                  </a:outerShdw>
                </a:effectLst>
                <a:latin typeface="Arial" charset="0"/>
              </a:rPr>
              <a:t>40</a:t>
            </a:r>
          </a:p>
        </p:txBody>
      </p:sp>
      <p:sp>
        <p:nvSpPr>
          <p:cNvPr id="241699" name="Text Box 35"/>
          <p:cNvSpPr txBox="1">
            <a:spLocks noChangeArrowheads="1"/>
          </p:cNvSpPr>
          <p:nvPr/>
        </p:nvSpPr>
        <p:spPr bwMode="auto">
          <a:xfrm>
            <a:off x="1928347" y="1724383"/>
            <a:ext cx="523875" cy="457200"/>
          </a:xfrm>
          <a:prstGeom prst="rect">
            <a:avLst/>
          </a:prstGeom>
          <a:noFill/>
          <a:ln w="9525">
            <a:noFill/>
            <a:miter lim="800000"/>
            <a:headEnd/>
            <a:tailEnd/>
          </a:ln>
          <a:effectLst/>
        </p:spPr>
        <p:txBody>
          <a:bodyPr wrap="none">
            <a:spAutoFit/>
          </a:bodyPr>
          <a:lstStyle/>
          <a:p>
            <a:pPr algn="r" eaLnBrk="1" hangingPunct="1">
              <a:defRPr/>
            </a:pPr>
            <a:r>
              <a:rPr lang="sv-SE" sz="2400">
                <a:effectLst>
                  <a:outerShdw blurRad="38100" dist="38100" dir="2700000" algn="tl">
                    <a:srgbClr val="000000"/>
                  </a:outerShdw>
                </a:effectLst>
                <a:latin typeface="Arial" charset="0"/>
              </a:rPr>
              <a:t>50</a:t>
            </a:r>
          </a:p>
        </p:txBody>
      </p:sp>
      <p:sp>
        <p:nvSpPr>
          <p:cNvPr id="241700" name="Text Box 36"/>
          <p:cNvSpPr txBox="1">
            <a:spLocks noChangeArrowheads="1"/>
          </p:cNvSpPr>
          <p:nvPr/>
        </p:nvSpPr>
        <p:spPr bwMode="auto">
          <a:xfrm>
            <a:off x="3923835" y="2146658"/>
            <a:ext cx="2987675" cy="488950"/>
          </a:xfrm>
          <a:prstGeom prst="rect">
            <a:avLst/>
          </a:prstGeom>
          <a:noFill/>
          <a:ln w="9525">
            <a:noFill/>
            <a:miter lim="800000"/>
            <a:headEnd/>
            <a:tailEnd/>
          </a:ln>
          <a:effectLst/>
        </p:spPr>
        <p:txBody>
          <a:bodyPr wrap="none">
            <a:spAutoFit/>
          </a:bodyPr>
          <a:lstStyle/>
          <a:p>
            <a:pPr eaLnBrk="1" hangingPunct="1">
              <a:defRPr/>
            </a:pPr>
            <a:r>
              <a:rPr lang="sv-SE" sz="2600" dirty="0">
                <a:solidFill>
                  <a:srgbClr val="000000"/>
                </a:solidFill>
                <a:latin typeface="Arial" charset="0"/>
              </a:rPr>
              <a:t>Placebo (n = 1013)</a:t>
            </a:r>
          </a:p>
        </p:txBody>
      </p:sp>
      <p:sp>
        <p:nvSpPr>
          <p:cNvPr id="241701" name="Text Box 37"/>
          <p:cNvSpPr txBox="1">
            <a:spLocks noChangeArrowheads="1"/>
          </p:cNvSpPr>
          <p:nvPr/>
        </p:nvSpPr>
        <p:spPr bwMode="auto">
          <a:xfrm>
            <a:off x="6151097" y="3329345"/>
            <a:ext cx="3686175" cy="488950"/>
          </a:xfrm>
          <a:prstGeom prst="rect">
            <a:avLst/>
          </a:prstGeom>
          <a:noFill/>
          <a:ln w="9525">
            <a:noFill/>
            <a:miter lim="800000"/>
            <a:headEnd/>
            <a:tailEnd/>
          </a:ln>
          <a:effectLst/>
        </p:spPr>
        <p:txBody>
          <a:bodyPr wrap="none">
            <a:spAutoFit/>
          </a:bodyPr>
          <a:lstStyle/>
          <a:p>
            <a:pPr eaLnBrk="1" hangingPunct="1">
              <a:defRPr/>
            </a:pPr>
            <a:r>
              <a:rPr lang="sv-SE" sz="2600" dirty="0" err="1">
                <a:solidFill>
                  <a:srgbClr val="000000"/>
                </a:solidFill>
                <a:latin typeface="Arial" charset="0"/>
              </a:rPr>
              <a:t>Candesartan</a:t>
            </a:r>
            <a:r>
              <a:rPr lang="sv-SE" sz="2600" dirty="0">
                <a:solidFill>
                  <a:srgbClr val="000000"/>
                </a:solidFill>
                <a:latin typeface="Arial" charset="0"/>
              </a:rPr>
              <a:t> (n = 1015)</a:t>
            </a:r>
          </a:p>
        </p:txBody>
      </p:sp>
      <p:sp>
        <p:nvSpPr>
          <p:cNvPr id="47142" name="Text Box 38"/>
          <p:cNvSpPr txBox="1">
            <a:spLocks noChangeArrowheads="1"/>
          </p:cNvSpPr>
          <p:nvPr/>
        </p:nvSpPr>
        <p:spPr bwMode="auto">
          <a:xfrm>
            <a:off x="2314109" y="1449746"/>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eaLnBrk="1" hangingPunct="1"/>
            <a:r>
              <a:rPr lang="sv-SE" sz="2400">
                <a:solidFill>
                  <a:schemeClr val="tx1"/>
                </a:solidFill>
              </a:rPr>
              <a:t>%</a:t>
            </a:r>
          </a:p>
        </p:txBody>
      </p:sp>
      <p:sp>
        <p:nvSpPr>
          <p:cNvPr id="241703" name="Text Box 39"/>
          <p:cNvSpPr txBox="1">
            <a:spLocks noChangeArrowheads="1"/>
          </p:cNvSpPr>
          <p:nvPr/>
        </p:nvSpPr>
        <p:spPr bwMode="auto">
          <a:xfrm>
            <a:off x="3753972" y="4616808"/>
            <a:ext cx="5356225" cy="762000"/>
          </a:xfrm>
          <a:prstGeom prst="rect">
            <a:avLst/>
          </a:prstGeom>
          <a:noFill/>
          <a:ln w="9525">
            <a:noFill/>
            <a:miter lim="800000"/>
            <a:headEnd/>
            <a:tailEnd/>
          </a:ln>
          <a:effectLst/>
        </p:spPr>
        <p:txBody>
          <a:bodyPr>
            <a:spAutoFit/>
          </a:bodyPr>
          <a:lstStyle/>
          <a:p>
            <a:pPr algn="ctr" eaLnBrk="1" hangingPunct="1">
              <a:lnSpc>
                <a:spcPct val="110000"/>
              </a:lnSpc>
              <a:spcBef>
                <a:spcPct val="15000"/>
              </a:spcBef>
              <a:defRPr/>
            </a:pPr>
            <a:r>
              <a:rPr lang="sv-SE" sz="2000" dirty="0">
                <a:latin typeface="Arial" charset="0"/>
              </a:rPr>
              <a:t>HR 0.77 (95% CI 0.67-0.89), p=0.0004</a:t>
            </a:r>
            <a:br>
              <a:rPr lang="sv-SE" sz="2000" dirty="0">
                <a:latin typeface="Arial" charset="0"/>
              </a:rPr>
            </a:br>
            <a:r>
              <a:rPr lang="sv-SE" sz="2000" dirty="0" err="1">
                <a:latin typeface="Arial" charset="0"/>
              </a:rPr>
              <a:t>Adjusted</a:t>
            </a:r>
            <a:r>
              <a:rPr lang="sv-SE" sz="2000" dirty="0">
                <a:latin typeface="Arial" charset="0"/>
              </a:rPr>
              <a:t> HR 0.70, p&lt;0.0001</a:t>
            </a:r>
          </a:p>
        </p:txBody>
      </p:sp>
      <p:sp>
        <p:nvSpPr>
          <p:cNvPr id="241705" name="Freeform 41"/>
          <p:cNvSpPr>
            <a:spLocks/>
          </p:cNvSpPr>
          <p:nvPr/>
        </p:nvSpPr>
        <p:spPr bwMode="auto">
          <a:xfrm>
            <a:off x="2566521" y="2873733"/>
            <a:ext cx="5048250" cy="2570162"/>
          </a:xfrm>
          <a:custGeom>
            <a:avLst/>
            <a:gdLst/>
            <a:ahLst/>
            <a:cxnLst>
              <a:cxn ang="0">
                <a:pos x="31" y="1559"/>
              </a:cxn>
              <a:cxn ang="0">
                <a:pos x="83" y="1454"/>
              </a:cxn>
              <a:cxn ang="0">
                <a:pos x="144" y="1387"/>
              </a:cxn>
              <a:cxn ang="0">
                <a:pos x="197" y="1328"/>
              </a:cxn>
              <a:cxn ang="0">
                <a:pos x="240" y="1291"/>
              </a:cxn>
              <a:cxn ang="0">
                <a:pos x="264" y="1263"/>
              </a:cxn>
              <a:cxn ang="0">
                <a:pos x="304" y="1239"/>
              </a:cxn>
              <a:cxn ang="0">
                <a:pos x="344" y="1223"/>
              </a:cxn>
              <a:cxn ang="0">
                <a:pos x="394" y="1202"/>
              </a:cxn>
              <a:cxn ang="0">
                <a:pos x="428" y="1183"/>
              </a:cxn>
              <a:cxn ang="0">
                <a:pos x="470" y="1145"/>
              </a:cxn>
              <a:cxn ang="0">
                <a:pos x="512" y="1127"/>
              </a:cxn>
              <a:cxn ang="0">
                <a:pos x="556" y="1103"/>
              </a:cxn>
              <a:cxn ang="0">
                <a:pos x="598" y="1064"/>
              </a:cxn>
              <a:cxn ang="0">
                <a:pos x="640" y="1027"/>
              </a:cxn>
              <a:cxn ang="0">
                <a:pos x="691" y="1010"/>
              </a:cxn>
              <a:cxn ang="0">
                <a:pos x="768" y="979"/>
              </a:cxn>
              <a:cxn ang="0">
                <a:pos x="812" y="942"/>
              </a:cxn>
              <a:cxn ang="0">
                <a:pos x="862" y="923"/>
              </a:cxn>
              <a:cxn ang="0">
                <a:pos x="928" y="890"/>
              </a:cxn>
              <a:cxn ang="0">
                <a:pos x="991" y="863"/>
              </a:cxn>
              <a:cxn ang="0">
                <a:pos x="1036" y="836"/>
              </a:cxn>
              <a:cxn ang="0">
                <a:pos x="1087" y="806"/>
              </a:cxn>
              <a:cxn ang="0">
                <a:pos x="1118" y="782"/>
              </a:cxn>
              <a:cxn ang="0">
                <a:pos x="1145" y="734"/>
              </a:cxn>
              <a:cxn ang="0">
                <a:pos x="1208" y="703"/>
              </a:cxn>
              <a:cxn ang="0">
                <a:pos x="1280" y="667"/>
              </a:cxn>
              <a:cxn ang="0">
                <a:pos x="1342" y="654"/>
              </a:cxn>
              <a:cxn ang="0">
                <a:pos x="1387" y="638"/>
              </a:cxn>
              <a:cxn ang="0">
                <a:pos x="1424" y="615"/>
              </a:cxn>
              <a:cxn ang="0">
                <a:pos x="1472" y="588"/>
              </a:cxn>
              <a:cxn ang="0">
                <a:pos x="1508" y="573"/>
              </a:cxn>
              <a:cxn ang="0">
                <a:pos x="1540" y="548"/>
              </a:cxn>
              <a:cxn ang="0">
                <a:pos x="1586" y="528"/>
              </a:cxn>
              <a:cxn ang="0">
                <a:pos x="1639" y="515"/>
              </a:cxn>
              <a:cxn ang="0">
                <a:pos x="1672" y="489"/>
              </a:cxn>
              <a:cxn ang="0">
                <a:pos x="1714" y="467"/>
              </a:cxn>
              <a:cxn ang="0">
                <a:pos x="1757" y="455"/>
              </a:cxn>
              <a:cxn ang="0">
                <a:pos x="1792" y="420"/>
              </a:cxn>
              <a:cxn ang="0">
                <a:pos x="1832" y="408"/>
              </a:cxn>
              <a:cxn ang="0">
                <a:pos x="1894" y="404"/>
              </a:cxn>
              <a:cxn ang="0">
                <a:pos x="1924" y="383"/>
              </a:cxn>
              <a:cxn ang="0">
                <a:pos x="1973" y="363"/>
              </a:cxn>
              <a:cxn ang="0">
                <a:pos x="1997" y="354"/>
              </a:cxn>
              <a:cxn ang="0">
                <a:pos x="2040" y="319"/>
              </a:cxn>
              <a:cxn ang="0">
                <a:pos x="2080" y="288"/>
              </a:cxn>
              <a:cxn ang="0">
                <a:pos x="2114" y="273"/>
              </a:cxn>
              <a:cxn ang="0">
                <a:pos x="2153" y="246"/>
              </a:cxn>
              <a:cxn ang="0">
                <a:pos x="2176" y="223"/>
              </a:cxn>
              <a:cxn ang="0">
                <a:pos x="2215" y="207"/>
              </a:cxn>
              <a:cxn ang="0">
                <a:pos x="2256" y="203"/>
              </a:cxn>
              <a:cxn ang="0">
                <a:pos x="2303" y="185"/>
              </a:cxn>
              <a:cxn ang="0">
                <a:pos x="2356" y="176"/>
              </a:cxn>
              <a:cxn ang="0">
                <a:pos x="2396" y="164"/>
              </a:cxn>
              <a:cxn ang="0">
                <a:pos x="2468" y="129"/>
              </a:cxn>
              <a:cxn ang="0">
                <a:pos x="2521" y="111"/>
              </a:cxn>
              <a:cxn ang="0">
                <a:pos x="2573" y="114"/>
              </a:cxn>
              <a:cxn ang="0">
                <a:pos x="2656" y="93"/>
              </a:cxn>
              <a:cxn ang="0">
                <a:pos x="2683" y="86"/>
              </a:cxn>
              <a:cxn ang="0">
                <a:pos x="2714" y="45"/>
              </a:cxn>
              <a:cxn ang="0">
                <a:pos x="2762" y="23"/>
              </a:cxn>
              <a:cxn ang="0">
                <a:pos x="2806" y="0"/>
              </a:cxn>
            </a:cxnLst>
            <a:rect l="0" t="0" r="r" b="b"/>
            <a:pathLst>
              <a:path w="2827" h="1619">
                <a:moveTo>
                  <a:pt x="0" y="1619"/>
                </a:moveTo>
                <a:lnTo>
                  <a:pt x="31" y="1559"/>
                </a:lnTo>
                <a:lnTo>
                  <a:pt x="56" y="1511"/>
                </a:lnTo>
                <a:lnTo>
                  <a:pt x="83" y="1454"/>
                </a:lnTo>
                <a:lnTo>
                  <a:pt x="125" y="1418"/>
                </a:lnTo>
                <a:lnTo>
                  <a:pt x="144" y="1387"/>
                </a:lnTo>
                <a:lnTo>
                  <a:pt x="169" y="1352"/>
                </a:lnTo>
                <a:lnTo>
                  <a:pt x="197" y="1328"/>
                </a:lnTo>
                <a:lnTo>
                  <a:pt x="224" y="1313"/>
                </a:lnTo>
                <a:lnTo>
                  <a:pt x="240" y="1291"/>
                </a:lnTo>
                <a:lnTo>
                  <a:pt x="254" y="1268"/>
                </a:lnTo>
                <a:lnTo>
                  <a:pt x="264" y="1263"/>
                </a:lnTo>
                <a:lnTo>
                  <a:pt x="274" y="1250"/>
                </a:lnTo>
                <a:lnTo>
                  <a:pt x="304" y="1239"/>
                </a:lnTo>
                <a:lnTo>
                  <a:pt x="322" y="1229"/>
                </a:lnTo>
                <a:lnTo>
                  <a:pt x="344" y="1223"/>
                </a:lnTo>
                <a:lnTo>
                  <a:pt x="368" y="1211"/>
                </a:lnTo>
                <a:lnTo>
                  <a:pt x="394" y="1202"/>
                </a:lnTo>
                <a:lnTo>
                  <a:pt x="404" y="1187"/>
                </a:lnTo>
                <a:lnTo>
                  <a:pt x="428" y="1183"/>
                </a:lnTo>
                <a:lnTo>
                  <a:pt x="448" y="1160"/>
                </a:lnTo>
                <a:lnTo>
                  <a:pt x="470" y="1145"/>
                </a:lnTo>
                <a:lnTo>
                  <a:pt x="488" y="1139"/>
                </a:lnTo>
                <a:lnTo>
                  <a:pt x="512" y="1127"/>
                </a:lnTo>
                <a:lnTo>
                  <a:pt x="533" y="1121"/>
                </a:lnTo>
                <a:lnTo>
                  <a:pt x="556" y="1103"/>
                </a:lnTo>
                <a:lnTo>
                  <a:pt x="574" y="1082"/>
                </a:lnTo>
                <a:lnTo>
                  <a:pt x="598" y="1064"/>
                </a:lnTo>
                <a:lnTo>
                  <a:pt x="616" y="1040"/>
                </a:lnTo>
                <a:lnTo>
                  <a:pt x="640" y="1027"/>
                </a:lnTo>
                <a:lnTo>
                  <a:pt x="662" y="1016"/>
                </a:lnTo>
                <a:lnTo>
                  <a:pt x="691" y="1010"/>
                </a:lnTo>
                <a:lnTo>
                  <a:pt x="722" y="993"/>
                </a:lnTo>
                <a:lnTo>
                  <a:pt x="768" y="979"/>
                </a:lnTo>
                <a:lnTo>
                  <a:pt x="800" y="959"/>
                </a:lnTo>
                <a:lnTo>
                  <a:pt x="812" y="942"/>
                </a:lnTo>
                <a:lnTo>
                  <a:pt x="832" y="941"/>
                </a:lnTo>
                <a:lnTo>
                  <a:pt x="862" y="923"/>
                </a:lnTo>
                <a:lnTo>
                  <a:pt x="890" y="906"/>
                </a:lnTo>
                <a:lnTo>
                  <a:pt x="928" y="890"/>
                </a:lnTo>
                <a:lnTo>
                  <a:pt x="960" y="875"/>
                </a:lnTo>
                <a:lnTo>
                  <a:pt x="991" y="863"/>
                </a:lnTo>
                <a:lnTo>
                  <a:pt x="1009" y="842"/>
                </a:lnTo>
                <a:lnTo>
                  <a:pt x="1036" y="836"/>
                </a:lnTo>
                <a:lnTo>
                  <a:pt x="1060" y="821"/>
                </a:lnTo>
                <a:lnTo>
                  <a:pt x="1087" y="806"/>
                </a:lnTo>
                <a:lnTo>
                  <a:pt x="1106" y="801"/>
                </a:lnTo>
                <a:lnTo>
                  <a:pt x="1118" y="782"/>
                </a:lnTo>
                <a:lnTo>
                  <a:pt x="1132" y="762"/>
                </a:lnTo>
                <a:lnTo>
                  <a:pt x="1145" y="734"/>
                </a:lnTo>
                <a:lnTo>
                  <a:pt x="1165" y="719"/>
                </a:lnTo>
                <a:lnTo>
                  <a:pt x="1208" y="703"/>
                </a:lnTo>
                <a:lnTo>
                  <a:pt x="1232" y="683"/>
                </a:lnTo>
                <a:lnTo>
                  <a:pt x="1280" y="667"/>
                </a:lnTo>
                <a:lnTo>
                  <a:pt x="1318" y="653"/>
                </a:lnTo>
                <a:lnTo>
                  <a:pt x="1342" y="654"/>
                </a:lnTo>
                <a:lnTo>
                  <a:pt x="1368" y="643"/>
                </a:lnTo>
                <a:lnTo>
                  <a:pt x="1387" y="638"/>
                </a:lnTo>
                <a:lnTo>
                  <a:pt x="1399" y="623"/>
                </a:lnTo>
                <a:lnTo>
                  <a:pt x="1424" y="615"/>
                </a:lnTo>
                <a:lnTo>
                  <a:pt x="1452" y="599"/>
                </a:lnTo>
                <a:lnTo>
                  <a:pt x="1472" y="588"/>
                </a:lnTo>
                <a:lnTo>
                  <a:pt x="1480" y="576"/>
                </a:lnTo>
                <a:lnTo>
                  <a:pt x="1508" y="573"/>
                </a:lnTo>
                <a:lnTo>
                  <a:pt x="1526" y="561"/>
                </a:lnTo>
                <a:lnTo>
                  <a:pt x="1540" y="548"/>
                </a:lnTo>
                <a:lnTo>
                  <a:pt x="1561" y="539"/>
                </a:lnTo>
                <a:lnTo>
                  <a:pt x="1586" y="528"/>
                </a:lnTo>
                <a:lnTo>
                  <a:pt x="1618" y="524"/>
                </a:lnTo>
                <a:lnTo>
                  <a:pt x="1639" y="515"/>
                </a:lnTo>
                <a:lnTo>
                  <a:pt x="1652" y="495"/>
                </a:lnTo>
                <a:lnTo>
                  <a:pt x="1672" y="489"/>
                </a:lnTo>
                <a:lnTo>
                  <a:pt x="1696" y="475"/>
                </a:lnTo>
                <a:lnTo>
                  <a:pt x="1714" y="467"/>
                </a:lnTo>
                <a:lnTo>
                  <a:pt x="1735" y="453"/>
                </a:lnTo>
                <a:lnTo>
                  <a:pt x="1757" y="455"/>
                </a:lnTo>
                <a:lnTo>
                  <a:pt x="1776" y="443"/>
                </a:lnTo>
                <a:lnTo>
                  <a:pt x="1792" y="420"/>
                </a:lnTo>
                <a:lnTo>
                  <a:pt x="1813" y="417"/>
                </a:lnTo>
                <a:lnTo>
                  <a:pt x="1832" y="408"/>
                </a:lnTo>
                <a:lnTo>
                  <a:pt x="1856" y="402"/>
                </a:lnTo>
                <a:lnTo>
                  <a:pt x="1894" y="404"/>
                </a:lnTo>
                <a:lnTo>
                  <a:pt x="1912" y="396"/>
                </a:lnTo>
                <a:lnTo>
                  <a:pt x="1924" y="383"/>
                </a:lnTo>
                <a:lnTo>
                  <a:pt x="1951" y="384"/>
                </a:lnTo>
                <a:lnTo>
                  <a:pt x="1973" y="363"/>
                </a:lnTo>
                <a:lnTo>
                  <a:pt x="1981" y="356"/>
                </a:lnTo>
                <a:lnTo>
                  <a:pt x="1997" y="354"/>
                </a:lnTo>
                <a:lnTo>
                  <a:pt x="2012" y="332"/>
                </a:lnTo>
                <a:lnTo>
                  <a:pt x="2040" y="319"/>
                </a:lnTo>
                <a:lnTo>
                  <a:pt x="2057" y="308"/>
                </a:lnTo>
                <a:lnTo>
                  <a:pt x="2080" y="288"/>
                </a:lnTo>
                <a:lnTo>
                  <a:pt x="2096" y="282"/>
                </a:lnTo>
                <a:lnTo>
                  <a:pt x="2114" y="273"/>
                </a:lnTo>
                <a:lnTo>
                  <a:pt x="2128" y="255"/>
                </a:lnTo>
                <a:lnTo>
                  <a:pt x="2153" y="246"/>
                </a:lnTo>
                <a:lnTo>
                  <a:pt x="2165" y="233"/>
                </a:lnTo>
                <a:lnTo>
                  <a:pt x="2176" y="223"/>
                </a:lnTo>
                <a:lnTo>
                  <a:pt x="2185" y="204"/>
                </a:lnTo>
                <a:lnTo>
                  <a:pt x="2215" y="207"/>
                </a:lnTo>
                <a:lnTo>
                  <a:pt x="2239" y="207"/>
                </a:lnTo>
                <a:lnTo>
                  <a:pt x="2256" y="203"/>
                </a:lnTo>
                <a:lnTo>
                  <a:pt x="2266" y="186"/>
                </a:lnTo>
                <a:lnTo>
                  <a:pt x="2303" y="185"/>
                </a:lnTo>
                <a:lnTo>
                  <a:pt x="2339" y="186"/>
                </a:lnTo>
                <a:lnTo>
                  <a:pt x="2356" y="176"/>
                </a:lnTo>
                <a:lnTo>
                  <a:pt x="2387" y="176"/>
                </a:lnTo>
                <a:lnTo>
                  <a:pt x="2396" y="164"/>
                </a:lnTo>
                <a:lnTo>
                  <a:pt x="2425" y="165"/>
                </a:lnTo>
                <a:lnTo>
                  <a:pt x="2468" y="129"/>
                </a:lnTo>
                <a:lnTo>
                  <a:pt x="2506" y="126"/>
                </a:lnTo>
                <a:lnTo>
                  <a:pt x="2521" y="111"/>
                </a:lnTo>
                <a:lnTo>
                  <a:pt x="2537" y="112"/>
                </a:lnTo>
                <a:lnTo>
                  <a:pt x="2573" y="114"/>
                </a:lnTo>
                <a:lnTo>
                  <a:pt x="2590" y="93"/>
                </a:lnTo>
                <a:lnTo>
                  <a:pt x="2656" y="93"/>
                </a:lnTo>
                <a:lnTo>
                  <a:pt x="2659" y="83"/>
                </a:lnTo>
                <a:lnTo>
                  <a:pt x="2683" y="86"/>
                </a:lnTo>
                <a:lnTo>
                  <a:pt x="2693" y="57"/>
                </a:lnTo>
                <a:lnTo>
                  <a:pt x="2714" y="45"/>
                </a:lnTo>
                <a:lnTo>
                  <a:pt x="2738" y="48"/>
                </a:lnTo>
                <a:lnTo>
                  <a:pt x="2762" y="23"/>
                </a:lnTo>
                <a:lnTo>
                  <a:pt x="2788" y="23"/>
                </a:lnTo>
                <a:lnTo>
                  <a:pt x="2806" y="0"/>
                </a:lnTo>
                <a:lnTo>
                  <a:pt x="2827" y="3"/>
                </a:lnTo>
              </a:path>
            </a:pathLst>
          </a:custGeom>
          <a:noFill/>
          <a:ln w="44450" cap="flat" cmpd="sng">
            <a:solidFill>
              <a:schemeClr val="tx2"/>
            </a:solidFill>
            <a:prstDash val="sysDot"/>
            <a:round/>
            <a:headEnd/>
            <a:tailEnd/>
          </a:ln>
          <a:effectLst/>
        </p:spPr>
        <p:txBody>
          <a:bodyPr/>
          <a:lstStyle/>
          <a:p>
            <a:pPr>
              <a:defRPr/>
            </a:pPr>
            <a:endParaRPr lang="en-US">
              <a:latin typeface="Arial" charset="0"/>
            </a:endParaRPr>
          </a:p>
        </p:txBody>
      </p:sp>
      <p:sp>
        <p:nvSpPr>
          <p:cNvPr id="241706" name="Text Box 42"/>
          <p:cNvSpPr txBox="1">
            <a:spLocks noChangeArrowheads="1"/>
          </p:cNvSpPr>
          <p:nvPr/>
        </p:nvSpPr>
        <p:spPr bwMode="auto">
          <a:xfrm>
            <a:off x="7333784" y="5555020"/>
            <a:ext cx="608012" cy="457200"/>
          </a:xfrm>
          <a:prstGeom prst="rect">
            <a:avLst/>
          </a:prstGeom>
          <a:noFill/>
          <a:ln w="9525">
            <a:noFill/>
            <a:miter lim="800000"/>
            <a:headEnd/>
            <a:tailEnd/>
          </a:ln>
          <a:effectLst/>
        </p:spPr>
        <p:txBody>
          <a:bodyPr wrap="none">
            <a:spAutoFit/>
          </a:bodyPr>
          <a:lstStyle/>
          <a:p>
            <a:pPr algn="ctr" eaLnBrk="1" hangingPunct="1">
              <a:defRPr/>
            </a:pPr>
            <a:r>
              <a:rPr lang="sv-SE" sz="2400">
                <a:effectLst>
                  <a:outerShdw blurRad="38100" dist="38100" dir="2700000" algn="tl">
                    <a:srgbClr val="000000"/>
                  </a:outerShdw>
                </a:effectLst>
                <a:latin typeface="Arial" charset="0"/>
              </a:rPr>
              <a:t>3.5</a:t>
            </a:r>
          </a:p>
        </p:txBody>
      </p:sp>
      <p:sp>
        <p:nvSpPr>
          <p:cNvPr id="241707" name="Text Box 43"/>
          <p:cNvSpPr txBox="1">
            <a:spLocks noChangeArrowheads="1"/>
          </p:cNvSpPr>
          <p:nvPr/>
        </p:nvSpPr>
        <p:spPr bwMode="auto">
          <a:xfrm>
            <a:off x="7657635" y="2072045"/>
            <a:ext cx="1252537" cy="457200"/>
          </a:xfrm>
          <a:prstGeom prst="rect">
            <a:avLst/>
          </a:prstGeom>
          <a:noFill/>
          <a:ln w="9525">
            <a:noFill/>
            <a:miter lim="800000"/>
            <a:headEnd/>
            <a:tailEnd/>
          </a:ln>
          <a:effectLst/>
        </p:spPr>
        <p:txBody>
          <a:bodyPr wrap="none">
            <a:spAutoFit/>
          </a:bodyPr>
          <a:lstStyle/>
          <a:p>
            <a:pPr eaLnBrk="1" hangingPunct="1">
              <a:defRPr/>
            </a:pPr>
            <a:r>
              <a:rPr lang="sv-SE" sz="2400">
                <a:effectLst>
                  <a:outerShdw blurRad="38100" dist="38100" dir="2700000" algn="tl">
                    <a:srgbClr val="000000"/>
                  </a:outerShdw>
                </a:effectLst>
                <a:latin typeface="Arial" charset="0"/>
              </a:rPr>
              <a:t>(40.0%)</a:t>
            </a:r>
          </a:p>
        </p:txBody>
      </p:sp>
      <p:sp>
        <p:nvSpPr>
          <p:cNvPr id="241708" name="Text Box 44"/>
          <p:cNvSpPr txBox="1">
            <a:spLocks noChangeArrowheads="1"/>
          </p:cNvSpPr>
          <p:nvPr/>
        </p:nvSpPr>
        <p:spPr bwMode="auto">
          <a:xfrm>
            <a:off x="7657635" y="2568933"/>
            <a:ext cx="1252537" cy="457200"/>
          </a:xfrm>
          <a:prstGeom prst="rect">
            <a:avLst/>
          </a:prstGeom>
          <a:noFill/>
          <a:ln w="9525">
            <a:noFill/>
            <a:miter lim="800000"/>
            <a:headEnd/>
            <a:tailEnd/>
          </a:ln>
          <a:effectLst/>
        </p:spPr>
        <p:txBody>
          <a:bodyPr wrap="none">
            <a:spAutoFit/>
          </a:bodyPr>
          <a:lstStyle/>
          <a:p>
            <a:pPr eaLnBrk="1" hangingPunct="1">
              <a:defRPr/>
            </a:pPr>
            <a:r>
              <a:rPr lang="sv-SE" sz="2400">
                <a:effectLst>
                  <a:outerShdw blurRad="38100" dist="38100" dir="2700000" algn="tl">
                    <a:srgbClr val="000000"/>
                  </a:outerShdw>
                </a:effectLst>
                <a:latin typeface="Arial" charset="0"/>
              </a:rPr>
              <a:t>(33.0%)</a:t>
            </a:r>
          </a:p>
        </p:txBody>
      </p:sp>
      <p:sp>
        <p:nvSpPr>
          <p:cNvPr id="390146" name="Rectangle 2"/>
          <p:cNvSpPr>
            <a:spLocks noChangeArrowheads="1"/>
          </p:cNvSpPr>
          <p:nvPr/>
        </p:nvSpPr>
        <p:spPr bwMode="auto">
          <a:xfrm rot="-5400000">
            <a:off x="-552132" y="3304889"/>
            <a:ext cx="4237057" cy="461665"/>
          </a:xfrm>
          <a:prstGeom prst="rect">
            <a:avLst/>
          </a:prstGeom>
          <a:noFill/>
          <a:ln w="9525">
            <a:noFill/>
            <a:miter lim="800000"/>
            <a:headEnd/>
            <a:tailEnd/>
          </a:ln>
          <a:effectLst/>
        </p:spPr>
        <p:txBody>
          <a:bodyPr wrap="none">
            <a:spAutoFit/>
          </a:bodyPr>
          <a:lstStyle/>
          <a:p>
            <a:pPr>
              <a:defRPr/>
            </a:pPr>
            <a:r>
              <a:rPr lang="en-GB" sz="2400" dirty="0">
                <a:solidFill>
                  <a:srgbClr val="000000"/>
                </a:solidFill>
                <a:latin typeface="Times New Roman" pitchFamily="18" charset="0"/>
              </a:rPr>
              <a:t>CV </a:t>
            </a:r>
            <a:r>
              <a:rPr lang="sv-SE" sz="2400" dirty="0" err="1">
                <a:solidFill>
                  <a:srgbClr val="000000"/>
                </a:solidFill>
                <a:latin typeface="Times New Roman" pitchFamily="18" charset="0"/>
              </a:rPr>
              <a:t>death</a:t>
            </a:r>
            <a:r>
              <a:rPr lang="en-GB" sz="2400" dirty="0">
                <a:solidFill>
                  <a:srgbClr val="000000"/>
                </a:solidFill>
                <a:latin typeface="Times New Roman" pitchFamily="18" charset="0"/>
              </a:rPr>
              <a:t> or CHF hospitalisation</a:t>
            </a:r>
            <a:endParaRPr lang="en-US" sz="2400" dirty="0">
              <a:solidFill>
                <a:srgbClr val="000000"/>
              </a:solidFill>
              <a:latin typeface="Times New Roman" pitchFamily="18" charset="0"/>
            </a:endParaRPr>
          </a:p>
        </p:txBody>
      </p:sp>
      <p:sp>
        <p:nvSpPr>
          <p:cNvPr id="390147" name="Text Box 3"/>
          <p:cNvSpPr txBox="1">
            <a:spLocks noChangeArrowheads="1"/>
          </p:cNvSpPr>
          <p:nvPr/>
        </p:nvSpPr>
        <p:spPr bwMode="auto">
          <a:xfrm>
            <a:off x="4086760" y="6521450"/>
            <a:ext cx="3625850" cy="336550"/>
          </a:xfrm>
          <a:prstGeom prst="rect">
            <a:avLst/>
          </a:prstGeom>
          <a:noFill/>
          <a:ln w="9525">
            <a:noFill/>
            <a:miter lim="800000"/>
            <a:headEnd/>
            <a:tailEnd/>
          </a:ln>
          <a:effectLst/>
        </p:spPr>
        <p:txBody>
          <a:bodyPr wrap="none">
            <a:spAutoFit/>
          </a:bodyPr>
          <a:lstStyle/>
          <a:p>
            <a:pPr algn="ctr">
              <a:defRPr/>
            </a:pPr>
            <a:r>
              <a:rPr lang="en-US" sz="1600" dirty="0">
                <a:solidFill>
                  <a:srgbClr val="000000"/>
                </a:solidFill>
                <a:latin typeface="Times New Roman" pitchFamily="18" charset="0"/>
              </a:rPr>
              <a:t>Granger CB et al. Lancet 2003;362:772-6.</a:t>
            </a:r>
          </a:p>
        </p:txBody>
      </p:sp>
    </p:spTree>
    <p:extLst>
      <p:ext uri="{BB962C8B-B14F-4D97-AF65-F5344CB8AC3E}">
        <p14:creationId xmlns:p14="http://schemas.microsoft.com/office/powerpoint/2010/main" val="682143390"/>
      </p:ext>
    </p:extLst>
  </p:cSld>
  <p:clrMapOvr>
    <a:masterClrMapping/>
  </p:clrMapOvr>
  <p:transition spd="slow">
    <p:split orient="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133" y="1913103"/>
            <a:ext cx="10363200" cy="809625"/>
          </a:xfrm>
        </p:spPr>
        <p:txBody>
          <a:bodyPr>
            <a:normAutofit/>
          </a:bodyPr>
          <a:lstStyle/>
          <a:p>
            <a:r>
              <a:rPr lang="en-US" dirty="0"/>
              <a:t>Beta Blockers</a:t>
            </a:r>
          </a:p>
        </p:txBody>
      </p:sp>
      <p:sp>
        <p:nvSpPr>
          <p:cNvPr id="3" name="Chart Placeholder 2"/>
          <p:cNvSpPr>
            <a:spLocks noGrp="1"/>
          </p:cNvSpPr>
          <p:nvPr>
            <p:ph type="chart" idx="1"/>
          </p:nvPr>
        </p:nvSpPr>
        <p:spPr/>
        <p:txBody>
          <a:bodyPr/>
          <a:lstStyle/>
          <a:p>
            <a:endParaRPr lang="en-US"/>
          </a:p>
        </p:txBody>
      </p:sp>
    </p:spTree>
    <p:extLst>
      <p:ext uri="{BB962C8B-B14F-4D97-AF65-F5344CB8AC3E}">
        <p14:creationId xmlns:p14="http://schemas.microsoft.com/office/powerpoint/2010/main" val="832863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Freeform 1"/>
          <p:cNvSpPr>
            <a:spLocks/>
          </p:cNvSpPr>
          <p:nvPr/>
        </p:nvSpPr>
        <p:spPr bwMode="auto">
          <a:xfrm>
            <a:off x="0" y="4751388"/>
            <a:ext cx="12192000" cy="2112962"/>
          </a:xfrm>
          <a:custGeom>
            <a:avLst/>
            <a:gdLst/>
            <a:ahLst/>
            <a:cxnLst>
              <a:cxn ang="0">
                <a:pos x="0" y="17299"/>
              </a:cxn>
              <a:cxn ang="0">
                <a:pos x="0" y="21600"/>
              </a:cxn>
              <a:cxn ang="0">
                <a:pos x="21600" y="21600"/>
              </a:cxn>
              <a:cxn ang="0">
                <a:pos x="21600" y="0"/>
              </a:cxn>
              <a:cxn ang="0">
                <a:pos x="0" y="17299"/>
              </a:cxn>
              <a:cxn ang="0">
                <a:pos x="0" y="17299"/>
              </a:cxn>
            </a:cxnLst>
            <a:rect l="0" t="0" r="r" b="b"/>
            <a:pathLst>
              <a:path w="21600" h="21600">
                <a:moveTo>
                  <a:pt x="0" y="17299"/>
                </a:moveTo>
                <a:lnTo>
                  <a:pt x="0" y="21600"/>
                </a:lnTo>
                <a:lnTo>
                  <a:pt x="21600" y="21600"/>
                </a:lnTo>
                <a:lnTo>
                  <a:pt x="21600" y="0"/>
                </a:lnTo>
                <a:cubicBezTo>
                  <a:pt x="12075" y="19571"/>
                  <a:pt x="8438" y="18598"/>
                  <a:pt x="0" y="17299"/>
                </a:cubicBezTo>
                <a:close/>
                <a:moveTo>
                  <a:pt x="0" y="17299"/>
                </a:moveTo>
              </a:path>
            </a:pathLst>
          </a:custGeom>
          <a:solidFill>
            <a:schemeClr val="accent1">
              <a:alpha val="44705"/>
            </a:schemeClr>
          </a:solidFill>
          <a:ln w="9525" cap="flat">
            <a:noFill/>
            <a:round/>
            <a:headEnd type="none" w="med" len="med"/>
            <a:tailEnd type="none" w="med" len="med"/>
          </a:ln>
          <a:effectLst>
            <a:outerShdw dist="44449" dir="16200000" algn="ctr" rotWithShape="0">
              <a:schemeClr val="bg2">
                <a:alpha val="34999"/>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29698" name="Freeform 2"/>
          <p:cNvSpPr>
            <a:spLocks/>
          </p:cNvSpPr>
          <p:nvPr/>
        </p:nvSpPr>
        <p:spPr bwMode="auto">
          <a:xfrm>
            <a:off x="9753600" y="0"/>
            <a:ext cx="2438400" cy="6858000"/>
          </a:xfrm>
          <a:custGeom>
            <a:avLst/>
            <a:gdLst/>
            <a:ahLst/>
            <a:cxnLst>
              <a:cxn ang="0">
                <a:pos x="19857" y="45"/>
              </a:cxn>
              <a:cxn ang="0">
                <a:pos x="19857" y="21600"/>
              </a:cxn>
              <a:cxn ang="0">
                <a:pos x="2116" y="21590"/>
              </a:cxn>
              <a:cxn ang="0">
                <a:pos x="0" y="0"/>
              </a:cxn>
              <a:cxn ang="0">
                <a:pos x="19857" y="45"/>
              </a:cxn>
              <a:cxn ang="0">
                <a:pos x="19857" y="45"/>
              </a:cxn>
            </a:cxnLst>
            <a:rect l="0" t="0" r="r" b="b"/>
            <a:pathLst>
              <a:path w="19857" h="21600">
                <a:moveTo>
                  <a:pt x="19857" y="45"/>
                </a:moveTo>
                <a:lnTo>
                  <a:pt x="19857" y="21600"/>
                </a:lnTo>
                <a:lnTo>
                  <a:pt x="2116" y="21590"/>
                </a:lnTo>
                <a:cubicBezTo>
                  <a:pt x="13363" y="17833"/>
                  <a:pt x="21600" y="8652"/>
                  <a:pt x="0" y="0"/>
                </a:cubicBezTo>
                <a:lnTo>
                  <a:pt x="19857" y="45"/>
                </a:lnTo>
                <a:close/>
                <a:moveTo>
                  <a:pt x="19857" y="45"/>
                </a:moveTo>
              </a:path>
            </a:pathLst>
          </a:custGeom>
          <a:solidFill>
            <a:schemeClr val="accent1">
              <a:alpha val="39999"/>
            </a:schemeClr>
          </a:solidFill>
          <a:ln w="9525" cap="flat">
            <a:noFill/>
            <a:round/>
            <a:headEnd type="none" w="med" len="med"/>
            <a:tailEnd type="none" w="med" len="med"/>
          </a:ln>
          <a:effectLst>
            <a:outerShdw dist="50799" dir="10800000" algn="ctr" rotWithShape="0">
              <a:schemeClr val="bg2">
                <a:alpha val="45000"/>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49155" name="Text Box 3"/>
          <p:cNvSpPr txBox="1">
            <a:spLocks noChangeArrowheads="1"/>
          </p:cNvSpPr>
          <p:nvPr/>
        </p:nvSpPr>
        <p:spPr bwMode="auto">
          <a:xfrm>
            <a:off x="11681885" y="6646863"/>
            <a:ext cx="205316"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b"/>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a:fld id="{A63D910C-A693-B844-95EA-4EADA30914E3}" type="slidenum">
              <a:rPr lang="en-US" sz="1000">
                <a:solidFill>
                  <a:srgbClr val="2B2B2B"/>
                </a:solidFill>
                <a:sym typeface="Arial" charset="0"/>
              </a:rPr>
              <a:pPr algn="r"/>
              <a:t>39</a:t>
            </a:fld>
            <a:endParaRPr lang="en-US" sz="1000">
              <a:solidFill>
                <a:srgbClr val="2B2B2B"/>
              </a:solidFill>
              <a:sym typeface="Arial" charset="0"/>
            </a:endParaRPr>
          </a:p>
        </p:txBody>
      </p:sp>
      <p:sp>
        <p:nvSpPr>
          <p:cNvPr id="29700" name="Rectangle 4"/>
          <p:cNvSpPr>
            <a:spLocks noGrp="1" noChangeArrowheads="1"/>
          </p:cNvSpPr>
          <p:nvPr>
            <p:ph type="title"/>
          </p:nvPr>
        </p:nvSpPr>
        <p:spPr>
          <a:xfrm>
            <a:off x="1367246" y="78572"/>
            <a:ext cx="8610600" cy="1293028"/>
          </a:xfrm>
        </p:spPr>
        <p:txBody>
          <a:bodyPr/>
          <a:lstStyle/>
          <a:p>
            <a:r>
              <a:rPr lang="en-US" dirty="0">
                <a:latin typeface="Arial" charset="0"/>
              </a:rPr>
              <a:t>Beta Blockers (BB)</a:t>
            </a:r>
          </a:p>
        </p:txBody>
      </p:sp>
      <p:sp>
        <p:nvSpPr>
          <p:cNvPr id="49157" name="Rectangle 5"/>
          <p:cNvSpPr>
            <a:spLocks noGrp="1" noChangeArrowheads="1"/>
          </p:cNvSpPr>
          <p:nvPr>
            <p:ph idx="1"/>
          </p:nvPr>
        </p:nvSpPr>
        <p:spPr>
          <a:xfrm>
            <a:off x="609601" y="1371600"/>
            <a:ext cx="10403417" cy="4451350"/>
          </a:xfrm>
        </p:spPr>
        <p:txBody>
          <a:bodyPr/>
          <a:lstStyle/>
          <a:p>
            <a:pPr marL="381000" indent="-344488">
              <a:lnSpc>
                <a:spcPct val="80000"/>
              </a:lnSpc>
              <a:spcBef>
                <a:spcPct val="0"/>
              </a:spcBef>
            </a:pPr>
            <a:r>
              <a:rPr lang="en-US" sz="2000">
                <a:latin typeface="Arial" charset="0"/>
              </a:rPr>
              <a:t>B1</a:t>
            </a:r>
            <a:r>
              <a:rPr lang="en-US" sz="2000">
                <a:latin typeface="Wingdings" charset="0"/>
                <a:sym typeface="Wingdings" charset="0"/>
              </a:rPr>
              <a:t></a:t>
            </a:r>
            <a:r>
              <a:rPr lang="en-US" sz="2000">
                <a:latin typeface="Arial" charset="0"/>
              </a:rPr>
              <a:t>negative chronotropy and inotropy</a:t>
            </a:r>
          </a:p>
          <a:p>
            <a:pPr marL="381000" indent="-344488">
              <a:lnSpc>
                <a:spcPct val="80000"/>
              </a:lnSpc>
            </a:pPr>
            <a:r>
              <a:rPr lang="en-US" sz="2000">
                <a:latin typeface="Wingdings" charset="0"/>
                <a:sym typeface="Wingdings" charset="0"/>
              </a:rPr>
              <a:t></a:t>
            </a:r>
            <a:r>
              <a:rPr lang="en-US" sz="2000">
                <a:latin typeface="Arial" charset="0"/>
              </a:rPr>
              <a:t>AV conduction delay</a:t>
            </a:r>
          </a:p>
          <a:p>
            <a:pPr marL="381000" indent="-344488">
              <a:lnSpc>
                <a:spcPct val="80000"/>
              </a:lnSpc>
            </a:pPr>
            <a:r>
              <a:rPr lang="en-US" sz="2000">
                <a:latin typeface="Wingdings" charset="0"/>
                <a:sym typeface="Wingdings" charset="0"/>
              </a:rPr>
              <a:t></a:t>
            </a:r>
            <a:r>
              <a:rPr lang="en-US" sz="2000">
                <a:latin typeface="Arial" charset="0"/>
              </a:rPr>
              <a:t>Reduced atrial and ventricular arrythmias</a:t>
            </a:r>
          </a:p>
          <a:p>
            <a:pPr marL="381000" indent="-344488">
              <a:lnSpc>
                <a:spcPct val="80000"/>
              </a:lnSpc>
            </a:pPr>
            <a:endParaRPr lang="en-US" sz="2000">
              <a:latin typeface="Arial" charset="0"/>
            </a:endParaRPr>
          </a:p>
          <a:p>
            <a:pPr marL="381000" indent="-344488">
              <a:lnSpc>
                <a:spcPct val="80000"/>
              </a:lnSpc>
            </a:pPr>
            <a:r>
              <a:rPr lang="en-US" sz="2000">
                <a:latin typeface="Arial" charset="0"/>
              </a:rPr>
              <a:t>B2</a:t>
            </a:r>
            <a:r>
              <a:rPr lang="en-US" sz="2000">
                <a:latin typeface="Wingdings" charset="0"/>
                <a:sym typeface="Wingdings" charset="0"/>
              </a:rPr>
              <a:t></a:t>
            </a:r>
            <a:r>
              <a:rPr lang="en-US" sz="2000">
                <a:latin typeface="Arial" charset="0"/>
              </a:rPr>
              <a:t>Bronchoconstriction</a:t>
            </a:r>
          </a:p>
          <a:p>
            <a:pPr marL="381000" indent="-344488">
              <a:lnSpc>
                <a:spcPct val="80000"/>
              </a:lnSpc>
            </a:pPr>
            <a:r>
              <a:rPr lang="en-US" sz="2000">
                <a:latin typeface="Wingdings" charset="0"/>
                <a:sym typeface="Wingdings" charset="0"/>
              </a:rPr>
              <a:t></a:t>
            </a:r>
            <a:r>
              <a:rPr lang="en-US" sz="2000">
                <a:latin typeface="Arial" charset="0"/>
              </a:rPr>
              <a:t>Peripheral unopposed alpha constriction</a:t>
            </a:r>
          </a:p>
          <a:p>
            <a:pPr marL="381000" indent="-344488">
              <a:lnSpc>
                <a:spcPct val="80000"/>
              </a:lnSpc>
            </a:pPr>
            <a:r>
              <a:rPr lang="en-US" sz="2000">
                <a:latin typeface="Wingdings" charset="0"/>
                <a:sym typeface="Wingdings" charset="0"/>
              </a:rPr>
              <a:t></a:t>
            </a:r>
            <a:r>
              <a:rPr lang="en-US" sz="2000">
                <a:latin typeface="Arial" charset="0"/>
              </a:rPr>
              <a:t>Decrease glycogenolysis</a:t>
            </a:r>
          </a:p>
          <a:p>
            <a:pPr lvl="4">
              <a:lnSpc>
                <a:spcPct val="80000"/>
              </a:lnSpc>
              <a:spcBef>
                <a:spcPts val="600"/>
              </a:spcBef>
            </a:pPr>
            <a:r>
              <a:rPr lang="en-US" sz="1800">
                <a:latin typeface="Arial" charset="0"/>
              </a:rPr>
              <a:t>(contribute to hypoglycemic events)</a:t>
            </a:r>
            <a:endParaRPr lang="en-US" sz="1400">
              <a:latin typeface="Arial" charset="0"/>
            </a:endParaRPr>
          </a:p>
          <a:p>
            <a:pPr marL="381000" indent="-344488">
              <a:lnSpc>
                <a:spcPct val="80000"/>
              </a:lnSpc>
            </a:pPr>
            <a:r>
              <a:rPr lang="en-US" sz="2000">
                <a:latin typeface="Arial" charset="0"/>
              </a:rPr>
              <a:t>        </a:t>
            </a:r>
          </a:p>
          <a:p>
            <a:pPr marL="381000" indent="-344488">
              <a:lnSpc>
                <a:spcPct val="80000"/>
              </a:lnSpc>
            </a:pPr>
            <a:r>
              <a:rPr lang="en-US" sz="2000">
                <a:latin typeface="Arial" charset="0"/>
              </a:rPr>
              <a:t>Other </a:t>
            </a:r>
            <a:r>
              <a:rPr lang="en-US" sz="2000">
                <a:latin typeface="Wingdings" charset="0"/>
                <a:sym typeface="Wingdings" charset="0"/>
              </a:rPr>
              <a:t></a:t>
            </a:r>
            <a:r>
              <a:rPr lang="en-US" sz="2000">
                <a:latin typeface="Arial" charset="0"/>
              </a:rPr>
              <a:t>antagonize release of renin</a:t>
            </a:r>
          </a:p>
          <a:p>
            <a:pPr marL="381000" indent="-344488">
              <a:lnSpc>
                <a:spcPct val="80000"/>
              </a:lnSpc>
            </a:pPr>
            <a:r>
              <a:rPr lang="en-US" sz="2000">
                <a:latin typeface="Arial" charset="0"/>
              </a:rPr>
              <a:t>             </a:t>
            </a:r>
            <a:r>
              <a:rPr lang="en-US" sz="1200">
                <a:latin typeface="Arial" charset="0"/>
              </a:rPr>
              <a:t> </a:t>
            </a:r>
            <a:r>
              <a:rPr lang="en-US" sz="2000">
                <a:latin typeface="Wingdings" charset="0"/>
                <a:sym typeface="Wingdings" charset="0"/>
              </a:rPr>
              <a:t></a:t>
            </a:r>
            <a:r>
              <a:rPr lang="en-US" sz="2000">
                <a:latin typeface="Arial" charset="0"/>
              </a:rPr>
              <a:t>reduces intraocular pressures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spect="1" noChangeArrowheads="1"/>
          </p:cNvSpPr>
          <p:nvPr>
            <p:ph idx="1"/>
          </p:nvPr>
        </p:nvSpPr>
        <p:spPr>
          <a:xfrm>
            <a:off x="666084" y="1306515"/>
            <a:ext cx="5457472" cy="2622019"/>
          </a:xfrm>
        </p:spPr>
        <p:txBody>
          <a:bodyPr>
            <a:normAutofit/>
          </a:bodyPr>
          <a:lstStyle/>
          <a:p>
            <a:r>
              <a:rPr lang="en-US" sz="1900" dirty="0"/>
              <a:t>Prevalence and Incidence </a:t>
            </a:r>
          </a:p>
          <a:p>
            <a:pPr lvl="1"/>
            <a:r>
              <a:rPr lang="en-US" sz="1900" dirty="0"/>
              <a:t>Overall 2.1% prevalence: </a:t>
            </a:r>
            <a:r>
              <a:rPr lang="en-US" sz="1900" dirty="0" err="1"/>
              <a:t>5.1M</a:t>
            </a:r>
            <a:r>
              <a:rPr lang="en-US" sz="1900" dirty="0"/>
              <a:t> heart failure </a:t>
            </a:r>
            <a:br>
              <a:rPr lang="en-US" sz="1900" dirty="0"/>
            </a:br>
            <a:r>
              <a:rPr lang="en-US" sz="1900" dirty="0"/>
              <a:t>patients in 2010</a:t>
            </a:r>
            <a:r>
              <a:rPr lang="en-US" sz="1900" baseline="30000" dirty="0"/>
              <a:t>1</a:t>
            </a:r>
            <a:r>
              <a:rPr lang="en-US" sz="1900" dirty="0"/>
              <a:t> </a:t>
            </a:r>
          </a:p>
          <a:p>
            <a:pPr lvl="1"/>
            <a:r>
              <a:rPr lang="en-US" sz="1900" dirty="0"/>
              <a:t>825,000 people ≥ 45 years of age are </a:t>
            </a:r>
            <a:br>
              <a:rPr lang="en-US" sz="1900" dirty="0"/>
            </a:br>
            <a:r>
              <a:rPr lang="en-US" sz="1900" dirty="0"/>
              <a:t>newly diagnosed each year with </a:t>
            </a:r>
            <a:r>
              <a:rPr lang="en-US" sz="1900" dirty="0" err="1"/>
              <a:t>HF</a:t>
            </a:r>
            <a:r>
              <a:rPr lang="en-US" sz="1900" baseline="30000" dirty="0" err="1"/>
              <a:t>1</a:t>
            </a:r>
            <a:endParaRPr lang="en-US" sz="1900" baseline="30000" dirty="0"/>
          </a:p>
          <a:p>
            <a:pPr lvl="1"/>
            <a:r>
              <a:rPr lang="en-US" sz="1900" dirty="0" err="1"/>
              <a:t>15M</a:t>
            </a:r>
            <a:r>
              <a:rPr lang="en-US" sz="1900" dirty="0"/>
              <a:t> heart failure patients in the ESC </a:t>
            </a:r>
            <a:br>
              <a:rPr lang="en-US" sz="1900" dirty="0"/>
            </a:br>
            <a:r>
              <a:rPr lang="en-US" sz="1900" dirty="0"/>
              <a:t>51-member </a:t>
            </a:r>
            <a:r>
              <a:rPr lang="en-US" sz="1900" dirty="0" err="1"/>
              <a:t>countries</a:t>
            </a:r>
            <a:r>
              <a:rPr lang="en-US" sz="1900" baseline="30000" dirty="0" err="1"/>
              <a:t>2</a:t>
            </a:r>
            <a:endParaRPr lang="en-US" sz="1900" baseline="30000" dirty="0"/>
          </a:p>
          <a:p>
            <a:pPr lvl="2"/>
            <a:r>
              <a:rPr lang="en-US" sz="1700" dirty="0"/>
              <a:t>Overall 2-3% </a:t>
            </a:r>
            <a:r>
              <a:rPr lang="en-US" sz="1700" dirty="0" err="1"/>
              <a:t>prevalence</a:t>
            </a:r>
            <a:r>
              <a:rPr lang="en-US" sz="1700" baseline="30000" dirty="0" err="1"/>
              <a:t>2</a:t>
            </a:r>
            <a:endParaRPr lang="en-US" sz="1700" baseline="30000" dirty="0"/>
          </a:p>
          <a:p>
            <a:pPr lvl="2"/>
            <a:endParaRPr lang="en-US" dirty="0"/>
          </a:p>
          <a:p>
            <a:endParaRPr lang="en-US" dirty="0"/>
          </a:p>
        </p:txBody>
      </p:sp>
      <p:sp>
        <p:nvSpPr>
          <p:cNvPr id="7" name="Title 6"/>
          <p:cNvSpPr>
            <a:spLocks noGrp="1"/>
          </p:cNvSpPr>
          <p:nvPr>
            <p:ph type="title"/>
          </p:nvPr>
        </p:nvSpPr>
        <p:spPr>
          <a:xfrm>
            <a:off x="408548" y="609600"/>
            <a:ext cx="11374904" cy="369332"/>
          </a:xfrm>
        </p:spPr>
        <p:txBody>
          <a:bodyPr/>
          <a:lstStyle/>
          <a:p>
            <a:r>
              <a:rPr lang="en-US" dirty="0"/>
              <a:t>Heart Failure – A Growing Global Concern</a:t>
            </a:r>
          </a:p>
        </p:txBody>
      </p:sp>
      <p:sp>
        <p:nvSpPr>
          <p:cNvPr id="3" name="Content Placeholder 2"/>
          <p:cNvSpPr>
            <a:spLocks noGrp="1"/>
          </p:cNvSpPr>
          <p:nvPr>
            <p:ph idx="10"/>
          </p:nvPr>
        </p:nvSpPr>
        <p:spPr>
          <a:xfrm>
            <a:off x="6344353" y="1306515"/>
            <a:ext cx="5457472" cy="2622019"/>
          </a:xfrm>
        </p:spPr>
        <p:txBody>
          <a:bodyPr/>
          <a:lstStyle/>
          <a:p>
            <a:r>
              <a:rPr lang="en-US" sz="1800" dirty="0"/>
              <a:t>Mortality</a:t>
            </a:r>
          </a:p>
          <a:p>
            <a:pPr lvl="1"/>
            <a:r>
              <a:rPr lang="en-US" altLang="en-US" sz="1800" dirty="0"/>
              <a:t>For AHA/</a:t>
            </a:r>
            <a:r>
              <a:rPr lang="en-US" altLang="en-US" sz="1800" dirty="0" err="1"/>
              <a:t>ACC</a:t>
            </a:r>
            <a:r>
              <a:rPr lang="en-US" altLang="en-US" sz="1800" dirty="0"/>
              <a:t> stage C/D patients </a:t>
            </a:r>
            <a:br>
              <a:rPr lang="en-US" altLang="en-US" sz="1800" dirty="0"/>
            </a:br>
            <a:r>
              <a:rPr lang="en-US" altLang="en-US" sz="1800" dirty="0"/>
              <a:t>diagnosed with </a:t>
            </a:r>
            <a:r>
              <a:rPr lang="en-US" altLang="en-US" sz="1800" dirty="0" err="1"/>
              <a:t>HF</a:t>
            </a:r>
            <a:r>
              <a:rPr lang="en-US" altLang="en-US" sz="1800" dirty="0"/>
              <a:t>:</a:t>
            </a:r>
          </a:p>
          <a:p>
            <a:pPr lvl="2"/>
            <a:r>
              <a:rPr lang="en-US" altLang="en-US" sz="1600" dirty="0"/>
              <a:t>30% will die in the first </a:t>
            </a:r>
            <a:r>
              <a:rPr lang="en-US" altLang="en-US" sz="1600" dirty="0" err="1"/>
              <a:t>year.</a:t>
            </a:r>
            <a:r>
              <a:rPr lang="en-US" altLang="en-US" sz="1600" baseline="30000" dirty="0" err="1"/>
              <a:t>3</a:t>
            </a:r>
            <a:r>
              <a:rPr lang="en-US" altLang="en-US" sz="1600" baseline="30000" dirty="0"/>
              <a:t>-5 </a:t>
            </a:r>
          </a:p>
          <a:p>
            <a:pPr lvl="2"/>
            <a:r>
              <a:rPr lang="en-US" altLang="en-US" sz="1600" dirty="0"/>
              <a:t>60% will die within 5 </a:t>
            </a:r>
            <a:r>
              <a:rPr lang="en-US" altLang="en-US" sz="1600" dirty="0" err="1"/>
              <a:t>years.</a:t>
            </a:r>
            <a:r>
              <a:rPr lang="en-US" altLang="en-US" sz="1600" baseline="30000" dirty="0" err="1"/>
              <a:t>5</a:t>
            </a:r>
            <a:endParaRPr lang="en-US" altLang="en-US" sz="1600" baseline="30000" dirty="0"/>
          </a:p>
          <a:p>
            <a:endParaRPr lang="en-US" sz="1600" dirty="0"/>
          </a:p>
          <a:p>
            <a:endParaRPr lang="en-US" dirty="0"/>
          </a:p>
        </p:txBody>
      </p:sp>
      <p:sp>
        <p:nvSpPr>
          <p:cNvPr id="2" name="TextBox 1"/>
          <p:cNvSpPr txBox="1">
            <a:spLocks noChangeArrowheads="1"/>
          </p:cNvSpPr>
          <p:nvPr/>
        </p:nvSpPr>
        <p:spPr bwMode="auto">
          <a:xfrm>
            <a:off x="412753" y="4293659"/>
            <a:ext cx="11374904" cy="677108"/>
          </a:xfrm>
          <a:prstGeom prst="rect">
            <a:avLst/>
          </a:prstGeom>
          <a:gradFill flip="none" rotWithShape="1">
            <a:gsLst>
              <a:gs pos="3000">
                <a:schemeClr val="bg1">
                  <a:alpha val="0"/>
                </a:schemeClr>
              </a:gs>
              <a:gs pos="93000">
                <a:srgbClr val="CBE3DF"/>
              </a:gs>
              <a:gs pos="51000">
                <a:srgbClr val="9DBEAE"/>
              </a:gs>
              <a:gs pos="100000">
                <a:schemeClr val="bg1">
                  <a:alpha val="0"/>
                </a:schemeClr>
              </a:gs>
              <a:gs pos="11000">
                <a:srgbClr val="CBE3DF"/>
              </a:gs>
            </a:gsLst>
            <a:lin ang="0" scaled="1"/>
            <a:tileRect/>
          </a:gradFill>
          <a:ln w="9525">
            <a:noFill/>
            <a:miter lim="800000"/>
            <a:headEnd/>
            <a:tailEnd/>
          </a:ln>
          <a:effectLst/>
        </p:spPr>
        <p:txBody>
          <a:bodyPr tIns="91440" bIns="91440">
            <a:noAutofit/>
          </a:bodyPr>
          <a:lstStyle>
            <a:lvl1pPr eaLnBrk="0" hangingPunct="0">
              <a:defRPr b="1">
                <a:solidFill>
                  <a:schemeClr val="tx1"/>
                </a:solidFill>
                <a:latin typeface="Arial" charset="0"/>
                <a:ea typeface="MS PGothic" charset="0"/>
                <a:cs typeface="MS PGothic" charset="0"/>
              </a:defRPr>
            </a:lvl1pPr>
            <a:lvl2pPr marL="742950" indent="-285750" eaLnBrk="0" hangingPunct="0">
              <a:defRPr b="1">
                <a:solidFill>
                  <a:schemeClr val="tx1"/>
                </a:solidFill>
                <a:latin typeface="Arial" charset="0"/>
                <a:ea typeface="MS PGothic" charset="0"/>
                <a:cs typeface="MS PGothic" charset="0"/>
              </a:defRPr>
            </a:lvl2pPr>
            <a:lvl3pPr marL="1143000" indent="-228600" eaLnBrk="0" hangingPunct="0">
              <a:defRPr b="1">
                <a:solidFill>
                  <a:schemeClr val="tx1"/>
                </a:solidFill>
                <a:latin typeface="Arial" charset="0"/>
                <a:ea typeface="MS PGothic" charset="0"/>
                <a:cs typeface="MS PGothic" charset="0"/>
              </a:defRPr>
            </a:lvl3pPr>
            <a:lvl4pPr marL="1600200" indent="-228600" eaLnBrk="0" hangingPunct="0">
              <a:defRPr b="1">
                <a:solidFill>
                  <a:schemeClr val="tx1"/>
                </a:solidFill>
                <a:latin typeface="Arial" charset="0"/>
                <a:ea typeface="MS PGothic" charset="0"/>
                <a:cs typeface="MS PGothic" charset="0"/>
              </a:defRPr>
            </a:lvl4pPr>
            <a:lvl5pPr marL="2057400" indent="-228600" eaLnBrk="0" hangingPunct="0">
              <a:defRPr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b="1">
                <a:solidFill>
                  <a:schemeClr val="tx1"/>
                </a:solidFill>
                <a:latin typeface="Arial" charset="0"/>
                <a:ea typeface="MS PGothic" charset="0"/>
                <a:cs typeface="MS PGothic" charset="0"/>
              </a:defRPr>
            </a:lvl9pPr>
          </a:lstStyle>
          <a:p>
            <a:pPr algn="ctr" defTabSz="511989" eaLnBrk="1" hangingPunct="1"/>
            <a:r>
              <a:rPr lang="en-US" dirty="0">
                <a:solidFill>
                  <a:srgbClr val="3C3C3B"/>
                </a:solidFill>
                <a:latin typeface="Arial Narrow"/>
                <a:ea typeface="ヒラギノ角ゴ Pro W3" charset="0"/>
                <a:cs typeface="Arial Narrow"/>
              </a:rPr>
              <a:t>HF prevalence in the US is projected to increase 46% from 2012 to 2030, </a:t>
            </a:r>
            <a:br>
              <a:rPr lang="en-US" dirty="0">
                <a:solidFill>
                  <a:srgbClr val="3C3C3B"/>
                </a:solidFill>
                <a:latin typeface="Arial Narrow"/>
                <a:ea typeface="ヒラギノ角ゴ Pro W3" charset="0"/>
                <a:cs typeface="Arial Narrow"/>
              </a:rPr>
            </a:br>
            <a:r>
              <a:rPr lang="en-US" dirty="0">
                <a:solidFill>
                  <a:srgbClr val="3C3C3B"/>
                </a:solidFill>
                <a:latin typeface="Arial Narrow"/>
                <a:ea typeface="ヒラギノ角ゴ Pro W3" charset="0"/>
                <a:cs typeface="Arial Narrow"/>
              </a:rPr>
              <a:t>resulting in &gt; 8M people ≥ 18 years of age with HF.</a:t>
            </a:r>
            <a:r>
              <a:rPr lang="en-US" baseline="30000" dirty="0">
                <a:solidFill>
                  <a:srgbClr val="3C3C3B"/>
                </a:solidFill>
                <a:latin typeface="Arial Narrow"/>
                <a:ea typeface="ヒラギノ角ゴ Pro W3" charset="0"/>
                <a:cs typeface="Arial Narrow"/>
              </a:rPr>
              <a:t>6</a:t>
            </a:r>
            <a:endParaRPr lang="en-US" dirty="0">
              <a:solidFill>
                <a:srgbClr val="3C3C3B"/>
              </a:solidFill>
              <a:latin typeface="Arial Narrow"/>
              <a:ea typeface="ヒラギノ角ゴ Pro W3" charset="0"/>
              <a:cs typeface="Arial Narrow"/>
            </a:endParaRPr>
          </a:p>
        </p:txBody>
      </p:sp>
      <p:sp>
        <p:nvSpPr>
          <p:cNvPr id="6" name="TextBox 7"/>
          <p:cNvSpPr txBox="1">
            <a:spLocks noChangeArrowheads="1"/>
          </p:cNvSpPr>
          <p:nvPr/>
        </p:nvSpPr>
        <p:spPr bwMode="auto">
          <a:xfrm>
            <a:off x="277282" y="5325070"/>
            <a:ext cx="61235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Arial" pitchFamily="34" charset="0"/>
                <a:ea typeface="MS PGothic" pitchFamily="34" charset="-128"/>
              </a:defRPr>
            </a:lvl1pPr>
            <a:lvl2pPr marL="742950" indent="-285750" eaLnBrk="0" hangingPunct="0">
              <a:defRPr b="1">
                <a:solidFill>
                  <a:schemeClr val="tx1"/>
                </a:solidFill>
                <a:latin typeface="Arial" pitchFamily="34" charset="0"/>
                <a:ea typeface="MS PGothic" pitchFamily="34" charset="-128"/>
              </a:defRPr>
            </a:lvl2pPr>
            <a:lvl3pPr marL="1143000" indent="-228600" eaLnBrk="0" hangingPunct="0">
              <a:defRPr b="1">
                <a:solidFill>
                  <a:schemeClr val="tx1"/>
                </a:solidFill>
                <a:latin typeface="Arial" pitchFamily="34" charset="0"/>
                <a:ea typeface="MS PGothic" pitchFamily="34" charset="-128"/>
              </a:defRPr>
            </a:lvl3pPr>
            <a:lvl4pPr marL="1600200" indent="-228600" eaLnBrk="0" hangingPunct="0">
              <a:defRPr b="1">
                <a:solidFill>
                  <a:schemeClr val="tx1"/>
                </a:solidFill>
                <a:latin typeface="Arial" pitchFamily="34" charset="0"/>
                <a:ea typeface="MS PGothic" pitchFamily="34" charset="-128"/>
              </a:defRPr>
            </a:lvl4pPr>
            <a:lvl5pPr marL="2057400" indent="-228600" eaLnBrk="0" hangingPunct="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marL="169863" indent="-169863" defTabSz="511989" eaLnBrk="1" hangingPunct="1">
              <a:buFontTx/>
              <a:buAutoNum type="arabicPeriod"/>
              <a:defRPr/>
            </a:pPr>
            <a:r>
              <a:rPr lang="en-US" altLang="en-US" sz="900" b="0" dirty="0">
                <a:solidFill>
                  <a:srgbClr val="000000"/>
                </a:solidFill>
                <a:latin typeface="Arial Narrow"/>
                <a:cs typeface="Arial Narrow"/>
              </a:rPr>
              <a:t>AHA 2014 Statistics at a Glance, 2014</a:t>
            </a:r>
          </a:p>
          <a:p>
            <a:pPr marL="169863" indent="-169863" defTabSz="511989" eaLnBrk="1" hangingPunct="1">
              <a:buFontTx/>
              <a:buAutoNum type="arabicPeriod"/>
              <a:defRPr/>
            </a:pPr>
            <a:r>
              <a:rPr lang="en-US" altLang="en-US" sz="900" b="0" dirty="0">
                <a:solidFill>
                  <a:srgbClr val="000000"/>
                </a:solidFill>
                <a:latin typeface="Arial Narrow"/>
                <a:cs typeface="Arial Narrow"/>
              </a:rPr>
              <a:t>The European Society of Cardiology, ESC HF Guideline, 2008</a:t>
            </a:r>
          </a:p>
          <a:p>
            <a:pPr marL="169863" indent="-169863" defTabSz="511989">
              <a:buFont typeface="Arial" pitchFamily="34" charset="0"/>
              <a:buAutoNum type="arabicPeriod"/>
              <a:defRPr/>
            </a:pPr>
            <a:r>
              <a:rPr lang="da-DK" altLang="en-US" sz="900" b="0" dirty="0">
                <a:solidFill>
                  <a:srgbClr val="000000"/>
                </a:solidFill>
                <a:latin typeface="Arial Narrow"/>
                <a:cs typeface="Arial Narrow"/>
              </a:rPr>
              <a:t>Curtis et al, Arch Intern Med, 2008.</a:t>
            </a:r>
          </a:p>
          <a:p>
            <a:pPr marL="169863" indent="-169863" defTabSz="511989">
              <a:buFontTx/>
              <a:buAutoNum type="arabicPeriod"/>
              <a:defRPr/>
            </a:pPr>
            <a:r>
              <a:rPr lang="da-DK" altLang="en-US" sz="900" b="0" dirty="0">
                <a:solidFill>
                  <a:srgbClr val="000000"/>
                </a:solidFill>
                <a:latin typeface="Arial Narrow"/>
                <a:cs typeface="Arial Narrow"/>
              </a:rPr>
              <a:t>Roger et al. JAMA, 2004.</a:t>
            </a:r>
          </a:p>
          <a:p>
            <a:pPr marL="169863" indent="-169863" defTabSz="511989">
              <a:buFontTx/>
              <a:buAutoNum type="arabicPeriod"/>
              <a:defRPr/>
            </a:pPr>
            <a:r>
              <a:rPr lang="da-DK" altLang="en-US" sz="900" b="0" dirty="0">
                <a:solidFill>
                  <a:srgbClr val="000000"/>
                </a:solidFill>
                <a:latin typeface="Arial Narrow"/>
                <a:cs typeface="Arial Narrow"/>
              </a:rPr>
              <a:t>Cowie et al, EHJ, 2002.</a:t>
            </a:r>
          </a:p>
          <a:p>
            <a:pPr marL="169863" indent="-169863" defTabSz="511989">
              <a:buFontTx/>
              <a:buAutoNum type="arabicPeriod"/>
              <a:defRPr/>
            </a:pPr>
            <a:r>
              <a:rPr lang="da-DK" altLang="en-US" sz="900" b="0" dirty="0">
                <a:solidFill>
                  <a:srgbClr val="000000"/>
                </a:solidFill>
                <a:latin typeface="Arial Narrow"/>
                <a:cs typeface="Arial Narrow"/>
              </a:rPr>
              <a:t>Heidenreich PA et al. Circ Heart Failure 2013.</a:t>
            </a:r>
          </a:p>
        </p:txBody>
      </p:sp>
    </p:spTree>
    <p:extLst>
      <p:ext uri="{BB962C8B-B14F-4D97-AF65-F5344CB8AC3E}">
        <p14:creationId xmlns:p14="http://schemas.microsoft.com/office/powerpoint/2010/main" val="9671802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Freeform 1"/>
          <p:cNvSpPr>
            <a:spLocks/>
          </p:cNvSpPr>
          <p:nvPr/>
        </p:nvSpPr>
        <p:spPr bwMode="auto">
          <a:xfrm>
            <a:off x="0" y="4751388"/>
            <a:ext cx="12192000" cy="2112962"/>
          </a:xfrm>
          <a:custGeom>
            <a:avLst/>
            <a:gdLst/>
            <a:ahLst/>
            <a:cxnLst>
              <a:cxn ang="0">
                <a:pos x="0" y="17299"/>
              </a:cxn>
              <a:cxn ang="0">
                <a:pos x="0" y="21600"/>
              </a:cxn>
              <a:cxn ang="0">
                <a:pos x="21600" y="21600"/>
              </a:cxn>
              <a:cxn ang="0">
                <a:pos x="21600" y="0"/>
              </a:cxn>
              <a:cxn ang="0">
                <a:pos x="0" y="17299"/>
              </a:cxn>
              <a:cxn ang="0">
                <a:pos x="0" y="17299"/>
              </a:cxn>
            </a:cxnLst>
            <a:rect l="0" t="0" r="r" b="b"/>
            <a:pathLst>
              <a:path w="21600" h="21600">
                <a:moveTo>
                  <a:pt x="0" y="17299"/>
                </a:moveTo>
                <a:lnTo>
                  <a:pt x="0" y="21600"/>
                </a:lnTo>
                <a:lnTo>
                  <a:pt x="21600" y="21600"/>
                </a:lnTo>
                <a:lnTo>
                  <a:pt x="21600" y="0"/>
                </a:lnTo>
                <a:cubicBezTo>
                  <a:pt x="12075" y="19571"/>
                  <a:pt x="8438" y="18598"/>
                  <a:pt x="0" y="17299"/>
                </a:cubicBezTo>
                <a:close/>
                <a:moveTo>
                  <a:pt x="0" y="17299"/>
                </a:moveTo>
              </a:path>
            </a:pathLst>
          </a:custGeom>
          <a:solidFill>
            <a:schemeClr val="accent1">
              <a:alpha val="44705"/>
            </a:schemeClr>
          </a:solidFill>
          <a:ln w="9525" cap="flat">
            <a:noFill/>
            <a:round/>
            <a:headEnd type="none" w="med" len="med"/>
            <a:tailEnd type="none" w="med" len="med"/>
          </a:ln>
          <a:effectLst>
            <a:outerShdw dist="44449" dir="16200000" algn="ctr" rotWithShape="0">
              <a:schemeClr val="bg2">
                <a:alpha val="34999"/>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31746" name="Freeform 2"/>
          <p:cNvSpPr>
            <a:spLocks/>
          </p:cNvSpPr>
          <p:nvPr/>
        </p:nvSpPr>
        <p:spPr bwMode="auto">
          <a:xfrm>
            <a:off x="9753600" y="0"/>
            <a:ext cx="2438400" cy="6858000"/>
          </a:xfrm>
          <a:custGeom>
            <a:avLst/>
            <a:gdLst/>
            <a:ahLst/>
            <a:cxnLst>
              <a:cxn ang="0">
                <a:pos x="19857" y="45"/>
              </a:cxn>
              <a:cxn ang="0">
                <a:pos x="19857" y="21600"/>
              </a:cxn>
              <a:cxn ang="0">
                <a:pos x="2116" y="21590"/>
              </a:cxn>
              <a:cxn ang="0">
                <a:pos x="0" y="0"/>
              </a:cxn>
              <a:cxn ang="0">
                <a:pos x="19857" y="45"/>
              </a:cxn>
              <a:cxn ang="0">
                <a:pos x="19857" y="45"/>
              </a:cxn>
            </a:cxnLst>
            <a:rect l="0" t="0" r="r" b="b"/>
            <a:pathLst>
              <a:path w="19857" h="21600">
                <a:moveTo>
                  <a:pt x="19857" y="45"/>
                </a:moveTo>
                <a:lnTo>
                  <a:pt x="19857" y="21600"/>
                </a:lnTo>
                <a:lnTo>
                  <a:pt x="2116" y="21590"/>
                </a:lnTo>
                <a:cubicBezTo>
                  <a:pt x="13363" y="17833"/>
                  <a:pt x="21600" y="8652"/>
                  <a:pt x="0" y="0"/>
                </a:cubicBezTo>
                <a:lnTo>
                  <a:pt x="19857" y="45"/>
                </a:lnTo>
                <a:close/>
                <a:moveTo>
                  <a:pt x="19857" y="45"/>
                </a:moveTo>
              </a:path>
            </a:pathLst>
          </a:custGeom>
          <a:solidFill>
            <a:schemeClr val="accent1">
              <a:alpha val="39999"/>
            </a:schemeClr>
          </a:solidFill>
          <a:ln w="9525" cap="flat">
            <a:noFill/>
            <a:round/>
            <a:headEnd type="none" w="med" len="med"/>
            <a:tailEnd type="none" w="med" len="med"/>
          </a:ln>
          <a:effectLst>
            <a:outerShdw dist="50799" dir="10800000" algn="ctr" rotWithShape="0">
              <a:schemeClr val="bg2">
                <a:alpha val="45000"/>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51203" name="Text Box 3"/>
          <p:cNvSpPr txBox="1">
            <a:spLocks noChangeArrowheads="1"/>
          </p:cNvSpPr>
          <p:nvPr/>
        </p:nvSpPr>
        <p:spPr bwMode="auto">
          <a:xfrm>
            <a:off x="11681885" y="6646863"/>
            <a:ext cx="205316"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b"/>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a:fld id="{3C8032EF-1C58-9E4A-B881-67A3525D600A}" type="slidenum">
              <a:rPr lang="en-US" sz="1000">
                <a:solidFill>
                  <a:srgbClr val="2B2B2B"/>
                </a:solidFill>
                <a:sym typeface="Arial" charset="0"/>
              </a:rPr>
              <a:pPr algn="r"/>
              <a:t>40</a:t>
            </a:fld>
            <a:endParaRPr lang="en-US" sz="1000">
              <a:solidFill>
                <a:srgbClr val="2B2B2B"/>
              </a:solidFill>
              <a:sym typeface="Arial" charset="0"/>
            </a:endParaRPr>
          </a:p>
        </p:txBody>
      </p:sp>
      <p:sp>
        <p:nvSpPr>
          <p:cNvPr id="31748" name="Rectangle 4"/>
          <p:cNvSpPr>
            <a:spLocks noGrp="1" noChangeArrowheads="1"/>
          </p:cNvSpPr>
          <p:nvPr>
            <p:ph type="title"/>
          </p:nvPr>
        </p:nvSpPr>
        <p:spPr>
          <a:xfrm>
            <a:off x="975360" y="305902"/>
            <a:ext cx="8610600" cy="1293028"/>
          </a:xfrm>
        </p:spPr>
        <p:txBody>
          <a:bodyPr/>
          <a:lstStyle/>
          <a:p>
            <a:r>
              <a:rPr lang="en-US" dirty="0">
                <a:latin typeface="Arial" charset="0"/>
              </a:rPr>
              <a:t>Impact of BB</a:t>
            </a:r>
          </a:p>
        </p:txBody>
      </p:sp>
      <p:sp>
        <p:nvSpPr>
          <p:cNvPr id="51205" name="Rectangle 5"/>
          <p:cNvSpPr>
            <a:spLocks noGrp="1" noChangeArrowheads="1"/>
          </p:cNvSpPr>
          <p:nvPr>
            <p:ph idx="1"/>
          </p:nvPr>
        </p:nvSpPr>
        <p:spPr>
          <a:xfrm>
            <a:off x="304800" y="1598613"/>
            <a:ext cx="6502400" cy="4527550"/>
          </a:xfrm>
        </p:spPr>
        <p:txBody>
          <a:bodyPr>
            <a:normAutofit/>
          </a:bodyPr>
          <a:lstStyle/>
          <a:p>
            <a:pPr marL="381000" indent="-344488">
              <a:lnSpc>
                <a:spcPct val="90000"/>
              </a:lnSpc>
              <a:spcBef>
                <a:spcPct val="0"/>
              </a:spcBef>
            </a:pPr>
            <a:r>
              <a:rPr lang="en-US" sz="2400" dirty="0">
                <a:latin typeface="Arial" charset="0"/>
              </a:rPr>
              <a:t>Acute MI</a:t>
            </a:r>
          </a:p>
          <a:p>
            <a:pPr lvl="1">
              <a:lnSpc>
                <a:spcPct val="90000"/>
              </a:lnSpc>
            </a:pPr>
            <a:r>
              <a:rPr lang="en-US" sz="2400" dirty="0">
                <a:latin typeface="Arial" charset="0"/>
              </a:rPr>
              <a:t>Norwegian Multicenter   Study Group </a:t>
            </a:r>
            <a:r>
              <a:rPr lang="en-US" sz="2400" dirty="0" err="1">
                <a:latin typeface="Arial" charset="0"/>
              </a:rPr>
              <a:t>Timolol</a:t>
            </a:r>
            <a:r>
              <a:rPr lang="en-US" sz="2400" dirty="0">
                <a:latin typeface="Arial" charset="0"/>
              </a:rPr>
              <a:t> </a:t>
            </a:r>
          </a:p>
          <a:p>
            <a:pPr lvl="1">
              <a:lnSpc>
                <a:spcPct val="90000"/>
              </a:lnSpc>
            </a:pPr>
            <a:r>
              <a:rPr lang="en-US" sz="2400" dirty="0">
                <a:latin typeface="Arial" charset="0"/>
              </a:rPr>
              <a:t>CAPRICORN </a:t>
            </a:r>
          </a:p>
          <a:p>
            <a:pPr lvl="1">
              <a:lnSpc>
                <a:spcPct val="90000"/>
              </a:lnSpc>
            </a:pPr>
            <a:r>
              <a:rPr lang="en-US" sz="2400" dirty="0">
                <a:latin typeface="Arial" charset="0"/>
              </a:rPr>
              <a:t>ISIS-1 </a:t>
            </a:r>
          </a:p>
          <a:p>
            <a:pPr lvl="1">
              <a:lnSpc>
                <a:spcPct val="90000"/>
              </a:lnSpc>
            </a:pPr>
            <a:endParaRPr lang="en-US" sz="2400" dirty="0">
              <a:latin typeface="Arial" charset="0"/>
            </a:endParaRPr>
          </a:p>
          <a:p>
            <a:pPr marL="381000" indent="-344488">
              <a:lnSpc>
                <a:spcPct val="90000"/>
              </a:lnSpc>
            </a:pPr>
            <a:r>
              <a:rPr lang="en-US" sz="2400" dirty="0">
                <a:latin typeface="Arial" charset="0"/>
              </a:rPr>
              <a:t>CHF</a:t>
            </a:r>
          </a:p>
          <a:p>
            <a:pPr lvl="1">
              <a:lnSpc>
                <a:spcPct val="90000"/>
              </a:lnSpc>
            </a:pPr>
            <a:r>
              <a:rPr lang="en-US" sz="2400" dirty="0">
                <a:latin typeface="Arial" charset="0"/>
              </a:rPr>
              <a:t>COPERNICUS </a:t>
            </a:r>
          </a:p>
          <a:p>
            <a:pPr lvl="1">
              <a:lnSpc>
                <a:spcPct val="90000"/>
              </a:lnSpc>
            </a:pPr>
            <a:r>
              <a:rPr lang="en-US" sz="2400" dirty="0">
                <a:latin typeface="Arial" charset="0"/>
              </a:rPr>
              <a:t>MERIT-HF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7072" y="1112364"/>
            <a:ext cx="10246936" cy="530280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877" name="Rectangle 45"/>
          <p:cNvSpPr>
            <a:spLocks noGrp="1" noChangeArrowheads="1"/>
          </p:cNvSpPr>
          <p:nvPr>
            <p:ph type="title"/>
          </p:nvPr>
        </p:nvSpPr>
        <p:spPr>
          <a:xfrm>
            <a:off x="2544675" y="81391"/>
            <a:ext cx="8596668" cy="1320800"/>
          </a:xfrm>
        </p:spPr>
        <p:txBody>
          <a:bodyPr>
            <a:normAutofit/>
          </a:bodyPr>
          <a:lstStyle/>
          <a:p>
            <a:pPr>
              <a:defRPr/>
            </a:pPr>
            <a:r>
              <a:rPr lang="en-US" sz="2800" dirty="0"/>
              <a:t>Beta-Blockade Improves Survival</a:t>
            </a:r>
          </a:p>
        </p:txBody>
      </p:sp>
      <p:grpSp>
        <p:nvGrpSpPr>
          <p:cNvPr id="30723" name="Group 4"/>
          <p:cNvGrpSpPr>
            <a:grpSpLocks/>
          </p:cNvGrpSpPr>
          <p:nvPr/>
        </p:nvGrpSpPr>
        <p:grpSpPr bwMode="auto">
          <a:xfrm>
            <a:off x="952812" y="2124158"/>
            <a:ext cx="4149725" cy="4229100"/>
            <a:chOff x="1150" y="1152"/>
            <a:chExt cx="3107" cy="2857"/>
          </a:xfrm>
        </p:grpSpPr>
        <p:sp>
          <p:nvSpPr>
            <p:cNvPr id="376837" name="Freeform 5"/>
            <p:cNvSpPr>
              <a:spLocks/>
            </p:cNvSpPr>
            <p:nvPr/>
          </p:nvSpPr>
          <p:spPr bwMode="auto">
            <a:xfrm>
              <a:off x="1705" y="1226"/>
              <a:ext cx="2426" cy="976"/>
            </a:xfrm>
            <a:custGeom>
              <a:avLst/>
              <a:gdLst/>
              <a:ahLst/>
              <a:cxnLst>
                <a:cxn ang="0">
                  <a:pos x="21" y="16"/>
                </a:cxn>
                <a:cxn ang="0">
                  <a:pos x="57" y="32"/>
                </a:cxn>
                <a:cxn ang="0">
                  <a:pos x="85" y="56"/>
                </a:cxn>
                <a:cxn ang="0">
                  <a:pos x="128" y="56"/>
                </a:cxn>
                <a:cxn ang="0">
                  <a:pos x="192" y="72"/>
                </a:cxn>
                <a:cxn ang="0">
                  <a:pos x="228" y="88"/>
                </a:cxn>
                <a:cxn ang="0">
                  <a:pos x="256" y="104"/>
                </a:cxn>
                <a:cxn ang="0">
                  <a:pos x="277" y="136"/>
                </a:cxn>
                <a:cxn ang="0">
                  <a:pos x="313" y="152"/>
                </a:cxn>
                <a:cxn ang="0">
                  <a:pos x="356" y="168"/>
                </a:cxn>
                <a:cxn ang="0">
                  <a:pos x="377" y="200"/>
                </a:cxn>
                <a:cxn ang="0">
                  <a:pos x="427" y="200"/>
                </a:cxn>
                <a:cxn ang="0">
                  <a:pos x="462" y="216"/>
                </a:cxn>
                <a:cxn ang="0">
                  <a:pos x="505" y="216"/>
                </a:cxn>
                <a:cxn ang="0">
                  <a:pos x="534" y="232"/>
                </a:cxn>
                <a:cxn ang="0">
                  <a:pos x="590" y="248"/>
                </a:cxn>
                <a:cxn ang="0">
                  <a:pos x="619" y="264"/>
                </a:cxn>
                <a:cxn ang="0">
                  <a:pos x="676" y="264"/>
                </a:cxn>
                <a:cxn ang="0">
                  <a:pos x="704" y="280"/>
                </a:cxn>
                <a:cxn ang="0">
                  <a:pos x="747" y="312"/>
                </a:cxn>
                <a:cxn ang="0">
                  <a:pos x="768" y="344"/>
                </a:cxn>
                <a:cxn ang="0">
                  <a:pos x="832" y="360"/>
                </a:cxn>
                <a:cxn ang="0">
                  <a:pos x="868" y="376"/>
                </a:cxn>
                <a:cxn ang="0">
                  <a:pos x="925" y="376"/>
                </a:cxn>
                <a:cxn ang="0">
                  <a:pos x="946" y="416"/>
                </a:cxn>
                <a:cxn ang="0">
                  <a:pos x="1010" y="416"/>
                </a:cxn>
                <a:cxn ang="0">
                  <a:pos x="1060" y="432"/>
                </a:cxn>
                <a:cxn ang="0">
                  <a:pos x="1102" y="432"/>
                </a:cxn>
                <a:cxn ang="0">
                  <a:pos x="1159" y="448"/>
                </a:cxn>
                <a:cxn ang="0">
                  <a:pos x="1202" y="464"/>
                </a:cxn>
                <a:cxn ang="0">
                  <a:pos x="1252" y="480"/>
                </a:cxn>
                <a:cxn ang="0">
                  <a:pos x="1287" y="496"/>
                </a:cxn>
                <a:cxn ang="0">
                  <a:pos x="1330" y="512"/>
                </a:cxn>
                <a:cxn ang="0">
                  <a:pos x="1358" y="544"/>
                </a:cxn>
                <a:cxn ang="0">
                  <a:pos x="1444" y="544"/>
                </a:cxn>
                <a:cxn ang="0">
                  <a:pos x="1465" y="576"/>
                </a:cxn>
                <a:cxn ang="0">
                  <a:pos x="1522" y="592"/>
                </a:cxn>
                <a:cxn ang="0">
                  <a:pos x="1565" y="608"/>
                </a:cxn>
                <a:cxn ang="0">
                  <a:pos x="1607" y="656"/>
                </a:cxn>
                <a:cxn ang="0">
                  <a:pos x="1657" y="672"/>
                </a:cxn>
                <a:cxn ang="0">
                  <a:pos x="1714" y="672"/>
                </a:cxn>
                <a:cxn ang="0">
                  <a:pos x="1742" y="688"/>
                </a:cxn>
                <a:cxn ang="0">
                  <a:pos x="1821" y="688"/>
                </a:cxn>
                <a:cxn ang="0">
                  <a:pos x="1885" y="704"/>
                </a:cxn>
                <a:cxn ang="0">
                  <a:pos x="1913" y="744"/>
                </a:cxn>
                <a:cxn ang="0">
                  <a:pos x="1927" y="792"/>
                </a:cxn>
                <a:cxn ang="0">
                  <a:pos x="2119" y="824"/>
                </a:cxn>
                <a:cxn ang="0">
                  <a:pos x="2162" y="856"/>
                </a:cxn>
                <a:cxn ang="0">
                  <a:pos x="2262" y="888"/>
                </a:cxn>
                <a:cxn ang="0">
                  <a:pos x="2311" y="904"/>
                </a:cxn>
                <a:cxn ang="0">
                  <a:pos x="2354" y="936"/>
                </a:cxn>
                <a:cxn ang="0">
                  <a:pos x="2375" y="984"/>
                </a:cxn>
                <a:cxn ang="0">
                  <a:pos x="2411" y="1032"/>
                </a:cxn>
                <a:cxn ang="0">
                  <a:pos x="2560" y="1056"/>
                </a:cxn>
              </a:cxnLst>
              <a:rect l="0" t="0" r="r" b="b"/>
              <a:pathLst>
                <a:path w="2624" h="1056">
                  <a:moveTo>
                    <a:pt x="0" y="0"/>
                  </a:moveTo>
                  <a:lnTo>
                    <a:pt x="14" y="0"/>
                  </a:lnTo>
                  <a:lnTo>
                    <a:pt x="14" y="16"/>
                  </a:lnTo>
                  <a:lnTo>
                    <a:pt x="21" y="16"/>
                  </a:lnTo>
                  <a:lnTo>
                    <a:pt x="36" y="16"/>
                  </a:lnTo>
                  <a:lnTo>
                    <a:pt x="36" y="32"/>
                  </a:lnTo>
                  <a:lnTo>
                    <a:pt x="43" y="32"/>
                  </a:lnTo>
                  <a:lnTo>
                    <a:pt x="57" y="32"/>
                  </a:lnTo>
                  <a:lnTo>
                    <a:pt x="64" y="32"/>
                  </a:lnTo>
                  <a:lnTo>
                    <a:pt x="78" y="32"/>
                  </a:lnTo>
                  <a:lnTo>
                    <a:pt x="78" y="56"/>
                  </a:lnTo>
                  <a:lnTo>
                    <a:pt x="85" y="56"/>
                  </a:lnTo>
                  <a:lnTo>
                    <a:pt x="100" y="56"/>
                  </a:lnTo>
                  <a:lnTo>
                    <a:pt x="107" y="56"/>
                  </a:lnTo>
                  <a:lnTo>
                    <a:pt x="121" y="56"/>
                  </a:lnTo>
                  <a:lnTo>
                    <a:pt x="128" y="56"/>
                  </a:lnTo>
                  <a:lnTo>
                    <a:pt x="142" y="56"/>
                  </a:lnTo>
                  <a:lnTo>
                    <a:pt x="171" y="56"/>
                  </a:lnTo>
                  <a:lnTo>
                    <a:pt x="171" y="72"/>
                  </a:lnTo>
                  <a:lnTo>
                    <a:pt x="192" y="72"/>
                  </a:lnTo>
                  <a:lnTo>
                    <a:pt x="206" y="72"/>
                  </a:lnTo>
                  <a:lnTo>
                    <a:pt x="213" y="72"/>
                  </a:lnTo>
                  <a:lnTo>
                    <a:pt x="213" y="88"/>
                  </a:lnTo>
                  <a:lnTo>
                    <a:pt x="228" y="88"/>
                  </a:lnTo>
                  <a:lnTo>
                    <a:pt x="235" y="88"/>
                  </a:lnTo>
                  <a:lnTo>
                    <a:pt x="235" y="104"/>
                  </a:lnTo>
                  <a:lnTo>
                    <a:pt x="249" y="104"/>
                  </a:lnTo>
                  <a:lnTo>
                    <a:pt x="256" y="104"/>
                  </a:lnTo>
                  <a:lnTo>
                    <a:pt x="256" y="120"/>
                  </a:lnTo>
                  <a:lnTo>
                    <a:pt x="270" y="120"/>
                  </a:lnTo>
                  <a:lnTo>
                    <a:pt x="277" y="120"/>
                  </a:lnTo>
                  <a:lnTo>
                    <a:pt x="277" y="136"/>
                  </a:lnTo>
                  <a:lnTo>
                    <a:pt x="292" y="136"/>
                  </a:lnTo>
                  <a:lnTo>
                    <a:pt x="299" y="136"/>
                  </a:lnTo>
                  <a:lnTo>
                    <a:pt x="313" y="136"/>
                  </a:lnTo>
                  <a:lnTo>
                    <a:pt x="313" y="152"/>
                  </a:lnTo>
                  <a:lnTo>
                    <a:pt x="320" y="152"/>
                  </a:lnTo>
                  <a:lnTo>
                    <a:pt x="341" y="152"/>
                  </a:lnTo>
                  <a:lnTo>
                    <a:pt x="356" y="152"/>
                  </a:lnTo>
                  <a:lnTo>
                    <a:pt x="356" y="168"/>
                  </a:lnTo>
                  <a:lnTo>
                    <a:pt x="363" y="168"/>
                  </a:lnTo>
                  <a:lnTo>
                    <a:pt x="377" y="168"/>
                  </a:lnTo>
                  <a:lnTo>
                    <a:pt x="377" y="184"/>
                  </a:lnTo>
                  <a:lnTo>
                    <a:pt x="377" y="200"/>
                  </a:lnTo>
                  <a:lnTo>
                    <a:pt x="384" y="200"/>
                  </a:lnTo>
                  <a:lnTo>
                    <a:pt x="398" y="200"/>
                  </a:lnTo>
                  <a:lnTo>
                    <a:pt x="406" y="200"/>
                  </a:lnTo>
                  <a:lnTo>
                    <a:pt x="427" y="200"/>
                  </a:lnTo>
                  <a:lnTo>
                    <a:pt x="441" y="200"/>
                  </a:lnTo>
                  <a:lnTo>
                    <a:pt x="448" y="200"/>
                  </a:lnTo>
                  <a:lnTo>
                    <a:pt x="448" y="216"/>
                  </a:lnTo>
                  <a:lnTo>
                    <a:pt x="462" y="216"/>
                  </a:lnTo>
                  <a:lnTo>
                    <a:pt x="470" y="216"/>
                  </a:lnTo>
                  <a:lnTo>
                    <a:pt x="484" y="216"/>
                  </a:lnTo>
                  <a:lnTo>
                    <a:pt x="491" y="216"/>
                  </a:lnTo>
                  <a:lnTo>
                    <a:pt x="505" y="216"/>
                  </a:lnTo>
                  <a:lnTo>
                    <a:pt x="505" y="232"/>
                  </a:lnTo>
                  <a:lnTo>
                    <a:pt x="512" y="232"/>
                  </a:lnTo>
                  <a:lnTo>
                    <a:pt x="526" y="232"/>
                  </a:lnTo>
                  <a:lnTo>
                    <a:pt x="534" y="232"/>
                  </a:lnTo>
                  <a:lnTo>
                    <a:pt x="534" y="248"/>
                  </a:lnTo>
                  <a:lnTo>
                    <a:pt x="555" y="248"/>
                  </a:lnTo>
                  <a:lnTo>
                    <a:pt x="576" y="248"/>
                  </a:lnTo>
                  <a:lnTo>
                    <a:pt x="590" y="248"/>
                  </a:lnTo>
                  <a:lnTo>
                    <a:pt x="590" y="264"/>
                  </a:lnTo>
                  <a:lnTo>
                    <a:pt x="598" y="264"/>
                  </a:lnTo>
                  <a:lnTo>
                    <a:pt x="612" y="264"/>
                  </a:lnTo>
                  <a:lnTo>
                    <a:pt x="619" y="264"/>
                  </a:lnTo>
                  <a:lnTo>
                    <a:pt x="633" y="264"/>
                  </a:lnTo>
                  <a:lnTo>
                    <a:pt x="654" y="264"/>
                  </a:lnTo>
                  <a:lnTo>
                    <a:pt x="662" y="264"/>
                  </a:lnTo>
                  <a:lnTo>
                    <a:pt x="676" y="264"/>
                  </a:lnTo>
                  <a:lnTo>
                    <a:pt x="676" y="280"/>
                  </a:lnTo>
                  <a:lnTo>
                    <a:pt x="683" y="280"/>
                  </a:lnTo>
                  <a:lnTo>
                    <a:pt x="697" y="280"/>
                  </a:lnTo>
                  <a:lnTo>
                    <a:pt x="704" y="280"/>
                  </a:lnTo>
                  <a:lnTo>
                    <a:pt x="740" y="280"/>
                  </a:lnTo>
                  <a:lnTo>
                    <a:pt x="740" y="296"/>
                  </a:lnTo>
                  <a:lnTo>
                    <a:pt x="740" y="312"/>
                  </a:lnTo>
                  <a:lnTo>
                    <a:pt x="747" y="312"/>
                  </a:lnTo>
                  <a:lnTo>
                    <a:pt x="761" y="312"/>
                  </a:lnTo>
                  <a:lnTo>
                    <a:pt x="761" y="328"/>
                  </a:lnTo>
                  <a:lnTo>
                    <a:pt x="768" y="328"/>
                  </a:lnTo>
                  <a:lnTo>
                    <a:pt x="768" y="344"/>
                  </a:lnTo>
                  <a:lnTo>
                    <a:pt x="804" y="344"/>
                  </a:lnTo>
                  <a:lnTo>
                    <a:pt x="825" y="344"/>
                  </a:lnTo>
                  <a:lnTo>
                    <a:pt x="825" y="360"/>
                  </a:lnTo>
                  <a:lnTo>
                    <a:pt x="832" y="360"/>
                  </a:lnTo>
                  <a:lnTo>
                    <a:pt x="846" y="360"/>
                  </a:lnTo>
                  <a:lnTo>
                    <a:pt x="854" y="360"/>
                  </a:lnTo>
                  <a:lnTo>
                    <a:pt x="854" y="376"/>
                  </a:lnTo>
                  <a:lnTo>
                    <a:pt x="868" y="376"/>
                  </a:lnTo>
                  <a:lnTo>
                    <a:pt x="889" y="376"/>
                  </a:lnTo>
                  <a:lnTo>
                    <a:pt x="903" y="376"/>
                  </a:lnTo>
                  <a:lnTo>
                    <a:pt x="910" y="376"/>
                  </a:lnTo>
                  <a:lnTo>
                    <a:pt x="925" y="376"/>
                  </a:lnTo>
                  <a:lnTo>
                    <a:pt x="925" y="400"/>
                  </a:lnTo>
                  <a:lnTo>
                    <a:pt x="925" y="416"/>
                  </a:lnTo>
                  <a:lnTo>
                    <a:pt x="932" y="416"/>
                  </a:lnTo>
                  <a:lnTo>
                    <a:pt x="946" y="416"/>
                  </a:lnTo>
                  <a:lnTo>
                    <a:pt x="953" y="416"/>
                  </a:lnTo>
                  <a:lnTo>
                    <a:pt x="974" y="416"/>
                  </a:lnTo>
                  <a:lnTo>
                    <a:pt x="989" y="416"/>
                  </a:lnTo>
                  <a:lnTo>
                    <a:pt x="1010" y="416"/>
                  </a:lnTo>
                  <a:lnTo>
                    <a:pt x="1010" y="432"/>
                  </a:lnTo>
                  <a:lnTo>
                    <a:pt x="1017" y="432"/>
                  </a:lnTo>
                  <a:lnTo>
                    <a:pt x="1031" y="432"/>
                  </a:lnTo>
                  <a:lnTo>
                    <a:pt x="1060" y="432"/>
                  </a:lnTo>
                  <a:lnTo>
                    <a:pt x="1074" y="432"/>
                  </a:lnTo>
                  <a:lnTo>
                    <a:pt x="1081" y="432"/>
                  </a:lnTo>
                  <a:lnTo>
                    <a:pt x="1095" y="432"/>
                  </a:lnTo>
                  <a:lnTo>
                    <a:pt x="1102" y="432"/>
                  </a:lnTo>
                  <a:lnTo>
                    <a:pt x="1117" y="432"/>
                  </a:lnTo>
                  <a:lnTo>
                    <a:pt x="1138" y="432"/>
                  </a:lnTo>
                  <a:lnTo>
                    <a:pt x="1138" y="448"/>
                  </a:lnTo>
                  <a:lnTo>
                    <a:pt x="1159" y="448"/>
                  </a:lnTo>
                  <a:lnTo>
                    <a:pt x="1166" y="448"/>
                  </a:lnTo>
                  <a:lnTo>
                    <a:pt x="1181" y="448"/>
                  </a:lnTo>
                  <a:lnTo>
                    <a:pt x="1181" y="464"/>
                  </a:lnTo>
                  <a:lnTo>
                    <a:pt x="1202" y="464"/>
                  </a:lnTo>
                  <a:lnTo>
                    <a:pt x="1230" y="464"/>
                  </a:lnTo>
                  <a:lnTo>
                    <a:pt x="1245" y="464"/>
                  </a:lnTo>
                  <a:lnTo>
                    <a:pt x="1245" y="480"/>
                  </a:lnTo>
                  <a:lnTo>
                    <a:pt x="1252" y="480"/>
                  </a:lnTo>
                  <a:lnTo>
                    <a:pt x="1266" y="480"/>
                  </a:lnTo>
                  <a:lnTo>
                    <a:pt x="1266" y="496"/>
                  </a:lnTo>
                  <a:lnTo>
                    <a:pt x="1273" y="496"/>
                  </a:lnTo>
                  <a:lnTo>
                    <a:pt x="1287" y="496"/>
                  </a:lnTo>
                  <a:lnTo>
                    <a:pt x="1294" y="496"/>
                  </a:lnTo>
                  <a:lnTo>
                    <a:pt x="1309" y="496"/>
                  </a:lnTo>
                  <a:lnTo>
                    <a:pt x="1309" y="512"/>
                  </a:lnTo>
                  <a:lnTo>
                    <a:pt x="1330" y="512"/>
                  </a:lnTo>
                  <a:lnTo>
                    <a:pt x="1351" y="512"/>
                  </a:lnTo>
                  <a:lnTo>
                    <a:pt x="1351" y="528"/>
                  </a:lnTo>
                  <a:lnTo>
                    <a:pt x="1358" y="528"/>
                  </a:lnTo>
                  <a:lnTo>
                    <a:pt x="1358" y="544"/>
                  </a:lnTo>
                  <a:lnTo>
                    <a:pt x="1373" y="544"/>
                  </a:lnTo>
                  <a:lnTo>
                    <a:pt x="1415" y="544"/>
                  </a:lnTo>
                  <a:lnTo>
                    <a:pt x="1437" y="544"/>
                  </a:lnTo>
                  <a:lnTo>
                    <a:pt x="1444" y="544"/>
                  </a:lnTo>
                  <a:lnTo>
                    <a:pt x="1444" y="560"/>
                  </a:lnTo>
                  <a:lnTo>
                    <a:pt x="1458" y="560"/>
                  </a:lnTo>
                  <a:lnTo>
                    <a:pt x="1458" y="576"/>
                  </a:lnTo>
                  <a:lnTo>
                    <a:pt x="1465" y="576"/>
                  </a:lnTo>
                  <a:lnTo>
                    <a:pt x="1479" y="576"/>
                  </a:lnTo>
                  <a:lnTo>
                    <a:pt x="1486" y="576"/>
                  </a:lnTo>
                  <a:lnTo>
                    <a:pt x="1522" y="576"/>
                  </a:lnTo>
                  <a:lnTo>
                    <a:pt x="1522" y="592"/>
                  </a:lnTo>
                  <a:lnTo>
                    <a:pt x="1529" y="592"/>
                  </a:lnTo>
                  <a:lnTo>
                    <a:pt x="1550" y="592"/>
                  </a:lnTo>
                  <a:lnTo>
                    <a:pt x="1550" y="608"/>
                  </a:lnTo>
                  <a:lnTo>
                    <a:pt x="1565" y="608"/>
                  </a:lnTo>
                  <a:lnTo>
                    <a:pt x="1565" y="640"/>
                  </a:lnTo>
                  <a:lnTo>
                    <a:pt x="1586" y="640"/>
                  </a:lnTo>
                  <a:lnTo>
                    <a:pt x="1607" y="640"/>
                  </a:lnTo>
                  <a:lnTo>
                    <a:pt x="1607" y="656"/>
                  </a:lnTo>
                  <a:lnTo>
                    <a:pt x="1629" y="656"/>
                  </a:lnTo>
                  <a:lnTo>
                    <a:pt x="1629" y="672"/>
                  </a:lnTo>
                  <a:lnTo>
                    <a:pt x="1636" y="672"/>
                  </a:lnTo>
                  <a:lnTo>
                    <a:pt x="1657" y="672"/>
                  </a:lnTo>
                  <a:lnTo>
                    <a:pt x="1671" y="672"/>
                  </a:lnTo>
                  <a:lnTo>
                    <a:pt x="1693" y="672"/>
                  </a:lnTo>
                  <a:lnTo>
                    <a:pt x="1700" y="672"/>
                  </a:lnTo>
                  <a:lnTo>
                    <a:pt x="1714" y="672"/>
                  </a:lnTo>
                  <a:lnTo>
                    <a:pt x="1721" y="672"/>
                  </a:lnTo>
                  <a:lnTo>
                    <a:pt x="1735" y="672"/>
                  </a:lnTo>
                  <a:lnTo>
                    <a:pt x="1742" y="672"/>
                  </a:lnTo>
                  <a:lnTo>
                    <a:pt x="1742" y="688"/>
                  </a:lnTo>
                  <a:lnTo>
                    <a:pt x="1778" y="688"/>
                  </a:lnTo>
                  <a:lnTo>
                    <a:pt x="1799" y="688"/>
                  </a:lnTo>
                  <a:lnTo>
                    <a:pt x="1806" y="688"/>
                  </a:lnTo>
                  <a:lnTo>
                    <a:pt x="1821" y="688"/>
                  </a:lnTo>
                  <a:lnTo>
                    <a:pt x="1828" y="688"/>
                  </a:lnTo>
                  <a:lnTo>
                    <a:pt x="1828" y="704"/>
                  </a:lnTo>
                  <a:lnTo>
                    <a:pt x="1842" y="704"/>
                  </a:lnTo>
                  <a:lnTo>
                    <a:pt x="1885" y="704"/>
                  </a:lnTo>
                  <a:lnTo>
                    <a:pt x="1885" y="728"/>
                  </a:lnTo>
                  <a:lnTo>
                    <a:pt x="1906" y="728"/>
                  </a:lnTo>
                  <a:lnTo>
                    <a:pt x="1913" y="728"/>
                  </a:lnTo>
                  <a:lnTo>
                    <a:pt x="1913" y="744"/>
                  </a:lnTo>
                  <a:lnTo>
                    <a:pt x="1927" y="744"/>
                  </a:lnTo>
                  <a:lnTo>
                    <a:pt x="1927" y="760"/>
                  </a:lnTo>
                  <a:lnTo>
                    <a:pt x="1927" y="776"/>
                  </a:lnTo>
                  <a:lnTo>
                    <a:pt x="1927" y="792"/>
                  </a:lnTo>
                  <a:lnTo>
                    <a:pt x="1998" y="792"/>
                  </a:lnTo>
                  <a:lnTo>
                    <a:pt x="1998" y="824"/>
                  </a:lnTo>
                  <a:lnTo>
                    <a:pt x="2041" y="824"/>
                  </a:lnTo>
                  <a:lnTo>
                    <a:pt x="2119" y="824"/>
                  </a:lnTo>
                  <a:lnTo>
                    <a:pt x="2126" y="824"/>
                  </a:lnTo>
                  <a:lnTo>
                    <a:pt x="2126" y="840"/>
                  </a:lnTo>
                  <a:lnTo>
                    <a:pt x="2162" y="840"/>
                  </a:lnTo>
                  <a:lnTo>
                    <a:pt x="2162" y="856"/>
                  </a:lnTo>
                  <a:lnTo>
                    <a:pt x="2183" y="856"/>
                  </a:lnTo>
                  <a:lnTo>
                    <a:pt x="2247" y="856"/>
                  </a:lnTo>
                  <a:lnTo>
                    <a:pt x="2247" y="888"/>
                  </a:lnTo>
                  <a:lnTo>
                    <a:pt x="2262" y="888"/>
                  </a:lnTo>
                  <a:lnTo>
                    <a:pt x="2262" y="904"/>
                  </a:lnTo>
                  <a:lnTo>
                    <a:pt x="2283" y="904"/>
                  </a:lnTo>
                  <a:lnTo>
                    <a:pt x="2304" y="904"/>
                  </a:lnTo>
                  <a:lnTo>
                    <a:pt x="2311" y="904"/>
                  </a:lnTo>
                  <a:lnTo>
                    <a:pt x="2311" y="920"/>
                  </a:lnTo>
                  <a:lnTo>
                    <a:pt x="2311" y="936"/>
                  </a:lnTo>
                  <a:lnTo>
                    <a:pt x="2347" y="936"/>
                  </a:lnTo>
                  <a:lnTo>
                    <a:pt x="2354" y="936"/>
                  </a:lnTo>
                  <a:lnTo>
                    <a:pt x="2354" y="968"/>
                  </a:lnTo>
                  <a:lnTo>
                    <a:pt x="2368" y="968"/>
                  </a:lnTo>
                  <a:lnTo>
                    <a:pt x="2368" y="984"/>
                  </a:lnTo>
                  <a:lnTo>
                    <a:pt x="2375" y="984"/>
                  </a:lnTo>
                  <a:lnTo>
                    <a:pt x="2375" y="1016"/>
                  </a:lnTo>
                  <a:lnTo>
                    <a:pt x="2397" y="1016"/>
                  </a:lnTo>
                  <a:lnTo>
                    <a:pt x="2411" y="1016"/>
                  </a:lnTo>
                  <a:lnTo>
                    <a:pt x="2411" y="1032"/>
                  </a:lnTo>
                  <a:lnTo>
                    <a:pt x="2432" y="1032"/>
                  </a:lnTo>
                  <a:lnTo>
                    <a:pt x="2454" y="1032"/>
                  </a:lnTo>
                  <a:lnTo>
                    <a:pt x="2454" y="1056"/>
                  </a:lnTo>
                  <a:lnTo>
                    <a:pt x="2560" y="1056"/>
                  </a:lnTo>
                  <a:lnTo>
                    <a:pt x="2582" y="1056"/>
                  </a:lnTo>
                  <a:lnTo>
                    <a:pt x="2589" y="1056"/>
                  </a:lnTo>
                  <a:lnTo>
                    <a:pt x="2624" y="1056"/>
                  </a:lnTo>
                </a:path>
              </a:pathLst>
            </a:custGeom>
            <a:noFill/>
            <a:ln w="22225">
              <a:solidFill>
                <a:srgbClr val="FF0000"/>
              </a:solidFill>
              <a:prstDash val="solid"/>
              <a:round/>
              <a:headEnd/>
              <a:tailEnd/>
            </a:ln>
          </p:spPr>
          <p:txBody>
            <a:bodyPr/>
            <a:lstStyle/>
            <a:p>
              <a:pPr>
                <a:defRPr/>
              </a:pPr>
              <a:endParaRPr lang="en-US">
                <a:latin typeface="Arial" charset="0"/>
              </a:endParaRPr>
            </a:p>
          </p:txBody>
        </p:sp>
        <p:sp>
          <p:nvSpPr>
            <p:cNvPr id="376838" name="Freeform 6"/>
            <p:cNvSpPr>
              <a:spLocks/>
            </p:cNvSpPr>
            <p:nvPr/>
          </p:nvSpPr>
          <p:spPr bwMode="auto">
            <a:xfrm>
              <a:off x="1705" y="1226"/>
              <a:ext cx="2426" cy="1383"/>
            </a:xfrm>
            <a:custGeom>
              <a:avLst/>
              <a:gdLst/>
              <a:ahLst/>
              <a:cxnLst>
                <a:cxn ang="0">
                  <a:pos x="21" y="16"/>
                </a:cxn>
                <a:cxn ang="0">
                  <a:pos x="57" y="32"/>
                </a:cxn>
                <a:cxn ang="0">
                  <a:pos x="85" y="56"/>
                </a:cxn>
                <a:cxn ang="0">
                  <a:pos x="107" y="88"/>
                </a:cxn>
                <a:cxn ang="0">
                  <a:pos x="142" y="104"/>
                </a:cxn>
                <a:cxn ang="0">
                  <a:pos x="213" y="104"/>
                </a:cxn>
                <a:cxn ang="0">
                  <a:pos x="249" y="120"/>
                </a:cxn>
                <a:cxn ang="0">
                  <a:pos x="277" y="136"/>
                </a:cxn>
                <a:cxn ang="0">
                  <a:pos x="313" y="152"/>
                </a:cxn>
                <a:cxn ang="0">
                  <a:pos x="356" y="168"/>
                </a:cxn>
                <a:cxn ang="0">
                  <a:pos x="377" y="200"/>
                </a:cxn>
                <a:cxn ang="0">
                  <a:pos x="406" y="216"/>
                </a:cxn>
                <a:cxn ang="0">
                  <a:pos x="448" y="232"/>
                </a:cxn>
                <a:cxn ang="0">
                  <a:pos x="470" y="264"/>
                </a:cxn>
                <a:cxn ang="0">
                  <a:pos x="491" y="296"/>
                </a:cxn>
                <a:cxn ang="0">
                  <a:pos x="512" y="328"/>
                </a:cxn>
                <a:cxn ang="0">
                  <a:pos x="555" y="344"/>
                </a:cxn>
                <a:cxn ang="0">
                  <a:pos x="598" y="360"/>
                </a:cxn>
                <a:cxn ang="0">
                  <a:pos x="619" y="400"/>
                </a:cxn>
                <a:cxn ang="0">
                  <a:pos x="662" y="416"/>
                </a:cxn>
                <a:cxn ang="0">
                  <a:pos x="676" y="464"/>
                </a:cxn>
                <a:cxn ang="0">
                  <a:pos x="704" y="480"/>
                </a:cxn>
                <a:cxn ang="0">
                  <a:pos x="761" y="496"/>
                </a:cxn>
                <a:cxn ang="0">
                  <a:pos x="825" y="512"/>
                </a:cxn>
                <a:cxn ang="0">
                  <a:pos x="854" y="528"/>
                </a:cxn>
                <a:cxn ang="0">
                  <a:pos x="889" y="560"/>
                </a:cxn>
                <a:cxn ang="0">
                  <a:pos x="910" y="592"/>
                </a:cxn>
                <a:cxn ang="0">
                  <a:pos x="946" y="608"/>
                </a:cxn>
                <a:cxn ang="0">
                  <a:pos x="974" y="640"/>
                </a:cxn>
                <a:cxn ang="0">
                  <a:pos x="1017" y="656"/>
                </a:cxn>
                <a:cxn ang="0">
                  <a:pos x="1074" y="672"/>
                </a:cxn>
                <a:cxn ang="0">
                  <a:pos x="1095" y="704"/>
                </a:cxn>
                <a:cxn ang="0">
                  <a:pos x="1138" y="728"/>
                </a:cxn>
                <a:cxn ang="0">
                  <a:pos x="1181" y="744"/>
                </a:cxn>
                <a:cxn ang="0">
                  <a:pos x="1230" y="776"/>
                </a:cxn>
                <a:cxn ang="0">
                  <a:pos x="1266" y="792"/>
                </a:cxn>
                <a:cxn ang="0">
                  <a:pos x="1294" y="808"/>
                </a:cxn>
                <a:cxn ang="0">
                  <a:pos x="1351" y="824"/>
                </a:cxn>
                <a:cxn ang="0">
                  <a:pos x="1373" y="856"/>
                </a:cxn>
                <a:cxn ang="0">
                  <a:pos x="1437" y="888"/>
                </a:cxn>
                <a:cxn ang="0">
                  <a:pos x="1465" y="904"/>
                </a:cxn>
                <a:cxn ang="0">
                  <a:pos x="1486" y="936"/>
                </a:cxn>
                <a:cxn ang="0">
                  <a:pos x="1550" y="952"/>
                </a:cxn>
                <a:cxn ang="0">
                  <a:pos x="1607" y="968"/>
                </a:cxn>
                <a:cxn ang="0">
                  <a:pos x="1636" y="1000"/>
                </a:cxn>
                <a:cxn ang="0">
                  <a:pos x="1693" y="1016"/>
                </a:cxn>
                <a:cxn ang="0">
                  <a:pos x="1721" y="1032"/>
                </a:cxn>
                <a:cxn ang="0">
                  <a:pos x="1742" y="1072"/>
                </a:cxn>
                <a:cxn ang="0">
                  <a:pos x="1806" y="1088"/>
                </a:cxn>
                <a:cxn ang="0">
                  <a:pos x="1828" y="1120"/>
                </a:cxn>
                <a:cxn ang="0">
                  <a:pos x="1906" y="1136"/>
                </a:cxn>
                <a:cxn ang="0">
                  <a:pos x="1998" y="1152"/>
                </a:cxn>
                <a:cxn ang="0">
                  <a:pos x="2119" y="1184"/>
                </a:cxn>
                <a:cxn ang="0">
                  <a:pos x="2183" y="1200"/>
                </a:cxn>
                <a:cxn ang="0">
                  <a:pos x="2283" y="1216"/>
                </a:cxn>
                <a:cxn ang="0">
                  <a:pos x="2311" y="1264"/>
                </a:cxn>
                <a:cxn ang="0">
                  <a:pos x="2368" y="1280"/>
                </a:cxn>
                <a:cxn ang="0">
                  <a:pos x="2411" y="1312"/>
                </a:cxn>
                <a:cxn ang="0">
                  <a:pos x="2560" y="1360"/>
                </a:cxn>
                <a:cxn ang="0">
                  <a:pos x="2589" y="1432"/>
                </a:cxn>
              </a:cxnLst>
              <a:rect l="0" t="0" r="r" b="b"/>
              <a:pathLst>
                <a:path w="2624" h="1496">
                  <a:moveTo>
                    <a:pt x="0" y="0"/>
                  </a:moveTo>
                  <a:lnTo>
                    <a:pt x="14" y="0"/>
                  </a:lnTo>
                  <a:lnTo>
                    <a:pt x="14" y="16"/>
                  </a:lnTo>
                  <a:lnTo>
                    <a:pt x="21" y="16"/>
                  </a:lnTo>
                  <a:lnTo>
                    <a:pt x="36" y="16"/>
                  </a:lnTo>
                  <a:lnTo>
                    <a:pt x="43" y="16"/>
                  </a:lnTo>
                  <a:lnTo>
                    <a:pt x="43" y="32"/>
                  </a:lnTo>
                  <a:lnTo>
                    <a:pt x="57" y="32"/>
                  </a:lnTo>
                  <a:lnTo>
                    <a:pt x="64" y="32"/>
                  </a:lnTo>
                  <a:lnTo>
                    <a:pt x="64" y="56"/>
                  </a:lnTo>
                  <a:lnTo>
                    <a:pt x="78" y="56"/>
                  </a:lnTo>
                  <a:lnTo>
                    <a:pt x="85" y="56"/>
                  </a:lnTo>
                  <a:lnTo>
                    <a:pt x="85" y="72"/>
                  </a:lnTo>
                  <a:lnTo>
                    <a:pt x="100" y="72"/>
                  </a:lnTo>
                  <a:lnTo>
                    <a:pt x="107" y="72"/>
                  </a:lnTo>
                  <a:lnTo>
                    <a:pt x="107" y="88"/>
                  </a:lnTo>
                  <a:lnTo>
                    <a:pt x="121" y="88"/>
                  </a:lnTo>
                  <a:lnTo>
                    <a:pt x="128" y="88"/>
                  </a:lnTo>
                  <a:lnTo>
                    <a:pt x="128" y="104"/>
                  </a:lnTo>
                  <a:lnTo>
                    <a:pt x="142" y="104"/>
                  </a:lnTo>
                  <a:lnTo>
                    <a:pt x="171" y="104"/>
                  </a:lnTo>
                  <a:lnTo>
                    <a:pt x="192" y="104"/>
                  </a:lnTo>
                  <a:lnTo>
                    <a:pt x="206" y="104"/>
                  </a:lnTo>
                  <a:lnTo>
                    <a:pt x="213" y="104"/>
                  </a:lnTo>
                  <a:lnTo>
                    <a:pt x="213" y="120"/>
                  </a:lnTo>
                  <a:lnTo>
                    <a:pt x="228" y="120"/>
                  </a:lnTo>
                  <a:lnTo>
                    <a:pt x="235" y="120"/>
                  </a:lnTo>
                  <a:lnTo>
                    <a:pt x="249" y="120"/>
                  </a:lnTo>
                  <a:lnTo>
                    <a:pt x="256" y="120"/>
                  </a:lnTo>
                  <a:lnTo>
                    <a:pt x="256" y="136"/>
                  </a:lnTo>
                  <a:lnTo>
                    <a:pt x="270" y="136"/>
                  </a:lnTo>
                  <a:lnTo>
                    <a:pt x="277" y="136"/>
                  </a:lnTo>
                  <a:lnTo>
                    <a:pt x="292" y="136"/>
                  </a:lnTo>
                  <a:lnTo>
                    <a:pt x="292" y="152"/>
                  </a:lnTo>
                  <a:lnTo>
                    <a:pt x="299" y="152"/>
                  </a:lnTo>
                  <a:lnTo>
                    <a:pt x="313" y="152"/>
                  </a:lnTo>
                  <a:lnTo>
                    <a:pt x="313" y="168"/>
                  </a:lnTo>
                  <a:lnTo>
                    <a:pt x="320" y="168"/>
                  </a:lnTo>
                  <a:lnTo>
                    <a:pt x="341" y="168"/>
                  </a:lnTo>
                  <a:lnTo>
                    <a:pt x="356" y="168"/>
                  </a:lnTo>
                  <a:lnTo>
                    <a:pt x="356" y="184"/>
                  </a:lnTo>
                  <a:lnTo>
                    <a:pt x="363" y="184"/>
                  </a:lnTo>
                  <a:lnTo>
                    <a:pt x="377" y="184"/>
                  </a:lnTo>
                  <a:lnTo>
                    <a:pt x="377" y="200"/>
                  </a:lnTo>
                  <a:lnTo>
                    <a:pt x="384" y="200"/>
                  </a:lnTo>
                  <a:lnTo>
                    <a:pt x="398" y="200"/>
                  </a:lnTo>
                  <a:lnTo>
                    <a:pt x="398" y="216"/>
                  </a:lnTo>
                  <a:lnTo>
                    <a:pt x="406" y="216"/>
                  </a:lnTo>
                  <a:lnTo>
                    <a:pt x="427" y="216"/>
                  </a:lnTo>
                  <a:lnTo>
                    <a:pt x="427" y="232"/>
                  </a:lnTo>
                  <a:lnTo>
                    <a:pt x="441" y="232"/>
                  </a:lnTo>
                  <a:lnTo>
                    <a:pt x="448" y="232"/>
                  </a:lnTo>
                  <a:lnTo>
                    <a:pt x="448" y="248"/>
                  </a:lnTo>
                  <a:lnTo>
                    <a:pt x="462" y="248"/>
                  </a:lnTo>
                  <a:lnTo>
                    <a:pt x="462" y="264"/>
                  </a:lnTo>
                  <a:lnTo>
                    <a:pt x="470" y="264"/>
                  </a:lnTo>
                  <a:lnTo>
                    <a:pt x="470" y="280"/>
                  </a:lnTo>
                  <a:lnTo>
                    <a:pt x="484" y="280"/>
                  </a:lnTo>
                  <a:lnTo>
                    <a:pt x="484" y="296"/>
                  </a:lnTo>
                  <a:lnTo>
                    <a:pt x="491" y="296"/>
                  </a:lnTo>
                  <a:lnTo>
                    <a:pt x="491" y="312"/>
                  </a:lnTo>
                  <a:lnTo>
                    <a:pt x="505" y="312"/>
                  </a:lnTo>
                  <a:lnTo>
                    <a:pt x="512" y="312"/>
                  </a:lnTo>
                  <a:lnTo>
                    <a:pt x="512" y="328"/>
                  </a:lnTo>
                  <a:lnTo>
                    <a:pt x="526" y="328"/>
                  </a:lnTo>
                  <a:lnTo>
                    <a:pt x="526" y="344"/>
                  </a:lnTo>
                  <a:lnTo>
                    <a:pt x="534" y="344"/>
                  </a:lnTo>
                  <a:lnTo>
                    <a:pt x="555" y="344"/>
                  </a:lnTo>
                  <a:lnTo>
                    <a:pt x="576" y="344"/>
                  </a:lnTo>
                  <a:lnTo>
                    <a:pt x="590" y="344"/>
                  </a:lnTo>
                  <a:lnTo>
                    <a:pt x="598" y="344"/>
                  </a:lnTo>
                  <a:lnTo>
                    <a:pt x="598" y="360"/>
                  </a:lnTo>
                  <a:lnTo>
                    <a:pt x="612" y="360"/>
                  </a:lnTo>
                  <a:lnTo>
                    <a:pt x="612" y="376"/>
                  </a:lnTo>
                  <a:lnTo>
                    <a:pt x="619" y="376"/>
                  </a:lnTo>
                  <a:lnTo>
                    <a:pt x="619" y="400"/>
                  </a:lnTo>
                  <a:lnTo>
                    <a:pt x="633" y="400"/>
                  </a:lnTo>
                  <a:lnTo>
                    <a:pt x="633" y="416"/>
                  </a:lnTo>
                  <a:lnTo>
                    <a:pt x="654" y="416"/>
                  </a:lnTo>
                  <a:lnTo>
                    <a:pt x="662" y="416"/>
                  </a:lnTo>
                  <a:lnTo>
                    <a:pt x="662" y="432"/>
                  </a:lnTo>
                  <a:lnTo>
                    <a:pt x="662" y="448"/>
                  </a:lnTo>
                  <a:lnTo>
                    <a:pt x="676" y="448"/>
                  </a:lnTo>
                  <a:lnTo>
                    <a:pt x="676" y="464"/>
                  </a:lnTo>
                  <a:lnTo>
                    <a:pt x="683" y="464"/>
                  </a:lnTo>
                  <a:lnTo>
                    <a:pt x="697" y="464"/>
                  </a:lnTo>
                  <a:lnTo>
                    <a:pt x="704" y="464"/>
                  </a:lnTo>
                  <a:lnTo>
                    <a:pt x="704" y="480"/>
                  </a:lnTo>
                  <a:lnTo>
                    <a:pt x="740" y="480"/>
                  </a:lnTo>
                  <a:lnTo>
                    <a:pt x="747" y="480"/>
                  </a:lnTo>
                  <a:lnTo>
                    <a:pt x="747" y="496"/>
                  </a:lnTo>
                  <a:lnTo>
                    <a:pt x="761" y="496"/>
                  </a:lnTo>
                  <a:lnTo>
                    <a:pt x="768" y="496"/>
                  </a:lnTo>
                  <a:lnTo>
                    <a:pt x="804" y="496"/>
                  </a:lnTo>
                  <a:lnTo>
                    <a:pt x="804" y="512"/>
                  </a:lnTo>
                  <a:lnTo>
                    <a:pt x="825" y="512"/>
                  </a:lnTo>
                  <a:lnTo>
                    <a:pt x="832" y="512"/>
                  </a:lnTo>
                  <a:lnTo>
                    <a:pt x="846" y="512"/>
                  </a:lnTo>
                  <a:lnTo>
                    <a:pt x="846" y="528"/>
                  </a:lnTo>
                  <a:lnTo>
                    <a:pt x="854" y="528"/>
                  </a:lnTo>
                  <a:lnTo>
                    <a:pt x="854" y="544"/>
                  </a:lnTo>
                  <a:lnTo>
                    <a:pt x="868" y="544"/>
                  </a:lnTo>
                  <a:lnTo>
                    <a:pt x="889" y="544"/>
                  </a:lnTo>
                  <a:lnTo>
                    <a:pt x="889" y="560"/>
                  </a:lnTo>
                  <a:lnTo>
                    <a:pt x="889" y="576"/>
                  </a:lnTo>
                  <a:lnTo>
                    <a:pt x="903" y="576"/>
                  </a:lnTo>
                  <a:lnTo>
                    <a:pt x="910" y="576"/>
                  </a:lnTo>
                  <a:lnTo>
                    <a:pt x="910" y="592"/>
                  </a:lnTo>
                  <a:lnTo>
                    <a:pt x="925" y="592"/>
                  </a:lnTo>
                  <a:lnTo>
                    <a:pt x="932" y="592"/>
                  </a:lnTo>
                  <a:lnTo>
                    <a:pt x="932" y="608"/>
                  </a:lnTo>
                  <a:lnTo>
                    <a:pt x="946" y="608"/>
                  </a:lnTo>
                  <a:lnTo>
                    <a:pt x="946" y="624"/>
                  </a:lnTo>
                  <a:lnTo>
                    <a:pt x="953" y="624"/>
                  </a:lnTo>
                  <a:lnTo>
                    <a:pt x="974" y="624"/>
                  </a:lnTo>
                  <a:lnTo>
                    <a:pt x="974" y="640"/>
                  </a:lnTo>
                  <a:lnTo>
                    <a:pt x="989" y="640"/>
                  </a:lnTo>
                  <a:lnTo>
                    <a:pt x="989" y="656"/>
                  </a:lnTo>
                  <a:lnTo>
                    <a:pt x="1010" y="656"/>
                  </a:lnTo>
                  <a:lnTo>
                    <a:pt x="1017" y="656"/>
                  </a:lnTo>
                  <a:lnTo>
                    <a:pt x="1017" y="672"/>
                  </a:lnTo>
                  <a:lnTo>
                    <a:pt x="1031" y="672"/>
                  </a:lnTo>
                  <a:lnTo>
                    <a:pt x="1060" y="672"/>
                  </a:lnTo>
                  <a:lnTo>
                    <a:pt x="1074" y="672"/>
                  </a:lnTo>
                  <a:lnTo>
                    <a:pt x="1074" y="688"/>
                  </a:lnTo>
                  <a:lnTo>
                    <a:pt x="1081" y="688"/>
                  </a:lnTo>
                  <a:lnTo>
                    <a:pt x="1095" y="688"/>
                  </a:lnTo>
                  <a:lnTo>
                    <a:pt x="1095" y="704"/>
                  </a:lnTo>
                  <a:lnTo>
                    <a:pt x="1102" y="704"/>
                  </a:lnTo>
                  <a:lnTo>
                    <a:pt x="1102" y="728"/>
                  </a:lnTo>
                  <a:lnTo>
                    <a:pt x="1117" y="728"/>
                  </a:lnTo>
                  <a:lnTo>
                    <a:pt x="1138" y="728"/>
                  </a:lnTo>
                  <a:lnTo>
                    <a:pt x="1159" y="728"/>
                  </a:lnTo>
                  <a:lnTo>
                    <a:pt x="1159" y="744"/>
                  </a:lnTo>
                  <a:lnTo>
                    <a:pt x="1166" y="744"/>
                  </a:lnTo>
                  <a:lnTo>
                    <a:pt x="1181" y="744"/>
                  </a:lnTo>
                  <a:lnTo>
                    <a:pt x="1181" y="760"/>
                  </a:lnTo>
                  <a:lnTo>
                    <a:pt x="1202" y="760"/>
                  </a:lnTo>
                  <a:lnTo>
                    <a:pt x="1230" y="760"/>
                  </a:lnTo>
                  <a:lnTo>
                    <a:pt x="1230" y="776"/>
                  </a:lnTo>
                  <a:lnTo>
                    <a:pt x="1245" y="776"/>
                  </a:lnTo>
                  <a:lnTo>
                    <a:pt x="1252" y="776"/>
                  </a:lnTo>
                  <a:lnTo>
                    <a:pt x="1252" y="792"/>
                  </a:lnTo>
                  <a:lnTo>
                    <a:pt x="1266" y="792"/>
                  </a:lnTo>
                  <a:lnTo>
                    <a:pt x="1273" y="792"/>
                  </a:lnTo>
                  <a:lnTo>
                    <a:pt x="1273" y="808"/>
                  </a:lnTo>
                  <a:lnTo>
                    <a:pt x="1287" y="808"/>
                  </a:lnTo>
                  <a:lnTo>
                    <a:pt x="1294" y="808"/>
                  </a:lnTo>
                  <a:lnTo>
                    <a:pt x="1309" y="808"/>
                  </a:lnTo>
                  <a:lnTo>
                    <a:pt x="1330" y="808"/>
                  </a:lnTo>
                  <a:lnTo>
                    <a:pt x="1330" y="824"/>
                  </a:lnTo>
                  <a:lnTo>
                    <a:pt x="1351" y="824"/>
                  </a:lnTo>
                  <a:lnTo>
                    <a:pt x="1351" y="840"/>
                  </a:lnTo>
                  <a:lnTo>
                    <a:pt x="1358" y="840"/>
                  </a:lnTo>
                  <a:lnTo>
                    <a:pt x="1358" y="856"/>
                  </a:lnTo>
                  <a:lnTo>
                    <a:pt x="1373" y="856"/>
                  </a:lnTo>
                  <a:lnTo>
                    <a:pt x="1415" y="856"/>
                  </a:lnTo>
                  <a:lnTo>
                    <a:pt x="1415" y="872"/>
                  </a:lnTo>
                  <a:lnTo>
                    <a:pt x="1415" y="888"/>
                  </a:lnTo>
                  <a:lnTo>
                    <a:pt x="1437" y="888"/>
                  </a:lnTo>
                  <a:lnTo>
                    <a:pt x="1444" y="888"/>
                  </a:lnTo>
                  <a:lnTo>
                    <a:pt x="1444" y="904"/>
                  </a:lnTo>
                  <a:lnTo>
                    <a:pt x="1458" y="904"/>
                  </a:lnTo>
                  <a:lnTo>
                    <a:pt x="1465" y="904"/>
                  </a:lnTo>
                  <a:lnTo>
                    <a:pt x="1465" y="920"/>
                  </a:lnTo>
                  <a:lnTo>
                    <a:pt x="1479" y="920"/>
                  </a:lnTo>
                  <a:lnTo>
                    <a:pt x="1486" y="920"/>
                  </a:lnTo>
                  <a:lnTo>
                    <a:pt x="1486" y="936"/>
                  </a:lnTo>
                  <a:lnTo>
                    <a:pt x="1522" y="936"/>
                  </a:lnTo>
                  <a:lnTo>
                    <a:pt x="1529" y="936"/>
                  </a:lnTo>
                  <a:lnTo>
                    <a:pt x="1529" y="952"/>
                  </a:lnTo>
                  <a:lnTo>
                    <a:pt x="1550" y="952"/>
                  </a:lnTo>
                  <a:lnTo>
                    <a:pt x="1565" y="952"/>
                  </a:lnTo>
                  <a:lnTo>
                    <a:pt x="1586" y="952"/>
                  </a:lnTo>
                  <a:lnTo>
                    <a:pt x="1607" y="952"/>
                  </a:lnTo>
                  <a:lnTo>
                    <a:pt x="1607" y="968"/>
                  </a:lnTo>
                  <a:lnTo>
                    <a:pt x="1629" y="968"/>
                  </a:lnTo>
                  <a:lnTo>
                    <a:pt x="1629" y="984"/>
                  </a:lnTo>
                  <a:lnTo>
                    <a:pt x="1636" y="984"/>
                  </a:lnTo>
                  <a:lnTo>
                    <a:pt x="1636" y="1000"/>
                  </a:lnTo>
                  <a:lnTo>
                    <a:pt x="1657" y="1000"/>
                  </a:lnTo>
                  <a:lnTo>
                    <a:pt x="1671" y="1000"/>
                  </a:lnTo>
                  <a:lnTo>
                    <a:pt x="1671" y="1016"/>
                  </a:lnTo>
                  <a:lnTo>
                    <a:pt x="1693" y="1016"/>
                  </a:lnTo>
                  <a:lnTo>
                    <a:pt x="1693" y="1032"/>
                  </a:lnTo>
                  <a:lnTo>
                    <a:pt x="1700" y="1032"/>
                  </a:lnTo>
                  <a:lnTo>
                    <a:pt x="1714" y="1032"/>
                  </a:lnTo>
                  <a:lnTo>
                    <a:pt x="1721" y="1032"/>
                  </a:lnTo>
                  <a:lnTo>
                    <a:pt x="1721" y="1056"/>
                  </a:lnTo>
                  <a:lnTo>
                    <a:pt x="1735" y="1056"/>
                  </a:lnTo>
                  <a:lnTo>
                    <a:pt x="1735" y="1072"/>
                  </a:lnTo>
                  <a:lnTo>
                    <a:pt x="1742" y="1072"/>
                  </a:lnTo>
                  <a:lnTo>
                    <a:pt x="1778" y="1072"/>
                  </a:lnTo>
                  <a:lnTo>
                    <a:pt x="1778" y="1088"/>
                  </a:lnTo>
                  <a:lnTo>
                    <a:pt x="1799" y="1088"/>
                  </a:lnTo>
                  <a:lnTo>
                    <a:pt x="1806" y="1088"/>
                  </a:lnTo>
                  <a:lnTo>
                    <a:pt x="1806" y="1104"/>
                  </a:lnTo>
                  <a:lnTo>
                    <a:pt x="1821" y="1104"/>
                  </a:lnTo>
                  <a:lnTo>
                    <a:pt x="1821" y="1120"/>
                  </a:lnTo>
                  <a:lnTo>
                    <a:pt x="1828" y="1120"/>
                  </a:lnTo>
                  <a:lnTo>
                    <a:pt x="1842" y="1120"/>
                  </a:lnTo>
                  <a:lnTo>
                    <a:pt x="1842" y="1136"/>
                  </a:lnTo>
                  <a:lnTo>
                    <a:pt x="1885" y="1136"/>
                  </a:lnTo>
                  <a:lnTo>
                    <a:pt x="1906" y="1136"/>
                  </a:lnTo>
                  <a:lnTo>
                    <a:pt x="1913" y="1136"/>
                  </a:lnTo>
                  <a:lnTo>
                    <a:pt x="1913" y="1152"/>
                  </a:lnTo>
                  <a:lnTo>
                    <a:pt x="1927" y="1152"/>
                  </a:lnTo>
                  <a:lnTo>
                    <a:pt x="1998" y="1152"/>
                  </a:lnTo>
                  <a:lnTo>
                    <a:pt x="2041" y="1152"/>
                  </a:lnTo>
                  <a:lnTo>
                    <a:pt x="2041" y="1168"/>
                  </a:lnTo>
                  <a:lnTo>
                    <a:pt x="2119" y="1168"/>
                  </a:lnTo>
                  <a:lnTo>
                    <a:pt x="2119" y="1184"/>
                  </a:lnTo>
                  <a:lnTo>
                    <a:pt x="2126" y="1184"/>
                  </a:lnTo>
                  <a:lnTo>
                    <a:pt x="2126" y="1200"/>
                  </a:lnTo>
                  <a:lnTo>
                    <a:pt x="2162" y="1200"/>
                  </a:lnTo>
                  <a:lnTo>
                    <a:pt x="2183" y="1200"/>
                  </a:lnTo>
                  <a:lnTo>
                    <a:pt x="2183" y="1216"/>
                  </a:lnTo>
                  <a:lnTo>
                    <a:pt x="2247" y="1216"/>
                  </a:lnTo>
                  <a:lnTo>
                    <a:pt x="2262" y="1216"/>
                  </a:lnTo>
                  <a:lnTo>
                    <a:pt x="2283" y="1216"/>
                  </a:lnTo>
                  <a:lnTo>
                    <a:pt x="2283" y="1248"/>
                  </a:lnTo>
                  <a:lnTo>
                    <a:pt x="2304" y="1248"/>
                  </a:lnTo>
                  <a:lnTo>
                    <a:pt x="2304" y="1264"/>
                  </a:lnTo>
                  <a:lnTo>
                    <a:pt x="2311" y="1264"/>
                  </a:lnTo>
                  <a:lnTo>
                    <a:pt x="2347" y="1264"/>
                  </a:lnTo>
                  <a:lnTo>
                    <a:pt x="2347" y="1280"/>
                  </a:lnTo>
                  <a:lnTo>
                    <a:pt x="2354" y="1280"/>
                  </a:lnTo>
                  <a:lnTo>
                    <a:pt x="2368" y="1280"/>
                  </a:lnTo>
                  <a:lnTo>
                    <a:pt x="2375" y="1280"/>
                  </a:lnTo>
                  <a:lnTo>
                    <a:pt x="2397" y="1280"/>
                  </a:lnTo>
                  <a:lnTo>
                    <a:pt x="2397" y="1312"/>
                  </a:lnTo>
                  <a:lnTo>
                    <a:pt x="2411" y="1312"/>
                  </a:lnTo>
                  <a:lnTo>
                    <a:pt x="2432" y="1312"/>
                  </a:lnTo>
                  <a:lnTo>
                    <a:pt x="2432" y="1360"/>
                  </a:lnTo>
                  <a:lnTo>
                    <a:pt x="2454" y="1360"/>
                  </a:lnTo>
                  <a:lnTo>
                    <a:pt x="2560" y="1360"/>
                  </a:lnTo>
                  <a:lnTo>
                    <a:pt x="2560" y="1400"/>
                  </a:lnTo>
                  <a:lnTo>
                    <a:pt x="2582" y="1400"/>
                  </a:lnTo>
                  <a:lnTo>
                    <a:pt x="2582" y="1432"/>
                  </a:lnTo>
                  <a:lnTo>
                    <a:pt x="2589" y="1432"/>
                  </a:lnTo>
                  <a:lnTo>
                    <a:pt x="2589" y="1464"/>
                  </a:lnTo>
                  <a:lnTo>
                    <a:pt x="2624" y="1464"/>
                  </a:lnTo>
                  <a:lnTo>
                    <a:pt x="2624" y="1496"/>
                  </a:lnTo>
                </a:path>
              </a:pathLst>
            </a:custGeom>
            <a:noFill/>
            <a:ln w="22225">
              <a:solidFill>
                <a:srgbClr val="FFFF00"/>
              </a:solidFill>
              <a:prstDash val="solid"/>
              <a:round/>
              <a:headEnd/>
              <a:tailEnd/>
            </a:ln>
          </p:spPr>
          <p:txBody>
            <a:bodyPr/>
            <a:lstStyle/>
            <a:p>
              <a:pPr>
                <a:defRPr/>
              </a:pPr>
              <a:endParaRPr lang="en-US">
                <a:latin typeface="Arial" charset="0"/>
              </a:endParaRPr>
            </a:p>
          </p:txBody>
        </p:sp>
        <p:sp>
          <p:nvSpPr>
            <p:cNvPr id="30765" name="Rectangle 7"/>
            <p:cNvSpPr>
              <a:spLocks noChangeArrowheads="1"/>
            </p:cNvSpPr>
            <p:nvPr/>
          </p:nvSpPr>
          <p:spPr bwMode="auto">
            <a:xfrm rot="-5400000">
              <a:off x="894" y="2239"/>
              <a:ext cx="69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 Survival</a:t>
              </a:r>
            </a:p>
          </p:txBody>
        </p:sp>
        <p:sp>
          <p:nvSpPr>
            <p:cNvPr id="30766" name="Rectangle 8"/>
            <p:cNvSpPr>
              <a:spLocks noChangeArrowheads="1"/>
            </p:cNvSpPr>
            <p:nvPr/>
          </p:nvSpPr>
          <p:spPr bwMode="auto">
            <a:xfrm>
              <a:off x="3521" y="1708"/>
              <a:ext cx="73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Carvedilol</a:t>
              </a:r>
            </a:p>
          </p:txBody>
        </p:sp>
        <p:sp>
          <p:nvSpPr>
            <p:cNvPr id="30767" name="Rectangle 9"/>
            <p:cNvSpPr>
              <a:spLocks noChangeArrowheads="1"/>
            </p:cNvSpPr>
            <p:nvPr/>
          </p:nvSpPr>
          <p:spPr bwMode="auto">
            <a:xfrm>
              <a:off x="3049" y="2365"/>
              <a:ext cx="58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Placebo</a:t>
              </a:r>
            </a:p>
          </p:txBody>
        </p:sp>
        <p:grpSp>
          <p:nvGrpSpPr>
            <p:cNvPr id="30768" name="Group 10"/>
            <p:cNvGrpSpPr>
              <a:grpSpLocks/>
            </p:cNvGrpSpPr>
            <p:nvPr/>
          </p:nvGrpSpPr>
          <p:grpSpPr bwMode="auto">
            <a:xfrm>
              <a:off x="1679" y="3622"/>
              <a:ext cx="2498" cy="387"/>
              <a:chOff x="1728" y="3776"/>
              <a:chExt cx="2702" cy="419"/>
            </a:xfrm>
          </p:grpSpPr>
          <p:sp>
            <p:nvSpPr>
              <p:cNvPr id="30794" name="Rectangle 11"/>
              <p:cNvSpPr>
                <a:spLocks noChangeArrowheads="1"/>
              </p:cNvSpPr>
              <p:nvPr/>
            </p:nvSpPr>
            <p:spPr bwMode="auto">
              <a:xfrm>
                <a:off x="1728" y="3776"/>
                <a:ext cx="92"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0</a:t>
                </a:r>
              </a:p>
            </p:txBody>
          </p:sp>
          <p:sp>
            <p:nvSpPr>
              <p:cNvPr id="30795" name="Rectangle 12"/>
              <p:cNvSpPr>
                <a:spLocks noChangeArrowheads="1"/>
              </p:cNvSpPr>
              <p:nvPr/>
            </p:nvSpPr>
            <p:spPr bwMode="auto">
              <a:xfrm>
                <a:off x="2100" y="3776"/>
                <a:ext cx="92"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3</a:t>
                </a:r>
              </a:p>
            </p:txBody>
          </p:sp>
          <p:sp>
            <p:nvSpPr>
              <p:cNvPr id="30796" name="Rectangle 13"/>
              <p:cNvSpPr>
                <a:spLocks noChangeArrowheads="1"/>
              </p:cNvSpPr>
              <p:nvPr/>
            </p:nvSpPr>
            <p:spPr bwMode="auto">
              <a:xfrm>
                <a:off x="2445" y="3776"/>
                <a:ext cx="9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6</a:t>
                </a:r>
              </a:p>
            </p:txBody>
          </p:sp>
          <p:sp>
            <p:nvSpPr>
              <p:cNvPr id="30797" name="Rectangle 14"/>
              <p:cNvSpPr>
                <a:spLocks noChangeArrowheads="1"/>
              </p:cNvSpPr>
              <p:nvPr/>
            </p:nvSpPr>
            <p:spPr bwMode="auto">
              <a:xfrm>
                <a:off x="2812" y="3776"/>
                <a:ext cx="92"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9</a:t>
                </a:r>
              </a:p>
            </p:txBody>
          </p:sp>
          <p:sp>
            <p:nvSpPr>
              <p:cNvPr id="30798" name="Rectangle 15"/>
              <p:cNvSpPr>
                <a:spLocks noChangeArrowheads="1"/>
              </p:cNvSpPr>
              <p:nvPr/>
            </p:nvSpPr>
            <p:spPr bwMode="auto">
              <a:xfrm>
                <a:off x="3137" y="3776"/>
                <a:ext cx="183"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12</a:t>
                </a:r>
              </a:p>
            </p:txBody>
          </p:sp>
          <p:sp>
            <p:nvSpPr>
              <p:cNvPr id="30799" name="Rectangle 16"/>
              <p:cNvSpPr>
                <a:spLocks noChangeArrowheads="1"/>
              </p:cNvSpPr>
              <p:nvPr/>
            </p:nvSpPr>
            <p:spPr bwMode="auto">
              <a:xfrm>
                <a:off x="3506" y="3776"/>
                <a:ext cx="183"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15</a:t>
                </a:r>
              </a:p>
            </p:txBody>
          </p:sp>
          <p:sp>
            <p:nvSpPr>
              <p:cNvPr id="30800" name="Rectangle 17"/>
              <p:cNvSpPr>
                <a:spLocks noChangeArrowheads="1"/>
              </p:cNvSpPr>
              <p:nvPr/>
            </p:nvSpPr>
            <p:spPr bwMode="auto">
              <a:xfrm>
                <a:off x="3874" y="3776"/>
                <a:ext cx="18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18</a:t>
                </a:r>
              </a:p>
            </p:txBody>
          </p:sp>
          <p:sp>
            <p:nvSpPr>
              <p:cNvPr id="30801" name="Rectangle 18"/>
              <p:cNvSpPr>
                <a:spLocks noChangeArrowheads="1"/>
              </p:cNvSpPr>
              <p:nvPr/>
            </p:nvSpPr>
            <p:spPr bwMode="auto">
              <a:xfrm>
                <a:off x="4246" y="3776"/>
                <a:ext cx="18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21</a:t>
                </a:r>
              </a:p>
            </p:txBody>
          </p:sp>
          <p:sp>
            <p:nvSpPr>
              <p:cNvPr id="30802" name="Rectangle 19"/>
              <p:cNvSpPr>
                <a:spLocks noChangeArrowheads="1"/>
              </p:cNvSpPr>
              <p:nvPr/>
            </p:nvSpPr>
            <p:spPr bwMode="auto">
              <a:xfrm>
                <a:off x="2865" y="4016"/>
                <a:ext cx="585"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dirty="0">
                    <a:solidFill>
                      <a:srgbClr val="FFFFFF"/>
                    </a:solidFill>
                    <a:effectLst>
                      <a:outerShdw blurRad="38100" dist="38100" dir="2700000" algn="tl">
                        <a:srgbClr val="000000">
                          <a:alpha val="43137"/>
                        </a:srgbClr>
                      </a:outerShdw>
                    </a:effectLst>
                  </a:rPr>
                  <a:t>Months</a:t>
                </a:r>
              </a:p>
            </p:txBody>
          </p:sp>
        </p:grpSp>
        <p:grpSp>
          <p:nvGrpSpPr>
            <p:cNvPr id="30769" name="Group 20"/>
            <p:cNvGrpSpPr>
              <a:grpSpLocks/>
            </p:cNvGrpSpPr>
            <p:nvPr/>
          </p:nvGrpSpPr>
          <p:grpSpPr bwMode="auto">
            <a:xfrm>
              <a:off x="2040" y="3511"/>
              <a:ext cx="2019" cy="44"/>
              <a:chOff x="2119" y="3656"/>
              <a:chExt cx="2184" cy="48"/>
            </a:xfrm>
          </p:grpSpPr>
          <p:sp>
            <p:nvSpPr>
              <p:cNvPr id="376853" name="Line 21"/>
              <p:cNvSpPr>
                <a:spLocks noChangeShapeType="1"/>
              </p:cNvSpPr>
              <p:nvPr/>
            </p:nvSpPr>
            <p:spPr bwMode="auto">
              <a:xfrm flipV="1">
                <a:off x="2119" y="3656"/>
                <a:ext cx="1" cy="48"/>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54" name="Line 22"/>
              <p:cNvSpPr>
                <a:spLocks noChangeShapeType="1"/>
              </p:cNvSpPr>
              <p:nvPr/>
            </p:nvSpPr>
            <p:spPr bwMode="auto">
              <a:xfrm flipV="1">
                <a:off x="2482" y="3656"/>
                <a:ext cx="1" cy="48"/>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55" name="Line 23"/>
              <p:cNvSpPr>
                <a:spLocks noChangeShapeType="1"/>
              </p:cNvSpPr>
              <p:nvPr/>
            </p:nvSpPr>
            <p:spPr bwMode="auto">
              <a:xfrm flipV="1">
                <a:off x="2844" y="3656"/>
                <a:ext cx="0" cy="48"/>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56" name="Line 24"/>
              <p:cNvSpPr>
                <a:spLocks noChangeShapeType="1"/>
              </p:cNvSpPr>
              <p:nvPr/>
            </p:nvSpPr>
            <p:spPr bwMode="auto">
              <a:xfrm flipV="1">
                <a:off x="3207" y="3656"/>
                <a:ext cx="1" cy="48"/>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57" name="Line 25"/>
              <p:cNvSpPr>
                <a:spLocks noChangeShapeType="1"/>
              </p:cNvSpPr>
              <p:nvPr/>
            </p:nvSpPr>
            <p:spPr bwMode="auto">
              <a:xfrm flipV="1">
                <a:off x="3577" y="3656"/>
                <a:ext cx="0" cy="48"/>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58" name="Line 26"/>
              <p:cNvSpPr>
                <a:spLocks noChangeShapeType="1"/>
              </p:cNvSpPr>
              <p:nvPr/>
            </p:nvSpPr>
            <p:spPr bwMode="auto">
              <a:xfrm flipV="1">
                <a:off x="3939" y="3656"/>
                <a:ext cx="1" cy="48"/>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59" name="Line 27"/>
              <p:cNvSpPr>
                <a:spLocks noChangeShapeType="1"/>
              </p:cNvSpPr>
              <p:nvPr/>
            </p:nvSpPr>
            <p:spPr bwMode="auto">
              <a:xfrm flipV="1">
                <a:off x="4300" y="3656"/>
                <a:ext cx="1" cy="48"/>
              </a:xfrm>
              <a:prstGeom prst="line">
                <a:avLst/>
              </a:prstGeom>
              <a:noFill/>
              <a:ln w="12700">
                <a:solidFill>
                  <a:srgbClr val="FFFFFF"/>
                </a:solidFill>
                <a:round/>
                <a:headEnd/>
                <a:tailEnd/>
              </a:ln>
            </p:spPr>
            <p:txBody>
              <a:bodyPr/>
              <a:lstStyle/>
              <a:p>
                <a:pPr>
                  <a:defRPr/>
                </a:pPr>
                <a:endParaRPr lang="en-US">
                  <a:latin typeface="Arial" charset="0"/>
                </a:endParaRPr>
              </a:p>
            </p:txBody>
          </p:sp>
        </p:grpSp>
        <p:grpSp>
          <p:nvGrpSpPr>
            <p:cNvPr id="30770" name="Group 28"/>
            <p:cNvGrpSpPr>
              <a:grpSpLocks/>
            </p:cNvGrpSpPr>
            <p:nvPr/>
          </p:nvGrpSpPr>
          <p:grpSpPr bwMode="auto">
            <a:xfrm>
              <a:off x="1704" y="1684"/>
              <a:ext cx="40" cy="1406"/>
              <a:chOff x="1763" y="1680"/>
              <a:chExt cx="43" cy="1521"/>
            </a:xfrm>
          </p:grpSpPr>
          <p:sp>
            <p:nvSpPr>
              <p:cNvPr id="376861" name="Line 29"/>
              <p:cNvSpPr>
                <a:spLocks noChangeShapeType="1"/>
              </p:cNvSpPr>
              <p:nvPr/>
            </p:nvSpPr>
            <p:spPr bwMode="auto">
              <a:xfrm>
                <a:off x="1763" y="3200"/>
                <a:ext cx="43"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62" name="Line 30"/>
              <p:cNvSpPr>
                <a:spLocks noChangeShapeType="1"/>
              </p:cNvSpPr>
              <p:nvPr/>
            </p:nvSpPr>
            <p:spPr bwMode="auto">
              <a:xfrm>
                <a:off x="1763" y="2696"/>
                <a:ext cx="43"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63" name="Line 31"/>
              <p:cNvSpPr>
                <a:spLocks noChangeShapeType="1"/>
              </p:cNvSpPr>
              <p:nvPr/>
            </p:nvSpPr>
            <p:spPr bwMode="auto">
              <a:xfrm>
                <a:off x="1763" y="2192"/>
                <a:ext cx="43"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64" name="Line 32"/>
              <p:cNvSpPr>
                <a:spLocks noChangeShapeType="1"/>
              </p:cNvSpPr>
              <p:nvPr/>
            </p:nvSpPr>
            <p:spPr bwMode="auto">
              <a:xfrm>
                <a:off x="1763" y="1680"/>
                <a:ext cx="43" cy="1"/>
              </a:xfrm>
              <a:prstGeom prst="line">
                <a:avLst/>
              </a:prstGeom>
              <a:noFill/>
              <a:ln w="12700">
                <a:solidFill>
                  <a:srgbClr val="FFFFFF"/>
                </a:solidFill>
                <a:round/>
                <a:headEnd/>
                <a:tailEnd/>
              </a:ln>
            </p:spPr>
            <p:txBody>
              <a:bodyPr/>
              <a:lstStyle/>
              <a:p>
                <a:pPr>
                  <a:defRPr/>
                </a:pPr>
                <a:endParaRPr lang="en-US">
                  <a:latin typeface="Arial" charset="0"/>
                </a:endParaRPr>
              </a:p>
            </p:txBody>
          </p:sp>
        </p:grpSp>
        <p:sp>
          <p:nvSpPr>
            <p:cNvPr id="30771" name="Rectangle 33"/>
            <p:cNvSpPr>
              <a:spLocks noChangeArrowheads="1"/>
            </p:cNvSpPr>
            <p:nvPr/>
          </p:nvSpPr>
          <p:spPr bwMode="auto">
            <a:xfrm>
              <a:off x="1455" y="1152"/>
              <a:ext cx="254"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100</a:t>
              </a:r>
            </a:p>
          </p:txBody>
        </p:sp>
        <p:sp>
          <p:nvSpPr>
            <p:cNvPr id="30772" name="Rectangle 34"/>
            <p:cNvSpPr>
              <a:spLocks noChangeArrowheads="1"/>
            </p:cNvSpPr>
            <p:nvPr/>
          </p:nvSpPr>
          <p:spPr bwMode="auto">
            <a:xfrm>
              <a:off x="1521" y="1618"/>
              <a:ext cx="16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90</a:t>
              </a:r>
            </a:p>
          </p:txBody>
        </p:sp>
        <p:sp>
          <p:nvSpPr>
            <p:cNvPr id="30773" name="Rectangle 35"/>
            <p:cNvSpPr>
              <a:spLocks noChangeArrowheads="1"/>
            </p:cNvSpPr>
            <p:nvPr/>
          </p:nvSpPr>
          <p:spPr bwMode="auto">
            <a:xfrm>
              <a:off x="1521" y="2076"/>
              <a:ext cx="16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80</a:t>
              </a:r>
            </a:p>
          </p:txBody>
        </p:sp>
        <p:sp>
          <p:nvSpPr>
            <p:cNvPr id="30774" name="Rectangle 36"/>
            <p:cNvSpPr>
              <a:spLocks noChangeArrowheads="1"/>
            </p:cNvSpPr>
            <p:nvPr/>
          </p:nvSpPr>
          <p:spPr bwMode="auto">
            <a:xfrm>
              <a:off x="1521" y="3001"/>
              <a:ext cx="16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60</a:t>
              </a:r>
            </a:p>
          </p:txBody>
        </p:sp>
        <p:sp>
          <p:nvSpPr>
            <p:cNvPr id="30775" name="Rectangle 37"/>
            <p:cNvSpPr>
              <a:spLocks noChangeArrowheads="1"/>
            </p:cNvSpPr>
            <p:nvPr/>
          </p:nvSpPr>
          <p:spPr bwMode="auto">
            <a:xfrm>
              <a:off x="1521" y="2542"/>
              <a:ext cx="16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70</a:t>
              </a:r>
            </a:p>
          </p:txBody>
        </p:sp>
        <p:sp>
          <p:nvSpPr>
            <p:cNvPr id="30776" name="Rectangle 38"/>
            <p:cNvSpPr>
              <a:spLocks noChangeArrowheads="1"/>
            </p:cNvSpPr>
            <p:nvPr/>
          </p:nvSpPr>
          <p:spPr bwMode="auto">
            <a:xfrm>
              <a:off x="1554" y="3467"/>
              <a:ext cx="128"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 0</a:t>
              </a:r>
            </a:p>
          </p:txBody>
        </p:sp>
        <p:sp>
          <p:nvSpPr>
            <p:cNvPr id="376871" name="Freeform 39"/>
            <p:cNvSpPr>
              <a:spLocks/>
            </p:cNvSpPr>
            <p:nvPr/>
          </p:nvSpPr>
          <p:spPr bwMode="auto">
            <a:xfrm>
              <a:off x="1702" y="1208"/>
              <a:ext cx="2485" cy="2352"/>
            </a:xfrm>
            <a:custGeom>
              <a:avLst/>
              <a:gdLst/>
              <a:ahLst/>
              <a:cxnLst>
                <a:cxn ang="0">
                  <a:pos x="0" y="0"/>
                </a:cxn>
                <a:cxn ang="0">
                  <a:pos x="0" y="2544"/>
                </a:cxn>
                <a:cxn ang="0">
                  <a:pos x="2688" y="2544"/>
                </a:cxn>
              </a:cxnLst>
              <a:rect l="0" t="0" r="r" b="b"/>
              <a:pathLst>
                <a:path w="2688" h="2544">
                  <a:moveTo>
                    <a:pt x="0" y="0"/>
                  </a:moveTo>
                  <a:lnTo>
                    <a:pt x="0" y="2544"/>
                  </a:lnTo>
                  <a:lnTo>
                    <a:pt x="2688" y="2544"/>
                  </a:lnTo>
                </a:path>
              </a:pathLst>
            </a:custGeom>
            <a:noFill/>
            <a:ln w="12700">
              <a:solidFill>
                <a:srgbClr val="FFFFFF"/>
              </a:solidFill>
              <a:round/>
              <a:headEnd/>
              <a:tailEnd/>
            </a:ln>
            <a:effectLst/>
          </p:spPr>
          <p:txBody>
            <a:bodyPr/>
            <a:lstStyle/>
            <a:p>
              <a:pPr>
                <a:defRPr/>
              </a:pPr>
              <a:endParaRPr lang="en-US">
                <a:latin typeface="Arial" charset="0"/>
              </a:endParaRPr>
            </a:p>
          </p:txBody>
        </p:sp>
        <p:grpSp>
          <p:nvGrpSpPr>
            <p:cNvPr id="30778" name="Group 40"/>
            <p:cNvGrpSpPr>
              <a:grpSpLocks/>
            </p:cNvGrpSpPr>
            <p:nvPr/>
          </p:nvGrpSpPr>
          <p:grpSpPr bwMode="auto">
            <a:xfrm>
              <a:off x="1608" y="3312"/>
              <a:ext cx="192" cy="48"/>
              <a:chOff x="912" y="3312"/>
              <a:chExt cx="192" cy="48"/>
            </a:xfrm>
          </p:grpSpPr>
          <p:sp useBgFill="1">
            <p:nvSpPr>
              <p:cNvPr id="376873" name="Rectangle 41"/>
              <p:cNvSpPr>
                <a:spLocks noChangeArrowheads="1"/>
              </p:cNvSpPr>
              <p:nvPr/>
            </p:nvSpPr>
            <p:spPr bwMode="auto">
              <a:xfrm>
                <a:off x="960" y="3312"/>
                <a:ext cx="96" cy="48"/>
              </a:xfrm>
              <a:prstGeom prst="rect">
                <a:avLst/>
              </a:prstGeom>
              <a:ln w="9525">
                <a:noFill/>
                <a:miter lim="800000"/>
                <a:headEnd/>
                <a:tailEnd/>
              </a:ln>
              <a:effectLst/>
            </p:spPr>
            <p:txBody>
              <a:bodyPr wrap="none" anchor="ctr"/>
              <a:lstStyle/>
              <a:p>
                <a:pPr>
                  <a:defRPr/>
                </a:pPr>
                <a:endParaRPr lang="en-US">
                  <a:latin typeface="Arial" charset="0"/>
                </a:endParaRPr>
              </a:p>
            </p:txBody>
          </p:sp>
          <p:sp>
            <p:nvSpPr>
              <p:cNvPr id="376874" name="Line 42"/>
              <p:cNvSpPr>
                <a:spLocks noChangeShapeType="1"/>
              </p:cNvSpPr>
              <p:nvPr/>
            </p:nvSpPr>
            <p:spPr bwMode="auto">
              <a:xfrm>
                <a:off x="912" y="3312"/>
                <a:ext cx="194" cy="0"/>
              </a:xfrm>
              <a:prstGeom prst="line">
                <a:avLst/>
              </a:prstGeom>
              <a:noFill/>
              <a:ln w="9525">
                <a:solidFill>
                  <a:schemeClr val="tx1"/>
                </a:solidFill>
                <a:round/>
                <a:headEnd/>
                <a:tailEnd/>
              </a:ln>
              <a:effectLst/>
            </p:spPr>
            <p:txBody>
              <a:bodyPr/>
              <a:lstStyle/>
              <a:p>
                <a:pPr>
                  <a:defRPr/>
                </a:pPr>
                <a:endParaRPr lang="en-US">
                  <a:latin typeface="Arial" charset="0"/>
                </a:endParaRPr>
              </a:p>
            </p:txBody>
          </p:sp>
          <p:sp>
            <p:nvSpPr>
              <p:cNvPr id="376875" name="Line 43"/>
              <p:cNvSpPr>
                <a:spLocks noChangeShapeType="1"/>
              </p:cNvSpPr>
              <p:nvPr/>
            </p:nvSpPr>
            <p:spPr bwMode="auto">
              <a:xfrm>
                <a:off x="912" y="3360"/>
                <a:ext cx="194" cy="0"/>
              </a:xfrm>
              <a:prstGeom prst="line">
                <a:avLst/>
              </a:prstGeom>
              <a:noFill/>
              <a:ln w="9525">
                <a:solidFill>
                  <a:schemeClr val="tx1"/>
                </a:solidFill>
                <a:round/>
                <a:headEnd/>
                <a:tailEnd/>
              </a:ln>
              <a:effectLst/>
            </p:spPr>
            <p:txBody>
              <a:bodyPr/>
              <a:lstStyle/>
              <a:p>
                <a:pPr>
                  <a:defRPr/>
                </a:pPr>
                <a:endParaRPr lang="en-US">
                  <a:latin typeface="Arial" charset="0"/>
                </a:endParaRPr>
              </a:p>
            </p:txBody>
          </p:sp>
        </p:grpSp>
        <p:sp>
          <p:nvSpPr>
            <p:cNvPr id="30779" name="Text Box 44"/>
            <p:cNvSpPr txBox="1">
              <a:spLocks noChangeArrowheads="1"/>
            </p:cNvSpPr>
            <p:nvPr/>
          </p:nvSpPr>
          <p:spPr bwMode="auto">
            <a:xfrm>
              <a:off x="1901" y="2890"/>
              <a:ext cx="1748"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dirty="0">
                  <a:solidFill>
                    <a:srgbClr val="FFFFFF"/>
                  </a:solidFill>
                </a:rPr>
                <a:t>35% </a:t>
              </a:r>
              <a:r>
                <a:rPr lang="en-US" sz="1600" dirty="0">
                  <a:solidFill>
                    <a:srgbClr val="FFFFFF"/>
                  </a:solidFill>
                  <a:sym typeface="Symbol" panose="05050102010706020507" pitchFamily="18" charset="2"/>
                </a:rPr>
                <a:t> in risk</a:t>
              </a:r>
              <a:endParaRPr lang="en-US" sz="1600" dirty="0">
                <a:solidFill>
                  <a:srgbClr val="FFFFFF"/>
                </a:solidFill>
              </a:endParaRPr>
            </a:p>
            <a:p>
              <a:r>
                <a:rPr lang="en-US" sz="1600" i="1" dirty="0">
                  <a:solidFill>
                    <a:srgbClr val="FFFFFF"/>
                  </a:solidFill>
                </a:rPr>
                <a:t>P</a:t>
              </a:r>
              <a:r>
                <a:rPr lang="en-US" sz="1600" dirty="0">
                  <a:solidFill>
                    <a:srgbClr val="FFFFFF"/>
                  </a:solidFill>
                </a:rPr>
                <a:t>=.00013 (unadjusted)</a:t>
              </a:r>
              <a:br>
                <a:rPr lang="en-US" sz="1600" dirty="0">
                  <a:solidFill>
                    <a:srgbClr val="FFFFFF"/>
                  </a:solidFill>
                </a:rPr>
              </a:br>
              <a:r>
                <a:rPr lang="en-US" sz="1600" i="1" dirty="0">
                  <a:solidFill>
                    <a:srgbClr val="FFFFFF"/>
                  </a:solidFill>
                </a:rPr>
                <a:t>P</a:t>
              </a:r>
              <a:r>
                <a:rPr lang="en-US" sz="1600" dirty="0">
                  <a:solidFill>
                    <a:srgbClr val="FFFFFF"/>
                  </a:solidFill>
                </a:rPr>
                <a:t>=.0014 (adjusted)</a:t>
              </a:r>
            </a:p>
          </p:txBody>
        </p:sp>
      </p:grpSp>
      <p:grpSp>
        <p:nvGrpSpPr>
          <p:cNvPr id="30724" name="Group 85"/>
          <p:cNvGrpSpPr>
            <a:grpSpLocks/>
          </p:cNvGrpSpPr>
          <p:nvPr/>
        </p:nvGrpSpPr>
        <p:grpSpPr bwMode="auto">
          <a:xfrm>
            <a:off x="5943911" y="2224170"/>
            <a:ext cx="4265612" cy="4191000"/>
            <a:chOff x="3643" y="1462"/>
            <a:chExt cx="2687" cy="2640"/>
          </a:xfrm>
        </p:grpSpPr>
        <p:sp>
          <p:nvSpPr>
            <p:cNvPr id="376878" name="Line 46"/>
            <p:cNvSpPr>
              <a:spLocks noChangeShapeType="1"/>
            </p:cNvSpPr>
            <p:nvPr/>
          </p:nvSpPr>
          <p:spPr bwMode="auto">
            <a:xfrm>
              <a:off x="3953" y="1547"/>
              <a:ext cx="0" cy="2136"/>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79" name="Line 47"/>
            <p:cNvSpPr>
              <a:spLocks noChangeShapeType="1"/>
            </p:cNvSpPr>
            <p:nvPr/>
          </p:nvSpPr>
          <p:spPr bwMode="auto">
            <a:xfrm>
              <a:off x="3938" y="3683"/>
              <a:ext cx="16"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0" name="Line 48"/>
            <p:cNvSpPr>
              <a:spLocks noChangeShapeType="1"/>
            </p:cNvSpPr>
            <p:nvPr/>
          </p:nvSpPr>
          <p:spPr bwMode="auto">
            <a:xfrm>
              <a:off x="3938" y="3325"/>
              <a:ext cx="16"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1" name="Line 49"/>
            <p:cNvSpPr>
              <a:spLocks noChangeShapeType="1"/>
            </p:cNvSpPr>
            <p:nvPr/>
          </p:nvSpPr>
          <p:spPr bwMode="auto">
            <a:xfrm>
              <a:off x="3938" y="2973"/>
              <a:ext cx="16"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2" name="Line 50"/>
            <p:cNvSpPr>
              <a:spLocks noChangeShapeType="1"/>
            </p:cNvSpPr>
            <p:nvPr/>
          </p:nvSpPr>
          <p:spPr bwMode="auto">
            <a:xfrm>
              <a:off x="3938" y="2616"/>
              <a:ext cx="16"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3" name="Line 51"/>
            <p:cNvSpPr>
              <a:spLocks noChangeShapeType="1"/>
            </p:cNvSpPr>
            <p:nvPr/>
          </p:nvSpPr>
          <p:spPr bwMode="auto">
            <a:xfrm>
              <a:off x="3938" y="2257"/>
              <a:ext cx="16"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4" name="Line 52"/>
            <p:cNvSpPr>
              <a:spLocks noChangeShapeType="1"/>
            </p:cNvSpPr>
            <p:nvPr/>
          </p:nvSpPr>
          <p:spPr bwMode="auto">
            <a:xfrm>
              <a:off x="3938" y="1906"/>
              <a:ext cx="16"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5" name="Line 53"/>
            <p:cNvSpPr>
              <a:spLocks noChangeShapeType="1"/>
            </p:cNvSpPr>
            <p:nvPr/>
          </p:nvSpPr>
          <p:spPr bwMode="auto">
            <a:xfrm>
              <a:off x="3938" y="1547"/>
              <a:ext cx="16"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6" name="Line 54"/>
            <p:cNvSpPr>
              <a:spLocks noChangeShapeType="1"/>
            </p:cNvSpPr>
            <p:nvPr/>
          </p:nvSpPr>
          <p:spPr bwMode="auto">
            <a:xfrm>
              <a:off x="3953" y="3683"/>
              <a:ext cx="1995"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7" name="Line 55"/>
            <p:cNvSpPr>
              <a:spLocks noChangeShapeType="1"/>
            </p:cNvSpPr>
            <p:nvPr/>
          </p:nvSpPr>
          <p:spPr bwMode="auto">
            <a:xfrm flipV="1">
              <a:off x="3953" y="3683"/>
              <a:ext cx="0" cy="30"/>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8" name="Line 56"/>
            <p:cNvSpPr>
              <a:spLocks noChangeShapeType="1"/>
            </p:cNvSpPr>
            <p:nvPr/>
          </p:nvSpPr>
          <p:spPr bwMode="auto">
            <a:xfrm flipV="1">
              <a:off x="4336" y="3683"/>
              <a:ext cx="0" cy="30"/>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9" name="Line 57"/>
            <p:cNvSpPr>
              <a:spLocks noChangeShapeType="1"/>
            </p:cNvSpPr>
            <p:nvPr/>
          </p:nvSpPr>
          <p:spPr bwMode="auto">
            <a:xfrm flipV="1">
              <a:off x="4724" y="3683"/>
              <a:ext cx="1" cy="30"/>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90" name="Line 58"/>
            <p:cNvSpPr>
              <a:spLocks noChangeShapeType="1"/>
            </p:cNvSpPr>
            <p:nvPr/>
          </p:nvSpPr>
          <p:spPr bwMode="auto">
            <a:xfrm flipV="1">
              <a:off x="5109" y="3683"/>
              <a:ext cx="0" cy="30"/>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91" name="Line 59"/>
            <p:cNvSpPr>
              <a:spLocks noChangeShapeType="1"/>
            </p:cNvSpPr>
            <p:nvPr/>
          </p:nvSpPr>
          <p:spPr bwMode="auto">
            <a:xfrm flipV="1">
              <a:off x="5495" y="3683"/>
              <a:ext cx="1" cy="30"/>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92" name="Line 60"/>
            <p:cNvSpPr>
              <a:spLocks noChangeShapeType="1"/>
            </p:cNvSpPr>
            <p:nvPr/>
          </p:nvSpPr>
          <p:spPr bwMode="auto">
            <a:xfrm flipV="1">
              <a:off x="5880" y="3683"/>
              <a:ext cx="0" cy="30"/>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93" name="Freeform 61"/>
            <p:cNvSpPr>
              <a:spLocks/>
            </p:cNvSpPr>
            <p:nvPr/>
          </p:nvSpPr>
          <p:spPr bwMode="ltGray">
            <a:xfrm>
              <a:off x="3953" y="1547"/>
              <a:ext cx="1731" cy="1538"/>
            </a:xfrm>
            <a:custGeom>
              <a:avLst/>
              <a:gdLst/>
              <a:ahLst/>
              <a:cxnLst>
                <a:cxn ang="0">
                  <a:pos x="16" y="40"/>
                </a:cxn>
                <a:cxn ang="0">
                  <a:pos x="32" y="64"/>
                </a:cxn>
                <a:cxn ang="0">
                  <a:pos x="48" y="128"/>
                </a:cxn>
                <a:cxn ang="0">
                  <a:pos x="80" y="160"/>
                </a:cxn>
                <a:cxn ang="0">
                  <a:pos x="104" y="208"/>
                </a:cxn>
                <a:cxn ang="0">
                  <a:pos x="120" y="232"/>
                </a:cxn>
                <a:cxn ang="0">
                  <a:pos x="144" y="264"/>
                </a:cxn>
                <a:cxn ang="0">
                  <a:pos x="168" y="288"/>
                </a:cxn>
                <a:cxn ang="0">
                  <a:pos x="200" y="320"/>
                </a:cxn>
                <a:cxn ang="0">
                  <a:pos x="240" y="320"/>
                </a:cxn>
                <a:cxn ang="0">
                  <a:pos x="280" y="352"/>
                </a:cxn>
                <a:cxn ang="0">
                  <a:pos x="304" y="352"/>
                </a:cxn>
                <a:cxn ang="0">
                  <a:pos x="328" y="368"/>
                </a:cxn>
                <a:cxn ang="0">
                  <a:pos x="360" y="392"/>
                </a:cxn>
                <a:cxn ang="0">
                  <a:pos x="408" y="392"/>
                </a:cxn>
                <a:cxn ang="0">
                  <a:pos x="464" y="400"/>
                </a:cxn>
                <a:cxn ang="0">
                  <a:pos x="519" y="424"/>
                </a:cxn>
                <a:cxn ang="0">
                  <a:pos x="559" y="432"/>
                </a:cxn>
                <a:cxn ang="0">
                  <a:pos x="591" y="432"/>
                </a:cxn>
                <a:cxn ang="0">
                  <a:pos x="623" y="448"/>
                </a:cxn>
                <a:cxn ang="0">
                  <a:pos x="671" y="472"/>
                </a:cxn>
                <a:cxn ang="0">
                  <a:pos x="711" y="504"/>
                </a:cxn>
                <a:cxn ang="0">
                  <a:pos x="775" y="552"/>
                </a:cxn>
                <a:cxn ang="0">
                  <a:pos x="807" y="584"/>
                </a:cxn>
                <a:cxn ang="0">
                  <a:pos x="855" y="600"/>
                </a:cxn>
                <a:cxn ang="0">
                  <a:pos x="879" y="632"/>
                </a:cxn>
                <a:cxn ang="0">
                  <a:pos x="967" y="648"/>
                </a:cxn>
                <a:cxn ang="0">
                  <a:pos x="1015" y="688"/>
                </a:cxn>
                <a:cxn ang="0">
                  <a:pos x="1063" y="720"/>
                </a:cxn>
                <a:cxn ang="0">
                  <a:pos x="1103" y="744"/>
                </a:cxn>
                <a:cxn ang="0">
                  <a:pos x="1231" y="760"/>
                </a:cxn>
                <a:cxn ang="0">
                  <a:pos x="1311" y="776"/>
                </a:cxn>
                <a:cxn ang="0">
                  <a:pos x="1359" y="792"/>
                </a:cxn>
                <a:cxn ang="0">
                  <a:pos x="1399" y="816"/>
                </a:cxn>
                <a:cxn ang="0">
                  <a:pos x="1455" y="824"/>
                </a:cxn>
                <a:cxn ang="0">
                  <a:pos x="1519" y="872"/>
                </a:cxn>
                <a:cxn ang="0">
                  <a:pos x="1599" y="896"/>
                </a:cxn>
                <a:cxn ang="0">
                  <a:pos x="1663" y="928"/>
                </a:cxn>
                <a:cxn ang="0">
                  <a:pos x="1791" y="968"/>
                </a:cxn>
                <a:cxn ang="0">
                  <a:pos x="1855" y="992"/>
                </a:cxn>
                <a:cxn ang="0">
                  <a:pos x="1895" y="1040"/>
                </a:cxn>
                <a:cxn ang="0">
                  <a:pos x="2047" y="1048"/>
                </a:cxn>
                <a:cxn ang="0">
                  <a:pos x="2079" y="1064"/>
                </a:cxn>
                <a:cxn ang="0">
                  <a:pos x="2183" y="1104"/>
                </a:cxn>
                <a:cxn ang="0">
                  <a:pos x="2223" y="1160"/>
                </a:cxn>
                <a:cxn ang="0">
                  <a:pos x="2287" y="1176"/>
                </a:cxn>
                <a:cxn ang="0">
                  <a:pos x="2343" y="1184"/>
                </a:cxn>
                <a:cxn ang="0">
                  <a:pos x="2447" y="1288"/>
                </a:cxn>
                <a:cxn ang="0">
                  <a:pos x="2551" y="1319"/>
                </a:cxn>
                <a:cxn ang="0">
                  <a:pos x="2767" y="1383"/>
                </a:cxn>
                <a:cxn ang="0">
                  <a:pos x="2847" y="1479"/>
                </a:cxn>
                <a:cxn ang="0">
                  <a:pos x="3039" y="1479"/>
                </a:cxn>
              </a:cxnLst>
              <a:rect l="0" t="0" r="r" b="b"/>
              <a:pathLst>
                <a:path w="3622" h="1647">
                  <a:moveTo>
                    <a:pt x="0" y="0"/>
                  </a:moveTo>
                  <a:lnTo>
                    <a:pt x="8" y="8"/>
                  </a:lnTo>
                  <a:lnTo>
                    <a:pt x="8" y="24"/>
                  </a:lnTo>
                  <a:lnTo>
                    <a:pt x="16" y="40"/>
                  </a:lnTo>
                  <a:lnTo>
                    <a:pt x="16" y="48"/>
                  </a:lnTo>
                  <a:lnTo>
                    <a:pt x="24" y="56"/>
                  </a:lnTo>
                  <a:lnTo>
                    <a:pt x="24" y="56"/>
                  </a:lnTo>
                  <a:lnTo>
                    <a:pt x="32" y="64"/>
                  </a:lnTo>
                  <a:lnTo>
                    <a:pt x="40" y="80"/>
                  </a:lnTo>
                  <a:lnTo>
                    <a:pt x="40" y="96"/>
                  </a:lnTo>
                  <a:lnTo>
                    <a:pt x="48" y="120"/>
                  </a:lnTo>
                  <a:lnTo>
                    <a:pt x="48" y="128"/>
                  </a:lnTo>
                  <a:lnTo>
                    <a:pt x="64" y="128"/>
                  </a:lnTo>
                  <a:lnTo>
                    <a:pt x="72" y="136"/>
                  </a:lnTo>
                  <a:lnTo>
                    <a:pt x="80" y="144"/>
                  </a:lnTo>
                  <a:lnTo>
                    <a:pt x="80" y="160"/>
                  </a:lnTo>
                  <a:lnTo>
                    <a:pt x="88" y="168"/>
                  </a:lnTo>
                  <a:lnTo>
                    <a:pt x="96" y="184"/>
                  </a:lnTo>
                  <a:lnTo>
                    <a:pt x="104" y="192"/>
                  </a:lnTo>
                  <a:lnTo>
                    <a:pt x="104" y="208"/>
                  </a:lnTo>
                  <a:lnTo>
                    <a:pt x="112" y="224"/>
                  </a:lnTo>
                  <a:lnTo>
                    <a:pt x="112" y="232"/>
                  </a:lnTo>
                  <a:lnTo>
                    <a:pt x="120" y="232"/>
                  </a:lnTo>
                  <a:lnTo>
                    <a:pt x="120" y="232"/>
                  </a:lnTo>
                  <a:lnTo>
                    <a:pt x="128" y="240"/>
                  </a:lnTo>
                  <a:lnTo>
                    <a:pt x="136" y="248"/>
                  </a:lnTo>
                  <a:lnTo>
                    <a:pt x="136" y="256"/>
                  </a:lnTo>
                  <a:lnTo>
                    <a:pt x="144" y="264"/>
                  </a:lnTo>
                  <a:lnTo>
                    <a:pt x="144" y="272"/>
                  </a:lnTo>
                  <a:lnTo>
                    <a:pt x="152" y="280"/>
                  </a:lnTo>
                  <a:lnTo>
                    <a:pt x="160" y="288"/>
                  </a:lnTo>
                  <a:lnTo>
                    <a:pt x="168" y="288"/>
                  </a:lnTo>
                  <a:lnTo>
                    <a:pt x="176" y="296"/>
                  </a:lnTo>
                  <a:lnTo>
                    <a:pt x="176" y="304"/>
                  </a:lnTo>
                  <a:lnTo>
                    <a:pt x="184" y="312"/>
                  </a:lnTo>
                  <a:lnTo>
                    <a:pt x="200" y="320"/>
                  </a:lnTo>
                  <a:lnTo>
                    <a:pt x="208" y="320"/>
                  </a:lnTo>
                  <a:lnTo>
                    <a:pt x="216" y="320"/>
                  </a:lnTo>
                  <a:lnTo>
                    <a:pt x="224" y="320"/>
                  </a:lnTo>
                  <a:lnTo>
                    <a:pt x="240" y="320"/>
                  </a:lnTo>
                  <a:lnTo>
                    <a:pt x="248" y="320"/>
                  </a:lnTo>
                  <a:lnTo>
                    <a:pt x="264" y="328"/>
                  </a:lnTo>
                  <a:lnTo>
                    <a:pt x="272" y="336"/>
                  </a:lnTo>
                  <a:lnTo>
                    <a:pt x="280" y="352"/>
                  </a:lnTo>
                  <a:lnTo>
                    <a:pt x="288" y="352"/>
                  </a:lnTo>
                  <a:lnTo>
                    <a:pt x="296" y="352"/>
                  </a:lnTo>
                  <a:lnTo>
                    <a:pt x="304" y="352"/>
                  </a:lnTo>
                  <a:lnTo>
                    <a:pt x="304" y="352"/>
                  </a:lnTo>
                  <a:lnTo>
                    <a:pt x="312" y="360"/>
                  </a:lnTo>
                  <a:lnTo>
                    <a:pt x="320" y="360"/>
                  </a:lnTo>
                  <a:lnTo>
                    <a:pt x="328" y="360"/>
                  </a:lnTo>
                  <a:lnTo>
                    <a:pt x="328" y="368"/>
                  </a:lnTo>
                  <a:lnTo>
                    <a:pt x="336" y="376"/>
                  </a:lnTo>
                  <a:lnTo>
                    <a:pt x="344" y="384"/>
                  </a:lnTo>
                  <a:lnTo>
                    <a:pt x="352" y="392"/>
                  </a:lnTo>
                  <a:lnTo>
                    <a:pt x="360" y="392"/>
                  </a:lnTo>
                  <a:lnTo>
                    <a:pt x="376" y="392"/>
                  </a:lnTo>
                  <a:lnTo>
                    <a:pt x="392" y="392"/>
                  </a:lnTo>
                  <a:lnTo>
                    <a:pt x="400" y="392"/>
                  </a:lnTo>
                  <a:lnTo>
                    <a:pt x="408" y="392"/>
                  </a:lnTo>
                  <a:lnTo>
                    <a:pt x="416" y="400"/>
                  </a:lnTo>
                  <a:lnTo>
                    <a:pt x="424" y="400"/>
                  </a:lnTo>
                  <a:lnTo>
                    <a:pt x="440" y="400"/>
                  </a:lnTo>
                  <a:lnTo>
                    <a:pt x="464" y="400"/>
                  </a:lnTo>
                  <a:lnTo>
                    <a:pt x="487" y="408"/>
                  </a:lnTo>
                  <a:lnTo>
                    <a:pt x="487" y="408"/>
                  </a:lnTo>
                  <a:lnTo>
                    <a:pt x="519" y="416"/>
                  </a:lnTo>
                  <a:lnTo>
                    <a:pt x="519" y="424"/>
                  </a:lnTo>
                  <a:lnTo>
                    <a:pt x="527" y="424"/>
                  </a:lnTo>
                  <a:lnTo>
                    <a:pt x="535" y="424"/>
                  </a:lnTo>
                  <a:lnTo>
                    <a:pt x="551" y="432"/>
                  </a:lnTo>
                  <a:lnTo>
                    <a:pt x="559" y="432"/>
                  </a:lnTo>
                  <a:lnTo>
                    <a:pt x="575" y="432"/>
                  </a:lnTo>
                  <a:lnTo>
                    <a:pt x="583" y="432"/>
                  </a:lnTo>
                  <a:lnTo>
                    <a:pt x="583" y="432"/>
                  </a:lnTo>
                  <a:lnTo>
                    <a:pt x="591" y="432"/>
                  </a:lnTo>
                  <a:lnTo>
                    <a:pt x="599" y="440"/>
                  </a:lnTo>
                  <a:lnTo>
                    <a:pt x="599" y="448"/>
                  </a:lnTo>
                  <a:lnTo>
                    <a:pt x="607" y="448"/>
                  </a:lnTo>
                  <a:lnTo>
                    <a:pt x="623" y="448"/>
                  </a:lnTo>
                  <a:lnTo>
                    <a:pt x="631" y="456"/>
                  </a:lnTo>
                  <a:lnTo>
                    <a:pt x="639" y="464"/>
                  </a:lnTo>
                  <a:lnTo>
                    <a:pt x="647" y="464"/>
                  </a:lnTo>
                  <a:lnTo>
                    <a:pt x="671" y="472"/>
                  </a:lnTo>
                  <a:lnTo>
                    <a:pt x="687" y="480"/>
                  </a:lnTo>
                  <a:lnTo>
                    <a:pt x="687" y="488"/>
                  </a:lnTo>
                  <a:lnTo>
                    <a:pt x="703" y="496"/>
                  </a:lnTo>
                  <a:lnTo>
                    <a:pt x="711" y="504"/>
                  </a:lnTo>
                  <a:lnTo>
                    <a:pt x="719" y="512"/>
                  </a:lnTo>
                  <a:lnTo>
                    <a:pt x="727" y="520"/>
                  </a:lnTo>
                  <a:lnTo>
                    <a:pt x="743" y="536"/>
                  </a:lnTo>
                  <a:lnTo>
                    <a:pt x="775" y="552"/>
                  </a:lnTo>
                  <a:lnTo>
                    <a:pt x="775" y="552"/>
                  </a:lnTo>
                  <a:lnTo>
                    <a:pt x="791" y="560"/>
                  </a:lnTo>
                  <a:lnTo>
                    <a:pt x="799" y="568"/>
                  </a:lnTo>
                  <a:lnTo>
                    <a:pt x="807" y="584"/>
                  </a:lnTo>
                  <a:lnTo>
                    <a:pt x="815" y="592"/>
                  </a:lnTo>
                  <a:lnTo>
                    <a:pt x="831" y="592"/>
                  </a:lnTo>
                  <a:lnTo>
                    <a:pt x="847" y="592"/>
                  </a:lnTo>
                  <a:lnTo>
                    <a:pt x="855" y="600"/>
                  </a:lnTo>
                  <a:lnTo>
                    <a:pt x="863" y="608"/>
                  </a:lnTo>
                  <a:lnTo>
                    <a:pt x="871" y="608"/>
                  </a:lnTo>
                  <a:lnTo>
                    <a:pt x="879" y="624"/>
                  </a:lnTo>
                  <a:lnTo>
                    <a:pt x="879" y="632"/>
                  </a:lnTo>
                  <a:lnTo>
                    <a:pt x="911" y="640"/>
                  </a:lnTo>
                  <a:lnTo>
                    <a:pt x="935" y="648"/>
                  </a:lnTo>
                  <a:lnTo>
                    <a:pt x="951" y="648"/>
                  </a:lnTo>
                  <a:lnTo>
                    <a:pt x="967" y="648"/>
                  </a:lnTo>
                  <a:lnTo>
                    <a:pt x="983" y="656"/>
                  </a:lnTo>
                  <a:lnTo>
                    <a:pt x="983" y="664"/>
                  </a:lnTo>
                  <a:lnTo>
                    <a:pt x="999" y="672"/>
                  </a:lnTo>
                  <a:lnTo>
                    <a:pt x="1015" y="688"/>
                  </a:lnTo>
                  <a:lnTo>
                    <a:pt x="1023" y="688"/>
                  </a:lnTo>
                  <a:lnTo>
                    <a:pt x="1031" y="704"/>
                  </a:lnTo>
                  <a:lnTo>
                    <a:pt x="1039" y="712"/>
                  </a:lnTo>
                  <a:lnTo>
                    <a:pt x="1063" y="720"/>
                  </a:lnTo>
                  <a:lnTo>
                    <a:pt x="1071" y="728"/>
                  </a:lnTo>
                  <a:lnTo>
                    <a:pt x="1079" y="728"/>
                  </a:lnTo>
                  <a:lnTo>
                    <a:pt x="1087" y="728"/>
                  </a:lnTo>
                  <a:lnTo>
                    <a:pt x="1103" y="744"/>
                  </a:lnTo>
                  <a:lnTo>
                    <a:pt x="1143" y="752"/>
                  </a:lnTo>
                  <a:lnTo>
                    <a:pt x="1167" y="752"/>
                  </a:lnTo>
                  <a:lnTo>
                    <a:pt x="1191" y="760"/>
                  </a:lnTo>
                  <a:lnTo>
                    <a:pt x="1231" y="760"/>
                  </a:lnTo>
                  <a:lnTo>
                    <a:pt x="1247" y="768"/>
                  </a:lnTo>
                  <a:lnTo>
                    <a:pt x="1255" y="768"/>
                  </a:lnTo>
                  <a:lnTo>
                    <a:pt x="1271" y="776"/>
                  </a:lnTo>
                  <a:lnTo>
                    <a:pt x="1311" y="776"/>
                  </a:lnTo>
                  <a:lnTo>
                    <a:pt x="1319" y="776"/>
                  </a:lnTo>
                  <a:lnTo>
                    <a:pt x="1335" y="784"/>
                  </a:lnTo>
                  <a:lnTo>
                    <a:pt x="1351" y="784"/>
                  </a:lnTo>
                  <a:lnTo>
                    <a:pt x="1359" y="792"/>
                  </a:lnTo>
                  <a:lnTo>
                    <a:pt x="1359" y="792"/>
                  </a:lnTo>
                  <a:lnTo>
                    <a:pt x="1367" y="808"/>
                  </a:lnTo>
                  <a:lnTo>
                    <a:pt x="1383" y="808"/>
                  </a:lnTo>
                  <a:lnTo>
                    <a:pt x="1399" y="816"/>
                  </a:lnTo>
                  <a:lnTo>
                    <a:pt x="1407" y="816"/>
                  </a:lnTo>
                  <a:lnTo>
                    <a:pt x="1415" y="816"/>
                  </a:lnTo>
                  <a:lnTo>
                    <a:pt x="1423" y="816"/>
                  </a:lnTo>
                  <a:lnTo>
                    <a:pt x="1455" y="824"/>
                  </a:lnTo>
                  <a:lnTo>
                    <a:pt x="1463" y="848"/>
                  </a:lnTo>
                  <a:lnTo>
                    <a:pt x="1479" y="848"/>
                  </a:lnTo>
                  <a:lnTo>
                    <a:pt x="1519" y="864"/>
                  </a:lnTo>
                  <a:lnTo>
                    <a:pt x="1519" y="872"/>
                  </a:lnTo>
                  <a:lnTo>
                    <a:pt x="1535" y="880"/>
                  </a:lnTo>
                  <a:lnTo>
                    <a:pt x="1575" y="880"/>
                  </a:lnTo>
                  <a:lnTo>
                    <a:pt x="1575" y="896"/>
                  </a:lnTo>
                  <a:lnTo>
                    <a:pt x="1599" y="896"/>
                  </a:lnTo>
                  <a:lnTo>
                    <a:pt x="1607" y="904"/>
                  </a:lnTo>
                  <a:lnTo>
                    <a:pt x="1631" y="912"/>
                  </a:lnTo>
                  <a:lnTo>
                    <a:pt x="1647" y="928"/>
                  </a:lnTo>
                  <a:lnTo>
                    <a:pt x="1663" y="928"/>
                  </a:lnTo>
                  <a:lnTo>
                    <a:pt x="1727" y="936"/>
                  </a:lnTo>
                  <a:lnTo>
                    <a:pt x="1735" y="936"/>
                  </a:lnTo>
                  <a:lnTo>
                    <a:pt x="1775" y="960"/>
                  </a:lnTo>
                  <a:lnTo>
                    <a:pt x="1791" y="968"/>
                  </a:lnTo>
                  <a:lnTo>
                    <a:pt x="1807" y="984"/>
                  </a:lnTo>
                  <a:lnTo>
                    <a:pt x="1815" y="992"/>
                  </a:lnTo>
                  <a:lnTo>
                    <a:pt x="1839" y="992"/>
                  </a:lnTo>
                  <a:lnTo>
                    <a:pt x="1855" y="992"/>
                  </a:lnTo>
                  <a:lnTo>
                    <a:pt x="1855" y="1000"/>
                  </a:lnTo>
                  <a:lnTo>
                    <a:pt x="1863" y="1024"/>
                  </a:lnTo>
                  <a:lnTo>
                    <a:pt x="1895" y="1024"/>
                  </a:lnTo>
                  <a:lnTo>
                    <a:pt x="1895" y="1040"/>
                  </a:lnTo>
                  <a:lnTo>
                    <a:pt x="1919" y="1040"/>
                  </a:lnTo>
                  <a:lnTo>
                    <a:pt x="1967" y="1040"/>
                  </a:lnTo>
                  <a:lnTo>
                    <a:pt x="1983" y="1048"/>
                  </a:lnTo>
                  <a:lnTo>
                    <a:pt x="2047" y="1048"/>
                  </a:lnTo>
                  <a:lnTo>
                    <a:pt x="2055" y="1048"/>
                  </a:lnTo>
                  <a:lnTo>
                    <a:pt x="2071" y="1048"/>
                  </a:lnTo>
                  <a:lnTo>
                    <a:pt x="2079" y="1064"/>
                  </a:lnTo>
                  <a:lnTo>
                    <a:pt x="2079" y="1064"/>
                  </a:lnTo>
                  <a:lnTo>
                    <a:pt x="2095" y="1072"/>
                  </a:lnTo>
                  <a:lnTo>
                    <a:pt x="2111" y="1072"/>
                  </a:lnTo>
                  <a:lnTo>
                    <a:pt x="2151" y="1088"/>
                  </a:lnTo>
                  <a:lnTo>
                    <a:pt x="2183" y="1104"/>
                  </a:lnTo>
                  <a:lnTo>
                    <a:pt x="2199" y="1112"/>
                  </a:lnTo>
                  <a:lnTo>
                    <a:pt x="2207" y="1128"/>
                  </a:lnTo>
                  <a:lnTo>
                    <a:pt x="2215" y="1144"/>
                  </a:lnTo>
                  <a:lnTo>
                    <a:pt x="2223" y="1160"/>
                  </a:lnTo>
                  <a:lnTo>
                    <a:pt x="2255" y="1176"/>
                  </a:lnTo>
                  <a:lnTo>
                    <a:pt x="2271" y="1176"/>
                  </a:lnTo>
                  <a:lnTo>
                    <a:pt x="2279" y="1176"/>
                  </a:lnTo>
                  <a:lnTo>
                    <a:pt x="2287" y="1176"/>
                  </a:lnTo>
                  <a:lnTo>
                    <a:pt x="2287" y="1176"/>
                  </a:lnTo>
                  <a:lnTo>
                    <a:pt x="2303" y="1176"/>
                  </a:lnTo>
                  <a:lnTo>
                    <a:pt x="2319" y="1184"/>
                  </a:lnTo>
                  <a:lnTo>
                    <a:pt x="2343" y="1184"/>
                  </a:lnTo>
                  <a:lnTo>
                    <a:pt x="2375" y="1224"/>
                  </a:lnTo>
                  <a:lnTo>
                    <a:pt x="2399" y="1256"/>
                  </a:lnTo>
                  <a:lnTo>
                    <a:pt x="2407" y="1272"/>
                  </a:lnTo>
                  <a:lnTo>
                    <a:pt x="2447" y="1288"/>
                  </a:lnTo>
                  <a:lnTo>
                    <a:pt x="2447" y="1288"/>
                  </a:lnTo>
                  <a:lnTo>
                    <a:pt x="2511" y="1304"/>
                  </a:lnTo>
                  <a:lnTo>
                    <a:pt x="2527" y="1319"/>
                  </a:lnTo>
                  <a:lnTo>
                    <a:pt x="2551" y="1319"/>
                  </a:lnTo>
                  <a:lnTo>
                    <a:pt x="2703" y="1343"/>
                  </a:lnTo>
                  <a:lnTo>
                    <a:pt x="2719" y="1359"/>
                  </a:lnTo>
                  <a:lnTo>
                    <a:pt x="2727" y="1359"/>
                  </a:lnTo>
                  <a:lnTo>
                    <a:pt x="2767" y="1383"/>
                  </a:lnTo>
                  <a:lnTo>
                    <a:pt x="2783" y="1407"/>
                  </a:lnTo>
                  <a:lnTo>
                    <a:pt x="2799" y="1431"/>
                  </a:lnTo>
                  <a:lnTo>
                    <a:pt x="2823" y="1455"/>
                  </a:lnTo>
                  <a:lnTo>
                    <a:pt x="2847" y="1479"/>
                  </a:lnTo>
                  <a:lnTo>
                    <a:pt x="2887" y="1479"/>
                  </a:lnTo>
                  <a:lnTo>
                    <a:pt x="2911" y="1479"/>
                  </a:lnTo>
                  <a:lnTo>
                    <a:pt x="3031" y="1479"/>
                  </a:lnTo>
                  <a:lnTo>
                    <a:pt x="3039" y="1479"/>
                  </a:lnTo>
                  <a:lnTo>
                    <a:pt x="3079" y="1511"/>
                  </a:lnTo>
                  <a:lnTo>
                    <a:pt x="3390" y="1567"/>
                  </a:lnTo>
                  <a:lnTo>
                    <a:pt x="3622" y="1647"/>
                  </a:lnTo>
                </a:path>
              </a:pathLst>
            </a:custGeom>
            <a:noFill/>
            <a:ln w="28575" cmpd="sng">
              <a:solidFill>
                <a:srgbClr val="FF0000"/>
              </a:solidFill>
              <a:prstDash val="solid"/>
              <a:round/>
              <a:headEnd/>
              <a:tailEnd/>
            </a:ln>
          </p:spPr>
          <p:txBody>
            <a:bodyPr/>
            <a:lstStyle/>
            <a:p>
              <a:pPr>
                <a:defRPr/>
              </a:pPr>
              <a:endParaRPr lang="en-US">
                <a:latin typeface="Arial" charset="0"/>
              </a:endParaRPr>
            </a:p>
          </p:txBody>
        </p:sp>
        <p:sp>
          <p:nvSpPr>
            <p:cNvPr id="376894" name="Freeform 62"/>
            <p:cNvSpPr>
              <a:spLocks/>
            </p:cNvSpPr>
            <p:nvPr/>
          </p:nvSpPr>
          <p:spPr bwMode="auto">
            <a:xfrm>
              <a:off x="3953" y="1547"/>
              <a:ext cx="1731" cy="1098"/>
            </a:xfrm>
            <a:custGeom>
              <a:avLst/>
              <a:gdLst/>
              <a:ahLst/>
              <a:cxnLst>
                <a:cxn ang="0">
                  <a:pos x="16" y="40"/>
                </a:cxn>
                <a:cxn ang="0">
                  <a:pos x="32" y="56"/>
                </a:cxn>
                <a:cxn ang="0">
                  <a:pos x="48" y="88"/>
                </a:cxn>
                <a:cxn ang="0">
                  <a:pos x="80" y="104"/>
                </a:cxn>
                <a:cxn ang="0">
                  <a:pos x="104" y="120"/>
                </a:cxn>
                <a:cxn ang="0">
                  <a:pos x="120" y="136"/>
                </a:cxn>
                <a:cxn ang="0">
                  <a:pos x="144" y="160"/>
                </a:cxn>
                <a:cxn ang="0">
                  <a:pos x="168" y="200"/>
                </a:cxn>
                <a:cxn ang="0">
                  <a:pos x="200" y="200"/>
                </a:cxn>
                <a:cxn ang="0">
                  <a:pos x="240" y="240"/>
                </a:cxn>
                <a:cxn ang="0">
                  <a:pos x="280" y="256"/>
                </a:cxn>
                <a:cxn ang="0">
                  <a:pos x="304" y="296"/>
                </a:cxn>
                <a:cxn ang="0">
                  <a:pos x="328" y="320"/>
                </a:cxn>
                <a:cxn ang="0">
                  <a:pos x="360" y="344"/>
                </a:cxn>
                <a:cxn ang="0">
                  <a:pos x="408" y="368"/>
                </a:cxn>
                <a:cxn ang="0">
                  <a:pos x="464" y="400"/>
                </a:cxn>
                <a:cxn ang="0">
                  <a:pos x="519" y="408"/>
                </a:cxn>
                <a:cxn ang="0">
                  <a:pos x="559" y="432"/>
                </a:cxn>
                <a:cxn ang="0">
                  <a:pos x="591" y="464"/>
                </a:cxn>
                <a:cxn ang="0">
                  <a:pos x="623" y="480"/>
                </a:cxn>
                <a:cxn ang="0">
                  <a:pos x="671" y="496"/>
                </a:cxn>
                <a:cxn ang="0">
                  <a:pos x="711" y="496"/>
                </a:cxn>
                <a:cxn ang="0">
                  <a:pos x="775" y="496"/>
                </a:cxn>
                <a:cxn ang="0">
                  <a:pos x="807" y="504"/>
                </a:cxn>
                <a:cxn ang="0">
                  <a:pos x="855" y="528"/>
                </a:cxn>
                <a:cxn ang="0">
                  <a:pos x="879" y="536"/>
                </a:cxn>
                <a:cxn ang="0">
                  <a:pos x="967" y="552"/>
                </a:cxn>
                <a:cxn ang="0">
                  <a:pos x="1015" y="552"/>
                </a:cxn>
                <a:cxn ang="0">
                  <a:pos x="1063" y="560"/>
                </a:cxn>
                <a:cxn ang="0">
                  <a:pos x="1103" y="584"/>
                </a:cxn>
                <a:cxn ang="0">
                  <a:pos x="1231" y="600"/>
                </a:cxn>
                <a:cxn ang="0">
                  <a:pos x="1311" y="616"/>
                </a:cxn>
                <a:cxn ang="0">
                  <a:pos x="1359" y="640"/>
                </a:cxn>
                <a:cxn ang="0">
                  <a:pos x="1399" y="656"/>
                </a:cxn>
                <a:cxn ang="0">
                  <a:pos x="1455" y="688"/>
                </a:cxn>
                <a:cxn ang="0">
                  <a:pos x="1519" y="704"/>
                </a:cxn>
                <a:cxn ang="0">
                  <a:pos x="1599" y="736"/>
                </a:cxn>
                <a:cxn ang="0">
                  <a:pos x="1663" y="744"/>
                </a:cxn>
                <a:cxn ang="0">
                  <a:pos x="1791" y="760"/>
                </a:cxn>
                <a:cxn ang="0">
                  <a:pos x="1855" y="784"/>
                </a:cxn>
                <a:cxn ang="0">
                  <a:pos x="1895" y="792"/>
                </a:cxn>
                <a:cxn ang="0">
                  <a:pos x="2047" y="832"/>
                </a:cxn>
                <a:cxn ang="0">
                  <a:pos x="2079" y="880"/>
                </a:cxn>
                <a:cxn ang="0">
                  <a:pos x="2183" y="896"/>
                </a:cxn>
                <a:cxn ang="0">
                  <a:pos x="2223" y="896"/>
                </a:cxn>
                <a:cxn ang="0">
                  <a:pos x="2287" y="944"/>
                </a:cxn>
                <a:cxn ang="0">
                  <a:pos x="2343" y="992"/>
                </a:cxn>
                <a:cxn ang="0">
                  <a:pos x="2447" y="992"/>
                </a:cxn>
                <a:cxn ang="0">
                  <a:pos x="2551" y="1040"/>
                </a:cxn>
                <a:cxn ang="0">
                  <a:pos x="2767" y="1064"/>
                </a:cxn>
                <a:cxn ang="0">
                  <a:pos x="2847" y="1064"/>
                </a:cxn>
                <a:cxn ang="0">
                  <a:pos x="3039" y="1176"/>
                </a:cxn>
              </a:cxnLst>
              <a:rect l="0" t="0" r="r" b="b"/>
              <a:pathLst>
                <a:path w="3622" h="1176">
                  <a:moveTo>
                    <a:pt x="0" y="0"/>
                  </a:moveTo>
                  <a:lnTo>
                    <a:pt x="8" y="0"/>
                  </a:lnTo>
                  <a:lnTo>
                    <a:pt x="8" y="32"/>
                  </a:lnTo>
                  <a:lnTo>
                    <a:pt x="16" y="40"/>
                  </a:lnTo>
                  <a:lnTo>
                    <a:pt x="16" y="40"/>
                  </a:lnTo>
                  <a:lnTo>
                    <a:pt x="24" y="48"/>
                  </a:lnTo>
                  <a:lnTo>
                    <a:pt x="24" y="56"/>
                  </a:lnTo>
                  <a:lnTo>
                    <a:pt x="32" y="56"/>
                  </a:lnTo>
                  <a:lnTo>
                    <a:pt x="40" y="64"/>
                  </a:lnTo>
                  <a:lnTo>
                    <a:pt x="40" y="64"/>
                  </a:lnTo>
                  <a:lnTo>
                    <a:pt x="48" y="80"/>
                  </a:lnTo>
                  <a:lnTo>
                    <a:pt x="48" y="88"/>
                  </a:lnTo>
                  <a:lnTo>
                    <a:pt x="64" y="88"/>
                  </a:lnTo>
                  <a:lnTo>
                    <a:pt x="72" y="104"/>
                  </a:lnTo>
                  <a:lnTo>
                    <a:pt x="80" y="104"/>
                  </a:lnTo>
                  <a:lnTo>
                    <a:pt x="80" y="104"/>
                  </a:lnTo>
                  <a:lnTo>
                    <a:pt x="88" y="104"/>
                  </a:lnTo>
                  <a:lnTo>
                    <a:pt x="96" y="112"/>
                  </a:lnTo>
                  <a:lnTo>
                    <a:pt x="104" y="112"/>
                  </a:lnTo>
                  <a:lnTo>
                    <a:pt x="104" y="120"/>
                  </a:lnTo>
                  <a:lnTo>
                    <a:pt x="112" y="120"/>
                  </a:lnTo>
                  <a:lnTo>
                    <a:pt x="112" y="120"/>
                  </a:lnTo>
                  <a:lnTo>
                    <a:pt x="120" y="128"/>
                  </a:lnTo>
                  <a:lnTo>
                    <a:pt x="120" y="136"/>
                  </a:lnTo>
                  <a:lnTo>
                    <a:pt x="128" y="152"/>
                  </a:lnTo>
                  <a:lnTo>
                    <a:pt x="136" y="152"/>
                  </a:lnTo>
                  <a:lnTo>
                    <a:pt x="136" y="152"/>
                  </a:lnTo>
                  <a:lnTo>
                    <a:pt x="144" y="160"/>
                  </a:lnTo>
                  <a:lnTo>
                    <a:pt x="144" y="160"/>
                  </a:lnTo>
                  <a:lnTo>
                    <a:pt x="152" y="176"/>
                  </a:lnTo>
                  <a:lnTo>
                    <a:pt x="160" y="184"/>
                  </a:lnTo>
                  <a:lnTo>
                    <a:pt x="168" y="200"/>
                  </a:lnTo>
                  <a:lnTo>
                    <a:pt x="176" y="200"/>
                  </a:lnTo>
                  <a:lnTo>
                    <a:pt x="176" y="200"/>
                  </a:lnTo>
                  <a:lnTo>
                    <a:pt x="184" y="200"/>
                  </a:lnTo>
                  <a:lnTo>
                    <a:pt x="200" y="200"/>
                  </a:lnTo>
                  <a:lnTo>
                    <a:pt x="208" y="208"/>
                  </a:lnTo>
                  <a:lnTo>
                    <a:pt x="216" y="216"/>
                  </a:lnTo>
                  <a:lnTo>
                    <a:pt x="224" y="224"/>
                  </a:lnTo>
                  <a:lnTo>
                    <a:pt x="240" y="240"/>
                  </a:lnTo>
                  <a:lnTo>
                    <a:pt x="248" y="248"/>
                  </a:lnTo>
                  <a:lnTo>
                    <a:pt x="264" y="256"/>
                  </a:lnTo>
                  <a:lnTo>
                    <a:pt x="272" y="256"/>
                  </a:lnTo>
                  <a:lnTo>
                    <a:pt x="280" y="256"/>
                  </a:lnTo>
                  <a:lnTo>
                    <a:pt x="288" y="264"/>
                  </a:lnTo>
                  <a:lnTo>
                    <a:pt x="296" y="280"/>
                  </a:lnTo>
                  <a:lnTo>
                    <a:pt x="304" y="288"/>
                  </a:lnTo>
                  <a:lnTo>
                    <a:pt x="304" y="296"/>
                  </a:lnTo>
                  <a:lnTo>
                    <a:pt x="312" y="304"/>
                  </a:lnTo>
                  <a:lnTo>
                    <a:pt x="320" y="312"/>
                  </a:lnTo>
                  <a:lnTo>
                    <a:pt x="328" y="320"/>
                  </a:lnTo>
                  <a:lnTo>
                    <a:pt x="328" y="320"/>
                  </a:lnTo>
                  <a:lnTo>
                    <a:pt x="336" y="320"/>
                  </a:lnTo>
                  <a:lnTo>
                    <a:pt x="344" y="320"/>
                  </a:lnTo>
                  <a:lnTo>
                    <a:pt x="352" y="336"/>
                  </a:lnTo>
                  <a:lnTo>
                    <a:pt x="360" y="344"/>
                  </a:lnTo>
                  <a:lnTo>
                    <a:pt x="376" y="352"/>
                  </a:lnTo>
                  <a:lnTo>
                    <a:pt x="392" y="360"/>
                  </a:lnTo>
                  <a:lnTo>
                    <a:pt x="400" y="360"/>
                  </a:lnTo>
                  <a:lnTo>
                    <a:pt x="408" y="368"/>
                  </a:lnTo>
                  <a:lnTo>
                    <a:pt x="416" y="368"/>
                  </a:lnTo>
                  <a:lnTo>
                    <a:pt x="424" y="376"/>
                  </a:lnTo>
                  <a:lnTo>
                    <a:pt x="440" y="392"/>
                  </a:lnTo>
                  <a:lnTo>
                    <a:pt x="464" y="400"/>
                  </a:lnTo>
                  <a:lnTo>
                    <a:pt x="487" y="400"/>
                  </a:lnTo>
                  <a:lnTo>
                    <a:pt x="487" y="408"/>
                  </a:lnTo>
                  <a:lnTo>
                    <a:pt x="519" y="408"/>
                  </a:lnTo>
                  <a:lnTo>
                    <a:pt x="519" y="408"/>
                  </a:lnTo>
                  <a:lnTo>
                    <a:pt x="527" y="416"/>
                  </a:lnTo>
                  <a:lnTo>
                    <a:pt x="535" y="424"/>
                  </a:lnTo>
                  <a:lnTo>
                    <a:pt x="551" y="424"/>
                  </a:lnTo>
                  <a:lnTo>
                    <a:pt x="559" y="432"/>
                  </a:lnTo>
                  <a:lnTo>
                    <a:pt x="575" y="440"/>
                  </a:lnTo>
                  <a:lnTo>
                    <a:pt x="583" y="448"/>
                  </a:lnTo>
                  <a:lnTo>
                    <a:pt x="583" y="456"/>
                  </a:lnTo>
                  <a:lnTo>
                    <a:pt x="591" y="464"/>
                  </a:lnTo>
                  <a:lnTo>
                    <a:pt x="599" y="464"/>
                  </a:lnTo>
                  <a:lnTo>
                    <a:pt x="599" y="464"/>
                  </a:lnTo>
                  <a:lnTo>
                    <a:pt x="607" y="472"/>
                  </a:lnTo>
                  <a:lnTo>
                    <a:pt x="623" y="480"/>
                  </a:lnTo>
                  <a:lnTo>
                    <a:pt x="631" y="488"/>
                  </a:lnTo>
                  <a:lnTo>
                    <a:pt x="639" y="488"/>
                  </a:lnTo>
                  <a:lnTo>
                    <a:pt x="647" y="496"/>
                  </a:lnTo>
                  <a:lnTo>
                    <a:pt x="671" y="496"/>
                  </a:lnTo>
                  <a:lnTo>
                    <a:pt x="687" y="496"/>
                  </a:lnTo>
                  <a:lnTo>
                    <a:pt x="687" y="496"/>
                  </a:lnTo>
                  <a:lnTo>
                    <a:pt x="703" y="496"/>
                  </a:lnTo>
                  <a:lnTo>
                    <a:pt x="711" y="496"/>
                  </a:lnTo>
                  <a:lnTo>
                    <a:pt x="719" y="496"/>
                  </a:lnTo>
                  <a:lnTo>
                    <a:pt x="727" y="496"/>
                  </a:lnTo>
                  <a:lnTo>
                    <a:pt x="743" y="496"/>
                  </a:lnTo>
                  <a:lnTo>
                    <a:pt x="775" y="496"/>
                  </a:lnTo>
                  <a:lnTo>
                    <a:pt x="775" y="504"/>
                  </a:lnTo>
                  <a:lnTo>
                    <a:pt x="791" y="504"/>
                  </a:lnTo>
                  <a:lnTo>
                    <a:pt x="799" y="504"/>
                  </a:lnTo>
                  <a:lnTo>
                    <a:pt x="807" y="504"/>
                  </a:lnTo>
                  <a:lnTo>
                    <a:pt x="815" y="504"/>
                  </a:lnTo>
                  <a:lnTo>
                    <a:pt x="831" y="512"/>
                  </a:lnTo>
                  <a:lnTo>
                    <a:pt x="847" y="528"/>
                  </a:lnTo>
                  <a:lnTo>
                    <a:pt x="855" y="528"/>
                  </a:lnTo>
                  <a:lnTo>
                    <a:pt x="863" y="528"/>
                  </a:lnTo>
                  <a:lnTo>
                    <a:pt x="871" y="536"/>
                  </a:lnTo>
                  <a:lnTo>
                    <a:pt x="879" y="536"/>
                  </a:lnTo>
                  <a:lnTo>
                    <a:pt x="879" y="536"/>
                  </a:lnTo>
                  <a:lnTo>
                    <a:pt x="911" y="536"/>
                  </a:lnTo>
                  <a:lnTo>
                    <a:pt x="935" y="536"/>
                  </a:lnTo>
                  <a:lnTo>
                    <a:pt x="951" y="544"/>
                  </a:lnTo>
                  <a:lnTo>
                    <a:pt x="967" y="552"/>
                  </a:lnTo>
                  <a:lnTo>
                    <a:pt x="983" y="552"/>
                  </a:lnTo>
                  <a:lnTo>
                    <a:pt x="983" y="552"/>
                  </a:lnTo>
                  <a:lnTo>
                    <a:pt x="999" y="552"/>
                  </a:lnTo>
                  <a:lnTo>
                    <a:pt x="1015" y="552"/>
                  </a:lnTo>
                  <a:lnTo>
                    <a:pt x="1023" y="560"/>
                  </a:lnTo>
                  <a:lnTo>
                    <a:pt x="1031" y="560"/>
                  </a:lnTo>
                  <a:lnTo>
                    <a:pt x="1039" y="560"/>
                  </a:lnTo>
                  <a:lnTo>
                    <a:pt x="1063" y="560"/>
                  </a:lnTo>
                  <a:lnTo>
                    <a:pt x="1071" y="560"/>
                  </a:lnTo>
                  <a:lnTo>
                    <a:pt x="1079" y="576"/>
                  </a:lnTo>
                  <a:lnTo>
                    <a:pt x="1087" y="584"/>
                  </a:lnTo>
                  <a:lnTo>
                    <a:pt x="1103" y="584"/>
                  </a:lnTo>
                  <a:lnTo>
                    <a:pt x="1143" y="584"/>
                  </a:lnTo>
                  <a:lnTo>
                    <a:pt x="1167" y="592"/>
                  </a:lnTo>
                  <a:lnTo>
                    <a:pt x="1191" y="592"/>
                  </a:lnTo>
                  <a:lnTo>
                    <a:pt x="1231" y="600"/>
                  </a:lnTo>
                  <a:lnTo>
                    <a:pt x="1247" y="600"/>
                  </a:lnTo>
                  <a:lnTo>
                    <a:pt x="1255" y="608"/>
                  </a:lnTo>
                  <a:lnTo>
                    <a:pt x="1271" y="608"/>
                  </a:lnTo>
                  <a:lnTo>
                    <a:pt x="1311" y="616"/>
                  </a:lnTo>
                  <a:lnTo>
                    <a:pt x="1319" y="624"/>
                  </a:lnTo>
                  <a:lnTo>
                    <a:pt x="1335" y="624"/>
                  </a:lnTo>
                  <a:lnTo>
                    <a:pt x="1351" y="640"/>
                  </a:lnTo>
                  <a:lnTo>
                    <a:pt x="1359" y="640"/>
                  </a:lnTo>
                  <a:lnTo>
                    <a:pt x="1359" y="648"/>
                  </a:lnTo>
                  <a:lnTo>
                    <a:pt x="1367" y="648"/>
                  </a:lnTo>
                  <a:lnTo>
                    <a:pt x="1383" y="656"/>
                  </a:lnTo>
                  <a:lnTo>
                    <a:pt x="1399" y="656"/>
                  </a:lnTo>
                  <a:lnTo>
                    <a:pt x="1407" y="664"/>
                  </a:lnTo>
                  <a:lnTo>
                    <a:pt x="1415" y="680"/>
                  </a:lnTo>
                  <a:lnTo>
                    <a:pt x="1423" y="688"/>
                  </a:lnTo>
                  <a:lnTo>
                    <a:pt x="1455" y="688"/>
                  </a:lnTo>
                  <a:lnTo>
                    <a:pt x="1463" y="688"/>
                  </a:lnTo>
                  <a:lnTo>
                    <a:pt x="1479" y="696"/>
                  </a:lnTo>
                  <a:lnTo>
                    <a:pt x="1519" y="704"/>
                  </a:lnTo>
                  <a:lnTo>
                    <a:pt x="1519" y="704"/>
                  </a:lnTo>
                  <a:lnTo>
                    <a:pt x="1535" y="720"/>
                  </a:lnTo>
                  <a:lnTo>
                    <a:pt x="1575" y="728"/>
                  </a:lnTo>
                  <a:lnTo>
                    <a:pt x="1575" y="728"/>
                  </a:lnTo>
                  <a:lnTo>
                    <a:pt x="1599" y="736"/>
                  </a:lnTo>
                  <a:lnTo>
                    <a:pt x="1607" y="736"/>
                  </a:lnTo>
                  <a:lnTo>
                    <a:pt x="1631" y="736"/>
                  </a:lnTo>
                  <a:lnTo>
                    <a:pt x="1647" y="736"/>
                  </a:lnTo>
                  <a:lnTo>
                    <a:pt x="1663" y="744"/>
                  </a:lnTo>
                  <a:lnTo>
                    <a:pt x="1727" y="744"/>
                  </a:lnTo>
                  <a:lnTo>
                    <a:pt x="1735" y="760"/>
                  </a:lnTo>
                  <a:lnTo>
                    <a:pt x="1775" y="760"/>
                  </a:lnTo>
                  <a:lnTo>
                    <a:pt x="1791" y="760"/>
                  </a:lnTo>
                  <a:lnTo>
                    <a:pt x="1807" y="760"/>
                  </a:lnTo>
                  <a:lnTo>
                    <a:pt x="1815" y="760"/>
                  </a:lnTo>
                  <a:lnTo>
                    <a:pt x="1839" y="768"/>
                  </a:lnTo>
                  <a:lnTo>
                    <a:pt x="1855" y="784"/>
                  </a:lnTo>
                  <a:lnTo>
                    <a:pt x="1855" y="784"/>
                  </a:lnTo>
                  <a:lnTo>
                    <a:pt x="1863" y="784"/>
                  </a:lnTo>
                  <a:lnTo>
                    <a:pt x="1895" y="792"/>
                  </a:lnTo>
                  <a:lnTo>
                    <a:pt x="1895" y="792"/>
                  </a:lnTo>
                  <a:lnTo>
                    <a:pt x="1919" y="808"/>
                  </a:lnTo>
                  <a:lnTo>
                    <a:pt x="1967" y="816"/>
                  </a:lnTo>
                  <a:lnTo>
                    <a:pt x="1983" y="816"/>
                  </a:lnTo>
                  <a:lnTo>
                    <a:pt x="2047" y="832"/>
                  </a:lnTo>
                  <a:lnTo>
                    <a:pt x="2055" y="840"/>
                  </a:lnTo>
                  <a:lnTo>
                    <a:pt x="2071" y="856"/>
                  </a:lnTo>
                  <a:lnTo>
                    <a:pt x="2079" y="856"/>
                  </a:lnTo>
                  <a:lnTo>
                    <a:pt x="2079" y="880"/>
                  </a:lnTo>
                  <a:lnTo>
                    <a:pt x="2095" y="880"/>
                  </a:lnTo>
                  <a:lnTo>
                    <a:pt x="2111" y="896"/>
                  </a:lnTo>
                  <a:lnTo>
                    <a:pt x="2151" y="896"/>
                  </a:lnTo>
                  <a:lnTo>
                    <a:pt x="2183" y="896"/>
                  </a:lnTo>
                  <a:lnTo>
                    <a:pt x="2199" y="896"/>
                  </a:lnTo>
                  <a:lnTo>
                    <a:pt x="2207" y="896"/>
                  </a:lnTo>
                  <a:lnTo>
                    <a:pt x="2215" y="896"/>
                  </a:lnTo>
                  <a:lnTo>
                    <a:pt x="2223" y="896"/>
                  </a:lnTo>
                  <a:lnTo>
                    <a:pt x="2255" y="896"/>
                  </a:lnTo>
                  <a:lnTo>
                    <a:pt x="2271" y="912"/>
                  </a:lnTo>
                  <a:lnTo>
                    <a:pt x="2279" y="928"/>
                  </a:lnTo>
                  <a:lnTo>
                    <a:pt x="2287" y="944"/>
                  </a:lnTo>
                  <a:lnTo>
                    <a:pt x="2287" y="960"/>
                  </a:lnTo>
                  <a:lnTo>
                    <a:pt x="2303" y="976"/>
                  </a:lnTo>
                  <a:lnTo>
                    <a:pt x="2319" y="976"/>
                  </a:lnTo>
                  <a:lnTo>
                    <a:pt x="2343" y="992"/>
                  </a:lnTo>
                  <a:lnTo>
                    <a:pt x="2375" y="992"/>
                  </a:lnTo>
                  <a:lnTo>
                    <a:pt x="2399" y="992"/>
                  </a:lnTo>
                  <a:lnTo>
                    <a:pt x="2407" y="992"/>
                  </a:lnTo>
                  <a:lnTo>
                    <a:pt x="2447" y="992"/>
                  </a:lnTo>
                  <a:lnTo>
                    <a:pt x="2447" y="1008"/>
                  </a:lnTo>
                  <a:lnTo>
                    <a:pt x="2511" y="1008"/>
                  </a:lnTo>
                  <a:lnTo>
                    <a:pt x="2527" y="1008"/>
                  </a:lnTo>
                  <a:lnTo>
                    <a:pt x="2551" y="1040"/>
                  </a:lnTo>
                  <a:lnTo>
                    <a:pt x="2703" y="1040"/>
                  </a:lnTo>
                  <a:lnTo>
                    <a:pt x="2719" y="1040"/>
                  </a:lnTo>
                  <a:lnTo>
                    <a:pt x="2727" y="1064"/>
                  </a:lnTo>
                  <a:lnTo>
                    <a:pt x="2767" y="1064"/>
                  </a:lnTo>
                  <a:lnTo>
                    <a:pt x="2783" y="1064"/>
                  </a:lnTo>
                  <a:lnTo>
                    <a:pt x="2799" y="1064"/>
                  </a:lnTo>
                  <a:lnTo>
                    <a:pt x="2823" y="1064"/>
                  </a:lnTo>
                  <a:lnTo>
                    <a:pt x="2847" y="1064"/>
                  </a:lnTo>
                  <a:lnTo>
                    <a:pt x="2887" y="1088"/>
                  </a:lnTo>
                  <a:lnTo>
                    <a:pt x="2911" y="1120"/>
                  </a:lnTo>
                  <a:lnTo>
                    <a:pt x="3031" y="1144"/>
                  </a:lnTo>
                  <a:lnTo>
                    <a:pt x="3039" y="1176"/>
                  </a:lnTo>
                  <a:lnTo>
                    <a:pt x="3079" y="1176"/>
                  </a:lnTo>
                  <a:lnTo>
                    <a:pt x="3390" y="1176"/>
                  </a:lnTo>
                  <a:lnTo>
                    <a:pt x="3622" y="1176"/>
                  </a:lnTo>
                </a:path>
              </a:pathLst>
            </a:custGeom>
            <a:noFill/>
            <a:ln w="28575" cmpd="sng">
              <a:solidFill>
                <a:srgbClr val="FFFF00"/>
              </a:solidFill>
              <a:prstDash val="solid"/>
              <a:round/>
              <a:headEnd/>
              <a:tailEnd/>
            </a:ln>
          </p:spPr>
          <p:txBody>
            <a:bodyPr/>
            <a:lstStyle/>
            <a:p>
              <a:pPr>
                <a:defRPr/>
              </a:pPr>
              <a:endParaRPr lang="en-US">
                <a:latin typeface="Arial" charset="0"/>
              </a:endParaRPr>
            </a:p>
          </p:txBody>
        </p:sp>
        <p:sp>
          <p:nvSpPr>
            <p:cNvPr id="30746" name="Rectangle 63"/>
            <p:cNvSpPr>
              <a:spLocks noChangeArrowheads="1"/>
            </p:cNvSpPr>
            <p:nvPr/>
          </p:nvSpPr>
          <p:spPr bwMode="auto">
            <a:xfrm>
              <a:off x="3720" y="3595"/>
              <a:ext cx="2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1800">
                  <a:solidFill>
                    <a:srgbClr val="FFFFFF"/>
                  </a:solidFill>
                </a:rPr>
                <a:t>0.7</a:t>
              </a:r>
              <a:endParaRPr lang="en-US" sz="1800"/>
            </a:p>
          </p:txBody>
        </p:sp>
        <p:sp>
          <p:nvSpPr>
            <p:cNvPr id="30747" name="Rectangle 64"/>
            <p:cNvSpPr>
              <a:spLocks noChangeArrowheads="1"/>
            </p:cNvSpPr>
            <p:nvPr/>
          </p:nvSpPr>
          <p:spPr bwMode="auto">
            <a:xfrm>
              <a:off x="3643" y="3240"/>
              <a:ext cx="2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1800">
                  <a:solidFill>
                    <a:srgbClr val="FFFFFF"/>
                  </a:solidFill>
                </a:rPr>
                <a:t>0.75</a:t>
              </a:r>
              <a:endParaRPr lang="en-US" sz="1800"/>
            </a:p>
          </p:txBody>
        </p:sp>
        <p:sp>
          <p:nvSpPr>
            <p:cNvPr id="30748" name="Rectangle 65"/>
            <p:cNvSpPr>
              <a:spLocks noChangeArrowheads="1"/>
            </p:cNvSpPr>
            <p:nvPr/>
          </p:nvSpPr>
          <p:spPr bwMode="auto">
            <a:xfrm>
              <a:off x="3720" y="2885"/>
              <a:ext cx="2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1800">
                  <a:solidFill>
                    <a:srgbClr val="FFFFFF"/>
                  </a:solidFill>
                </a:rPr>
                <a:t>0.8</a:t>
              </a:r>
              <a:endParaRPr lang="en-US" sz="1800"/>
            </a:p>
          </p:txBody>
        </p:sp>
        <p:sp>
          <p:nvSpPr>
            <p:cNvPr id="30749" name="Rectangle 66"/>
            <p:cNvSpPr>
              <a:spLocks noChangeArrowheads="1"/>
            </p:cNvSpPr>
            <p:nvPr/>
          </p:nvSpPr>
          <p:spPr bwMode="auto">
            <a:xfrm>
              <a:off x="3643" y="2531"/>
              <a:ext cx="2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1800">
                  <a:solidFill>
                    <a:srgbClr val="FFFFFF"/>
                  </a:solidFill>
                </a:rPr>
                <a:t>0.85</a:t>
              </a:r>
              <a:endParaRPr lang="en-US" sz="1800"/>
            </a:p>
          </p:txBody>
        </p:sp>
        <p:sp>
          <p:nvSpPr>
            <p:cNvPr id="30750" name="Rectangle 67"/>
            <p:cNvSpPr>
              <a:spLocks noChangeArrowheads="1"/>
            </p:cNvSpPr>
            <p:nvPr/>
          </p:nvSpPr>
          <p:spPr bwMode="auto">
            <a:xfrm>
              <a:off x="3720" y="2167"/>
              <a:ext cx="2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1800">
                  <a:solidFill>
                    <a:srgbClr val="FFFFFF"/>
                  </a:solidFill>
                </a:rPr>
                <a:t>0.9</a:t>
              </a:r>
              <a:endParaRPr lang="en-US" sz="1800"/>
            </a:p>
          </p:txBody>
        </p:sp>
        <p:sp>
          <p:nvSpPr>
            <p:cNvPr id="30751" name="Rectangle 68"/>
            <p:cNvSpPr>
              <a:spLocks noChangeArrowheads="1"/>
            </p:cNvSpPr>
            <p:nvPr/>
          </p:nvSpPr>
          <p:spPr bwMode="auto">
            <a:xfrm>
              <a:off x="3643" y="1820"/>
              <a:ext cx="2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1800">
                  <a:solidFill>
                    <a:srgbClr val="FFFFFF"/>
                  </a:solidFill>
                </a:rPr>
                <a:t>0.95</a:t>
              </a:r>
              <a:endParaRPr lang="en-US" sz="1800"/>
            </a:p>
          </p:txBody>
        </p:sp>
        <p:sp>
          <p:nvSpPr>
            <p:cNvPr id="30752" name="Rectangle 69"/>
            <p:cNvSpPr>
              <a:spLocks noChangeArrowheads="1"/>
            </p:cNvSpPr>
            <p:nvPr/>
          </p:nvSpPr>
          <p:spPr bwMode="auto">
            <a:xfrm>
              <a:off x="3836" y="1462"/>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1800">
                  <a:solidFill>
                    <a:srgbClr val="FFFFFF"/>
                  </a:solidFill>
                </a:rPr>
                <a:t>1</a:t>
              </a:r>
              <a:endParaRPr lang="en-US" sz="1800"/>
            </a:p>
          </p:txBody>
        </p:sp>
        <p:sp>
          <p:nvSpPr>
            <p:cNvPr id="30753" name="Rectangle 70"/>
            <p:cNvSpPr>
              <a:spLocks noChangeArrowheads="1"/>
            </p:cNvSpPr>
            <p:nvPr/>
          </p:nvSpPr>
          <p:spPr bwMode="auto">
            <a:xfrm>
              <a:off x="3917" y="3746"/>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a:solidFill>
                    <a:srgbClr val="FFFFFF"/>
                  </a:solidFill>
                </a:rPr>
                <a:t>0</a:t>
              </a:r>
              <a:endParaRPr lang="en-US" sz="1800"/>
            </a:p>
          </p:txBody>
        </p:sp>
        <p:sp>
          <p:nvSpPr>
            <p:cNvPr id="30754" name="Rectangle 71"/>
            <p:cNvSpPr>
              <a:spLocks noChangeArrowheads="1"/>
            </p:cNvSpPr>
            <p:nvPr/>
          </p:nvSpPr>
          <p:spPr bwMode="auto">
            <a:xfrm>
              <a:off x="4242" y="3746"/>
              <a:ext cx="2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a:solidFill>
                    <a:srgbClr val="FFFFFF"/>
                  </a:solidFill>
                </a:rPr>
                <a:t>0.5</a:t>
              </a:r>
              <a:endParaRPr lang="en-US" sz="1800"/>
            </a:p>
          </p:txBody>
        </p:sp>
        <p:sp>
          <p:nvSpPr>
            <p:cNvPr id="30755" name="Rectangle 72"/>
            <p:cNvSpPr>
              <a:spLocks noChangeArrowheads="1"/>
            </p:cNvSpPr>
            <p:nvPr/>
          </p:nvSpPr>
          <p:spPr bwMode="auto">
            <a:xfrm>
              <a:off x="4690" y="3746"/>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a:solidFill>
                    <a:srgbClr val="FFFFFF"/>
                  </a:solidFill>
                </a:rPr>
                <a:t>1</a:t>
              </a:r>
              <a:endParaRPr lang="en-US" sz="1800"/>
            </a:p>
          </p:txBody>
        </p:sp>
        <p:sp>
          <p:nvSpPr>
            <p:cNvPr id="30756" name="Rectangle 73"/>
            <p:cNvSpPr>
              <a:spLocks noChangeArrowheads="1"/>
            </p:cNvSpPr>
            <p:nvPr/>
          </p:nvSpPr>
          <p:spPr bwMode="auto">
            <a:xfrm>
              <a:off x="5012" y="3746"/>
              <a:ext cx="2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a:solidFill>
                    <a:srgbClr val="FFFFFF"/>
                  </a:solidFill>
                </a:rPr>
                <a:t>1.5</a:t>
              </a:r>
              <a:endParaRPr lang="en-US" sz="1800"/>
            </a:p>
          </p:txBody>
        </p:sp>
        <p:sp>
          <p:nvSpPr>
            <p:cNvPr id="30757" name="Rectangle 74"/>
            <p:cNvSpPr>
              <a:spLocks noChangeArrowheads="1"/>
            </p:cNvSpPr>
            <p:nvPr/>
          </p:nvSpPr>
          <p:spPr bwMode="auto">
            <a:xfrm>
              <a:off x="5466" y="3746"/>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a:solidFill>
                    <a:srgbClr val="FFFFFF"/>
                  </a:solidFill>
                </a:rPr>
                <a:t>2</a:t>
              </a:r>
              <a:endParaRPr lang="en-US" sz="1800"/>
            </a:p>
          </p:txBody>
        </p:sp>
        <p:sp>
          <p:nvSpPr>
            <p:cNvPr id="30758" name="Rectangle 75"/>
            <p:cNvSpPr>
              <a:spLocks noChangeArrowheads="1"/>
            </p:cNvSpPr>
            <p:nvPr/>
          </p:nvSpPr>
          <p:spPr bwMode="auto">
            <a:xfrm>
              <a:off x="5785" y="3746"/>
              <a:ext cx="2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a:solidFill>
                    <a:srgbClr val="FFFFFF"/>
                  </a:solidFill>
                </a:rPr>
                <a:t>2.5</a:t>
              </a:r>
              <a:endParaRPr lang="en-US" sz="1800"/>
            </a:p>
          </p:txBody>
        </p:sp>
        <p:sp>
          <p:nvSpPr>
            <p:cNvPr id="30759" name="Text Box 76"/>
            <p:cNvSpPr txBox="1">
              <a:spLocks noChangeArrowheads="1"/>
            </p:cNvSpPr>
            <p:nvPr/>
          </p:nvSpPr>
          <p:spPr bwMode="auto">
            <a:xfrm>
              <a:off x="5624" y="2532"/>
              <a:ext cx="70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spcBef>
                  <a:spcPct val="50000"/>
                </a:spcBef>
              </a:pPr>
              <a:r>
                <a:rPr lang="en-US" sz="1600">
                  <a:solidFill>
                    <a:srgbClr val="FFFFFF"/>
                  </a:solidFill>
                </a:rPr>
                <a:t>Carvedilol</a:t>
              </a:r>
            </a:p>
          </p:txBody>
        </p:sp>
        <p:sp>
          <p:nvSpPr>
            <p:cNvPr id="30760" name="Text Box 77"/>
            <p:cNvSpPr txBox="1">
              <a:spLocks noChangeArrowheads="1"/>
            </p:cNvSpPr>
            <p:nvPr/>
          </p:nvSpPr>
          <p:spPr bwMode="auto">
            <a:xfrm>
              <a:off x="5624" y="2967"/>
              <a:ext cx="59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spcBef>
                  <a:spcPct val="50000"/>
                </a:spcBef>
              </a:pPr>
              <a:r>
                <a:rPr lang="en-US" sz="1600">
                  <a:solidFill>
                    <a:srgbClr val="FFFFFF"/>
                  </a:solidFill>
                </a:rPr>
                <a:t>Placebo</a:t>
              </a:r>
            </a:p>
          </p:txBody>
        </p:sp>
        <p:sp>
          <p:nvSpPr>
            <p:cNvPr id="30761" name="Rectangle 78"/>
            <p:cNvSpPr>
              <a:spLocks noChangeArrowheads="1"/>
            </p:cNvSpPr>
            <p:nvPr/>
          </p:nvSpPr>
          <p:spPr bwMode="auto">
            <a:xfrm>
              <a:off x="4735" y="3929"/>
              <a:ext cx="3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dirty="0">
                  <a:solidFill>
                    <a:srgbClr val="FFFFFF"/>
                  </a:solidFill>
                </a:rPr>
                <a:t>Years</a:t>
              </a:r>
              <a:endParaRPr lang="en-US" sz="1800" dirty="0"/>
            </a:p>
          </p:txBody>
        </p:sp>
        <p:sp>
          <p:nvSpPr>
            <p:cNvPr id="376912" name="Text Box 80"/>
            <p:cNvSpPr txBox="1">
              <a:spLocks noChangeArrowheads="1"/>
            </p:cNvSpPr>
            <p:nvPr/>
          </p:nvSpPr>
          <p:spPr bwMode="auto">
            <a:xfrm>
              <a:off x="5123" y="1756"/>
              <a:ext cx="696" cy="404"/>
            </a:xfrm>
            <a:prstGeom prst="rect">
              <a:avLst/>
            </a:prstGeom>
            <a:noFill/>
            <a:ln w="9525">
              <a:noFill/>
              <a:miter lim="800000"/>
              <a:headEnd/>
              <a:tailEnd/>
            </a:ln>
            <a:effectLst/>
          </p:spPr>
          <p:txBody>
            <a:bodyPr wrap="none">
              <a:spAutoFit/>
            </a:bodyPr>
            <a:lstStyle/>
            <a:p>
              <a:pPr>
                <a:defRPr/>
              </a:pPr>
              <a:r>
                <a:rPr lang="en-US" dirty="0">
                  <a:solidFill>
                    <a:schemeClr val="bg1"/>
                  </a:solidFill>
                  <a:effectLst>
                    <a:outerShdw blurRad="38100" dist="38100" dir="2700000" algn="tl">
                      <a:srgbClr val="000000"/>
                    </a:outerShdw>
                  </a:effectLst>
                  <a:latin typeface="Arial" charset="0"/>
                </a:rPr>
                <a:t>RR=23%</a:t>
              </a:r>
            </a:p>
            <a:p>
              <a:pPr>
                <a:defRPr/>
              </a:pPr>
              <a:r>
                <a:rPr lang="en-US" dirty="0">
                  <a:solidFill>
                    <a:schemeClr val="bg1"/>
                  </a:solidFill>
                  <a:effectLst>
                    <a:outerShdw blurRad="38100" dist="38100" dir="2700000" algn="tl">
                      <a:srgbClr val="000000"/>
                    </a:outerShdw>
                  </a:effectLst>
                  <a:latin typeface="Arial" charset="0"/>
                </a:rPr>
                <a:t>P=.031</a:t>
              </a:r>
              <a:endParaRPr lang="en-US" sz="2400" dirty="0">
                <a:solidFill>
                  <a:schemeClr val="bg1"/>
                </a:solidFill>
                <a:effectLst>
                  <a:outerShdw blurRad="38100" dist="38100" dir="2700000" algn="tl">
                    <a:srgbClr val="000000"/>
                  </a:outerShdw>
                </a:effectLst>
                <a:latin typeface="Times New Roman" pitchFamily="18" charset="0"/>
              </a:endParaRPr>
            </a:p>
          </p:txBody>
        </p:sp>
      </p:grpSp>
      <p:sp>
        <p:nvSpPr>
          <p:cNvPr id="30725" name="Text Box 83"/>
          <p:cNvSpPr txBox="1">
            <a:spLocks noChangeArrowheads="1"/>
          </p:cNvSpPr>
          <p:nvPr/>
        </p:nvSpPr>
        <p:spPr bwMode="auto">
          <a:xfrm>
            <a:off x="1722716" y="1289134"/>
            <a:ext cx="34211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2400" dirty="0">
                <a:solidFill>
                  <a:schemeClr val="bg1"/>
                </a:solidFill>
              </a:rPr>
              <a:t>Advanced Heart Failure</a:t>
            </a:r>
          </a:p>
          <a:p>
            <a:pPr algn="ctr"/>
            <a:r>
              <a:rPr lang="en-US" sz="2400" dirty="0">
                <a:solidFill>
                  <a:schemeClr val="bg1"/>
                </a:solidFill>
              </a:rPr>
              <a:t>Copernicus (n = 2289)</a:t>
            </a:r>
          </a:p>
        </p:txBody>
      </p:sp>
      <p:sp>
        <p:nvSpPr>
          <p:cNvPr id="30726" name="Text Box 84"/>
          <p:cNvSpPr txBox="1">
            <a:spLocks noChangeArrowheads="1"/>
          </p:cNvSpPr>
          <p:nvPr/>
        </p:nvSpPr>
        <p:spPr bwMode="auto">
          <a:xfrm>
            <a:off x="6429760" y="1289134"/>
            <a:ext cx="37273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2400" dirty="0">
                <a:solidFill>
                  <a:schemeClr val="bg1"/>
                </a:solidFill>
              </a:rPr>
              <a:t>Post Myocardial Infarction</a:t>
            </a:r>
          </a:p>
          <a:p>
            <a:pPr algn="ctr"/>
            <a:r>
              <a:rPr lang="en-US" sz="2400" dirty="0">
                <a:solidFill>
                  <a:schemeClr val="bg1"/>
                </a:solidFill>
              </a:rPr>
              <a:t>Capricorn (n= 1959)</a:t>
            </a:r>
          </a:p>
        </p:txBody>
      </p:sp>
      <p:sp>
        <p:nvSpPr>
          <p:cNvPr id="376920" name="Text Box 88"/>
          <p:cNvSpPr txBox="1">
            <a:spLocks noChangeArrowheads="1"/>
          </p:cNvSpPr>
          <p:nvPr/>
        </p:nvSpPr>
        <p:spPr bwMode="auto">
          <a:xfrm>
            <a:off x="1289361" y="6361195"/>
            <a:ext cx="4106862" cy="336550"/>
          </a:xfrm>
          <a:prstGeom prst="rect">
            <a:avLst/>
          </a:prstGeom>
          <a:noFill/>
          <a:ln w="9525">
            <a:noFill/>
            <a:miter lim="800000"/>
            <a:headEnd/>
            <a:tailEnd/>
          </a:ln>
          <a:effectLst/>
        </p:spPr>
        <p:txBody>
          <a:bodyPr wrap="none">
            <a:spAutoFit/>
          </a:bodyPr>
          <a:lstStyle/>
          <a:p>
            <a:pPr algn="ctr">
              <a:defRPr/>
            </a:pPr>
            <a:r>
              <a:rPr lang="en-US" sz="1600" dirty="0">
                <a:latin typeface="Times New Roman" pitchFamily="18" charset="0"/>
              </a:rPr>
              <a:t>Packer M et al. N </a:t>
            </a:r>
            <a:r>
              <a:rPr lang="en-US" sz="1600" dirty="0" err="1">
                <a:latin typeface="Times New Roman" pitchFamily="18" charset="0"/>
              </a:rPr>
              <a:t>Engl</a:t>
            </a:r>
            <a:r>
              <a:rPr lang="en-US" sz="1600" dirty="0">
                <a:latin typeface="Times New Roman" pitchFamily="18" charset="0"/>
              </a:rPr>
              <a:t> J Med 2001;344:1651-8.</a:t>
            </a:r>
          </a:p>
        </p:txBody>
      </p:sp>
      <p:sp>
        <p:nvSpPr>
          <p:cNvPr id="376921" name="Text Box 89"/>
          <p:cNvSpPr txBox="1">
            <a:spLocks noChangeArrowheads="1"/>
          </p:cNvSpPr>
          <p:nvPr/>
        </p:nvSpPr>
        <p:spPr bwMode="auto">
          <a:xfrm>
            <a:off x="5688324" y="6361195"/>
            <a:ext cx="4733925" cy="336550"/>
          </a:xfrm>
          <a:prstGeom prst="rect">
            <a:avLst/>
          </a:prstGeom>
          <a:noFill/>
          <a:ln w="12700">
            <a:noFill/>
            <a:miter lim="800000"/>
            <a:headEnd/>
            <a:tailEnd/>
          </a:ln>
          <a:effectLst/>
        </p:spPr>
        <p:txBody>
          <a:bodyPr wrap="none" anchor="b">
            <a:spAutoFit/>
          </a:bodyPr>
          <a:lstStyle/>
          <a:p>
            <a:pPr algn="ctr">
              <a:spcBef>
                <a:spcPct val="50000"/>
              </a:spcBef>
              <a:defRPr/>
            </a:pPr>
            <a:r>
              <a:rPr lang="en-US" sz="1600" dirty="0">
                <a:latin typeface="Times New Roman" pitchFamily="18" charset="0"/>
              </a:rPr>
              <a:t>CAPRICORN Investigators.</a:t>
            </a:r>
            <a:r>
              <a:rPr lang="en-US" sz="1600" i="1" dirty="0">
                <a:latin typeface="Times New Roman" pitchFamily="18" charset="0"/>
              </a:rPr>
              <a:t> </a:t>
            </a:r>
            <a:r>
              <a:rPr lang="en-US" sz="1600" dirty="0">
                <a:latin typeface="Times New Roman" pitchFamily="18" charset="0"/>
              </a:rPr>
              <a:t>Lancet</a:t>
            </a:r>
            <a:r>
              <a:rPr lang="en-US" sz="1600" i="1" dirty="0">
                <a:latin typeface="Times New Roman" pitchFamily="18" charset="0"/>
              </a:rPr>
              <a:t> </a:t>
            </a:r>
            <a:r>
              <a:rPr lang="en-US" sz="1600" dirty="0">
                <a:latin typeface="Times New Roman" pitchFamily="18" charset="0"/>
              </a:rPr>
              <a:t>2001;357:1385–90</a:t>
            </a:r>
            <a:r>
              <a:rPr lang="en-US" sz="1200" dirty="0">
                <a:latin typeface="Arial" charset="0"/>
              </a:rPr>
              <a:t>.</a:t>
            </a:r>
            <a:endParaRPr lang="en-US" sz="1200" i="1" dirty="0">
              <a:latin typeface="Arial" charset="0"/>
            </a:endParaRPr>
          </a:p>
        </p:txBody>
      </p:sp>
    </p:spTree>
    <p:extLst>
      <p:ext uri="{BB962C8B-B14F-4D97-AF65-F5344CB8AC3E}">
        <p14:creationId xmlns:p14="http://schemas.microsoft.com/office/powerpoint/2010/main" val="1618616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926" y="1047456"/>
            <a:ext cx="9238268" cy="522158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498" name="Rectangle 1026"/>
          <p:cNvSpPr>
            <a:spLocks noChangeArrowheads="1"/>
          </p:cNvSpPr>
          <p:nvPr/>
        </p:nvSpPr>
        <p:spPr bwMode="auto">
          <a:xfrm>
            <a:off x="2260211" y="144216"/>
            <a:ext cx="10287000" cy="1143000"/>
          </a:xfrm>
          <a:prstGeom prst="rect">
            <a:avLst/>
          </a:prstGeom>
          <a:noFill/>
          <a:ln w="9525">
            <a:noFill/>
            <a:miter lim="800000"/>
            <a:headEnd/>
            <a:tailEnd/>
          </a:ln>
          <a:effectLst/>
        </p:spPr>
        <p:txBody>
          <a:bodyPr anchor="ctr"/>
          <a:lstStyle/>
          <a:p>
            <a:pPr algn="ctr">
              <a:lnSpc>
                <a:spcPct val="90000"/>
              </a:lnSpc>
              <a:defRPr/>
            </a:pPr>
            <a:r>
              <a:rPr lang="en-US" sz="2400" dirty="0">
                <a:latin typeface="Arial" charset="0"/>
              </a:rPr>
              <a:t>Major Trials of </a:t>
            </a:r>
            <a:r>
              <a:rPr lang="en-US" sz="2400" dirty="0">
                <a:latin typeface="Arial" charset="0"/>
                <a:sym typeface="Symbol" pitchFamily="18" charset="2"/>
              </a:rPr>
              <a:t></a:t>
            </a:r>
            <a:r>
              <a:rPr lang="en-US" sz="2400" dirty="0">
                <a:latin typeface="Arial" charset="0"/>
              </a:rPr>
              <a:t>-Blockade in Heart Failure</a:t>
            </a:r>
          </a:p>
        </p:txBody>
      </p:sp>
      <p:sp>
        <p:nvSpPr>
          <p:cNvPr id="234499" name="Rectangle 1027"/>
          <p:cNvSpPr>
            <a:spLocks noChangeArrowheads="1"/>
          </p:cNvSpPr>
          <p:nvPr/>
        </p:nvSpPr>
        <p:spPr bwMode="auto">
          <a:xfrm>
            <a:off x="990207" y="1190725"/>
            <a:ext cx="8458200" cy="5078313"/>
          </a:xfrm>
          <a:prstGeom prst="rect">
            <a:avLst/>
          </a:prstGeom>
          <a:noFill/>
          <a:ln w="12700">
            <a:noFill/>
            <a:miter lim="800000"/>
            <a:headEnd/>
            <a:tailEnd/>
          </a:ln>
          <a:effectLst/>
        </p:spPr>
        <p:txBody>
          <a:bodyPr>
            <a:spAutoFit/>
          </a:bodyPr>
          <a:lstStyle/>
          <a:p>
            <a:pPr>
              <a:defRPr/>
            </a:pPr>
            <a:r>
              <a:rPr lang="en-US" u="sng" dirty="0">
                <a:latin typeface="Arial" charset="0"/>
              </a:rPr>
              <a:t>Trial							Drug		Mortality Reduction</a:t>
            </a:r>
          </a:p>
          <a:p>
            <a:pPr>
              <a:defRPr/>
            </a:pPr>
            <a:r>
              <a:rPr lang="en-US" b="1" dirty="0">
                <a:latin typeface="Arial" charset="0"/>
              </a:rPr>
              <a:t>US </a:t>
            </a:r>
            <a:r>
              <a:rPr lang="en-US" b="1" dirty="0" err="1">
                <a:latin typeface="Arial" charset="0"/>
              </a:rPr>
              <a:t>Carvedilol</a:t>
            </a:r>
            <a:r>
              <a:rPr lang="en-US" b="1" dirty="0">
                <a:latin typeface="Arial" charset="0"/>
              </a:rPr>
              <a:t> Program</a:t>
            </a:r>
            <a:r>
              <a:rPr lang="en-US" b="1" dirty="0">
                <a:solidFill>
                  <a:srgbClr val="FF9900"/>
                </a:solidFill>
                <a:latin typeface="Arial" charset="0"/>
              </a:rPr>
              <a:t>*</a:t>
            </a:r>
            <a:r>
              <a:rPr lang="en-US" b="1" dirty="0">
                <a:latin typeface="Arial" charset="0"/>
              </a:rPr>
              <a:t>		</a:t>
            </a:r>
            <a:r>
              <a:rPr lang="en-US" dirty="0" err="1">
                <a:latin typeface="Arial" charset="0"/>
              </a:rPr>
              <a:t>carvedilol</a:t>
            </a:r>
            <a:r>
              <a:rPr lang="en-US" dirty="0">
                <a:latin typeface="Arial" charset="0"/>
              </a:rPr>
              <a:t> </a:t>
            </a:r>
            <a:r>
              <a:rPr lang="en-US" b="1" dirty="0">
                <a:latin typeface="Arial" charset="0"/>
              </a:rPr>
              <a:t>	</a:t>
            </a:r>
            <a:r>
              <a:rPr lang="en-US" dirty="0">
                <a:latin typeface="Arial" charset="0"/>
                <a:sym typeface="Symbol" pitchFamily="18" charset="2"/>
              </a:rPr>
              <a:t> 65% (</a:t>
            </a:r>
            <a:r>
              <a:rPr lang="en-US" i="1" dirty="0">
                <a:latin typeface="Arial" charset="0"/>
                <a:sym typeface="Symbol" pitchFamily="18" charset="2"/>
              </a:rPr>
              <a:t>P</a:t>
            </a:r>
            <a:r>
              <a:rPr lang="en-US" dirty="0">
                <a:latin typeface="Arial" charset="0"/>
                <a:sym typeface="Symbol" pitchFamily="18" charset="2"/>
              </a:rPr>
              <a:t>&lt;0.001)</a:t>
            </a:r>
          </a:p>
          <a:p>
            <a:pPr>
              <a:defRPr/>
            </a:pPr>
            <a:r>
              <a:rPr lang="en-US" dirty="0">
                <a:latin typeface="Arial" charset="0"/>
              </a:rPr>
              <a:t>1094 patients (Class II–IV)			</a:t>
            </a:r>
            <a:endParaRPr lang="en-US" dirty="0">
              <a:latin typeface="Arial" charset="0"/>
              <a:sym typeface="Symbol" pitchFamily="18" charset="2"/>
            </a:endParaRPr>
          </a:p>
          <a:p>
            <a:pPr>
              <a:defRPr/>
            </a:pPr>
            <a:endParaRPr lang="en-US" b="1" dirty="0">
              <a:effectLst>
                <a:outerShdw blurRad="38100" dist="38100" dir="2700000" algn="tl">
                  <a:srgbClr val="000000"/>
                </a:outerShdw>
              </a:effectLst>
              <a:latin typeface="Arial" charset="0"/>
            </a:endParaRPr>
          </a:p>
          <a:p>
            <a:pPr>
              <a:defRPr/>
            </a:pPr>
            <a:r>
              <a:rPr lang="en-US" b="1" dirty="0">
                <a:latin typeface="Arial" charset="0"/>
              </a:rPr>
              <a:t>CIBIS-II Trial HF</a:t>
            </a:r>
            <a:r>
              <a:rPr lang="en-US" baseline="30000" dirty="0">
                <a:latin typeface="Arial" charset="0"/>
              </a:rPr>
              <a:t>2				</a:t>
            </a:r>
            <a:r>
              <a:rPr lang="en-US" dirty="0" err="1">
                <a:latin typeface="Arial" charset="0"/>
              </a:rPr>
              <a:t>bisoprolol</a:t>
            </a:r>
            <a:r>
              <a:rPr lang="en-US" baseline="30000" dirty="0">
                <a:latin typeface="Arial" charset="0"/>
              </a:rPr>
              <a:t>	</a:t>
            </a:r>
            <a:r>
              <a:rPr lang="en-US" dirty="0">
                <a:latin typeface="Arial" charset="0"/>
                <a:sym typeface="Symbol" pitchFamily="18" charset="2"/>
              </a:rPr>
              <a:t></a:t>
            </a:r>
            <a:r>
              <a:rPr lang="en-US" dirty="0">
                <a:latin typeface="Arial" charset="0"/>
              </a:rPr>
              <a:t> 34% (</a:t>
            </a:r>
            <a:r>
              <a:rPr lang="en-US" i="1" dirty="0">
                <a:latin typeface="Arial" charset="0"/>
              </a:rPr>
              <a:t>P</a:t>
            </a:r>
            <a:r>
              <a:rPr lang="en-US" dirty="0">
                <a:latin typeface="Arial" charset="0"/>
              </a:rPr>
              <a:t>&lt;0.0001)</a:t>
            </a:r>
            <a:endParaRPr lang="en-US" b="1" dirty="0">
              <a:latin typeface="Arial" charset="0"/>
            </a:endParaRPr>
          </a:p>
          <a:p>
            <a:pPr>
              <a:defRPr/>
            </a:pPr>
            <a:r>
              <a:rPr lang="en-US" dirty="0">
                <a:latin typeface="Arial" charset="0"/>
              </a:rPr>
              <a:t>2647 patients (Class </a:t>
            </a:r>
            <a:r>
              <a:rPr lang="en-US" dirty="0">
                <a:latin typeface="Arial" charset="0"/>
                <a:sym typeface="Symbol" pitchFamily="18" charset="2"/>
              </a:rPr>
              <a:t>III</a:t>
            </a:r>
            <a:r>
              <a:rPr lang="en-US" dirty="0">
                <a:latin typeface="Arial" charset="0"/>
              </a:rPr>
              <a:t>–</a:t>
            </a:r>
            <a:r>
              <a:rPr lang="en-US" dirty="0">
                <a:latin typeface="Arial" charset="0"/>
                <a:sym typeface="Symbol" pitchFamily="18" charset="2"/>
              </a:rPr>
              <a:t>IV</a:t>
            </a:r>
            <a:r>
              <a:rPr lang="en-US" dirty="0">
                <a:latin typeface="Arial" charset="0"/>
              </a:rPr>
              <a:t>)		</a:t>
            </a:r>
            <a:endParaRPr lang="en-US" b="1" dirty="0">
              <a:latin typeface="Arial" charset="0"/>
            </a:endParaRPr>
          </a:p>
          <a:p>
            <a:pPr>
              <a:defRPr/>
            </a:pPr>
            <a:endParaRPr lang="en-US" b="1" dirty="0">
              <a:effectLst>
                <a:outerShdw blurRad="38100" dist="38100" dir="2700000" algn="tl">
                  <a:srgbClr val="000000"/>
                </a:outerShdw>
              </a:effectLst>
              <a:latin typeface="Arial" charset="0"/>
            </a:endParaRPr>
          </a:p>
          <a:p>
            <a:pPr>
              <a:defRPr/>
            </a:pPr>
            <a:r>
              <a:rPr lang="en-US" b="1" dirty="0">
                <a:latin typeface="Arial" charset="0"/>
              </a:rPr>
              <a:t>MERIT-HF</a:t>
            </a:r>
            <a:r>
              <a:rPr lang="en-US" baseline="30000" dirty="0">
                <a:latin typeface="Arial" charset="0"/>
              </a:rPr>
              <a:t>					</a:t>
            </a:r>
            <a:r>
              <a:rPr lang="en-US" dirty="0" err="1">
                <a:latin typeface="Arial" charset="0"/>
              </a:rPr>
              <a:t>metoprolol</a:t>
            </a:r>
            <a:r>
              <a:rPr lang="en-US" dirty="0">
                <a:latin typeface="Arial" charset="0"/>
              </a:rPr>
              <a:t>	</a:t>
            </a:r>
            <a:r>
              <a:rPr lang="en-US" dirty="0">
                <a:latin typeface="Arial" charset="0"/>
                <a:sym typeface="Symbol" pitchFamily="18" charset="2"/>
              </a:rPr>
              <a:t></a:t>
            </a:r>
            <a:r>
              <a:rPr lang="en-US" dirty="0">
                <a:latin typeface="Arial" charset="0"/>
              </a:rPr>
              <a:t> 34% (</a:t>
            </a:r>
            <a:r>
              <a:rPr lang="en-US" i="1" dirty="0">
                <a:latin typeface="Arial" charset="0"/>
              </a:rPr>
              <a:t>P</a:t>
            </a:r>
            <a:r>
              <a:rPr lang="en-US" dirty="0">
                <a:latin typeface="Arial" charset="0"/>
              </a:rPr>
              <a:t>=0.0062)</a:t>
            </a:r>
            <a:endParaRPr lang="en-US" b="1" dirty="0">
              <a:latin typeface="Arial" charset="0"/>
            </a:endParaRPr>
          </a:p>
          <a:p>
            <a:pPr>
              <a:defRPr/>
            </a:pPr>
            <a:r>
              <a:rPr lang="en-US" dirty="0">
                <a:latin typeface="Arial" charset="0"/>
              </a:rPr>
              <a:t>3991 patients (Class </a:t>
            </a:r>
            <a:r>
              <a:rPr lang="en-US" dirty="0">
                <a:latin typeface="Arial" charset="0"/>
                <a:sym typeface="Symbol" pitchFamily="18" charset="2"/>
              </a:rPr>
              <a:t>II</a:t>
            </a:r>
            <a:r>
              <a:rPr lang="en-US" dirty="0">
                <a:latin typeface="Arial" charset="0"/>
              </a:rPr>
              <a:t>–</a:t>
            </a:r>
            <a:r>
              <a:rPr lang="en-US" dirty="0">
                <a:latin typeface="Arial" charset="0"/>
                <a:sym typeface="Symbol" pitchFamily="18" charset="2"/>
              </a:rPr>
              <a:t>IV</a:t>
            </a:r>
            <a:r>
              <a:rPr lang="en-US" dirty="0">
                <a:latin typeface="Arial" charset="0"/>
              </a:rPr>
              <a:t>)		succinate	</a:t>
            </a:r>
            <a:endParaRPr lang="en-US" b="1" dirty="0">
              <a:latin typeface="Arial" charset="0"/>
              <a:sym typeface="Symbol" pitchFamily="18" charset="2"/>
            </a:endParaRPr>
          </a:p>
          <a:p>
            <a:pPr>
              <a:defRPr/>
            </a:pPr>
            <a:endParaRPr lang="en-US" b="1" dirty="0">
              <a:effectLst>
                <a:outerShdw blurRad="38100" dist="38100" dir="2700000" algn="tl">
                  <a:srgbClr val="000000"/>
                </a:outerShdw>
              </a:effectLst>
              <a:latin typeface="Arial" charset="0"/>
              <a:sym typeface="Symbol" pitchFamily="18" charset="2"/>
            </a:endParaRPr>
          </a:p>
          <a:p>
            <a:pPr>
              <a:defRPr/>
            </a:pPr>
            <a:r>
              <a:rPr lang="en-US" b="1" dirty="0">
                <a:latin typeface="Arial" charset="0"/>
                <a:sym typeface="Symbol" pitchFamily="18" charset="2"/>
              </a:rPr>
              <a:t>BEST						</a:t>
            </a:r>
            <a:r>
              <a:rPr lang="en-US" dirty="0" err="1">
                <a:latin typeface="Arial" charset="0"/>
                <a:sym typeface="Symbol" pitchFamily="18" charset="2"/>
              </a:rPr>
              <a:t>bucindolol</a:t>
            </a:r>
            <a:r>
              <a:rPr lang="en-US" b="1" dirty="0">
                <a:latin typeface="Arial" charset="0"/>
                <a:sym typeface="Symbol" pitchFamily="18" charset="2"/>
              </a:rPr>
              <a:t>	</a:t>
            </a:r>
            <a:r>
              <a:rPr lang="en-US" dirty="0">
                <a:latin typeface="Arial" charset="0"/>
                <a:sym typeface="Symbol" pitchFamily="18" charset="2"/>
              </a:rPr>
              <a:t> 10% (</a:t>
            </a:r>
            <a:r>
              <a:rPr lang="en-US" i="1" dirty="0">
                <a:latin typeface="Arial" charset="0"/>
                <a:sym typeface="Symbol" pitchFamily="18" charset="2"/>
              </a:rPr>
              <a:t>P</a:t>
            </a:r>
            <a:r>
              <a:rPr lang="en-US" dirty="0">
                <a:latin typeface="Arial" charset="0"/>
                <a:sym typeface="Symbol" pitchFamily="18" charset="2"/>
              </a:rPr>
              <a:t>=0.109)</a:t>
            </a:r>
            <a:endParaRPr lang="en-US" b="1" dirty="0">
              <a:latin typeface="Arial" charset="0"/>
              <a:sym typeface="Symbol" pitchFamily="18" charset="2"/>
            </a:endParaRPr>
          </a:p>
          <a:p>
            <a:pPr>
              <a:defRPr/>
            </a:pPr>
            <a:r>
              <a:rPr lang="en-US" dirty="0">
                <a:latin typeface="Arial" charset="0"/>
                <a:sym typeface="Symbol" pitchFamily="18" charset="2"/>
              </a:rPr>
              <a:t>2708 patients (Class III</a:t>
            </a:r>
            <a:r>
              <a:rPr lang="en-US" dirty="0">
                <a:latin typeface="Arial" charset="0"/>
              </a:rPr>
              <a:t>–</a:t>
            </a:r>
            <a:r>
              <a:rPr lang="en-US" dirty="0">
                <a:latin typeface="Arial" charset="0"/>
                <a:sym typeface="Symbol" pitchFamily="18" charset="2"/>
              </a:rPr>
              <a:t>IV)			</a:t>
            </a:r>
          </a:p>
          <a:p>
            <a:pPr>
              <a:defRPr/>
            </a:pPr>
            <a:endParaRPr lang="en-US" b="1" dirty="0">
              <a:effectLst>
                <a:outerShdw blurRad="38100" dist="38100" dir="2700000" algn="tl">
                  <a:srgbClr val="000000"/>
                </a:outerShdw>
              </a:effectLst>
              <a:latin typeface="Arial" charset="0"/>
            </a:endParaRPr>
          </a:p>
          <a:p>
            <a:pPr>
              <a:defRPr/>
            </a:pPr>
            <a:r>
              <a:rPr lang="en-US" b="1" dirty="0">
                <a:latin typeface="Arial" charset="0"/>
              </a:rPr>
              <a:t>COPERNICUS				</a:t>
            </a:r>
            <a:r>
              <a:rPr lang="en-US" dirty="0" err="1">
                <a:latin typeface="Arial" charset="0"/>
              </a:rPr>
              <a:t>carvediolol</a:t>
            </a:r>
            <a:r>
              <a:rPr lang="en-US" b="1" dirty="0">
                <a:latin typeface="Arial" charset="0"/>
              </a:rPr>
              <a:t>	</a:t>
            </a:r>
            <a:r>
              <a:rPr lang="en-US" dirty="0">
                <a:latin typeface="Arial" charset="0"/>
                <a:sym typeface="Symbol" pitchFamily="18" charset="2"/>
              </a:rPr>
              <a:t></a:t>
            </a:r>
            <a:r>
              <a:rPr lang="en-US" dirty="0">
                <a:latin typeface="Arial" charset="0"/>
              </a:rPr>
              <a:t> 35% (</a:t>
            </a:r>
            <a:r>
              <a:rPr lang="en-US" i="1" dirty="0">
                <a:latin typeface="Arial" charset="0"/>
              </a:rPr>
              <a:t>P</a:t>
            </a:r>
            <a:r>
              <a:rPr lang="en-US" dirty="0">
                <a:latin typeface="Arial" charset="0"/>
              </a:rPr>
              <a:t>=0.00014)</a:t>
            </a:r>
          </a:p>
          <a:p>
            <a:pPr>
              <a:defRPr/>
            </a:pPr>
            <a:r>
              <a:rPr lang="en-US" dirty="0">
                <a:latin typeface="Arial" charset="0"/>
              </a:rPr>
              <a:t>2289 patients (Class III-IV)	</a:t>
            </a:r>
          </a:p>
          <a:p>
            <a:pPr>
              <a:defRPr/>
            </a:pPr>
            <a:r>
              <a:rPr lang="en-US" dirty="0">
                <a:effectLst>
                  <a:outerShdw blurRad="38100" dist="38100" dir="2700000" algn="tl">
                    <a:srgbClr val="000000"/>
                  </a:outerShdw>
                </a:effectLst>
                <a:latin typeface="Arial" charset="0"/>
              </a:rPr>
              <a:t>			</a:t>
            </a:r>
            <a:endParaRPr lang="en-US" b="1" dirty="0">
              <a:effectLst>
                <a:outerShdw blurRad="38100" dist="38100" dir="2700000" algn="tl">
                  <a:srgbClr val="000000"/>
                </a:outerShdw>
              </a:effectLst>
              <a:latin typeface="Arial" charset="0"/>
            </a:endParaRPr>
          </a:p>
          <a:p>
            <a:pPr>
              <a:defRPr/>
            </a:pPr>
            <a:r>
              <a:rPr lang="en-US" b="1" dirty="0">
                <a:latin typeface="Arial" charset="0"/>
              </a:rPr>
              <a:t>SENIORS</a:t>
            </a:r>
            <a:r>
              <a:rPr lang="en-US" b="1" dirty="0">
                <a:solidFill>
                  <a:srgbClr val="FF9900"/>
                </a:solidFill>
                <a:latin typeface="Arial" charset="0"/>
              </a:rPr>
              <a:t>*</a:t>
            </a:r>
            <a:r>
              <a:rPr lang="en-US" b="1" dirty="0">
                <a:latin typeface="Arial" charset="0"/>
              </a:rPr>
              <a:t>					</a:t>
            </a:r>
            <a:r>
              <a:rPr lang="en-US" dirty="0" err="1">
                <a:latin typeface="Arial" charset="0"/>
              </a:rPr>
              <a:t>nebivolol</a:t>
            </a:r>
            <a:r>
              <a:rPr lang="en-US" dirty="0">
                <a:latin typeface="Arial" charset="0"/>
              </a:rPr>
              <a:t>	</a:t>
            </a:r>
            <a:r>
              <a:rPr lang="en-US" b="1" dirty="0">
                <a:latin typeface="Arial" charset="0"/>
              </a:rPr>
              <a:t>	 </a:t>
            </a:r>
            <a:r>
              <a:rPr lang="en-US" dirty="0">
                <a:latin typeface="Arial" charset="0"/>
                <a:sym typeface="Symbol" pitchFamily="18" charset="2"/>
              </a:rPr>
              <a:t> 12% (</a:t>
            </a:r>
            <a:r>
              <a:rPr lang="en-US" i="1" dirty="0">
                <a:latin typeface="Arial" charset="0"/>
                <a:sym typeface="Symbol" pitchFamily="18" charset="2"/>
              </a:rPr>
              <a:t>P</a:t>
            </a:r>
            <a:r>
              <a:rPr lang="en-US" dirty="0">
                <a:latin typeface="Arial" charset="0"/>
                <a:sym typeface="Symbol" pitchFamily="18" charset="2"/>
              </a:rPr>
              <a:t>=0.21)</a:t>
            </a:r>
            <a:endParaRPr lang="en-US" b="1" dirty="0">
              <a:latin typeface="Arial" charset="0"/>
            </a:endParaRPr>
          </a:p>
          <a:p>
            <a:pPr>
              <a:defRPr/>
            </a:pPr>
            <a:r>
              <a:rPr lang="en-US" dirty="0">
                <a:latin typeface="Arial" charset="0"/>
              </a:rPr>
              <a:t>2128 patients (Class II-IV)					</a:t>
            </a:r>
            <a:r>
              <a:rPr lang="en-US" b="1" dirty="0">
                <a:latin typeface="Arial" charset="0"/>
              </a:rPr>
              <a:t>			</a:t>
            </a:r>
          </a:p>
        </p:txBody>
      </p:sp>
      <p:sp>
        <p:nvSpPr>
          <p:cNvPr id="234501" name="Text Box 1029"/>
          <p:cNvSpPr txBox="1">
            <a:spLocks noChangeArrowheads="1"/>
          </p:cNvSpPr>
          <p:nvPr/>
        </p:nvSpPr>
        <p:spPr bwMode="auto">
          <a:xfrm>
            <a:off x="2161603" y="6344452"/>
            <a:ext cx="5964133" cy="369332"/>
          </a:xfrm>
          <a:prstGeom prst="rect">
            <a:avLst/>
          </a:prstGeom>
          <a:noFill/>
          <a:ln w="9525">
            <a:noFill/>
            <a:miter lim="800000"/>
            <a:headEnd/>
            <a:tailEnd/>
          </a:ln>
          <a:effectLst/>
        </p:spPr>
        <p:txBody>
          <a:bodyPr wrap="none">
            <a:spAutoFit/>
          </a:bodyPr>
          <a:lstStyle/>
          <a:p>
            <a:pPr>
              <a:defRPr/>
            </a:pPr>
            <a:r>
              <a:rPr lang="en-US" dirty="0">
                <a:latin typeface="Arial" charset="0"/>
              </a:rPr>
              <a:t>*Mortality not the primary efficacy endpoint in these trials</a:t>
            </a:r>
          </a:p>
        </p:txBody>
      </p:sp>
    </p:spTree>
    <p:extLst>
      <p:ext uri="{BB962C8B-B14F-4D97-AF65-F5344CB8AC3E}">
        <p14:creationId xmlns:p14="http://schemas.microsoft.com/office/powerpoint/2010/main" val="34621082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4172" y="1391527"/>
            <a:ext cx="10525079" cy="4877100"/>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2356" name="Rectangle 4"/>
          <p:cNvSpPr>
            <a:spLocks noGrp="1" noChangeArrowheads="1"/>
          </p:cNvSpPr>
          <p:nvPr>
            <p:ph type="title"/>
          </p:nvPr>
        </p:nvSpPr>
        <p:spPr>
          <a:xfrm>
            <a:off x="2643189" y="460375"/>
            <a:ext cx="8743950" cy="809625"/>
          </a:xfrm>
        </p:spPr>
        <p:txBody>
          <a:bodyPr>
            <a:normAutofit/>
          </a:bodyPr>
          <a:lstStyle/>
          <a:p>
            <a:pPr>
              <a:defRPr/>
            </a:pPr>
            <a:r>
              <a:rPr lang="en-US" sz="2400" dirty="0"/>
              <a:t>Effects of </a:t>
            </a:r>
            <a:r>
              <a:rPr lang="en-US" sz="2400" dirty="0" err="1"/>
              <a:t>Metoprolol</a:t>
            </a:r>
            <a:r>
              <a:rPr lang="en-US" sz="2400" dirty="0"/>
              <a:t> Tartrate and </a:t>
            </a:r>
            <a:br>
              <a:rPr lang="en-US" sz="2400" dirty="0"/>
            </a:br>
            <a:r>
              <a:rPr lang="en-US" sz="2400" dirty="0" err="1"/>
              <a:t>Carvedilol</a:t>
            </a:r>
            <a:r>
              <a:rPr lang="en-US" sz="2400" dirty="0"/>
              <a:t> on Mortality in Heart Failure</a:t>
            </a:r>
          </a:p>
        </p:txBody>
      </p:sp>
      <p:sp>
        <p:nvSpPr>
          <p:cNvPr id="612357" name="Rectangle 5"/>
          <p:cNvSpPr>
            <a:spLocks noChangeArrowheads="1"/>
          </p:cNvSpPr>
          <p:nvPr/>
        </p:nvSpPr>
        <p:spPr bwMode="auto">
          <a:xfrm>
            <a:off x="5753100" y="5457825"/>
            <a:ext cx="1716624" cy="369332"/>
          </a:xfrm>
          <a:prstGeom prst="rect">
            <a:avLst/>
          </a:prstGeom>
          <a:noFill/>
          <a:ln w="9525">
            <a:noFill/>
            <a:miter lim="800000"/>
            <a:headEnd/>
            <a:tailEnd/>
          </a:ln>
        </p:spPr>
        <p:txBody>
          <a:bodyPr wrap="none" lIns="0" tIns="0" rIns="0" bIns="0">
            <a:spAutoFit/>
          </a:bodyPr>
          <a:lstStyle/>
          <a:p>
            <a:pPr>
              <a:defRPr/>
            </a:pPr>
            <a:r>
              <a:rPr lang="en-GB" sz="2400">
                <a:solidFill>
                  <a:schemeClr val="bg1"/>
                </a:solidFill>
                <a:effectLst>
                  <a:outerShdw blurRad="38100" dist="38100" dir="2700000" algn="tl">
                    <a:srgbClr val="000000"/>
                  </a:outerShdw>
                </a:effectLst>
                <a:latin typeface="Arial" charset="0"/>
              </a:rPr>
              <a:t>Time (years)</a:t>
            </a:r>
          </a:p>
        </p:txBody>
      </p:sp>
      <p:sp>
        <p:nvSpPr>
          <p:cNvPr id="612358" name="Rectangle 6"/>
          <p:cNvSpPr>
            <a:spLocks noChangeArrowheads="1"/>
          </p:cNvSpPr>
          <p:nvPr/>
        </p:nvSpPr>
        <p:spPr bwMode="auto">
          <a:xfrm rot="16176910">
            <a:off x="499270" y="3112295"/>
            <a:ext cx="3324225" cy="427037"/>
          </a:xfrm>
          <a:prstGeom prst="rect">
            <a:avLst/>
          </a:prstGeom>
          <a:noFill/>
          <a:ln w="9525">
            <a:noFill/>
            <a:miter lim="800000"/>
            <a:headEnd/>
            <a:tailEnd/>
          </a:ln>
        </p:spPr>
        <p:txBody>
          <a:bodyPr wrap="none" lIns="0" tIns="0" rIns="0" bIns="0">
            <a:spAutoFit/>
          </a:bodyPr>
          <a:lstStyle/>
          <a:p>
            <a:pPr>
              <a:defRPr/>
            </a:pPr>
            <a:r>
              <a:rPr lang="en-GB" sz="2800">
                <a:solidFill>
                  <a:schemeClr val="bg1"/>
                </a:solidFill>
                <a:effectLst>
                  <a:outerShdw blurRad="38100" dist="38100" dir="2700000" algn="tl">
                    <a:srgbClr val="000000"/>
                  </a:outerShdw>
                </a:effectLst>
                <a:latin typeface="Arial" charset="0"/>
              </a:rPr>
              <a:t>Percent Mortality (%)</a:t>
            </a:r>
          </a:p>
        </p:txBody>
      </p:sp>
      <p:sp>
        <p:nvSpPr>
          <p:cNvPr id="612359" name="Line 7"/>
          <p:cNvSpPr>
            <a:spLocks noChangeShapeType="1"/>
          </p:cNvSpPr>
          <p:nvPr/>
        </p:nvSpPr>
        <p:spPr bwMode="auto">
          <a:xfrm flipH="1">
            <a:off x="3086100" y="4956175"/>
            <a:ext cx="88900"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60" name="Line 8"/>
          <p:cNvSpPr>
            <a:spLocks noChangeShapeType="1"/>
          </p:cNvSpPr>
          <p:nvPr/>
        </p:nvSpPr>
        <p:spPr bwMode="auto">
          <a:xfrm flipH="1">
            <a:off x="3086100" y="4159250"/>
            <a:ext cx="88900"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61" name="Line 9"/>
          <p:cNvSpPr>
            <a:spLocks noChangeShapeType="1"/>
          </p:cNvSpPr>
          <p:nvPr/>
        </p:nvSpPr>
        <p:spPr bwMode="auto">
          <a:xfrm flipH="1">
            <a:off x="3086100" y="3362325"/>
            <a:ext cx="88900" cy="0"/>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62" name="Line 10"/>
          <p:cNvSpPr>
            <a:spLocks noChangeShapeType="1"/>
          </p:cNvSpPr>
          <p:nvPr/>
        </p:nvSpPr>
        <p:spPr bwMode="auto">
          <a:xfrm flipH="1">
            <a:off x="3086100" y="2563814"/>
            <a:ext cx="88900" cy="1587"/>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63" name="Line 11"/>
          <p:cNvSpPr>
            <a:spLocks noChangeShapeType="1"/>
          </p:cNvSpPr>
          <p:nvPr/>
        </p:nvSpPr>
        <p:spPr bwMode="auto">
          <a:xfrm flipH="1">
            <a:off x="3086100" y="1766889"/>
            <a:ext cx="88900" cy="1587"/>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64" name="Line 12"/>
          <p:cNvSpPr>
            <a:spLocks noChangeShapeType="1"/>
          </p:cNvSpPr>
          <p:nvPr/>
        </p:nvSpPr>
        <p:spPr bwMode="auto">
          <a:xfrm flipV="1">
            <a:off x="3175000" y="1766889"/>
            <a:ext cx="0" cy="3189287"/>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65" name="Rectangle 13"/>
          <p:cNvSpPr>
            <a:spLocks noChangeArrowheads="1"/>
          </p:cNvSpPr>
          <p:nvPr/>
        </p:nvSpPr>
        <p:spPr bwMode="auto">
          <a:xfrm rot="21600000">
            <a:off x="2693298" y="4794351"/>
            <a:ext cx="142668" cy="307777"/>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0</a:t>
            </a:r>
          </a:p>
        </p:txBody>
      </p:sp>
      <p:sp>
        <p:nvSpPr>
          <p:cNvPr id="612366" name="Rectangle 14"/>
          <p:cNvSpPr>
            <a:spLocks noChangeArrowheads="1"/>
          </p:cNvSpPr>
          <p:nvPr/>
        </p:nvSpPr>
        <p:spPr bwMode="auto">
          <a:xfrm rot="21600000">
            <a:off x="2643189" y="4024313"/>
            <a:ext cx="282575" cy="304800"/>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10</a:t>
            </a:r>
          </a:p>
        </p:txBody>
      </p:sp>
      <p:sp>
        <p:nvSpPr>
          <p:cNvPr id="612367" name="Rectangle 15"/>
          <p:cNvSpPr>
            <a:spLocks noChangeArrowheads="1"/>
          </p:cNvSpPr>
          <p:nvPr/>
        </p:nvSpPr>
        <p:spPr bwMode="auto">
          <a:xfrm rot="21600000">
            <a:off x="2643189" y="3227388"/>
            <a:ext cx="282575" cy="304800"/>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20</a:t>
            </a:r>
          </a:p>
        </p:txBody>
      </p:sp>
      <p:sp>
        <p:nvSpPr>
          <p:cNvPr id="612368" name="Rectangle 16"/>
          <p:cNvSpPr>
            <a:spLocks noChangeArrowheads="1"/>
          </p:cNvSpPr>
          <p:nvPr/>
        </p:nvSpPr>
        <p:spPr bwMode="auto">
          <a:xfrm rot="21600000">
            <a:off x="2643189" y="2430463"/>
            <a:ext cx="282575" cy="304800"/>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30</a:t>
            </a:r>
          </a:p>
        </p:txBody>
      </p:sp>
      <p:sp>
        <p:nvSpPr>
          <p:cNvPr id="612369" name="Rectangle 17"/>
          <p:cNvSpPr>
            <a:spLocks noChangeArrowheads="1"/>
          </p:cNvSpPr>
          <p:nvPr/>
        </p:nvSpPr>
        <p:spPr bwMode="auto">
          <a:xfrm rot="21600000">
            <a:off x="2646364" y="1631950"/>
            <a:ext cx="282575" cy="304800"/>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40</a:t>
            </a:r>
          </a:p>
        </p:txBody>
      </p:sp>
      <p:sp>
        <p:nvSpPr>
          <p:cNvPr id="612370" name="Line 18"/>
          <p:cNvSpPr>
            <a:spLocks noChangeShapeType="1"/>
          </p:cNvSpPr>
          <p:nvPr/>
        </p:nvSpPr>
        <p:spPr bwMode="auto">
          <a:xfrm>
            <a:off x="3427414" y="5092701"/>
            <a:ext cx="1587" cy="74613"/>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71" name="Line 19"/>
          <p:cNvSpPr>
            <a:spLocks noChangeShapeType="1"/>
          </p:cNvSpPr>
          <p:nvPr/>
        </p:nvSpPr>
        <p:spPr bwMode="auto">
          <a:xfrm>
            <a:off x="4689475" y="5092701"/>
            <a:ext cx="0" cy="74613"/>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72" name="Line 20"/>
          <p:cNvSpPr>
            <a:spLocks noChangeShapeType="1"/>
          </p:cNvSpPr>
          <p:nvPr/>
        </p:nvSpPr>
        <p:spPr bwMode="auto">
          <a:xfrm>
            <a:off x="5948364" y="5092701"/>
            <a:ext cx="1587" cy="74613"/>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73" name="Line 21"/>
          <p:cNvSpPr>
            <a:spLocks noChangeShapeType="1"/>
          </p:cNvSpPr>
          <p:nvPr/>
        </p:nvSpPr>
        <p:spPr bwMode="auto">
          <a:xfrm>
            <a:off x="7205664" y="5092701"/>
            <a:ext cx="1587" cy="74613"/>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74" name="Line 22"/>
          <p:cNvSpPr>
            <a:spLocks noChangeShapeType="1"/>
          </p:cNvSpPr>
          <p:nvPr/>
        </p:nvSpPr>
        <p:spPr bwMode="auto">
          <a:xfrm>
            <a:off x="8467725" y="5092701"/>
            <a:ext cx="1588" cy="74613"/>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75" name="Line 23"/>
          <p:cNvSpPr>
            <a:spLocks noChangeShapeType="1"/>
          </p:cNvSpPr>
          <p:nvPr/>
        </p:nvSpPr>
        <p:spPr bwMode="auto">
          <a:xfrm>
            <a:off x="9725025" y="5092701"/>
            <a:ext cx="1588" cy="74613"/>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76" name="Line 24"/>
          <p:cNvSpPr>
            <a:spLocks noChangeShapeType="1"/>
          </p:cNvSpPr>
          <p:nvPr/>
        </p:nvSpPr>
        <p:spPr bwMode="auto">
          <a:xfrm flipV="1">
            <a:off x="3427414" y="5086350"/>
            <a:ext cx="6319837" cy="6350"/>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77" name="Rectangle 25"/>
          <p:cNvSpPr>
            <a:spLocks noChangeArrowheads="1"/>
          </p:cNvSpPr>
          <p:nvPr/>
        </p:nvSpPr>
        <p:spPr bwMode="auto">
          <a:xfrm>
            <a:off x="3382963" y="5164139"/>
            <a:ext cx="142668" cy="307777"/>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0</a:t>
            </a:r>
          </a:p>
        </p:txBody>
      </p:sp>
      <p:sp>
        <p:nvSpPr>
          <p:cNvPr id="612378" name="Rectangle 26"/>
          <p:cNvSpPr>
            <a:spLocks noChangeArrowheads="1"/>
          </p:cNvSpPr>
          <p:nvPr/>
        </p:nvSpPr>
        <p:spPr bwMode="auto">
          <a:xfrm>
            <a:off x="4641850" y="5164138"/>
            <a:ext cx="141288" cy="304800"/>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1</a:t>
            </a:r>
          </a:p>
        </p:txBody>
      </p:sp>
      <p:sp>
        <p:nvSpPr>
          <p:cNvPr id="612379" name="Rectangle 27"/>
          <p:cNvSpPr>
            <a:spLocks noChangeArrowheads="1"/>
          </p:cNvSpPr>
          <p:nvPr/>
        </p:nvSpPr>
        <p:spPr bwMode="auto">
          <a:xfrm>
            <a:off x="5900738" y="5164139"/>
            <a:ext cx="142668" cy="307777"/>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2</a:t>
            </a:r>
          </a:p>
        </p:txBody>
      </p:sp>
      <p:sp>
        <p:nvSpPr>
          <p:cNvPr id="612380" name="Rectangle 28"/>
          <p:cNvSpPr>
            <a:spLocks noChangeArrowheads="1"/>
          </p:cNvSpPr>
          <p:nvPr/>
        </p:nvSpPr>
        <p:spPr bwMode="auto">
          <a:xfrm>
            <a:off x="7161213" y="5164139"/>
            <a:ext cx="142668" cy="307777"/>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3</a:t>
            </a:r>
          </a:p>
        </p:txBody>
      </p:sp>
      <p:sp>
        <p:nvSpPr>
          <p:cNvPr id="612381" name="Rectangle 29"/>
          <p:cNvSpPr>
            <a:spLocks noChangeArrowheads="1"/>
          </p:cNvSpPr>
          <p:nvPr/>
        </p:nvSpPr>
        <p:spPr bwMode="auto">
          <a:xfrm>
            <a:off x="8421688" y="5164139"/>
            <a:ext cx="142668" cy="307777"/>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4</a:t>
            </a:r>
          </a:p>
        </p:txBody>
      </p:sp>
      <p:sp>
        <p:nvSpPr>
          <p:cNvPr id="612382" name="Rectangle 30"/>
          <p:cNvSpPr>
            <a:spLocks noChangeArrowheads="1"/>
          </p:cNvSpPr>
          <p:nvPr/>
        </p:nvSpPr>
        <p:spPr bwMode="auto">
          <a:xfrm>
            <a:off x="9678988" y="5164139"/>
            <a:ext cx="142668" cy="307777"/>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5</a:t>
            </a:r>
          </a:p>
        </p:txBody>
      </p:sp>
      <p:sp>
        <p:nvSpPr>
          <p:cNvPr id="612383" name="Freeform 31"/>
          <p:cNvSpPr>
            <a:spLocks/>
          </p:cNvSpPr>
          <p:nvPr/>
        </p:nvSpPr>
        <p:spPr bwMode="auto">
          <a:xfrm>
            <a:off x="3441701" y="2139951"/>
            <a:ext cx="6276975" cy="2816225"/>
          </a:xfrm>
          <a:custGeom>
            <a:avLst/>
            <a:gdLst/>
            <a:ahLst/>
            <a:cxnLst>
              <a:cxn ang="0">
                <a:pos x="53" y="2208"/>
              </a:cxn>
              <a:cxn ang="0">
                <a:pos x="114" y="2161"/>
              </a:cxn>
              <a:cxn ang="0">
                <a:pos x="159" y="2110"/>
              </a:cxn>
              <a:cxn ang="0">
                <a:pos x="232" y="2055"/>
              </a:cxn>
              <a:cxn ang="0">
                <a:pos x="296" y="2004"/>
              </a:cxn>
              <a:cxn ang="0">
                <a:pos x="377" y="1936"/>
              </a:cxn>
              <a:cxn ang="0">
                <a:pos x="479" y="1868"/>
              </a:cxn>
              <a:cxn ang="0">
                <a:pos x="604" y="1817"/>
              </a:cxn>
              <a:cxn ang="0">
                <a:pos x="693" y="1770"/>
              </a:cxn>
              <a:cxn ang="0">
                <a:pos x="784" y="1706"/>
              </a:cxn>
              <a:cxn ang="0">
                <a:pos x="887" y="1643"/>
              </a:cxn>
              <a:cxn ang="0">
                <a:pos x="970" y="1592"/>
              </a:cxn>
              <a:cxn ang="0">
                <a:pos x="1072" y="1546"/>
              </a:cxn>
              <a:cxn ang="0">
                <a:pos x="1188" y="1499"/>
              </a:cxn>
              <a:cxn ang="0">
                <a:pos x="1281" y="1434"/>
              </a:cxn>
              <a:cxn ang="0">
                <a:pos x="1398" y="1376"/>
              </a:cxn>
              <a:cxn ang="0">
                <a:pos x="1503" y="1324"/>
              </a:cxn>
              <a:cxn ang="0">
                <a:pos x="1645" y="1270"/>
              </a:cxn>
              <a:cxn ang="0">
                <a:pos x="1722" y="1227"/>
              </a:cxn>
              <a:cxn ang="0">
                <a:pos x="1784" y="1176"/>
              </a:cxn>
              <a:cxn ang="0">
                <a:pos x="1869" y="1125"/>
              </a:cxn>
              <a:cxn ang="0">
                <a:pos x="1928" y="1078"/>
              </a:cxn>
              <a:cxn ang="0">
                <a:pos x="2043" y="1039"/>
              </a:cxn>
              <a:cxn ang="0">
                <a:pos x="2181" y="992"/>
              </a:cxn>
              <a:cxn ang="0">
                <a:pos x="2265" y="963"/>
              </a:cxn>
              <a:cxn ang="0">
                <a:pos x="2316" y="907"/>
              </a:cxn>
              <a:cxn ang="0">
                <a:pos x="2452" y="864"/>
              </a:cxn>
              <a:cxn ang="0">
                <a:pos x="2544" y="814"/>
              </a:cxn>
              <a:cxn ang="0">
                <a:pos x="2712" y="758"/>
              </a:cxn>
              <a:cxn ang="0">
                <a:pos x="2897" y="707"/>
              </a:cxn>
              <a:cxn ang="0">
                <a:pos x="2984" y="656"/>
              </a:cxn>
              <a:cxn ang="0">
                <a:pos x="3060" y="596"/>
              </a:cxn>
              <a:cxn ang="0">
                <a:pos x="3210" y="553"/>
              </a:cxn>
              <a:cxn ang="0">
                <a:pos x="3268" y="517"/>
              </a:cxn>
              <a:cxn ang="0">
                <a:pos x="3381" y="480"/>
              </a:cxn>
              <a:cxn ang="0">
                <a:pos x="3453" y="435"/>
              </a:cxn>
              <a:cxn ang="0">
                <a:pos x="3484" y="426"/>
              </a:cxn>
              <a:cxn ang="0">
                <a:pos x="3512" y="404"/>
              </a:cxn>
              <a:cxn ang="0">
                <a:pos x="3551" y="395"/>
              </a:cxn>
              <a:cxn ang="0">
                <a:pos x="3594" y="385"/>
              </a:cxn>
              <a:cxn ang="0">
                <a:pos x="3643" y="371"/>
              </a:cxn>
              <a:cxn ang="0">
                <a:pos x="3677" y="345"/>
              </a:cxn>
              <a:cxn ang="0">
                <a:pos x="3710" y="325"/>
              </a:cxn>
              <a:cxn ang="0">
                <a:pos x="3746" y="310"/>
              </a:cxn>
              <a:cxn ang="0">
                <a:pos x="3787" y="298"/>
              </a:cxn>
              <a:cxn ang="0">
                <a:pos x="3820" y="288"/>
              </a:cxn>
              <a:cxn ang="0">
                <a:pos x="3864" y="277"/>
              </a:cxn>
              <a:cxn ang="0">
                <a:pos x="3902" y="248"/>
              </a:cxn>
              <a:cxn ang="0">
                <a:pos x="3938" y="230"/>
              </a:cxn>
              <a:cxn ang="0">
                <a:pos x="3967" y="217"/>
              </a:cxn>
              <a:cxn ang="0">
                <a:pos x="4003" y="198"/>
              </a:cxn>
              <a:cxn ang="0">
                <a:pos x="4039" y="167"/>
              </a:cxn>
              <a:cxn ang="0">
                <a:pos x="4081" y="133"/>
              </a:cxn>
              <a:cxn ang="0">
                <a:pos x="4111" y="117"/>
              </a:cxn>
              <a:cxn ang="0">
                <a:pos x="4152" y="110"/>
              </a:cxn>
              <a:cxn ang="0">
                <a:pos x="4183" y="102"/>
              </a:cxn>
              <a:cxn ang="0">
                <a:pos x="4217" y="77"/>
              </a:cxn>
              <a:cxn ang="0">
                <a:pos x="4250" y="59"/>
              </a:cxn>
              <a:cxn ang="0">
                <a:pos x="4304" y="50"/>
              </a:cxn>
              <a:cxn ang="0">
                <a:pos x="4335" y="31"/>
              </a:cxn>
              <a:cxn ang="0">
                <a:pos x="4371" y="10"/>
              </a:cxn>
            </a:cxnLst>
            <a:rect l="0" t="0" r="r" b="b"/>
            <a:pathLst>
              <a:path w="4373" h="2262">
                <a:moveTo>
                  <a:pt x="0" y="2262"/>
                </a:moveTo>
                <a:lnTo>
                  <a:pt x="0" y="2250"/>
                </a:lnTo>
                <a:lnTo>
                  <a:pt x="5" y="2250"/>
                </a:lnTo>
                <a:lnTo>
                  <a:pt x="5" y="2246"/>
                </a:lnTo>
                <a:lnTo>
                  <a:pt x="13" y="2246"/>
                </a:lnTo>
                <a:lnTo>
                  <a:pt x="13" y="2242"/>
                </a:lnTo>
                <a:lnTo>
                  <a:pt x="15" y="2242"/>
                </a:lnTo>
                <a:lnTo>
                  <a:pt x="15" y="2237"/>
                </a:lnTo>
                <a:lnTo>
                  <a:pt x="21" y="2237"/>
                </a:lnTo>
                <a:lnTo>
                  <a:pt x="21" y="2229"/>
                </a:lnTo>
                <a:lnTo>
                  <a:pt x="24" y="2229"/>
                </a:lnTo>
                <a:lnTo>
                  <a:pt x="24" y="2224"/>
                </a:lnTo>
                <a:lnTo>
                  <a:pt x="27" y="2224"/>
                </a:lnTo>
                <a:lnTo>
                  <a:pt x="27" y="2220"/>
                </a:lnTo>
                <a:lnTo>
                  <a:pt x="32" y="2220"/>
                </a:lnTo>
                <a:lnTo>
                  <a:pt x="32" y="2217"/>
                </a:lnTo>
                <a:lnTo>
                  <a:pt x="34" y="2217"/>
                </a:lnTo>
                <a:lnTo>
                  <a:pt x="34" y="2212"/>
                </a:lnTo>
                <a:lnTo>
                  <a:pt x="44" y="2212"/>
                </a:lnTo>
                <a:lnTo>
                  <a:pt x="44" y="2208"/>
                </a:lnTo>
                <a:lnTo>
                  <a:pt x="53" y="2208"/>
                </a:lnTo>
                <a:lnTo>
                  <a:pt x="53" y="2204"/>
                </a:lnTo>
                <a:lnTo>
                  <a:pt x="61" y="2204"/>
                </a:lnTo>
                <a:lnTo>
                  <a:pt x="61" y="2204"/>
                </a:lnTo>
                <a:lnTo>
                  <a:pt x="63" y="2204"/>
                </a:lnTo>
                <a:lnTo>
                  <a:pt x="63" y="2199"/>
                </a:lnTo>
                <a:lnTo>
                  <a:pt x="68" y="2199"/>
                </a:lnTo>
                <a:lnTo>
                  <a:pt x="68" y="2195"/>
                </a:lnTo>
                <a:lnTo>
                  <a:pt x="70" y="2195"/>
                </a:lnTo>
                <a:lnTo>
                  <a:pt x="70" y="2190"/>
                </a:lnTo>
                <a:lnTo>
                  <a:pt x="85" y="2190"/>
                </a:lnTo>
                <a:lnTo>
                  <a:pt x="85" y="2186"/>
                </a:lnTo>
                <a:lnTo>
                  <a:pt x="87" y="2186"/>
                </a:lnTo>
                <a:lnTo>
                  <a:pt x="87" y="2177"/>
                </a:lnTo>
                <a:lnTo>
                  <a:pt x="92" y="2177"/>
                </a:lnTo>
                <a:lnTo>
                  <a:pt x="92" y="2174"/>
                </a:lnTo>
                <a:lnTo>
                  <a:pt x="94" y="2174"/>
                </a:lnTo>
                <a:lnTo>
                  <a:pt x="94" y="2170"/>
                </a:lnTo>
                <a:lnTo>
                  <a:pt x="104" y="2170"/>
                </a:lnTo>
                <a:lnTo>
                  <a:pt x="104" y="2165"/>
                </a:lnTo>
                <a:lnTo>
                  <a:pt x="114" y="2165"/>
                </a:lnTo>
                <a:lnTo>
                  <a:pt x="114" y="2161"/>
                </a:lnTo>
                <a:lnTo>
                  <a:pt x="116" y="2161"/>
                </a:lnTo>
                <a:lnTo>
                  <a:pt x="116" y="2157"/>
                </a:lnTo>
                <a:lnTo>
                  <a:pt x="120" y="2157"/>
                </a:lnTo>
                <a:lnTo>
                  <a:pt x="120" y="2152"/>
                </a:lnTo>
                <a:lnTo>
                  <a:pt x="128" y="2152"/>
                </a:lnTo>
                <a:lnTo>
                  <a:pt x="128" y="2148"/>
                </a:lnTo>
                <a:lnTo>
                  <a:pt x="133" y="2148"/>
                </a:lnTo>
                <a:lnTo>
                  <a:pt x="133" y="2144"/>
                </a:lnTo>
                <a:lnTo>
                  <a:pt x="135" y="2144"/>
                </a:lnTo>
                <a:lnTo>
                  <a:pt x="135" y="2139"/>
                </a:lnTo>
                <a:lnTo>
                  <a:pt x="138" y="2139"/>
                </a:lnTo>
                <a:lnTo>
                  <a:pt x="138" y="2136"/>
                </a:lnTo>
                <a:lnTo>
                  <a:pt x="140" y="2136"/>
                </a:lnTo>
                <a:lnTo>
                  <a:pt x="140" y="2132"/>
                </a:lnTo>
                <a:lnTo>
                  <a:pt x="149" y="2132"/>
                </a:lnTo>
                <a:lnTo>
                  <a:pt x="149" y="2127"/>
                </a:lnTo>
                <a:lnTo>
                  <a:pt x="152" y="2127"/>
                </a:lnTo>
                <a:lnTo>
                  <a:pt x="152" y="2119"/>
                </a:lnTo>
                <a:lnTo>
                  <a:pt x="157" y="2119"/>
                </a:lnTo>
                <a:lnTo>
                  <a:pt x="157" y="2110"/>
                </a:lnTo>
                <a:lnTo>
                  <a:pt x="159" y="2110"/>
                </a:lnTo>
                <a:lnTo>
                  <a:pt x="159" y="2105"/>
                </a:lnTo>
                <a:lnTo>
                  <a:pt x="168" y="2105"/>
                </a:lnTo>
                <a:lnTo>
                  <a:pt x="168" y="2098"/>
                </a:lnTo>
                <a:lnTo>
                  <a:pt x="173" y="2098"/>
                </a:lnTo>
                <a:lnTo>
                  <a:pt x="173" y="2093"/>
                </a:lnTo>
                <a:lnTo>
                  <a:pt x="181" y="2093"/>
                </a:lnTo>
                <a:lnTo>
                  <a:pt x="181" y="2089"/>
                </a:lnTo>
                <a:lnTo>
                  <a:pt x="184" y="2089"/>
                </a:lnTo>
                <a:lnTo>
                  <a:pt x="184" y="2080"/>
                </a:lnTo>
                <a:lnTo>
                  <a:pt x="197" y="2080"/>
                </a:lnTo>
                <a:lnTo>
                  <a:pt x="197" y="2076"/>
                </a:lnTo>
                <a:lnTo>
                  <a:pt x="216" y="2076"/>
                </a:lnTo>
                <a:lnTo>
                  <a:pt x="216" y="2072"/>
                </a:lnTo>
                <a:lnTo>
                  <a:pt x="219" y="2072"/>
                </a:lnTo>
                <a:lnTo>
                  <a:pt x="219" y="2067"/>
                </a:lnTo>
                <a:lnTo>
                  <a:pt x="222" y="2067"/>
                </a:lnTo>
                <a:lnTo>
                  <a:pt x="222" y="2063"/>
                </a:lnTo>
                <a:lnTo>
                  <a:pt x="229" y="2063"/>
                </a:lnTo>
                <a:lnTo>
                  <a:pt x="229" y="2063"/>
                </a:lnTo>
                <a:lnTo>
                  <a:pt x="232" y="2063"/>
                </a:lnTo>
                <a:lnTo>
                  <a:pt x="232" y="2055"/>
                </a:lnTo>
                <a:lnTo>
                  <a:pt x="234" y="2055"/>
                </a:lnTo>
                <a:lnTo>
                  <a:pt x="234" y="2047"/>
                </a:lnTo>
                <a:lnTo>
                  <a:pt x="235" y="2047"/>
                </a:lnTo>
                <a:lnTo>
                  <a:pt x="235" y="2042"/>
                </a:lnTo>
                <a:lnTo>
                  <a:pt x="241" y="2042"/>
                </a:lnTo>
                <a:lnTo>
                  <a:pt x="241" y="2038"/>
                </a:lnTo>
                <a:lnTo>
                  <a:pt x="243" y="2038"/>
                </a:lnTo>
                <a:lnTo>
                  <a:pt x="243" y="2033"/>
                </a:lnTo>
                <a:lnTo>
                  <a:pt x="258" y="2033"/>
                </a:lnTo>
                <a:lnTo>
                  <a:pt x="258" y="2029"/>
                </a:lnTo>
                <a:lnTo>
                  <a:pt x="262" y="2029"/>
                </a:lnTo>
                <a:lnTo>
                  <a:pt x="262" y="2025"/>
                </a:lnTo>
                <a:lnTo>
                  <a:pt x="270" y="2025"/>
                </a:lnTo>
                <a:lnTo>
                  <a:pt x="270" y="2017"/>
                </a:lnTo>
                <a:lnTo>
                  <a:pt x="282" y="2017"/>
                </a:lnTo>
                <a:lnTo>
                  <a:pt x="282" y="2013"/>
                </a:lnTo>
                <a:lnTo>
                  <a:pt x="284" y="2013"/>
                </a:lnTo>
                <a:lnTo>
                  <a:pt x="284" y="2008"/>
                </a:lnTo>
                <a:lnTo>
                  <a:pt x="294" y="2008"/>
                </a:lnTo>
                <a:lnTo>
                  <a:pt x="294" y="2004"/>
                </a:lnTo>
                <a:lnTo>
                  <a:pt x="296" y="2004"/>
                </a:lnTo>
                <a:lnTo>
                  <a:pt x="296" y="1995"/>
                </a:lnTo>
                <a:lnTo>
                  <a:pt x="301" y="1995"/>
                </a:lnTo>
                <a:lnTo>
                  <a:pt x="301" y="1991"/>
                </a:lnTo>
                <a:lnTo>
                  <a:pt x="315" y="1991"/>
                </a:lnTo>
                <a:lnTo>
                  <a:pt x="315" y="1987"/>
                </a:lnTo>
                <a:lnTo>
                  <a:pt x="323" y="1987"/>
                </a:lnTo>
                <a:lnTo>
                  <a:pt x="323" y="1982"/>
                </a:lnTo>
                <a:lnTo>
                  <a:pt x="325" y="1982"/>
                </a:lnTo>
                <a:lnTo>
                  <a:pt x="325" y="1974"/>
                </a:lnTo>
                <a:lnTo>
                  <a:pt x="330" y="1974"/>
                </a:lnTo>
                <a:lnTo>
                  <a:pt x="330" y="1970"/>
                </a:lnTo>
                <a:lnTo>
                  <a:pt x="332" y="1970"/>
                </a:lnTo>
                <a:lnTo>
                  <a:pt x="332" y="1961"/>
                </a:lnTo>
                <a:lnTo>
                  <a:pt x="339" y="1961"/>
                </a:lnTo>
                <a:lnTo>
                  <a:pt x="339" y="1953"/>
                </a:lnTo>
                <a:lnTo>
                  <a:pt x="349" y="1953"/>
                </a:lnTo>
                <a:lnTo>
                  <a:pt x="349" y="1948"/>
                </a:lnTo>
                <a:lnTo>
                  <a:pt x="354" y="1948"/>
                </a:lnTo>
                <a:lnTo>
                  <a:pt x="354" y="1944"/>
                </a:lnTo>
                <a:lnTo>
                  <a:pt x="377" y="1944"/>
                </a:lnTo>
                <a:lnTo>
                  <a:pt x="377" y="1936"/>
                </a:lnTo>
                <a:lnTo>
                  <a:pt x="390" y="1936"/>
                </a:lnTo>
                <a:lnTo>
                  <a:pt x="390" y="1932"/>
                </a:lnTo>
                <a:lnTo>
                  <a:pt x="392" y="1932"/>
                </a:lnTo>
                <a:lnTo>
                  <a:pt x="392" y="1928"/>
                </a:lnTo>
                <a:lnTo>
                  <a:pt x="398" y="1928"/>
                </a:lnTo>
                <a:lnTo>
                  <a:pt x="398" y="1923"/>
                </a:lnTo>
                <a:lnTo>
                  <a:pt x="416" y="1923"/>
                </a:lnTo>
                <a:lnTo>
                  <a:pt x="416" y="1919"/>
                </a:lnTo>
                <a:lnTo>
                  <a:pt x="424" y="1919"/>
                </a:lnTo>
                <a:lnTo>
                  <a:pt x="424" y="1910"/>
                </a:lnTo>
                <a:lnTo>
                  <a:pt x="428" y="1910"/>
                </a:lnTo>
                <a:lnTo>
                  <a:pt x="428" y="1901"/>
                </a:lnTo>
                <a:lnTo>
                  <a:pt x="441" y="1901"/>
                </a:lnTo>
                <a:lnTo>
                  <a:pt x="441" y="1889"/>
                </a:lnTo>
                <a:lnTo>
                  <a:pt x="449" y="1889"/>
                </a:lnTo>
                <a:lnTo>
                  <a:pt x="449" y="1885"/>
                </a:lnTo>
                <a:lnTo>
                  <a:pt x="460" y="1885"/>
                </a:lnTo>
                <a:lnTo>
                  <a:pt x="460" y="1876"/>
                </a:lnTo>
                <a:lnTo>
                  <a:pt x="465" y="1876"/>
                </a:lnTo>
                <a:lnTo>
                  <a:pt x="465" y="1868"/>
                </a:lnTo>
                <a:lnTo>
                  <a:pt x="479" y="1868"/>
                </a:lnTo>
                <a:lnTo>
                  <a:pt x="479" y="1863"/>
                </a:lnTo>
                <a:lnTo>
                  <a:pt x="496" y="1863"/>
                </a:lnTo>
                <a:lnTo>
                  <a:pt x="496" y="1860"/>
                </a:lnTo>
                <a:lnTo>
                  <a:pt x="518" y="1860"/>
                </a:lnTo>
                <a:lnTo>
                  <a:pt x="518" y="1856"/>
                </a:lnTo>
                <a:lnTo>
                  <a:pt x="548" y="1856"/>
                </a:lnTo>
                <a:lnTo>
                  <a:pt x="548" y="1851"/>
                </a:lnTo>
                <a:lnTo>
                  <a:pt x="551" y="1851"/>
                </a:lnTo>
                <a:lnTo>
                  <a:pt x="551" y="1847"/>
                </a:lnTo>
                <a:lnTo>
                  <a:pt x="558" y="1847"/>
                </a:lnTo>
                <a:lnTo>
                  <a:pt x="558" y="1843"/>
                </a:lnTo>
                <a:lnTo>
                  <a:pt x="572" y="1843"/>
                </a:lnTo>
                <a:lnTo>
                  <a:pt x="572" y="1838"/>
                </a:lnTo>
                <a:lnTo>
                  <a:pt x="585" y="1838"/>
                </a:lnTo>
                <a:lnTo>
                  <a:pt x="585" y="1829"/>
                </a:lnTo>
                <a:lnTo>
                  <a:pt x="587" y="1829"/>
                </a:lnTo>
                <a:lnTo>
                  <a:pt x="587" y="1825"/>
                </a:lnTo>
                <a:lnTo>
                  <a:pt x="591" y="1825"/>
                </a:lnTo>
                <a:lnTo>
                  <a:pt x="591" y="1822"/>
                </a:lnTo>
                <a:lnTo>
                  <a:pt x="604" y="1822"/>
                </a:lnTo>
                <a:lnTo>
                  <a:pt x="604" y="1817"/>
                </a:lnTo>
                <a:lnTo>
                  <a:pt x="614" y="1817"/>
                </a:lnTo>
                <a:lnTo>
                  <a:pt x="614" y="1813"/>
                </a:lnTo>
                <a:lnTo>
                  <a:pt x="615" y="1813"/>
                </a:lnTo>
                <a:lnTo>
                  <a:pt x="615" y="1809"/>
                </a:lnTo>
                <a:lnTo>
                  <a:pt x="633" y="1809"/>
                </a:lnTo>
                <a:lnTo>
                  <a:pt x="633" y="1804"/>
                </a:lnTo>
                <a:lnTo>
                  <a:pt x="639" y="1804"/>
                </a:lnTo>
                <a:lnTo>
                  <a:pt x="639" y="1800"/>
                </a:lnTo>
                <a:lnTo>
                  <a:pt x="644" y="1800"/>
                </a:lnTo>
                <a:lnTo>
                  <a:pt x="644" y="1796"/>
                </a:lnTo>
                <a:lnTo>
                  <a:pt x="649" y="1796"/>
                </a:lnTo>
                <a:lnTo>
                  <a:pt x="649" y="1791"/>
                </a:lnTo>
                <a:lnTo>
                  <a:pt x="663" y="1791"/>
                </a:lnTo>
                <a:lnTo>
                  <a:pt x="663" y="1784"/>
                </a:lnTo>
                <a:lnTo>
                  <a:pt x="676" y="1784"/>
                </a:lnTo>
                <a:lnTo>
                  <a:pt x="676" y="1779"/>
                </a:lnTo>
                <a:lnTo>
                  <a:pt x="684" y="1779"/>
                </a:lnTo>
                <a:lnTo>
                  <a:pt x="684" y="1775"/>
                </a:lnTo>
                <a:lnTo>
                  <a:pt x="690" y="1775"/>
                </a:lnTo>
                <a:lnTo>
                  <a:pt x="690" y="1770"/>
                </a:lnTo>
                <a:lnTo>
                  <a:pt x="693" y="1770"/>
                </a:lnTo>
                <a:lnTo>
                  <a:pt x="693" y="1762"/>
                </a:lnTo>
                <a:lnTo>
                  <a:pt x="714" y="1762"/>
                </a:lnTo>
                <a:lnTo>
                  <a:pt x="714" y="1744"/>
                </a:lnTo>
                <a:lnTo>
                  <a:pt x="722" y="1744"/>
                </a:lnTo>
                <a:lnTo>
                  <a:pt x="722" y="1741"/>
                </a:lnTo>
                <a:lnTo>
                  <a:pt x="732" y="1741"/>
                </a:lnTo>
                <a:lnTo>
                  <a:pt x="732" y="1737"/>
                </a:lnTo>
                <a:lnTo>
                  <a:pt x="736" y="1737"/>
                </a:lnTo>
                <a:lnTo>
                  <a:pt x="736" y="1732"/>
                </a:lnTo>
                <a:lnTo>
                  <a:pt x="746" y="1732"/>
                </a:lnTo>
                <a:lnTo>
                  <a:pt x="746" y="1728"/>
                </a:lnTo>
                <a:lnTo>
                  <a:pt x="753" y="1728"/>
                </a:lnTo>
                <a:lnTo>
                  <a:pt x="753" y="1724"/>
                </a:lnTo>
                <a:lnTo>
                  <a:pt x="756" y="1724"/>
                </a:lnTo>
                <a:lnTo>
                  <a:pt x="756" y="1719"/>
                </a:lnTo>
                <a:lnTo>
                  <a:pt x="767" y="1719"/>
                </a:lnTo>
                <a:lnTo>
                  <a:pt x="767" y="1715"/>
                </a:lnTo>
                <a:lnTo>
                  <a:pt x="781" y="1715"/>
                </a:lnTo>
                <a:lnTo>
                  <a:pt x="781" y="1711"/>
                </a:lnTo>
                <a:lnTo>
                  <a:pt x="784" y="1711"/>
                </a:lnTo>
                <a:lnTo>
                  <a:pt x="784" y="1706"/>
                </a:lnTo>
                <a:lnTo>
                  <a:pt x="810" y="1706"/>
                </a:lnTo>
                <a:lnTo>
                  <a:pt x="810" y="1703"/>
                </a:lnTo>
                <a:lnTo>
                  <a:pt x="818" y="1703"/>
                </a:lnTo>
                <a:lnTo>
                  <a:pt x="818" y="1698"/>
                </a:lnTo>
                <a:lnTo>
                  <a:pt x="828" y="1698"/>
                </a:lnTo>
                <a:lnTo>
                  <a:pt x="828" y="1690"/>
                </a:lnTo>
                <a:lnTo>
                  <a:pt x="834" y="1690"/>
                </a:lnTo>
                <a:lnTo>
                  <a:pt x="834" y="1685"/>
                </a:lnTo>
                <a:lnTo>
                  <a:pt x="839" y="1685"/>
                </a:lnTo>
                <a:lnTo>
                  <a:pt x="839" y="1677"/>
                </a:lnTo>
                <a:lnTo>
                  <a:pt x="844" y="1677"/>
                </a:lnTo>
                <a:lnTo>
                  <a:pt x="844" y="1665"/>
                </a:lnTo>
                <a:lnTo>
                  <a:pt x="850" y="1665"/>
                </a:lnTo>
                <a:lnTo>
                  <a:pt x="850" y="1660"/>
                </a:lnTo>
                <a:lnTo>
                  <a:pt x="874" y="1660"/>
                </a:lnTo>
                <a:lnTo>
                  <a:pt x="874" y="1656"/>
                </a:lnTo>
                <a:lnTo>
                  <a:pt x="876" y="1656"/>
                </a:lnTo>
                <a:lnTo>
                  <a:pt x="876" y="1652"/>
                </a:lnTo>
                <a:lnTo>
                  <a:pt x="877" y="1652"/>
                </a:lnTo>
                <a:lnTo>
                  <a:pt x="877" y="1643"/>
                </a:lnTo>
                <a:lnTo>
                  <a:pt x="887" y="1643"/>
                </a:lnTo>
                <a:lnTo>
                  <a:pt x="887" y="1638"/>
                </a:lnTo>
                <a:lnTo>
                  <a:pt x="893" y="1638"/>
                </a:lnTo>
                <a:lnTo>
                  <a:pt x="893" y="1634"/>
                </a:lnTo>
                <a:lnTo>
                  <a:pt x="895" y="1634"/>
                </a:lnTo>
                <a:lnTo>
                  <a:pt x="895" y="1625"/>
                </a:lnTo>
                <a:lnTo>
                  <a:pt x="900" y="1625"/>
                </a:lnTo>
                <a:lnTo>
                  <a:pt x="900" y="1622"/>
                </a:lnTo>
                <a:lnTo>
                  <a:pt x="917" y="1622"/>
                </a:lnTo>
                <a:lnTo>
                  <a:pt x="917" y="1618"/>
                </a:lnTo>
                <a:lnTo>
                  <a:pt x="919" y="1618"/>
                </a:lnTo>
                <a:lnTo>
                  <a:pt x="919" y="1613"/>
                </a:lnTo>
                <a:lnTo>
                  <a:pt x="922" y="1613"/>
                </a:lnTo>
                <a:lnTo>
                  <a:pt x="922" y="1609"/>
                </a:lnTo>
                <a:lnTo>
                  <a:pt x="923" y="1609"/>
                </a:lnTo>
                <a:lnTo>
                  <a:pt x="923" y="1605"/>
                </a:lnTo>
                <a:lnTo>
                  <a:pt x="931" y="1605"/>
                </a:lnTo>
                <a:lnTo>
                  <a:pt x="931" y="1600"/>
                </a:lnTo>
                <a:lnTo>
                  <a:pt x="960" y="1600"/>
                </a:lnTo>
                <a:lnTo>
                  <a:pt x="960" y="1596"/>
                </a:lnTo>
                <a:lnTo>
                  <a:pt x="970" y="1596"/>
                </a:lnTo>
                <a:lnTo>
                  <a:pt x="970" y="1592"/>
                </a:lnTo>
                <a:lnTo>
                  <a:pt x="976" y="1592"/>
                </a:lnTo>
                <a:lnTo>
                  <a:pt x="976" y="1587"/>
                </a:lnTo>
                <a:lnTo>
                  <a:pt x="989" y="1587"/>
                </a:lnTo>
                <a:lnTo>
                  <a:pt x="989" y="1584"/>
                </a:lnTo>
                <a:lnTo>
                  <a:pt x="991" y="1584"/>
                </a:lnTo>
                <a:lnTo>
                  <a:pt x="991" y="1580"/>
                </a:lnTo>
                <a:lnTo>
                  <a:pt x="1018" y="1580"/>
                </a:lnTo>
                <a:lnTo>
                  <a:pt x="1018" y="1575"/>
                </a:lnTo>
                <a:lnTo>
                  <a:pt x="1022" y="1575"/>
                </a:lnTo>
                <a:lnTo>
                  <a:pt x="1022" y="1571"/>
                </a:lnTo>
                <a:lnTo>
                  <a:pt x="1043" y="1571"/>
                </a:lnTo>
                <a:lnTo>
                  <a:pt x="1043" y="1566"/>
                </a:lnTo>
                <a:lnTo>
                  <a:pt x="1048" y="1566"/>
                </a:lnTo>
                <a:lnTo>
                  <a:pt x="1048" y="1562"/>
                </a:lnTo>
                <a:lnTo>
                  <a:pt x="1051" y="1562"/>
                </a:lnTo>
                <a:lnTo>
                  <a:pt x="1051" y="1558"/>
                </a:lnTo>
                <a:lnTo>
                  <a:pt x="1058" y="1558"/>
                </a:lnTo>
                <a:lnTo>
                  <a:pt x="1058" y="1549"/>
                </a:lnTo>
                <a:lnTo>
                  <a:pt x="1070" y="1549"/>
                </a:lnTo>
                <a:lnTo>
                  <a:pt x="1070" y="1546"/>
                </a:lnTo>
                <a:lnTo>
                  <a:pt x="1072" y="1546"/>
                </a:lnTo>
                <a:lnTo>
                  <a:pt x="1072" y="1541"/>
                </a:lnTo>
                <a:lnTo>
                  <a:pt x="1082" y="1541"/>
                </a:lnTo>
                <a:lnTo>
                  <a:pt x="1082" y="1537"/>
                </a:lnTo>
                <a:lnTo>
                  <a:pt x="1090" y="1537"/>
                </a:lnTo>
                <a:lnTo>
                  <a:pt x="1090" y="1533"/>
                </a:lnTo>
                <a:lnTo>
                  <a:pt x="1096" y="1533"/>
                </a:lnTo>
                <a:lnTo>
                  <a:pt x="1096" y="1528"/>
                </a:lnTo>
                <a:lnTo>
                  <a:pt x="1112" y="1528"/>
                </a:lnTo>
                <a:lnTo>
                  <a:pt x="1112" y="1524"/>
                </a:lnTo>
                <a:lnTo>
                  <a:pt x="1123" y="1524"/>
                </a:lnTo>
                <a:lnTo>
                  <a:pt x="1123" y="1520"/>
                </a:lnTo>
                <a:lnTo>
                  <a:pt x="1133" y="1520"/>
                </a:lnTo>
                <a:lnTo>
                  <a:pt x="1133" y="1515"/>
                </a:lnTo>
                <a:lnTo>
                  <a:pt x="1139" y="1515"/>
                </a:lnTo>
                <a:lnTo>
                  <a:pt x="1139" y="1511"/>
                </a:lnTo>
                <a:lnTo>
                  <a:pt x="1161" y="1511"/>
                </a:lnTo>
                <a:lnTo>
                  <a:pt x="1161" y="1508"/>
                </a:lnTo>
                <a:lnTo>
                  <a:pt x="1179" y="1508"/>
                </a:lnTo>
                <a:lnTo>
                  <a:pt x="1179" y="1503"/>
                </a:lnTo>
                <a:lnTo>
                  <a:pt x="1188" y="1503"/>
                </a:lnTo>
                <a:lnTo>
                  <a:pt x="1188" y="1499"/>
                </a:lnTo>
                <a:lnTo>
                  <a:pt x="1193" y="1499"/>
                </a:lnTo>
                <a:lnTo>
                  <a:pt x="1193" y="1486"/>
                </a:lnTo>
                <a:lnTo>
                  <a:pt x="1200" y="1486"/>
                </a:lnTo>
                <a:lnTo>
                  <a:pt x="1200" y="1477"/>
                </a:lnTo>
                <a:lnTo>
                  <a:pt x="1214" y="1477"/>
                </a:lnTo>
                <a:lnTo>
                  <a:pt x="1214" y="1473"/>
                </a:lnTo>
                <a:lnTo>
                  <a:pt x="1227" y="1473"/>
                </a:lnTo>
                <a:lnTo>
                  <a:pt x="1227" y="1465"/>
                </a:lnTo>
                <a:lnTo>
                  <a:pt x="1229" y="1465"/>
                </a:lnTo>
                <a:lnTo>
                  <a:pt x="1229" y="1461"/>
                </a:lnTo>
                <a:lnTo>
                  <a:pt x="1233" y="1461"/>
                </a:lnTo>
                <a:lnTo>
                  <a:pt x="1233" y="1456"/>
                </a:lnTo>
                <a:lnTo>
                  <a:pt x="1236" y="1456"/>
                </a:lnTo>
                <a:lnTo>
                  <a:pt x="1236" y="1452"/>
                </a:lnTo>
                <a:lnTo>
                  <a:pt x="1257" y="1452"/>
                </a:lnTo>
                <a:lnTo>
                  <a:pt x="1257" y="1448"/>
                </a:lnTo>
                <a:lnTo>
                  <a:pt x="1260" y="1448"/>
                </a:lnTo>
                <a:lnTo>
                  <a:pt x="1260" y="1439"/>
                </a:lnTo>
                <a:lnTo>
                  <a:pt x="1267" y="1439"/>
                </a:lnTo>
                <a:lnTo>
                  <a:pt x="1267" y="1434"/>
                </a:lnTo>
                <a:lnTo>
                  <a:pt x="1281" y="1434"/>
                </a:lnTo>
                <a:lnTo>
                  <a:pt x="1281" y="1430"/>
                </a:lnTo>
                <a:lnTo>
                  <a:pt x="1299" y="1430"/>
                </a:lnTo>
                <a:lnTo>
                  <a:pt x="1299" y="1427"/>
                </a:lnTo>
                <a:lnTo>
                  <a:pt x="1310" y="1427"/>
                </a:lnTo>
                <a:lnTo>
                  <a:pt x="1310" y="1421"/>
                </a:lnTo>
                <a:lnTo>
                  <a:pt x="1326" y="1421"/>
                </a:lnTo>
                <a:lnTo>
                  <a:pt x="1326" y="1418"/>
                </a:lnTo>
                <a:lnTo>
                  <a:pt x="1332" y="1418"/>
                </a:lnTo>
                <a:lnTo>
                  <a:pt x="1332" y="1409"/>
                </a:lnTo>
                <a:lnTo>
                  <a:pt x="1342" y="1409"/>
                </a:lnTo>
                <a:lnTo>
                  <a:pt x="1342" y="1405"/>
                </a:lnTo>
                <a:lnTo>
                  <a:pt x="1366" y="1405"/>
                </a:lnTo>
                <a:lnTo>
                  <a:pt x="1366" y="1401"/>
                </a:lnTo>
                <a:lnTo>
                  <a:pt x="1375" y="1401"/>
                </a:lnTo>
                <a:lnTo>
                  <a:pt x="1375" y="1396"/>
                </a:lnTo>
                <a:lnTo>
                  <a:pt x="1385" y="1396"/>
                </a:lnTo>
                <a:lnTo>
                  <a:pt x="1385" y="1392"/>
                </a:lnTo>
                <a:lnTo>
                  <a:pt x="1393" y="1392"/>
                </a:lnTo>
                <a:lnTo>
                  <a:pt x="1393" y="1389"/>
                </a:lnTo>
                <a:lnTo>
                  <a:pt x="1398" y="1389"/>
                </a:lnTo>
                <a:lnTo>
                  <a:pt x="1398" y="1376"/>
                </a:lnTo>
                <a:lnTo>
                  <a:pt x="1417" y="1376"/>
                </a:lnTo>
                <a:lnTo>
                  <a:pt x="1417" y="1371"/>
                </a:lnTo>
                <a:lnTo>
                  <a:pt x="1431" y="1371"/>
                </a:lnTo>
                <a:lnTo>
                  <a:pt x="1431" y="1362"/>
                </a:lnTo>
                <a:lnTo>
                  <a:pt x="1436" y="1362"/>
                </a:lnTo>
                <a:lnTo>
                  <a:pt x="1436" y="1358"/>
                </a:lnTo>
                <a:lnTo>
                  <a:pt x="1455" y="1358"/>
                </a:lnTo>
                <a:lnTo>
                  <a:pt x="1455" y="1354"/>
                </a:lnTo>
                <a:lnTo>
                  <a:pt x="1465" y="1354"/>
                </a:lnTo>
                <a:lnTo>
                  <a:pt x="1465" y="1349"/>
                </a:lnTo>
                <a:lnTo>
                  <a:pt x="1470" y="1349"/>
                </a:lnTo>
                <a:lnTo>
                  <a:pt x="1470" y="1346"/>
                </a:lnTo>
                <a:lnTo>
                  <a:pt x="1474" y="1346"/>
                </a:lnTo>
                <a:lnTo>
                  <a:pt x="1474" y="1342"/>
                </a:lnTo>
                <a:lnTo>
                  <a:pt x="1484" y="1342"/>
                </a:lnTo>
                <a:lnTo>
                  <a:pt x="1484" y="1337"/>
                </a:lnTo>
                <a:lnTo>
                  <a:pt x="1493" y="1337"/>
                </a:lnTo>
                <a:lnTo>
                  <a:pt x="1493" y="1329"/>
                </a:lnTo>
                <a:lnTo>
                  <a:pt x="1495" y="1329"/>
                </a:lnTo>
                <a:lnTo>
                  <a:pt x="1495" y="1324"/>
                </a:lnTo>
                <a:lnTo>
                  <a:pt x="1503" y="1324"/>
                </a:lnTo>
                <a:lnTo>
                  <a:pt x="1503" y="1320"/>
                </a:lnTo>
                <a:lnTo>
                  <a:pt x="1537" y="1320"/>
                </a:lnTo>
                <a:lnTo>
                  <a:pt x="1537" y="1316"/>
                </a:lnTo>
                <a:lnTo>
                  <a:pt x="1540" y="1316"/>
                </a:lnTo>
                <a:lnTo>
                  <a:pt x="1540" y="1311"/>
                </a:lnTo>
                <a:lnTo>
                  <a:pt x="1556" y="1311"/>
                </a:lnTo>
                <a:lnTo>
                  <a:pt x="1556" y="1308"/>
                </a:lnTo>
                <a:lnTo>
                  <a:pt x="1575" y="1308"/>
                </a:lnTo>
                <a:lnTo>
                  <a:pt x="1575" y="1302"/>
                </a:lnTo>
                <a:lnTo>
                  <a:pt x="1585" y="1302"/>
                </a:lnTo>
                <a:lnTo>
                  <a:pt x="1585" y="1299"/>
                </a:lnTo>
                <a:lnTo>
                  <a:pt x="1607" y="1299"/>
                </a:lnTo>
                <a:lnTo>
                  <a:pt x="1607" y="1286"/>
                </a:lnTo>
                <a:lnTo>
                  <a:pt x="1612" y="1286"/>
                </a:lnTo>
                <a:lnTo>
                  <a:pt x="1612" y="1282"/>
                </a:lnTo>
                <a:lnTo>
                  <a:pt x="1633" y="1282"/>
                </a:lnTo>
                <a:lnTo>
                  <a:pt x="1633" y="1277"/>
                </a:lnTo>
                <a:lnTo>
                  <a:pt x="1637" y="1277"/>
                </a:lnTo>
                <a:lnTo>
                  <a:pt x="1637" y="1273"/>
                </a:lnTo>
                <a:lnTo>
                  <a:pt x="1645" y="1273"/>
                </a:lnTo>
                <a:lnTo>
                  <a:pt x="1645" y="1270"/>
                </a:lnTo>
                <a:lnTo>
                  <a:pt x="1650" y="1270"/>
                </a:lnTo>
                <a:lnTo>
                  <a:pt x="1650" y="1264"/>
                </a:lnTo>
                <a:lnTo>
                  <a:pt x="1652" y="1264"/>
                </a:lnTo>
                <a:lnTo>
                  <a:pt x="1652" y="1261"/>
                </a:lnTo>
                <a:lnTo>
                  <a:pt x="1655" y="1261"/>
                </a:lnTo>
                <a:lnTo>
                  <a:pt x="1655" y="1257"/>
                </a:lnTo>
                <a:lnTo>
                  <a:pt x="1661" y="1257"/>
                </a:lnTo>
                <a:lnTo>
                  <a:pt x="1661" y="1252"/>
                </a:lnTo>
                <a:lnTo>
                  <a:pt x="1671" y="1252"/>
                </a:lnTo>
                <a:lnTo>
                  <a:pt x="1671" y="1248"/>
                </a:lnTo>
                <a:lnTo>
                  <a:pt x="1676" y="1248"/>
                </a:lnTo>
                <a:lnTo>
                  <a:pt x="1676" y="1244"/>
                </a:lnTo>
                <a:lnTo>
                  <a:pt x="1679" y="1244"/>
                </a:lnTo>
                <a:lnTo>
                  <a:pt x="1679" y="1239"/>
                </a:lnTo>
                <a:lnTo>
                  <a:pt x="1690" y="1239"/>
                </a:lnTo>
                <a:lnTo>
                  <a:pt x="1690" y="1235"/>
                </a:lnTo>
                <a:lnTo>
                  <a:pt x="1698" y="1235"/>
                </a:lnTo>
                <a:lnTo>
                  <a:pt x="1698" y="1230"/>
                </a:lnTo>
                <a:lnTo>
                  <a:pt x="1714" y="1230"/>
                </a:lnTo>
                <a:lnTo>
                  <a:pt x="1714" y="1227"/>
                </a:lnTo>
                <a:lnTo>
                  <a:pt x="1722" y="1227"/>
                </a:lnTo>
                <a:lnTo>
                  <a:pt x="1722" y="1223"/>
                </a:lnTo>
                <a:lnTo>
                  <a:pt x="1736" y="1223"/>
                </a:lnTo>
                <a:lnTo>
                  <a:pt x="1736" y="1218"/>
                </a:lnTo>
                <a:lnTo>
                  <a:pt x="1738" y="1218"/>
                </a:lnTo>
                <a:lnTo>
                  <a:pt x="1738" y="1210"/>
                </a:lnTo>
                <a:lnTo>
                  <a:pt x="1743" y="1210"/>
                </a:lnTo>
                <a:lnTo>
                  <a:pt x="1743" y="1205"/>
                </a:lnTo>
                <a:lnTo>
                  <a:pt x="1748" y="1205"/>
                </a:lnTo>
                <a:lnTo>
                  <a:pt x="1748" y="1201"/>
                </a:lnTo>
                <a:lnTo>
                  <a:pt x="1754" y="1201"/>
                </a:lnTo>
                <a:lnTo>
                  <a:pt x="1754" y="1197"/>
                </a:lnTo>
                <a:lnTo>
                  <a:pt x="1762" y="1197"/>
                </a:lnTo>
                <a:lnTo>
                  <a:pt x="1762" y="1192"/>
                </a:lnTo>
                <a:lnTo>
                  <a:pt x="1767" y="1192"/>
                </a:lnTo>
                <a:lnTo>
                  <a:pt x="1767" y="1189"/>
                </a:lnTo>
                <a:lnTo>
                  <a:pt x="1778" y="1189"/>
                </a:lnTo>
                <a:lnTo>
                  <a:pt x="1778" y="1185"/>
                </a:lnTo>
                <a:lnTo>
                  <a:pt x="1781" y="1185"/>
                </a:lnTo>
                <a:lnTo>
                  <a:pt x="1781" y="1180"/>
                </a:lnTo>
                <a:lnTo>
                  <a:pt x="1784" y="1180"/>
                </a:lnTo>
                <a:lnTo>
                  <a:pt x="1784" y="1176"/>
                </a:lnTo>
                <a:lnTo>
                  <a:pt x="1786" y="1176"/>
                </a:lnTo>
                <a:lnTo>
                  <a:pt x="1786" y="1171"/>
                </a:lnTo>
                <a:lnTo>
                  <a:pt x="1797" y="1171"/>
                </a:lnTo>
                <a:lnTo>
                  <a:pt x="1797" y="1163"/>
                </a:lnTo>
                <a:lnTo>
                  <a:pt x="1799" y="1163"/>
                </a:lnTo>
                <a:lnTo>
                  <a:pt x="1799" y="1158"/>
                </a:lnTo>
                <a:lnTo>
                  <a:pt x="1803" y="1158"/>
                </a:lnTo>
                <a:lnTo>
                  <a:pt x="1803" y="1154"/>
                </a:lnTo>
                <a:lnTo>
                  <a:pt x="1808" y="1154"/>
                </a:lnTo>
                <a:lnTo>
                  <a:pt x="1808" y="1145"/>
                </a:lnTo>
                <a:lnTo>
                  <a:pt x="1811" y="1145"/>
                </a:lnTo>
                <a:lnTo>
                  <a:pt x="1811" y="1142"/>
                </a:lnTo>
                <a:lnTo>
                  <a:pt x="1813" y="1142"/>
                </a:lnTo>
                <a:lnTo>
                  <a:pt x="1813" y="1133"/>
                </a:lnTo>
                <a:lnTo>
                  <a:pt x="1823" y="1133"/>
                </a:lnTo>
                <a:lnTo>
                  <a:pt x="1823" y="1129"/>
                </a:lnTo>
                <a:lnTo>
                  <a:pt x="1832" y="1129"/>
                </a:lnTo>
                <a:lnTo>
                  <a:pt x="1832" y="1129"/>
                </a:lnTo>
                <a:lnTo>
                  <a:pt x="1851" y="1129"/>
                </a:lnTo>
                <a:lnTo>
                  <a:pt x="1851" y="1125"/>
                </a:lnTo>
                <a:lnTo>
                  <a:pt x="1869" y="1125"/>
                </a:lnTo>
                <a:lnTo>
                  <a:pt x="1869" y="1120"/>
                </a:lnTo>
                <a:lnTo>
                  <a:pt x="1873" y="1120"/>
                </a:lnTo>
                <a:lnTo>
                  <a:pt x="1873" y="1116"/>
                </a:lnTo>
                <a:lnTo>
                  <a:pt x="1875" y="1116"/>
                </a:lnTo>
                <a:lnTo>
                  <a:pt x="1875" y="1111"/>
                </a:lnTo>
                <a:lnTo>
                  <a:pt x="1885" y="1111"/>
                </a:lnTo>
                <a:lnTo>
                  <a:pt x="1885" y="1108"/>
                </a:lnTo>
                <a:lnTo>
                  <a:pt x="1890" y="1108"/>
                </a:lnTo>
                <a:lnTo>
                  <a:pt x="1890" y="1104"/>
                </a:lnTo>
                <a:lnTo>
                  <a:pt x="1907" y="1104"/>
                </a:lnTo>
                <a:lnTo>
                  <a:pt x="1907" y="1099"/>
                </a:lnTo>
                <a:lnTo>
                  <a:pt x="1912" y="1099"/>
                </a:lnTo>
                <a:lnTo>
                  <a:pt x="1912" y="1095"/>
                </a:lnTo>
                <a:lnTo>
                  <a:pt x="1914" y="1095"/>
                </a:lnTo>
                <a:lnTo>
                  <a:pt x="1914" y="1091"/>
                </a:lnTo>
                <a:lnTo>
                  <a:pt x="1917" y="1091"/>
                </a:lnTo>
                <a:lnTo>
                  <a:pt x="1917" y="1086"/>
                </a:lnTo>
                <a:lnTo>
                  <a:pt x="1923" y="1086"/>
                </a:lnTo>
                <a:lnTo>
                  <a:pt x="1923" y="1082"/>
                </a:lnTo>
                <a:lnTo>
                  <a:pt x="1928" y="1082"/>
                </a:lnTo>
                <a:lnTo>
                  <a:pt x="1928" y="1078"/>
                </a:lnTo>
                <a:lnTo>
                  <a:pt x="1943" y="1078"/>
                </a:lnTo>
                <a:lnTo>
                  <a:pt x="1943" y="1073"/>
                </a:lnTo>
                <a:lnTo>
                  <a:pt x="1945" y="1073"/>
                </a:lnTo>
                <a:lnTo>
                  <a:pt x="1945" y="1070"/>
                </a:lnTo>
                <a:lnTo>
                  <a:pt x="1947" y="1070"/>
                </a:lnTo>
                <a:lnTo>
                  <a:pt x="1947" y="1066"/>
                </a:lnTo>
                <a:lnTo>
                  <a:pt x="1960" y="1066"/>
                </a:lnTo>
                <a:lnTo>
                  <a:pt x="1960" y="1061"/>
                </a:lnTo>
                <a:lnTo>
                  <a:pt x="1979" y="1061"/>
                </a:lnTo>
                <a:lnTo>
                  <a:pt x="1979" y="1057"/>
                </a:lnTo>
                <a:lnTo>
                  <a:pt x="1987" y="1057"/>
                </a:lnTo>
                <a:lnTo>
                  <a:pt x="1987" y="1057"/>
                </a:lnTo>
                <a:lnTo>
                  <a:pt x="1993" y="1057"/>
                </a:lnTo>
                <a:lnTo>
                  <a:pt x="1993" y="1052"/>
                </a:lnTo>
                <a:lnTo>
                  <a:pt x="1995" y="1052"/>
                </a:lnTo>
                <a:lnTo>
                  <a:pt x="1995" y="1048"/>
                </a:lnTo>
                <a:lnTo>
                  <a:pt x="2024" y="1048"/>
                </a:lnTo>
                <a:lnTo>
                  <a:pt x="2024" y="1044"/>
                </a:lnTo>
                <a:lnTo>
                  <a:pt x="2035" y="1044"/>
                </a:lnTo>
                <a:lnTo>
                  <a:pt x="2035" y="1039"/>
                </a:lnTo>
                <a:lnTo>
                  <a:pt x="2043" y="1039"/>
                </a:lnTo>
                <a:lnTo>
                  <a:pt x="2043" y="1035"/>
                </a:lnTo>
                <a:lnTo>
                  <a:pt x="2061" y="1035"/>
                </a:lnTo>
                <a:lnTo>
                  <a:pt x="2061" y="1032"/>
                </a:lnTo>
                <a:lnTo>
                  <a:pt x="2073" y="1032"/>
                </a:lnTo>
                <a:lnTo>
                  <a:pt x="2073" y="1026"/>
                </a:lnTo>
                <a:lnTo>
                  <a:pt x="2104" y="1026"/>
                </a:lnTo>
                <a:lnTo>
                  <a:pt x="2104" y="1023"/>
                </a:lnTo>
                <a:lnTo>
                  <a:pt x="2118" y="1023"/>
                </a:lnTo>
                <a:lnTo>
                  <a:pt x="2118" y="1019"/>
                </a:lnTo>
                <a:lnTo>
                  <a:pt x="2123" y="1019"/>
                </a:lnTo>
                <a:lnTo>
                  <a:pt x="2123" y="1014"/>
                </a:lnTo>
                <a:lnTo>
                  <a:pt x="2133" y="1014"/>
                </a:lnTo>
                <a:lnTo>
                  <a:pt x="2133" y="1010"/>
                </a:lnTo>
                <a:lnTo>
                  <a:pt x="2150" y="1010"/>
                </a:lnTo>
                <a:lnTo>
                  <a:pt x="2150" y="1005"/>
                </a:lnTo>
                <a:lnTo>
                  <a:pt x="2155" y="1005"/>
                </a:lnTo>
                <a:lnTo>
                  <a:pt x="2155" y="1001"/>
                </a:lnTo>
                <a:lnTo>
                  <a:pt x="2171" y="1001"/>
                </a:lnTo>
                <a:lnTo>
                  <a:pt x="2171" y="997"/>
                </a:lnTo>
                <a:lnTo>
                  <a:pt x="2181" y="997"/>
                </a:lnTo>
                <a:lnTo>
                  <a:pt x="2181" y="992"/>
                </a:lnTo>
                <a:lnTo>
                  <a:pt x="2183" y="992"/>
                </a:lnTo>
                <a:lnTo>
                  <a:pt x="2183" y="988"/>
                </a:lnTo>
                <a:lnTo>
                  <a:pt x="2195" y="988"/>
                </a:lnTo>
                <a:lnTo>
                  <a:pt x="2195" y="985"/>
                </a:lnTo>
                <a:lnTo>
                  <a:pt x="2212" y="985"/>
                </a:lnTo>
                <a:lnTo>
                  <a:pt x="2212" y="980"/>
                </a:lnTo>
                <a:lnTo>
                  <a:pt x="2219" y="980"/>
                </a:lnTo>
                <a:lnTo>
                  <a:pt x="2219" y="976"/>
                </a:lnTo>
                <a:lnTo>
                  <a:pt x="2222" y="976"/>
                </a:lnTo>
                <a:lnTo>
                  <a:pt x="2222" y="976"/>
                </a:lnTo>
                <a:lnTo>
                  <a:pt x="2241" y="976"/>
                </a:lnTo>
                <a:lnTo>
                  <a:pt x="2241" y="972"/>
                </a:lnTo>
                <a:lnTo>
                  <a:pt x="2246" y="972"/>
                </a:lnTo>
                <a:lnTo>
                  <a:pt x="2246" y="972"/>
                </a:lnTo>
                <a:lnTo>
                  <a:pt x="2249" y="972"/>
                </a:lnTo>
                <a:lnTo>
                  <a:pt x="2249" y="972"/>
                </a:lnTo>
                <a:lnTo>
                  <a:pt x="2257" y="972"/>
                </a:lnTo>
                <a:lnTo>
                  <a:pt x="2257" y="967"/>
                </a:lnTo>
                <a:lnTo>
                  <a:pt x="2260" y="967"/>
                </a:lnTo>
                <a:lnTo>
                  <a:pt x="2260" y="963"/>
                </a:lnTo>
                <a:lnTo>
                  <a:pt x="2265" y="963"/>
                </a:lnTo>
                <a:lnTo>
                  <a:pt x="2265" y="958"/>
                </a:lnTo>
                <a:lnTo>
                  <a:pt x="2273" y="958"/>
                </a:lnTo>
                <a:lnTo>
                  <a:pt x="2273" y="954"/>
                </a:lnTo>
                <a:lnTo>
                  <a:pt x="2279" y="954"/>
                </a:lnTo>
                <a:lnTo>
                  <a:pt x="2279" y="951"/>
                </a:lnTo>
                <a:lnTo>
                  <a:pt x="2284" y="951"/>
                </a:lnTo>
                <a:lnTo>
                  <a:pt x="2284" y="945"/>
                </a:lnTo>
                <a:lnTo>
                  <a:pt x="2287" y="945"/>
                </a:lnTo>
                <a:lnTo>
                  <a:pt x="2287" y="938"/>
                </a:lnTo>
                <a:lnTo>
                  <a:pt x="2289" y="938"/>
                </a:lnTo>
                <a:lnTo>
                  <a:pt x="2289" y="933"/>
                </a:lnTo>
                <a:lnTo>
                  <a:pt x="2299" y="933"/>
                </a:lnTo>
                <a:lnTo>
                  <a:pt x="2299" y="929"/>
                </a:lnTo>
                <a:lnTo>
                  <a:pt x="2308" y="929"/>
                </a:lnTo>
                <a:lnTo>
                  <a:pt x="2308" y="924"/>
                </a:lnTo>
                <a:lnTo>
                  <a:pt x="2311" y="924"/>
                </a:lnTo>
                <a:lnTo>
                  <a:pt x="2311" y="920"/>
                </a:lnTo>
                <a:lnTo>
                  <a:pt x="2313" y="920"/>
                </a:lnTo>
                <a:lnTo>
                  <a:pt x="2313" y="916"/>
                </a:lnTo>
                <a:lnTo>
                  <a:pt x="2316" y="916"/>
                </a:lnTo>
                <a:lnTo>
                  <a:pt x="2316" y="907"/>
                </a:lnTo>
                <a:lnTo>
                  <a:pt x="2318" y="907"/>
                </a:lnTo>
                <a:lnTo>
                  <a:pt x="2318" y="904"/>
                </a:lnTo>
                <a:lnTo>
                  <a:pt x="2337" y="904"/>
                </a:lnTo>
                <a:lnTo>
                  <a:pt x="2337" y="899"/>
                </a:lnTo>
                <a:lnTo>
                  <a:pt x="2373" y="899"/>
                </a:lnTo>
                <a:lnTo>
                  <a:pt x="2373" y="895"/>
                </a:lnTo>
                <a:lnTo>
                  <a:pt x="2375" y="895"/>
                </a:lnTo>
                <a:lnTo>
                  <a:pt x="2375" y="890"/>
                </a:lnTo>
                <a:lnTo>
                  <a:pt x="2385" y="890"/>
                </a:lnTo>
                <a:lnTo>
                  <a:pt x="2385" y="886"/>
                </a:lnTo>
                <a:lnTo>
                  <a:pt x="2393" y="886"/>
                </a:lnTo>
                <a:lnTo>
                  <a:pt x="2393" y="882"/>
                </a:lnTo>
                <a:lnTo>
                  <a:pt x="2402" y="882"/>
                </a:lnTo>
                <a:lnTo>
                  <a:pt x="2402" y="877"/>
                </a:lnTo>
                <a:lnTo>
                  <a:pt x="2409" y="877"/>
                </a:lnTo>
                <a:lnTo>
                  <a:pt x="2409" y="873"/>
                </a:lnTo>
                <a:lnTo>
                  <a:pt x="2436" y="873"/>
                </a:lnTo>
                <a:lnTo>
                  <a:pt x="2436" y="869"/>
                </a:lnTo>
                <a:lnTo>
                  <a:pt x="2447" y="869"/>
                </a:lnTo>
                <a:lnTo>
                  <a:pt x="2447" y="864"/>
                </a:lnTo>
                <a:lnTo>
                  <a:pt x="2452" y="864"/>
                </a:lnTo>
                <a:lnTo>
                  <a:pt x="2452" y="861"/>
                </a:lnTo>
                <a:lnTo>
                  <a:pt x="2465" y="861"/>
                </a:lnTo>
                <a:lnTo>
                  <a:pt x="2465" y="857"/>
                </a:lnTo>
                <a:lnTo>
                  <a:pt x="2466" y="857"/>
                </a:lnTo>
                <a:lnTo>
                  <a:pt x="2466" y="852"/>
                </a:lnTo>
                <a:lnTo>
                  <a:pt x="2489" y="852"/>
                </a:lnTo>
                <a:lnTo>
                  <a:pt x="2489" y="848"/>
                </a:lnTo>
                <a:lnTo>
                  <a:pt x="2495" y="848"/>
                </a:lnTo>
                <a:lnTo>
                  <a:pt x="2495" y="843"/>
                </a:lnTo>
                <a:lnTo>
                  <a:pt x="2503" y="843"/>
                </a:lnTo>
                <a:lnTo>
                  <a:pt x="2503" y="839"/>
                </a:lnTo>
                <a:lnTo>
                  <a:pt x="2517" y="839"/>
                </a:lnTo>
                <a:lnTo>
                  <a:pt x="2517" y="835"/>
                </a:lnTo>
                <a:lnTo>
                  <a:pt x="2520" y="835"/>
                </a:lnTo>
                <a:lnTo>
                  <a:pt x="2520" y="830"/>
                </a:lnTo>
                <a:lnTo>
                  <a:pt x="2527" y="830"/>
                </a:lnTo>
                <a:lnTo>
                  <a:pt x="2527" y="826"/>
                </a:lnTo>
                <a:lnTo>
                  <a:pt x="2532" y="826"/>
                </a:lnTo>
                <a:lnTo>
                  <a:pt x="2532" y="818"/>
                </a:lnTo>
                <a:lnTo>
                  <a:pt x="2544" y="818"/>
                </a:lnTo>
                <a:lnTo>
                  <a:pt x="2544" y="814"/>
                </a:lnTo>
                <a:lnTo>
                  <a:pt x="2554" y="814"/>
                </a:lnTo>
                <a:lnTo>
                  <a:pt x="2554" y="809"/>
                </a:lnTo>
                <a:lnTo>
                  <a:pt x="2575" y="809"/>
                </a:lnTo>
                <a:lnTo>
                  <a:pt x="2575" y="805"/>
                </a:lnTo>
                <a:lnTo>
                  <a:pt x="2578" y="805"/>
                </a:lnTo>
                <a:lnTo>
                  <a:pt x="2578" y="801"/>
                </a:lnTo>
                <a:lnTo>
                  <a:pt x="2583" y="801"/>
                </a:lnTo>
                <a:lnTo>
                  <a:pt x="2583" y="796"/>
                </a:lnTo>
                <a:lnTo>
                  <a:pt x="2585" y="796"/>
                </a:lnTo>
                <a:lnTo>
                  <a:pt x="2585" y="792"/>
                </a:lnTo>
                <a:lnTo>
                  <a:pt x="2618" y="792"/>
                </a:lnTo>
                <a:lnTo>
                  <a:pt x="2618" y="783"/>
                </a:lnTo>
                <a:lnTo>
                  <a:pt x="2645" y="783"/>
                </a:lnTo>
                <a:lnTo>
                  <a:pt x="2645" y="780"/>
                </a:lnTo>
                <a:lnTo>
                  <a:pt x="2698" y="780"/>
                </a:lnTo>
                <a:lnTo>
                  <a:pt x="2698" y="771"/>
                </a:lnTo>
                <a:lnTo>
                  <a:pt x="2703" y="771"/>
                </a:lnTo>
                <a:lnTo>
                  <a:pt x="2703" y="762"/>
                </a:lnTo>
                <a:lnTo>
                  <a:pt x="2709" y="762"/>
                </a:lnTo>
                <a:lnTo>
                  <a:pt x="2709" y="758"/>
                </a:lnTo>
                <a:lnTo>
                  <a:pt x="2712" y="758"/>
                </a:lnTo>
                <a:lnTo>
                  <a:pt x="2712" y="754"/>
                </a:lnTo>
                <a:lnTo>
                  <a:pt x="2720" y="754"/>
                </a:lnTo>
                <a:lnTo>
                  <a:pt x="2720" y="749"/>
                </a:lnTo>
                <a:lnTo>
                  <a:pt x="2725" y="749"/>
                </a:lnTo>
                <a:lnTo>
                  <a:pt x="2725" y="745"/>
                </a:lnTo>
                <a:lnTo>
                  <a:pt x="2753" y="745"/>
                </a:lnTo>
                <a:lnTo>
                  <a:pt x="2753" y="742"/>
                </a:lnTo>
                <a:lnTo>
                  <a:pt x="2773" y="742"/>
                </a:lnTo>
                <a:lnTo>
                  <a:pt x="2773" y="733"/>
                </a:lnTo>
                <a:lnTo>
                  <a:pt x="2777" y="733"/>
                </a:lnTo>
                <a:lnTo>
                  <a:pt x="2777" y="728"/>
                </a:lnTo>
                <a:lnTo>
                  <a:pt x="2803" y="728"/>
                </a:lnTo>
                <a:lnTo>
                  <a:pt x="2803" y="720"/>
                </a:lnTo>
                <a:lnTo>
                  <a:pt x="2846" y="720"/>
                </a:lnTo>
                <a:lnTo>
                  <a:pt x="2846" y="715"/>
                </a:lnTo>
                <a:lnTo>
                  <a:pt x="2891" y="715"/>
                </a:lnTo>
                <a:lnTo>
                  <a:pt x="2891" y="715"/>
                </a:lnTo>
                <a:lnTo>
                  <a:pt x="2894" y="715"/>
                </a:lnTo>
                <a:lnTo>
                  <a:pt x="2894" y="711"/>
                </a:lnTo>
                <a:lnTo>
                  <a:pt x="2897" y="711"/>
                </a:lnTo>
                <a:lnTo>
                  <a:pt x="2897" y="707"/>
                </a:lnTo>
                <a:lnTo>
                  <a:pt x="2902" y="707"/>
                </a:lnTo>
                <a:lnTo>
                  <a:pt x="2902" y="702"/>
                </a:lnTo>
                <a:lnTo>
                  <a:pt x="2904" y="702"/>
                </a:lnTo>
                <a:lnTo>
                  <a:pt x="2904" y="699"/>
                </a:lnTo>
                <a:lnTo>
                  <a:pt x="2910" y="699"/>
                </a:lnTo>
                <a:lnTo>
                  <a:pt x="2910" y="693"/>
                </a:lnTo>
                <a:lnTo>
                  <a:pt x="2918" y="693"/>
                </a:lnTo>
                <a:lnTo>
                  <a:pt x="2918" y="690"/>
                </a:lnTo>
                <a:lnTo>
                  <a:pt x="2923" y="690"/>
                </a:lnTo>
                <a:lnTo>
                  <a:pt x="2923" y="686"/>
                </a:lnTo>
                <a:lnTo>
                  <a:pt x="2929" y="686"/>
                </a:lnTo>
                <a:lnTo>
                  <a:pt x="2929" y="677"/>
                </a:lnTo>
                <a:lnTo>
                  <a:pt x="2953" y="677"/>
                </a:lnTo>
                <a:lnTo>
                  <a:pt x="2953" y="668"/>
                </a:lnTo>
                <a:lnTo>
                  <a:pt x="2965" y="668"/>
                </a:lnTo>
                <a:lnTo>
                  <a:pt x="2965" y="664"/>
                </a:lnTo>
                <a:lnTo>
                  <a:pt x="2969" y="664"/>
                </a:lnTo>
                <a:lnTo>
                  <a:pt x="2969" y="659"/>
                </a:lnTo>
                <a:lnTo>
                  <a:pt x="2972" y="659"/>
                </a:lnTo>
                <a:lnTo>
                  <a:pt x="2972" y="656"/>
                </a:lnTo>
                <a:lnTo>
                  <a:pt x="2984" y="656"/>
                </a:lnTo>
                <a:lnTo>
                  <a:pt x="2984" y="652"/>
                </a:lnTo>
                <a:lnTo>
                  <a:pt x="2988" y="652"/>
                </a:lnTo>
                <a:lnTo>
                  <a:pt x="2988" y="647"/>
                </a:lnTo>
                <a:lnTo>
                  <a:pt x="3001" y="647"/>
                </a:lnTo>
                <a:lnTo>
                  <a:pt x="3001" y="643"/>
                </a:lnTo>
                <a:lnTo>
                  <a:pt x="3006" y="643"/>
                </a:lnTo>
                <a:lnTo>
                  <a:pt x="3006" y="639"/>
                </a:lnTo>
                <a:lnTo>
                  <a:pt x="3011" y="639"/>
                </a:lnTo>
                <a:lnTo>
                  <a:pt x="3011" y="634"/>
                </a:lnTo>
                <a:lnTo>
                  <a:pt x="3020" y="634"/>
                </a:lnTo>
                <a:lnTo>
                  <a:pt x="3020" y="625"/>
                </a:lnTo>
                <a:lnTo>
                  <a:pt x="3030" y="625"/>
                </a:lnTo>
                <a:lnTo>
                  <a:pt x="3030" y="618"/>
                </a:lnTo>
                <a:lnTo>
                  <a:pt x="3032" y="618"/>
                </a:lnTo>
                <a:lnTo>
                  <a:pt x="3032" y="612"/>
                </a:lnTo>
                <a:lnTo>
                  <a:pt x="3044" y="612"/>
                </a:lnTo>
                <a:lnTo>
                  <a:pt x="3044" y="609"/>
                </a:lnTo>
                <a:lnTo>
                  <a:pt x="3051" y="609"/>
                </a:lnTo>
                <a:lnTo>
                  <a:pt x="3051" y="600"/>
                </a:lnTo>
                <a:lnTo>
                  <a:pt x="3060" y="600"/>
                </a:lnTo>
                <a:lnTo>
                  <a:pt x="3060" y="596"/>
                </a:lnTo>
                <a:lnTo>
                  <a:pt x="3063" y="596"/>
                </a:lnTo>
                <a:lnTo>
                  <a:pt x="3063" y="591"/>
                </a:lnTo>
                <a:lnTo>
                  <a:pt x="3065" y="591"/>
                </a:lnTo>
                <a:lnTo>
                  <a:pt x="3065" y="587"/>
                </a:lnTo>
                <a:lnTo>
                  <a:pt x="3073" y="587"/>
                </a:lnTo>
                <a:lnTo>
                  <a:pt x="3073" y="583"/>
                </a:lnTo>
                <a:lnTo>
                  <a:pt x="3094" y="583"/>
                </a:lnTo>
                <a:lnTo>
                  <a:pt x="3094" y="578"/>
                </a:lnTo>
                <a:lnTo>
                  <a:pt x="3097" y="578"/>
                </a:lnTo>
                <a:lnTo>
                  <a:pt x="3097" y="569"/>
                </a:lnTo>
                <a:lnTo>
                  <a:pt x="3156" y="569"/>
                </a:lnTo>
                <a:lnTo>
                  <a:pt x="3156" y="566"/>
                </a:lnTo>
                <a:lnTo>
                  <a:pt x="3169" y="566"/>
                </a:lnTo>
                <a:lnTo>
                  <a:pt x="3169" y="562"/>
                </a:lnTo>
                <a:lnTo>
                  <a:pt x="3191" y="562"/>
                </a:lnTo>
                <a:lnTo>
                  <a:pt x="3191" y="557"/>
                </a:lnTo>
                <a:lnTo>
                  <a:pt x="3201" y="557"/>
                </a:lnTo>
                <a:lnTo>
                  <a:pt x="3201" y="553"/>
                </a:lnTo>
                <a:lnTo>
                  <a:pt x="3207" y="553"/>
                </a:lnTo>
                <a:lnTo>
                  <a:pt x="3207" y="553"/>
                </a:lnTo>
                <a:lnTo>
                  <a:pt x="3210" y="553"/>
                </a:lnTo>
                <a:lnTo>
                  <a:pt x="3210" y="553"/>
                </a:lnTo>
                <a:lnTo>
                  <a:pt x="3212" y="553"/>
                </a:lnTo>
                <a:lnTo>
                  <a:pt x="3212" y="553"/>
                </a:lnTo>
                <a:lnTo>
                  <a:pt x="3215" y="553"/>
                </a:lnTo>
                <a:lnTo>
                  <a:pt x="3215" y="553"/>
                </a:lnTo>
                <a:lnTo>
                  <a:pt x="3222" y="553"/>
                </a:lnTo>
                <a:lnTo>
                  <a:pt x="3222" y="549"/>
                </a:lnTo>
                <a:lnTo>
                  <a:pt x="3226" y="549"/>
                </a:lnTo>
                <a:lnTo>
                  <a:pt x="3226" y="544"/>
                </a:lnTo>
                <a:lnTo>
                  <a:pt x="3236" y="544"/>
                </a:lnTo>
                <a:lnTo>
                  <a:pt x="3236" y="535"/>
                </a:lnTo>
                <a:lnTo>
                  <a:pt x="3246" y="535"/>
                </a:lnTo>
                <a:lnTo>
                  <a:pt x="3246" y="531"/>
                </a:lnTo>
                <a:lnTo>
                  <a:pt x="3250" y="531"/>
                </a:lnTo>
                <a:lnTo>
                  <a:pt x="3250" y="531"/>
                </a:lnTo>
                <a:lnTo>
                  <a:pt x="3253" y="531"/>
                </a:lnTo>
                <a:lnTo>
                  <a:pt x="3253" y="526"/>
                </a:lnTo>
                <a:lnTo>
                  <a:pt x="3263" y="526"/>
                </a:lnTo>
                <a:lnTo>
                  <a:pt x="3263" y="523"/>
                </a:lnTo>
                <a:lnTo>
                  <a:pt x="3268" y="523"/>
                </a:lnTo>
                <a:lnTo>
                  <a:pt x="3268" y="517"/>
                </a:lnTo>
                <a:lnTo>
                  <a:pt x="3277" y="517"/>
                </a:lnTo>
                <a:lnTo>
                  <a:pt x="3277" y="517"/>
                </a:lnTo>
                <a:lnTo>
                  <a:pt x="3289" y="517"/>
                </a:lnTo>
                <a:lnTo>
                  <a:pt x="3289" y="514"/>
                </a:lnTo>
                <a:lnTo>
                  <a:pt x="3294" y="514"/>
                </a:lnTo>
                <a:lnTo>
                  <a:pt x="3294" y="510"/>
                </a:lnTo>
                <a:lnTo>
                  <a:pt x="3303" y="510"/>
                </a:lnTo>
                <a:lnTo>
                  <a:pt x="3303" y="505"/>
                </a:lnTo>
                <a:lnTo>
                  <a:pt x="3306" y="505"/>
                </a:lnTo>
                <a:lnTo>
                  <a:pt x="3306" y="496"/>
                </a:lnTo>
                <a:lnTo>
                  <a:pt x="3330" y="496"/>
                </a:lnTo>
                <a:lnTo>
                  <a:pt x="3330" y="492"/>
                </a:lnTo>
                <a:lnTo>
                  <a:pt x="3340" y="492"/>
                </a:lnTo>
                <a:lnTo>
                  <a:pt x="3340" y="487"/>
                </a:lnTo>
                <a:lnTo>
                  <a:pt x="3356" y="487"/>
                </a:lnTo>
                <a:lnTo>
                  <a:pt x="3356" y="483"/>
                </a:lnTo>
                <a:lnTo>
                  <a:pt x="3359" y="483"/>
                </a:lnTo>
                <a:lnTo>
                  <a:pt x="3359" y="483"/>
                </a:lnTo>
                <a:lnTo>
                  <a:pt x="3373" y="483"/>
                </a:lnTo>
                <a:lnTo>
                  <a:pt x="3373" y="480"/>
                </a:lnTo>
                <a:lnTo>
                  <a:pt x="3381" y="480"/>
                </a:lnTo>
                <a:lnTo>
                  <a:pt x="3381" y="474"/>
                </a:lnTo>
                <a:lnTo>
                  <a:pt x="3388" y="474"/>
                </a:lnTo>
                <a:lnTo>
                  <a:pt x="3388" y="471"/>
                </a:lnTo>
                <a:lnTo>
                  <a:pt x="3415" y="471"/>
                </a:lnTo>
                <a:lnTo>
                  <a:pt x="3415" y="466"/>
                </a:lnTo>
                <a:lnTo>
                  <a:pt x="3421" y="466"/>
                </a:lnTo>
                <a:lnTo>
                  <a:pt x="3421" y="462"/>
                </a:lnTo>
                <a:lnTo>
                  <a:pt x="3424" y="462"/>
                </a:lnTo>
                <a:lnTo>
                  <a:pt x="3424" y="457"/>
                </a:lnTo>
                <a:lnTo>
                  <a:pt x="3434" y="457"/>
                </a:lnTo>
                <a:lnTo>
                  <a:pt x="3434" y="457"/>
                </a:lnTo>
                <a:lnTo>
                  <a:pt x="3436" y="457"/>
                </a:lnTo>
                <a:lnTo>
                  <a:pt x="3436" y="448"/>
                </a:lnTo>
                <a:lnTo>
                  <a:pt x="3439" y="448"/>
                </a:lnTo>
                <a:lnTo>
                  <a:pt x="3439" y="444"/>
                </a:lnTo>
                <a:lnTo>
                  <a:pt x="3443" y="444"/>
                </a:lnTo>
                <a:lnTo>
                  <a:pt x="3443" y="444"/>
                </a:lnTo>
                <a:lnTo>
                  <a:pt x="3448" y="444"/>
                </a:lnTo>
                <a:lnTo>
                  <a:pt x="3448" y="444"/>
                </a:lnTo>
                <a:lnTo>
                  <a:pt x="3453" y="444"/>
                </a:lnTo>
                <a:lnTo>
                  <a:pt x="3453" y="435"/>
                </a:lnTo>
                <a:lnTo>
                  <a:pt x="3455" y="435"/>
                </a:lnTo>
                <a:lnTo>
                  <a:pt x="3455" y="431"/>
                </a:lnTo>
                <a:lnTo>
                  <a:pt x="3458" y="431"/>
                </a:lnTo>
                <a:lnTo>
                  <a:pt x="3458" y="431"/>
                </a:lnTo>
                <a:lnTo>
                  <a:pt x="3460" y="431"/>
                </a:lnTo>
                <a:lnTo>
                  <a:pt x="3460" y="431"/>
                </a:lnTo>
                <a:lnTo>
                  <a:pt x="3463" y="431"/>
                </a:lnTo>
                <a:lnTo>
                  <a:pt x="3463" y="431"/>
                </a:lnTo>
                <a:lnTo>
                  <a:pt x="3464" y="431"/>
                </a:lnTo>
                <a:lnTo>
                  <a:pt x="3464" y="431"/>
                </a:lnTo>
                <a:lnTo>
                  <a:pt x="3467" y="431"/>
                </a:lnTo>
                <a:lnTo>
                  <a:pt x="3467" y="431"/>
                </a:lnTo>
                <a:lnTo>
                  <a:pt x="3472" y="431"/>
                </a:lnTo>
                <a:lnTo>
                  <a:pt x="3472" y="426"/>
                </a:lnTo>
                <a:lnTo>
                  <a:pt x="3474" y="426"/>
                </a:lnTo>
                <a:lnTo>
                  <a:pt x="3474" y="426"/>
                </a:lnTo>
                <a:lnTo>
                  <a:pt x="3477" y="426"/>
                </a:lnTo>
                <a:lnTo>
                  <a:pt x="3477" y="426"/>
                </a:lnTo>
                <a:lnTo>
                  <a:pt x="3479" y="426"/>
                </a:lnTo>
                <a:lnTo>
                  <a:pt x="3479" y="426"/>
                </a:lnTo>
                <a:lnTo>
                  <a:pt x="3484" y="426"/>
                </a:lnTo>
                <a:lnTo>
                  <a:pt x="3484" y="423"/>
                </a:lnTo>
                <a:lnTo>
                  <a:pt x="3487" y="423"/>
                </a:lnTo>
                <a:lnTo>
                  <a:pt x="3487" y="417"/>
                </a:lnTo>
                <a:lnTo>
                  <a:pt x="3488" y="417"/>
                </a:lnTo>
                <a:lnTo>
                  <a:pt x="3488" y="412"/>
                </a:lnTo>
                <a:lnTo>
                  <a:pt x="3491" y="412"/>
                </a:lnTo>
                <a:lnTo>
                  <a:pt x="3491" y="412"/>
                </a:lnTo>
                <a:lnTo>
                  <a:pt x="3493" y="412"/>
                </a:lnTo>
                <a:lnTo>
                  <a:pt x="3493" y="412"/>
                </a:lnTo>
                <a:lnTo>
                  <a:pt x="3496" y="412"/>
                </a:lnTo>
                <a:lnTo>
                  <a:pt x="3496" y="412"/>
                </a:lnTo>
                <a:lnTo>
                  <a:pt x="3498" y="412"/>
                </a:lnTo>
                <a:lnTo>
                  <a:pt x="3498" y="409"/>
                </a:lnTo>
                <a:lnTo>
                  <a:pt x="3501" y="409"/>
                </a:lnTo>
                <a:lnTo>
                  <a:pt x="3501" y="409"/>
                </a:lnTo>
                <a:lnTo>
                  <a:pt x="3508" y="409"/>
                </a:lnTo>
                <a:lnTo>
                  <a:pt x="3508" y="404"/>
                </a:lnTo>
                <a:lnTo>
                  <a:pt x="3511" y="404"/>
                </a:lnTo>
                <a:lnTo>
                  <a:pt x="3511" y="404"/>
                </a:lnTo>
                <a:lnTo>
                  <a:pt x="3512" y="404"/>
                </a:lnTo>
                <a:lnTo>
                  <a:pt x="3512" y="404"/>
                </a:lnTo>
                <a:lnTo>
                  <a:pt x="3515" y="404"/>
                </a:lnTo>
                <a:lnTo>
                  <a:pt x="3515" y="404"/>
                </a:lnTo>
                <a:lnTo>
                  <a:pt x="3517" y="404"/>
                </a:lnTo>
                <a:lnTo>
                  <a:pt x="3517" y="404"/>
                </a:lnTo>
                <a:lnTo>
                  <a:pt x="3522" y="404"/>
                </a:lnTo>
                <a:lnTo>
                  <a:pt x="3522" y="404"/>
                </a:lnTo>
                <a:lnTo>
                  <a:pt x="3525" y="404"/>
                </a:lnTo>
                <a:lnTo>
                  <a:pt x="3525" y="404"/>
                </a:lnTo>
                <a:lnTo>
                  <a:pt x="3527" y="404"/>
                </a:lnTo>
                <a:lnTo>
                  <a:pt x="3527" y="404"/>
                </a:lnTo>
                <a:lnTo>
                  <a:pt x="3530" y="404"/>
                </a:lnTo>
                <a:lnTo>
                  <a:pt x="3530" y="400"/>
                </a:lnTo>
                <a:lnTo>
                  <a:pt x="3532" y="400"/>
                </a:lnTo>
                <a:lnTo>
                  <a:pt x="3532" y="400"/>
                </a:lnTo>
                <a:lnTo>
                  <a:pt x="3544" y="400"/>
                </a:lnTo>
                <a:lnTo>
                  <a:pt x="3544" y="400"/>
                </a:lnTo>
                <a:lnTo>
                  <a:pt x="3546" y="400"/>
                </a:lnTo>
                <a:lnTo>
                  <a:pt x="3546" y="395"/>
                </a:lnTo>
                <a:lnTo>
                  <a:pt x="3549" y="395"/>
                </a:lnTo>
                <a:lnTo>
                  <a:pt x="3549" y="395"/>
                </a:lnTo>
                <a:lnTo>
                  <a:pt x="3551" y="395"/>
                </a:lnTo>
                <a:lnTo>
                  <a:pt x="3551" y="395"/>
                </a:lnTo>
                <a:lnTo>
                  <a:pt x="3558" y="395"/>
                </a:lnTo>
                <a:lnTo>
                  <a:pt x="3558" y="395"/>
                </a:lnTo>
                <a:lnTo>
                  <a:pt x="3560" y="395"/>
                </a:lnTo>
                <a:lnTo>
                  <a:pt x="3560" y="395"/>
                </a:lnTo>
                <a:lnTo>
                  <a:pt x="3563" y="395"/>
                </a:lnTo>
                <a:lnTo>
                  <a:pt x="3563" y="395"/>
                </a:lnTo>
                <a:lnTo>
                  <a:pt x="3565" y="395"/>
                </a:lnTo>
                <a:lnTo>
                  <a:pt x="3565" y="395"/>
                </a:lnTo>
                <a:lnTo>
                  <a:pt x="3568" y="395"/>
                </a:lnTo>
                <a:lnTo>
                  <a:pt x="3568" y="390"/>
                </a:lnTo>
                <a:lnTo>
                  <a:pt x="3578" y="390"/>
                </a:lnTo>
                <a:lnTo>
                  <a:pt x="3578" y="390"/>
                </a:lnTo>
                <a:lnTo>
                  <a:pt x="3581" y="390"/>
                </a:lnTo>
                <a:lnTo>
                  <a:pt x="3581" y="390"/>
                </a:lnTo>
                <a:lnTo>
                  <a:pt x="3582" y="390"/>
                </a:lnTo>
                <a:lnTo>
                  <a:pt x="3582" y="385"/>
                </a:lnTo>
                <a:lnTo>
                  <a:pt x="3584" y="385"/>
                </a:lnTo>
                <a:lnTo>
                  <a:pt x="3584" y="385"/>
                </a:lnTo>
                <a:lnTo>
                  <a:pt x="3594" y="385"/>
                </a:lnTo>
                <a:lnTo>
                  <a:pt x="3594" y="385"/>
                </a:lnTo>
                <a:lnTo>
                  <a:pt x="3597" y="385"/>
                </a:lnTo>
                <a:lnTo>
                  <a:pt x="3597" y="385"/>
                </a:lnTo>
                <a:lnTo>
                  <a:pt x="3602" y="385"/>
                </a:lnTo>
                <a:lnTo>
                  <a:pt x="3602" y="385"/>
                </a:lnTo>
                <a:lnTo>
                  <a:pt x="3611" y="385"/>
                </a:lnTo>
                <a:lnTo>
                  <a:pt x="3611" y="376"/>
                </a:lnTo>
                <a:lnTo>
                  <a:pt x="3613" y="376"/>
                </a:lnTo>
                <a:lnTo>
                  <a:pt x="3613" y="376"/>
                </a:lnTo>
                <a:lnTo>
                  <a:pt x="3616" y="376"/>
                </a:lnTo>
                <a:lnTo>
                  <a:pt x="3616" y="376"/>
                </a:lnTo>
                <a:lnTo>
                  <a:pt x="3619" y="376"/>
                </a:lnTo>
                <a:lnTo>
                  <a:pt x="3619" y="376"/>
                </a:lnTo>
                <a:lnTo>
                  <a:pt x="3629" y="376"/>
                </a:lnTo>
                <a:lnTo>
                  <a:pt x="3629" y="376"/>
                </a:lnTo>
                <a:lnTo>
                  <a:pt x="3630" y="376"/>
                </a:lnTo>
                <a:lnTo>
                  <a:pt x="3630" y="376"/>
                </a:lnTo>
                <a:lnTo>
                  <a:pt x="3632" y="376"/>
                </a:lnTo>
                <a:lnTo>
                  <a:pt x="3632" y="376"/>
                </a:lnTo>
                <a:lnTo>
                  <a:pt x="3638" y="376"/>
                </a:lnTo>
                <a:lnTo>
                  <a:pt x="3638" y="371"/>
                </a:lnTo>
                <a:lnTo>
                  <a:pt x="3643" y="371"/>
                </a:lnTo>
                <a:lnTo>
                  <a:pt x="3643" y="371"/>
                </a:lnTo>
                <a:lnTo>
                  <a:pt x="3645" y="371"/>
                </a:lnTo>
                <a:lnTo>
                  <a:pt x="3645" y="355"/>
                </a:lnTo>
                <a:lnTo>
                  <a:pt x="3648" y="355"/>
                </a:lnTo>
                <a:lnTo>
                  <a:pt x="3648" y="355"/>
                </a:lnTo>
                <a:lnTo>
                  <a:pt x="3650" y="355"/>
                </a:lnTo>
                <a:lnTo>
                  <a:pt x="3650" y="355"/>
                </a:lnTo>
                <a:lnTo>
                  <a:pt x="3657" y="355"/>
                </a:lnTo>
                <a:lnTo>
                  <a:pt x="3657" y="350"/>
                </a:lnTo>
                <a:lnTo>
                  <a:pt x="3659" y="350"/>
                </a:lnTo>
                <a:lnTo>
                  <a:pt x="3659" y="350"/>
                </a:lnTo>
                <a:lnTo>
                  <a:pt x="3662" y="350"/>
                </a:lnTo>
                <a:lnTo>
                  <a:pt x="3662" y="350"/>
                </a:lnTo>
                <a:lnTo>
                  <a:pt x="3664" y="350"/>
                </a:lnTo>
                <a:lnTo>
                  <a:pt x="3664" y="345"/>
                </a:lnTo>
                <a:lnTo>
                  <a:pt x="3667" y="345"/>
                </a:lnTo>
                <a:lnTo>
                  <a:pt x="3667" y="345"/>
                </a:lnTo>
                <a:lnTo>
                  <a:pt x="3669" y="345"/>
                </a:lnTo>
                <a:lnTo>
                  <a:pt x="3669" y="345"/>
                </a:lnTo>
                <a:lnTo>
                  <a:pt x="3677" y="345"/>
                </a:lnTo>
                <a:lnTo>
                  <a:pt x="3677" y="345"/>
                </a:lnTo>
                <a:lnTo>
                  <a:pt x="3678" y="345"/>
                </a:lnTo>
                <a:lnTo>
                  <a:pt x="3678" y="345"/>
                </a:lnTo>
                <a:lnTo>
                  <a:pt x="3681" y="345"/>
                </a:lnTo>
                <a:lnTo>
                  <a:pt x="3681" y="340"/>
                </a:lnTo>
                <a:lnTo>
                  <a:pt x="3683" y="340"/>
                </a:lnTo>
                <a:lnTo>
                  <a:pt x="3683" y="340"/>
                </a:lnTo>
                <a:lnTo>
                  <a:pt x="3686" y="340"/>
                </a:lnTo>
                <a:lnTo>
                  <a:pt x="3686" y="340"/>
                </a:lnTo>
                <a:lnTo>
                  <a:pt x="3688" y="340"/>
                </a:lnTo>
                <a:lnTo>
                  <a:pt x="3688" y="335"/>
                </a:lnTo>
                <a:lnTo>
                  <a:pt x="3691" y="335"/>
                </a:lnTo>
                <a:lnTo>
                  <a:pt x="3691" y="330"/>
                </a:lnTo>
                <a:lnTo>
                  <a:pt x="3693" y="330"/>
                </a:lnTo>
                <a:lnTo>
                  <a:pt x="3693" y="325"/>
                </a:lnTo>
                <a:lnTo>
                  <a:pt x="3696" y="325"/>
                </a:lnTo>
                <a:lnTo>
                  <a:pt x="3696" y="325"/>
                </a:lnTo>
                <a:lnTo>
                  <a:pt x="3698" y="325"/>
                </a:lnTo>
                <a:lnTo>
                  <a:pt x="3698" y="325"/>
                </a:lnTo>
                <a:lnTo>
                  <a:pt x="3702" y="325"/>
                </a:lnTo>
                <a:lnTo>
                  <a:pt x="3702" y="325"/>
                </a:lnTo>
                <a:lnTo>
                  <a:pt x="3710" y="325"/>
                </a:lnTo>
                <a:lnTo>
                  <a:pt x="3710" y="325"/>
                </a:lnTo>
                <a:lnTo>
                  <a:pt x="3712" y="325"/>
                </a:lnTo>
                <a:lnTo>
                  <a:pt x="3712" y="325"/>
                </a:lnTo>
                <a:lnTo>
                  <a:pt x="3715" y="325"/>
                </a:lnTo>
                <a:lnTo>
                  <a:pt x="3715" y="325"/>
                </a:lnTo>
                <a:lnTo>
                  <a:pt x="3717" y="325"/>
                </a:lnTo>
                <a:lnTo>
                  <a:pt x="3717" y="320"/>
                </a:lnTo>
                <a:lnTo>
                  <a:pt x="3720" y="320"/>
                </a:lnTo>
                <a:lnTo>
                  <a:pt x="3720" y="315"/>
                </a:lnTo>
                <a:lnTo>
                  <a:pt x="3726" y="315"/>
                </a:lnTo>
                <a:lnTo>
                  <a:pt x="3726" y="310"/>
                </a:lnTo>
                <a:lnTo>
                  <a:pt x="3729" y="310"/>
                </a:lnTo>
                <a:lnTo>
                  <a:pt x="3729" y="310"/>
                </a:lnTo>
                <a:lnTo>
                  <a:pt x="3731" y="310"/>
                </a:lnTo>
                <a:lnTo>
                  <a:pt x="3731" y="310"/>
                </a:lnTo>
                <a:lnTo>
                  <a:pt x="3734" y="310"/>
                </a:lnTo>
                <a:lnTo>
                  <a:pt x="3734" y="310"/>
                </a:lnTo>
                <a:lnTo>
                  <a:pt x="3736" y="310"/>
                </a:lnTo>
                <a:lnTo>
                  <a:pt x="3736" y="310"/>
                </a:lnTo>
                <a:lnTo>
                  <a:pt x="3746" y="310"/>
                </a:lnTo>
                <a:lnTo>
                  <a:pt x="3746" y="310"/>
                </a:lnTo>
                <a:lnTo>
                  <a:pt x="3750" y="310"/>
                </a:lnTo>
                <a:lnTo>
                  <a:pt x="3750" y="310"/>
                </a:lnTo>
                <a:lnTo>
                  <a:pt x="3753" y="310"/>
                </a:lnTo>
                <a:lnTo>
                  <a:pt x="3753" y="305"/>
                </a:lnTo>
                <a:lnTo>
                  <a:pt x="3758" y="305"/>
                </a:lnTo>
                <a:lnTo>
                  <a:pt x="3758" y="305"/>
                </a:lnTo>
                <a:lnTo>
                  <a:pt x="3763" y="305"/>
                </a:lnTo>
                <a:lnTo>
                  <a:pt x="3763" y="305"/>
                </a:lnTo>
                <a:lnTo>
                  <a:pt x="3765" y="305"/>
                </a:lnTo>
                <a:lnTo>
                  <a:pt x="3765" y="305"/>
                </a:lnTo>
                <a:lnTo>
                  <a:pt x="3768" y="305"/>
                </a:lnTo>
                <a:lnTo>
                  <a:pt x="3768" y="305"/>
                </a:lnTo>
                <a:lnTo>
                  <a:pt x="3777" y="305"/>
                </a:lnTo>
                <a:lnTo>
                  <a:pt x="3777" y="305"/>
                </a:lnTo>
                <a:lnTo>
                  <a:pt x="3779" y="305"/>
                </a:lnTo>
                <a:lnTo>
                  <a:pt x="3779" y="298"/>
                </a:lnTo>
                <a:lnTo>
                  <a:pt x="3782" y="298"/>
                </a:lnTo>
                <a:lnTo>
                  <a:pt x="3782" y="298"/>
                </a:lnTo>
                <a:lnTo>
                  <a:pt x="3784" y="298"/>
                </a:lnTo>
                <a:lnTo>
                  <a:pt x="3784" y="298"/>
                </a:lnTo>
                <a:lnTo>
                  <a:pt x="3787" y="298"/>
                </a:lnTo>
                <a:lnTo>
                  <a:pt x="3787" y="293"/>
                </a:lnTo>
                <a:lnTo>
                  <a:pt x="3795" y="293"/>
                </a:lnTo>
                <a:lnTo>
                  <a:pt x="3795" y="293"/>
                </a:lnTo>
                <a:lnTo>
                  <a:pt x="3801" y="293"/>
                </a:lnTo>
                <a:lnTo>
                  <a:pt x="3801" y="293"/>
                </a:lnTo>
                <a:lnTo>
                  <a:pt x="3803" y="293"/>
                </a:lnTo>
                <a:lnTo>
                  <a:pt x="3803" y="293"/>
                </a:lnTo>
                <a:lnTo>
                  <a:pt x="3806" y="293"/>
                </a:lnTo>
                <a:lnTo>
                  <a:pt x="3806" y="293"/>
                </a:lnTo>
                <a:lnTo>
                  <a:pt x="3808" y="293"/>
                </a:lnTo>
                <a:lnTo>
                  <a:pt x="3808" y="288"/>
                </a:lnTo>
                <a:lnTo>
                  <a:pt x="3811" y="288"/>
                </a:lnTo>
                <a:lnTo>
                  <a:pt x="3811" y="288"/>
                </a:lnTo>
                <a:lnTo>
                  <a:pt x="3814" y="288"/>
                </a:lnTo>
                <a:lnTo>
                  <a:pt x="3814" y="288"/>
                </a:lnTo>
                <a:lnTo>
                  <a:pt x="3816" y="288"/>
                </a:lnTo>
                <a:lnTo>
                  <a:pt x="3816" y="288"/>
                </a:lnTo>
                <a:lnTo>
                  <a:pt x="3819" y="288"/>
                </a:lnTo>
                <a:lnTo>
                  <a:pt x="3819" y="288"/>
                </a:lnTo>
                <a:lnTo>
                  <a:pt x="3820" y="288"/>
                </a:lnTo>
                <a:lnTo>
                  <a:pt x="3820" y="288"/>
                </a:lnTo>
                <a:lnTo>
                  <a:pt x="3827" y="288"/>
                </a:lnTo>
                <a:lnTo>
                  <a:pt x="3827" y="288"/>
                </a:lnTo>
                <a:lnTo>
                  <a:pt x="3835" y="288"/>
                </a:lnTo>
                <a:lnTo>
                  <a:pt x="3835" y="288"/>
                </a:lnTo>
                <a:lnTo>
                  <a:pt x="3838" y="288"/>
                </a:lnTo>
                <a:lnTo>
                  <a:pt x="3838" y="288"/>
                </a:lnTo>
                <a:lnTo>
                  <a:pt x="3844" y="288"/>
                </a:lnTo>
                <a:lnTo>
                  <a:pt x="3844" y="288"/>
                </a:lnTo>
                <a:lnTo>
                  <a:pt x="3846" y="288"/>
                </a:lnTo>
                <a:lnTo>
                  <a:pt x="3846" y="288"/>
                </a:lnTo>
                <a:lnTo>
                  <a:pt x="3849" y="288"/>
                </a:lnTo>
                <a:lnTo>
                  <a:pt x="3849" y="288"/>
                </a:lnTo>
                <a:lnTo>
                  <a:pt x="3852" y="288"/>
                </a:lnTo>
                <a:lnTo>
                  <a:pt x="3852" y="288"/>
                </a:lnTo>
                <a:lnTo>
                  <a:pt x="3857" y="288"/>
                </a:lnTo>
                <a:lnTo>
                  <a:pt x="3857" y="282"/>
                </a:lnTo>
                <a:lnTo>
                  <a:pt x="3859" y="282"/>
                </a:lnTo>
                <a:lnTo>
                  <a:pt x="3859" y="277"/>
                </a:lnTo>
                <a:lnTo>
                  <a:pt x="3862" y="277"/>
                </a:lnTo>
                <a:lnTo>
                  <a:pt x="3862" y="277"/>
                </a:lnTo>
                <a:lnTo>
                  <a:pt x="3864" y="277"/>
                </a:lnTo>
                <a:lnTo>
                  <a:pt x="3864" y="271"/>
                </a:lnTo>
                <a:lnTo>
                  <a:pt x="3867" y="271"/>
                </a:lnTo>
                <a:lnTo>
                  <a:pt x="3867" y="271"/>
                </a:lnTo>
                <a:lnTo>
                  <a:pt x="3871" y="271"/>
                </a:lnTo>
                <a:lnTo>
                  <a:pt x="3871" y="271"/>
                </a:lnTo>
                <a:lnTo>
                  <a:pt x="3876" y="271"/>
                </a:lnTo>
                <a:lnTo>
                  <a:pt x="3876" y="266"/>
                </a:lnTo>
                <a:lnTo>
                  <a:pt x="3878" y="266"/>
                </a:lnTo>
                <a:lnTo>
                  <a:pt x="3878" y="266"/>
                </a:lnTo>
                <a:lnTo>
                  <a:pt x="3881" y="266"/>
                </a:lnTo>
                <a:lnTo>
                  <a:pt x="3881" y="266"/>
                </a:lnTo>
                <a:lnTo>
                  <a:pt x="3883" y="266"/>
                </a:lnTo>
                <a:lnTo>
                  <a:pt x="3883" y="259"/>
                </a:lnTo>
                <a:lnTo>
                  <a:pt x="3888" y="259"/>
                </a:lnTo>
                <a:lnTo>
                  <a:pt x="3888" y="254"/>
                </a:lnTo>
                <a:lnTo>
                  <a:pt x="3895" y="254"/>
                </a:lnTo>
                <a:lnTo>
                  <a:pt x="3895" y="254"/>
                </a:lnTo>
                <a:lnTo>
                  <a:pt x="3897" y="254"/>
                </a:lnTo>
                <a:lnTo>
                  <a:pt x="3897" y="254"/>
                </a:lnTo>
                <a:lnTo>
                  <a:pt x="3902" y="254"/>
                </a:lnTo>
                <a:lnTo>
                  <a:pt x="3902" y="248"/>
                </a:lnTo>
                <a:lnTo>
                  <a:pt x="3907" y="248"/>
                </a:lnTo>
                <a:lnTo>
                  <a:pt x="3907" y="241"/>
                </a:lnTo>
                <a:lnTo>
                  <a:pt x="3912" y="241"/>
                </a:lnTo>
                <a:lnTo>
                  <a:pt x="3912" y="241"/>
                </a:lnTo>
                <a:lnTo>
                  <a:pt x="3914" y="241"/>
                </a:lnTo>
                <a:lnTo>
                  <a:pt x="3914" y="241"/>
                </a:lnTo>
                <a:lnTo>
                  <a:pt x="3916" y="241"/>
                </a:lnTo>
                <a:lnTo>
                  <a:pt x="3916" y="241"/>
                </a:lnTo>
                <a:lnTo>
                  <a:pt x="3919" y="241"/>
                </a:lnTo>
                <a:lnTo>
                  <a:pt x="3919" y="241"/>
                </a:lnTo>
                <a:lnTo>
                  <a:pt x="3921" y="241"/>
                </a:lnTo>
                <a:lnTo>
                  <a:pt x="3921" y="236"/>
                </a:lnTo>
                <a:lnTo>
                  <a:pt x="3929" y="236"/>
                </a:lnTo>
                <a:lnTo>
                  <a:pt x="3929" y="236"/>
                </a:lnTo>
                <a:lnTo>
                  <a:pt x="3931" y="236"/>
                </a:lnTo>
                <a:lnTo>
                  <a:pt x="3931" y="236"/>
                </a:lnTo>
                <a:lnTo>
                  <a:pt x="3934" y="236"/>
                </a:lnTo>
                <a:lnTo>
                  <a:pt x="3934" y="236"/>
                </a:lnTo>
                <a:lnTo>
                  <a:pt x="3936" y="236"/>
                </a:lnTo>
                <a:lnTo>
                  <a:pt x="3936" y="230"/>
                </a:lnTo>
                <a:lnTo>
                  <a:pt x="3938" y="230"/>
                </a:lnTo>
                <a:lnTo>
                  <a:pt x="3938" y="230"/>
                </a:lnTo>
                <a:lnTo>
                  <a:pt x="3940" y="230"/>
                </a:lnTo>
                <a:lnTo>
                  <a:pt x="3940" y="224"/>
                </a:lnTo>
                <a:lnTo>
                  <a:pt x="3945" y="224"/>
                </a:lnTo>
                <a:lnTo>
                  <a:pt x="3945" y="224"/>
                </a:lnTo>
                <a:lnTo>
                  <a:pt x="3948" y="224"/>
                </a:lnTo>
                <a:lnTo>
                  <a:pt x="3948" y="224"/>
                </a:lnTo>
                <a:lnTo>
                  <a:pt x="3950" y="224"/>
                </a:lnTo>
                <a:lnTo>
                  <a:pt x="3950" y="224"/>
                </a:lnTo>
                <a:lnTo>
                  <a:pt x="3953" y="224"/>
                </a:lnTo>
                <a:lnTo>
                  <a:pt x="3953" y="224"/>
                </a:lnTo>
                <a:lnTo>
                  <a:pt x="3955" y="224"/>
                </a:lnTo>
                <a:lnTo>
                  <a:pt x="3955" y="224"/>
                </a:lnTo>
                <a:lnTo>
                  <a:pt x="3958" y="224"/>
                </a:lnTo>
                <a:lnTo>
                  <a:pt x="3958" y="224"/>
                </a:lnTo>
                <a:lnTo>
                  <a:pt x="3962" y="224"/>
                </a:lnTo>
                <a:lnTo>
                  <a:pt x="3962" y="224"/>
                </a:lnTo>
                <a:lnTo>
                  <a:pt x="3964" y="224"/>
                </a:lnTo>
                <a:lnTo>
                  <a:pt x="3964" y="224"/>
                </a:lnTo>
                <a:lnTo>
                  <a:pt x="3967" y="224"/>
                </a:lnTo>
                <a:lnTo>
                  <a:pt x="3967" y="217"/>
                </a:lnTo>
                <a:lnTo>
                  <a:pt x="3969" y="217"/>
                </a:lnTo>
                <a:lnTo>
                  <a:pt x="3969" y="217"/>
                </a:lnTo>
                <a:lnTo>
                  <a:pt x="3972" y="217"/>
                </a:lnTo>
                <a:lnTo>
                  <a:pt x="3972" y="211"/>
                </a:lnTo>
                <a:lnTo>
                  <a:pt x="3979" y="211"/>
                </a:lnTo>
                <a:lnTo>
                  <a:pt x="3979" y="211"/>
                </a:lnTo>
                <a:lnTo>
                  <a:pt x="3982" y="211"/>
                </a:lnTo>
                <a:lnTo>
                  <a:pt x="3982" y="211"/>
                </a:lnTo>
                <a:lnTo>
                  <a:pt x="3984" y="211"/>
                </a:lnTo>
                <a:lnTo>
                  <a:pt x="3984" y="205"/>
                </a:lnTo>
                <a:lnTo>
                  <a:pt x="3986" y="205"/>
                </a:lnTo>
                <a:lnTo>
                  <a:pt x="3986" y="205"/>
                </a:lnTo>
                <a:lnTo>
                  <a:pt x="3988" y="205"/>
                </a:lnTo>
                <a:lnTo>
                  <a:pt x="3988" y="205"/>
                </a:lnTo>
                <a:lnTo>
                  <a:pt x="3991" y="205"/>
                </a:lnTo>
                <a:lnTo>
                  <a:pt x="3991" y="198"/>
                </a:lnTo>
                <a:lnTo>
                  <a:pt x="3998" y="198"/>
                </a:lnTo>
                <a:lnTo>
                  <a:pt x="3998" y="198"/>
                </a:lnTo>
                <a:lnTo>
                  <a:pt x="4001" y="198"/>
                </a:lnTo>
                <a:lnTo>
                  <a:pt x="4001" y="198"/>
                </a:lnTo>
                <a:lnTo>
                  <a:pt x="4003" y="198"/>
                </a:lnTo>
                <a:lnTo>
                  <a:pt x="4003" y="186"/>
                </a:lnTo>
                <a:lnTo>
                  <a:pt x="4006" y="186"/>
                </a:lnTo>
                <a:lnTo>
                  <a:pt x="4006" y="186"/>
                </a:lnTo>
                <a:lnTo>
                  <a:pt x="4012" y="186"/>
                </a:lnTo>
                <a:lnTo>
                  <a:pt x="4012" y="186"/>
                </a:lnTo>
                <a:lnTo>
                  <a:pt x="4015" y="186"/>
                </a:lnTo>
                <a:lnTo>
                  <a:pt x="4015" y="186"/>
                </a:lnTo>
                <a:lnTo>
                  <a:pt x="4017" y="186"/>
                </a:lnTo>
                <a:lnTo>
                  <a:pt x="4017" y="186"/>
                </a:lnTo>
                <a:lnTo>
                  <a:pt x="4020" y="186"/>
                </a:lnTo>
                <a:lnTo>
                  <a:pt x="4020" y="179"/>
                </a:lnTo>
                <a:lnTo>
                  <a:pt x="4022" y="179"/>
                </a:lnTo>
                <a:lnTo>
                  <a:pt x="4022" y="167"/>
                </a:lnTo>
                <a:lnTo>
                  <a:pt x="4033" y="167"/>
                </a:lnTo>
                <a:lnTo>
                  <a:pt x="4033" y="167"/>
                </a:lnTo>
                <a:lnTo>
                  <a:pt x="4034" y="167"/>
                </a:lnTo>
                <a:lnTo>
                  <a:pt x="4034" y="167"/>
                </a:lnTo>
                <a:lnTo>
                  <a:pt x="4036" y="167"/>
                </a:lnTo>
                <a:lnTo>
                  <a:pt x="4036" y="167"/>
                </a:lnTo>
                <a:lnTo>
                  <a:pt x="4039" y="167"/>
                </a:lnTo>
                <a:lnTo>
                  <a:pt x="4039" y="167"/>
                </a:lnTo>
                <a:lnTo>
                  <a:pt x="4047" y="167"/>
                </a:lnTo>
                <a:lnTo>
                  <a:pt x="4047" y="167"/>
                </a:lnTo>
                <a:lnTo>
                  <a:pt x="4049" y="167"/>
                </a:lnTo>
                <a:lnTo>
                  <a:pt x="4049" y="159"/>
                </a:lnTo>
                <a:lnTo>
                  <a:pt x="4052" y="159"/>
                </a:lnTo>
                <a:lnTo>
                  <a:pt x="4052" y="159"/>
                </a:lnTo>
                <a:lnTo>
                  <a:pt x="4057" y="159"/>
                </a:lnTo>
                <a:lnTo>
                  <a:pt x="4057" y="159"/>
                </a:lnTo>
                <a:lnTo>
                  <a:pt x="4058" y="159"/>
                </a:lnTo>
                <a:lnTo>
                  <a:pt x="4058" y="153"/>
                </a:lnTo>
                <a:lnTo>
                  <a:pt x="4063" y="153"/>
                </a:lnTo>
                <a:lnTo>
                  <a:pt x="4063" y="153"/>
                </a:lnTo>
                <a:lnTo>
                  <a:pt x="4065" y="153"/>
                </a:lnTo>
                <a:lnTo>
                  <a:pt x="4065" y="145"/>
                </a:lnTo>
                <a:lnTo>
                  <a:pt x="4068" y="145"/>
                </a:lnTo>
                <a:lnTo>
                  <a:pt x="4068" y="139"/>
                </a:lnTo>
                <a:lnTo>
                  <a:pt x="4071" y="139"/>
                </a:lnTo>
                <a:lnTo>
                  <a:pt x="4071" y="139"/>
                </a:lnTo>
                <a:lnTo>
                  <a:pt x="4073" y="139"/>
                </a:lnTo>
                <a:lnTo>
                  <a:pt x="4073" y="133"/>
                </a:lnTo>
                <a:lnTo>
                  <a:pt x="4081" y="133"/>
                </a:lnTo>
                <a:lnTo>
                  <a:pt x="4081" y="133"/>
                </a:lnTo>
                <a:lnTo>
                  <a:pt x="4082" y="133"/>
                </a:lnTo>
                <a:lnTo>
                  <a:pt x="4082" y="133"/>
                </a:lnTo>
                <a:lnTo>
                  <a:pt x="4084" y="133"/>
                </a:lnTo>
                <a:lnTo>
                  <a:pt x="4084" y="133"/>
                </a:lnTo>
                <a:lnTo>
                  <a:pt x="4087" y="133"/>
                </a:lnTo>
                <a:lnTo>
                  <a:pt x="4087" y="133"/>
                </a:lnTo>
                <a:lnTo>
                  <a:pt x="4090" y="133"/>
                </a:lnTo>
                <a:lnTo>
                  <a:pt x="4090" y="133"/>
                </a:lnTo>
                <a:lnTo>
                  <a:pt x="4097" y="133"/>
                </a:lnTo>
                <a:lnTo>
                  <a:pt x="4097" y="125"/>
                </a:lnTo>
                <a:lnTo>
                  <a:pt x="4100" y="125"/>
                </a:lnTo>
                <a:lnTo>
                  <a:pt x="4100" y="125"/>
                </a:lnTo>
                <a:lnTo>
                  <a:pt x="4102" y="125"/>
                </a:lnTo>
                <a:lnTo>
                  <a:pt x="4102" y="125"/>
                </a:lnTo>
                <a:lnTo>
                  <a:pt x="4106" y="125"/>
                </a:lnTo>
                <a:lnTo>
                  <a:pt x="4106" y="125"/>
                </a:lnTo>
                <a:lnTo>
                  <a:pt x="4109" y="125"/>
                </a:lnTo>
                <a:lnTo>
                  <a:pt x="4109" y="117"/>
                </a:lnTo>
                <a:lnTo>
                  <a:pt x="4111" y="117"/>
                </a:lnTo>
                <a:lnTo>
                  <a:pt x="4111" y="117"/>
                </a:lnTo>
                <a:lnTo>
                  <a:pt x="4114" y="117"/>
                </a:lnTo>
                <a:lnTo>
                  <a:pt x="4114" y="110"/>
                </a:lnTo>
                <a:lnTo>
                  <a:pt x="4116" y="110"/>
                </a:lnTo>
                <a:lnTo>
                  <a:pt x="4116" y="110"/>
                </a:lnTo>
                <a:lnTo>
                  <a:pt x="4119" y="110"/>
                </a:lnTo>
                <a:lnTo>
                  <a:pt x="4119" y="110"/>
                </a:lnTo>
                <a:lnTo>
                  <a:pt x="4121" y="110"/>
                </a:lnTo>
                <a:lnTo>
                  <a:pt x="4121" y="110"/>
                </a:lnTo>
                <a:lnTo>
                  <a:pt x="4133" y="110"/>
                </a:lnTo>
                <a:lnTo>
                  <a:pt x="4133" y="110"/>
                </a:lnTo>
                <a:lnTo>
                  <a:pt x="4135" y="110"/>
                </a:lnTo>
                <a:lnTo>
                  <a:pt x="4135" y="110"/>
                </a:lnTo>
                <a:lnTo>
                  <a:pt x="4138" y="110"/>
                </a:lnTo>
                <a:lnTo>
                  <a:pt x="4138" y="110"/>
                </a:lnTo>
                <a:lnTo>
                  <a:pt x="4140" y="110"/>
                </a:lnTo>
                <a:lnTo>
                  <a:pt x="4140" y="110"/>
                </a:lnTo>
                <a:lnTo>
                  <a:pt x="4148" y="110"/>
                </a:lnTo>
                <a:lnTo>
                  <a:pt x="4148" y="110"/>
                </a:lnTo>
                <a:lnTo>
                  <a:pt x="4150" y="110"/>
                </a:lnTo>
                <a:lnTo>
                  <a:pt x="4150" y="110"/>
                </a:lnTo>
                <a:lnTo>
                  <a:pt x="4152" y="110"/>
                </a:lnTo>
                <a:lnTo>
                  <a:pt x="4152" y="102"/>
                </a:lnTo>
                <a:lnTo>
                  <a:pt x="4154" y="102"/>
                </a:lnTo>
                <a:lnTo>
                  <a:pt x="4154" y="102"/>
                </a:lnTo>
                <a:lnTo>
                  <a:pt x="4157" y="102"/>
                </a:lnTo>
                <a:lnTo>
                  <a:pt x="4157" y="102"/>
                </a:lnTo>
                <a:lnTo>
                  <a:pt x="4159" y="102"/>
                </a:lnTo>
                <a:lnTo>
                  <a:pt x="4159" y="102"/>
                </a:lnTo>
                <a:lnTo>
                  <a:pt x="4164" y="102"/>
                </a:lnTo>
                <a:lnTo>
                  <a:pt x="4164" y="102"/>
                </a:lnTo>
                <a:lnTo>
                  <a:pt x="4167" y="102"/>
                </a:lnTo>
                <a:lnTo>
                  <a:pt x="4167" y="102"/>
                </a:lnTo>
                <a:lnTo>
                  <a:pt x="4169" y="102"/>
                </a:lnTo>
                <a:lnTo>
                  <a:pt x="4169" y="102"/>
                </a:lnTo>
                <a:lnTo>
                  <a:pt x="4172" y="102"/>
                </a:lnTo>
                <a:lnTo>
                  <a:pt x="4172" y="102"/>
                </a:lnTo>
                <a:lnTo>
                  <a:pt x="4174" y="102"/>
                </a:lnTo>
                <a:lnTo>
                  <a:pt x="4174" y="102"/>
                </a:lnTo>
                <a:lnTo>
                  <a:pt x="4181" y="102"/>
                </a:lnTo>
                <a:lnTo>
                  <a:pt x="4181" y="102"/>
                </a:lnTo>
                <a:lnTo>
                  <a:pt x="4183" y="102"/>
                </a:lnTo>
                <a:lnTo>
                  <a:pt x="4183" y="102"/>
                </a:lnTo>
                <a:lnTo>
                  <a:pt x="4186" y="102"/>
                </a:lnTo>
                <a:lnTo>
                  <a:pt x="4186" y="102"/>
                </a:lnTo>
                <a:lnTo>
                  <a:pt x="4188" y="102"/>
                </a:lnTo>
                <a:lnTo>
                  <a:pt x="4188" y="102"/>
                </a:lnTo>
                <a:lnTo>
                  <a:pt x="4191" y="102"/>
                </a:lnTo>
                <a:lnTo>
                  <a:pt x="4191" y="102"/>
                </a:lnTo>
                <a:lnTo>
                  <a:pt x="4198" y="102"/>
                </a:lnTo>
                <a:lnTo>
                  <a:pt x="4198" y="102"/>
                </a:lnTo>
                <a:lnTo>
                  <a:pt x="4200" y="102"/>
                </a:lnTo>
                <a:lnTo>
                  <a:pt x="4200" y="102"/>
                </a:lnTo>
                <a:lnTo>
                  <a:pt x="4202" y="102"/>
                </a:lnTo>
                <a:lnTo>
                  <a:pt x="4202" y="102"/>
                </a:lnTo>
                <a:lnTo>
                  <a:pt x="4205" y="102"/>
                </a:lnTo>
                <a:lnTo>
                  <a:pt x="4205" y="102"/>
                </a:lnTo>
                <a:lnTo>
                  <a:pt x="4207" y="102"/>
                </a:lnTo>
                <a:lnTo>
                  <a:pt x="4207" y="95"/>
                </a:lnTo>
                <a:lnTo>
                  <a:pt x="4212" y="95"/>
                </a:lnTo>
                <a:lnTo>
                  <a:pt x="4212" y="86"/>
                </a:lnTo>
                <a:lnTo>
                  <a:pt x="4215" y="86"/>
                </a:lnTo>
                <a:lnTo>
                  <a:pt x="4215" y="77"/>
                </a:lnTo>
                <a:lnTo>
                  <a:pt x="4217" y="77"/>
                </a:lnTo>
                <a:lnTo>
                  <a:pt x="4217" y="77"/>
                </a:lnTo>
                <a:lnTo>
                  <a:pt x="4220" y="77"/>
                </a:lnTo>
                <a:lnTo>
                  <a:pt x="4220" y="77"/>
                </a:lnTo>
                <a:lnTo>
                  <a:pt x="4222" y="77"/>
                </a:lnTo>
                <a:lnTo>
                  <a:pt x="4222" y="68"/>
                </a:lnTo>
                <a:lnTo>
                  <a:pt x="4224" y="68"/>
                </a:lnTo>
                <a:lnTo>
                  <a:pt x="4224" y="68"/>
                </a:lnTo>
                <a:lnTo>
                  <a:pt x="4229" y="68"/>
                </a:lnTo>
                <a:lnTo>
                  <a:pt x="4229" y="68"/>
                </a:lnTo>
                <a:lnTo>
                  <a:pt x="4234" y="68"/>
                </a:lnTo>
                <a:lnTo>
                  <a:pt x="4234" y="68"/>
                </a:lnTo>
                <a:lnTo>
                  <a:pt x="4236" y="68"/>
                </a:lnTo>
                <a:lnTo>
                  <a:pt x="4236" y="68"/>
                </a:lnTo>
                <a:lnTo>
                  <a:pt x="4239" y="68"/>
                </a:lnTo>
                <a:lnTo>
                  <a:pt x="4239" y="59"/>
                </a:lnTo>
                <a:lnTo>
                  <a:pt x="4241" y="59"/>
                </a:lnTo>
                <a:lnTo>
                  <a:pt x="4241" y="59"/>
                </a:lnTo>
                <a:lnTo>
                  <a:pt x="4248" y="59"/>
                </a:lnTo>
                <a:lnTo>
                  <a:pt x="4248" y="59"/>
                </a:lnTo>
                <a:lnTo>
                  <a:pt x="4250" y="59"/>
                </a:lnTo>
                <a:lnTo>
                  <a:pt x="4250" y="59"/>
                </a:lnTo>
                <a:lnTo>
                  <a:pt x="4253" y="59"/>
                </a:lnTo>
                <a:lnTo>
                  <a:pt x="4253" y="50"/>
                </a:lnTo>
                <a:lnTo>
                  <a:pt x="4255" y="50"/>
                </a:lnTo>
                <a:lnTo>
                  <a:pt x="4255" y="50"/>
                </a:lnTo>
                <a:lnTo>
                  <a:pt x="4258" y="50"/>
                </a:lnTo>
                <a:lnTo>
                  <a:pt x="4258" y="50"/>
                </a:lnTo>
                <a:lnTo>
                  <a:pt x="4274" y="50"/>
                </a:lnTo>
                <a:lnTo>
                  <a:pt x="4274" y="50"/>
                </a:lnTo>
                <a:lnTo>
                  <a:pt x="4287" y="50"/>
                </a:lnTo>
                <a:lnTo>
                  <a:pt x="4287" y="50"/>
                </a:lnTo>
                <a:lnTo>
                  <a:pt x="4290" y="50"/>
                </a:lnTo>
                <a:lnTo>
                  <a:pt x="4290" y="50"/>
                </a:lnTo>
                <a:lnTo>
                  <a:pt x="4292" y="50"/>
                </a:lnTo>
                <a:lnTo>
                  <a:pt x="4292" y="50"/>
                </a:lnTo>
                <a:lnTo>
                  <a:pt x="4296" y="50"/>
                </a:lnTo>
                <a:lnTo>
                  <a:pt x="4296" y="50"/>
                </a:lnTo>
                <a:lnTo>
                  <a:pt x="4298" y="50"/>
                </a:lnTo>
                <a:lnTo>
                  <a:pt x="4298" y="50"/>
                </a:lnTo>
                <a:lnTo>
                  <a:pt x="4301" y="50"/>
                </a:lnTo>
                <a:lnTo>
                  <a:pt x="4301" y="50"/>
                </a:lnTo>
                <a:lnTo>
                  <a:pt x="4304" y="50"/>
                </a:lnTo>
                <a:lnTo>
                  <a:pt x="4304" y="50"/>
                </a:lnTo>
                <a:lnTo>
                  <a:pt x="4306" y="50"/>
                </a:lnTo>
                <a:lnTo>
                  <a:pt x="4306" y="50"/>
                </a:lnTo>
                <a:lnTo>
                  <a:pt x="4309" y="50"/>
                </a:lnTo>
                <a:lnTo>
                  <a:pt x="4309" y="50"/>
                </a:lnTo>
                <a:lnTo>
                  <a:pt x="4311" y="50"/>
                </a:lnTo>
                <a:lnTo>
                  <a:pt x="4311" y="40"/>
                </a:lnTo>
                <a:lnTo>
                  <a:pt x="4316" y="40"/>
                </a:lnTo>
                <a:lnTo>
                  <a:pt x="4316" y="40"/>
                </a:lnTo>
                <a:lnTo>
                  <a:pt x="4320" y="40"/>
                </a:lnTo>
                <a:lnTo>
                  <a:pt x="4320" y="40"/>
                </a:lnTo>
                <a:lnTo>
                  <a:pt x="4323" y="40"/>
                </a:lnTo>
                <a:lnTo>
                  <a:pt x="4323" y="31"/>
                </a:lnTo>
                <a:lnTo>
                  <a:pt x="4325" y="31"/>
                </a:lnTo>
                <a:lnTo>
                  <a:pt x="4325" y="31"/>
                </a:lnTo>
                <a:lnTo>
                  <a:pt x="4328" y="31"/>
                </a:lnTo>
                <a:lnTo>
                  <a:pt x="4328" y="31"/>
                </a:lnTo>
                <a:lnTo>
                  <a:pt x="4333" y="31"/>
                </a:lnTo>
                <a:lnTo>
                  <a:pt x="4333" y="31"/>
                </a:lnTo>
                <a:lnTo>
                  <a:pt x="4335" y="31"/>
                </a:lnTo>
                <a:lnTo>
                  <a:pt x="4335" y="31"/>
                </a:lnTo>
                <a:lnTo>
                  <a:pt x="4338" y="31"/>
                </a:lnTo>
                <a:lnTo>
                  <a:pt x="4338" y="31"/>
                </a:lnTo>
                <a:lnTo>
                  <a:pt x="4340" y="31"/>
                </a:lnTo>
                <a:lnTo>
                  <a:pt x="4340" y="31"/>
                </a:lnTo>
                <a:lnTo>
                  <a:pt x="4342" y="31"/>
                </a:lnTo>
                <a:lnTo>
                  <a:pt x="4342" y="21"/>
                </a:lnTo>
                <a:lnTo>
                  <a:pt x="4349" y="21"/>
                </a:lnTo>
                <a:lnTo>
                  <a:pt x="4349" y="21"/>
                </a:lnTo>
                <a:lnTo>
                  <a:pt x="4352" y="21"/>
                </a:lnTo>
                <a:lnTo>
                  <a:pt x="4352" y="21"/>
                </a:lnTo>
                <a:lnTo>
                  <a:pt x="4354" y="21"/>
                </a:lnTo>
                <a:lnTo>
                  <a:pt x="4354" y="21"/>
                </a:lnTo>
                <a:lnTo>
                  <a:pt x="4357" y="21"/>
                </a:lnTo>
                <a:lnTo>
                  <a:pt x="4357" y="21"/>
                </a:lnTo>
                <a:lnTo>
                  <a:pt x="4359" y="21"/>
                </a:lnTo>
                <a:lnTo>
                  <a:pt x="4359" y="21"/>
                </a:lnTo>
                <a:lnTo>
                  <a:pt x="4366" y="21"/>
                </a:lnTo>
                <a:lnTo>
                  <a:pt x="4366" y="10"/>
                </a:lnTo>
                <a:lnTo>
                  <a:pt x="4368" y="10"/>
                </a:lnTo>
                <a:lnTo>
                  <a:pt x="4368" y="10"/>
                </a:lnTo>
                <a:lnTo>
                  <a:pt x="4371" y="10"/>
                </a:lnTo>
                <a:lnTo>
                  <a:pt x="4371" y="0"/>
                </a:lnTo>
                <a:lnTo>
                  <a:pt x="4373" y="0"/>
                </a:lnTo>
                <a:lnTo>
                  <a:pt x="4373" y="0"/>
                </a:lnTo>
                <a:lnTo>
                  <a:pt x="4373" y="0"/>
                </a:lnTo>
              </a:path>
            </a:pathLst>
          </a:custGeom>
          <a:noFill/>
          <a:ln w="17463">
            <a:solidFill>
              <a:schemeClr val="bg1"/>
            </a:solidFill>
            <a:prstDash val="solid"/>
            <a:round/>
            <a:headEnd/>
            <a:tailEnd/>
          </a:ln>
        </p:spPr>
        <p:txBody>
          <a:bodyPr/>
          <a:lstStyle/>
          <a:p>
            <a:pPr>
              <a:defRPr/>
            </a:pPr>
            <a:endParaRPr lang="en-US">
              <a:latin typeface="Arial" charset="0"/>
            </a:endParaRPr>
          </a:p>
        </p:txBody>
      </p:sp>
      <p:sp>
        <p:nvSpPr>
          <p:cNvPr id="612384" name="Line 32"/>
          <p:cNvSpPr>
            <a:spLocks noChangeShapeType="1"/>
          </p:cNvSpPr>
          <p:nvPr/>
        </p:nvSpPr>
        <p:spPr bwMode="auto">
          <a:xfrm>
            <a:off x="3443288" y="4956175"/>
            <a:ext cx="17462"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85" name="Freeform 33"/>
          <p:cNvSpPr>
            <a:spLocks/>
          </p:cNvSpPr>
          <p:nvPr/>
        </p:nvSpPr>
        <p:spPr bwMode="auto">
          <a:xfrm>
            <a:off x="3443289" y="4949826"/>
            <a:ext cx="3175" cy="15875"/>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386" name="Line 34"/>
          <p:cNvSpPr>
            <a:spLocks noChangeShapeType="1"/>
          </p:cNvSpPr>
          <p:nvPr/>
        </p:nvSpPr>
        <p:spPr bwMode="auto">
          <a:xfrm flipV="1">
            <a:off x="3460750" y="4948239"/>
            <a:ext cx="0" cy="793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87" name="Freeform 35"/>
          <p:cNvSpPr>
            <a:spLocks/>
          </p:cNvSpPr>
          <p:nvPr/>
        </p:nvSpPr>
        <p:spPr bwMode="auto">
          <a:xfrm>
            <a:off x="3452813" y="4949826"/>
            <a:ext cx="12700" cy="15875"/>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388" name="Line 36"/>
          <p:cNvSpPr>
            <a:spLocks noChangeShapeType="1"/>
          </p:cNvSpPr>
          <p:nvPr/>
        </p:nvSpPr>
        <p:spPr bwMode="auto">
          <a:xfrm>
            <a:off x="3460750" y="4948238"/>
            <a:ext cx="158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89" name="Freeform 37"/>
          <p:cNvSpPr>
            <a:spLocks/>
          </p:cNvSpPr>
          <p:nvPr/>
        </p:nvSpPr>
        <p:spPr bwMode="auto">
          <a:xfrm>
            <a:off x="3452813" y="4941888"/>
            <a:ext cx="12700"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390" name="Line 38"/>
          <p:cNvSpPr>
            <a:spLocks noChangeShapeType="1"/>
          </p:cNvSpPr>
          <p:nvPr/>
        </p:nvSpPr>
        <p:spPr bwMode="auto">
          <a:xfrm flipV="1">
            <a:off x="3462339" y="4941888"/>
            <a:ext cx="1587"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91" name="Freeform 39"/>
          <p:cNvSpPr>
            <a:spLocks/>
          </p:cNvSpPr>
          <p:nvPr/>
        </p:nvSpPr>
        <p:spPr bwMode="auto">
          <a:xfrm>
            <a:off x="3454400" y="4941888"/>
            <a:ext cx="14288"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392" name="Line 40"/>
          <p:cNvSpPr>
            <a:spLocks noChangeShapeType="1"/>
          </p:cNvSpPr>
          <p:nvPr/>
        </p:nvSpPr>
        <p:spPr bwMode="auto">
          <a:xfrm flipV="1">
            <a:off x="3470275" y="4914901"/>
            <a:ext cx="1588"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93" name="Line 41"/>
          <p:cNvSpPr>
            <a:spLocks noChangeShapeType="1"/>
          </p:cNvSpPr>
          <p:nvPr/>
        </p:nvSpPr>
        <p:spPr bwMode="auto">
          <a:xfrm>
            <a:off x="3470276" y="4914900"/>
            <a:ext cx="4763"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94" name="Freeform 42"/>
          <p:cNvSpPr>
            <a:spLocks/>
          </p:cNvSpPr>
          <p:nvPr/>
        </p:nvSpPr>
        <p:spPr bwMode="auto">
          <a:xfrm>
            <a:off x="3463925" y="4908551"/>
            <a:ext cx="14288" cy="15875"/>
          </a:xfrm>
          <a:custGeom>
            <a:avLst/>
            <a:gdLst/>
            <a:ahLst/>
            <a:cxnLst>
              <a:cxn ang="0">
                <a:pos x="0" y="5"/>
              </a:cxn>
              <a:cxn ang="0">
                <a:pos x="5" y="0"/>
              </a:cxn>
              <a:cxn ang="0">
                <a:pos x="11" y="5"/>
              </a:cxn>
              <a:cxn ang="0">
                <a:pos x="5" y="12"/>
              </a:cxn>
              <a:cxn ang="0">
                <a:pos x="0" y="5"/>
              </a:cxn>
            </a:cxnLst>
            <a:rect l="0" t="0" r="r" b="b"/>
            <a:pathLst>
              <a:path w="11" h="12">
                <a:moveTo>
                  <a:pt x="0" y="5"/>
                </a:moveTo>
                <a:lnTo>
                  <a:pt x="5" y="0"/>
                </a:lnTo>
                <a:lnTo>
                  <a:pt x="11"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395" name="Line 43"/>
          <p:cNvSpPr>
            <a:spLocks noChangeShapeType="1"/>
          </p:cNvSpPr>
          <p:nvPr/>
        </p:nvSpPr>
        <p:spPr bwMode="auto">
          <a:xfrm>
            <a:off x="3475039" y="4914900"/>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96" name="Freeform 44"/>
          <p:cNvSpPr>
            <a:spLocks/>
          </p:cNvSpPr>
          <p:nvPr/>
        </p:nvSpPr>
        <p:spPr bwMode="auto">
          <a:xfrm>
            <a:off x="3475038" y="4908551"/>
            <a:ext cx="0" cy="15875"/>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397" name="Line 45"/>
          <p:cNvSpPr>
            <a:spLocks noChangeShapeType="1"/>
          </p:cNvSpPr>
          <p:nvPr/>
        </p:nvSpPr>
        <p:spPr bwMode="auto">
          <a:xfrm flipV="1">
            <a:off x="3478214" y="4903788"/>
            <a:ext cx="1587" cy="1111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98" name="Freeform 46"/>
          <p:cNvSpPr>
            <a:spLocks/>
          </p:cNvSpPr>
          <p:nvPr/>
        </p:nvSpPr>
        <p:spPr bwMode="auto">
          <a:xfrm>
            <a:off x="3470276" y="4908551"/>
            <a:ext cx="15875" cy="15875"/>
          </a:xfrm>
          <a:custGeom>
            <a:avLst/>
            <a:gdLst/>
            <a:ahLst/>
            <a:cxnLst>
              <a:cxn ang="0">
                <a:pos x="6" y="0"/>
              </a:cxn>
              <a:cxn ang="0">
                <a:pos x="0" y="5"/>
              </a:cxn>
              <a:cxn ang="0">
                <a:pos x="6" y="12"/>
              </a:cxn>
              <a:cxn ang="0">
                <a:pos x="11" y="5"/>
              </a:cxn>
              <a:cxn ang="0">
                <a:pos x="6" y="0"/>
              </a:cxn>
            </a:cxnLst>
            <a:rect l="0" t="0" r="r" b="b"/>
            <a:pathLst>
              <a:path w="11" h="12">
                <a:moveTo>
                  <a:pt x="6" y="0"/>
                </a:moveTo>
                <a:lnTo>
                  <a:pt x="0" y="5"/>
                </a:lnTo>
                <a:lnTo>
                  <a:pt x="6" y="12"/>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399" name="Line 47"/>
          <p:cNvSpPr>
            <a:spLocks noChangeShapeType="1"/>
          </p:cNvSpPr>
          <p:nvPr/>
        </p:nvSpPr>
        <p:spPr bwMode="auto">
          <a:xfrm>
            <a:off x="3478213" y="4903789"/>
            <a:ext cx="4762"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00" name="Freeform 48"/>
          <p:cNvSpPr>
            <a:spLocks/>
          </p:cNvSpPr>
          <p:nvPr/>
        </p:nvSpPr>
        <p:spPr bwMode="auto">
          <a:xfrm>
            <a:off x="3470276" y="4897439"/>
            <a:ext cx="15875" cy="15875"/>
          </a:xfrm>
          <a:custGeom>
            <a:avLst/>
            <a:gdLst/>
            <a:ahLst/>
            <a:cxnLst>
              <a:cxn ang="0">
                <a:pos x="0" y="5"/>
              </a:cxn>
              <a:cxn ang="0">
                <a:pos x="6" y="0"/>
              </a:cxn>
              <a:cxn ang="0">
                <a:pos x="11" y="5"/>
              </a:cxn>
              <a:cxn ang="0">
                <a:pos x="6" y="12"/>
              </a:cxn>
              <a:cxn ang="0">
                <a:pos x="0" y="5"/>
              </a:cxn>
            </a:cxnLst>
            <a:rect l="0" t="0" r="r" b="b"/>
            <a:pathLst>
              <a:path w="11" h="12">
                <a:moveTo>
                  <a:pt x="0" y="5"/>
                </a:moveTo>
                <a:lnTo>
                  <a:pt x="6" y="0"/>
                </a:lnTo>
                <a:lnTo>
                  <a:pt x="11" y="5"/>
                </a:lnTo>
                <a:lnTo>
                  <a:pt x="6"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01" name="Line 49"/>
          <p:cNvSpPr>
            <a:spLocks noChangeShapeType="1"/>
          </p:cNvSpPr>
          <p:nvPr/>
        </p:nvSpPr>
        <p:spPr bwMode="auto">
          <a:xfrm flipV="1">
            <a:off x="3482975" y="4900614"/>
            <a:ext cx="1588"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02" name="Freeform 50"/>
          <p:cNvSpPr>
            <a:spLocks/>
          </p:cNvSpPr>
          <p:nvPr/>
        </p:nvSpPr>
        <p:spPr bwMode="auto">
          <a:xfrm>
            <a:off x="3475039" y="4897439"/>
            <a:ext cx="14287" cy="15875"/>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03" name="Line 51"/>
          <p:cNvSpPr>
            <a:spLocks noChangeShapeType="1"/>
          </p:cNvSpPr>
          <p:nvPr/>
        </p:nvSpPr>
        <p:spPr bwMode="auto">
          <a:xfrm>
            <a:off x="3482976" y="49006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04" name="Freeform 52"/>
          <p:cNvSpPr>
            <a:spLocks/>
          </p:cNvSpPr>
          <p:nvPr/>
        </p:nvSpPr>
        <p:spPr bwMode="auto">
          <a:xfrm>
            <a:off x="3475039" y="4894264"/>
            <a:ext cx="14287"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05" name="Line 53"/>
          <p:cNvSpPr>
            <a:spLocks noChangeShapeType="1"/>
          </p:cNvSpPr>
          <p:nvPr/>
        </p:nvSpPr>
        <p:spPr bwMode="auto">
          <a:xfrm flipV="1">
            <a:off x="3486151" y="4897439"/>
            <a:ext cx="3175"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06" name="Freeform 54"/>
          <p:cNvSpPr>
            <a:spLocks/>
          </p:cNvSpPr>
          <p:nvPr/>
        </p:nvSpPr>
        <p:spPr bwMode="auto">
          <a:xfrm>
            <a:off x="3478214" y="4894264"/>
            <a:ext cx="15875" cy="14287"/>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07" name="Line 55"/>
          <p:cNvSpPr>
            <a:spLocks noChangeShapeType="1"/>
          </p:cNvSpPr>
          <p:nvPr/>
        </p:nvSpPr>
        <p:spPr bwMode="auto">
          <a:xfrm flipV="1">
            <a:off x="3497263" y="4867276"/>
            <a:ext cx="0" cy="952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08" name="Line 56"/>
          <p:cNvSpPr>
            <a:spLocks noChangeShapeType="1"/>
          </p:cNvSpPr>
          <p:nvPr/>
        </p:nvSpPr>
        <p:spPr bwMode="auto">
          <a:xfrm>
            <a:off x="3497263" y="4867275"/>
            <a:ext cx="11112"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09" name="Freeform 57"/>
          <p:cNvSpPr>
            <a:spLocks/>
          </p:cNvSpPr>
          <p:nvPr/>
        </p:nvSpPr>
        <p:spPr bwMode="auto">
          <a:xfrm>
            <a:off x="3489325" y="4862514"/>
            <a:ext cx="14288" cy="14287"/>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10" name="Line 58"/>
          <p:cNvSpPr>
            <a:spLocks noChangeShapeType="1"/>
          </p:cNvSpPr>
          <p:nvPr/>
        </p:nvSpPr>
        <p:spPr bwMode="auto">
          <a:xfrm flipV="1">
            <a:off x="3508375" y="4862513"/>
            <a:ext cx="1588"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11" name="Freeform 59"/>
          <p:cNvSpPr>
            <a:spLocks/>
          </p:cNvSpPr>
          <p:nvPr/>
        </p:nvSpPr>
        <p:spPr bwMode="auto">
          <a:xfrm>
            <a:off x="3503614" y="4862514"/>
            <a:ext cx="14287" cy="14287"/>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12" name="Line 60"/>
          <p:cNvSpPr>
            <a:spLocks noChangeShapeType="1"/>
          </p:cNvSpPr>
          <p:nvPr/>
        </p:nvSpPr>
        <p:spPr bwMode="auto">
          <a:xfrm>
            <a:off x="3508376" y="4862513"/>
            <a:ext cx="9525"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13" name="Freeform 61"/>
          <p:cNvSpPr>
            <a:spLocks/>
          </p:cNvSpPr>
          <p:nvPr/>
        </p:nvSpPr>
        <p:spPr bwMode="auto">
          <a:xfrm>
            <a:off x="3503614" y="4856164"/>
            <a:ext cx="14287" cy="14287"/>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14" name="Line 62"/>
          <p:cNvSpPr>
            <a:spLocks noChangeShapeType="1"/>
          </p:cNvSpPr>
          <p:nvPr/>
        </p:nvSpPr>
        <p:spPr bwMode="auto">
          <a:xfrm flipV="1">
            <a:off x="3538539" y="4846639"/>
            <a:ext cx="1587"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15" name="Line 63"/>
          <p:cNvSpPr>
            <a:spLocks noChangeShapeType="1"/>
          </p:cNvSpPr>
          <p:nvPr/>
        </p:nvSpPr>
        <p:spPr bwMode="auto">
          <a:xfrm>
            <a:off x="3538539" y="4846639"/>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16" name="Freeform 64"/>
          <p:cNvSpPr>
            <a:spLocks/>
          </p:cNvSpPr>
          <p:nvPr/>
        </p:nvSpPr>
        <p:spPr bwMode="auto">
          <a:xfrm>
            <a:off x="3532189" y="4838701"/>
            <a:ext cx="14287" cy="15875"/>
          </a:xfrm>
          <a:custGeom>
            <a:avLst/>
            <a:gdLst/>
            <a:ahLst/>
            <a:cxnLst>
              <a:cxn ang="0">
                <a:pos x="0" y="6"/>
              </a:cxn>
              <a:cxn ang="0">
                <a:pos x="5" y="0"/>
              </a:cxn>
              <a:cxn ang="0">
                <a:pos x="10" y="6"/>
              </a:cxn>
              <a:cxn ang="0">
                <a:pos x="5" y="12"/>
              </a:cxn>
              <a:cxn ang="0">
                <a:pos x="0" y="6"/>
              </a:cxn>
            </a:cxnLst>
            <a:rect l="0" t="0" r="r" b="b"/>
            <a:pathLst>
              <a:path w="10" h="12">
                <a:moveTo>
                  <a:pt x="0" y="6"/>
                </a:moveTo>
                <a:lnTo>
                  <a:pt x="5" y="0"/>
                </a:lnTo>
                <a:lnTo>
                  <a:pt x="10"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17" name="Line 65"/>
          <p:cNvSpPr>
            <a:spLocks noChangeShapeType="1"/>
          </p:cNvSpPr>
          <p:nvPr/>
        </p:nvSpPr>
        <p:spPr bwMode="auto">
          <a:xfrm flipV="1">
            <a:off x="3541713" y="4841876"/>
            <a:ext cx="0" cy="476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18" name="Freeform 66"/>
          <p:cNvSpPr>
            <a:spLocks/>
          </p:cNvSpPr>
          <p:nvPr/>
        </p:nvSpPr>
        <p:spPr bwMode="auto">
          <a:xfrm>
            <a:off x="3533775" y="4838701"/>
            <a:ext cx="14288" cy="15875"/>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19" name="Line 67"/>
          <p:cNvSpPr>
            <a:spLocks noChangeShapeType="1"/>
          </p:cNvSpPr>
          <p:nvPr/>
        </p:nvSpPr>
        <p:spPr bwMode="auto">
          <a:xfrm>
            <a:off x="3541713" y="4841875"/>
            <a:ext cx="635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20" name="Freeform 68"/>
          <p:cNvSpPr>
            <a:spLocks/>
          </p:cNvSpPr>
          <p:nvPr/>
        </p:nvSpPr>
        <p:spPr bwMode="auto">
          <a:xfrm>
            <a:off x="3533775" y="4835525"/>
            <a:ext cx="14288" cy="14288"/>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21" name="Line 69"/>
          <p:cNvSpPr>
            <a:spLocks noChangeShapeType="1"/>
          </p:cNvSpPr>
          <p:nvPr/>
        </p:nvSpPr>
        <p:spPr bwMode="auto">
          <a:xfrm flipV="1">
            <a:off x="3548064" y="4830763"/>
            <a:ext cx="1587" cy="1111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22" name="Freeform 70"/>
          <p:cNvSpPr>
            <a:spLocks/>
          </p:cNvSpPr>
          <p:nvPr/>
        </p:nvSpPr>
        <p:spPr bwMode="auto">
          <a:xfrm>
            <a:off x="3541713" y="4835525"/>
            <a:ext cx="12700"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23" name="Line 71"/>
          <p:cNvSpPr>
            <a:spLocks noChangeShapeType="1"/>
          </p:cNvSpPr>
          <p:nvPr/>
        </p:nvSpPr>
        <p:spPr bwMode="auto">
          <a:xfrm>
            <a:off x="3548064" y="483076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24" name="Freeform 72"/>
          <p:cNvSpPr>
            <a:spLocks/>
          </p:cNvSpPr>
          <p:nvPr/>
        </p:nvSpPr>
        <p:spPr bwMode="auto">
          <a:xfrm>
            <a:off x="3541713" y="4824414"/>
            <a:ext cx="12700"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25" name="Line 73"/>
          <p:cNvSpPr>
            <a:spLocks noChangeShapeType="1"/>
          </p:cNvSpPr>
          <p:nvPr/>
        </p:nvSpPr>
        <p:spPr bwMode="auto">
          <a:xfrm flipV="1">
            <a:off x="3551238" y="4829175"/>
            <a:ext cx="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26" name="Freeform 74"/>
          <p:cNvSpPr>
            <a:spLocks/>
          </p:cNvSpPr>
          <p:nvPr/>
        </p:nvSpPr>
        <p:spPr bwMode="auto">
          <a:xfrm>
            <a:off x="3543300" y="4824414"/>
            <a:ext cx="14288" cy="14287"/>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27" name="Line 75"/>
          <p:cNvSpPr>
            <a:spLocks noChangeShapeType="1"/>
          </p:cNvSpPr>
          <p:nvPr/>
        </p:nvSpPr>
        <p:spPr bwMode="auto">
          <a:xfrm flipV="1">
            <a:off x="3575050" y="4814889"/>
            <a:ext cx="1588"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28" name="Line 76"/>
          <p:cNvSpPr>
            <a:spLocks noChangeShapeType="1"/>
          </p:cNvSpPr>
          <p:nvPr/>
        </p:nvSpPr>
        <p:spPr bwMode="auto">
          <a:xfrm>
            <a:off x="3575051" y="4814889"/>
            <a:ext cx="11113"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29" name="Freeform 77"/>
          <p:cNvSpPr>
            <a:spLocks/>
          </p:cNvSpPr>
          <p:nvPr/>
        </p:nvSpPr>
        <p:spPr bwMode="auto">
          <a:xfrm>
            <a:off x="3568700" y="4808539"/>
            <a:ext cx="14288" cy="14287"/>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30" name="Line 78"/>
          <p:cNvSpPr>
            <a:spLocks noChangeShapeType="1"/>
          </p:cNvSpPr>
          <p:nvPr/>
        </p:nvSpPr>
        <p:spPr bwMode="auto">
          <a:xfrm flipV="1">
            <a:off x="3586163" y="4810126"/>
            <a:ext cx="0" cy="476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31" name="Freeform 79"/>
          <p:cNvSpPr>
            <a:spLocks/>
          </p:cNvSpPr>
          <p:nvPr/>
        </p:nvSpPr>
        <p:spPr bwMode="auto">
          <a:xfrm>
            <a:off x="3578225" y="4808539"/>
            <a:ext cx="14288" cy="14287"/>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32" name="Line 80"/>
          <p:cNvSpPr>
            <a:spLocks noChangeShapeType="1"/>
          </p:cNvSpPr>
          <p:nvPr/>
        </p:nvSpPr>
        <p:spPr bwMode="auto">
          <a:xfrm>
            <a:off x="3586163" y="4810125"/>
            <a:ext cx="1270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33" name="Freeform 81"/>
          <p:cNvSpPr>
            <a:spLocks/>
          </p:cNvSpPr>
          <p:nvPr/>
        </p:nvSpPr>
        <p:spPr bwMode="auto">
          <a:xfrm>
            <a:off x="3578225" y="4803775"/>
            <a:ext cx="14288" cy="14288"/>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34" name="Line 82"/>
          <p:cNvSpPr>
            <a:spLocks noChangeShapeType="1"/>
          </p:cNvSpPr>
          <p:nvPr/>
        </p:nvSpPr>
        <p:spPr bwMode="auto">
          <a:xfrm flipV="1">
            <a:off x="3598864" y="4808539"/>
            <a:ext cx="158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35" name="Freeform 83"/>
          <p:cNvSpPr>
            <a:spLocks/>
          </p:cNvSpPr>
          <p:nvPr/>
        </p:nvSpPr>
        <p:spPr bwMode="auto">
          <a:xfrm>
            <a:off x="3592514" y="4803775"/>
            <a:ext cx="14287" cy="14288"/>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36" name="Line 84"/>
          <p:cNvSpPr>
            <a:spLocks noChangeShapeType="1"/>
          </p:cNvSpPr>
          <p:nvPr/>
        </p:nvSpPr>
        <p:spPr bwMode="auto">
          <a:xfrm flipV="1">
            <a:off x="3624264" y="4794251"/>
            <a:ext cx="1587"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37" name="Line 85"/>
          <p:cNvSpPr>
            <a:spLocks noChangeShapeType="1"/>
          </p:cNvSpPr>
          <p:nvPr/>
        </p:nvSpPr>
        <p:spPr bwMode="auto">
          <a:xfrm>
            <a:off x="3624264" y="4794250"/>
            <a:ext cx="7937"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38" name="Freeform 86"/>
          <p:cNvSpPr>
            <a:spLocks/>
          </p:cNvSpPr>
          <p:nvPr/>
        </p:nvSpPr>
        <p:spPr bwMode="auto">
          <a:xfrm>
            <a:off x="3617914" y="4787900"/>
            <a:ext cx="14287" cy="14288"/>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39" name="Line 87"/>
          <p:cNvSpPr>
            <a:spLocks noChangeShapeType="1"/>
          </p:cNvSpPr>
          <p:nvPr/>
        </p:nvSpPr>
        <p:spPr bwMode="auto">
          <a:xfrm flipV="1">
            <a:off x="3632200" y="4789488"/>
            <a:ext cx="0"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40" name="Freeform 88"/>
          <p:cNvSpPr>
            <a:spLocks/>
          </p:cNvSpPr>
          <p:nvPr/>
        </p:nvSpPr>
        <p:spPr bwMode="auto">
          <a:xfrm>
            <a:off x="3624264" y="4787900"/>
            <a:ext cx="14287"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41" name="Line 89"/>
          <p:cNvSpPr>
            <a:spLocks noChangeShapeType="1"/>
          </p:cNvSpPr>
          <p:nvPr/>
        </p:nvSpPr>
        <p:spPr bwMode="auto">
          <a:xfrm>
            <a:off x="3632200" y="4789489"/>
            <a:ext cx="1588"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42" name="Freeform 90"/>
          <p:cNvSpPr>
            <a:spLocks/>
          </p:cNvSpPr>
          <p:nvPr/>
        </p:nvSpPr>
        <p:spPr bwMode="auto">
          <a:xfrm>
            <a:off x="3624264" y="4783139"/>
            <a:ext cx="14287"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43" name="Line 91"/>
          <p:cNvSpPr>
            <a:spLocks noChangeShapeType="1"/>
          </p:cNvSpPr>
          <p:nvPr/>
        </p:nvSpPr>
        <p:spPr bwMode="auto">
          <a:xfrm flipV="1">
            <a:off x="3633789" y="4778376"/>
            <a:ext cx="1587" cy="1111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44" name="Freeform 92"/>
          <p:cNvSpPr>
            <a:spLocks/>
          </p:cNvSpPr>
          <p:nvPr/>
        </p:nvSpPr>
        <p:spPr bwMode="auto">
          <a:xfrm>
            <a:off x="3627438" y="4783139"/>
            <a:ext cx="12700" cy="14287"/>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45" name="Line 93"/>
          <p:cNvSpPr>
            <a:spLocks noChangeShapeType="1"/>
          </p:cNvSpPr>
          <p:nvPr/>
        </p:nvSpPr>
        <p:spPr bwMode="auto">
          <a:xfrm>
            <a:off x="3633788" y="4778375"/>
            <a:ext cx="4762"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46" name="Freeform 94"/>
          <p:cNvSpPr>
            <a:spLocks/>
          </p:cNvSpPr>
          <p:nvPr/>
        </p:nvSpPr>
        <p:spPr bwMode="auto">
          <a:xfrm>
            <a:off x="3627438" y="4772025"/>
            <a:ext cx="12700" cy="14288"/>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47" name="Line 95"/>
          <p:cNvSpPr>
            <a:spLocks noChangeShapeType="1"/>
          </p:cNvSpPr>
          <p:nvPr/>
        </p:nvSpPr>
        <p:spPr bwMode="auto">
          <a:xfrm flipV="1">
            <a:off x="3660775" y="4757738"/>
            <a:ext cx="0"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48" name="Line 96"/>
          <p:cNvSpPr>
            <a:spLocks noChangeShapeType="1"/>
          </p:cNvSpPr>
          <p:nvPr/>
        </p:nvSpPr>
        <p:spPr bwMode="auto">
          <a:xfrm>
            <a:off x="3660775" y="4757739"/>
            <a:ext cx="7938"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49" name="Freeform 97"/>
          <p:cNvSpPr>
            <a:spLocks/>
          </p:cNvSpPr>
          <p:nvPr/>
        </p:nvSpPr>
        <p:spPr bwMode="auto">
          <a:xfrm>
            <a:off x="3652838" y="4752975"/>
            <a:ext cx="12700"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50" name="Line 98"/>
          <p:cNvSpPr>
            <a:spLocks noChangeShapeType="1"/>
          </p:cNvSpPr>
          <p:nvPr/>
        </p:nvSpPr>
        <p:spPr bwMode="auto">
          <a:xfrm flipV="1">
            <a:off x="3668714" y="4752976"/>
            <a:ext cx="1587" cy="476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51" name="Freeform 99"/>
          <p:cNvSpPr>
            <a:spLocks/>
          </p:cNvSpPr>
          <p:nvPr/>
        </p:nvSpPr>
        <p:spPr bwMode="auto">
          <a:xfrm>
            <a:off x="3662364" y="4752975"/>
            <a:ext cx="14287" cy="12700"/>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52" name="Line 100"/>
          <p:cNvSpPr>
            <a:spLocks noChangeShapeType="1"/>
          </p:cNvSpPr>
          <p:nvPr/>
        </p:nvSpPr>
        <p:spPr bwMode="auto">
          <a:xfrm>
            <a:off x="3668713" y="4752975"/>
            <a:ext cx="1111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53" name="Freeform 101"/>
          <p:cNvSpPr>
            <a:spLocks/>
          </p:cNvSpPr>
          <p:nvPr/>
        </p:nvSpPr>
        <p:spPr bwMode="auto">
          <a:xfrm>
            <a:off x="3662364" y="4746625"/>
            <a:ext cx="14287" cy="12700"/>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54" name="Line 102"/>
          <p:cNvSpPr>
            <a:spLocks noChangeShapeType="1"/>
          </p:cNvSpPr>
          <p:nvPr/>
        </p:nvSpPr>
        <p:spPr bwMode="auto">
          <a:xfrm flipV="1">
            <a:off x="3692526" y="4725988"/>
            <a:ext cx="3175"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55" name="Line 103"/>
          <p:cNvSpPr>
            <a:spLocks noChangeShapeType="1"/>
          </p:cNvSpPr>
          <p:nvPr/>
        </p:nvSpPr>
        <p:spPr bwMode="auto">
          <a:xfrm>
            <a:off x="3692525" y="4725989"/>
            <a:ext cx="7938"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56" name="Freeform 104"/>
          <p:cNvSpPr>
            <a:spLocks/>
          </p:cNvSpPr>
          <p:nvPr/>
        </p:nvSpPr>
        <p:spPr bwMode="auto">
          <a:xfrm>
            <a:off x="3684589" y="4719639"/>
            <a:ext cx="15875" cy="15875"/>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57" name="Line 105"/>
          <p:cNvSpPr>
            <a:spLocks noChangeShapeType="1"/>
          </p:cNvSpPr>
          <p:nvPr/>
        </p:nvSpPr>
        <p:spPr bwMode="auto">
          <a:xfrm flipV="1">
            <a:off x="3700464" y="4719638"/>
            <a:ext cx="3175"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58" name="Freeform 106"/>
          <p:cNvSpPr>
            <a:spLocks/>
          </p:cNvSpPr>
          <p:nvPr/>
        </p:nvSpPr>
        <p:spPr bwMode="auto">
          <a:xfrm>
            <a:off x="3692526" y="4719639"/>
            <a:ext cx="15875" cy="15875"/>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59" name="Line 107"/>
          <p:cNvSpPr>
            <a:spLocks noChangeShapeType="1"/>
          </p:cNvSpPr>
          <p:nvPr/>
        </p:nvSpPr>
        <p:spPr bwMode="auto">
          <a:xfrm>
            <a:off x="3700463" y="4719639"/>
            <a:ext cx="4762"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60" name="Freeform 108"/>
          <p:cNvSpPr>
            <a:spLocks/>
          </p:cNvSpPr>
          <p:nvPr/>
        </p:nvSpPr>
        <p:spPr bwMode="auto">
          <a:xfrm>
            <a:off x="3692526" y="4713289"/>
            <a:ext cx="15875" cy="15875"/>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61" name="Line 109"/>
          <p:cNvSpPr>
            <a:spLocks noChangeShapeType="1"/>
          </p:cNvSpPr>
          <p:nvPr/>
        </p:nvSpPr>
        <p:spPr bwMode="auto">
          <a:xfrm flipV="1">
            <a:off x="3705225" y="4714876"/>
            <a:ext cx="1588" cy="476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62" name="Freeform 110"/>
          <p:cNvSpPr>
            <a:spLocks/>
          </p:cNvSpPr>
          <p:nvPr/>
        </p:nvSpPr>
        <p:spPr bwMode="auto">
          <a:xfrm>
            <a:off x="3697289" y="4713289"/>
            <a:ext cx="14287" cy="15875"/>
          </a:xfrm>
          <a:custGeom>
            <a:avLst/>
            <a:gdLst/>
            <a:ahLst/>
            <a:cxnLst>
              <a:cxn ang="0">
                <a:pos x="6" y="0"/>
              </a:cxn>
              <a:cxn ang="0">
                <a:pos x="0" y="5"/>
              </a:cxn>
              <a:cxn ang="0">
                <a:pos x="6" y="12"/>
              </a:cxn>
              <a:cxn ang="0">
                <a:pos x="11" y="5"/>
              </a:cxn>
              <a:cxn ang="0">
                <a:pos x="6" y="0"/>
              </a:cxn>
            </a:cxnLst>
            <a:rect l="0" t="0" r="r" b="b"/>
            <a:pathLst>
              <a:path w="11" h="12">
                <a:moveTo>
                  <a:pt x="6" y="0"/>
                </a:moveTo>
                <a:lnTo>
                  <a:pt x="0" y="5"/>
                </a:lnTo>
                <a:lnTo>
                  <a:pt x="6" y="12"/>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63" name="Line 111"/>
          <p:cNvSpPr>
            <a:spLocks noChangeShapeType="1"/>
          </p:cNvSpPr>
          <p:nvPr/>
        </p:nvSpPr>
        <p:spPr bwMode="auto">
          <a:xfrm>
            <a:off x="3705226" y="4714875"/>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64" name="Freeform 112"/>
          <p:cNvSpPr>
            <a:spLocks/>
          </p:cNvSpPr>
          <p:nvPr/>
        </p:nvSpPr>
        <p:spPr bwMode="auto">
          <a:xfrm>
            <a:off x="3697289" y="4708526"/>
            <a:ext cx="14287" cy="15875"/>
          </a:xfrm>
          <a:custGeom>
            <a:avLst/>
            <a:gdLst/>
            <a:ahLst/>
            <a:cxnLst>
              <a:cxn ang="0">
                <a:pos x="0" y="5"/>
              </a:cxn>
              <a:cxn ang="0">
                <a:pos x="6" y="0"/>
              </a:cxn>
              <a:cxn ang="0">
                <a:pos x="11" y="5"/>
              </a:cxn>
              <a:cxn ang="0">
                <a:pos x="6" y="12"/>
              </a:cxn>
              <a:cxn ang="0">
                <a:pos x="0" y="5"/>
              </a:cxn>
            </a:cxnLst>
            <a:rect l="0" t="0" r="r" b="b"/>
            <a:pathLst>
              <a:path w="11" h="12">
                <a:moveTo>
                  <a:pt x="0" y="5"/>
                </a:moveTo>
                <a:lnTo>
                  <a:pt x="6" y="0"/>
                </a:lnTo>
                <a:lnTo>
                  <a:pt x="11" y="5"/>
                </a:lnTo>
                <a:lnTo>
                  <a:pt x="6"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65" name="Line 113"/>
          <p:cNvSpPr>
            <a:spLocks noChangeShapeType="1"/>
          </p:cNvSpPr>
          <p:nvPr/>
        </p:nvSpPr>
        <p:spPr bwMode="auto">
          <a:xfrm flipV="1">
            <a:off x="3708400" y="4711701"/>
            <a:ext cx="0"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66" name="Freeform 114"/>
          <p:cNvSpPr>
            <a:spLocks/>
          </p:cNvSpPr>
          <p:nvPr/>
        </p:nvSpPr>
        <p:spPr bwMode="auto">
          <a:xfrm>
            <a:off x="3700464" y="4708526"/>
            <a:ext cx="14287" cy="15875"/>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67" name="Line 115"/>
          <p:cNvSpPr>
            <a:spLocks noChangeShapeType="1"/>
          </p:cNvSpPr>
          <p:nvPr/>
        </p:nvSpPr>
        <p:spPr bwMode="auto">
          <a:xfrm>
            <a:off x="3733800" y="4705350"/>
            <a:ext cx="635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68" name="Line 116"/>
          <p:cNvSpPr>
            <a:spLocks noChangeShapeType="1"/>
          </p:cNvSpPr>
          <p:nvPr/>
        </p:nvSpPr>
        <p:spPr bwMode="auto">
          <a:xfrm flipV="1">
            <a:off x="3740150" y="4700588"/>
            <a:ext cx="1588"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69" name="Freeform 117"/>
          <p:cNvSpPr>
            <a:spLocks/>
          </p:cNvSpPr>
          <p:nvPr/>
        </p:nvSpPr>
        <p:spPr bwMode="auto">
          <a:xfrm>
            <a:off x="3732214" y="4699000"/>
            <a:ext cx="14287"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70" name="Line 118"/>
          <p:cNvSpPr>
            <a:spLocks noChangeShapeType="1"/>
          </p:cNvSpPr>
          <p:nvPr/>
        </p:nvSpPr>
        <p:spPr bwMode="auto">
          <a:xfrm>
            <a:off x="3740150" y="4700588"/>
            <a:ext cx="158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71" name="Freeform 119"/>
          <p:cNvSpPr>
            <a:spLocks/>
          </p:cNvSpPr>
          <p:nvPr/>
        </p:nvSpPr>
        <p:spPr bwMode="auto">
          <a:xfrm>
            <a:off x="3732214" y="4694238"/>
            <a:ext cx="14287"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72" name="Line 120"/>
          <p:cNvSpPr>
            <a:spLocks noChangeShapeType="1"/>
          </p:cNvSpPr>
          <p:nvPr/>
        </p:nvSpPr>
        <p:spPr bwMode="auto">
          <a:xfrm flipV="1">
            <a:off x="3741739" y="4694238"/>
            <a:ext cx="1587"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73" name="Freeform 121"/>
          <p:cNvSpPr>
            <a:spLocks/>
          </p:cNvSpPr>
          <p:nvPr/>
        </p:nvSpPr>
        <p:spPr bwMode="auto">
          <a:xfrm>
            <a:off x="3733801" y="4694238"/>
            <a:ext cx="15875"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74" name="Line 122"/>
          <p:cNvSpPr>
            <a:spLocks noChangeShapeType="1"/>
          </p:cNvSpPr>
          <p:nvPr/>
        </p:nvSpPr>
        <p:spPr bwMode="auto">
          <a:xfrm>
            <a:off x="3741739" y="4694239"/>
            <a:ext cx="158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75" name="Freeform 123"/>
          <p:cNvSpPr>
            <a:spLocks/>
          </p:cNvSpPr>
          <p:nvPr/>
        </p:nvSpPr>
        <p:spPr bwMode="auto">
          <a:xfrm>
            <a:off x="3733801" y="4689475"/>
            <a:ext cx="15875"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76" name="Line 124"/>
          <p:cNvSpPr>
            <a:spLocks noChangeShapeType="1"/>
          </p:cNvSpPr>
          <p:nvPr/>
        </p:nvSpPr>
        <p:spPr bwMode="auto">
          <a:xfrm flipV="1">
            <a:off x="3743326" y="4689476"/>
            <a:ext cx="3175" cy="476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77" name="Freeform 125"/>
          <p:cNvSpPr>
            <a:spLocks/>
          </p:cNvSpPr>
          <p:nvPr/>
        </p:nvSpPr>
        <p:spPr bwMode="auto">
          <a:xfrm>
            <a:off x="3735389" y="4689475"/>
            <a:ext cx="15875"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78" name="Line 126"/>
          <p:cNvSpPr>
            <a:spLocks noChangeShapeType="1"/>
          </p:cNvSpPr>
          <p:nvPr/>
        </p:nvSpPr>
        <p:spPr bwMode="auto">
          <a:xfrm>
            <a:off x="3743326" y="4689475"/>
            <a:ext cx="476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79" name="Freeform 127"/>
          <p:cNvSpPr>
            <a:spLocks/>
          </p:cNvSpPr>
          <p:nvPr/>
        </p:nvSpPr>
        <p:spPr bwMode="auto">
          <a:xfrm>
            <a:off x="3735389" y="4683125"/>
            <a:ext cx="15875"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80" name="Line 128"/>
          <p:cNvSpPr>
            <a:spLocks noChangeShapeType="1"/>
          </p:cNvSpPr>
          <p:nvPr/>
        </p:nvSpPr>
        <p:spPr bwMode="auto">
          <a:xfrm flipV="1">
            <a:off x="3748089" y="4683125"/>
            <a:ext cx="1587"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81" name="Freeform 129"/>
          <p:cNvSpPr>
            <a:spLocks/>
          </p:cNvSpPr>
          <p:nvPr/>
        </p:nvSpPr>
        <p:spPr bwMode="auto">
          <a:xfrm>
            <a:off x="3741738" y="4683125"/>
            <a:ext cx="12700"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82" name="Line 130"/>
          <p:cNvSpPr>
            <a:spLocks noChangeShapeType="1"/>
          </p:cNvSpPr>
          <p:nvPr/>
        </p:nvSpPr>
        <p:spPr bwMode="auto">
          <a:xfrm>
            <a:off x="3765551" y="4667250"/>
            <a:ext cx="952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83" name="Line 131"/>
          <p:cNvSpPr>
            <a:spLocks noChangeShapeType="1"/>
          </p:cNvSpPr>
          <p:nvPr/>
        </p:nvSpPr>
        <p:spPr bwMode="auto">
          <a:xfrm flipV="1">
            <a:off x="3775075" y="4660900"/>
            <a:ext cx="1588"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84" name="Freeform 132"/>
          <p:cNvSpPr>
            <a:spLocks/>
          </p:cNvSpPr>
          <p:nvPr/>
        </p:nvSpPr>
        <p:spPr bwMode="auto">
          <a:xfrm>
            <a:off x="3768726" y="4660901"/>
            <a:ext cx="15875" cy="15875"/>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85" name="Line 133"/>
          <p:cNvSpPr>
            <a:spLocks noChangeShapeType="1"/>
          </p:cNvSpPr>
          <p:nvPr/>
        </p:nvSpPr>
        <p:spPr bwMode="auto">
          <a:xfrm>
            <a:off x="3775075" y="4660900"/>
            <a:ext cx="1588"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86" name="Freeform 134"/>
          <p:cNvSpPr>
            <a:spLocks/>
          </p:cNvSpPr>
          <p:nvPr/>
        </p:nvSpPr>
        <p:spPr bwMode="auto">
          <a:xfrm>
            <a:off x="3768726" y="4654551"/>
            <a:ext cx="15875" cy="15875"/>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87" name="Line 135"/>
          <p:cNvSpPr>
            <a:spLocks noChangeShapeType="1"/>
          </p:cNvSpPr>
          <p:nvPr/>
        </p:nvSpPr>
        <p:spPr bwMode="auto">
          <a:xfrm flipV="1">
            <a:off x="3776664" y="4657726"/>
            <a:ext cx="1587"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88" name="Freeform 136"/>
          <p:cNvSpPr>
            <a:spLocks/>
          </p:cNvSpPr>
          <p:nvPr/>
        </p:nvSpPr>
        <p:spPr bwMode="auto">
          <a:xfrm>
            <a:off x="3770314" y="4654551"/>
            <a:ext cx="15875" cy="15875"/>
          </a:xfrm>
          <a:custGeom>
            <a:avLst/>
            <a:gdLst/>
            <a:ahLst/>
            <a:cxnLst>
              <a:cxn ang="0">
                <a:pos x="5" y="0"/>
              </a:cxn>
              <a:cxn ang="0">
                <a:pos x="0" y="5"/>
              </a:cxn>
              <a:cxn ang="0">
                <a:pos x="5" y="12"/>
              </a:cxn>
              <a:cxn ang="0">
                <a:pos x="11" y="5"/>
              </a:cxn>
              <a:cxn ang="0">
                <a:pos x="5" y="0"/>
              </a:cxn>
            </a:cxnLst>
            <a:rect l="0" t="0" r="r" b="b"/>
            <a:pathLst>
              <a:path w="11" h="12">
                <a:moveTo>
                  <a:pt x="5" y="0"/>
                </a:moveTo>
                <a:lnTo>
                  <a:pt x="0" y="5"/>
                </a:lnTo>
                <a:lnTo>
                  <a:pt x="5" y="12"/>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89" name="Line 137"/>
          <p:cNvSpPr>
            <a:spLocks noChangeShapeType="1"/>
          </p:cNvSpPr>
          <p:nvPr/>
        </p:nvSpPr>
        <p:spPr bwMode="auto">
          <a:xfrm>
            <a:off x="3776663" y="4657725"/>
            <a:ext cx="635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90" name="Freeform 138"/>
          <p:cNvSpPr>
            <a:spLocks/>
          </p:cNvSpPr>
          <p:nvPr/>
        </p:nvSpPr>
        <p:spPr bwMode="auto">
          <a:xfrm>
            <a:off x="3770314" y="4651375"/>
            <a:ext cx="15875" cy="14288"/>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91" name="Line 139"/>
          <p:cNvSpPr>
            <a:spLocks noChangeShapeType="1"/>
          </p:cNvSpPr>
          <p:nvPr/>
        </p:nvSpPr>
        <p:spPr bwMode="auto">
          <a:xfrm flipV="1">
            <a:off x="3783014" y="4652963"/>
            <a:ext cx="1587"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92" name="Freeform 140"/>
          <p:cNvSpPr>
            <a:spLocks/>
          </p:cNvSpPr>
          <p:nvPr/>
        </p:nvSpPr>
        <p:spPr bwMode="auto">
          <a:xfrm>
            <a:off x="3775075" y="4651375"/>
            <a:ext cx="14288"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93" name="Line 141"/>
          <p:cNvSpPr>
            <a:spLocks noChangeShapeType="1"/>
          </p:cNvSpPr>
          <p:nvPr/>
        </p:nvSpPr>
        <p:spPr bwMode="auto">
          <a:xfrm>
            <a:off x="3783014" y="4652964"/>
            <a:ext cx="158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94" name="Freeform 142"/>
          <p:cNvSpPr>
            <a:spLocks/>
          </p:cNvSpPr>
          <p:nvPr/>
        </p:nvSpPr>
        <p:spPr bwMode="auto">
          <a:xfrm>
            <a:off x="3775075" y="4646614"/>
            <a:ext cx="14288"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95" name="Line 143"/>
          <p:cNvSpPr>
            <a:spLocks noChangeShapeType="1"/>
          </p:cNvSpPr>
          <p:nvPr/>
        </p:nvSpPr>
        <p:spPr bwMode="auto">
          <a:xfrm flipV="1">
            <a:off x="3803650" y="4637088"/>
            <a:ext cx="158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96" name="Line 144"/>
          <p:cNvSpPr>
            <a:spLocks noChangeShapeType="1"/>
          </p:cNvSpPr>
          <p:nvPr/>
        </p:nvSpPr>
        <p:spPr bwMode="auto">
          <a:xfrm>
            <a:off x="3803650" y="4637088"/>
            <a:ext cx="635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97" name="Freeform 145"/>
          <p:cNvSpPr>
            <a:spLocks/>
          </p:cNvSpPr>
          <p:nvPr/>
        </p:nvSpPr>
        <p:spPr bwMode="auto">
          <a:xfrm>
            <a:off x="3797300" y="4630738"/>
            <a:ext cx="12700"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98" name="Line 146"/>
          <p:cNvSpPr>
            <a:spLocks noChangeShapeType="1"/>
          </p:cNvSpPr>
          <p:nvPr/>
        </p:nvSpPr>
        <p:spPr bwMode="auto">
          <a:xfrm flipV="1">
            <a:off x="3810000" y="4630738"/>
            <a:ext cx="1588"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99" name="Freeform 147"/>
          <p:cNvSpPr>
            <a:spLocks/>
          </p:cNvSpPr>
          <p:nvPr/>
        </p:nvSpPr>
        <p:spPr bwMode="auto">
          <a:xfrm>
            <a:off x="3803650" y="4630738"/>
            <a:ext cx="14288"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00" name="Line 148"/>
          <p:cNvSpPr>
            <a:spLocks noChangeShapeType="1"/>
          </p:cNvSpPr>
          <p:nvPr/>
        </p:nvSpPr>
        <p:spPr bwMode="auto">
          <a:xfrm>
            <a:off x="3810000" y="4630738"/>
            <a:ext cx="158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01" name="Freeform 149"/>
          <p:cNvSpPr>
            <a:spLocks/>
          </p:cNvSpPr>
          <p:nvPr/>
        </p:nvSpPr>
        <p:spPr bwMode="auto">
          <a:xfrm>
            <a:off x="3803650" y="4624388"/>
            <a:ext cx="14288"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02" name="Line 150"/>
          <p:cNvSpPr>
            <a:spLocks noChangeShapeType="1"/>
          </p:cNvSpPr>
          <p:nvPr/>
        </p:nvSpPr>
        <p:spPr bwMode="auto">
          <a:xfrm flipV="1">
            <a:off x="3811589" y="4621214"/>
            <a:ext cx="1587" cy="952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03" name="Freeform 151"/>
          <p:cNvSpPr>
            <a:spLocks/>
          </p:cNvSpPr>
          <p:nvPr/>
        </p:nvSpPr>
        <p:spPr bwMode="auto">
          <a:xfrm>
            <a:off x="3805239" y="4624388"/>
            <a:ext cx="14287" cy="12700"/>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04" name="Line 152"/>
          <p:cNvSpPr>
            <a:spLocks noChangeShapeType="1"/>
          </p:cNvSpPr>
          <p:nvPr/>
        </p:nvSpPr>
        <p:spPr bwMode="auto">
          <a:xfrm>
            <a:off x="3811589" y="4621214"/>
            <a:ext cx="793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05" name="Freeform 153"/>
          <p:cNvSpPr>
            <a:spLocks/>
          </p:cNvSpPr>
          <p:nvPr/>
        </p:nvSpPr>
        <p:spPr bwMode="auto">
          <a:xfrm>
            <a:off x="3805239" y="4613276"/>
            <a:ext cx="14287" cy="15875"/>
          </a:xfrm>
          <a:custGeom>
            <a:avLst/>
            <a:gdLst/>
            <a:ahLst/>
            <a:cxnLst>
              <a:cxn ang="0">
                <a:pos x="0" y="6"/>
              </a:cxn>
              <a:cxn ang="0">
                <a:pos x="5" y="0"/>
              </a:cxn>
              <a:cxn ang="0">
                <a:pos x="11" y="6"/>
              </a:cxn>
              <a:cxn ang="0">
                <a:pos x="5" y="12"/>
              </a:cxn>
              <a:cxn ang="0">
                <a:pos x="0" y="6"/>
              </a:cxn>
            </a:cxnLst>
            <a:rect l="0" t="0" r="r" b="b"/>
            <a:pathLst>
              <a:path w="11" h="12">
                <a:moveTo>
                  <a:pt x="0" y="6"/>
                </a:moveTo>
                <a:lnTo>
                  <a:pt x="5" y="0"/>
                </a:lnTo>
                <a:lnTo>
                  <a:pt x="11"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06" name="Line 154"/>
          <p:cNvSpPr>
            <a:spLocks noChangeShapeType="1"/>
          </p:cNvSpPr>
          <p:nvPr/>
        </p:nvSpPr>
        <p:spPr bwMode="auto">
          <a:xfrm flipV="1">
            <a:off x="3846513" y="4610100"/>
            <a:ext cx="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07" name="Line 155"/>
          <p:cNvSpPr>
            <a:spLocks noChangeShapeType="1"/>
          </p:cNvSpPr>
          <p:nvPr/>
        </p:nvSpPr>
        <p:spPr bwMode="auto">
          <a:xfrm>
            <a:off x="3846514" y="4610100"/>
            <a:ext cx="158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08" name="Freeform 156"/>
          <p:cNvSpPr>
            <a:spLocks/>
          </p:cNvSpPr>
          <p:nvPr/>
        </p:nvSpPr>
        <p:spPr bwMode="auto">
          <a:xfrm>
            <a:off x="3838575" y="4603750"/>
            <a:ext cx="12700" cy="14288"/>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09" name="Line 157"/>
          <p:cNvSpPr>
            <a:spLocks noChangeShapeType="1"/>
          </p:cNvSpPr>
          <p:nvPr/>
        </p:nvSpPr>
        <p:spPr bwMode="auto">
          <a:xfrm flipV="1">
            <a:off x="3862388" y="4605338"/>
            <a:ext cx="0"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10" name="Freeform 158"/>
          <p:cNvSpPr>
            <a:spLocks/>
          </p:cNvSpPr>
          <p:nvPr/>
        </p:nvSpPr>
        <p:spPr bwMode="auto">
          <a:xfrm>
            <a:off x="3854451" y="4603750"/>
            <a:ext cx="15875"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11" name="Line 159"/>
          <p:cNvSpPr>
            <a:spLocks noChangeShapeType="1"/>
          </p:cNvSpPr>
          <p:nvPr/>
        </p:nvSpPr>
        <p:spPr bwMode="auto">
          <a:xfrm>
            <a:off x="3862389" y="4605339"/>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12" name="Freeform 160"/>
          <p:cNvSpPr>
            <a:spLocks/>
          </p:cNvSpPr>
          <p:nvPr/>
        </p:nvSpPr>
        <p:spPr bwMode="auto">
          <a:xfrm>
            <a:off x="3854451" y="4598989"/>
            <a:ext cx="15875"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13" name="Line 161"/>
          <p:cNvSpPr>
            <a:spLocks noChangeShapeType="1"/>
          </p:cNvSpPr>
          <p:nvPr/>
        </p:nvSpPr>
        <p:spPr bwMode="auto">
          <a:xfrm flipV="1">
            <a:off x="3865564" y="4598988"/>
            <a:ext cx="1587"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14" name="Freeform 162"/>
          <p:cNvSpPr>
            <a:spLocks/>
          </p:cNvSpPr>
          <p:nvPr/>
        </p:nvSpPr>
        <p:spPr bwMode="auto">
          <a:xfrm>
            <a:off x="3857626" y="4598989"/>
            <a:ext cx="17463" cy="14287"/>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15" name="Line 163"/>
          <p:cNvSpPr>
            <a:spLocks noChangeShapeType="1"/>
          </p:cNvSpPr>
          <p:nvPr/>
        </p:nvSpPr>
        <p:spPr bwMode="auto">
          <a:xfrm>
            <a:off x="3865564" y="4598989"/>
            <a:ext cx="158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16" name="Freeform 164"/>
          <p:cNvSpPr>
            <a:spLocks/>
          </p:cNvSpPr>
          <p:nvPr/>
        </p:nvSpPr>
        <p:spPr bwMode="auto">
          <a:xfrm>
            <a:off x="3857626" y="4592639"/>
            <a:ext cx="17463"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17" name="Line 165"/>
          <p:cNvSpPr>
            <a:spLocks noChangeShapeType="1"/>
          </p:cNvSpPr>
          <p:nvPr/>
        </p:nvSpPr>
        <p:spPr bwMode="auto">
          <a:xfrm flipV="1">
            <a:off x="3883025" y="4578350"/>
            <a:ext cx="1588"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18" name="Line 166"/>
          <p:cNvSpPr>
            <a:spLocks noChangeShapeType="1"/>
          </p:cNvSpPr>
          <p:nvPr/>
        </p:nvSpPr>
        <p:spPr bwMode="auto">
          <a:xfrm>
            <a:off x="3883026" y="4578350"/>
            <a:ext cx="952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19" name="Freeform 167"/>
          <p:cNvSpPr>
            <a:spLocks/>
          </p:cNvSpPr>
          <p:nvPr/>
        </p:nvSpPr>
        <p:spPr bwMode="auto">
          <a:xfrm>
            <a:off x="3875089" y="4572000"/>
            <a:ext cx="14287" cy="14288"/>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20" name="Line 168"/>
          <p:cNvSpPr>
            <a:spLocks noChangeShapeType="1"/>
          </p:cNvSpPr>
          <p:nvPr/>
        </p:nvSpPr>
        <p:spPr bwMode="auto">
          <a:xfrm flipV="1">
            <a:off x="3892550" y="4573588"/>
            <a:ext cx="1588"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21" name="Freeform 169"/>
          <p:cNvSpPr>
            <a:spLocks/>
          </p:cNvSpPr>
          <p:nvPr/>
        </p:nvSpPr>
        <p:spPr bwMode="auto">
          <a:xfrm>
            <a:off x="3884614" y="4572000"/>
            <a:ext cx="14287" cy="14288"/>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22" name="Line 170"/>
          <p:cNvSpPr>
            <a:spLocks noChangeShapeType="1"/>
          </p:cNvSpPr>
          <p:nvPr/>
        </p:nvSpPr>
        <p:spPr bwMode="auto">
          <a:xfrm>
            <a:off x="3892551" y="4573589"/>
            <a:ext cx="11113"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23" name="Freeform 171"/>
          <p:cNvSpPr>
            <a:spLocks/>
          </p:cNvSpPr>
          <p:nvPr/>
        </p:nvSpPr>
        <p:spPr bwMode="auto">
          <a:xfrm>
            <a:off x="3884614" y="4567239"/>
            <a:ext cx="14287" cy="14287"/>
          </a:xfrm>
          <a:custGeom>
            <a:avLst/>
            <a:gdLst/>
            <a:ahLst/>
            <a:cxnLst>
              <a:cxn ang="0">
                <a:pos x="0" y="6"/>
              </a:cxn>
              <a:cxn ang="0">
                <a:pos x="5" y="0"/>
              </a:cxn>
              <a:cxn ang="0">
                <a:pos x="10" y="6"/>
              </a:cxn>
              <a:cxn ang="0">
                <a:pos x="5" y="12"/>
              </a:cxn>
              <a:cxn ang="0">
                <a:pos x="0" y="6"/>
              </a:cxn>
            </a:cxnLst>
            <a:rect l="0" t="0" r="r" b="b"/>
            <a:pathLst>
              <a:path w="10" h="12">
                <a:moveTo>
                  <a:pt x="0" y="6"/>
                </a:moveTo>
                <a:lnTo>
                  <a:pt x="5" y="0"/>
                </a:lnTo>
                <a:lnTo>
                  <a:pt x="10"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24" name="Line 172"/>
          <p:cNvSpPr>
            <a:spLocks noChangeShapeType="1"/>
          </p:cNvSpPr>
          <p:nvPr/>
        </p:nvSpPr>
        <p:spPr bwMode="auto">
          <a:xfrm flipV="1">
            <a:off x="3903664" y="4567238"/>
            <a:ext cx="1587"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25" name="Freeform 173"/>
          <p:cNvSpPr>
            <a:spLocks/>
          </p:cNvSpPr>
          <p:nvPr/>
        </p:nvSpPr>
        <p:spPr bwMode="auto">
          <a:xfrm>
            <a:off x="3895726" y="4567239"/>
            <a:ext cx="15875" cy="14287"/>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26" name="Line 174"/>
          <p:cNvSpPr>
            <a:spLocks noChangeShapeType="1"/>
          </p:cNvSpPr>
          <p:nvPr/>
        </p:nvSpPr>
        <p:spPr bwMode="auto">
          <a:xfrm flipV="1">
            <a:off x="3933825" y="4557713"/>
            <a:ext cx="1588"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27" name="Freeform 175"/>
          <p:cNvSpPr>
            <a:spLocks/>
          </p:cNvSpPr>
          <p:nvPr/>
        </p:nvSpPr>
        <p:spPr bwMode="auto">
          <a:xfrm>
            <a:off x="3927475" y="4556125"/>
            <a:ext cx="12700"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28" name="Line 176"/>
          <p:cNvSpPr>
            <a:spLocks noChangeShapeType="1"/>
          </p:cNvSpPr>
          <p:nvPr/>
        </p:nvSpPr>
        <p:spPr bwMode="auto">
          <a:xfrm>
            <a:off x="3933825" y="4557714"/>
            <a:ext cx="6350"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29" name="Freeform 177"/>
          <p:cNvSpPr>
            <a:spLocks/>
          </p:cNvSpPr>
          <p:nvPr/>
        </p:nvSpPr>
        <p:spPr bwMode="auto">
          <a:xfrm>
            <a:off x="3927475" y="4551364"/>
            <a:ext cx="12700"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30" name="Line 178"/>
          <p:cNvSpPr>
            <a:spLocks noChangeShapeType="1"/>
          </p:cNvSpPr>
          <p:nvPr/>
        </p:nvSpPr>
        <p:spPr bwMode="auto">
          <a:xfrm flipV="1">
            <a:off x="3940175" y="4546601"/>
            <a:ext cx="1588" cy="1111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31" name="Freeform 179"/>
          <p:cNvSpPr>
            <a:spLocks/>
          </p:cNvSpPr>
          <p:nvPr/>
        </p:nvSpPr>
        <p:spPr bwMode="auto">
          <a:xfrm>
            <a:off x="3933825" y="4551364"/>
            <a:ext cx="14288" cy="14287"/>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32" name="Line 180"/>
          <p:cNvSpPr>
            <a:spLocks noChangeShapeType="1"/>
          </p:cNvSpPr>
          <p:nvPr/>
        </p:nvSpPr>
        <p:spPr bwMode="auto">
          <a:xfrm>
            <a:off x="3940175" y="4546600"/>
            <a:ext cx="1270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33" name="Freeform 181"/>
          <p:cNvSpPr>
            <a:spLocks/>
          </p:cNvSpPr>
          <p:nvPr/>
        </p:nvSpPr>
        <p:spPr bwMode="auto">
          <a:xfrm>
            <a:off x="3933825" y="4540250"/>
            <a:ext cx="14288" cy="14288"/>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34" name="Line 182"/>
          <p:cNvSpPr>
            <a:spLocks noChangeShapeType="1"/>
          </p:cNvSpPr>
          <p:nvPr/>
        </p:nvSpPr>
        <p:spPr bwMode="auto">
          <a:xfrm flipV="1">
            <a:off x="3975100" y="4527550"/>
            <a:ext cx="1588" cy="793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35" name="Freeform 183"/>
          <p:cNvSpPr>
            <a:spLocks/>
          </p:cNvSpPr>
          <p:nvPr/>
        </p:nvSpPr>
        <p:spPr bwMode="auto">
          <a:xfrm>
            <a:off x="3968751" y="4529139"/>
            <a:ext cx="15875" cy="14287"/>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36" name="Line 184"/>
          <p:cNvSpPr>
            <a:spLocks noChangeShapeType="1"/>
          </p:cNvSpPr>
          <p:nvPr/>
        </p:nvSpPr>
        <p:spPr bwMode="auto">
          <a:xfrm>
            <a:off x="3975100" y="4527550"/>
            <a:ext cx="635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37" name="Freeform 185"/>
          <p:cNvSpPr>
            <a:spLocks/>
          </p:cNvSpPr>
          <p:nvPr/>
        </p:nvSpPr>
        <p:spPr bwMode="auto">
          <a:xfrm>
            <a:off x="3968751" y="4519614"/>
            <a:ext cx="15875" cy="14287"/>
          </a:xfrm>
          <a:custGeom>
            <a:avLst/>
            <a:gdLst/>
            <a:ahLst/>
            <a:cxnLst>
              <a:cxn ang="0">
                <a:pos x="0" y="6"/>
              </a:cxn>
              <a:cxn ang="0">
                <a:pos x="5" y="0"/>
              </a:cxn>
              <a:cxn ang="0">
                <a:pos x="11" y="6"/>
              </a:cxn>
              <a:cxn ang="0">
                <a:pos x="5" y="12"/>
              </a:cxn>
              <a:cxn ang="0">
                <a:pos x="0" y="6"/>
              </a:cxn>
            </a:cxnLst>
            <a:rect l="0" t="0" r="r" b="b"/>
            <a:pathLst>
              <a:path w="11" h="12">
                <a:moveTo>
                  <a:pt x="0" y="6"/>
                </a:moveTo>
                <a:lnTo>
                  <a:pt x="5" y="0"/>
                </a:lnTo>
                <a:lnTo>
                  <a:pt x="11"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38" name="Line 186"/>
          <p:cNvSpPr>
            <a:spLocks noChangeShapeType="1"/>
          </p:cNvSpPr>
          <p:nvPr/>
        </p:nvSpPr>
        <p:spPr bwMode="auto">
          <a:xfrm flipV="1">
            <a:off x="3981450" y="4519614"/>
            <a:ext cx="1588" cy="793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39" name="Freeform 187"/>
          <p:cNvSpPr>
            <a:spLocks/>
          </p:cNvSpPr>
          <p:nvPr/>
        </p:nvSpPr>
        <p:spPr bwMode="auto">
          <a:xfrm>
            <a:off x="3975100" y="4519614"/>
            <a:ext cx="14288" cy="14287"/>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40" name="Line 188"/>
          <p:cNvSpPr>
            <a:spLocks noChangeShapeType="1"/>
          </p:cNvSpPr>
          <p:nvPr/>
        </p:nvSpPr>
        <p:spPr bwMode="auto">
          <a:xfrm>
            <a:off x="3981451" y="45196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41" name="Freeform 189"/>
          <p:cNvSpPr>
            <a:spLocks/>
          </p:cNvSpPr>
          <p:nvPr/>
        </p:nvSpPr>
        <p:spPr bwMode="auto">
          <a:xfrm>
            <a:off x="3975100" y="4513264"/>
            <a:ext cx="14288" cy="14287"/>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42" name="Line 190"/>
          <p:cNvSpPr>
            <a:spLocks noChangeShapeType="1"/>
          </p:cNvSpPr>
          <p:nvPr/>
        </p:nvSpPr>
        <p:spPr bwMode="auto">
          <a:xfrm flipV="1">
            <a:off x="3984625" y="4516439"/>
            <a:ext cx="1588"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43" name="Freeform 191"/>
          <p:cNvSpPr>
            <a:spLocks/>
          </p:cNvSpPr>
          <p:nvPr/>
        </p:nvSpPr>
        <p:spPr bwMode="auto">
          <a:xfrm>
            <a:off x="3978276" y="4513264"/>
            <a:ext cx="15875" cy="14287"/>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44" name="Line 192"/>
          <p:cNvSpPr>
            <a:spLocks noChangeShapeType="1"/>
          </p:cNvSpPr>
          <p:nvPr/>
        </p:nvSpPr>
        <p:spPr bwMode="auto">
          <a:xfrm>
            <a:off x="3984626" y="4516438"/>
            <a:ext cx="476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45" name="Freeform 193"/>
          <p:cNvSpPr>
            <a:spLocks/>
          </p:cNvSpPr>
          <p:nvPr/>
        </p:nvSpPr>
        <p:spPr bwMode="auto">
          <a:xfrm>
            <a:off x="3978276" y="4510088"/>
            <a:ext cx="15875"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46" name="Line 194"/>
          <p:cNvSpPr>
            <a:spLocks noChangeShapeType="1"/>
          </p:cNvSpPr>
          <p:nvPr/>
        </p:nvSpPr>
        <p:spPr bwMode="auto">
          <a:xfrm>
            <a:off x="4013201" y="4503739"/>
            <a:ext cx="4763"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47" name="Line 195"/>
          <p:cNvSpPr>
            <a:spLocks noChangeShapeType="1"/>
          </p:cNvSpPr>
          <p:nvPr/>
        </p:nvSpPr>
        <p:spPr bwMode="auto">
          <a:xfrm flipV="1">
            <a:off x="4017963" y="4498976"/>
            <a:ext cx="0" cy="476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48" name="Freeform 196"/>
          <p:cNvSpPr>
            <a:spLocks/>
          </p:cNvSpPr>
          <p:nvPr/>
        </p:nvSpPr>
        <p:spPr bwMode="auto">
          <a:xfrm>
            <a:off x="4008439" y="4498975"/>
            <a:ext cx="14287"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49" name="Line 197"/>
          <p:cNvSpPr>
            <a:spLocks noChangeShapeType="1"/>
          </p:cNvSpPr>
          <p:nvPr/>
        </p:nvSpPr>
        <p:spPr bwMode="auto">
          <a:xfrm>
            <a:off x="4017964" y="4498975"/>
            <a:ext cx="952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50" name="Freeform 198"/>
          <p:cNvSpPr>
            <a:spLocks/>
          </p:cNvSpPr>
          <p:nvPr/>
        </p:nvSpPr>
        <p:spPr bwMode="auto">
          <a:xfrm>
            <a:off x="4008439" y="4492625"/>
            <a:ext cx="14287" cy="14288"/>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51" name="Line 199"/>
          <p:cNvSpPr>
            <a:spLocks noChangeShapeType="1"/>
          </p:cNvSpPr>
          <p:nvPr/>
        </p:nvSpPr>
        <p:spPr bwMode="auto">
          <a:xfrm flipV="1">
            <a:off x="4027489" y="4494213"/>
            <a:ext cx="1587"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52" name="Freeform 200"/>
          <p:cNvSpPr>
            <a:spLocks/>
          </p:cNvSpPr>
          <p:nvPr/>
        </p:nvSpPr>
        <p:spPr bwMode="auto">
          <a:xfrm>
            <a:off x="4019551" y="4492625"/>
            <a:ext cx="15875"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53" name="Line 201"/>
          <p:cNvSpPr>
            <a:spLocks noChangeShapeType="1"/>
          </p:cNvSpPr>
          <p:nvPr/>
        </p:nvSpPr>
        <p:spPr bwMode="auto">
          <a:xfrm>
            <a:off x="4027489" y="4494214"/>
            <a:ext cx="793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54" name="Freeform 202"/>
          <p:cNvSpPr>
            <a:spLocks/>
          </p:cNvSpPr>
          <p:nvPr/>
        </p:nvSpPr>
        <p:spPr bwMode="auto">
          <a:xfrm>
            <a:off x="4019551" y="4487864"/>
            <a:ext cx="15875" cy="15875"/>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55" name="Line 203"/>
          <p:cNvSpPr>
            <a:spLocks noChangeShapeType="1"/>
          </p:cNvSpPr>
          <p:nvPr/>
        </p:nvSpPr>
        <p:spPr bwMode="auto">
          <a:xfrm flipV="1">
            <a:off x="4035425" y="4492625"/>
            <a:ext cx="1588" cy="1588"/>
          </a:xfrm>
          <a:prstGeom prst="line">
            <a:avLst/>
          </a:prstGeom>
          <a:noFill/>
          <a:ln w="17463">
            <a:solidFill>
              <a:schemeClr val="bg1"/>
            </a:solidFill>
            <a:round/>
            <a:headEnd/>
            <a:tailEnd/>
          </a:ln>
        </p:spPr>
        <p:txBody>
          <a:bodyPr/>
          <a:lstStyle/>
          <a:p>
            <a:pPr>
              <a:defRPr/>
            </a:pPr>
            <a:endParaRPr lang="en-US">
              <a:latin typeface="Arial" charset="0"/>
            </a:endParaRPr>
          </a:p>
        </p:txBody>
      </p:sp>
      <p:grpSp>
        <p:nvGrpSpPr>
          <p:cNvPr id="35018" name="Group 204"/>
          <p:cNvGrpSpPr>
            <a:grpSpLocks/>
          </p:cNvGrpSpPr>
          <p:nvPr/>
        </p:nvGrpSpPr>
        <p:grpSpPr bwMode="auto">
          <a:xfrm>
            <a:off x="4029075" y="3956050"/>
            <a:ext cx="985838" cy="552450"/>
            <a:chOff x="1454" y="2654"/>
            <a:chExt cx="685" cy="444"/>
          </a:xfrm>
        </p:grpSpPr>
        <p:sp>
          <p:nvSpPr>
            <p:cNvPr id="612557" name="Freeform 205"/>
            <p:cNvSpPr>
              <a:spLocks/>
            </p:cNvSpPr>
            <p:nvPr/>
          </p:nvSpPr>
          <p:spPr bwMode="auto">
            <a:xfrm>
              <a:off x="1454" y="3087"/>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58" name="Line 206"/>
            <p:cNvSpPr>
              <a:spLocks noChangeShapeType="1"/>
            </p:cNvSpPr>
            <p:nvPr/>
          </p:nvSpPr>
          <p:spPr bwMode="auto">
            <a:xfrm>
              <a:off x="1469" y="3072"/>
              <a:ext cx="2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59" name="Line 207"/>
            <p:cNvSpPr>
              <a:spLocks noChangeShapeType="1"/>
            </p:cNvSpPr>
            <p:nvPr/>
          </p:nvSpPr>
          <p:spPr bwMode="auto">
            <a:xfrm flipV="1">
              <a:off x="1492" y="3070"/>
              <a:ext cx="0"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60" name="Freeform 208"/>
            <p:cNvSpPr>
              <a:spLocks/>
            </p:cNvSpPr>
            <p:nvPr/>
          </p:nvSpPr>
          <p:spPr bwMode="auto">
            <a:xfrm>
              <a:off x="1486" y="3067"/>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61" name="Line 209"/>
            <p:cNvSpPr>
              <a:spLocks noChangeShapeType="1"/>
            </p:cNvSpPr>
            <p:nvPr/>
          </p:nvSpPr>
          <p:spPr bwMode="auto">
            <a:xfrm>
              <a:off x="1499" y="3053"/>
              <a:ext cx="1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62" name="Freeform 210"/>
            <p:cNvSpPr>
              <a:spLocks/>
            </p:cNvSpPr>
            <p:nvPr/>
          </p:nvSpPr>
          <p:spPr bwMode="auto">
            <a:xfrm>
              <a:off x="1494" y="3048"/>
              <a:ext cx="11" cy="10"/>
            </a:xfrm>
            <a:custGeom>
              <a:avLst/>
              <a:gdLst/>
              <a:ahLst/>
              <a:cxnLst>
                <a:cxn ang="0">
                  <a:pos x="0" y="5"/>
                </a:cxn>
                <a:cxn ang="0">
                  <a:pos x="5" y="0"/>
                </a:cxn>
                <a:cxn ang="0">
                  <a:pos x="11" y="5"/>
                </a:cxn>
                <a:cxn ang="0">
                  <a:pos x="5" y="12"/>
                </a:cxn>
                <a:cxn ang="0">
                  <a:pos x="0" y="5"/>
                </a:cxn>
              </a:cxnLst>
              <a:rect l="0" t="0" r="r" b="b"/>
              <a:pathLst>
                <a:path w="11" h="12">
                  <a:moveTo>
                    <a:pt x="0" y="5"/>
                  </a:moveTo>
                  <a:lnTo>
                    <a:pt x="5" y="0"/>
                  </a:lnTo>
                  <a:lnTo>
                    <a:pt x="11"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63" name="Line 211"/>
            <p:cNvSpPr>
              <a:spLocks noChangeShapeType="1"/>
            </p:cNvSpPr>
            <p:nvPr/>
          </p:nvSpPr>
          <p:spPr bwMode="auto">
            <a:xfrm flipV="1">
              <a:off x="1510" y="3048"/>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64" name="Freeform 212"/>
            <p:cNvSpPr>
              <a:spLocks/>
            </p:cNvSpPr>
            <p:nvPr/>
          </p:nvSpPr>
          <p:spPr bwMode="auto">
            <a:xfrm>
              <a:off x="1505" y="3048"/>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65" name="Line 213"/>
            <p:cNvSpPr>
              <a:spLocks noChangeShapeType="1"/>
            </p:cNvSpPr>
            <p:nvPr/>
          </p:nvSpPr>
          <p:spPr bwMode="auto">
            <a:xfrm>
              <a:off x="1510" y="3048"/>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66" name="Freeform 214"/>
            <p:cNvSpPr>
              <a:spLocks/>
            </p:cNvSpPr>
            <p:nvPr/>
          </p:nvSpPr>
          <p:spPr bwMode="auto">
            <a:xfrm>
              <a:off x="1505" y="3043"/>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67" name="Line 215"/>
            <p:cNvSpPr>
              <a:spLocks noChangeShapeType="1"/>
            </p:cNvSpPr>
            <p:nvPr/>
          </p:nvSpPr>
          <p:spPr bwMode="auto">
            <a:xfrm flipV="1">
              <a:off x="1518" y="3047"/>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68" name="Freeform 216"/>
            <p:cNvSpPr>
              <a:spLocks/>
            </p:cNvSpPr>
            <p:nvPr/>
          </p:nvSpPr>
          <p:spPr bwMode="auto">
            <a:xfrm>
              <a:off x="1512" y="3043"/>
              <a:ext cx="11" cy="11"/>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69" name="Line 217"/>
            <p:cNvSpPr>
              <a:spLocks noChangeShapeType="1"/>
            </p:cNvSpPr>
            <p:nvPr/>
          </p:nvSpPr>
          <p:spPr bwMode="auto">
            <a:xfrm flipV="1">
              <a:off x="1531" y="303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70" name="Line 218"/>
            <p:cNvSpPr>
              <a:spLocks noChangeShapeType="1"/>
            </p:cNvSpPr>
            <p:nvPr/>
          </p:nvSpPr>
          <p:spPr bwMode="auto">
            <a:xfrm>
              <a:off x="1531" y="3032"/>
              <a:ext cx="1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71" name="Freeform 219"/>
            <p:cNvSpPr>
              <a:spLocks/>
            </p:cNvSpPr>
            <p:nvPr/>
          </p:nvSpPr>
          <p:spPr bwMode="auto">
            <a:xfrm>
              <a:off x="1526" y="3027"/>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72" name="Line 220"/>
            <p:cNvSpPr>
              <a:spLocks noChangeShapeType="1"/>
            </p:cNvSpPr>
            <p:nvPr/>
          </p:nvSpPr>
          <p:spPr bwMode="auto">
            <a:xfrm flipV="1">
              <a:off x="1544" y="3028"/>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73" name="Freeform 221"/>
            <p:cNvSpPr>
              <a:spLocks/>
            </p:cNvSpPr>
            <p:nvPr/>
          </p:nvSpPr>
          <p:spPr bwMode="auto">
            <a:xfrm>
              <a:off x="1540" y="3027"/>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74" name="Line 222"/>
            <p:cNvSpPr>
              <a:spLocks noChangeShapeType="1"/>
            </p:cNvSpPr>
            <p:nvPr/>
          </p:nvSpPr>
          <p:spPr bwMode="auto">
            <a:xfrm>
              <a:off x="1544" y="3028"/>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75" name="Freeform 223"/>
            <p:cNvSpPr>
              <a:spLocks/>
            </p:cNvSpPr>
            <p:nvPr/>
          </p:nvSpPr>
          <p:spPr bwMode="auto">
            <a:xfrm>
              <a:off x="1540" y="3023"/>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76" name="Line 224"/>
            <p:cNvSpPr>
              <a:spLocks noChangeShapeType="1"/>
            </p:cNvSpPr>
            <p:nvPr/>
          </p:nvSpPr>
          <p:spPr bwMode="auto">
            <a:xfrm>
              <a:off x="1570" y="3023"/>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77" name="Line 225"/>
            <p:cNvSpPr>
              <a:spLocks noChangeShapeType="1"/>
            </p:cNvSpPr>
            <p:nvPr/>
          </p:nvSpPr>
          <p:spPr bwMode="auto">
            <a:xfrm flipV="1">
              <a:off x="1574" y="301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78" name="Freeform 226"/>
            <p:cNvSpPr>
              <a:spLocks/>
            </p:cNvSpPr>
            <p:nvPr/>
          </p:nvSpPr>
          <p:spPr bwMode="auto">
            <a:xfrm>
              <a:off x="1569" y="3018"/>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79" name="Line 227"/>
            <p:cNvSpPr>
              <a:spLocks noChangeShapeType="1"/>
            </p:cNvSpPr>
            <p:nvPr/>
          </p:nvSpPr>
          <p:spPr bwMode="auto">
            <a:xfrm>
              <a:off x="1574" y="3019"/>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80" name="Freeform 228"/>
            <p:cNvSpPr>
              <a:spLocks/>
            </p:cNvSpPr>
            <p:nvPr/>
          </p:nvSpPr>
          <p:spPr bwMode="auto">
            <a:xfrm>
              <a:off x="1569" y="3014"/>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81" name="Line 229"/>
            <p:cNvSpPr>
              <a:spLocks noChangeShapeType="1"/>
            </p:cNvSpPr>
            <p:nvPr/>
          </p:nvSpPr>
          <p:spPr bwMode="auto">
            <a:xfrm flipV="1">
              <a:off x="1578" y="3015"/>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82" name="Freeform 230"/>
            <p:cNvSpPr>
              <a:spLocks/>
            </p:cNvSpPr>
            <p:nvPr/>
          </p:nvSpPr>
          <p:spPr bwMode="auto">
            <a:xfrm>
              <a:off x="1572" y="3014"/>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83" name="Line 231"/>
            <p:cNvSpPr>
              <a:spLocks noChangeShapeType="1"/>
            </p:cNvSpPr>
            <p:nvPr/>
          </p:nvSpPr>
          <p:spPr bwMode="auto">
            <a:xfrm>
              <a:off x="1578" y="3015"/>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84" name="Freeform 232"/>
            <p:cNvSpPr>
              <a:spLocks/>
            </p:cNvSpPr>
            <p:nvPr/>
          </p:nvSpPr>
          <p:spPr bwMode="auto">
            <a:xfrm>
              <a:off x="1572" y="3010"/>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85" name="Line 233"/>
            <p:cNvSpPr>
              <a:spLocks noChangeShapeType="1"/>
            </p:cNvSpPr>
            <p:nvPr/>
          </p:nvSpPr>
          <p:spPr bwMode="auto">
            <a:xfrm flipV="1">
              <a:off x="1579" y="3010"/>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86" name="Freeform 234"/>
            <p:cNvSpPr>
              <a:spLocks/>
            </p:cNvSpPr>
            <p:nvPr/>
          </p:nvSpPr>
          <p:spPr bwMode="auto">
            <a:xfrm>
              <a:off x="1574" y="3010"/>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87" name="Line 235"/>
            <p:cNvSpPr>
              <a:spLocks noChangeShapeType="1"/>
            </p:cNvSpPr>
            <p:nvPr/>
          </p:nvSpPr>
          <p:spPr bwMode="auto">
            <a:xfrm>
              <a:off x="1579" y="3010"/>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88" name="Freeform 236"/>
            <p:cNvSpPr>
              <a:spLocks/>
            </p:cNvSpPr>
            <p:nvPr/>
          </p:nvSpPr>
          <p:spPr bwMode="auto">
            <a:xfrm>
              <a:off x="1574" y="3005"/>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89" name="Line 237"/>
            <p:cNvSpPr>
              <a:spLocks noChangeShapeType="1"/>
            </p:cNvSpPr>
            <p:nvPr/>
          </p:nvSpPr>
          <p:spPr bwMode="auto">
            <a:xfrm>
              <a:off x="1596" y="2998"/>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90" name="Line 238"/>
            <p:cNvSpPr>
              <a:spLocks noChangeShapeType="1"/>
            </p:cNvSpPr>
            <p:nvPr/>
          </p:nvSpPr>
          <p:spPr bwMode="auto">
            <a:xfrm flipV="1">
              <a:off x="1601" y="2993"/>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91" name="Freeform 239"/>
            <p:cNvSpPr>
              <a:spLocks/>
            </p:cNvSpPr>
            <p:nvPr/>
          </p:nvSpPr>
          <p:spPr bwMode="auto">
            <a:xfrm>
              <a:off x="1596" y="2992"/>
              <a:ext cx="10" cy="11"/>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92" name="Line 240"/>
            <p:cNvSpPr>
              <a:spLocks noChangeShapeType="1"/>
            </p:cNvSpPr>
            <p:nvPr/>
          </p:nvSpPr>
          <p:spPr bwMode="auto">
            <a:xfrm>
              <a:off x="1601" y="2993"/>
              <a:ext cx="9"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93" name="Freeform 241"/>
            <p:cNvSpPr>
              <a:spLocks/>
            </p:cNvSpPr>
            <p:nvPr/>
          </p:nvSpPr>
          <p:spPr bwMode="auto">
            <a:xfrm>
              <a:off x="1596" y="299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94" name="Line 242"/>
            <p:cNvSpPr>
              <a:spLocks noChangeShapeType="1"/>
            </p:cNvSpPr>
            <p:nvPr/>
          </p:nvSpPr>
          <p:spPr bwMode="auto">
            <a:xfrm flipV="1">
              <a:off x="1608" y="2984"/>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95" name="Freeform 243"/>
            <p:cNvSpPr>
              <a:spLocks/>
            </p:cNvSpPr>
            <p:nvPr/>
          </p:nvSpPr>
          <p:spPr bwMode="auto">
            <a:xfrm>
              <a:off x="1603" y="2990"/>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96" name="Line 244"/>
            <p:cNvSpPr>
              <a:spLocks noChangeShapeType="1"/>
            </p:cNvSpPr>
            <p:nvPr/>
          </p:nvSpPr>
          <p:spPr bwMode="auto">
            <a:xfrm>
              <a:off x="1625" y="2976"/>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97" name="Line 245"/>
            <p:cNvSpPr>
              <a:spLocks noChangeShapeType="1"/>
            </p:cNvSpPr>
            <p:nvPr/>
          </p:nvSpPr>
          <p:spPr bwMode="auto">
            <a:xfrm flipV="1">
              <a:off x="1627" y="297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98" name="Freeform 246"/>
            <p:cNvSpPr>
              <a:spLocks/>
            </p:cNvSpPr>
            <p:nvPr/>
          </p:nvSpPr>
          <p:spPr bwMode="auto">
            <a:xfrm>
              <a:off x="1622" y="2970"/>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99" name="Line 247"/>
            <p:cNvSpPr>
              <a:spLocks noChangeShapeType="1"/>
            </p:cNvSpPr>
            <p:nvPr/>
          </p:nvSpPr>
          <p:spPr bwMode="auto">
            <a:xfrm>
              <a:off x="1627" y="2972"/>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00" name="Freeform 248"/>
            <p:cNvSpPr>
              <a:spLocks/>
            </p:cNvSpPr>
            <p:nvPr/>
          </p:nvSpPr>
          <p:spPr bwMode="auto">
            <a:xfrm>
              <a:off x="1622" y="2967"/>
              <a:ext cx="10" cy="14"/>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01" name="Line 249"/>
            <p:cNvSpPr>
              <a:spLocks noChangeShapeType="1"/>
            </p:cNvSpPr>
            <p:nvPr/>
          </p:nvSpPr>
          <p:spPr bwMode="auto">
            <a:xfrm flipV="1">
              <a:off x="1635" y="296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02" name="Freeform 250"/>
            <p:cNvSpPr>
              <a:spLocks/>
            </p:cNvSpPr>
            <p:nvPr/>
          </p:nvSpPr>
          <p:spPr bwMode="auto">
            <a:xfrm>
              <a:off x="1630" y="2967"/>
              <a:ext cx="10" cy="14"/>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03" name="Line 251"/>
            <p:cNvSpPr>
              <a:spLocks noChangeShapeType="1"/>
            </p:cNvSpPr>
            <p:nvPr/>
          </p:nvSpPr>
          <p:spPr bwMode="auto">
            <a:xfrm>
              <a:off x="1635" y="2968"/>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04" name="Freeform 252"/>
            <p:cNvSpPr>
              <a:spLocks/>
            </p:cNvSpPr>
            <p:nvPr/>
          </p:nvSpPr>
          <p:spPr bwMode="auto">
            <a:xfrm>
              <a:off x="1630" y="2963"/>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05" name="Line 253"/>
            <p:cNvSpPr>
              <a:spLocks noChangeShapeType="1"/>
            </p:cNvSpPr>
            <p:nvPr/>
          </p:nvSpPr>
          <p:spPr bwMode="auto">
            <a:xfrm flipV="1">
              <a:off x="1665" y="2960"/>
              <a:ext cx="1" cy="6"/>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06" name="Line 254"/>
            <p:cNvSpPr>
              <a:spLocks noChangeShapeType="1"/>
            </p:cNvSpPr>
            <p:nvPr/>
          </p:nvSpPr>
          <p:spPr bwMode="auto">
            <a:xfrm>
              <a:off x="1665" y="2960"/>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07" name="Freeform 255"/>
            <p:cNvSpPr>
              <a:spLocks/>
            </p:cNvSpPr>
            <p:nvPr/>
          </p:nvSpPr>
          <p:spPr bwMode="auto">
            <a:xfrm>
              <a:off x="1660" y="2954"/>
              <a:ext cx="10" cy="13"/>
            </a:xfrm>
            <a:custGeom>
              <a:avLst/>
              <a:gdLst/>
              <a:ahLst/>
              <a:cxnLst>
                <a:cxn ang="0">
                  <a:pos x="0" y="6"/>
                </a:cxn>
                <a:cxn ang="0">
                  <a:pos x="5" y="0"/>
                </a:cxn>
                <a:cxn ang="0">
                  <a:pos x="10" y="6"/>
                </a:cxn>
                <a:cxn ang="0">
                  <a:pos x="5" y="12"/>
                </a:cxn>
                <a:cxn ang="0">
                  <a:pos x="0" y="6"/>
                </a:cxn>
              </a:cxnLst>
              <a:rect l="0" t="0" r="r" b="b"/>
              <a:pathLst>
                <a:path w="10" h="12">
                  <a:moveTo>
                    <a:pt x="0" y="6"/>
                  </a:moveTo>
                  <a:lnTo>
                    <a:pt x="5" y="0"/>
                  </a:lnTo>
                  <a:lnTo>
                    <a:pt x="10"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08" name="Line 256"/>
            <p:cNvSpPr>
              <a:spLocks noChangeShapeType="1"/>
            </p:cNvSpPr>
            <p:nvPr/>
          </p:nvSpPr>
          <p:spPr bwMode="auto">
            <a:xfrm flipV="1">
              <a:off x="1668" y="295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09" name="Freeform 257"/>
            <p:cNvSpPr>
              <a:spLocks/>
            </p:cNvSpPr>
            <p:nvPr/>
          </p:nvSpPr>
          <p:spPr bwMode="auto">
            <a:xfrm>
              <a:off x="1662" y="2954"/>
              <a:ext cx="11" cy="13"/>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10" name="Line 258"/>
            <p:cNvSpPr>
              <a:spLocks noChangeShapeType="1"/>
            </p:cNvSpPr>
            <p:nvPr/>
          </p:nvSpPr>
          <p:spPr bwMode="auto">
            <a:xfrm>
              <a:off x="1668" y="2956"/>
              <a:ext cx="6"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11" name="Freeform 259"/>
            <p:cNvSpPr>
              <a:spLocks/>
            </p:cNvSpPr>
            <p:nvPr/>
          </p:nvSpPr>
          <p:spPr bwMode="auto">
            <a:xfrm>
              <a:off x="1662" y="2951"/>
              <a:ext cx="11"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12" name="Line 260"/>
            <p:cNvSpPr>
              <a:spLocks noChangeShapeType="1"/>
            </p:cNvSpPr>
            <p:nvPr/>
          </p:nvSpPr>
          <p:spPr bwMode="auto">
            <a:xfrm flipV="1">
              <a:off x="1674" y="2951"/>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13" name="Freeform 261"/>
            <p:cNvSpPr>
              <a:spLocks/>
            </p:cNvSpPr>
            <p:nvPr/>
          </p:nvSpPr>
          <p:spPr bwMode="auto">
            <a:xfrm>
              <a:off x="1668" y="2951"/>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14" name="Line 262"/>
            <p:cNvSpPr>
              <a:spLocks noChangeShapeType="1"/>
            </p:cNvSpPr>
            <p:nvPr/>
          </p:nvSpPr>
          <p:spPr bwMode="auto">
            <a:xfrm>
              <a:off x="1674" y="2951"/>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15" name="Freeform 263"/>
            <p:cNvSpPr>
              <a:spLocks/>
            </p:cNvSpPr>
            <p:nvPr/>
          </p:nvSpPr>
          <p:spPr bwMode="auto">
            <a:xfrm>
              <a:off x="1668" y="2946"/>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16" name="Line 264"/>
            <p:cNvSpPr>
              <a:spLocks noChangeShapeType="1"/>
            </p:cNvSpPr>
            <p:nvPr/>
          </p:nvSpPr>
          <p:spPr bwMode="auto">
            <a:xfrm flipV="1">
              <a:off x="1692" y="293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17" name="Line 265"/>
            <p:cNvSpPr>
              <a:spLocks noChangeShapeType="1"/>
            </p:cNvSpPr>
            <p:nvPr/>
          </p:nvSpPr>
          <p:spPr bwMode="auto">
            <a:xfrm>
              <a:off x="1692" y="2939"/>
              <a:ext cx="1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18" name="Freeform 266"/>
            <p:cNvSpPr>
              <a:spLocks/>
            </p:cNvSpPr>
            <p:nvPr/>
          </p:nvSpPr>
          <p:spPr bwMode="auto">
            <a:xfrm>
              <a:off x="1687" y="293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19" name="Line 267"/>
            <p:cNvSpPr>
              <a:spLocks noChangeShapeType="1"/>
            </p:cNvSpPr>
            <p:nvPr/>
          </p:nvSpPr>
          <p:spPr bwMode="auto">
            <a:xfrm flipV="1">
              <a:off x="1707" y="2933"/>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20" name="Freeform 268"/>
            <p:cNvSpPr>
              <a:spLocks/>
            </p:cNvSpPr>
            <p:nvPr/>
          </p:nvSpPr>
          <p:spPr bwMode="auto">
            <a:xfrm>
              <a:off x="1702" y="2933"/>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21" name="Line 269"/>
            <p:cNvSpPr>
              <a:spLocks noChangeShapeType="1"/>
            </p:cNvSpPr>
            <p:nvPr/>
          </p:nvSpPr>
          <p:spPr bwMode="auto">
            <a:xfrm>
              <a:off x="1707" y="2933"/>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22" name="Freeform 270"/>
            <p:cNvSpPr>
              <a:spLocks/>
            </p:cNvSpPr>
            <p:nvPr/>
          </p:nvSpPr>
          <p:spPr bwMode="auto">
            <a:xfrm>
              <a:off x="1702" y="2930"/>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23" name="Line 271"/>
            <p:cNvSpPr>
              <a:spLocks noChangeShapeType="1"/>
            </p:cNvSpPr>
            <p:nvPr/>
          </p:nvSpPr>
          <p:spPr bwMode="auto">
            <a:xfrm flipV="1">
              <a:off x="1721" y="2918"/>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24" name="Line 272"/>
            <p:cNvSpPr>
              <a:spLocks noChangeShapeType="1"/>
            </p:cNvSpPr>
            <p:nvPr/>
          </p:nvSpPr>
          <p:spPr bwMode="auto">
            <a:xfrm>
              <a:off x="1721" y="2918"/>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25" name="Freeform 273"/>
            <p:cNvSpPr>
              <a:spLocks/>
            </p:cNvSpPr>
            <p:nvPr/>
          </p:nvSpPr>
          <p:spPr bwMode="auto">
            <a:xfrm>
              <a:off x="1717" y="2913"/>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26" name="Line 274"/>
            <p:cNvSpPr>
              <a:spLocks noChangeShapeType="1"/>
            </p:cNvSpPr>
            <p:nvPr/>
          </p:nvSpPr>
          <p:spPr bwMode="auto">
            <a:xfrm flipV="1">
              <a:off x="1726" y="2913"/>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27" name="Freeform 275"/>
            <p:cNvSpPr>
              <a:spLocks/>
            </p:cNvSpPr>
            <p:nvPr/>
          </p:nvSpPr>
          <p:spPr bwMode="auto">
            <a:xfrm>
              <a:off x="1721" y="2913"/>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28" name="Line 276"/>
            <p:cNvSpPr>
              <a:spLocks noChangeShapeType="1"/>
            </p:cNvSpPr>
            <p:nvPr/>
          </p:nvSpPr>
          <p:spPr bwMode="auto">
            <a:xfrm>
              <a:off x="1726" y="2913"/>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29" name="Freeform 277"/>
            <p:cNvSpPr>
              <a:spLocks/>
            </p:cNvSpPr>
            <p:nvPr/>
          </p:nvSpPr>
          <p:spPr bwMode="auto">
            <a:xfrm>
              <a:off x="1721" y="2908"/>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30" name="Line 278"/>
            <p:cNvSpPr>
              <a:spLocks noChangeShapeType="1"/>
            </p:cNvSpPr>
            <p:nvPr/>
          </p:nvSpPr>
          <p:spPr bwMode="auto">
            <a:xfrm flipV="1">
              <a:off x="1731" y="290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31" name="Freeform 279"/>
            <p:cNvSpPr>
              <a:spLocks/>
            </p:cNvSpPr>
            <p:nvPr/>
          </p:nvSpPr>
          <p:spPr bwMode="auto">
            <a:xfrm>
              <a:off x="1726" y="2908"/>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32" name="Line 280"/>
            <p:cNvSpPr>
              <a:spLocks noChangeShapeType="1"/>
            </p:cNvSpPr>
            <p:nvPr/>
          </p:nvSpPr>
          <p:spPr bwMode="auto">
            <a:xfrm>
              <a:off x="1731" y="2909"/>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33" name="Freeform 281"/>
            <p:cNvSpPr>
              <a:spLocks/>
            </p:cNvSpPr>
            <p:nvPr/>
          </p:nvSpPr>
          <p:spPr bwMode="auto">
            <a:xfrm>
              <a:off x="1726" y="2904"/>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34" name="Line 282"/>
            <p:cNvSpPr>
              <a:spLocks noChangeShapeType="1"/>
            </p:cNvSpPr>
            <p:nvPr/>
          </p:nvSpPr>
          <p:spPr bwMode="auto">
            <a:xfrm flipV="1">
              <a:off x="1732" y="2907"/>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35" name="Freeform 283"/>
            <p:cNvSpPr>
              <a:spLocks/>
            </p:cNvSpPr>
            <p:nvPr/>
          </p:nvSpPr>
          <p:spPr bwMode="auto">
            <a:xfrm>
              <a:off x="1726" y="2904"/>
              <a:ext cx="11" cy="11"/>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36" name="Line 284"/>
            <p:cNvSpPr>
              <a:spLocks noChangeShapeType="1"/>
            </p:cNvSpPr>
            <p:nvPr/>
          </p:nvSpPr>
          <p:spPr bwMode="auto">
            <a:xfrm>
              <a:off x="1751" y="2900"/>
              <a:ext cx="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37" name="Line 285"/>
            <p:cNvSpPr>
              <a:spLocks noChangeShapeType="1"/>
            </p:cNvSpPr>
            <p:nvPr/>
          </p:nvSpPr>
          <p:spPr bwMode="auto">
            <a:xfrm flipV="1">
              <a:off x="1760" y="2896"/>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38" name="Freeform 286"/>
            <p:cNvSpPr>
              <a:spLocks/>
            </p:cNvSpPr>
            <p:nvPr/>
          </p:nvSpPr>
          <p:spPr bwMode="auto">
            <a:xfrm>
              <a:off x="1754" y="2895"/>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39" name="Line 287"/>
            <p:cNvSpPr>
              <a:spLocks noChangeShapeType="1"/>
            </p:cNvSpPr>
            <p:nvPr/>
          </p:nvSpPr>
          <p:spPr bwMode="auto">
            <a:xfrm>
              <a:off x="1760" y="2896"/>
              <a:ext cx="4"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40" name="Freeform 288"/>
            <p:cNvSpPr>
              <a:spLocks/>
            </p:cNvSpPr>
            <p:nvPr/>
          </p:nvSpPr>
          <p:spPr bwMode="auto">
            <a:xfrm>
              <a:off x="1754" y="2891"/>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41" name="Line 289"/>
            <p:cNvSpPr>
              <a:spLocks noChangeShapeType="1"/>
            </p:cNvSpPr>
            <p:nvPr/>
          </p:nvSpPr>
          <p:spPr bwMode="auto">
            <a:xfrm flipV="1">
              <a:off x="1764" y="289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42" name="Freeform 290"/>
            <p:cNvSpPr>
              <a:spLocks/>
            </p:cNvSpPr>
            <p:nvPr/>
          </p:nvSpPr>
          <p:spPr bwMode="auto">
            <a:xfrm>
              <a:off x="1760" y="2891"/>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43" name="Line 291"/>
            <p:cNvSpPr>
              <a:spLocks noChangeShapeType="1"/>
            </p:cNvSpPr>
            <p:nvPr/>
          </p:nvSpPr>
          <p:spPr bwMode="auto">
            <a:xfrm>
              <a:off x="1764" y="2893"/>
              <a:ext cx="6"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44" name="Freeform 292"/>
            <p:cNvSpPr>
              <a:spLocks/>
            </p:cNvSpPr>
            <p:nvPr/>
          </p:nvSpPr>
          <p:spPr bwMode="auto">
            <a:xfrm>
              <a:off x="1760" y="2887"/>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45" name="Line 293"/>
            <p:cNvSpPr>
              <a:spLocks noChangeShapeType="1"/>
            </p:cNvSpPr>
            <p:nvPr/>
          </p:nvSpPr>
          <p:spPr bwMode="auto">
            <a:xfrm>
              <a:off x="1782" y="2880"/>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46" name="Line 294"/>
            <p:cNvSpPr>
              <a:spLocks noChangeShapeType="1"/>
            </p:cNvSpPr>
            <p:nvPr/>
          </p:nvSpPr>
          <p:spPr bwMode="auto">
            <a:xfrm flipV="1">
              <a:off x="1783" y="2875"/>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47" name="Freeform 295"/>
            <p:cNvSpPr>
              <a:spLocks/>
            </p:cNvSpPr>
            <p:nvPr/>
          </p:nvSpPr>
          <p:spPr bwMode="auto">
            <a:xfrm>
              <a:off x="1778" y="2875"/>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48" name="Line 296"/>
            <p:cNvSpPr>
              <a:spLocks noChangeShapeType="1"/>
            </p:cNvSpPr>
            <p:nvPr/>
          </p:nvSpPr>
          <p:spPr bwMode="auto">
            <a:xfrm>
              <a:off x="1783" y="2875"/>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49" name="Freeform 297"/>
            <p:cNvSpPr>
              <a:spLocks/>
            </p:cNvSpPr>
            <p:nvPr/>
          </p:nvSpPr>
          <p:spPr bwMode="auto">
            <a:xfrm>
              <a:off x="1778" y="2870"/>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50" name="Line 298"/>
            <p:cNvSpPr>
              <a:spLocks noChangeShapeType="1"/>
            </p:cNvSpPr>
            <p:nvPr/>
          </p:nvSpPr>
          <p:spPr bwMode="auto">
            <a:xfrm flipV="1">
              <a:off x="1786" y="2871"/>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51" name="Freeform 299"/>
            <p:cNvSpPr>
              <a:spLocks/>
            </p:cNvSpPr>
            <p:nvPr/>
          </p:nvSpPr>
          <p:spPr bwMode="auto">
            <a:xfrm>
              <a:off x="1781" y="2870"/>
              <a:ext cx="11"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52" name="Line 300"/>
            <p:cNvSpPr>
              <a:spLocks noChangeShapeType="1"/>
            </p:cNvSpPr>
            <p:nvPr/>
          </p:nvSpPr>
          <p:spPr bwMode="auto">
            <a:xfrm>
              <a:off x="1786" y="2871"/>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53" name="Freeform 301"/>
            <p:cNvSpPr>
              <a:spLocks/>
            </p:cNvSpPr>
            <p:nvPr/>
          </p:nvSpPr>
          <p:spPr bwMode="auto">
            <a:xfrm>
              <a:off x="1781" y="2866"/>
              <a:ext cx="11"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54" name="Line 302"/>
            <p:cNvSpPr>
              <a:spLocks noChangeShapeType="1"/>
            </p:cNvSpPr>
            <p:nvPr/>
          </p:nvSpPr>
          <p:spPr bwMode="auto">
            <a:xfrm>
              <a:off x="1811" y="2858"/>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55" name="Line 303"/>
            <p:cNvSpPr>
              <a:spLocks noChangeShapeType="1"/>
            </p:cNvSpPr>
            <p:nvPr/>
          </p:nvSpPr>
          <p:spPr bwMode="auto">
            <a:xfrm flipV="1">
              <a:off x="1812" y="2854"/>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56" name="Freeform 304"/>
            <p:cNvSpPr>
              <a:spLocks/>
            </p:cNvSpPr>
            <p:nvPr/>
          </p:nvSpPr>
          <p:spPr bwMode="auto">
            <a:xfrm>
              <a:off x="1807" y="2853"/>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57" name="Line 305"/>
            <p:cNvSpPr>
              <a:spLocks noChangeShapeType="1"/>
            </p:cNvSpPr>
            <p:nvPr/>
          </p:nvSpPr>
          <p:spPr bwMode="auto">
            <a:xfrm>
              <a:off x="1812" y="2854"/>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58" name="Freeform 306"/>
            <p:cNvSpPr>
              <a:spLocks/>
            </p:cNvSpPr>
            <p:nvPr/>
          </p:nvSpPr>
          <p:spPr bwMode="auto">
            <a:xfrm>
              <a:off x="1807" y="2849"/>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59" name="Line 307"/>
            <p:cNvSpPr>
              <a:spLocks noChangeShapeType="1"/>
            </p:cNvSpPr>
            <p:nvPr/>
          </p:nvSpPr>
          <p:spPr bwMode="auto">
            <a:xfrm flipV="1">
              <a:off x="1817" y="284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60" name="Freeform 308"/>
            <p:cNvSpPr>
              <a:spLocks/>
            </p:cNvSpPr>
            <p:nvPr/>
          </p:nvSpPr>
          <p:spPr bwMode="auto">
            <a:xfrm>
              <a:off x="1812" y="2849"/>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61" name="Line 309"/>
            <p:cNvSpPr>
              <a:spLocks noChangeShapeType="1"/>
            </p:cNvSpPr>
            <p:nvPr/>
          </p:nvSpPr>
          <p:spPr bwMode="auto">
            <a:xfrm>
              <a:off x="1817" y="2849"/>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62" name="Freeform 310"/>
            <p:cNvSpPr>
              <a:spLocks/>
            </p:cNvSpPr>
            <p:nvPr/>
          </p:nvSpPr>
          <p:spPr bwMode="auto">
            <a:xfrm>
              <a:off x="1812" y="2844"/>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63" name="Line 311"/>
            <p:cNvSpPr>
              <a:spLocks noChangeShapeType="1"/>
            </p:cNvSpPr>
            <p:nvPr/>
          </p:nvSpPr>
          <p:spPr bwMode="auto">
            <a:xfrm flipV="1">
              <a:off x="1822" y="2845"/>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64" name="Freeform 312"/>
            <p:cNvSpPr>
              <a:spLocks/>
            </p:cNvSpPr>
            <p:nvPr/>
          </p:nvSpPr>
          <p:spPr bwMode="auto">
            <a:xfrm>
              <a:off x="1817" y="2844"/>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65" name="Line 313"/>
            <p:cNvSpPr>
              <a:spLocks noChangeShapeType="1"/>
            </p:cNvSpPr>
            <p:nvPr/>
          </p:nvSpPr>
          <p:spPr bwMode="auto">
            <a:xfrm>
              <a:off x="1822" y="2845"/>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66" name="Line 314"/>
            <p:cNvSpPr>
              <a:spLocks noChangeShapeType="1"/>
            </p:cNvSpPr>
            <p:nvPr/>
          </p:nvSpPr>
          <p:spPr bwMode="auto">
            <a:xfrm>
              <a:off x="1849" y="2845"/>
              <a:ext cx="1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67" name="Freeform 315"/>
            <p:cNvSpPr>
              <a:spLocks/>
            </p:cNvSpPr>
            <p:nvPr/>
          </p:nvSpPr>
          <p:spPr bwMode="auto">
            <a:xfrm>
              <a:off x="1817" y="2842"/>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68" name="Line 316"/>
            <p:cNvSpPr>
              <a:spLocks noChangeShapeType="1"/>
            </p:cNvSpPr>
            <p:nvPr/>
          </p:nvSpPr>
          <p:spPr bwMode="auto">
            <a:xfrm flipV="1">
              <a:off x="1865" y="2836"/>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69" name="Freeform 317"/>
            <p:cNvSpPr>
              <a:spLocks/>
            </p:cNvSpPr>
            <p:nvPr/>
          </p:nvSpPr>
          <p:spPr bwMode="auto">
            <a:xfrm>
              <a:off x="1860" y="2842"/>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70" name="Line 318"/>
            <p:cNvSpPr>
              <a:spLocks noChangeShapeType="1"/>
            </p:cNvSpPr>
            <p:nvPr/>
          </p:nvSpPr>
          <p:spPr bwMode="auto">
            <a:xfrm>
              <a:off x="1883" y="2829"/>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71" name="Line 319"/>
            <p:cNvSpPr>
              <a:spLocks noChangeShapeType="1"/>
            </p:cNvSpPr>
            <p:nvPr/>
          </p:nvSpPr>
          <p:spPr bwMode="auto">
            <a:xfrm flipV="1">
              <a:off x="1889" y="2824"/>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72" name="Freeform 320"/>
            <p:cNvSpPr>
              <a:spLocks/>
            </p:cNvSpPr>
            <p:nvPr/>
          </p:nvSpPr>
          <p:spPr bwMode="auto">
            <a:xfrm>
              <a:off x="1884" y="2824"/>
              <a:ext cx="11" cy="11"/>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73" name="Line 321"/>
            <p:cNvSpPr>
              <a:spLocks noChangeShapeType="1"/>
            </p:cNvSpPr>
            <p:nvPr/>
          </p:nvSpPr>
          <p:spPr bwMode="auto">
            <a:xfrm>
              <a:off x="1889" y="2824"/>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74" name="Freeform 322"/>
            <p:cNvSpPr>
              <a:spLocks/>
            </p:cNvSpPr>
            <p:nvPr/>
          </p:nvSpPr>
          <p:spPr bwMode="auto">
            <a:xfrm>
              <a:off x="1884" y="2819"/>
              <a:ext cx="11" cy="11"/>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75" name="Line 323"/>
            <p:cNvSpPr>
              <a:spLocks noChangeShapeType="1"/>
            </p:cNvSpPr>
            <p:nvPr/>
          </p:nvSpPr>
          <p:spPr bwMode="auto">
            <a:xfrm flipV="1">
              <a:off x="1897" y="2820"/>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76" name="Freeform 324"/>
            <p:cNvSpPr>
              <a:spLocks/>
            </p:cNvSpPr>
            <p:nvPr/>
          </p:nvSpPr>
          <p:spPr bwMode="auto">
            <a:xfrm>
              <a:off x="1892" y="2819"/>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77" name="Line 325"/>
            <p:cNvSpPr>
              <a:spLocks noChangeShapeType="1"/>
            </p:cNvSpPr>
            <p:nvPr/>
          </p:nvSpPr>
          <p:spPr bwMode="auto">
            <a:xfrm>
              <a:off x="1897" y="2820"/>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78" name="Freeform 326"/>
            <p:cNvSpPr>
              <a:spLocks/>
            </p:cNvSpPr>
            <p:nvPr/>
          </p:nvSpPr>
          <p:spPr bwMode="auto">
            <a:xfrm>
              <a:off x="1892" y="2815"/>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79" name="Line 327"/>
            <p:cNvSpPr>
              <a:spLocks noChangeShapeType="1"/>
            </p:cNvSpPr>
            <p:nvPr/>
          </p:nvSpPr>
          <p:spPr bwMode="auto">
            <a:xfrm>
              <a:off x="1912" y="2808"/>
              <a:ext cx="9"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80" name="Line 328"/>
            <p:cNvSpPr>
              <a:spLocks noChangeShapeType="1"/>
            </p:cNvSpPr>
            <p:nvPr/>
          </p:nvSpPr>
          <p:spPr bwMode="auto">
            <a:xfrm flipV="1">
              <a:off x="1921" y="2799"/>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81" name="Freeform 329"/>
            <p:cNvSpPr>
              <a:spLocks/>
            </p:cNvSpPr>
            <p:nvPr/>
          </p:nvSpPr>
          <p:spPr bwMode="auto">
            <a:xfrm>
              <a:off x="1916" y="2803"/>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82" name="Line 330"/>
            <p:cNvSpPr>
              <a:spLocks noChangeShapeType="1"/>
            </p:cNvSpPr>
            <p:nvPr/>
          </p:nvSpPr>
          <p:spPr bwMode="auto">
            <a:xfrm>
              <a:off x="1921" y="2799"/>
              <a:ext cx="4"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83" name="Freeform 331"/>
            <p:cNvSpPr>
              <a:spLocks/>
            </p:cNvSpPr>
            <p:nvPr/>
          </p:nvSpPr>
          <p:spPr bwMode="auto">
            <a:xfrm>
              <a:off x="1916" y="2794"/>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84" name="Line 332"/>
            <p:cNvSpPr>
              <a:spLocks noChangeShapeType="1"/>
            </p:cNvSpPr>
            <p:nvPr/>
          </p:nvSpPr>
          <p:spPr bwMode="auto">
            <a:xfrm flipV="1">
              <a:off x="1925" y="279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85" name="Freeform 333"/>
            <p:cNvSpPr>
              <a:spLocks/>
            </p:cNvSpPr>
            <p:nvPr/>
          </p:nvSpPr>
          <p:spPr bwMode="auto">
            <a:xfrm>
              <a:off x="1919" y="2794"/>
              <a:ext cx="11"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86" name="Line 334"/>
            <p:cNvSpPr>
              <a:spLocks noChangeShapeType="1"/>
            </p:cNvSpPr>
            <p:nvPr/>
          </p:nvSpPr>
          <p:spPr bwMode="auto">
            <a:xfrm>
              <a:off x="1940" y="2785"/>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87" name="Line 335"/>
            <p:cNvSpPr>
              <a:spLocks noChangeShapeType="1"/>
            </p:cNvSpPr>
            <p:nvPr/>
          </p:nvSpPr>
          <p:spPr bwMode="auto">
            <a:xfrm flipV="1">
              <a:off x="1945" y="278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88" name="Freeform 336"/>
            <p:cNvSpPr>
              <a:spLocks/>
            </p:cNvSpPr>
            <p:nvPr/>
          </p:nvSpPr>
          <p:spPr bwMode="auto">
            <a:xfrm>
              <a:off x="1940" y="2782"/>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89" name="Line 337"/>
            <p:cNvSpPr>
              <a:spLocks noChangeShapeType="1"/>
            </p:cNvSpPr>
            <p:nvPr/>
          </p:nvSpPr>
          <p:spPr bwMode="auto">
            <a:xfrm>
              <a:off x="1945" y="278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90" name="Freeform 338"/>
            <p:cNvSpPr>
              <a:spLocks/>
            </p:cNvSpPr>
            <p:nvPr/>
          </p:nvSpPr>
          <p:spPr bwMode="auto">
            <a:xfrm>
              <a:off x="1940" y="2776"/>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91" name="Line 339"/>
            <p:cNvSpPr>
              <a:spLocks noChangeShapeType="1"/>
            </p:cNvSpPr>
            <p:nvPr/>
          </p:nvSpPr>
          <p:spPr bwMode="auto">
            <a:xfrm flipV="1">
              <a:off x="1946" y="277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92" name="Freeform 340"/>
            <p:cNvSpPr>
              <a:spLocks/>
            </p:cNvSpPr>
            <p:nvPr/>
          </p:nvSpPr>
          <p:spPr bwMode="auto">
            <a:xfrm>
              <a:off x="1940" y="2776"/>
              <a:ext cx="11"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93" name="Line 341"/>
            <p:cNvSpPr>
              <a:spLocks noChangeShapeType="1"/>
            </p:cNvSpPr>
            <p:nvPr/>
          </p:nvSpPr>
          <p:spPr bwMode="auto">
            <a:xfrm>
              <a:off x="1946" y="2776"/>
              <a:ext cx="6"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94" name="Freeform 342"/>
            <p:cNvSpPr>
              <a:spLocks/>
            </p:cNvSpPr>
            <p:nvPr/>
          </p:nvSpPr>
          <p:spPr bwMode="auto">
            <a:xfrm>
              <a:off x="1940" y="2771"/>
              <a:ext cx="11"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95" name="Line 343"/>
            <p:cNvSpPr>
              <a:spLocks noChangeShapeType="1"/>
            </p:cNvSpPr>
            <p:nvPr/>
          </p:nvSpPr>
          <p:spPr bwMode="auto">
            <a:xfrm flipV="1">
              <a:off x="1951" y="2773"/>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96" name="Freeform 344"/>
            <p:cNvSpPr>
              <a:spLocks/>
            </p:cNvSpPr>
            <p:nvPr/>
          </p:nvSpPr>
          <p:spPr bwMode="auto">
            <a:xfrm>
              <a:off x="1946" y="2771"/>
              <a:ext cx="11" cy="13"/>
            </a:xfrm>
            <a:custGeom>
              <a:avLst/>
              <a:gdLst/>
              <a:ahLst/>
              <a:cxnLst>
                <a:cxn ang="0">
                  <a:pos x="5" y="0"/>
                </a:cxn>
                <a:cxn ang="0">
                  <a:pos x="0" y="5"/>
                </a:cxn>
                <a:cxn ang="0">
                  <a:pos x="5" y="12"/>
                </a:cxn>
                <a:cxn ang="0">
                  <a:pos x="11" y="5"/>
                </a:cxn>
                <a:cxn ang="0">
                  <a:pos x="5" y="0"/>
                </a:cxn>
              </a:cxnLst>
              <a:rect l="0" t="0" r="r" b="b"/>
              <a:pathLst>
                <a:path w="11" h="12">
                  <a:moveTo>
                    <a:pt x="5" y="0"/>
                  </a:moveTo>
                  <a:lnTo>
                    <a:pt x="0" y="5"/>
                  </a:lnTo>
                  <a:lnTo>
                    <a:pt x="5" y="12"/>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97" name="Line 345"/>
            <p:cNvSpPr>
              <a:spLocks noChangeShapeType="1"/>
            </p:cNvSpPr>
            <p:nvPr/>
          </p:nvSpPr>
          <p:spPr bwMode="auto">
            <a:xfrm>
              <a:off x="1951" y="2773"/>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98" name="Freeform 346"/>
            <p:cNvSpPr>
              <a:spLocks/>
            </p:cNvSpPr>
            <p:nvPr/>
          </p:nvSpPr>
          <p:spPr bwMode="auto">
            <a:xfrm>
              <a:off x="1946" y="2768"/>
              <a:ext cx="11" cy="14"/>
            </a:xfrm>
            <a:custGeom>
              <a:avLst/>
              <a:gdLst/>
              <a:ahLst/>
              <a:cxnLst>
                <a:cxn ang="0">
                  <a:pos x="0" y="5"/>
                </a:cxn>
                <a:cxn ang="0">
                  <a:pos x="5" y="0"/>
                </a:cxn>
                <a:cxn ang="0">
                  <a:pos x="11" y="5"/>
                </a:cxn>
                <a:cxn ang="0">
                  <a:pos x="5" y="12"/>
                </a:cxn>
                <a:cxn ang="0">
                  <a:pos x="0" y="5"/>
                </a:cxn>
              </a:cxnLst>
              <a:rect l="0" t="0" r="r" b="b"/>
              <a:pathLst>
                <a:path w="11" h="12">
                  <a:moveTo>
                    <a:pt x="0" y="5"/>
                  </a:moveTo>
                  <a:lnTo>
                    <a:pt x="5" y="0"/>
                  </a:lnTo>
                  <a:lnTo>
                    <a:pt x="11"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99" name="Line 347"/>
            <p:cNvSpPr>
              <a:spLocks noChangeShapeType="1"/>
            </p:cNvSpPr>
            <p:nvPr/>
          </p:nvSpPr>
          <p:spPr bwMode="auto">
            <a:xfrm>
              <a:off x="1970" y="2765"/>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00" name="Line 348"/>
            <p:cNvSpPr>
              <a:spLocks noChangeShapeType="1"/>
            </p:cNvSpPr>
            <p:nvPr/>
          </p:nvSpPr>
          <p:spPr bwMode="auto">
            <a:xfrm flipV="1">
              <a:off x="1974" y="2761"/>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01" name="Freeform 349"/>
            <p:cNvSpPr>
              <a:spLocks/>
            </p:cNvSpPr>
            <p:nvPr/>
          </p:nvSpPr>
          <p:spPr bwMode="auto">
            <a:xfrm>
              <a:off x="1968" y="2759"/>
              <a:ext cx="10" cy="13"/>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02" name="Line 350"/>
            <p:cNvSpPr>
              <a:spLocks noChangeShapeType="1"/>
            </p:cNvSpPr>
            <p:nvPr/>
          </p:nvSpPr>
          <p:spPr bwMode="auto">
            <a:xfrm>
              <a:off x="1974" y="2761"/>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03" name="Freeform 351"/>
            <p:cNvSpPr>
              <a:spLocks/>
            </p:cNvSpPr>
            <p:nvPr/>
          </p:nvSpPr>
          <p:spPr bwMode="auto">
            <a:xfrm>
              <a:off x="1968" y="2756"/>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04" name="Line 352"/>
            <p:cNvSpPr>
              <a:spLocks noChangeShapeType="1"/>
            </p:cNvSpPr>
            <p:nvPr/>
          </p:nvSpPr>
          <p:spPr bwMode="auto">
            <a:xfrm flipV="1">
              <a:off x="1976" y="2757"/>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05" name="Freeform 353"/>
            <p:cNvSpPr>
              <a:spLocks/>
            </p:cNvSpPr>
            <p:nvPr/>
          </p:nvSpPr>
          <p:spPr bwMode="auto">
            <a:xfrm>
              <a:off x="1970" y="2756"/>
              <a:ext cx="11" cy="11"/>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06" name="Line 354"/>
            <p:cNvSpPr>
              <a:spLocks noChangeShapeType="1"/>
            </p:cNvSpPr>
            <p:nvPr/>
          </p:nvSpPr>
          <p:spPr bwMode="auto">
            <a:xfrm>
              <a:off x="1976" y="2757"/>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07" name="Freeform 355"/>
            <p:cNvSpPr>
              <a:spLocks/>
            </p:cNvSpPr>
            <p:nvPr/>
          </p:nvSpPr>
          <p:spPr bwMode="auto">
            <a:xfrm>
              <a:off x="1970" y="2752"/>
              <a:ext cx="11" cy="10"/>
            </a:xfrm>
            <a:custGeom>
              <a:avLst/>
              <a:gdLst/>
              <a:ahLst/>
              <a:cxnLst>
                <a:cxn ang="0">
                  <a:pos x="0" y="5"/>
                </a:cxn>
                <a:cxn ang="0">
                  <a:pos x="6" y="0"/>
                </a:cxn>
                <a:cxn ang="0">
                  <a:pos x="11" y="5"/>
                </a:cxn>
                <a:cxn ang="0">
                  <a:pos x="6" y="11"/>
                </a:cxn>
                <a:cxn ang="0">
                  <a:pos x="0" y="5"/>
                </a:cxn>
              </a:cxnLst>
              <a:rect l="0" t="0" r="r" b="b"/>
              <a:pathLst>
                <a:path w="11" h="11">
                  <a:moveTo>
                    <a:pt x="0" y="5"/>
                  </a:moveTo>
                  <a:lnTo>
                    <a:pt x="6" y="0"/>
                  </a:lnTo>
                  <a:lnTo>
                    <a:pt x="11" y="5"/>
                  </a:lnTo>
                  <a:lnTo>
                    <a:pt x="6"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08" name="Line 356"/>
            <p:cNvSpPr>
              <a:spLocks noChangeShapeType="1"/>
            </p:cNvSpPr>
            <p:nvPr/>
          </p:nvSpPr>
          <p:spPr bwMode="auto">
            <a:xfrm flipV="1">
              <a:off x="2010" y="275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09" name="Line 357"/>
            <p:cNvSpPr>
              <a:spLocks noChangeShapeType="1"/>
            </p:cNvSpPr>
            <p:nvPr/>
          </p:nvSpPr>
          <p:spPr bwMode="auto">
            <a:xfrm>
              <a:off x="2010" y="2752"/>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10" name="Freeform 358"/>
            <p:cNvSpPr>
              <a:spLocks/>
            </p:cNvSpPr>
            <p:nvPr/>
          </p:nvSpPr>
          <p:spPr bwMode="auto">
            <a:xfrm>
              <a:off x="2006" y="2747"/>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11" name="Line 359"/>
            <p:cNvSpPr>
              <a:spLocks noChangeShapeType="1"/>
            </p:cNvSpPr>
            <p:nvPr/>
          </p:nvSpPr>
          <p:spPr bwMode="auto">
            <a:xfrm flipV="1">
              <a:off x="2012" y="274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12" name="Freeform 360"/>
            <p:cNvSpPr>
              <a:spLocks/>
            </p:cNvSpPr>
            <p:nvPr/>
          </p:nvSpPr>
          <p:spPr bwMode="auto">
            <a:xfrm>
              <a:off x="2007" y="2747"/>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13" name="Line 361"/>
            <p:cNvSpPr>
              <a:spLocks noChangeShapeType="1"/>
            </p:cNvSpPr>
            <p:nvPr/>
          </p:nvSpPr>
          <p:spPr bwMode="auto">
            <a:xfrm>
              <a:off x="2012" y="2748"/>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14" name="Freeform 362"/>
            <p:cNvSpPr>
              <a:spLocks/>
            </p:cNvSpPr>
            <p:nvPr/>
          </p:nvSpPr>
          <p:spPr bwMode="auto">
            <a:xfrm>
              <a:off x="2007" y="274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15" name="Line 363"/>
            <p:cNvSpPr>
              <a:spLocks noChangeShapeType="1"/>
            </p:cNvSpPr>
            <p:nvPr/>
          </p:nvSpPr>
          <p:spPr bwMode="auto">
            <a:xfrm flipV="1">
              <a:off x="2015" y="2745"/>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16" name="Freeform 364"/>
            <p:cNvSpPr>
              <a:spLocks/>
            </p:cNvSpPr>
            <p:nvPr/>
          </p:nvSpPr>
          <p:spPr bwMode="auto">
            <a:xfrm>
              <a:off x="2011" y="2743"/>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17" name="Line 365"/>
            <p:cNvSpPr>
              <a:spLocks noChangeShapeType="1"/>
            </p:cNvSpPr>
            <p:nvPr/>
          </p:nvSpPr>
          <p:spPr bwMode="auto">
            <a:xfrm>
              <a:off x="2015" y="2745"/>
              <a:ext cx="6"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18" name="Freeform 366"/>
            <p:cNvSpPr>
              <a:spLocks/>
            </p:cNvSpPr>
            <p:nvPr/>
          </p:nvSpPr>
          <p:spPr bwMode="auto">
            <a:xfrm>
              <a:off x="2011" y="2739"/>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19" name="Line 367"/>
            <p:cNvSpPr>
              <a:spLocks noChangeShapeType="1"/>
            </p:cNvSpPr>
            <p:nvPr/>
          </p:nvSpPr>
          <p:spPr bwMode="auto">
            <a:xfrm flipV="1">
              <a:off x="2021" y="273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20" name="Freeform 368"/>
            <p:cNvSpPr>
              <a:spLocks/>
            </p:cNvSpPr>
            <p:nvPr/>
          </p:nvSpPr>
          <p:spPr bwMode="auto">
            <a:xfrm>
              <a:off x="2015" y="2739"/>
              <a:ext cx="11"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21" name="Line 369"/>
            <p:cNvSpPr>
              <a:spLocks noChangeShapeType="1"/>
            </p:cNvSpPr>
            <p:nvPr/>
          </p:nvSpPr>
          <p:spPr bwMode="auto">
            <a:xfrm flipV="1">
              <a:off x="2043" y="2727"/>
              <a:ext cx="1" cy="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22" name="Freeform 370"/>
            <p:cNvSpPr>
              <a:spLocks/>
            </p:cNvSpPr>
            <p:nvPr/>
          </p:nvSpPr>
          <p:spPr bwMode="auto">
            <a:xfrm>
              <a:off x="2038" y="2731"/>
              <a:ext cx="11"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23" name="Line 371"/>
            <p:cNvSpPr>
              <a:spLocks noChangeShapeType="1"/>
            </p:cNvSpPr>
            <p:nvPr/>
          </p:nvSpPr>
          <p:spPr bwMode="auto">
            <a:xfrm>
              <a:off x="2043" y="2727"/>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24" name="Freeform 372"/>
            <p:cNvSpPr>
              <a:spLocks/>
            </p:cNvSpPr>
            <p:nvPr/>
          </p:nvSpPr>
          <p:spPr bwMode="auto">
            <a:xfrm>
              <a:off x="2038" y="2722"/>
              <a:ext cx="11"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25" name="Line 373"/>
            <p:cNvSpPr>
              <a:spLocks noChangeShapeType="1"/>
            </p:cNvSpPr>
            <p:nvPr/>
          </p:nvSpPr>
          <p:spPr bwMode="auto">
            <a:xfrm flipV="1">
              <a:off x="2049" y="2723"/>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26" name="Freeform 374"/>
            <p:cNvSpPr>
              <a:spLocks/>
            </p:cNvSpPr>
            <p:nvPr/>
          </p:nvSpPr>
          <p:spPr bwMode="auto">
            <a:xfrm>
              <a:off x="2043" y="2722"/>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27" name="Line 375"/>
            <p:cNvSpPr>
              <a:spLocks noChangeShapeType="1"/>
            </p:cNvSpPr>
            <p:nvPr/>
          </p:nvSpPr>
          <p:spPr bwMode="auto">
            <a:xfrm>
              <a:off x="2049" y="2723"/>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28" name="Freeform 376"/>
            <p:cNvSpPr>
              <a:spLocks/>
            </p:cNvSpPr>
            <p:nvPr/>
          </p:nvSpPr>
          <p:spPr bwMode="auto">
            <a:xfrm>
              <a:off x="2043" y="2718"/>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29" name="Line 377"/>
            <p:cNvSpPr>
              <a:spLocks noChangeShapeType="1"/>
            </p:cNvSpPr>
            <p:nvPr/>
          </p:nvSpPr>
          <p:spPr bwMode="auto">
            <a:xfrm flipV="1">
              <a:off x="2050" y="2718"/>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30" name="Freeform 378"/>
            <p:cNvSpPr>
              <a:spLocks/>
            </p:cNvSpPr>
            <p:nvPr/>
          </p:nvSpPr>
          <p:spPr bwMode="auto">
            <a:xfrm>
              <a:off x="2045" y="2718"/>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31" name="Line 379"/>
            <p:cNvSpPr>
              <a:spLocks noChangeShapeType="1"/>
            </p:cNvSpPr>
            <p:nvPr/>
          </p:nvSpPr>
          <p:spPr bwMode="auto">
            <a:xfrm>
              <a:off x="2068" y="2710"/>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32" name="Line 380"/>
            <p:cNvSpPr>
              <a:spLocks noChangeShapeType="1"/>
            </p:cNvSpPr>
            <p:nvPr/>
          </p:nvSpPr>
          <p:spPr bwMode="auto">
            <a:xfrm flipV="1">
              <a:off x="2072" y="270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33" name="Freeform 381"/>
            <p:cNvSpPr>
              <a:spLocks/>
            </p:cNvSpPr>
            <p:nvPr/>
          </p:nvSpPr>
          <p:spPr bwMode="auto">
            <a:xfrm>
              <a:off x="2067" y="2705"/>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34" name="Line 382"/>
            <p:cNvSpPr>
              <a:spLocks noChangeShapeType="1"/>
            </p:cNvSpPr>
            <p:nvPr/>
          </p:nvSpPr>
          <p:spPr bwMode="auto">
            <a:xfrm>
              <a:off x="2072" y="2706"/>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35" name="Freeform 383"/>
            <p:cNvSpPr>
              <a:spLocks/>
            </p:cNvSpPr>
            <p:nvPr/>
          </p:nvSpPr>
          <p:spPr bwMode="auto">
            <a:xfrm>
              <a:off x="2067" y="2701"/>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36" name="Line 384"/>
            <p:cNvSpPr>
              <a:spLocks noChangeShapeType="1"/>
            </p:cNvSpPr>
            <p:nvPr/>
          </p:nvSpPr>
          <p:spPr bwMode="auto">
            <a:xfrm flipV="1">
              <a:off x="2084" y="2701"/>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37" name="Freeform 385"/>
            <p:cNvSpPr>
              <a:spLocks/>
            </p:cNvSpPr>
            <p:nvPr/>
          </p:nvSpPr>
          <p:spPr bwMode="auto">
            <a:xfrm>
              <a:off x="2079" y="2701"/>
              <a:ext cx="11" cy="10"/>
            </a:xfrm>
            <a:custGeom>
              <a:avLst/>
              <a:gdLst/>
              <a:ahLst/>
              <a:cxnLst>
                <a:cxn ang="0">
                  <a:pos x="5" y="0"/>
                </a:cxn>
                <a:cxn ang="0">
                  <a:pos x="0" y="5"/>
                </a:cxn>
                <a:cxn ang="0">
                  <a:pos x="5" y="12"/>
                </a:cxn>
                <a:cxn ang="0">
                  <a:pos x="11" y="5"/>
                </a:cxn>
                <a:cxn ang="0">
                  <a:pos x="5" y="0"/>
                </a:cxn>
              </a:cxnLst>
              <a:rect l="0" t="0" r="r" b="b"/>
              <a:pathLst>
                <a:path w="11" h="12">
                  <a:moveTo>
                    <a:pt x="5" y="0"/>
                  </a:moveTo>
                  <a:lnTo>
                    <a:pt x="0" y="5"/>
                  </a:lnTo>
                  <a:lnTo>
                    <a:pt x="5" y="12"/>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38" name="Line 386"/>
            <p:cNvSpPr>
              <a:spLocks noChangeShapeType="1"/>
            </p:cNvSpPr>
            <p:nvPr/>
          </p:nvSpPr>
          <p:spPr bwMode="auto">
            <a:xfrm>
              <a:off x="2101" y="2692"/>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39" name="Line 387"/>
            <p:cNvSpPr>
              <a:spLocks noChangeShapeType="1"/>
            </p:cNvSpPr>
            <p:nvPr/>
          </p:nvSpPr>
          <p:spPr bwMode="auto">
            <a:xfrm flipV="1">
              <a:off x="2103" y="268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40" name="Freeform 388"/>
            <p:cNvSpPr>
              <a:spLocks/>
            </p:cNvSpPr>
            <p:nvPr/>
          </p:nvSpPr>
          <p:spPr bwMode="auto">
            <a:xfrm>
              <a:off x="2098" y="2687"/>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41" name="Line 389"/>
            <p:cNvSpPr>
              <a:spLocks noChangeShapeType="1"/>
            </p:cNvSpPr>
            <p:nvPr/>
          </p:nvSpPr>
          <p:spPr bwMode="auto">
            <a:xfrm>
              <a:off x="2103" y="2688"/>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42" name="Freeform 390"/>
            <p:cNvSpPr>
              <a:spLocks/>
            </p:cNvSpPr>
            <p:nvPr/>
          </p:nvSpPr>
          <p:spPr bwMode="auto">
            <a:xfrm>
              <a:off x="2098" y="2685"/>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43" name="Line 391"/>
            <p:cNvSpPr>
              <a:spLocks noChangeShapeType="1"/>
            </p:cNvSpPr>
            <p:nvPr/>
          </p:nvSpPr>
          <p:spPr bwMode="auto">
            <a:xfrm flipV="1">
              <a:off x="2106" y="2685"/>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44" name="Freeform 392"/>
            <p:cNvSpPr>
              <a:spLocks/>
            </p:cNvSpPr>
            <p:nvPr/>
          </p:nvSpPr>
          <p:spPr bwMode="auto">
            <a:xfrm>
              <a:off x="2101" y="2685"/>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45" name="Line 393"/>
            <p:cNvSpPr>
              <a:spLocks noChangeShapeType="1"/>
            </p:cNvSpPr>
            <p:nvPr/>
          </p:nvSpPr>
          <p:spPr bwMode="auto">
            <a:xfrm>
              <a:off x="2106" y="2685"/>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46" name="Freeform 394"/>
            <p:cNvSpPr>
              <a:spLocks/>
            </p:cNvSpPr>
            <p:nvPr/>
          </p:nvSpPr>
          <p:spPr bwMode="auto">
            <a:xfrm>
              <a:off x="2101" y="2680"/>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47" name="Line 395"/>
            <p:cNvSpPr>
              <a:spLocks noChangeShapeType="1"/>
            </p:cNvSpPr>
            <p:nvPr/>
          </p:nvSpPr>
          <p:spPr bwMode="auto">
            <a:xfrm flipV="1">
              <a:off x="2108" y="2680"/>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48" name="Freeform 396"/>
            <p:cNvSpPr>
              <a:spLocks/>
            </p:cNvSpPr>
            <p:nvPr/>
          </p:nvSpPr>
          <p:spPr bwMode="auto">
            <a:xfrm>
              <a:off x="2103" y="2680"/>
              <a:ext cx="11" cy="11"/>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49" name="Line 397"/>
            <p:cNvSpPr>
              <a:spLocks noChangeShapeType="1"/>
            </p:cNvSpPr>
            <p:nvPr/>
          </p:nvSpPr>
          <p:spPr bwMode="auto">
            <a:xfrm>
              <a:off x="2108" y="2680"/>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50" name="Freeform 398"/>
            <p:cNvSpPr>
              <a:spLocks/>
            </p:cNvSpPr>
            <p:nvPr/>
          </p:nvSpPr>
          <p:spPr bwMode="auto">
            <a:xfrm>
              <a:off x="2103" y="2674"/>
              <a:ext cx="11" cy="10"/>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51" name="Line 399"/>
            <p:cNvSpPr>
              <a:spLocks noChangeShapeType="1"/>
            </p:cNvSpPr>
            <p:nvPr/>
          </p:nvSpPr>
          <p:spPr bwMode="auto">
            <a:xfrm flipV="1">
              <a:off x="2111" y="2677"/>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52" name="Freeform 400"/>
            <p:cNvSpPr>
              <a:spLocks/>
            </p:cNvSpPr>
            <p:nvPr/>
          </p:nvSpPr>
          <p:spPr bwMode="auto">
            <a:xfrm>
              <a:off x="2106" y="2674"/>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53" name="Line 401"/>
            <p:cNvSpPr>
              <a:spLocks noChangeShapeType="1"/>
            </p:cNvSpPr>
            <p:nvPr/>
          </p:nvSpPr>
          <p:spPr bwMode="auto">
            <a:xfrm>
              <a:off x="2126" y="2667"/>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54" name="Line 402"/>
            <p:cNvSpPr>
              <a:spLocks noChangeShapeType="1"/>
            </p:cNvSpPr>
            <p:nvPr/>
          </p:nvSpPr>
          <p:spPr bwMode="auto">
            <a:xfrm flipV="1">
              <a:off x="2133" y="2654"/>
              <a:ext cx="0" cy="1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55" name="Freeform 403"/>
            <p:cNvSpPr>
              <a:spLocks/>
            </p:cNvSpPr>
            <p:nvPr/>
          </p:nvSpPr>
          <p:spPr bwMode="auto">
            <a:xfrm>
              <a:off x="2127" y="2662"/>
              <a:ext cx="11" cy="11"/>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56" name="Line 404"/>
            <p:cNvSpPr>
              <a:spLocks noChangeShapeType="1"/>
            </p:cNvSpPr>
            <p:nvPr/>
          </p:nvSpPr>
          <p:spPr bwMode="auto">
            <a:xfrm>
              <a:off x="2133" y="2654"/>
              <a:ext cx="6" cy="1"/>
            </a:xfrm>
            <a:prstGeom prst="line">
              <a:avLst/>
            </a:prstGeom>
            <a:noFill/>
            <a:ln w="17463">
              <a:solidFill>
                <a:schemeClr val="bg1"/>
              </a:solidFill>
              <a:round/>
              <a:headEnd/>
              <a:tailEnd/>
            </a:ln>
          </p:spPr>
          <p:txBody>
            <a:bodyPr/>
            <a:lstStyle/>
            <a:p>
              <a:pPr>
                <a:defRPr/>
              </a:pPr>
              <a:endParaRPr lang="en-US">
                <a:latin typeface="Arial" charset="0"/>
              </a:endParaRPr>
            </a:p>
          </p:txBody>
        </p:sp>
      </p:grpSp>
      <p:grpSp>
        <p:nvGrpSpPr>
          <p:cNvPr id="35019" name="Group 405"/>
          <p:cNvGrpSpPr>
            <a:grpSpLocks/>
          </p:cNvGrpSpPr>
          <p:nvPr/>
        </p:nvGrpSpPr>
        <p:grpSpPr bwMode="auto">
          <a:xfrm>
            <a:off x="4995864" y="3406776"/>
            <a:ext cx="1133475" cy="557213"/>
            <a:chOff x="2127" y="2213"/>
            <a:chExt cx="789" cy="448"/>
          </a:xfrm>
        </p:grpSpPr>
        <p:sp>
          <p:nvSpPr>
            <p:cNvPr id="612758" name="Freeform 406"/>
            <p:cNvSpPr>
              <a:spLocks/>
            </p:cNvSpPr>
            <p:nvPr/>
          </p:nvSpPr>
          <p:spPr bwMode="auto">
            <a:xfrm>
              <a:off x="2127" y="2650"/>
              <a:ext cx="11" cy="11"/>
            </a:xfrm>
            <a:custGeom>
              <a:avLst/>
              <a:gdLst/>
              <a:ahLst/>
              <a:cxnLst>
                <a:cxn ang="0">
                  <a:pos x="0" y="5"/>
                </a:cxn>
                <a:cxn ang="0">
                  <a:pos x="6" y="0"/>
                </a:cxn>
                <a:cxn ang="0">
                  <a:pos x="11" y="5"/>
                </a:cxn>
                <a:cxn ang="0">
                  <a:pos x="6" y="12"/>
                </a:cxn>
                <a:cxn ang="0">
                  <a:pos x="0" y="5"/>
                </a:cxn>
              </a:cxnLst>
              <a:rect l="0" t="0" r="r" b="b"/>
              <a:pathLst>
                <a:path w="11" h="12">
                  <a:moveTo>
                    <a:pt x="0" y="5"/>
                  </a:moveTo>
                  <a:lnTo>
                    <a:pt x="6" y="0"/>
                  </a:lnTo>
                  <a:lnTo>
                    <a:pt x="11" y="5"/>
                  </a:lnTo>
                  <a:lnTo>
                    <a:pt x="6"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59" name="Line 407"/>
            <p:cNvSpPr>
              <a:spLocks noChangeShapeType="1"/>
            </p:cNvSpPr>
            <p:nvPr/>
          </p:nvSpPr>
          <p:spPr bwMode="auto">
            <a:xfrm flipV="1">
              <a:off x="2157" y="2642"/>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60" name="Line 408"/>
            <p:cNvSpPr>
              <a:spLocks noChangeShapeType="1"/>
            </p:cNvSpPr>
            <p:nvPr/>
          </p:nvSpPr>
          <p:spPr bwMode="auto">
            <a:xfrm>
              <a:off x="2157" y="264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61" name="Freeform 409"/>
            <p:cNvSpPr>
              <a:spLocks/>
            </p:cNvSpPr>
            <p:nvPr/>
          </p:nvSpPr>
          <p:spPr bwMode="auto">
            <a:xfrm>
              <a:off x="2152" y="2637"/>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62" name="Line 410"/>
            <p:cNvSpPr>
              <a:spLocks noChangeShapeType="1"/>
            </p:cNvSpPr>
            <p:nvPr/>
          </p:nvSpPr>
          <p:spPr bwMode="auto">
            <a:xfrm flipV="1">
              <a:off x="2158" y="2634"/>
              <a:ext cx="1" cy="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63" name="Freeform 411"/>
            <p:cNvSpPr>
              <a:spLocks/>
            </p:cNvSpPr>
            <p:nvPr/>
          </p:nvSpPr>
          <p:spPr bwMode="auto">
            <a:xfrm>
              <a:off x="2154" y="2637"/>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64" name="Line 412"/>
            <p:cNvSpPr>
              <a:spLocks noChangeShapeType="1"/>
            </p:cNvSpPr>
            <p:nvPr/>
          </p:nvSpPr>
          <p:spPr bwMode="auto">
            <a:xfrm>
              <a:off x="2158" y="2634"/>
              <a:ext cx="1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65" name="Freeform 413"/>
            <p:cNvSpPr>
              <a:spLocks/>
            </p:cNvSpPr>
            <p:nvPr/>
          </p:nvSpPr>
          <p:spPr bwMode="auto">
            <a:xfrm>
              <a:off x="2154" y="2629"/>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66" name="Line 414"/>
            <p:cNvSpPr>
              <a:spLocks noChangeShapeType="1"/>
            </p:cNvSpPr>
            <p:nvPr/>
          </p:nvSpPr>
          <p:spPr bwMode="auto">
            <a:xfrm flipV="1">
              <a:off x="2187" y="2625"/>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67" name="Line 415"/>
            <p:cNvSpPr>
              <a:spLocks noChangeShapeType="1"/>
            </p:cNvSpPr>
            <p:nvPr/>
          </p:nvSpPr>
          <p:spPr bwMode="auto">
            <a:xfrm>
              <a:off x="2187" y="2625"/>
              <a:ext cx="15"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68" name="Freeform 416"/>
            <p:cNvSpPr>
              <a:spLocks/>
            </p:cNvSpPr>
            <p:nvPr/>
          </p:nvSpPr>
          <p:spPr bwMode="auto">
            <a:xfrm>
              <a:off x="2182" y="2620"/>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69" name="Line 417"/>
            <p:cNvSpPr>
              <a:spLocks noChangeShapeType="1"/>
            </p:cNvSpPr>
            <p:nvPr/>
          </p:nvSpPr>
          <p:spPr bwMode="auto">
            <a:xfrm flipV="1">
              <a:off x="2202" y="2616"/>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70" name="Freeform 418"/>
            <p:cNvSpPr>
              <a:spLocks/>
            </p:cNvSpPr>
            <p:nvPr/>
          </p:nvSpPr>
          <p:spPr bwMode="auto">
            <a:xfrm>
              <a:off x="2197" y="2620"/>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71" name="Line 419"/>
            <p:cNvSpPr>
              <a:spLocks noChangeShapeType="1"/>
            </p:cNvSpPr>
            <p:nvPr/>
          </p:nvSpPr>
          <p:spPr bwMode="auto">
            <a:xfrm flipV="1">
              <a:off x="2217" y="2604"/>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72" name="Line 420"/>
            <p:cNvSpPr>
              <a:spLocks noChangeShapeType="1"/>
            </p:cNvSpPr>
            <p:nvPr/>
          </p:nvSpPr>
          <p:spPr bwMode="auto">
            <a:xfrm>
              <a:off x="2217" y="260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73" name="Freeform 421"/>
            <p:cNvSpPr>
              <a:spLocks/>
            </p:cNvSpPr>
            <p:nvPr/>
          </p:nvSpPr>
          <p:spPr bwMode="auto">
            <a:xfrm>
              <a:off x="2211" y="2598"/>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74" name="Line 422"/>
            <p:cNvSpPr>
              <a:spLocks noChangeShapeType="1"/>
            </p:cNvSpPr>
            <p:nvPr/>
          </p:nvSpPr>
          <p:spPr bwMode="auto">
            <a:xfrm flipV="1">
              <a:off x="2219" y="2600"/>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75" name="Freeform 423"/>
            <p:cNvSpPr>
              <a:spLocks/>
            </p:cNvSpPr>
            <p:nvPr/>
          </p:nvSpPr>
          <p:spPr bwMode="auto">
            <a:xfrm>
              <a:off x="2214" y="2598"/>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76" name="Line 424"/>
            <p:cNvSpPr>
              <a:spLocks noChangeShapeType="1"/>
            </p:cNvSpPr>
            <p:nvPr/>
          </p:nvSpPr>
          <p:spPr bwMode="auto">
            <a:xfrm>
              <a:off x="2219" y="2600"/>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77" name="Freeform 425"/>
            <p:cNvSpPr>
              <a:spLocks/>
            </p:cNvSpPr>
            <p:nvPr/>
          </p:nvSpPr>
          <p:spPr bwMode="auto">
            <a:xfrm>
              <a:off x="2214" y="2595"/>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78" name="Line 426"/>
            <p:cNvSpPr>
              <a:spLocks noChangeShapeType="1"/>
            </p:cNvSpPr>
            <p:nvPr/>
          </p:nvSpPr>
          <p:spPr bwMode="auto">
            <a:xfrm flipV="1">
              <a:off x="2229" y="259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79" name="Freeform 427"/>
            <p:cNvSpPr>
              <a:spLocks/>
            </p:cNvSpPr>
            <p:nvPr/>
          </p:nvSpPr>
          <p:spPr bwMode="auto">
            <a:xfrm>
              <a:off x="2224" y="2595"/>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80" name="Line 428"/>
            <p:cNvSpPr>
              <a:spLocks noChangeShapeType="1"/>
            </p:cNvSpPr>
            <p:nvPr/>
          </p:nvSpPr>
          <p:spPr bwMode="auto">
            <a:xfrm>
              <a:off x="2229" y="2596"/>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81" name="Freeform 429"/>
            <p:cNvSpPr>
              <a:spLocks/>
            </p:cNvSpPr>
            <p:nvPr/>
          </p:nvSpPr>
          <p:spPr bwMode="auto">
            <a:xfrm>
              <a:off x="2224" y="2591"/>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82" name="Line 430"/>
            <p:cNvSpPr>
              <a:spLocks noChangeShapeType="1"/>
            </p:cNvSpPr>
            <p:nvPr/>
          </p:nvSpPr>
          <p:spPr bwMode="auto">
            <a:xfrm flipV="1">
              <a:off x="2230" y="2595"/>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83" name="Freeform 431"/>
            <p:cNvSpPr>
              <a:spLocks/>
            </p:cNvSpPr>
            <p:nvPr/>
          </p:nvSpPr>
          <p:spPr bwMode="auto">
            <a:xfrm>
              <a:off x="2225" y="2591"/>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84" name="Line 432"/>
            <p:cNvSpPr>
              <a:spLocks noChangeShapeType="1"/>
            </p:cNvSpPr>
            <p:nvPr/>
          </p:nvSpPr>
          <p:spPr bwMode="auto">
            <a:xfrm>
              <a:off x="2249" y="2587"/>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85" name="Line 433"/>
            <p:cNvSpPr>
              <a:spLocks noChangeShapeType="1"/>
            </p:cNvSpPr>
            <p:nvPr/>
          </p:nvSpPr>
          <p:spPr bwMode="auto">
            <a:xfrm flipV="1">
              <a:off x="2250" y="2582"/>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86" name="Freeform 434"/>
            <p:cNvSpPr>
              <a:spLocks/>
            </p:cNvSpPr>
            <p:nvPr/>
          </p:nvSpPr>
          <p:spPr bwMode="auto">
            <a:xfrm>
              <a:off x="2245" y="2582"/>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87" name="Line 435"/>
            <p:cNvSpPr>
              <a:spLocks noChangeShapeType="1"/>
            </p:cNvSpPr>
            <p:nvPr/>
          </p:nvSpPr>
          <p:spPr bwMode="auto">
            <a:xfrm>
              <a:off x="2250" y="2582"/>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88" name="Freeform 436"/>
            <p:cNvSpPr>
              <a:spLocks/>
            </p:cNvSpPr>
            <p:nvPr/>
          </p:nvSpPr>
          <p:spPr bwMode="auto">
            <a:xfrm>
              <a:off x="2245" y="2577"/>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89" name="Line 437"/>
            <p:cNvSpPr>
              <a:spLocks noChangeShapeType="1"/>
            </p:cNvSpPr>
            <p:nvPr/>
          </p:nvSpPr>
          <p:spPr bwMode="auto">
            <a:xfrm flipV="1">
              <a:off x="2254" y="257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90" name="Freeform 438"/>
            <p:cNvSpPr>
              <a:spLocks/>
            </p:cNvSpPr>
            <p:nvPr/>
          </p:nvSpPr>
          <p:spPr bwMode="auto">
            <a:xfrm>
              <a:off x="2249" y="2577"/>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91" name="Line 439"/>
            <p:cNvSpPr>
              <a:spLocks noChangeShapeType="1"/>
            </p:cNvSpPr>
            <p:nvPr/>
          </p:nvSpPr>
          <p:spPr bwMode="auto">
            <a:xfrm>
              <a:off x="2254" y="2578"/>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92" name="Freeform 440"/>
            <p:cNvSpPr>
              <a:spLocks/>
            </p:cNvSpPr>
            <p:nvPr/>
          </p:nvSpPr>
          <p:spPr bwMode="auto">
            <a:xfrm>
              <a:off x="2249" y="2573"/>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93" name="Line 441"/>
            <p:cNvSpPr>
              <a:spLocks noChangeShapeType="1"/>
            </p:cNvSpPr>
            <p:nvPr/>
          </p:nvSpPr>
          <p:spPr bwMode="auto">
            <a:xfrm flipV="1">
              <a:off x="2258" y="2575"/>
              <a:ext cx="0"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94" name="Freeform 442"/>
            <p:cNvSpPr>
              <a:spLocks/>
            </p:cNvSpPr>
            <p:nvPr/>
          </p:nvSpPr>
          <p:spPr bwMode="auto">
            <a:xfrm>
              <a:off x="2254" y="2573"/>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95" name="Line 443"/>
            <p:cNvSpPr>
              <a:spLocks noChangeShapeType="1"/>
            </p:cNvSpPr>
            <p:nvPr/>
          </p:nvSpPr>
          <p:spPr bwMode="auto">
            <a:xfrm>
              <a:off x="2258" y="2575"/>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96" name="Freeform 444"/>
            <p:cNvSpPr>
              <a:spLocks/>
            </p:cNvSpPr>
            <p:nvPr/>
          </p:nvSpPr>
          <p:spPr bwMode="auto">
            <a:xfrm>
              <a:off x="2254" y="257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97" name="Line 445"/>
            <p:cNvSpPr>
              <a:spLocks noChangeShapeType="1"/>
            </p:cNvSpPr>
            <p:nvPr/>
          </p:nvSpPr>
          <p:spPr bwMode="auto">
            <a:xfrm flipV="1">
              <a:off x="2274" y="255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98" name="Freeform 446"/>
            <p:cNvSpPr>
              <a:spLocks/>
            </p:cNvSpPr>
            <p:nvPr/>
          </p:nvSpPr>
          <p:spPr bwMode="auto">
            <a:xfrm>
              <a:off x="2270" y="2558"/>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99" name="Line 447"/>
            <p:cNvSpPr>
              <a:spLocks noChangeShapeType="1"/>
            </p:cNvSpPr>
            <p:nvPr/>
          </p:nvSpPr>
          <p:spPr bwMode="auto">
            <a:xfrm>
              <a:off x="2274" y="2558"/>
              <a:ext cx="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00" name="Freeform 448"/>
            <p:cNvSpPr>
              <a:spLocks/>
            </p:cNvSpPr>
            <p:nvPr/>
          </p:nvSpPr>
          <p:spPr bwMode="auto">
            <a:xfrm>
              <a:off x="2270" y="255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01" name="Line 449"/>
            <p:cNvSpPr>
              <a:spLocks noChangeShapeType="1"/>
            </p:cNvSpPr>
            <p:nvPr/>
          </p:nvSpPr>
          <p:spPr bwMode="auto">
            <a:xfrm flipV="1">
              <a:off x="2281" y="2553"/>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02" name="Freeform 450"/>
            <p:cNvSpPr>
              <a:spLocks/>
            </p:cNvSpPr>
            <p:nvPr/>
          </p:nvSpPr>
          <p:spPr bwMode="auto">
            <a:xfrm>
              <a:off x="2276" y="2553"/>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03" name="Line 451"/>
            <p:cNvSpPr>
              <a:spLocks noChangeShapeType="1"/>
            </p:cNvSpPr>
            <p:nvPr/>
          </p:nvSpPr>
          <p:spPr bwMode="auto">
            <a:xfrm>
              <a:off x="2281" y="2553"/>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04" name="Freeform 452"/>
            <p:cNvSpPr>
              <a:spLocks/>
            </p:cNvSpPr>
            <p:nvPr/>
          </p:nvSpPr>
          <p:spPr bwMode="auto">
            <a:xfrm>
              <a:off x="2276" y="2547"/>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05" name="Line 453"/>
            <p:cNvSpPr>
              <a:spLocks noChangeShapeType="1"/>
            </p:cNvSpPr>
            <p:nvPr/>
          </p:nvSpPr>
          <p:spPr bwMode="auto">
            <a:xfrm flipV="1">
              <a:off x="2286" y="254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06" name="Freeform 454"/>
            <p:cNvSpPr>
              <a:spLocks/>
            </p:cNvSpPr>
            <p:nvPr/>
          </p:nvSpPr>
          <p:spPr bwMode="auto">
            <a:xfrm>
              <a:off x="2281" y="2547"/>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07" name="Line 455"/>
            <p:cNvSpPr>
              <a:spLocks noChangeShapeType="1"/>
            </p:cNvSpPr>
            <p:nvPr/>
          </p:nvSpPr>
          <p:spPr bwMode="auto">
            <a:xfrm>
              <a:off x="2286" y="2549"/>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08" name="Freeform 456"/>
            <p:cNvSpPr>
              <a:spLocks/>
            </p:cNvSpPr>
            <p:nvPr/>
          </p:nvSpPr>
          <p:spPr bwMode="auto">
            <a:xfrm>
              <a:off x="2281" y="2544"/>
              <a:ext cx="10" cy="14"/>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09" name="Line 457"/>
            <p:cNvSpPr>
              <a:spLocks noChangeShapeType="1"/>
            </p:cNvSpPr>
            <p:nvPr/>
          </p:nvSpPr>
          <p:spPr bwMode="auto">
            <a:xfrm>
              <a:off x="2303" y="2540"/>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10" name="Line 458"/>
            <p:cNvSpPr>
              <a:spLocks noChangeShapeType="1"/>
            </p:cNvSpPr>
            <p:nvPr/>
          </p:nvSpPr>
          <p:spPr bwMode="auto">
            <a:xfrm flipV="1">
              <a:off x="2315" y="2537"/>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11" name="Freeform 459"/>
            <p:cNvSpPr>
              <a:spLocks/>
            </p:cNvSpPr>
            <p:nvPr/>
          </p:nvSpPr>
          <p:spPr bwMode="auto">
            <a:xfrm>
              <a:off x="2310" y="2535"/>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12" name="Line 460"/>
            <p:cNvSpPr>
              <a:spLocks noChangeShapeType="1"/>
            </p:cNvSpPr>
            <p:nvPr/>
          </p:nvSpPr>
          <p:spPr bwMode="auto">
            <a:xfrm>
              <a:off x="2315" y="2537"/>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13" name="Freeform 461"/>
            <p:cNvSpPr>
              <a:spLocks/>
            </p:cNvSpPr>
            <p:nvPr/>
          </p:nvSpPr>
          <p:spPr bwMode="auto">
            <a:xfrm>
              <a:off x="2310" y="253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14" name="Line 462"/>
            <p:cNvSpPr>
              <a:spLocks noChangeShapeType="1"/>
            </p:cNvSpPr>
            <p:nvPr/>
          </p:nvSpPr>
          <p:spPr bwMode="auto">
            <a:xfrm flipV="1">
              <a:off x="2320" y="2532"/>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15" name="Freeform 463"/>
            <p:cNvSpPr>
              <a:spLocks/>
            </p:cNvSpPr>
            <p:nvPr/>
          </p:nvSpPr>
          <p:spPr bwMode="auto">
            <a:xfrm>
              <a:off x="2315" y="2532"/>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16" name="Line 464"/>
            <p:cNvSpPr>
              <a:spLocks noChangeShapeType="1"/>
            </p:cNvSpPr>
            <p:nvPr/>
          </p:nvSpPr>
          <p:spPr bwMode="auto">
            <a:xfrm>
              <a:off x="2338" y="2524"/>
              <a:ext cx="1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17" name="Line 465"/>
            <p:cNvSpPr>
              <a:spLocks noChangeShapeType="1"/>
            </p:cNvSpPr>
            <p:nvPr/>
          </p:nvSpPr>
          <p:spPr bwMode="auto">
            <a:xfrm>
              <a:off x="2348" y="2524"/>
              <a:ext cx="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18" name="Freeform 466"/>
            <p:cNvSpPr>
              <a:spLocks/>
            </p:cNvSpPr>
            <p:nvPr/>
          </p:nvSpPr>
          <p:spPr bwMode="auto">
            <a:xfrm>
              <a:off x="2348" y="2519"/>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19" name="Line 467"/>
            <p:cNvSpPr>
              <a:spLocks noChangeShapeType="1"/>
            </p:cNvSpPr>
            <p:nvPr/>
          </p:nvSpPr>
          <p:spPr bwMode="auto">
            <a:xfrm flipV="1">
              <a:off x="2355" y="251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20" name="Freeform 468"/>
            <p:cNvSpPr>
              <a:spLocks/>
            </p:cNvSpPr>
            <p:nvPr/>
          </p:nvSpPr>
          <p:spPr bwMode="auto">
            <a:xfrm>
              <a:off x="2350" y="2519"/>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21" name="Line 469"/>
            <p:cNvSpPr>
              <a:spLocks noChangeShapeType="1"/>
            </p:cNvSpPr>
            <p:nvPr/>
          </p:nvSpPr>
          <p:spPr bwMode="auto">
            <a:xfrm>
              <a:off x="2355" y="2519"/>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22" name="Freeform 470"/>
            <p:cNvSpPr>
              <a:spLocks/>
            </p:cNvSpPr>
            <p:nvPr/>
          </p:nvSpPr>
          <p:spPr bwMode="auto">
            <a:xfrm>
              <a:off x="2350" y="2514"/>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23" name="Line 471"/>
            <p:cNvSpPr>
              <a:spLocks noChangeShapeType="1"/>
            </p:cNvSpPr>
            <p:nvPr/>
          </p:nvSpPr>
          <p:spPr bwMode="auto">
            <a:xfrm>
              <a:off x="2371" y="2507"/>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24" name="Line 472"/>
            <p:cNvSpPr>
              <a:spLocks noChangeShapeType="1"/>
            </p:cNvSpPr>
            <p:nvPr/>
          </p:nvSpPr>
          <p:spPr bwMode="auto">
            <a:xfrm flipV="1">
              <a:off x="2372" y="2501"/>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25" name="Freeform 473"/>
            <p:cNvSpPr>
              <a:spLocks/>
            </p:cNvSpPr>
            <p:nvPr/>
          </p:nvSpPr>
          <p:spPr bwMode="auto">
            <a:xfrm>
              <a:off x="2367" y="2501"/>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26" name="Line 474"/>
            <p:cNvSpPr>
              <a:spLocks noChangeShapeType="1"/>
            </p:cNvSpPr>
            <p:nvPr/>
          </p:nvSpPr>
          <p:spPr bwMode="auto">
            <a:xfrm>
              <a:off x="2372" y="2501"/>
              <a:ext cx="1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27" name="Freeform 475"/>
            <p:cNvSpPr>
              <a:spLocks/>
            </p:cNvSpPr>
            <p:nvPr/>
          </p:nvSpPr>
          <p:spPr bwMode="auto">
            <a:xfrm>
              <a:off x="2367" y="2498"/>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28" name="Line 476"/>
            <p:cNvSpPr>
              <a:spLocks noChangeShapeType="1"/>
            </p:cNvSpPr>
            <p:nvPr/>
          </p:nvSpPr>
          <p:spPr bwMode="auto">
            <a:xfrm flipV="1">
              <a:off x="2382" y="2499"/>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29" name="Freeform 477"/>
            <p:cNvSpPr>
              <a:spLocks/>
            </p:cNvSpPr>
            <p:nvPr/>
          </p:nvSpPr>
          <p:spPr bwMode="auto">
            <a:xfrm>
              <a:off x="2377" y="2498"/>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30" name="Line 478"/>
            <p:cNvSpPr>
              <a:spLocks noChangeShapeType="1"/>
            </p:cNvSpPr>
            <p:nvPr/>
          </p:nvSpPr>
          <p:spPr bwMode="auto">
            <a:xfrm>
              <a:off x="2382" y="2499"/>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31" name="Freeform 479"/>
            <p:cNvSpPr>
              <a:spLocks/>
            </p:cNvSpPr>
            <p:nvPr/>
          </p:nvSpPr>
          <p:spPr bwMode="auto">
            <a:xfrm>
              <a:off x="2377" y="2494"/>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32" name="Line 480"/>
            <p:cNvSpPr>
              <a:spLocks noChangeShapeType="1"/>
            </p:cNvSpPr>
            <p:nvPr/>
          </p:nvSpPr>
          <p:spPr bwMode="auto">
            <a:xfrm>
              <a:off x="2400" y="2485"/>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33" name="Line 481"/>
            <p:cNvSpPr>
              <a:spLocks noChangeShapeType="1"/>
            </p:cNvSpPr>
            <p:nvPr/>
          </p:nvSpPr>
          <p:spPr bwMode="auto">
            <a:xfrm flipV="1">
              <a:off x="2404" y="2481"/>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34" name="Freeform 482"/>
            <p:cNvSpPr>
              <a:spLocks/>
            </p:cNvSpPr>
            <p:nvPr/>
          </p:nvSpPr>
          <p:spPr bwMode="auto">
            <a:xfrm>
              <a:off x="2398" y="2480"/>
              <a:ext cx="11" cy="11"/>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35" name="Line 483"/>
            <p:cNvSpPr>
              <a:spLocks noChangeShapeType="1"/>
            </p:cNvSpPr>
            <p:nvPr/>
          </p:nvSpPr>
          <p:spPr bwMode="auto">
            <a:xfrm>
              <a:off x="2404" y="2481"/>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36" name="Freeform 484"/>
            <p:cNvSpPr>
              <a:spLocks/>
            </p:cNvSpPr>
            <p:nvPr/>
          </p:nvSpPr>
          <p:spPr bwMode="auto">
            <a:xfrm>
              <a:off x="2398" y="2476"/>
              <a:ext cx="11" cy="11"/>
            </a:xfrm>
            <a:custGeom>
              <a:avLst/>
              <a:gdLst/>
              <a:ahLst/>
              <a:cxnLst>
                <a:cxn ang="0">
                  <a:pos x="0" y="5"/>
                </a:cxn>
                <a:cxn ang="0">
                  <a:pos x="6" y="0"/>
                </a:cxn>
                <a:cxn ang="0">
                  <a:pos x="11" y="5"/>
                </a:cxn>
                <a:cxn ang="0">
                  <a:pos x="6" y="11"/>
                </a:cxn>
                <a:cxn ang="0">
                  <a:pos x="0" y="5"/>
                </a:cxn>
              </a:cxnLst>
              <a:rect l="0" t="0" r="r" b="b"/>
              <a:pathLst>
                <a:path w="11" h="11">
                  <a:moveTo>
                    <a:pt x="0" y="5"/>
                  </a:moveTo>
                  <a:lnTo>
                    <a:pt x="6" y="0"/>
                  </a:lnTo>
                  <a:lnTo>
                    <a:pt x="11" y="5"/>
                  </a:lnTo>
                  <a:lnTo>
                    <a:pt x="6"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37" name="Line 485"/>
            <p:cNvSpPr>
              <a:spLocks noChangeShapeType="1"/>
            </p:cNvSpPr>
            <p:nvPr/>
          </p:nvSpPr>
          <p:spPr bwMode="auto">
            <a:xfrm flipV="1">
              <a:off x="2417" y="2477"/>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38" name="Freeform 486"/>
            <p:cNvSpPr>
              <a:spLocks/>
            </p:cNvSpPr>
            <p:nvPr/>
          </p:nvSpPr>
          <p:spPr bwMode="auto">
            <a:xfrm>
              <a:off x="2411" y="2476"/>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39" name="Line 487"/>
            <p:cNvSpPr>
              <a:spLocks noChangeShapeType="1"/>
            </p:cNvSpPr>
            <p:nvPr/>
          </p:nvSpPr>
          <p:spPr bwMode="auto">
            <a:xfrm>
              <a:off x="2417" y="2477"/>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40" name="Freeform 488"/>
            <p:cNvSpPr>
              <a:spLocks/>
            </p:cNvSpPr>
            <p:nvPr/>
          </p:nvSpPr>
          <p:spPr bwMode="auto">
            <a:xfrm>
              <a:off x="2411" y="247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41" name="Line 489"/>
            <p:cNvSpPr>
              <a:spLocks noChangeShapeType="1"/>
            </p:cNvSpPr>
            <p:nvPr/>
          </p:nvSpPr>
          <p:spPr bwMode="auto">
            <a:xfrm>
              <a:off x="2438" y="2472"/>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42" name="Line 490"/>
            <p:cNvSpPr>
              <a:spLocks noChangeShapeType="1"/>
            </p:cNvSpPr>
            <p:nvPr/>
          </p:nvSpPr>
          <p:spPr bwMode="auto">
            <a:xfrm flipV="1">
              <a:off x="2447" y="2468"/>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43" name="Freeform 491"/>
            <p:cNvSpPr>
              <a:spLocks/>
            </p:cNvSpPr>
            <p:nvPr/>
          </p:nvSpPr>
          <p:spPr bwMode="auto">
            <a:xfrm>
              <a:off x="2441" y="2467"/>
              <a:ext cx="11" cy="11"/>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44" name="Line 492"/>
            <p:cNvSpPr>
              <a:spLocks noChangeShapeType="1"/>
            </p:cNvSpPr>
            <p:nvPr/>
          </p:nvSpPr>
          <p:spPr bwMode="auto">
            <a:xfrm>
              <a:off x="2447" y="2468"/>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45" name="Freeform 493"/>
            <p:cNvSpPr>
              <a:spLocks/>
            </p:cNvSpPr>
            <p:nvPr/>
          </p:nvSpPr>
          <p:spPr bwMode="auto">
            <a:xfrm>
              <a:off x="2441" y="2463"/>
              <a:ext cx="11" cy="10"/>
            </a:xfrm>
            <a:custGeom>
              <a:avLst/>
              <a:gdLst/>
              <a:ahLst/>
              <a:cxnLst>
                <a:cxn ang="0">
                  <a:pos x="0" y="5"/>
                </a:cxn>
                <a:cxn ang="0">
                  <a:pos x="6" y="0"/>
                </a:cxn>
                <a:cxn ang="0">
                  <a:pos x="11" y="5"/>
                </a:cxn>
                <a:cxn ang="0">
                  <a:pos x="6" y="12"/>
                </a:cxn>
                <a:cxn ang="0">
                  <a:pos x="0" y="5"/>
                </a:cxn>
              </a:cxnLst>
              <a:rect l="0" t="0" r="r" b="b"/>
              <a:pathLst>
                <a:path w="11" h="12">
                  <a:moveTo>
                    <a:pt x="0" y="5"/>
                  </a:moveTo>
                  <a:lnTo>
                    <a:pt x="6" y="0"/>
                  </a:lnTo>
                  <a:lnTo>
                    <a:pt x="11" y="5"/>
                  </a:lnTo>
                  <a:lnTo>
                    <a:pt x="6"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46" name="Line 494"/>
            <p:cNvSpPr>
              <a:spLocks noChangeShapeType="1"/>
            </p:cNvSpPr>
            <p:nvPr/>
          </p:nvSpPr>
          <p:spPr bwMode="auto">
            <a:xfrm flipV="1">
              <a:off x="2452" y="2464"/>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47" name="Freeform 495"/>
            <p:cNvSpPr>
              <a:spLocks/>
            </p:cNvSpPr>
            <p:nvPr/>
          </p:nvSpPr>
          <p:spPr bwMode="auto">
            <a:xfrm>
              <a:off x="2447" y="2463"/>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48" name="Line 496"/>
            <p:cNvSpPr>
              <a:spLocks noChangeShapeType="1"/>
            </p:cNvSpPr>
            <p:nvPr/>
          </p:nvSpPr>
          <p:spPr bwMode="auto">
            <a:xfrm>
              <a:off x="2452" y="2464"/>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49" name="Freeform 497"/>
            <p:cNvSpPr>
              <a:spLocks/>
            </p:cNvSpPr>
            <p:nvPr/>
          </p:nvSpPr>
          <p:spPr bwMode="auto">
            <a:xfrm>
              <a:off x="2447" y="2459"/>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50" name="Line 498"/>
            <p:cNvSpPr>
              <a:spLocks noChangeShapeType="1"/>
            </p:cNvSpPr>
            <p:nvPr/>
          </p:nvSpPr>
          <p:spPr bwMode="auto">
            <a:xfrm>
              <a:off x="2476" y="2459"/>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51" name="Line 499"/>
            <p:cNvSpPr>
              <a:spLocks noChangeShapeType="1"/>
            </p:cNvSpPr>
            <p:nvPr/>
          </p:nvSpPr>
          <p:spPr bwMode="auto">
            <a:xfrm flipV="1">
              <a:off x="2481" y="245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52" name="Freeform 500"/>
            <p:cNvSpPr>
              <a:spLocks/>
            </p:cNvSpPr>
            <p:nvPr/>
          </p:nvSpPr>
          <p:spPr bwMode="auto">
            <a:xfrm>
              <a:off x="2476" y="2454"/>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53" name="Line 501"/>
            <p:cNvSpPr>
              <a:spLocks noChangeShapeType="1"/>
            </p:cNvSpPr>
            <p:nvPr/>
          </p:nvSpPr>
          <p:spPr bwMode="auto">
            <a:xfrm>
              <a:off x="2481" y="2456"/>
              <a:ext cx="1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54" name="Freeform 502"/>
            <p:cNvSpPr>
              <a:spLocks/>
            </p:cNvSpPr>
            <p:nvPr/>
          </p:nvSpPr>
          <p:spPr bwMode="auto">
            <a:xfrm>
              <a:off x="2476" y="245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55" name="Line 503"/>
            <p:cNvSpPr>
              <a:spLocks noChangeShapeType="1"/>
            </p:cNvSpPr>
            <p:nvPr/>
          </p:nvSpPr>
          <p:spPr bwMode="auto">
            <a:xfrm flipV="1">
              <a:off x="2510" y="2439"/>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56" name="Freeform 504"/>
            <p:cNvSpPr>
              <a:spLocks/>
            </p:cNvSpPr>
            <p:nvPr/>
          </p:nvSpPr>
          <p:spPr bwMode="auto">
            <a:xfrm>
              <a:off x="2505" y="2438"/>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57" name="Line 505"/>
            <p:cNvSpPr>
              <a:spLocks noChangeShapeType="1"/>
            </p:cNvSpPr>
            <p:nvPr/>
          </p:nvSpPr>
          <p:spPr bwMode="auto">
            <a:xfrm>
              <a:off x="2510" y="2439"/>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58" name="Freeform 506"/>
            <p:cNvSpPr>
              <a:spLocks/>
            </p:cNvSpPr>
            <p:nvPr/>
          </p:nvSpPr>
          <p:spPr bwMode="auto">
            <a:xfrm>
              <a:off x="2505" y="2434"/>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59" name="Line 507"/>
            <p:cNvSpPr>
              <a:spLocks noChangeShapeType="1"/>
            </p:cNvSpPr>
            <p:nvPr/>
          </p:nvSpPr>
          <p:spPr bwMode="auto">
            <a:xfrm flipV="1">
              <a:off x="2524" y="2434"/>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60" name="Freeform 508"/>
            <p:cNvSpPr>
              <a:spLocks/>
            </p:cNvSpPr>
            <p:nvPr/>
          </p:nvSpPr>
          <p:spPr bwMode="auto">
            <a:xfrm>
              <a:off x="2519" y="2434"/>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61" name="Line 509"/>
            <p:cNvSpPr>
              <a:spLocks noChangeShapeType="1"/>
            </p:cNvSpPr>
            <p:nvPr/>
          </p:nvSpPr>
          <p:spPr bwMode="auto">
            <a:xfrm>
              <a:off x="2524" y="243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62" name="Line 510"/>
            <p:cNvSpPr>
              <a:spLocks noChangeShapeType="1"/>
            </p:cNvSpPr>
            <p:nvPr/>
          </p:nvSpPr>
          <p:spPr bwMode="auto">
            <a:xfrm>
              <a:off x="2552" y="2434"/>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63" name="Freeform 511"/>
            <p:cNvSpPr>
              <a:spLocks/>
            </p:cNvSpPr>
            <p:nvPr/>
          </p:nvSpPr>
          <p:spPr bwMode="auto">
            <a:xfrm>
              <a:off x="2519" y="2429"/>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64" name="Line 512"/>
            <p:cNvSpPr>
              <a:spLocks noChangeShapeType="1"/>
            </p:cNvSpPr>
            <p:nvPr/>
          </p:nvSpPr>
          <p:spPr bwMode="auto">
            <a:xfrm flipV="1">
              <a:off x="2562" y="2430"/>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65" name="Freeform 513"/>
            <p:cNvSpPr>
              <a:spLocks/>
            </p:cNvSpPr>
            <p:nvPr/>
          </p:nvSpPr>
          <p:spPr bwMode="auto">
            <a:xfrm>
              <a:off x="2557" y="2429"/>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66" name="Line 514"/>
            <p:cNvSpPr>
              <a:spLocks noChangeShapeType="1"/>
            </p:cNvSpPr>
            <p:nvPr/>
          </p:nvSpPr>
          <p:spPr bwMode="auto">
            <a:xfrm>
              <a:off x="2562" y="2430"/>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67" name="Freeform 515"/>
            <p:cNvSpPr>
              <a:spLocks/>
            </p:cNvSpPr>
            <p:nvPr/>
          </p:nvSpPr>
          <p:spPr bwMode="auto">
            <a:xfrm>
              <a:off x="2557" y="2425"/>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68" name="Line 516"/>
            <p:cNvSpPr>
              <a:spLocks noChangeShapeType="1"/>
            </p:cNvSpPr>
            <p:nvPr/>
          </p:nvSpPr>
          <p:spPr bwMode="auto">
            <a:xfrm flipV="1">
              <a:off x="2563" y="2427"/>
              <a:ext cx="0"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69" name="Freeform 517"/>
            <p:cNvSpPr>
              <a:spLocks/>
            </p:cNvSpPr>
            <p:nvPr/>
          </p:nvSpPr>
          <p:spPr bwMode="auto">
            <a:xfrm>
              <a:off x="2559" y="2425"/>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70" name="Line 518"/>
            <p:cNvSpPr>
              <a:spLocks noChangeShapeType="1"/>
            </p:cNvSpPr>
            <p:nvPr/>
          </p:nvSpPr>
          <p:spPr bwMode="auto">
            <a:xfrm>
              <a:off x="2563" y="2427"/>
              <a:ext cx="6"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71" name="Freeform 519"/>
            <p:cNvSpPr>
              <a:spLocks/>
            </p:cNvSpPr>
            <p:nvPr/>
          </p:nvSpPr>
          <p:spPr bwMode="auto">
            <a:xfrm>
              <a:off x="2559" y="2421"/>
              <a:ext cx="10" cy="11"/>
            </a:xfrm>
            <a:custGeom>
              <a:avLst/>
              <a:gdLst/>
              <a:ahLst/>
              <a:cxnLst>
                <a:cxn ang="0">
                  <a:pos x="0" y="6"/>
                </a:cxn>
                <a:cxn ang="0">
                  <a:pos x="5" y="0"/>
                </a:cxn>
                <a:cxn ang="0">
                  <a:pos x="10" y="6"/>
                </a:cxn>
                <a:cxn ang="0">
                  <a:pos x="5" y="12"/>
                </a:cxn>
                <a:cxn ang="0">
                  <a:pos x="0" y="6"/>
                </a:cxn>
              </a:cxnLst>
              <a:rect l="0" t="0" r="r" b="b"/>
              <a:pathLst>
                <a:path w="10" h="12">
                  <a:moveTo>
                    <a:pt x="0" y="6"/>
                  </a:moveTo>
                  <a:lnTo>
                    <a:pt x="5" y="0"/>
                  </a:lnTo>
                  <a:lnTo>
                    <a:pt x="10"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72" name="Line 520"/>
            <p:cNvSpPr>
              <a:spLocks noChangeShapeType="1"/>
            </p:cNvSpPr>
            <p:nvPr/>
          </p:nvSpPr>
          <p:spPr bwMode="auto">
            <a:xfrm flipV="1">
              <a:off x="2579" y="2404"/>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73" name="Line 521"/>
            <p:cNvSpPr>
              <a:spLocks noChangeShapeType="1"/>
            </p:cNvSpPr>
            <p:nvPr/>
          </p:nvSpPr>
          <p:spPr bwMode="auto">
            <a:xfrm>
              <a:off x="2579" y="2404"/>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74" name="Freeform 522"/>
            <p:cNvSpPr>
              <a:spLocks/>
            </p:cNvSpPr>
            <p:nvPr/>
          </p:nvSpPr>
          <p:spPr bwMode="auto">
            <a:xfrm>
              <a:off x="2575" y="2401"/>
              <a:ext cx="10" cy="10"/>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75" name="Line 523"/>
            <p:cNvSpPr>
              <a:spLocks noChangeShapeType="1"/>
            </p:cNvSpPr>
            <p:nvPr/>
          </p:nvSpPr>
          <p:spPr bwMode="auto">
            <a:xfrm flipV="1">
              <a:off x="2582" y="2401"/>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76" name="Freeform 524"/>
            <p:cNvSpPr>
              <a:spLocks/>
            </p:cNvSpPr>
            <p:nvPr/>
          </p:nvSpPr>
          <p:spPr bwMode="auto">
            <a:xfrm>
              <a:off x="2577" y="2401"/>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77" name="Line 525"/>
            <p:cNvSpPr>
              <a:spLocks noChangeShapeType="1"/>
            </p:cNvSpPr>
            <p:nvPr/>
          </p:nvSpPr>
          <p:spPr bwMode="auto">
            <a:xfrm>
              <a:off x="2582" y="2401"/>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78" name="Freeform 526"/>
            <p:cNvSpPr>
              <a:spLocks/>
            </p:cNvSpPr>
            <p:nvPr/>
          </p:nvSpPr>
          <p:spPr bwMode="auto">
            <a:xfrm>
              <a:off x="2577" y="2396"/>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79" name="Line 527"/>
            <p:cNvSpPr>
              <a:spLocks noChangeShapeType="1"/>
            </p:cNvSpPr>
            <p:nvPr/>
          </p:nvSpPr>
          <p:spPr bwMode="auto">
            <a:xfrm flipV="1">
              <a:off x="2586" y="239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80" name="Freeform 528"/>
            <p:cNvSpPr>
              <a:spLocks/>
            </p:cNvSpPr>
            <p:nvPr/>
          </p:nvSpPr>
          <p:spPr bwMode="auto">
            <a:xfrm>
              <a:off x="2581" y="2396"/>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81" name="Line 529"/>
            <p:cNvSpPr>
              <a:spLocks noChangeShapeType="1"/>
            </p:cNvSpPr>
            <p:nvPr/>
          </p:nvSpPr>
          <p:spPr bwMode="auto">
            <a:xfrm>
              <a:off x="2586" y="2396"/>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82" name="Freeform 530"/>
            <p:cNvSpPr>
              <a:spLocks/>
            </p:cNvSpPr>
            <p:nvPr/>
          </p:nvSpPr>
          <p:spPr bwMode="auto">
            <a:xfrm>
              <a:off x="2581" y="239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83" name="Line 531"/>
            <p:cNvSpPr>
              <a:spLocks noChangeShapeType="1"/>
            </p:cNvSpPr>
            <p:nvPr/>
          </p:nvSpPr>
          <p:spPr bwMode="auto">
            <a:xfrm>
              <a:off x="2611" y="2392"/>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84" name="Line 532"/>
            <p:cNvSpPr>
              <a:spLocks noChangeShapeType="1"/>
            </p:cNvSpPr>
            <p:nvPr/>
          </p:nvSpPr>
          <p:spPr bwMode="auto">
            <a:xfrm flipV="1">
              <a:off x="2615" y="2387"/>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85" name="Freeform 533"/>
            <p:cNvSpPr>
              <a:spLocks/>
            </p:cNvSpPr>
            <p:nvPr/>
          </p:nvSpPr>
          <p:spPr bwMode="auto">
            <a:xfrm>
              <a:off x="2610" y="2387"/>
              <a:ext cx="10" cy="14"/>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86" name="Line 534"/>
            <p:cNvSpPr>
              <a:spLocks noChangeShapeType="1"/>
            </p:cNvSpPr>
            <p:nvPr/>
          </p:nvSpPr>
          <p:spPr bwMode="auto">
            <a:xfrm>
              <a:off x="2615" y="2387"/>
              <a:ext cx="1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87" name="Freeform 535"/>
            <p:cNvSpPr>
              <a:spLocks/>
            </p:cNvSpPr>
            <p:nvPr/>
          </p:nvSpPr>
          <p:spPr bwMode="auto">
            <a:xfrm>
              <a:off x="2610" y="2381"/>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88" name="Line 536"/>
            <p:cNvSpPr>
              <a:spLocks noChangeShapeType="1"/>
            </p:cNvSpPr>
            <p:nvPr/>
          </p:nvSpPr>
          <p:spPr bwMode="auto">
            <a:xfrm>
              <a:off x="2644" y="2375"/>
              <a:ext cx="1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89" name="Freeform 537"/>
            <p:cNvSpPr>
              <a:spLocks/>
            </p:cNvSpPr>
            <p:nvPr/>
          </p:nvSpPr>
          <p:spPr bwMode="auto">
            <a:xfrm>
              <a:off x="2639" y="2370"/>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90" name="Line 538"/>
            <p:cNvSpPr>
              <a:spLocks noChangeShapeType="1"/>
            </p:cNvSpPr>
            <p:nvPr/>
          </p:nvSpPr>
          <p:spPr bwMode="auto">
            <a:xfrm flipV="1">
              <a:off x="2663" y="2371"/>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91" name="Freeform 539"/>
            <p:cNvSpPr>
              <a:spLocks/>
            </p:cNvSpPr>
            <p:nvPr/>
          </p:nvSpPr>
          <p:spPr bwMode="auto">
            <a:xfrm>
              <a:off x="2659" y="2370"/>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92" name="Line 540"/>
            <p:cNvSpPr>
              <a:spLocks noChangeShapeType="1"/>
            </p:cNvSpPr>
            <p:nvPr/>
          </p:nvSpPr>
          <p:spPr bwMode="auto">
            <a:xfrm>
              <a:off x="2663" y="2371"/>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93" name="Freeform 541"/>
            <p:cNvSpPr>
              <a:spLocks/>
            </p:cNvSpPr>
            <p:nvPr/>
          </p:nvSpPr>
          <p:spPr bwMode="auto">
            <a:xfrm>
              <a:off x="2659" y="2366"/>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94" name="Line 542"/>
            <p:cNvSpPr>
              <a:spLocks noChangeShapeType="1"/>
            </p:cNvSpPr>
            <p:nvPr/>
          </p:nvSpPr>
          <p:spPr bwMode="auto">
            <a:xfrm>
              <a:off x="2682" y="2362"/>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95" name="Freeform 543"/>
            <p:cNvSpPr>
              <a:spLocks/>
            </p:cNvSpPr>
            <p:nvPr/>
          </p:nvSpPr>
          <p:spPr bwMode="auto">
            <a:xfrm>
              <a:off x="2677" y="2357"/>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96" name="Line 544"/>
            <p:cNvSpPr>
              <a:spLocks noChangeShapeType="1"/>
            </p:cNvSpPr>
            <p:nvPr/>
          </p:nvSpPr>
          <p:spPr bwMode="auto">
            <a:xfrm flipV="1">
              <a:off x="2685" y="235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97" name="Freeform 545"/>
            <p:cNvSpPr>
              <a:spLocks/>
            </p:cNvSpPr>
            <p:nvPr/>
          </p:nvSpPr>
          <p:spPr bwMode="auto">
            <a:xfrm>
              <a:off x="2680" y="2357"/>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98" name="Line 546"/>
            <p:cNvSpPr>
              <a:spLocks noChangeShapeType="1"/>
            </p:cNvSpPr>
            <p:nvPr/>
          </p:nvSpPr>
          <p:spPr bwMode="auto">
            <a:xfrm>
              <a:off x="2685" y="2359"/>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99" name="Freeform 547"/>
            <p:cNvSpPr>
              <a:spLocks/>
            </p:cNvSpPr>
            <p:nvPr/>
          </p:nvSpPr>
          <p:spPr bwMode="auto">
            <a:xfrm>
              <a:off x="2680" y="235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00" name="Line 548"/>
            <p:cNvSpPr>
              <a:spLocks noChangeShapeType="1"/>
            </p:cNvSpPr>
            <p:nvPr/>
          </p:nvSpPr>
          <p:spPr bwMode="auto">
            <a:xfrm flipV="1">
              <a:off x="2687" y="2353"/>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01" name="Freeform 549"/>
            <p:cNvSpPr>
              <a:spLocks/>
            </p:cNvSpPr>
            <p:nvPr/>
          </p:nvSpPr>
          <p:spPr bwMode="auto">
            <a:xfrm>
              <a:off x="2682" y="2353"/>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02" name="Line 550"/>
            <p:cNvSpPr>
              <a:spLocks noChangeShapeType="1"/>
            </p:cNvSpPr>
            <p:nvPr/>
          </p:nvSpPr>
          <p:spPr bwMode="auto">
            <a:xfrm>
              <a:off x="2687" y="2353"/>
              <a:ext cx="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03" name="Freeform 551"/>
            <p:cNvSpPr>
              <a:spLocks/>
            </p:cNvSpPr>
            <p:nvPr/>
          </p:nvSpPr>
          <p:spPr bwMode="auto">
            <a:xfrm>
              <a:off x="2682" y="2348"/>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04" name="Line 552"/>
            <p:cNvSpPr>
              <a:spLocks noChangeShapeType="1"/>
            </p:cNvSpPr>
            <p:nvPr/>
          </p:nvSpPr>
          <p:spPr bwMode="auto">
            <a:xfrm flipV="1">
              <a:off x="2695" y="2350"/>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05" name="Freeform 553"/>
            <p:cNvSpPr>
              <a:spLocks/>
            </p:cNvSpPr>
            <p:nvPr/>
          </p:nvSpPr>
          <p:spPr bwMode="auto">
            <a:xfrm>
              <a:off x="2689" y="2348"/>
              <a:ext cx="11"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06" name="Line 554"/>
            <p:cNvSpPr>
              <a:spLocks noChangeShapeType="1"/>
            </p:cNvSpPr>
            <p:nvPr/>
          </p:nvSpPr>
          <p:spPr bwMode="auto">
            <a:xfrm flipV="1">
              <a:off x="2709" y="2337"/>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07" name="Line 555"/>
            <p:cNvSpPr>
              <a:spLocks noChangeShapeType="1"/>
            </p:cNvSpPr>
            <p:nvPr/>
          </p:nvSpPr>
          <p:spPr bwMode="auto">
            <a:xfrm>
              <a:off x="2709" y="2337"/>
              <a:ext cx="1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08" name="Freeform 556"/>
            <p:cNvSpPr>
              <a:spLocks/>
            </p:cNvSpPr>
            <p:nvPr/>
          </p:nvSpPr>
          <p:spPr bwMode="auto">
            <a:xfrm>
              <a:off x="2704" y="233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09" name="Line 557"/>
            <p:cNvSpPr>
              <a:spLocks noChangeShapeType="1"/>
            </p:cNvSpPr>
            <p:nvPr/>
          </p:nvSpPr>
          <p:spPr bwMode="auto">
            <a:xfrm flipV="1">
              <a:off x="2728" y="233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10" name="Freeform 558"/>
            <p:cNvSpPr>
              <a:spLocks/>
            </p:cNvSpPr>
            <p:nvPr/>
          </p:nvSpPr>
          <p:spPr bwMode="auto">
            <a:xfrm>
              <a:off x="2723" y="2332"/>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11" name="Line 559"/>
            <p:cNvSpPr>
              <a:spLocks noChangeShapeType="1"/>
            </p:cNvSpPr>
            <p:nvPr/>
          </p:nvSpPr>
          <p:spPr bwMode="auto">
            <a:xfrm>
              <a:off x="2728" y="2333"/>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12" name="Freeform 560"/>
            <p:cNvSpPr>
              <a:spLocks/>
            </p:cNvSpPr>
            <p:nvPr/>
          </p:nvSpPr>
          <p:spPr bwMode="auto">
            <a:xfrm>
              <a:off x="2723" y="2328"/>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13" name="Line 561"/>
            <p:cNvSpPr>
              <a:spLocks noChangeShapeType="1"/>
            </p:cNvSpPr>
            <p:nvPr/>
          </p:nvSpPr>
          <p:spPr bwMode="auto">
            <a:xfrm flipV="1">
              <a:off x="2745" y="2320"/>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14" name="Freeform 562"/>
            <p:cNvSpPr>
              <a:spLocks/>
            </p:cNvSpPr>
            <p:nvPr/>
          </p:nvSpPr>
          <p:spPr bwMode="auto">
            <a:xfrm>
              <a:off x="2740" y="2319"/>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15" name="Line 563"/>
            <p:cNvSpPr>
              <a:spLocks noChangeShapeType="1"/>
            </p:cNvSpPr>
            <p:nvPr/>
          </p:nvSpPr>
          <p:spPr bwMode="auto">
            <a:xfrm>
              <a:off x="2745" y="2320"/>
              <a:ext cx="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16" name="Freeform 564"/>
            <p:cNvSpPr>
              <a:spLocks/>
            </p:cNvSpPr>
            <p:nvPr/>
          </p:nvSpPr>
          <p:spPr bwMode="auto">
            <a:xfrm>
              <a:off x="2740" y="2315"/>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17" name="Line 565"/>
            <p:cNvSpPr>
              <a:spLocks noChangeShapeType="1"/>
            </p:cNvSpPr>
            <p:nvPr/>
          </p:nvSpPr>
          <p:spPr bwMode="auto">
            <a:xfrm flipV="1">
              <a:off x="2754" y="2307"/>
              <a:ext cx="1" cy="1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18" name="Freeform 566"/>
            <p:cNvSpPr>
              <a:spLocks/>
            </p:cNvSpPr>
            <p:nvPr/>
          </p:nvSpPr>
          <p:spPr bwMode="auto">
            <a:xfrm>
              <a:off x="2749" y="2315"/>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19" name="Line 567"/>
            <p:cNvSpPr>
              <a:spLocks noChangeShapeType="1"/>
            </p:cNvSpPr>
            <p:nvPr/>
          </p:nvSpPr>
          <p:spPr bwMode="auto">
            <a:xfrm>
              <a:off x="2773" y="230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20" name="Line 568"/>
            <p:cNvSpPr>
              <a:spLocks noChangeShapeType="1"/>
            </p:cNvSpPr>
            <p:nvPr/>
          </p:nvSpPr>
          <p:spPr bwMode="auto">
            <a:xfrm flipV="1">
              <a:off x="2776" y="229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21" name="Freeform 569"/>
            <p:cNvSpPr>
              <a:spLocks/>
            </p:cNvSpPr>
            <p:nvPr/>
          </p:nvSpPr>
          <p:spPr bwMode="auto">
            <a:xfrm>
              <a:off x="2771" y="2297"/>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22" name="Line 570"/>
            <p:cNvSpPr>
              <a:spLocks noChangeShapeType="1"/>
            </p:cNvSpPr>
            <p:nvPr/>
          </p:nvSpPr>
          <p:spPr bwMode="auto">
            <a:xfrm>
              <a:off x="2776" y="2299"/>
              <a:ext cx="15"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23" name="Freeform 571"/>
            <p:cNvSpPr>
              <a:spLocks/>
            </p:cNvSpPr>
            <p:nvPr/>
          </p:nvSpPr>
          <p:spPr bwMode="auto">
            <a:xfrm>
              <a:off x="2771" y="229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24" name="Line 572"/>
            <p:cNvSpPr>
              <a:spLocks noChangeShapeType="1"/>
            </p:cNvSpPr>
            <p:nvPr/>
          </p:nvSpPr>
          <p:spPr bwMode="auto">
            <a:xfrm flipV="1">
              <a:off x="2791" y="2293"/>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25" name="Freeform 573"/>
            <p:cNvSpPr>
              <a:spLocks/>
            </p:cNvSpPr>
            <p:nvPr/>
          </p:nvSpPr>
          <p:spPr bwMode="auto">
            <a:xfrm>
              <a:off x="2786" y="2293"/>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26" name="Line 574"/>
            <p:cNvSpPr>
              <a:spLocks noChangeShapeType="1"/>
            </p:cNvSpPr>
            <p:nvPr/>
          </p:nvSpPr>
          <p:spPr bwMode="auto">
            <a:xfrm>
              <a:off x="2800" y="2277"/>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27" name="Freeform 575"/>
            <p:cNvSpPr>
              <a:spLocks/>
            </p:cNvSpPr>
            <p:nvPr/>
          </p:nvSpPr>
          <p:spPr bwMode="auto">
            <a:xfrm>
              <a:off x="2796" y="227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28" name="Line 576"/>
            <p:cNvSpPr>
              <a:spLocks noChangeShapeType="1"/>
            </p:cNvSpPr>
            <p:nvPr/>
          </p:nvSpPr>
          <p:spPr bwMode="auto">
            <a:xfrm flipV="1">
              <a:off x="2810" y="227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29" name="Freeform 577"/>
            <p:cNvSpPr>
              <a:spLocks/>
            </p:cNvSpPr>
            <p:nvPr/>
          </p:nvSpPr>
          <p:spPr bwMode="auto">
            <a:xfrm>
              <a:off x="2805" y="2272"/>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30" name="Line 578"/>
            <p:cNvSpPr>
              <a:spLocks noChangeShapeType="1"/>
            </p:cNvSpPr>
            <p:nvPr/>
          </p:nvSpPr>
          <p:spPr bwMode="auto">
            <a:xfrm>
              <a:off x="2810" y="2273"/>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31" name="Freeform 579"/>
            <p:cNvSpPr>
              <a:spLocks/>
            </p:cNvSpPr>
            <p:nvPr/>
          </p:nvSpPr>
          <p:spPr bwMode="auto">
            <a:xfrm>
              <a:off x="2805" y="2268"/>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32" name="Line 580"/>
            <p:cNvSpPr>
              <a:spLocks noChangeShapeType="1"/>
            </p:cNvSpPr>
            <p:nvPr/>
          </p:nvSpPr>
          <p:spPr bwMode="auto">
            <a:xfrm flipV="1">
              <a:off x="2820" y="227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33" name="Freeform 581"/>
            <p:cNvSpPr>
              <a:spLocks/>
            </p:cNvSpPr>
            <p:nvPr/>
          </p:nvSpPr>
          <p:spPr bwMode="auto">
            <a:xfrm>
              <a:off x="2815" y="2268"/>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34" name="Line 582"/>
            <p:cNvSpPr>
              <a:spLocks noChangeShapeType="1"/>
            </p:cNvSpPr>
            <p:nvPr/>
          </p:nvSpPr>
          <p:spPr bwMode="auto">
            <a:xfrm flipV="1">
              <a:off x="2838" y="2262"/>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35" name="Line 583"/>
            <p:cNvSpPr>
              <a:spLocks noChangeShapeType="1"/>
            </p:cNvSpPr>
            <p:nvPr/>
          </p:nvSpPr>
          <p:spPr bwMode="auto">
            <a:xfrm>
              <a:off x="2838" y="2262"/>
              <a:ext cx="1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36" name="Freeform 584"/>
            <p:cNvSpPr>
              <a:spLocks/>
            </p:cNvSpPr>
            <p:nvPr/>
          </p:nvSpPr>
          <p:spPr bwMode="auto">
            <a:xfrm>
              <a:off x="2831" y="2256"/>
              <a:ext cx="11" cy="10"/>
            </a:xfrm>
            <a:custGeom>
              <a:avLst/>
              <a:gdLst/>
              <a:ahLst/>
              <a:cxnLst>
                <a:cxn ang="0">
                  <a:pos x="0" y="5"/>
                </a:cxn>
                <a:cxn ang="0">
                  <a:pos x="6" y="0"/>
                </a:cxn>
                <a:cxn ang="0">
                  <a:pos x="11" y="5"/>
                </a:cxn>
                <a:cxn ang="0">
                  <a:pos x="6" y="11"/>
                </a:cxn>
                <a:cxn ang="0">
                  <a:pos x="0" y="5"/>
                </a:cxn>
              </a:cxnLst>
              <a:rect l="0" t="0" r="r" b="b"/>
              <a:pathLst>
                <a:path w="11" h="11">
                  <a:moveTo>
                    <a:pt x="0" y="5"/>
                  </a:moveTo>
                  <a:lnTo>
                    <a:pt x="6" y="0"/>
                  </a:lnTo>
                  <a:lnTo>
                    <a:pt x="11" y="5"/>
                  </a:lnTo>
                  <a:lnTo>
                    <a:pt x="6"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37" name="Line 585"/>
            <p:cNvSpPr>
              <a:spLocks noChangeShapeType="1"/>
            </p:cNvSpPr>
            <p:nvPr/>
          </p:nvSpPr>
          <p:spPr bwMode="auto">
            <a:xfrm flipV="1">
              <a:off x="2847" y="2256"/>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38" name="Freeform 586"/>
            <p:cNvSpPr>
              <a:spLocks/>
            </p:cNvSpPr>
            <p:nvPr/>
          </p:nvSpPr>
          <p:spPr bwMode="auto">
            <a:xfrm>
              <a:off x="2843" y="2256"/>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39" name="Line 587"/>
            <p:cNvSpPr>
              <a:spLocks noChangeShapeType="1"/>
            </p:cNvSpPr>
            <p:nvPr/>
          </p:nvSpPr>
          <p:spPr bwMode="auto">
            <a:xfrm>
              <a:off x="2847" y="2256"/>
              <a:ext cx="6"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40" name="Freeform 588"/>
            <p:cNvSpPr>
              <a:spLocks/>
            </p:cNvSpPr>
            <p:nvPr/>
          </p:nvSpPr>
          <p:spPr bwMode="auto">
            <a:xfrm>
              <a:off x="2843" y="2251"/>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41" name="Line 589"/>
            <p:cNvSpPr>
              <a:spLocks noChangeShapeType="1"/>
            </p:cNvSpPr>
            <p:nvPr/>
          </p:nvSpPr>
          <p:spPr bwMode="auto">
            <a:xfrm flipV="1">
              <a:off x="2853" y="2254"/>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42" name="Freeform 590"/>
            <p:cNvSpPr>
              <a:spLocks/>
            </p:cNvSpPr>
            <p:nvPr/>
          </p:nvSpPr>
          <p:spPr bwMode="auto">
            <a:xfrm>
              <a:off x="2847" y="2251"/>
              <a:ext cx="11"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43" name="Line 591"/>
            <p:cNvSpPr>
              <a:spLocks noChangeShapeType="1"/>
            </p:cNvSpPr>
            <p:nvPr/>
          </p:nvSpPr>
          <p:spPr bwMode="auto">
            <a:xfrm>
              <a:off x="2863" y="2239"/>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44" name="Freeform 592"/>
            <p:cNvSpPr>
              <a:spLocks/>
            </p:cNvSpPr>
            <p:nvPr/>
          </p:nvSpPr>
          <p:spPr bwMode="auto">
            <a:xfrm>
              <a:off x="2859" y="223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45" name="Line 593"/>
            <p:cNvSpPr>
              <a:spLocks noChangeShapeType="1"/>
            </p:cNvSpPr>
            <p:nvPr/>
          </p:nvSpPr>
          <p:spPr bwMode="auto">
            <a:xfrm flipV="1">
              <a:off x="2871" y="2235"/>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46" name="Freeform 594"/>
            <p:cNvSpPr>
              <a:spLocks/>
            </p:cNvSpPr>
            <p:nvPr/>
          </p:nvSpPr>
          <p:spPr bwMode="auto">
            <a:xfrm>
              <a:off x="2866" y="2233"/>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47" name="Line 595"/>
            <p:cNvSpPr>
              <a:spLocks noChangeShapeType="1"/>
            </p:cNvSpPr>
            <p:nvPr/>
          </p:nvSpPr>
          <p:spPr bwMode="auto">
            <a:xfrm>
              <a:off x="2871" y="2235"/>
              <a:ext cx="1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48" name="Freeform 596"/>
            <p:cNvSpPr>
              <a:spLocks/>
            </p:cNvSpPr>
            <p:nvPr/>
          </p:nvSpPr>
          <p:spPr bwMode="auto">
            <a:xfrm>
              <a:off x="2866" y="2230"/>
              <a:ext cx="10" cy="14"/>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49" name="Line 597"/>
            <p:cNvSpPr>
              <a:spLocks noChangeShapeType="1"/>
            </p:cNvSpPr>
            <p:nvPr/>
          </p:nvSpPr>
          <p:spPr bwMode="auto">
            <a:xfrm flipV="1">
              <a:off x="2882" y="2233"/>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50" name="Freeform 598"/>
            <p:cNvSpPr>
              <a:spLocks/>
            </p:cNvSpPr>
            <p:nvPr/>
          </p:nvSpPr>
          <p:spPr bwMode="auto">
            <a:xfrm>
              <a:off x="2877" y="2230"/>
              <a:ext cx="10" cy="14"/>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51" name="Line 599"/>
            <p:cNvSpPr>
              <a:spLocks noChangeShapeType="1"/>
            </p:cNvSpPr>
            <p:nvPr/>
          </p:nvSpPr>
          <p:spPr bwMode="auto">
            <a:xfrm>
              <a:off x="2896" y="2221"/>
              <a:ext cx="1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52" name="Freeform 600"/>
            <p:cNvSpPr>
              <a:spLocks/>
            </p:cNvSpPr>
            <p:nvPr/>
          </p:nvSpPr>
          <p:spPr bwMode="auto">
            <a:xfrm>
              <a:off x="2891" y="2216"/>
              <a:ext cx="10" cy="14"/>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53" name="Line 601"/>
            <p:cNvSpPr>
              <a:spLocks noChangeShapeType="1"/>
            </p:cNvSpPr>
            <p:nvPr/>
          </p:nvSpPr>
          <p:spPr bwMode="auto">
            <a:xfrm flipV="1">
              <a:off x="2910" y="2218"/>
              <a:ext cx="0"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54" name="Freeform 602"/>
            <p:cNvSpPr>
              <a:spLocks/>
            </p:cNvSpPr>
            <p:nvPr/>
          </p:nvSpPr>
          <p:spPr bwMode="auto">
            <a:xfrm>
              <a:off x="2906" y="2216"/>
              <a:ext cx="10" cy="14"/>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55" name="Line 603"/>
            <p:cNvSpPr>
              <a:spLocks noChangeShapeType="1"/>
            </p:cNvSpPr>
            <p:nvPr/>
          </p:nvSpPr>
          <p:spPr bwMode="auto">
            <a:xfrm>
              <a:off x="2910" y="2218"/>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56" name="Freeform 604"/>
            <p:cNvSpPr>
              <a:spLocks/>
            </p:cNvSpPr>
            <p:nvPr/>
          </p:nvSpPr>
          <p:spPr bwMode="auto">
            <a:xfrm>
              <a:off x="2906" y="2213"/>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57" name="Line 605"/>
            <p:cNvSpPr>
              <a:spLocks noChangeShapeType="1"/>
            </p:cNvSpPr>
            <p:nvPr/>
          </p:nvSpPr>
          <p:spPr bwMode="auto">
            <a:xfrm flipV="1">
              <a:off x="2914" y="2214"/>
              <a:ext cx="1" cy="4"/>
            </a:xfrm>
            <a:prstGeom prst="line">
              <a:avLst/>
            </a:prstGeom>
            <a:noFill/>
            <a:ln w="17463">
              <a:solidFill>
                <a:schemeClr val="bg1"/>
              </a:solidFill>
              <a:round/>
              <a:headEnd/>
              <a:tailEnd/>
            </a:ln>
          </p:spPr>
          <p:txBody>
            <a:bodyPr/>
            <a:lstStyle/>
            <a:p>
              <a:pPr>
                <a:defRPr/>
              </a:pPr>
              <a:endParaRPr lang="en-US">
                <a:latin typeface="Arial" charset="0"/>
              </a:endParaRPr>
            </a:p>
          </p:txBody>
        </p:sp>
      </p:grpSp>
      <p:grpSp>
        <p:nvGrpSpPr>
          <p:cNvPr id="35020" name="Group 606"/>
          <p:cNvGrpSpPr>
            <a:grpSpLocks/>
          </p:cNvGrpSpPr>
          <p:nvPr/>
        </p:nvGrpSpPr>
        <p:grpSpPr bwMode="auto">
          <a:xfrm>
            <a:off x="6119813" y="2854325"/>
            <a:ext cx="1098550" cy="565150"/>
            <a:chOff x="2909" y="1769"/>
            <a:chExt cx="764" cy="455"/>
          </a:xfrm>
        </p:grpSpPr>
        <p:sp>
          <p:nvSpPr>
            <p:cNvPr id="612959" name="Freeform 607"/>
            <p:cNvSpPr>
              <a:spLocks/>
            </p:cNvSpPr>
            <p:nvPr/>
          </p:nvSpPr>
          <p:spPr bwMode="auto">
            <a:xfrm>
              <a:off x="2909" y="2212"/>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60" name="Line 608"/>
            <p:cNvSpPr>
              <a:spLocks noChangeShapeType="1"/>
            </p:cNvSpPr>
            <p:nvPr/>
          </p:nvSpPr>
          <p:spPr bwMode="auto">
            <a:xfrm flipV="1">
              <a:off x="2928" y="2201"/>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61" name="Line 609"/>
            <p:cNvSpPr>
              <a:spLocks noChangeShapeType="1"/>
            </p:cNvSpPr>
            <p:nvPr/>
          </p:nvSpPr>
          <p:spPr bwMode="auto">
            <a:xfrm>
              <a:off x="2928" y="2201"/>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62" name="Freeform 610"/>
            <p:cNvSpPr>
              <a:spLocks/>
            </p:cNvSpPr>
            <p:nvPr/>
          </p:nvSpPr>
          <p:spPr bwMode="auto">
            <a:xfrm>
              <a:off x="2923" y="2196"/>
              <a:ext cx="10" cy="12"/>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63" name="Line 611"/>
            <p:cNvSpPr>
              <a:spLocks noChangeShapeType="1"/>
            </p:cNvSpPr>
            <p:nvPr/>
          </p:nvSpPr>
          <p:spPr bwMode="auto">
            <a:xfrm flipV="1">
              <a:off x="2933" y="219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64" name="Freeform 612"/>
            <p:cNvSpPr>
              <a:spLocks/>
            </p:cNvSpPr>
            <p:nvPr/>
          </p:nvSpPr>
          <p:spPr bwMode="auto">
            <a:xfrm>
              <a:off x="2928" y="2196"/>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65" name="Line 613"/>
            <p:cNvSpPr>
              <a:spLocks noChangeShapeType="1"/>
            </p:cNvSpPr>
            <p:nvPr/>
          </p:nvSpPr>
          <p:spPr bwMode="auto">
            <a:xfrm>
              <a:off x="2933" y="2196"/>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66" name="Freeform 614"/>
            <p:cNvSpPr>
              <a:spLocks/>
            </p:cNvSpPr>
            <p:nvPr/>
          </p:nvSpPr>
          <p:spPr bwMode="auto">
            <a:xfrm>
              <a:off x="2928" y="2191"/>
              <a:ext cx="10" cy="13"/>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67" name="Line 615"/>
            <p:cNvSpPr>
              <a:spLocks noChangeShapeType="1"/>
            </p:cNvSpPr>
            <p:nvPr/>
          </p:nvSpPr>
          <p:spPr bwMode="auto">
            <a:xfrm flipV="1">
              <a:off x="2935" y="2192"/>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68" name="Freeform 616"/>
            <p:cNvSpPr>
              <a:spLocks/>
            </p:cNvSpPr>
            <p:nvPr/>
          </p:nvSpPr>
          <p:spPr bwMode="auto">
            <a:xfrm>
              <a:off x="2930" y="2191"/>
              <a:ext cx="10"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69" name="Line 617"/>
            <p:cNvSpPr>
              <a:spLocks noChangeShapeType="1"/>
            </p:cNvSpPr>
            <p:nvPr/>
          </p:nvSpPr>
          <p:spPr bwMode="auto">
            <a:xfrm>
              <a:off x="2935" y="2192"/>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70" name="Freeform 618"/>
            <p:cNvSpPr>
              <a:spLocks/>
            </p:cNvSpPr>
            <p:nvPr/>
          </p:nvSpPr>
          <p:spPr bwMode="auto">
            <a:xfrm>
              <a:off x="2930" y="2187"/>
              <a:ext cx="10" cy="12"/>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71" name="Line 619"/>
            <p:cNvSpPr>
              <a:spLocks noChangeShapeType="1"/>
            </p:cNvSpPr>
            <p:nvPr/>
          </p:nvSpPr>
          <p:spPr bwMode="auto">
            <a:xfrm>
              <a:off x="2952" y="2175"/>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72" name="Line 620"/>
            <p:cNvSpPr>
              <a:spLocks noChangeShapeType="1"/>
            </p:cNvSpPr>
            <p:nvPr/>
          </p:nvSpPr>
          <p:spPr bwMode="auto">
            <a:xfrm flipV="1">
              <a:off x="2954" y="217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73" name="Freeform 621"/>
            <p:cNvSpPr>
              <a:spLocks/>
            </p:cNvSpPr>
            <p:nvPr/>
          </p:nvSpPr>
          <p:spPr bwMode="auto">
            <a:xfrm>
              <a:off x="2949" y="2172"/>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74" name="Line 622"/>
            <p:cNvSpPr>
              <a:spLocks noChangeShapeType="1"/>
            </p:cNvSpPr>
            <p:nvPr/>
          </p:nvSpPr>
          <p:spPr bwMode="auto">
            <a:xfrm>
              <a:off x="2954" y="2172"/>
              <a:ext cx="1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75" name="Freeform 623"/>
            <p:cNvSpPr>
              <a:spLocks/>
            </p:cNvSpPr>
            <p:nvPr/>
          </p:nvSpPr>
          <p:spPr bwMode="auto">
            <a:xfrm>
              <a:off x="2949" y="2166"/>
              <a:ext cx="10" cy="9"/>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76" name="Line 624"/>
            <p:cNvSpPr>
              <a:spLocks noChangeShapeType="1"/>
            </p:cNvSpPr>
            <p:nvPr/>
          </p:nvSpPr>
          <p:spPr bwMode="auto">
            <a:xfrm flipV="1">
              <a:off x="2990" y="2158"/>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77" name="Line 625"/>
            <p:cNvSpPr>
              <a:spLocks noChangeShapeType="1"/>
            </p:cNvSpPr>
            <p:nvPr/>
          </p:nvSpPr>
          <p:spPr bwMode="auto">
            <a:xfrm>
              <a:off x="2990" y="2158"/>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78" name="Freeform 626"/>
            <p:cNvSpPr>
              <a:spLocks/>
            </p:cNvSpPr>
            <p:nvPr/>
          </p:nvSpPr>
          <p:spPr bwMode="auto">
            <a:xfrm>
              <a:off x="2985" y="2152"/>
              <a:ext cx="10" cy="12"/>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79" name="Line 627"/>
            <p:cNvSpPr>
              <a:spLocks noChangeShapeType="1"/>
            </p:cNvSpPr>
            <p:nvPr/>
          </p:nvSpPr>
          <p:spPr bwMode="auto">
            <a:xfrm flipV="1">
              <a:off x="2995" y="2154"/>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80" name="Freeform 628"/>
            <p:cNvSpPr>
              <a:spLocks/>
            </p:cNvSpPr>
            <p:nvPr/>
          </p:nvSpPr>
          <p:spPr bwMode="auto">
            <a:xfrm>
              <a:off x="2990" y="2152"/>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81" name="Line 629"/>
            <p:cNvSpPr>
              <a:spLocks noChangeShapeType="1"/>
            </p:cNvSpPr>
            <p:nvPr/>
          </p:nvSpPr>
          <p:spPr bwMode="auto">
            <a:xfrm>
              <a:off x="2995" y="215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82" name="Freeform 630"/>
            <p:cNvSpPr>
              <a:spLocks/>
            </p:cNvSpPr>
            <p:nvPr/>
          </p:nvSpPr>
          <p:spPr bwMode="auto">
            <a:xfrm>
              <a:off x="2990" y="2149"/>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83" name="Line 631"/>
            <p:cNvSpPr>
              <a:spLocks noChangeShapeType="1"/>
            </p:cNvSpPr>
            <p:nvPr/>
          </p:nvSpPr>
          <p:spPr bwMode="auto">
            <a:xfrm flipV="1">
              <a:off x="2997" y="214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84" name="Freeform 632"/>
            <p:cNvSpPr>
              <a:spLocks/>
            </p:cNvSpPr>
            <p:nvPr/>
          </p:nvSpPr>
          <p:spPr bwMode="auto">
            <a:xfrm>
              <a:off x="2992" y="2149"/>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85" name="Line 633"/>
            <p:cNvSpPr>
              <a:spLocks noChangeShapeType="1"/>
            </p:cNvSpPr>
            <p:nvPr/>
          </p:nvSpPr>
          <p:spPr bwMode="auto">
            <a:xfrm>
              <a:off x="2997" y="2149"/>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86" name="Freeform 634"/>
            <p:cNvSpPr>
              <a:spLocks/>
            </p:cNvSpPr>
            <p:nvPr/>
          </p:nvSpPr>
          <p:spPr bwMode="auto">
            <a:xfrm>
              <a:off x="2992" y="2143"/>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87" name="Line 635"/>
            <p:cNvSpPr>
              <a:spLocks noChangeShapeType="1"/>
            </p:cNvSpPr>
            <p:nvPr/>
          </p:nvSpPr>
          <p:spPr bwMode="auto">
            <a:xfrm>
              <a:off x="3019" y="2142"/>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88" name="Freeform 636"/>
            <p:cNvSpPr>
              <a:spLocks/>
            </p:cNvSpPr>
            <p:nvPr/>
          </p:nvSpPr>
          <p:spPr bwMode="auto">
            <a:xfrm>
              <a:off x="3014" y="2137"/>
              <a:ext cx="10" cy="12"/>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89" name="Line 637"/>
            <p:cNvSpPr>
              <a:spLocks noChangeShapeType="1"/>
            </p:cNvSpPr>
            <p:nvPr/>
          </p:nvSpPr>
          <p:spPr bwMode="auto">
            <a:xfrm flipV="1">
              <a:off x="3026" y="2137"/>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90" name="Freeform 638"/>
            <p:cNvSpPr>
              <a:spLocks/>
            </p:cNvSpPr>
            <p:nvPr/>
          </p:nvSpPr>
          <p:spPr bwMode="auto">
            <a:xfrm>
              <a:off x="3021" y="2137"/>
              <a:ext cx="11" cy="12"/>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91" name="Line 639"/>
            <p:cNvSpPr>
              <a:spLocks noChangeShapeType="1"/>
            </p:cNvSpPr>
            <p:nvPr/>
          </p:nvSpPr>
          <p:spPr bwMode="auto">
            <a:xfrm>
              <a:off x="3026" y="2137"/>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92" name="Freeform 640"/>
            <p:cNvSpPr>
              <a:spLocks/>
            </p:cNvSpPr>
            <p:nvPr/>
          </p:nvSpPr>
          <p:spPr bwMode="auto">
            <a:xfrm>
              <a:off x="3021" y="2132"/>
              <a:ext cx="11" cy="12"/>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93" name="Line 641"/>
            <p:cNvSpPr>
              <a:spLocks noChangeShapeType="1"/>
            </p:cNvSpPr>
            <p:nvPr/>
          </p:nvSpPr>
          <p:spPr bwMode="auto">
            <a:xfrm flipV="1">
              <a:off x="3034" y="213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94" name="Freeform 642"/>
            <p:cNvSpPr>
              <a:spLocks/>
            </p:cNvSpPr>
            <p:nvPr/>
          </p:nvSpPr>
          <p:spPr bwMode="auto">
            <a:xfrm>
              <a:off x="3029" y="2132"/>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95" name="Line 643"/>
            <p:cNvSpPr>
              <a:spLocks noChangeShapeType="1"/>
            </p:cNvSpPr>
            <p:nvPr/>
          </p:nvSpPr>
          <p:spPr bwMode="auto">
            <a:xfrm>
              <a:off x="3034" y="2133"/>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96" name="Freeform 644"/>
            <p:cNvSpPr>
              <a:spLocks/>
            </p:cNvSpPr>
            <p:nvPr/>
          </p:nvSpPr>
          <p:spPr bwMode="auto">
            <a:xfrm>
              <a:off x="3029" y="2128"/>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97" name="Line 645"/>
            <p:cNvSpPr>
              <a:spLocks noChangeShapeType="1"/>
            </p:cNvSpPr>
            <p:nvPr/>
          </p:nvSpPr>
          <p:spPr bwMode="auto">
            <a:xfrm>
              <a:off x="3044" y="2115"/>
              <a:ext cx="4"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98" name="Line 646"/>
            <p:cNvSpPr>
              <a:spLocks noChangeShapeType="1"/>
            </p:cNvSpPr>
            <p:nvPr/>
          </p:nvSpPr>
          <p:spPr bwMode="auto">
            <a:xfrm flipV="1">
              <a:off x="3048" y="211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99" name="Freeform 647"/>
            <p:cNvSpPr>
              <a:spLocks/>
            </p:cNvSpPr>
            <p:nvPr/>
          </p:nvSpPr>
          <p:spPr bwMode="auto">
            <a:xfrm>
              <a:off x="3043" y="2112"/>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00" name="Line 648"/>
            <p:cNvSpPr>
              <a:spLocks noChangeShapeType="1"/>
            </p:cNvSpPr>
            <p:nvPr/>
          </p:nvSpPr>
          <p:spPr bwMode="auto">
            <a:xfrm>
              <a:off x="3048" y="2112"/>
              <a:ext cx="1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01" name="Freeform 649"/>
            <p:cNvSpPr>
              <a:spLocks/>
            </p:cNvSpPr>
            <p:nvPr/>
          </p:nvSpPr>
          <p:spPr bwMode="auto">
            <a:xfrm>
              <a:off x="3043" y="2106"/>
              <a:ext cx="10" cy="12"/>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02" name="Line 650"/>
            <p:cNvSpPr>
              <a:spLocks noChangeShapeType="1"/>
            </p:cNvSpPr>
            <p:nvPr/>
          </p:nvSpPr>
          <p:spPr bwMode="auto">
            <a:xfrm flipV="1">
              <a:off x="3058" y="210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03" name="Freeform 651"/>
            <p:cNvSpPr>
              <a:spLocks/>
            </p:cNvSpPr>
            <p:nvPr/>
          </p:nvSpPr>
          <p:spPr bwMode="auto">
            <a:xfrm>
              <a:off x="3053" y="2106"/>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04" name="Line 652"/>
            <p:cNvSpPr>
              <a:spLocks noChangeShapeType="1"/>
            </p:cNvSpPr>
            <p:nvPr/>
          </p:nvSpPr>
          <p:spPr bwMode="auto">
            <a:xfrm>
              <a:off x="3058" y="2106"/>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05" name="Freeform 653"/>
            <p:cNvSpPr>
              <a:spLocks/>
            </p:cNvSpPr>
            <p:nvPr/>
          </p:nvSpPr>
          <p:spPr bwMode="auto">
            <a:xfrm>
              <a:off x="3053" y="2103"/>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06" name="Line 654"/>
            <p:cNvSpPr>
              <a:spLocks noChangeShapeType="1"/>
            </p:cNvSpPr>
            <p:nvPr/>
          </p:nvSpPr>
          <p:spPr bwMode="auto">
            <a:xfrm>
              <a:off x="3077" y="2099"/>
              <a:ext cx="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07" name="Line 655"/>
            <p:cNvSpPr>
              <a:spLocks noChangeShapeType="1"/>
            </p:cNvSpPr>
            <p:nvPr/>
          </p:nvSpPr>
          <p:spPr bwMode="auto">
            <a:xfrm flipV="1">
              <a:off x="3086" y="2095"/>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08" name="Freeform 656"/>
            <p:cNvSpPr>
              <a:spLocks/>
            </p:cNvSpPr>
            <p:nvPr/>
          </p:nvSpPr>
          <p:spPr bwMode="auto">
            <a:xfrm>
              <a:off x="3081" y="2094"/>
              <a:ext cx="10"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09" name="Line 657"/>
            <p:cNvSpPr>
              <a:spLocks noChangeShapeType="1"/>
            </p:cNvSpPr>
            <p:nvPr/>
          </p:nvSpPr>
          <p:spPr bwMode="auto">
            <a:xfrm>
              <a:off x="3086" y="2095"/>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10" name="Freeform 658"/>
            <p:cNvSpPr>
              <a:spLocks/>
            </p:cNvSpPr>
            <p:nvPr/>
          </p:nvSpPr>
          <p:spPr bwMode="auto">
            <a:xfrm>
              <a:off x="3081" y="2090"/>
              <a:ext cx="10" cy="13"/>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11" name="Line 659"/>
            <p:cNvSpPr>
              <a:spLocks noChangeShapeType="1"/>
            </p:cNvSpPr>
            <p:nvPr/>
          </p:nvSpPr>
          <p:spPr bwMode="auto">
            <a:xfrm flipV="1">
              <a:off x="3091" y="2090"/>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12" name="Freeform 660"/>
            <p:cNvSpPr>
              <a:spLocks/>
            </p:cNvSpPr>
            <p:nvPr/>
          </p:nvSpPr>
          <p:spPr bwMode="auto">
            <a:xfrm>
              <a:off x="3086" y="2090"/>
              <a:ext cx="10"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13" name="Line 661"/>
            <p:cNvSpPr>
              <a:spLocks noChangeShapeType="1"/>
            </p:cNvSpPr>
            <p:nvPr/>
          </p:nvSpPr>
          <p:spPr bwMode="auto">
            <a:xfrm>
              <a:off x="3091" y="2090"/>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14" name="Freeform 662"/>
            <p:cNvSpPr>
              <a:spLocks/>
            </p:cNvSpPr>
            <p:nvPr/>
          </p:nvSpPr>
          <p:spPr bwMode="auto">
            <a:xfrm>
              <a:off x="3086" y="2085"/>
              <a:ext cx="10" cy="13"/>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15" name="Line 663"/>
            <p:cNvSpPr>
              <a:spLocks noChangeShapeType="1"/>
            </p:cNvSpPr>
            <p:nvPr/>
          </p:nvSpPr>
          <p:spPr bwMode="auto">
            <a:xfrm flipV="1">
              <a:off x="3113" y="208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16" name="Line 664"/>
            <p:cNvSpPr>
              <a:spLocks noChangeShapeType="1"/>
            </p:cNvSpPr>
            <p:nvPr/>
          </p:nvSpPr>
          <p:spPr bwMode="auto">
            <a:xfrm>
              <a:off x="3113" y="2082"/>
              <a:ext cx="2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17" name="Freeform 665"/>
            <p:cNvSpPr>
              <a:spLocks/>
            </p:cNvSpPr>
            <p:nvPr/>
          </p:nvSpPr>
          <p:spPr bwMode="auto">
            <a:xfrm>
              <a:off x="3107" y="2077"/>
              <a:ext cx="11" cy="12"/>
            </a:xfrm>
            <a:custGeom>
              <a:avLst/>
              <a:gdLst/>
              <a:ahLst/>
              <a:cxnLst>
                <a:cxn ang="0">
                  <a:pos x="0" y="5"/>
                </a:cxn>
                <a:cxn ang="0">
                  <a:pos x="6" y="0"/>
                </a:cxn>
                <a:cxn ang="0">
                  <a:pos x="11" y="5"/>
                </a:cxn>
                <a:cxn ang="0">
                  <a:pos x="6" y="11"/>
                </a:cxn>
                <a:cxn ang="0">
                  <a:pos x="0" y="5"/>
                </a:cxn>
              </a:cxnLst>
              <a:rect l="0" t="0" r="r" b="b"/>
              <a:pathLst>
                <a:path w="11" h="11">
                  <a:moveTo>
                    <a:pt x="0" y="5"/>
                  </a:moveTo>
                  <a:lnTo>
                    <a:pt x="6" y="0"/>
                  </a:lnTo>
                  <a:lnTo>
                    <a:pt x="11" y="5"/>
                  </a:lnTo>
                  <a:lnTo>
                    <a:pt x="6"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18" name="Line 666"/>
            <p:cNvSpPr>
              <a:spLocks noChangeShapeType="1"/>
            </p:cNvSpPr>
            <p:nvPr/>
          </p:nvSpPr>
          <p:spPr bwMode="auto">
            <a:xfrm>
              <a:off x="3153" y="2073"/>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19" name="Line 667"/>
            <p:cNvSpPr>
              <a:spLocks noChangeShapeType="1"/>
            </p:cNvSpPr>
            <p:nvPr/>
          </p:nvSpPr>
          <p:spPr bwMode="auto">
            <a:xfrm flipV="1">
              <a:off x="3156" y="206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20" name="Freeform 668"/>
            <p:cNvSpPr>
              <a:spLocks/>
            </p:cNvSpPr>
            <p:nvPr/>
          </p:nvSpPr>
          <p:spPr bwMode="auto">
            <a:xfrm>
              <a:off x="3151" y="2068"/>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21" name="Line 669"/>
            <p:cNvSpPr>
              <a:spLocks noChangeShapeType="1"/>
            </p:cNvSpPr>
            <p:nvPr/>
          </p:nvSpPr>
          <p:spPr bwMode="auto">
            <a:xfrm>
              <a:off x="3156" y="2069"/>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22" name="Freeform 670"/>
            <p:cNvSpPr>
              <a:spLocks/>
            </p:cNvSpPr>
            <p:nvPr/>
          </p:nvSpPr>
          <p:spPr bwMode="auto">
            <a:xfrm>
              <a:off x="3151" y="2064"/>
              <a:ext cx="10" cy="12"/>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23" name="Line 671"/>
            <p:cNvSpPr>
              <a:spLocks noChangeShapeType="1"/>
            </p:cNvSpPr>
            <p:nvPr/>
          </p:nvSpPr>
          <p:spPr bwMode="auto">
            <a:xfrm flipV="1">
              <a:off x="3166" y="2064"/>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24" name="Freeform 672"/>
            <p:cNvSpPr>
              <a:spLocks/>
            </p:cNvSpPr>
            <p:nvPr/>
          </p:nvSpPr>
          <p:spPr bwMode="auto">
            <a:xfrm>
              <a:off x="3161" y="2064"/>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25" name="Line 673"/>
            <p:cNvSpPr>
              <a:spLocks noChangeShapeType="1"/>
            </p:cNvSpPr>
            <p:nvPr/>
          </p:nvSpPr>
          <p:spPr bwMode="auto">
            <a:xfrm>
              <a:off x="3166" y="206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26" name="Freeform 674"/>
            <p:cNvSpPr>
              <a:spLocks/>
            </p:cNvSpPr>
            <p:nvPr/>
          </p:nvSpPr>
          <p:spPr bwMode="auto">
            <a:xfrm>
              <a:off x="3161" y="2059"/>
              <a:ext cx="10" cy="12"/>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27" name="Line 675"/>
            <p:cNvSpPr>
              <a:spLocks noChangeShapeType="1"/>
            </p:cNvSpPr>
            <p:nvPr/>
          </p:nvSpPr>
          <p:spPr bwMode="auto">
            <a:xfrm flipV="1">
              <a:off x="3168" y="2063"/>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28" name="Freeform 676"/>
            <p:cNvSpPr>
              <a:spLocks/>
            </p:cNvSpPr>
            <p:nvPr/>
          </p:nvSpPr>
          <p:spPr bwMode="auto">
            <a:xfrm>
              <a:off x="3163" y="2059"/>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29" name="Line 677"/>
            <p:cNvSpPr>
              <a:spLocks noChangeShapeType="1"/>
            </p:cNvSpPr>
            <p:nvPr/>
          </p:nvSpPr>
          <p:spPr bwMode="auto">
            <a:xfrm>
              <a:off x="3186" y="2057"/>
              <a:ext cx="2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30" name="Line 678"/>
            <p:cNvSpPr>
              <a:spLocks noChangeShapeType="1"/>
            </p:cNvSpPr>
            <p:nvPr/>
          </p:nvSpPr>
          <p:spPr bwMode="auto">
            <a:xfrm flipV="1">
              <a:off x="3206" y="2051"/>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31" name="Freeform 679"/>
            <p:cNvSpPr>
              <a:spLocks/>
            </p:cNvSpPr>
            <p:nvPr/>
          </p:nvSpPr>
          <p:spPr bwMode="auto">
            <a:xfrm>
              <a:off x="3200" y="2050"/>
              <a:ext cx="11" cy="12"/>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32" name="Line 680"/>
            <p:cNvSpPr>
              <a:spLocks noChangeShapeType="1"/>
            </p:cNvSpPr>
            <p:nvPr/>
          </p:nvSpPr>
          <p:spPr bwMode="auto">
            <a:xfrm>
              <a:off x="3206" y="2051"/>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33" name="Freeform 681"/>
            <p:cNvSpPr>
              <a:spLocks/>
            </p:cNvSpPr>
            <p:nvPr/>
          </p:nvSpPr>
          <p:spPr bwMode="auto">
            <a:xfrm>
              <a:off x="3200" y="2048"/>
              <a:ext cx="11"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34" name="Line 682"/>
            <p:cNvSpPr>
              <a:spLocks noChangeShapeType="1"/>
            </p:cNvSpPr>
            <p:nvPr/>
          </p:nvSpPr>
          <p:spPr bwMode="auto">
            <a:xfrm flipV="1">
              <a:off x="3226" y="204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35" name="Line 683"/>
            <p:cNvSpPr>
              <a:spLocks noChangeShapeType="1"/>
            </p:cNvSpPr>
            <p:nvPr/>
          </p:nvSpPr>
          <p:spPr bwMode="auto">
            <a:xfrm>
              <a:off x="3226" y="2043"/>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36" name="Freeform 684"/>
            <p:cNvSpPr>
              <a:spLocks/>
            </p:cNvSpPr>
            <p:nvPr/>
          </p:nvSpPr>
          <p:spPr bwMode="auto">
            <a:xfrm>
              <a:off x="3221" y="2037"/>
              <a:ext cx="11" cy="12"/>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37" name="Line 685"/>
            <p:cNvSpPr>
              <a:spLocks noChangeShapeType="1"/>
            </p:cNvSpPr>
            <p:nvPr/>
          </p:nvSpPr>
          <p:spPr bwMode="auto">
            <a:xfrm flipV="1">
              <a:off x="3232" y="2039"/>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38" name="Freeform 686"/>
            <p:cNvSpPr>
              <a:spLocks/>
            </p:cNvSpPr>
            <p:nvPr/>
          </p:nvSpPr>
          <p:spPr bwMode="auto">
            <a:xfrm>
              <a:off x="3228" y="2037"/>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39" name="Line 687"/>
            <p:cNvSpPr>
              <a:spLocks noChangeShapeType="1"/>
            </p:cNvSpPr>
            <p:nvPr/>
          </p:nvSpPr>
          <p:spPr bwMode="auto">
            <a:xfrm>
              <a:off x="3232" y="2039"/>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40" name="Freeform 688"/>
            <p:cNvSpPr>
              <a:spLocks/>
            </p:cNvSpPr>
            <p:nvPr/>
          </p:nvSpPr>
          <p:spPr bwMode="auto">
            <a:xfrm>
              <a:off x="3228" y="2034"/>
              <a:ext cx="10" cy="13"/>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41" name="Line 689"/>
            <p:cNvSpPr>
              <a:spLocks noChangeShapeType="1"/>
            </p:cNvSpPr>
            <p:nvPr/>
          </p:nvSpPr>
          <p:spPr bwMode="auto">
            <a:xfrm flipV="1">
              <a:off x="3238" y="2031"/>
              <a:ext cx="1" cy="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42" name="Freeform 690"/>
            <p:cNvSpPr>
              <a:spLocks/>
            </p:cNvSpPr>
            <p:nvPr/>
          </p:nvSpPr>
          <p:spPr bwMode="auto">
            <a:xfrm>
              <a:off x="3232" y="2034"/>
              <a:ext cx="11"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43" name="Line 691"/>
            <p:cNvSpPr>
              <a:spLocks noChangeShapeType="1"/>
            </p:cNvSpPr>
            <p:nvPr/>
          </p:nvSpPr>
          <p:spPr bwMode="auto">
            <a:xfrm>
              <a:off x="3258" y="2026"/>
              <a:ext cx="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44" name="Line 692"/>
            <p:cNvSpPr>
              <a:spLocks noChangeShapeType="1"/>
            </p:cNvSpPr>
            <p:nvPr/>
          </p:nvSpPr>
          <p:spPr bwMode="auto">
            <a:xfrm>
              <a:off x="3267" y="2026"/>
              <a:ext cx="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45" name="Freeform 693"/>
            <p:cNvSpPr>
              <a:spLocks/>
            </p:cNvSpPr>
            <p:nvPr/>
          </p:nvSpPr>
          <p:spPr bwMode="auto">
            <a:xfrm>
              <a:off x="3267" y="2021"/>
              <a:ext cx="1" cy="13"/>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46" name="Line 694"/>
            <p:cNvSpPr>
              <a:spLocks noChangeShapeType="1"/>
            </p:cNvSpPr>
            <p:nvPr/>
          </p:nvSpPr>
          <p:spPr bwMode="auto">
            <a:xfrm flipV="1">
              <a:off x="3276" y="2023"/>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47" name="Freeform 695"/>
            <p:cNvSpPr>
              <a:spLocks/>
            </p:cNvSpPr>
            <p:nvPr/>
          </p:nvSpPr>
          <p:spPr bwMode="auto">
            <a:xfrm>
              <a:off x="3271" y="2021"/>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48" name="Line 696"/>
            <p:cNvSpPr>
              <a:spLocks noChangeShapeType="1"/>
            </p:cNvSpPr>
            <p:nvPr/>
          </p:nvSpPr>
          <p:spPr bwMode="auto">
            <a:xfrm>
              <a:off x="3276" y="2023"/>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49" name="Freeform 697"/>
            <p:cNvSpPr>
              <a:spLocks/>
            </p:cNvSpPr>
            <p:nvPr/>
          </p:nvSpPr>
          <p:spPr bwMode="auto">
            <a:xfrm>
              <a:off x="3271" y="2018"/>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50" name="Line 698"/>
            <p:cNvSpPr>
              <a:spLocks noChangeShapeType="1"/>
            </p:cNvSpPr>
            <p:nvPr/>
          </p:nvSpPr>
          <p:spPr bwMode="auto">
            <a:xfrm>
              <a:off x="3291" y="2009"/>
              <a:ext cx="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51" name="Line 699"/>
            <p:cNvSpPr>
              <a:spLocks noChangeShapeType="1"/>
            </p:cNvSpPr>
            <p:nvPr/>
          </p:nvSpPr>
          <p:spPr bwMode="auto">
            <a:xfrm flipV="1">
              <a:off x="3300" y="2005"/>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52" name="Freeform 700"/>
            <p:cNvSpPr>
              <a:spLocks/>
            </p:cNvSpPr>
            <p:nvPr/>
          </p:nvSpPr>
          <p:spPr bwMode="auto">
            <a:xfrm>
              <a:off x="3295" y="2004"/>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53" name="Line 701"/>
            <p:cNvSpPr>
              <a:spLocks noChangeShapeType="1"/>
            </p:cNvSpPr>
            <p:nvPr/>
          </p:nvSpPr>
          <p:spPr bwMode="auto">
            <a:xfrm>
              <a:off x="3300" y="2005"/>
              <a:ext cx="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54" name="Freeform 702"/>
            <p:cNvSpPr>
              <a:spLocks/>
            </p:cNvSpPr>
            <p:nvPr/>
          </p:nvSpPr>
          <p:spPr bwMode="auto">
            <a:xfrm>
              <a:off x="3295" y="200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55" name="Line 703"/>
            <p:cNvSpPr>
              <a:spLocks noChangeShapeType="1"/>
            </p:cNvSpPr>
            <p:nvPr/>
          </p:nvSpPr>
          <p:spPr bwMode="auto">
            <a:xfrm flipV="1">
              <a:off x="3308" y="200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56" name="Freeform 704"/>
            <p:cNvSpPr>
              <a:spLocks/>
            </p:cNvSpPr>
            <p:nvPr/>
          </p:nvSpPr>
          <p:spPr bwMode="auto">
            <a:xfrm>
              <a:off x="3302" y="2000"/>
              <a:ext cx="11" cy="10"/>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57" name="Line 705"/>
            <p:cNvSpPr>
              <a:spLocks noChangeShapeType="1"/>
            </p:cNvSpPr>
            <p:nvPr/>
          </p:nvSpPr>
          <p:spPr bwMode="auto">
            <a:xfrm>
              <a:off x="3308" y="2002"/>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58" name="Freeform 706"/>
            <p:cNvSpPr>
              <a:spLocks/>
            </p:cNvSpPr>
            <p:nvPr/>
          </p:nvSpPr>
          <p:spPr bwMode="auto">
            <a:xfrm>
              <a:off x="3302" y="1996"/>
              <a:ext cx="11" cy="9"/>
            </a:xfrm>
            <a:custGeom>
              <a:avLst/>
              <a:gdLst/>
              <a:ahLst/>
              <a:cxnLst>
                <a:cxn ang="0">
                  <a:pos x="0" y="5"/>
                </a:cxn>
                <a:cxn ang="0">
                  <a:pos x="6" y="0"/>
                </a:cxn>
                <a:cxn ang="0">
                  <a:pos x="11" y="5"/>
                </a:cxn>
                <a:cxn ang="0">
                  <a:pos x="6" y="11"/>
                </a:cxn>
                <a:cxn ang="0">
                  <a:pos x="0" y="5"/>
                </a:cxn>
              </a:cxnLst>
              <a:rect l="0" t="0" r="r" b="b"/>
              <a:pathLst>
                <a:path w="11" h="11">
                  <a:moveTo>
                    <a:pt x="0" y="5"/>
                  </a:moveTo>
                  <a:lnTo>
                    <a:pt x="6" y="0"/>
                  </a:lnTo>
                  <a:lnTo>
                    <a:pt x="11" y="5"/>
                  </a:lnTo>
                  <a:lnTo>
                    <a:pt x="6"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59" name="Line 707"/>
            <p:cNvSpPr>
              <a:spLocks noChangeShapeType="1"/>
            </p:cNvSpPr>
            <p:nvPr/>
          </p:nvSpPr>
          <p:spPr bwMode="auto">
            <a:xfrm flipV="1">
              <a:off x="3329" y="1991"/>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60" name="Freeform 708"/>
            <p:cNvSpPr>
              <a:spLocks/>
            </p:cNvSpPr>
            <p:nvPr/>
          </p:nvSpPr>
          <p:spPr bwMode="auto">
            <a:xfrm>
              <a:off x="3324" y="1991"/>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61" name="Line 709"/>
            <p:cNvSpPr>
              <a:spLocks noChangeShapeType="1"/>
            </p:cNvSpPr>
            <p:nvPr/>
          </p:nvSpPr>
          <p:spPr bwMode="auto">
            <a:xfrm>
              <a:off x="3329" y="1991"/>
              <a:ext cx="1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62" name="Freeform 710"/>
            <p:cNvSpPr>
              <a:spLocks/>
            </p:cNvSpPr>
            <p:nvPr/>
          </p:nvSpPr>
          <p:spPr bwMode="auto">
            <a:xfrm>
              <a:off x="3324" y="1988"/>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63" name="Line 711"/>
            <p:cNvSpPr>
              <a:spLocks noChangeShapeType="1"/>
            </p:cNvSpPr>
            <p:nvPr/>
          </p:nvSpPr>
          <p:spPr bwMode="auto">
            <a:xfrm flipV="1">
              <a:off x="3338" y="1988"/>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64" name="Freeform 712"/>
            <p:cNvSpPr>
              <a:spLocks/>
            </p:cNvSpPr>
            <p:nvPr/>
          </p:nvSpPr>
          <p:spPr bwMode="auto">
            <a:xfrm>
              <a:off x="3334" y="1988"/>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65" name="Line 713"/>
            <p:cNvSpPr>
              <a:spLocks noChangeShapeType="1"/>
            </p:cNvSpPr>
            <p:nvPr/>
          </p:nvSpPr>
          <p:spPr bwMode="auto">
            <a:xfrm>
              <a:off x="3338" y="1988"/>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66" name="Freeform 714"/>
            <p:cNvSpPr>
              <a:spLocks/>
            </p:cNvSpPr>
            <p:nvPr/>
          </p:nvSpPr>
          <p:spPr bwMode="auto">
            <a:xfrm>
              <a:off x="3334" y="1982"/>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67" name="Line 715"/>
            <p:cNvSpPr>
              <a:spLocks noChangeShapeType="1"/>
            </p:cNvSpPr>
            <p:nvPr/>
          </p:nvSpPr>
          <p:spPr bwMode="auto">
            <a:xfrm flipV="1">
              <a:off x="3342" y="1982"/>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68" name="Freeform 716"/>
            <p:cNvSpPr>
              <a:spLocks/>
            </p:cNvSpPr>
            <p:nvPr/>
          </p:nvSpPr>
          <p:spPr bwMode="auto">
            <a:xfrm>
              <a:off x="3337" y="1982"/>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69" name="Line 717"/>
            <p:cNvSpPr>
              <a:spLocks noChangeShapeType="1"/>
            </p:cNvSpPr>
            <p:nvPr/>
          </p:nvSpPr>
          <p:spPr bwMode="auto">
            <a:xfrm flipV="1">
              <a:off x="3363" y="197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70" name="Freeform 718"/>
            <p:cNvSpPr>
              <a:spLocks/>
            </p:cNvSpPr>
            <p:nvPr/>
          </p:nvSpPr>
          <p:spPr bwMode="auto">
            <a:xfrm>
              <a:off x="3358" y="1975"/>
              <a:ext cx="10"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71" name="Line 719"/>
            <p:cNvSpPr>
              <a:spLocks noChangeShapeType="1"/>
            </p:cNvSpPr>
            <p:nvPr/>
          </p:nvSpPr>
          <p:spPr bwMode="auto">
            <a:xfrm>
              <a:off x="3363" y="1976"/>
              <a:ext cx="1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72" name="Freeform 720"/>
            <p:cNvSpPr>
              <a:spLocks/>
            </p:cNvSpPr>
            <p:nvPr/>
          </p:nvSpPr>
          <p:spPr bwMode="auto">
            <a:xfrm>
              <a:off x="3358" y="1971"/>
              <a:ext cx="10" cy="12"/>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73" name="Line 721"/>
            <p:cNvSpPr>
              <a:spLocks noChangeShapeType="1"/>
            </p:cNvSpPr>
            <p:nvPr/>
          </p:nvSpPr>
          <p:spPr bwMode="auto">
            <a:xfrm flipV="1">
              <a:off x="3382" y="1973"/>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74" name="Freeform 722"/>
            <p:cNvSpPr>
              <a:spLocks/>
            </p:cNvSpPr>
            <p:nvPr/>
          </p:nvSpPr>
          <p:spPr bwMode="auto">
            <a:xfrm>
              <a:off x="3377" y="1971"/>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75" name="Line 723"/>
            <p:cNvSpPr>
              <a:spLocks noChangeShapeType="1"/>
            </p:cNvSpPr>
            <p:nvPr/>
          </p:nvSpPr>
          <p:spPr bwMode="auto">
            <a:xfrm>
              <a:off x="3396" y="1962"/>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76" name="Line 724"/>
            <p:cNvSpPr>
              <a:spLocks noChangeShapeType="1"/>
            </p:cNvSpPr>
            <p:nvPr/>
          </p:nvSpPr>
          <p:spPr bwMode="auto">
            <a:xfrm>
              <a:off x="3401" y="1962"/>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77" name="Freeform 725"/>
            <p:cNvSpPr>
              <a:spLocks/>
            </p:cNvSpPr>
            <p:nvPr/>
          </p:nvSpPr>
          <p:spPr bwMode="auto">
            <a:xfrm>
              <a:off x="3401" y="1957"/>
              <a:ext cx="1" cy="12"/>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78" name="Line 726"/>
            <p:cNvSpPr>
              <a:spLocks noChangeShapeType="1"/>
            </p:cNvSpPr>
            <p:nvPr/>
          </p:nvSpPr>
          <p:spPr bwMode="auto">
            <a:xfrm flipV="1">
              <a:off x="3414" y="195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79" name="Freeform 727"/>
            <p:cNvSpPr>
              <a:spLocks/>
            </p:cNvSpPr>
            <p:nvPr/>
          </p:nvSpPr>
          <p:spPr bwMode="auto">
            <a:xfrm>
              <a:off x="3409" y="1957"/>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80" name="Line 728"/>
            <p:cNvSpPr>
              <a:spLocks noChangeShapeType="1"/>
            </p:cNvSpPr>
            <p:nvPr/>
          </p:nvSpPr>
          <p:spPr bwMode="auto">
            <a:xfrm>
              <a:off x="3414" y="1958"/>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81" name="Freeform 729"/>
            <p:cNvSpPr>
              <a:spLocks/>
            </p:cNvSpPr>
            <p:nvPr/>
          </p:nvSpPr>
          <p:spPr bwMode="auto">
            <a:xfrm>
              <a:off x="3409" y="1953"/>
              <a:ext cx="10" cy="12"/>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82" name="Line 730"/>
            <p:cNvSpPr>
              <a:spLocks noChangeShapeType="1"/>
            </p:cNvSpPr>
            <p:nvPr/>
          </p:nvSpPr>
          <p:spPr bwMode="auto">
            <a:xfrm flipV="1">
              <a:off x="3416" y="1957"/>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83" name="Freeform 731"/>
            <p:cNvSpPr>
              <a:spLocks/>
            </p:cNvSpPr>
            <p:nvPr/>
          </p:nvSpPr>
          <p:spPr bwMode="auto">
            <a:xfrm>
              <a:off x="3411" y="1953"/>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84" name="Line 732"/>
            <p:cNvSpPr>
              <a:spLocks noChangeShapeType="1"/>
            </p:cNvSpPr>
            <p:nvPr/>
          </p:nvSpPr>
          <p:spPr bwMode="auto">
            <a:xfrm flipV="1">
              <a:off x="3430" y="194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85" name="Freeform 733"/>
            <p:cNvSpPr>
              <a:spLocks/>
            </p:cNvSpPr>
            <p:nvPr/>
          </p:nvSpPr>
          <p:spPr bwMode="auto">
            <a:xfrm>
              <a:off x="3425" y="1940"/>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86" name="Line 734"/>
            <p:cNvSpPr>
              <a:spLocks noChangeShapeType="1"/>
            </p:cNvSpPr>
            <p:nvPr/>
          </p:nvSpPr>
          <p:spPr bwMode="auto">
            <a:xfrm>
              <a:off x="3430" y="1942"/>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87" name="Freeform 735"/>
            <p:cNvSpPr>
              <a:spLocks/>
            </p:cNvSpPr>
            <p:nvPr/>
          </p:nvSpPr>
          <p:spPr bwMode="auto">
            <a:xfrm>
              <a:off x="3425" y="1936"/>
              <a:ext cx="10" cy="12"/>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88" name="Line 736"/>
            <p:cNvSpPr>
              <a:spLocks noChangeShapeType="1"/>
            </p:cNvSpPr>
            <p:nvPr/>
          </p:nvSpPr>
          <p:spPr bwMode="auto">
            <a:xfrm flipV="1">
              <a:off x="3440" y="193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89" name="Freeform 737"/>
            <p:cNvSpPr>
              <a:spLocks/>
            </p:cNvSpPr>
            <p:nvPr/>
          </p:nvSpPr>
          <p:spPr bwMode="auto">
            <a:xfrm>
              <a:off x="3435" y="1936"/>
              <a:ext cx="11" cy="12"/>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90" name="Line 738"/>
            <p:cNvSpPr>
              <a:spLocks noChangeShapeType="1"/>
            </p:cNvSpPr>
            <p:nvPr/>
          </p:nvSpPr>
          <p:spPr bwMode="auto">
            <a:xfrm>
              <a:off x="3440" y="1936"/>
              <a:ext cx="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91" name="Freeform 739"/>
            <p:cNvSpPr>
              <a:spLocks/>
            </p:cNvSpPr>
            <p:nvPr/>
          </p:nvSpPr>
          <p:spPr bwMode="auto">
            <a:xfrm>
              <a:off x="3435" y="1931"/>
              <a:ext cx="11" cy="12"/>
            </a:xfrm>
            <a:custGeom>
              <a:avLst/>
              <a:gdLst/>
              <a:ahLst/>
              <a:cxnLst>
                <a:cxn ang="0">
                  <a:pos x="0" y="6"/>
                </a:cxn>
                <a:cxn ang="0">
                  <a:pos x="5" y="0"/>
                </a:cxn>
                <a:cxn ang="0">
                  <a:pos x="11" y="6"/>
                </a:cxn>
                <a:cxn ang="0">
                  <a:pos x="5" y="12"/>
                </a:cxn>
                <a:cxn ang="0">
                  <a:pos x="0" y="6"/>
                </a:cxn>
              </a:cxnLst>
              <a:rect l="0" t="0" r="r" b="b"/>
              <a:pathLst>
                <a:path w="11" h="12">
                  <a:moveTo>
                    <a:pt x="0" y="6"/>
                  </a:moveTo>
                  <a:lnTo>
                    <a:pt x="5" y="0"/>
                  </a:lnTo>
                  <a:lnTo>
                    <a:pt x="11"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92" name="Line 740"/>
            <p:cNvSpPr>
              <a:spLocks noChangeShapeType="1"/>
            </p:cNvSpPr>
            <p:nvPr/>
          </p:nvSpPr>
          <p:spPr bwMode="auto">
            <a:xfrm>
              <a:off x="3468" y="1933"/>
              <a:ext cx="1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93" name="Line 741"/>
            <p:cNvSpPr>
              <a:spLocks noChangeShapeType="1"/>
            </p:cNvSpPr>
            <p:nvPr/>
          </p:nvSpPr>
          <p:spPr bwMode="auto">
            <a:xfrm flipV="1">
              <a:off x="3484" y="1927"/>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94" name="Freeform 742"/>
            <p:cNvSpPr>
              <a:spLocks/>
            </p:cNvSpPr>
            <p:nvPr/>
          </p:nvSpPr>
          <p:spPr bwMode="auto">
            <a:xfrm>
              <a:off x="3478" y="1927"/>
              <a:ext cx="11" cy="12"/>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95" name="Line 743"/>
            <p:cNvSpPr>
              <a:spLocks noChangeShapeType="1"/>
            </p:cNvSpPr>
            <p:nvPr/>
          </p:nvSpPr>
          <p:spPr bwMode="auto">
            <a:xfrm>
              <a:off x="3484" y="1927"/>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96" name="Freeform 744"/>
            <p:cNvSpPr>
              <a:spLocks/>
            </p:cNvSpPr>
            <p:nvPr/>
          </p:nvSpPr>
          <p:spPr bwMode="auto">
            <a:xfrm>
              <a:off x="3478" y="1922"/>
              <a:ext cx="11" cy="12"/>
            </a:xfrm>
            <a:custGeom>
              <a:avLst/>
              <a:gdLst/>
              <a:ahLst/>
              <a:cxnLst>
                <a:cxn ang="0">
                  <a:pos x="0" y="5"/>
                </a:cxn>
                <a:cxn ang="0">
                  <a:pos x="6" y="0"/>
                </a:cxn>
                <a:cxn ang="0">
                  <a:pos x="11" y="5"/>
                </a:cxn>
                <a:cxn ang="0">
                  <a:pos x="6" y="11"/>
                </a:cxn>
                <a:cxn ang="0">
                  <a:pos x="0" y="5"/>
                </a:cxn>
              </a:cxnLst>
              <a:rect l="0" t="0" r="r" b="b"/>
              <a:pathLst>
                <a:path w="11" h="11">
                  <a:moveTo>
                    <a:pt x="0" y="5"/>
                  </a:moveTo>
                  <a:lnTo>
                    <a:pt x="6" y="0"/>
                  </a:lnTo>
                  <a:lnTo>
                    <a:pt x="11" y="5"/>
                  </a:lnTo>
                  <a:lnTo>
                    <a:pt x="6"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97" name="Line 745"/>
            <p:cNvSpPr>
              <a:spLocks noChangeShapeType="1"/>
            </p:cNvSpPr>
            <p:nvPr/>
          </p:nvSpPr>
          <p:spPr bwMode="auto">
            <a:xfrm flipV="1">
              <a:off x="3488" y="1926"/>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98" name="Freeform 746"/>
            <p:cNvSpPr>
              <a:spLocks/>
            </p:cNvSpPr>
            <p:nvPr/>
          </p:nvSpPr>
          <p:spPr bwMode="auto">
            <a:xfrm>
              <a:off x="3482" y="1922"/>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99" name="Line 747"/>
            <p:cNvSpPr>
              <a:spLocks noChangeShapeType="1"/>
            </p:cNvSpPr>
            <p:nvPr/>
          </p:nvSpPr>
          <p:spPr bwMode="auto">
            <a:xfrm>
              <a:off x="3501" y="1915"/>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00" name="Line 748"/>
            <p:cNvSpPr>
              <a:spLocks noChangeShapeType="1"/>
            </p:cNvSpPr>
            <p:nvPr/>
          </p:nvSpPr>
          <p:spPr bwMode="auto">
            <a:xfrm>
              <a:off x="3503" y="1915"/>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01" name="Freeform 749"/>
            <p:cNvSpPr>
              <a:spLocks/>
            </p:cNvSpPr>
            <p:nvPr/>
          </p:nvSpPr>
          <p:spPr bwMode="auto">
            <a:xfrm>
              <a:off x="3503" y="1910"/>
              <a:ext cx="1" cy="13"/>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02" name="Line 750"/>
            <p:cNvSpPr>
              <a:spLocks noChangeShapeType="1"/>
            </p:cNvSpPr>
            <p:nvPr/>
          </p:nvSpPr>
          <p:spPr bwMode="auto">
            <a:xfrm flipV="1">
              <a:off x="3511" y="1911"/>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03" name="Freeform 751"/>
            <p:cNvSpPr>
              <a:spLocks/>
            </p:cNvSpPr>
            <p:nvPr/>
          </p:nvSpPr>
          <p:spPr bwMode="auto">
            <a:xfrm>
              <a:off x="3506" y="1910"/>
              <a:ext cx="10"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04" name="Line 752"/>
            <p:cNvSpPr>
              <a:spLocks noChangeShapeType="1"/>
            </p:cNvSpPr>
            <p:nvPr/>
          </p:nvSpPr>
          <p:spPr bwMode="auto">
            <a:xfrm>
              <a:off x="3511" y="1911"/>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05" name="Freeform 753"/>
            <p:cNvSpPr>
              <a:spLocks/>
            </p:cNvSpPr>
            <p:nvPr/>
          </p:nvSpPr>
          <p:spPr bwMode="auto">
            <a:xfrm>
              <a:off x="3506" y="1906"/>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06" name="Line 754"/>
            <p:cNvSpPr>
              <a:spLocks noChangeShapeType="1"/>
            </p:cNvSpPr>
            <p:nvPr/>
          </p:nvSpPr>
          <p:spPr bwMode="auto">
            <a:xfrm flipV="1">
              <a:off x="3514" y="1907"/>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07" name="Freeform 755"/>
            <p:cNvSpPr>
              <a:spLocks/>
            </p:cNvSpPr>
            <p:nvPr/>
          </p:nvSpPr>
          <p:spPr bwMode="auto">
            <a:xfrm>
              <a:off x="3508" y="1906"/>
              <a:ext cx="11"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08" name="Line 756"/>
            <p:cNvSpPr>
              <a:spLocks noChangeShapeType="1"/>
            </p:cNvSpPr>
            <p:nvPr/>
          </p:nvSpPr>
          <p:spPr bwMode="auto">
            <a:xfrm>
              <a:off x="3514" y="1907"/>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09" name="Freeform 757"/>
            <p:cNvSpPr>
              <a:spLocks/>
            </p:cNvSpPr>
            <p:nvPr/>
          </p:nvSpPr>
          <p:spPr bwMode="auto">
            <a:xfrm>
              <a:off x="3508" y="1902"/>
              <a:ext cx="11" cy="12"/>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10" name="Line 758"/>
            <p:cNvSpPr>
              <a:spLocks noChangeShapeType="1"/>
            </p:cNvSpPr>
            <p:nvPr/>
          </p:nvSpPr>
          <p:spPr bwMode="auto">
            <a:xfrm>
              <a:off x="3535" y="1899"/>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11" name="Line 759"/>
            <p:cNvSpPr>
              <a:spLocks noChangeShapeType="1"/>
            </p:cNvSpPr>
            <p:nvPr/>
          </p:nvSpPr>
          <p:spPr bwMode="auto">
            <a:xfrm flipV="1">
              <a:off x="3538" y="189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12" name="Freeform 760"/>
            <p:cNvSpPr>
              <a:spLocks/>
            </p:cNvSpPr>
            <p:nvPr/>
          </p:nvSpPr>
          <p:spPr bwMode="auto">
            <a:xfrm>
              <a:off x="3533" y="1893"/>
              <a:ext cx="10" cy="12"/>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13" name="Line 761"/>
            <p:cNvSpPr>
              <a:spLocks noChangeShapeType="1"/>
            </p:cNvSpPr>
            <p:nvPr/>
          </p:nvSpPr>
          <p:spPr bwMode="auto">
            <a:xfrm>
              <a:off x="3538" y="1896"/>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14" name="Freeform 762"/>
            <p:cNvSpPr>
              <a:spLocks/>
            </p:cNvSpPr>
            <p:nvPr/>
          </p:nvSpPr>
          <p:spPr bwMode="auto">
            <a:xfrm>
              <a:off x="3533" y="1890"/>
              <a:ext cx="10" cy="9"/>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15" name="Line 763"/>
            <p:cNvSpPr>
              <a:spLocks noChangeShapeType="1"/>
            </p:cNvSpPr>
            <p:nvPr/>
          </p:nvSpPr>
          <p:spPr bwMode="auto">
            <a:xfrm flipV="1">
              <a:off x="3543" y="1887"/>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16" name="Freeform 764"/>
            <p:cNvSpPr>
              <a:spLocks/>
            </p:cNvSpPr>
            <p:nvPr/>
          </p:nvSpPr>
          <p:spPr bwMode="auto">
            <a:xfrm>
              <a:off x="3538" y="1890"/>
              <a:ext cx="10" cy="9"/>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17" name="Line 765"/>
            <p:cNvSpPr>
              <a:spLocks noChangeShapeType="1"/>
            </p:cNvSpPr>
            <p:nvPr/>
          </p:nvSpPr>
          <p:spPr bwMode="auto">
            <a:xfrm>
              <a:off x="3543" y="1887"/>
              <a:ext cx="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18" name="Freeform 766"/>
            <p:cNvSpPr>
              <a:spLocks/>
            </p:cNvSpPr>
            <p:nvPr/>
          </p:nvSpPr>
          <p:spPr bwMode="auto">
            <a:xfrm>
              <a:off x="3538" y="1881"/>
              <a:ext cx="10" cy="9"/>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19" name="Line 767"/>
            <p:cNvSpPr>
              <a:spLocks noChangeShapeType="1"/>
            </p:cNvSpPr>
            <p:nvPr/>
          </p:nvSpPr>
          <p:spPr bwMode="auto">
            <a:xfrm>
              <a:off x="3561" y="1873"/>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20" name="Line 768"/>
            <p:cNvSpPr>
              <a:spLocks noChangeShapeType="1"/>
            </p:cNvSpPr>
            <p:nvPr/>
          </p:nvSpPr>
          <p:spPr bwMode="auto">
            <a:xfrm flipV="1">
              <a:off x="3565" y="1867"/>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21" name="Freeform 769"/>
            <p:cNvSpPr>
              <a:spLocks/>
            </p:cNvSpPr>
            <p:nvPr/>
          </p:nvSpPr>
          <p:spPr bwMode="auto">
            <a:xfrm>
              <a:off x="3559" y="1867"/>
              <a:ext cx="11" cy="13"/>
            </a:xfrm>
            <a:custGeom>
              <a:avLst/>
              <a:gdLst/>
              <a:ahLst/>
              <a:cxnLst>
                <a:cxn ang="0">
                  <a:pos x="6" y="0"/>
                </a:cxn>
                <a:cxn ang="0">
                  <a:pos x="0" y="5"/>
                </a:cxn>
                <a:cxn ang="0">
                  <a:pos x="6" y="12"/>
                </a:cxn>
                <a:cxn ang="0">
                  <a:pos x="11" y="5"/>
                </a:cxn>
                <a:cxn ang="0">
                  <a:pos x="6" y="0"/>
                </a:cxn>
              </a:cxnLst>
              <a:rect l="0" t="0" r="r" b="b"/>
              <a:pathLst>
                <a:path w="11" h="12">
                  <a:moveTo>
                    <a:pt x="6" y="0"/>
                  </a:moveTo>
                  <a:lnTo>
                    <a:pt x="0" y="5"/>
                  </a:lnTo>
                  <a:lnTo>
                    <a:pt x="6" y="12"/>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22" name="Line 770"/>
            <p:cNvSpPr>
              <a:spLocks noChangeShapeType="1"/>
            </p:cNvSpPr>
            <p:nvPr/>
          </p:nvSpPr>
          <p:spPr bwMode="auto">
            <a:xfrm>
              <a:off x="3565" y="1867"/>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23" name="Freeform 771"/>
            <p:cNvSpPr>
              <a:spLocks/>
            </p:cNvSpPr>
            <p:nvPr/>
          </p:nvSpPr>
          <p:spPr bwMode="auto">
            <a:xfrm>
              <a:off x="3559" y="1864"/>
              <a:ext cx="11" cy="10"/>
            </a:xfrm>
            <a:custGeom>
              <a:avLst/>
              <a:gdLst/>
              <a:ahLst/>
              <a:cxnLst>
                <a:cxn ang="0">
                  <a:pos x="0" y="5"/>
                </a:cxn>
                <a:cxn ang="0">
                  <a:pos x="6" y="0"/>
                </a:cxn>
                <a:cxn ang="0">
                  <a:pos x="11" y="5"/>
                </a:cxn>
                <a:cxn ang="0">
                  <a:pos x="6" y="11"/>
                </a:cxn>
                <a:cxn ang="0">
                  <a:pos x="0" y="5"/>
                </a:cxn>
              </a:cxnLst>
              <a:rect l="0" t="0" r="r" b="b"/>
              <a:pathLst>
                <a:path w="11" h="11">
                  <a:moveTo>
                    <a:pt x="0" y="5"/>
                  </a:moveTo>
                  <a:lnTo>
                    <a:pt x="6" y="0"/>
                  </a:lnTo>
                  <a:lnTo>
                    <a:pt x="11" y="5"/>
                  </a:lnTo>
                  <a:lnTo>
                    <a:pt x="6"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24" name="Line 772"/>
            <p:cNvSpPr>
              <a:spLocks noChangeShapeType="1"/>
            </p:cNvSpPr>
            <p:nvPr/>
          </p:nvSpPr>
          <p:spPr bwMode="auto">
            <a:xfrm flipV="1">
              <a:off x="3567" y="1864"/>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25" name="Freeform 773"/>
            <p:cNvSpPr>
              <a:spLocks/>
            </p:cNvSpPr>
            <p:nvPr/>
          </p:nvSpPr>
          <p:spPr bwMode="auto">
            <a:xfrm>
              <a:off x="3561" y="1864"/>
              <a:ext cx="11"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26" name="Line 774"/>
            <p:cNvSpPr>
              <a:spLocks noChangeShapeType="1"/>
            </p:cNvSpPr>
            <p:nvPr/>
          </p:nvSpPr>
          <p:spPr bwMode="auto">
            <a:xfrm>
              <a:off x="3567" y="1864"/>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27" name="Freeform 775"/>
            <p:cNvSpPr>
              <a:spLocks/>
            </p:cNvSpPr>
            <p:nvPr/>
          </p:nvSpPr>
          <p:spPr bwMode="auto">
            <a:xfrm>
              <a:off x="3561" y="1858"/>
              <a:ext cx="11"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28" name="Line 776"/>
            <p:cNvSpPr>
              <a:spLocks noChangeShapeType="1"/>
            </p:cNvSpPr>
            <p:nvPr/>
          </p:nvSpPr>
          <p:spPr bwMode="auto">
            <a:xfrm flipV="1">
              <a:off x="3573" y="1858"/>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29" name="Freeform 777"/>
            <p:cNvSpPr>
              <a:spLocks/>
            </p:cNvSpPr>
            <p:nvPr/>
          </p:nvSpPr>
          <p:spPr bwMode="auto">
            <a:xfrm>
              <a:off x="3567" y="1858"/>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30" name="Line 778"/>
            <p:cNvSpPr>
              <a:spLocks noChangeShapeType="1"/>
            </p:cNvSpPr>
            <p:nvPr/>
          </p:nvSpPr>
          <p:spPr bwMode="auto">
            <a:xfrm>
              <a:off x="3585" y="1847"/>
              <a:ext cx="1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31" name="Line 779"/>
            <p:cNvSpPr>
              <a:spLocks noChangeShapeType="1"/>
            </p:cNvSpPr>
            <p:nvPr/>
          </p:nvSpPr>
          <p:spPr bwMode="auto">
            <a:xfrm flipV="1">
              <a:off x="3596" y="184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32" name="Freeform 780"/>
            <p:cNvSpPr>
              <a:spLocks/>
            </p:cNvSpPr>
            <p:nvPr/>
          </p:nvSpPr>
          <p:spPr bwMode="auto">
            <a:xfrm>
              <a:off x="3591" y="1842"/>
              <a:ext cx="10"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33" name="Line 781"/>
            <p:cNvSpPr>
              <a:spLocks noChangeShapeType="1"/>
            </p:cNvSpPr>
            <p:nvPr/>
          </p:nvSpPr>
          <p:spPr bwMode="auto">
            <a:xfrm>
              <a:off x="3596" y="1843"/>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34" name="Freeform 782"/>
            <p:cNvSpPr>
              <a:spLocks/>
            </p:cNvSpPr>
            <p:nvPr/>
          </p:nvSpPr>
          <p:spPr bwMode="auto">
            <a:xfrm>
              <a:off x="3591" y="1838"/>
              <a:ext cx="10" cy="12"/>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35" name="Line 783"/>
            <p:cNvSpPr>
              <a:spLocks noChangeShapeType="1"/>
            </p:cNvSpPr>
            <p:nvPr/>
          </p:nvSpPr>
          <p:spPr bwMode="auto">
            <a:xfrm flipV="1">
              <a:off x="3599" y="183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36" name="Freeform 784"/>
            <p:cNvSpPr>
              <a:spLocks/>
            </p:cNvSpPr>
            <p:nvPr/>
          </p:nvSpPr>
          <p:spPr bwMode="auto">
            <a:xfrm>
              <a:off x="3594" y="1838"/>
              <a:ext cx="11"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37" name="Line 785"/>
            <p:cNvSpPr>
              <a:spLocks noChangeShapeType="1"/>
            </p:cNvSpPr>
            <p:nvPr/>
          </p:nvSpPr>
          <p:spPr bwMode="auto">
            <a:xfrm>
              <a:off x="3599" y="1839"/>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38" name="Freeform 786"/>
            <p:cNvSpPr>
              <a:spLocks/>
            </p:cNvSpPr>
            <p:nvPr/>
          </p:nvSpPr>
          <p:spPr bwMode="auto">
            <a:xfrm>
              <a:off x="3594" y="1834"/>
              <a:ext cx="11"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39" name="Line 787"/>
            <p:cNvSpPr>
              <a:spLocks noChangeShapeType="1"/>
            </p:cNvSpPr>
            <p:nvPr/>
          </p:nvSpPr>
          <p:spPr bwMode="auto">
            <a:xfrm flipV="1">
              <a:off x="3601" y="1838"/>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40" name="Freeform 788"/>
            <p:cNvSpPr>
              <a:spLocks/>
            </p:cNvSpPr>
            <p:nvPr/>
          </p:nvSpPr>
          <p:spPr bwMode="auto">
            <a:xfrm>
              <a:off x="3596" y="1834"/>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41" name="Line 789"/>
            <p:cNvSpPr>
              <a:spLocks noChangeShapeType="1"/>
            </p:cNvSpPr>
            <p:nvPr/>
          </p:nvSpPr>
          <p:spPr bwMode="auto">
            <a:xfrm flipV="1">
              <a:off x="3610" y="181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42" name="Freeform 790"/>
            <p:cNvSpPr>
              <a:spLocks/>
            </p:cNvSpPr>
            <p:nvPr/>
          </p:nvSpPr>
          <p:spPr bwMode="auto">
            <a:xfrm>
              <a:off x="3605" y="1816"/>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43" name="Line 791"/>
            <p:cNvSpPr>
              <a:spLocks noChangeShapeType="1"/>
            </p:cNvSpPr>
            <p:nvPr/>
          </p:nvSpPr>
          <p:spPr bwMode="auto">
            <a:xfrm>
              <a:off x="3610" y="1818"/>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44" name="Freeform 792"/>
            <p:cNvSpPr>
              <a:spLocks/>
            </p:cNvSpPr>
            <p:nvPr/>
          </p:nvSpPr>
          <p:spPr bwMode="auto">
            <a:xfrm>
              <a:off x="3605" y="1812"/>
              <a:ext cx="10" cy="12"/>
            </a:xfrm>
            <a:custGeom>
              <a:avLst/>
              <a:gdLst/>
              <a:ahLst/>
              <a:cxnLst>
                <a:cxn ang="0">
                  <a:pos x="0" y="6"/>
                </a:cxn>
                <a:cxn ang="0">
                  <a:pos x="5" y="0"/>
                </a:cxn>
                <a:cxn ang="0">
                  <a:pos x="10" y="6"/>
                </a:cxn>
                <a:cxn ang="0">
                  <a:pos x="5" y="12"/>
                </a:cxn>
                <a:cxn ang="0">
                  <a:pos x="0" y="6"/>
                </a:cxn>
              </a:cxnLst>
              <a:rect l="0" t="0" r="r" b="b"/>
              <a:pathLst>
                <a:path w="10" h="12">
                  <a:moveTo>
                    <a:pt x="0" y="6"/>
                  </a:moveTo>
                  <a:lnTo>
                    <a:pt x="5" y="0"/>
                  </a:lnTo>
                  <a:lnTo>
                    <a:pt x="10"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45" name="Line 793"/>
            <p:cNvSpPr>
              <a:spLocks noChangeShapeType="1"/>
            </p:cNvSpPr>
            <p:nvPr/>
          </p:nvSpPr>
          <p:spPr bwMode="auto">
            <a:xfrm flipV="1">
              <a:off x="3614" y="1812"/>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46" name="Freeform 794"/>
            <p:cNvSpPr>
              <a:spLocks/>
            </p:cNvSpPr>
            <p:nvPr/>
          </p:nvSpPr>
          <p:spPr bwMode="auto">
            <a:xfrm>
              <a:off x="3610" y="1812"/>
              <a:ext cx="10" cy="12"/>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47" name="Line 795"/>
            <p:cNvSpPr>
              <a:spLocks noChangeShapeType="1"/>
            </p:cNvSpPr>
            <p:nvPr/>
          </p:nvSpPr>
          <p:spPr bwMode="auto">
            <a:xfrm>
              <a:off x="3614" y="1812"/>
              <a:ext cx="1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48" name="Freeform 796"/>
            <p:cNvSpPr>
              <a:spLocks/>
            </p:cNvSpPr>
            <p:nvPr/>
          </p:nvSpPr>
          <p:spPr bwMode="auto">
            <a:xfrm>
              <a:off x="3610" y="1807"/>
              <a:ext cx="10" cy="12"/>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49" name="Line 797"/>
            <p:cNvSpPr>
              <a:spLocks noChangeShapeType="1"/>
            </p:cNvSpPr>
            <p:nvPr/>
          </p:nvSpPr>
          <p:spPr bwMode="auto">
            <a:xfrm>
              <a:off x="3639" y="1800"/>
              <a:ext cx="1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50" name="Line 798"/>
            <p:cNvSpPr>
              <a:spLocks noChangeShapeType="1"/>
            </p:cNvSpPr>
            <p:nvPr/>
          </p:nvSpPr>
          <p:spPr bwMode="auto">
            <a:xfrm flipV="1">
              <a:off x="3653" y="1792"/>
              <a:ext cx="1" cy="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51" name="Freeform 799"/>
            <p:cNvSpPr>
              <a:spLocks/>
            </p:cNvSpPr>
            <p:nvPr/>
          </p:nvSpPr>
          <p:spPr bwMode="auto">
            <a:xfrm>
              <a:off x="3648" y="1795"/>
              <a:ext cx="10"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52" name="Line 800"/>
            <p:cNvSpPr>
              <a:spLocks noChangeShapeType="1"/>
            </p:cNvSpPr>
            <p:nvPr/>
          </p:nvSpPr>
          <p:spPr bwMode="auto">
            <a:xfrm>
              <a:off x="3653" y="1792"/>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53" name="Freeform 801"/>
            <p:cNvSpPr>
              <a:spLocks/>
            </p:cNvSpPr>
            <p:nvPr/>
          </p:nvSpPr>
          <p:spPr bwMode="auto">
            <a:xfrm>
              <a:off x="3648" y="1787"/>
              <a:ext cx="10" cy="12"/>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54" name="Line 802"/>
            <p:cNvSpPr>
              <a:spLocks noChangeShapeType="1"/>
            </p:cNvSpPr>
            <p:nvPr/>
          </p:nvSpPr>
          <p:spPr bwMode="auto">
            <a:xfrm flipV="1">
              <a:off x="3656" y="1791"/>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55" name="Freeform 803"/>
            <p:cNvSpPr>
              <a:spLocks/>
            </p:cNvSpPr>
            <p:nvPr/>
          </p:nvSpPr>
          <p:spPr bwMode="auto">
            <a:xfrm>
              <a:off x="3651" y="1787"/>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56" name="Line 804"/>
            <p:cNvSpPr>
              <a:spLocks noChangeShapeType="1"/>
            </p:cNvSpPr>
            <p:nvPr/>
          </p:nvSpPr>
          <p:spPr bwMode="auto">
            <a:xfrm>
              <a:off x="3665" y="177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57" name="Line 805"/>
            <p:cNvSpPr>
              <a:spLocks noChangeShapeType="1"/>
            </p:cNvSpPr>
            <p:nvPr/>
          </p:nvSpPr>
          <p:spPr bwMode="auto">
            <a:xfrm flipV="1">
              <a:off x="3667" y="1772"/>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58" name="Freeform 806"/>
            <p:cNvSpPr>
              <a:spLocks/>
            </p:cNvSpPr>
            <p:nvPr/>
          </p:nvSpPr>
          <p:spPr bwMode="auto">
            <a:xfrm>
              <a:off x="3663" y="1769"/>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grpSp>
      <p:grpSp>
        <p:nvGrpSpPr>
          <p:cNvPr id="35021" name="Group 807"/>
          <p:cNvGrpSpPr>
            <a:grpSpLocks/>
          </p:cNvGrpSpPr>
          <p:nvPr/>
        </p:nvGrpSpPr>
        <p:grpSpPr bwMode="auto">
          <a:xfrm>
            <a:off x="7204076" y="2324100"/>
            <a:ext cx="1103313" cy="539750"/>
            <a:chOff x="3663" y="1344"/>
            <a:chExt cx="770" cy="433"/>
          </a:xfrm>
        </p:grpSpPr>
        <p:sp>
          <p:nvSpPr>
            <p:cNvPr id="613160" name="Line 808"/>
            <p:cNvSpPr>
              <a:spLocks noChangeShapeType="1"/>
            </p:cNvSpPr>
            <p:nvPr/>
          </p:nvSpPr>
          <p:spPr bwMode="auto">
            <a:xfrm>
              <a:off x="3669" y="1771"/>
              <a:ext cx="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61" name="Freeform 809"/>
            <p:cNvSpPr>
              <a:spLocks/>
            </p:cNvSpPr>
            <p:nvPr/>
          </p:nvSpPr>
          <p:spPr bwMode="auto">
            <a:xfrm>
              <a:off x="3663" y="1766"/>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62" name="Line 810"/>
            <p:cNvSpPr>
              <a:spLocks noChangeShapeType="1"/>
            </p:cNvSpPr>
            <p:nvPr/>
          </p:nvSpPr>
          <p:spPr bwMode="auto">
            <a:xfrm flipV="1">
              <a:off x="3676" y="176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63" name="Freeform 811"/>
            <p:cNvSpPr>
              <a:spLocks/>
            </p:cNvSpPr>
            <p:nvPr/>
          </p:nvSpPr>
          <p:spPr bwMode="auto">
            <a:xfrm>
              <a:off x="3671" y="1766"/>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64" name="Line 812"/>
            <p:cNvSpPr>
              <a:spLocks noChangeShapeType="1"/>
            </p:cNvSpPr>
            <p:nvPr/>
          </p:nvSpPr>
          <p:spPr bwMode="auto">
            <a:xfrm>
              <a:off x="3676" y="1766"/>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65" name="Freeform 813"/>
            <p:cNvSpPr>
              <a:spLocks/>
            </p:cNvSpPr>
            <p:nvPr/>
          </p:nvSpPr>
          <p:spPr bwMode="auto">
            <a:xfrm>
              <a:off x="3671" y="176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66" name="Line 814"/>
            <p:cNvSpPr>
              <a:spLocks noChangeShapeType="1"/>
            </p:cNvSpPr>
            <p:nvPr/>
          </p:nvSpPr>
          <p:spPr bwMode="auto">
            <a:xfrm flipV="1">
              <a:off x="3701" y="1758"/>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67" name="Line 815"/>
            <p:cNvSpPr>
              <a:spLocks noChangeShapeType="1"/>
            </p:cNvSpPr>
            <p:nvPr/>
          </p:nvSpPr>
          <p:spPr bwMode="auto">
            <a:xfrm>
              <a:off x="3701" y="1758"/>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68" name="Freeform 816"/>
            <p:cNvSpPr>
              <a:spLocks/>
            </p:cNvSpPr>
            <p:nvPr/>
          </p:nvSpPr>
          <p:spPr bwMode="auto">
            <a:xfrm>
              <a:off x="3696" y="1753"/>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69" name="Line 817"/>
            <p:cNvSpPr>
              <a:spLocks noChangeShapeType="1"/>
            </p:cNvSpPr>
            <p:nvPr/>
          </p:nvSpPr>
          <p:spPr bwMode="auto">
            <a:xfrm flipV="1">
              <a:off x="3704" y="1753"/>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70" name="Freeform 818"/>
            <p:cNvSpPr>
              <a:spLocks/>
            </p:cNvSpPr>
            <p:nvPr/>
          </p:nvSpPr>
          <p:spPr bwMode="auto">
            <a:xfrm>
              <a:off x="3698" y="1753"/>
              <a:ext cx="11"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71" name="Line 819"/>
            <p:cNvSpPr>
              <a:spLocks noChangeShapeType="1"/>
            </p:cNvSpPr>
            <p:nvPr/>
          </p:nvSpPr>
          <p:spPr bwMode="auto">
            <a:xfrm>
              <a:off x="3704" y="1753"/>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72" name="Freeform 820"/>
            <p:cNvSpPr>
              <a:spLocks/>
            </p:cNvSpPr>
            <p:nvPr/>
          </p:nvSpPr>
          <p:spPr bwMode="auto">
            <a:xfrm>
              <a:off x="3698" y="1748"/>
              <a:ext cx="11"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73" name="Line 821"/>
            <p:cNvSpPr>
              <a:spLocks noChangeShapeType="1"/>
            </p:cNvSpPr>
            <p:nvPr/>
          </p:nvSpPr>
          <p:spPr bwMode="auto">
            <a:xfrm flipV="1">
              <a:off x="3706" y="1744"/>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74" name="Freeform 822"/>
            <p:cNvSpPr>
              <a:spLocks/>
            </p:cNvSpPr>
            <p:nvPr/>
          </p:nvSpPr>
          <p:spPr bwMode="auto">
            <a:xfrm>
              <a:off x="3701" y="1748"/>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75" name="Line 823"/>
            <p:cNvSpPr>
              <a:spLocks noChangeShapeType="1"/>
            </p:cNvSpPr>
            <p:nvPr/>
          </p:nvSpPr>
          <p:spPr bwMode="auto">
            <a:xfrm>
              <a:off x="3706" y="1744"/>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76" name="Freeform 824"/>
            <p:cNvSpPr>
              <a:spLocks/>
            </p:cNvSpPr>
            <p:nvPr/>
          </p:nvSpPr>
          <p:spPr bwMode="auto">
            <a:xfrm>
              <a:off x="3701" y="1739"/>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77" name="Line 825"/>
            <p:cNvSpPr>
              <a:spLocks noChangeShapeType="1"/>
            </p:cNvSpPr>
            <p:nvPr/>
          </p:nvSpPr>
          <p:spPr bwMode="auto">
            <a:xfrm flipV="1">
              <a:off x="3710" y="1743"/>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78" name="Freeform 826"/>
            <p:cNvSpPr>
              <a:spLocks/>
            </p:cNvSpPr>
            <p:nvPr/>
          </p:nvSpPr>
          <p:spPr bwMode="auto">
            <a:xfrm>
              <a:off x="3704" y="1739"/>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79" name="Line 827"/>
            <p:cNvSpPr>
              <a:spLocks noChangeShapeType="1"/>
            </p:cNvSpPr>
            <p:nvPr/>
          </p:nvSpPr>
          <p:spPr bwMode="auto">
            <a:xfrm>
              <a:off x="3723" y="1731"/>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80" name="Line 828"/>
            <p:cNvSpPr>
              <a:spLocks noChangeShapeType="1"/>
            </p:cNvSpPr>
            <p:nvPr/>
          </p:nvSpPr>
          <p:spPr bwMode="auto">
            <a:xfrm>
              <a:off x="3733" y="1731"/>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81" name="Freeform 829"/>
            <p:cNvSpPr>
              <a:spLocks/>
            </p:cNvSpPr>
            <p:nvPr/>
          </p:nvSpPr>
          <p:spPr bwMode="auto">
            <a:xfrm>
              <a:off x="3733" y="1726"/>
              <a:ext cx="1" cy="11"/>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82" name="Line 830"/>
            <p:cNvSpPr>
              <a:spLocks noChangeShapeType="1"/>
            </p:cNvSpPr>
            <p:nvPr/>
          </p:nvSpPr>
          <p:spPr bwMode="auto">
            <a:xfrm flipV="1">
              <a:off x="3735" y="172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83" name="Freeform 831"/>
            <p:cNvSpPr>
              <a:spLocks/>
            </p:cNvSpPr>
            <p:nvPr/>
          </p:nvSpPr>
          <p:spPr bwMode="auto">
            <a:xfrm>
              <a:off x="3729" y="1726"/>
              <a:ext cx="11" cy="11"/>
            </a:xfrm>
            <a:custGeom>
              <a:avLst/>
              <a:gdLst/>
              <a:ahLst/>
              <a:cxnLst>
                <a:cxn ang="0">
                  <a:pos x="5" y="0"/>
                </a:cxn>
                <a:cxn ang="0">
                  <a:pos x="0" y="5"/>
                </a:cxn>
                <a:cxn ang="0">
                  <a:pos x="5" y="12"/>
                </a:cxn>
                <a:cxn ang="0">
                  <a:pos x="11" y="5"/>
                </a:cxn>
                <a:cxn ang="0">
                  <a:pos x="5" y="0"/>
                </a:cxn>
              </a:cxnLst>
              <a:rect l="0" t="0" r="r" b="b"/>
              <a:pathLst>
                <a:path w="11" h="12">
                  <a:moveTo>
                    <a:pt x="5" y="0"/>
                  </a:moveTo>
                  <a:lnTo>
                    <a:pt x="0" y="5"/>
                  </a:lnTo>
                  <a:lnTo>
                    <a:pt x="5" y="12"/>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84" name="Line 832"/>
            <p:cNvSpPr>
              <a:spLocks noChangeShapeType="1"/>
            </p:cNvSpPr>
            <p:nvPr/>
          </p:nvSpPr>
          <p:spPr bwMode="auto">
            <a:xfrm>
              <a:off x="3735" y="1729"/>
              <a:ext cx="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85" name="Freeform 833"/>
            <p:cNvSpPr>
              <a:spLocks/>
            </p:cNvSpPr>
            <p:nvPr/>
          </p:nvSpPr>
          <p:spPr bwMode="auto">
            <a:xfrm>
              <a:off x="3729" y="1724"/>
              <a:ext cx="11" cy="10"/>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86" name="Line 834"/>
            <p:cNvSpPr>
              <a:spLocks noChangeShapeType="1"/>
            </p:cNvSpPr>
            <p:nvPr/>
          </p:nvSpPr>
          <p:spPr bwMode="auto">
            <a:xfrm flipV="1">
              <a:off x="3743" y="1726"/>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87" name="Freeform 835"/>
            <p:cNvSpPr>
              <a:spLocks/>
            </p:cNvSpPr>
            <p:nvPr/>
          </p:nvSpPr>
          <p:spPr bwMode="auto">
            <a:xfrm>
              <a:off x="3738" y="1724"/>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88" name="Line 836"/>
            <p:cNvSpPr>
              <a:spLocks noChangeShapeType="1"/>
            </p:cNvSpPr>
            <p:nvPr/>
          </p:nvSpPr>
          <p:spPr bwMode="auto">
            <a:xfrm>
              <a:off x="3752" y="1710"/>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89" name="Freeform 837"/>
            <p:cNvSpPr>
              <a:spLocks/>
            </p:cNvSpPr>
            <p:nvPr/>
          </p:nvSpPr>
          <p:spPr bwMode="auto">
            <a:xfrm>
              <a:off x="3747" y="1704"/>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90" name="Line 838"/>
            <p:cNvSpPr>
              <a:spLocks noChangeShapeType="1"/>
            </p:cNvSpPr>
            <p:nvPr/>
          </p:nvSpPr>
          <p:spPr bwMode="auto">
            <a:xfrm flipV="1">
              <a:off x="3754" y="170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91" name="Freeform 839"/>
            <p:cNvSpPr>
              <a:spLocks/>
            </p:cNvSpPr>
            <p:nvPr/>
          </p:nvSpPr>
          <p:spPr bwMode="auto">
            <a:xfrm>
              <a:off x="3749" y="1704"/>
              <a:ext cx="11" cy="10"/>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92" name="Line 840"/>
            <p:cNvSpPr>
              <a:spLocks noChangeShapeType="1"/>
            </p:cNvSpPr>
            <p:nvPr/>
          </p:nvSpPr>
          <p:spPr bwMode="auto">
            <a:xfrm>
              <a:off x="3754" y="1706"/>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93" name="Freeform 841"/>
            <p:cNvSpPr>
              <a:spLocks/>
            </p:cNvSpPr>
            <p:nvPr/>
          </p:nvSpPr>
          <p:spPr bwMode="auto">
            <a:xfrm>
              <a:off x="3749" y="1701"/>
              <a:ext cx="11" cy="11"/>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94" name="Line 842"/>
            <p:cNvSpPr>
              <a:spLocks noChangeShapeType="1"/>
            </p:cNvSpPr>
            <p:nvPr/>
          </p:nvSpPr>
          <p:spPr bwMode="auto">
            <a:xfrm flipV="1">
              <a:off x="3757" y="170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95" name="Freeform 843"/>
            <p:cNvSpPr>
              <a:spLocks/>
            </p:cNvSpPr>
            <p:nvPr/>
          </p:nvSpPr>
          <p:spPr bwMode="auto">
            <a:xfrm>
              <a:off x="3752" y="1701"/>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96" name="Line 844"/>
            <p:cNvSpPr>
              <a:spLocks noChangeShapeType="1"/>
            </p:cNvSpPr>
            <p:nvPr/>
          </p:nvSpPr>
          <p:spPr bwMode="auto">
            <a:xfrm>
              <a:off x="3757" y="1702"/>
              <a:ext cx="1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97" name="Freeform 845"/>
            <p:cNvSpPr>
              <a:spLocks/>
            </p:cNvSpPr>
            <p:nvPr/>
          </p:nvSpPr>
          <p:spPr bwMode="auto">
            <a:xfrm>
              <a:off x="3752" y="1697"/>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98" name="Line 846"/>
            <p:cNvSpPr>
              <a:spLocks noChangeShapeType="1"/>
            </p:cNvSpPr>
            <p:nvPr/>
          </p:nvSpPr>
          <p:spPr bwMode="auto">
            <a:xfrm flipV="1">
              <a:off x="3789" y="1693"/>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99" name="Line 847"/>
            <p:cNvSpPr>
              <a:spLocks noChangeShapeType="1"/>
            </p:cNvSpPr>
            <p:nvPr/>
          </p:nvSpPr>
          <p:spPr bwMode="auto">
            <a:xfrm>
              <a:off x="3789" y="1693"/>
              <a:ext cx="1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00" name="Freeform 848"/>
            <p:cNvSpPr>
              <a:spLocks/>
            </p:cNvSpPr>
            <p:nvPr/>
          </p:nvSpPr>
          <p:spPr bwMode="auto">
            <a:xfrm>
              <a:off x="3784" y="1688"/>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01" name="Line 849"/>
            <p:cNvSpPr>
              <a:spLocks noChangeShapeType="1"/>
            </p:cNvSpPr>
            <p:nvPr/>
          </p:nvSpPr>
          <p:spPr bwMode="auto">
            <a:xfrm flipV="1">
              <a:off x="3805" y="1690"/>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02" name="Freeform 850"/>
            <p:cNvSpPr>
              <a:spLocks/>
            </p:cNvSpPr>
            <p:nvPr/>
          </p:nvSpPr>
          <p:spPr bwMode="auto">
            <a:xfrm>
              <a:off x="3800" y="1688"/>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03" name="Line 851"/>
            <p:cNvSpPr>
              <a:spLocks noChangeShapeType="1"/>
            </p:cNvSpPr>
            <p:nvPr/>
          </p:nvSpPr>
          <p:spPr bwMode="auto">
            <a:xfrm>
              <a:off x="3805" y="1690"/>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04" name="Freeform 852"/>
            <p:cNvSpPr>
              <a:spLocks/>
            </p:cNvSpPr>
            <p:nvPr/>
          </p:nvSpPr>
          <p:spPr bwMode="auto">
            <a:xfrm>
              <a:off x="3800" y="1685"/>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05" name="Line 853"/>
            <p:cNvSpPr>
              <a:spLocks noChangeShapeType="1"/>
            </p:cNvSpPr>
            <p:nvPr/>
          </p:nvSpPr>
          <p:spPr bwMode="auto">
            <a:xfrm>
              <a:off x="3824" y="1681"/>
              <a:ext cx="9"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06" name="Line 854"/>
            <p:cNvSpPr>
              <a:spLocks noChangeShapeType="1"/>
            </p:cNvSpPr>
            <p:nvPr/>
          </p:nvSpPr>
          <p:spPr bwMode="auto">
            <a:xfrm flipV="1">
              <a:off x="3833" y="1676"/>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07" name="Freeform 855"/>
            <p:cNvSpPr>
              <a:spLocks/>
            </p:cNvSpPr>
            <p:nvPr/>
          </p:nvSpPr>
          <p:spPr bwMode="auto">
            <a:xfrm>
              <a:off x="3827" y="1676"/>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08" name="Line 856"/>
            <p:cNvSpPr>
              <a:spLocks noChangeShapeType="1"/>
            </p:cNvSpPr>
            <p:nvPr/>
          </p:nvSpPr>
          <p:spPr bwMode="auto">
            <a:xfrm>
              <a:off x="3833" y="1676"/>
              <a:ext cx="4"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09" name="Freeform 857"/>
            <p:cNvSpPr>
              <a:spLocks/>
            </p:cNvSpPr>
            <p:nvPr/>
          </p:nvSpPr>
          <p:spPr bwMode="auto">
            <a:xfrm>
              <a:off x="3827" y="1671"/>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10" name="Line 858"/>
            <p:cNvSpPr>
              <a:spLocks noChangeShapeType="1"/>
            </p:cNvSpPr>
            <p:nvPr/>
          </p:nvSpPr>
          <p:spPr bwMode="auto">
            <a:xfrm flipV="1">
              <a:off x="3837" y="167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11" name="Freeform 859"/>
            <p:cNvSpPr>
              <a:spLocks/>
            </p:cNvSpPr>
            <p:nvPr/>
          </p:nvSpPr>
          <p:spPr bwMode="auto">
            <a:xfrm>
              <a:off x="3833" y="1671"/>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12" name="Line 860"/>
            <p:cNvSpPr>
              <a:spLocks noChangeShapeType="1"/>
            </p:cNvSpPr>
            <p:nvPr/>
          </p:nvSpPr>
          <p:spPr bwMode="auto">
            <a:xfrm>
              <a:off x="3837" y="1673"/>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13" name="Freeform 861"/>
            <p:cNvSpPr>
              <a:spLocks/>
            </p:cNvSpPr>
            <p:nvPr/>
          </p:nvSpPr>
          <p:spPr bwMode="auto">
            <a:xfrm>
              <a:off x="3833" y="1667"/>
              <a:ext cx="10" cy="9"/>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14" name="Line 862"/>
            <p:cNvSpPr>
              <a:spLocks noChangeShapeType="1"/>
            </p:cNvSpPr>
            <p:nvPr/>
          </p:nvSpPr>
          <p:spPr bwMode="auto">
            <a:xfrm flipV="1">
              <a:off x="3839" y="1671"/>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15" name="Freeform 863"/>
            <p:cNvSpPr>
              <a:spLocks/>
            </p:cNvSpPr>
            <p:nvPr/>
          </p:nvSpPr>
          <p:spPr bwMode="auto">
            <a:xfrm>
              <a:off x="3834" y="1667"/>
              <a:ext cx="10" cy="9"/>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16" name="Line 864"/>
            <p:cNvSpPr>
              <a:spLocks noChangeShapeType="1"/>
            </p:cNvSpPr>
            <p:nvPr/>
          </p:nvSpPr>
          <p:spPr bwMode="auto">
            <a:xfrm>
              <a:off x="3849" y="1655"/>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17" name="Line 865"/>
            <p:cNvSpPr>
              <a:spLocks noChangeShapeType="1"/>
            </p:cNvSpPr>
            <p:nvPr/>
          </p:nvSpPr>
          <p:spPr bwMode="auto">
            <a:xfrm flipV="1">
              <a:off x="3851" y="1647"/>
              <a:ext cx="1" cy="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18" name="Freeform 866"/>
            <p:cNvSpPr>
              <a:spLocks/>
            </p:cNvSpPr>
            <p:nvPr/>
          </p:nvSpPr>
          <p:spPr bwMode="auto">
            <a:xfrm>
              <a:off x="3846" y="1650"/>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19" name="Line 867"/>
            <p:cNvSpPr>
              <a:spLocks noChangeShapeType="1"/>
            </p:cNvSpPr>
            <p:nvPr/>
          </p:nvSpPr>
          <p:spPr bwMode="auto">
            <a:xfrm>
              <a:off x="3851" y="1647"/>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20" name="Freeform 868"/>
            <p:cNvSpPr>
              <a:spLocks/>
            </p:cNvSpPr>
            <p:nvPr/>
          </p:nvSpPr>
          <p:spPr bwMode="auto">
            <a:xfrm>
              <a:off x="3846" y="164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21" name="Line 869"/>
            <p:cNvSpPr>
              <a:spLocks noChangeShapeType="1"/>
            </p:cNvSpPr>
            <p:nvPr/>
          </p:nvSpPr>
          <p:spPr bwMode="auto">
            <a:xfrm flipV="1">
              <a:off x="3861" y="1642"/>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22" name="Freeform 870"/>
            <p:cNvSpPr>
              <a:spLocks/>
            </p:cNvSpPr>
            <p:nvPr/>
          </p:nvSpPr>
          <p:spPr bwMode="auto">
            <a:xfrm>
              <a:off x="3856" y="1642"/>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23" name="Line 871"/>
            <p:cNvSpPr>
              <a:spLocks noChangeShapeType="1"/>
            </p:cNvSpPr>
            <p:nvPr/>
          </p:nvSpPr>
          <p:spPr bwMode="auto">
            <a:xfrm>
              <a:off x="3874" y="1629"/>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24" name="Line 872"/>
            <p:cNvSpPr>
              <a:spLocks noChangeShapeType="1"/>
            </p:cNvSpPr>
            <p:nvPr/>
          </p:nvSpPr>
          <p:spPr bwMode="auto">
            <a:xfrm flipV="1">
              <a:off x="3875" y="1617"/>
              <a:ext cx="1" cy="1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25" name="Freeform 873"/>
            <p:cNvSpPr>
              <a:spLocks/>
            </p:cNvSpPr>
            <p:nvPr/>
          </p:nvSpPr>
          <p:spPr bwMode="auto">
            <a:xfrm>
              <a:off x="3870" y="1624"/>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26" name="Line 874"/>
            <p:cNvSpPr>
              <a:spLocks noChangeShapeType="1"/>
            </p:cNvSpPr>
            <p:nvPr/>
          </p:nvSpPr>
          <p:spPr bwMode="auto">
            <a:xfrm>
              <a:off x="3875" y="1617"/>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27" name="Freeform 875"/>
            <p:cNvSpPr>
              <a:spLocks/>
            </p:cNvSpPr>
            <p:nvPr/>
          </p:nvSpPr>
          <p:spPr bwMode="auto">
            <a:xfrm>
              <a:off x="3870" y="1611"/>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28" name="Line 876"/>
            <p:cNvSpPr>
              <a:spLocks noChangeShapeType="1"/>
            </p:cNvSpPr>
            <p:nvPr/>
          </p:nvSpPr>
          <p:spPr bwMode="auto">
            <a:xfrm flipV="1">
              <a:off x="3877" y="1611"/>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29" name="Freeform 877"/>
            <p:cNvSpPr>
              <a:spLocks/>
            </p:cNvSpPr>
            <p:nvPr/>
          </p:nvSpPr>
          <p:spPr bwMode="auto">
            <a:xfrm>
              <a:off x="3872" y="1611"/>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30" name="Line 878"/>
            <p:cNvSpPr>
              <a:spLocks noChangeShapeType="1"/>
            </p:cNvSpPr>
            <p:nvPr/>
          </p:nvSpPr>
          <p:spPr bwMode="auto">
            <a:xfrm>
              <a:off x="3877" y="1611"/>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31" name="Freeform 879"/>
            <p:cNvSpPr>
              <a:spLocks/>
            </p:cNvSpPr>
            <p:nvPr/>
          </p:nvSpPr>
          <p:spPr bwMode="auto">
            <a:xfrm>
              <a:off x="3872" y="1608"/>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32" name="Line 880"/>
            <p:cNvSpPr>
              <a:spLocks noChangeShapeType="1"/>
            </p:cNvSpPr>
            <p:nvPr/>
          </p:nvSpPr>
          <p:spPr bwMode="auto">
            <a:xfrm flipV="1">
              <a:off x="3880" y="1610"/>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33" name="Freeform 881"/>
            <p:cNvSpPr>
              <a:spLocks/>
            </p:cNvSpPr>
            <p:nvPr/>
          </p:nvSpPr>
          <p:spPr bwMode="auto">
            <a:xfrm>
              <a:off x="3875" y="1608"/>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34" name="Line 882"/>
            <p:cNvSpPr>
              <a:spLocks noChangeShapeType="1"/>
            </p:cNvSpPr>
            <p:nvPr/>
          </p:nvSpPr>
          <p:spPr bwMode="auto">
            <a:xfrm>
              <a:off x="3899" y="1604"/>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35" name="Line 883"/>
            <p:cNvSpPr>
              <a:spLocks noChangeShapeType="1"/>
            </p:cNvSpPr>
            <p:nvPr/>
          </p:nvSpPr>
          <p:spPr bwMode="auto">
            <a:xfrm flipV="1">
              <a:off x="3909" y="1600"/>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36" name="Freeform 884"/>
            <p:cNvSpPr>
              <a:spLocks/>
            </p:cNvSpPr>
            <p:nvPr/>
          </p:nvSpPr>
          <p:spPr bwMode="auto">
            <a:xfrm>
              <a:off x="3905" y="1597"/>
              <a:ext cx="10" cy="13"/>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37" name="Line 885"/>
            <p:cNvSpPr>
              <a:spLocks noChangeShapeType="1"/>
            </p:cNvSpPr>
            <p:nvPr/>
          </p:nvSpPr>
          <p:spPr bwMode="auto">
            <a:xfrm>
              <a:off x="3909" y="1600"/>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38" name="Freeform 886"/>
            <p:cNvSpPr>
              <a:spLocks/>
            </p:cNvSpPr>
            <p:nvPr/>
          </p:nvSpPr>
          <p:spPr bwMode="auto">
            <a:xfrm>
              <a:off x="3905" y="1595"/>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39" name="Line 887"/>
            <p:cNvSpPr>
              <a:spLocks noChangeShapeType="1"/>
            </p:cNvSpPr>
            <p:nvPr/>
          </p:nvSpPr>
          <p:spPr bwMode="auto">
            <a:xfrm flipV="1">
              <a:off x="3914" y="1595"/>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40" name="Freeform 888"/>
            <p:cNvSpPr>
              <a:spLocks/>
            </p:cNvSpPr>
            <p:nvPr/>
          </p:nvSpPr>
          <p:spPr bwMode="auto">
            <a:xfrm>
              <a:off x="3910" y="1595"/>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41" name="Line 889"/>
            <p:cNvSpPr>
              <a:spLocks noChangeShapeType="1"/>
            </p:cNvSpPr>
            <p:nvPr/>
          </p:nvSpPr>
          <p:spPr bwMode="auto">
            <a:xfrm>
              <a:off x="3932" y="1586"/>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42" name="Line 890"/>
            <p:cNvSpPr>
              <a:spLocks noChangeShapeType="1"/>
            </p:cNvSpPr>
            <p:nvPr/>
          </p:nvSpPr>
          <p:spPr bwMode="auto">
            <a:xfrm flipV="1">
              <a:off x="3933" y="158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43" name="Freeform 891"/>
            <p:cNvSpPr>
              <a:spLocks/>
            </p:cNvSpPr>
            <p:nvPr/>
          </p:nvSpPr>
          <p:spPr bwMode="auto">
            <a:xfrm>
              <a:off x="3928" y="1581"/>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44" name="Line 892"/>
            <p:cNvSpPr>
              <a:spLocks noChangeShapeType="1"/>
            </p:cNvSpPr>
            <p:nvPr/>
          </p:nvSpPr>
          <p:spPr bwMode="auto">
            <a:xfrm>
              <a:off x="3933" y="1582"/>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45" name="Freeform 893"/>
            <p:cNvSpPr>
              <a:spLocks/>
            </p:cNvSpPr>
            <p:nvPr/>
          </p:nvSpPr>
          <p:spPr bwMode="auto">
            <a:xfrm>
              <a:off x="3928" y="1577"/>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46" name="Line 894"/>
            <p:cNvSpPr>
              <a:spLocks noChangeShapeType="1"/>
            </p:cNvSpPr>
            <p:nvPr/>
          </p:nvSpPr>
          <p:spPr bwMode="auto">
            <a:xfrm flipV="1">
              <a:off x="3947" y="157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47" name="Freeform 895"/>
            <p:cNvSpPr>
              <a:spLocks/>
            </p:cNvSpPr>
            <p:nvPr/>
          </p:nvSpPr>
          <p:spPr bwMode="auto">
            <a:xfrm>
              <a:off x="3942" y="1577"/>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48" name="Line 896"/>
            <p:cNvSpPr>
              <a:spLocks noChangeShapeType="1"/>
            </p:cNvSpPr>
            <p:nvPr/>
          </p:nvSpPr>
          <p:spPr bwMode="auto">
            <a:xfrm>
              <a:off x="3947" y="1578"/>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49" name="Freeform 897"/>
            <p:cNvSpPr>
              <a:spLocks/>
            </p:cNvSpPr>
            <p:nvPr/>
          </p:nvSpPr>
          <p:spPr bwMode="auto">
            <a:xfrm>
              <a:off x="3942" y="1573"/>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50" name="Line 898"/>
            <p:cNvSpPr>
              <a:spLocks noChangeShapeType="1"/>
            </p:cNvSpPr>
            <p:nvPr/>
          </p:nvSpPr>
          <p:spPr bwMode="auto">
            <a:xfrm flipV="1">
              <a:off x="3968" y="1569"/>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51" name="Line 899"/>
            <p:cNvSpPr>
              <a:spLocks noChangeShapeType="1"/>
            </p:cNvSpPr>
            <p:nvPr/>
          </p:nvSpPr>
          <p:spPr bwMode="auto">
            <a:xfrm>
              <a:off x="3968" y="1569"/>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52" name="Freeform 900"/>
            <p:cNvSpPr>
              <a:spLocks/>
            </p:cNvSpPr>
            <p:nvPr/>
          </p:nvSpPr>
          <p:spPr bwMode="auto">
            <a:xfrm>
              <a:off x="3963" y="1564"/>
              <a:ext cx="11" cy="10"/>
            </a:xfrm>
            <a:custGeom>
              <a:avLst/>
              <a:gdLst/>
              <a:ahLst/>
              <a:cxnLst>
                <a:cxn ang="0">
                  <a:pos x="0" y="5"/>
                </a:cxn>
                <a:cxn ang="0">
                  <a:pos x="5" y="0"/>
                </a:cxn>
                <a:cxn ang="0">
                  <a:pos x="11" y="5"/>
                </a:cxn>
                <a:cxn ang="0">
                  <a:pos x="5" y="12"/>
                </a:cxn>
                <a:cxn ang="0">
                  <a:pos x="0" y="5"/>
                </a:cxn>
              </a:cxnLst>
              <a:rect l="0" t="0" r="r" b="b"/>
              <a:pathLst>
                <a:path w="11" h="12">
                  <a:moveTo>
                    <a:pt x="0" y="5"/>
                  </a:moveTo>
                  <a:lnTo>
                    <a:pt x="5" y="0"/>
                  </a:lnTo>
                  <a:lnTo>
                    <a:pt x="11"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53" name="Line 901"/>
            <p:cNvSpPr>
              <a:spLocks noChangeShapeType="1"/>
            </p:cNvSpPr>
            <p:nvPr/>
          </p:nvSpPr>
          <p:spPr bwMode="auto">
            <a:xfrm flipV="1">
              <a:off x="3971" y="156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54" name="Freeform 902"/>
            <p:cNvSpPr>
              <a:spLocks/>
            </p:cNvSpPr>
            <p:nvPr/>
          </p:nvSpPr>
          <p:spPr bwMode="auto">
            <a:xfrm>
              <a:off x="3965" y="1564"/>
              <a:ext cx="11"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55" name="Line 903"/>
            <p:cNvSpPr>
              <a:spLocks noChangeShapeType="1"/>
            </p:cNvSpPr>
            <p:nvPr/>
          </p:nvSpPr>
          <p:spPr bwMode="auto">
            <a:xfrm>
              <a:off x="3971" y="1566"/>
              <a:ext cx="1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56" name="Freeform 904"/>
            <p:cNvSpPr>
              <a:spLocks/>
            </p:cNvSpPr>
            <p:nvPr/>
          </p:nvSpPr>
          <p:spPr bwMode="auto">
            <a:xfrm>
              <a:off x="3965" y="1561"/>
              <a:ext cx="11"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57" name="Line 905"/>
            <p:cNvSpPr>
              <a:spLocks noChangeShapeType="1"/>
            </p:cNvSpPr>
            <p:nvPr/>
          </p:nvSpPr>
          <p:spPr bwMode="auto">
            <a:xfrm>
              <a:off x="4008" y="1561"/>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58" name="Line 906"/>
            <p:cNvSpPr>
              <a:spLocks noChangeShapeType="1"/>
            </p:cNvSpPr>
            <p:nvPr/>
          </p:nvSpPr>
          <p:spPr bwMode="auto">
            <a:xfrm flipV="1">
              <a:off x="4014" y="1557"/>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59" name="Freeform 907"/>
            <p:cNvSpPr>
              <a:spLocks/>
            </p:cNvSpPr>
            <p:nvPr/>
          </p:nvSpPr>
          <p:spPr bwMode="auto">
            <a:xfrm>
              <a:off x="4009" y="1555"/>
              <a:ext cx="10" cy="10"/>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60" name="Line 908"/>
            <p:cNvSpPr>
              <a:spLocks noChangeShapeType="1"/>
            </p:cNvSpPr>
            <p:nvPr/>
          </p:nvSpPr>
          <p:spPr bwMode="auto">
            <a:xfrm>
              <a:off x="4014" y="1557"/>
              <a:ext cx="1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61" name="Freeform 909"/>
            <p:cNvSpPr>
              <a:spLocks/>
            </p:cNvSpPr>
            <p:nvPr/>
          </p:nvSpPr>
          <p:spPr bwMode="auto">
            <a:xfrm>
              <a:off x="4009" y="155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62" name="Line 910"/>
            <p:cNvSpPr>
              <a:spLocks noChangeShapeType="1"/>
            </p:cNvSpPr>
            <p:nvPr/>
          </p:nvSpPr>
          <p:spPr bwMode="auto">
            <a:xfrm>
              <a:off x="4049" y="1552"/>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63" name="Line 911"/>
            <p:cNvSpPr>
              <a:spLocks noChangeShapeType="1"/>
            </p:cNvSpPr>
            <p:nvPr/>
          </p:nvSpPr>
          <p:spPr bwMode="auto">
            <a:xfrm>
              <a:off x="4051" y="1552"/>
              <a:ext cx="1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64" name="Freeform 912"/>
            <p:cNvSpPr>
              <a:spLocks/>
            </p:cNvSpPr>
            <p:nvPr/>
          </p:nvSpPr>
          <p:spPr bwMode="auto">
            <a:xfrm>
              <a:off x="4051" y="1546"/>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65" name="Line 913"/>
            <p:cNvSpPr>
              <a:spLocks noChangeShapeType="1"/>
            </p:cNvSpPr>
            <p:nvPr/>
          </p:nvSpPr>
          <p:spPr bwMode="auto">
            <a:xfrm flipV="1">
              <a:off x="4062" y="154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66" name="Freeform 914"/>
            <p:cNvSpPr>
              <a:spLocks/>
            </p:cNvSpPr>
            <p:nvPr/>
          </p:nvSpPr>
          <p:spPr bwMode="auto">
            <a:xfrm>
              <a:off x="4057" y="1546"/>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67" name="Line 915"/>
            <p:cNvSpPr>
              <a:spLocks noChangeShapeType="1"/>
            </p:cNvSpPr>
            <p:nvPr/>
          </p:nvSpPr>
          <p:spPr bwMode="auto">
            <a:xfrm>
              <a:off x="4062" y="1548"/>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68" name="Freeform 916"/>
            <p:cNvSpPr>
              <a:spLocks/>
            </p:cNvSpPr>
            <p:nvPr/>
          </p:nvSpPr>
          <p:spPr bwMode="auto">
            <a:xfrm>
              <a:off x="4057" y="1543"/>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69" name="Line 917"/>
            <p:cNvSpPr>
              <a:spLocks noChangeShapeType="1"/>
            </p:cNvSpPr>
            <p:nvPr/>
          </p:nvSpPr>
          <p:spPr bwMode="auto">
            <a:xfrm flipV="1">
              <a:off x="4070" y="1546"/>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70" name="Freeform 918"/>
            <p:cNvSpPr>
              <a:spLocks/>
            </p:cNvSpPr>
            <p:nvPr/>
          </p:nvSpPr>
          <p:spPr bwMode="auto">
            <a:xfrm>
              <a:off x="4065" y="1543"/>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71" name="Line 919"/>
            <p:cNvSpPr>
              <a:spLocks noChangeShapeType="1"/>
            </p:cNvSpPr>
            <p:nvPr/>
          </p:nvSpPr>
          <p:spPr bwMode="auto">
            <a:xfrm>
              <a:off x="4087" y="1539"/>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72" name="Line 920"/>
            <p:cNvSpPr>
              <a:spLocks noChangeShapeType="1"/>
            </p:cNvSpPr>
            <p:nvPr/>
          </p:nvSpPr>
          <p:spPr bwMode="auto">
            <a:xfrm flipV="1">
              <a:off x="4100" y="1535"/>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73" name="Freeform 921"/>
            <p:cNvSpPr>
              <a:spLocks/>
            </p:cNvSpPr>
            <p:nvPr/>
          </p:nvSpPr>
          <p:spPr bwMode="auto">
            <a:xfrm>
              <a:off x="4094" y="1534"/>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74" name="Line 922"/>
            <p:cNvSpPr>
              <a:spLocks noChangeShapeType="1"/>
            </p:cNvSpPr>
            <p:nvPr/>
          </p:nvSpPr>
          <p:spPr bwMode="auto">
            <a:xfrm>
              <a:off x="4100" y="1535"/>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75" name="Freeform 923"/>
            <p:cNvSpPr>
              <a:spLocks/>
            </p:cNvSpPr>
            <p:nvPr/>
          </p:nvSpPr>
          <p:spPr bwMode="auto">
            <a:xfrm>
              <a:off x="4094" y="1530"/>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76" name="Line 924"/>
            <p:cNvSpPr>
              <a:spLocks noChangeShapeType="1"/>
            </p:cNvSpPr>
            <p:nvPr/>
          </p:nvSpPr>
          <p:spPr bwMode="auto">
            <a:xfrm flipV="1">
              <a:off x="4104" y="1530"/>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77" name="Freeform 925"/>
            <p:cNvSpPr>
              <a:spLocks/>
            </p:cNvSpPr>
            <p:nvPr/>
          </p:nvSpPr>
          <p:spPr bwMode="auto">
            <a:xfrm>
              <a:off x="4100" y="1530"/>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78" name="Line 926"/>
            <p:cNvSpPr>
              <a:spLocks noChangeShapeType="1"/>
            </p:cNvSpPr>
            <p:nvPr/>
          </p:nvSpPr>
          <p:spPr bwMode="auto">
            <a:xfrm>
              <a:off x="4117" y="1517"/>
              <a:ext cx="1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79" name="Line 927"/>
            <p:cNvSpPr>
              <a:spLocks noChangeShapeType="1"/>
            </p:cNvSpPr>
            <p:nvPr/>
          </p:nvSpPr>
          <p:spPr bwMode="auto">
            <a:xfrm flipV="1">
              <a:off x="4134" y="151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80" name="Freeform 928"/>
            <p:cNvSpPr>
              <a:spLocks/>
            </p:cNvSpPr>
            <p:nvPr/>
          </p:nvSpPr>
          <p:spPr bwMode="auto">
            <a:xfrm>
              <a:off x="4129" y="1512"/>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81" name="Line 929"/>
            <p:cNvSpPr>
              <a:spLocks noChangeShapeType="1"/>
            </p:cNvSpPr>
            <p:nvPr/>
          </p:nvSpPr>
          <p:spPr bwMode="auto">
            <a:xfrm>
              <a:off x="4134" y="1513"/>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82" name="Freeform 930"/>
            <p:cNvSpPr>
              <a:spLocks/>
            </p:cNvSpPr>
            <p:nvPr/>
          </p:nvSpPr>
          <p:spPr bwMode="auto">
            <a:xfrm>
              <a:off x="4129" y="151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83" name="Line 931"/>
            <p:cNvSpPr>
              <a:spLocks noChangeShapeType="1"/>
            </p:cNvSpPr>
            <p:nvPr/>
          </p:nvSpPr>
          <p:spPr bwMode="auto">
            <a:xfrm flipV="1">
              <a:off x="4137" y="151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84" name="Freeform 932"/>
            <p:cNvSpPr>
              <a:spLocks/>
            </p:cNvSpPr>
            <p:nvPr/>
          </p:nvSpPr>
          <p:spPr bwMode="auto">
            <a:xfrm>
              <a:off x="4132" y="1510"/>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85" name="Line 933"/>
            <p:cNvSpPr>
              <a:spLocks noChangeShapeType="1"/>
            </p:cNvSpPr>
            <p:nvPr/>
          </p:nvSpPr>
          <p:spPr bwMode="auto">
            <a:xfrm>
              <a:off x="4155" y="1504"/>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86" name="Line 934"/>
            <p:cNvSpPr>
              <a:spLocks noChangeShapeType="1"/>
            </p:cNvSpPr>
            <p:nvPr/>
          </p:nvSpPr>
          <p:spPr bwMode="auto">
            <a:xfrm flipV="1">
              <a:off x="4156" y="1501"/>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87" name="Freeform 935"/>
            <p:cNvSpPr>
              <a:spLocks/>
            </p:cNvSpPr>
            <p:nvPr/>
          </p:nvSpPr>
          <p:spPr bwMode="auto">
            <a:xfrm>
              <a:off x="4150" y="1499"/>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88" name="Line 936"/>
            <p:cNvSpPr>
              <a:spLocks noChangeShapeType="1"/>
            </p:cNvSpPr>
            <p:nvPr/>
          </p:nvSpPr>
          <p:spPr bwMode="auto">
            <a:xfrm>
              <a:off x="4156" y="1501"/>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89" name="Freeform 937"/>
            <p:cNvSpPr>
              <a:spLocks/>
            </p:cNvSpPr>
            <p:nvPr/>
          </p:nvSpPr>
          <p:spPr bwMode="auto">
            <a:xfrm>
              <a:off x="4150" y="1496"/>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90" name="Line 938"/>
            <p:cNvSpPr>
              <a:spLocks noChangeShapeType="1"/>
            </p:cNvSpPr>
            <p:nvPr/>
          </p:nvSpPr>
          <p:spPr bwMode="auto">
            <a:xfrm flipV="1">
              <a:off x="4158" y="149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91" name="Freeform 939"/>
            <p:cNvSpPr>
              <a:spLocks/>
            </p:cNvSpPr>
            <p:nvPr/>
          </p:nvSpPr>
          <p:spPr bwMode="auto">
            <a:xfrm>
              <a:off x="4153" y="1496"/>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92" name="Line 940"/>
            <p:cNvSpPr>
              <a:spLocks noChangeShapeType="1"/>
            </p:cNvSpPr>
            <p:nvPr/>
          </p:nvSpPr>
          <p:spPr bwMode="auto">
            <a:xfrm>
              <a:off x="4158" y="1496"/>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93" name="Freeform 941"/>
            <p:cNvSpPr>
              <a:spLocks/>
            </p:cNvSpPr>
            <p:nvPr/>
          </p:nvSpPr>
          <p:spPr bwMode="auto">
            <a:xfrm>
              <a:off x="4153" y="149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94" name="Line 942"/>
            <p:cNvSpPr>
              <a:spLocks noChangeShapeType="1"/>
            </p:cNvSpPr>
            <p:nvPr/>
          </p:nvSpPr>
          <p:spPr bwMode="auto">
            <a:xfrm flipV="1">
              <a:off x="4160" y="1492"/>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95" name="Freeform 943"/>
            <p:cNvSpPr>
              <a:spLocks/>
            </p:cNvSpPr>
            <p:nvPr/>
          </p:nvSpPr>
          <p:spPr bwMode="auto">
            <a:xfrm>
              <a:off x="4156" y="1490"/>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96" name="Line 944"/>
            <p:cNvSpPr>
              <a:spLocks noChangeShapeType="1"/>
            </p:cNvSpPr>
            <p:nvPr/>
          </p:nvSpPr>
          <p:spPr bwMode="auto">
            <a:xfrm>
              <a:off x="4160" y="1492"/>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97" name="Freeform 945"/>
            <p:cNvSpPr>
              <a:spLocks/>
            </p:cNvSpPr>
            <p:nvPr/>
          </p:nvSpPr>
          <p:spPr bwMode="auto">
            <a:xfrm>
              <a:off x="4156" y="1487"/>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98" name="Line 946"/>
            <p:cNvSpPr>
              <a:spLocks noChangeShapeType="1"/>
            </p:cNvSpPr>
            <p:nvPr/>
          </p:nvSpPr>
          <p:spPr bwMode="auto">
            <a:xfrm>
              <a:off x="4184" y="1483"/>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99" name="Line 947"/>
            <p:cNvSpPr>
              <a:spLocks noChangeShapeType="1"/>
            </p:cNvSpPr>
            <p:nvPr/>
          </p:nvSpPr>
          <p:spPr bwMode="auto">
            <a:xfrm flipV="1">
              <a:off x="4185" y="147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00" name="Freeform 948"/>
            <p:cNvSpPr>
              <a:spLocks/>
            </p:cNvSpPr>
            <p:nvPr/>
          </p:nvSpPr>
          <p:spPr bwMode="auto">
            <a:xfrm>
              <a:off x="4180" y="1478"/>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01" name="Line 949"/>
            <p:cNvSpPr>
              <a:spLocks noChangeShapeType="1"/>
            </p:cNvSpPr>
            <p:nvPr/>
          </p:nvSpPr>
          <p:spPr bwMode="auto">
            <a:xfrm>
              <a:off x="4185" y="1479"/>
              <a:ext cx="1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02" name="Freeform 950"/>
            <p:cNvSpPr>
              <a:spLocks/>
            </p:cNvSpPr>
            <p:nvPr/>
          </p:nvSpPr>
          <p:spPr bwMode="auto">
            <a:xfrm>
              <a:off x="4180" y="1474"/>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03" name="Line 951"/>
            <p:cNvSpPr>
              <a:spLocks noChangeShapeType="1"/>
            </p:cNvSpPr>
            <p:nvPr/>
          </p:nvSpPr>
          <p:spPr bwMode="auto">
            <a:xfrm>
              <a:off x="4199" y="1479"/>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04" name="Freeform 952"/>
            <p:cNvSpPr>
              <a:spLocks/>
            </p:cNvSpPr>
            <p:nvPr/>
          </p:nvSpPr>
          <p:spPr bwMode="auto">
            <a:xfrm>
              <a:off x="4199" y="1474"/>
              <a:ext cx="1" cy="13"/>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05" name="Line 953"/>
            <p:cNvSpPr>
              <a:spLocks noChangeShapeType="1"/>
            </p:cNvSpPr>
            <p:nvPr/>
          </p:nvSpPr>
          <p:spPr bwMode="auto">
            <a:xfrm flipV="1">
              <a:off x="4201" y="1476"/>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06" name="Freeform 954"/>
            <p:cNvSpPr>
              <a:spLocks/>
            </p:cNvSpPr>
            <p:nvPr/>
          </p:nvSpPr>
          <p:spPr bwMode="auto">
            <a:xfrm>
              <a:off x="4196" y="1474"/>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07" name="Line 955"/>
            <p:cNvSpPr>
              <a:spLocks noChangeShapeType="1"/>
            </p:cNvSpPr>
            <p:nvPr/>
          </p:nvSpPr>
          <p:spPr bwMode="auto">
            <a:xfrm>
              <a:off x="4222" y="1471"/>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08" name="Line 956"/>
            <p:cNvSpPr>
              <a:spLocks noChangeShapeType="1"/>
            </p:cNvSpPr>
            <p:nvPr/>
          </p:nvSpPr>
          <p:spPr bwMode="auto">
            <a:xfrm flipV="1">
              <a:off x="4232" y="1468"/>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09" name="Freeform 957"/>
            <p:cNvSpPr>
              <a:spLocks/>
            </p:cNvSpPr>
            <p:nvPr/>
          </p:nvSpPr>
          <p:spPr bwMode="auto">
            <a:xfrm>
              <a:off x="4228" y="1466"/>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10" name="Line 958"/>
            <p:cNvSpPr>
              <a:spLocks noChangeShapeType="1"/>
            </p:cNvSpPr>
            <p:nvPr/>
          </p:nvSpPr>
          <p:spPr bwMode="auto">
            <a:xfrm>
              <a:off x="4232" y="1468"/>
              <a:ext cx="1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11" name="Freeform 959"/>
            <p:cNvSpPr>
              <a:spLocks/>
            </p:cNvSpPr>
            <p:nvPr/>
          </p:nvSpPr>
          <p:spPr bwMode="auto">
            <a:xfrm>
              <a:off x="4228" y="1462"/>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12" name="Line 960"/>
            <p:cNvSpPr>
              <a:spLocks noChangeShapeType="1"/>
            </p:cNvSpPr>
            <p:nvPr/>
          </p:nvSpPr>
          <p:spPr bwMode="auto">
            <a:xfrm>
              <a:off x="4260" y="1459"/>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13" name="Freeform 961"/>
            <p:cNvSpPr>
              <a:spLocks/>
            </p:cNvSpPr>
            <p:nvPr/>
          </p:nvSpPr>
          <p:spPr bwMode="auto">
            <a:xfrm>
              <a:off x="4255" y="1454"/>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14" name="Line 962"/>
            <p:cNvSpPr>
              <a:spLocks noChangeShapeType="1"/>
            </p:cNvSpPr>
            <p:nvPr/>
          </p:nvSpPr>
          <p:spPr bwMode="auto">
            <a:xfrm flipV="1">
              <a:off x="4262" y="1448"/>
              <a:ext cx="1" cy="1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15" name="Freeform 963"/>
            <p:cNvSpPr>
              <a:spLocks/>
            </p:cNvSpPr>
            <p:nvPr/>
          </p:nvSpPr>
          <p:spPr bwMode="auto">
            <a:xfrm>
              <a:off x="4257" y="1454"/>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16" name="Line 964"/>
            <p:cNvSpPr>
              <a:spLocks noChangeShapeType="1"/>
            </p:cNvSpPr>
            <p:nvPr/>
          </p:nvSpPr>
          <p:spPr bwMode="auto">
            <a:xfrm>
              <a:off x="4262" y="1448"/>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17" name="Freeform 965"/>
            <p:cNvSpPr>
              <a:spLocks/>
            </p:cNvSpPr>
            <p:nvPr/>
          </p:nvSpPr>
          <p:spPr bwMode="auto">
            <a:xfrm>
              <a:off x="4257" y="1445"/>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18" name="Line 966"/>
            <p:cNvSpPr>
              <a:spLocks noChangeShapeType="1"/>
            </p:cNvSpPr>
            <p:nvPr/>
          </p:nvSpPr>
          <p:spPr bwMode="auto">
            <a:xfrm flipV="1">
              <a:off x="4267" y="1445"/>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19" name="Freeform 967"/>
            <p:cNvSpPr>
              <a:spLocks/>
            </p:cNvSpPr>
            <p:nvPr/>
          </p:nvSpPr>
          <p:spPr bwMode="auto">
            <a:xfrm>
              <a:off x="4262" y="1445"/>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20" name="Line 968"/>
            <p:cNvSpPr>
              <a:spLocks noChangeShapeType="1"/>
            </p:cNvSpPr>
            <p:nvPr/>
          </p:nvSpPr>
          <p:spPr bwMode="auto">
            <a:xfrm>
              <a:off x="4267" y="1445"/>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21" name="Freeform 969"/>
            <p:cNvSpPr>
              <a:spLocks/>
            </p:cNvSpPr>
            <p:nvPr/>
          </p:nvSpPr>
          <p:spPr bwMode="auto">
            <a:xfrm>
              <a:off x="4262" y="1440"/>
              <a:ext cx="10" cy="14"/>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22" name="Line 970"/>
            <p:cNvSpPr>
              <a:spLocks noChangeShapeType="1"/>
            </p:cNvSpPr>
            <p:nvPr/>
          </p:nvSpPr>
          <p:spPr bwMode="auto">
            <a:xfrm>
              <a:off x="4293" y="1440"/>
              <a:ext cx="2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23" name="Line 971"/>
            <p:cNvSpPr>
              <a:spLocks noChangeShapeType="1"/>
            </p:cNvSpPr>
            <p:nvPr/>
          </p:nvSpPr>
          <p:spPr bwMode="auto">
            <a:xfrm flipV="1">
              <a:off x="4329" y="142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24" name="Line 972"/>
            <p:cNvSpPr>
              <a:spLocks noChangeShapeType="1"/>
            </p:cNvSpPr>
            <p:nvPr/>
          </p:nvSpPr>
          <p:spPr bwMode="auto">
            <a:xfrm>
              <a:off x="4329" y="1422"/>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25" name="Freeform 973"/>
            <p:cNvSpPr>
              <a:spLocks/>
            </p:cNvSpPr>
            <p:nvPr/>
          </p:nvSpPr>
          <p:spPr bwMode="auto">
            <a:xfrm>
              <a:off x="4324" y="1417"/>
              <a:ext cx="10" cy="14"/>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26" name="Line 974"/>
            <p:cNvSpPr>
              <a:spLocks noChangeShapeType="1"/>
            </p:cNvSpPr>
            <p:nvPr/>
          </p:nvSpPr>
          <p:spPr bwMode="auto">
            <a:xfrm flipV="1">
              <a:off x="4334" y="1415"/>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27" name="Freeform 975"/>
            <p:cNvSpPr>
              <a:spLocks/>
            </p:cNvSpPr>
            <p:nvPr/>
          </p:nvSpPr>
          <p:spPr bwMode="auto">
            <a:xfrm>
              <a:off x="4329" y="1417"/>
              <a:ext cx="10" cy="14"/>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28" name="Line 976"/>
            <p:cNvSpPr>
              <a:spLocks noChangeShapeType="1"/>
            </p:cNvSpPr>
            <p:nvPr/>
          </p:nvSpPr>
          <p:spPr bwMode="auto">
            <a:xfrm>
              <a:off x="4334" y="1415"/>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29" name="Freeform 977"/>
            <p:cNvSpPr>
              <a:spLocks/>
            </p:cNvSpPr>
            <p:nvPr/>
          </p:nvSpPr>
          <p:spPr bwMode="auto">
            <a:xfrm>
              <a:off x="4329" y="141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30" name="Line 978"/>
            <p:cNvSpPr>
              <a:spLocks noChangeShapeType="1"/>
            </p:cNvSpPr>
            <p:nvPr/>
          </p:nvSpPr>
          <p:spPr bwMode="auto">
            <a:xfrm flipV="1">
              <a:off x="4337" y="1409"/>
              <a:ext cx="1" cy="6"/>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31" name="Freeform 979"/>
            <p:cNvSpPr>
              <a:spLocks/>
            </p:cNvSpPr>
            <p:nvPr/>
          </p:nvSpPr>
          <p:spPr bwMode="auto">
            <a:xfrm>
              <a:off x="4332" y="1410"/>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32" name="Line 980"/>
            <p:cNvSpPr>
              <a:spLocks noChangeShapeType="1"/>
            </p:cNvSpPr>
            <p:nvPr/>
          </p:nvSpPr>
          <p:spPr bwMode="auto">
            <a:xfrm>
              <a:off x="4351" y="1397"/>
              <a:ext cx="1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33" name="Line 981"/>
            <p:cNvSpPr>
              <a:spLocks noChangeShapeType="1"/>
            </p:cNvSpPr>
            <p:nvPr/>
          </p:nvSpPr>
          <p:spPr bwMode="auto">
            <a:xfrm flipV="1">
              <a:off x="4363" y="1392"/>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34" name="Freeform 982"/>
            <p:cNvSpPr>
              <a:spLocks/>
            </p:cNvSpPr>
            <p:nvPr/>
          </p:nvSpPr>
          <p:spPr bwMode="auto">
            <a:xfrm>
              <a:off x="4358" y="1392"/>
              <a:ext cx="11" cy="10"/>
            </a:xfrm>
            <a:custGeom>
              <a:avLst/>
              <a:gdLst/>
              <a:ahLst/>
              <a:cxnLst>
                <a:cxn ang="0">
                  <a:pos x="5" y="0"/>
                </a:cxn>
                <a:cxn ang="0">
                  <a:pos x="0" y="5"/>
                </a:cxn>
                <a:cxn ang="0">
                  <a:pos x="5" y="12"/>
                </a:cxn>
                <a:cxn ang="0">
                  <a:pos x="11" y="5"/>
                </a:cxn>
                <a:cxn ang="0">
                  <a:pos x="5" y="0"/>
                </a:cxn>
              </a:cxnLst>
              <a:rect l="0" t="0" r="r" b="b"/>
              <a:pathLst>
                <a:path w="11" h="12">
                  <a:moveTo>
                    <a:pt x="5" y="0"/>
                  </a:moveTo>
                  <a:lnTo>
                    <a:pt x="0" y="5"/>
                  </a:lnTo>
                  <a:lnTo>
                    <a:pt x="5" y="12"/>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35" name="Line 983"/>
            <p:cNvSpPr>
              <a:spLocks noChangeShapeType="1"/>
            </p:cNvSpPr>
            <p:nvPr/>
          </p:nvSpPr>
          <p:spPr bwMode="auto">
            <a:xfrm>
              <a:off x="4363" y="1392"/>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36" name="Freeform 984"/>
            <p:cNvSpPr>
              <a:spLocks/>
            </p:cNvSpPr>
            <p:nvPr/>
          </p:nvSpPr>
          <p:spPr bwMode="auto">
            <a:xfrm>
              <a:off x="4358" y="1387"/>
              <a:ext cx="11" cy="10"/>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37" name="Line 985"/>
            <p:cNvSpPr>
              <a:spLocks noChangeShapeType="1"/>
            </p:cNvSpPr>
            <p:nvPr/>
          </p:nvSpPr>
          <p:spPr bwMode="auto">
            <a:xfrm flipV="1">
              <a:off x="4367" y="138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38" name="Freeform 986"/>
            <p:cNvSpPr>
              <a:spLocks/>
            </p:cNvSpPr>
            <p:nvPr/>
          </p:nvSpPr>
          <p:spPr bwMode="auto">
            <a:xfrm>
              <a:off x="4362" y="1387"/>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39" name="Line 987"/>
            <p:cNvSpPr>
              <a:spLocks noChangeShapeType="1"/>
            </p:cNvSpPr>
            <p:nvPr/>
          </p:nvSpPr>
          <p:spPr bwMode="auto">
            <a:xfrm flipV="1">
              <a:off x="4389" y="1378"/>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40" name="Freeform 988"/>
            <p:cNvSpPr>
              <a:spLocks/>
            </p:cNvSpPr>
            <p:nvPr/>
          </p:nvSpPr>
          <p:spPr bwMode="auto">
            <a:xfrm>
              <a:off x="4384" y="1378"/>
              <a:ext cx="10" cy="13"/>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41" name="Line 989"/>
            <p:cNvSpPr>
              <a:spLocks noChangeShapeType="1"/>
            </p:cNvSpPr>
            <p:nvPr/>
          </p:nvSpPr>
          <p:spPr bwMode="auto">
            <a:xfrm>
              <a:off x="4389" y="1378"/>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42" name="Freeform 990"/>
            <p:cNvSpPr>
              <a:spLocks/>
            </p:cNvSpPr>
            <p:nvPr/>
          </p:nvSpPr>
          <p:spPr bwMode="auto">
            <a:xfrm>
              <a:off x="4384" y="1375"/>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43" name="Line 991"/>
            <p:cNvSpPr>
              <a:spLocks noChangeShapeType="1"/>
            </p:cNvSpPr>
            <p:nvPr/>
          </p:nvSpPr>
          <p:spPr bwMode="auto">
            <a:xfrm flipV="1">
              <a:off x="4391" y="1376"/>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44" name="Freeform 992"/>
            <p:cNvSpPr>
              <a:spLocks/>
            </p:cNvSpPr>
            <p:nvPr/>
          </p:nvSpPr>
          <p:spPr bwMode="auto">
            <a:xfrm>
              <a:off x="4386" y="1375"/>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45" name="Line 993"/>
            <p:cNvSpPr>
              <a:spLocks noChangeShapeType="1"/>
            </p:cNvSpPr>
            <p:nvPr/>
          </p:nvSpPr>
          <p:spPr bwMode="auto">
            <a:xfrm>
              <a:off x="4391" y="1376"/>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46" name="Freeform 994"/>
            <p:cNvSpPr>
              <a:spLocks/>
            </p:cNvSpPr>
            <p:nvPr/>
          </p:nvSpPr>
          <p:spPr bwMode="auto">
            <a:xfrm>
              <a:off x="4386" y="1371"/>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47" name="Line 995"/>
            <p:cNvSpPr>
              <a:spLocks noChangeShapeType="1"/>
            </p:cNvSpPr>
            <p:nvPr/>
          </p:nvSpPr>
          <p:spPr bwMode="auto">
            <a:xfrm flipV="1">
              <a:off x="4394" y="1367"/>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48" name="Freeform 996"/>
            <p:cNvSpPr>
              <a:spLocks/>
            </p:cNvSpPr>
            <p:nvPr/>
          </p:nvSpPr>
          <p:spPr bwMode="auto">
            <a:xfrm>
              <a:off x="4389" y="1371"/>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49" name="Line 997"/>
            <p:cNvSpPr>
              <a:spLocks noChangeShapeType="1"/>
            </p:cNvSpPr>
            <p:nvPr/>
          </p:nvSpPr>
          <p:spPr bwMode="auto">
            <a:xfrm>
              <a:off x="4394" y="1367"/>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50" name="Freeform 998"/>
            <p:cNvSpPr>
              <a:spLocks/>
            </p:cNvSpPr>
            <p:nvPr/>
          </p:nvSpPr>
          <p:spPr bwMode="auto">
            <a:xfrm>
              <a:off x="4389" y="136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51" name="Line 999"/>
            <p:cNvSpPr>
              <a:spLocks noChangeShapeType="1"/>
            </p:cNvSpPr>
            <p:nvPr/>
          </p:nvSpPr>
          <p:spPr bwMode="auto">
            <a:xfrm>
              <a:off x="4413" y="1358"/>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52" name="Line 1000"/>
            <p:cNvSpPr>
              <a:spLocks noChangeShapeType="1"/>
            </p:cNvSpPr>
            <p:nvPr/>
          </p:nvSpPr>
          <p:spPr bwMode="auto">
            <a:xfrm flipV="1">
              <a:off x="4423" y="1354"/>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53" name="Freeform 1001"/>
            <p:cNvSpPr>
              <a:spLocks/>
            </p:cNvSpPr>
            <p:nvPr/>
          </p:nvSpPr>
          <p:spPr bwMode="auto">
            <a:xfrm>
              <a:off x="4417" y="1353"/>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54" name="Line 1002"/>
            <p:cNvSpPr>
              <a:spLocks noChangeShapeType="1"/>
            </p:cNvSpPr>
            <p:nvPr/>
          </p:nvSpPr>
          <p:spPr bwMode="auto">
            <a:xfrm>
              <a:off x="4423" y="1354"/>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55" name="Freeform 1003"/>
            <p:cNvSpPr>
              <a:spLocks/>
            </p:cNvSpPr>
            <p:nvPr/>
          </p:nvSpPr>
          <p:spPr bwMode="auto">
            <a:xfrm>
              <a:off x="4417" y="1349"/>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56" name="Line 1004"/>
            <p:cNvSpPr>
              <a:spLocks noChangeShapeType="1"/>
            </p:cNvSpPr>
            <p:nvPr/>
          </p:nvSpPr>
          <p:spPr bwMode="auto">
            <a:xfrm flipV="1">
              <a:off x="4427" y="1349"/>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57" name="Freeform 1005"/>
            <p:cNvSpPr>
              <a:spLocks/>
            </p:cNvSpPr>
            <p:nvPr/>
          </p:nvSpPr>
          <p:spPr bwMode="auto">
            <a:xfrm>
              <a:off x="4423" y="1349"/>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58" name="Line 1006"/>
            <p:cNvSpPr>
              <a:spLocks noChangeShapeType="1"/>
            </p:cNvSpPr>
            <p:nvPr/>
          </p:nvSpPr>
          <p:spPr bwMode="auto">
            <a:xfrm>
              <a:off x="4427" y="1349"/>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59" name="Freeform 1007"/>
            <p:cNvSpPr>
              <a:spLocks/>
            </p:cNvSpPr>
            <p:nvPr/>
          </p:nvSpPr>
          <p:spPr bwMode="auto">
            <a:xfrm>
              <a:off x="4423" y="1344"/>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grpSp>
      <p:grpSp>
        <p:nvGrpSpPr>
          <p:cNvPr id="35022" name="Group 1008"/>
          <p:cNvGrpSpPr>
            <a:grpSpLocks/>
          </p:cNvGrpSpPr>
          <p:nvPr/>
        </p:nvGrpSpPr>
        <p:grpSpPr bwMode="auto">
          <a:xfrm>
            <a:off x="8305800" y="1976438"/>
            <a:ext cx="833438" cy="341312"/>
            <a:chOff x="4432" y="1064"/>
            <a:chExt cx="580" cy="274"/>
          </a:xfrm>
        </p:grpSpPr>
        <p:sp>
          <p:nvSpPr>
            <p:cNvPr id="613361" name="Line 1009"/>
            <p:cNvSpPr>
              <a:spLocks noChangeShapeType="1"/>
            </p:cNvSpPr>
            <p:nvPr/>
          </p:nvSpPr>
          <p:spPr bwMode="auto">
            <a:xfrm>
              <a:off x="4438" y="1332"/>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62" name="Freeform 1010"/>
            <p:cNvSpPr>
              <a:spLocks/>
            </p:cNvSpPr>
            <p:nvPr/>
          </p:nvSpPr>
          <p:spPr bwMode="auto">
            <a:xfrm>
              <a:off x="4432" y="1327"/>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63" name="Line 1011"/>
            <p:cNvSpPr>
              <a:spLocks noChangeShapeType="1"/>
            </p:cNvSpPr>
            <p:nvPr/>
          </p:nvSpPr>
          <p:spPr bwMode="auto">
            <a:xfrm flipV="1">
              <a:off x="4439" y="1324"/>
              <a:ext cx="1" cy="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64" name="Freeform 1012"/>
            <p:cNvSpPr>
              <a:spLocks/>
            </p:cNvSpPr>
            <p:nvPr/>
          </p:nvSpPr>
          <p:spPr bwMode="auto">
            <a:xfrm>
              <a:off x="4434" y="1327"/>
              <a:ext cx="11" cy="11"/>
            </a:xfrm>
            <a:custGeom>
              <a:avLst/>
              <a:gdLst/>
              <a:ahLst/>
              <a:cxnLst>
                <a:cxn ang="0">
                  <a:pos x="5" y="0"/>
                </a:cxn>
                <a:cxn ang="0">
                  <a:pos x="0" y="5"/>
                </a:cxn>
                <a:cxn ang="0">
                  <a:pos x="5" y="12"/>
                </a:cxn>
                <a:cxn ang="0">
                  <a:pos x="11" y="5"/>
                </a:cxn>
                <a:cxn ang="0">
                  <a:pos x="5" y="0"/>
                </a:cxn>
              </a:cxnLst>
              <a:rect l="0" t="0" r="r" b="b"/>
              <a:pathLst>
                <a:path w="11" h="12">
                  <a:moveTo>
                    <a:pt x="5" y="0"/>
                  </a:moveTo>
                  <a:lnTo>
                    <a:pt x="0" y="5"/>
                  </a:lnTo>
                  <a:lnTo>
                    <a:pt x="5" y="12"/>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65" name="Line 1013"/>
            <p:cNvSpPr>
              <a:spLocks noChangeShapeType="1"/>
            </p:cNvSpPr>
            <p:nvPr/>
          </p:nvSpPr>
          <p:spPr bwMode="auto">
            <a:xfrm>
              <a:off x="4439" y="1324"/>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66" name="Freeform 1014"/>
            <p:cNvSpPr>
              <a:spLocks/>
            </p:cNvSpPr>
            <p:nvPr/>
          </p:nvSpPr>
          <p:spPr bwMode="auto">
            <a:xfrm>
              <a:off x="4434" y="1319"/>
              <a:ext cx="11" cy="11"/>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67" name="Line 1015"/>
            <p:cNvSpPr>
              <a:spLocks noChangeShapeType="1"/>
            </p:cNvSpPr>
            <p:nvPr/>
          </p:nvSpPr>
          <p:spPr bwMode="auto">
            <a:xfrm flipV="1">
              <a:off x="4442" y="131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68" name="Freeform 1016"/>
            <p:cNvSpPr>
              <a:spLocks/>
            </p:cNvSpPr>
            <p:nvPr/>
          </p:nvSpPr>
          <p:spPr bwMode="auto">
            <a:xfrm>
              <a:off x="4438" y="1319"/>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69" name="Line 1017"/>
            <p:cNvSpPr>
              <a:spLocks noChangeShapeType="1"/>
            </p:cNvSpPr>
            <p:nvPr/>
          </p:nvSpPr>
          <p:spPr bwMode="auto">
            <a:xfrm>
              <a:off x="4442" y="1319"/>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70" name="Freeform 1018"/>
            <p:cNvSpPr>
              <a:spLocks/>
            </p:cNvSpPr>
            <p:nvPr/>
          </p:nvSpPr>
          <p:spPr bwMode="auto">
            <a:xfrm>
              <a:off x="4438" y="1314"/>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71" name="Line 1019"/>
            <p:cNvSpPr>
              <a:spLocks noChangeShapeType="1"/>
            </p:cNvSpPr>
            <p:nvPr/>
          </p:nvSpPr>
          <p:spPr bwMode="auto">
            <a:xfrm>
              <a:off x="4466" y="1310"/>
              <a:ext cx="1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72" name="Line 1020"/>
            <p:cNvSpPr>
              <a:spLocks noChangeShapeType="1"/>
            </p:cNvSpPr>
            <p:nvPr/>
          </p:nvSpPr>
          <p:spPr bwMode="auto">
            <a:xfrm>
              <a:off x="4480" y="1310"/>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73" name="Freeform 1021"/>
            <p:cNvSpPr>
              <a:spLocks/>
            </p:cNvSpPr>
            <p:nvPr/>
          </p:nvSpPr>
          <p:spPr bwMode="auto">
            <a:xfrm>
              <a:off x="4480" y="1305"/>
              <a:ext cx="0" cy="11"/>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74" name="Line 1022"/>
            <p:cNvSpPr>
              <a:spLocks noChangeShapeType="1"/>
            </p:cNvSpPr>
            <p:nvPr/>
          </p:nvSpPr>
          <p:spPr bwMode="auto">
            <a:xfrm flipV="1">
              <a:off x="4484" y="130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75" name="Freeform 1023"/>
            <p:cNvSpPr>
              <a:spLocks/>
            </p:cNvSpPr>
            <p:nvPr/>
          </p:nvSpPr>
          <p:spPr bwMode="auto">
            <a:xfrm>
              <a:off x="4480" y="1305"/>
              <a:ext cx="11"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00" name="Line 1024"/>
            <p:cNvSpPr>
              <a:spLocks noChangeShapeType="1"/>
            </p:cNvSpPr>
            <p:nvPr/>
          </p:nvSpPr>
          <p:spPr bwMode="auto">
            <a:xfrm>
              <a:off x="4484" y="1306"/>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01" name="Freeform 1025"/>
            <p:cNvSpPr>
              <a:spLocks/>
            </p:cNvSpPr>
            <p:nvPr/>
          </p:nvSpPr>
          <p:spPr bwMode="auto">
            <a:xfrm>
              <a:off x="4480" y="1301"/>
              <a:ext cx="11"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02" name="Line 1026"/>
            <p:cNvSpPr>
              <a:spLocks noChangeShapeType="1"/>
            </p:cNvSpPr>
            <p:nvPr/>
          </p:nvSpPr>
          <p:spPr bwMode="auto">
            <a:xfrm flipV="1">
              <a:off x="4505" y="1297"/>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03" name="Line 1027"/>
            <p:cNvSpPr>
              <a:spLocks noChangeShapeType="1"/>
            </p:cNvSpPr>
            <p:nvPr/>
          </p:nvSpPr>
          <p:spPr bwMode="auto">
            <a:xfrm>
              <a:off x="4505" y="1297"/>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04" name="Freeform 1028"/>
            <p:cNvSpPr>
              <a:spLocks/>
            </p:cNvSpPr>
            <p:nvPr/>
          </p:nvSpPr>
          <p:spPr bwMode="auto">
            <a:xfrm>
              <a:off x="4500" y="129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05" name="Line 1029"/>
            <p:cNvSpPr>
              <a:spLocks noChangeShapeType="1"/>
            </p:cNvSpPr>
            <p:nvPr/>
          </p:nvSpPr>
          <p:spPr bwMode="auto">
            <a:xfrm>
              <a:off x="4508" y="1297"/>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06" name="Freeform 1030"/>
            <p:cNvSpPr>
              <a:spLocks/>
            </p:cNvSpPr>
            <p:nvPr/>
          </p:nvSpPr>
          <p:spPr bwMode="auto">
            <a:xfrm>
              <a:off x="4508" y="1292"/>
              <a:ext cx="1" cy="11"/>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07" name="Line 1031"/>
            <p:cNvSpPr>
              <a:spLocks noChangeShapeType="1"/>
            </p:cNvSpPr>
            <p:nvPr/>
          </p:nvSpPr>
          <p:spPr bwMode="auto">
            <a:xfrm flipV="1">
              <a:off x="4509" y="1292"/>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08" name="Freeform 1032"/>
            <p:cNvSpPr>
              <a:spLocks/>
            </p:cNvSpPr>
            <p:nvPr/>
          </p:nvSpPr>
          <p:spPr bwMode="auto">
            <a:xfrm>
              <a:off x="4504" y="1292"/>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09" name="Line 1033"/>
            <p:cNvSpPr>
              <a:spLocks noChangeShapeType="1"/>
            </p:cNvSpPr>
            <p:nvPr/>
          </p:nvSpPr>
          <p:spPr bwMode="auto">
            <a:xfrm>
              <a:off x="4509" y="1292"/>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10" name="Freeform 1034"/>
            <p:cNvSpPr>
              <a:spLocks/>
            </p:cNvSpPr>
            <p:nvPr/>
          </p:nvSpPr>
          <p:spPr bwMode="auto">
            <a:xfrm>
              <a:off x="4504" y="1287"/>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11" name="Line 1035"/>
            <p:cNvSpPr>
              <a:spLocks noChangeShapeType="1"/>
            </p:cNvSpPr>
            <p:nvPr/>
          </p:nvSpPr>
          <p:spPr bwMode="auto">
            <a:xfrm>
              <a:off x="4512" y="1292"/>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12" name="Freeform 1036"/>
            <p:cNvSpPr>
              <a:spLocks/>
            </p:cNvSpPr>
            <p:nvPr/>
          </p:nvSpPr>
          <p:spPr bwMode="auto">
            <a:xfrm>
              <a:off x="4512" y="1287"/>
              <a:ext cx="1" cy="11"/>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13" name="Line 1037"/>
            <p:cNvSpPr>
              <a:spLocks noChangeShapeType="1"/>
            </p:cNvSpPr>
            <p:nvPr/>
          </p:nvSpPr>
          <p:spPr bwMode="auto">
            <a:xfrm flipV="1">
              <a:off x="4514" y="128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14" name="Freeform 1038"/>
            <p:cNvSpPr>
              <a:spLocks/>
            </p:cNvSpPr>
            <p:nvPr/>
          </p:nvSpPr>
          <p:spPr bwMode="auto">
            <a:xfrm>
              <a:off x="4509" y="1287"/>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15" name="Line 1039"/>
            <p:cNvSpPr>
              <a:spLocks noChangeShapeType="1"/>
            </p:cNvSpPr>
            <p:nvPr/>
          </p:nvSpPr>
          <p:spPr bwMode="auto">
            <a:xfrm>
              <a:off x="4514" y="1288"/>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16" name="Freeform 1040"/>
            <p:cNvSpPr>
              <a:spLocks/>
            </p:cNvSpPr>
            <p:nvPr/>
          </p:nvSpPr>
          <p:spPr bwMode="auto">
            <a:xfrm>
              <a:off x="4509" y="1283"/>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17" name="Line 1041"/>
            <p:cNvSpPr>
              <a:spLocks noChangeShapeType="1"/>
            </p:cNvSpPr>
            <p:nvPr/>
          </p:nvSpPr>
          <p:spPr bwMode="auto">
            <a:xfrm>
              <a:off x="4517" y="1288"/>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18" name="Freeform 1042"/>
            <p:cNvSpPr>
              <a:spLocks/>
            </p:cNvSpPr>
            <p:nvPr/>
          </p:nvSpPr>
          <p:spPr bwMode="auto">
            <a:xfrm>
              <a:off x="4517" y="1283"/>
              <a:ext cx="1" cy="10"/>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19" name="Line 1043"/>
            <p:cNvSpPr>
              <a:spLocks noChangeShapeType="1"/>
            </p:cNvSpPr>
            <p:nvPr/>
          </p:nvSpPr>
          <p:spPr bwMode="auto">
            <a:xfrm>
              <a:off x="4519" y="1288"/>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20" name="Freeform 1044"/>
            <p:cNvSpPr>
              <a:spLocks/>
            </p:cNvSpPr>
            <p:nvPr/>
          </p:nvSpPr>
          <p:spPr bwMode="auto">
            <a:xfrm>
              <a:off x="4519" y="1283"/>
              <a:ext cx="1" cy="10"/>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21" name="Line 1045"/>
            <p:cNvSpPr>
              <a:spLocks noChangeShapeType="1"/>
            </p:cNvSpPr>
            <p:nvPr/>
          </p:nvSpPr>
          <p:spPr bwMode="auto">
            <a:xfrm>
              <a:off x="4537" y="1279"/>
              <a:ext cx="4"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22" name="Line 1046"/>
            <p:cNvSpPr>
              <a:spLocks noChangeShapeType="1"/>
            </p:cNvSpPr>
            <p:nvPr/>
          </p:nvSpPr>
          <p:spPr bwMode="auto">
            <a:xfrm>
              <a:off x="4541" y="1279"/>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23" name="Freeform 1047"/>
            <p:cNvSpPr>
              <a:spLocks/>
            </p:cNvSpPr>
            <p:nvPr/>
          </p:nvSpPr>
          <p:spPr bwMode="auto">
            <a:xfrm>
              <a:off x="4541" y="1274"/>
              <a:ext cx="1" cy="10"/>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24" name="Line 1048"/>
            <p:cNvSpPr>
              <a:spLocks noChangeShapeType="1"/>
            </p:cNvSpPr>
            <p:nvPr/>
          </p:nvSpPr>
          <p:spPr bwMode="auto">
            <a:xfrm flipV="1">
              <a:off x="4542" y="1274"/>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25" name="Freeform 1049"/>
            <p:cNvSpPr>
              <a:spLocks/>
            </p:cNvSpPr>
            <p:nvPr/>
          </p:nvSpPr>
          <p:spPr bwMode="auto">
            <a:xfrm>
              <a:off x="4538" y="1274"/>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26" name="Line 1050"/>
            <p:cNvSpPr>
              <a:spLocks noChangeShapeType="1"/>
            </p:cNvSpPr>
            <p:nvPr/>
          </p:nvSpPr>
          <p:spPr bwMode="auto">
            <a:xfrm>
              <a:off x="4542" y="127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27" name="Freeform 1051"/>
            <p:cNvSpPr>
              <a:spLocks/>
            </p:cNvSpPr>
            <p:nvPr/>
          </p:nvSpPr>
          <p:spPr bwMode="auto">
            <a:xfrm>
              <a:off x="4538" y="1269"/>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28" name="Line 1052"/>
            <p:cNvSpPr>
              <a:spLocks noChangeShapeType="1"/>
            </p:cNvSpPr>
            <p:nvPr/>
          </p:nvSpPr>
          <p:spPr bwMode="auto">
            <a:xfrm>
              <a:off x="4546" y="1274"/>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29" name="Freeform 1053"/>
            <p:cNvSpPr>
              <a:spLocks/>
            </p:cNvSpPr>
            <p:nvPr/>
          </p:nvSpPr>
          <p:spPr bwMode="auto">
            <a:xfrm>
              <a:off x="4546" y="1269"/>
              <a:ext cx="1" cy="10"/>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30" name="Line 1054"/>
            <p:cNvSpPr>
              <a:spLocks noChangeShapeType="1"/>
            </p:cNvSpPr>
            <p:nvPr/>
          </p:nvSpPr>
          <p:spPr bwMode="auto">
            <a:xfrm>
              <a:off x="4554" y="127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31" name="Freeform 1055"/>
            <p:cNvSpPr>
              <a:spLocks/>
            </p:cNvSpPr>
            <p:nvPr/>
          </p:nvSpPr>
          <p:spPr bwMode="auto">
            <a:xfrm>
              <a:off x="4554" y="1269"/>
              <a:ext cx="0" cy="10"/>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32" name="Line 1056"/>
            <p:cNvSpPr>
              <a:spLocks noChangeShapeType="1"/>
            </p:cNvSpPr>
            <p:nvPr/>
          </p:nvSpPr>
          <p:spPr bwMode="auto">
            <a:xfrm>
              <a:off x="4556" y="1274"/>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33" name="Freeform 1057"/>
            <p:cNvSpPr>
              <a:spLocks/>
            </p:cNvSpPr>
            <p:nvPr/>
          </p:nvSpPr>
          <p:spPr bwMode="auto">
            <a:xfrm>
              <a:off x="4556" y="1269"/>
              <a:ext cx="1" cy="10"/>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34" name="Line 1058"/>
            <p:cNvSpPr>
              <a:spLocks noChangeShapeType="1"/>
            </p:cNvSpPr>
            <p:nvPr/>
          </p:nvSpPr>
          <p:spPr bwMode="auto">
            <a:xfrm>
              <a:off x="4575" y="1267"/>
              <a:ext cx="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35" name="Line 1059"/>
            <p:cNvSpPr>
              <a:spLocks noChangeShapeType="1"/>
            </p:cNvSpPr>
            <p:nvPr/>
          </p:nvSpPr>
          <p:spPr bwMode="auto">
            <a:xfrm>
              <a:off x="4575" y="1267"/>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36" name="Freeform 1060"/>
            <p:cNvSpPr>
              <a:spLocks/>
            </p:cNvSpPr>
            <p:nvPr/>
          </p:nvSpPr>
          <p:spPr bwMode="auto">
            <a:xfrm>
              <a:off x="4575" y="1260"/>
              <a:ext cx="1" cy="10"/>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37" name="Line 1061"/>
            <p:cNvSpPr>
              <a:spLocks noChangeShapeType="1"/>
            </p:cNvSpPr>
            <p:nvPr/>
          </p:nvSpPr>
          <p:spPr bwMode="auto">
            <a:xfrm>
              <a:off x="4577" y="1267"/>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38" name="Freeform 1062"/>
            <p:cNvSpPr>
              <a:spLocks/>
            </p:cNvSpPr>
            <p:nvPr/>
          </p:nvSpPr>
          <p:spPr bwMode="auto">
            <a:xfrm>
              <a:off x="4577" y="1260"/>
              <a:ext cx="1" cy="10"/>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39" name="Line 1063"/>
            <p:cNvSpPr>
              <a:spLocks noChangeShapeType="1"/>
            </p:cNvSpPr>
            <p:nvPr/>
          </p:nvSpPr>
          <p:spPr bwMode="auto">
            <a:xfrm>
              <a:off x="4579" y="1267"/>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40" name="Freeform 1064"/>
            <p:cNvSpPr>
              <a:spLocks/>
            </p:cNvSpPr>
            <p:nvPr/>
          </p:nvSpPr>
          <p:spPr bwMode="auto">
            <a:xfrm>
              <a:off x="4579" y="1260"/>
              <a:ext cx="1" cy="10"/>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41" name="Line 1065"/>
            <p:cNvSpPr>
              <a:spLocks noChangeShapeType="1"/>
            </p:cNvSpPr>
            <p:nvPr/>
          </p:nvSpPr>
          <p:spPr bwMode="auto">
            <a:xfrm flipV="1">
              <a:off x="4581" y="1256"/>
              <a:ext cx="1" cy="1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42" name="Freeform 1066"/>
            <p:cNvSpPr>
              <a:spLocks/>
            </p:cNvSpPr>
            <p:nvPr/>
          </p:nvSpPr>
          <p:spPr bwMode="auto">
            <a:xfrm>
              <a:off x="4576" y="1260"/>
              <a:ext cx="10" cy="10"/>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43" name="Line 1067"/>
            <p:cNvSpPr>
              <a:spLocks noChangeShapeType="1"/>
            </p:cNvSpPr>
            <p:nvPr/>
          </p:nvSpPr>
          <p:spPr bwMode="auto">
            <a:xfrm>
              <a:off x="4581" y="1256"/>
              <a:ext cx="9"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44" name="Freeform 1068"/>
            <p:cNvSpPr>
              <a:spLocks/>
            </p:cNvSpPr>
            <p:nvPr/>
          </p:nvSpPr>
          <p:spPr bwMode="auto">
            <a:xfrm>
              <a:off x="4576" y="125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45" name="Line 1069"/>
            <p:cNvSpPr>
              <a:spLocks noChangeShapeType="1"/>
            </p:cNvSpPr>
            <p:nvPr/>
          </p:nvSpPr>
          <p:spPr bwMode="auto">
            <a:xfrm flipV="1">
              <a:off x="4615" y="125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46" name="Freeform 1070"/>
            <p:cNvSpPr>
              <a:spLocks/>
            </p:cNvSpPr>
            <p:nvPr/>
          </p:nvSpPr>
          <p:spPr bwMode="auto">
            <a:xfrm>
              <a:off x="4610" y="1253"/>
              <a:ext cx="11" cy="10"/>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47" name="Line 1071"/>
            <p:cNvSpPr>
              <a:spLocks noChangeShapeType="1"/>
            </p:cNvSpPr>
            <p:nvPr/>
          </p:nvSpPr>
          <p:spPr bwMode="auto">
            <a:xfrm>
              <a:off x="4615" y="1253"/>
              <a:ext cx="6"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48" name="Freeform 1072"/>
            <p:cNvSpPr>
              <a:spLocks/>
            </p:cNvSpPr>
            <p:nvPr/>
          </p:nvSpPr>
          <p:spPr bwMode="auto">
            <a:xfrm>
              <a:off x="4610" y="1248"/>
              <a:ext cx="11" cy="10"/>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49" name="Line 1073"/>
            <p:cNvSpPr>
              <a:spLocks noChangeShapeType="1"/>
            </p:cNvSpPr>
            <p:nvPr/>
          </p:nvSpPr>
          <p:spPr bwMode="auto">
            <a:xfrm flipV="1">
              <a:off x="4621" y="1248"/>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50" name="Freeform 1074"/>
            <p:cNvSpPr>
              <a:spLocks/>
            </p:cNvSpPr>
            <p:nvPr/>
          </p:nvSpPr>
          <p:spPr bwMode="auto">
            <a:xfrm>
              <a:off x="4615" y="1248"/>
              <a:ext cx="11" cy="10"/>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51" name="Line 1075"/>
            <p:cNvSpPr>
              <a:spLocks noChangeShapeType="1"/>
            </p:cNvSpPr>
            <p:nvPr/>
          </p:nvSpPr>
          <p:spPr bwMode="auto">
            <a:xfrm>
              <a:off x="4621" y="1248"/>
              <a:ext cx="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52" name="Freeform 1076"/>
            <p:cNvSpPr>
              <a:spLocks/>
            </p:cNvSpPr>
            <p:nvPr/>
          </p:nvSpPr>
          <p:spPr bwMode="auto">
            <a:xfrm>
              <a:off x="4615" y="1241"/>
              <a:ext cx="11" cy="11"/>
            </a:xfrm>
            <a:custGeom>
              <a:avLst/>
              <a:gdLst/>
              <a:ahLst/>
              <a:cxnLst>
                <a:cxn ang="0">
                  <a:pos x="0" y="6"/>
                </a:cxn>
                <a:cxn ang="0">
                  <a:pos x="6" y="0"/>
                </a:cxn>
                <a:cxn ang="0">
                  <a:pos x="11" y="6"/>
                </a:cxn>
                <a:cxn ang="0">
                  <a:pos x="6" y="12"/>
                </a:cxn>
                <a:cxn ang="0">
                  <a:pos x="0" y="6"/>
                </a:cxn>
              </a:cxnLst>
              <a:rect l="0" t="0" r="r" b="b"/>
              <a:pathLst>
                <a:path w="11" h="12">
                  <a:moveTo>
                    <a:pt x="0" y="6"/>
                  </a:moveTo>
                  <a:lnTo>
                    <a:pt x="6" y="0"/>
                  </a:lnTo>
                  <a:lnTo>
                    <a:pt x="11" y="6"/>
                  </a:lnTo>
                  <a:lnTo>
                    <a:pt x="6"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53" name="Line 1077"/>
            <p:cNvSpPr>
              <a:spLocks noChangeShapeType="1"/>
            </p:cNvSpPr>
            <p:nvPr/>
          </p:nvSpPr>
          <p:spPr bwMode="auto">
            <a:xfrm>
              <a:off x="4626" y="1248"/>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54" name="Freeform 1078"/>
            <p:cNvSpPr>
              <a:spLocks/>
            </p:cNvSpPr>
            <p:nvPr/>
          </p:nvSpPr>
          <p:spPr bwMode="auto">
            <a:xfrm>
              <a:off x="4626" y="1241"/>
              <a:ext cx="1" cy="11"/>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55" name="Line 1079"/>
            <p:cNvSpPr>
              <a:spLocks noChangeShapeType="1"/>
            </p:cNvSpPr>
            <p:nvPr/>
          </p:nvSpPr>
          <p:spPr bwMode="auto">
            <a:xfrm>
              <a:off x="4628" y="1248"/>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56" name="Freeform 1080"/>
            <p:cNvSpPr>
              <a:spLocks/>
            </p:cNvSpPr>
            <p:nvPr/>
          </p:nvSpPr>
          <p:spPr bwMode="auto">
            <a:xfrm>
              <a:off x="4628" y="1241"/>
              <a:ext cx="0" cy="11"/>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57" name="Line 1081"/>
            <p:cNvSpPr>
              <a:spLocks noChangeShapeType="1"/>
            </p:cNvSpPr>
            <p:nvPr/>
          </p:nvSpPr>
          <p:spPr bwMode="auto">
            <a:xfrm>
              <a:off x="4629" y="1248"/>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58" name="Freeform 1082"/>
            <p:cNvSpPr>
              <a:spLocks/>
            </p:cNvSpPr>
            <p:nvPr/>
          </p:nvSpPr>
          <p:spPr bwMode="auto">
            <a:xfrm>
              <a:off x="4629" y="1241"/>
              <a:ext cx="1" cy="11"/>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59" name="Line 1083"/>
            <p:cNvSpPr>
              <a:spLocks noChangeShapeType="1"/>
            </p:cNvSpPr>
            <p:nvPr/>
          </p:nvSpPr>
          <p:spPr bwMode="auto">
            <a:xfrm>
              <a:off x="4652" y="1242"/>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60" name="Line 1084"/>
            <p:cNvSpPr>
              <a:spLocks noChangeShapeType="1"/>
            </p:cNvSpPr>
            <p:nvPr/>
          </p:nvSpPr>
          <p:spPr bwMode="auto">
            <a:xfrm>
              <a:off x="4653" y="1242"/>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61" name="Freeform 1085"/>
            <p:cNvSpPr>
              <a:spLocks/>
            </p:cNvSpPr>
            <p:nvPr/>
          </p:nvSpPr>
          <p:spPr bwMode="auto">
            <a:xfrm>
              <a:off x="4653" y="1239"/>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62" name="Line 1086"/>
            <p:cNvSpPr>
              <a:spLocks noChangeShapeType="1"/>
            </p:cNvSpPr>
            <p:nvPr/>
          </p:nvSpPr>
          <p:spPr bwMode="auto">
            <a:xfrm>
              <a:off x="4656" y="1242"/>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63" name="Freeform 1087"/>
            <p:cNvSpPr>
              <a:spLocks/>
            </p:cNvSpPr>
            <p:nvPr/>
          </p:nvSpPr>
          <p:spPr bwMode="auto">
            <a:xfrm>
              <a:off x="4656" y="1239"/>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64" name="Line 1088"/>
            <p:cNvSpPr>
              <a:spLocks noChangeShapeType="1"/>
            </p:cNvSpPr>
            <p:nvPr/>
          </p:nvSpPr>
          <p:spPr bwMode="auto">
            <a:xfrm>
              <a:off x="4658" y="1242"/>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65" name="Freeform 1089"/>
            <p:cNvSpPr>
              <a:spLocks/>
            </p:cNvSpPr>
            <p:nvPr/>
          </p:nvSpPr>
          <p:spPr bwMode="auto">
            <a:xfrm>
              <a:off x="4658" y="1239"/>
              <a:ext cx="0"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66" name="Line 1090"/>
            <p:cNvSpPr>
              <a:spLocks noChangeShapeType="1"/>
            </p:cNvSpPr>
            <p:nvPr/>
          </p:nvSpPr>
          <p:spPr bwMode="auto">
            <a:xfrm>
              <a:off x="4661" y="1242"/>
              <a:ext cx="1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67" name="Freeform 1091"/>
            <p:cNvSpPr>
              <a:spLocks/>
            </p:cNvSpPr>
            <p:nvPr/>
          </p:nvSpPr>
          <p:spPr bwMode="auto">
            <a:xfrm>
              <a:off x="4661" y="1239"/>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68" name="Line 1092"/>
            <p:cNvSpPr>
              <a:spLocks noChangeShapeType="1"/>
            </p:cNvSpPr>
            <p:nvPr/>
          </p:nvSpPr>
          <p:spPr bwMode="auto">
            <a:xfrm>
              <a:off x="4671" y="1242"/>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69" name="Freeform 1093"/>
            <p:cNvSpPr>
              <a:spLocks/>
            </p:cNvSpPr>
            <p:nvPr/>
          </p:nvSpPr>
          <p:spPr bwMode="auto">
            <a:xfrm>
              <a:off x="4671" y="1239"/>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70" name="Line 1094"/>
            <p:cNvSpPr>
              <a:spLocks noChangeShapeType="1"/>
            </p:cNvSpPr>
            <p:nvPr/>
          </p:nvSpPr>
          <p:spPr bwMode="auto">
            <a:xfrm>
              <a:off x="4674" y="1242"/>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71" name="Freeform 1095"/>
            <p:cNvSpPr>
              <a:spLocks/>
            </p:cNvSpPr>
            <p:nvPr/>
          </p:nvSpPr>
          <p:spPr bwMode="auto">
            <a:xfrm>
              <a:off x="4674" y="1239"/>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72" name="Line 1096"/>
            <p:cNvSpPr>
              <a:spLocks noChangeShapeType="1"/>
            </p:cNvSpPr>
            <p:nvPr/>
          </p:nvSpPr>
          <p:spPr bwMode="auto">
            <a:xfrm flipV="1">
              <a:off x="4675" y="1240"/>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73" name="Freeform 1097"/>
            <p:cNvSpPr>
              <a:spLocks/>
            </p:cNvSpPr>
            <p:nvPr/>
          </p:nvSpPr>
          <p:spPr bwMode="auto">
            <a:xfrm>
              <a:off x="4670" y="1239"/>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74" name="Line 1098"/>
            <p:cNvSpPr>
              <a:spLocks noChangeShapeType="1"/>
            </p:cNvSpPr>
            <p:nvPr/>
          </p:nvSpPr>
          <p:spPr bwMode="auto">
            <a:xfrm>
              <a:off x="4698" y="1239"/>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75" name="Line 1099"/>
            <p:cNvSpPr>
              <a:spLocks noChangeShapeType="1"/>
            </p:cNvSpPr>
            <p:nvPr/>
          </p:nvSpPr>
          <p:spPr bwMode="auto">
            <a:xfrm flipV="1">
              <a:off x="4699" y="1233"/>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76" name="Freeform 1100"/>
            <p:cNvSpPr>
              <a:spLocks/>
            </p:cNvSpPr>
            <p:nvPr/>
          </p:nvSpPr>
          <p:spPr bwMode="auto">
            <a:xfrm>
              <a:off x="4694" y="1233"/>
              <a:ext cx="10" cy="9"/>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77" name="Line 1101"/>
            <p:cNvSpPr>
              <a:spLocks noChangeShapeType="1"/>
            </p:cNvSpPr>
            <p:nvPr/>
          </p:nvSpPr>
          <p:spPr bwMode="auto">
            <a:xfrm>
              <a:off x="4699" y="1233"/>
              <a:ext cx="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78" name="Freeform 1102"/>
            <p:cNvSpPr>
              <a:spLocks/>
            </p:cNvSpPr>
            <p:nvPr/>
          </p:nvSpPr>
          <p:spPr bwMode="auto">
            <a:xfrm>
              <a:off x="4694" y="1228"/>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79" name="Line 1103"/>
            <p:cNvSpPr>
              <a:spLocks noChangeShapeType="1"/>
            </p:cNvSpPr>
            <p:nvPr/>
          </p:nvSpPr>
          <p:spPr bwMode="auto">
            <a:xfrm>
              <a:off x="4707" y="1233"/>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80" name="Freeform 1104"/>
            <p:cNvSpPr>
              <a:spLocks/>
            </p:cNvSpPr>
            <p:nvPr/>
          </p:nvSpPr>
          <p:spPr bwMode="auto">
            <a:xfrm>
              <a:off x="4707" y="1228"/>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81" name="Line 1105"/>
            <p:cNvSpPr>
              <a:spLocks noChangeShapeType="1"/>
            </p:cNvSpPr>
            <p:nvPr/>
          </p:nvSpPr>
          <p:spPr bwMode="auto">
            <a:xfrm>
              <a:off x="4709" y="1233"/>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82" name="Freeform 1106"/>
            <p:cNvSpPr>
              <a:spLocks/>
            </p:cNvSpPr>
            <p:nvPr/>
          </p:nvSpPr>
          <p:spPr bwMode="auto">
            <a:xfrm>
              <a:off x="4709" y="1228"/>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83" name="Line 1107"/>
            <p:cNvSpPr>
              <a:spLocks noChangeShapeType="1"/>
            </p:cNvSpPr>
            <p:nvPr/>
          </p:nvSpPr>
          <p:spPr bwMode="auto">
            <a:xfrm>
              <a:off x="4712" y="1233"/>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84" name="Freeform 1108"/>
            <p:cNvSpPr>
              <a:spLocks/>
            </p:cNvSpPr>
            <p:nvPr/>
          </p:nvSpPr>
          <p:spPr bwMode="auto">
            <a:xfrm>
              <a:off x="4712" y="1228"/>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85" name="Line 1109"/>
            <p:cNvSpPr>
              <a:spLocks noChangeShapeType="1"/>
            </p:cNvSpPr>
            <p:nvPr/>
          </p:nvSpPr>
          <p:spPr bwMode="auto">
            <a:xfrm>
              <a:off x="4714" y="1233"/>
              <a:ext cx="4"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86" name="Freeform 1110"/>
            <p:cNvSpPr>
              <a:spLocks/>
            </p:cNvSpPr>
            <p:nvPr/>
          </p:nvSpPr>
          <p:spPr bwMode="auto">
            <a:xfrm>
              <a:off x="4714" y="1228"/>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87" name="Line 1111"/>
            <p:cNvSpPr>
              <a:spLocks noChangeShapeType="1"/>
            </p:cNvSpPr>
            <p:nvPr/>
          </p:nvSpPr>
          <p:spPr bwMode="auto">
            <a:xfrm flipV="1">
              <a:off x="4731" y="1217"/>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88" name="Line 1112"/>
            <p:cNvSpPr>
              <a:spLocks noChangeShapeType="1"/>
            </p:cNvSpPr>
            <p:nvPr/>
          </p:nvSpPr>
          <p:spPr bwMode="auto">
            <a:xfrm>
              <a:off x="4731" y="1217"/>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89" name="Freeform 1113"/>
            <p:cNvSpPr>
              <a:spLocks/>
            </p:cNvSpPr>
            <p:nvPr/>
          </p:nvSpPr>
          <p:spPr bwMode="auto">
            <a:xfrm>
              <a:off x="4726" y="1212"/>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90" name="Line 1114"/>
            <p:cNvSpPr>
              <a:spLocks noChangeShapeType="1"/>
            </p:cNvSpPr>
            <p:nvPr/>
          </p:nvSpPr>
          <p:spPr bwMode="auto">
            <a:xfrm flipV="1">
              <a:off x="4738" y="1207"/>
              <a:ext cx="1" cy="1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91" name="Freeform 1115"/>
            <p:cNvSpPr>
              <a:spLocks/>
            </p:cNvSpPr>
            <p:nvPr/>
          </p:nvSpPr>
          <p:spPr bwMode="auto">
            <a:xfrm>
              <a:off x="4732" y="1212"/>
              <a:ext cx="11"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92" name="Line 1116"/>
            <p:cNvSpPr>
              <a:spLocks noChangeShapeType="1"/>
            </p:cNvSpPr>
            <p:nvPr/>
          </p:nvSpPr>
          <p:spPr bwMode="auto">
            <a:xfrm>
              <a:off x="4738" y="1207"/>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93" name="Freeform 1117"/>
            <p:cNvSpPr>
              <a:spLocks/>
            </p:cNvSpPr>
            <p:nvPr/>
          </p:nvSpPr>
          <p:spPr bwMode="auto">
            <a:xfrm>
              <a:off x="4732" y="1202"/>
              <a:ext cx="11"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94" name="Line 1118"/>
            <p:cNvSpPr>
              <a:spLocks noChangeShapeType="1"/>
            </p:cNvSpPr>
            <p:nvPr/>
          </p:nvSpPr>
          <p:spPr bwMode="auto">
            <a:xfrm flipV="1">
              <a:off x="4741" y="1205"/>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95" name="Freeform 1119"/>
            <p:cNvSpPr>
              <a:spLocks/>
            </p:cNvSpPr>
            <p:nvPr/>
          </p:nvSpPr>
          <p:spPr bwMode="auto">
            <a:xfrm>
              <a:off x="4736" y="1202"/>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96" name="Line 1120"/>
            <p:cNvSpPr>
              <a:spLocks noChangeShapeType="1"/>
            </p:cNvSpPr>
            <p:nvPr/>
          </p:nvSpPr>
          <p:spPr bwMode="auto">
            <a:xfrm>
              <a:off x="4765" y="1202"/>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97" name="Line 1121"/>
            <p:cNvSpPr>
              <a:spLocks noChangeShapeType="1"/>
            </p:cNvSpPr>
            <p:nvPr/>
          </p:nvSpPr>
          <p:spPr bwMode="auto">
            <a:xfrm>
              <a:off x="4765" y="1202"/>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98" name="Freeform 1122"/>
            <p:cNvSpPr>
              <a:spLocks/>
            </p:cNvSpPr>
            <p:nvPr/>
          </p:nvSpPr>
          <p:spPr bwMode="auto">
            <a:xfrm>
              <a:off x="4765" y="1197"/>
              <a:ext cx="1"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99" name="Line 1123"/>
            <p:cNvSpPr>
              <a:spLocks noChangeShapeType="1"/>
            </p:cNvSpPr>
            <p:nvPr/>
          </p:nvSpPr>
          <p:spPr bwMode="auto">
            <a:xfrm>
              <a:off x="4771" y="1202"/>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00" name="Freeform 1124"/>
            <p:cNvSpPr>
              <a:spLocks/>
            </p:cNvSpPr>
            <p:nvPr/>
          </p:nvSpPr>
          <p:spPr bwMode="auto">
            <a:xfrm>
              <a:off x="4771" y="1197"/>
              <a:ext cx="1"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01" name="Line 1125"/>
            <p:cNvSpPr>
              <a:spLocks noChangeShapeType="1"/>
            </p:cNvSpPr>
            <p:nvPr/>
          </p:nvSpPr>
          <p:spPr bwMode="auto">
            <a:xfrm>
              <a:off x="4774" y="1202"/>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02" name="Freeform 1126"/>
            <p:cNvSpPr>
              <a:spLocks/>
            </p:cNvSpPr>
            <p:nvPr/>
          </p:nvSpPr>
          <p:spPr bwMode="auto">
            <a:xfrm>
              <a:off x="4774" y="1197"/>
              <a:ext cx="0"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03" name="Line 1127"/>
            <p:cNvSpPr>
              <a:spLocks noChangeShapeType="1"/>
            </p:cNvSpPr>
            <p:nvPr/>
          </p:nvSpPr>
          <p:spPr bwMode="auto">
            <a:xfrm>
              <a:off x="4776" y="1202"/>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04" name="Freeform 1128"/>
            <p:cNvSpPr>
              <a:spLocks/>
            </p:cNvSpPr>
            <p:nvPr/>
          </p:nvSpPr>
          <p:spPr bwMode="auto">
            <a:xfrm>
              <a:off x="4776" y="1197"/>
              <a:ext cx="1"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05" name="Line 1129"/>
            <p:cNvSpPr>
              <a:spLocks noChangeShapeType="1"/>
            </p:cNvSpPr>
            <p:nvPr/>
          </p:nvSpPr>
          <p:spPr bwMode="auto">
            <a:xfrm>
              <a:off x="4779" y="1202"/>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06" name="Freeform 1130"/>
            <p:cNvSpPr>
              <a:spLocks/>
            </p:cNvSpPr>
            <p:nvPr/>
          </p:nvSpPr>
          <p:spPr bwMode="auto">
            <a:xfrm>
              <a:off x="4779" y="1197"/>
              <a:ext cx="1"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07" name="Line 1131"/>
            <p:cNvSpPr>
              <a:spLocks noChangeShapeType="1"/>
            </p:cNvSpPr>
            <p:nvPr/>
          </p:nvSpPr>
          <p:spPr bwMode="auto">
            <a:xfrm>
              <a:off x="4814" y="120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08" name="Line 1132"/>
            <p:cNvSpPr>
              <a:spLocks noChangeShapeType="1"/>
            </p:cNvSpPr>
            <p:nvPr/>
          </p:nvSpPr>
          <p:spPr bwMode="auto">
            <a:xfrm>
              <a:off x="4815" y="1202"/>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09" name="Freeform 1133"/>
            <p:cNvSpPr>
              <a:spLocks/>
            </p:cNvSpPr>
            <p:nvPr/>
          </p:nvSpPr>
          <p:spPr bwMode="auto">
            <a:xfrm>
              <a:off x="4815" y="1197"/>
              <a:ext cx="1"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10" name="Line 1134"/>
            <p:cNvSpPr>
              <a:spLocks noChangeShapeType="1"/>
            </p:cNvSpPr>
            <p:nvPr/>
          </p:nvSpPr>
          <p:spPr bwMode="auto">
            <a:xfrm>
              <a:off x="4822" y="1202"/>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11" name="Freeform 1135"/>
            <p:cNvSpPr>
              <a:spLocks/>
            </p:cNvSpPr>
            <p:nvPr/>
          </p:nvSpPr>
          <p:spPr bwMode="auto">
            <a:xfrm>
              <a:off x="4822" y="1197"/>
              <a:ext cx="1"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12" name="Line 1136"/>
            <p:cNvSpPr>
              <a:spLocks noChangeShapeType="1"/>
            </p:cNvSpPr>
            <p:nvPr/>
          </p:nvSpPr>
          <p:spPr bwMode="auto">
            <a:xfrm flipV="1">
              <a:off x="4824" y="1197"/>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13" name="Freeform 1137"/>
            <p:cNvSpPr>
              <a:spLocks/>
            </p:cNvSpPr>
            <p:nvPr/>
          </p:nvSpPr>
          <p:spPr bwMode="auto">
            <a:xfrm>
              <a:off x="4819" y="1197"/>
              <a:ext cx="10" cy="14"/>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14" name="Line 1138"/>
            <p:cNvSpPr>
              <a:spLocks noChangeShapeType="1"/>
            </p:cNvSpPr>
            <p:nvPr/>
          </p:nvSpPr>
          <p:spPr bwMode="auto">
            <a:xfrm>
              <a:off x="4824" y="1197"/>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15" name="Freeform 1139"/>
            <p:cNvSpPr>
              <a:spLocks/>
            </p:cNvSpPr>
            <p:nvPr/>
          </p:nvSpPr>
          <p:spPr bwMode="auto">
            <a:xfrm>
              <a:off x="4819" y="1191"/>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16" name="Line 1140"/>
            <p:cNvSpPr>
              <a:spLocks noChangeShapeType="1"/>
            </p:cNvSpPr>
            <p:nvPr/>
          </p:nvSpPr>
          <p:spPr bwMode="auto">
            <a:xfrm>
              <a:off x="4828" y="1197"/>
              <a:ext cx="4"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17" name="Freeform 1141"/>
            <p:cNvSpPr>
              <a:spLocks/>
            </p:cNvSpPr>
            <p:nvPr/>
          </p:nvSpPr>
          <p:spPr bwMode="auto">
            <a:xfrm>
              <a:off x="4828" y="1191"/>
              <a:ext cx="0"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18" name="Line 1142"/>
            <p:cNvSpPr>
              <a:spLocks noChangeShapeType="1"/>
            </p:cNvSpPr>
            <p:nvPr/>
          </p:nvSpPr>
          <p:spPr bwMode="auto">
            <a:xfrm flipV="1">
              <a:off x="4832" y="1195"/>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19" name="Freeform 1143"/>
            <p:cNvSpPr>
              <a:spLocks/>
            </p:cNvSpPr>
            <p:nvPr/>
          </p:nvSpPr>
          <p:spPr bwMode="auto">
            <a:xfrm>
              <a:off x="4828" y="1191"/>
              <a:ext cx="11"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20" name="Line 1144"/>
            <p:cNvSpPr>
              <a:spLocks noChangeShapeType="1"/>
            </p:cNvSpPr>
            <p:nvPr/>
          </p:nvSpPr>
          <p:spPr bwMode="auto">
            <a:xfrm flipV="1">
              <a:off x="4843" y="1174"/>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21" name="Line 1145"/>
            <p:cNvSpPr>
              <a:spLocks noChangeShapeType="1"/>
            </p:cNvSpPr>
            <p:nvPr/>
          </p:nvSpPr>
          <p:spPr bwMode="auto">
            <a:xfrm>
              <a:off x="4843" y="1174"/>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22" name="Freeform 1146"/>
            <p:cNvSpPr>
              <a:spLocks/>
            </p:cNvSpPr>
            <p:nvPr/>
          </p:nvSpPr>
          <p:spPr bwMode="auto">
            <a:xfrm>
              <a:off x="4839" y="1169"/>
              <a:ext cx="10" cy="14"/>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23" name="Line 1147"/>
            <p:cNvSpPr>
              <a:spLocks noChangeShapeType="1"/>
            </p:cNvSpPr>
            <p:nvPr/>
          </p:nvSpPr>
          <p:spPr bwMode="auto">
            <a:xfrm>
              <a:off x="4846" y="1174"/>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24" name="Freeform 1148"/>
            <p:cNvSpPr>
              <a:spLocks/>
            </p:cNvSpPr>
            <p:nvPr/>
          </p:nvSpPr>
          <p:spPr bwMode="auto">
            <a:xfrm>
              <a:off x="4846" y="1169"/>
              <a:ext cx="1"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25" name="Line 1149"/>
            <p:cNvSpPr>
              <a:spLocks noChangeShapeType="1"/>
            </p:cNvSpPr>
            <p:nvPr/>
          </p:nvSpPr>
          <p:spPr bwMode="auto">
            <a:xfrm flipV="1">
              <a:off x="4856" y="116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26" name="Freeform 1150"/>
            <p:cNvSpPr>
              <a:spLocks/>
            </p:cNvSpPr>
            <p:nvPr/>
          </p:nvSpPr>
          <p:spPr bwMode="auto">
            <a:xfrm>
              <a:off x="4851" y="1169"/>
              <a:ext cx="10" cy="14"/>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27" name="Line 1151"/>
            <p:cNvSpPr>
              <a:spLocks noChangeShapeType="1"/>
            </p:cNvSpPr>
            <p:nvPr/>
          </p:nvSpPr>
          <p:spPr bwMode="auto">
            <a:xfrm>
              <a:off x="4856" y="1169"/>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28" name="Freeform 1152"/>
            <p:cNvSpPr>
              <a:spLocks/>
            </p:cNvSpPr>
            <p:nvPr/>
          </p:nvSpPr>
          <p:spPr bwMode="auto">
            <a:xfrm>
              <a:off x="4851" y="1163"/>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29" name="Line 1153"/>
            <p:cNvSpPr>
              <a:spLocks noChangeShapeType="1"/>
            </p:cNvSpPr>
            <p:nvPr/>
          </p:nvSpPr>
          <p:spPr bwMode="auto">
            <a:xfrm>
              <a:off x="4878" y="1163"/>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30" name="Freeform 1154"/>
            <p:cNvSpPr>
              <a:spLocks/>
            </p:cNvSpPr>
            <p:nvPr/>
          </p:nvSpPr>
          <p:spPr bwMode="auto">
            <a:xfrm>
              <a:off x="4878" y="1160"/>
              <a:ext cx="1" cy="11"/>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31" name="Line 1155"/>
            <p:cNvSpPr>
              <a:spLocks noChangeShapeType="1"/>
            </p:cNvSpPr>
            <p:nvPr/>
          </p:nvSpPr>
          <p:spPr bwMode="auto">
            <a:xfrm>
              <a:off x="4881" y="1163"/>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32" name="Freeform 1156"/>
            <p:cNvSpPr>
              <a:spLocks/>
            </p:cNvSpPr>
            <p:nvPr/>
          </p:nvSpPr>
          <p:spPr bwMode="auto">
            <a:xfrm>
              <a:off x="4881" y="1160"/>
              <a:ext cx="0" cy="11"/>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33" name="Line 1157"/>
            <p:cNvSpPr>
              <a:spLocks noChangeShapeType="1"/>
            </p:cNvSpPr>
            <p:nvPr/>
          </p:nvSpPr>
          <p:spPr bwMode="auto">
            <a:xfrm flipV="1">
              <a:off x="4883" y="1158"/>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34" name="Freeform 1158"/>
            <p:cNvSpPr>
              <a:spLocks/>
            </p:cNvSpPr>
            <p:nvPr/>
          </p:nvSpPr>
          <p:spPr bwMode="auto">
            <a:xfrm>
              <a:off x="4878" y="1160"/>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35" name="Line 1159"/>
            <p:cNvSpPr>
              <a:spLocks noChangeShapeType="1"/>
            </p:cNvSpPr>
            <p:nvPr/>
          </p:nvSpPr>
          <p:spPr bwMode="auto">
            <a:xfrm>
              <a:off x="4883" y="1158"/>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36" name="Freeform 1160"/>
            <p:cNvSpPr>
              <a:spLocks/>
            </p:cNvSpPr>
            <p:nvPr/>
          </p:nvSpPr>
          <p:spPr bwMode="auto">
            <a:xfrm>
              <a:off x="4878" y="115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37" name="Line 1161"/>
            <p:cNvSpPr>
              <a:spLocks noChangeShapeType="1"/>
            </p:cNvSpPr>
            <p:nvPr/>
          </p:nvSpPr>
          <p:spPr bwMode="auto">
            <a:xfrm>
              <a:off x="4890" y="1158"/>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38" name="Freeform 1162"/>
            <p:cNvSpPr>
              <a:spLocks/>
            </p:cNvSpPr>
            <p:nvPr/>
          </p:nvSpPr>
          <p:spPr bwMode="auto">
            <a:xfrm>
              <a:off x="4890" y="1153"/>
              <a:ext cx="0"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39" name="Line 1163"/>
            <p:cNvSpPr>
              <a:spLocks noChangeShapeType="1"/>
            </p:cNvSpPr>
            <p:nvPr/>
          </p:nvSpPr>
          <p:spPr bwMode="auto">
            <a:xfrm>
              <a:off x="4894" y="1158"/>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40" name="Freeform 1164"/>
            <p:cNvSpPr>
              <a:spLocks/>
            </p:cNvSpPr>
            <p:nvPr/>
          </p:nvSpPr>
          <p:spPr bwMode="auto">
            <a:xfrm>
              <a:off x="4894" y="1153"/>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41" name="Line 1165"/>
            <p:cNvSpPr>
              <a:spLocks noChangeShapeType="1"/>
            </p:cNvSpPr>
            <p:nvPr/>
          </p:nvSpPr>
          <p:spPr bwMode="auto">
            <a:xfrm flipV="1">
              <a:off x="4918" y="1153"/>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42" name="Line 1166"/>
            <p:cNvSpPr>
              <a:spLocks noChangeShapeType="1"/>
            </p:cNvSpPr>
            <p:nvPr/>
          </p:nvSpPr>
          <p:spPr bwMode="auto">
            <a:xfrm>
              <a:off x="4918" y="1153"/>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43" name="Freeform 1167"/>
            <p:cNvSpPr>
              <a:spLocks/>
            </p:cNvSpPr>
            <p:nvPr/>
          </p:nvSpPr>
          <p:spPr bwMode="auto">
            <a:xfrm>
              <a:off x="4913" y="1148"/>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44" name="Line 1168"/>
            <p:cNvSpPr>
              <a:spLocks noChangeShapeType="1"/>
            </p:cNvSpPr>
            <p:nvPr/>
          </p:nvSpPr>
          <p:spPr bwMode="auto">
            <a:xfrm flipV="1">
              <a:off x="4921" y="1146"/>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45" name="Freeform 1169"/>
            <p:cNvSpPr>
              <a:spLocks/>
            </p:cNvSpPr>
            <p:nvPr/>
          </p:nvSpPr>
          <p:spPr bwMode="auto">
            <a:xfrm>
              <a:off x="4916" y="1148"/>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46" name="Line 1170"/>
            <p:cNvSpPr>
              <a:spLocks noChangeShapeType="1"/>
            </p:cNvSpPr>
            <p:nvPr/>
          </p:nvSpPr>
          <p:spPr bwMode="auto">
            <a:xfrm>
              <a:off x="4921" y="1146"/>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47" name="Freeform 1171"/>
            <p:cNvSpPr>
              <a:spLocks/>
            </p:cNvSpPr>
            <p:nvPr/>
          </p:nvSpPr>
          <p:spPr bwMode="auto">
            <a:xfrm>
              <a:off x="4916" y="1140"/>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48" name="Line 1172"/>
            <p:cNvSpPr>
              <a:spLocks noChangeShapeType="1"/>
            </p:cNvSpPr>
            <p:nvPr/>
          </p:nvSpPr>
          <p:spPr bwMode="auto">
            <a:xfrm>
              <a:off x="4923" y="1146"/>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49" name="Freeform 1173"/>
            <p:cNvSpPr>
              <a:spLocks/>
            </p:cNvSpPr>
            <p:nvPr/>
          </p:nvSpPr>
          <p:spPr bwMode="auto">
            <a:xfrm>
              <a:off x="4923" y="1140"/>
              <a:ext cx="1" cy="13"/>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50" name="Line 1174"/>
            <p:cNvSpPr>
              <a:spLocks noChangeShapeType="1"/>
            </p:cNvSpPr>
            <p:nvPr/>
          </p:nvSpPr>
          <p:spPr bwMode="auto">
            <a:xfrm>
              <a:off x="4926" y="1146"/>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51" name="Freeform 1175"/>
            <p:cNvSpPr>
              <a:spLocks/>
            </p:cNvSpPr>
            <p:nvPr/>
          </p:nvSpPr>
          <p:spPr bwMode="auto">
            <a:xfrm>
              <a:off x="4926" y="1140"/>
              <a:ext cx="1" cy="13"/>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52" name="Line 1176"/>
            <p:cNvSpPr>
              <a:spLocks noChangeShapeType="1"/>
            </p:cNvSpPr>
            <p:nvPr/>
          </p:nvSpPr>
          <p:spPr bwMode="auto">
            <a:xfrm flipV="1">
              <a:off x="4928" y="1140"/>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53" name="Freeform 1177"/>
            <p:cNvSpPr>
              <a:spLocks/>
            </p:cNvSpPr>
            <p:nvPr/>
          </p:nvSpPr>
          <p:spPr bwMode="auto">
            <a:xfrm>
              <a:off x="4923" y="1140"/>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54" name="Line 1178"/>
            <p:cNvSpPr>
              <a:spLocks noChangeShapeType="1"/>
            </p:cNvSpPr>
            <p:nvPr/>
          </p:nvSpPr>
          <p:spPr bwMode="auto">
            <a:xfrm>
              <a:off x="4928" y="1140"/>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55" name="Freeform 1179"/>
            <p:cNvSpPr>
              <a:spLocks/>
            </p:cNvSpPr>
            <p:nvPr/>
          </p:nvSpPr>
          <p:spPr bwMode="auto">
            <a:xfrm>
              <a:off x="4923" y="1135"/>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56" name="Line 1180"/>
            <p:cNvSpPr>
              <a:spLocks noChangeShapeType="1"/>
            </p:cNvSpPr>
            <p:nvPr/>
          </p:nvSpPr>
          <p:spPr bwMode="auto">
            <a:xfrm>
              <a:off x="4945" y="1130"/>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57" name="Freeform 1181"/>
            <p:cNvSpPr>
              <a:spLocks/>
            </p:cNvSpPr>
            <p:nvPr/>
          </p:nvSpPr>
          <p:spPr bwMode="auto">
            <a:xfrm>
              <a:off x="4945" y="1125"/>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58" name="Line 1182"/>
            <p:cNvSpPr>
              <a:spLocks noChangeShapeType="1"/>
            </p:cNvSpPr>
            <p:nvPr/>
          </p:nvSpPr>
          <p:spPr bwMode="auto">
            <a:xfrm>
              <a:off x="4947" y="1130"/>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59" name="Freeform 1183"/>
            <p:cNvSpPr>
              <a:spLocks/>
            </p:cNvSpPr>
            <p:nvPr/>
          </p:nvSpPr>
          <p:spPr bwMode="auto">
            <a:xfrm>
              <a:off x="4947" y="1125"/>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60" name="Line 1184"/>
            <p:cNvSpPr>
              <a:spLocks noChangeShapeType="1"/>
            </p:cNvSpPr>
            <p:nvPr/>
          </p:nvSpPr>
          <p:spPr bwMode="auto">
            <a:xfrm>
              <a:off x="4950" y="1130"/>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61" name="Freeform 1185"/>
            <p:cNvSpPr>
              <a:spLocks/>
            </p:cNvSpPr>
            <p:nvPr/>
          </p:nvSpPr>
          <p:spPr bwMode="auto">
            <a:xfrm>
              <a:off x="4950" y="1125"/>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62" name="Line 1186"/>
            <p:cNvSpPr>
              <a:spLocks noChangeShapeType="1"/>
            </p:cNvSpPr>
            <p:nvPr/>
          </p:nvSpPr>
          <p:spPr bwMode="auto">
            <a:xfrm flipV="1">
              <a:off x="4955" y="1124"/>
              <a:ext cx="1" cy="6"/>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63" name="Freeform 1187"/>
            <p:cNvSpPr>
              <a:spLocks/>
            </p:cNvSpPr>
            <p:nvPr/>
          </p:nvSpPr>
          <p:spPr bwMode="auto">
            <a:xfrm>
              <a:off x="4950" y="1125"/>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64" name="Line 1188"/>
            <p:cNvSpPr>
              <a:spLocks noChangeShapeType="1"/>
            </p:cNvSpPr>
            <p:nvPr/>
          </p:nvSpPr>
          <p:spPr bwMode="auto">
            <a:xfrm>
              <a:off x="4955" y="112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65" name="Freeform 1189"/>
            <p:cNvSpPr>
              <a:spLocks/>
            </p:cNvSpPr>
            <p:nvPr/>
          </p:nvSpPr>
          <p:spPr bwMode="auto">
            <a:xfrm>
              <a:off x="4950" y="1119"/>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66" name="Line 1190"/>
            <p:cNvSpPr>
              <a:spLocks noChangeShapeType="1"/>
            </p:cNvSpPr>
            <p:nvPr/>
          </p:nvSpPr>
          <p:spPr bwMode="auto">
            <a:xfrm>
              <a:off x="4957" y="112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67" name="Freeform 1191"/>
            <p:cNvSpPr>
              <a:spLocks/>
            </p:cNvSpPr>
            <p:nvPr/>
          </p:nvSpPr>
          <p:spPr bwMode="auto">
            <a:xfrm>
              <a:off x="4957" y="1119"/>
              <a:ext cx="1" cy="11"/>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68" name="Line 1192"/>
            <p:cNvSpPr>
              <a:spLocks noChangeShapeType="1"/>
            </p:cNvSpPr>
            <p:nvPr/>
          </p:nvSpPr>
          <p:spPr bwMode="auto">
            <a:xfrm flipV="1">
              <a:off x="4959" y="111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69" name="Freeform 1193"/>
            <p:cNvSpPr>
              <a:spLocks/>
            </p:cNvSpPr>
            <p:nvPr/>
          </p:nvSpPr>
          <p:spPr bwMode="auto">
            <a:xfrm>
              <a:off x="4953" y="1119"/>
              <a:ext cx="11" cy="11"/>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70" name="Line 1194"/>
            <p:cNvSpPr>
              <a:spLocks noChangeShapeType="1"/>
            </p:cNvSpPr>
            <p:nvPr/>
          </p:nvSpPr>
          <p:spPr bwMode="auto">
            <a:xfrm flipV="1">
              <a:off x="4976" y="1095"/>
              <a:ext cx="1" cy="1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71" name="Line 1195"/>
            <p:cNvSpPr>
              <a:spLocks noChangeShapeType="1"/>
            </p:cNvSpPr>
            <p:nvPr/>
          </p:nvSpPr>
          <p:spPr bwMode="auto">
            <a:xfrm>
              <a:off x="4976" y="1095"/>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72" name="Freeform 1196"/>
            <p:cNvSpPr>
              <a:spLocks/>
            </p:cNvSpPr>
            <p:nvPr/>
          </p:nvSpPr>
          <p:spPr bwMode="auto">
            <a:xfrm>
              <a:off x="4971" y="1089"/>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73" name="Line 1197"/>
            <p:cNvSpPr>
              <a:spLocks noChangeShapeType="1"/>
            </p:cNvSpPr>
            <p:nvPr/>
          </p:nvSpPr>
          <p:spPr bwMode="auto">
            <a:xfrm flipV="1">
              <a:off x="4979" y="1088"/>
              <a:ext cx="1" cy="6"/>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74" name="Freeform 1198"/>
            <p:cNvSpPr>
              <a:spLocks/>
            </p:cNvSpPr>
            <p:nvPr/>
          </p:nvSpPr>
          <p:spPr bwMode="auto">
            <a:xfrm>
              <a:off x="4974" y="1089"/>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75" name="Line 1199"/>
            <p:cNvSpPr>
              <a:spLocks noChangeShapeType="1"/>
            </p:cNvSpPr>
            <p:nvPr/>
          </p:nvSpPr>
          <p:spPr bwMode="auto">
            <a:xfrm>
              <a:off x="4998" y="1082"/>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76" name="Freeform 1200"/>
            <p:cNvSpPr>
              <a:spLocks/>
            </p:cNvSpPr>
            <p:nvPr/>
          </p:nvSpPr>
          <p:spPr bwMode="auto">
            <a:xfrm>
              <a:off x="4998" y="1077"/>
              <a:ext cx="1" cy="11"/>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77" name="Line 1201"/>
            <p:cNvSpPr>
              <a:spLocks noChangeShapeType="1"/>
            </p:cNvSpPr>
            <p:nvPr/>
          </p:nvSpPr>
          <p:spPr bwMode="auto">
            <a:xfrm>
              <a:off x="5000" y="1082"/>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78" name="Freeform 1202"/>
            <p:cNvSpPr>
              <a:spLocks/>
            </p:cNvSpPr>
            <p:nvPr/>
          </p:nvSpPr>
          <p:spPr bwMode="auto">
            <a:xfrm>
              <a:off x="5000" y="1077"/>
              <a:ext cx="1" cy="11"/>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79" name="Line 1203"/>
            <p:cNvSpPr>
              <a:spLocks noChangeShapeType="1"/>
            </p:cNvSpPr>
            <p:nvPr/>
          </p:nvSpPr>
          <p:spPr bwMode="auto">
            <a:xfrm flipV="1">
              <a:off x="5006" y="1069"/>
              <a:ext cx="0" cy="1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80" name="Freeform 1204"/>
            <p:cNvSpPr>
              <a:spLocks/>
            </p:cNvSpPr>
            <p:nvPr/>
          </p:nvSpPr>
          <p:spPr bwMode="auto">
            <a:xfrm>
              <a:off x="5002" y="1077"/>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81" name="Line 1205"/>
            <p:cNvSpPr>
              <a:spLocks noChangeShapeType="1"/>
            </p:cNvSpPr>
            <p:nvPr/>
          </p:nvSpPr>
          <p:spPr bwMode="auto">
            <a:xfrm>
              <a:off x="5006" y="1069"/>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82" name="Freeform 1206"/>
            <p:cNvSpPr>
              <a:spLocks/>
            </p:cNvSpPr>
            <p:nvPr/>
          </p:nvSpPr>
          <p:spPr bwMode="auto">
            <a:xfrm>
              <a:off x="5002" y="1064"/>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83" name="Line 1207"/>
            <p:cNvSpPr>
              <a:spLocks noChangeShapeType="1"/>
            </p:cNvSpPr>
            <p:nvPr/>
          </p:nvSpPr>
          <p:spPr bwMode="auto">
            <a:xfrm>
              <a:off x="5009" y="1069"/>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84" name="Freeform 1208"/>
            <p:cNvSpPr>
              <a:spLocks/>
            </p:cNvSpPr>
            <p:nvPr/>
          </p:nvSpPr>
          <p:spPr bwMode="auto">
            <a:xfrm>
              <a:off x="5009" y="1064"/>
              <a:ext cx="1" cy="11"/>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grpSp>
      <p:sp>
        <p:nvSpPr>
          <p:cNvPr id="614585" name="Line 1209"/>
          <p:cNvSpPr>
            <a:spLocks noChangeShapeType="1"/>
          </p:cNvSpPr>
          <p:nvPr/>
        </p:nvSpPr>
        <p:spPr bwMode="auto">
          <a:xfrm>
            <a:off x="9156701" y="1968500"/>
            <a:ext cx="4763"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86" name="Line 1210"/>
          <p:cNvSpPr>
            <a:spLocks noChangeShapeType="1"/>
          </p:cNvSpPr>
          <p:nvPr/>
        </p:nvSpPr>
        <p:spPr bwMode="auto">
          <a:xfrm>
            <a:off x="9161464" y="1968500"/>
            <a:ext cx="1587"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87" name="Freeform 1211"/>
          <p:cNvSpPr>
            <a:spLocks/>
          </p:cNvSpPr>
          <p:nvPr/>
        </p:nvSpPr>
        <p:spPr bwMode="auto">
          <a:xfrm>
            <a:off x="9161463" y="1962150"/>
            <a:ext cx="0"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88" name="Line 1212"/>
          <p:cNvSpPr>
            <a:spLocks noChangeShapeType="1"/>
          </p:cNvSpPr>
          <p:nvPr/>
        </p:nvSpPr>
        <p:spPr bwMode="auto">
          <a:xfrm>
            <a:off x="9163051" y="1968500"/>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89" name="Freeform 1213"/>
          <p:cNvSpPr>
            <a:spLocks/>
          </p:cNvSpPr>
          <p:nvPr/>
        </p:nvSpPr>
        <p:spPr bwMode="auto">
          <a:xfrm>
            <a:off x="9163050" y="1962150"/>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90" name="Line 1214"/>
          <p:cNvSpPr>
            <a:spLocks noChangeShapeType="1"/>
          </p:cNvSpPr>
          <p:nvPr/>
        </p:nvSpPr>
        <p:spPr bwMode="auto">
          <a:xfrm flipV="1">
            <a:off x="9166225" y="1960564"/>
            <a:ext cx="1588" cy="793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91" name="Freeform 1215"/>
          <p:cNvSpPr>
            <a:spLocks/>
          </p:cNvSpPr>
          <p:nvPr/>
        </p:nvSpPr>
        <p:spPr bwMode="auto">
          <a:xfrm>
            <a:off x="9161463" y="1962150"/>
            <a:ext cx="11112"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92" name="Line 1216"/>
          <p:cNvSpPr>
            <a:spLocks noChangeShapeType="1"/>
          </p:cNvSpPr>
          <p:nvPr/>
        </p:nvSpPr>
        <p:spPr bwMode="auto">
          <a:xfrm>
            <a:off x="9166226" y="196056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93" name="Freeform 1217"/>
          <p:cNvSpPr>
            <a:spLocks/>
          </p:cNvSpPr>
          <p:nvPr/>
        </p:nvSpPr>
        <p:spPr bwMode="auto">
          <a:xfrm>
            <a:off x="9161463" y="1954214"/>
            <a:ext cx="11112" cy="14287"/>
          </a:xfrm>
          <a:custGeom>
            <a:avLst/>
            <a:gdLst/>
            <a:ahLst/>
            <a:cxnLst>
              <a:cxn ang="0">
                <a:pos x="0" y="6"/>
              </a:cxn>
              <a:cxn ang="0">
                <a:pos x="5" y="0"/>
              </a:cxn>
              <a:cxn ang="0">
                <a:pos x="10" y="6"/>
              </a:cxn>
              <a:cxn ang="0">
                <a:pos x="5" y="12"/>
              </a:cxn>
              <a:cxn ang="0">
                <a:pos x="0" y="6"/>
              </a:cxn>
            </a:cxnLst>
            <a:rect l="0" t="0" r="r" b="b"/>
            <a:pathLst>
              <a:path w="10" h="12">
                <a:moveTo>
                  <a:pt x="0" y="6"/>
                </a:moveTo>
                <a:lnTo>
                  <a:pt x="5" y="0"/>
                </a:lnTo>
                <a:lnTo>
                  <a:pt x="10"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94" name="Line 1218"/>
          <p:cNvSpPr>
            <a:spLocks noChangeShapeType="1"/>
          </p:cNvSpPr>
          <p:nvPr/>
        </p:nvSpPr>
        <p:spPr bwMode="auto">
          <a:xfrm>
            <a:off x="9169400" y="1960564"/>
            <a:ext cx="12700"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95" name="Freeform 1219"/>
          <p:cNvSpPr>
            <a:spLocks/>
          </p:cNvSpPr>
          <p:nvPr/>
        </p:nvSpPr>
        <p:spPr bwMode="auto">
          <a:xfrm>
            <a:off x="9169400" y="1954214"/>
            <a:ext cx="1588" cy="14287"/>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96" name="Line 1220"/>
          <p:cNvSpPr>
            <a:spLocks noChangeShapeType="1"/>
          </p:cNvSpPr>
          <p:nvPr/>
        </p:nvSpPr>
        <p:spPr bwMode="auto">
          <a:xfrm>
            <a:off x="9182100" y="1960564"/>
            <a:ext cx="1588"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97" name="Freeform 1221"/>
          <p:cNvSpPr>
            <a:spLocks/>
          </p:cNvSpPr>
          <p:nvPr/>
        </p:nvSpPr>
        <p:spPr bwMode="auto">
          <a:xfrm>
            <a:off x="9182100" y="1954214"/>
            <a:ext cx="0" cy="14287"/>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98" name="Line 1222"/>
          <p:cNvSpPr>
            <a:spLocks noChangeShapeType="1"/>
          </p:cNvSpPr>
          <p:nvPr/>
        </p:nvSpPr>
        <p:spPr bwMode="auto">
          <a:xfrm>
            <a:off x="9201151" y="1943100"/>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99" name="Line 1223"/>
          <p:cNvSpPr>
            <a:spLocks noChangeShapeType="1"/>
          </p:cNvSpPr>
          <p:nvPr/>
        </p:nvSpPr>
        <p:spPr bwMode="auto">
          <a:xfrm flipV="1">
            <a:off x="9204325" y="1935164"/>
            <a:ext cx="0" cy="793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00" name="Freeform 1224"/>
          <p:cNvSpPr>
            <a:spLocks/>
          </p:cNvSpPr>
          <p:nvPr/>
        </p:nvSpPr>
        <p:spPr bwMode="auto">
          <a:xfrm>
            <a:off x="9196389" y="1936750"/>
            <a:ext cx="14287"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01" name="Line 1225"/>
          <p:cNvSpPr>
            <a:spLocks noChangeShapeType="1"/>
          </p:cNvSpPr>
          <p:nvPr/>
        </p:nvSpPr>
        <p:spPr bwMode="auto">
          <a:xfrm>
            <a:off x="9204326" y="193516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02" name="Freeform 1226"/>
          <p:cNvSpPr>
            <a:spLocks/>
          </p:cNvSpPr>
          <p:nvPr/>
        </p:nvSpPr>
        <p:spPr bwMode="auto">
          <a:xfrm>
            <a:off x="9196389" y="1928814"/>
            <a:ext cx="14287" cy="14287"/>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03" name="Line 1227"/>
          <p:cNvSpPr>
            <a:spLocks noChangeShapeType="1"/>
          </p:cNvSpPr>
          <p:nvPr/>
        </p:nvSpPr>
        <p:spPr bwMode="auto">
          <a:xfrm>
            <a:off x="9207501" y="193516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04" name="Freeform 1228"/>
          <p:cNvSpPr>
            <a:spLocks/>
          </p:cNvSpPr>
          <p:nvPr/>
        </p:nvSpPr>
        <p:spPr bwMode="auto">
          <a:xfrm>
            <a:off x="9207500" y="1928814"/>
            <a:ext cx="1588" cy="14287"/>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05" name="Line 1229"/>
          <p:cNvSpPr>
            <a:spLocks noChangeShapeType="1"/>
          </p:cNvSpPr>
          <p:nvPr/>
        </p:nvSpPr>
        <p:spPr bwMode="auto">
          <a:xfrm>
            <a:off x="9210676" y="1935164"/>
            <a:ext cx="4763"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06" name="Freeform 1230"/>
          <p:cNvSpPr>
            <a:spLocks/>
          </p:cNvSpPr>
          <p:nvPr/>
        </p:nvSpPr>
        <p:spPr bwMode="auto">
          <a:xfrm>
            <a:off x="9210675" y="1928814"/>
            <a:ext cx="1588" cy="14287"/>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07" name="Line 1231"/>
          <p:cNvSpPr>
            <a:spLocks noChangeShapeType="1"/>
          </p:cNvSpPr>
          <p:nvPr/>
        </p:nvSpPr>
        <p:spPr bwMode="auto">
          <a:xfrm>
            <a:off x="9215438" y="1935164"/>
            <a:ext cx="12700"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08" name="Freeform 1232"/>
          <p:cNvSpPr>
            <a:spLocks/>
          </p:cNvSpPr>
          <p:nvPr/>
        </p:nvSpPr>
        <p:spPr bwMode="auto">
          <a:xfrm>
            <a:off x="9215438" y="1928814"/>
            <a:ext cx="0" cy="14287"/>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09" name="Line 1233"/>
          <p:cNvSpPr>
            <a:spLocks noChangeShapeType="1"/>
          </p:cNvSpPr>
          <p:nvPr/>
        </p:nvSpPr>
        <p:spPr bwMode="auto">
          <a:xfrm>
            <a:off x="9255125" y="1927225"/>
            <a:ext cx="1588"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10" name="Line 1234"/>
          <p:cNvSpPr>
            <a:spLocks noChangeShapeType="1"/>
          </p:cNvSpPr>
          <p:nvPr/>
        </p:nvSpPr>
        <p:spPr bwMode="auto">
          <a:xfrm>
            <a:off x="9256713" y="1927225"/>
            <a:ext cx="4762"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11" name="Freeform 1235"/>
          <p:cNvSpPr>
            <a:spLocks/>
          </p:cNvSpPr>
          <p:nvPr/>
        </p:nvSpPr>
        <p:spPr bwMode="auto">
          <a:xfrm>
            <a:off x="9256714" y="1920875"/>
            <a:ext cx="1587"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12" name="Line 1236"/>
          <p:cNvSpPr>
            <a:spLocks noChangeShapeType="1"/>
          </p:cNvSpPr>
          <p:nvPr/>
        </p:nvSpPr>
        <p:spPr bwMode="auto">
          <a:xfrm>
            <a:off x="9261476" y="1927225"/>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13" name="Freeform 1237"/>
          <p:cNvSpPr>
            <a:spLocks/>
          </p:cNvSpPr>
          <p:nvPr/>
        </p:nvSpPr>
        <p:spPr bwMode="auto">
          <a:xfrm>
            <a:off x="9261475" y="1920875"/>
            <a:ext cx="0"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14" name="Line 1238"/>
          <p:cNvSpPr>
            <a:spLocks noChangeShapeType="1"/>
          </p:cNvSpPr>
          <p:nvPr/>
        </p:nvSpPr>
        <p:spPr bwMode="auto">
          <a:xfrm>
            <a:off x="9264651" y="1927225"/>
            <a:ext cx="4763"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15" name="Freeform 1239"/>
          <p:cNvSpPr>
            <a:spLocks/>
          </p:cNvSpPr>
          <p:nvPr/>
        </p:nvSpPr>
        <p:spPr bwMode="auto">
          <a:xfrm>
            <a:off x="9264650" y="1920875"/>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16" name="Line 1240"/>
          <p:cNvSpPr>
            <a:spLocks noChangeShapeType="1"/>
          </p:cNvSpPr>
          <p:nvPr/>
        </p:nvSpPr>
        <p:spPr bwMode="auto">
          <a:xfrm>
            <a:off x="9269414" y="1927225"/>
            <a:ext cx="7937"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17" name="Freeform 1241"/>
          <p:cNvSpPr>
            <a:spLocks/>
          </p:cNvSpPr>
          <p:nvPr/>
        </p:nvSpPr>
        <p:spPr bwMode="auto">
          <a:xfrm>
            <a:off x="9269414" y="1920875"/>
            <a:ext cx="1587"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18" name="Line 1242"/>
          <p:cNvSpPr>
            <a:spLocks noChangeShapeType="1"/>
          </p:cNvSpPr>
          <p:nvPr/>
        </p:nvSpPr>
        <p:spPr bwMode="auto">
          <a:xfrm>
            <a:off x="9277351" y="1927225"/>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19" name="Freeform 1243"/>
          <p:cNvSpPr>
            <a:spLocks/>
          </p:cNvSpPr>
          <p:nvPr/>
        </p:nvSpPr>
        <p:spPr bwMode="auto">
          <a:xfrm>
            <a:off x="9277350" y="1920875"/>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20" name="Line 1244"/>
          <p:cNvSpPr>
            <a:spLocks noChangeShapeType="1"/>
          </p:cNvSpPr>
          <p:nvPr/>
        </p:nvSpPr>
        <p:spPr bwMode="auto">
          <a:xfrm>
            <a:off x="9280526" y="1927225"/>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21" name="Freeform 1245"/>
          <p:cNvSpPr>
            <a:spLocks/>
          </p:cNvSpPr>
          <p:nvPr/>
        </p:nvSpPr>
        <p:spPr bwMode="auto">
          <a:xfrm>
            <a:off x="9280525" y="1920875"/>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22" name="Line 1246"/>
          <p:cNvSpPr>
            <a:spLocks noChangeShapeType="1"/>
          </p:cNvSpPr>
          <p:nvPr/>
        </p:nvSpPr>
        <p:spPr bwMode="auto">
          <a:xfrm>
            <a:off x="9283700" y="1927225"/>
            <a:ext cx="635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23" name="Freeform 1247"/>
          <p:cNvSpPr>
            <a:spLocks/>
          </p:cNvSpPr>
          <p:nvPr/>
        </p:nvSpPr>
        <p:spPr bwMode="auto">
          <a:xfrm>
            <a:off x="9283700" y="1920875"/>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24" name="Line 1248"/>
          <p:cNvSpPr>
            <a:spLocks noChangeShapeType="1"/>
          </p:cNvSpPr>
          <p:nvPr/>
        </p:nvSpPr>
        <p:spPr bwMode="auto">
          <a:xfrm>
            <a:off x="9290050" y="1927225"/>
            <a:ext cx="1588"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25" name="Freeform 1249"/>
          <p:cNvSpPr>
            <a:spLocks/>
          </p:cNvSpPr>
          <p:nvPr/>
        </p:nvSpPr>
        <p:spPr bwMode="auto">
          <a:xfrm>
            <a:off x="9290050" y="1920875"/>
            <a:ext cx="0"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26" name="Line 1250"/>
          <p:cNvSpPr>
            <a:spLocks noChangeShapeType="1"/>
          </p:cNvSpPr>
          <p:nvPr/>
        </p:nvSpPr>
        <p:spPr bwMode="auto">
          <a:xfrm flipV="1">
            <a:off x="9297989" y="1892301"/>
            <a:ext cx="1587" cy="952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27" name="Line 1251"/>
          <p:cNvSpPr>
            <a:spLocks noChangeShapeType="1"/>
          </p:cNvSpPr>
          <p:nvPr/>
        </p:nvSpPr>
        <p:spPr bwMode="auto">
          <a:xfrm>
            <a:off x="9297988" y="1892300"/>
            <a:ext cx="635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28" name="Freeform 1252"/>
          <p:cNvSpPr>
            <a:spLocks/>
          </p:cNvSpPr>
          <p:nvPr/>
        </p:nvSpPr>
        <p:spPr bwMode="auto">
          <a:xfrm>
            <a:off x="9291638" y="1885950"/>
            <a:ext cx="12700" cy="14288"/>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29" name="Line 1253"/>
          <p:cNvSpPr>
            <a:spLocks noChangeShapeType="1"/>
          </p:cNvSpPr>
          <p:nvPr/>
        </p:nvSpPr>
        <p:spPr bwMode="auto">
          <a:xfrm>
            <a:off x="9304338" y="1892300"/>
            <a:ext cx="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30" name="Freeform 1254"/>
          <p:cNvSpPr>
            <a:spLocks/>
          </p:cNvSpPr>
          <p:nvPr/>
        </p:nvSpPr>
        <p:spPr bwMode="auto">
          <a:xfrm>
            <a:off x="9304338" y="1885950"/>
            <a:ext cx="0"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31" name="Line 1255"/>
          <p:cNvSpPr>
            <a:spLocks noChangeShapeType="1"/>
          </p:cNvSpPr>
          <p:nvPr/>
        </p:nvSpPr>
        <p:spPr bwMode="auto">
          <a:xfrm flipV="1">
            <a:off x="9304338" y="1885950"/>
            <a:ext cx="0"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32" name="Freeform 1256"/>
          <p:cNvSpPr>
            <a:spLocks/>
          </p:cNvSpPr>
          <p:nvPr/>
        </p:nvSpPr>
        <p:spPr bwMode="auto">
          <a:xfrm>
            <a:off x="9296401" y="1885950"/>
            <a:ext cx="15875"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33" name="Line 1257"/>
          <p:cNvSpPr>
            <a:spLocks noChangeShapeType="1"/>
          </p:cNvSpPr>
          <p:nvPr/>
        </p:nvSpPr>
        <p:spPr bwMode="auto">
          <a:xfrm>
            <a:off x="9304339" y="1885950"/>
            <a:ext cx="3175"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34" name="Freeform 1258"/>
          <p:cNvSpPr>
            <a:spLocks/>
          </p:cNvSpPr>
          <p:nvPr/>
        </p:nvSpPr>
        <p:spPr bwMode="auto">
          <a:xfrm>
            <a:off x="9296401" y="1879600"/>
            <a:ext cx="15875"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35" name="Line 1259"/>
          <p:cNvSpPr>
            <a:spLocks noChangeShapeType="1"/>
          </p:cNvSpPr>
          <p:nvPr/>
        </p:nvSpPr>
        <p:spPr bwMode="auto">
          <a:xfrm>
            <a:off x="9307513" y="1885950"/>
            <a:ext cx="476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36" name="Freeform 1260"/>
          <p:cNvSpPr>
            <a:spLocks/>
          </p:cNvSpPr>
          <p:nvPr/>
        </p:nvSpPr>
        <p:spPr bwMode="auto">
          <a:xfrm>
            <a:off x="9307514" y="1879600"/>
            <a:ext cx="1587" cy="1270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37" name="Line 1261"/>
          <p:cNvSpPr>
            <a:spLocks noChangeShapeType="1"/>
          </p:cNvSpPr>
          <p:nvPr/>
        </p:nvSpPr>
        <p:spPr bwMode="auto">
          <a:xfrm>
            <a:off x="9312276" y="1885950"/>
            <a:ext cx="3175"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38" name="Freeform 1262"/>
          <p:cNvSpPr>
            <a:spLocks/>
          </p:cNvSpPr>
          <p:nvPr/>
        </p:nvSpPr>
        <p:spPr bwMode="auto">
          <a:xfrm>
            <a:off x="9312275" y="1879600"/>
            <a:ext cx="1588" cy="1270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39" name="Line 1263"/>
          <p:cNvSpPr>
            <a:spLocks noChangeShapeType="1"/>
          </p:cNvSpPr>
          <p:nvPr/>
        </p:nvSpPr>
        <p:spPr bwMode="auto">
          <a:xfrm>
            <a:off x="9339264" y="1874839"/>
            <a:ext cx="793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40" name="Line 1264"/>
          <p:cNvSpPr>
            <a:spLocks noChangeShapeType="1"/>
          </p:cNvSpPr>
          <p:nvPr/>
        </p:nvSpPr>
        <p:spPr bwMode="auto">
          <a:xfrm flipV="1">
            <a:off x="9347200" y="1855788"/>
            <a:ext cx="1588" cy="190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41" name="Freeform 1265"/>
          <p:cNvSpPr>
            <a:spLocks/>
          </p:cNvSpPr>
          <p:nvPr/>
        </p:nvSpPr>
        <p:spPr bwMode="auto">
          <a:xfrm>
            <a:off x="9337676" y="1868489"/>
            <a:ext cx="15875" cy="14287"/>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42" name="Line 1266"/>
          <p:cNvSpPr>
            <a:spLocks noChangeShapeType="1"/>
          </p:cNvSpPr>
          <p:nvPr/>
        </p:nvSpPr>
        <p:spPr bwMode="auto">
          <a:xfrm>
            <a:off x="9347201" y="1855789"/>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43" name="Freeform 1267"/>
          <p:cNvSpPr>
            <a:spLocks/>
          </p:cNvSpPr>
          <p:nvPr/>
        </p:nvSpPr>
        <p:spPr bwMode="auto">
          <a:xfrm>
            <a:off x="9337676" y="1851025"/>
            <a:ext cx="15875"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44" name="Line 1268"/>
          <p:cNvSpPr>
            <a:spLocks noChangeShapeType="1"/>
          </p:cNvSpPr>
          <p:nvPr/>
        </p:nvSpPr>
        <p:spPr bwMode="auto">
          <a:xfrm flipV="1">
            <a:off x="9350375" y="1851026"/>
            <a:ext cx="1588" cy="476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45" name="Freeform 1269"/>
          <p:cNvSpPr>
            <a:spLocks/>
          </p:cNvSpPr>
          <p:nvPr/>
        </p:nvSpPr>
        <p:spPr bwMode="auto">
          <a:xfrm>
            <a:off x="9342439" y="1851025"/>
            <a:ext cx="15875"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46" name="Line 1270"/>
          <p:cNvSpPr>
            <a:spLocks noChangeShapeType="1"/>
          </p:cNvSpPr>
          <p:nvPr/>
        </p:nvSpPr>
        <p:spPr bwMode="auto">
          <a:xfrm>
            <a:off x="9371014" y="1838325"/>
            <a:ext cx="1587"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47" name="Line 1271"/>
          <p:cNvSpPr>
            <a:spLocks noChangeShapeType="1"/>
          </p:cNvSpPr>
          <p:nvPr/>
        </p:nvSpPr>
        <p:spPr bwMode="auto">
          <a:xfrm>
            <a:off x="9372601" y="1838325"/>
            <a:ext cx="4763"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48" name="Freeform 1272"/>
          <p:cNvSpPr>
            <a:spLocks/>
          </p:cNvSpPr>
          <p:nvPr/>
        </p:nvSpPr>
        <p:spPr bwMode="auto">
          <a:xfrm>
            <a:off x="9372601" y="1833563"/>
            <a:ext cx="3175" cy="1270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49" name="Line 1273"/>
          <p:cNvSpPr>
            <a:spLocks noChangeShapeType="1"/>
          </p:cNvSpPr>
          <p:nvPr/>
        </p:nvSpPr>
        <p:spPr bwMode="auto">
          <a:xfrm>
            <a:off x="9377363" y="1838325"/>
            <a:ext cx="635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50" name="Freeform 1274"/>
          <p:cNvSpPr>
            <a:spLocks/>
          </p:cNvSpPr>
          <p:nvPr/>
        </p:nvSpPr>
        <p:spPr bwMode="auto">
          <a:xfrm>
            <a:off x="9377364" y="1833563"/>
            <a:ext cx="1587" cy="1270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51" name="Line 1275"/>
          <p:cNvSpPr>
            <a:spLocks noChangeShapeType="1"/>
          </p:cNvSpPr>
          <p:nvPr/>
        </p:nvSpPr>
        <p:spPr bwMode="auto">
          <a:xfrm flipV="1">
            <a:off x="9383714" y="1828801"/>
            <a:ext cx="1587" cy="952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52" name="Freeform 1276"/>
          <p:cNvSpPr>
            <a:spLocks/>
          </p:cNvSpPr>
          <p:nvPr/>
        </p:nvSpPr>
        <p:spPr bwMode="auto">
          <a:xfrm>
            <a:off x="9377364" y="1833563"/>
            <a:ext cx="15875"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53" name="Line 1277"/>
          <p:cNvSpPr>
            <a:spLocks noChangeShapeType="1"/>
          </p:cNvSpPr>
          <p:nvPr/>
        </p:nvSpPr>
        <p:spPr bwMode="auto">
          <a:xfrm>
            <a:off x="9383714" y="1828800"/>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54" name="Freeform 1278"/>
          <p:cNvSpPr>
            <a:spLocks/>
          </p:cNvSpPr>
          <p:nvPr/>
        </p:nvSpPr>
        <p:spPr bwMode="auto">
          <a:xfrm>
            <a:off x="9377364" y="1822451"/>
            <a:ext cx="15875" cy="15875"/>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55" name="Line 1279"/>
          <p:cNvSpPr>
            <a:spLocks noChangeShapeType="1"/>
          </p:cNvSpPr>
          <p:nvPr/>
        </p:nvSpPr>
        <p:spPr bwMode="auto">
          <a:xfrm flipV="1">
            <a:off x="9386889" y="1822450"/>
            <a:ext cx="3175"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56" name="Freeform 1280"/>
          <p:cNvSpPr>
            <a:spLocks/>
          </p:cNvSpPr>
          <p:nvPr/>
        </p:nvSpPr>
        <p:spPr bwMode="auto">
          <a:xfrm>
            <a:off x="9380539" y="1822451"/>
            <a:ext cx="14287" cy="15875"/>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57" name="Line 1281"/>
          <p:cNvSpPr>
            <a:spLocks noChangeShapeType="1"/>
          </p:cNvSpPr>
          <p:nvPr/>
        </p:nvSpPr>
        <p:spPr bwMode="auto">
          <a:xfrm>
            <a:off x="9401176" y="18018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58" name="Line 1282"/>
          <p:cNvSpPr>
            <a:spLocks noChangeShapeType="1"/>
          </p:cNvSpPr>
          <p:nvPr/>
        </p:nvSpPr>
        <p:spPr bwMode="auto">
          <a:xfrm>
            <a:off x="9404351" y="18018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59" name="Freeform 1283"/>
          <p:cNvSpPr>
            <a:spLocks/>
          </p:cNvSpPr>
          <p:nvPr/>
        </p:nvSpPr>
        <p:spPr bwMode="auto">
          <a:xfrm>
            <a:off x="9404350" y="1795464"/>
            <a:ext cx="1588"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60" name="Line 1284"/>
          <p:cNvSpPr>
            <a:spLocks noChangeShapeType="1"/>
          </p:cNvSpPr>
          <p:nvPr/>
        </p:nvSpPr>
        <p:spPr bwMode="auto">
          <a:xfrm>
            <a:off x="9407526" y="1801814"/>
            <a:ext cx="4763"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61" name="Freeform 1285"/>
          <p:cNvSpPr>
            <a:spLocks/>
          </p:cNvSpPr>
          <p:nvPr/>
        </p:nvSpPr>
        <p:spPr bwMode="auto">
          <a:xfrm>
            <a:off x="9407525" y="1795464"/>
            <a:ext cx="1588"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62" name="Line 1286"/>
          <p:cNvSpPr>
            <a:spLocks noChangeShapeType="1"/>
          </p:cNvSpPr>
          <p:nvPr/>
        </p:nvSpPr>
        <p:spPr bwMode="auto">
          <a:xfrm>
            <a:off x="9412289" y="1801814"/>
            <a:ext cx="952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63" name="Freeform 1287"/>
          <p:cNvSpPr>
            <a:spLocks/>
          </p:cNvSpPr>
          <p:nvPr/>
        </p:nvSpPr>
        <p:spPr bwMode="auto">
          <a:xfrm>
            <a:off x="9412289" y="1795464"/>
            <a:ext cx="1587"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64" name="Line 1288"/>
          <p:cNvSpPr>
            <a:spLocks noChangeShapeType="1"/>
          </p:cNvSpPr>
          <p:nvPr/>
        </p:nvSpPr>
        <p:spPr bwMode="auto">
          <a:xfrm>
            <a:off x="9421814" y="18018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65" name="Freeform 1289"/>
          <p:cNvSpPr>
            <a:spLocks/>
          </p:cNvSpPr>
          <p:nvPr/>
        </p:nvSpPr>
        <p:spPr bwMode="auto">
          <a:xfrm>
            <a:off x="9421814" y="1795464"/>
            <a:ext cx="1587"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66" name="Line 1290"/>
          <p:cNvSpPr>
            <a:spLocks noChangeShapeType="1"/>
          </p:cNvSpPr>
          <p:nvPr/>
        </p:nvSpPr>
        <p:spPr bwMode="auto">
          <a:xfrm>
            <a:off x="9424989" y="18018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67" name="Freeform 1291"/>
          <p:cNvSpPr>
            <a:spLocks/>
          </p:cNvSpPr>
          <p:nvPr/>
        </p:nvSpPr>
        <p:spPr bwMode="auto">
          <a:xfrm>
            <a:off x="9424989" y="1795464"/>
            <a:ext cx="1587"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68" name="Line 1292"/>
          <p:cNvSpPr>
            <a:spLocks noChangeShapeType="1"/>
          </p:cNvSpPr>
          <p:nvPr/>
        </p:nvSpPr>
        <p:spPr bwMode="auto">
          <a:xfrm>
            <a:off x="9428163" y="1801814"/>
            <a:ext cx="6350"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69" name="Freeform 1293"/>
          <p:cNvSpPr>
            <a:spLocks/>
          </p:cNvSpPr>
          <p:nvPr/>
        </p:nvSpPr>
        <p:spPr bwMode="auto">
          <a:xfrm>
            <a:off x="9428164" y="1795464"/>
            <a:ext cx="1587"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70" name="Line 1294"/>
          <p:cNvSpPr>
            <a:spLocks noChangeShapeType="1"/>
          </p:cNvSpPr>
          <p:nvPr/>
        </p:nvSpPr>
        <p:spPr bwMode="auto">
          <a:xfrm>
            <a:off x="9434514" y="18018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71" name="Freeform 1295"/>
          <p:cNvSpPr>
            <a:spLocks/>
          </p:cNvSpPr>
          <p:nvPr/>
        </p:nvSpPr>
        <p:spPr bwMode="auto">
          <a:xfrm>
            <a:off x="9434514" y="1795464"/>
            <a:ext cx="1587"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72" name="Line 1296"/>
          <p:cNvSpPr>
            <a:spLocks noChangeShapeType="1"/>
          </p:cNvSpPr>
          <p:nvPr/>
        </p:nvSpPr>
        <p:spPr bwMode="auto">
          <a:xfrm>
            <a:off x="9472613" y="1801814"/>
            <a:ext cx="4762"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73" name="Freeform 1297"/>
          <p:cNvSpPr>
            <a:spLocks/>
          </p:cNvSpPr>
          <p:nvPr/>
        </p:nvSpPr>
        <p:spPr bwMode="auto">
          <a:xfrm>
            <a:off x="9472614" y="1795464"/>
            <a:ext cx="3175"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74" name="Line 1298"/>
          <p:cNvSpPr>
            <a:spLocks noChangeShapeType="1"/>
          </p:cNvSpPr>
          <p:nvPr/>
        </p:nvSpPr>
        <p:spPr bwMode="auto">
          <a:xfrm>
            <a:off x="9477376" y="1801814"/>
            <a:ext cx="4763"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75" name="Freeform 1299"/>
          <p:cNvSpPr>
            <a:spLocks/>
          </p:cNvSpPr>
          <p:nvPr/>
        </p:nvSpPr>
        <p:spPr bwMode="auto">
          <a:xfrm>
            <a:off x="9477375" y="1795464"/>
            <a:ext cx="1588"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76" name="Line 1300"/>
          <p:cNvSpPr>
            <a:spLocks noChangeShapeType="1"/>
          </p:cNvSpPr>
          <p:nvPr/>
        </p:nvSpPr>
        <p:spPr bwMode="auto">
          <a:xfrm>
            <a:off x="9482139" y="1801814"/>
            <a:ext cx="158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77" name="Freeform 1301"/>
          <p:cNvSpPr>
            <a:spLocks/>
          </p:cNvSpPr>
          <p:nvPr/>
        </p:nvSpPr>
        <p:spPr bwMode="auto">
          <a:xfrm>
            <a:off x="9482138" y="1795464"/>
            <a:ext cx="0"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78" name="Line 1302"/>
          <p:cNvSpPr>
            <a:spLocks noChangeShapeType="1"/>
          </p:cNvSpPr>
          <p:nvPr/>
        </p:nvSpPr>
        <p:spPr bwMode="auto">
          <a:xfrm>
            <a:off x="9483726" y="1801814"/>
            <a:ext cx="11113"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79" name="Freeform 1303"/>
          <p:cNvSpPr>
            <a:spLocks/>
          </p:cNvSpPr>
          <p:nvPr/>
        </p:nvSpPr>
        <p:spPr bwMode="auto">
          <a:xfrm>
            <a:off x="9483725" y="1795464"/>
            <a:ext cx="1588"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80" name="Line 1304"/>
          <p:cNvSpPr>
            <a:spLocks noChangeShapeType="1"/>
          </p:cNvSpPr>
          <p:nvPr/>
        </p:nvSpPr>
        <p:spPr bwMode="auto">
          <a:xfrm>
            <a:off x="9494839" y="18018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81" name="Freeform 1305"/>
          <p:cNvSpPr>
            <a:spLocks/>
          </p:cNvSpPr>
          <p:nvPr/>
        </p:nvSpPr>
        <p:spPr bwMode="auto">
          <a:xfrm>
            <a:off x="9494839" y="1795464"/>
            <a:ext cx="1587"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82" name="Line 1306"/>
          <p:cNvSpPr>
            <a:spLocks noChangeShapeType="1"/>
          </p:cNvSpPr>
          <p:nvPr/>
        </p:nvSpPr>
        <p:spPr bwMode="auto">
          <a:xfrm flipV="1">
            <a:off x="9498014" y="1792289"/>
            <a:ext cx="1587" cy="952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83" name="Freeform 1307"/>
          <p:cNvSpPr>
            <a:spLocks/>
          </p:cNvSpPr>
          <p:nvPr/>
        </p:nvSpPr>
        <p:spPr bwMode="auto">
          <a:xfrm>
            <a:off x="9491663" y="1795464"/>
            <a:ext cx="12700" cy="14287"/>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84" name="Line 1308"/>
          <p:cNvSpPr>
            <a:spLocks noChangeShapeType="1"/>
          </p:cNvSpPr>
          <p:nvPr/>
        </p:nvSpPr>
        <p:spPr bwMode="auto">
          <a:xfrm>
            <a:off x="9523414" y="1781175"/>
            <a:ext cx="3175"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85" name="Freeform 1309"/>
          <p:cNvSpPr>
            <a:spLocks/>
          </p:cNvSpPr>
          <p:nvPr/>
        </p:nvSpPr>
        <p:spPr bwMode="auto">
          <a:xfrm>
            <a:off x="9523414" y="1774825"/>
            <a:ext cx="1587" cy="14288"/>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86" name="Line 1310"/>
          <p:cNvSpPr>
            <a:spLocks noChangeShapeType="1"/>
          </p:cNvSpPr>
          <p:nvPr/>
        </p:nvSpPr>
        <p:spPr bwMode="auto">
          <a:xfrm>
            <a:off x="9526589" y="1781175"/>
            <a:ext cx="3175"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87" name="Freeform 1311"/>
          <p:cNvSpPr>
            <a:spLocks/>
          </p:cNvSpPr>
          <p:nvPr/>
        </p:nvSpPr>
        <p:spPr bwMode="auto">
          <a:xfrm>
            <a:off x="9526588" y="1774825"/>
            <a:ext cx="0" cy="14288"/>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88" name="Line 1312"/>
          <p:cNvSpPr>
            <a:spLocks noChangeShapeType="1"/>
          </p:cNvSpPr>
          <p:nvPr/>
        </p:nvSpPr>
        <p:spPr bwMode="auto">
          <a:xfrm>
            <a:off x="9529764" y="1781175"/>
            <a:ext cx="3175"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89" name="Freeform 1313"/>
          <p:cNvSpPr>
            <a:spLocks/>
          </p:cNvSpPr>
          <p:nvPr/>
        </p:nvSpPr>
        <p:spPr bwMode="auto">
          <a:xfrm>
            <a:off x="9529764" y="1774825"/>
            <a:ext cx="3175" cy="14288"/>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90" name="Line 1314"/>
          <p:cNvSpPr>
            <a:spLocks noChangeShapeType="1"/>
          </p:cNvSpPr>
          <p:nvPr/>
        </p:nvSpPr>
        <p:spPr bwMode="auto">
          <a:xfrm>
            <a:off x="9532939" y="1781175"/>
            <a:ext cx="793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91" name="Freeform 1315"/>
          <p:cNvSpPr>
            <a:spLocks/>
          </p:cNvSpPr>
          <p:nvPr/>
        </p:nvSpPr>
        <p:spPr bwMode="auto">
          <a:xfrm>
            <a:off x="9532939" y="1774825"/>
            <a:ext cx="1587" cy="14288"/>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92" name="Line 1316"/>
          <p:cNvSpPr>
            <a:spLocks noChangeShapeType="1"/>
          </p:cNvSpPr>
          <p:nvPr/>
        </p:nvSpPr>
        <p:spPr bwMode="auto">
          <a:xfrm flipV="1">
            <a:off x="9540875" y="1770063"/>
            <a:ext cx="1588" cy="1111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93" name="Freeform 1317"/>
          <p:cNvSpPr>
            <a:spLocks/>
          </p:cNvSpPr>
          <p:nvPr/>
        </p:nvSpPr>
        <p:spPr bwMode="auto">
          <a:xfrm>
            <a:off x="9532939" y="1774825"/>
            <a:ext cx="15875" cy="14288"/>
          </a:xfrm>
          <a:custGeom>
            <a:avLst/>
            <a:gdLst/>
            <a:ahLst/>
            <a:cxnLst>
              <a:cxn ang="0">
                <a:pos x="6" y="0"/>
              </a:cxn>
              <a:cxn ang="0">
                <a:pos x="0" y="5"/>
              </a:cxn>
              <a:cxn ang="0">
                <a:pos x="6" y="12"/>
              </a:cxn>
              <a:cxn ang="0">
                <a:pos x="11" y="5"/>
              </a:cxn>
              <a:cxn ang="0">
                <a:pos x="6" y="0"/>
              </a:cxn>
            </a:cxnLst>
            <a:rect l="0" t="0" r="r" b="b"/>
            <a:pathLst>
              <a:path w="11" h="12">
                <a:moveTo>
                  <a:pt x="6" y="0"/>
                </a:moveTo>
                <a:lnTo>
                  <a:pt x="0" y="5"/>
                </a:lnTo>
                <a:lnTo>
                  <a:pt x="6" y="12"/>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94" name="Line 1318"/>
          <p:cNvSpPr>
            <a:spLocks noChangeShapeType="1"/>
          </p:cNvSpPr>
          <p:nvPr/>
        </p:nvSpPr>
        <p:spPr bwMode="auto">
          <a:xfrm>
            <a:off x="9540875" y="1770063"/>
            <a:ext cx="158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95" name="Freeform 1319"/>
          <p:cNvSpPr>
            <a:spLocks/>
          </p:cNvSpPr>
          <p:nvPr/>
        </p:nvSpPr>
        <p:spPr bwMode="auto">
          <a:xfrm>
            <a:off x="9532939" y="1763714"/>
            <a:ext cx="15875" cy="14287"/>
          </a:xfrm>
          <a:custGeom>
            <a:avLst/>
            <a:gdLst/>
            <a:ahLst/>
            <a:cxnLst>
              <a:cxn ang="0">
                <a:pos x="0" y="5"/>
              </a:cxn>
              <a:cxn ang="0">
                <a:pos x="6" y="0"/>
              </a:cxn>
              <a:cxn ang="0">
                <a:pos x="11" y="5"/>
              </a:cxn>
              <a:cxn ang="0">
                <a:pos x="6" y="12"/>
              </a:cxn>
              <a:cxn ang="0">
                <a:pos x="0" y="5"/>
              </a:cxn>
            </a:cxnLst>
            <a:rect l="0" t="0" r="r" b="b"/>
            <a:pathLst>
              <a:path w="11" h="12">
                <a:moveTo>
                  <a:pt x="0" y="5"/>
                </a:moveTo>
                <a:lnTo>
                  <a:pt x="6" y="0"/>
                </a:lnTo>
                <a:lnTo>
                  <a:pt x="11" y="5"/>
                </a:lnTo>
                <a:lnTo>
                  <a:pt x="6"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96" name="Line 1320"/>
          <p:cNvSpPr>
            <a:spLocks noChangeShapeType="1"/>
          </p:cNvSpPr>
          <p:nvPr/>
        </p:nvSpPr>
        <p:spPr bwMode="auto">
          <a:xfrm>
            <a:off x="9542463" y="1770063"/>
            <a:ext cx="476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97" name="Freeform 1321"/>
          <p:cNvSpPr>
            <a:spLocks/>
          </p:cNvSpPr>
          <p:nvPr/>
        </p:nvSpPr>
        <p:spPr bwMode="auto">
          <a:xfrm>
            <a:off x="9542464" y="1763714"/>
            <a:ext cx="1587" cy="14287"/>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98" name="Line 1322"/>
          <p:cNvSpPr>
            <a:spLocks noChangeShapeType="1"/>
          </p:cNvSpPr>
          <p:nvPr/>
        </p:nvSpPr>
        <p:spPr bwMode="auto">
          <a:xfrm>
            <a:off x="9571039" y="1758950"/>
            <a:ext cx="158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99" name="Line 1323"/>
          <p:cNvSpPr>
            <a:spLocks noChangeShapeType="1"/>
          </p:cNvSpPr>
          <p:nvPr/>
        </p:nvSpPr>
        <p:spPr bwMode="auto">
          <a:xfrm>
            <a:off x="9572625" y="1758950"/>
            <a:ext cx="793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700" name="Freeform 1324"/>
          <p:cNvSpPr>
            <a:spLocks/>
          </p:cNvSpPr>
          <p:nvPr/>
        </p:nvSpPr>
        <p:spPr bwMode="auto">
          <a:xfrm>
            <a:off x="9572626" y="1752600"/>
            <a:ext cx="3175" cy="14288"/>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701" name="Line 1325"/>
          <p:cNvSpPr>
            <a:spLocks noChangeShapeType="1"/>
          </p:cNvSpPr>
          <p:nvPr/>
        </p:nvSpPr>
        <p:spPr bwMode="auto">
          <a:xfrm>
            <a:off x="9580564" y="1758950"/>
            <a:ext cx="3175"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702" name="Freeform 1326"/>
          <p:cNvSpPr>
            <a:spLocks/>
          </p:cNvSpPr>
          <p:nvPr/>
        </p:nvSpPr>
        <p:spPr bwMode="auto">
          <a:xfrm>
            <a:off x="9580564" y="1752600"/>
            <a:ext cx="1587" cy="14288"/>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703" name="Line 1327"/>
          <p:cNvSpPr>
            <a:spLocks noChangeShapeType="1"/>
          </p:cNvSpPr>
          <p:nvPr/>
        </p:nvSpPr>
        <p:spPr bwMode="auto">
          <a:xfrm flipV="1">
            <a:off x="9583739" y="1746250"/>
            <a:ext cx="1587" cy="1270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704" name="Freeform 1328"/>
          <p:cNvSpPr>
            <a:spLocks/>
          </p:cNvSpPr>
          <p:nvPr/>
        </p:nvSpPr>
        <p:spPr bwMode="auto">
          <a:xfrm>
            <a:off x="9577389" y="1752600"/>
            <a:ext cx="14287" cy="14288"/>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705" name="Line 1329"/>
          <p:cNvSpPr>
            <a:spLocks noChangeShapeType="1"/>
          </p:cNvSpPr>
          <p:nvPr/>
        </p:nvSpPr>
        <p:spPr bwMode="auto">
          <a:xfrm>
            <a:off x="9583739" y="1746250"/>
            <a:ext cx="793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706" name="Freeform 1330"/>
          <p:cNvSpPr>
            <a:spLocks/>
          </p:cNvSpPr>
          <p:nvPr/>
        </p:nvSpPr>
        <p:spPr bwMode="auto">
          <a:xfrm>
            <a:off x="9577389" y="1739900"/>
            <a:ext cx="14287" cy="14288"/>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707" name="Line 1331"/>
          <p:cNvSpPr>
            <a:spLocks noChangeShapeType="1"/>
          </p:cNvSpPr>
          <p:nvPr/>
        </p:nvSpPr>
        <p:spPr bwMode="auto">
          <a:xfrm flipV="1">
            <a:off x="9615488" y="1724026"/>
            <a:ext cx="0" cy="1111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708" name="Freeform 1332"/>
          <p:cNvSpPr>
            <a:spLocks/>
          </p:cNvSpPr>
          <p:nvPr/>
        </p:nvSpPr>
        <p:spPr bwMode="auto">
          <a:xfrm>
            <a:off x="9607551" y="1728789"/>
            <a:ext cx="15875" cy="14287"/>
          </a:xfrm>
          <a:custGeom>
            <a:avLst/>
            <a:gdLst/>
            <a:ahLst/>
            <a:cxnLst>
              <a:cxn ang="0">
                <a:pos x="5" y="0"/>
              </a:cxn>
              <a:cxn ang="0">
                <a:pos x="0" y="5"/>
              </a:cxn>
              <a:cxn ang="0">
                <a:pos x="5" y="12"/>
              </a:cxn>
              <a:cxn ang="0">
                <a:pos x="11" y="5"/>
              </a:cxn>
              <a:cxn ang="0">
                <a:pos x="5" y="0"/>
              </a:cxn>
            </a:cxnLst>
            <a:rect l="0" t="0" r="r" b="b"/>
            <a:pathLst>
              <a:path w="11" h="12">
                <a:moveTo>
                  <a:pt x="5" y="0"/>
                </a:moveTo>
                <a:lnTo>
                  <a:pt x="0" y="5"/>
                </a:lnTo>
                <a:lnTo>
                  <a:pt x="5" y="12"/>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709" name="Line 1333"/>
          <p:cNvSpPr>
            <a:spLocks noChangeShapeType="1"/>
          </p:cNvSpPr>
          <p:nvPr/>
        </p:nvSpPr>
        <p:spPr bwMode="auto">
          <a:xfrm>
            <a:off x="9615489" y="1724025"/>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710" name="Freeform 1334"/>
          <p:cNvSpPr>
            <a:spLocks/>
          </p:cNvSpPr>
          <p:nvPr/>
        </p:nvSpPr>
        <p:spPr bwMode="auto">
          <a:xfrm>
            <a:off x="9607551" y="1717675"/>
            <a:ext cx="15875" cy="14288"/>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711" name="Line 1335"/>
          <p:cNvSpPr>
            <a:spLocks noChangeShapeType="1"/>
          </p:cNvSpPr>
          <p:nvPr/>
        </p:nvSpPr>
        <p:spPr bwMode="auto">
          <a:xfrm flipV="1">
            <a:off x="9618664" y="1712913"/>
            <a:ext cx="1587" cy="11112"/>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12" name="Freeform 1336"/>
          <p:cNvSpPr>
            <a:spLocks/>
          </p:cNvSpPr>
          <p:nvPr/>
        </p:nvSpPr>
        <p:spPr bwMode="auto">
          <a:xfrm>
            <a:off x="9612314" y="1717675"/>
            <a:ext cx="14287"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713" name="Line 1337"/>
          <p:cNvSpPr>
            <a:spLocks noChangeShapeType="1"/>
          </p:cNvSpPr>
          <p:nvPr/>
        </p:nvSpPr>
        <p:spPr bwMode="auto">
          <a:xfrm>
            <a:off x="9618663" y="1712914"/>
            <a:ext cx="4762" cy="1587"/>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14" name="Freeform 1338"/>
          <p:cNvSpPr>
            <a:spLocks/>
          </p:cNvSpPr>
          <p:nvPr/>
        </p:nvSpPr>
        <p:spPr bwMode="auto">
          <a:xfrm>
            <a:off x="9612314" y="1706564"/>
            <a:ext cx="14287"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15" name="Line 1339"/>
          <p:cNvSpPr>
            <a:spLocks noChangeShapeType="1"/>
          </p:cNvSpPr>
          <p:nvPr/>
        </p:nvSpPr>
        <p:spPr bwMode="auto">
          <a:xfrm>
            <a:off x="9623426" y="1712914"/>
            <a:ext cx="3175" cy="1587"/>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16" name="Freeform 1340"/>
          <p:cNvSpPr>
            <a:spLocks/>
          </p:cNvSpPr>
          <p:nvPr/>
        </p:nvSpPr>
        <p:spPr bwMode="auto">
          <a:xfrm>
            <a:off x="9623425" y="1706564"/>
            <a:ext cx="1588"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17" name="Line 1341"/>
          <p:cNvSpPr>
            <a:spLocks noChangeShapeType="1"/>
          </p:cNvSpPr>
          <p:nvPr/>
        </p:nvSpPr>
        <p:spPr bwMode="auto">
          <a:xfrm>
            <a:off x="9634538" y="1689100"/>
            <a:ext cx="4762"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18" name="Line 1342"/>
          <p:cNvSpPr>
            <a:spLocks noChangeShapeType="1"/>
          </p:cNvSpPr>
          <p:nvPr/>
        </p:nvSpPr>
        <p:spPr bwMode="auto">
          <a:xfrm>
            <a:off x="9639300" y="1689100"/>
            <a:ext cx="1588"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19" name="Freeform 1343"/>
          <p:cNvSpPr>
            <a:spLocks/>
          </p:cNvSpPr>
          <p:nvPr/>
        </p:nvSpPr>
        <p:spPr bwMode="auto">
          <a:xfrm>
            <a:off x="9639300" y="1682750"/>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20" name="Line 1344"/>
          <p:cNvSpPr>
            <a:spLocks noChangeShapeType="1"/>
          </p:cNvSpPr>
          <p:nvPr/>
        </p:nvSpPr>
        <p:spPr bwMode="auto">
          <a:xfrm>
            <a:off x="9640888" y="1689100"/>
            <a:ext cx="6350"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21" name="Freeform 1345"/>
          <p:cNvSpPr>
            <a:spLocks/>
          </p:cNvSpPr>
          <p:nvPr/>
        </p:nvSpPr>
        <p:spPr bwMode="auto">
          <a:xfrm>
            <a:off x="9640889" y="1682750"/>
            <a:ext cx="1587"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22" name="Line 1346"/>
          <p:cNvSpPr>
            <a:spLocks noChangeShapeType="1"/>
          </p:cNvSpPr>
          <p:nvPr/>
        </p:nvSpPr>
        <p:spPr bwMode="auto">
          <a:xfrm>
            <a:off x="9647239" y="1689100"/>
            <a:ext cx="3175"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23" name="Freeform 1347"/>
          <p:cNvSpPr>
            <a:spLocks/>
          </p:cNvSpPr>
          <p:nvPr/>
        </p:nvSpPr>
        <p:spPr bwMode="auto">
          <a:xfrm>
            <a:off x="9647239" y="1682750"/>
            <a:ext cx="1587"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24" name="Line 1348"/>
          <p:cNvSpPr>
            <a:spLocks noChangeShapeType="1"/>
          </p:cNvSpPr>
          <p:nvPr/>
        </p:nvSpPr>
        <p:spPr bwMode="auto">
          <a:xfrm>
            <a:off x="9650414" y="1689100"/>
            <a:ext cx="3175"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25" name="Freeform 1349"/>
          <p:cNvSpPr>
            <a:spLocks/>
          </p:cNvSpPr>
          <p:nvPr/>
        </p:nvSpPr>
        <p:spPr bwMode="auto">
          <a:xfrm>
            <a:off x="9650414" y="1682750"/>
            <a:ext cx="1587"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26" name="Line 1350"/>
          <p:cNvSpPr>
            <a:spLocks noChangeShapeType="1"/>
          </p:cNvSpPr>
          <p:nvPr/>
        </p:nvSpPr>
        <p:spPr bwMode="auto">
          <a:xfrm>
            <a:off x="9653588" y="1689100"/>
            <a:ext cx="11112"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27" name="Freeform 1351"/>
          <p:cNvSpPr>
            <a:spLocks/>
          </p:cNvSpPr>
          <p:nvPr/>
        </p:nvSpPr>
        <p:spPr bwMode="auto">
          <a:xfrm>
            <a:off x="9653589" y="1682750"/>
            <a:ext cx="1587"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28" name="Line 1352"/>
          <p:cNvSpPr>
            <a:spLocks noChangeShapeType="1"/>
          </p:cNvSpPr>
          <p:nvPr/>
        </p:nvSpPr>
        <p:spPr bwMode="auto">
          <a:xfrm>
            <a:off x="9664701" y="1689100"/>
            <a:ext cx="3175" cy="1588"/>
          </a:xfrm>
          <a:prstGeom prst="line">
            <a:avLst/>
          </a:prstGeom>
          <a:noFill/>
          <a:ln w="17526">
            <a:solidFill>
              <a:schemeClr val="bg1"/>
            </a:solidFill>
            <a:round/>
            <a:headEnd/>
            <a:tailEnd/>
          </a:ln>
        </p:spPr>
        <p:txBody>
          <a:bodyPr/>
          <a:lstStyle/>
          <a:p>
            <a:pPr>
              <a:defRPr/>
            </a:pPr>
            <a:endParaRPr lang="en-US">
              <a:latin typeface="Arial" charset="0"/>
            </a:endParaRPr>
          </a:p>
        </p:txBody>
      </p:sp>
      <p:sp>
        <p:nvSpPr>
          <p:cNvPr id="614729" name="Freeform 1353"/>
          <p:cNvSpPr>
            <a:spLocks/>
          </p:cNvSpPr>
          <p:nvPr/>
        </p:nvSpPr>
        <p:spPr bwMode="auto">
          <a:xfrm>
            <a:off x="9664700" y="1682750"/>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30" name="Line 1354"/>
          <p:cNvSpPr>
            <a:spLocks noChangeShapeType="1"/>
          </p:cNvSpPr>
          <p:nvPr/>
        </p:nvSpPr>
        <p:spPr bwMode="auto">
          <a:xfrm>
            <a:off x="9667876" y="1689100"/>
            <a:ext cx="3175"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31" name="Freeform 1355"/>
          <p:cNvSpPr>
            <a:spLocks/>
          </p:cNvSpPr>
          <p:nvPr/>
        </p:nvSpPr>
        <p:spPr bwMode="auto">
          <a:xfrm>
            <a:off x="9667875" y="1682750"/>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32" name="Line 1356"/>
          <p:cNvSpPr>
            <a:spLocks noChangeShapeType="1"/>
          </p:cNvSpPr>
          <p:nvPr/>
        </p:nvSpPr>
        <p:spPr bwMode="auto">
          <a:xfrm>
            <a:off x="9707563" y="1689100"/>
            <a:ext cx="4762"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33" name="Line 1357"/>
          <p:cNvSpPr>
            <a:spLocks noChangeShapeType="1"/>
          </p:cNvSpPr>
          <p:nvPr/>
        </p:nvSpPr>
        <p:spPr bwMode="auto">
          <a:xfrm>
            <a:off x="9712326" y="1689100"/>
            <a:ext cx="3175"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34" name="Freeform 1358"/>
          <p:cNvSpPr>
            <a:spLocks/>
          </p:cNvSpPr>
          <p:nvPr/>
        </p:nvSpPr>
        <p:spPr bwMode="auto">
          <a:xfrm>
            <a:off x="9712325" y="1682750"/>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35" name="Line 1359"/>
          <p:cNvSpPr>
            <a:spLocks noChangeShapeType="1"/>
          </p:cNvSpPr>
          <p:nvPr/>
        </p:nvSpPr>
        <p:spPr bwMode="auto">
          <a:xfrm>
            <a:off x="9715501" y="1689100"/>
            <a:ext cx="3175"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36" name="Freeform 1360"/>
          <p:cNvSpPr>
            <a:spLocks/>
          </p:cNvSpPr>
          <p:nvPr/>
        </p:nvSpPr>
        <p:spPr bwMode="auto">
          <a:xfrm>
            <a:off x="9715500" y="1682750"/>
            <a:ext cx="0"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37" name="Line 1361"/>
          <p:cNvSpPr>
            <a:spLocks noChangeShapeType="1"/>
          </p:cNvSpPr>
          <p:nvPr/>
        </p:nvSpPr>
        <p:spPr bwMode="auto">
          <a:xfrm>
            <a:off x="9718676" y="1689100"/>
            <a:ext cx="3175"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38" name="Freeform 1362"/>
          <p:cNvSpPr>
            <a:spLocks/>
          </p:cNvSpPr>
          <p:nvPr/>
        </p:nvSpPr>
        <p:spPr bwMode="auto">
          <a:xfrm>
            <a:off x="9718675" y="1682750"/>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39" name="Line 1363"/>
          <p:cNvSpPr>
            <a:spLocks noChangeShapeType="1"/>
          </p:cNvSpPr>
          <p:nvPr/>
        </p:nvSpPr>
        <p:spPr bwMode="auto">
          <a:xfrm>
            <a:off x="9721851" y="1689100"/>
            <a:ext cx="3175"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40" name="Freeform 1364"/>
          <p:cNvSpPr>
            <a:spLocks/>
          </p:cNvSpPr>
          <p:nvPr/>
        </p:nvSpPr>
        <p:spPr bwMode="auto">
          <a:xfrm>
            <a:off x="9721850" y="1682750"/>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48" name="Line 1372"/>
          <p:cNvSpPr>
            <a:spLocks noChangeShapeType="1"/>
          </p:cNvSpPr>
          <p:nvPr/>
        </p:nvSpPr>
        <p:spPr bwMode="auto">
          <a:xfrm>
            <a:off x="7318376" y="3405189"/>
            <a:ext cx="447675" cy="1587"/>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1" name="Line 1365"/>
          <p:cNvSpPr>
            <a:spLocks noChangeShapeType="1"/>
          </p:cNvSpPr>
          <p:nvPr/>
        </p:nvSpPr>
        <p:spPr bwMode="auto">
          <a:xfrm>
            <a:off x="4537075" y="2130425"/>
            <a:ext cx="38100"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2" name="Line 1366"/>
          <p:cNvSpPr>
            <a:spLocks noChangeShapeType="1"/>
          </p:cNvSpPr>
          <p:nvPr/>
        </p:nvSpPr>
        <p:spPr bwMode="auto">
          <a:xfrm>
            <a:off x="4608513" y="2130425"/>
            <a:ext cx="38100"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3" name="Line 1367"/>
          <p:cNvSpPr>
            <a:spLocks noChangeShapeType="1"/>
          </p:cNvSpPr>
          <p:nvPr/>
        </p:nvSpPr>
        <p:spPr bwMode="auto">
          <a:xfrm>
            <a:off x="4681538" y="2130425"/>
            <a:ext cx="36512"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4" name="Line 1368"/>
          <p:cNvSpPr>
            <a:spLocks noChangeShapeType="1"/>
          </p:cNvSpPr>
          <p:nvPr/>
        </p:nvSpPr>
        <p:spPr bwMode="auto">
          <a:xfrm>
            <a:off x="4756151" y="2130425"/>
            <a:ext cx="34925"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5" name="Line 1369"/>
          <p:cNvSpPr>
            <a:spLocks noChangeShapeType="1"/>
          </p:cNvSpPr>
          <p:nvPr/>
        </p:nvSpPr>
        <p:spPr bwMode="auto">
          <a:xfrm>
            <a:off x="4827588" y="2130425"/>
            <a:ext cx="36512"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6" name="Line 1370"/>
          <p:cNvSpPr>
            <a:spLocks noChangeShapeType="1"/>
          </p:cNvSpPr>
          <p:nvPr/>
        </p:nvSpPr>
        <p:spPr bwMode="auto">
          <a:xfrm>
            <a:off x="4899026" y="2130425"/>
            <a:ext cx="36513"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7" name="Line 1371"/>
          <p:cNvSpPr>
            <a:spLocks noChangeShapeType="1"/>
          </p:cNvSpPr>
          <p:nvPr/>
        </p:nvSpPr>
        <p:spPr bwMode="auto">
          <a:xfrm>
            <a:off x="4975226" y="2130425"/>
            <a:ext cx="11113"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9" name="Rectangle 1373"/>
          <p:cNvSpPr>
            <a:spLocks noChangeArrowheads="1"/>
          </p:cNvSpPr>
          <p:nvPr/>
        </p:nvSpPr>
        <p:spPr bwMode="auto">
          <a:xfrm>
            <a:off x="5108575" y="1931988"/>
            <a:ext cx="2998834" cy="369332"/>
          </a:xfrm>
          <a:prstGeom prst="rect">
            <a:avLst/>
          </a:prstGeom>
          <a:noFill/>
          <a:ln w="9525">
            <a:noFill/>
            <a:miter lim="800000"/>
            <a:headEnd/>
            <a:tailEnd/>
          </a:ln>
        </p:spPr>
        <p:txBody>
          <a:bodyPr wrap="none" lIns="0" tIns="0" rIns="0" bIns="0">
            <a:spAutoFit/>
          </a:bodyPr>
          <a:lstStyle/>
          <a:p>
            <a:pPr>
              <a:defRPr/>
            </a:pPr>
            <a:r>
              <a:rPr lang="en-GB" sz="2400">
                <a:solidFill>
                  <a:schemeClr val="bg1"/>
                </a:solidFill>
                <a:effectLst>
                  <a:outerShdw blurRad="38100" dist="38100" dir="2700000" algn="tl">
                    <a:srgbClr val="000000"/>
                  </a:outerShdw>
                </a:effectLst>
                <a:latin typeface="Arial" charset="0"/>
              </a:rPr>
              <a:t>Metoprolol ( n = 1511)</a:t>
            </a:r>
          </a:p>
        </p:txBody>
      </p:sp>
      <p:sp>
        <p:nvSpPr>
          <p:cNvPr id="614750" name="Rectangle 1374"/>
          <p:cNvSpPr>
            <a:spLocks noChangeArrowheads="1"/>
          </p:cNvSpPr>
          <p:nvPr/>
        </p:nvSpPr>
        <p:spPr bwMode="auto">
          <a:xfrm>
            <a:off x="7870826" y="3230563"/>
            <a:ext cx="2869375" cy="369332"/>
          </a:xfrm>
          <a:prstGeom prst="rect">
            <a:avLst/>
          </a:prstGeom>
          <a:noFill/>
          <a:ln w="9525">
            <a:noFill/>
            <a:miter lim="800000"/>
            <a:headEnd/>
            <a:tailEnd/>
          </a:ln>
        </p:spPr>
        <p:txBody>
          <a:bodyPr wrap="none" lIns="0" tIns="0" rIns="0" bIns="0">
            <a:spAutoFit/>
          </a:bodyPr>
          <a:lstStyle/>
          <a:p>
            <a:pPr>
              <a:defRPr/>
            </a:pPr>
            <a:r>
              <a:rPr lang="en-GB" sz="2400">
                <a:solidFill>
                  <a:schemeClr val="bg1"/>
                </a:solidFill>
                <a:effectLst>
                  <a:outerShdw blurRad="38100" dist="38100" dir="2700000" algn="tl">
                    <a:srgbClr val="000000"/>
                  </a:outerShdw>
                </a:effectLst>
                <a:latin typeface="Arial" charset="0"/>
              </a:rPr>
              <a:t>Carvedilol (n = 1518)</a:t>
            </a:r>
          </a:p>
        </p:txBody>
      </p:sp>
      <p:sp>
        <p:nvSpPr>
          <p:cNvPr id="614751" name="Text Box 1375"/>
          <p:cNvSpPr txBox="1">
            <a:spLocks noChangeArrowheads="1"/>
          </p:cNvSpPr>
          <p:nvPr/>
        </p:nvSpPr>
        <p:spPr bwMode="auto">
          <a:xfrm>
            <a:off x="6132513" y="3779839"/>
            <a:ext cx="4333238" cy="830997"/>
          </a:xfrm>
          <a:prstGeom prst="rect">
            <a:avLst/>
          </a:prstGeom>
          <a:noFill/>
          <a:ln w="9525">
            <a:noFill/>
            <a:miter lim="800000"/>
            <a:headEnd/>
            <a:tailEnd/>
          </a:ln>
          <a:effectLst/>
        </p:spPr>
        <p:txBody>
          <a:bodyPr wrap="none">
            <a:spAutoFit/>
          </a:bodyPr>
          <a:lstStyle/>
          <a:p>
            <a:pPr>
              <a:defRPr/>
            </a:pPr>
            <a:r>
              <a:rPr lang="en-GB" sz="2400">
                <a:solidFill>
                  <a:schemeClr val="bg1"/>
                </a:solidFill>
                <a:effectLst>
                  <a:outerShdw blurRad="38100" dist="38100" dir="2700000" algn="tl">
                    <a:srgbClr val="000000"/>
                  </a:outerShdw>
                </a:effectLst>
                <a:latin typeface="Arial" charset="0"/>
                <a:cs typeface="Times New Roman" pitchFamily="18" charset="0"/>
              </a:rPr>
              <a:t>Hazard ratio 0.83, </a:t>
            </a:r>
          </a:p>
          <a:p>
            <a:pPr>
              <a:defRPr/>
            </a:pPr>
            <a:r>
              <a:rPr lang="en-GB" sz="2400">
                <a:solidFill>
                  <a:schemeClr val="bg1"/>
                </a:solidFill>
                <a:effectLst>
                  <a:outerShdw blurRad="38100" dist="38100" dir="2700000" algn="tl">
                    <a:srgbClr val="000000"/>
                  </a:outerShdw>
                </a:effectLst>
                <a:latin typeface="Arial" charset="0"/>
                <a:cs typeface="Times New Roman" pitchFamily="18" charset="0"/>
              </a:rPr>
              <a:t>95% CI 0.74-0.93, </a:t>
            </a:r>
            <a:r>
              <a:rPr lang="en-GB" sz="2400" i="1">
                <a:solidFill>
                  <a:schemeClr val="bg1"/>
                </a:solidFill>
                <a:effectLst>
                  <a:outerShdw blurRad="38100" dist="38100" dir="2700000" algn="tl">
                    <a:srgbClr val="000000"/>
                  </a:outerShdw>
                </a:effectLst>
                <a:latin typeface="Arial" charset="0"/>
                <a:cs typeface="Times New Roman" pitchFamily="18" charset="0"/>
              </a:rPr>
              <a:t>P</a:t>
            </a:r>
            <a:r>
              <a:rPr lang="en-GB" sz="2400">
                <a:solidFill>
                  <a:schemeClr val="bg1"/>
                </a:solidFill>
                <a:effectLst>
                  <a:outerShdw blurRad="38100" dist="38100" dir="2700000" algn="tl">
                    <a:srgbClr val="000000"/>
                  </a:outerShdw>
                </a:effectLst>
                <a:latin typeface="Arial" charset="0"/>
                <a:cs typeface="Times New Roman" pitchFamily="18" charset="0"/>
              </a:rPr>
              <a:t> = 0.0017</a:t>
            </a:r>
            <a:r>
              <a:rPr lang="en-GB" sz="2400">
                <a:solidFill>
                  <a:schemeClr val="bg1"/>
                </a:solidFill>
                <a:effectLst>
                  <a:outerShdw blurRad="38100" dist="38100" dir="2700000" algn="tl">
                    <a:srgbClr val="000000"/>
                  </a:outerShdw>
                </a:effectLst>
                <a:latin typeface="Arial" charset="0"/>
              </a:rPr>
              <a:t> </a:t>
            </a:r>
          </a:p>
        </p:txBody>
      </p:sp>
      <p:sp>
        <p:nvSpPr>
          <p:cNvPr id="614753" name="Text Box 1377"/>
          <p:cNvSpPr txBox="1">
            <a:spLocks noChangeArrowheads="1"/>
          </p:cNvSpPr>
          <p:nvPr/>
        </p:nvSpPr>
        <p:spPr bwMode="auto">
          <a:xfrm>
            <a:off x="1427163" y="5633309"/>
            <a:ext cx="1468438" cy="519112"/>
          </a:xfrm>
          <a:prstGeom prst="rect">
            <a:avLst/>
          </a:prstGeom>
          <a:noFill/>
          <a:ln w="9525">
            <a:noFill/>
            <a:miter lim="800000"/>
            <a:headEnd/>
            <a:tailEnd/>
          </a:ln>
          <a:effectLst/>
        </p:spPr>
        <p:txBody>
          <a:bodyPr wrap="none">
            <a:spAutoFit/>
          </a:bodyPr>
          <a:lstStyle/>
          <a:p>
            <a:pPr>
              <a:defRPr/>
            </a:pPr>
            <a:r>
              <a:rPr lang="en-US" sz="2800" b="1" dirty="0">
                <a:solidFill>
                  <a:srgbClr val="FFFF00"/>
                </a:solidFill>
                <a:effectLst>
                  <a:outerShdw blurRad="38100" dist="38100" dir="2700000" algn="tl">
                    <a:srgbClr val="000000"/>
                  </a:outerShdw>
                </a:effectLst>
                <a:latin typeface="Arial" charset="0"/>
              </a:rPr>
              <a:t>COMET</a:t>
            </a:r>
          </a:p>
        </p:txBody>
      </p:sp>
      <p:sp>
        <p:nvSpPr>
          <p:cNvPr id="614754" name="Text Box 1378"/>
          <p:cNvSpPr txBox="1">
            <a:spLocks noChangeArrowheads="1"/>
          </p:cNvSpPr>
          <p:nvPr/>
        </p:nvSpPr>
        <p:spPr bwMode="auto">
          <a:xfrm>
            <a:off x="4113213" y="6364289"/>
            <a:ext cx="3963306" cy="340735"/>
          </a:xfrm>
          <a:prstGeom prst="rect">
            <a:avLst/>
          </a:prstGeom>
          <a:noFill/>
          <a:ln w="28575">
            <a:noFill/>
            <a:miter lim="800000"/>
            <a:headEnd/>
            <a:tailEnd/>
          </a:ln>
          <a:effectLst/>
        </p:spPr>
        <p:txBody>
          <a:bodyPr wrap="none" lIns="90000" tIns="46800" rIns="90000" bIns="46800">
            <a:spAutoFit/>
          </a:bodyPr>
          <a:lstStyle/>
          <a:p>
            <a:pPr>
              <a:defRPr/>
            </a:pPr>
            <a:r>
              <a:rPr lang="en-US" sz="1600" dirty="0">
                <a:solidFill>
                  <a:srgbClr val="000000"/>
                </a:solidFill>
                <a:latin typeface="Times New Roman" pitchFamily="18" charset="0"/>
              </a:rPr>
              <a:t>Poole-Wilson PA et al. Lancet 2003;362:7-13.</a:t>
            </a:r>
          </a:p>
        </p:txBody>
      </p:sp>
    </p:spTree>
    <p:extLst>
      <p:ext uri="{BB962C8B-B14F-4D97-AF65-F5344CB8AC3E}">
        <p14:creationId xmlns:p14="http://schemas.microsoft.com/office/powerpoint/2010/main" val="1162389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0661" y="1499607"/>
            <a:ext cx="10227836" cy="5106770"/>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1880" name="AutoShape 8"/>
          <p:cNvSpPr>
            <a:spLocks noChangeAspect="1" noChangeArrowheads="1" noTextEdit="1"/>
          </p:cNvSpPr>
          <p:nvPr/>
        </p:nvSpPr>
        <p:spPr bwMode="auto">
          <a:xfrm>
            <a:off x="1714500" y="1676400"/>
            <a:ext cx="8743950" cy="4457700"/>
          </a:xfrm>
          <a:prstGeom prst="rect">
            <a:avLst/>
          </a:prstGeom>
          <a:noFill/>
          <a:ln w="9525">
            <a:noFill/>
            <a:miter lim="800000"/>
            <a:headEnd/>
            <a:tailEnd/>
          </a:ln>
        </p:spPr>
        <p:txBody>
          <a:bodyPr/>
          <a:lstStyle/>
          <a:p>
            <a:pPr>
              <a:defRPr/>
            </a:pPr>
            <a:endParaRPr lang="en-US">
              <a:latin typeface="Arial" charset="0"/>
            </a:endParaRPr>
          </a:p>
        </p:txBody>
      </p:sp>
      <p:sp>
        <p:nvSpPr>
          <p:cNvPr id="591882" name="Rectangle 10"/>
          <p:cNvSpPr>
            <a:spLocks noChangeArrowheads="1"/>
          </p:cNvSpPr>
          <p:nvPr/>
        </p:nvSpPr>
        <p:spPr bwMode="auto">
          <a:xfrm>
            <a:off x="2600325" y="5486400"/>
            <a:ext cx="5276850" cy="1588"/>
          </a:xfrm>
          <a:prstGeom prst="rect">
            <a:avLst/>
          </a:prstGeom>
          <a:solidFill>
            <a:srgbClr val="808080"/>
          </a:solidFill>
          <a:ln w="9525">
            <a:noFill/>
            <a:miter lim="800000"/>
            <a:headEnd/>
            <a:tailEnd/>
          </a:ln>
        </p:spPr>
        <p:txBody>
          <a:bodyPr/>
          <a:lstStyle/>
          <a:p>
            <a:pPr>
              <a:defRPr/>
            </a:pPr>
            <a:endParaRPr lang="en-US">
              <a:latin typeface="Arial" charset="0"/>
            </a:endParaRPr>
          </a:p>
        </p:txBody>
      </p:sp>
      <p:sp>
        <p:nvSpPr>
          <p:cNvPr id="591883" name="Rectangle 11"/>
          <p:cNvSpPr>
            <a:spLocks noChangeArrowheads="1"/>
          </p:cNvSpPr>
          <p:nvPr/>
        </p:nvSpPr>
        <p:spPr bwMode="auto">
          <a:xfrm>
            <a:off x="2600325" y="2000250"/>
            <a:ext cx="1588" cy="3486150"/>
          </a:xfrm>
          <a:prstGeom prst="rect">
            <a:avLst/>
          </a:prstGeom>
          <a:noFill/>
          <a:ln w="9525">
            <a:noFill/>
            <a:miter lim="800000"/>
            <a:headEnd/>
            <a:tailEnd/>
          </a:ln>
        </p:spPr>
        <p:txBody>
          <a:bodyPr/>
          <a:lstStyle/>
          <a:p>
            <a:pPr>
              <a:defRPr/>
            </a:pPr>
            <a:endParaRPr lang="en-US">
              <a:latin typeface="Arial" charset="0"/>
            </a:endParaRPr>
          </a:p>
        </p:txBody>
      </p:sp>
      <p:sp>
        <p:nvSpPr>
          <p:cNvPr id="591884" name="Rectangle 12"/>
          <p:cNvSpPr>
            <a:spLocks noChangeArrowheads="1"/>
          </p:cNvSpPr>
          <p:nvPr/>
        </p:nvSpPr>
        <p:spPr bwMode="auto">
          <a:xfrm>
            <a:off x="2600325" y="2000250"/>
            <a:ext cx="5276850" cy="3486150"/>
          </a:xfrm>
          <a:prstGeom prst="rect">
            <a:avLst/>
          </a:prstGeom>
          <a:noFill/>
          <a:ln w="9525">
            <a:noFill/>
            <a:miter lim="800000"/>
            <a:headEnd/>
            <a:tailEnd/>
          </a:ln>
        </p:spPr>
        <p:txBody>
          <a:bodyPr/>
          <a:lstStyle/>
          <a:p>
            <a:pPr>
              <a:defRPr/>
            </a:pPr>
            <a:endParaRPr lang="en-US">
              <a:latin typeface="Arial" charset="0"/>
            </a:endParaRPr>
          </a:p>
        </p:txBody>
      </p:sp>
      <p:sp>
        <p:nvSpPr>
          <p:cNvPr id="591885" name="Freeform 13"/>
          <p:cNvSpPr>
            <a:spLocks/>
          </p:cNvSpPr>
          <p:nvPr/>
        </p:nvSpPr>
        <p:spPr bwMode="auto">
          <a:xfrm>
            <a:off x="2600325" y="5486400"/>
            <a:ext cx="5276850" cy="1588"/>
          </a:xfrm>
          <a:custGeom>
            <a:avLst/>
            <a:gdLst/>
            <a:ahLst/>
            <a:cxnLst>
              <a:cxn ang="0">
                <a:pos x="0" y="0"/>
              </a:cxn>
              <a:cxn ang="0">
                <a:pos x="0" y="0"/>
              </a:cxn>
              <a:cxn ang="0">
                <a:pos x="554" y="0"/>
              </a:cxn>
            </a:cxnLst>
            <a:rect l="0" t="0" r="r" b="b"/>
            <a:pathLst>
              <a:path w="554">
                <a:moveTo>
                  <a:pt x="0" y="0"/>
                </a:moveTo>
                <a:lnTo>
                  <a:pt x="0" y="0"/>
                </a:lnTo>
                <a:lnTo>
                  <a:pt x="554" y="0"/>
                </a:lnTo>
              </a:path>
            </a:pathLst>
          </a:custGeom>
          <a:noFill/>
          <a:ln w="9525">
            <a:solidFill>
              <a:srgbClr val="FFFFFF"/>
            </a:solidFill>
            <a:prstDash val="solid"/>
            <a:round/>
            <a:headEnd/>
            <a:tailEnd/>
          </a:ln>
        </p:spPr>
        <p:txBody>
          <a:bodyPr/>
          <a:lstStyle/>
          <a:p>
            <a:pPr>
              <a:defRPr/>
            </a:pPr>
            <a:endParaRPr lang="en-US">
              <a:latin typeface="Arial" charset="0"/>
            </a:endParaRPr>
          </a:p>
        </p:txBody>
      </p:sp>
      <p:sp>
        <p:nvSpPr>
          <p:cNvPr id="591886" name="Freeform 14"/>
          <p:cNvSpPr>
            <a:spLocks/>
          </p:cNvSpPr>
          <p:nvPr/>
        </p:nvSpPr>
        <p:spPr bwMode="auto">
          <a:xfrm>
            <a:off x="2600325" y="3743325"/>
            <a:ext cx="5276850" cy="1588"/>
          </a:xfrm>
          <a:custGeom>
            <a:avLst/>
            <a:gdLst/>
            <a:ahLst/>
            <a:cxnLst>
              <a:cxn ang="0">
                <a:pos x="0" y="0"/>
              </a:cxn>
              <a:cxn ang="0">
                <a:pos x="0" y="0"/>
              </a:cxn>
              <a:cxn ang="0">
                <a:pos x="554" y="0"/>
              </a:cxn>
            </a:cxnLst>
            <a:rect l="0" t="0" r="r" b="b"/>
            <a:pathLst>
              <a:path w="554">
                <a:moveTo>
                  <a:pt x="0" y="0"/>
                </a:moveTo>
                <a:lnTo>
                  <a:pt x="0" y="0"/>
                </a:lnTo>
                <a:lnTo>
                  <a:pt x="554" y="0"/>
                </a:lnTo>
              </a:path>
            </a:pathLst>
          </a:custGeom>
          <a:noFill/>
          <a:ln w="9525">
            <a:solidFill>
              <a:srgbClr val="FFFFFF"/>
            </a:solidFill>
            <a:prstDash val="solid"/>
            <a:round/>
            <a:headEnd/>
            <a:tailEnd/>
          </a:ln>
        </p:spPr>
        <p:txBody>
          <a:bodyPr/>
          <a:lstStyle/>
          <a:p>
            <a:pPr>
              <a:defRPr/>
            </a:pPr>
            <a:endParaRPr lang="en-US">
              <a:latin typeface="Arial" charset="0"/>
            </a:endParaRPr>
          </a:p>
        </p:txBody>
      </p:sp>
      <p:sp>
        <p:nvSpPr>
          <p:cNvPr id="591887" name="Freeform 15"/>
          <p:cNvSpPr>
            <a:spLocks/>
          </p:cNvSpPr>
          <p:nvPr/>
        </p:nvSpPr>
        <p:spPr bwMode="auto">
          <a:xfrm>
            <a:off x="2600325" y="2000250"/>
            <a:ext cx="5276850" cy="1588"/>
          </a:xfrm>
          <a:custGeom>
            <a:avLst/>
            <a:gdLst/>
            <a:ahLst/>
            <a:cxnLst>
              <a:cxn ang="0">
                <a:pos x="0" y="0"/>
              </a:cxn>
              <a:cxn ang="0">
                <a:pos x="0" y="0"/>
              </a:cxn>
              <a:cxn ang="0">
                <a:pos x="554" y="0"/>
              </a:cxn>
            </a:cxnLst>
            <a:rect l="0" t="0" r="r" b="b"/>
            <a:pathLst>
              <a:path w="554">
                <a:moveTo>
                  <a:pt x="0" y="0"/>
                </a:moveTo>
                <a:lnTo>
                  <a:pt x="0" y="0"/>
                </a:lnTo>
                <a:lnTo>
                  <a:pt x="554" y="0"/>
                </a:lnTo>
              </a:path>
            </a:pathLst>
          </a:custGeom>
          <a:noFill/>
          <a:ln w="9525">
            <a:solidFill>
              <a:srgbClr val="FFFFFF"/>
            </a:solidFill>
            <a:prstDash val="solid"/>
            <a:round/>
            <a:headEnd/>
            <a:tailEnd/>
          </a:ln>
        </p:spPr>
        <p:txBody>
          <a:bodyPr/>
          <a:lstStyle/>
          <a:p>
            <a:pPr>
              <a:defRPr/>
            </a:pPr>
            <a:endParaRPr lang="en-US">
              <a:latin typeface="Arial" charset="0"/>
            </a:endParaRPr>
          </a:p>
        </p:txBody>
      </p:sp>
      <p:sp>
        <p:nvSpPr>
          <p:cNvPr id="591888" name="Rectangle 16"/>
          <p:cNvSpPr>
            <a:spLocks noChangeArrowheads="1"/>
          </p:cNvSpPr>
          <p:nvPr/>
        </p:nvSpPr>
        <p:spPr bwMode="auto">
          <a:xfrm>
            <a:off x="2600325" y="5486400"/>
            <a:ext cx="5276850" cy="1588"/>
          </a:xfrm>
          <a:prstGeom prst="rect">
            <a:avLst/>
          </a:prstGeom>
          <a:noFill/>
          <a:ln w="9525">
            <a:solidFill>
              <a:srgbClr val="FFFFFF"/>
            </a:solidFill>
            <a:miter lim="800000"/>
            <a:headEnd/>
            <a:tailEnd/>
          </a:ln>
        </p:spPr>
        <p:txBody>
          <a:bodyPr/>
          <a:lstStyle/>
          <a:p>
            <a:pPr>
              <a:defRPr/>
            </a:pPr>
            <a:endParaRPr lang="en-US">
              <a:latin typeface="Arial" charset="0"/>
            </a:endParaRPr>
          </a:p>
        </p:txBody>
      </p:sp>
      <p:sp>
        <p:nvSpPr>
          <p:cNvPr id="591889" name="Rectangle 17"/>
          <p:cNvSpPr>
            <a:spLocks noChangeArrowheads="1"/>
          </p:cNvSpPr>
          <p:nvPr/>
        </p:nvSpPr>
        <p:spPr bwMode="auto">
          <a:xfrm>
            <a:off x="2600325" y="2000250"/>
            <a:ext cx="1588" cy="3486150"/>
          </a:xfrm>
          <a:prstGeom prst="rect">
            <a:avLst/>
          </a:prstGeom>
          <a:noFill/>
          <a:ln w="9525">
            <a:solidFill>
              <a:srgbClr val="FFFFFF"/>
            </a:solidFill>
            <a:miter lim="800000"/>
            <a:headEnd/>
            <a:tailEnd/>
          </a:ln>
        </p:spPr>
        <p:txBody>
          <a:bodyPr/>
          <a:lstStyle/>
          <a:p>
            <a:pPr>
              <a:defRPr/>
            </a:pPr>
            <a:endParaRPr lang="en-US">
              <a:latin typeface="Arial" charset="0"/>
            </a:endParaRPr>
          </a:p>
        </p:txBody>
      </p:sp>
      <p:sp>
        <p:nvSpPr>
          <p:cNvPr id="591890" name="Rectangle 18"/>
          <p:cNvSpPr>
            <a:spLocks noChangeArrowheads="1"/>
          </p:cNvSpPr>
          <p:nvPr/>
        </p:nvSpPr>
        <p:spPr bwMode="auto">
          <a:xfrm>
            <a:off x="2600325" y="2000250"/>
            <a:ext cx="5276850" cy="3486150"/>
          </a:xfrm>
          <a:prstGeom prst="rect">
            <a:avLst/>
          </a:prstGeom>
          <a:noFill/>
          <a:ln w="9525">
            <a:solidFill>
              <a:srgbClr val="FFFFFF"/>
            </a:solidFill>
            <a:miter lim="800000"/>
            <a:headEnd/>
            <a:tailEnd/>
          </a:ln>
        </p:spPr>
        <p:txBody>
          <a:bodyPr/>
          <a:lstStyle/>
          <a:p>
            <a:pPr>
              <a:defRPr/>
            </a:pPr>
            <a:endParaRPr lang="en-US">
              <a:latin typeface="Arial" charset="0"/>
            </a:endParaRPr>
          </a:p>
        </p:txBody>
      </p:sp>
      <p:sp>
        <p:nvSpPr>
          <p:cNvPr id="591891" name="Rectangle 19"/>
          <p:cNvSpPr>
            <a:spLocks noChangeArrowheads="1"/>
          </p:cNvSpPr>
          <p:nvPr/>
        </p:nvSpPr>
        <p:spPr bwMode="auto">
          <a:xfrm>
            <a:off x="3914775" y="2714626"/>
            <a:ext cx="1588" cy="2771775"/>
          </a:xfrm>
          <a:prstGeom prst="rect">
            <a:avLst/>
          </a:prstGeom>
          <a:solidFill>
            <a:srgbClr val="800000"/>
          </a:solidFill>
          <a:ln w="9525">
            <a:solidFill>
              <a:srgbClr val="FFFFFF"/>
            </a:solidFill>
            <a:miter lim="800000"/>
            <a:headEnd/>
            <a:tailEnd/>
          </a:ln>
        </p:spPr>
        <p:txBody>
          <a:bodyPr/>
          <a:lstStyle/>
          <a:p>
            <a:pPr>
              <a:defRPr/>
            </a:pPr>
            <a:endParaRPr lang="en-US">
              <a:latin typeface="Arial" charset="0"/>
            </a:endParaRPr>
          </a:p>
        </p:txBody>
      </p:sp>
      <p:sp>
        <p:nvSpPr>
          <p:cNvPr id="591892" name="Rectangle 20"/>
          <p:cNvSpPr>
            <a:spLocks noChangeArrowheads="1"/>
          </p:cNvSpPr>
          <p:nvPr/>
        </p:nvSpPr>
        <p:spPr bwMode="auto">
          <a:xfrm>
            <a:off x="3162301" y="2714626"/>
            <a:ext cx="752475" cy="2771775"/>
          </a:xfrm>
          <a:prstGeom prst="rect">
            <a:avLst/>
          </a:prstGeom>
          <a:solidFill>
            <a:schemeClr val="accent2">
              <a:lumMod val="60000"/>
              <a:lumOff val="40000"/>
            </a:schemeClr>
          </a:solidFill>
          <a:ln w="9525">
            <a:solidFill>
              <a:srgbClr val="FFFFFF"/>
            </a:solidFill>
            <a:miter lim="800000"/>
            <a:headEnd/>
            <a:tailEnd/>
          </a:ln>
        </p:spPr>
        <p:txBody>
          <a:bodyPr/>
          <a:lstStyle/>
          <a:p>
            <a:pPr>
              <a:defRPr/>
            </a:pPr>
            <a:endParaRPr lang="en-US">
              <a:latin typeface="Arial" charset="0"/>
            </a:endParaRPr>
          </a:p>
        </p:txBody>
      </p:sp>
      <p:sp>
        <p:nvSpPr>
          <p:cNvPr id="591893" name="Rectangle 21"/>
          <p:cNvSpPr>
            <a:spLocks noChangeArrowheads="1"/>
          </p:cNvSpPr>
          <p:nvPr/>
        </p:nvSpPr>
        <p:spPr bwMode="auto">
          <a:xfrm>
            <a:off x="4676775" y="3324226"/>
            <a:ext cx="1588" cy="2162175"/>
          </a:xfrm>
          <a:prstGeom prst="rect">
            <a:avLst/>
          </a:prstGeom>
          <a:solidFill>
            <a:srgbClr val="808000"/>
          </a:solidFill>
          <a:ln w="9525">
            <a:solidFill>
              <a:srgbClr val="FFFFFF"/>
            </a:solidFill>
            <a:miter lim="800000"/>
            <a:headEnd/>
            <a:tailEnd/>
          </a:ln>
        </p:spPr>
        <p:txBody>
          <a:bodyPr/>
          <a:lstStyle/>
          <a:p>
            <a:pPr>
              <a:defRPr/>
            </a:pPr>
            <a:endParaRPr lang="en-US">
              <a:latin typeface="Arial" charset="0"/>
            </a:endParaRPr>
          </a:p>
        </p:txBody>
      </p:sp>
      <p:sp>
        <p:nvSpPr>
          <p:cNvPr id="591894" name="Rectangle 22"/>
          <p:cNvSpPr>
            <a:spLocks noChangeArrowheads="1"/>
          </p:cNvSpPr>
          <p:nvPr/>
        </p:nvSpPr>
        <p:spPr bwMode="auto">
          <a:xfrm>
            <a:off x="3914775" y="3324226"/>
            <a:ext cx="762000" cy="2162175"/>
          </a:xfrm>
          <a:prstGeom prst="rect">
            <a:avLst/>
          </a:prstGeom>
          <a:solidFill>
            <a:srgbClr val="FFFF00"/>
          </a:solidFill>
          <a:ln w="9525">
            <a:solidFill>
              <a:srgbClr val="FFFFFF"/>
            </a:solidFill>
            <a:miter lim="800000"/>
            <a:headEnd/>
            <a:tailEnd/>
          </a:ln>
        </p:spPr>
        <p:txBody>
          <a:bodyPr/>
          <a:lstStyle/>
          <a:p>
            <a:pPr>
              <a:defRPr/>
            </a:pPr>
            <a:endParaRPr lang="en-US">
              <a:latin typeface="Arial" charset="0"/>
            </a:endParaRPr>
          </a:p>
        </p:txBody>
      </p:sp>
      <p:sp>
        <p:nvSpPr>
          <p:cNvPr id="591895" name="Rectangle 23"/>
          <p:cNvSpPr>
            <a:spLocks noChangeArrowheads="1"/>
          </p:cNvSpPr>
          <p:nvPr/>
        </p:nvSpPr>
        <p:spPr bwMode="auto">
          <a:xfrm>
            <a:off x="7315200" y="4124326"/>
            <a:ext cx="1588" cy="1362075"/>
          </a:xfrm>
          <a:prstGeom prst="rect">
            <a:avLst/>
          </a:prstGeom>
          <a:solidFill>
            <a:srgbClr val="808000"/>
          </a:solidFill>
          <a:ln w="9525">
            <a:solidFill>
              <a:srgbClr val="FFFFFF"/>
            </a:solidFill>
            <a:miter lim="800000"/>
            <a:headEnd/>
            <a:tailEnd/>
          </a:ln>
        </p:spPr>
        <p:txBody>
          <a:bodyPr/>
          <a:lstStyle/>
          <a:p>
            <a:pPr>
              <a:defRPr/>
            </a:pPr>
            <a:endParaRPr lang="en-US">
              <a:latin typeface="Arial" charset="0"/>
            </a:endParaRPr>
          </a:p>
        </p:txBody>
      </p:sp>
      <p:sp>
        <p:nvSpPr>
          <p:cNvPr id="591896" name="Rectangle 24"/>
          <p:cNvSpPr>
            <a:spLocks noChangeArrowheads="1"/>
          </p:cNvSpPr>
          <p:nvPr/>
        </p:nvSpPr>
        <p:spPr bwMode="auto">
          <a:xfrm>
            <a:off x="6562726" y="4124326"/>
            <a:ext cx="752475" cy="1362075"/>
          </a:xfrm>
          <a:prstGeom prst="rect">
            <a:avLst/>
          </a:prstGeom>
          <a:solidFill>
            <a:srgbClr val="FFFF00"/>
          </a:solidFill>
          <a:ln w="9525">
            <a:solidFill>
              <a:srgbClr val="FFFFFF"/>
            </a:solidFill>
            <a:miter lim="800000"/>
            <a:headEnd/>
            <a:tailEnd/>
          </a:ln>
        </p:spPr>
        <p:txBody>
          <a:bodyPr/>
          <a:lstStyle/>
          <a:p>
            <a:pPr>
              <a:defRPr/>
            </a:pPr>
            <a:endParaRPr lang="en-US">
              <a:latin typeface="Arial" charset="0"/>
            </a:endParaRPr>
          </a:p>
        </p:txBody>
      </p:sp>
      <p:sp>
        <p:nvSpPr>
          <p:cNvPr id="591897" name="Rectangle 25"/>
          <p:cNvSpPr>
            <a:spLocks noChangeArrowheads="1"/>
          </p:cNvSpPr>
          <p:nvPr/>
        </p:nvSpPr>
        <p:spPr bwMode="auto">
          <a:xfrm>
            <a:off x="6562726" y="4124325"/>
            <a:ext cx="752475" cy="1588"/>
          </a:xfrm>
          <a:prstGeom prst="rect">
            <a:avLst/>
          </a:prstGeom>
          <a:solidFill>
            <a:srgbClr val="BFBF00"/>
          </a:solidFill>
          <a:ln w="9525">
            <a:solidFill>
              <a:srgbClr val="FFFFFF"/>
            </a:solidFill>
            <a:miter lim="800000"/>
            <a:headEnd/>
            <a:tailEnd/>
          </a:ln>
        </p:spPr>
        <p:txBody>
          <a:bodyPr/>
          <a:lstStyle/>
          <a:p>
            <a:pPr>
              <a:defRPr/>
            </a:pPr>
            <a:endParaRPr lang="en-US">
              <a:latin typeface="Arial" charset="0"/>
            </a:endParaRPr>
          </a:p>
        </p:txBody>
      </p:sp>
      <p:sp>
        <p:nvSpPr>
          <p:cNvPr id="591898" name="Rectangle 26"/>
          <p:cNvSpPr>
            <a:spLocks noChangeArrowheads="1"/>
          </p:cNvSpPr>
          <p:nvPr/>
        </p:nvSpPr>
        <p:spPr bwMode="auto">
          <a:xfrm>
            <a:off x="6562725" y="3409950"/>
            <a:ext cx="1588" cy="2076450"/>
          </a:xfrm>
          <a:prstGeom prst="rect">
            <a:avLst/>
          </a:prstGeom>
          <a:solidFill>
            <a:srgbClr val="800000"/>
          </a:solidFill>
          <a:ln w="9525">
            <a:solidFill>
              <a:srgbClr val="FFFFFF"/>
            </a:solidFill>
            <a:miter lim="800000"/>
            <a:headEnd/>
            <a:tailEnd/>
          </a:ln>
        </p:spPr>
        <p:txBody>
          <a:bodyPr/>
          <a:lstStyle/>
          <a:p>
            <a:pPr>
              <a:defRPr/>
            </a:pPr>
            <a:endParaRPr lang="en-US">
              <a:latin typeface="Arial" charset="0"/>
            </a:endParaRPr>
          </a:p>
        </p:txBody>
      </p:sp>
      <p:sp>
        <p:nvSpPr>
          <p:cNvPr id="591899" name="Rectangle 27"/>
          <p:cNvSpPr>
            <a:spLocks noChangeArrowheads="1"/>
          </p:cNvSpPr>
          <p:nvPr/>
        </p:nvSpPr>
        <p:spPr bwMode="auto">
          <a:xfrm>
            <a:off x="5800725" y="3409950"/>
            <a:ext cx="762000" cy="2076450"/>
          </a:xfrm>
          <a:prstGeom prst="rect">
            <a:avLst/>
          </a:prstGeom>
          <a:solidFill>
            <a:schemeClr val="accent2">
              <a:lumMod val="60000"/>
              <a:lumOff val="40000"/>
            </a:schemeClr>
          </a:solidFill>
          <a:ln w="9525">
            <a:solidFill>
              <a:srgbClr val="FFFFFF"/>
            </a:solidFill>
            <a:miter lim="800000"/>
            <a:headEnd/>
            <a:tailEnd/>
          </a:ln>
        </p:spPr>
        <p:txBody>
          <a:bodyPr/>
          <a:lstStyle/>
          <a:p>
            <a:pPr>
              <a:defRPr/>
            </a:pPr>
            <a:endParaRPr lang="en-US">
              <a:effectLst>
                <a:outerShdw blurRad="38100" dist="38100" dir="2700000" algn="tl">
                  <a:srgbClr val="000000"/>
                </a:outerShdw>
              </a:effectLst>
              <a:latin typeface="Arial" charset="0"/>
            </a:endParaRPr>
          </a:p>
        </p:txBody>
      </p:sp>
      <p:sp>
        <p:nvSpPr>
          <p:cNvPr id="591900" name="Line 28"/>
          <p:cNvSpPr>
            <a:spLocks noChangeShapeType="1"/>
          </p:cNvSpPr>
          <p:nvPr/>
        </p:nvSpPr>
        <p:spPr bwMode="auto">
          <a:xfrm flipV="1">
            <a:off x="2600325" y="2000250"/>
            <a:ext cx="1588" cy="3486150"/>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01" name="Line 29"/>
          <p:cNvSpPr>
            <a:spLocks noChangeShapeType="1"/>
          </p:cNvSpPr>
          <p:nvPr/>
        </p:nvSpPr>
        <p:spPr bwMode="auto">
          <a:xfrm flipH="1">
            <a:off x="2543175" y="5486400"/>
            <a:ext cx="57150" cy="158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02" name="Line 30"/>
          <p:cNvSpPr>
            <a:spLocks noChangeShapeType="1"/>
          </p:cNvSpPr>
          <p:nvPr/>
        </p:nvSpPr>
        <p:spPr bwMode="auto">
          <a:xfrm flipH="1">
            <a:off x="2543175" y="3743325"/>
            <a:ext cx="57150" cy="158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03" name="Line 31"/>
          <p:cNvSpPr>
            <a:spLocks noChangeShapeType="1"/>
          </p:cNvSpPr>
          <p:nvPr/>
        </p:nvSpPr>
        <p:spPr bwMode="auto">
          <a:xfrm flipH="1">
            <a:off x="2543175" y="2000250"/>
            <a:ext cx="57150" cy="158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04" name="Rectangle 32"/>
          <p:cNvSpPr>
            <a:spLocks noChangeArrowheads="1"/>
          </p:cNvSpPr>
          <p:nvPr/>
        </p:nvSpPr>
        <p:spPr bwMode="auto">
          <a:xfrm>
            <a:off x="2381250" y="5353050"/>
            <a:ext cx="127000" cy="274638"/>
          </a:xfrm>
          <a:prstGeom prst="rect">
            <a:avLst/>
          </a:prstGeom>
          <a:noFill/>
          <a:ln w="9525">
            <a:noFill/>
            <a:miter lim="800000"/>
            <a:headEnd/>
            <a:tailEnd/>
          </a:ln>
        </p:spPr>
        <p:txBody>
          <a:bodyPr wrap="none" lIns="0" tIns="0" rIns="0" bIns="0">
            <a:spAutoFit/>
          </a:bodyPr>
          <a:lstStyle/>
          <a:p>
            <a:pPr>
              <a:defRPr/>
            </a:pPr>
            <a:r>
              <a:rPr lang="en-US" b="1">
                <a:solidFill>
                  <a:srgbClr val="FFFFFF"/>
                </a:solidFill>
                <a:latin typeface="Arial" charset="0"/>
              </a:rPr>
              <a:t>0</a:t>
            </a:r>
            <a:endParaRPr lang="en-US">
              <a:effectLst>
                <a:outerShdw blurRad="38100" dist="38100" dir="2700000" algn="tl">
                  <a:srgbClr val="000000"/>
                </a:outerShdw>
              </a:effectLst>
              <a:latin typeface="Arial" charset="0"/>
            </a:endParaRPr>
          </a:p>
        </p:txBody>
      </p:sp>
      <p:sp>
        <p:nvSpPr>
          <p:cNvPr id="591905" name="Rectangle 33"/>
          <p:cNvSpPr>
            <a:spLocks noChangeArrowheads="1"/>
          </p:cNvSpPr>
          <p:nvPr/>
        </p:nvSpPr>
        <p:spPr bwMode="auto">
          <a:xfrm>
            <a:off x="2257425" y="3609975"/>
            <a:ext cx="254000" cy="274638"/>
          </a:xfrm>
          <a:prstGeom prst="rect">
            <a:avLst/>
          </a:prstGeom>
          <a:noFill/>
          <a:ln w="9525">
            <a:noFill/>
            <a:miter lim="800000"/>
            <a:headEnd/>
            <a:tailEnd/>
          </a:ln>
        </p:spPr>
        <p:txBody>
          <a:bodyPr wrap="none" lIns="0" tIns="0" rIns="0" bIns="0">
            <a:spAutoFit/>
          </a:bodyPr>
          <a:lstStyle/>
          <a:p>
            <a:pPr>
              <a:defRPr/>
            </a:pPr>
            <a:r>
              <a:rPr lang="en-US" b="1">
                <a:solidFill>
                  <a:srgbClr val="FFFFFF"/>
                </a:solidFill>
                <a:latin typeface="Arial" charset="0"/>
              </a:rPr>
              <a:t>10</a:t>
            </a:r>
            <a:endParaRPr lang="en-US">
              <a:effectLst>
                <a:outerShdw blurRad="38100" dist="38100" dir="2700000" algn="tl">
                  <a:srgbClr val="000000"/>
                </a:outerShdw>
              </a:effectLst>
              <a:latin typeface="Arial" charset="0"/>
            </a:endParaRPr>
          </a:p>
        </p:txBody>
      </p:sp>
      <p:sp>
        <p:nvSpPr>
          <p:cNvPr id="591906" name="Rectangle 34"/>
          <p:cNvSpPr>
            <a:spLocks noChangeArrowheads="1"/>
          </p:cNvSpPr>
          <p:nvPr/>
        </p:nvSpPr>
        <p:spPr bwMode="auto">
          <a:xfrm>
            <a:off x="2257425" y="1866900"/>
            <a:ext cx="254000" cy="274638"/>
          </a:xfrm>
          <a:prstGeom prst="rect">
            <a:avLst/>
          </a:prstGeom>
          <a:noFill/>
          <a:ln w="9525">
            <a:noFill/>
            <a:miter lim="800000"/>
            <a:headEnd/>
            <a:tailEnd/>
          </a:ln>
        </p:spPr>
        <p:txBody>
          <a:bodyPr wrap="none" lIns="0" tIns="0" rIns="0" bIns="0">
            <a:spAutoFit/>
          </a:bodyPr>
          <a:lstStyle/>
          <a:p>
            <a:pPr>
              <a:defRPr/>
            </a:pPr>
            <a:r>
              <a:rPr lang="en-US" b="1">
                <a:solidFill>
                  <a:srgbClr val="FFFFFF"/>
                </a:solidFill>
                <a:latin typeface="Arial" charset="0"/>
              </a:rPr>
              <a:t>20</a:t>
            </a:r>
            <a:endParaRPr lang="en-US">
              <a:effectLst>
                <a:outerShdw blurRad="38100" dist="38100" dir="2700000" algn="tl">
                  <a:srgbClr val="000000"/>
                </a:outerShdw>
              </a:effectLst>
              <a:latin typeface="Arial" charset="0"/>
            </a:endParaRPr>
          </a:p>
        </p:txBody>
      </p:sp>
      <p:sp>
        <p:nvSpPr>
          <p:cNvPr id="591907" name="Line 35"/>
          <p:cNvSpPr>
            <a:spLocks noChangeShapeType="1"/>
          </p:cNvSpPr>
          <p:nvPr/>
        </p:nvSpPr>
        <p:spPr bwMode="auto">
          <a:xfrm>
            <a:off x="2600325" y="5486400"/>
            <a:ext cx="5276850" cy="158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08" name="Line 36"/>
          <p:cNvSpPr>
            <a:spLocks noChangeShapeType="1"/>
          </p:cNvSpPr>
          <p:nvPr/>
        </p:nvSpPr>
        <p:spPr bwMode="auto">
          <a:xfrm>
            <a:off x="2600325" y="5486400"/>
            <a:ext cx="1588" cy="57150"/>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09" name="Line 37"/>
          <p:cNvSpPr>
            <a:spLocks noChangeShapeType="1"/>
          </p:cNvSpPr>
          <p:nvPr/>
        </p:nvSpPr>
        <p:spPr bwMode="auto">
          <a:xfrm>
            <a:off x="5238750" y="5486400"/>
            <a:ext cx="1588" cy="57150"/>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10" name="Line 38"/>
          <p:cNvSpPr>
            <a:spLocks noChangeShapeType="1"/>
          </p:cNvSpPr>
          <p:nvPr/>
        </p:nvSpPr>
        <p:spPr bwMode="auto">
          <a:xfrm>
            <a:off x="7877175" y="5486400"/>
            <a:ext cx="1588" cy="57150"/>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11" name="Rectangle 39"/>
          <p:cNvSpPr>
            <a:spLocks noChangeArrowheads="1"/>
          </p:cNvSpPr>
          <p:nvPr/>
        </p:nvSpPr>
        <p:spPr bwMode="auto">
          <a:xfrm>
            <a:off x="3343275" y="5610226"/>
            <a:ext cx="1041400" cy="549275"/>
          </a:xfrm>
          <a:prstGeom prst="rect">
            <a:avLst/>
          </a:prstGeom>
          <a:noFill/>
          <a:ln w="9525">
            <a:noFill/>
            <a:miter lim="800000"/>
            <a:headEnd/>
            <a:tailEnd/>
          </a:ln>
        </p:spPr>
        <p:txBody>
          <a:bodyPr wrap="none" lIns="0" tIns="0" rIns="0" bIns="0">
            <a:spAutoFit/>
          </a:bodyPr>
          <a:lstStyle/>
          <a:p>
            <a:pPr algn="ctr">
              <a:defRPr/>
            </a:pPr>
            <a:r>
              <a:rPr lang="en-US">
                <a:solidFill>
                  <a:srgbClr val="FFFFFF"/>
                </a:solidFill>
                <a:effectLst>
                  <a:outerShdw blurRad="38100" dist="38100" dir="2700000" algn="tl">
                    <a:srgbClr val="000000"/>
                  </a:outerShdw>
                </a:effectLst>
                <a:latin typeface="Arial" charset="0"/>
              </a:rPr>
              <a:t>SOLVD </a:t>
            </a:r>
          </a:p>
          <a:p>
            <a:pPr algn="ctr">
              <a:defRPr/>
            </a:pPr>
            <a:r>
              <a:rPr lang="en-US">
                <a:solidFill>
                  <a:srgbClr val="FFFFFF"/>
                </a:solidFill>
                <a:effectLst>
                  <a:outerShdw blurRad="38100" dist="38100" dir="2700000" algn="tl">
                    <a:srgbClr val="000000"/>
                  </a:outerShdw>
                </a:effectLst>
                <a:latin typeface="Arial" charset="0"/>
              </a:rPr>
              <a:t>Treatment</a:t>
            </a:r>
            <a:endParaRPr lang="en-US">
              <a:effectLst>
                <a:outerShdw blurRad="38100" dist="38100" dir="2700000" algn="tl">
                  <a:srgbClr val="000000"/>
                </a:outerShdw>
              </a:effectLst>
              <a:latin typeface="Arial" charset="0"/>
            </a:endParaRPr>
          </a:p>
        </p:txBody>
      </p:sp>
      <p:sp>
        <p:nvSpPr>
          <p:cNvPr id="591912" name="Rectangle 40"/>
          <p:cNvSpPr>
            <a:spLocks noChangeArrowheads="1"/>
          </p:cNvSpPr>
          <p:nvPr/>
        </p:nvSpPr>
        <p:spPr bwMode="auto">
          <a:xfrm>
            <a:off x="6022975" y="5610226"/>
            <a:ext cx="1092200" cy="549275"/>
          </a:xfrm>
          <a:prstGeom prst="rect">
            <a:avLst/>
          </a:prstGeom>
          <a:noFill/>
          <a:ln w="9525">
            <a:noFill/>
            <a:miter lim="800000"/>
            <a:headEnd/>
            <a:tailEnd/>
          </a:ln>
        </p:spPr>
        <p:txBody>
          <a:bodyPr wrap="none" lIns="0" tIns="0" rIns="0" bIns="0">
            <a:spAutoFit/>
          </a:bodyPr>
          <a:lstStyle/>
          <a:p>
            <a:pPr algn="ctr">
              <a:defRPr/>
            </a:pPr>
            <a:r>
              <a:rPr lang="en-US">
                <a:solidFill>
                  <a:srgbClr val="FFFFFF"/>
                </a:solidFill>
                <a:effectLst>
                  <a:outerShdw blurRad="38100" dist="38100" dir="2700000" algn="tl">
                    <a:srgbClr val="000000"/>
                  </a:outerShdw>
                </a:effectLst>
                <a:latin typeface="Arial" charset="0"/>
              </a:rPr>
              <a:t>CIBIS-II +</a:t>
            </a:r>
          </a:p>
          <a:p>
            <a:pPr algn="ctr">
              <a:defRPr/>
            </a:pPr>
            <a:r>
              <a:rPr lang="en-US">
                <a:solidFill>
                  <a:srgbClr val="FFFFFF"/>
                </a:solidFill>
                <a:effectLst>
                  <a:outerShdw blurRad="38100" dist="38100" dir="2700000" algn="tl">
                    <a:srgbClr val="000000"/>
                  </a:outerShdw>
                </a:effectLst>
                <a:latin typeface="Arial" charset="0"/>
              </a:rPr>
              <a:t>MERIT-HF</a:t>
            </a:r>
            <a:endParaRPr lang="en-US">
              <a:effectLst>
                <a:outerShdw blurRad="38100" dist="38100" dir="2700000" algn="tl">
                  <a:srgbClr val="000000"/>
                </a:outerShdw>
              </a:effectLst>
              <a:latin typeface="Arial" charset="0"/>
            </a:endParaRPr>
          </a:p>
        </p:txBody>
      </p:sp>
      <p:sp>
        <p:nvSpPr>
          <p:cNvPr id="591913" name="Rectangle 41"/>
          <p:cNvSpPr>
            <a:spLocks noChangeArrowheads="1"/>
          </p:cNvSpPr>
          <p:nvPr/>
        </p:nvSpPr>
        <p:spPr bwMode="auto">
          <a:xfrm>
            <a:off x="8296275" y="4733925"/>
            <a:ext cx="2038350" cy="666750"/>
          </a:xfrm>
          <a:prstGeom prst="rect">
            <a:avLst/>
          </a:prstGeom>
          <a:noFill/>
          <a:ln w="9525">
            <a:solidFill>
              <a:srgbClr val="FFFFFF"/>
            </a:solidFill>
            <a:miter lim="800000"/>
            <a:headEnd/>
            <a:tailEnd/>
          </a:ln>
        </p:spPr>
        <p:txBody>
          <a:bodyPr/>
          <a:lstStyle/>
          <a:p>
            <a:pPr>
              <a:defRPr/>
            </a:pPr>
            <a:endParaRPr lang="en-US">
              <a:latin typeface="Arial" charset="0"/>
            </a:endParaRPr>
          </a:p>
        </p:txBody>
      </p:sp>
      <p:sp>
        <p:nvSpPr>
          <p:cNvPr id="591914" name="Rectangle 42"/>
          <p:cNvSpPr>
            <a:spLocks noChangeArrowheads="1"/>
          </p:cNvSpPr>
          <p:nvPr/>
        </p:nvSpPr>
        <p:spPr bwMode="auto">
          <a:xfrm>
            <a:off x="8372476" y="4848226"/>
            <a:ext cx="142875" cy="142875"/>
          </a:xfrm>
          <a:prstGeom prst="rect">
            <a:avLst/>
          </a:prstGeom>
          <a:solidFill>
            <a:srgbClr val="94DE61"/>
          </a:solidFill>
          <a:ln w="9525">
            <a:solidFill>
              <a:srgbClr val="FFFFFF"/>
            </a:solidFill>
            <a:miter lim="800000"/>
            <a:headEnd/>
            <a:tailEnd/>
          </a:ln>
        </p:spPr>
        <p:txBody>
          <a:bodyPr/>
          <a:lstStyle/>
          <a:p>
            <a:pPr>
              <a:defRPr/>
            </a:pPr>
            <a:endParaRPr lang="en-US">
              <a:latin typeface="Arial" charset="0"/>
            </a:endParaRPr>
          </a:p>
        </p:txBody>
      </p:sp>
      <p:sp>
        <p:nvSpPr>
          <p:cNvPr id="591915" name="Rectangle 43"/>
          <p:cNvSpPr>
            <a:spLocks noChangeArrowheads="1"/>
          </p:cNvSpPr>
          <p:nvPr/>
        </p:nvSpPr>
        <p:spPr bwMode="auto">
          <a:xfrm>
            <a:off x="8582025" y="4800600"/>
            <a:ext cx="825500" cy="274638"/>
          </a:xfrm>
          <a:prstGeom prst="rect">
            <a:avLst/>
          </a:prstGeom>
          <a:noFill/>
          <a:ln w="9525">
            <a:noFill/>
            <a:miter lim="800000"/>
            <a:headEnd/>
            <a:tailEnd/>
          </a:ln>
        </p:spPr>
        <p:txBody>
          <a:bodyPr wrap="none" lIns="0" tIns="0" rIns="0" bIns="0">
            <a:spAutoFit/>
          </a:bodyPr>
          <a:lstStyle/>
          <a:p>
            <a:pPr>
              <a:defRPr/>
            </a:pPr>
            <a:r>
              <a:rPr lang="en-US">
                <a:solidFill>
                  <a:srgbClr val="FFFFFF"/>
                </a:solidFill>
                <a:latin typeface="Arial" charset="0"/>
              </a:rPr>
              <a:t>Placebo</a:t>
            </a:r>
            <a:endParaRPr lang="en-US">
              <a:effectLst>
                <a:outerShdw blurRad="38100" dist="38100" dir="2700000" algn="tl">
                  <a:srgbClr val="000000"/>
                </a:outerShdw>
              </a:effectLst>
              <a:latin typeface="Arial" charset="0"/>
            </a:endParaRPr>
          </a:p>
        </p:txBody>
      </p:sp>
      <p:sp>
        <p:nvSpPr>
          <p:cNvPr id="591916" name="Rectangle 44"/>
          <p:cNvSpPr>
            <a:spLocks noChangeArrowheads="1"/>
          </p:cNvSpPr>
          <p:nvPr/>
        </p:nvSpPr>
        <p:spPr bwMode="auto">
          <a:xfrm>
            <a:off x="8372476" y="5191126"/>
            <a:ext cx="142875" cy="142875"/>
          </a:xfrm>
          <a:prstGeom prst="rect">
            <a:avLst/>
          </a:prstGeom>
          <a:solidFill>
            <a:srgbClr val="FFFF00"/>
          </a:solidFill>
          <a:ln w="9525">
            <a:solidFill>
              <a:srgbClr val="FFFFFF"/>
            </a:solidFill>
            <a:miter lim="800000"/>
            <a:headEnd/>
            <a:tailEnd/>
          </a:ln>
        </p:spPr>
        <p:txBody>
          <a:bodyPr/>
          <a:lstStyle/>
          <a:p>
            <a:pPr>
              <a:defRPr/>
            </a:pPr>
            <a:endParaRPr lang="en-US">
              <a:latin typeface="Arial" charset="0"/>
            </a:endParaRPr>
          </a:p>
        </p:txBody>
      </p:sp>
      <p:sp>
        <p:nvSpPr>
          <p:cNvPr id="591917" name="Rectangle 45"/>
          <p:cNvSpPr>
            <a:spLocks noChangeArrowheads="1"/>
          </p:cNvSpPr>
          <p:nvPr/>
        </p:nvSpPr>
        <p:spPr bwMode="auto">
          <a:xfrm>
            <a:off x="8582025" y="5143500"/>
            <a:ext cx="1727200" cy="274638"/>
          </a:xfrm>
          <a:prstGeom prst="rect">
            <a:avLst/>
          </a:prstGeom>
          <a:noFill/>
          <a:ln w="9525">
            <a:noFill/>
            <a:miter lim="800000"/>
            <a:headEnd/>
            <a:tailEnd/>
          </a:ln>
        </p:spPr>
        <p:txBody>
          <a:bodyPr wrap="none" lIns="0" tIns="0" rIns="0" bIns="0">
            <a:spAutoFit/>
          </a:bodyPr>
          <a:lstStyle/>
          <a:p>
            <a:pPr>
              <a:defRPr/>
            </a:pPr>
            <a:r>
              <a:rPr lang="en-US">
                <a:solidFill>
                  <a:srgbClr val="FFFFFF"/>
                </a:solidFill>
                <a:latin typeface="Arial" charset="0"/>
              </a:rPr>
              <a:t>Active Treatment</a:t>
            </a:r>
            <a:endParaRPr lang="en-US">
              <a:effectLst>
                <a:outerShdw blurRad="38100" dist="38100" dir="2700000" algn="tl">
                  <a:srgbClr val="000000"/>
                </a:outerShdw>
              </a:effectLst>
              <a:latin typeface="Arial" charset="0"/>
            </a:endParaRPr>
          </a:p>
        </p:txBody>
      </p:sp>
      <p:sp>
        <p:nvSpPr>
          <p:cNvPr id="591918" name="Text Box 46"/>
          <p:cNvSpPr txBox="1">
            <a:spLocks noChangeArrowheads="1"/>
          </p:cNvSpPr>
          <p:nvPr/>
        </p:nvSpPr>
        <p:spPr bwMode="auto">
          <a:xfrm rot="-5400000">
            <a:off x="514351" y="3511551"/>
            <a:ext cx="2930525" cy="457200"/>
          </a:xfrm>
          <a:prstGeom prst="rect">
            <a:avLst/>
          </a:prstGeom>
          <a:noFill/>
          <a:ln w="9525">
            <a:noFill/>
            <a:miter lim="800000"/>
            <a:headEnd/>
            <a:tailEnd/>
          </a:ln>
          <a:effectLst/>
        </p:spPr>
        <p:txBody>
          <a:bodyPr wrap="none">
            <a:spAutoFit/>
          </a:bodyPr>
          <a:lstStyle/>
          <a:p>
            <a:pPr algn="ctr">
              <a:defRPr/>
            </a:pPr>
            <a:r>
              <a:rPr lang="en-US" sz="2400">
                <a:solidFill>
                  <a:schemeClr val="bg1"/>
                </a:solidFill>
                <a:effectLst>
                  <a:outerShdw blurRad="38100" dist="38100" dir="2700000" algn="tl">
                    <a:srgbClr val="000000"/>
                  </a:outerShdw>
                </a:effectLst>
                <a:latin typeface="Arial" charset="0"/>
              </a:rPr>
              <a:t>Annual Mortality (%)</a:t>
            </a:r>
          </a:p>
        </p:txBody>
      </p:sp>
      <p:sp>
        <p:nvSpPr>
          <p:cNvPr id="591919" name="Rectangle 47"/>
          <p:cNvSpPr>
            <a:spLocks noGrp="1" noChangeArrowheads="1"/>
          </p:cNvSpPr>
          <p:nvPr>
            <p:ph type="title"/>
          </p:nvPr>
        </p:nvSpPr>
        <p:spPr>
          <a:xfrm>
            <a:off x="3524465" y="513515"/>
            <a:ext cx="8185089" cy="809625"/>
          </a:xfrm>
        </p:spPr>
        <p:txBody>
          <a:bodyPr>
            <a:normAutofit/>
          </a:bodyPr>
          <a:lstStyle/>
          <a:p>
            <a:pPr>
              <a:defRPr/>
            </a:pPr>
            <a:r>
              <a:rPr lang="en-US" sz="2400" dirty="0"/>
              <a:t>Impact of ACE Inhibition and </a:t>
            </a:r>
            <a:r>
              <a:rPr lang="en-US" sz="2400" dirty="0">
                <a:latin typeface="Symbol" pitchFamily="18" charset="2"/>
              </a:rPr>
              <a:t>b</a:t>
            </a:r>
            <a:r>
              <a:rPr lang="en-US" sz="2400" dirty="0"/>
              <a:t>-Blockade on Annual Survival in Heart Failure</a:t>
            </a:r>
          </a:p>
        </p:txBody>
      </p:sp>
      <p:sp>
        <p:nvSpPr>
          <p:cNvPr id="591920" name="Text Box 48"/>
          <p:cNvSpPr txBox="1">
            <a:spLocks noChangeArrowheads="1"/>
          </p:cNvSpPr>
          <p:nvPr/>
        </p:nvSpPr>
        <p:spPr bwMode="auto">
          <a:xfrm>
            <a:off x="3194051" y="2344738"/>
            <a:ext cx="838691" cy="369332"/>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15.6%</a:t>
            </a:r>
          </a:p>
        </p:txBody>
      </p:sp>
      <p:sp>
        <p:nvSpPr>
          <p:cNvPr id="591922" name="Text Box 50"/>
          <p:cNvSpPr txBox="1">
            <a:spLocks noChangeArrowheads="1"/>
          </p:cNvSpPr>
          <p:nvPr/>
        </p:nvSpPr>
        <p:spPr bwMode="auto">
          <a:xfrm>
            <a:off x="3946526" y="3001963"/>
            <a:ext cx="838691" cy="369332"/>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12.4%</a:t>
            </a:r>
          </a:p>
        </p:txBody>
      </p:sp>
      <p:sp>
        <p:nvSpPr>
          <p:cNvPr id="591923" name="Text Box 51"/>
          <p:cNvSpPr txBox="1">
            <a:spLocks noChangeArrowheads="1"/>
          </p:cNvSpPr>
          <p:nvPr/>
        </p:nvSpPr>
        <p:spPr bwMode="auto">
          <a:xfrm>
            <a:off x="5813425" y="3087688"/>
            <a:ext cx="821572" cy="369332"/>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11.9%</a:t>
            </a:r>
          </a:p>
        </p:txBody>
      </p:sp>
      <p:sp>
        <p:nvSpPr>
          <p:cNvPr id="591924" name="Text Box 52"/>
          <p:cNvSpPr txBox="1">
            <a:spLocks noChangeArrowheads="1"/>
          </p:cNvSpPr>
          <p:nvPr/>
        </p:nvSpPr>
        <p:spPr bwMode="auto">
          <a:xfrm>
            <a:off x="6594476" y="3792538"/>
            <a:ext cx="710451" cy="369332"/>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7.8%</a:t>
            </a:r>
          </a:p>
        </p:txBody>
      </p:sp>
      <p:sp>
        <p:nvSpPr>
          <p:cNvPr id="37933" name="Text Box 53"/>
          <p:cNvSpPr txBox="1">
            <a:spLocks noChangeArrowheads="1"/>
          </p:cNvSpPr>
          <p:nvPr/>
        </p:nvSpPr>
        <p:spPr bwMode="auto">
          <a:xfrm>
            <a:off x="3108326" y="4183063"/>
            <a:ext cx="8322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a:solidFill>
                  <a:srgbClr val="000000"/>
                </a:solidFill>
              </a:rPr>
              <a:t>Digoxin,</a:t>
            </a:r>
          </a:p>
          <a:p>
            <a:r>
              <a:rPr lang="en-US">
                <a:solidFill>
                  <a:srgbClr val="000000"/>
                </a:solidFill>
              </a:rPr>
              <a:t>Diuretic</a:t>
            </a:r>
          </a:p>
        </p:txBody>
      </p:sp>
      <p:sp>
        <p:nvSpPr>
          <p:cNvPr id="591926" name="Text Box 54"/>
          <p:cNvSpPr txBox="1">
            <a:spLocks noChangeArrowheads="1"/>
          </p:cNvSpPr>
          <p:nvPr/>
        </p:nvSpPr>
        <p:spPr bwMode="auto">
          <a:xfrm>
            <a:off x="3764438" y="4183064"/>
            <a:ext cx="1018227" cy="1200329"/>
          </a:xfrm>
          <a:prstGeom prst="rect">
            <a:avLst/>
          </a:prstGeom>
          <a:noFill/>
          <a:ln w="9525">
            <a:noFill/>
            <a:miter lim="800000"/>
            <a:headEnd/>
            <a:tailEnd/>
          </a:ln>
          <a:effectLst/>
        </p:spPr>
        <p:txBody>
          <a:bodyPr wrap="none">
            <a:spAutoFit/>
          </a:bodyPr>
          <a:lstStyle/>
          <a:p>
            <a:pPr algn="ctr">
              <a:defRPr/>
            </a:pPr>
            <a:r>
              <a:rPr lang="en-US">
                <a:solidFill>
                  <a:srgbClr val="000000"/>
                </a:solidFill>
                <a:latin typeface="Arial" charset="0"/>
              </a:rPr>
              <a:t>Digoxin,</a:t>
            </a:r>
          </a:p>
          <a:p>
            <a:pPr algn="ctr">
              <a:defRPr/>
            </a:pPr>
            <a:r>
              <a:rPr lang="en-US">
                <a:solidFill>
                  <a:srgbClr val="000000"/>
                </a:solidFill>
                <a:latin typeface="Arial" charset="0"/>
              </a:rPr>
              <a:t>Diuretic</a:t>
            </a:r>
          </a:p>
          <a:p>
            <a:pPr algn="ctr">
              <a:defRPr/>
            </a:pPr>
            <a:r>
              <a:rPr lang="en-US">
                <a:solidFill>
                  <a:srgbClr val="000000"/>
                </a:solidFill>
                <a:latin typeface="Arial" charset="0"/>
              </a:rPr>
              <a:t>+</a:t>
            </a:r>
          </a:p>
          <a:p>
            <a:pPr algn="ctr">
              <a:defRPr/>
            </a:pPr>
            <a:r>
              <a:rPr lang="en-US">
                <a:solidFill>
                  <a:srgbClr val="FA2E2E"/>
                </a:solidFill>
                <a:effectLst>
                  <a:outerShdw blurRad="38100" dist="38100" dir="2700000" algn="tl">
                    <a:srgbClr val="000000"/>
                  </a:outerShdw>
                </a:effectLst>
                <a:latin typeface="Arial" charset="0"/>
              </a:rPr>
              <a:t>ACEI</a:t>
            </a:r>
          </a:p>
        </p:txBody>
      </p:sp>
      <p:sp>
        <p:nvSpPr>
          <p:cNvPr id="591928" name="Text Box 56"/>
          <p:cNvSpPr txBox="1">
            <a:spLocks noChangeArrowheads="1"/>
          </p:cNvSpPr>
          <p:nvPr/>
        </p:nvSpPr>
        <p:spPr bwMode="auto">
          <a:xfrm>
            <a:off x="6470522" y="4183063"/>
            <a:ext cx="941647" cy="1446550"/>
          </a:xfrm>
          <a:prstGeom prst="rect">
            <a:avLst/>
          </a:prstGeom>
          <a:noFill/>
          <a:ln w="9525">
            <a:noFill/>
            <a:miter lim="800000"/>
            <a:headEnd/>
            <a:tailEnd/>
          </a:ln>
          <a:effectLst/>
        </p:spPr>
        <p:txBody>
          <a:bodyPr wrap="none">
            <a:spAutoFit/>
          </a:bodyPr>
          <a:lstStyle/>
          <a:p>
            <a:pPr algn="ctr">
              <a:defRPr/>
            </a:pPr>
            <a:r>
              <a:rPr lang="en-US" sz="1400" dirty="0">
                <a:solidFill>
                  <a:srgbClr val="000000"/>
                </a:solidFill>
                <a:latin typeface="Arial" charset="0"/>
              </a:rPr>
              <a:t>Digoxin,</a:t>
            </a:r>
          </a:p>
          <a:p>
            <a:pPr algn="ctr">
              <a:defRPr/>
            </a:pPr>
            <a:r>
              <a:rPr lang="en-US" sz="1400" dirty="0">
                <a:solidFill>
                  <a:srgbClr val="000000"/>
                </a:solidFill>
                <a:latin typeface="Arial" charset="0"/>
              </a:rPr>
              <a:t>Diuretic,</a:t>
            </a:r>
          </a:p>
          <a:p>
            <a:pPr algn="ctr">
              <a:defRPr/>
            </a:pPr>
            <a:r>
              <a:rPr lang="en-US" sz="1400" dirty="0">
                <a:solidFill>
                  <a:srgbClr val="000000"/>
                </a:solidFill>
                <a:latin typeface="Arial" charset="0"/>
              </a:rPr>
              <a:t>ACEI</a:t>
            </a:r>
          </a:p>
          <a:p>
            <a:pPr algn="ctr">
              <a:defRPr/>
            </a:pPr>
            <a:r>
              <a:rPr lang="en-US" sz="1400" dirty="0">
                <a:solidFill>
                  <a:srgbClr val="000000"/>
                </a:solidFill>
                <a:latin typeface="Arial" charset="0"/>
              </a:rPr>
              <a:t>+</a:t>
            </a:r>
          </a:p>
          <a:p>
            <a:pPr algn="ctr">
              <a:defRPr/>
            </a:pPr>
            <a:r>
              <a:rPr lang="en-US" sz="1400" dirty="0">
                <a:solidFill>
                  <a:srgbClr val="FA2E2E"/>
                </a:solidFill>
                <a:effectLst>
                  <a:outerShdw blurRad="38100" dist="38100" dir="2700000" algn="tl">
                    <a:srgbClr val="000000"/>
                  </a:outerShdw>
                </a:effectLst>
                <a:latin typeface="Symbol" pitchFamily="18" charset="2"/>
              </a:rPr>
              <a:t>b</a:t>
            </a:r>
            <a:r>
              <a:rPr lang="en-US" sz="1400" dirty="0">
                <a:solidFill>
                  <a:srgbClr val="FA2E2E"/>
                </a:solidFill>
                <a:effectLst>
                  <a:outerShdw blurRad="38100" dist="38100" dir="2700000" algn="tl">
                    <a:srgbClr val="000000"/>
                  </a:outerShdw>
                </a:effectLst>
                <a:latin typeface="Arial" charset="0"/>
              </a:rPr>
              <a:t>-Blocker</a:t>
            </a:r>
          </a:p>
          <a:p>
            <a:pPr algn="ctr">
              <a:defRPr/>
            </a:pPr>
            <a:endParaRPr lang="en-US" dirty="0">
              <a:solidFill>
                <a:srgbClr val="000000"/>
              </a:solidFill>
              <a:latin typeface="Arial" charset="0"/>
            </a:endParaRPr>
          </a:p>
        </p:txBody>
      </p:sp>
      <p:sp>
        <p:nvSpPr>
          <p:cNvPr id="37936" name="Text Box 57"/>
          <p:cNvSpPr txBox="1">
            <a:spLocks noChangeArrowheads="1"/>
          </p:cNvSpPr>
          <p:nvPr/>
        </p:nvSpPr>
        <p:spPr bwMode="auto">
          <a:xfrm>
            <a:off x="5757603" y="4183064"/>
            <a:ext cx="84189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a:solidFill>
                  <a:srgbClr val="000000"/>
                </a:solidFill>
              </a:rPr>
              <a:t>Digoxin,</a:t>
            </a:r>
          </a:p>
          <a:p>
            <a:pPr algn="ctr"/>
            <a:r>
              <a:rPr lang="en-US">
                <a:solidFill>
                  <a:srgbClr val="000000"/>
                </a:solidFill>
              </a:rPr>
              <a:t>Diuretic,</a:t>
            </a:r>
          </a:p>
          <a:p>
            <a:pPr algn="ctr"/>
            <a:r>
              <a:rPr lang="en-US">
                <a:solidFill>
                  <a:srgbClr val="000000"/>
                </a:solidFill>
              </a:rPr>
              <a:t>ACEI</a:t>
            </a:r>
          </a:p>
          <a:p>
            <a:pPr algn="ctr"/>
            <a:endParaRPr lang="en-US">
              <a:solidFill>
                <a:srgbClr val="000000"/>
              </a:solidFill>
            </a:endParaRPr>
          </a:p>
        </p:txBody>
      </p:sp>
      <p:sp>
        <p:nvSpPr>
          <p:cNvPr id="591931" name="Text Box 59"/>
          <p:cNvSpPr txBox="1">
            <a:spLocks noChangeArrowheads="1"/>
          </p:cNvSpPr>
          <p:nvPr/>
        </p:nvSpPr>
        <p:spPr bwMode="auto">
          <a:xfrm>
            <a:off x="8372117" y="2730500"/>
            <a:ext cx="1846980" cy="1569660"/>
          </a:xfrm>
          <a:prstGeom prst="rect">
            <a:avLst/>
          </a:prstGeom>
          <a:noFill/>
          <a:ln w="9525">
            <a:noFill/>
            <a:miter lim="800000"/>
            <a:headEnd/>
            <a:tailEnd/>
          </a:ln>
          <a:effectLst/>
        </p:spPr>
        <p:txBody>
          <a:bodyPr wrap="none">
            <a:spAutoFit/>
          </a:bodyPr>
          <a:lstStyle/>
          <a:p>
            <a:pPr algn="ctr">
              <a:defRPr/>
            </a:pPr>
            <a:r>
              <a:rPr lang="en-US" sz="3200">
                <a:effectLst>
                  <a:outerShdw blurRad="38100" dist="38100" dir="2700000" algn="tl">
                    <a:srgbClr val="000000"/>
                  </a:outerShdw>
                </a:effectLst>
                <a:latin typeface="Arial" charset="0"/>
              </a:rPr>
              <a:t>Mortality </a:t>
            </a:r>
          </a:p>
          <a:p>
            <a:pPr algn="ctr">
              <a:defRPr/>
            </a:pPr>
            <a:r>
              <a:rPr lang="en-US" sz="3200">
                <a:effectLst>
                  <a:outerShdw blurRad="38100" dist="38100" dir="2700000" algn="tl">
                    <a:srgbClr val="000000"/>
                  </a:outerShdw>
                </a:effectLst>
                <a:latin typeface="Arial" charset="0"/>
              </a:rPr>
              <a:t>Reduced</a:t>
            </a:r>
          </a:p>
          <a:p>
            <a:pPr algn="ctr">
              <a:defRPr/>
            </a:pPr>
            <a:r>
              <a:rPr lang="en-US" sz="3200">
                <a:effectLst>
                  <a:outerShdw blurRad="38100" dist="38100" dir="2700000" algn="tl">
                    <a:srgbClr val="000000"/>
                  </a:outerShdw>
                </a:effectLst>
                <a:latin typeface="Arial" charset="0"/>
              </a:rPr>
              <a:t>50%!</a:t>
            </a:r>
          </a:p>
        </p:txBody>
      </p:sp>
    </p:spTree>
    <p:extLst>
      <p:ext uri="{BB962C8B-B14F-4D97-AF65-F5344CB8AC3E}">
        <p14:creationId xmlns:p14="http://schemas.microsoft.com/office/powerpoint/2010/main" val="2898513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91931">
                                            <p:txEl>
                                              <p:pRg st="0" end="0"/>
                                            </p:txEl>
                                          </p:spTgt>
                                        </p:tgtEl>
                                        <p:attrNameLst>
                                          <p:attrName>style.visibility</p:attrName>
                                        </p:attrNameLst>
                                      </p:cBhvr>
                                      <p:to>
                                        <p:strVal val="visible"/>
                                      </p:to>
                                    </p:set>
                                    <p:anim calcmode="lin" valueType="num">
                                      <p:cBhvr additive="base">
                                        <p:cTn id="7" dur="500" fill="hold"/>
                                        <p:tgtEl>
                                          <p:spTgt spid="5919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193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1931">
                                            <p:txEl>
                                              <p:pRg st="1" end="1"/>
                                            </p:txEl>
                                          </p:spTgt>
                                        </p:tgtEl>
                                        <p:attrNameLst>
                                          <p:attrName>style.visibility</p:attrName>
                                        </p:attrNameLst>
                                      </p:cBhvr>
                                      <p:to>
                                        <p:strVal val="visible"/>
                                      </p:to>
                                    </p:set>
                                    <p:anim calcmode="lin" valueType="num">
                                      <p:cBhvr additive="base">
                                        <p:cTn id="11" dur="500" fill="hold"/>
                                        <p:tgtEl>
                                          <p:spTgt spid="59193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9193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91931">
                                            <p:txEl>
                                              <p:pRg st="2" end="2"/>
                                            </p:txEl>
                                          </p:spTgt>
                                        </p:tgtEl>
                                        <p:attrNameLst>
                                          <p:attrName>style.visibility</p:attrName>
                                        </p:attrNameLst>
                                      </p:cBhvr>
                                      <p:to>
                                        <p:strVal val="visible"/>
                                      </p:to>
                                    </p:set>
                                    <p:anim calcmode="lin" valueType="num">
                                      <p:cBhvr additive="base">
                                        <p:cTn id="15" dur="500" fill="hold"/>
                                        <p:tgtEl>
                                          <p:spTgt spid="59193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919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514506"/>
            <a:ext cx="8596668" cy="1320800"/>
          </a:xfrm>
        </p:spPr>
        <p:txBody>
          <a:bodyPr/>
          <a:lstStyle/>
          <a:p>
            <a:r>
              <a:rPr lang="en-US" dirty="0"/>
              <a:t>Aldosterone antagonist</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87263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1632" y="971100"/>
            <a:ext cx="10948736" cy="5855369"/>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6292" name="Rectangle 4"/>
          <p:cNvSpPr>
            <a:spLocks noGrp="1" noChangeArrowheads="1"/>
          </p:cNvSpPr>
          <p:nvPr>
            <p:ph type="title"/>
          </p:nvPr>
        </p:nvSpPr>
        <p:spPr>
          <a:xfrm>
            <a:off x="1848074" y="89895"/>
            <a:ext cx="10097614" cy="1320800"/>
          </a:xfrm>
        </p:spPr>
        <p:txBody>
          <a:bodyPr>
            <a:normAutofit/>
          </a:bodyPr>
          <a:lstStyle/>
          <a:p>
            <a:r>
              <a:rPr lang="en-US" sz="2400" b="0" dirty="0">
                <a:effectLst>
                  <a:outerShdw blurRad="38100" dist="38100" dir="2700000" algn="tl">
                    <a:srgbClr val="FFFFFF"/>
                  </a:outerShdw>
                </a:effectLst>
                <a:latin typeface="Arial" charset="0"/>
              </a:rPr>
              <a:t>Aldosterone Antagonists Improve Survival</a:t>
            </a:r>
          </a:p>
        </p:txBody>
      </p:sp>
      <p:sp>
        <p:nvSpPr>
          <p:cNvPr id="38915" name="Text Box 5"/>
          <p:cNvSpPr txBox="1">
            <a:spLocks noChangeArrowheads="1"/>
          </p:cNvSpPr>
          <p:nvPr/>
        </p:nvSpPr>
        <p:spPr bwMode="auto">
          <a:xfrm>
            <a:off x="1726772" y="1373189"/>
            <a:ext cx="34307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2400" dirty="0">
                <a:solidFill>
                  <a:srgbClr val="FFFFFF"/>
                </a:solidFill>
                <a:effectLst/>
              </a:rPr>
              <a:t>Advanced Heart Failure</a:t>
            </a:r>
          </a:p>
          <a:p>
            <a:pPr algn="ctr"/>
            <a:r>
              <a:rPr lang="en-US" sz="2400" dirty="0">
                <a:solidFill>
                  <a:srgbClr val="FFFFFF"/>
                </a:solidFill>
                <a:effectLst/>
              </a:rPr>
              <a:t>RALES</a:t>
            </a:r>
          </a:p>
        </p:txBody>
      </p:sp>
      <p:sp>
        <p:nvSpPr>
          <p:cNvPr id="38916" name="Text Box 6"/>
          <p:cNvSpPr txBox="1">
            <a:spLocks noChangeArrowheads="1"/>
          </p:cNvSpPr>
          <p:nvPr/>
        </p:nvSpPr>
        <p:spPr bwMode="auto">
          <a:xfrm>
            <a:off x="6887971" y="1373189"/>
            <a:ext cx="37255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2400" dirty="0">
                <a:solidFill>
                  <a:schemeClr val="bg1"/>
                </a:solidFill>
                <a:effectLst/>
              </a:rPr>
              <a:t>Post Myocardial Infarction</a:t>
            </a:r>
          </a:p>
          <a:p>
            <a:pPr algn="ctr"/>
            <a:r>
              <a:rPr lang="en-US" sz="2400" dirty="0">
                <a:solidFill>
                  <a:schemeClr val="bg1"/>
                </a:solidFill>
                <a:effectLst/>
              </a:rPr>
              <a:t>EPHESUS</a:t>
            </a:r>
          </a:p>
        </p:txBody>
      </p:sp>
      <p:sp>
        <p:nvSpPr>
          <p:cNvPr id="38917" name="Text Box 46"/>
          <p:cNvSpPr txBox="1">
            <a:spLocks noChangeArrowheads="1"/>
          </p:cNvSpPr>
          <p:nvPr/>
        </p:nvSpPr>
        <p:spPr bwMode="auto">
          <a:xfrm>
            <a:off x="1094668" y="2078038"/>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1.00</a:t>
            </a:r>
            <a:endParaRPr lang="en-US" sz="1600">
              <a:solidFill>
                <a:schemeClr val="tx1"/>
              </a:solidFill>
              <a:effectLst/>
            </a:endParaRPr>
          </a:p>
        </p:txBody>
      </p:sp>
      <p:sp>
        <p:nvSpPr>
          <p:cNvPr id="38918" name="Text Box 47"/>
          <p:cNvSpPr txBox="1">
            <a:spLocks noChangeArrowheads="1"/>
          </p:cNvSpPr>
          <p:nvPr/>
        </p:nvSpPr>
        <p:spPr bwMode="black">
          <a:xfrm>
            <a:off x="4724401" y="4730750"/>
            <a:ext cx="834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800" dirty="0">
                <a:solidFill>
                  <a:srgbClr val="FFFFFF"/>
                </a:solidFill>
                <a:effectLst/>
              </a:rPr>
              <a:t>Placebo</a:t>
            </a:r>
          </a:p>
        </p:txBody>
      </p:sp>
      <p:sp>
        <p:nvSpPr>
          <p:cNvPr id="38919" name="Text Box 48"/>
          <p:cNvSpPr txBox="1">
            <a:spLocks noChangeArrowheads="1"/>
          </p:cNvSpPr>
          <p:nvPr/>
        </p:nvSpPr>
        <p:spPr bwMode="black">
          <a:xfrm>
            <a:off x="2602401" y="5986464"/>
            <a:ext cx="16193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600" dirty="0">
                <a:solidFill>
                  <a:srgbClr val="FFFFFF"/>
                </a:solidFill>
                <a:effectLst/>
              </a:rPr>
              <a:t>Months Follow-up</a:t>
            </a:r>
          </a:p>
        </p:txBody>
      </p:sp>
      <p:sp>
        <p:nvSpPr>
          <p:cNvPr id="38920" name="Text Box 50"/>
          <p:cNvSpPr txBox="1">
            <a:spLocks noChangeArrowheads="1"/>
          </p:cNvSpPr>
          <p:nvPr/>
        </p:nvSpPr>
        <p:spPr bwMode="black">
          <a:xfrm>
            <a:off x="4159956" y="3870325"/>
            <a:ext cx="15399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800" dirty="0">
                <a:solidFill>
                  <a:schemeClr val="bg1"/>
                </a:solidFill>
                <a:effectLst/>
              </a:rPr>
              <a:t>Spironolactone</a:t>
            </a:r>
          </a:p>
        </p:txBody>
      </p:sp>
      <p:sp>
        <p:nvSpPr>
          <p:cNvPr id="38921" name="Text Box 51"/>
          <p:cNvSpPr txBox="1">
            <a:spLocks noChangeArrowheads="1"/>
          </p:cNvSpPr>
          <p:nvPr/>
        </p:nvSpPr>
        <p:spPr bwMode="auto">
          <a:xfrm>
            <a:off x="1094668" y="2374901"/>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0.95</a:t>
            </a:r>
            <a:endParaRPr lang="en-US" sz="1600">
              <a:solidFill>
                <a:schemeClr val="tx1"/>
              </a:solidFill>
              <a:effectLst/>
            </a:endParaRPr>
          </a:p>
        </p:txBody>
      </p:sp>
      <p:sp>
        <p:nvSpPr>
          <p:cNvPr id="38922" name="Text Box 52"/>
          <p:cNvSpPr txBox="1">
            <a:spLocks noChangeArrowheads="1"/>
          </p:cNvSpPr>
          <p:nvPr/>
        </p:nvSpPr>
        <p:spPr bwMode="auto">
          <a:xfrm>
            <a:off x="1094668" y="2670176"/>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0.90</a:t>
            </a:r>
            <a:endParaRPr lang="en-US" sz="1600">
              <a:solidFill>
                <a:schemeClr val="tx1"/>
              </a:solidFill>
              <a:effectLst/>
            </a:endParaRPr>
          </a:p>
        </p:txBody>
      </p:sp>
      <p:sp>
        <p:nvSpPr>
          <p:cNvPr id="38923" name="Text Box 53"/>
          <p:cNvSpPr txBox="1">
            <a:spLocks noChangeArrowheads="1"/>
          </p:cNvSpPr>
          <p:nvPr/>
        </p:nvSpPr>
        <p:spPr bwMode="auto">
          <a:xfrm>
            <a:off x="1094668" y="2967038"/>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0.85</a:t>
            </a:r>
            <a:endParaRPr lang="en-US" sz="1600">
              <a:solidFill>
                <a:schemeClr val="tx1"/>
              </a:solidFill>
              <a:effectLst/>
            </a:endParaRPr>
          </a:p>
        </p:txBody>
      </p:sp>
      <p:sp>
        <p:nvSpPr>
          <p:cNvPr id="38924" name="Text Box 54"/>
          <p:cNvSpPr txBox="1">
            <a:spLocks noChangeArrowheads="1"/>
          </p:cNvSpPr>
          <p:nvPr/>
        </p:nvSpPr>
        <p:spPr bwMode="auto">
          <a:xfrm>
            <a:off x="1094668" y="3262313"/>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0.80</a:t>
            </a:r>
            <a:endParaRPr lang="en-US" sz="1600">
              <a:solidFill>
                <a:schemeClr val="tx1"/>
              </a:solidFill>
              <a:effectLst/>
            </a:endParaRPr>
          </a:p>
        </p:txBody>
      </p:sp>
      <p:sp>
        <p:nvSpPr>
          <p:cNvPr id="38925" name="Text Box 55"/>
          <p:cNvSpPr txBox="1">
            <a:spLocks noChangeArrowheads="1"/>
          </p:cNvSpPr>
          <p:nvPr/>
        </p:nvSpPr>
        <p:spPr bwMode="auto">
          <a:xfrm>
            <a:off x="1094668" y="3559176"/>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0.75</a:t>
            </a:r>
            <a:endParaRPr lang="en-US" sz="1600">
              <a:solidFill>
                <a:schemeClr val="tx1"/>
              </a:solidFill>
              <a:effectLst/>
            </a:endParaRPr>
          </a:p>
        </p:txBody>
      </p:sp>
      <p:sp>
        <p:nvSpPr>
          <p:cNvPr id="38926" name="Text Box 56"/>
          <p:cNvSpPr txBox="1">
            <a:spLocks noChangeArrowheads="1"/>
          </p:cNvSpPr>
          <p:nvPr/>
        </p:nvSpPr>
        <p:spPr bwMode="auto">
          <a:xfrm>
            <a:off x="1094668" y="3854450"/>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0.70</a:t>
            </a:r>
            <a:endParaRPr lang="en-US" sz="1600">
              <a:solidFill>
                <a:schemeClr val="tx1"/>
              </a:solidFill>
              <a:effectLst/>
            </a:endParaRPr>
          </a:p>
        </p:txBody>
      </p:sp>
      <p:sp>
        <p:nvSpPr>
          <p:cNvPr id="38927" name="Text Box 57"/>
          <p:cNvSpPr txBox="1">
            <a:spLocks noChangeArrowheads="1"/>
          </p:cNvSpPr>
          <p:nvPr/>
        </p:nvSpPr>
        <p:spPr bwMode="auto">
          <a:xfrm>
            <a:off x="1094668" y="4151313"/>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0.65</a:t>
            </a:r>
            <a:endParaRPr lang="en-US" sz="1600">
              <a:solidFill>
                <a:schemeClr val="tx1"/>
              </a:solidFill>
              <a:effectLst/>
            </a:endParaRPr>
          </a:p>
        </p:txBody>
      </p:sp>
      <p:sp>
        <p:nvSpPr>
          <p:cNvPr id="38928" name="Text Box 58"/>
          <p:cNvSpPr txBox="1">
            <a:spLocks noChangeArrowheads="1"/>
          </p:cNvSpPr>
          <p:nvPr/>
        </p:nvSpPr>
        <p:spPr bwMode="auto">
          <a:xfrm>
            <a:off x="1094668" y="4446588"/>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0.60</a:t>
            </a:r>
            <a:endParaRPr lang="en-US" sz="1600">
              <a:solidFill>
                <a:schemeClr val="tx1"/>
              </a:solidFill>
              <a:effectLst/>
            </a:endParaRPr>
          </a:p>
        </p:txBody>
      </p:sp>
      <p:sp>
        <p:nvSpPr>
          <p:cNvPr id="38929" name="Text Box 59"/>
          <p:cNvSpPr txBox="1">
            <a:spLocks noChangeArrowheads="1"/>
          </p:cNvSpPr>
          <p:nvPr/>
        </p:nvSpPr>
        <p:spPr bwMode="auto">
          <a:xfrm>
            <a:off x="1094668" y="4743451"/>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0.55</a:t>
            </a:r>
            <a:endParaRPr lang="en-US" sz="1600">
              <a:solidFill>
                <a:schemeClr val="tx1"/>
              </a:solidFill>
              <a:effectLst/>
            </a:endParaRPr>
          </a:p>
        </p:txBody>
      </p:sp>
      <p:sp>
        <p:nvSpPr>
          <p:cNvPr id="38930" name="Text Box 60"/>
          <p:cNvSpPr txBox="1">
            <a:spLocks noChangeArrowheads="1"/>
          </p:cNvSpPr>
          <p:nvPr/>
        </p:nvSpPr>
        <p:spPr bwMode="auto">
          <a:xfrm>
            <a:off x="1094668" y="5038726"/>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0.50</a:t>
            </a:r>
            <a:endParaRPr lang="en-US" sz="1600">
              <a:solidFill>
                <a:schemeClr val="tx1"/>
              </a:solidFill>
              <a:effectLst/>
            </a:endParaRPr>
          </a:p>
        </p:txBody>
      </p:sp>
      <p:sp>
        <p:nvSpPr>
          <p:cNvPr id="38931" name="Text Box 61"/>
          <p:cNvSpPr txBox="1">
            <a:spLocks noChangeArrowheads="1"/>
          </p:cNvSpPr>
          <p:nvPr/>
        </p:nvSpPr>
        <p:spPr bwMode="auto">
          <a:xfrm>
            <a:off x="1094668" y="5335588"/>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0.45</a:t>
            </a:r>
            <a:endParaRPr lang="en-US" sz="1600">
              <a:solidFill>
                <a:schemeClr val="tx1"/>
              </a:solidFill>
              <a:effectLst/>
            </a:endParaRPr>
          </a:p>
        </p:txBody>
      </p:sp>
      <p:sp>
        <p:nvSpPr>
          <p:cNvPr id="38932" name="Text Box 62"/>
          <p:cNvSpPr txBox="1">
            <a:spLocks noChangeArrowheads="1"/>
          </p:cNvSpPr>
          <p:nvPr/>
        </p:nvSpPr>
        <p:spPr bwMode="auto">
          <a:xfrm>
            <a:off x="1090905" y="5645151"/>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0.00</a:t>
            </a:r>
            <a:endParaRPr lang="en-US" sz="1600">
              <a:solidFill>
                <a:schemeClr val="tx1"/>
              </a:solidFill>
              <a:effectLst/>
            </a:endParaRPr>
          </a:p>
        </p:txBody>
      </p:sp>
      <p:sp>
        <p:nvSpPr>
          <p:cNvPr id="38933" name="Text Box 63"/>
          <p:cNvSpPr txBox="1">
            <a:spLocks noChangeArrowheads="1"/>
          </p:cNvSpPr>
          <p:nvPr/>
        </p:nvSpPr>
        <p:spPr bwMode="auto">
          <a:xfrm>
            <a:off x="1442638" y="5800726"/>
            <a:ext cx="855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0</a:t>
            </a:r>
            <a:endParaRPr lang="en-US" sz="1600">
              <a:solidFill>
                <a:schemeClr val="tx1"/>
              </a:solidFill>
              <a:effectLst/>
            </a:endParaRPr>
          </a:p>
        </p:txBody>
      </p:sp>
      <p:sp>
        <p:nvSpPr>
          <p:cNvPr id="38934" name="Text Box 64"/>
          <p:cNvSpPr txBox="1">
            <a:spLocks noChangeArrowheads="1"/>
          </p:cNvSpPr>
          <p:nvPr/>
        </p:nvSpPr>
        <p:spPr bwMode="auto">
          <a:xfrm>
            <a:off x="1762489" y="5800726"/>
            <a:ext cx="855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3</a:t>
            </a:r>
            <a:endParaRPr lang="en-US" sz="1600">
              <a:solidFill>
                <a:schemeClr val="tx1"/>
              </a:solidFill>
              <a:effectLst/>
            </a:endParaRPr>
          </a:p>
        </p:txBody>
      </p:sp>
      <p:sp>
        <p:nvSpPr>
          <p:cNvPr id="38935" name="Text Box 65"/>
          <p:cNvSpPr txBox="1">
            <a:spLocks noChangeArrowheads="1"/>
          </p:cNvSpPr>
          <p:nvPr/>
        </p:nvSpPr>
        <p:spPr bwMode="auto">
          <a:xfrm>
            <a:off x="2103037" y="5800726"/>
            <a:ext cx="855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6</a:t>
            </a:r>
            <a:endParaRPr lang="en-US" sz="1600">
              <a:solidFill>
                <a:schemeClr val="tx1"/>
              </a:solidFill>
              <a:effectLst/>
            </a:endParaRPr>
          </a:p>
        </p:txBody>
      </p:sp>
      <p:sp>
        <p:nvSpPr>
          <p:cNvPr id="38936" name="Text Box 66"/>
          <p:cNvSpPr txBox="1">
            <a:spLocks noChangeArrowheads="1"/>
          </p:cNvSpPr>
          <p:nvPr/>
        </p:nvSpPr>
        <p:spPr bwMode="auto">
          <a:xfrm>
            <a:off x="2415363" y="5800726"/>
            <a:ext cx="855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9</a:t>
            </a:r>
            <a:endParaRPr lang="en-US" sz="1600">
              <a:solidFill>
                <a:schemeClr val="tx1"/>
              </a:solidFill>
              <a:effectLst/>
            </a:endParaRPr>
          </a:p>
        </p:txBody>
      </p:sp>
      <p:sp>
        <p:nvSpPr>
          <p:cNvPr id="38937" name="Text Box 67"/>
          <p:cNvSpPr txBox="1">
            <a:spLocks noChangeArrowheads="1"/>
          </p:cNvSpPr>
          <p:nvPr/>
        </p:nvSpPr>
        <p:spPr bwMode="auto">
          <a:xfrm>
            <a:off x="2706534"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12</a:t>
            </a:r>
            <a:endParaRPr lang="en-US" sz="1600">
              <a:solidFill>
                <a:schemeClr val="tx1"/>
              </a:solidFill>
              <a:effectLst/>
            </a:endParaRPr>
          </a:p>
        </p:txBody>
      </p:sp>
      <p:sp>
        <p:nvSpPr>
          <p:cNvPr id="38938" name="Text Box 68"/>
          <p:cNvSpPr txBox="1">
            <a:spLocks noChangeArrowheads="1"/>
          </p:cNvSpPr>
          <p:nvPr/>
        </p:nvSpPr>
        <p:spPr bwMode="black">
          <a:xfrm>
            <a:off x="3054608"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15</a:t>
            </a:r>
            <a:endParaRPr lang="en-US" sz="1600">
              <a:solidFill>
                <a:schemeClr val="tx1"/>
              </a:solidFill>
              <a:effectLst/>
            </a:endParaRPr>
          </a:p>
        </p:txBody>
      </p:sp>
      <p:sp>
        <p:nvSpPr>
          <p:cNvPr id="38939" name="Text Box 69"/>
          <p:cNvSpPr txBox="1">
            <a:spLocks noChangeArrowheads="1"/>
          </p:cNvSpPr>
          <p:nvPr/>
        </p:nvSpPr>
        <p:spPr bwMode="black">
          <a:xfrm>
            <a:off x="3342475"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18</a:t>
            </a:r>
            <a:endParaRPr lang="en-US" sz="1600">
              <a:solidFill>
                <a:schemeClr val="tx1"/>
              </a:solidFill>
              <a:effectLst/>
            </a:endParaRPr>
          </a:p>
        </p:txBody>
      </p:sp>
      <p:sp>
        <p:nvSpPr>
          <p:cNvPr id="38940" name="Text Box 70"/>
          <p:cNvSpPr txBox="1">
            <a:spLocks noChangeArrowheads="1"/>
          </p:cNvSpPr>
          <p:nvPr/>
        </p:nvSpPr>
        <p:spPr bwMode="black">
          <a:xfrm>
            <a:off x="3624697"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21</a:t>
            </a:r>
            <a:endParaRPr lang="en-US" sz="1600">
              <a:solidFill>
                <a:schemeClr val="tx1"/>
              </a:solidFill>
              <a:effectLst/>
            </a:endParaRPr>
          </a:p>
        </p:txBody>
      </p:sp>
      <p:sp>
        <p:nvSpPr>
          <p:cNvPr id="38941" name="Text Box 71"/>
          <p:cNvSpPr txBox="1">
            <a:spLocks noChangeArrowheads="1"/>
          </p:cNvSpPr>
          <p:nvPr/>
        </p:nvSpPr>
        <p:spPr bwMode="black">
          <a:xfrm>
            <a:off x="3970890"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24</a:t>
            </a:r>
            <a:endParaRPr lang="en-US" sz="1600">
              <a:solidFill>
                <a:schemeClr val="tx1"/>
              </a:solidFill>
              <a:effectLst/>
            </a:endParaRPr>
          </a:p>
        </p:txBody>
      </p:sp>
      <p:sp>
        <p:nvSpPr>
          <p:cNvPr id="38942" name="Text Box 72"/>
          <p:cNvSpPr txBox="1">
            <a:spLocks noChangeArrowheads="1"/>
          </p:cNvSpPr>
          <p:nvPr/>
        </p:nvSpPr>
        <p:spPr bwMode="black">
          <a:xfrm>
            <a:off x="4309556"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27</a:t>
            </a:r>
            <a:endParaRPr lang="en-US" sz="1600">
              <a:solidFill>
                <a:schemeClr val="tx1"/>
              </a:solidFill>
              <a:effectLst/>
            </a:endParaRPr>
          </a:p>
        </p:txBody>
      </p:sp>
      <p:sp>
        <p:nvSpPr>
          <p:cNvPr id="38943" name="Text Box 73"/>
          <p:cNvSpPr txBox="1">
            <a:spLocks noChangeArrowheads="1"/>
          </p:cNvSpPr>
          <p:nvPr/>
        </p:nvSpPr>
        <p:spPr bwMode="black">
          <a:xfrm>
            <a:off x="4586134"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30</a:t>
            </a:r>
            <a:endParaRPr lang="en-US" sz="1600">
              <a:solidFill>
                <a:schemeClr val="tx1"/>
              </a:solidFill>
              <a:effectLst/>
            </a:endParaRPr>
          </a:p>
        </p:txBody>
      </p:sp>
      <p:sp>
        <p:nvSpPr>
          <p:cNvPr id="38944" name="Text Box 74"/>
          <p:cNvSpPr txBox="1">
            <a:spLocks noChangeArrowheads="1"/>
          </p:cNvSpPr>
          <p:nvPr/>
        </p:nvSpPr>
        <p:spPr bwMode="black">
          <a:xfrm>
            <a:off x="4931385"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33</a:t>
            </a:r>
            <a:endParaRPr lang="en-US" sz="1600">
              <a:solidFill>
                <a:schemeClr val="tx1"/>
              </a:solidFill>
              <a:effectLst/>
            </a:endParaRPr>
          </a:p>
        </p:txBody>
      </p:sp>
      <p:sp>
        <p:nvSpPr>
          <p:cNvPr id="38945" name="Text Box 75"/>
          <p:cNvSpPr txBox="1">
            <a:spLocks noChangeArrowheads="1"/>
          </p:cNvSpPr>
          <p:nvPr/>
        </p:nvSpPr>
        <p:spPr bwMode="black">
          <a:xfrm>
            <a:off x="5235245"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36</a:t>
            </a:r>
            <a:endParaRPr lang="en-US" sz="1600">
              <a:solidFill>
                <a:schemeClr val="tx1"/>
              </a:solidFill>
              <a:effectLst/>
            </a:endParaRPr>
          </a:p>
        </p:txBody>
      </p:sp>
      <p:sp>
        <p:nvSpPr>
          <p:cNvPr id="396364" name="Line 76"/>
          <p:cNvSpPr>
            <a:spLocks noChangeShapeType="1"/>
          </p:cNvSpPr>
          <p:nvPr/>
        </p:nvSpPr>
        <p:spPr bwMode="auto">
          <a:xfrm>
            <a:off x="1484490" y="2157413"/>
            <a:ext cx="1881" cy="3398837"/>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65" name="Freeform 77"/>
          <p:cNvSpPr>
            <a:spLocks/>
          </p:cNvSpPr>
          <p:nvPr/>
        </p:nvSpPr>
        <p:spPr bwMode="auto">
          <a:xfrm>
            <a:off x="1484490" y="5478742"/>
            <a:ext cx="184666" cy="369332"/>
          </a:xfrm>
          <a:custGeom>
            <a:avLst/>
            <a:gdLst/>
            <a:ahLst/>
            <a:cxnLst>
              <a:cxn ang="0">
                <a:pos x="0" y="0"/>
              </a:cxn>
              <a:cxn ang="0">
                <a:pos x="0" y="90"/>
              </a:cxn>
              <a:cxn ang="0">
                <a:pos x="3125" y="90"/>
              </a:cxn>
            </a:cxnLst>
            <a:rect l="0" t="0" r="r" b="b"/>
            <a:pathLst>
              <a:path w="3125" h="90">
                <a:moveTo>
                  <a:pt x="0" y="0"/>
                </a:moveTo>
                <a:lnTo>
                  <a:pt x="0" y="90"/>
                </a:lnTo>
                <a:lnTo>
                  <a:pt x="3125" y="90"/>
                </a:lnTo>
              </a:path>
            </a:pathLst>
          </a:custGeom>
          <a:noFill/>
          <a:ln w="12700" cap="flat" cmpd="sng">
            <a:solidFill>
              <a:schemeClr val="tx1"/>
            </a:solidFill>
            <a:prstDash val="solid"/>
            <a:round/>
            <a:headEnd/>
            <a:tailEnd/>
          </a:ln>
          <a:effectLst/>
        </p:spPr>
        <p:txBody>
          <a:bodyPr wrap="none" anchor="ctr">
            <a:spAutoFit/>
          </a:bodyPr>
          <a:lstStyle/>
          <a:p>
            <a:pPr>
              <a:defRPr/>
            </a:pPr>
            <a:endParaRPr lang="en-US">
              <a:ea typeface="+mn-ea"/>
            </a:endParaRPr>
          </a:p>
        </p:txBody>
      </p:sp>
      <p:sp>
        <p:nvSpPr>
          <p:cNvPr id="396366" name="Line 78"/>
          <p:cNvSpPr>
            <a:spLocks noChangeShapeType="1"/>
          </p:cNvSpPr>
          <p:nvPr/>
        </p:nvSpPr>
        <p:spPr bwMode="auto">
          <a:xfrm>
            <a:off x="1429926" y="2157413"/>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67" name="Line 79"/>
          <p:cNvSpPr>
            <a:spLocks noChangeShapeType="1"/>
          </p:cNvSpPr>
          <p:nvPr/>
        </p:nvSpPr>
        <p:spPr bwMode="auto">
          <a:xfrm>
            <a:off x="1429926" y="2454275"/>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68" name="Line 80"/>
          <p:cNvSpPr>
            <a:spLocks noChangeShapeType="1"/>
          </p:cNvSpPr>
          <p:nvPr/>
        </p:nvSpPr>
        <p:spPr bwMode="auto">
          <a:xfrm>
            <a:off x="1429926" y="2749550"/>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69" name="Line 81"/>
          <p:cNvSpPr>
            <a:spLocks noChangeShapeType="1"/>
          </p:cNvSpPr>
          <p:nvPr/>
        </p:nvSpPr>
        <p:spPr bwMode="auto">
          <a:xfrm>
            <a:off x="1429926" y="3046413"/>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0" name="Line 82"/>
          <p:cNvSpPr>
            <a:spLocks noChangeShapeType="1"/>
          </p:cNvSpPr>
          <p:nvPr/>
        </p:nvSpPr>
        <p:spPr bwMode="auto">
          <a:xfrm>
            <a:off x="1429926" y="3341688"/>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1" name="Line 83"/>
          <p:cNvSpPr>
            <a:spLocks noChangeShapeType="1"/>
          </p:cNvSpPr>
          <p:nvPr/>
        </p:nvSpPr>
        <p:spPr bwMode="auto">
          <a:xfrm>
            <a:off x="1429926" y="3638550"/>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2" name="Line 84"/>
          <p:cNvSpPr>
            <a:spLocks noChangeShapeType="1"/>
          </p:cNvSpPr>
          <p:nvPr/>
        </p:nvSpPr>
        <p:spPr bwMode="auto">
          <a:xfrm>
            <a:off x="1429926" y="3933825"/>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3" name="Line 85"/>
          <p:cNvSpPr>
            <a:spLocks noChangeShapeType="1"/>
          </p:cNvSpPr>
          <p:nvPr/>
        </p:nvSpPr>
        <p:spPr bwMode="auto">
          <a:xfrm>
            <a:off x="1429926" y="4230688"/>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4" name="Line 86"/>
          <p:cNvSpPr>
            <a:spLocks noChangeShapeType="1"/>
          </p:cNvSpPr>
          <p:nvPr/>
        </p:nvSpPr>
        <p:spPr bwMode="auto">
          <a:xfrm>
            <a:off x="1429926" y="4525963"/>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5" name="Line 87"/>
          <p:cNvSpPr>
            <a:spLocks noChangeShapeType="1"/>
          </p:cNvSpPr>
          <p:nvPr/>
        </p:nvSpPr>
        <p:spPr bwMode="auto">
          <a:xfrm>
            <a:off x="1429926" y="4822825"/>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6" name="Line 88"/>
          <p:cNvSpPr>
            <a:spLocks noChangeShapeType="1"/>
          </p:cNvSpPr>
          <p:nvPr/>
        </p:nvSpPr>
        <p:spPr bwMode="auto">
          <a:xfrm>
            <a:off x="1429926" y="5118100"/>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7" name="Line 89"/>
          <p:cNvSpPr>
            <a:spLocks noChangeShapeType="1"/>
          </p:cNvSpPr>
          <p:nvPr/>
        </p:nvSpPr>
        <p:spPr bwMode="auto">
          <a:xfrm>
            <a:off x="1429926" y="5414963"/>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8" name="Line 90"/>
          <p:cNvSpPr>
            <a:spLocks noChangeShapeType="1"/>
          </p:cNvSpPr>
          <p:nvPr/>
        </p:nvSpPr>
        <p:spPr bwMode="auto">
          <a:xfrm>
            <a:off x="1429926" y="5724525"/>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9" name="Line 91"/>
          <p:cNvSpPr>
            <a:spLocks noChangeShapeType="1"/>
          </p:cNvSpPr>
          <p:nvPr/>
        </p:nvSpPr>
        <p:spPr bwMode="auto">
          <a:xfrm flipH="1">
            <a:off x="1450623" y="5508625"/>
            <a:ext cx="75259" cy="6985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0" name="Line 92"/>
          <p:cNvSpPr>
            <a:spLocks noChangeShapeType="1"/>
          </p:cNvSpPr>
          <p:nvPr/>
        </p:nvSpPr>
        <p:spPr bwMode="auto">
          <a:xfrm flipH="1">
            <a:off x="1450623" y="5562600"/>
            <a:ext cx="75259" cy="6985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1" name="Line 93"/>
          <p:cNvSpPr>
            <a:spLocks noChangeShapeType="1"/>
          </p:cNvSpPr>
          <p:nvPr/>
        </p:nvSpPr>
        <p:spPr bwMode="auto">
          <a:xfrm rot="5400000">
            <a:off x="1450358"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2" name="Line 94"/>
          <p:cNvSpPr>
            <a:spLocks noChangeShapeType="1"/>
          </p:cNvSpPr>
          <p:nvPr/>
        </p:nvSpPr>
        <p:spPr bwMode="auto">
          <a:xfrm rot="5400000">
            <a:off x="1772091"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3" name="Line 95"/>
          <p:cNvSpPr>
            <a:spLocks noChangeShapeType="1"/>
          </p:cNvSpPr>
          <p:nvPr/>
        </p:nvSpPr>
        <p:spPr bwMode="auto">
          <a:xfrm rot="5400000">
            <a:off x="2091943"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4" name="Line 96"/>
          <p:cNvSpPr>
            <a:spLocks noChangeShapeType="1"/>
          </p:cNvSpPr>
          <p:nvPr/>
        </p:nvSpPr>
        <p:spPr bwMode="auto">
          <a:xfrm rot="5400000">
            <a:off x="2409914"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5" name="Line 97"/>
          <p:cNvSpPr>
            <a:spLocks noChangeShapeType="1"/>
          </p:cNvSpPr>
          <p:nvPr/>
        </p:nvSpPr>
        <p:spPr bwMode="auto">
          <a:xfrm rot="5400000">
            <a:off x="2739172"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6" name="Line 98"/>
          <p:cNvSpPr>
            <a:spLocks noChangeShapeType="1"/>
          </p:cNvSpPr>
          <p:nvPr/>
        </p:nvSpPr>
        <p:spPr bwMode="black">
          <a:xfrm rot="5400000">
            <a:off x="3053380"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7" name="Line 99"/>
          <p:cNvSpPr>
            <a:spLocks noChangeShapeType="1"/>
          </p:cNvSpPr>
          <p:nvPr/>
        </p:nvSpPr>
        <p:spPr bwMode="black">
          <a:xfrm rot="5400000">
            <a:off x="3373232"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8" name="Line 100"/>
          <p:cNvSpPr>
            <a:spLocks noChangeShapeType="1"/>
          </p:cNvSpPr>
          <p:nvPr/>
        </p:nvSpPr>
        <p:spPr bwMode="black">
          <a:xfrm rot="5400000">
            <a:off x="3676150"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9" name="Line 101"/>
          <p:cNvSpPr>
            <a:spLocks noChangeShapeType="1"/>
          </p:cNvSpPr>
          <p:nvPr/>
        </p:nvSpPr>
        <p:spPr bwMode="black">
          <a:xfrm rot="5400000">
            <a:off x="4014817"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90" name="Line 102"/>
          <p:cNvSpPr>
            <a:spLocks noChangeShapeType="1"/>
          </p:cNvSpPr>
          <p:nvPr/>
        </p:nvSpPr>
        <p:spPr bwMode="black">
          <a:xfrm rot="5400000">
            <a:off x="4319617"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91" name="Line 103"/>
          <p:cNvSpPr>
            <a:spLocks noChangeShapeType="1"/>
          </p:cNvSpPr>
          <p:nvPr/>
        </p:nvSpPr>
        <p:spPr bwMode="black">
          <a:xfrm rot="5400000">
            <a:off x="4637588"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92" name="Line 104"/>
          <p:cNvSpPr>
            <a:spLocks noChangeShapeType="1"/>
          </p:cNvSpPr>
          <p:nvPr/>
        </p:nvSpPr>
        <p:spPr bwMode="black">
          <a:xfrm rot="5400000">
            <a:off x="4931099"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93" name="Line 105"/>
          <p:cNvSpPr>
            <a:spLocks noChangeShapeType="1"/>
          </p:cNvSpPr>
          <p:nvPr/>
        </p:nvSpPr>
        <p:spPr bwMode="black">
          <a:xfrm rot="5400000">
            <a:off x="5294224"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402" name="Text Box 114"/>
          <p:cNvSpPr txBox="1">
            <a:spLocks noChangeArrowheads="1"/>
          </p:cNvSpPr>
          <p:nvPr/>
        </p:nvSpPr>
        <p:spPr bwMode="auto">
          <a:xfrm>
            <a:off x="6864295" y="6364288"/>
            <a:ext cx="3923470" cy="338554"/>
          </a:xfrm>
          <a:prstGeom prst="rect">
            <a:avLst/>
          </a:prstGeom>
          <a:noFill/>
          <a:ln w="9525">
            <a:noFill/>
            <a:miter lim="800000"/>
            <a:headEnd/>
            <a:tailEnd/>
          </a:ln>
          <a:effec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600">
                <a:solidFill>
                  <a:schemeClr val="bg1"/>
                </a:solidFill>
                <a:effectLst>
                  <a:outerShdw blurRad="38100" dist="38100" dir="2700000" algn="tl">
                    <a:srgbClr val="808080"/>
                  </a:outerShdw>
                </a:effectLst>
                <a:latin typeface="Times New Roman" charset="0"/>
              </a:rPr>
              <a:t>Pitt B et al. N Engl J Med 2003;348:1309-21.</a:t>
            </a:r>
          </a:p>
        </p:txBody>
      </p:sp>
      <p:sp>
        <p:nvSpPr>
          <p:cNvPr id="396407" name="Text Box 119"/>
          <p:cNvSpPr txBox="1">
            <a:spLocks noChangeArrowheads="1"/>
          </p:cNvSpPr>
          <p:nvPr/>
        </p:nvSpPr>
        <p:spPr bwMode="auto">
          <a:xfrm>
            <a:off x="835379" y="6364288"/>
            <a:ext cx="4940770" cy="336550"/>
          </a:xfrm>
          <a:prstGeom prst="rect">
            <a:avLst/>
          </a:prstGeom>
          <a:noFill/>
          <a:ln w="9525">
            <a:noFill/>
            <a:miter lim="800000"/>
            <a:headEnd/>
            <a:tailEnd/>
          </a:ln>
          <a:effectLst/>
        </p:spPr>
        <p:txBody>
          <a:bodyPr>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600" dirty="0">
                <a:solidFill>
                  <a:srgbClr val="FFFFFF"/>
                </a:solidFill>
                <a:effectLst>
                  <a:outerShdw blurRad="38100" dist="38100" dir="2700000" algn="tl">
                    <a:srgbClr val="808080"/>
                  </a:outerShdw>
                </a:effectLst>
                <a:latin typeface="Times New Roman" charset="0"/>
              </a:rPr>
              <a:t>Pitt B et al. N </a:t>
            </a:r>
            <a:r>
              <a:rPr lang="en-US" sz="1600" dirty="0" err="1">
                <a:solidFill>
                  <a:srgbClr val="FFFFFF"/>
                </a:solidFill>
                <a:effectLst>
                  <a:outerShdw blurRad="38100" dist="38100" dir="2700000" algn="tl">
                    <a:srgbClr val="808080"/>
                  </a:outerShdw>
                </a:effectLst>
                <a:latin typeface="Times New Roman" charset="0"/>
              </a:rPr>
              <a:t>Engl</a:t>
            </a:r>
            <a:r>
              <a:rPr lang="en-US" sz="1600" dirty="0">
                <a:solidFill>
                  <a:srgbClr val="FFFFFF"/>
                </a:solidFill>
                <a:effectLst>
                  <a:outerShdw blurRad="38100" dist="38100" dir="2700000" algn="tl">
                    <a:srgbClr val="808080"/>
                  </a:outerShdw>
                </a:effectLst>
                <a:latin typeface="Times New Roman" charset="0"/>
              </a:rPr>
              <a:t> J Med</a:t>
            </a:r>
            <a:r>
              <a:rPr lang="en-US" sz="1600" i="1" dirty="0">
                <a:solidFill>
                  <a:srgbClr val="FFFFFF"/>
                </a:solidFill>
                <a:effectLst>
                  <a:outerShdw blurRad="38100" dist="38100" dir="2700000" algn="tl">
                    <a:srgbClr val="808080"/>
                  </a:outerShdw>
                </a:effectLst>
                <a:latin typeface="Times New Roman" charset="0"/>
              </a:rPr>
              <a:t>.</a:t>
            </a:r>
            <a:r>
              <a:rPr lang="en-US" sz="1600" dirty="0">
                <a:solidFill>
                  <a:srgbClr val="FFFFFF"/>
                </a:solidFill>
                <a:effectLst>
                  <a:outerShdw blurRad="38100" dist="38100" dir="2700000" algn="tl">
                    <a:srgbClr val="808080"/>
                  </a:outerShdw>
                </a:effectLst>
                <a:latin typeface="Times New Roman" charset="0"/>
              </a:rPr>
              <a:t> 1999;341:709–717.</a:t>
            </a:r>
          </a:p>
        </p:txBody>
      </p:sp>
      <p:grpSp>
        <p:nvGrpSpPr>
          <p:cNvPr id="38980" name="Group 129"/>
          <p:cNvGrpSpPr>
            <a:grpSpLocks/>
          </p:cNvGrpSpPr>
          <p:nvPr/>
        </p:nvGrpSpPr>
        <p:grpSpPr bwMode="auto">
          <a:xfrm>
            <a:off x="6178785" y="2284414"/>
            <a:ext cx="5200415" cy="3678237"/>
            <a:chOff x="3398" y="1343"/>
            <a:chExt cx="2878" cy="2371"/>
          </a:xfrm>
        </p:grpSpPr>
        <p:grpSp>
          <p:nvGrpSpPr>
            <p:cNvPr id="38993" name="Group 126"/>
            <p:cNvGrpSpPr>
              <a:grpSpLocks/>
            </p:cNvGrpSpPr>
            <p:nvPr/>
          </p:nvGrpSpPr>
          <p:grpSpPr bwMode="auto">
            <a:xfrm>
              <a:off x="3398" y="1343"/>
              <a:ext cx="2878" cy="2371"/>
              <a:chOff x="4508" y="851"/>
              <a:chExt cx="2878" cy="2371"/>
            </a:xfrm>
          </p:grpSpPr>
          <p:pic>
            <p:nvPicPr>
              <p:cNvPr id="38997" name="Picture 122" descr="03f1[1]"/>
              <p:cNvPicPr>
                <a:picLocks noChangeAspect="1" noChangeArrowheads="1"/>
              </p:cNvPicPr>
              <p:nvPr/>
            </p:nvPicPr>
            <p:blipFill>
              <a:blip r:embed="rId2">
                <a:extLst>
                  <a:ext uri="{28A0092B-C50C-407E-A947-70E740481C1C}">
                    <a14:useLocalDpi xmlns:a14="http://schemas.microsoft.com/office/drawing/2010/main" val="0"/>
                  </a:ext>
                </a:extLst>
              </a:blip>
              <a:srcRect l="21429" t="1991" r="14285" b="73451"/>
              <a:stretch>
                <a:fillRect/>
              </a:stretch>
            </p:blipFill>
            <p:spPr bwMode="auto">
              <a:xfrm>
                <a:off x="4508" y="851"/>
                <a:ext cx="2878" cy="2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411" name="Rectangle 123"/>
              <p:cNvSpPr>
                <a:spLocks noChangeArrowheads="1"/>
              </p:cNvSpPr>
              <p:nvPr/>
            </p:nvSpPr>
            <p:spPr bwMode="auto">
              <a:xfrm>
                <a:off x="4734" y="1200"/>
                <a:ext cx="942" cy="360"/>
              </a:xfrm>
              <a:prstGeom prst="rect">
                <a:avLst/>
              </a:prstGeom>
              <a:solidFill>
                <a:schemeClr val="bg1"/>
              </a:solidFill>
              <a:ln w="9525">
                <a:solidFill>
                  <a:schemeClr val="bg1"/>
                </a:solidFill>
                <a:miter lim="800000"/>
                <a:headEnd/>
                <a:tailEnd/>
              </a:ln>
              <a:effectLst/>
            </p:spPr>
            <p:txBody>
              <a:bodyPr wrap="none" anchor="ctr"/>
              <a:lstStyle/>
              <a:p>
                <a:pPr>
                  <a:defRPr/>
                </a:pPr>
                <a:endParaRPr lang="en-US">
                  <a:ea typeface="+mn-ea"/>
                </a:endParaRPr>
              </a:p>
            </p:txBody>
          </p:sp>
          <p:sp>
            <p:nvSpPr>
              <p:cNvPr id="396412" name="Rectangle 124"/>
              <p:cNvSpPr>
                <a:spLocks noChangeArrowheads="1"/>
              </p:cNvSpPr>
              <p:nvPr/>
            </p:nvSpPr>
            <p:spPr bwMode="auto">
              <a:xfrm>
                <a:off x="6192" y="1548"/>
                <a:ext cx="942" cy="360"/>
              </a:xfrm>
              <a:prstGeom prst="rect">
                <a:avLst/>
              </a:prstGeom>
              <a:solidFill>
                <a:schemeClr val="bg1"/>
              </a:solidFill>
              <a:ln w="9525">
                <a:solidFill>
                  <a:schemeClr val="bg1"/>
                </a:solidFill>
                <a:miter lim="800000"/>
                <a:headEnd/>
                <a:tailEnd/>
              </a:ln>
              <a:effectLst/>
            </p:spPr>
            <p:txBody>
              <a:bodyPr wrap="none" anchor="ctr"/>
              <a:lstStyle/>
              <a:p>
                <a:pPr>
                  <a:defRPr/>
                </a:pPr>
                <a:endParaRPr lang="en-US">
                  <a:ea typeface="+mn-ea"/>
                </a:endParaRPr>
              </a:p>
            </p:txBody>
          </p:sp>
          <p:sp>
            <p:nvSpPr>
              <p:cNvPr id="396413" name="Rectangle 125"/>
              <p:cNvSpPr>
                <a:spLocks noChangeArrowheads="1"/>
              </p:cNvSpPr>
              <p:nvPr/>
            </p:nvSpPr>
            <p:spPr bwMode="auto">
              <a:xfrm>
                <a:off x="6402" y="2214"/>
                <a:ext cx="942" cy="360"/>
              </a:xfrm>
              <a:prstGeom prst="rect">
                <a:avLst/>
              </a:prstGeom>
              <a:solidFill>
                <a:schemeClr val="bg1"/>
              </a:solidFill>
              <a:ln w="9525">
                <a:solidFill>
                  <a:schemeClr val="bg1"/>
                </a:solidFill>
                <a:miter lim="800000"/>
                <a:headEnd/>
                <a:tailEnd/>
              </a:ln>
              <a:effectLst/>
            </p:spPr>
            <p:txBody>
              <a:bodyPr wrap="none" anchor="ctr"/>
              <a:lstStyle/>
              <a:p>
                <a:pPr>
                  <a:defRPr/>
                </a:pPr>
                <a:endParaRPr lang="en-US">
                  <a:ea typeface="+mn-ea"/>
                </a:endParaRPr>
              </a:p>
            </p:txBody>
          </p:sp>
        </p:grpSp>
        <p:sp>
          <p:nvSpPr>
            <p:cNvPr id="38994" name="Text Box 121"/>
            <p:cNvSpPr txBox="1">
              <a:spLocks noChangeArrowheads="1"/>
            </p:cNvSpPr>
            <p:nvPr/>
          </p:nvSpPr>
          <p:spPr bwMode="auto">
            <a:xfrm>
              <a:off x="3624" y="1663"/>
              <a:ext cx="1204"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600">
                  <a:solidFill>
                    <a:srgbClr val="000000"/>
                  </a:solidFill>
                  <a:effectLst/>
                </a:rPr>
                <a:t>RR = 0.85 (0.75-0.96)</a:t>
              </a:r>
            </a:p>
            <a:p>
              <a:r>
                <a:rPr lang="en-US" sz="1600">
                  <a:solidFill>
                    <a:srgbClr val="000000"/>
                  </a:solidFill>
                  <a:effectLst/>
                </a:rPr>
                <a:t>P = 0.008</a:t>
              </a:r>
            </a:p>
          </p:txBody>
        </p:sp>
        <p:sp>
          <p:nvSpPr>
            <p:cNvPr id="38995" name="Text Box 127"/>
            <p:cNvSpPr txBox="1">
              <a:spLocks noChangeArrowheads="1"/>
            </p:cNvSpPr>
            <p:nvPr/>
          </p:nvSpPr>
          <p:spPr bwMode="auto">
            <a:xfrm>
              <a:off x="5202" y="2146"/>
              <a:ext cx="564"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800">
                  <a:solidFill>
                    <a:srgbClr val="000000"/>
                  </a:solidFill>
                  <a:effectLst/>
                </a:rPr>
                <a:t>Placebo</a:t>
              </a:r>
            </a:p>
          </p:txBody>
        </p:sp>
        <p:sp>
          <p:nvSpPr>
            <p:cNvPr id="38996" name="Text Box 128"/>
            <p:cNvSpPr txBox="1">
              <a:spLocks noChangeArrowheads="1"/>
            </p:cNvSpPr>
            <p:nvPr/>
          </p:nvSpPr>
          <p:spPr bwMode="auto">
            <a:xfrm>
              <a:off x="5094" y="2812"/>
              <a:ext cx="756"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800">
                  <a:solidFill>
                    <a:srgbClr val="000000"/>
                  </a:solidFill>
                  <a:effectLst/>
                </a:rPr>
                <a:t>Eplerenone</a:t>
              </a:r>
            </a:p>
          </p:txBody>
        </p:sp>
      </p:grpSp>
      <p:grpSp>
        <p:nvGrpSpPr>
          <p:cNvPr id="38982" name="Group 131"/>
          <p:cNvGrpSpPr>
            <a:grpSpLocks/>
          </p:cNvGrpSpPr>
          <p:nvPr/>
        </p:nvGrpSpPr>
        <p:grpSpPr bwMode="auto">
          <a:xfrm>
            <a:off x="6178785" y="2259014"/>
            <a:ext cx="5200415" cy="3678237"/>
            <a:chOff x="3398" y="1343"/>
            <a:chExt cx="2878" cy="2371"/>
          </a:xfrm>
        </p:grpSpPr>
        <p:grpSp>
          <p:nvGrpSpPr>
            <p:cNvPr id="38985" name="Group 132"/>
            <p:cNvGrpSpPr>
              <a:grpSpLocks/>
            </p:cNvGrpSpPr>
            <p:nvPr/>
          </p:nvGrpSpPr>
          <p:grpSpPr bwMode="auto">
            <a:xfrm>
              <a:off x="3398" y="1343"/>
              <a:ext cx="2878" cy="2371"/>
              <a:chOff x="4508" y="851"/>
              <a:chExt cx="2878" cy="2371"/>
            </a:xfrm>
          </p:grpSpPr>
          <p:pic>
            <p:nvPicPr>
              <p:cNvPr id="38989" name="Picture 133" descr="03f1[1]"/>
              <p:cNvPicPr>
                <a:picLocks noChangeAspect="1" noChangeArrowheads="1"/>
              </p:cNvPicPr>
              <p:nvPr/>
            </p:nvPicPr>
            <p:blipFill>
              <a:blip r:embed="rId2">
                <a:extLst>
                  <a:ext uri="{28A0092B-C50C-407E-A947-70E740481C1C}">
                    <a14:useLocalDpi xmlns:a14="http://schemas.microsoft.com/office/drawing/2010/main" val="0"/>
                  </a:ext>
                </a:extLst>
              </a:blip>
              <a:srcRect l="21429" t="1991" r="14285" b="73451"/>
              <a:stretch>
                <a:fillRect/>
              </a:stretch>
            </p:blipFill>
            <p:spPr bwMode="auto">
              <a:xfrm>
                <a:off x="4508" y="851"/>
                <a:ext cx="2878" cy="2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422" name="Rectangle 134"/>
              <p:cNvSpPr>
                <a:spLocks noChangeArrowheads="1"/>
              </p:cNvSpPr>
              <p:nvPr/>
            </p:nvSpPr>
            <p:spPr bwMode="auto">
              <a:xfrm>
                <a:off x="4734" y="1200"/>
                <a:ext cx="942" cy="360"/>
              </a:xfrm>
              <a:prstGeom prst="rect">
                <a:avLst/>
              </a:prstGeom>
              <a:solidFill>
                <a:schemeClr val="bg1"/>
              </a:solidFill>
              <a:ln w="9525">
                <a:solidFill>
                  <a:schemeClr val="bg1"/>
                </a:solidFill>
                <a:miter lim="800000"/>
                <a:headEnd/>
                <a:tailEnd/>
              </a:ln>
              <a:effectLst/>
            </p:spPr>
            <p:txBody>
              <a:bodyPr wrap="none" anchor="ctr"/>
              <a:lstStyle/>
              <a:p>
                <a:pPr>
                  <a:defRPr/>
                </a:pPr>
                <a:endParaRPr lang="en-US">
                  <a:ea typeface="+mn-ea"/>
                </a:endParaRPr>
              </a:p>
            </p:txBody>
          </p:sp>
          <p:sp>
            <p:nvSpPr>
              <p:cNvPr id="396423" name="Rectangle 135"/>
              <p:cNvSpPr>
                <a:spLocks noChangeArrowheads="1"/>
              </p:cNvSpPr>
              <p:nvPr/>
            </p:nvSpPr>
            <p:spPr bwMode="auto">
              <a:xfrm>
                <a:off x="6192" y="1548"/>
                <a:ext cx="942" cy="360"/>
              </a:xfrm>
              <a:prstGeom prst="rect">
                <a:avLst/>
              </a:prstGeom>
              <a:solidFill>
                <a:schemeClr val="bg1"/>
              </a:solidFill>
              <a:ln w="9525">
                <a:solidFill>
                  <a:schemeClr val="bg1"/>
                </a:solidFill>
                <a:miter lim="800000"/>
                <a:headEnd/>
                <a:tailEnd/>
              </a:ln>
              <a:effectLst/>
            </p:spPr>
            <p:txBody>
              <a:bodyPr wrap="none" anchor="ctr"/>
              <a:lstStyle/>
              <a:p>
                <a:pPr>
                  <a:defRPr/>
                </a:pPr>
                <a:endParaRPr lang="en-US">
                  <a:ea typeface="+mn-ea"/>
                </a:endParaRPr>
              </a:p>
            </p:txBody>
          </p:sp>
          <p:sp>
            <p:nvSpPr>
              <p:cNvPr id="396424" name="Rectangle 136"/>
              <p:cNvSpPr>
                <a:spLocks noChangeArrowheads="1"/>
              </p:cNvSpPr>
              <p:nvPr/>
            </p:nvSpPr>
            <p:spPr bwMode="auto">
              <a:xfrm>
                <a:off x="6402" y="2214"/>
                <a:ext cx="942" cy="360"/>
              </a:xfrm>
              <a:prstGeom prst="rect">
                <a:avLst/>
              </a:prstGeom>
              <a:solidFill>
                <a:schemeClr val="bg1"/>
              </a:solidFill>
              <a:ln w="9525">
                <a:solidFill>
                  <a:schemeClr val="bg1"/>
                </a:solidFill>
                <a:miter lim="800000"/>
                <a:headEnd/>
                <a:tailEnd/>
              </a:ln>
              <a:effectLst/>
            </p:spPr>
            <p:txBody>
              <a:bodyPr wrap="none" anchor="ctr"/>
              <a:lstStyle/>
              <a:p>
                <a:pPr>
                  <a:defRPr/>
                </a:pPr>
                <a:endParaRPr lang="en-US">
                  <a:ea typeface="+mn-ea"/>
                </a:endParaRPr>
              </a:p>
            </p:txBody>
          </p:sp>
        </p:grpSp>
        <p:sp>
          <p:nvSpPr>
            <p:cNvPr id="38986" name="Text Box 137"/>
            <p:cNvSpPr txBox="1">
              <a:spLocks noChangeArrowheads="1"/>
            </p:cNvSpPr>
            <p:nvPr/>
          </p:nvSpPr>
          <p:spPr bwMode="auto">
            <a:xfrm>
              <a:off x="3624" y="1663"/>
              <a:ext cx="1204"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600">
                  <a:solidFill>
                    <a:srgbClr val="000000"/>
                  </a:solidFill>
                  <a:effectLst/>
                </a:rPr>
                <a:t>RR = 0.85 (0.75-0.96)</a:t>
              </a:r>
            </a:p>
            <a:p>
              <a:r>
                <a:rPr lang="en-US" sz="1600">
                  <a:solidFill>
                    <a:srgbClr val="000000"/>
                  </a:solidFill>
                  <a:effectLst/>
                </a:rPr>
                <a:t>P = 0.008</a:t>
              </a:r>
            </a:p>
          </p:txBody>
        </p:sp>
        <p:sp>
          <p:nvSpPr>
            <p:cNvPr id="38987" name="Text Box 138"/>
            <p:cNvSpPr txBox="1">
              <a:spLocks noChangeArrowheads="1"/>
            </p:cNvSpPr>
            <p:nvPr/>
          </p:nvSpPr>
          <p:spPr bwMode="auto">
            <a:xfrm>
              <a:off x="5202" y="2146"/>
              <a:ext cx="564"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800">
                  <a:solidFill>
                    <a:srgbClr val="000000"/>
                  </a:solidFill>
                  <a:effectLst/>
                </a:rPr>
                <a:t>Placebo</a:t>
              </a:r>
            </a:p>
          </p:txBody>
        </p:sp>
        <p:sp>
          <p:nvSpPr>
            <p:cNvPr id="38988" name="Text Box 139"/>
            <p:cNvSpPr txBox="1">
              <a:spLocks noChangeArrowheads="1"/>
            </p:cNvSpPr>
            <p:nvPr/>
          </p:nvSpPr>
          <p:spPr bwMode="auto">
            <a:xfrm>
              <a:off x="5094" y="2812"/>
              <a:ext cx="756"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800">
                  <a:solidFill>
                    <a:srgbClr val="000000"/>
                  </a:solidFill>
                  <a:effectLst/>
                </a:rPr>
                <a:t>Eplerenone</a:t>
              </a:r>
            </a:p>
          </p:txBody>
        </p:sp>
      </p:grpSp>
      <p:sp>
        <p:nvSpPr>
          <p:cNvPr id="396429" name="Text Box 141"/>
          <p:cNvSpPr txBox="1">
            <a:spLocks noChangeArrowheads="1"/>
          </p:cNvSpPr>
          <p:nvPr/>
        </p:nvSpPr>
        <p:spPr bwMode="auto">
          <a:xfrm>
            <a:off x="7840135" y="6011863"/>
            <a:ext cx="1601583" cy="307777"/>
          </a:xfrm>
          <a:prstGeom prst="rect">
            <a:avLst/>
          </a:prstGeom>
          <a:noFill/>
          <a:ln w="9525">
            <a:noFill/>
            <a:miter lim="800000"/>
            <a:headEnd/>
            <a:tailEnd/>
          </a:ln>
          <a:effec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a:solidFill>
                  <a:schemeClr val="bg1"/>
                </a:solidFill>
                <a:effectLst>
                  <a:outerShdw blurRad="38100" dist="38100" dir="2700000" algn="tl">
                    <a:srgbClr val="808080"/>
                  </a:outerShdw>
                </a:effectLst>
              </a:rPr>
              <a:t>Months Follow-up</a:t>
            </a:r>
          </a:p>
        </p:txBody>
      </p:sp>
      <p:sp>
        <p:nvSpPr>
          <p:cNvPr id="396439" name="Text Box 151"/>
          <p:cNvSpPr txBox="1">
            <a:spLocks noChangeArrowheads="1"/>
          </p:cNvSpPr>
          <p:nvPr/>
        </p:nvSpPr>
        <p:spPr bwMode="auto">
          <a:xfrm>
            <a:off x="1561630" y="4954589"/>
            <a:ext cx="1926116" cy="523220"/>
          </a:xfrm>
          <a:prstGeom prst="rect">
            <a:avLst/>
          </a:prstGeom>
          <a:noFill/>
          <a:ln w="9525">
            <a:noFill/>
            <a:miter lim="800000"/>
            <a:headEnd/>
            <a:tailEnd/>
          </a:ln>
          <a:effec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a:solidFill>
                  <a:schemeClr val="bg1"/>
                </a:solidFill>
                <a:effectLst>
                  <a:outerShdw blurRad="38100" dist="38100" dir="2700000" algn="tl">
                    <a:srgbClr val="808080"/>
                  </a:outerShdw>
                </a:effectLst>
              </a:rPr>
              <a:t>RR = 0.70 (0.60-0.82)</a:t>
            </a:r>
          </a:p>
          <a:p>
            <a:r>
              <a:rPr lang="en-US">
                <a:solidFill>
                  <a:schemeClr val="bg1"/>
                </a:solidFill>
                <a:effectLst>
                  <a:outerShdw blurRad="38100" dist="38100" dir="2700000" algn="tl">
                    <a:srgbClr val="808080"/>
                  </a:outerShdw>
                </a:effectLst>
              </a:rPr>
              <a:t>P &lt; 0.001</a:t>
            </a:r>
          </a:p>
        </p:txBody>
      </p:sp>
      <p:sp>
        <p:nvSpPr>
          <p:cNvPr id="89" name="Freeform 130"/>
          <p:cNvSpPr>
            <a:spLocks/>
          </p:cNvSpPr>
          <p:nvPr/>
        </p:nvSpPr>
        <p:spPr bwMode="auto">
          <a:xfrm>
            <a:off x="1470323" y="2157329"/>
            <a:ext cx="3206750" cy="3236913"/>
          </a:xfrm>
          <a:custGeom>
            <a:avLst/>
            <a:gdLst/>
            <a:ahLst/>
            <a:cxnLst>
              <a:cxn ang="0">
                <a:pos x="0" y="0"/>
              </a:cxn>
              <a:cxn ang="0">
                <a:pos x="48" y="78"/>
              </a:cxn>
              <a:cxn ang="0">
                <a:pos x="90" y="132"/>
              </a:cxn>
              <a:cxn ang="0">
                <a:pos x="132" y="180"/>
              </a:cxn>
              <a:cxn ang="0">
                <a:pos x="198" y="240"/>
              </a:cxn>
              <a:cxn ang="0">
                <a:pos x="216" y="318"/>
              </a:cxn>
              <a:cxn ang="0">
                <a:pos x="276" y="354"/>
              </a:cxn>
              <a:cxn ang="0">
                <a:pos x="306" y="396"/>
              </a:cxn>
              <a:cxn ang="0">
                <a:pos x="348" y="456"/>
              </a:cxn>
              <a:cxn ang="0">
                <a:pos x="408" y="456"/>
              </a:cxn>
              <a:cxn ang="0">
                <a:pos x="444" y="534"/>
              </a:cxn>
              <a:cxn ang="0">
                <a:pos x="510" y="558"/>
              </a:cxn>
              <a:cxn ang="0">
                <a:pos x="528" y="654"/>
              </a:cxn>
              <a:cxn ang="0">
                <a:pos x="606" y="702"/>
              </a:cxn>
              <a:cxn ang="0">
                <a:pos x="690" y="786"/>
              </a:cxn>
              <a:cxn ang="0">
                <a:pos x="780" y="828"/>
              </a:cxn>
              <a:cxn ang="0">
                <a:pos x="870" y="936"/>
              </a:cxn>
              <a:cxn ang="0">
                <a:pos x="960" y="1008"/>
              </a:cxn>
              <a:cxn ang="0">
                <a:pos x="1002" y="1056"/>
              </a:cxn>
              <a:cxn ang="0">
                <a:pos x="1044" y="1104"/>
              </a:cxn>
              <a:cxn ang="0">
                <a:pos x="1110" y="1152"/>
              </a:cxn>
              <a:cxn ang="0">
                <a:pos x="1146" y="1188"/>
              </a:cxn>
              <a:cxn ang="0">
                <a:pos x="1212" y="1200"/>
              </a:cxn>
              <a:cxn ang="0">
                <a:pos x="1254" y="1254"/>
              </a:cxn>
              <a:cxn ang="0">
                <a:pos x="1314" y="1278"/>
              </a:cxn>
              <a:cxn ang="0">
                <a:pos x="1344" y="1338"/>
              </a:cxn>
              <a:cxn ang="0">
                <a:pos x="1386" y="1356"/>
              </a:cxn>
              <a:cxn ang="0">
                <a:pos x="1512" y="1410"/>
              </a:cxn>
              <a:cxn ang="0">
                <a:pos x="1608" y="1464"/>
              </a:cxn>
              <a:cxn ang="0">
                <a:pos x="1650" y="1512"/>
              </a:cxn>
              <a:cxn ang="0">
                <a:pos x="1716" y="1536"/>
              </a:cxn>
              <a:cxn ang="0">
                <a:pos x="1758" y="1560"/>
              </a:cxn>
              <a:cxn ang="0">
                <a:pos x="1794" y="1590"/>
              </a:cxn>
              <a:cxn ang="0">
                <a:pos x="1854" y="1614"/>
              </a:cxn>
              <a:cxn ang="0">
                <a:pos x="1872" y="1680"/>
              </a:cxn>
              <a:cxn ang="0">
                <a:pos x="1908" y="1680"/>
              </a:cxn>
              <a:cxn ang="0">
                <a:pos x="1962" y="1728"/>
              </a:cxn>
              <a:cxn ang="0">
                <a:pos x="2124" y="1788"/>
              </a:cxn>
              <a:cxn ang="0">
                <a:pos x="2166" y="1824"/>
              </a:cxn>
              <a:cxn ang="0">
                <a:pos x="2232" y="1848"/>
              </a:cxn>
              <a:cxn ang="0">
                <a:pos x="2310" y="1866"/>
              </a:cxn>
              <a:cxn ang="0">
                <a:pos x="2352" y="1896"/>
              </a:cxn>
              <a:cxn ang="0">
                <a:pos x="2388" y="1920"/>
              </a:cxn>
              <a:cxn ang="0">
                <a:pos x="2400" y="1956"/>
              </a:cxn>
              <a:cxn ang="0">
                <a:pos x="2538" y="2028"/>
              </a:cxn>
              <a:cxn ang="0">
                <a:pos x="2586" y="2070"/>
              </a:cxn>
              <a:cxn ang="0">
                <a:pos x="2658" y="2136"/>
              </a:cxn>
              <a:cxn ang="0">
                <a:pos x="2694" y="2208"/>
              </a:cxn>
              <a:cxn ang="0">
                <a:pos x="2754" y="2220"/>
              </a:cxn>
              <a:cxn ang="0">
                <a:pos x="2850" y="2256"/>
              </a:cxn>
              <a:cxn ang="0">
                <a:pos x="2934" y="2304"/>
              </a:cxn>
              <a:cxn ang="0">
                <a:pos x="3042" y="2388"/>
              </a:cxn>
              <a:cxn ang="0">
                <a:pos x="3090" y="2454"/>
              </a:cxn>
            </a:cxnLst>
            <a:rect l="0" t="0" r="r" b="b"/>
            <a:pathLst>
              <a:path w="3090" h="2454">
                <a:moveTo>
                  <a:pt x="0" y="0"/>
                </a:moveTo>
                <a:lnTo>
                  <a:pt x="48" y="78"/>
                </a:lnTo>
                <a:lnTo>
                  <a:pt x="90" y="132"/>
                </a:lnTo>
                <a:lnTo>
                  <a:pt x="132" y="180"/>
                </a:lnTo>
                <a:lnTo>
                  <a:pt x="198" y="240"/>
                </a:lnTo>
                <a:lnTo>
                  <a:pt x="216" y="318"/>
                </a:lnTo>
                <a:lnTo>
                  <a:pt x="276" y="354"/>
                </a:lnTo>
                <a:lnTo>
                  <a:pt x="306" y="396"/>
                </a:lnTo>
                <a:lnTo>
                  <a:pt x="348" y="456"/>
                </a:lnTo>
                <a:lnTo>
                  <a:pt x="408" y="456"/>
                </a:lnTo>
                <a:lnTo>
                  <a:pt x="444" y="534"/>
                </a:lnTo>
                <a:lnTo>
                  <a:pt x="510" y="558"/>
                </a:lnTo>
                <a:lnTo>
                  <a:pt x="528" y="654"/>
                </a:lnTo>
                <a:lnTo>
                  <a:pt x="606" y="702"/>
                </a:lnTo>
                <a:lnTo>
                  <a:pt x="690" y="786"/>
                </a:lnTo>
                <a:lnTo>
                  <a:pt x="780" y="828"/>
                </a:lnTo>
                <a:lnTo>
                  <a:pt x="870" y="936"/>
                </a:lnTo>
                <a:lnTo>
                  <a:pt x="960" y="1008"/>
                </a:lnTo>
                <a:lnTo>
                  <a:pt x="1002" y="1056"/>
                </a:lnTo>
                <a:lnTo>
                  <a:pt x="1044" y="1104"/>
                </a:lnTo>
                <a:lnTo>
                  <a:pt x="1110" y="1152"/>
                </a:lnTo>
                <a:lnTo>
                  <a:pt x="1146" y="1188"/>
                </a:lnTo>
                <a:lnTo>
                  <a:pt x="1212" y="1200"/>
                </a:lnTo>
                <a:lnTo>
                  <a:pt x="1254" y="1254"/>
                </a:lnTo>
                <a:lnTo>
                  <a:pt x="1314" y="1278"/>
                </a:lnTo>
                <a:lnTo>
                  <a:pt x="1344" y="1338"/>
                </a:lnTo>
                <a:lnTo>
                  <a:pt x="1386" y="1356"/>
                </a:lnTo>
                <a:lnTo>
                  <a:pt x="1512" y="1410"/>
                </a:lnTo>
                <a:lnTo>
                  <a:pt x="1608" y="1464"/>
                </a:lnTo>
                <a:lnTo>
                  <a:pt x="1650" y="1512"/>
                </a:lnTo>
                <a:lnTo>
                  <a:pt x="1716" y="1536"/>
                </a:lnTo>
                <a:lnTo>
                  <a:pt x="1758" y="1560"/>
                </a:lnTo>
                <a:lnTo>
                  <a:pt x="1794" y="1590"/>
                </a:lnTo>
                <a:lnTo>
                  <a:pt x="1854" y="1614"/>
                </a:lnTo>
                <a:lnTo>
                  <a:pt x="1872" y="1680"/>
                </a:lnTo>
                <a:lnTo>
                  <a:pt x="1908" y="1680"/>
                </a:lnTo>
                <a:lnTo>
                  <a:pt x="1962" y="1728"/>
                </a:lnTo>
                <a:lnTo>
                  <a:pt x="2124" y="1788"/>
                </a:lnTo>
                <a:lnTo>
                  <a:pt x="2166" y="1824"/>
                </a:lnTo>
                <a:lnTo>
                  <a:pt x="2232" y="1848"/>
                </a:lnTo>
                <a:lnTo>
                  <a:pt x="2310" y="1866"/>
                </a:lnTo>
                <a:lnTo>
                  <a:pt x="2352" y="1896"/>
                </a:lnTo>
                <a:lnTo>
                  <a:pt x="2388" y="1920"/>
                </a:lnTo>
                <a:lnTo>
                  <a:pt x="2400" y="1956"/>
                </a:lnTo>
                <a:lnTo>
                  <a:pt x="2538" y="2028"/>
                </a:lnTo>
                <a:lnTo>
                  <a:pt x="2586" y="2070"/>
                </a:lnTo>
                <a:lnTo>
                  <a:pt x="2658" y="2136"/>
                </a:lnTo>
                <a:lnTo>
                  <a:pt x="2694" y="2208"/>
                </a:lnTo>
                <a:lnTo>
                  <a:pt x="2754" y="2220"/>
                </a:lnTo>
                <a:lnTo>
                  <a:pt x="2850" y="2256"/>
                </a:lnTo>
                <a:lnTo>
                  <a:pt x="2934" y="2304"/>
                </a:lnTo>
                <a:lnTo>
                  <a:pt x="3042" y="2388"/>
                </a:lnTo>
                <a:lnTo>
                  <a:pt x="3090" y="2454"/>
                </a:lnTo>
              </a:path>
            </a:pathLst>
          </a:custGeom>
          <a:noFill/>
          <a:ln w="38100" cap="flat" cmpd="sng">
            <a:solidFill>
              <a:srgbClr val="EF1F1D"/>
            </a:solidFill>
            <a:prstDash val="solid"/>
            <a:round/>
            <a:headEnd/>
            <a:tailEnd/>
          </a:ln>
          <a:effectLst/>
        </p:spPr>
        <p:txBody>
          <a:bodyPr anchor="ctr">
            <a:spAutoFit/>
          </a:bodyPr>
          <a:lstStyle/>
          <a:p>
            <a:pPr>
              <a:defRPr/>
            </a:pPr>
            <a:endParaRPr lang="en-US">
              <a:ea typeface="+mn-ea"/>
            </a:endParaRPr>
          </a:p>
        </p:txBody>
      </p:sp>
      <p:sp>
        <p:nvSpPr>
          <p:cNvPr id="90" name="Freeform 107"/>
          <p:cNvSpPr>
            <a:spLocks/>
          </p:cNvSpPr>
          <p:nvPr/>
        </p:nvSpPr>
        <p:spPr bwMode="auto">
          <a:xfrm>
            <a:off x="1483395" y="2091029"/>
            <a:ext cx="3119437" cy="2325688"/>
          </a:xfrm>
          <a:custGeom>
            <a:avLst/>
            <a:gdLst/>
            <a:ahLst/>
            <a:cxnLst>
              <a:cxn ang="0">
                <a:pos x="0" y="0"/>
              </a:cxn>
              <a:cxn ang="0">
                <a:pos x="84" y="102"/>
              </a:cxn>
              <a:cxn ang="0">
                <a:pos x="108" y="138"/>
              </a:cxn>
              <a:cxn ang="0">
                <a:pos x="150" y="216"/>
              </a:cxn>
              <a:cxn ang="0">
                <a:pos x="282" y="312"/>
              </a:cxn>
              <a:cxn ang="0">
                <a:pos x="372" y="336"/>
              </a:cxn>
              <a:cxn ang="0">
                <a:pos x="432" y="378"/>
              </a:cxn>
              <a:cxn ang="0">
                <a:pos x="474" y="396"/>
              </a:cxn>
              <a:cxn ang="0">
                <a:pos x="510" y="438"/>
              </a:cxn>
              <a:cxn ang="0">
                <a:pos x="528" y="498"/>
              </a:cxn>
              <a:cxn ang="0">
                <a:pos x="594" y="510"/>
              </a:cxn>
              <a:cxn ang="0">
                <a:pos x="600" y="564"/>
              </a:cxn>
              <a:cxn ang="0">
                <a:pos x="672" y="582"/>
              </a:cxn>
              <a:cxn ang="0">
                <a:pos x="726" y="612"/>
              </a:cxn>
              <a:cxn ang="0">
                <a:pos x="750" y="642"/>
              </a:cxn>
              <a:cxn ang="0">
                <a:pos x="846" y="696"/>
              </a:cxn>
              <a:cxn ang="0">
                <a:pos x="882" y="738"/>
              </a:cxn>
              <a:cxn ang="0">
                <a:pos x="900" y="774"/>
              </a:cxn>
              <a:cxn ang="0">
                <a:pos x="1002" y="792"/>
              </a:cxn>
              <a:cxn ang="0">
                <a:pos x="1074" y="810"/>
              </a:cxn>
              <a:cxn ang="0">
                <a:pos x="1104" y="858"/>
              </a:cxn>
              <a:cxn ang="0">
                <a:pos x="1140" y="864"/>
              </a:cxn>
              <a:cxn ang="0">
                <a:pos x="1188" y="918"/>
              </a:cxn>
              <a:cxn ang="0">
                <a:pos x="1242" y="924"/>
              </a:cxn>
              <a:cxn ang="0">
                <a:pos x="1260" y="972"/>
              </a:cxn>
              <a:cxn ang="0">
                <a:pos x="1308" y="972"/>
              </a:cxn>
              <a:cxn ang="0">
                <a:pos x="1332" y="1002"/>
              </a:cxn>
              <a:cxn ang="0">
                <a:pos x="1380" y="996"/>
              </a:cxn>
              <a:cxn ang="0">
                <a:pos x="1392" y="1032"/>
              </a:cxn>
              <a:cxn ang="0">
                <a:pos x="1428" y="1032"/>
              </a:cxn>
              <a:cxn ang="0">
                <a:pos x="1470" y="1092"/>
              </a:cxn>
              <a:cxn ang="0">
                <a:pos x="1524" y="1116"/>
              </a:cxn>
              <a:cxn ang="0">
                <a:pos x="1578" y="1134"/>
              </a:cxn>
              <a:cxn ang="0">
                <a:pos x="1680" y="1188"/>
              </a:cxn>
              <a:cxn ang="0">
                <a:pos x="1704" y="1218"/>
              </a:cxn>
              <a:cxn ang="0">
                <a:pos x="1746" y="1242"/>
              </a:cxn>
              <a:cxn ang="0">
                <a:pos x="1788" y="1260"/>
              </a:cxn>
              <a:cxn ang="0">
                <a:pos x="1824" y="1296"/>
              </a:cxn>
              <a:cxn ang="0">
                <a:pos x="1878" y="1338"/>
              </a:cxn>
              <a:cxn ang="0">
                <a:pos x="1932" y="1350"/>
              </a:cxn>
              <a:cxn ang="0">
                <a:pos x="1992" y="1404"/>
              </a:cxn>
              <a:cxn ang="0">
                <a:pos x="2064" y="1422"/>
              </a:cxn>
              <a:cxn ang="0">
                <a:pos x="2172" y="1458"/>
              </a:cxn>
              <a:cxn ang="0">
                <a:pos x="2250" y="1476"/>
              </a:cxn>
              <a:cxn ang="0">
                <a:pos x="2298" y="1482"/>
              </a:cxn>
              <a:cxn ang="0">
                <a:pos x="2328" y="1506"/>
              </a:cxn>
              <a:cxn ang="0">
                <a:pos x="2382" y="1518"/>
              </a:cxn>
              <a:cxn ang="0">
                <a:pos x="2484" y="1560"/>
              </a:cxn>
              <a:cxn ang="0">
                <a:pos x="2604" y="1566"/>
              </a:cxn>
              <a:cxn ang="0">
                <a:pos x="2652" y="1602"/>
              </a:cxn>
              <a:cxn ang="0">
                <a:pos x="2796" y="1632"/>
              </a:cxn>
              <a:cxn ang="0">
                <a:pos x="2964" y="1668"/>
              </a:cxn>
              <a:cxn ang="0">
                <a:pos x="3006" y="1728"/>
              </a:cxn>
            </a:cxnLst>
            <a:rect l="0" t="0" r="r" b="b"/>
            <a:pathLst>
              <a:path w="3006" h="1728">
                <a:moveTo>
                  <a:pt x="0" y="0"/>
                </a:moveTo>
                <a:lnTo>
                  <a:pt x="84" y="102"/>
                </a:lnTo>
                <a:lnTo>
                  <a:pt x="108" y="138"/>
                </a:lnTo>
                <a:lnTo>
                  <a:pt x="150" y="216"/>
                </a:lnTo>
                <a:lnTo>
                  <a:pt x="282" y="312"/>
                </a:lnTo>
                <a:lnTo>
                  <a:pt x="372" y="336"/>
                </a:lnTo>
                <a:lnTo>
                  <a:pt x="432" y="378"/>
                </a:lnTo>
                <a:lnTo>
                  <a:pt x="474" y="396"/>
                </a:lnTo>
                <a:lnTo>
                  <a:pt x="510" y="438"/>
                </a:lnTo>
                <a:lnTo>
                  <a:pt x="528" y="498"/>
                </a:lnTo>
                <a:lnTo>
                  <a:pt x="594" y="510"/>
                </a:lnTo>
                <a:lnTo>
                  <a:pt x="600" y="564"/>
                </a:lnTo>
                <a:lnTo>
                  <a:pt x="672" y="582"/>
                </a:lnTo>
                <a:lnTo>
                  <a:pt x="726" y="612"/>
                </a:lnTo>
                <a:lnTo>
                  <a:pt x="750" y="642"/>
                </a:lnTo>
                <a:lnTo>
                  <a:pt x="846" y="696"/>
                </a:lnTo>
                <a:lnTo>
                  <a:pt x="882" y="738"/>
                </a:lnTo>
                <a:lnTo>
                  <a:pt x="900" y="774"/>
                </a:lnTo>
                <a:lnTo>
                  <a:pt x="1002" y="792"/>
                </a:lnTo>
                <a:lnTo>
                  <a:pt x="1074" y="810"/>
                </a:lnTo>
                <a:lnTo>
                  <a:pt x="1104" y="858"/>
                </a:lnTo>
                <a:lnTo>
                  <a:pt x="1140" y="864"/>
                </a:lnTo>
                <a:lnTo>
                  <a:pt x="1188" y="918"/>
                </a:lnTo>
                <a:lnTo>
                  <a:pt x="1242" y="924"/>
                </a:lnTo>
                <a:lnTo>
                  <a:pt x="1260" y="972"/>
                </a:lnTo>
                <a:lnTo>
                  <a:pt x="1308" y="972"/>
                </a:lnTo>
                <a:lnTo>
                  <a:pt x="1332" y="1002"/>
                </a:lnTo>
                <a:lnTo>
                  <a:pt x="1380" y="996"/>
                </a:lnTo>
                <a:lnTo>
                  <a:pt x="1392" y="1032"/>
                </a:lnTo>
                <a:lnTo>
                  <a:pt x="1428" y="1032"/>
                </a:lnTo>
                <a:lnTo>
                  <a:pt x="1470" y="1092"/>
                </a:lnTo>
                <a:lnTo>
                  <a:pt x="1524" y="1116"/>
                </a:lnTo>
                <a:lnTo>
                  <a:pt x="1578" y="1134"/>
                </a:lnTo>
                <a:lnTo>
                  <a:pt x="1680" y="1188"/>
                </a:lnTo>
                <a:lnTo>
                  <a:pt x="1704" y="1218"/>
                </a:lnTo>
                <a:lnTo>
                  <a:pt x="1746" y="1242"/>
                </a:lnTo>
                <a:lnTo>
                  <a:pt x="1788" y="1260"/>
                </a:lnTo>
                <a:lnTo>
                  <a:pt x="1824" y="1296"/>
                </a:lnTo>
                <a:lnTo>
                  <a:pt x="1878" y="1338"/>
                </a:lnTo>
                <a:lnTo>
                  <a:pt x="1932" y="1350"/>
                </a:lnTo>
                <a:lnTo>
                  <a:pt x="1992" y="1404"/>
                </a:lnTo>
                <a:lnTo>
                  <a:pt x="2064" y="1422"/>
                </a:lnTo>
                <a:lnTo>
                  <a:pt x="2172" y="1458"/>
                </a:lnTo>
                <a:lnTo>
                  <a:pt x="2250" y="1476"/>
                </a:lnTo>
                <a:lnTo>
                  <a:pt x="2298" y="1482"/>
                </a:lnTo>
                <a:lnTo>
                  <a:pt x="2328" y="1506"/>
                </a:lnTo>
                <a:lnTo>
                  <a:pt x="2382" y="1518"/>
                </a:lnTo>
                <a:lnTo>
                  <a:pt x="2484" y="1560"/>
                </a:lnTo>
                <a:lnTo>
                  <a:pt x="2604" y="1566"/>
                </a:lnTo>
                <a:lnTo>
                  <a:pt x="2652" y="1602"/>
                </a:lnTo>
                <a:lnTo>
                  <a:pt x="2796" y="1632"/>
                </a:lnTo>
                <a:lnTo>
                  <a:pt x="2964" y="1668"/>
                </a:lnTo>
                <a:lnTo>
                  <a:pt x="3006" y="1728"/>
                </a:lnTo>
              </a:path>
            </a:pathLst>
          </a:custGeom>
          <a:noFill/>
          <a:ln w="38100" cap="flat" cmpd="sng">
            <a:solidFill>
              <a:srgbClr val="FFEA18"/>
            </a:solidFill>
            <a:prstDash val="solid"/>
            <a:round/>
            <a:headEnd/>
            <a:tailEnd/>
          </a:ln>
          <a:effectLst/>
        </p:spPr>
        <p:txBody>
          <a:bodyPr wrap="none" anchor="ctr">
            <a:spAutoFit/>
          </a:bodyPr>
          <a:lstStyle/>
          <a:p>
            <a:pPr>
              <a:defRPr/>
            </a:pPr>
            <a:endParaRPr lang="en-US">
              <a:ea typeface="+mn-e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3935" y="1320151"/>
            <a:ext cx="9382125" cy="1470025"/>
          </a:xfrm>
        </p:spPr>
        <p:txBody>
          <a:bodyPr>
            <a:normAutofit fontScale="90000"/>
          </a:bodyPr>
          <a:lstStyle/>
          <a:p>
            <a:pPr>
              <a:defRPr/>
            </a:pPr>
            <a:r>
              <a:rPr lang="en-US" sz="3600" dirty="0"/>
              <a:t>Is there a role for </a:t>
            </a:r>
            <a:r>
              <a:rPr lang="en-US" sz="3600" dirty="0" err="1"/>
              <a:t>aldosterone</a:t>
            </a:r>
            <a:r>
              <a:rPr lang="en-US" sz="3600" dirty="0"/>
              <a:t> antagonists in chronic NYHA class II systolic heart failure?</a:t>
            </a:r>
          </a:p>
        </p:txBody>
      </p:sp>
      <p:sp>
        <p:nvSpPr>
          <p:cNvPr id="3" name="Subtitle 2"/>
          <p:cNvSpPr>
            <a:spLocks noGrp="1"/>
          </p:cNvSpPr>
          <p:nvPr>
            <p:ph type="subTitle" idx="1"/>
          </p:nvPr>
        </p:nvSpPr>
        <p:spPr>
          <a:xfrm>
            <a:off x="1320968" y="2712809"/>
            <a:ext cx="9052379" cy="2925547"/>
          </a:xfrm>
        </p:spPr>
        <p:txBody>
          <a:bodyPr>
            <a:normAutofit/>
          </a:bodyPr>
          <a:lstStyle/>
          <a:p>
            <a:pPr>
              <a:defRPr/>
            </a:pPr>
            <a:r>
              <a:rPr lang="en-US" b="0" dirty="0">
                <a:solidFill>
                  <a:srgbClr val="000000"/>
                </a:solidFill>
              </a:rPr>
              <a:t>Breaking News  May, 2011:</a:t>
            </a:r>
          </a:p>
          <a:p>
            <a:pPr>
              <a:defRPr/>
            </a:pPr>
            <a:endParaRPr lang="en-US" b="0" dirty="0">
              <a:solidFill>
                <a:srgbClr val="000000"/>
              </a:solidFill>
            </a:endParaRPr>
          </a:p>
          <a:p>
            <a:pPr>
              <a:defRPr/>
            </a:pPr>
            <a:r>
              <a:rPr lang="en-US" sz="2400" dirty="0">
                <a:solidFill>
                  <a:srgbClr val="000000"/>
                </a:solidFill>
              </a:rPr>
              <a:t>EMPHASIS-HF (</a:t>
            </a:r>
            <a:r>
              <a:rPr lang="en-US" sz="2400" dirty="0" err="1">
                <a:solidFill>
                  <a:srgbClr val="000000"/>
                </a:solidFill>
              </a:rPr>
              <a:t>eplerenone</a:t>
            </a:r>
            <a:r>
              <a:rPr lang="en-US" sz="2400" dirty="0">
                <a:solidFill>
                  <a:srgbClr val="000000"/>
                </a:solidFill>
              </a:rPr>
              <a:t> </a:t>
            </a:r>
            <a:r>
              <a:rPr lang="en-US" sz="2400" dirty="0" err="1">
                <a:solidFill>
                  <a:srgbClr val="000000"/>
                </a:solidFill>
              </a:rPr>
              <a:t>verus</a:t>
            </a:r>
            <a:r>
              <a:rPr lang="en-US" sz="2400" dirty="0">
                <a:solidFill>
                  <a:srgbClr val="000000"/>
                </a:solidFill>
              </a:rPr>
              <a:t> placebo) terminated early by DSMB because of a significant reduction in the primary endpoint of cardiovascular death or heart failure hospitalization </a:t>
            </a:r>
          </a:p>
        </p:txBody>
      </p:sp>
    </p:spTree>
    <p:extLst>
      <p:ext uri="{BB962C8B-B14F-4D97-AF65-F5344CB8AC3E}">
        <p14:creationId xmlns:p14="http://schemas.microsoft.com/office/powerpoint/2010/main" val="1327564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A3E21-39BF-8389-0AC1-7CE5033129AC}"/>
              </a:ext>
            </a:extLst>
          </p:cNvPr>
          <p:cNvSpPr>
            <a:spLocks noGrp="1"/>
          </p:cNvSpPr>
          <p:nvPr>
            <p:ph type="title"/>
          </p:nvPr>
        </p:nvSpPr>
        <p:spPr>
          <a:xfrm>
            <a:off x="1790700" y="2643973"/>
            <a:ext cx="8610600" cy="1293028"/>
          </a:xfrm>
        </p:spPr>
        <p:txBody>
          <a:bodyPr/>
          <a:lstStyle/>
          <a:p>
            <a:r>
              <a:rPr lang="en-US" dirty="0"/>
              <a:t>Part 3: New Medical Therapies for Heart Failure</a:t>
            </a:r>
          </a:p>
        </p:txBody>
      </p:sp>
      <p:sp>
        <p:nvSpPr>
          <p:cNvPr id="3" name="Content Placeholder 2">
            <a:extLst>
              <a:ext uri="{FF2B5EF4-FFF2-40B4-BE49-F238E27FC236}">
                <a16:creationId xmlns:a16="http://schemas.microsoft.com/office/drawing/2014/main" id="{CF220933-1845-19CB-9B4E-175E3C92DBF4}"/>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11447271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54D8-705E-E138-520E-C4E4D23C27DC}"/>
              </a:ext>
            </a:extLst>
          </p:cNvPr>
          <p:cNvSpPr>
            <a:spLocks noGrp="1"/>
          </p:cNvSpPr>
          <p:nvPr>
            <p:ph type="title"/>
          </p:nvPr>
        </p:nvSpPr>
        <p:spPr>
          <a:xfrm>
            <a:off x="1790700" y="2602138"/>
            <a:ext cx="8610600" cy="1293028"/>
          </a:xfrm>
        </p:spPr>
        <p:txBody>
          <a:bodyPr/>
          <a:lstStyle/>
          <a:p>
            <a:r>
              <a:rPr lang="en-US" dirty="0"/>
              <a:t>What have we learned so far?</a:t>
            </a:r>
            <a:br>
              <a:rPr lang="en-US" dirty="0"/>
            </a:br>
            <a:r>
              <a:rPr lang="en-US" dirty="0"/>
              <a:t>2022 HF Guidelines </a:t>
            </a:r>
          </a:p>
        </p:txBody>
      </p:sp>
    </p:spTree>
    <p:extLst>
      <p:ext uri="{BB962C8B-B14F-4D97-AF65-F5344CB8AC3E}">
        <p14:creationId xmlns:p14="http://schemas.microsoft.com/office/powerpoint/2010/main" val="907215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Content Placeholder 2"/>
          <p:cNvSpPr>
            <a:spLocks noGrp="1"/>
          </p:cNvSpPr>
          <p:nvPr>
            <p:ph idx="1"/>
          </p:nvPr>
        </p:nvSpPr>
        <p:spPr>
          <a:xfrm>
            <a:off x="412750" y="1333685"/>
            <a:ext cx="11374907" cy="4911723"/>
          </a:xfrm>
        </p:spPr>
        <p:txBody>
          <a:bodyPr/>
          <a:lstStyle/>
          <a:p>
            <a:pPr>
              <a:spcAft>
                <a:spcPts val="1800"/>
              </a:spcAft>
            </a:pPr>
            <a:r>
              <a:rPr lang="en-US" sz="2000" dirty="0"/>
              <a:t>Medicare’s Hospital Readmissions Reduction program penalizes hospitals </a:t>
            </a:r>
            <a:br>
              <a:rPr lang="en-US" sz="2000" dirty="0"/>
            </a:br>
            <a:r>
              <a:rPr lang="en-US" sz="2000" dirty="0"/>
              <a:t>that have above average all-cause readmissions within 30 days following </a:t>
            </a:r>
            <a:br>
              <a:rPr lang="en-US" sz="2000" dirty="0"/>
            </a:br>
            <a:r>
              <a:rPr lang="en-US" sz="2000" dirty="0" err="1"/>
              <a:t>HF</a:t>
            </a:r>
            <a:r>
              <a:rPr lang="en-US" sz="2000" dirty="0"/>
              <a:t> discharge.</a:t>
            </a:r>
          </a:p>
          <a:p>
            <a:endParaRPr lang="en-US" dirty="0"/>
          </a:p>
          <a:p>
            <a:endParaRPr lang="en-US" dirty="0"/>
          </a:p>
          <a:p>
            <a:endParaRPr lang="en-US" dirty="0"/>
          </a:p>
          <a:p>
            <a:r>
              <a:rPr lang="en-US" sz="1800" dirty="0"/>
              <a:t>Percent withholding of all inpatient Medicare payments will increase to up to 3% by 2015 and beyond.</a:t>
            </a:r>
            <a:r>
              <a:rPr lang="en-US" sz="1800" baseline="30000" dirty="0"/>
              <a:t>3</a:t>
            </a:r>
          </a:p>
        </p:txBody>
      </p:sp>
      <p:sp>
        <p:nvSpPr>
          <p:cNvPr id="141314" name="Title 1"/>
          <p:cNvSpPr>
            <a:spLocks noGrp="1"/>
          </p:cNvSpPr>
          <p:nvPr>
            <p:ph type="title"/>
          </p:nvPr>
        </p:nvSpPr>
        <p:spPr>
          <a:xfrm>
            <a:off x="412753" y="574351"/>
            <a:ext cx="11374904" cy="369332"/>
          </a:xfrm>
        </p:spPr>
        <p:txBody>
          <a:bodyPr/>
          <a:lstStyle/>
          <a:p>
            <a:r>
              <a:rPr lang="en-US" dirty="0"/>
              <a:t>Economic Risks of </a:t>
            </a:r>
            <a:r>
              <a:rPr lang="en-US" dirty="0" err="1"/>
              <a:t>HF</a:t>
            </a:r>
            <a:r>
              <a:rPr lang="en-US" dirty="0"/>
              <a:t> Readmissions in the US</a:t>
            </a:r>
          </a:p>
        </p:txBody>
      </p:sp>
      <p:pic>
        <p:nvPicPr>
          <p:cNvPr id="141317" name="Picture 6" descr="BlankMap-USA-states-2000x1444.jpg"/>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b="7265"/>
          <a:stretch/>
        </p:blipFill>
        <p:spPr bwMode="auto">
          <a:xfrm>
            <a:off x="2578805" y="2104901"/>
            <a:ext cx="3657600" cy="183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1319" name="Group 11"/>
          <p:cNvGrpSpPr>
            <a:grpSpLocks/>
          </p:cNvGrpSpPr>
          <p:nvPr/>
        </p:nvGrpSpPr>
        <p:grpSpPr bwMode="auto">
          <a:xfrm>
            <a:off x="6366933" y="2253194"/>
            <a:ext cx="5230283" cy="1475537"/>
            <a:chOff x="4450084" y="3352800"/>
            <a:chExt cx="3457285" cy="1475836"/>
          </a:xfrm>
        </p:grpSpPr>
        <p:sp>
          <p:nvSpPr>
            <p:cNvPr id="10" name="TextBox 9"/>
            <p:cNvSpPr txBox="1"/>
            <p:nvPr/>
          </p:nvSpPr>
          <p:spPr>
            <a:xfrm>
              <a:off x="4450084" y="3352800"/>
              <a:ext cx="1304686" cy="1015869"/>
            </a:xfrm>
            <a:prstGeom prst="rect">
              <a:avLst/>
            </a:prstGeom>
            <a:noFill/>
            <a:ln>
              <a:noFill/>
            </a:ln>
          </p:spPr>
          <p:txBody>
            <a:bodyPr wrap="none">
              <a:spAutoFit/>
            </a:bodyPr>
            <a:lstStyle/>
            <a:p>
              <a:pPr defTabSz="511989">
                <a:defRPr/>
              </a:pPr>
              <a:r>
                <a:rPr lang="en-US" sz="6000" b="1" dirty="0">
                  <a:ln w="19050">
                    <a:noFill/>
                  </a:ln>
                  <a:solidFill>
                    <a:srgbClr val="8B2A24"/>
                  </a:solidFill>
                  <a:latin typeface="Arial Narrow"/>
                  <a:ea typeface="MS PGothic" pitchFamily="34" charset="-128"/>
                  <a:cs typeface="Arial Narrow"/>
                </a:rPr>
                <a:t>22.7%</a:t>
              </a:r>
            </a:p>
          </p:txBody>
        </p:sp>
        <p:sp>
          <p:nvSpPr>
            <p:cNvPr id="141335" name="Rectangle 10"/>
            <p:cNvSpPr>
              <a:spLocks noChangeArrowheads="1"/>
            </p:cNvSpPr>
            <p:nvPr/>
          </p:nvSpPr>
          <p:spPr bwMode="auto">
            <a:xfrm>
              <a:off x="4471252" y="4182174"/>
              <a:ext cx="3436117" cy="6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511989"/>
              <a:r>
                <a:rPr lang="en-US" b="1" dirty="0">
                  <a:solidFill>
                    <a:srgbClr val="003300"/>
                  </a:solidFill>
                  <a:latin typeface="Arial Narrow"/>
                  <a:cs typeface="Arial Narrow"/>
                </a:rPr>
                <a:t>national average 30-day </a:t>
              </a:r>
              <a:br>
                <a:rPr lang="en-US" b="1" dirty="0">
                  <a:solidFill>
                    <a:srgbClr val="003300"/>
                  </a:solidFill>
                  <a:latin typeface="Arial Narrow"/>
                  <a:cs typeface="Arial Narrow"/>
                </a:rPr>
              </a:br>
              <a:r>
                <a:rPr lang="en-US" b="1" dirty="0">
                  <a:solidFill>
                    <a:srgbClr val="003300"/>
                  </a:solidFill>
                  <a:latin typeface="Arial Narrow"/>
                  <a:cs typeface="Arial Narrow"/>
                </a:rPr>
                <a:t>readmissions rate</a:t>
              </a:r>
              <a:r>
                <a:rPr lang="en-US" b="1" baseline="30000" dirty="0">
                  <a:solidFill>
                    <a:srgbClr val="003300"/>
                  </a:solidFill>
                  <a:latin typeface="Arial Narrow"/>
                  <a:cs typeface="Arial Narrow"/>
                </a:rPr>
                <a:t>1,2</a:t>
              </a:r>
            </a:p>
          </p:txBody>
        </p:sp>
      </p:grpSp>
      <p:graphicFrame>
        <p:nvGraphicFramePr>
          <p:cNvPr id="17" name="Table 16"/>
          <p:cNvGraphicFramePr>
            <a:graphicFrameLocks noGrp="1"/>
          </p:cNvGraphicFramePr>
          <p:nvPr/>
        </p:nvGraphicFramePr>
        <p:xfrm>
          <a:off x="412753" y="4816663"/>
          <a:ext cx="11374904" cy="741364"/>
        </p:xfrm>
        <a:graphic>
          <a:graphicData uri="http://schemas.openxmlformats.org/drawingml/2006/table">
            <a:tbl>
              <a:tblPr firstRow="1" bandRow="1">
                <a:tableStyleId>{5C22544A-7EE6-4342-B048-85BDC9FD1C3A}</a:tableStyleId>
              </a:tblPr>
              <a:tblGrid>
                <a:gridCol w="4366863">
                  <a:extLst>
                    <a:ext uri="{9D8B030D-6E8A-4147-A177-3AD203B41FA5}">
                      <a16:colId xmlns:a16="http://schemas.microsoft.com/office/drawing/2014/main" val="20000"/>
                    </a:ext>
                  </a:extLst>
                </a:gridCol>
                <a:gridCol w="2156980">
                  <a:extLst>
                    <a:ext uri="{9D8B030D-6E8A-4147-A177-3AD203B41FA5}">
                      <a16:colId xmlns:a16="http://schemas.microsoft.com/office/drawing/2014/main" val="20001"/>
                    </a:ext>
                  </a:extLst>
                </a:gridCol>
                <a:gridCol w="2341893">
                  <a:extLst>
                    <a:ext uri="{9D8B030D-6E8A-4147-A177-3AD203B41FA5}">
                      <a16:colId xmlns:a16="http://schemas.microsoft.com/office/drawing/2014/main" val="20002"/>
                    </a:ext>
                  </a:extLst>
                </a:gridCol>
                <a:gridCol w="2509168">
                  <a:extLst>
                    <a:ext uri="{9D8B030D-6E8A-4147-A177-3AD203B41FA5}">
                      <a16:colId xmlns:a16="http://schemas.microsoft.com/office/drawing/2014/main" val="20003"/>
                    </a:ext>
                  </a:extLst>
                </a:gridCol>
              </a:tblGrid>
              <a:tr h="370682">
                <a:tc>
                  <a:txBody>
                    <a:bodyPr/>
                    <a:lstStyle/>
                    <a:p>
                      <a:pPr algn="ctr"/>
                      <a:r>
                        <a:rPr lang="en-US" sz="1600" dirty="0">
                          <a:solidFill>
                            <a:schemeClr val="bg1"/>
                          </a:solidFill>
                          <a:latin typeface="Arial Narrow"/>
                          <a:cs typeface="Arial Narrow"/>
                        </a:rPr>
                        <a:t>Fiscal Year</a:t>
                      </a:r>
                    </a:p>
                  </a:txBody>
                  <a:tcPr marL="121921" marR="121921" marT="45700" marB="457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006C56"/>
                        </a:gs>
                        <a:gs pos="100000">
                          <a:srgbClr val="00957E"/>
                        </a:gs>
                      </a:gsLst>
                      <a:lin ang="5400000" scaled="0"/>
                      <a:tileRect/>
                    </a:gradFill>
                  </a:tcPr>
                </a:tc>
                <a:tc>
                  <a:txBody>
                    <a:bodyPr/>
                    <a:lstStyle/>
                    <a:p>
                      <a:pPr algn="ctr"/>
                      <a:r>
                        <a:rPr lang="en-US" sz="1600" dirty="0">
                          <a:solidFill>
                            <a:schemeClr val="bg1"/>
                          </a:solidFill>
                          <a:latin typeface="Arial Narrow"/>
                          <a:cs typeface="Arial Narrow"/>
                        </a:rPr>
                        <a:t>2013</a:t>
                      </a:r>
                    </a:p>
                  </a:txBody>
                  <a:tcPr marL="121921" marR="121921" marT="45700" marB="457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006C56"/>
                        </a:gs>
                        <a:gs pos="100000">
                          <a:srgbClr val="00957E"/>
                        </a:gs>
                      </a:gsLst>
                      <a:lin ang="5400000" scaled="0"/>
                      <a:tileRect/>
                    </a:gradFill>
                  </a:tcPr>
                </a:tc>
                <a:tc>
                  <a:txBody>
                    <a:bodyPr/>
                    <a:lstStyle/>
                    <a:p>
                      <a:pPr algn="ctr"/>
                      <a:r>
                        <a:rPr lang="en-US" sz="1600" dirty="0">
                          <a:solidFill>
                            <a:schemeClr val="bg1"/>
                          </a:solidFill>
                          <a:latin typeface="Arial Narrow"/>
                          <a:cs typeface="Arial Narrow"/>
                        </a:rPr>
                        <a:t>2014</a:t>
                      </a:r>
                    </a:p>
                  </a:txBody>
                  <a:tcPr marL="121921" marR="121921" marT="45700" marB="457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006C56"/>
                        </a:gs>
                        <a:gs pos="100000">
                          <a:srgbClr val="00957E"/>
                        </a:gs>
                      </a:gsLst>
                      <a:lin ang="5400000" scaled="0"/>
                      <a:tileRect/>
                    </a:gradFill>
                  </a:tcPr>
                </a:tc>
                <a:tc>
                  <a:txBody>
                    <a:bodyPr/>
                    <a:lstStyle/>
                    <a:p>
                      <a:pPr algn="ctr"/>
                      <a:r>
                        <a:rPr lang="en-US" sz="1600" dirty="0">
                          <a:solidFill>
                            <a:schemeClr val="bg1"/>
                          </a:solidFill>
                          <a:latin typeface="Arial Narrow"/>
                          <a:cs typeface="Arial Narrow"/>
                        </a:rPr>
                        <a:t>2015+</a:t>
                      </a:r>
                    </a:p>
                  </a:txBody>
                  <a:tcPr marL="121921" marR="121921" marT="45700" marB="457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006C56"/>
                        </a:gs>
                        <a:gs pos="100000">
                          <a:srgbClr val="00957E"/>
                        </a:gs>
                      </a:gsLst>
                      <a:lin ang="5400000" scaled="0"/>
                      <a:tileRect/>
                    </a:gradFill>
                  </a:tcPr>
                </a:tc>
                <a:extLst>
                  <a:ext uri="{0D108BD9-81ED-4DB2-BD59-A6C34878D82A}">
                    <a16:rowId xmlns:a16="http://schemas.microsoft.com/office/drawing/2014/main" val="10000"/>
                  </a:ext>
                </a:extLst>
              </a:tr>
              <a:tr h="370682">
                <a:tc>
                  <a:txBody>
                    <a:bodyPr/>
                    <a:lstStyle/>
                    <a:p>
                      <a:pPr algn="ctr"/>
                      <a:r>
                        <a:rPr lang="en-US" sz="1600" dirty="0">
                          <a:solidFill>
                            <a:schemeClr val="tx1"/>
                          </a:solidFill>
                          <a:latin typeface="Arial Narrow"/>
                          <a:cs typeface="Arial Narrow"/>
                        </a:rPr>
                        <a:t>% payment withholding </a:t>
                      </a:r>
                    </a:p>
                  </a:txBody>
                  <a:tcPr marL="121921" marR="121921" marT="45700" marB="457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CE8E3"/>
                    </a:solidFill>
                  </a:tcPr>
                </a:tc>
                <a:tc>
                  <a:txBody>
                    <a:bodyPr/>
                    <a:lstStyle/>
                    <a:p>
                      <a:pPr algn="ctr"/>
                      <a:r>
                        <a:rPr lang="en-US" sz="1600" dirty="0">
                          <a:solidFill>
                            <a:schemeClr val="tx1"/>
                          </a:solidFill>
                          <a:latin typeface="Arial Narrow"/>
                          <a:cs typeface="Arial Narrow"/>
                        </a:rPr>
                        <a:t>up to 1%</a:t>
                      </a:r>
                    </a:p>
                  </a:txBody>
                  <a:tcPr marL="121921" marR="121921" marT="45700" marB="457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CE8E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Narrow"/>
                          <a:cs typeface="Arial Narrow"/>
                        </a:rPr>
                        <a:t>up to 2%</a:t>
                      </a:r>
                    </a:p>
                  </a:txBody>
                  <a:tcPr marL="121921" marR="121921" marT="45700" marB="457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CE8E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Narrow"/>
                          <a:cs typeface="Arial Narrow"/>
                        </a:rPr>
                        <a:t>up to 3%</a:t>
                      </a:r>
                    </a:p>
                  </a:txBody>
                  <a:tcPr marL="121921" marR="121921" marT="45700" marB="457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CE8E3"/>
                    </a:solidFill>
                  </a:tcPr>
                </a:tc>
                <a:extLst>
                  <a:ext uri="{0D108BD9-81ED-4DB2-BD59-A6C34878D82A}">
                    <a16:rowId xmlns:a16="http://schemas.microsoft.com/office/drawing/2014/main" val="10001"/>
                  </a:ext>
                </a:extLst>
              </a:tr>
            </a:tbl>
          </a:graphicData>
        </a:graphic>
      </p:graphicFrame>
      <p:sp>
        <p:nvSpPr>
          <p:cNvPr id="9" name="TextBox 8"/>
          <p:cNvSpPr txBox="1"/>
          <p:nvPr/>
        </p:nvSpPr>
        <p:spPr>
          <a:xfrm>
            <a:off x="281518" y="5740737"/>
            <a:ext cx="7866239" cy="507831"/>
          </a:xfrm>
          <a:prstGeom prst="rect">
            <a:avLst/>
          </a:prstGeom>
          <a:noFill/>
        </p:spPr>
        <p:txBody>
          <a:bodyPr wrap="square">
            <a:spAutoFit/>
          </a:bodyPr>
          <a:lstStyle/>
          <a:p>
            <a:pPr defTabSz="511989">
              <a:defRPr/>
            </a:pPr>
            <a:r>
              <a:rPr lang="en-US" sz="900" dirty="0">
                <a:solidFill>
                  <a:srgbClr val="3C3C3B"/>
                </a:solidFill>
                <a:latin typeface="Arial Narrow"/>
                <a:ea typeface="MS PGothic" pitchFamily="34" charset="-128"/>
                <a:cs typeface="Arial Narrow"/>
              </a:rPr>
              <a:t>1.  </a:t>
            </a:r>
            <a:r>
              <a:rPr lang="en-US" sz="900" dirty="0" err="1">
                <a:solidFill>
                  <a:srgbClr val="3C3C3B"/>
                </a:solidFill>
                <a:latin typeface="Arial Narrow"/>
                <a:ea typeface="MS PGothic" pitchFamily="34" charset="-128"/>
                <a:cs typeface="Arial Narrow"/>
              </a:rPr>
              <a:t>Dharmarajan</a:t>
            </a:r>
            <a:r>
              <a:rPr lang="en-US" sz="900" dirty="0">
                <a:solidFill>
                  <a:srgbClr val="3C3C3B"/>
                </a:solidFill>
                <a:latin typeface="Arial Narrow"/>
                <a:ea typeface="MS PGothic" pitchFamily="34" charset="-128"/>
                <a:cs typeface="Arial Narrow"/>
              </a:rPr>
              <a:t> K, et al. JAMA. 2013;309(4):355-363.</a:t>
            </a:r>
          </a:p>
          <a:p>
            <a:pPr defTabSz="511989">
              <a:defRPr/>
            </a:pPr>
            <a:r>
              <a:rPr lang="en-US" sz="900" dirty="0">
                <a:solidFill>
                  <a:srgbClr val="3C3C3B"/>
                </a:solidFill>
                <a:latin typeface="Arial Narrow"/>
                <a:ea typeface="MS PGothic" pitchFamily="34" charset="-128"/>
                <a:cs typeface="Arial Narrow"/>
              </a:rPr>
              <a:t>2. Linden A, Adler-Milstein J. </a:t>
            </a:r>
            <a:r>
              <a:rPr lang="en-US" sz="900" i="1" dirty="0">
                <a:solidFill>
                  <a:srgbClr val="3C3C3B"/>
                </a:solidFill>
                <a:latin typeface="Arial Narrow"/>
                <a:ea typeface="MS PGothic" pitchFamily="34" charset="-128"/>
                <a:cs typeface="Arial Narrow"/>
              </a:rPr>
              <a:t>Health Care Finance Rev</a:t>
            </a:r>
            <a:r>
              <a:rPr lang="en-US" sz="900" dirty="0">
                <a:solidFill>
                  <a:srgbClr val="3C3C3B"/>
                </a:solidFill>
                <a:latin typeface="Arial Narrow"/>
                <a:ea typeface="MS PGothic" pitchFamily="34" charset="-128"/>
                <a:cs typeface="Arial Narrow"/>
              </a:rPr>
              <a:t>. 2008;29(3):1-11.</a:t>
            </a:r>
          </a:p>
          <a:p>
            <a:pPr defTabSz="511989">
              <a:defRPr/>
            </a:pPr>
            <a:r>
              <a:rPr lang="en-US" sz="900" dirty="0">
                <a:solidFill>
                  <a:srgbClr val="3C3C3B"/>
                </a:solidFill>
                <a:latin typeface="Arial Narrow"/>
                <a:ea typeface="MS PGothic" pitchFamily="34" charset="-128"/>
                <a:cs typeface="Arial Narrow"/>
              </a:rPr>
              <a:t>3. CMS Hospitals Readmissions Reductions Program of the Patient Protection and Affordable Care Act (PPACA), 2010.</a:t>
            </a:r>
          </a:p>
        </p:txBody>
      </p:sp>
    </p:spTree>
    <p:extLst>
      <p:ext uri="{BB962C8B-B14F-4D97-AF65-F5344CB8AC3E}">
        <p14:creationId xmlns:p14="http://schemas.microsoft.com/office/powerpoint/2010/main" val="24817012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5085-9309-A619-D8E9-45C01C43423A}"/>
              </a:ext>
            </a:extLst>
          </p:cNvPr>
          <p:cNvSpPr>
            <a:spLocks noGrp="1"/>
          </p:cNvSpPr>
          <p:nvPr>
            <p:ph type="title"/>
          </p:nvPr>
        </p:nvSpPr>
        <p:spPr>
          <a:xfrm>
            <a:off x="2329992" y="0"/>
            <a:ext cx="8610600" cy="1293028"/>
          </a:xfrm>
        </p:spPr>
        <p:txBody>
          <a:bodyPr/>
          <a:lstStyle/>
          <a:p>
            <a:r>
              <a:rPr lang="en-US" dirty="0"/>
              <a:t>Bb AND </a:t>
            </a:r>
            <a:r>
              <a:rPr lang="en-US" dirty="0" err="1"/>
              <a:t>mraS</a:t>
            </a:r>
            <a:endParaRPr lang="en-US" dirty="0"/>
          </a:p>
        </p:txBody>
      </p:sp>
      <p:graphicFrame>
        <p:nvGraphicFramePr>
          <p:cNvPr id="4" name="object 9">
            <a:extLst>
              <a:ext uri="{FF2B5EF4-FFF2-40B4-BE49-F238E27FC236}">
                <a16:creationId xmlns:a16="http://schemas.microsoft.com/office/drawing/2014/main" id="{0CCF66DD-B662-ABE1-991E-48D2D32BC482}"/>
              </a:ext>
            </a:extLst>
          </p:cNvPr>
          <p:cNvGraphicFramePr>
            <a:graphicFrameLocks noGrp="1"/>
          </p:cNvGraphicFramePr>
          <p:nvPr>
            <p:extLst>
              <p:ext uri="{D42A27DB-BD31-4B8C-83A1-F6EECF244321}">
                <p14:modId xmlns:p14="http://schemas.microsoft.com/office/powerpoint/2010/main" val="1248063638"/>
              </p:ext>
            </p:extLst>
          </p:nvPr>
        </p:nvGraphicFramePr>
        <p:xfrm>
          <a:off x="364700" y="1108857"/>
          <a:ext cx="4103606" cy="5590327"/>
        </p:xfrm>
        <a:graphic>
          <a:graphicData uri="http://schemas.openxmlformats.org/drawingml/2006/table">
            <a:tbl>
              <a:tblPr firstRow="1" bandRow="1">
                <a:tableStyleId>{2D5ABB26-0587-4C30-8999-92F81FD0307C}</a:tableStyleId>
              </a:tblPr>
              <a:tblGrid>
                <a:gridCol w="648861">
                  <a:extLst>
                    <a:ext uri="{9D8B030D-6E8A-4147-A177-3AD203B41FA5}">
                      <a16:colId xmlns:a16="http://schemas.microsoft.com/office/drawing/2014/main" val="20000"/>
                    </a:ext>
                  </a:extLst>
                </a:gridCol>
                <a:gridCol w="648861">
                  <a:extLst>
                    <a:ext uri="{9D8B030D-6E8A-4147-A177-3AD203B41FA5}">
                      <a16:colId xmlns:a16="http://schemas.microsoft.com/office/drawing/2014/main" val="20001"/>
                    </a:ext>
                  </a:extLst>
                </a:gridCol>
                <a:gridCol w="2805884">
                  <a:extLst>
                    <a:ext uri="{9D8B030D-6E8A-4147-A177-3AD203B41FA5}">
                      <a16:colId xmlns:a16="http://schemas.microsoft.com/office/drawing/2014/main" val="20002"/>
                    </a:ext>
                  </a:extLst>
                </a:gridCol>
              </a:tblGrid>
              <a:tr h="921424">
                <a:tc gridSpan="3">
                  <a:txBody>
                    <a:bodyPr/>
                    <a:lstStyle/>
                    <a:p>
                      <a:pPr marL="52069">
                        <a:lnSpc>
                          <a:spcPct val="100000"/>
                        </a:lnSpc>
                        <a:spcBef>
                          <a:spcPts val="305"/>
                        </a:spcBef>
                      </a:pPr>
                      <a:r>
                        <a:rPr sz="1600" b="1" dirty="0">
                          <a:solidFill>
                            <a:srgbClr val="FFFFFF"/>
                          </a:solidFill>
                          <a:latin typeface="Calibri"/>
                          <a:cs typeface="Calibri"/>
                        </a:rPr>
                        <a:t>Recommendation</a:t>
                      </a:r>
                      <a:r>
                        <a:rPr sz="1600" b="1" spc="220" dirty="0">
                          <a:solidFill>
                            <a:srgbClr val="FFFFFF"/>
                          </a:solidFill>
                          <a:latin typeface="Calibri"/>
                          <a:cs typeface="Calibri"/>
                        </a:rPr>
                        <a:t> </a:t>
                      </a:r>
                      <a:r>
                        <a:rPr sz="1600" b="1" dirty="0">
                          <a:solidFill>
                            <a:srgbClr val="FFFFFF"/>
                          </a:solidFill>
                          <a:latin typeface="Calibri"/>
                          <a:cs typeface="Calibri"/>
                        </a:rPr>
                        <a:t>for</a:t>
                      </a:r>
                      <a:r>
                        <a:rPr sz="1600" b="1" spc="225" dirty="0">
                          <a:solidFill>
                            <a:srgbClr val="FFFFFF"/>
                          </a:solidFill>
                          <a:latin typeface="Calibri"/>
                          <a:cs typeface="Calibri"/>
                        </a:rPr>
                        <a:t> </a:t>
                      </a:r>
                      <a:r>
                        <a:rPr sz="1600" b="1" dirty="0">
                          <a:solidFill>
                            <a:srgbClr val="FFFFFF"/>
                          </a:solidFill>
                          <a:latin typeface="Calibri"/>
                          <a:cs typeface="Calibri"/>
                        </a:rPr>
                        <a:t>Beta</a:t>
                      </a:r>
                      <a:r>
                        <a:rPr sz="1600" b="1" spc="220" dirty="0">
                          <a:solidFill>
                            <a:srgbClr val="FFFFFF"/>
                          </a:solidFill>
                          <a:latin typeface="Calibri"/>
                          <a:cs typeface="Calibri"/>
                        </a:rPr>
                        <a:t> </a:t>
                      </a:r>
                      <a:r>
                        <a:rPr sz="1600" b="1" spc="-10" dirty="0">
                          <a:solidFill>
                            <a:srgbClr val="FFFFFF"/>
                          </a:solidFill>
                          <a:latin typeface="Calibri"/>
                          <a:cs typeface="Calibri"/>
                        </a:rPr>
                        <a:t>Blockers</a:t>
                      </a:r>
                      <a:endParaRPr sz="1600" dirty="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E171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639679">
                <a:tc>
                  <a:txBody>
                    <a:bodyPr/>
                    <a:lstStyle/>
                    <a:p>
                      <a:pPr algn="ctr">
                        <a:lnSpc>
                          <a:spcPct val="100000"/>
                        </a:lnSpc>
                        <a:spcBef>
                          <a:spcPts val="305"/>
                        </a:spcBef>
                      </a:pPr>
                      <a:r>
                        <a:rPr sz="1600" b="1" spc="50" dirty="0">
                          <a:latin typeface="Calibri"/>
                          <a:cs typeface="Calibri"/>
                        </a:rPr>
                        <a:t>COR</a:t>
                      </a:r>
                      <a:endParaRPr sz="16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algn="ctr">
                        <a:lnSpc>
                          <a:spcPct val="100000"/>
                        </a:lnSpc>
                        <a:spcBef>
                          <a:spcPts val="305"/>
                        </a:spcBef>
                      </a:pPr>
                      <a:r>
                        <a:rPr sz="1600" b="1" spc="40" dirty="0">
                          <a:latin typeface="Calibri"/>
                          <a:cs typeface="Calibri"/>
                        </a:rPr>
                        <a:t>LOE</a:t>
                      </a:r>
                      <a:endParaRPr sz="16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52069">
                        <a:lnSpc>
                          <a:spcPct val="100000"/>
                        </a:lnSpc>
                        <a:spcBef>
                          <a:spcPts val="305"/>
                        </a:spcBef>
                      </a:pPr>
                      <a:r>
                        <a:rPr sz="1600" b="1" spc="-10" dirty="0">
                          <a:latin typeface="Calibri"/>
                          <a:cs typeface="Calibri"/>
                        </a:rPr>
                        <a:t>Recommendation</a:t>
                      </a:r>
                      <a:endParaRPr sz="16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extLst>
                  <a:ext uri="{0D108BD9-81ED-4DB2-BD59-A6C34878D82A}">
                    <a16:rowId xmlns:a16="http://schemas.microsoft.com/office/drawing/2014/main" val="10001"/>
                  </a:ext>
                </a:extLst>
              </a:tr>
              <a:tr h="2685564">
                <a:tc>
                  <a:txBody>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gn="ctr">
                        <a:lnSpc>
                          <a:spcPct val="100000"/>
                        </a:lnSpc>
                        <a:spcBef>
                          <a:spcPts val="680"/>
                        </a:spcBef>
                      </a:pPr>
                      <a:r>
                        <a:rPr sz="1600" b="1" dirty="0">
                          <a:latin typeface="Gill Sans MT"/>
                          <a:cs typeface="Gill Sans MT"/>
                        </a:rPr>
                        <a:t>1</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EC284"/>
                    </a:solidFill>
                  </a:tcPr>
                </a:tc>
                <a:tc>
                  <a:txBody>
                    <a:bodyPr/>
                    <a:lstStyle/>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gn="ctr">
                        <a:lnSpc>
                          <a:spcPct val="100000"/>
                        </a:lnSpc>
                        <a:spcBef>
                          <a:spcPts val="680"/>
                        </a:spcBef>
                      </a:pPr>
                      <a:r>
                        <a:rPr sz="1600" b="1" dirty="0">
                          <a:latin typeface="Gill Sans MT"/>
                          <a:cs typeface="Gill Sans MT"/>
                        </a:rPr>
                        <a:t>A</a:t>
                      </a:r>
                      <a:endParaRPr sz="1600" dirty="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3F6FB7"/>
                    </a:solidFill>
                  </a:tcPr>
                </a:tc>
                <a:tc>
                  <a:txBody>
                    <a:bodyPr/>
                    <a:lstStyle/>
                    <a:p>
                      <a:pPr marL="198120" marR="76835" indent="-152400">
                        <a:lnSpc>
                          <a:spcPct val="107200"/>
                        </a:lnSpc>
                        <a:spcBef>
                          <a:spcPts val="234"/>
                        </a:spcBef>
                      </a:pPr>
                      <a:r>
                        <a:rPr sz="1600" dirty="0">
                          <a:latin typeface="Gill Sans MT"/>
                          <a:cs typeface="Gill Sans MT"/>
                        </a:rPr>
                        <a:t>1.</a:t>
                      </a:r>
                      <a:r>
                        <a:rPr sz="1600" spc="484" dirty="0">
                          <a:latin typeface="Gill Sans MT"/>
                          <a:cs typeface="Gill Sans MT"/>
                        </a:rPr>
                        <a:t> </a:t>
                      </a:r>
                      <a:r>
                        <a:rPr sz="1600" dirty="0">
                          <a:latin typeface="Gill Sans MT"/>
                          <a:cs typeface="Gill Sans MT"/>
                        </a:rPr>
                        <a:t>In</a:t>
                      </a:r>
                      <a:r>
                        <a:rPr sz="1600" spc="15" dirty="0">
                          <a:latin typeface="Gill Sans MT"/>
                          <a:cs typeface="Gill Sans MT"/>
                        </a:rPr>
                        <a:t> </a:t>
                      </a:r>
                      <a:r>
                        <a:rPr sz="1600" dirty="0">
                          <a:latin typeface="Gill Sans MT"/>
                          <a:cs typeface="Gill Sans MT"/>
                        </a:rPr>
                        <a:t>patients</a:t>
                      </a:r>
                      <a:r>
                        <a:rPr sz="1600" spc="10" dirty="0">
                          <a:latin typeface="Gill Sans MT"/>
                          <a:cs typeface="Gill Sans MT"/>
                        </a:rPr>
                        <a:t> </a:t>
                      </a:r>
                      <a:r>
                        <a:rPr sz="1600" dirty="0">
                          <a:latin typeface="Gill Sans MT"/>
                          <a:cs typeface="Gill Sans MT"/>
                        </a:rPr>
                        <a:t>with</a:t>
                      </a:r>
                      <a:r>
                        <a:rPr sz="1600" spc="15" dirty="0">
                          <a:latin typeface="Gill Sans MT"/>
                          <a:cs typeface="Gill Sans MT"/>
                        </a:rPr>
                        <a:t> </a:t>
                      </a:r>
                      <a:r>
                        <a:rPr sz="1600" dirty="0">
                          <a:latin typeface="Gill Sans MT"/>
                          <a:cs typeface="Gill Sans MT"/>
                        </a:rPr>
                        <a:t>HFrEF,</a:t>
                      </a:r>
                      <a:r>
                        <a:rPr sz="1600" spc="10" dirty="0">
                          <a:latin typeface="Gill Sans MT"/>
                          <a:cs typeface="Gill Sans MT"/>
                        </a:rPr>
                        <a:t> </a:t>
                      </a:r>
                      <a:r>
                        <a:rPr sz="1600" dirty="0">
                          <a:latin typeface="Gill Sans MT"/>
                          <a:cs typeface="Gill Sans MT"/>
                        </a:rPr>
                        <a:t>with</a:t>
                      </a:r>
                      <a:r>
                        <a:rPr sz="1600" spc="15" dirty="0">
                          <a:latin typeface="Gill Sans MT"/>
                          <a:cs typeface="Gill Sans MT"/>
                        </a:rPr>
                        <a:t> </a:t>
                      </a:r>
                      <a:r>
                        <a:rPr sz="1600" dirty="0">
                          <a:latin typeface="Gill Sans MT"/>
                          <a:cs typeface="Gill Sans MT"/>
                        </a:rPr>
                        <a:t>current</a:t>
                      </a:r>
                      <a:r>
                        <a:rPr sz="1600" spc="15" dirty="0">
                          <a:latin typeface="Gill Sans MT"/>
                          <a:cs typeface="Gill Sans MT"/>
                        </a:rPr>
                        <a:t> </a:t>
                      </a:r>
                      <a:r>
                        <a:rPr sz="1600" spc="-30" dirty="0">
                          <a:latin typeface="Gill Sans MT"/>
                          <a:cs typeface="Gill Sans MT"/>
                        </a:rPr>
                        <a:t>or</a:t>
                      </a:r>
                      <a:r>
                        <a:rPr sz="1600" spc="10" dirty="0">
                          <a:latin typeface="Gill Sans MT"/>
                          <a:cs typeface="Gill Sans MT"/>
                        </a:rPr>
                        <a:t> </a:t>
                      </a:r>
                      <a:r>
                        <a:rPr sz="1600" spc="-10" dirty="0">
                          <a:latin typeface="Gill Sans MT"/>
                          <a:cs typeface="Gill Sans MT"/>
                        </a:rPr>
                        <a:t>previ</a:t>
                      </a:r>
                      <a:r>
                        <a:rPr sz="1600" dirty="0">
                          <a:latin typeface="Gill Sans MT"/>
                          <a:cs typeface="Gill Sans MT"/>
                        </a:rPr>
                        <a:t>ous</a:t>
                      </a:r>
                      <a:r>
                        <a:rPr sz="1600" spc="40" dirty="0">
                          <a:latin typeface="Gill Sans MT"/>
                          <a:cs typeface="Gill Sans MT"/>
                        </a:rPr>
                        <a:t> </a:t>
                      </a:r>
                      <a:r>
                        <a:rPr sz="1600" dirty="0">
                          <a:latin typeface="Gill Sans MT"/>
                          <a:cs typeface="Gill Sans MT"/>
                        </a:rPr>
                        <a:t>symptoms,</a:t>
                      </a:r>
                      <a:r>
                        <a:rPr sz="1600" spc="40" dirty="0">
                          <a:latin typeface="Gill Sans MT"/>
                          <a:cs typeface="Gill Sans MT"/>
                        </a:rPr>
                        <a:t> </a:t>
                      </a:r>
                      <a:r>
                        <a:rPr sz="1600" dirty="0">
                          <a:latin typeface="Gill Sans MT"/>
                          <a:cs typeface="Gill Sans MT"/>
                        </a:rPr>
                        <a:t>use</a:t>
                      </a:r>
                      <a:r>
                        <a:rPr sz="1600" spc="40" dirty="0">
                          <a:latin typeface="Gill Sans MT"/>
                          <a:cs typeface="Gill Sans MT"/>
                        </a:rPr>
                        <a:t> </a:t>
                      </a:r>
                      <a:r>
                        <a:rPr sz="1600" dirty="0">
                          <a:latin typeface="Gill Sans MT"/>
                          <a:cs typeface="Gill Sans MT"/>
                        </a:rPr>
                        <a:t>of</a:t>
                      </a:r>
                      <a:r>
                        <a:rPr sz="1600" spc="45" dirty="0">
                          <a:latin typeface="Gill Sans MT"/>
                          <a:cs typeface="Gill Sans MT"/>
                        </a:rPr>
                        <a:t> </a:t>
                      </a:r>
                      <a:r>
                        <a:rPr sz="1600" spc="55" dirty="0">
                          <a:latin typeface="Gill Sans MT"/>
                          <a:cs typeface="Gill Sans MT"/>
                        </a:rPr>
                        <a:t>1</a:t>
                      </a:r>
                      <a:r>
                        <a:rPr sz="1600" spc="40" dirty="0">
                          <a:latin typeface="Gill Sans MT"/>
                          <a:cs typeface="Gill Sans MT"/>
                        </a:rPr>
                        <a:t> </a:t>
                      </a:r>
                      <a:r>
                        <a:rPr sz="1600" dirty="0">
                          <a:latin typeface="Gill Sans MT"/>
                          <a:cs typeface="Gill Sans MT"/>
                        </a:rPr>
                        <a:t>of</a:t>
                      </a:r>
                      <a:r>
                        <a:rPr sz="1600" spc="40" dirty="0">
                          <a:latin typeface="Gill Sans MT"/>
                          <a:cs typeface="Gill Sans MT"/>
                        </a:rPr>
                        <a:t> </a:t>
                      </a:r>
                      <a:r>
                        <a:rPr sz="1600" dirty="0">
                          <a:latin typeface="Gill Sans MT"/>
                          <a:cs typeface="Gill Sans MT"/>
                        </a:rPr>
                        <a:t>the</a:t>
                      </a:r>
                      <a:r>
                        <a:rPr sz="1600" spc="40" dirty="0">
                          <a:latin typeface="Gill Sans MT"/>
                          <a:cs typeface="Gill Sans MT"/>
                        </a:rPr>
                        <a:t> </a:t>
                      </a:r>
                      <a:r>
                        <a:rPr sz="1600" spc="55" dirty="0">
                          <a:latin typeface="Gill Sans MT"/>
                          <a:cs typeface="Gill Sans MT"/>
                        </a:rPr>
                        <a:t>3</a:t>
                      </a:r>
                      <a:r>
                        <a:rPr sz="1600" spc="45" dirty="0">
                          <a:latin typeface="Gill Sans MT"/>
                          <a:cs typeface="Gill Sans MT"/>
                        </a:rPr>
                        <a:t> </a:t>
                      </a:r>
                      <a:r>
                        <a:rPr sz="1600" dirty="0">
                          <a:latin typeface="Gill Sans MT"/>
                          <a:cs typeface="Gill Sans MT"/>
                        </a:rPr>
                        <a:t>beta</a:t>
                      </a:r>
                      <a:r>
                        <a:rPr sz="1600" spc="40" dirty="0">
                          <a:latin typeface="Gill Sans MT"/>
                          <a:cs typeface="Gill Sans MT"/>
                        </a:rPr>
                        <a:t> </a:t>
                      </a:r>
                      <a:r>
                        <a:rPr sz="1600" spc="-10" dirty="0">
                          <a:latin typeface="Gill Sans MT"/>
                          <a:cs typeface="Gill Sans MT"/>
                        </a:rPr>
                        <a:t>blockers</a:t>
                      </a:r>
                      <a:r>
                        <a:rPr sz="1600" spc="500" dirty="0">
                          <a:latin typeface="Gill Sans MT"/>
                          <a:cs typeface="Gill Sans MT"/>
                        </a:rPr>
                        <a:t> </a:t>
                      </a:r>
                      <a:r>
                        <a:rPr sz="1600" dirty="0">
                          <a:latin typeface="Gill Sans MT"/>
                          <a:cs typeface="Gill Sans MT"/>
                        </a:rPr>
                        <a:t>proven</a:t>
                      </a:r>
                      <a:r>
                        <a:rPr sz="1600" spc="35" dirty="0">
                          <a:latin typeface="Gill Sans MT"/>
                          <a:cs typeface="Gill Sans MT"/>
                        </a:rPr>
                        <a:t> </a:t>
                      </a:r>
                      <a:r>
                        <a:rPr sz="1600" dirty="0">
                          <a:latin typeface="Gill Sans MT"/>
                          <a:cs typeface="Gill Sans MT"/>
                        </a:rPr>
                        <a:t>to</a:t>
                      </a:r>
                      <a:r>
                        <a:rPr sz="1600" spc="35" dirty="0">
                          <a:latin typeface="Gill Sans MT"/>
                          <a:cs typeface="Gill Sans MT"/>
                        </a:rPr>
                        <a:t> </a:t>
                      </a:r>
                      <a:r>
                        <a:rPr sz="1600" dirty="0">
                          <a:latin typeface="Gill Sans MT"/>
                          <a:cs typeface="Gill Sans MT"/>
                        </a:rPr>
                        <a:t>reduce</a:t>
                      </a:r>
                      <a:r>
                        <a:rPr sz="1600" spc="35" dirty="0">
                          <a:latin typeface="Gill Sans MT"/>
                          <a:cs typeface="Gill Sans MT"/>
                        </a:rPr>
                        <a:t> </a:t>
                      </a:r>
                      <a:r>
                        <a:rPr sz="1600" spc="-10" dirty="0">
                          <a:latin typeface="Gill Sans MT"/>
                          <a:cs typeface="Gill Sans MT"/>
                        </a:rPr>
                        <a:t>mortality</a:t>
                      </a:r>
                      <a:r>
                        <a:rPr sz="1600" spc="35" dirty="0">
                          <a:latin typeface="Gill Sans MT"/>
                          <a:cs typeface="Gill Sans MT"/>
                        </a:rPr>
                        <a:t> </a:t>
                      </a:r>
                      <a:r>
                        <a:rPr sz="1600" dirty="0">
                          <a:latin typeface="Gill Sans MT"/>
                          <a:cs typeface="Gill Sans MT"/>
                        </a:rPr>
                        <a:t>(eg,</a:t>
                      </a:r>
                      <a:r>
                        <a:rPr sz="1600" spc="35" dirty="0">
                          <a:latin typeface="Gill Sans MT"/>
                          <a:cs typeface="Gill Sans MT"/>
                        </a:rPr>
                        <a:t> </a:t>
                      </a:r>
                      <a:r>
                        <a:rPr sz="1600" spc="-10" dirty="0">
                          <a:latin typeface="Gill Sans MT"/>
                          <a:cs typeface="Gill Sans MT"/>
                        </a:rPr>
                        <a:t>bisoprolol,</a:t>
                      </a:r>
                      <a:r>
                        <a:rPr sz="1600" spc="500" dirty="0">
                          <a:latin typeface="Gill Sans MT"/>
                          <a:cs typeface="Gill Sans MT"/>
                        </a:rPr>
                        <a:t> </a:t>
                      </a:r>
                      <a:r>
                        <a:rPr sz="1600" dirty="0">
                          <a:latin typeface="Gill Sans MT"/>
                          <a:cs typeface="Gill Sans MT"/>
                        </a:rPr>
                        <a:t>carvedilol,</a:t>
                      </a:r>
                      <a:r>
                        <a:rPr sz="1600" spc="150" dirty="0">
                          <a:latin typeface="Gill Sans MT"/>
                          <a:cs typeface="Gill Sans MT"/>
                        </a:rPr>
                        <a:t> </a:t>
                      </a:r>
                      <a:r>
                        <a:rPr sz="1600" dirty="0">
                          <a:latin typeface="Gill Sans MT"/>
                          <a:cs typeface="Gill Sans MT"/>
                        </a:rPr>
                        <a:t>sustained-release</a:t>
                      </a:r>
                      <a:r>
                        <a:rPr sz="1600" spc="150" dirty="0">
                          <a:latin typeface="Gill Sans MT"/>
                          <a:cs typeface="Gill Sans MT"/>
                        </a:rPr>
                        <a:t> </a:t>
                      </a:r>
                      <a:r>
                        <a:rPr sz="1600" spc="-10" dirty="0">
                          <a:latin typeface="Gill Sans MT"/>
                          <a:cs typeface="Gill Sans MT"/>
                        </a:rPr>
                        <a:t>metoprolol</a:t>
                      </a:r>
                      <a:r>
                        <a:rPr sz="1600" spc="150" dirty="0">
                          <a:latin typeface="Gill Sans MT"/>
                          <a:cs typeface="Gill Sans MT"/>
                        </a:rPr>
                        <a:t> </a:t>
                      </a:r>
                      <a:r>
                        <a:rPr sz="1600" spc="-10" dirty="0">
                          <a:latin typeface="Gill Sans MT"/>
                          <a:cs typeface="Gill Sans MT"/>
                        </a:rPr>
                        <a:t>succi-</a:t>
                      </a:r>
                      <a:r>
                        <a:rPr sz="1600" spc="500" dirty="0">
                          <a:latin typeface="Gill Sans MT"/>
                          <a:cs typeface="Gill Sans MT"/>
                        </a:rPr>
                        <a:t> </a:t>
                      </a:r>
                      <a:r>
                        <a:rPr sz="1600" dirty="0">
                          <a:latin typeface="Gill Sans MT"/>
                          <a:cs typeface="Gill Sans MT"/>
                        </a:rPr>
                        <a:t>nate)</a:t>
                      </a:r>
                      <a:r>
                        <a:rPr sz="1600" spc="50" dirty="0">
                          <a:latin typeface="Gill Sans MT"/>
                          <a:cs typeface="Gill Sans MT"/>
                        </a:rPr>
                        <a:t> </a:t>
                      </a:r>
                      <a:r>
                        <a:rPr sz="1600" dirty="0">
                          <a:latin typeface="Gill Sans MT"/>
                          <a:cs typeface="Gill Sans MT"/>
                        </a:rPr>
                        <a:t>is</a:t>
                      </a:r>
                      <a:r>
                        <a:rPr sz="1600" spc="50" dirty="0">
                          <a:latin typeface="Gill Sans MT"/>
                          <a:cs typeface="Gill Sans MT"/>
                        </a:rPr>
                        <a:t> </a:t>
                      </a:r>
                      <a:r>
                        <a:rPr sz="1600" dirty="0">
                          <a:latin typeface="Gill Sans MT"/>
                          <a:cs typeface="Gill Sans MT"/>
                        </a:rPr>
                        <a:t>recommended</a:t>
                      </a:r>
                      <a:r>
                        <a:rPr sz="1600" spc="50" dirty="0">
                          <a:latin typeface="Gill Sans MT"/>
                          <a:cs typeface="Gill Sans MT"/>
                        </a:rPr>
                        <a:t> </a:t>
                      </a:r>
                      <a:r>
                        <a:rPr sz="1600" dirty="0">
                          <a:latin typeface="Gill Sans MT"/>
                          <a:cs typeface="Gill Sans MT"/>
                        </a:rPr>
                        <a:t>to</a:t>
                      </a:r>
                      <a:r>
                        <a:rPr sz="1600" spc="55" dirty="0">
                          <a:latin typeface="Gill Sans MT"/>
                          <a:cs typeface="Gill Sans MT"/>
                        </a:rPr>
                        <a:t> </a:t>
                      </a:r>
                      <a:r>
                        <a:rPr sz="1600" dirty="0">
                          <a:latin typeface="Gill Sans MT"/>
                          <a:cs typeface="Gill Sans MT"/>
                        </a:rPr>
                        <a:t>reduce</a:t>
                      </a:r>
                      <a:r>
                        <a:rPr sz="1600" spc="50" dirty="0">
                          <a:latin typeface="Gill Sans MT"/>
                          <a:cs typeface="Gill Sans MT"/>
                        </a:rPr>
                        <a:t> </a:t>
                      </a:r>
                      <a:r>
                        <a:rPr sz="1600" spc="-10" dirty="0">
                          <a:latin typeface="Gill Sans MT"/>
                          <a:cs typeface="Gill Sans MT"/>
                        </a:rPr>
                        <a:t>mortality</a:t>
                      </a:r>
                      <a:r>
                        <a:rPr sz="1600" spc="50" dirty="0">
                          <a:latin typeface="Gill Sans MT"/>
                          <a:cs typeface="Gill Sans MT"/>
                        </a:rPr>
                        <a:t> </a:t>
                      </a:r>
                      <a:r>
                        <a:rPr sz="1600" spc="-25" dirty="0">
                          <a:latin typeface="Gill Sans MT"/>
                          <a:cs typeface="Gill Sans MT"/>
                        </a:rPr>
                        <a:t>and</a:t>
                      </a:r>
                      <a:r>
                        <a:rPr sz="1600" spc="500" dirty="0">
                          <a:latin typeface="Gill Sans MT"/>
                          <a:cs typeface="Gill Sans MT"/>
                        </a:rPr>
                        <a:t> </a:t>
                      </a:r>
                      <a:r>
                        <a:rPr sz="1600" spc="-10" dirty="0">
                          <a:latin typeface="Gill Sans MT"/>
                          <a:cs typeface="Gill Sans MT"/>
                        </a:rPr>
                        <a:t>hospitalizations.</a:t>
                      </a:r>
                      <a:r>
                        <a:rPr sz="1600" spc="-15" baseline="34722" dirty="0">
                          <a:latin typeface="Gill Sans MT"/>
                          <a:cs typeface="Gill Sans MT"/>
                        </a:rPr>
                        <a:t>1–3</a:t>
                      </a:r>
                      <a:endParaRPr sz="1600" baseline="34722" dirty="0">
                        <a:latin typeface="Gill Sans MT"/>
                        <a:cs typeface="Gill Sans MT"/>
                      </a:endParaRPr>
                    </a:p>
                  </a:txBody>
                  <a:tcPr marL="0" marR="0" marT="29844"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2"/>
                  </a:ext>
                </a:extLst>
              </a:tr>
              <a:tr h="1343660">
                <a:tc gridSpan="2">
                  <a:txBody>
                    <a:bodyPr/>
                    <a:lstStyle/>
                    <a:p>
                      <a:pPr marL="163830" marR="95885" indent="-60325">
                        <a:lnSpc>
                          <a:spcPct val="107200"/>
                        </a:lnSpc>
                        <a:spcBef>
                          <a:spcPts val="640"/>
                        </a:spcBef>
                      </a:pPr>
                      <a:r>
                        <a:rPr sz="1600" b="1" dirty="0">
                          <a:latin typeface="Gill Sans MT"/>
                          <a:cs typeface="Gill Sans MT"/>
                        </a:rPr>
                        <a:t>Value</a:t>
                      </a:r>
                      <a:r>
                        <a:rPr sz="1600" b="1" spc="-10" dirty="0">
                          <a:latin typeface="Gill Sans MT"/>
                          <a:cs typeface="Gill Sans MT"/>
                        </a:rPr>
                        <a:t> Statement:</a:t>
                      </a:r>
                      <a:r>
                        <a:rPr sz="1600" b="1" spc="500" dirty="0">
                          <a:latin typeface="Gill Sans MT"/>
                          <a:cs typeface="Gill Sans MT"/>
                        </a:rPr>
                        <a:t> </a:t>
                      </a:r>
                      <a:r>
                        <a:rPr sz="1600" b="1" dirty="0">
                          <a:latin typeface="Gill Sans MT"/>
                          <a:cs typeface="Gill Sans MT"/>
                        </a:rPr>
                        <a:t>High</a:t>
                      </a:r>
                      <a:r>
                        <a:rPr sz="1600" b="1" spc="-10" dirty="0">
                          <a:latin typeface="Gill Sans MT"/>
                          <a:cs typeface="Gill Sans MT"/>
                        </a:rPr>
                        <a:t> </a:t>
                      </a:r>
                      <a:r>
                        <a:rPr sz="1600" b="1" dirty="0">
                          <a:latin typeface="Gill Sans MT"/>
                          <a:cs typeface="Gill Sans MT"/>
                        </a:rPr>
                        <a:t>Value</a:t>
                      </a:r>
                      <a:r>
                        <a:rPr sz="1600" b="1" spc="-5" dirty="0">
                          <a:latin typeface="Gill Sans MT"/>
                          <a:cs typeface="Gill Sans MT"/>
                        </a:rPr>
                        <a:t> </a:t>
                      </a:r>
                      <a:r>
                        <a:rPr sz="1600" b="1" spc="-25" dirty="0">
                          <a:latin typeface="Gill Sans MT"/>
                          <a:cs typeface="Gill Sans MT"/>
                        </a:rPr>
                        <a:t>(A)</a:t>
                      </a:r>
                      <a:endParaRPr sz="1600">
                        <a:latin typeface="Gill Sans MT"/>
                        <a:cs typeface="Gill Sans MT"/>
                      </a:endParaRPr>
                    </a:p>
                  </a:txBody>
                  <a:tcPr marL="0" marR="0" marT="8128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hMerge="1">
                  <a:txBody>
                    <a:bodyPr/>
                    <a:lstStyle/>
                    <a:p>
                      <a:endParaRPr/>
                    </a:p>
                  </a:txBody>
                  <a:tcPr marL="0" marR="0" marT="0" marB="0"/>
                </a:tc>
                <a:tc>
                  <a:txBody>
                    <a:bodyPr/>
                    <a:lstStyle/>
                    <a:p>
                      <a:pPr marL="198120" marR="56515" indent="-152400">
                        <a:lnSpc>
                          <a:spcPct val="107200"/>
                        </a:lnSpc>
                        <a:spcBef>
                          <a:spcPts val="190"/>
                        </a:spcBef>
                      </a:pPr>
                      <a:r>
                        <a:rPr sz="1600" dirty="0">
                          <a:latin typeface="Gill Sans MT"/>
                          <a:cs typeface="Gill Sans MT"/>
                        </a:rPr>
                        <a:t>2.</a:t>
                      </a:r>
                      <a:r>
                        <a:rPr sz="1600" spc="484" dirty="0">
                          <a:latin typeface="Gill Sans MT"/>
                          <a:cs typeface="Gill Sans MT"/>
                        </a:rPr>
                        <a:t> </a:t>
                      </a:r>
                      <a:r>
                        <a:rPr sz="1600" dirty="0">
                          <a:latin typeface="Gill Sans MT"/>
                          <a:cs typeface="Gill Sans MT"/>
                        </a:rPr>
                        <a:t>In</a:t>
                      </a:r>
                      <a:r>
                        <a:rPr sz="1600" spc="15" dirty="0">
                          <a:latin typeface="Gill Sans MT"/>
                          <a:cs typeface="Gill Sans MT"/>
                        </a:rPr>
                        <a:t> </a:t>
                      </a:r>
                      <a:r>
                        <a:rPr sz="1600" dirty="0">
                          <a:latin typeface="Gill Sans MT"/>
                          <a:cs typeface="Gill Sans MT"/>
                        </a:rPr>
                        <a:t>patients</a:t>
                      </a:r>
                      <a:r>
                        <a:rPr sz="1600" spc="10" dirty="0">
                          <a:latin typeface="Gill Sans MT"/>
                          <a:cs typeface="Gill Sans MT"/>
                        </a:rPr>
                        <a:t> </a:t>
                      </a:r>
                      <a:r>
                        <a:rPr sz="1600" dirty="0">
                          <a:latin typeface="Gill Sans MT"/>
                          <a:cs typeface="Gill Sans MT"/>
                        </a:rPr>
                        <a:t>with</a:t>
                      </a:r>
                      <a:r>
                        <a:rPr sz="1600" spc="15" dirty="0">
                          <a:latin typeface="Gill Sans MT"/>
                          <a:cs typeface="Gill Sans MT"/>
                        </a:rPr>
                        <a:t> </a:t>
                      </a:r>
                      <a:r>
                        <a:rPr sz="1600" dirty="0">
                          <a:latin typeface="Gill Sans MT"/>
                          <a:cs typeface="Gill Sans MT"/>
                        </a:rPr>
                        <a:t>HFrEF,</a:t>
                      </a:r>
                      <a:r>
                        <a:rPr sz="1600" spc="10" dirty="0">
                          <a:latin typeface="Gill Sans MT"/>
                          <a:cs typeface="Gill Sans MT"/>
                        </a:rPr>
                        <a:t> </a:t>
                      </a:r>
                      <a:r>
                        <a:rPr sz="1600" dirty="0">
                          <a:latin typeface="Gill Sans MT"/>
                          <a:cs typeface="Gill Sans MT"/>
                        </a:rPr>
                        <a:t>with</a:t>
                      </a:r>
                      <a:r>
                        <a:rPr sz="1600" spc="15" dirty="0">
                          <a:latin typeface="Gill Sans MT"/>
                          <a:cs typeface="Gill Sans MT"/>
                        </a:rPr>
                        <a:t> </a:t>
                      </a:r>
                      <a:r>
                        <a:rPr sz="1600" dirty="0">
                          <a:latin typeface="Gill Sans MT"/>
                          <a:cs typeface="Gill Sans MT"/>
                        </a:rPr>
                        <a:t>current</a:t>
                      </a:r>
                      <a:r>
                        <a:rPr sz="1600" spc="15" dirty="0">
                          <a:latin typeface="Gill Sans MT"/>
                          <a:cs typeface="Gill Sans MT"/>
                        </a:rPr>
                        <a:t> </a:t>
                      </a:r>
                      <a:r>
                        <a:rPr sz="1600" spc="-30" dirty="0">
                          <a:latin typeface="Gill Sans MT"/>
                          <a:cs typeface="Gill Sans MT"/>
                        </a:rPr>
                        <a:t>or</a:t>
                      </a:r>
                      <a:r>
                        <a:rPr sz="1600" spc="10" dirty="0">
                          <a:latin typeface="Gill Sans MT"/>
                          <a:cs typeface="Gill Sans MT"/>
                        </a:rPr>
                        <a:t> </a:t>
                      </a:r>
                      <a:r>
                        <a:rPr sz="1600" spc="-10" dirty="0">
                          <a:latin typeface="Gill Sans MT"/>
                          <a:cs typeface="Gill Sans MT"/>
                        </a:rPr>
                        <a:t>previous</a:t>
                      </a:r>
                      <a:r>
                        <a:rPr sz="1600" spc="500" dirty="0">
                          <a:latin typeface="Gill Sans MT"/>
                          <a:cs typeface="Gill Sans MT"/>
                        </a:rPr>
                        <a:t> </a:t>
                      </a:r>
                      <a:r>
                        <a:rPr sz="1600" dirty="0">
                          <a:latin typeface="Gill Sans MT"/>
                          <a:cs typeface="Gill Sans MT"/>
                        </a:rPr>
                        <a:t>symptoms,</a:t>
                      </a:r>
                      <a:r>
                        <a:rPr sz="1600" spc="80" dirty="0">
                          <a:latin typeface="Gill Sans MT"/>
                          <a:cs typeface="Gill Sans MT"/>
                        </a:rPr>
                        <a:t> </a:t>
                      </a:r>
                      <a:r>
                        <a:rPr sz="1600" dirty="0">
                          <a:latin typeface="Gill Sans MT"/>
                          <a:cs typeface="Gill Sans MT"/>
                        </a:rPr>
                        <a:t>beta-blocker</a:t>
                      </a:r>
                      <a:r>
                        <a:rPr sz="1600" spc="85" dirty="0">
                          <a:latin typeface="Gill Sans MT"/>
                          <a:cs typeface="Gill Sans MT"/>
                        </a:rPr>
                        <a:t> </a:t>
                      </a:r>
                      <a:r>
                        <a:rPr sz="1600" dirty="0">
                          <a:latin typeface="Gill Sans MT"/>
                          <a:cs typeface="Gill Sans MT"/>
                        </a:rPr>
                        <a:t>therapy</a:t>
                      </a:r>
                      <a:r>
                        <a:rPr sz="1600" spc="80" dirty="0">
                          <a:latin typeface="Gill Sans MT"/>
                          <a:cs typeface="Gill Sans MT"/>
                        </a:rPr>
                        <a:t> </a:t>
                      </a:r>
                      <a:r>
                        <a:rPr sz="1600" dirty="0">
                          <a:latin typeface="Gill Sans MT"/>
                          <a:cs typeface="Gill Sans MT"/>
                        </a:rPr>
                        <a:t>provides</a:t>
                      </a:r>
                      <a:r>
                        <a:rPr sz="1600" spc="80" dirty="0">
                          <a:latin typeface="Gill Sans MT"/>
                          <a:cs typeface="Gill Sans MT"/>
                        </a:rPr>
                        <a:t> </a:t>
                      </a:r>
                      <a:r>
                        <a:rPr sz="1600" spc="-20" dirty="0">
                          <a:latin typeface="Gill Sans MT"/>
                          <a:cs typeface="Gill Sans MT"/>
                        </a:rPr>
                        <a:t>high</a:t>
                      </a:r>
                      <a:r>
                        <a:rPr sz="1600" spc="500" dirty="0">
                          <a:latin typeface="Gill Sans MT"/>
                          <a:cs typeface="Gill Sans MT"/>
                        </a:rPr>
                        <a:t> </a:t>
                      </a:r>
                      <a:r>
                        <a:rPr sz="1600" dirty="0">
                          <a:latin typeface="Gill Sans MT"/>
                          <a:cs typeface="Gill Sans MT"/>
                        </a:rPr>
                        <a:t>economic</a:t>
                      </a:r>
                      <a:r>
                        <a:rPr sz="1600" spc="130" dirty="0">
                          <a:latin typeface="Gill Sans MT"/>
                          <a:cs typeface="Gill Sans MT"/>
                        </a:rPr>
                        <a:t> </a:t>
                      </a:r>
                      <a:r>
                        <a:rPr sz="1600" spc="-10" dirty="0">
                          <a:latin typeface="Gill Sans MT"/>
                          <a:cs typeface="Gill Sans MT"/>
                        </a:rPr>
                        <a:t>value.</a:t>
                      </a:r>
                      <a:r>
                        <a:rPr sz="1600" spc="-15" baseline="34722" dirty="0">
                          <a:latin typeface="Gill Sans MT"/>
                          <a:cs typeface="Gill Sans MT"/>
                        </a:rPr>
                        <a:t>4–8</a:t>
                      </a:r>
                      <a:endParaRPr sz="1600" baseline="34722" dirty="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3"/>
                  </a:ext>
                </a:extLst>
              </a:tr>
            </a:tbl>
          </a:graphicData>
        </a:graphic>
      </p:graphicFrame>
      <p:graphicFrame>
        <p:nvGraphicFramePr>
          <p:cNvPr id="5" name="object 13">
            <a:extLst>
              <a:ext uri="{FF2B5EF4-FFF2-40B4-BE49-F238E27FC236}">
                <a16:creationId xmlns:a16="http://schemas.microsoft.com/office/drawing/2014/main" id="{191B27C0-E476-9B92-F644-09BE3C77EB64}"/>
              </a:ext>
            </a:extLst>
          </p:cNvPr>
          <p:cNvGraphicFramePr>
            <a:graphicFrameLocks noGrp="1"/>
          </p:cNvGraphicFramePr>
          <p:nvPr>
            <p:extLst>
              <p:ext uri="{D42A27DB-BD31-4B8C-83A1-F6EECF244321}">
                <p14:modId xmlns:p14="http://schemas.microsoft.com/office/powerpoint/2010/main" val="1422523976"/>
              </p:ext>
            </p:extLst>
          </p:nvPr>
        </p:nvGraphicFramePr>
        <p:xfrm>
          <a:off x="4714420" y="1108858"/>
          <a:ext cx="7219913" cy="5458757"/>
        </p:xfrm>
        <a:graphic>
          <a:graphicData uri="http://schemas.openxmlformats.org/drawingml/2006/table">
            <a:tbl>
              <a:tblPr firstRow="1" bandRow="1">
                <a:tableStyleId>{2D5ABB26-0587-4C30-8999-92F81FD0307C}</a:tableStyleId>
              </a:tblPr>
              <a:tblGrid>
                <a:gridCol w="1141610">
                  <a:extLst>
                    <a:ext uri="{9D8B030D-6E8A-4147-A177-3AD203B41FA5}">
                      <a16:colId xmlns:a16="http://schemas.microsoft.com/office/drawing/2014/main" val="20000"/>
                    </a:ext>
                  </a:extLst>
                </a:gridCol>
                <a:gridCol w="1141610">
                  <a:extLst>
                    <a:ext uri="{9D8B030D-6E8A-4147-A177-3AD203B41FA5}">
                      <a16:colId xmlns:a16="http://schemas.microsoft.com/office/drawing/2014/main" val="20001"/>
                    </a:ext>
                  </a:extLst>
                </a:gridCol>
                <a:gridCol w="4936693">
                  <a:extLst>
                    <a:ext uri="{9D8B030D-6E8A-4147-A177-3AD203B41FA5}">
                      <a16:colId xmlns:a16="http://schemas.microsoft.com/office/drawing/2014/main" val="20002"/>
                    </a:ext>
                  </a:extLst>
                </a:gridCol>
              </a:tblGrid>
              <a:tr h="508384">
                <a:tc gridSpan="3">
                  <a:txBody>
                    <a:bodyPr/>
                    <a:lstStyle/>
                    <a:p>
                      <a:pPr marL="52069" marR="80010">
                        <a:lnSpc>
                          <a:spcPct val="107200"/>
                        </a:lnSpc>
                        <a:spcBef>
                          <a:spcPts val="245"/>
                        </a:spcBef>
                      </a:pPr>
                      <a:r>
                        <a:rPr sz="1600" b="1" dirty="0">
                          <a:solidFill>
                            <a:srgbClr val="FFFFFF"/>
                          </a:solidFill>
                          <a:latin typeface="Calibri"/>
                          <a:cs typeface="Calibri"/>
                        </a:rPr>
                        <a:t>Recommendations</a:t>
                      </a:r>
                      <a:r>
                        <a:rPr sz="1600" b="1" spc="290" dirty="0">
                          <a:solidFill>
                            <a:srgbClr val="FFFFFF"/>
                          </a:solidFill>
                          <a:latin typeface="Calibri"/>
                          <a:cs typeface="Calibri"/>
                        </a:rPr>
                        <a:t> </a:t>
                      </a:r>
                      <a:r>
                        <a:rPr sz="1600" b="1" dirty="0">
                          <a:solidFill>
                            <a:srgbClr val="FFFFFF"/>
                          </a:solidFill>
                          <a:latin typeface="Calibri"/>
                          <a:cs typeface="Calibri"/>
                        </a:rPr>
                        <a:t>for</a:t>
                      </a:r>
                      <a:r>
                        <a:rPr sz="1600" b="1" spc="290" dirty="0">
                          <a:solidFill>
                            <a:srgbClr val="FFFFFF"/>
                          </a:solidFill>
                          <a:latin typeface="Calibri"/>
                          <a:cs typeface="Calibri"/>
                        </a:rPr>
                        <a:t> </a:t>
                      </a:r>
                      <a:r>
                        <a:rPr sz="1600" b="1" dirty="0">
                          <a:solidFill>
                            <a:srgbClr val="FFFFFF"/>
                          </a:solidFill>
                          <a:latin typeface="Calibri"/>
                          <a:cs typeface="Calibri"/>
                        </a:rPr>
                        <a:t>Mineralocorticoid</a:t>
                      </a:r>
                      <a:r>
                        <a:rPr sz="1600" b="1" spc="290" dirty="0">
                          <a:solidFill>
                            <a:srgbClr val="FFFFFF"/>
                          </a:solidFill>
                          <a:latin typeface="Calibri"/>
                          <a:cs typeface="Calibri"/>
                        </a:rPr>
                        <a:t> </a:t>
                      </a:r>
                      <a:r>
                        <a:rPr sz="1600" b="1" dirty="0">
                          <a:solidFill>
                            <a:srgbClr val="FFFFFF"/>
                          </a:solidFill>
                          <a:latin typeface="Calibri"/>
                          <a:cs typeface="Calibri"/>
                        </a:rPr>
                        <a:t>Receptor</a:t>
                      </a:r>
                      <a:r>
                        <a:rPr sz="1600" b="1" spc="290" dirty="0">
                          <a:solidFill>
                            <a:srgbClr val="FFFFFF"/>
                          </a:solidFill>
                          <a:latin typeface="Calibri"/>
                          <a:cs typeface="Calibri"/>
                        </a:rPr>
                        <a:t> </a:t>
                      </a:r>
                      <a:r>
                        <a:rPr sz="1600" b="1" dirty="0">
                          <a:solidFill>
                            <a:srgbClr val="FFFFFF"/>
                          </a:solidFill>
                          <a:latin typeface="Calibri"/>
                          <a:cs typeface="Calibri"/>
                        </a:rPr>
                        <a:t>Antagonists</a:t>
                      </a:r>
                      <a:r>
                        <a:rPr sz="1600" b="1" spc="295" dirty="0">
                          <a:solidFill>
                            <a:srgbClr val="FFFFFF"/>
                          </a:solidFill>
                          <a:latin typeface="Calibri"/>
                          <a:cs typeface="Calibri"/>
                        </a:rPr>
                        <a:t> </a:t>
                      </a:r>
                      <a:r>
                        <a:rPr sz="1600" b="1" spc="-10" dirty="0">
                          <a:solidFill>
                            <a:srgbClr val="FFFFFF"/>
                          </a:solidFill>
                          <a:latin typeface="Calibri"/>
                          <a:cs typeface="Calibri"/>
                        </a:rPr>
                        <a:t>(MRAs)</a:t>
                      </a:r>
                      <a:endParaRPr sz="1600" dirty="0">
                        <a:latin typeface="Calibri"/>
                        <a:cs typeface="Calibri"/>
                      </a:endParaRPr>
                    </a:p>
                  </a:txBody>
                  <a:tcPr marL="0" marR="0" marT="3111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E171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52935">
                <a:tc>
                  <a:txBody>
                    <a:bodyPr/>
                    <a:lstStyle/>
                    <a:p>
                      <a:pPr algn="ctr">
                        <a:lnSpc>
                          <a:spcPct val="100000"/>
                        </a:lnSpc>
                        <a:spcBef>
                          <a:spcPts val="305"/>
                        </a:spcBef>
                      </a:pPr>
                      <a:r>
                        <a:rPr sz="1600" b="1" spc="50" dirty="0">
                          <a:latin typeface="Calibri"/>
                          <a:cs typeface="Calibri"/>
                        </a:rPr>
                        <a:t>COR</a:t>
                      </a:r>
                      <a:endParaRPr sz="16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algn="ctr">
                        <a:lnSpc>
                          <a:spcPct val="100000"/>
                        </a:lnSpc>
                        <a:spcBef>
                          <a:spcPts val="305"/>
                        </a:spcBef>
                      </a:pPr>
                      <a:r>
                        <a:rPr sz="1600" b="1" spc="40" dirty="0">
                          <a:latin typeface="Calibri"/>
                          <a:cs typeface="Calibri"/>
                        </a:rPr>
                        <a:t>LOE</a:t>
                      </a:r>
                      <a:endParaRPr sz="16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52069">
                        <a:lnSpc>
                          <a:spcPct val="100000"/>
                        </a:lnSpc>
                        <a:spcBef>
                          <a:spcPts val="305"/>
                        </a:spcBef>
                      </a:pPr>
                      <a:r>
                        <a:rPr sz="1600" b="1" spc="-10" dirty="0">
                          <a:latin typeface="Calibri"/>
                          <a:cs typeface="Calibri"/>
                        </a:rPr>
                        <a:t>Recommendations</a:t>
                      </a:r>
                      <a:endParaRPr sz="16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extLst>
                  <a:ext uri="{0D108BD9-81ED-4DB2-BD59-A6C34878D82A}">
                    <a16:rowId xmlns:a16="http://schemas.microsoft.com/office/drawing/2014/main" val="10001"/>
                  </a:ext>
                </a:extLst>
              </a:tr>
              <a:tr h="2623538">
                <a:tc>
                  <a:txBody>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40"/>
                        </a:spcBef>
                      </a:pPr>
                      <a:endParaRPr sz="1600">
                        <a:latin typeface="Times New Roman"/>
                        <a:cs typeface="Times New Roman"/>
                      </a:endParaRPr>
                    </a:p>
                    <a:p>
                      <a:pPr algn="ctr">
                        <a:lnSpc>
                          <a:spcPct val="100000"/>
                        </a:lnSpc>
                      </a:pPr>
                      <a:r>
                        <a:rPr sz="1600" b="1" dirty="0">
                          <a:latin typeface="Gill Sans MT"/>
                          <a:cs typeface="Gill Sans MT"/>
                        </a:rPr>
                        <a:t>1</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EC284"/>
                    </a:solidFill>
                  </a:tcPr>
                </a:tc>
                <a:tc>
                  <a:txBody>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40"/>
                        </a:spcBef>
                      </a:pPr>
                      <a:endParaRPr sz="1600">
                        <a:latin typeface="Times New Roman"/>
                        <a:cs typeface="Times New Roman"/>
                      </a:endParaRPr>
                    </a:p>
                    <a:p>
                      <a:pPr algn="ctr">
                        <a:lnSpc>
                          <a:spcPct val="100000"/>
                        </a:lnSpc>
                      </a:pPr>
                      <a:r>
                        <a:rPr sz="1600" b="1" dirty="0">
                          <a:latin typeface="Gill Sans MT"/>
                          <a:cs typeface="Gill Sans MT"/>
                        </a:rPr>
                        <a:t>A</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3F6FB7"/>
                    </a:solidFill>
                  </a:tcPr>
                </a:tc>
                <a:tc>
                  <a:txBody>
                    <a:bodyPr/>
                    <a:lstStyle/>
                    <a:p>
                      <a:pPr marL="198120" marR="36195" indent="-152400">
                        <a:lnSpc>
                          <a:spcPct val="107200"/>
                        </a:lnSpc>
                        <a:spcBef>
                          <a:spcPts val="234"/>
                        </a:spcBef>
                      </a:pPr>
                      <a:r>
                        <a:rPr sz="1600" dirty="0">
                          <a:latin typeface="Gill Sans MT"/>
                          <a:cs typeface="Gill Sans MT"/>
                        </a:rPr>
                        <a:t>1.</a:t>
                      </a:r>
                      <a:r>
                        <a:rPr sz="1600" spc="195" dirty="0">
                          <a:latin typeface="Gill Sans MT"/>
                          <a:cs typeface="Gill Sans MT"/>
                        </a:rPr>
                        <a:t>  </a:t>
                      </a:r>
                      <a:r>
                        <a:rPr sz="1600" dirty="0">
                          <a:latin typeface="Gill Sans MT"/>
                          <a:cs typeface="Gill Sans MT"/>
                        </a:rPr>
                        <a:t>In</a:t>
                      </a:r>
                      <a:r>
                        <a:rPr sz="1600" spc="40" dirty="0">
                          <a:latin typeface="Gill Sans MT"/>
                          <a:cs typeface="Gill Sans MT"/>
                        </a:rPr>
                        <a:t> </a:t>
                      </a:r>
                      <a:r>
                        <a:rPr sz="1600" dirty="0">
                          <a:latin typeface="Gill Sans MT"/>
                          <a:cs typeface="Gill Sans MT"/>
                        </a:rPr>
                        <a:t>patients</a:t>
                      </a:r>
                      <a:r>
                        <a:rPr sz="1600" spc="45" dirty="0">
                          <a:latin typeface="Gill Sans MT"/>
                          <a:cs typeface="Gill Sans MT"/>
                        </a:rPr>
                        <a:t> </a:t>
                      </a:r>
                      <a:r>
                        <a:rPr sz="1600" dirty="0">
                          <a:latin typeface="Gill Sans MT"/>
                          <a:cs typeface="Gill Sans MT"/>
                        </a:rPr>
                        <a:t>with</a:t>
                      </a:r>
                      <a:r>
                        <a:rPr sz="1600" spc="40" dirty="0">
                          <a:latin typeface="Gill Sans MT"/>
                          <a:cs typeface="Gill Sans MT"/>
                        </a:rPr>
                        <a:t> </a:t>
                      </a:r>
                      <a:r>
                        <a:rPr sz="1600" dirty="0">
                          <a:latin typeface="Gill Sans MT"/>
                          <a:cs typeface="Gill Sans MT"/>
                        </a:rPr>
                        <a:t>HFrEF</a:t>
                      </a:r>
                      <a:r>
                        <a:rPr sz="1600" spc="45" dirty="0">
                          <a:latin typeface="Gill Sans MT"/>
                          <a:cs typeface="Gill Sans MT"/>
                        </a:rPr>
                        <a:t> </a:t>
                      </a:r>
                      <a:r>
                        <a:rPr sz="1600" dirty="0">
                          <a:latin typeface="Gill Sans MT"/>
                          <a:cs typeface="Gill Sans MT"/>
                        </a:rPr>
                        <a:t>and</a:t>
                      </a:r>
                      <a:r>
                        <a:rPr sz="1600" spc="45" dirty="0">
                          <a:latin typeface="Gill Sans MT"/>
                          <a:cs typeface="Gill Sans MT"/>
                        </a:rPr>
                        <a:t> </a:t>
                      </a:r>
                      <a:r>
                        <a:rPr sz="1600" spc="-10" dirty="0">
                          <a:latin typeface="Gill Sans MT"/>
                          <a:cs typeface="Gill Sans MT"/>
                        </a:rPr>
                        <a:t>NYHA</a:t>
                      </a:r>
                      <a:r>
                        <a:rPr sz="1600" spc="40" dirty="0">
                          <a:latin typeface="Gill Sans MT"/>
                          <a:cs typeface="Gill Sans MT"/>
                        </a:rPr>
                        <a:t> </a:t>
                      </a:r>
                      <a:r>
                        <a:rPr sz="1600" dirty="0">
                          <a:latin typeface="Gill Sans MT"/>
                          <a:cs typeface="Gill Sans MT"/>
                        </a:rPr>
                        <a:t>class</a:t>
                      </a:r>
                      <a:r>
                        <a:rPr sz="1600" spc="45" dirty="0">
                          <a:latin typeface="Gill Sans MT"/>
                          <a:cs typeface="Gill Sans MT"/>
                        </a:rPr>
                        <a:t> </a:t>
                      </a:r>
                      <a:r>
                        <a:rPr sz="1600" dirty="0">
                          <a:latin typeface="Gill Sans MT"/>
                          <a:cs typeface="Gill Sans MT"/>
                        </a:rPr>
                        <a:t>II</a:t>
                      </a:r>
                      <a:r>
                        <a:rPr sz="1600" spc="40" dirty="0">
                          <a:latin typeface="Gill Sans MT"/>
                          <a:cs typeface="Gill Sans MT"/>
                        </a:rPr>
                        <a:t> </a:t>
                      </a:r>
                      <a:r>
                        <a:rPr sz="1600" dirty="0">
                          <a:latin typeface="Gill Sans MT"/>
                          <a:cs typeface="Gill Sans MT"/>
                        </a:rPr>
                        <a:t>to</a:t>
                      </a:r>
                      <a:r>
                        <a:rPr sz="1600" spc="45" dirty="0">
                          <a:latin typeface="Gill Sans MT"/>
                          <a:cs typeface="Gill Sans MT"/>
                        </a:rPr>
                        <a:t> </a:t>
                      </a:r>
                      <a:r>
                        <a:rPr sz="1600" spc="-25" dirty="0">
                          <a:latin typeface="Gill Sans MT"/>
                          <a:cs typeface="Gill Sans MT"/>
                        </a:rPr>
                        <a:t>IV</a:t>
                      </a:r>
                      <a:r>
                        <a:rPr sz="1600" spc="500" dirty="0">
                          <a:latin typeface="Gill Sans MT"/>
                          <a:cs typeface="Gill Sans MT"/>
                        </a:rPr>
                        <a:t> </a:t>
                      </a:r>
                      <a:r>
                        <a:rPr sz="1600" dirty="0">
                          <a:latin typeface="Gill Sans MT"/>
                          <a:cs typeface="Gill Sans MT"/>
                        </a:rPr>
                        <a:t>symptoms,</a:t>
                      </a:r>
                      <a:r>
                        <a:rPr sz="1600" spc="70" dirty="0">
                          <a:latin typeface="Gill Sans MT"/>
                          <a:cs typeface="Gill Sans MT"/>
                        </a:rPr>
                        <a:t> </a:t>
                      </a:r>
                      <a:r>
                        <a:rPr sz="1600" dirty="0">
                          <a:latin typeface="Gill Sans MT"/>
                          <a:cs typeface="Gill Sans MT"/>
                        </a:rPr>
                        <a:t>an</a:t>
                      </a:r>
                      <a:r>
                        <a:rPr sz="1600" spc="75" dirty="0">
                          <a:latin typeface="Gill Sans MT"/>
                          <a:cs typeface="Gill Sans MT"/>
                        </a:rPr>
                        <a:t> </a:t>
                      </a:r>
                      <a:r>
                        <a:rPr sz="1600" dirty="0">
                          <a:latin typeface="Gill Sans MT"/>
                          <a:cs typeface="Gill Sans MT"/>
                        </a:rPr>
                        <a:t>MRA</a:t>
                      </a:r>
                      <a:r>
                        <a:rPr sz="1600" spc="70" dirty="0">
                          <a:latin typeface="Gill Sans MT"/>
                          <a:cs typeface="Gill Sans MT"/>
                        </a:rPr>
                        <a:t> </a:t>
                      </a:r>
                      <a:r>
                        <a:rPr sz="1600" dirty="0">
                          <a:latin typeface="Gill Sans MT"/>
                          <a:cs typeface="Gill Sans MT"/>
                        </a:rPr>
                        <a:t>(spironolactone</a:t>
                      </a:r>
                      <a:r>
                        <a:rPr sz="1600" spc="75" dirty="0">
                          <a:latin typeface="Gill Sans MT"/>
                          <a:cs typeface="Gill Sans MT"/>
                        </a:rPr>
                        <a:t> </a:t>
                      </a:r>
                      <a:r>
                        <a:rPr sz="1600" spc="-30" dirty="0">
                          <a:latin typeface="Gill Sans MT"/>
                          <a:cs typeface="Gill Sans MT"/>
                        </a:rPr>
                        <a:t>or</a:t>
                      </a:r>
                      <a:r>
                        <a:rPr sz="1600" spc="70" dirty="0">
                          <a:latin typeface="Gill Sans MT"/>
                          <a:cs typeface="Gill Sans MT"/>
                        </a:rPr>
                        <a:t> </a:t>
                      </a:r>
                      <a:r>
                        <a:rPr sz="1600" spc="-10" dirty="0">
                          <a:latin typeface="Gill Sans MT"/>
                          <a:cs typeface="Gill Sans MT"/>
                        </a:rPr>
                        <a:t>eplere</a:t>
                      </a:r>
                      <a:r>
                        <a:rPr sz="1600" dirty="0">
                          <a:latin typeface="Gill Sans MT"/>
                          <a:cs typeface="Gill Sans MT"/>
                        </a:rPr>
                        <a:t>none)</a:t>
                      </a:r>
                      <a:r>
                        <a:rPr sz="1600" spc="50" dirty="0">
                          <a:latin typeface="Gill Sans MT"/>
                          <a:cs typeface="Gill Sans MT"/>
                        </a:rPr>
                        <a:t> </a:t>
                      </a:r>
                      <a:r>
                        <a:rPr sz="1600" dirty="0">
                          <a:latin typeface="Gill Sans MT"/>
                          <a:cs typeface="Gill Sans MT"/>
                        </a:rPr>
                        <a:t>is</a:t>
                      </a:r>
                      <a:r>
                        <a:rPr sz="1600" spc="55" dirty="0">
                          <a:latin typeface="Gill Sans MT"/>
                          <a:cs typeface="Gill Sans MT"/>
                        </a:rPr>
                        <a:t> </a:t>
                      </a:r>
                      <a:r>
                        <a:rPr sz="1600" dirty="0">
                          <a:latin typeface="Gill Sans MT"/>
                          <a:cs typeface="Gill Sans MT"/>
                        </a:rPr>
                        <a:t>recommended</a:t>
                      </a:r>
                      <a:r>
                        <a:rPr sz="1600" spc="50" dirty="0">
                          <a:latin typeface="Gill Sans MT"/>
                          <a:cs typeface="Gill Sans MT"/>
                        </a:rPr>
                        <a:t> </a:t>
                      </a:r>
                      <a:r>
                        <a:rPr sz="1600" dirty="0">
                          <a:latin typeface="Gill Sans MT"/>
                          <a:cs typeface="Gill Sans MT"/>
                        </a:rPr>
                        <a:t>to</a:t>
                      </a:r>
                      <a:r>
                        <a:rPr sz="1600" spc="55" dirty="0">
                          <a:latin typeface="Gill Sans MT"/>
                          <a:cs typeface="Gill Sans MT"/>
                        </a:rPr>
                        <a:t> </a:t>
                      </a:r>
                      <a:r>
                        <a:rPr sz="1600" dirty="0">
                          <a:latin typeface="Gill Sans MT"/>
                          <a:cs typeface="Gill Sans MT"/>
                        </a:rPr>
                        <a:t>reduce</a:t>
                      </a:r>
                      <a:r>
                        <a:rPr sz="1600" spc="55" dirty="0">
                          <a:latin typeface="Gill Sans MT"/>
                          <a:cs typeface="Gill Sans MT"/>
                        </a:rPr>
                        <a:t> </a:t>
                      </a:r>
                      <a:r>
                        <a:rPr sz="1600" spc="-10" dirty="0">
                          <a:latin typeface="Gill Sans MT"/>
                          <a:cs typeface="Gill Sans MT"/>
                        </a:rPr>
                        <a:t>morbidity</a:t>
                      </a:r>
                      <a:r>
                        <a:rPr sz="1600" spc="50" dirty="0">
                          <a:latin typeface="Gill Sans MT"/>
                          <a:cs typeface="Gill Sans MT"/>
                        </a:rPr>
                        <a:t> </a:t>
                      </a:r>
                      <a:r>
                        <a:rPr sz="1600" spc="-25" dirty="0">
                          <a:latin typeface="Gill Sans MT"/>
                          <a:cs typeface="Gill Sans MT"/>
                        </a:rPr>
                        <a:t>and</a:t>
                      </a:r>
                      <a:r>
                        <a:rPr sz="1600" spc="500" dirty="0">
                          <a:latin typeface="Gill Sans MT"/>
                          <a:cs typeface="Gill Sans MT"/>
                        </a:rPr>
                        <a:t> </a:t>
                      </a:r>
                      <a:r>
                        <a:rPr sz="1600" spc="-10" dirty="0">
                          <a:latin typeface="Gill Sans MT"/>
                          <a:cs typeface="Gill Sans MT"/>
                        </a:rPr>
                        <a:t>mortality,</a:t>
                      </a:r>
                      <a:r>
                        <a:rPr sz="1600" spc="40" dirty="0">
                          <a:latin typeface="Gill Sans MT"/>
                          <a:cs typeface="Gill Sans MT"/>
                        </a:rPr>
                        <a:t> </a:t>
                      </a:r>
                      <a:r>
                        <a:rPr sz="1600" dirty="0">
                          <a:latin typeface="Gill Sans MT"/>
                          <a:cs typeface="Gill Sans MT"/>
                        </a:rPr>
                        <a:t>if</a:t>
                      </a:r>
                      <a:r>
                        <a:rPr sz="1600" spc="45" dirty="0">
                          <a:latin typeface="Gill Sans MT"/>
                          <a:cs typeface="Gill Sans MT"/>
                        </a:rPr>
                        <a:t> </a:t>
                      </a:r>
                      <a:r>
                        <a:rPr sz="1600" spc="50" dirty="0">
                          <a:latin typeface="Gill Sans MT"/>
                          <a:cs typeface="Gill Sans MT"/>
                        </a:rPr>
                        <a:t>eGFR</a:t>
                      </a:r>
                      <a:r>
                        <a:rPr sz="1600" spc="45" dirty="0">
                          <a:latin typeface="Gill Sans MT"/>
                          <a:cs typeface="Gill Sans MT"/>
                        </a:rPr>
                        <a:t> </a:t>
                      </a:r>
                      <a:r>
                        <a:rPr sz="1600" dirty="0">
                          <a:latin typeface="Gill Sans MT"/>
                          <a:cs typeface="Gill Sans MT"/>
                        </a:rPr>
                        <a:t>is</a:t>
                      </a:r>
                      <a:r>
                        <a:rPr sz="1600" spc="45" dirty="0">
                          <a:latin typeface="Gill Sans MT"/>
                          <a:cs typeface="Gill Sans MT"/>
                        </a:rPr>
                        <a:t> </a:t>
                      </a:r>
                      <a:r>
                        <a:rPr sz="1600" spc="55" dirty="0">
                          <a:latin typeface="Gill Sans MT"/>
                          <a:cs typeface="Gill Sans MT"/>
                        </a:rPr>
                        <a:t>&gt;30</a:t>
                      </a:r>
                      <a:r>
                        <a:rPr sz="1600" spc="45" dirty="0">
                          <a:latin typeface="Gill Sans MT"/>
                          <a:cs typeface="Gill Sans MT"/>
                        </a:rPr>
                        <a:t> </a:t>
                      </a:r>
                      <a:r>
                        <a:rPr sz="1600" dirty="0">
                          <a:latin typeface="Gill Sans MT"/>
                          <a:cs typeface="Gill Sans MT"/>
                        </a:rPr>
                        <a:t>mL/min/1.73</a:t>
                      </a:r>
                      <a:r>
                        <a:rPr sz="1600" spc="45" dirty="0">
                          <a:latin typeface="Gill Sans MT"/>
                          <a:cs typeface="Gill Sans MT"/>
                        </a:rPr>
                        <a:t> </a:t>
                      </a:r>
                      <a:r>
                        <a:rPr sz="1600" dirty="0">
                          <a:latin typeface="Gill Sans MT"/>
                          <a:cs typeface="Gill Sans MT"/>
                        </a:rPr>
                        <a:t>m</a:t>
                      </a:r>
                      <a:r>
                        <a:rPr sz="1600" baseline="34722" dirty="0">
                          <a:latin typeface="Gill Sans MT"/>
                          <a:cs typeface="Gill Sans MT"/>
                        </a:rPr>
                        <a:t>2</a:t>
                      </a:r>
                      <a:r>
                        <a:rPr sz="1600" spc="179" baseline="34722" dirty="0">
                          <a:latin typeface="Gill Sans MT"/>
                          <a:cs typeface="Gill Sans MT"/>
                        </a:rPr>
                        <a:t> </a:t>
                      </a:r>
                      <a:r>
                        <a:rPr sz="1600" spc="-25" dirty="0">
                          <a:latin typeface="Gill Sans MT"/>
                          <a:cs typeface="Gill Sans MT"/>
                        </a:rPr>
                        <a:t>and</a:t>
                      </a:r>
                      <a:r>
                        <a:rPr sz="1600" spc="500" dirty="0">
                          <a:latin typeface="Gill Sans MT"/>
                          <a:cs typeface="Gill Sans MT"/>
                        </a:rPr>
                        <a:t> </a:t>
                      </a:r>
                      <a:r>
                        <a:rPr sz="1600" dirty="0">
                          <a:latin typeface="Gill Sans MT"/>
                          <a:cs typeface="Gill Sans MT"/>
                        </a:rPr>
                        <a:t>serum</a:t>
                      </a:r>
                      <a:r>
                        <a:rPr sz="1600" spc="114" dirty="0">
                          <a:latin typeface="Gill Sans MT"/>
                          <a:cs typeface="Gill Sans MT"/>
                        </a:rPr>
                        <a:t> </a:t>
                      </a:r>
                      <a:r>
                        <a:rPr sz="1600" dirty="0">
                          <a:latin typeface="Gill Sans MT"/>
                          <a:cs typeface="Gill Sans MT"/>
                        </a:rPr>
                        <a:t>potassium</a:t>
                      </a:r>
                      <a:r>
                        <a:rPr sz="1600" spc="114" dirty="0">
                          <a:latin typeface="Gill Sans MT"/>
                          <a:cs typeface="Gill Sans MT"/>
                        </a:rPr>
                        <a:t> </a:t>
                      </a:r>
                      <a:r>
                        <a:rPr sz="1600" dirty="0">
                          <a:latin typeface="Gill Sans MT"/>
                          <a:cs typeface="Gill Sans MT"/>
                        </a:rPr>
                        <a:t>is</a:t>
                      </a:r>
                      <a:r>
                        <a:rPr sz="1600" spc="114" dirty="0">
                          <a:latin typeface="Gill Sans MT"/>
                          <a:cs typeface="Gill Sans MT"/>
                        </a:rPr>
                        <a:t> </a:t>
                      </a:r>
                      <a:r>
                        <a:rPr sz="1600" dirty="0">
                          <a:latin typeface="Gill Sans MT"/>
                          <a:cs typeface="Gill Sans MT"/>
                        </a:rPr>
                        <a:t>&lt;5.0</a:t>
                      </a:r>
                      <a:r>
                        <a:rPr sz="1600" spc="114" dirty="0">
                          <a:latin typeface="Gill Sans MT"/>
                          <a:cs typeface="Gill Sans MT"/>
                        </a:rPr>
                        <a:t> </a:t>
                      </a:r>
                      <a:r>
                        <a:rPr sz="1600" dirty="0">
                          <a:latin typeface="Gill Sans MT"/>
                          <a:cs typeface="Gill Sans MT"/>
                        </a:rPr>
                        <a:t>mEq/L.</a:t>
                      </a:r>
                      <a:r>
                        <a:rPr sz="1600" spc="114" dirty="0">
                          <a:latin typeface="Gill Sans MT"/>
                          <a:cs typeface="Gill Sans MT"/>
                        </a:rPr>
                        <a:t> </a:t>
                      </a:r>
                      <a:r>
                        <a:rPr sz="1600" dirty="0">
                          <a:latin typeface="Gill Sans MT"/>
                          <a:cs typeface="Gill Sans MT"/>
                        </a:rPr>
                        <a:t>Careful</a:t>
                      </a:r>
                      <a:r>
                        <a:rPr sz="1600" spc="114" dirty="0">
                          <a:latin typeface="Gill Sans MT"/>
                          <a:cs typeface="Gill Sans MT"/>
                        </a:rPr>
                        <a:t> </a:t>
                      </a:r>
                      <a:r>
                        <a:rPr sz="1600" spc="-10" dirty="0">
                          <a:latin typeface="Gill Sans MT"/>
                          <a:cs typeface="Gill Sans MT"/>
                        </a:rPr>
                        <a:t>moni</a:t>
                      </a:r>
                      <a:r>
                        <a:rPr sz="1600" dirty="0">
                          <a:latin typeface="Gill Sans MT"/>
                          <a:cs typeface="Gill Sans MT"/>
                        </a:rPr>
                        <a:t>toring</a:t>
                      </a:r>
                      <a:r>
                        <a:rPr sz="1600" spc="60" dirty="0">
                          <a:latin typeface="Gill Sans MT"/>
                          <a:cs typeface="Gill Sans MT"/>
                        </a:rPr>
                        <a:t> </a:t>
                      </a:r>
                      <a:r>
                        <a:rPr sz="1600" dirty="0">
                          <a:latin typeface="Gill Sans MT"/>
                          <a:cs typeface="Gill Sans MT"/>
                        </a:rPr>
                        <a:t>of</a:t>
                      </a:r>
                      <a:r>
                        <a:rPr sz="1600" spc="60" dirty="0">
                          <a:latin typeface="Gill Sans MT"/>
                          <a:cs typeface="Gill Sans MT"/>
                        </a:rPr>
                        <a:t> </a:t>
                      </a:r>
                      <a:r>
                        <a:rPr sz="1600" dirty="0">
                          <a:latin typeface="Gill Sans MT"/>
                          <a:cs typeface="Gill Sans MT"/>
                        </a:rPr>
                        <a:t>potassium,</a:t>
                      </a:r>
                      <a:r>
                        <a:rPr sz="1600" spc="65" dirty="0">
                          <a:latin typeface="Gill Sans MT"/>
                          <a:cs typeface="Gill Sans MT"/>
                        </a:rPr>
                        <a:t> </a:t>
                      </a:r>
                      <a:r>
                        <a:rPr sz="1600" dirty="0">
                          <a:latin typeface="Gill Sans MT"/>
                          <a:cs typeface="Gill Sans MT"/>
                        </a:rPr>
                        <a:t>renal</a:t>
                      </a:r>
                      <a:r>
                        <a:rPr sz="1600" spc="60" dirty="0">
                          <a:latin typeface="Gill Sans MT"/>
                          <a:cs typeface="Gill Sans MT"/>
                        </a:rPr>
                        <a:t> </a:t>
                      </a:r>
                      <a:r>
                        <a:rPr sz="1600" dirty="0">
                          <a:latin typeface="Gill Sans MT"/>
                          <a:cs typeface="Gill Sans MT"/>
                        </a:rPr>
                        <a:t>function,</a:t>
                      </a:r>
                      <a:r>
                        <a:rPr sz="1600" spc="60" dirty="0">
                          <a:latin typeface="Gill Sans MT"/>
                          <a:cs typeface="Gill Sans MT"/>
                        </a:rPr>
                        <a:t> </a:t>
                      </a:r>
                      <a:r>
                        <a:rPr sz="1600" dirty="0">
                          <a:latin typeface="Gill Sans MT"/>
                          <a:cs typeface="Gill Sans MT"/>
                        </a:rPr>
                        <a:t>and</a:t>
                      </a:r>
                      <a:r>
                        <a:rPr sz="1600" spc="65" dirty="0">
                          <a:latin typeface="Gill Sans MT"/>
                          <a:cs typeface="Gill Sans MT"/>
                        </a:rPr>
                        <a:t> </a:t>
                      </a:r>
                      <a:r>
                        <a:rPr sz="1600" spc="-10" dirty="0">
                          <a:latin typeface="Gill Sans MT"/>
                          <a:cs typeface="Gill Sans MT"/>
                        </a:rPr>
                        <a:t>diuretic</a:t>
                      </a:r>
                      <a:r>
                        <a:rPr sz="1600" spc="500" dirty="0">
                          <a:latin typeface="Gill Sans MT"/>
                          <a:cs typeface="Gill Sans MT"/>
                        </a:rPr>
                        <a:t> </a:t>
                      </a:r>
                      <a:r>
                        <a:rPr sz="1600" dirty="0">
                          <a:latin typeface="Gill Sans MT"/>
                          <a:cs typeface="Gill Sans MT"/>
                        </a:rPr>
                        <a:t>dosing</a:t>
                      </a:r>
                      <a:r>
                        <a:rPr sz="1600" spc="55" dirty="0">
                          <a:latin typeface="Gill Sans MT"/>
                          <a:cs typeface="Gill Sans MT"/>
                        </a:rPr>
                        <a:t> </a:t>
                      </a:r>
                      <a:r>
                        <a:rPr sz="1600" dirty="0">
                          <a:latin typeface="Gill Sans MT"/>
                          <a:cs typeface="Gill Sans MT"/>
                        </a:rPr>
                        <a:t>should</a:t>
                      </a:r>
                      <a:r>
                        <a:rPr sz="1600" spc="60" dirty="0">
                          <a:latin typeface="Gill Sans MT"/>
                          <a:cs typeface="Gill Sans MT"/>
                        </a:rPr>
                        <a:t> </a:t>
                      </a:r>
                      <a:r>
                        <a:rPr sz="1600" dirty="0">
                          <a:latin typeface="Gill Sans MT"/>
                          <a:cs typeface="Gill Sans MT"/>
                        </a:rPr>
                        <a:t>be</a:t>
                      </a:r>
                      <a:r>
                        <a:rPr sz="1600" spc="60" dirty="0">
                          <a:latin typeface="Gill Sans MT"/>
                          <a:cs typeface="Gill Sans MT"/>
                        </a:rPr>
                        <a:t> </a:t>
                      </a:r>
                      <a:r>
                        <a:rPr sz="1600" dirty="0">
                          <a:latin typeface="Gill Sans MT"/>
                          <a:cs typeface="Gill Sans MT"/>
                        </a:rPr>
                        <a:t>performed</a:t>
                      </a:r>
                      <a:r>
                        <a:rPr sz="1600" spc="60" dirty="0">
                          <a:latin typeface="Gill Sans MT"/>
                          <a:cs typeface="Gill Sans MT"/>
                        </a:rPr>
                        <a:t> </a:t>
                      </a:r>
                      <a:r>
                        <a:rPr sz="1600" dirty="0">
                          <a:latin typeface="Gill Sans MT"/>
                          <a:cs typeface="Gill Sans MT"/>
                        </a:rPr>
                        <a:t>at</a:t>
                      </a:r>
                      <a:r>
                        <a:rPr sz="1600" spc="60" dirty="0">
                          <a:latin typeface="Gill Sans MT"/>
                          <a:cs typeface="Gill Sans MT"/>
                        </a:rPr>
                        <a:t> </a:t>
                      </a:r>
                      <a:r>
                        <a:rPr sz="1600" dirty="0">
                          <a:latin typeface="Gill Sans MT"/>
                          <a:cs typeface="Gill Sans MT"/>
                        </a:rPr>
                        <a:t>initiation</a:t>
                      </a:r>
                      <a:r>
                        <a:rPr sz="1600" spc="60" dirty="0">
                          <a:latin typeface="Gill Sans MT"/>
                          <a:cs typeface="Gill Sans MT"/>
                        </a:rPr>
                        <a:t> </a:t>
                      </a:r>
                      <a:r>
                        <a:rPr sz="1600" spc="-25" dirty="0">
                          <a:latin typeface="Gill Sans MT"/>
                          <a:cs typeface="Gill Sans MT"/>
                        </a:rPr>
                        <a:t>and</a:t>
                      </a:r>
                      <a:r>
                        <a:rPr sz="1600" spc="500" dirty="0">
                          <a:latin typeface="Gill Sans MT"/>
                          <a:cs typeface="Gill Sans MT"/>
                        </a:rPr>
                        <a:t> </a:t>
                      </a:r>
                      <a:r>
                        <a:rPr sz="1600" dirty="0">
                          <a:latin typeface="Gill Sans MT"/>
                          <a:cs typeface="Gill Sans MT"/>
                        </a:rPr>
                        <a:t>closely</a:t>
                      </a:r>
                      <a:r>
                        <a:rPr sz="1600" spc="-10" dirty="0">
                          <a:latin typeface="Gill Sans MT"/>
                          <a:cs typeface="Gill Sans MT"/>
                        </a:rPr>
                        <a:t> </a:t>
                      </a:r>
                      <a:r>
                        <a:rPr sz="1600" dirty="0">
                          <a:latin typeface="Gill Sans MT"/>
                          <a:cs typeface="Gill Sans MT"/>
                        </a:rPr>
                        <a:t>monitored</a:t>
                      </a:r>
                      <a:r>
                        <a:rPr sz="1600" spc="-5" dirty="0">
                          <a:latin typeface="Gill Sans MT"/>
                          <a:cs typeface="Gill Sans MT"/>
                        </a:rPr>
                        <a:t> </a:t>
                      </a:r>
                      <a:r>
                        <a:rPr sz="1600" dirty="0">
                          <a:latin typeface="Gill Sans MT"/>
                          <a:cs typeface="Gill Sans MT"/>
                        </a:rPr>
                        <a:t>thereafter</a:t>
                      </a:r>
                      <a:r>
                        <a:rPr sz="1600" spc="-5" dirty="0">
                          <a:latin typeface="Gill Sans MT"/>
                          <a:cs typeface="Gill Sans MT"/>
                        </a:rPr>
                        <a:t> </a:t>
                      </a:r>
                      <a:r>
                        <a:rPr sz="1600" dirty="0">
                          <a:latin typeface="Gill Sans MT"/>
                          <a:cs typeface="Gill Sans MT"/>
                        </a:rPr>
                        <a:t>to</a:t>
                      </a:r>
                      <a:r>
                        <a:rPr sz="1600" spc="-5" dirty="0">
                          <a:latin typeface="Gill Sans MT"/>
                          <a:cs typeface="Gill Sans MT"/>
                        </a:rPr>
                        <a:t> </a:t>
                      </a:r>
                      <a:r>
                        <a:rPr sz="1600" dirty="0">
                          <a:latin typeface="Gill Sans MT"/>
                          <a:cs typeface="Gill Sans MT"/>
                        </a:rPr>
                        <a:t>minimize</a:t>
                      </a:r>
                      <a:r>
                        <a:rPr sz="1600" spc="-5" dirty="0">
                          <a:latin typeface="Gill Sans MT"/>
                          <a:cs typeface="Gill Sans MT"/>
                        </a:rPr>
                        <a:t> </a:t>
                      </a:r>
                      <a:r>
                        <a:rPr sz="1600" dirty="0">
                          <a:latin typeface="Gill Sans MT"/>
                          <a:cs typeface="Gill Sans MT"/>
                        </a:rPr>
                        <a:t>risk</a:t>
                      </a:r>
                      <a:r>
                        <a:rPr sz="1600" spc="-5" dirty="0">
                          <a:latin typeface="Gill Sans MT"/>
                          <a:cs typeface="Gill Sans MT"/>
                        </a:rPr>
                        <a:t> </a:t>
                      </a:r>
                      <a:r>
                        <a:rPr sz="1600" spc="-25" dirty="0">
                          <a:latin typeface="Gill Sans MT"/>
                          <a:cs typeface="Gill Sans MT"/>
                        </a:rPr>
                        <a:t>of</a:t>
                      </a:r>
                      <a:r>
                        <a:rPr sz="1600" spc="500" dirty="0">
                          <a:latin typeface="Gill Sans MT"/>
                          <a:cs typeface="Gill Sans MT"/>
                        </a:rPr>
                        <a:t> </a:t>
                      </a:r>
                      <a:r>
                        <a:rPr sz="1600" dirty="0">
                          <a:latin typeface="Gill Sans MT"/>
                          <a:cs typeface="Gill Sans MT"/>
                        </a:rPr>
                        <a:t>hyperkalemia</a:t>
                      </a:r>
                      <a:r>
                        <a:rPr sz="1600" spc="75" dirty="0">
                          <a:latin typeface="Gill Sans MT"/>
                          <a:cs typeface="Gill Sans MT"/>
                        </a:rPr>
                        <a:t> </a:t>
                      </a:r>
                      <a:r>
                        <a:rPr sz="1600" dirty="0">
                          <a:latin typeface="Gill Sans MT"/>
                          <a:cs typeface="Gill Sans MT"/>
                        </a:rPr>
                        <a:t>and</a:t>
                      </a:r>
                      <a:r>
                        <a:rPr sz="1600" spc="75" dirty="0">
                          <a:latin typeface="Gill Sans MT"/>
                          <a:cs typeface="Gill Sans MT"/>
                        </a:rPr>
                        <a:t> </a:t>
                      </a:r>
                      <a:r>
                        <a:rPr sz="1600" dirty="0">
                          <a:latin typeface="Gill Sans MT"/>
                          <a:cs typeface="Gill Sans MT"/>
                        </a:rPr>
                        <a:t>renal</a:t>
                      </a:r>
                      <a:r>
                        <a:rPr sz="1600" spc="80" dirty="0">
                          <a:latin typeface="Gill Sans MT"/>
                          <a:cs typeface="Gill Sans MT"/>
                        </a:rPr>
                        <a:t> </a:t>
                      </a:r>
                      <a:r>
                        <a:rPr sz="1600" spc="-10" dirty="0">
                          <a:latin typeface="Gill Sans MT"/>
                          <a:cs typeface="Gill Sans MT"/>
                        </a:rPr>
                        <a:t>insufficiency.</a:t>
                      </a:r>
                      <a:r>
                        <a:rPr sz="1600" spc="-15" baseline="34722" dirty="0">
                          <a:latin typeface="Gill Sans MT"/>
                          <a:cs typeface="Gill Sans MT"/>
                        </a:rPr>
                        <a:t>1–3</a:t>
                      </a:r>
                      <a:endParaRPr sz="1600" baseline="34722" dirty="0">
                        <a:latin typeface="Gill Sans MT"/>
                        <a:cs typeface="Gill Sans MT"/>
                      </a:endParaRPr>
                    </a:p>
                  </a:txBody>
                  <a:tcPr marL="0" marR="0" marT="29844"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2"/>
                  </a:ext>
                </a:extLst>
              </a:tr>
              <a:tr h="986950">
                <a:tc gridSpan="2">
                  <a:txBody>
                    <a:bodyPr/>
                    <a:lstStyle/>
                    <a:p>
                      <a:pPr marL="163830" marR="95885" indent="-60325">
                        <a:lnSpc>
                          <a:spcPct val="107200"/>
                        </a:lnSpc>
                        <a:spcBef>
                          <a:spcPts val="640"/>
                        </a:spcBef>
                      </a:pPr>
                      <a:r>
                        <a:rPr sz="1600" b="1" dirty="0">
                          <a:latin typeface="Gill Sans MT"/>
                          <a:cs typeface="Gill Sans MT"/>
                        </a:rPr>
                        <a:t>Value</a:t>
                      </a:r>
                      <a:r>
                        <a:rPr sz="1600" b="1" spc="-10" dirty="0">
                          <a:latin typeface="Gill Sans MT"/>
                          <a:cs typeface="Gill Sans MT"/>
                        </a:rPr>
                        <a:t> Statement:</a:t>
                      </a:r>
                      <a:r>
                        <a:rPr sz="1600" b="1" spc="500" dirty="0">
                          <a:latin typeface="Gill Sans MT"/>
                          <a:cs typeface="Gill Sans MT"/>
                        </a:rPr>
                        <a:t> </a:t>
                      </a:r>
                      <a:r>
                        <a:rPr sz="1600" b="1" dirty="0">
                          <a:latin typeface="Gill Sans MT"/>
                          <a:cs typeface="Gill Sans MT"/>
                        </a:rPr>
                        <a:t>High</a:t>
                      </a:r>
                      <a:r>
                        <a:rPr sz="1600" b="1" spc="-10" dirty="0">
                          <a:latin typeface="Gill Sans MT"/>
                          <a:cs typeface="Gill Sans MT"/>
                        </a:rPr>
                        <a:t> </a:t>
                      </a:r>
                      <a:r>
                        <a:rPr sz="1600" b="1" dirty="0">
                          <a:latin typeface="Gill Sans MT"/>
                          <a:cs typeface="Gill Sans MT"/>
                        </a:rPr>
                        <a:t>Value</a:t>
                      </a:r>
                      <a:r>
                        <a:rPr sz="1600" b="1" spc="-5" dirty="0">
                          <a:latin typeface="Gill Sans MT"/>
                          <a:cs typeface="Gill Sans MT"/>
                        </a:rPr>
                        <a:t> </a:t>
                      </a:r>
                      <a:r>
                        <a:rPr sz="1600" b="1" spc="-25" dirty="0">
                          <a:latin typeface="Gill Sans MT"/>
                          <a:cs typeface="Gill Sans MT"/>
                        </a:rPr>
                        <a:t>(A)</a:t>
                      </a:r>
                      <a:endParaRPr sz="1600">
                        <a:latin typeface="Gill Sans MT"/>
                        <a:cs typeface="Gill Sans MT"/>
                      </a:endParaRPr>
                    </a:p>
                  </a:txBody>
                  <a:tcPr marL="0" marR="0" marT="8128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hMerge="1">
                  <a:txBody>
                    <a:bodyPr/>
                    <a:lstStyle/>
                    <a:p>
                      <a:endParaRPr/>
                    </a:p>
                  </a:txBody>
                  <a:tcPr marL="0" marR="0" marT="0" marB="0"/>
                </a:tc>
                <a:tc>
                  <a:txBody>
                    <a:bodyPr/>
                    <a:lstStyle/>
                    <a:p>
                      <a:pPr marL="198120" marR="79375" indent="-152400">
                        <a:lnSpc>
                          <a:spcPct val="107200"/>
                        </a:lnSpc>
                        <a:spcBef>
                          <a:spcPts val="190"/>
                        </a:spcBef>
                      </a:pPr>
                      <a:r>
                        <a:rPr sz="1600" dirty="0">
                          <a:latin typeface="Gill Sans MT"/>
                          <a:cs typeface="Gill Sans MT"/>
                        </a:rPr>
                        <a:t>2.</a:t>
                      </a:r>
                      <a:r>
                        <a:rPr sz="1600" spc="204" dirty="0">
                          <a:latin typeface="Gill Sans MT"/>
                          <a:cs typeface="Gill Sans MT"/>
                        </a:rPr>
                        <a:t>  </a:t>
                      </a:r>
                      <a:r>
                        <a:rPr sz="1600" dirty="0">
                          <a:latin typeface="Gill Sans MT"/>
                          <a:cs typeface="Gill Sans MT"/>
                        </a:rPr>
                        <a:t>In</a:t>
                      </a:r>
                      <a:r>
                        <a:rPr sz="1600" spc="55" dirty="0">
                          <a:latin typeface="Gill Sans MT"/>
                          <a:cs typeface="Gill Sans MT"/>
                        </a:rPr>
                        <a:t> </a:t>
                      </a:r>
                      <a:r>
                        <a:rPr sz="1600" dirty="0">
                          <a:latin typeface="Gill Sans MT"/>
                          <a:cs typeface="Gill Sans MT"/>
                        </a:rPr>
                        <a:t>patients</a:t>
                      </a:r>
                      <a:r>
                        <a:rPr sz="1600" spc="50" dirty="0">
                          <a:latin typeface="Gill Sans MT"/>
                          <a:cs typeface="Gill Sans MT"/>
                        </a:rPr>
                        <a:t> </a:t>
                      </a:r>
                      <a:r>
                        <a:rPr sz="1600" dirty="0">
                          <a:latin typeface="Gill Sans MT"/>
                          <a:cs typeface="Gill Sans MT"/>
                        </a:rPr>
                        <a:t>with</a:t>
                      </a:r>
                      <a:r>
                        <a:rPr sz="1600" spc="50" dirty="0">
                          <a:latin typeface="Gill Sans MT"/>
                          <a:cs typeface="Gill Sans MT"/>
                        </a:rPr>
                        <a:t> </a:t>
                      </a:r>
                      <a:r>
                        <a:rPr sz="1600" dirty="0">
                          <a:latin typeface="Gill Sans MT"/>
                          <a:cs typeface="Gill Sans MT"/>
                        </a:rPr>
                        <a:t>HFrEF</a:t>
                      </a:r>
                      <a:r>
                        <a:rPr sz="1600" spc="50" dirty="0">
                          <a:latin typeface="Gill Sans MT"/>
                          <a:cs typeface="Gill Sans MT"/>
                        </a:rPr>
                        <a:t> </a:t>
                      </a:r>
                      <a:r>
                        <a:rPr sz="1600" dirty="0">
                          <a:latin typeface="Gill Sans MT"/>
                          <a:cs typeface="Gill Sans MT"/>
                        </a:rPr>
                        <a:t>and</a:t>
                      </a:r>
                      <a:r>
                        <a:rPr sz="1600" spc="50" dirty="0">
                          <a:latin typeface="Gill Sans MT"/>
                          <a:cs typeface="Gill Sans MT"/>
                        </a:rPr>
                        <a:t> </a:t>
                      </a:r>
                      <a:r>
                        <a:rPr sz="1600" spc="-10" dirty="0">
                          <a:latin typeface="Gill Sans MT"/>
                          <a:cs typeface="Gill Sans MT"/>
                        </a:rPr>
                        <a:t>NYHA</a:t>
                      </a:r>
                      <a:r>
                        <a:rPr sz="1600" spc="50" dirty="0">
                          <a:latin typeface="Gill Sans MT"/>
                          <a:cs typeface="Gill Sans MT"/>
                        </a:rPr>
                        <a:t> </a:t>
                      </a:r>
                      <a:r>
                        <a:rPr sz="1600" dirty="0">
                          <a:latin typeface="Gill Sans MT"/>
                          <a:cs typeface="Gill Sans MT"/>
                        </a:rPr>
                        <a:t>class</a:t>
                      </a:r>
                      <a:r>
                        <a:rPr sz="1600" spc="50" dirty="0">
                          <a:latin typeface="Gill Sans MT"/>
                          <a:cs typeface="Gill Sans MT"/>
                        </a:rPr>
                        <a:t> </a:t>
                      </a:r>
                      <a:r>
                        <a:rPr sz="1600" dirty="0">
                          <a:latin typeface="Gill Sans MT"/>
                          <a:cs typeface="Gill Sans MT"/>
                        </a:rPr>
                        <a:t>II</a:t>
                      </a:r>
                      <a:r>
                        <a:rPr sz="1600" spc="50" dirty="0">
                          <a:latin typeface="Gill Sans MT"/>
                          <a:cs typeface="Gill Sans MT"/>
                        </a:rPr>
                        <a:t> </a:t>
                      </a:r>
                      <a:r>
                        <a:rPr sz="1600" spc="-25" dirty="0">
                          <a:latin typeface="Gill Sans MT"/>
                          <a:cs typeface="Gill Sans MT"/>
                        </a:rPr>
                        <a:t>to</a:t>
                      </a:r>
                      <a:r>
                        <a:rPr sz="1600" spc="500" dirty="0">
                          <a:latin typeface="Gill Sans MT"/>
                          <a:cs typeface="Gill Sans MT"/>
                        </a:rPr>
                        <a:t> </a:t>
                      </a:r>
                      <a:r>
                        <a:rPr sz="1600" dirty="0">
                          <a:latin typeface="Gill Sans MT"/>
                          <a:cs typeface="Gill Sans MT"/>
                        </a:rPr>
                        <a:t>IV</a:t>
                      </a:r>
                      <a:r>
                        <a:rPr sz="1600" spc="65" dirty="0">
                          <a:latin typeface="Gill Sans MT"/>
                          <a:cs typeface="Gill Sans MT"/>
                        </a:rPr>
                        <a:t> </a:t>
                      </a:r>
                      <a:r>
                        <a:rPr sz="1600" dirty="0">
                          <a:latin typeface="Gill Sans MT"/>
                          <a:cs typeface="Gill Sans MT"/>
                        </a:rPr>
                        <a:t>symptoms,</a:t>
                      </a:r>
                      <a:r>
                        <a:rPr sz="1600" spc="65" dirty="0">
                          <a:latin typeface="Gill Sans MT"/>
                          <a:cs typeface="Gill Sans MT"/>
                        </a:rPr>
                        <a:t> </a:t>
                      </a:r>
                      <a:r>
                        <a:rPr sz="1600" dirty="0">
                          <a:latin typeface="Gill Sans MT"/>
                          <a:cs typeface="Gill Sans MT"/>
                        </a:rPr>
                        <a:t>MRA</a:t>
                      </a:r>
                      <a:r>
                        <a:rPr sz="1600" spc="70" dirty="0">
                          <a:latin typeface="Gill Sans MT"/>
                          <a:cs typeface="Gill Sans MT"/>
                        </a:rPr>
                        <a:t> </a:t>
                      </a:r>
                      <a:r>
                        <a:rPr sz="1600" dirty="0">
                          <a:latin typeface="Gill Sans MT"/>
                          <a:cs typeface="Gill Sans MT"/>
                        </a:rPr>
                        <a:t>therapy</a:t>
                      </a:r>
                      <a:r>
                        <a:rPr sz="1600" spc="65" dirty="0">
                          <a:latin typeface="Gill Sans MT"/>
                          <a:cs typeface="Gill Sans MT"/>
                        </a:rPr>
                        <a:t> </a:t>
                      </a:r>
                      <a:r>
                        <a:rPr sz="1600" dirty="0">
                          <a:latin typeface="Gill Sans MT"/>
                          <a:cs typeface="Gill Sans MT"/>
                        </a:rPr>
                        <a:t>provides</a:t>
                      </a:r>
                      <a:r>
                        <a:rPr sz="1600" spc="70" dirty="0">
                          <a:latin typeface="Gill Sans MT"/>
                          <a:cs typeface="Gill Sans MT"/>
                        </a:rPr>
                        <a:t> </a:t>
                      </a:r>
                      <a:r>
                        <a:rPr sz="1600" dirty="0">
                          <a:latin typeface="Gill Sans MT"/>
                          <a:cs typeface="Gill Sans MT"/>
                        </a:rPr>
                        <a:t>high</a:t>
                      </a:r>
                      <a:r>
                        <a:rPr sz="1600" spc="65" dirty="0">
                          <a:latin typeface="Gill Sans MT"/>
                          <a:cs typeface="Gill Sans MT"/>
                        </a:rPr>
                        <a:t> </a:t>
                      </a:r>
                      <a:r>
                        <a:rPr sz="1600" spc="-20" dirty="0">
                          <a:latin typeface="Gill Sans MT"/>
                          <a:cs typeface="Gill Sans MT"/>
                        </a:rPr>
                        <a:t>eco</a:t>
                      </a:r>
                      <a:r>
                        <a:rPr sz="1600" dirty="0">
                          <a:latin typeface="Gill Sans MT"/>
                          <a:cs typeface="Gill Sans MT"/>
                        </a:rPr>
                        <a:t>nomic</a:t>
                      </a:r>
                      <a:r>
                        <a:rPr sz="1600" spc="45" dirty="0">
                          <a:latin typeface="Gill Sans MT"/>
                          <a:cs typeface="Gill Sans MT"/>
                        </a:rPr>
                        <a:t> </a:t>
                      </a:r>
                      <a:r>
                        <a:rPr sz="1600" spc="-10" dirty="0">
                          <a:latin typeface="Gill Sans MT"/>
                          <a:cs typeface="Gill Sans MT"/>
                        </a:rPr>
                        <a:t>value.</a:t>
                      </a:r>
                      <a:r>
                        <a:rPr sz="1600" spc="-15" baseline="34722" dirty="0">
                          <a:latin typeface="Gill Sans MT"/>
                          <a:cs typeface="Gill Sans MT"/>
                        </a:rPr>
                        <a:t>4–7</a:t>
                      </a:r>
                      <a:endParaRPr sz="1600" baseline="34722" dirty="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3"/>
                  </a:ext>
                </a:extLst>
              </a:tr>
              <a:tr h="986950">
                <a:tc>
                  <a:txBody>
                    <a:bodyPr/>
                    <a:lstStyle/>
                    <a:p>
                      <a:pPr>
                        <a:lnSpc>
                          <a:spcPct val="100000"/>
                        </a:lnSpc>
                      </a:pPr>
                      <a:endParaRPr sz="1600">
                        <a:latin typeface="Times New Roman"/>
                        <a:cs typeface="Times New Roman"/>
                      </a:endParaRPr>
                    </a:p>
                    <a:p>
                      <a:pPr algn="ctr">
                        <a:lnSpc>
                          <a:spcPct val="100000"/>
                        </a:lnSpc>
                        <a:spcBef>
                          <a:spcPts val="680"/>
                        </a:spcBef>
                      </a:pPr>
                      <a:r>
                        <a:rPr sz="1600" b="1" dirty="0">
                          <a:latin typeface="Gill Sans MT"/>
                          <a:cs typeface="Gill Sans MT"/>
                        </a:rPr>
                        <a:t>3:</a:t>
                      </a:r>
                      <a:r>
                        <a:rPr sz="1600" b="1" spc="10" dirty="0">
                          <a:latin typeface="Gill Sans MT"/>
                          <a:cs typeface="Gill Sans MT"/>
                        </a:rPr>
                        <a:t> </a:t>
                      </a:r>
                      <a:r>
                        <a:rPr sz="1600" b="1" spc="-20" dirty="0">
                          <a:latin typeface="Gill Sans MT"/>
                          <a:cs typeface="Gill Sans MT"/>
                        </a:rPr>
                        <a:t>Harm</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ED2027"/>
                    </a:solidFill>
                  </a:tcPr>
                </a:tc>
                <a:tc>
                  <a:txBody>
                    <a:bodyPr/>
                    <a:lstStyle/>
                    <a:p>
                      <a:pPr>
                        <a:lnSpc>
                          <a:spcPct val="100000"/>
                        </a:lnSpc>
                      </a:pPr>
                      <a:endParaRPr sz="1600">
                        <a:latin typeface="Times New Roman"/>
                        <a:cs typeface="Times New Roman"/>
                      </a:endParaRPr>
                    </a:p>
                    <a:p>
                      <a:pPr algn="ctr">
                        <a:lnSpc>
                          <a:spcPct val="100000"/>
                        </a:lnSpc>
                        <a:spcBef>
                          <a:spcPts val="680"/>
                        </a:spcBef>
                      </a:pPr>
                      <a:r>
                        <a:rPr sz="1600" b="1" spc="-25" dirty="0">
                          <a:latin typeface="Gill Sans MT"/>
                          <a:cs typeface="Gill Sans MT"/>
                        </a:rPr>
                        <a:t>B-NR</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175260" indent="-152400">
                        <a:lnSpc>
                          <a:spcPct val="107200"/>
                        </a:lnSpc>
                        <a:spcBef>
                          <a:spcPts val="190"/>
                        </a:spcBef>
                      </a:pPr>
                      <a:r>
                        <a:rPr sz="1600" dirty="0">
                          <a:latin typeface="Gill Sans MT"/>
                          <a:cs typeface="Gill Sans MT"/>
                        </a:rPr>
                        <a:t>3.</a:t>
                      </a:r>
                      <a:r>
                        <a:rPr sz="1600" spc="204" dirty="0">
                          <a:latin typeface="Gill Sans MT"/>
                          <a:cs typeface="Gill Sans MT"/>
                        </a:rPr>
                        <a:t>  </a:t>
                      </a:r>
                      <a:r>
                        <a:rPr sz="1600" dirty="0">
                          <a:latin typeface="Gill Sans MT"/>
                          <a:cs typeface="Gill Sans MT"/>
                        </a:rPr>
                        <a:t>In</a:t>
                      </a:r>
                      <a:r>
                        <a:rPr sz="1600" spc="50" dirty="0">
                          <a:latin typeface="Gill Sans MT"/>
                          <a:cs typeface="Gill Sans MT"/>
                        </a:rPr>
                        <a:t> </a:t>
                      </a:r>
                      <a:r>
                        <a:rPr sz="1600" dirty="0">
                          <a:latin typeface="Gill Sans MT"/>
                          <a:cs typeface="Gill Sans MT"/>
                        </a:rPr>
                        <a:t>patients</a:t>
                      </a:r>
                      <a:r>
                        <a:rPr sz="1600" spc="50" dirty="0">
                          <a:latin typeface="Gill Sans MT"/>
                          <a:cs typeface="Gill Sans MT"/>
                        </a:rPr>
                        <a:t> </a:t>
                      </a:r>
                      <a:r>
                        <a:rPr sz="1600" dirty="0">
                          <a:latin typeface="Gill Sans MT"/>
                          <a:cs typeface="Gill Sans MT"/>
                        </a:rPr>
                        <a:t>taking</a:t>
                      </a:r>
                      <a:r>
                        <a:rPr sz="1600" spc="50" dirty="0">
                          <a:latin typeface="Gill Sans MT"/>
                          <a:cs typeface="Gill Sans MT"/>
                        </a:rPr>
                        <a:t> </a:t>
                      </a:r>
                      <a:r>
                        <a:rPr sz="1600" dirty="0">
                          <a:latin typeface="Gill Sans MT"/>
                          <a:cs typeface="Gill Sans MT"/>
                        </a:rPr>
                        <a:t>MRA</a:t>
                      </a:r>
                      <a:r>
                        <a:rPr sz="1600" spc="50" dirty="0">
                          <a:latin typeface="Gill Sans MT"/>
                          <a:cs typeface="Gill Sans MT"/>
                        </a:rPr>
                        <a:t> </a:t>
                      </a:r>
                      <a:r>
                        <a:rPr sz="1600" dirty="0">
                          <a:latin typeface="Gill Sans MT"/>
                          <a:cs typeface="Gill Sans MT"/>
                        </a:rPr>
                        <a:t>whose</a:t>
                      </a:r>
                      <a:r>
                        <a:rPr sz="1600" spc="50" dirty="0">
                          <a:latin typeface="Gill Sans MT"/>
                          <a:cs typeface="Gill Sans MT"/>
                        </a:rPr>
                        <a:t> </a:t>
                      </a:r>
                      <a:r>
                        <a:rPr sz="1600" dirty="0">
                          <a:latin typeface="Gill Sans MT"/>
                          <a:cs typeface="Gill Sans MT"/>
                        </a:rPr>
                        <a:t>serum</a:t>
                      </a:r>
                      <a:r>
                        <a:rPr sz="1600" spc="45" dirty="0">
                          <a:latin typeface="Gill Sans MT"/>
                          <a:cs typeface="Gill Sans MT"/>
                        </a:rPr>
                        <a:t> </a:t>
                      </a:r>
                      <a:r>
                        <a:rPr sz="1600" spc="-10" dirty="0">
                          <a:latin typeface="Gill Sans MT"/>
                          <a:cs typeface="Gill Sans MT"/>
                        </a:rPr>
                        <a:t>potas-</a:t>
                      </a:r>
                      <a:r>
                        <a:rPr sz="1600" spc="500" dirty="0">
                          <a:latin typeface="Gill Sans MT"/>
                          <a:cs typeface="Gill Sans MT"/>
                        </a:rPr>
                        <a:t> </a:t>
                      </a:r>
                      <a:r>
                        <a:rPr sz="1600" dirty="0">
                          <a:latin typeface="Gill Sans MT"/>
                          <a:cs typeface="Gill Sans MT"/>
                        </a:rPr>
                        <a:t>sium</a:t>
                      </a:r>
                      <a:r>
                        <a:rPr sz="1600" spc="90" dirty="0">
                          <a:latin typeface="Gill Sans MT"/>
                          <a:cs typeface="Gill Sans MT"/>
                        </a:rPr>
                        <a:t> </a:t>
                      </a:r>
                      <a:r>
                        <a:rPr sz="1600" dirty="0">
                          <a:latin typeface="Gill Sans MT"/>
                          <a:cs typeface="Gill Sans MT"/>
                        </a:rPr>
                        <a:t>cannot</a:t>
                      </a:r>
                      <a:r>
                        <a:rPr sz="1600" spc="90" dirty="0">
                          <a:latin typeface="Gill Sans MT"/>
                          <a:cs typeface="Gill Sans MT"/>
                        </a:rPr>
                        <a:t> </a:t>
                      </a:r>
                      <a:r>
                        <a:rPr sz="1600" dirty="0">
                          <a:latin typeface="Gill Sans MT"/>
                          <a:cs typeface="Gill Sans MT"/>
                        </a:rPr>
                        <a:t>be</a:t>
                      </a:r>
                      <a:r>
                        <a:rPr sz="1600" spc="90" dirty="0">
                          <a:latin typeface="Gill Sans MT"/>
                          <a:cs typeface="Gill Sans MT"/>
                        </a:rPr>
                        <a:t> </a:t>
                      </a:r>
                      <a:r>
                        <a:rPr sz="1600" dirty="0">
                          <a:latin typeface="Gill Sans MT"/>
                          <a:cs typeface="Gill Sans MT"/>
                        </a:rPr>
                        <a:t>maintained</a:t>
                      </a:r>
                      <a:r>
                        <a:rPr sz="1600" spc="90" dirty="0">
                          <a:latin typeface="Gill Sans MT"/>
                          <a:cs typeface="Gill Sans MT"/>
                        </a:rPr>
                        <a:t> </a:t>
                      </a:r>
                      <a:r>
                        <a:rPr sz="1600" dirty="0">
                          <a:latin typeface="Gill Sans MT"/>
                          <a:cs typeface="Gill Sans MT"/>
                        </a:rPr>
                        <a:t>at</a:t>
                      </a:r>
                      <a:r>
                        <a:rPr sz="1600" spc="90" dirty="0">
                          <a:latin typeface="Gill Sans MT"/>
                          <a:cs typeface="Gill Sans MT"/>
                        </a:rPr>
                        <a:t> </a:t>
                      </a:r>
                      <a:r>
                        <a:rPr sz="1600" dirty="0">
                          <a:latin typeface="Gill Sans MT"/>
                          <a:cs typeface="Gill Sans MT"/>
                        </a:rPr>
                        <a:t>&lt;5.5</a:t>
                      </a:r>
                      <a:r>
                        <a:rPr sz="1600" spc="90" dirty="0">
                          <a:latin typeface="Gill Sans MT"/>
                          <a:cs typeface="Gill Sans MT"/>
                        </a:rPr>
                        <a:t> </a:t>
                      </a:r>
                      <a:r>
                        <a:rPr sz="1600" spc="-10" dirty="0">
                          <a:latin typeface="Gill Sans MT"/>
                          <a:cs typeface="Gill Sans MT"/>
                        </a:rPr>
                        <a:t>mEq/L,</a:t>
                      </a:r>
                      <a:r>
                        <a:rPr sz="1600" spc="500" dirty="0">
                          <a:latin typeface="Gill Sans MT"/>
                          <a:cs typeface="Gill Sans MT"/>
                        </a:rPr>
                        <a:t> </a:t>
                      </a:r>
                      <a:r>
                        <a:rPr sz="1600" dirty="0">
                          <a:latin typeface="Gill Sans MT"/>
                          <a:cs typeface="Gill Sans MT"/>
                        </a:rPr>
                        <a:t>MRA</a:t>
                      </a:r>
                      <a:r>
                        <a:rPr sz="1600" spc="75" dirty="0">
                          <a:latin typeface="Gill Sans MT"/>
                          <a:cs typeface="Gill Sans MT"/>
                        </a:rPr>
                        <a:t> </a:t>
                      </a:r>
                      <a:r>
                        <a:rPr sz="1600" dirty="0">
                          <a:latin typeface="Gill Sans MT"/>
                          <a:cs typeface="Gill Sans MT"/>
                        </a:rPr>
                        <a:t>should</a:t>
                      </a:r>
                      <a:r>
                        <a:rPr sz="1600" spc="75" dirty="0">
                          <a:latin typeface="Gill Sans MT"/>
                          <a:cs typeface="Gill Sans MT"/>
                        </a:rPr>
                        <a:t> </a:t>
                      </a:r>
                      <a:r>
                        <a:rPr sz="1600" dirty="0">
                          <a:latin typeface="Gill Sans MT"/>
                          <a:cs typeface="Gill Sans MT"/>
                        </a:rPr>
                        <a:t>be</a:t>
                      </a:r>
                      <a:r>
                        <a:rPr sz="1600" spc="80" dirty="0">
                          <a:latin typeface="Gill Sans MT"/>
                          <a:cs typeface="Gill Sans MT"/>
                        </a:rPr>
                        <a:t> </a:t>
                      </a:r>
                      <a:r>
                        <a:rPr sz="1600" dirty="0">
                          <a:latin typeface="Gill Sans MT"/>
                          <a:cs typeface="Gill Sans MT"/>
                        </a:rPr>
                        <a:t>discontinued</a:t>
                      </a:r>
                      <a:r>
                        <a:rPr sz="1600" spc="75" dirty="0">
                          <a:latin typeface="Gill Sans MT"/>
                          <a:cs typeface="Gill Sans MT"/>
                        </a:rPr>
                        <a:t> </a:t>
                      </a:r>
                      <a:r>
                        <a:rPr sz="1600" dirty="0">
                          <a:latin typeface="Gill Sans MT"/>
                          <a:cs typeface="Gill Sans MT"/>
                        </a:rPr>
                        <a:t>to</a:t>
                      </a:r>
                      <a:r>
                        <a:rPr sz="1600" spc="80" dirty="0">
                          <a:latin typeface="Gill Sans MT"/>
                          <a:cs typeface="Gill Sans MT"/>
                        </a:rPr>
                        <a:t> </a:t>
                      </a:r>
                      <a:r>
                        <a:rPr sz="1600" dirty="0">
                          <a:latin typeface="Gill Sans MT"/>
                          <a:cs typeface="Gill Sans MT"/>
                        </a:rPr>
                        <a:t>avoid</a:t>
                      </a:r>
                      <a:r>
                        <a:rPr sz="1600" spc="75" dirty="0">
                          <a:latin typeface="Gill Sans MT"/>
                          <a:cs typeface="Gill Sans MT"/>
                        </a:rPr>
                        <a:t> </a:t>
                      </a:r>
                      <a:r>
                        <a:rPr sz="1600" spc="-20" dirty="0">
                          <a:latin typeface="Gill Sans MT"/>
                          <a:cs typeface="Gill Sans MT"/>
                        </a:rPr>
                        <a:t>life-</a:t>
                      </a:r>
                      <a:r>
                        <a:rPr sz="1600" spc="500" dirty="0">
                          <a:latin typeface="Gill Sans MT"/>
                          <a:cs typeface="Gill Sans MT"/>
                        </a:rPr>
                        <a:t> </a:t>
                      </a:r>
                      <a:r>
                        <a:rPr sz="1600" dirty="0">
                          <a:latin typeface="Gill Sans MT"/>
                          <a:cs typeface="Gill Sans MT"/>
                        </a:rPr>
                        <a:t>threatening</a:t>
                      </a:r>
                      <a:r>
                        <a:rPr sz="1600" spc="90" dirty="0">
                          <a:latin typeface="Gill Sans MT"/>
                          <a:cs typeface="Gill Sans MT"/>
                        </a:rPr>
                        <a:t> </a:t>
                      </a:r>
                      <a:r>
                        <a:rPr sz="1600" spc="-10" dirty="0">
                          <a:latin typeface="Gill Sans MT"/>
                          <a:cs typeface="Gill Sans MT"/>
                        </a:rPr>
                        <a:t>hyperkalemia.</a:t>
                      </a:r>
                      <a:r>
                        <a:rPr sz="1600" spc="-15" baseline="34722" dirty="0">
                          <a:latin typeface="Gill Sans MT"/>
                          <a:cs typeface="Gill Sans MT"/>
                        </a:rPr>
                        <a:t>8,9</a:t>
                      </a:r>
                      <a:endParaRPr sz="1600" baseline="34722" dirty="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893142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E08C2-26B6-FB60-88AC-7A5D1449E3D1}"/>
              </a:ext>
            </a:extLst>
          </p:cNvPr>
          <p:cNvSpPr>
            <a:spLocks noGrp="1"/>
          </p:cNvSpPr>
          <p:nvPr>
            <p:ph type="title"/>
          </p:nvPr>
        </p:nvSpPr>
        <p:spPr/>
        <p:txBody>
          <a:bodyPr/>
          <a:lstStyle/>
          <a:p>
            <a:r>
              <a:rPr lang="en-US" dirty="0" err="1"/>
              <a:t>iSOSORBIDE</a:t>
            </a:r>
            <a:endParaRPr lang="en-US" dirty="0"/>
          </a:p>
        </p:txBody>
      </p:sp>
      <p:sp>
        <p:nvSpPr>
          <p:cNvPr id="3" name="Content Placeholder 2">
            <a:extLst>
              <a:ext uri="{FF2B5EF4-FFF2-40B4-BE49-F238E27FC236}">
                <a16:creationId xmlns:a16="http://schemas.microsoft.com/office/drawing/2014/main" id="{3497DF99-60BB-A3F0-1E71-FBAB58EB8C75}"/>
              </a:ext>
            </a:extLst>
          </p:cNvPr>
          <p:cNvSpPr>
            <a:spLocks noGrp="1"/>
          </p:cNvSpPr>
          <p:nvPr>
            <p:ph idx="1"/>
          </p:nvPr>
        </p:nvSpPr>
        <p:spPr/>
        <p:txBody>
          <a:bodyPr/>
          <a:lstStyle/>
          <a:p>
            <a:endParaRPr lang="en-US" dirty="0"/>
          </a:p>
        </p:txBody>
      </p:sp>
      <p:graphicFrame>
        <p:nvGraphicFramePr>
          <p:cNvPr id="4" name="object 13">
            <a:extLst>
              <a:ext uri="{FF2B5EF4-FFF2-40B4-BE49-F238E27FC236}">
                <a16:creationId xmlns:a16="http://schemas.microsoft.com/office/drawing/2014/main" id="{E7069E09-B76D-51B4-F6BA-9B4623ECC95E}"/>
              </a:ext>
            </a:extLst>
          </p:cNvPr>
          <p:cNvGraphicFramePr>
            <a:graphicFrameLocks noGrp="1"/>
          </p:cNvGraphicFramePr>
          <p:nvPr>
            <p:extLst>
              <p:ext uri="{D42A27DB-BD31-4B8C-83A1-F6EECF244321}">
                <p14:modId xmlns:p14="http://schemas.microsoft.com/office/powerpoint/2010/main" val="1930857103"/>
              </p:ext>
            </p:extLst>
          </p:nvPr>
        </p:nvGraphicFramePr>
        <p:xfrm>
          <a:off x="772998" y="2057401"/>
          <a:ext cx="11095348" cy="4734888"/>
        </p:xfrm>
        <a:graphic>
          <a:graphicData uri="http://schemas.openxmlformats.org/drawingml/2006/table">
            <a:tbl>
              <a:tblPr firstRow="1" bandRow="1">
                <a:tableStyleId>{2D5ABB26-0587-4C30-8999-92F81FD0307C}</a:tableStyleId>
              </a:tblPr>
              <a:tblGrid>
                <a:gridCol w="1754394">
                  <a:extLst>
                    <a:ext uri="{9D8B030D-6E8A-4147-A177-3AD203B41FA5}">
                      <a16:colId xmlns:a16="http://schemas.microsoft.com/office/drawing/2014/main" val="20000"/>
                    </a:ext>
                  </a:extLst>
                </a:gridCol>
                <a:gridCol w="1754394">
                  <a:extLst>
                    <a:ext uri="{9D8B030D-6E8A-4147-A177-3AD203B41FA5}">
                      <a16:colId xmlns:a16="http://schemas.microsoft.com/office/drawing/2014/main" val="20001"/>
                    </a:ext>
                  </a:extLst>
                </a:gridCol>
                <a:gridCol w="7586560">
                  <a:extLst>
                    <a:ext uri="{9D8B030D-6E8A-4147-A177-3AD203B41FA5}">
                      <a16:colId xmlns:a16="http://schemas.microsoft.com/office/drawing/2014/main" val="20002"/>
                    </a:ext>
                  </a:extLst>
                </a:gridCol>
              </a:tblGrid>
              <a:tr h="521521">
                <a:tc gridSpan="3">
                  <a:txBody>
                    <a:bodyPr/>
                    <a:lstStyle/>
                    <a:p>
                      <a:pPr marL="52069" marR="196215">
                        <a:lnSpc>
                          <a:spcPct val="107200"/>
                        </a:lnSpc>
                        <a:spcBef>
                          <a:spcPts val="245"/>
                        </a:spcBef>
                      </a:pPr>
                      <a:r>
                        <a:rPr sz="1800" b="1" dirty="0">
                          <a:solidFill>
                            <a:srgbClr val="FFFFFF"/>
                          </a:solidFill>
                          <a:latin typeface="Calibri"/>
                          <a:cs typeface="Calibri"/>
                        </a:rPr>
                        <a:t>Recommendations</a:t>
                      </a:r>
                      <a:r>
                        <a:rPr sz="1800" b="1" spc="270" dirty="0">
                          <a:solidFill>
                            <a:srgbClr val="FFFFFF"/>
                          </a:solidFill>
                          <a:latin typeface="Calibri"/>
                          <a:cs typeface="Calibri"/>
                        </a:rPr>
                        <a:t> </a:t>
                      </a:r>
                      <a:r>
                        <a:rPr sz="1800" b="1" dirty="0">
                          <a:solidFill>
                            <a:srgbClr val="FFFFFF"/>
                          </a:solidFill>
                          <a:latin typeface="Calibri"/>
                          <a:cs typeface="Calibri"/>
                        </a:rPr>
                        <a:t>for</a:t>
                      </a:r>
                      <a:r>
                        <a:rPr sz="1800" b="1" spc="270" dirty="0">
                          <a:solidFill>
                            <a:srgbClr val="FFFFFF"/>
                          </a:solidFill>
                          <a:latin typeface="Calibri"/>
                          <a:cs typeface="Calibri"/>
                        </a:rPr>
                        <a:t> </a:t>
                      </a:r>
                      <a:r>
                        <a:rPr sz="1800" b="1" dirty="0">
                          <a:solidFill>
                            <a:srgbClr val="FFFFFF"/>
                          </a:solidFill>
                          <a:latin typeface="Calibri"/>
                          <a:cs typeface="Calibri"/>
                        </a:rPr>
                        <a:t>Hydralazine</a:t>
                      </a:r>
                      <a:r>
                        <a:rPr sz="1800" b="1" spc="270" dirty="0">
                          <a:solidFill>
                            <a:srgbClr val="FFFFFF"/>
                          </a:solidFill>
                          <a:latin typeface="Calibri"/>
                          <a:cs typeface="Calibri"/>
                        </a:rPr>
                        <a:t> </a:t>
                      </a:r>
                      <a:r>
                        <a:rPr sz="1800" b="1" dirty="0">
                          <a:solidFill>
                            <a:srgbClr val="FFFFFF"/>
                          </a:solidFill>
                          <a:latin typeface="Calibri"/>
                          <a:cs typeface="Calibri"/>
                        </a:rPr>
                        <a:t>and</a:t>
                      </a:r>
                      <a:r>
                        <a:rPr sz="1800" b="1" spc="270" dirty="0">
                          <a:solidFill>
                            <a:srgbClr val="FFFFFF"/>
                          </a:solidFill>
                          <a:latin typeface="Calibri"/>
                          <a:cs typeface="Calibri"/>
                        </a:rPr>
                        <a:t> </a:t>
                      </a:r>
                      <a:r>
                        <a:rPr sz="1800" b="1" dirty="0">
                          <a:solidFill>
                            <a:srgbClr val="FFFFFF"/>
                          </a:solidFill>
                          <a:latin typeface="Calibri"/>
                          <a:cs typeface="Calibri"/>
                        </a:rPr>
                        <a:t>Isosorbide</a:t>
                      </a:r>
                      <a:r>
                        <a:rPr sz="1800" b="1" spc="270" dirty="0">
                          <a:solidFill>
                            <a:srgbClr val="FFFFFF"/>
                          </a:solidFill>
                          <a:latin typeface="Calibri"/>
                          <a:cs typeface="Calibri"/>
                        </a:rPr>
                        <a:t> </a:t>
                      </a:r>
                      <a:r>
                        <a:rPr sz="1800" b="1" spc="-10" dirty="0">
                          <a:solidFill>
                            <a:srgbClr val="FFFFFF"/>
                          </a:solidFill>
                          <a:latin typeface="Calibri"/>
                          <a:cs typeface="Calibri"/>
                        </a:rPr>
                        <a:t>Dinitrate</a:t>
                      </a:r>
                      <a:endParaRPr sz="1800" dirty="0">
                        <a:latin typeface="Calibri"/>
                        <a:cs typeface="Calibri"/>
                      </a:endParaRPr>
                    </a:p>
                  </a:txBody>
                  <a:tcPr marL="0" marR="0" marT="3111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E171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85967">
                <a:tc>
                  <a:txBody>
                    <a:bodyPr/>
                    <a:lstStyle/>
                    <a:p>
                      <a:pPr marR="132715" algn="r">
                        <a:lnSpc>
                          <a:spcPct val="100000"/>
                        </a:lnSpc>
                        <a:spcBef>
                          <a:spcPts val="305"/>
                        </a:spcBef>
                      </a:pPr>
                      <a:r>
                        <a:rPr sz="1800" b="1" spc="50" dirty="0">
                          <a:latin typeface="Calibri"/>
                          <a:cs typeface="Calibri"/>
                        </a:rPr>
                        <a:t>COR</a:t>
                      </a:r>
                      <a:endParaRPr sz="18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algn="ctr">
                        <a:lnSpc>
                          <a:spcPct val="100000"/>
                        </a:lnSpc>
                        <a:spcBef>
                          <a:spcPts val="305"/>
                        </a:spcBef>
                      </a:pPr>
                      <a:r>
                        <a:rPr sz="1800" b="1" spc="40" dirty="0">
                          <a:latin typeface="Calibri"/>
                          <a:cs typeface="Calibri"/>
                        </a:rPr>
                        <a:t>LOE</a:t>
                      </a:r>
                      <a:endParaRPr sz="18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52069">
                        <a:lnSpc>
                          <a:spcPct val="100000"/>
                        </a:lnSpc>
                        <a:spcBef>
                          <a:spcPts val="305"/>
                        </a:spcBef>
                      </a:pPr>
                      <a:r>
                        <a:rPr sz="1800" b="1" spc="-10" dirty="0">
                          <a:latin typeface="Calibri"/>
                          <a:cs typeface="Calibri"/>
                        </a:rPr>
                        <a:t>Recommendations</a:t>
                      </a:r>
                      <a:endParaRPr sz="18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extLst>
                  <a:ext uri="{0D108BD9-81ED-4DB2-BD59-A6C34878D82A}">
                    <a16:rowId xmlns:a16="http://schemas.microsoft.com/office/drawing/2014/main" val="10001"/>
                  </a:ext>
                </a:extLst>
              </a:tr>
              <a:tr h="1082497">
                <a:tc>
                  <a:txBody>
                    <a:bodyPr/>
                    <a:lstStyle/>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marR="201930" algn="r">
                        <a:lnSpc>
                          <a:spcPct val="100000"/>
                        </a:lnSpc>
                        <a:spcBef>
                          <a:spcPts val="705"/>
                        </a:spcBef>
                      </a:pPr>
                      <a:r>
                        <a:rPr sz="1800" b="1" dirty="0">
                          <a:latin typeface="Gill Sans MT"/>
                          <a:cs typeface="Gill Sans MT"/>
                        </a:rPr>
                        <a:t>1</a:t>
                      </a:r>
                      <a:endParaRPr sz="18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EC284"/>
                    </a:solidFill>
                  </a:tcPr>
                </a:tc>
                <a:tc>
                  <a:txBody>
                    <a:bodyPr/>
                    <a:lstStyle/>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gn="ctr">
                        <a:lnSpc>
                          <a:spcPct val="100000"/>
                        </a:lnSpc>
                        <a:spcBef>
                          <a:spcPts val="705"/>
                        </a:spcBef>
                      </a:pPr>
                      <a:r>
                        <a:rPr sz="1800" b="1" dirty="0">
                          <a:latin typeface="Gill Sans MT"/>
                          <a:cs typeface="Gill Sans MT"/>
                        </a:rPr>
                        <a:t>A</a:t>
                      </a:r>
                      <a:endParaRPr sz="18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3F6FB7"/>
                    </a:solidFill>
                  </a:tcPr>
                </a:tc>
                <a:tc>
                  <a:txBody>
                    <a:bodyPr/>
                    <a:lstStyle/>
                    <a:p>
                      <a:pPr marL="198120" marR="73025" indent="-152400">
                        <a:lnSpc>
                          <a:spcPct val="107200"/>
                        </a:lnSpc>
                        <a:spcBef>
                          <a:spcPts val="234"/>
                        </a:spcBef>
                      </a:pPr>
                      <a:r>
                        <a:rPr sz="1800" dirty="0">
                          <a:latin typeface="Gill Sans MT"/>
                          <a:cs typeface="Gill Sans MT"/>
                        </a:rPr>
                        <a:t>1.</a:t>
                      </a:r>
                      <a:r>
                        <a:rPr sz="1800" spc="195" dirty="0">
                          <a:latin typeface="Gill Sans MT"/>
                          <a:cs typeface="Gill Sans MT"/>
                        </a:rPr>
                        <a:t>  </a:t>
                      </a:r>
                      <a:r>
                        <a:rPr sz="1800" dirty="0">
                          <a:latin typeface="Gill Sans MT"/>
                          <a:cs typeface="Gill Sans MT"/>
                        </a:rPr>
                        <a:t>For</a:t>
                      </a:r>
                      <a:r>
                        <a:rPr sz="1800" spc="40" dirty="0">
                          <a:latin typeface="Gill Sans MT"/>
                          <a:cs typeface="Gill Sans MT"/>
                        </a:rPr>
                        <a:t> </a:t>
                      </a:r>
                      <a:r>
                        <a:rPr sz="1800" dirty="0">
                          <a:latin typeface="Gill Sans MT"/>
                          <a:cs typeface="Gill Sans MT"/>
                        </a:rPr>
                        <a:t>patients</a:t>
                      </a:r>
                      <a:r>
                        <a:rPr sz="1800" spc="45" dirty="0">
                          <a:latin typeface="Gill Sans MT"/>
                          <a:cs typeface="Gill Sans MT"/>
                        </a:rPr>
                        <a:t> </a:t>
                      </a:r>
                      <a:r>
                        <a:rPr sz="1800" dirty="0">
                          <a:latin typeface="Gill Sans MT"/>
                          <a:cs typeface="Gill Sans MT"/>
                        </a:rPr>
                        <a:t>self-identified</a:t>
                      </a:r>
                      <a:r>
                        <a:rPr sz="1800" spc="40" dirty="0">
                          <a:latin typeface="Gill Sans MT"/>
                          <a:cs typeface="Gill Sans MT"/>
                        </a:rPr>
                        <a:t> </a:t>
                      </a:r>
                      <a:r>
                        <a:rPr sz="1800" spc="55" dirty="0">
                          <a:latin typeface="Gill Sans MT"/>
                          <a:cs typeface="Gill Sans MT"/>
                        </a:rPr>
                        <a:t>as</a:t>
                      </a:r>
                      <a:r>
                        <a:rPr sz="1800" spc="45" dirty="0">
                          <a:latin typeface="Gill Sans MT"/>
                          <a:cs typeface="Gill Sans MT"/>
                        </a:rPr>
                        <a:t> </a:t>
                      </a:r>
                      <a:r>
                        <a:rPr sz="1800" dirty="0">
                          <a:latin typeface="Gill Sans MT"/>
                          <a:cs typeface="Gill Sans MT"/>
                        </a:rPr>
                        <a:t>African</a:t>
                      </a:r>
                      <a:r>
                        <a:rPr sz="1800" spc="40" dirty="0">
                          <a:latin typeface="Gill Sans MT"/>
                          <a:cs typeface="Gill Sans MT"/>
                        </a:rPr>
                        <a:t> </a:t>
                      </a:r>
                      <a:r>
                        <a:rPr sz="1800" spc="-10" dirty="0">
                          <a:latin typeface="Gill Sans MT"/>
                          <a:cs typeface="Gill Sans MT"/>
                        </a:rPr>
                        <a:t>American</a:t>
                      </a:r>
                      <a:r>
                        <a:rPr sz="1800" spc="500" dirty="0">
                          <a:latin typeface="Gill Sans MT"/>
                          <a:cs typeface="Gill Sans MT"/>
                        </a:rPr>
                        <a:t> </a:t>
                      </a:r>
                      <a:r>
                        <a:rPr sz="1800" dirty="0">
                          <a:latin typeface="Gill Sans MT"/>
                          <a:cs typeface="Gill Sans MT"/>
                        </a:rPr>
                        <a:t>with</a:t>
                      </a:r>
                      <a:r>
                        <a:rPr sz="1800" spc="45" dirty="0">
                          <a:latin typeface="Gill Sans MT"/>
                          <a:cs typeface="Gill Sans MT"/>
                        </a:rPr>
                        <a:t> </a:t>
                      </a:r>
                      <a:r>
                        <a:rPr sz="1800" spc="-10" dirty="0">
                          <a:latin typeface="Gill Sans MT"/>
                          <a:cs typeface="Gill Sans MT"/>
                        </a:rPr>
                        <a:t>NYHA</a:t>
                      </a:r>
                      <a:r>
                        <a:rPr sz="1800" spc="45" dirty="0">
                          <a:latin typeface="Gill Sans MT"/>
                          <a:cs typeface="Gill Sans MT"/>
                        </a:rPr>
                        <a:t> </a:t>
                      </a:r>
                      <a:r>
                        <a:rPr sz="1800" dirty="0">
                          <a:latin typeface="Gill Sans MT"/>
                          <a:cs typeface="Gill Sans MT"/>
                        </a:rPr>
                        <a:t>class</a:t>
                      </a:r>
                      <a:r>
                        <a:rPr sz="1800" spc="50" dirty="0">
                          <a:latin typeface="Gill Sans MT"/>
                          <a:cs typeface="Gill Sans MT"/>
                        </a:rPr>
                        <a:t> </a:t>
                      </a:r>
                      <a:r>
                        <a:rPr sz="1800" spc="-10" dirty="0">
                          <a:latin typeface="Gill Sans MT"/>
                          <a:cs typeface="Gill Sans MT"/>
                        </a:rPr>
                        <a:t>III-</a:t>
                      </a:r>
                      <a:r>
                        <a:rPr sz="1800" dirty="0">
                          <a:latin typeface="Gill Sans MT"/>
                          <a:cs typeface="Gill Sans MT"/>
                        </a:rPr>
                        <a:t>IV</a:t>
                      </a:r>
                      <a:r>
                        <a:rPr sz="1800" spc="45" dirty="0">
                          <a:latin typeface="Gill Sans MT"/>
                          <a:cs typeface="Gill Sans MT"/>
                        </a:rPr>
                        <a:t> </a:t>
                      </a:r>
                      <a:r>
                        <a:rPr sz="1800" dirty="0">
                          <a:latin typeface="Gill Sans MT"/>
                          <a:cs typeface="Gill Sans MT"/>
                        </a:rPr>
                        <a:t>HFrEF</a:t>
                      </a:r>
                      <a:r>
                        <a:rPr sz="1800" spc="45" dirty="0">
                          <a:latin typeface="Gill Sans MT"/>
                          <a:cs typeface="Gill Sans MT"/>
                        </a:rPr>
                        <a:t> </a:t>
                      </a:r>
                      <a:r>
                        <a:rPr sz="1800" dirty="0">
                          <a:latin typeface="Gill Sans MT"/>
                          <a:cs typeface="Gill Sans MT"/>
                        </a:rPr>
                        <a:t>who</a:t>
                      </a:r>
                      <a:r>
                        <a:rPr sz="1800" spc="50" dirty="0">
                          <a:latin typeface="Gill Sans MT"/>
                          <a:cs typeface="Gill Sans MT"/>
                        </a:rPr>
                        <a:t> </a:t>
                      </a:r>
                      <a:r>
                        <a:rPr sz="1800" dirty="0">
                          <a:latin typeface="Gill Sans MT"/>
                          <a:cs typeface="Gill Sans MT"/>
                        </a:rPr>
                        <a:t>are</a:t>
                      </a:r>
                      <a:r>
                        <a:rPr sz="1800" spc="45" dirty="0">
                          <a:latin typeface="Gill Sans MT"/>
                          <a:cs typeface="Gill Sans MT"/>
                        </a:rPr>
                        <a:t> </a:t>
                      </a:r>
                      <a:r>
                        <a:rPr sz="1800" spc="-10" dirty="0">
                          <a:latin typeface="Gill Sans MT"/>
                          <a:cs typeface="Gill Sans MT"/>
                        </a:rPr>
                        <a:t>receiv</a:t>
                      </a:r>
                      <a:r>
                        <a:rPr sz="1800" dirty="0">
                          <a:latin typeface="Gill Sans MT"/>
                          <a:cs typeface="Gill Sans MT"/>
                        </a:rPr>
                        <a:t>ing</a:t>
                      </a:r>
                      <a:r>
                        <a:rPr sz="1800" spc="55" dirty="0">
                          <a:latin typeface="Gill Sans MT"/>
                          <a:cs typeface="Gill Sans MT"/>
                        </a:rPr>
                        <a:t> </a:t>
                      </a:r>
                      <a:r>
                        <a:rPr sz="1800" dirty="0">
                          <a:latin typeface="Gill Sans MT"/>
                          <a:cs typeface="Gill Sans MT"/>
                        </a:rPr>
                        <a:t>optimal</a:t>
                      </a:r>
                      <a:r>
                        <a:rPr sz="1800" spc="60" dirty="0">
                          <a:latin typeface="Gill Sans MT"/>
                          <a:cs typeface="Gill Sans MT"/>
                        </a:rPr>
                        <a:t> </a:t>
                      </a:r>
                      <a:r>
                        <a:rPr sz="1800" dirty="0">
                          <a:latin typeface="Gill Sans MT"/>
                          <a:cs typeface="Gill Sans MT"/>
                        </a:rPr>
                        <a:t>medical</a:t>
                      </a:r>
                      <a:r>
                        <a:rPr sz="1800" spc="60" dirty="0">
                          <a:latin typeface="Gill Sans MT"/>
                          <a:cs typeface="Gill Sans MT"/>
                        </a:rPr>
                        <a:t> </a:t>
                      </a:r>
                      <a:r>
                        <a:rPr sz="1800" dirty="0">
                          <a:latin typeface="Gill Sans MT"/>
                          <a:cs typeface="Gill Sans MT"/>
                        </a:rPr>
                        <a:t>therapy,</a:t>
                      </a:r>
                      <a:r>
                        <a:rPr sz="1800" spc="55" dirty="0">
                          <a:latin typeface="Gill Sans MT"/>
                          <a:cs typeface="Gill Sans MT"/>
                        </a:rPr>
                        <a:t> </a:t>
                      </a:r>
                      <a:r>
                        <a:rPr sz="1800" dirty="0">
                          <a:latin typeface="Gill Sans MT"/>
                          <a:cs typeface="Gill Sans MT"/>
                        </a:rPr>
                        <a:t>the</a:t>
                      </a:r>
                      <a:r>
                        <a:rPr sz="1800" spc="60" dirty="0">
                          <a:latin typeface="Gill Sans MT"/>
                          <a:cs typeface="Gill Sans MT"/>
                        </a:rPr>
                        <a:t> </a:t>
                      </a:r>
                      <a:r>
                        <a:rPr sz="1800" spc="-10" dirty="0">
                          <a:latin typeface="Gill Sans MT"/>
                          <a:cs typeface="Gill Sans MT"/>
                        </a:rPr>
                        <a:t>combination</a:t>
                      </a:r>
                      <a:r>
                        <a:rPr sz="1800" spc="500" dirty="0">
                          <a:latin typeface="Gill Sans MT"/>
                          <a:cs typeface="Gill Sans MT"/>
                        </a:rPr>
                        <a:t> </a:t>
                      </a:r>
                      <a:r>
                        <a:rPr sz="1800" dirty="0">
                          <a:latin typeface="Gill Sans MT"/>
                          <a:cs typeface="Gill Sans MT"/>
                        </a:rPr>
                        <a:t>of</a:t>
                      </a:r>
                      <a:r>
                        <a:rPr sz="1800" spc="60" dirty="0">
                          <a:latin typeface="Gill Sans MT"/>
                          <a:cs typeface="Gill Sans MT"/>
                        </a:rPr>
                        <a:t> </a:t>
                      </a:r>
                      <a:r>
                        <a:rPr sz="1800" dirty="0">
                          <a:latin typeface="Gill Sans MT"/>
                          <a:cs typeface="Gill Sans MT"/>
                        </a:rPr>
                        <a:t>hydralazine</a:t>
                      </a:r>
                      <a:r>
                        <a:rPr sz="1800" spc="60" dirty="0">
                          <a:latin typeface="Gill Sans MT"/>
                          <a:cs typeface="Gill Sans MT"/>
                        </a:rPr>
                        <a:t> </a:t>
                      </a:r>
                      <a:r>
                        <a:rPr sz="1800" dirty="0">
                          <a:latin typeface="Gill Sans MT"/>
                          <a:cs typeface="Gill Sans MT"/>
                        </a:rPr>
                        <a:t>and</a:t>
                      </a:r>
                      <a:r>
                        <a:rPr sz="1800" spc="65" dirty="0">
                          <a:latin typeface="Gill Sans MT"/>
                          <a:cs typeface="Gill Sans MT"/>
                        </a:rPr>
                        <a:t> </a:t>
                      </a:r>
                      <a:r>
                        <a:rPr sz="1800" dirty="0">
                          <a:latin typeface="Gill Sans MT"/>
                          <a:cs typeface="Gill Sans MT"/>
                        </a:rPr>
                        <a:t>isosorbide</a:t>
                      </a:r>
                      <a:r>
                        <a:rPr sz="1800" spc="60" dirty="0">
                          <a:latin typeface="Gill Sans MT"/>
                          <a:cs typeface="Gill Sans MT"/>
                        </a:rPr>
                        <a:t> </a:t>
                      </a:r>
                      <a:r>
                        <a:rPr sz="1800" dirty="0">
                          <a:latin typeface="Gill Sans MT"/>
                          <a:cs typeface="Gill Sans MT"/>
                        </a:rPr>
                        <a:t>dinitrate</a:t>
                      </a:r>
                      <a:r>
                        <a:rPr sz="1800" spc="65" dirty="0">
                          <a:latin typeface="Gill Sans MT"/>
                          <a:cs typeface="Gill Sans MT"/>
                        </a:rPr>
                        <a:t> </a:t>
                      </a:r>
                      <a:r>
                        <a:rPr sz="1800" dirty="0">
                          <a:latin typeface="Gill Sans MT"/>
                          <a:cs typeface="Gill Sans MT"/>
                        </a:rPr>
                        <a:t>is</a:t>
                      </a:r>
                      <a:r>
                        <a:rPr sz="1800" spc="60" dirty="0">
                          <a:latin typeface="Gill Sans MT"/>
                          <a:cs typeface="Gill Sans MT"/>
                        </a:rPr>
                        <a:t> </a:t>
                      </a:r>
                      <a:r>
                        <a:rPr sz="1800" spc="-20" dirty="0">
                          <a:latin typeface="Gill Sans MT"/>
                          <a:cs typeface="Gill Sans MT"/>
                        </a:rPr>
                        <a:t>rec</a:t>
                      </a:r>
                      <a:r>
                        <a:rPr sz="1800" dirty="0">
                          <a:latin typeface="Gill Sans MT"/>
                          <a:cs typeface="Gill Sans MT"/>
                        </a:rPr>
                        <a:t>ommended</a:t>
                      </a:r>
                      <a:r>
                        <a:rPr sz="1800" spc="50" dirty="0">
                          <a:latin typeface="Gill Sans MT"/>
                          <a:cs typeface="Gill Sans MT"/>
                        </a:rPr>
                        <a:t> </a:t>
                      </a:r>
                      <a:r>
                        <a:rPr sz="1800" dirty="0">
                          <a:latin typeface="Gill Sans MT"/>
                          <a:cs typeface="Gill Sans MT"/>
                        </a:rPr>
                        <a:t>to</a:t>
                      </a:r>
                      <a:r>
                        <a:rPr sz="1800" spc="50" dirty="0">
                          <a:latin typeface="Gill Sans MT"/>
                          <a:cs typeface="Gill Sans MT"/>
                        </a:rPr>
                        <a:t> </a:t>
                      </a:r>
                      <a:r>
                        <a:rPr sz="1800" dirty="0">
                          <a:latin typeface="Gill Sans MT"/>
                          <a:cs typeface="Gill Sans MT"/>
                        </a:rPr>
                        <a:t>improve</a:t>
                      </a:r>
                      <a:r>
                        <a:rPr sz="1800" spc="55" dirty="0">
                          <a:latin typeface="Gill Sans MT"/>
                          <a:cs typeface="Gill Sans MT"/>
                        </a:rPr>
                        <a:t> </a:t>
                      </a:r>
                      <a:r>
                        <a:rPr sz="1800" dirty="0">
                          <a:latin typeface="Gill Sans MT"/>
                          <a:cs typeface="Gill Sans MT"/>
                        </a:rPr>
                        <a:t>symptoms</a:t>
                      </a:r>
                      <a:r>
                        <a:rPr sz="1800" spc="50" dirty="0">
                          <a:latin typeface="Gill Sans MT"/>
                          <a:cs typeface="Gill Sans MT"/>
                        </a:rPr>
                        <a:t> </a:t>
                      </a:r>
                      <a:r>
                        <a:rPr sz="1800" dirty="0">
                          <a:latin typeface="Gill Sans MT"/>
                          <a:cs typeface="Gill Sans MT"/>
                        </a:rPr>
                        <a:t>and</a:t>
                      </a:r>
                      <a:r>
                        <a:rPr sz="1800" spc="50" dirty="0">
                          <a:latin typeface="Gill Sans MT"/>
                          <a:cs typeface="Gill Sans MT"/>
                        </a:rPr>
                        <a:t> </a:t>
                      </a:r>
                      <a:r>
                        <a:rPr sz="1800" spc="-10" dirty="0">
                          <a:latin typeface="Gill Sans MT"/>
                          <a:cs typeface="Gill Sans MT"/>
                        </a:rPr>
                        <a:t>reduce</a:t>
                      </a:r>
                      <a:r>
                        <a:rPr sz="1800" spc="500" dirty="0">
                          <a:latin typeface="Gill Sans MT"/>
                          <a:cs typeface="Gill Sans MT"/>
                        </a:rPr>
                        <a:t> </a:t>
                      </a:r>
                      <a:r>
                        <a:rPr sz="1800" spc="-10" dirty="0">
                          <a:latin typeface="Gill Sans MT"/>
                          <a:cs typeface="Gill Sans MT"/>
                        </a:rPr>
                        <a:t>morbidity</a:t>
                      </a:r>
                      <a:r>
                        <a:rPr sz="1800" spc="60" dirty="0">
                          <a:latin typeface="Gill Sans MT"/>
                          <a:cs typeface="Gill Sans MT"/>
                        </a:rPr>
                        <a:t> </a:t>
                      </a:r>
                      <a:r>
                        <a:rPr sz="1800" dirty="0">
                          <a:latin typeface="Gill Sans MT"/>
                          <a:cs typeface="Gill Sans MT"/>
                        </a:rPr>
                        <a:t>and</a:t>
                      </a:r>
                      <a:r>
                        <a:rPr sz="1800" spc="65" dirty="0">
                          <a:latin typeface="Gill Sans MT"/>
                          <a:cs typeface="Gill Sans MT"/>
                        </a:rPr>
                        <a:t> </a:t>
                      </a:r>
                      <a:r>
                        <a:rPr sz="1800" spc="-10" dirty="0">
                          <a:latin typeface="Gill Sans MT"/>
                          <a:cs typeface="Gill Sans MT"/>
                        </a:rPr>
                        <a:t>mortality.</a:t>
                      </a:r>
                      <a:r>
                        <a:rPr sz="1800" spc="-15" baseline="34722" dirty="0">
                          <a:latin typeface="Gill Sans MT"/>
                          <a:cs typeface="Gill Sans MT"/>
                        </a:rPr>
                        <a:t>1,2</a:t>
                      </a:r>
                      <a:endParaRPr sz="1800" baseline="34722" dirty="0">
                        <a:latin typeface="Gill Sans MT"/>
                        <a:cs typeface="Gill Sans MT"/>
                      </a:endParaRPr>
                    </a:p>
                  </a:txBody>
                  <a:tcPr marL="0" marR="0" marT="29844"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2"/>
                  </a:ext>
                </a:extLst>
              </a:tr>
              <a:tr h="1077278">
                <a:tc gridSpan="2">
                  <a:txBody>
                    <a:bodyPr/>
                    <a:lstStyle/>
                    <a:p>
                      <a:pPr>
                        <a:lnSpc>
                          <a:spcPct val="100000"/>
                        </a:lnSpc>
                      </a:pPr>
                      <a:endParaRPr sz="1800">
                        <a:latin typeface="Times New Roman"/>
                        <a:cs typeface="Times New Roman"/>
                      </a:endParaRPr>
                    </a:p>
                    <a:p>
                      <a:pPr>
                        <a:lnSpc>
                          <a:spcPct val="100000"/>
                        </a:lnSpc>
                        <a:spcBef>
                          <a:spcPts val="30"/>
                        </a:spcBef>
                      </a:pPr>
                      <a:endParaRPr sz="1800">
                        <a:latin typeface="Times New Roman"/>
                        <a:cs typeface="Times New Roman"/>
                      </a:endParaRPr>
                    </a:p>
                    <a:p>
                      <a:pPr marL="82550" marR="74930" indent="20955">
                        <a:lnSpc>
                          <a:spcPct val="107200"/>
                        </a:lnSpc>
                        <a:spcBef>
                          <a:spcPts val="5"/>
                        </a:spcBef>
                      </a:pPr>
                      <a:r>
                        <a:rPr sz="1800" b="1" dirty="0">
                          <a:latin typeface="Gill Sans MT"/>
                          <a:cs typeface="Gill Sans MT"/>
                        </a:rPr>
                        <a:t>Value</a:t>
                      </a:r>
                      <a:r>
                        <a:rPr sz="1800" b="1" spc="-10" dirty="0">
                          <a:latin typeface="Gill Sans MT"/>
                          <a:cs typeface="Gill Sans MT"/>
                        </a:rPr>
                        <a:t> Statement:</a:t>
                      </a:r>
                      <a:r>
                        <a:rPr sz="1800" b="1" spc="500" dirty="0">
                          <a:latin typeface="Gill Sans MT"/>
                          <a:cs typeface="Gill Sans MT"/>
                        </a:rPr>
                        <a:t> </a:t>
                      </a:r>
                      <a:r>
                        <a:rPr sz="1800" b="1" dirty="0">
                          <a:latin typeface="Gill Sans MT"/>
                          <a:cs typeface="Gill Sans MT"/>
                        </a:rPr>
                        <a:t>High Value </a:t>
                      </a:r>
                      <a:r>
                        <a:rPr sz="1800" b="1" spc="-25" dirty="0">
                          <a:latin typeface="Gill Sans MT"/>
                          <a:cs typeface="Gill Sans MT"/>
                        </a:rPr>
                        <a:t>(B-NR)</a:t>
                      </a:r>
                      <a:endParaRPr sz="18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hMerge="1">
                  <a:txBody>
                    <a:bodyPr/>
                    <a:lstStyle/>
                    <a:p>
                      <a:endParaRPr/>
                    </a:p>
                  </a:txBody>
                  <a:tcPr marL="0" marR="0" marT="0" marB="0"/>
                </a:tc>
                <a:tc>
                  <a:txBody>
                    <a:bodyPr/>
                    <a:lstStyle/>
                    <a:p>
                      <a:pPr marL="198120" marR="38100" indent="-152400">
                        <a:lnSpc>
                          <a:spcPct val="107200"/>
                        </a:lnSpc>
                        <a:spcBef>
                          <a:spcPts val="190"/>
                        </a:spcBef>
                      </a:pPr>
                      <a:r>
                        <a:rPr sz="1800" dirty="0">
                          <a:latin typeface="Gill Sans MT"/>
                          <a:cs typeface="Gill Sans MT"/>
                        </a:rPr>
                        <a:t>2.</a:t>
                      </a:r>
                      <a:r>
                        <a:rPr sz="1800" spc="195" dirty="0">
                          <a:latin typeface="Gill Sans MT"/>
                          <a:cs typeface="Gill Sans MT"/>
                        </a:rPr>
                        <a:t>  </a:t>
                      </a:r>
                      <a:r>
                        <a:rPr sz="1800" dirty="0">
                          <a:latin typeface="Gill Sans MT"/>
                          <a:cs typeface="Gill Sans MT"/>
                        </a:rPr>
                        <a:t>For</a:t>
                      </a:r>
                      <a:r>
                        <a:rPr sz="1800" spc="40" dirty="0">
                          <a:latin typeface="Gill Sans MT"/>
                          <a:cs typeface="Gill Sans MT"/>
                        </a:rPr>
                        <a:t> </a:t>
                      </a:r>
                      <a:r>
                        <a:rPr sz="1800" dirty="0">
                          <a:latin typeface="Gill Sans MT"/>
                          <a:cs typeface="Gill Sans MT"/>
                        </a:rPr>
                        <a:t>patients</a:t>
                      </a:r>
                      <a:r>
                        <a:rPr sz="1800" spc="45" dirty="0">
                          <a:latin typeface="Gill Sans MT"/>
                          <a:cs typeface="Gill Sans MT"/>
                        </a:rPr>
                        <a:t> </a:t>
                      </a:r>
                      <a:r>
                        <a:rPr sz="1800" dirty="0">
                          <a:latin typeface="Gill Sans MT"/>
                          <a:cs typeface="Gill Sans MT"/>
                        </a:rPr>
                        <a:t>self-identified</a:t>
                      </a:r>
                      <a:r>
                        <a:rPr sz="1800" spc="40" dirty="0">
                          <a:latin typeface="Gill Sans MT"/>
                          <a:cs typeface="Gill Sans MT"/>
                        </a:rPr>
                        <a:t> </a:t>
                      </a:r>
                      <a:r>
                        <a:rPr sz="1800" spc="55" dirty="0">
                          <a:latin typeface="Gill Sans MT"/>
                          <a:cs typeface="Gill Sans MT"/>
                        </a:rPr>
                        <a:t>as</a:t>
                      </a:r>
                      <a:r>
                        <a:rPr sz="1800" spc="45" dirty="0">
                          <a:latin typeface="Gill Sans MT"/>
                          <a:cs typeface="Gill Sans MT"/>
                        </a:rPr>
                        <a:t> </a:t>
                      </a:r>
                      <a:r>
                        <a:rPr sz="1800" dirty="0">
                          <a:latin typeface="Gill Sans MT"/>
                          <a:cs typeface="Gill Sans MT"/>
                        </a:rPr>
                        <a:t>African</a:t>
                      </a:r>
                      <a:r>
                        <a:rPr sz="1800" spc="40" dirty="0">
                          <a:latin typeface="Gill Sans MT"/>
                          <a:cs typeface="Gill Sans MT"/>
                        </a:rPr>
                        <a:t> </a:t>
                      </a:r>
                      <a:r>
                        <a:rPr sz="1800" spc="-10" dirty="0">
                          <a:latin typeface="Gill Sans MT"/>
                          <a:cs typeface="Gill Sans MT"/>
                        </a:rPr>
                        <a:t>Ameri</a:t>
                      </a:r>
                      <a:r>
                        <a:rPr sz="1800" dirty="0">
                          <a:latin typeface="Gill Sans MT"/>
                          <a:cs typeface="Gill Sans MT"/>
                        </a:rPr>
                        <a:t>can</a:t>
                      </a:r>
                      <a:r>
                        <a:rPr sz="1800" spc="40" dirty="0">
                          <a:latin typeface="Gill Sans MT"/>
                          <a:cs typeface="Gill Sans MT"/>
                        </a:rPr>
                        <a:t> </a:t>
                      </a:r>
                      <a:r>
                        <a:rPr sz="1800" dirty="0">
                          <a:latin typeface="Gill Sans MT"/>
                          <a:cs typeface="Gill Sans MT"/>
                        </a:rPr>
                        <a:t>with</a:t>
                      </a:r>
                      <a:r>
                        <a:rPr sz="1800" spc="40" dirty="0">
                          <a:latin typeface="Gill Sans MT"/>
                          <a:cs typeface="Gill Sans MT"/>
                        </a:rPr>
                        <a:t> </a:t>
                      </a:r>
                      <a:r>
                        <a:rPr sz="1800" spc="-10" dirty="0">
                          <a:latin typeface="Gill Sans MT"/>
                          <a:cs typeface="Gill Sans MT"/>
                        </a:rPr>
                        <a:t>NYHA</a:t>
                      </a:r>
                      <a:r>
                        <a:rPr sz="1800" spc="40" dirty="0">
                          <a:latin typeface="Gill Sans MT"/>
                          <a:cs typeface="Gill Sans MT"/>
                        </a:rPr>
                        <a:t> </a:t>
                      </a:r>
                      <a:r>
                        <a:rPr sz="1800" dirty="0">
                          <a:latin typeface="Gill Sans MT"/>
                          <a:cs typeface="Gill Sans MT"/>
                        </a:rPr>
                        <a:t>class</a:t>
                      </a:r>
                      <a:r>
                        <a:rPr sz="1800" spc="40" dirty="0">
                          <a:latin typeface="Gill Sans MT"/>
                          <a:cs typeface="Gill Sans MT"/>
                        </a:rPr>
                        <a:t> </a:t>
                      </a:r>
                      <a:r>
                        <a:rPr sz="1800" dirty="0">
                          <a:latin typeface="Gill Sans MT"/>
                          <a:cs typeface="Gill Sans MT"/>
                        </a:rPr>
                        <a:t>III</a:t>
                      </a:r>
                      <a:r>
                        <a:rPr sz="1800" spc="40" dirty="0">
                          <a:latin typeface="Gill Sans MT"/>
                          <a:cs typeface="Gill Sans MT"/>
                        </a:rPr>
                        <a:t> </a:t>
                      </a:r>
                      <a:r>
                        <a:rPr sz="1800" dirty="0">
                          <a:latin typeface="Gill Sans MT"/>
                          <a:cs typeface="Gill Sans MT"/>
                        </a:rPr>
                        <a:t>to</a:t>
                      </a:r>
                      <a:r>
                        <a:rPr sz="1800" spc="40" dirty="0">
                          <a:latin typeface="Gill Sans MT"/>
                          <a:cs typeface="Gill Sans MT"/>
                        </a:rPr>
                        <a:t> </a:t>
                      </a:r>
                      <a:r>
                        <a:rPr sz="1800" dirty="0">
                          <a:latin typeface="Gill Sans MT"/>
                          <a:cs typeface="Gill Sans MT"/>
                        </a:rPr>
                        <a:t>IV</a:t>
                      </a:r>
                      <a:r>
                        <a:rPr sz="1800" spc="40" dirty="0">
                          <a:latin typeface="Gill Sans MT"/>
                          <a:cs typeface="Gill Sans MT"/>
                        </a:rPr>
                        <a:t> </a:t>
                      </a:r>
                      <a:r>
                        <a:rPr sz="1800" dirty="0">
                          <a:latin typeface="Gill Sans MT"/>
                          <a:cs typeface="Gill Sans MT"/>
                        </a:rPr>
                        <a:t>HFrEF</a:t>
                      </a:r>
                      <a:r>
                        <a:rPr sz="1800" spc="40" dirty="0">
                          <a:latin typeface="Gill Sans MT"/>
                          <a:cs typeface="Gill Sans MT"/>
                        </a:rPr>
                        <a:t> </a:t>
                      </a:r>
                      <a:r>
                        <a:rPr sz="1800" dirty="0">
                          <a:latin typeface="Gill Sans MT"/>
                          <a:cs typeface="Gill Sans MT"/>
                        </a:rPr>
                        <a:t>who</a:t>
                      </a:r>
                      <a:r>
                        <a:rPr sz="1800" spc="40" dirty="0">
                          <a:latin typeface="Gill Sans MT"/>
                          <a:cs typeface="Gill Sans MT"/>
                        </a:rPr>
                        <a:t> </a:t>
                      </a:r>
                      <a:r>
                        <a:rPr sz="1800" spc="-25" dirty="0">
                          <a:latin typeface="Gill Sans MT"/>
                          <a:cs typeface="Gill Sans MT"/>
                        </a:rPr>
                        <a:t>are</a:t>
                      </a:r>
                      <a:r>
                        <a:rPr sz="1800" spc="500" dirty="0">
                          <a:latin typeface="Gill Sans MT"/>
                          <a:cs typeface="Gill Sans MT"/>
                        </a:rPr>
                        <a:t> </a:t>
                      </a:r>
                      <a:r>
                        <a:rPr sz="1800" dirty="0">
                          <a:latin typeface="Gill Sans MT"/>
                          <a:cs typeface="Gill Sans MT"/>
                        </a:rPr>
                        <a:t>receiving</a:t>
                      </a:r>
                      <a:r>
                        <a:rPr sz="1800" spc="65" dirty="0">
                          <a:latin typeface="Gill Sans MT"/>
                          <a:cs typeface="Gill Sans MT"/>
                        </a:rPr>
                        <a:t> </a:t>
                      </a:r>
                      <a:r>
                        <a:rPr sz="1800" dirty="0">
                          <a:latin typeface="Gill Sans MT"/>
                          <a:cs typeface="Gill Sans MT"/>
                        </a:rPr>
                        <a:t>optimal</a:t>
                      </a:r>
                      <a:r>
                        <a:rPr sz="1800" spc="65" dirty="0">
                          <a:latin typeface="Gill Sans MT"/>
                          <a:cs typeface="Gill Sans MT"/>
                        </a:rPr>
                        <a:t> </a:t>
                      </a:r>
                      <a:r>
                        <a:rPr sz="1800" dirty="0">
                          <a:latin typeface="Gill Sans MT"/>
                          <a:cs typeface="Gill Sans MT"/>
                        </a:rPr>
                        <a:t>medical</a:t>
                      </a:r>
                      <a:r>
                        <a:rPr sz="1800" spc="65" dirty="0">
                          <a:latin typeface="Gill Sans MT"/>
                          <a:cs typeface="Gill Sans MT"/>
                        </a:rPr>
                        <a:t> </a:t>
                      </a:r>
                      <a:r>
                        <a:rPr sz="1800" dirty="0">
                          <a:latin typeface="Gill Sans MT"/>
                          <a:cs typeface="Gill Sans MT"/>
                        </a:rPr>
                        <a:t>therapy</a:t>
                      </a:r>
                      <a:r>
                        <a:rPr sz="1800" spc="65" dirty="0">
                          <a:latin typeface="Gill Sans MT"/>
                          <a:cs typeface="Gill Sans MT"/>
                        </a:rPr>
                        <a:t> </a:t>
                      </a:r>
                      <a:r>
                        <a:rPr sz="1800" dirty="0">
                          <a:latin typeface="Gill Sans MT"/>
                          <a:cs typeface="Gill Sans MT"/>
                        </a:rPr>
                        <a:t>with</a:t>
                      </a:r>
                      <a:r>
                        <a:rPr sz="1800" spc="65" dirty="0">
                          <a:latin typeface="Gill Sans MT"/>
                          <a:cs typeface="Gill Sans MT"/>
                        </a:rPr>
                        <a:t> </a:t>
                      </a:r>
                      <a:r>
                        <a:rPr sz="1800" dirty="0">
                          <a:latin typeface="Gill Sans MT"/>
                          <a:cs typeface="Gill Sans MT"/>
                        </a:rPr>
                        <a:t>ACEi</a:t>
                      </a:r>
                      <a:r>
                        <a:rPr sz="1800" spc="65" dirty="0">
                          <a:latin typeface="Gill Sans MT"/>
                          <a:cs typeface="Gill Sans MT"/>
                        </a:rPr>
                        <a:t> </a:t>
                      </a:r>
                      <a:r>
                        <a:rPr sz="1800" spc="-25" dirty="0">
                          <a:latin typeface="Gill Sans MT"/>
                          <a:cs typeface="Gill Sans MT"/>
                        </a:rPr>
                        <a:t>or</a:t>
                      </a:r>
                      <a:r>
                        <a:rPr sz="1800" spc="500" dirty="0">
                          <a:latin typeface="Gill Sans MT"/>
                          <a:cs typeface="Gill Sans MT"/>
                        </a:rPr>
                        <a:t> </a:t>
                      </a:r>
                      <a:r>
                        <a:rPr sz="1800" dirty="0">
                          <a:latin typeface="Gill Sans MT"/>
                          <a:cs typeface="Gill Sans MT"/>
                        </a:rPr>
                        <a:t>ARB,</a:t>
                      </a:r>
                      <a:r>
                        <a:rPr sz="1800" spc="80" dirty="0">
                          <a:latin typeface="Gill Sans MT"/>
                          <a:cs typeface="Gill Sans MT"/>
                        </a:rPr>
                        <a:t> </a:t>
                      </a:r>
                      <a:r>
                        <a:rPr sz="1800" dirty="0">
                          <a:latin typeface="Gill Sans MT"/>
                          <a:cs typeface="Gill Sans MT"/>
                        </a:rPr>
                        <a:t>beta</a:t>
                      </a:r>
                      <a:r>
                        <a:rPr sz="1800" spc="85" dirty="0">
                          <a:latin typeface="Gill Sans MT"/>
                          <a:cs typeface="Gill Sans MT"/>
                        </a:rPr>
                        <a:t> </a:t>
                      </a:r>
                      <a:r>
                        <a:rPr sz="1800" dirty="0">
                          <a:latin typeface="Gill Sans MT"/>
                          <a:cs typeface="Gill Sans MT"/>
                        </a:rPr>
                        <a:t>blockers,</a:t>
                      </a:r>
                      <a:r>
                        <a:rPr sz="1800" spc="80" dirty="0">
                          <a:latin typeface="Gill Sans MT"/>
                          <a:cs typeface="Gill Sans MT"/>
                        </a:rPr>
                        <a:t> </a:t>
                      </a:r>
                      <a:r>
                        <a:rPr sz="1800" dirty="0">
                          <a:latin typeface="Gill Sans MT"/>
                          <a:cs typeface="Gill Sans MT"/>
                        </a:rPr>
                        <a:t>and</a:t>
                      </a:r>
                      <a:r>
                        <a:rPr sz="1800" spc="85" dirty="0">
                          <a:latin typeface="Gill Sans MT"/>
                          <a:cs typeface="Gill Sans MT"/>
                        </a:rPr>
                        <a:t> </a:t>
                      </a:r>
                      <a:r>
                        <a:rPr sz="1800" dirty="0">
                          <a:latin typeface="Gill Sans MT"/>
                          <a:cs typeface="Gill Sans MT"/>
                        </a:rPr>
                        <a:t>MRA,</a:t>
                      </a:r>
                      <a:r>
                        <a:rPr sz="1800" spc="80" dirty="0">
                          <a:latin typeface="Gill Sans MT"/>
                          <a:cs typeface="Gill Sans MT"/>
                        </a:rPr>
                        <a:t> </a:t>
                      </a:r>
                      <a:r>
                        <a:rPr sz="1800" dirty="0">
                          <a:latin typeface="Gill Sans MT"/>
                          <a:cs typeface="Gill Sans MT"/>
                        </a:rPr>
                        <a:t>the</a:t>
                      </a:r>
                      <a:r>
                        <a:rPr sz="1800" spc="85" dirty="0">
                          <a:latin typeface="Gill Sans MT"/>
                          <a:cs typeface="Gill Sans MT"/>
                        </a:rPr>
                        <a:t> </a:t>
                      </a:r>
                      <a:r>
                        <a:rPr sz="1800" spc="-10" dirty="0">
                          <a:latin typeface="Gill Sans MT"/>
                          <a:cs typeface="Gill Sans MT"/>
                        </a:rPr>
                        <a:t>combination</a:t>
                      </a:r>
                      <a:r>
                        <a:rPr sz="1800" spc="500" dirty="0">
                          <a:latin typeface="Gill Sans MT"/>
                          <a:cs typeface="Gill Sans MT"/>
                        </a:rPr>
                        <a:t> </a:t>
                      </a:r>
                      <a:r>
                        <a:rPr sz="1800" dirty="0">
                          <a:latin typeface="Gill Sans MT"/>
                          <a:cs typeface="Gill Sans MT"/>
                        </a:rPr>
                        <a:t>of</a:t>
                      </a:r>
                      <a:r>
                        <a:rPr sz="1800" spc="60" dirty="0">
                          <a:latin typeface="Gill Sans MT"/>
                          <a:cs typeface="Gill Sans MT"/>
                        </a:rPr>
                        <a:t> </a:t>
                      </a:r>
                      <a:r>
                        <a:rPr sz="1800" dirty="0">
                          <a:latin typeface="Gill Sans MT"/>
                          <a:cs typeface="Gill Sans MT"/>
                        </a:rPr>
                        <a:t>hydralazine</a:t>
                      </a:r>
                      <a:r>
                        <a:rPr sz="1800" spc="65" dirty="0">
                          <a:latin typeface="Gill Sans MT"/>
                          <a:cs typeface="Gill Sans MT"/>
                        </a:rPr>
                        <a:t> </a:t>
                      </a:r>
                      <a:r>
                        <a:rPr sz="1800" dirty="0">
                          <a:latin typeface="Gill Sans MT"/>
                          <a:cs typeface="Gill Sans MT"/>
                        </a:rPr>
                        <a:t>and</a:t>
                      </a:r>
                      <a:r>
                        <a:rPr sz="1800" spc="65" dirty="0">
                          <a:latin typeface="Gill Sans MT"/>
                          <a:cs typeface="Gill Sans MT"/>
                        </a:rPr>
                        <a:t> </a:t>
                      </a:r>
                      <a:r>
                        <a:rPr sz="1800" dirty="0">
                          <a:latin typeface="Gill Sans MT"/>
                          <a:cs typeface="Gill Sans MT"/>
                        </a:rPr>
                        <a:t>isosorbide</a:t>
                      </a:r>
                      <a:r>
                        <a:rPr sz="1800" spc="65" dirty="0">
                          <a:latin typeface="Gill Sans MT"/>
                          <a:cs typeface="Gill Sans MT"/>
                        </a:rPr>
                        <a:t> </a:t>
                      </a:r>
                      <a:r>
                        <a:rPr sz="1800" dirty="0">
                          <a:latin typeface="Gill Sans MT"/>
                          <a:cs typeface="Gill Sans MT"/>
                        </a:rPr>
                        <a:t>dinitrate</a:t>
                      </a:r>
                      <a:r>
                        <a:rPr sz="1800" spc="65" dirty="0">
                          <a:latin typeface="Gill Sans MT"/>
                          <a:cs typeface="Gill Sans MT"/>
                        </a:rPr>
                        <a:t> </a:t>
                      </a:r>
                      <a:r>
                        <a:rPr sz="1800" spc="-10" dirty="0">
                          <a:latin typeface="Gill Sans MT"/>
                          <a:cs typeface="Gill Sans MT"/>
                        </a:rPr>
                        <a:t>provides</a:t>
                      </a:r>
                      <a:r>
                        <a:rPr sz="1800" spc="500" dirty="0">
                          <a:latin typeface="Gill Sans MT"/>
                          <a:cs typeface="Gill Sans MT"/>
                        </a:rPr>
                        <a:t> </a:t>
                      </a:r>
                      <a:r>
                        <a:rPr sz="1800" dirty="0">
                          <a:latin typeface="Gill Sans MT"/>
                          <a:cs typeface="Gill Sans MT"/>
                        </a:rPr>
                        <a:t>high</a:t>
                      </a:r>
                      <a:r>
                        <a:rPr sz="1800" spc="120" dirty="0">
                          <a:latin typeface="Gill Sans MT"/>
                          <a:cs typeface="Gill Sans MT"/>
                        </a:rPr>
                        <a:t> </a:t>
                      </a:r>
                      <a:r>
                        <a:rPr sz="1800" dirty="0">
                          <a:latin typeface="Gill Sans MT"/>
                          <a:cs typeface="Gill Sans MT"/>
                        </a:rPr>
                        <a:t>economic</a:t>
                      </a:r>
                      <a:r>
                        <a:rPr sz="1800" spc="120" dirty="0">
                          <a:latin typeface="Gill Sans MT"/>
                          <a:cs typeface="Gill Sans MT"/>
                        </a:rPr>
                        <a:t> </a:t>
                      </a:r>
                      <a:r>
                        <a:rPr sz="1800" spc="-10" dirty="0">
                          <a:latin typeface="Gill Sans MT"/>
                          <a:cs typeface="Gill Sans MT"/>
                        </a:rPr>
                        <a:t>value.</a:t>
                      </a:r>
                      <a:r>
                        <a:rPr sz="1800" spc="-15" baseline="34722" dirty="0">
                          <a:latin typeface="Gill Sans MT"/>
                          <a:cs typeface="Gill Sans MT"/>
                        </a:rPr>
                        <a:t>3</a:t>
                      </a:r>
                      <a:endParaRPr sz="1800" baseline="34722" dirty="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3"/>
                  </a:ext>
                </a:extLst>
              </a:tr>
              <a:tr h="1535954">
                <a:tc>
                  <a:txBody>
                    <a:bodyPr/>
                    <a:lstStyle/>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spcBef>
                          <a:spcPts val="15"/>
                        </a:spcBef>
                      </a:pPr>
                      <a:endParaRPr sz="1800">
                        <a:latin typeface="Times New Roman"/>
                        <a:cs typeface="Times New Roman"/>
                      </a:endParaRPr>
                    </a:p>
                    <a:p>
                      <a:pPr marR="173990" algn="r">
                        <a:lnSpc>
                          <a:spcPct val="100000"/>
                        </a:lnSpc>
                      </a:pPr>
                      <a:r>
                        <a:rPr sz="1800" b="1" spc="-25" dirty="0">
                          <a:latin typeface="Gill Sans MT"/>
                          <a:cs typeface="Gill Sans MT"/>
                        </a:rPr>
                        <a:t>2b</a:t>
                      </a:r>
                      <a:endParaRPr sz="18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AA74B"/>
                    </a:solidFill>
                  </a:tcPr>
                </a:tc>
                <a:tc>
                  <a:txBody>
                    <a:bodyPr/>
                    <a:lstStyle/>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spcBef>
                          <a:spcPts val="15"/>
                        </a:spcBef>
                      </a:pPr>
                      <a:endParaRPr sz="1800">
                        <a:latin typeface="Times New Roman"/>
                        <a:cs typeface="Times New Roman"/>
                      </a:endParaRPr>
                    </a:p>
                    <a:p>
                      <a:pPr algn="ctr">
                        <a:lnSpc>
                          <a:spcPct val="100000"/>
                        </a:lnSpc>
                      </a:pPr>
                      <a:r>
                        <a:rPr sz="1800" b="1" spc="-40" dirty="0">
                          <a:latin typeface="Gill Sans MT"/>
                          <a:cs typeface="Gill Sans MT"/>
                        </a:rPr>
                        <a:t>C-</a:t>
                      </a:r>
                      <a:r>
                        <a:rPr sz="1800" b="1" spc="-25" dirty="0">
                          <a:latin typeface="Gill Sans MT"/>
                          <a:cs typeface="Gill Sans MT"/>
                        </a:rPr>
                        <a:t>LD</a:t>
                      </a:r>
                      <a:endParaRPr sz="18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2C1E5"/>
                    </a:solidFill>
                  </a:tcPr>
                </a:tc>
                <a:tc>
                  <a:txBody>
                    <a:bodyPr/>
                    <a:lstStyle/>
                    <a:p>
                      <a:pPr marL="198120" marR="60325" indent="-152400">
                        <a:lnSpc>
                          <a:spcPct val="107200"/>
                        </a:lnSpc>
                        <a:spcBef>
                          <a:spcPts val="190"/>
                        </a:spcBef>
                      </a:pPr>
                      <a:r>
                        <a:rPr sz="1800" dirty="0">
                          <a:latin typeface="Gill Sans MT"/>
                          <a:cs typeface="Gill Sans MT"/>
                        </a:rPr>
                        <a:t>3.</a:t>
                      </a:r>
                      <a:r>
                        <a:rPr sz="1800" spc="495" dirty="0">
                          <a:latin typeface="Gill Sans MT"/>
                          <a:cs typeface="Gill Sans MT"/>
                        </a:rPr>
                        <a:t> </a:t>
                      </a:r>
                      <a:r>
                        <a:rPr sz="1800" dirty="0">
                          <a:latin typeface="Gill Sans MT"/>
                          <a:cs typeface="Gill Sans MT"/>
                        </a:rPr>
                        <a:t>In</a:t>
                      </a:r>
                      <a:r>
                        <a:rPr sz="1800" spc="15" dirty="0">
                          <a:latin typeface="Gill Sans MT"/>
                          <a:cs typeface="Gill Sans MT"/>
                        </a:rPr>
                        <a:t> </a:t>
                      </a:r>
                      <a:r>
                        <a:rPr sz="1800" dirty="0">
                          <a:latin typeface="Gill Sans MT"/>
                          <a:cs typeface="Gill Sans MT"/>
                        </a:rPr>
                        <a:t>patients</a:t>
                      </a:r>
                      <a:r>
                        <a:rPr sz="1800" spc="15" dirty="0">
                          <a:latin typeface="Gill Sans MT"/>
                          <a:cs typeface="Gill Sans MT"/>
                        </a:rPr>
                        <a:t> </a:t>
                      </a:r>
                      <a:r>
                        <a:rPr sz="1800" dirty="0">
                          <a:latin typeface="Gill Sans MT"/>
                          <a:cs typeface="Gill Sans MT"/>
                        </a:rPr>
                        <a:t>with</a:t>
                      </a:r>
                      <a:r>
                        <a:rPr sz="1800" spc="20" dirty="0">
                          <a:latin typeface="Gill Sans MT"/>
                          <a:cs typeface="Gill Sans MT"/>
                        </a:rPr>
                        <a:t> </a:t>
                      </a:r>
                      <a:r>
                        <a:rPr sz="1800" dirty="0">
                          <a:latin typeface="Gill Sans MT"/>
                          <a:cs typeface="Gill Sans MT"/>
                        </a:rPr>
                        <a:t>current</a:t>
                      </a:r>
                      <a:r>
                        <a:rPr sz="1800" spc="15" dirty="0">
                          <a:latin typeface="Gill Sans MT"/>
                          <a:cs typeface="Gill Sans MT"/>
                        </a:rPr>
                        <a:t> </a:t>
                      </a:r>
                      <a:r>
                        <a:rPr sz="1800" spc="-30" dirty="0">
                          <a:latin typeface="Gill Sans MT"/>
                          <a:cs typeface="Gill Sans MT"/>
                        </a:rPr>
                        <a:t>or</a:t>
                      </a:r>
                      <a:r>
                        <a:rPr sz="1800" spc="15" dirty="0">
                          <a:latin typeface="Gill Sans MT"/>
                          <a:cs typeface="Gill Sans MT"/>
                        </a:rPr>
                        <a:t> </a:t>
                      </a:r>
                      <a:r>
                        <a:rPr sz="1800" dirty="0">
                          <a:latin typeface="Gill Sans MT"/>
                          <a:cs typeface="Gill Sans MT"/>
                        </a:rPr>
                        <a:t>previous</a:t>
                      </a:r>
                      <a:r>
                        <a:rPr sz="1800" spc="15" dirty="0">
                          <a:latin typeface="Gill Sans MT"/>
                          <a:cs typeface="Gill Sans MT"/>
                        </a:rPr>
                        <a:t> </a:t>
                      </a:r>
                      <a:r>
                        <a:rPr sz="1800" spc="-10" dirty="0">
                          <a:latin typeface="Gill Sans MT"/>
                          <a:cs typeface="Gill Sans MT"/>
                        </a:rPr>
                        <a:t>symp</a:t>
                      </a:r>
                      <a:r>
                        <a:rPr sz="1800" dirty="0">
                          <a:latin typeface="Gill Sans MT"/>
                          <a:cs typeface="Gill Sans MT"/>
                        </a:rPr>
                        <a:t>tomatic</a:t>
                      </a:r>
                      <a:r>
                        <a:rPr sz="1800" spc="80" dirty="0">
                          <a:latin typeface="Gill Sans MT"/>
                          <a:cs typeface="Gill Sans MT"/>
                        </a:rPr>
                        <a:t> </a:t>
                      </a:r>
                      <a:r>
                        <a:rPr sz="1800" dirty="0">
                          <a:latin typeface="Gill Sans MT"/>
                          <a:cs typeface="Gill Sans MT"/>
                        </a:rPr>
                        <a:t>HFrEF</a:t>
                      </a:r>
                      <a:r>
                        <a:rPr sz="1800" spc="85" dirty="0">
                          <a:latin typeface="Gill Sans MT"/>
                          <a:cs typeface="Gill Sans MT"/>
                        </a:rPr>
                        <a:t> </a:t>
                      </a:r>
                      <a:r>
                        <a:rPr sz="1800" dirty="0">
                          <a:latin typeface="Gill Sans MT"/>
                          <a:cs typeface="Gill Sans MT"/>
                        </a:rPr>
                        <a:t>who</a:t>
                      </a:r>
                      <a:r>
                        <a:rPr sz="1800" spc="85" dirty="0">
                          <a:latin typeface="Gill Sans MT"/>
                          <a:cs typeface="Gill Sans MT"/>
                        </a:rPr>
                        <a:t> </a:t>
                      </a:r>
                      <a:r>
                        <a:rPr sz="1800" dirty="0">
                          <a:latin typeface="Gill Sans MT"/>
                          <a:cs typeface="Gill Sans MT"/>
                        </a:rPr>
                        <a:t>cannot</a:t>
                      </a:r>
                      <a:r>
                        <a:rPr sz="1800" spc="80" dirty="0">
                          <a:latin typeface="Gill Sans MT"/>
                          <a:cs typeface="Gill Sans MT"/>
                        </a:rPr>
                        <a:t> </a:t>
                      </a:r>
                      <a:r>
                        <a:rPr sz="1800" dirty="0">
                          <a:latin typeface="Gill Sans MT"/>
                          <a:cs typeface="Gill Sans MT"/>
                        </a:rPr>
                        <a:t>be</a:t>
                      </a:r>
                      <a:r>
                        <a:rPr sz="1800" spc="85" dirty="0">
                          <a:latin typeface="Gill Sans MT"/>
                          <a:cs typeface="Gill Sans MT"/>
                        </a:rPr>
                        <a:t> </a:t>
                      </a:r>
                      <a:r>
                        <a:rPr sz="1800" dirty="0">
                          <a:latin typeface="Gill Sans MT"/>
                          <a:cs typeface="Gill Sans MT"/>
                        </a:rPr>
                        <a:t>given</a:t>
                      </a:r>
                      <a:r>
                        <a:rPr sz="1800" spc="85" dirty="0">
                          <a:latin typeface="Gill Sans MT"/>
                          <a:cs typeface="Gill Sans MT"/>
                        </a:rPr>
                        <a:t> </a:t>
                      </a:r>
                      <a:r>
                        <a:rPr sz="1800" spc="-10" dirty="0">
                          <a:latin typeface="Gill Sans MT"/>
                          <a:cs typeface="Gill Sans MT"/>
                        </a:rPr>
                        <a:t>first-</a:t>
                      </a:r>
                      <a:r>
                        <a:rPr sz="1800" spc="-20" dirty="0">
                          <a:latin typeface="Gill Sans MT"/>
                          <a:cs typeface="Gill Sans MT"/>
                        </a:rPr>
                        <a:t>line</a:t>
                      </a:r>
                      <a:r>
                        <a:rPr sz="1800" spc="500" dirty="0">
                          <a:latin typeface="Gill Sans MT"/>
                          <a:cs typeface="Gill Sans MT"/>
                        </a:rPr>
                        <a:t> </a:t>
                      </a:r>
                      <a:r>
                        <a:rPr sz="1800" dirty="0">
                          <a:latin typeface="Gill Sans MT"/>
                          <a:cs typeface="Gill Sans MT"/>
                        </a:rPr>
                        <a:t>agents,</a:t>
                      </a:r>
                      <a:r>
                        <a:rPr sz="1800" spc="75" dirty="0">
                          <a:latin typeface="Gill Sans MT"/>
                          <a:cs typeface="Gill Sans MT"/>
                        </a:rPr>
                        <a:t> </a:t>
                      </a:r>
                      <a:r>
                        <a:rPr sz="1800" dirty="0">
                          <a:latin typeface="Gill Sans MT"/>
                          <a:cs typeface="Gill Sans MT"/>
                        </a:rPr>
                        <a:t>such</a:t>
                      </a:r>
                      <a:r>
                        <a:rPr sz="1800" spc="75" dirty="0">
                          <a:latin typeface="Gill Sans MT"/>
                          <a:cs typeface="Gill Sans MT"/>
                        </a:rPr>
                        <a:t> </a:t>
                      </a:r>
                      <a:r>
                        <a:rPr sz="1800" spc="55" dirty="0">
                          <a:latin typeface="Gill Sans MT"/>
                          <a:cs typeface="Gill Sans MT"/>
                        </a:rPr>
                        <a:t>as</a:t>
                      </a:r>
                      <a:r>
                        <a:rPr sz="1800" spc="75" dirty="0">
                          <a:latin typeface="Gill Sans MT"/>
                          <a:cs typeface="Gill Sans MT"/>
                        </a:rPr>
                        <a:t> </a:t>
                      </a:r>
                      <a:r>
                        <a:rPr sz="1800" dirty="0">
                          <a:latin typeface="Gill Sans MT"/>
                          <a:cs typeface="Gill Sans MT"/>
                        </a:rPr>
                        <a:t>ARNi,</a:t>
                      </a:r>
                      <a:r>
                        <a:rPr sz="1800" spc="75" dirty="0">
                          <a:latin typeface="Gill Sans MT"/>
                          <a:cs typeface="Gill Sans MT"/>
                        </a:rPr>
                        <a:t> </a:t>
                      </a:r>
                      <a:r>
                        <a:rPr sz="1800" dirty="0">
                          <a:latin typeface="Gill Sans MT"/>
                          <a:cs typeface="Gill Sans MT"/>
                        </a:rPr>
                        <a:t>ACEi,</a:t>
                      </a:r>
                      <a:r>
                        <a:rPr sz="1800" spc="75" dirty="0">
                          <a:latin typeface="Gill Sans MT"/>
                          <a:cs typeface="Gill Sans MT"/>
                        </a:rPr>
                        <a:t> </a:t>
                      </a:r>
                      <a:r>
                        <a:rPr sz="1800" spc="-30" dirty="0">
                          <a:latin typeface="Gill Sans MT"/>
                          <a:cs typeface="Gill Sans MT"/>
                        </a:rPr>
                        <a:t>or</a:t>
                      </a:r>
                      <a:r>
                        <a:rPr sz="1800" spc="75" dirty="0">
                          <a:latin typeface="Gill Sans MT"/>
                          <a:cs typeface="Gill Sans MT"/>
                        </a:rPr>
                        <a:t> </a:t>
                      </a:r>
                      <a:r>
                        <a:rPr sz="1800" dirty="0">
                          <a:latin typeface="Gill Sans MT"/>
                          <a:cs typeface="Gill Sans MT"/>
                        </a:rPr>
                        <a:t>ARB,</a:t>
                      </a:r>
                      <a:r>
                        <a:rPr sz="1800" spc="75" dirty="0">
                          <a:latin typeface="Gill Sans MT"/>
                          <a:cs typeface="Gill Sans MT"/>
                        </a:rPr>
                        <a:t> </a:t>
                      </a:r>
                      <a:r>
                        <a:rPr sz="1800" spc="-10" dirty="0">
                          <a:latin typeface="Gill Sans MT"/>
                          <a:cs typeface="Gill Sans MT"/>
                        </a:rPr>
                        <a:t>because</a:t>
                      </a:r>
                      <a:r>
                        <a:rPr sz="1800" spc="500" dirty="0">
                          <a:latin typeface="Gill Sans MT"/>
                          <a:cs typeface="Gill Sans MT"/>
                        </a:rPr>
                        <a:t> </a:t>
                      </a:r>
                      <a:r>
                        <a:rPr sz="1800" dirty="0">
                          <a:latin typeface="Gill Sans MT"/>
                          <a:cs typeface="Gill Sans MT"/>
                        </a:rPr>
                        <a:t>of</a:t>
                      </a:r>
                      <a:r>
                        <a:rPr sz="1800" spc="55" dirty="0">
                          <a:latin typeface="Gill Sans MT"/>
                          <a:cs typeface="Gill Sans MT"/>
                        </a:rPr>
                        <a:t> </a:t>
                      </a:r>
                      <a:r>
                        <a:rPr sz="1800" dirty="0">
                          <a:latin typeface="Gill Sans MT"/>
                          <a:cs typeface="Gill Sans MT"/>
                        </a:rPr>
                        <a:t>drug</a:t>
                      </a:r>
                      <a:r>
                        <a:rPr sz="1800" spc="60" dirty="0">
                          <a:latin typeface="Gill Sans MT"/>
                          <a:cs typeface="Gill Sans MT"/>
                        </a:rPr>
                        <a:t> </a:t>
                      </a:r>
                      <a:r>
                        <a:rPr sz="1800" dirty="0">
                          <a:latin typeface="Gill Sans MT"/>
                          <a:cs typeface="Gill Sans MT"/>
                        </a:rPr>
                        <a:t>intolerance</a:t>
                      </a:r>
                      <a:r>
                        <a:rPr sz="1800" spc="60" dirty="0">
                          <a:latin typeface="Gill Sans MT"/>
                          <a:cs typeface="Gill Sans MT"/>
                        </a:rPr>
                        <a:t> </a:t>
                      </a:r>
                      <a:r>
                        <a:rPr sz="1800" spc="-30" dirty="0">
                          <a:latin typeface="Gill Sans MT"/>
                          <a:cs typeface="Gill Sans MT"/>
                        </a:rPr>
                        <a:t>or</a:t>
                      </a:r>
                      <a:r>
                        <a:rPr sz="1800" spc="55" dirty="0">
                          <a:latin typeface="Gill Sans MT"/>
                          <a:cs typeface="Gill Sans MT"/>
                        </a:rPr>
                        <a:t> </a:t>
                      </a:r>
                      <a:r>
                        <a:rPr sz="1800" dirty="0">
                          <a:latin typeface="Gill Sans MT"/>
                          <a:cs typeface="Gill Sans MT"/>
                        </a:rPr>
                        <a:t>renal</a:t>
                      </a:r>
                      <a:r>
                        <a:rPr sz="1800" spc="60" dirty="0">
                          <a:latin typeface="Gill Sans MT"/>
                          <a:cs typeface="Gill Sans MT"/>
                        </a:rPr>
                        <a:t> </a:t>
                      </a:r>
                      <a:r>
                        <a:rPr sz="1800" dirty="0">
                          <a:latin typeface="Gill Sans MT"/>
                          <a:cs typeface="Gill Sans MT"/>
                        </a:rPr>
                        <a:t>insufficiency,</a:t>
                      </a:r>
                      <a:r>
                        <a:rPr sz="1800" spc="60" dirty="0">
                          <a:latin typeface="Gill Sans MT"/>
                          <a:cs typeface="Gill Sans MT"/>
                        </a:rPr>
                        <a:t> </a:t>
                      </a:r>
                      <a:r>
                        <a:rPr sz="1800" dirty="0">
                          <a:latin typeface="Gill Sans MT"/>
                          <a:cs typeface="Gill Sans MT"/>
                        </a:rPr>
                        <a:t>a</a:t>
                      </a:r>
                      <a:r>
                        <a:rPr sz="1800" spc="500" dirty="0">
                          <a:latin typeface="Gill Sans MT"/>
                          <a:cs typeface="Gill Sans MT"/>
                        </a:rPr>
                        <a:t> </a:t>
                      </a:r>
                      <a:r>
                        <a:rPr sz="1800" dirty="0">
                          <a:latin typeface="Gill Sans MT"/>
                          <a:cs typeface="Gill Sans MT"/>
                        </a:rPr>
                        <a:t>combination</a:t>
                      </a:r>
                      <a:r>
                        <a:rPr sz="1800" spc="85" dirty="0">
                          <a:latin typeface="Gill Sans MT"/>
                          <a:cs typeface="Gill Sans MT"/>
                        </a:rPr>
                        <a:t> </a:t>
                      </a:r>
                      <a:r>
                        <a:rPr sz="1800" dirty="0">
                          <a:latin typeface="Gill Sans MT"/>
                          <a:cs typeface="Gill Sans MT"/>
                        </a:rPr>
                        <a:t>of</a:t>
                      </a:r>
                      <a:r>
                        <a:rPr sz="1800" spc="85" dirty="0">
                          <a:latin typeface="Gill Sans MT"/>
                          <a:cs typeface="Gill Sans MT"/>
                        </a:rPr>
                        <a:t> </a:t>
                      </a:r>
                      <a:r>
                        <a:rPr sz="1800" dirty="0">
                          <a:latin typeface="Gill Sans MT"/>
                          <a:cs typeface="Gill Sans MT"/>
                        </a:rPr>
                        <a:t>hydralazine</a:t>
                      </a:r>
                      <a:r>
                        <a:rPr sz="1800" spc="85" dirty="0">
                          <a:latin typeface="Gill Sans MT"/>
                          <a:cs typeface="Gill Sans MT"/>
                        </a:rPr>
                        <a:t> </a:t>
                      </a:r>
                      <a:r>
                        <a:rPr sz="1800" dirty="0">
                          <a:latin typeface="Gill Sans MT"/>
                          <a:cs typeface="Gill Sans MT"/>
                        </a:rPr>
                        <a:t>and</a:t>
                      </a:r>
                      <a:r>
                        <a:rPr sz="1800" spc="85" dirty="0">
                          <a:latin typeface="Gill Sans MT"/>
                          <a:cs typeface="Gill Sans MT"/>
                        </a:rPr>
                        <a:t> </a:t>
                      </a:r>
                      <a:r>
                        <a:rPr sz="1800" dirty="0">
                          <a:latin typeface="Gill Sans MT"/>
                          <a:cs typeface="Gill Sans MT"/>
                        </a:rPr>
                        <a:t>isosorbide</a:t>
                      </a:r>
                      <a:r>
                        <a:rPr sz="1800" spc="85" dirty="0">
                          <a:latin typeface="Gill Sans MT"/>
                          <a:cs typeface="Gill Sans MT"/>
                        </a:rPr>
                        <a:t> </a:t>
                      </a:r>
                      <a:r>
                        <a:rPr sz="1800" spc="-10" dirty="0">
                          <a:latin typeface="Gill Sans MT"/>
                          <a:cs typeface="Gill Sans MT"/>
                        </a:rPr>
                        <a:t>dini</a:t>
                      </a:r>
                      <a:r>
                        <a:rPr sz="1800" dirty="0">
                          <a:latin typeface="Gill Sans MT"/>
                          <a:cs typeface="Gill Sans MT"/>
                        </a:rPr>
                        <a:t>trate</a:t>
                      </a:r>
                      <a:r>
                        <a:rPr sz="1800" spc="50" dirty="0">
                          <a:latin typeface="Gill Sans MT"/>
                          <a:cs typeface="Gill Sans MT"/>
                        </a:rPr>
                        <a:t> </a:t>
                      </a:r>
                      <a:r>
                        <a:rPr sz="1800" dirty="0">
                          <a:latin typeface="Gill Sans MT"/>
                          <a:cs typeface="Gill Sans MT"/>
                        </a:rPr>
                        <a:t>might</a:t>
                      </a:r>
                      <a:r>
                        <a:rPr sz="1800" spc="50" dirty="0">
                          <a:latin typeface="Gill Sans MT"/>
                          <a:cs typeface="Gill Sans MT"/>
                        </a:rPr>
                        <a:t> </a:t>
                      </a:r>
                      <a:r>
                        <a:rPr sz="1800" dirty="0">
                          <a:latin typeface="Gill Sans MT"/>
                          <a:cs typeface="Gill Sans MT"/>
                        </a:rPr>
                        <a:t>be</a:t>
                      </a:r>
                      <a:r>
                        <a:rPr sz="1800" spc="50" dirty="0">
                          <a:latin typeface="Gill Sans MT"/>
                          <a:cs typeface="Gill Sans MT"/>
                        </a:rPr>
                        <a:t> </a:t>
                      </a:r>
                      <a:r>
                        <a:rPr sz="1800" dirty="0">
                          <a:latin typeface="Gill Sans MT"/>
                          <a:cs typeface="Gill Sans MT"/>
                        </a:rPr>
                        <a:t>considered</a:t>
                      </a:r>
                      <a:r>
                        <a:rPr sz="1800" spc="55" dirty="0">
                          <a:latin typeface="Gill Sans MT"/>
                          <a:cs typeface="Gill Sans MT"/>
                        </a:rPr>
                        <a:t> </a:t>
                      </a:r>
                      <a:r>
                        <a:rPr sz="1800" dirty="0">
                          <a:latin typeface="Gill Sans MT"/>
                          <a:cs typeface="Gill Sans MT"/>
                        </a:rPr>
                        <a:t>to</a:t>
                      </a:r>
                      <a:r>
                        <a:rPr sz="1800" spc="50" dirty="0">
                          <a:latin typeface="Gill Sans MT"/>
                          <a:cs typeface="Gill Sans MT"/>
                        </a:rPr>
                        <a:t> </a:t>
                      </a:r>
                      <a:r>
                        <a:rPr sz="1800" dirty="0">
                          <a:latin typeface="Gill Sans MT"/>
                          <a:cs typeface="Gill Sans MT"/>
                        </a:rPr>
                        <a:t>reduce</a:t>
                      </a:r>
                      <a:r>
                        <a:rPr sz="1800" spc="50" dirty="0">
                          <a:latin typeface="Gill Sans MT"/>
                          <a:cs typeface="Gill Sans MT"/>
                        </a:rPr>
                        <a:t> </a:t>
                      </a:r>
                      <a:r>
                        <a:rPr sz="1800" spc="-10" dirty="0">
                          <a:latin typeface="Gill Sans MT"/>
                          <a:cs typeface="Gill Sans MT"/>
                        </a:rPr>
                        <a:t>morbidity</a:t>
                      </a:r>
                      <a:r>
                        <a:rPr sz="1800" spc="500" dirty="0">
                          <a:latin typeface="Gill Sans MT"/>
                          <a:cs typeface="Gill Sans MT"/>
                        </a:rPr>
                        <a:t> </a:t>
                      </a:r>
                      <a:r>
                        <a:rPr sz="1800" dirty="0">
                          <a:latin typeface="Gill Sans MT"/>
                          <a:cs typeface="Gill Sans MT"/>
                        </a:rPr>
                        <a:t>and</a:t>
                      </a:r>
                      <a:r>
                        <a:rPr sz="1800" spc="95" dirty="0">
                          <a:latin typeface="Gill Sans MT"/>
                          <a:cs typeface="Gill Sans MT"/>
                        </a:rPr>
                        <a:t> </a:t>
                      </a:r>
                      <a:r>
                        <a:rPr sz="1800" spc="-10" dirty="0">
                          <a:latin typeface="Gill Sans MT"/>
                          <a:cs typeface="Gill Sans MT"/>
                        </a:rPr>
                        <a:t>mortality.</a:t>
                      </a:r>
                      <a:r>
                        <a:rPr sz="1800" spc="-15" baseline="34722" dirty="0">
                          <a:latin typeface="Gill Sans MT"/>
                          <a:cs typeface="Gill Sans MT"/>
                        </a:rPr>
                        <a:t>4,5</a:t>
                      </a:r>
                      <a:endParaRPr sz="1800" baseline="34722" dirty="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094347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A5BB5-1E9B-B97B-6D7E-F320261191FF}"/>
              </a:ext>
            </a:extLst>
          </p:cNvPr>
          <p:cNvSpPr>
            <a:spLocks noGrp="1"/>
          </p:cNvSpPr>
          <p:nvPr>
            <p:ph type="title"/>
          </p:nvPr>
        </p:nvSpPr>
        <p:spPr/>
        <p:txBody>
          <a:bodyPr/>
          <a:lstStyle/>
          <a:p>
            <a:r>
              <a:rPr lang="en-US" dirty="0"/>
              <a:t>Digoxin</a:t>
            </a:r>
          </a:p>
        </p:txBody>
      </p:sp>
      <p:sp>
        <p:nvSpPr>
          <p:cNvPr id="3" name="Content Placeholder 2">
            <a:extLst>
              <a:ext uri="{FF2B5EF4-FFF2-40B4-BE49-F238E27FC236}">
                <a16:creationId xmlns:a16="http://schemas.microsoft.com/office/drawing/2014/main" id="{ED98E095-0B43-B048-19FF-52642E45B926}"/>
              </a:ext>
            </a:extLst>
          </p:cNvPr>
          <p:cNvSpPr>
            <a:spLocks noGrp="1"/>
          </p:cNvSpPr>
          <p:nvPr>
            <p:ph idx="1"/>
          </p:nvPr>
        </p:nvSpPr>
        <p:spPr/>
        <p:txBody>
          <a:bodyPr/>
          <a:lstStyle/>
          <a:p>
            <a:endParaRPr lang="en-US" dirty="0"/>
          </a:p>
        </p:txBody>
      </p:sp>
      <p:graphicFrame>
        <p:nvGraphicFramePr>
          <p:cNvPr id="4" name="object 10">
            <a:extLst>
              <a:ext uri="{FF2B5EF4-FFF2-40B4-BE49-F238E27FC236}">
                <a16:creationId xmlns:a16="http://schemas.microsoft.com/office/drawing/2014/main" id="{2560074A-57C2-EDBA-AAE1-1F8ECBB239B6}"/>
              </a:ext>
            </a:extLst>
          </p:cNvPr>
          <p:cNvGraphicFramePr>
            <a:graphicFrameLocks noGrp="1"/>
          </p:cNvGraphicFramePr>
          <p:nvPr>
            <p:extLst>
              <p:ext uri="{D42A27DB-BD31-4B8C-83A1-F6EECF244321}">
                <p14:modId xmlns:p14="http://schemas.microsoft.com/office/powerpoint/2010/main" val="3059535721"/>
              </p:ext>
            </p:extLst>
          </p:nvPr>
        </p:nvGraphicFramePr>
        <p:xfrm>
          <a:off x="1290919" y="2662517"/>
          <a:ext cx="8722657" cy="2886636"/>
        </p:xfrm>
        <a:graphic>
          <a:graphicData uri="http://schemas.openxmlformats.org/drawingml/2006/table">
            <a:tbl>
              <a:tblPr firstRow="1" bandRow="1">
                <a:tableStyleId>{2D5ABB26-0587-4C30-8999-92F81FD0307C}</a:tableStyleId>
              </a:tblPr>
              <a:tblGrid>
                <a:gridCol w="1379223">
                  <a:extLst>
                    <a:ext uri="{9D8B030D-6E8A-4147-A177-3AD203B41FA5}">
                      <a16:colId xmlns:a16="http://schemas.microsoft.com/office/drawing/2014/main" val="20000"/>
                    </a:ext>
                  </a:extLst>
                </a:gridCol>
                <a:gridCol w="1379223">
                  <a:extLst>
                    <a:ext uri="{9D8B030D-6E8A-4147-A177-3AD203B41FA5}">
                      <a16:colId xmlns:a16="http://schemas.microsoft.com/office/drawing/2014/main" val="20001"/>
                    </a:ext>
                  </a:extLst>
                </a:gridCol>
                <a:gridCol w="5964211">
                  <a:extLst>
                    <a:ext uri="{9D8B030D-6E8A-4147-A177-3AD203B41FA5}">
                      <a16:colId xmlns:a16="http://schemas.microsoft.com/office/drawing/2014/main" val="20002"/>
                    </a:ext>
                  </a:extLst>
                </a:gridCol>
              </a:tblGrid>
              <a:tr h="833957">
                <a:tc gridSpan="3">
                  <a:txBody>
                    <a:bodyPr/>
                    <a:lstStyle/>
                    <a:p>
                      <a:pPr marL="52069" marR="301625">
                        <a:lnSpc>
                          <a:spcPct val="107200"/>
                        </a:lnSpc>
                        <a:spcBef>
                          <a:spcPts val="245"/>
                        </a:spcBef>
                      </a:pPr>
                      <a:r>
                        <a:rPr sz="1800" b="1" dirty="0">
                          <a:solidFill>
                            <a:srgbClr val="FFFFFF"/>
                          </a:solidFill>
                          <a:latin typeface="Calibri"/>
                          <a:cs typeface="Calibri"/>
                        </a:rPr>
                        <a:t>Recommendation</a:t>
                      </a:r>
                      <a:r>
                        <a:rPr sz="1800" b="1" spc="185" dirty="0">
                          <a:solidFill>
                            <a:srgbClr val="FFFFFF"/>
                          </a:solidFill>
                          <a:latin typeface="Calibri"/>
                          <a:cs typeface="Calibri"/>
                        </a:rPr>
                        <a:t> </a:t>
                      </a:r>
                      <a:r>
                        <a:rPr sz="1800" b="1" dirty="0">
                          <a:solidFill>
                            <a:srgbClr val="FFFFFF"/>
                          </a:solidFill>
                          <a:latin typeface="Calibri"/>
                          <a:cs typeface="Calibri"/>
                        </a:rPr>
                        <a:t>for</a:t>
                      </a:r>
                      <a:r>
                        <a:rPr sz="1800" b="1" spc="185" dirty="0">
                          <a:solidFill>
                            <a:srgbClr val="FFFFFF"/>
                          </a:solidFill>
                          <a:latin typeface="Calibri"/>
                          <a:cs typeface="Calibri"/>
                        </a:rPr>
                        <a:t> </a:t>
                      </a:r>
                      <a:r>
                        <a:rPr sz="1800" b="1" dirty="0">
                          <a:solidFill>
                            <a:srgbClr val="FFFFFF"/>
                          </a:solidFill>
                          <a:latin typeface="Calibri"/>
                          <a:cs typeface="Calibri"/>
                        </a:rPr>
                        <a:t>the</a:t>
                      </a:r>
                      <a:r>
                        <a:rPr sz="1800" b="1" spc="185" dirty="0">
                          <a:solidFill>
                            <a:srgbClr val="FFFFFF"/>
                          </a:solidFill>
                          <a:latin typeface="Calibri"/>
                          <a:cs typeface="Calibri"/>
                        </a:rPr>
                        <a:t> </a:t>
                      </a:r>
                      <a:r>
                        <a:rPr sz="1800" b="1" dirty="0">
                          <a:solidFill>
                            <a:srgbClr val="FFFFFF"/>
                          </a:solidFill>
                          <a:latin typeface="Calibri"/>
                          <a:cs typeface="Calibri"/>
                        </a:rPr>
                        <a:t>Pharmacological</a:t>
                      </a:r>
                      <a:r>
                        <a:rPr sz="1800" b="1" spc="185" dirty="0">
                          <a:solidFill>
                            <a:srgbClr val="FFFFFF"/>
                          </a:solidFill>
                          <a:latin typeface="Calibri"/>
                          <a:cs typeface="Calibri"/>
                        </a:rPr>
                        <a:t> </a:t>
                      </a:r>
                      <a:r>
                        <a:rPr sz="1800" b="1" dirty="0">
                          <a:solidFill>
                            <a:srgbClr val="FFFFFF"/>
                          </a:solidFill>
                          <a:latin typeface="Calibri"/>
                          <a:cs typeface="Calibri"/>
                        </a:rPr>
                        <a:t>Treatment</a:t>
                      </a:r>
                      <a:r>
                        <a:rPr sz="1800" b="1" spc="185" dirty="0">
                          <a:solidFill>
                            <a:srgbClr val="FFFFFF"/>
                          </a:solidFill>
                          <a:latin typeface="Calibri"/>
                          <a:cs typeface="Calibri"/>
                        </a:rPr>
                        <a:t> </a:t>
                      </a:r>
                      <a:r>
                        <a:rPr sz="1800" b="1" dirty="0">
                          <a:solidFill>
                            <a:srgbClr val="FFFFFF"/>
                          </a:solidFill>
                          <a:latin typeface="Calibri"/>
                          <a:cs typeface="Calibri"/>
                        </a:rPr>
                        <a:t>for</a:t>
                      </a:r>
                      <a:r>
                        <a:rPr sz="1800" b="1" spc="190" dirty="0">
                          <a:solidFill>
                            <a:srgbClr val="FFFFFF"/>
                          </a:solidFill>
                          <a:latin typeface="Calibri"/>
                          <a:cs typeface="Calibri"/>
                        </a:rPr>
                        <a:t> </a:t>
                      </a:r>
                      <a:r>
                        <a:rPr sz="1800" b="1" spc="50" dirty="0">
                          <a:solidFill>
                            <a:srgbClr val="FFFFFF"/>
                          </a:solidFill>
                          <a:latin typeface="Calibri"/>
                          <a:cs typeface="Calibri"/>
                        </a:rPr>
                        <a:t>Stage</a:t>
                      </a:r>
                      <a:r>
                        <a:rPr sz="1800" b="1" spc="185" dirty="0">
                          <a:solidFill>
                            <a:srgbClr val="FFFFFF"/>
                          </a:solidFill>
                          <a:latin typeface="Calibri"/>
                          <a:cs typeface="Calibri"/>
                        </a:rPr>
                        <a:t> </a:t>
                      </a:r>
                      <a:r>
                        <a:rPr sz="1800" b="1" spc="55" dirty="0">
                          <a:solidFill>
                            <a:srgbClr val="FFFFFF"/>
                          </a:solidFill>
                          <a:latin typeface="Calibri"/>
                          <a:cs typeface="Calibri"/>
                        </a:rPr>
                        <a:t>C </a:t>
                      </a:r>
                      <a:r>
                        <a:rPr sz="1800" b="1" spc="50" dirty="0">
                          <a:solidFill>
                            <a:srgbClr val="FFFFFF"/>
                          </a:solidFill>
                          <a:latin typeface="Calibri"/>
                          <a:cs typeface="Calibri"/>
                        </a:rPr>
                        <a:t>HFrEF:</a:t>
                      </a:r>
                      <a:r>
                        <a:rPr sz="1800" b="1" spc="45" dirty="0">
                          <a:solidFill>
                            <a:srgbClr val="FFFFFF"/>
                          </a:solidFill>
                          <a:latin typeface="Calibri"/>
                          <a:cs typeface="Calibri"/>
                        </a:rPr>
                        <a:t> </a:t>
                      </a:r>
                      <a:r>
                        <a:rPr sz="1800" b="1" spc="-10" dirty="0">
                          <a:solidFill>
                            <a:srgbClr val="FFFFFF"/>
                          </a:solidFill>
                          <a:latin typeface="Calibri"/>
                          <a:cs typeface="Calibri"/>
                        </a:rPr>
                        <a:t>Digoxi</a:t>
                      </a:r>
                      <a:r>
                        <a:rPr lang="en-US" sz="1800" b="1" spc="-10" dirty="0">
                          <a:solidFill>
                            <a:srgbClr val="FFFFFF"/>
                          </a:solidFill>
                          <a:latin typeface="Calibri"/>
                          <a:cs typeface="Calibri"/>
                        </a:rPr>
                        <a:t>n</a:t>
                      </a:r>
                      <a:endParaRPr sz="1800" dirty="0">
                        <a:latin typeface="Calibri"/>
                        <a:cs typeface="Calibri"/>
                      </a:endParaRPr>
                    </a:p>
                  </a:txBody>
                  <a:tcPr marL="0" marR="0" marT="3111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E171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00601">
                <a:tc>
                  <a:txBody>
                    <a:bodyPr/>
                    <a:lstStyle/>
                    <a:p>
                      <a:pPr marL="137160">
                        <a:lnSpc>
                          <a:spcPct val="100000"/>
                        </a:lnSpc>
                        <a:spcBef>
                          <a:spcPts val="260"/>
                        </a:spcBef>
                      </a:pPr>
                      <a:r>
                        <a:rPr sz="1800" b="1" spc="-25" dirty="0">
                          <a:latin typeface="Gill Sans MT"/>
                          <a:cs typeface="Gill Sans MT"/>
                        </a:rPr>
                        <a:t>COR</a:t>
                      </a:r>
                      <a:endParaRPr sz="1800">
                        <a:latin typeface="Gill Sans MT"/>
                        <a:cs typeface="Gill Sans MT"/>
                      </a:endParaRPr>
                    </a:p>
                  </a:txBody>
                  <a:tcPr marL="0" marR="0" marT="3302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algn="ctr">
                        <a:lnSpc>
                          <a:spcPct val="100000"/>
                        </a:lnSpc>
                        <a:spcBef>
                          <a:spcPts val="305"/>
                        </a:spcBef>
                      </a:pPr>
                      <a:r>
                        <a:rPr sz="1800" b="1" spc="40" dirty="0">
                          <a:latin typeface="Calibri"/>
                          <a:cs typeface="Calibri"/>
                        </a:rPr>
                        <a:t>LOE</a:t>
                      </a:r>
                      <a:endParaRPr sz="18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52069">
                        <a:lnSpc>
                          <a:spcPct val="100000"/>
                        </a:lnSpc>
                        <a:spcBef>
                          <a:spcPts val="305"/>
                        </a:spcBef>
                      </a:pPr>
                      <a:r>
                        <a:rPr sz="1800" b="1" spc="-10" dirty="0">
                          <a:latin typeface="Calibri"/>
                          <a:cs typeface="Calibri"/>
                        </a:rPr>
                        <a:t>Recommendation</a:t>
                      </a:r>
                      <a:endParaRPr sz="18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extLst>
                  <a:ext uri="{0D108BD9-81ED-4DB2-BD59-A6C34878D82A}">
                    <a16:rowId xmlns:a16="http://schemas.microsoft.com/office/drawing/2014/main" val="10001"/>
                  </a:ext>
                </a:extLst>
              </a:tr>
              <a:tr h="1552078">
                <a:tc>
                  <a:txBody>
                    <a:bodyPr/>
                    <a:lstStyle/>
                    <a:p>
                      <a:pPr>
                        <a:lnSpc>
                          <a:spcPct val="100000"/>
                        </a:lnSpc>
                      </a:pPr>
                      <a:endParaRPr sz="1800">
                        <a:latin typeface="Times New Roman"/>
                        <a:cs typeface="Times New Roman"/>
                      </a:endParaRPr>
                    </a:p>
                    <a:p>
                      <a:pPr marL="182245">
                        <a:lnSpc>
                          <a:spcPct val="100000"/>
                        </a:lnSpc>
                        <a:spcBef>
                          <a:spcPts val="680"/>
                        </a:spcBef>
                      </a:pPr>
                      <a:r>
                        <a:rPr sz="1800" b="1" spc="-25" dirty="0">
                          <a:latin typeface="Gill Sans MT"/>
                          <a:cs typeface="Gill Sans MT"/>
                        </a:rPr>
                        <a:t>2b</a:t>
                      </a:r>
                      <a:endParaRPr sz="18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AA74B"/>
                    </a:solidFill>
                  </a:tcPr>
                </a:tc>
                <a:tc>
                  <a:txBody>
                    <a:bodyPr/>
                    <a:lstStyle/>
                    <a:p>
                      <a:pPr>
                        <a:lnSpc>
                          <a:spcPct val="100000"/>
                        </a:lnSpc>
                      </a:pPr>
                      <a:endParaRPr sz="1800" dirty="0">
                        <a:latin typeface="Times New Roman"/>
                        <a:cs typeface="Times New Roman"/>
                      </a:endParaRPr>
                    </a:p>
                    <a:p>
                      <a:pPr algn="ctr">
                        <a:lnSpc>
                          <a:spcPct val="100000"/>
                        </a:lnSpc>
                        <a:spcBef>
                          <a:spcPts val="680"/>
                        </a:spcBef>
                      </a:pPr>
                      <a:r>
                        <a:rPr sz="1800" b="1" dirty="0">
                          <a:latin typeface="Gill Sans MT"/>
                          <a:cs typeface="Gill Sans MT"/>
                        </a:rPr>
                        <a:t>B-</a:t>
                      </a:r>
                      <a:r>
                        <a:rPr sz="1800" b="1" spc="-50" dirty="0">
                          <a:latin typeface="Gill Sans MT"/>
                          <a:cs typeface="Gill Sans MT"/>
                        </a:rPr>
                        <a:t>R</a:t>
                      </a:r>
                      <a:endParaRPr sz="1800" dirty="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32384" indent="-152400">
                        <a:lnSpc>
                          <a:spcPct val="107200"/>
                        </a:lnSpc>
                        <a:spcBef>
                          <a:spcPts val="190"/>
                        </a:spcBef>
                      </a:pPr>
                      <a:r>
                        <a:rPr sz="1800" dirty="0">
                          <a:latin typeface="Gill Sans MT"/>
                          <a:cs typeface="Gill Sans MT"/>
                        </a:rPr>
                        <a:t>1.</a:t>
                      </a:r>
                      <a:r>
                        <a:rPr sz="1800" spc="210" dirty="0">
                          <a:latin typeface="Gill Sans MT"/>
                          <a:cs typeface="Gill Sans MT"/>
                        </a:rPr>
                        <a:t>  </a:t>
                      </a:r>
                      <a:r>
                        <a:rPr sz="1800" dirty="0">
                          <a:latin typeface="Gill Sans MT"/>
                          <a:cs typeface="Gill Sans MT"/>
                        </a:rPr>
                        <a:t>In</a:t>
                      </a:r>
                      <a:r>
                        <a:rPr sz="1800" spc="50" dirty="0">
                          <a:latin typeface="Gill Sans MT"/>
                          <a:cs typeface="Gill Sans MT"/>
                        </a:rPr>
                        <a:t> </a:t>
                      </a:r>
                      <a:r>
                        <a:rPr sz="1800" dirty="0">
                          <a:latin typeface="Gill Sans MT"/>
                          <a:cs typeface="Gill Sans MT"/>
                        </a:rPr>
                        <a:t>patients</a:t>
                      </a:r>
                      <a:r>
                        <a:rPr sz="1800" spc="55" dirty="0">
                          <a:latin typeface="Gill Sans MT"/>
                          <a:cs typeface="Gill Sans MT"/>
                        </a:rPr>
                        <a:t> </a:t>
                      </a:r>
                      <a:r>
                        <a:rPr sz="1800" dirty="0">
                          <a:latin typeface="Gill Sans MT"/>
                          <a:cs typeface="Gill Sans MT"/>
                        </a:rPr>
                        <a:t>with</a:t>
                      </a:r>
                      <a:r>
                        <a:rPr sz="1800" spc="50" dirty="0">
                          <a:latin typeface="Gill Sans MT"/>
                          <a:cs typeface="Gill Sans MT"/>
                        </a:rPr>
                        <a:t> </a:t>
                      </a:r>
                      <a:r>
                        <a:rPr sz="1800" dirty="0">
                          <a:latin typeface="Gill Sans MT"/>
                          <a:cs typeface="Gill Sans MT"/>
                        </a:rPr>
                        <a:t>symptomatic</a:t>
                      </a:r>
                      <a:r>
                        <a:rPr sz="1800" spc="50" dirty="0">
                          <a:latin typeface="Gill Sans MT"/>
                          <a:cs typeface="Gill Sans MT"/>
                        </a:rPr>
                        <a:t> </a:t>
                      </a:r>
                      <a:r>
                        <a:rPr sz="1800" dirty="0">
                          <a:latin typeface="Gill Sans MT"/>
                          <a:cs typeface="Gill Sans MT"/>
                        </a:rPr>
                        <a:t>HFrEF</a:t>
                      </a:r>
                      <a:r>
                        <a:rPr sz="1800" spc="55" dirty="0">
                          <a:latin typeface="Gill Sans MT"/>
                          <a:cs typeface="Gill Sans MT"/>
                        </a:rPr>
                        <a:t> </a:t>
                      </a:r>
                      <a:r>
                        <a:rPr sz="1800" spc="-10" dirty="0">
                          <a:latin typeface="Gill Sans MT"/>
                          <a:cs typeface="Gill Sans MT"/>
                        </a:rPr>
                        <a:t>despite</a:t>
                      </a:r>
                      <a:r>
                        <a:rPr sz="1800" spc="500" dirty="0">
                          <a:latin typeface="Gill Sans MT"/>
                          <a:cs typeface="Gill Sans MT"/>
                        </a:rPr>
                        <a:t> </a:t>
                      </a:r>
                      <a:r>
                        <a:rPr sz="1800" dirty="0">
                          <a:latin typeface="Gill Sans MT"/>
                          <a:cs typeface="Gill Sans MT"/>
                        </a:rPr>
                        <a:t>GDMT</a:t>
                      </a:r>
                      <a:r>
                        <a:rPr sz="1800" spc="5" dirty="0">
                          <a:latin typeface="Gill Sans MT"/>
                          <a:cs typeface="Gill Sans MT"/>
                        </a:rPr>
                        <a:t> </a:t>
                      </a:r>
                      <a:r>
                        <a:rPr sz="1800" spc="-20" dirty="0">
                          <a:latin typeface="Gill Sans MT"/>
                          <a:cs typeface="Gill Sans MT"/>
                        </a:rPr>
                        <a:t>(or</a:t>
                      </a:r>
                      <a:r>
                        <a:rPr sz="1800" spc="10" dirty="0">
                          <a:latin typeface="Gill Sans MT"/>
                          <a:cs typeface="Gill Sans MT"/>
                        </a:rPr>
                        <a:t> </a:t>
                      </a:r>
                      <a:r>
                        <a:rPr sz="1800" dirty="0">
                          <a:latin typeface="Gill Sans MT"/>
                          <a:cs typeface="Gill Sans MT"/>
                        </a:rPr>
                        <a:t>who</a:t>
                      </a:r>
                      <a:r>
                        <a:rPr sz="1800" spc="10" dirty="0">
                          <a:latin typeface="Gill Sans MT"/>
                          <a:cs typeface="Gill Sans MT"/>
                        </a:rPr>
                        <a:t> </a:t>
                      </a:r>
                      <a:r>
                        <a:rPr sz="1800" dirty="0">
                          <a:latin typeface="Gill Sans MT"/>
                          <a:cs typeface="Gill Sans MT"/>
                        </a:rPr>
                        <a:t>are</a:t>
                      </a:r>
                      <a:r>
                        <a:rPr sz="1800" spc="10" dirty="0">
                          <a:latin typeface="Gill Sans MT"/>
                          <a:cs typeface="Gill Sans MT"/>
                        </a:rPr>
                        <a:t> </a:t>
                      </a:r>
                      <a:r>
                        <a:rPr sz="1800" dirty="0">
                          <a:latin typeface="Gill Sans MT"/>
                          <a:cs typeface="Gill Sans MT"/>
                        </a:rPr>
                        <a:t>unable</a:t>
                      </a:r>
                      <a:r>
                        <a:rPr sz="1800" spc="10" dirty="0">
                          <a:latin typeface="Gill Sans MT"/>
                          <a:cs typeface="Gill Sans MT"/>
                        </a:rPr>
                        <a:t> </a:t>
                      </a:r>
                      <a:r>
                        <a:rPr sz="1800" dirty="0">
                          <a:latin typeface="Gill Sans MT"/>
                          <a:cs typeface="Gill Sans MT"/>
                        </a:rPr>
                        <a:t>to</a:t>
                      </a:r>
                      <a:r>
                        <a:rPr sz="1800" spc="10" dirty="0">
                          <a:latin typeface="Gill Sans MT"/>
                          <a:cs typeface="Gill Sans MT"/>
                        </a:rPr>
                        <a:t> </a:t>
                      </a:r>
                      <a:r>
                        <a:rPr sz="1800" dirty="0">
                          <a:latin typeface="Gill Sans MT"/>
                          <a:cs typeface="Gill Sans MT"/>
                        </a:rPr>
                        <a:t>tolerate</a:t>
                      </a:r>
                      <a:r>
                        <a:rPr sz="1800" spc="10" dirty="0">
                          <a:latin typeface="Gill Sans MT"/>
                          <a:cs typeface="Gill Sans MT"/>
                        </a:rPr>
                        <a:t> </a:t>
                      </a:r>
                      <a:r>
                        <a:rPr sz="1800" spc="-10" dirty="0">
                          <a:latin typeface="Gill Sans MT"/>
                          <a:cs typeface="Gill Sans MT"/>
                        </a:rPr>
                        <a:t>GDMT),</a:t>
                      </a:r>
                      <a:r>
                        <a:rPr sz="1800" spc="500" dirty="0">
                          <a:latin typeface="Gill Sans MT"/>
                          <a:cs typeface="Gill Sans MT"/>
                        </a:rPr>
                        <a:t> </a:t>
                      </a:r>
                      <a:r>
                        <a:rPr sz="1800" dirty="0">
                          <a:latin typeface="Gill Sans MT"/>
                          <a:cs typeface="Gill Sans MT"/>
                        </a:rPr>
                        <a:t>digoxin</a:t>
                      </a:r>
                      <a:r>
                        <a:rPr sz="1800" spc="80" dirty="0">
                          <a:latin typeface="Gill Sans MT"/>
                          <a:cs typeface="Gill Sans MT"/>
                        </a:rPr>
                        <a:t> </a:t>
                      </a:r>
                      <a:r>
                        <a:rPr sz="1800" dirty="0">
                          <a:latin typeface="Gill Sans MT"/>
                          <a:cs typeface="Gill Sans MT"/>
                        </a:rPr>
                        <a:t>might</a:t>
                      </a:r>
                      <a:r>
                        <a:rPr sz="1800" spc="85" dirty="0">
                          <a:latin typeface="Gill Sans MT"/>
                          <a:cs typeface="Gill Sans MT"/>
                        </a:rPr>
                        <a:t> </a:t>
                      </a:r>
                      <a:r>
                        <a:rPr sz="1800" dirty="0">
                          <a:latin typeface="Gill Sans MT"/>
                          <a:cs typeface="Gill Sans MT"/>
                        </a:rPr>
                        <a:t>be</a:t>
                      </a:r>
                      <a:r>
                        <a:rPr sz="1800" spc="85" dirty="0">
                          <a:latin typeface="Gill Sans MT"/>
                          <a:cs typeface="Gill Sans MT"/>
                        </a:rPr>
                        <a:t> </a:t>
                      </a:r>
                      <a:r>
                        <a:rPr sz="1800" dirty="0">
                          <a:latin typeface="Gill Sans MT"/>
                          <a:cs typeface="Gill Sans MT"/>
                        </a:rPr>
                        <a:t>considered</a:t>
                      </a:r>
                      <a:r>
                        <a:rPr sz="1800" spc="85" dirty="0">
                          <a:latin typeface="Gill Sans MT"/>
                          <a:cs typeface="Gill Sans MT"/>
                        </a:rPr>
                        <a:t> </a:t>
                      </a:r>
                      <a:r>
                        <a:rPr sz="1800" dirty="0">
                          <a:latin typeface="Gill Sans MT"/>
                          <a:cs typeface="Gill Sans MT"/>
                        </a:rPr>
                        <a:t>to</a:t>
                      </a:r>
                      <a:r>
                        <a:rPr sz="1800" spc="80" dirty="0">
                          <a:latin typeface="Gill Sans MT"/>
                          <a:cs typeface="Gill Sans MT"/>
                        </a:rPr>
                        <a:t> </a:t>
                      </a:r>
                      <a:r>
                        <a:rPr sz="1800" dirty="0">
                          <a:latin typeface="Gill Sans MT"/>
                          <a:cs typeface="Gill Sans MT"/>
                        </a:rPr>
                        <a:t>decrease</a:t>
                      </a:r>
                      <a:r>
                        <a:rPr sz="1800" spc="85" dirty="0">
                          <a:latin typeface="Gill Sans MT"/>
                          <a:cs typeface="Gill Sans MT"/>
                        </a:rPr>
                        <a:t> </a:t>
                      </a:r>
                      <a:r>
                        <a:rPr sz="1800" spc="-10" dirty="0">
                          <a:latin typeface="Gill Sans MT"/>
                          <a:cs typeface="Gill Sans MT"/>
                        </a:rPr>
                        <a:t>hospi</a:t>
                      </a:r>
                      <a:r>
                        <a:rPr sz="1800" dirty="0">
                          <a:latin typeface="Gill Sans MT"/>
                          <a:cs typeface="Gill Sans MT"/>
                        </a:rPr>
                        <a:t>tali</a:t>
                      </a:r>
                      <a:r>
                        <a:rPr lang="en-US" sz="1800" dirty="0">
                          <a:latin typeface="Gill Sans MT"/>
                          <a:cs typeface="Gill Sans MT"/>
                        </a:rPr>
                        <a:t>za</a:t>
                      </a:r>
                      <a:r>
                        <a:rPr sz="1800" dirty="0">
                          <a:latin typeface="Gill Sans MT"/>
                          <a:cs typeface="Gill Sans MT"/>
                        </a:rPr>
                        <a:t>tions</a:t>
                      </a:r>
                      <a:r>
                        <a:rPr sz="1800" spc="25" dirty="0">
                          <a:latin typeface="Gill Sans MT"/>
                          <a:cs typeface="Gill Sans MT"/>
                        </a:rPr>
                        <a:t> </a:t>
                      </a:r>
                      <a:r>
                        <a:rPr sz="1800" spc="-10" dirty="0">
                          <a:latin typeface="Gill Sans MT"/>
                          <a:cs typeface="Gill Sans MT"/>
                        </a:rPr>
                        <a:t>for</a:t>
                      </a:r>
                      <a:r>
                        <a:rPr sz="1800" spc="25" dirty="0">
                          <a:latin typeface="Gill Sans MT"/>
                          <a:cs typeface="Gill Sans MT"/>
                        </a:rPr>
                        <a:t> </a:t>
                      </a:r>
                      <a:r>
                        <a:rPr sz="1800" spc="-10" dirty="0">
                          <a:latin typeface="Gill Sans MT"/>
                          <a:cs typeface="Gill Sans MT"/>
                        </a:rPr>
                        <a:t>HF.</a:t>
                      </a:r>
                      <a:r>
                        <a:rPr sz="1800" spc="-15" baseline="34722" dirty="0">
                          <a:latin typeface="Gill Sans MT"/>
                          <a:cs typeface="Gill Sans MT"/>
                        </a:rPr>
                        <a:t>1,2</a:t>
                      </a:r>
                      <a:endParaRPr sz="1800" baseline="34722" dirty="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184049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093" y="2668684"/>
            <a:ext cx="8596668" cy="1320800"/>
          </a:xfrm>
        </p:spPr>
        <p:txBody>
          <a:bodyPr/>
          <a:lstStyle/>
          <a:p>
            <a:r>
              <a:rPr lang="en-US" dirty="0"/>
              <a:t>IVABRADINE</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555163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Freeform 1"/>
          <p:cNvSpPr>
            <a:spLocks/>
          </p:cNvSpPr>
          <p:nvPr/>
        </p:nvSpPr>
        <p:spPr bwMode="auto">
          <a:xfrm>
            <a:off x="0" y="4751388"/>
            <a:ext cx="12192000" cy="2112962"/>
          </a:xfrm>
          <a:custGeom>
            <a:avLst/>
            <a:gdLst/>
            <a:ahLst/>
            <a:cxnLst>
              <a:cxn ang="0">
                <a:pos x="0" y="17299"/>
              </a:cxn>
              <a:cxn ang="0">
                <a:pos x="0" y="21600"/>
              </a:cxn>
              <a:cxn ang="0">
                <a:pos x="21600" y="21600"/>
              </a:cxn>
              <a:cxn ang="0">
                <a:pos x="21600" y="0"/>
              </a:cxn>
              <a:cxn ang="0">
                <a:pos x="0" y="17299"/>
              </a:cxn>
              <a:cxn ang="0">
                <a:pos x="0" y="17299"/>
              </a:cxn>
            </a:cxnLst>
            <a:rect l="0" t="0" r="r" b="b"/>
            <a:pathLst>
              <a:path w="21600" h="21600">
                <a:moveTo>
                  <a:pt x="0" y="17299"/>
                </a:moveTo>
                <a:lnTo>
                  <a:pt x="0" y="21600"/>
                </a:lnTo>
                <a:lnTo>
                  <a:pt x="21600" y="21600"/>
                </a:lnTo>
                <a:lnTo>
                  <a:pt x="21600" y="0"/>
                </a:lnTo>
                <a:cubicBezTo>
                  <a:pt x="12075" y="19571"/>
                  <a:pt x="8438" y="18598"/>
                  <a:pt x="0" y="17299"/>
                </a:cubicBezTo>
                <a:close/>
                <a:moveTo>
                  <a:pt x="0" y="17299"/>
                </a:moveTo>
              </a:path>
            </a:pathLst>
          </a:custGeom>
          <a:solidFill>
            <a:schemeClr val="accent1">
              <a:alpha val="44705"/>
            </a:schemeClr>
          </a:solidFill>
          <a:ln w="9525" cap="flat">
            <a:noFill/>
            <a:round/>
            <a:headEnd type="none" w="med" len="med"/>
            <a:tailEnd type="none" w="med" len="med"/>
          </a:ln>
          <a:effectLst>
            <a:outerShdw dist="44449" dir="16200000" algn="ctr" rotWithShape="0">
              <a:schemeClr val="bg2">
                <a:alpha val="34999"/>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10242" name="Freeform 2"/>
          <p:cNvSpPr>
            <a:spLocks/>
          </p:cNvSpPr>
          <p:nvPr/>
        </p:nvSpPr>
        <p:spPr bwMode="auto">
          <a:xfrm>
            <a:off x="9753600" y="0"/>
            <a:ext cx="2438400" cy="6858000"/>
          </a:xfrm>
          <a:custGeom>
            <a:avLst/>
            <a:gdLst/>
            <a:ahLst/>
            <a:cxnLst>
              <a:cxn ang="0">
                <a:pos x="19857" y="45"/>
              </a:cxn>
              <a:cxn ang="0">
                <a:pos x="19857" y="21600"/>
              </a:cxn>
              <a:cxn ang="0">
                <a:pos x="2116" y="21590"/>
              </a:cxn>
              <a:cxn ang="0">
                <a:pos x="0" y="0"/>
              </a:cxn>
              <a:cxn ang="0">
                <a:pos x="19857" y="45"/>
              </a:cxn>
              <a:cxn ang="0">
                <a:pos x="19857" y="45"/>
              </a:cxn>
            </a:cxnLst>
            <a:rect l="0" t="0" r="r" b="b"/>
            <a:pathLst>
              <a:path w="19857" h="21600">
                <a:moveTo>
                  <a:pt x="19857" y="45"/>
                </a:moveTo>
                <a:lnTo>
                  <a:pt x="19857" y="21600"/>
                </a:lnTo>
                <a:lnTo>
                  <a:pt x="2116" y="21590"/>
                </a:lnTo>
                <a:cubicBezTo>
                  <a:pt x="13363" y="17833"/>
                  <a:pt x="21600" y="8652"/>
                  <a:pt x="0" y="0"/>
                </a:cubicBezTo>
                <a:lnTo>
                  <a:pt x="19857" y="45"/>
                </a:lnTo>
                <a:close/>
                <a:moveTo>
                  <a:pt x="19857" y="45"/>
                </a:moveTo>
              </a:path>
            </a:pathLst>
          </a:custGeom>
          <a:solidFill>
            <a:schemeClr val="accent1">
              <a:alpha val="39999"/>
            </a:schemeClr>
          </a:solidFill>
          <a:ln w="9525" cap="flat">
            <a:noFill/>
            <a:round/>
            <a:headEnd type="none" w="med" len="med"/>
            <a:tailEnd type="none" w="med" len="med"/>
          </a:ln>
          <a:effectLst>
            <a:outerShdw dist="50799" dir="10800000" algn="ctr" rotWithShape="0">
              <a:schemeClr val="bg2">
                <a:alpha val="45000"/>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29699" name="Text Box 3"/>
          <p:cNvSpPr txBox="1">
            <a:spLocks noChangeArrowheads="1"/>
          </p:cNvSpPr>
          <p:nvPr/>
        </p:nvSpPr>
        <p:spPr bwMode="auto">
          <a:xfrm>
            <a:off x="11681885" y="6646863"/>
            <a:ext cx="205316"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b"/>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a:fld id="{5DEB5B20-ECED-5344-84B9-DEFF25B63AD6}" type="slidenum">
              <a:rPr lang="en-US" sz="1000">
                <a:solidFill>
                  <a:srgbClr val="2B2B2B"/>
                </a:solidFill>
                <a:sym typeface="Arial" charset="0"/>
              </a:rPr>
              <a:pPr algn="r"/>
              <a:t>54</a:t>
            </a:fld>
            <a:endParaRPr lang="en-US" sz="1000">
              <a:solidFill>
                <a:srgbClr val="2B2B2B"/>
              </a:solidFill>
              <a:sym typeface="Arial" charset="0"/>
            </a:endParaRPr>
          </a:p>
        </p:txBody>
      </p:sp>
      <p:sp>
        <p:nvSpPr>
          <p:cNvPr id="10244" name="Rectangle 4"/>
          <p:cNvSpPr>
            <a:spLocks noGrp="1" noChangeArrowheads="1"/>
          </p:cNvSpPr>
          <p:nvPr>
            <p:ph type="title"/>
          </p:nvPr>
        </p:nvSpPr>
        <p:spPr>
          <a:xfrm>
            <a:off x="2774443" y="507427"/>
            <a:ext cx="8596668" cy="1320800"/>
          </a:xfrm>
        </p:spPr>
        <p:txBody>
          <a:bodyPr>
            <a:normAutofit/>
          </a:bodyPr>
          <a:lstStyle/>
          <a:p>
            <a:r>
              <a:rPr lang="en-US" dirty="0">
                <a:latin typeface="Arial" charset="0"/>
              </a:rPr>
              <a:t>Elevated Resting Heart Rate</a:t>
            </a:r>
          </a:p>
        </p:txBody>
      </p:sp>
      <p:sp>
        <p:nvSpPr>
          <p:cNvPr id="29701" name="Rectangle 5"/>
          <p:cNvSpPr>
            <a:spLocks noGrp="1" noChangeArrowheads="1"/>
          </p:cNvSpPr>
          <p:nvPr>
            <p:ph idx="1"/>
          </p:nvPr>
        </p:nvSpPr>
        <p:spPr>
          <a:xfrm>
            <a:off x="148167" y="1603256"/>
            <a:ext cx="12043833" cy="5266727"/>
          </a:xfrm>
        </p:spPr>
        <p:txBody>
          <a:bodyPr>
            <a:normAutofit/>
          </a:bodyPr>
          <a:lstStyle/>
          <a:p>
            <a:pPr marL="381000" indent="-344488">
              <a:spcBef>
                <a:spcPct val="0"/>
              </a:spcBef>
            </a:pPr>
            <a:r>
              <a:rPr lang="en-US" sz="2000" dirty="0"/>
              <a:t>Accelerates production of atherosclerosis (</a:t>
            </a:r>
            <a:r>
              <a:rPr lang="en-US" sz="2000" dirty="0" err="1"/>
              <a:t>Int</a:t>
            </a:r>
            <a:r>
              <a:rPr lang="en-US" sz="2000" dirty="0"/>
              <a:t> J </a:t>
            </a:r>
            <a:r>
              <a:rPr lang="en-US" sz="2000" dirty="0" err="1"/>
              <a:t>Cardiol</a:t>
            </a:r>
            <a:r>
              <a:rPr lang="en-US" sz="2000" dirty="0"/>
              <a:t> 2008;126:302-12)</a:t>
            </a:r>
          </a:p>
          <a:p>
            <a:pPr marL="381000" indent="-344488">
              <a:spcBef>
                <a:spcPct val="0"/>
              </a:spcBef>
              <a:buFont typeface="Wingdings" charset="0"/>
              <a:buNone/>
            </a:pPr>
            <a:endParaRPr lang="en-US" sz="2000" dirty="0"/>
          </a:p>
          <a:p>
            <a:pPr marL="381000" indent="-344488"/>
            <a:r>
              <a:rPr lang="en-US" sz="2000" dirty="0"/>
              <a:t>Associated with coronary plaque disruption (Circulation 2001;126:1477-82) </a:t>
            </a:r>
          </a:p>
          <a:p>
            <a:pPr marL="381000" indent="-344488">
              <a:buFont typeface="Wingdings" charset="0"/>
              <a:buNone/>
            </a:pPr>
            <a:r>
              <a:rPr lang="en-US" sz="2000" dirty="0"/>
              <a:t> </a:t>
            </a:r>
          </a:p>
          <a:p>
            <a:pPr marL="381000" indent="-344488"/>
            <a:r>
              <a:rPr lang="en-US" sz="2000" dirty="0"/>
              <a:t>Framingham Study</a:t>
            </a:r>
          </a:p>
          <a:p>
            <a:pPr lvl="1"/>
            <a:r>
              <a:rPr lang="en-US" dirty="0"/>
              <a:t>progressive increase in all cause and cardiovascular mortality in relation </a:t>
            </a:r>
          </a:p>
          <a:p>
            <a:pPr lvl="1">
              <a:buFont typeface="Arial" charset="0"/>
              <a:buNone/>
            </a:pPr>
            <a:r>
              <a:rPr lang="en-US" dirty="0"/>
              <a:t>to antecedent HR (Am Heart J 1987; 113:1489-94)</a:t>
            </a:r>
          </a:p>
          <a:p>
            <a:pPr lvl="1">
              <a:buFont typeface="Arial" charset="0"/>
              <a:buNone/>
            </a:pPr>
            <a:endParaRPr lang="en-US" dirty="0"/>
          </a:p>
          <a:p>
            <a:pPr marL="381000" indent="-344488"/>
            <a:r>
              <a:rPr lang="en-US" sz="2000" dirty="0"/>
              <a:t>Continuous increase in death rates in survivors of Acute MI</a:t>
            </a:r>
          </a:p>
          <a:p>
            <a:pPr marL="381000" indent="-344488">
              <a:buFont typeface="Wingdings" charset="0"/>
              <a:buNone/>
            </a:pPr>
            <a:r>
              <a:rPr lang="en-US" sz="2000" dirty="0"/>
              <a:t>       starting at HR &gt; 70 (J Am </a:t>
            </a:r>
            <a:r>
              <a:rPr lang="en-US" sz="2000" dirty="0" err="1"/>
              <a:t>Coll</a:t>
            </a:r>
            <a:r>
              <a:rPr lang="en-US" sz="2000" dirty="0"/>
              <a:t> </a:t>
            </a:r>
            <a:r>
              <a:rPr lang="en-US" sz="2000" dirty="0" err="1"/>
              <a:t>Cardiol</a:t>
            </a:r>
            <a:r>
              <a:rPr lang="en-US" sz="2000" dirty="0"/>
              <a:t> 2007;50:823-30) </a:t>
            </a:r>
          </a:p>
          <a:p>
            <a:pPr marL="381000" indent="-344488">
              <a:buFont typeface="Wingdings" charset="0"/>
              <a:buNone/>
            </a:pPr>
            <a:endParaRPr lang="en-US" sz="2000" dirty="0"/>
          </a:p>
          <a:p>
            <a:r>
              <a:rPr lang="en-US" sz="2000" dirty="0"/>
              <a:t>Elevated HR (&gt; 100 </a:t>
            </a:r>
            <a:r>
              <a:rPr lang="en-US" sz="2000" dirty="0" err="1"/>
              <a:t>bpm</a:t>
            </a:r>
            <a:r>
              <a:rPr lang="en-US" sz="2000" dirty="0"/>
              <a:t>) post heart transplant </a:t>
            </a:r>
            <a:r>
              <a:rPr lang="en-US" sz="2000" dirty="0" err="1"/>
              <a:t>pts</a:t>
            </a:r>
            <a:r>
              <a:rPr lang="en-US" sz="2000" dirty="0"/>
              <a:t> have worse outcomes with regard to 10-yr all cause mortality (</a:t>
            </a:r>
            <a:r>
              <a:rPr lang="en-US" sz="2000" b="1" dirty="0"/>
              <a:t>WACHTER</a:t>
            </a:r>
            <a:r>
              <a:rPr lang="en-US" sz="2000" dirty="0"/>
              <a:t>, </a:t>
            </a:r>
            <a:r>
              <a:rPr lang="en-US" sz="2000" dirty="0" err="1"/>
              <a:t>et.al</a:t>
            </a:r>
            <a:r>
              <a:rPr lang="en-US" sz="2000" dirty="0"/>
              <a:t>. </a:t>
            </a:r>
            <a:r>
              <a:rPr lang="ro-RO" sz="2000" u="sng" dirty="0"/>
              <a:t>Clin Transplant. 2015 Sep;29(9):829-34.)</a:t>
            </a:r>
            <a:r>
              <a:rPr lang="en-US" sz="2000" dirty="0"/>
              <a:t> </a:t>
            </a:r>
          </a:p>
          <a:p>
            <a:pPr marL="381000" indent="-344488">
              <a:buFont typeface="Wingdings" charset="0"/>
              <a:buNone/>
            </a:pPr>
            <a:endParaRPr lang="en-US" sz="2000" dirty="0">
              <a:latin typeface="Arial"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Ivabradine:  First in class HCN channel blocker 		</a:t>
            </a:r>
          </a:p>
        </p:txBody>
      </p:sp>
      <p:sp>
        <p:nvSpPr>
          <p:cNvPr id="3" name="Content Placeholder 2"/>
          <p:cNvSpPr>
            <a:spLocks noGrp="1"/>
          </p:cNvSpPr>
          <p:nvPr>
            <p:ph idx="1"/>
          </p:nvPr>
        </p:nvSpPr>
        <p:spPr/>
        <p:txBody>
          <a:bodyPr>
            <a:normAutofit/>
          </a:bodyPr>
          <a:lstStyle/>
          <a:p>
            <a:r>
              <a:rPr lang="en-US" sz="2400" dirty="0"/>
              <a:t>Blocks the hyperpolarization-activated cyclic nucleotide-gated (HCN) channel responsible for the cardiac pacemaker (affects the If current) </a:t>
            </a:r>
          </a:p>
          <a:p>
            <a:r>
              <a:rPr lang="en-US" sz="2400" dirty="0"/>
              <a:t>Lowers heart rate with NO effect on ventricular repolarization or myocardial contractility</a:t>
            </a:r>
          </a:p>
          <a:p>
            <a:r>
              <a:rPr lang="en-US" sz="2400" dirty="0"/>
              <a:t>Indicated to reduce the risk of hospitalization for worsening heart failure in patients with stable, symptomatic chronic heart failure with left ventricular ejection fraction &lt; = 35% who are in sinus rhythm with resting heart rates &gt; = 70 beats per minute and on max tolerated doses of </a:t>
            </a:r>
            <a:r>
              <a:rPr lang="en-US" sz="2400" dirty="0" err="1"/>
              <a:t>betablockers</a:t>
            </a:r>
            <a:r>
              <a:rPr lang="en-US" sz="2400" dirty="0"/>
              <a:t>. </a:t>
            </a:r>
          </a:p>
          <a:p>
            <a:endParaRPr lang="en-US" sz="2400" dirty="0"/>
          </a:p>
          <a:p>
            <a:endParaRPr lang="en-US" sz="2400" dirty="0"/>
          </a:p>
        </p:txBody>
      </p:sp>
    </p:spTree>
    <p:extLst>
      <p:ext uri="{BB962C8B-B14F-4D97-AF65-F5344CB8AC3E}">
        <p14:creationId xmlns:p14="http://schemas.microsoft.com/office/powerpoint/2010/main" val="21159275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1828" y="673690"/>
            <a:ext cx="9794007" cy="1320800"/>
          </a:xfrm>
        </p:spPr>
        <p:txBody>
          <a:bodyPr>
            <a:normAutofit/>
          </a:bodyPr>
          <a:lstStyle/>
          <a:p>
            <a:r>
              <a:rPr lang="en-US" dirty="0"/>
              <a:t>IVABRADINE: First in class HCN channel blocker 		</a:t>
            </a:r>
          </a:p>
        </p:txBody>
      </p:sp>
      <p:sp>
        <p:nvSpPr>
          <p:cNvPr id="3" name="Content Placeholder 2"/>
          <p:cNvSpPr>
            <a:spLocks noGrp="1"/>
          </p:cNvSpPr>
          <p:nvPr>
            <p:ph idx="1"/>
          </p:nvPr>
        </p:nvSpPr>
        <p:spPr>
          <a:xfrm>
            <a:off x="776735" y="2250607"/>
            <a:ext cx="8596668" cy="3880773"/>
          </a:xfrm>
        </p:spPr>
        <p:txBody>
          <a:bodyPr>
            <a:normAutofit fontScale="85000" lnSpcReduction="20000"/>
          </a:bodyPr>
          <a:lstStyle/>
          <a:p>
            <a:pPr>
              <a:buClr>
                <a:schemeClr val="accent2">
                  <a:lumMod val="75000"/>
                </a:schemeClr>
              </a:buClr>
              <a:buFont typeface="Wingdings" charset="2"/>
              <a:buChar char="Ø"/>
            </a:pPr>
            <a:r>
              <a:rPr lang="en-US" sz="3300" dirty="0"/>
              <a:t>Blocks the hyperpolarization-activated cyclic nucleotide-gated (HCN) channel responsible for the cardiac pacemaker (affects the If current) </a:t>
            </a:r>
          </a:p>
          <a:p>
            <a:pPr>
              <a:buClr>
                <a:schemeClr val="accent2">
                  <a:lumMod val="75000"/>
                </a:schemeClr>
              </a:buClr>
              <a:buFont typeface="Wingdings" charset="2"/>
              <a:buChar char="Ø"/>
            </a:pPr>
            <a:r>
              <a:rPr lang="en-US" sz="3300" dirty="0"/>
              <a:t>Inward flow of positively charged ions that initiates the spontaneous diastolic depolarization phase, modulating heart rate</a:t>
            </a:r>
          </a:p>
          <a:p>
            <a:pPr>
              <a:buClr>
                <a:schemeClr val="accent2">
                  <a:lumMod val="75000"/>
                </a:schemeClr>
              </a:buClr>
              <a:buFont typeface="Wingdings" charset="2"/>
              <a:buChar char="Ø"/>
            </a:pPr>
            <a:r>
              <a:rPr lang="en-US" sz="3300" dirty="0"/>
              <a:t>Lowers heart rate with NO effect on ventricular repolarization or myocardial contractility</a:t>
            </a:r>
          </a:p>
          <a:p>
            <a:pPr>
              <a:buClr>
                <a:schemeClr val="accent2">
                  <a:lumMod val="75000"/>
                </a:schemeClr>
              </a:buClr>
              <a:buFont typeface="Wingdings" charset="2"/>
              <a:buChar char="Ø"/>
            </a:pPr>
            <a:r>
              <a:rPr lang="en-US" sz="3300" dirty="0"/>
              <a:t>Size of effect of </a:t>
            </a:r>
            <a:r>
              <a:rPr lang="en-US" sz="3300" dirty="0" err="1"/>
              <a:t>ivabradine</a:t>
            </a:r>
            <a:r>
              <a:rPr lang="en-US" sz="3300" dirty="0"/>
              <a:t> is dependent on baseline heart rate. </a:t>
            </a:r>
          </a:p>
          <a:p>
            <a:endParaRPr lang="en-US" sz="2400" dirty="0"/>
          </a:p>
        </p:txBody>
      </p:sp>
    </p:spTree>
    <p:extLst>
      <p:ext uri="{BB962C8B-B14F-4D97-AF65-F5344CB8AC3E}">
        <p14:creationId xmlns:p14="http://schemas.microsoft.com/office/powerpoint/2010/main" val="14140244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1881718" y="434975"/>
            <a:ext cx="8428567" cy="40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sz="4000" dirty="0">
                <a:solidFill>
                  <a:srgbClr val="000000"/>
                </a:solidFill>
                <a:latin typeface="Arial" charset="0"/>
              </a:rPr>
              <a:t>I</a:t>
            </a:r>
            <a:r>
              <a:rPr lang="en-US" sz="4000" baseline="-25000" dirty="0">
                <a:solidFill>
                  <a:srgbClr val="000000"/>
                </a:solidFill>
                <a:latin typeface="Arial" charset="0"/>
              </a:rPr>
              <a:t>f</a:t>
            </a:r>
            <a:r>
              <a:rPr lang="en-US" sz="4000" dirty="0">
                <a:solidFill>
                  <a:srgbClr val="000000"/>
                </a:solidFill>
                <a:latin typeface="Arial" charset="0"/>
              </a:rPr>
              <a:t> Current</a:t>
            </a:r>
          </a:p>
        </p:txBody>
      </p:sp>
      <p:sp>
        <p:nvSpPr>
          <p:cNvPr id="155651" name="Rectangle 3"/>
          <p:cNvSpPr>
            <a:spLocks noGrp="1" noChangeArrowheads="1"/>
          </p:cNvSpPr>
          <p:nvPr>
            <p:ph idx="1"/>
          </p:nvPr>
        </p:nvSpPr>
        <p:spPr>
          <a:xfrm>
            <a:off x="347134" y="1430339"/>
            <a:ext cx="11444817" cy="6264275"/>
          </a:xfrm>
        </p:spPr>
        <p:txBody>
          <a:bodyPr wrap="square">
            <a:normAutofit/>
          </a:bodyPr>
          <a:lstStyle/>
          <a:p>
            <a:r>
              <a:rPr lang="en-US" sz="2400" dirty="0">
                <a:solidFill>
                  <a:srgbClr val="000000"/>
                </a:solidFill>
              </a:rPr>
              <a:t>The funny current is highly expressed in spontaneously active cardiac regions, such as the </a:t>
            </a:r>
            <a:r>
              <a:rPr lang="en-US" sz="2400" dirty="0">
                <a:solidFill>
                  <a:srgbClr val="000000"/>
                </a:solidFill>
                <a:hlinkClick r:id="rId2" tooltip="Sinoatrial node"/>
              </a:rPr>
              <a:t>sinoatrial node</a:t>
            </a:r>
            <a:r>
              <a:rPr lang="en-US" sz="2400" dirty="0">
                <a:solidFill>
                  <a:srgbClr val="000000"/>
                </a:solidFill>
              </a:rPr>
              <a:t> (SAN, the natural pacemaker region), the </a:t>
            </a:r>
            <a:r>
              <a:rPr lang="en-US" sz="2400" dirty="0">
                <a:solidFill>
                  <a:srgbClr val="000000"/>
                </a:solidFill>
                <a:hlinkClick r:id="rId3" tooltip="Atrioventricular node"/>
              </a:rPr>
              <a:t>atrio-ventricular node</a:t>
            </a:r>
            <a:r>
              <a:rPr lang="en-US" sz="2400" dirty="0">
                <a:solidFill>
                  <a:srgbClr val="000000"/>
                </a:solidFill>
              </a:rPr>
              <a:t> (AVN) and the Purkinje fibers of conduction tissue. </a:t>
            </a:r>
          </a:p>
          <a:p>
            <a:r>
              <a:rPr lang="en-US" sz="2400" dirty="0">
                <a:solidFill>
                  <a:srgbClr val="000000"/>
                </a:solidFill>
              </a:rPr>
              <a:t>Particularly unusual, the funny current is a mixed sodium-potassium current, inward and slowly activating on hyperpolarization at voltages in the diastolic range (normally from -60/-70 mV to -40 mV).</a:t>
            </a:r>
          </a:p>
          <a:p>
            <a:r>
              <a:rPr lang="en-US" sz="2400" dirty="0">
                <a:solidFill>
                  <a:srgbClr val="000000"/>
                </a:solidFill>
              </a:rPr>
              <a:t>When at the end of a </a:t>
            </a:r>
            <a:r>
              <a:rPr lang="en-US" sz="2400" dirty="0" err="1">
                <a:solidFill>
                  <a:srgbClr val="000000"/>
                </a:solidFill>
              </a:rPr>
              <a:t>sinoatrial</a:t>
            </a:r>
            <a:r>
              <a:rPr lang="en-US" sz="2400" dirty="0">
                <a:solidFill>
                  <a:srgbClr val="000000"/>
                </a:solidFill>
              </a:rPr>
              <a:t> action potential the membrane repolarizes below the If threshold (about -40/-50 mV), the funny current is activated and supplies inward current, which is responsible for starting the </a:t>
            </a:r>
            <a:r>
              <a:rPr lang="en-US" sz="2400" dirty="0">
                <a:solidFill>
                  <a:schemeClr val="tx1"/>
                </a:solidFill>
                <a:hlinkClick r:id="rId4" tooltip="Diastolic depolarization"/>
              </a:rPr>
              <a:t>diastolic depolarization</a:t>
            </a:r>
            <a:r>
              <a:rPr lang="en-US" sz="2400" dirty="0">
                <a:solidFill>
                  <a:srgbClr val="000000"/>
                </a:solidFill>
              </a:rPr>
              <a:t> phase (DD);</a:t>
            </a:r>
          </a:p>
          <a:p>
            <a:r>
              <a:rPr lang="en-US" sz="2400" dirty="0">
                <a:solidFill>
                  <a:srgbClr val="000000"/>
                </a:solidFill>
              </a:rPr>
              <a:t> By this mechanism, the funny current controls the rate of spontaneous activity of </a:t>
            </a:r>
            <a:r>
              <a:rPr lang="en-US" sz="2400" dirty="0" err="1">
                <a:solidFill>
                  <a:srgbClr val="000000"/>
                </a:solidFill>
              </a:rPr>
              <a:t>sinoatrial</a:t>
            </a:r>
            <a:r>
              <a:rPr lang="en-US" sz="2400" dirty="0">
                <a:solidFill>
                  <a:srgbClr val="000000"/>
                </a:solidFill>
              </a:rPr>
              <a:t> </a:t>
            </a:r>
            <a:r>
              <a:rPr lang="en-US" sz="2400" dirty="0" err="1">
                <a:solidFill>
                  <a:srgbClr val="000000"/>
                </a:solidFill>
              </a:rPr>
              <a:t>myocytes</a:t>
            </a:r>
            <a:r>
              <a:rPr lang="en-US" sz="2400" dirty="0">
                <a:solidFill>
                  <a:srgbClr val="000000"/>
                </a:solidFill>
              </a:rPr>
              <a:t>, hence the cardiac rate.</a:t>
            </a:r>
          </a:p>
          <a:p>
            <a:endParaRPr lang="en-US" sz="1800" dirty="0">
              <a:latin typeface="Arial" charset="0"/>
            </a:endParaRPr>
          </a:p>
          <a:p>
            <a:endParaRPr lang="en-US" sz="1800" dirty="0">
              <a:latin typeface="Arial" charset="0"/>
            </a:endParaRPr>
          </a:p>
          <a:p>
            <a:pPr>
              <a:buFont typeface="Wingdings" charset="0"/>
              <a:buNone/>
            </a:pPr>
            <a:endParaRPr lang="en-US" sz="1800" dirty="0">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Freeform 1"/>
          <p:cNvSpPr>
            <a:spLocks/>
          </p:cNvSpPr>
          <p:nvPr/>
        </p:nvSpPr>
        <p:spPr bwMode="auto">
          <a:xfrm>
            <a:off x="0" y="4751388"/>
            <a:ext cx="12192000" cy="2112962"/>
          </a:xfrm>
          <a:custGeom>
            <a:avLst/>
            <a:gdLst/>
            <a:ahLst/>
            <a:cxnLst>
              <a:cxn ang="0">
                <a:pos x="0" y="17299"/>
              </a:cxn>
              <a:cxn ang="0">
                <a:pos x="0" y="21600"/>
              </a:cxn>
              <a:cxn ang="0">
                <a:pos x="21600" y="21600"/>
              </a:cxn>
              <a:cxn ang="0">
                <a:pos x="21600" y="0"/>
              </a:cxn>
              <a:cxn ang="0">
                <a:pos x="0" y="17299"/>
              </a:cxn>
              <a:cxn ang="0">
                <a:pos x="0" y="17299"/>
              </a:cxn>
            </a:cxnLst>
            <a:rect l="0" t="0" r="r" b="b"/>
            <a:pathLst>
              <a:path w="21600" h="21600">
                <a:moveTo>
                  <a:pt x="0" y="17299"/>
                </a:moveTo>
                <a:lnTo>
                  <a:pt x="0" y="21600"/>
                </a:lnTo>
                <a:lnTo>
                  <a:pt x="21600" y="21600"/>
                </a:lnTo>
                <a:lnTo>
                  <a:pt x="21600" y="0"/>
                </a:lnTo>
                <a:cubicBezTo>
                  <a:pt x="12075" y="19571"/>
                  <a:pt x="8438" y="18598"/>
                  <a:pt x="0" y="17299"/>
                </a:cubicBezTo>
                <a:close/>
                <a:moveTo>
                  <a:pt x="0" y="17299"/>
                </a:moveTo>
              </a:path>
            </a:pathLst>
          </a:custGeom>
          <a:solidFill>
            <a:schemeClr val="accent1">
              <a:alpha val="44705"/>
            </a:schemeClr>
          </a:solidFill>
          <a:ln w="9525" cap="flat">
            <a:noFill/>
            <a:round/>
            <a:headEnd type="none" w="med" len="med"/>
            <a:tailEnd type="none" w="med" len="med"/>
          </a:ln>
          <a:effectLst>
            <a:outerShdw dist="44449" dir="16200000" algn="ctr" rotWithShape="0">
              <a:schemeClr val="bg2">
                <a:alpha val="34999"/>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43010" name="Freeform 2"/>
          <p:cNvSpPr>
            <a:spLocks/>
          </p:cNvSpPr>
          <p:nvPr/>
        </p:nvSpPr>
        <p:spPr bwMode="auto">
          <a:xfrm>
            <a:off x="9753600" y="0"/>
            <a:ext cx="2438400" cy="6858000"/>
          </a:xfrm>
          <a:custGeom>
            <a:avLst/>
            <a:gdLst/>
            <a:ahLst/>
            <a:cxnLst>
              <a:cxn ang="0">
                <a:pos x="19857" y="45"/>
              </a:cxn>
              <a:cxn ang="0">
                <a:pos x="19857" y="21600"/>
              </a:cxn>
              <a:cxn ang="0">
                <a:pos x="2116" y="21590"/>
              </a:cxn>
              <a:cxn ang="0">
                <a:pos x="0" y="0"/>
              </a:cxn>
              <a:cxn ang="0">
                <a:pos x="19857" y="45"/>
              </a:cxn>
              <a:cxn ang="0">
                <a:pos x="19857" y="45"/>
              </a:cxn>
            </a:cxnLst>
            <a:rect l="0" t="0" r="r" b="b"/>
            <a:pathLst>
              <a:path w="19857" h="21600">
                <a:moveTo>
                  <a:pt x="19857" y="45"/>
                </a:moveTo>
                <a:lnTo>
                  <a:pt x="19857" y="21600"/>
                </a:lnTo>
                <a:lnTo>
                  <a:pt x="2116" y="21590"/>
                </a:lnTo>
                <a:cubicBezTo>
                  <a:pt x="13363" y="17833"/>
                  <a:pt x="21600" y="8652"/>
                  <a:pt x="0" y="0"/>
                </a:cubicBezTo>
                <a:lnTo>
                  <a:pt x="19857" y="45"/>
                </a:lnTo>
                <a:close/>
                <a:moveTo>
                  <a:pt x="19857" y="45"/>
                </a:moveTo>
              </a:path>
            </a:pathLst>
          </a:custGeom>
          <a:solidFill>
            <a:schemeClr val="accent1">
              <a:alpha val="39999"/>
            </a:schemeClr>
          </a:solidFill>
          <a:ln w="9525" cap="flat">
            <a:noFill/>
            <a:round/>
            <a:headEnd type="none" w="med" len="med"/>
            <a:tailEnd type="none" w="med" len="med"/>
          </a:ln>
          <a:effectLst>
            <a:outerShdw dist="50799" dir="10800000" algn="ctr" rotWithShape="0">
              <a:schemeClr val="bg2">
                <a:alpha val="45000"/>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62467" name="Text Box 3"/>
          <p:cNvSpPr txBox="1">
            <a:spLocks noChangeArrowheads="1"/>
          </p:cNvSpPr>
          <p:nvPr/>
        </p:nvSpPr>
        <p:spPr bwMode="auto">
          <a:xfrm>
            <a:off x="11681885" y="6646863"/>
            <a:ext cx="205316"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b"/>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a:fld id="{0D7AB10D-5C2D-2C49-A09B-55A617B414BC}" type="slidenum">
              <a:rPr lang="en-US" sz="1000">
                <a:solidFill>
                  <a:srgbClr val="2B2B2B"/>
                </a:solidFill>
                <a:sym typeface="Arial" charset="0"/>
              </a:rPr>
              <a:pPr algn="r"/>
              <a:t>58</a:t>
            </a:fld>
            <a:endParaRPr lang="en-US" sz="1000">
              <a:solidFill>
                <a:srgbClr val="2B2B2B"/>
              </a:solidFill>
              <a:sym typeface="Arial" charset="0"/>
            </a:endParaRPr>
          </a:p>
        </p:txBody>
      </p:sp>
      <p:sp>
        <p:nvSpPr>
          <p:cNvPr id="43012" name="Rectangle 4"/>
          <p:cNvSpPr>
            <a:spLocks noGrp="1" noChangeArrowheads="1"/>
          </p:cNvSpPr>
          <p:nvPr>
            <p:ph type="title"/>
          </p:nvPr>
        </p:nvSpPr>
        <p:spPr>
          <a:xfrm>
            <a:off x="1705429" y="499487"/>
            <a:ext cx="8610600" cy="1293028"/>
          </a:xfrm>
        </p:spPr>
        <p:txBody>
          <a:bodyPr/>
          <a:lstStyle/>
          <a:p>
            <a:r>
              <a:rPr lang="en-US" dirty="0">
                <a:latin typeface="Arial" charset="0"/>
              </a:rPr>
              <a:t>Ivabradine</a:t>
            </a:r>
          </a:p>
        </p:txBody>
      </p:sp>
      <p:sp>
        <p:nvSpPr>
          <p:cNvPr id="62469" name="Rectangle 5"/>
          <p:cNvSpPr>
            <a:spLocks noGrp="1" noChangeArrowheads="1"/>
          </p:cNvSpPr>
          <p:nvPr>
            <p:ph idx="1"/>
          </p:nvPr>
        </p:nvSpPr>
        <p:spPr>
          <a:xfrm>
            <a:off x="647700" y="1792515"/>
            <a:ext cx="7924800" cy="5257800"/>
          </a:xfrm>
        </p:spPr>
        <p:txBody>
          <a:bodyPr/>
          <a:lstStyle/>
          <a:p>
            <a:pPr marL="381000" indent="-344488">
              <a:spcBef>
                <a:spcPct val="0"/>
              </a:spcBef>
            </a:pPr>
            <a:r>
              <a:rPr lang="en-US" sz="2400" dirty="0">
                <a:latin typeface="Arial" charset="0"/>
              </a:rPr>
              <a:t>Specifically binds the (If) Funny channel</a:t>
            </a:r>
          </a:p>
          <a:p>
            <a:pPr lvl="1"/>
            <a:r>
              <a:rPr lang="en-US" sz="2400" dirty="0">
                <a:latin typeface="Arial" charset="0"/>
              </a:rPr>
              <a:t>Reduces the slope for diastolic depolarization </a:t>
            </a:r>
          </a:p>
          <a:p>
            <a:pPr lvl="2"/>
            <a:r>
              <a:rPr lang="en-US" sz="2400" dirty="0">
                <a:latin typeface="Arial" charset="0"/>
              </a:rPr>
              <a:t>Prolongs diastolic duration</a:t>
            </a:r>
          </a:p>
          <a:p>
            <a:pPr marL="381000" indent="-344488"/>
            <a:endParaRPr lang="en-US" sz="2800" dirty="0">
              <a:latin typeface="Arial" charset="0"/>
            </a:endParaRPr>
          </a:p>
          <a:p>
            <a:pPr marL="381000" indent="-344488"/>
            <a:r>
              <a:rPr lang="en-US" sz="2800" dirty="0">
                <a:latin typeface="Arial" charset="0"/>
              </a:rPr>
              <a:t>Does not alter…</a:t>
            </a:r>
            <a:endParaRPr lang="en-US" dirty="0">
              <a:latin typeface="Arial" charset="0"/>
            </a:endParaRPr>
          </a:p>
          <a:p>
            <a:pPr lvl="2">
              <a:spcBef>
                <a:spcPts val="500"/>
              </a:spcBef>
            </a:pPr>
            <a:r>
              <a:rPr lang="en-US" sz="2400" dirty="0">
                <a:latin typeface="Arial" charset="0"/>
              </a:rPr>
              <a:t>Ventricular repolarization</a:t>
            </a:r>
          </a:p>
          <a:p>
            <a:pPr lvl="2">
              <a:spcBef>
                <a:spcPts val="500"/>
              </a:spcBef>
            </a:pPr>
            <a:r>
              <a:rPr lang="en-US" sz="2400" dirty="0">
                <a:latin typeface="Arial" charset="0"/>
              </a:rPr>
              <a:t>Myocardial contractility</a:t>
            </a:r>
          </a:p>
          <a:p>
            <a:pPr lvl="2">
              <a:spcBef>
                <a:spcPts val="500"/>
              </a:spcBef>
            </a:pPr>
            <a:r>
              <a:rPr lang="en-US" sz="2400" dirty="0">
                <a:latin typeface="Arial" charset="0"/>
              </a:rPr>
              <a:t>Blood pressure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911024" y="1632144"/>
            <a:ext cx="7613033" cy="4696352"/>
          </a:xfrm>
          <a:prstGeom prst="rect">
            <a:avLst/>
          </a:prstGeom>
        </p:spPr>
      </p:pic>
      <p:sp>
        <p:nvSpPr>
          <p:cNvPr id="3" name="Rectangle 2"/>
          <p:cNvSpPr/>
          <p:nvPr/>
        </p:nvSpPr>
        <p:spPr>
          <a:xfrm>
            <a:off x="6099608" y="2078328"/>
            <a:ext cx="1770233" cy="365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IVABRADINE</a:t>
            </a:r>
          </a:p>
        </p:txBody>
      </p:sp>
      <p:sp>
        <p:nvSpPr>
          <p:cNvPr id="4" name="Rectangle 3"/>
          <p:cNvSpPr/>
          <p:nvPr/>
        </p:nvSpPr>
        <p:spPr>
          <a:xfrm>
            <a:off x="3983025" y="4810944"/>
            <a:ext cx="1443125" cy="9237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Ivabradine slows diastolic depolarization</a:t>
            </a:r>
          </a:p>
        </p:txBody>
      </p:sp>
    </p:spTree>
    <p:extLst>
      <p:ext uri="{BB962C8B-B14F-4D97-AF65-F5344CB8AC3E}">
        <p14:creationId xmlns:p14="http://schemas.microsoft.com/office/powerpoint/2010/main" val="3745051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a:xfrm>
            <a:off x="1711325" y="1146549"/>
            <a:ext cx="8743950" cy="1143000"/>
          </a:xfrm>
        </p:spPr>
        <p:txBody>
          <a:bodyPr>
            <a:normAutofit fontScale="90000"/>
          </a:bodyPr>
          <a:lstStyle/>
          <a:p>
            <a:pPr>
              <a:defRPr/>
            </a:pPr>
            <a:r>
              <a:rPr lang="en-US" dirty="0"/>
              <a:t>Heart Failure: Significant Clinical and Economic Burden</a:t>
            </a:r>
          </a:p>
        </p:txBody>
      </p:sp>
      <p:sp>
        <p:nvSpPr>
          <p:cNvPr id="411651" name="Rectangle 3"/>
          <p:cNvSpPr>
            <a:spLocks noGrp="1" noChangeArrowheads="1"/>
          </p:cNvSpPr>
          <p:nvPr>
            <p:ph idx="1"/>
          </p:nvPr>
        </p:nvSpPr>
        <p:spPr>
          <a:xfrm>
            <a:off x="1562100" y="2873750"/>
            <a:ext cx="9067800" cy="2797175"/>
          </a:xfrm>
        </p:spPr>
        <p:txBody>
          <a:bodyPr>
            <a:normAutofit fontScale="85000" lnSpcReduction="20000"/>
          </a:bodyPr>
          <a:lstStyle/>
          <a:p>
            <a:pPr>
              <a:defRPr/>
            </a:pPr>
            <a:r>
              <a:rPr lang="en-US" sz="2800" dirty="0"/>
              <a:t>Persons with HF in the US		5.1 million</a:t>
            </a:r>
          </a:p>
          <a:p>
            <a:pPr marL="457200" lvl="1" indent="0">
              <a:buNone/>
              <a:defRPr/>
            </a:pPr>
            <a:r>
              <a:rPr lang="en-US" sz="2600" dirty="0"/>
              <a:t> 20% of Americans &gt; 40yrs</a:t>
            </a:r>
          </a:p>
          <a:p>
            <a:pPr>
              <a:defRPr/>
            </a:pPr>
            <a:r>
              <a:rPr lang="en-US" sz="2800" dirty="0"/>
              <a:t>Overall prevalence					2.7%</a:t>
            </a:r>
          </a:p>
          <a:p>
            <a:pPr>
              <a:defRPr/>
            </a:pPr>
            <a:r>
              <a:rPr lang="en-US" sz="2800" dirty="0"/>
              <a:t>Incidence				     			650,000/year</a:t>
            </a:r>
          </a:p>
          <a:p>
            <a:pPr>
              <a:defRPr/>
            </a:pPr>
            <a:r>
              <a:rPr lang="en-US" sz="2800" dirty="0"/>
              <a:t>Mortality in 2001					52,828</a:t>
            </a:r>
          </a:p>
          <a:p>
            <a:pPr>
              <a:defRPr/>
            </a:pPr>
            <a:r>
              <a:rPr lang="en-US" sz="2800" dirty="0"/>
              <a:t>Cost									$27.9 billion</a:t>
            </a:r>
          </a:p>
        </p:txBody>
      </p:sp>
    </p:spTree>
    <p:extLst>
      <p:ext uri="{BB962C8B-B14F-4D97-AF65-F5344CB8AC3E}">
        <p14:creationId xmlns:p14="http://schemas.microsoft.com/office/powerpoint/2010/main" val="34981786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24216"/>
            <a:ext cx="12192000" cy="3188565"/>
          </a:xfrm>
          <a:prstGeom prst="rect">
            <a:avLst/>
          </a:prstGeom>
        </p:spPr>
        <p:txBody>
          <a:bodyPr>
            <a:spAutoFit/>
          </a:bodyPr>
          <a:lstStyle/>
          <a:p>
            <a:pPr algn="ctr">
              <a:lnSpc>
                <a:spcPct val="115000"/>
              </a:lnSpc>
            </a:pPr>
            <a:r>
              <a:rPr lang="en-US" sz="3200" b="1" dirty="0" err="1">
                <a:effectLst>
                  <a:outerShdw blurRad="38100" dist="38100" dir="2700000" algn="tl">
                    <a:srgbClr val="000000"/>
                  </a:outerShdw>
                </a:effectLst>
                <a:latin typeface="+mj-lt"/>
                <a:cs typeface="Arial Black"/>
              </a:rPr>
              <a:t>Mor</a:t>
            </a:r>
            <a:r>
              <a:rPr lang="en-US" sz="3200" dirty="0" err="1">
                <a:effectLst>
                  <a:outerShdw blurRad="38100" dist="38100" dir="2700000" algn="tl">
                    <a:srgbClr val="000000"/>
                  </a:outerShdw>
                </a:effectLst>
                <a:latin typeface="+mj-lt"/>
                <a:cs typeface="Arial Black"/>
              </a:rPr>
              <a:t>B</a:t>
            </a:r>
            <a:r>
              <a:rPr lang="en-US" sz="3200" b="1" dirty="0" err="1">
                <a:effectLst>
                  <a:outerShdw blurRad="38100" dist="38100" dir="2700000" algn="tl">
                    <a:srgbClr val="000000"/>
                  </a:outerShdw>
                </a:effectLst>
                <a:latin typeface="+mj-lt"/>
                <a:cs typeface="Arial Black"/>
              </a:rPr>
              <a:t>idity</a:t>
            </a:r>
            <a:r>
              <a:rPr lang="en-US" sz="3200" b="1" dirty="0">
                <a:effectLst>
                  <a:outerShdw blurRad="38100" dist="38100" dir="2700000" algn="tl">
                    <a:srgbClr val="000000"/>
                  </a:outerShdw>
                </a:effectLst>
                <a:latin typeface="+mj-lt"/>
                <a:cs typeface="Arial Black"/>
              </a:rPr>
              <a:t>-mortality </a:t>
            </a:r>
            <a:r>
              <a:rPr lang="en-US" sz="3200" dirty="0" err="1">
                <a:effectLst>
                  <a:outerShdw blurRad="38100" dist="38100" dir="2700000" algn="tl">
                    <a:srgbClr val="000000"/>
                  </a:outerShdw>
                </a:effectLst>
                <a:latin typeface="+mj-lt"/>
                <a:cs typeface="Arial Black"/>
              </a:rPr>
              <a:t>E</a:t>
            </a:r>
            <a:r>
              <a:rPr lang="en-US" sz="3200" b="1" dirty="0" err="1">
                <a:effectLst>
                  <a:outerShdw blurRad="38100" dist="38100" dir="2700000" algn="tl">
                    <a:srgbClr val="000000"/>
                  </a:outerShdw>
                </a:effectLst>
                <a:latin typeface="+mj-lt"/>
                <a:cs typeface="Arial Black"/>
              </a:rPr>
              <a:t>v</a:t>
            </a:r>
            <a:r>
              <a:rPr lang="en-US" sz="3200" dirty="0" err="1">
                <a:effectLst>
                  <a:outerShdw blurRad="38100" dist="38100" dir="2700000" algn="tl">
                    <a:srgbClr val="000000"/>
                  </a:outerShdw>
                </a:effectLst>
                <a:latin typeface="+mj-lt"/>
                <a:cs typeface="Arial Black"/>
              </a:rPr>
              <a:t>A</a:t>
            </a:r>
            <a:r>
              <a:rPr lang="en-US" sz="3200" b="1" dirty="0" err="1">
                <a:effectLst>
                  <a:outerShdw blurRad="38100" dist="38100" dir="2700000" algn="tl">
                    <a:srgbClr val="000000"/>
                  </a:outerShdw>
                </a:effectLst>
                <a:latin typeface="+mj-lt"/>
                <a:cs typeface="Arial Black"/>
              </a:rPr>
              <a:t>l</a:t>
            </a:r>
            <a:r>
              <a:rPr lang="en-US" sz="3200" dirty="0" err="1">
                <a:effectLst>
                  <a:outerShdw blurRad="38100" dist="38100" dir="2700000" algn="tl">
                    <a:srgbClr val="000000"/>
                  </a:outerShdw>
                </a:effectLst>
                <a:latin typeface="+mj-lt"/>
                <a:cs typeface="Arial Black"/>
              </a:rPr>
              <a:t>U</a:t>
            </a:r>
            <a:r>
              <a:rPr lang="en-US" sz="3200" b="1" dirty="0" err="1">
                <a:effectLst>
                  <a:outerShdw blurRad="38100" dist="38100" dir="2700000" algn="tl">
                    <a:srgbClr val="000000"/>
                  </a:outerShdw>
                </a:effectLst>
                <a:latin typeface="+mj-lt"/>
                <a:cs typeface="Arial Black"/>
              </a:rPr>
              <a:t>ation</a:t>
            </a:r>
            <a:r>
              <a:rPr lang="en-US" sz="3200" b="1" dirty="0">
                <a:effectLst>
                  <a:outerShdw blurRad="38100" dist="38100" dir="2700000" algn="tl">
                    <a:srgbClr val="000000"/>
                  </a:outerShdw>
                </a:effectLst>
                <a:latin typeface="+mj-lt"/>
                <a:cs typeface="Arial Black"/>
              </a:rPr>
              <a:t> of </a:t>
            </a:r>
            <a:r>
              <a:rPr lang="en-US" sz="3200" dirty="0">
                <a:effectLst>
                  <a:outerShdw blurRad="38100" dist="38100" dir="2700000" algn="tl">
                    <a:srgbClr val="000000"/>
                  </a:outerShdw>
                </a:effectLst>
                <a:latin typeface="+mj-lt"/>
                <a:cs typeface="Arial Black"/>
              </a:rPr>
              <a:t>T</a:t>
            </a:r>
            <a:r>
              <a:rPr lang="en-US" sz="3200" b="1" dirty="0">
                <a:effectLst>
                  <a:outerShdw blurRad="38100" dist="38100" dir="2700000" algn="tl">
                    <a:srgbClr val="000000"/>
                  </a:outerShdw>
                </a:effectLst>
                <a:latin typeface="+mj-lt"/>
                <a:cs typeface="Arial Black"/>
              </a:rPr>
              <a:t>he </a:t>
            </a:r>
            <a:r>
              <a:rPr lang="en-US" sz="3200" i="1" dirty="0">
                <a:effectLst>
                  <a:outerShdw blurRad="38100" dist="38100" dir="2700000" algn="tl">
                    <a:srgbClr val="000000"/>
                  </a:outerShdw>
                </a:effectLst>
                <a:latin typeface="+mj-lt"/>
                <a:cs typeface="Arial Black"/>
              </a:rPr>
              <a:t>I</a:t>
            </a:r>
            <a:r>
              <a:rPr lang="en-US" sz="1000" i="1" dirty="0">
                <a:effectLst>
                  <a:outerShdw blurRad="38100" dist="38100" dir="2700000" algn="tl">
                    <a:srgbClr val="000000"/>
                  </a:outerShdw>
                </a:effectLst>
                <a:latin typeface="+mj-lt"/>
                <a:cs typeface="Arial Black"/>
              </a:rPr>
              <a:t> </a:t>
            </a:r>
            <a:r>
              <a:rPr lang="en-US" sz="3200" baseline="-25000" dirty="0">
                <a:effectLst>
                  <a:outerShdw blurRad="38100" dist="38100" dir="2700000" algn="tl">
                    <a:srgbClr val="000000"/>
                  </a:outerShdw>
                </a:effectLst>
                <a:latin typeface="+mj-lt"/>
                <a:cs typeface="Arial Black"/>
              </a:rPr>
              <a:t>f</a:t>
            </a:r>
            <a:r>
              <a:rPr lang="en-US" sz="3200" b="1" dirty="0">
                <a:effectLst>
                  <a:outerShdw blurRad="38100" dist="38100" dir="2700000" algn="tl">
                    <a:srgbClr val="000000"/>
                  </a:outerShdw>
                </a:effectLst>
                <a:latin typeface="+mj-lt"/>
                <a:cs typeface="Arial Black"/>
              </a:rPr>
              <a:t> inhibitor Ivabradine in patients with coronary disease and left </a:t>
            </a:r>
            <a:r>
              <a:rPr lang="en-US" sz="3200" b="1" dirty="0" err="1">
                <a:effectLst>
                  <a:outerShdw blurRad="38100" dist="38100" dir="2700000" algn="tl">
                    <a:srgbClr val="000000"/>
                  </a:outerShdw>
                </a:effectLst>
                <a:latin typeface="+mj-lt"/>
                <a:cs typeface="Arial Black"/>
              </a:rPr>
              <a:t>ventric</a:t>
            </a:r>
            <a:r>
              <a:rPr lang="en-US" sz="3200" dirty="0" err="1">
                <a:effectLst>
                  <a:outerShdw blurRad="38100" dist="38100" dir="2700000" algn="tl">
                    <a:srgbClr val="000000"/>
                  </a:outerShdw>
                </a:effectLst>
                <a:latin typeface="+mj-lt"/>
                <a:cs typeface="Arial Black"/>
              </a:rPr>
              <a:t>UL</a:t>
            </a:r>
            <a:r>
              <a:rPr lang="en-US" sz="3200" b="1" dirty="0" err="1">
                <a:effectLst>
                  <a:outerShdw blurRad="38100" dist="38100" dir="2700000" algn="tl">
                    <a:srgbClr val="000000"/>
                  </a:outerShdw>
                </a:effectLst>
                <a:latin typeface="+mj-lt"/>
                <a:cs typeface="Arial Black"/>
              </a:rPr>
              <a:t>ar</a:t>
            </a:r>
            <a:r>
              <a:rPr lang="en-US" sz="3200" b="1" dirty="0">
                <a:effectLst>
                  <a:outerShdw blurRad="38100" dist="38100" dir="2700000" algn="tl">
                    <a:srgbClr val="000000"/>
                  </a:outerShdw>
                </a:effectLst>
                <a:latin typeface="+mj-lt"/>
                <a:cs typeface="Arial Black"/>
              </a:rPr>
              <a:t> dysfunction</a:t>
            </a:r>
          </a:p>
          <a:p>
            <a:pPr algn="ctr">
              <a:lnSpc>
                <a:spcPct val="115000"/>
              </a:lnSpc>
            </a:pPr>
            <a:endParaRPr lang="en-US" sz="3200" b="1" dirty="0">
              <a:effectLst>
                <a:outerShdw blurRad="38100" dist="38100" dir="2700000" algn="tl">
                  <a:srgbClr val="000000"/>
                </a:outerShdw>
              </a:effectLst>
            </a:endParaRPr>
          </a:p>
          <a:p>
            <a:pPr algn="ctr">
              <a:lnSpc>
                <a:spcPct val="115000"/>
              </a:lnSpc>
            </a:pPr>
            <a:r>
              <a:rPr lang="en-US" sz="4800" b="1" dirty="0">
                <a:solidFill>
                  <a:schemeClr val="accent2">
                    <a:lumMod val="75000"/>
                  </a:schemeClr>
                </a:solidFill>
                <a:effectLst>
                  <a:outerShdw blurRad="38100" dist="38100" dir="2700000" algn="tl">
                    <a:srgbClr val="FFFFFF"/>
                  </a:outerShdw>
                </a:effectLst>
              </a:rPr>
              <a:t>BEAUTIFUL Trial</a:t>
            </a:r>
          </a:p>
        </p:txBody>
      </p:sp>
      <p:sp>
        <p:nvSpPr>
          <p:cNvPr id="2" name="Rectangle 1">
            <a:extLst>
              <a:ext uri="{FF2B5EF4-FFF2-40B4-BE49-F238E27FC236}">
                <a16:creationId xmlns:a16="http://schemas.microsoft.com/office/drawing/2014/main" id="{7FBCABE3-CC36-ACC2-A0D5-A14CA21D40CB}"/>
              </a:ext>
            </a:extLst>
          </p:cNvPr>
          <p:cNvSpPr/>
          <p:nvPr/>
        </p:nvSpPr>
        <p:spPr>
          <a:xfrm>
            <a:off x="3081379" y="4972119"/>
            <a:ext cx="173637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2010</a:t>
            </a:r>
          </a:p>
        </p:txBody>
      </p:sp>
    </p:spTree>
  </p:cSld>
  <p:clrMapOvr>
    <a:masterClrMapping/>
  </p:clrMapOvr>
  <p:transition spd="med">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ChangeArrowheads="1"/>
          </p:cNvSpPr>
          <p:nvPr/>
        </p:nvSpPr>
        <p:spPr bwMode="auto">
          <a:xfrm>
            <a:off x="4669367" y="3094038"/>
            <a:ext cx="8467" cy="23812"/>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368067" name="Text Box 3"/>
          <p:cNvSpPr txBox="1">
            <a:spLocks noChangeArrowheads="1"/>
          </p:cNvSpPr>
          <p:nvPr/>
        </p:nvSpPr>
        <p:spPr bwMode="auto">
          <a:xfrm>
            <a:off x="3704614" y="801259"/>
            <a:ext cx="7609417" cy="939744"/>
          </a:xfrm>
          <a:prstGeom prst="rect">
            <a:avLst/>
          </a:prstGeom>
          <a:noFill/>
          <a:ln w="9525">
            <a:noFill/>
            <a:miter lim="800000"/>
            <a:headEnd/>
            <a:tailEnd/>
          </a:ln>
          <a:effectLst/>
        </p:spPr>
        <p:txBody>
          <a:bodyPr lIns="0" tIns="0" rIns="0" bIns="0" anchor="ctr">
            <a:spAutoFit/>
          </a:bodyPr>
          <a:lstStyle/>
          <a:p>
            <a:pPr algn="ctr" eaLnBrk="0" hangingPunct="0">
              <a:lnSpc>
                <a:spcPct val="95000"/>
              </a:lnSpc>
              <a:defRPr/>
            </a:pPr>
            <a:r>
              <a:rPr lang="en-GB" sz="3200" dirty="0" err="1">
                <a:effectLst>
                  <a:outerShdw blurRad="38100" dist="38100" dir="2700000" algn="tl">
                    <a:srgbClr val="000000"/>
                  </a:outerShdw>
                </a:effectLst>
                <a:ea typeface="+mn-ea"/>
                <a:cs typeface="+mn-cs"/>
              </a:rPr>
              <a:t>Ivabradine</a:t>
            </a:r>
            <a:r>
              <a:rPr lang="en-US" sz="3200" dirty="0">
                <a:effectLst>
                  <a:outerShdw blurRad="38100" dist="38100" dir="2700000" algn="tl">
                    <a:srgbClr val="000000"/>
                  </a:outerShdw>
                </a:effectLst>
                <a:ea typeface="+mn-ea"/>
                <a:cs typeface="+mn-cs"/>
              </a:rPr>
              <a:t> reduces primary end point  in angina patients</a:t>
            </a:r>
            <a:endParaRPr lang="fr-FR" sz="3200" dirty="0">
              <a:effectLst>
                <a:outerShdw blurRad="38100" dist="38100" dir="2700000" algn="tl">
                  <a:srgbClr val="000000"/>
                </a:outerShdw>
              </a:effectLst>
              <a:ea typeface="+mn-ea"/>
              <a:cs typeface="+mn-cs"/>
            </a:endParaRPr>
          </a:p>
        </p:txBody>
      </p:sp>
      <p:grpSp>
        <p:nvGrpSpPr>
          <p:cNvPr id="99331" name="Group 4"/>
          <p:cNvGrpSpPr>
            <a:grpSpLocks/>
          </p:cNvGrpSpPr>
          <p:nvPr/>
        </p:nvGrpSpPr>
        <p:grpSpPr bwMode="auto">
          <a:xfrm>
            <a:off x="1500272" y="2638425"/>
            <a:ext cx="8865937" cy="3695467"/>
            <a:chOff x="260" y="1600"/>
            <a:chExt cx="4974" cy="2448"/>
          </a:xfrm>
        </p:grpSpPr>
        <p:sp>
          <p:nvSpPr>
            <p:cNvPr id="99335" name="Text Box 5"/>
            <p:cNvSpPr txBox="1">
              <a:spLocks noChangeArrowheads="1"/>
            </p:cNvSpPr>
            <p:nvPr/>
          </p:nvSpPr>
          <p:spPr bwMode="auto">
            <a:xfrm>
              <a:off x="947" y="1813"/>
              <a:ext cx="81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400" b="1"/>
                <a:t>n=1507</a:t>
              </a:r>
            </a:p>
            <a:p>
              <a:pPr algn="l" eaLnBrk="1" hangingPunct="1">
                <a:lnSpc>
                  <a:spcPct val="100000"/>
                </a:lnSpc>
                <a:spcBef>
                  <a:spcPct val="0"/>
                </a:spcBef>
                <a:spcAft>
                  <a:spcPct val="0"/>
                </a:spcAft>
                <a:buClrTx/>
                <a:buFontTx/>
                <a:buNone/>
              </a:pPr>
              <a:r>
                <a:rPr lang="en-GB" sz="1800" b="1" i="1"/>
                <a:t>P</a:t>
              </a:r>
              <a:r>
                <a:rPr lang="en-GB" sz="1800" b="1"/>
                <a:t>=0.05</a:t>
              </a:r>
            </a:p>
          </p:txBody>
        </p:sp>
        <p:sp>
          <p:nvSpPr>
            <p:cNvPr id="99336" name="Freeform 6"/>
            <p:cNvSpPr>
              <a:spLocks/>
            </p:cNvSpPr>
            <p:nvPr/>
          </p:nvSpPr>
          <p:spPr bwMode="auto">
            <a:xfrm>
              <a:off x="2953" y="2544"/>
              <a:ext cx="65" cy="51"/>
            </a:xfrm>
            <a:custGeom>
              <a:avLst/>
              <a:gdLst>
                <a:gd name="T0" fmla="*/ 0 w 30"/>
                <a:gd name="T1" fmla="*/ 84 h 20"/>
                <a:gd name="T2" fmla="*/ 306 w 30"/>
                <a:gd name="T3" fmla="*/ 0 h 20"/>
                <a:gd name="T4" fmla="*/ 306 w 30"/>
                <a:gd name="T5" fmla="*/ 247 h 20"/>
                <a:gd name="T6" fmla="*/ 0 w 30"/>
                <a:gd name="T7" fmla="*/ 332 h 20"/>
                <a:gd name="T8" fmla="*/ 0 w 30"/>
                <a:gd name="T9" fmla="*/ 84 h 20"/>
                <a:gd name="T10" fmla="*/ 0 60000 65536"/>
                <a:gd name="T11" fmla="*/ 0 60000 65536"/>
                <a:gd name="T12" fmla="*/ 0 60000 65536"/>
                <a:gd name="T13" fmla="*/ 0 60000 65536"/>
                <a:gd name="T14" fmla="*/ 0 60000 65536"/>
                <a:gd name="T15" fmla="*/ 0 w 30"/>
                <a:gd name="T16" fmla="*/ 0 h 20"/>
                <a:gd name="T17" fmla="*/ 30 w 30"/>
                <a:gd name="T18" fmla="*/ 20 h 20"/>
              </a:gdLst>
              <a:ahLst/>
              <a:cxnLst>
                <a:cxn ang="T10">
                  <a:pos x="T0" y="T1"/>
                </a:cxn>
                <a:cxn ang="T11">
                  <a:pos x="T2" y="T3"/>
                </a:cxn>
                <a:cxn ang="T12">
                  <a:pos x="T4" y="T5"/>
                </a:cxn>
                <a:cxn ang="T13">
                  <a:pos x="T6" y="T7"/>
                </a:cxn>
                <a:cxn ang="T14">
                  <a:pos x="T8" y="T9"/>
                </a:cxn>
              </a:cxnLst>
              <a:rect l="T15" t="T16" r="T17" b="T18"/>
              <a:pathLst>
                <a:path w="30" h="20">
                  <a:moveTo>
                    <a:pt x="0" y="5"/>
                  </a:moveTo>
                  <a:lnTo>
                    <a:pt x="30" y="0"/>
                  </a:lnTo>
                  <a:lnTo>
                    <a:pt x="30" y="15"/>
                  </a:lnTo>
                  <a:lnTo>
                    <a:pt x="0" y="20"/>
                  </a:lnTo>
                  <a:lnTo>
                    <a:pt x="0" y="5"/>
                  </a:lnTo>
                  <a:close/>
                </a:path>
              </a:pathLst>
            </a:custGeom>
            <a:solidFill>
              <a:schemeClr val="tx1"/>
            </a:solidFill>
            <a:ln w="9525">
              <a:solidFill>
                <a:schemeClr val="tx1"/>
              </a:solidFill>
              <a:round/>
              <a:headEnd/>
              <a:tailEnd/>
            </a:ln>
          </p:spPr>
          <p:txBody>
            <a:bodyPr/>
            <a:lstStyle/>
            <a:p>
              <a:endParaRPr lang="en-US"/>
            </a:p>
          </p:txBody>
        </p:sp>
        <p:sp>
          <p:nvSpPr>
            <p:cNvPr id="99337" name="Text Box 7"/>
            <p:cNvSpPr txBox="1">
              <a:spLocks noChangeArrowheads="1"/>
            </p:cNvSpPr>
            <p:nvPr/>
          </p:nvSpPr>
          <p:spPr bwMode="auto">
            <a:xfrm>
              <a:off x="2610" y="3844"/>
              <a:ext cx="37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400" b="1"/>
                <a:t>Years</a:t>
              </a:r>
              <a:endParaRPr lang="en-US" sz="1400" b="1"/>
            </a:p>
          </p:txBody>
        </p:sp>
        <p:sp>
          <p:nvSpPr>
            <p:cNvPr id="99338" name="Line 8"/>
            <p:cNvSpPr>
              <a:spLocks noChangeShapeType="1"/>
            </p:cNvSpPr>
            <p:nvPr/>
          </p:nvSpPr>
          <p:spPr bwMode="auto">
            <a:xfrm flipH="1">
              <a:off x="793" y="1724"/>
              <a:ext cx="9" cy="1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39" name="Line 9"/>
            <p:cNvSpPr>
              <a:spLocks noChangeShapeType="1"/>
            </p:cNvSpPr>
            <p:nvPr/>
          </p:nvSpPr>
          <p:spPr bwMode="auto">
            <a:xfrm>
              <a:off x="738" y="3587"/>
              <a:ext cx="54" cy="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0" name="Line 10"/>
            <p:cNvSpPr>
              <a:spLocks noChangeShapeType="1"/>
            </p:cNvSpPr>
            <p:nvPr/>
          </p:nvSpPr>
          <p:spPr bwMode="auto">
            <a:xfrm>
              <a:off x="738" y="3128"/>
              <a:ext cx="54"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1" name="Line 11"/>
            <p:cNvSpPr>
              <a:spLocks noChangeShapeType="1"/>
            </p:cNvSpPr>
            <p:nvPr/>
          </p:nvSpPr>
          <p:spPr bwMode="auto">
            <a:xfrm>
              <a:off x="738" y="2667"/>
              <a:ext cx="54" cy="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2" name="Line 12"/>
            <p:cNvSpPr>
              <a:spLocks noChangeShapeType="1"/>
            </p:cNvSpPr>
            <p:nvPr/>
          </p:nvSpPr>
          <p:spPr bwMode="auto">
            <a:xfrm>
              <a:off x="738" y="2210"/>
              <a:ext cx="54" cy="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3" name="Line 13"/>
            <p:cNvSpPr>
              <a:spLocks noChangeShapeType="1"/>
            </p:cNvSpPr>
            <p:nvPr/>
          </p:nvSpPr>
          <p:spPr bwMode="auto">
            <a:xfrm>
              <a:off x="738" y="1738"/>
              <a:ext cx="54" cy="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4" name="Line 14"/>
            <p:cNvSpPr>
              <a:spLocks noChangeShapeType="1"/>
            </p:cNvSpPr>
            <p:nvPr/>
          </p:nvSpPr>
          <p:spPr bwMode="auto">
            <a:xfrm>
              <a:off x="792" y="3587"/>
              <a:ext cx="4323" cy="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5" name="Line 15"/>
            <p:cNvSpPr>
              <a:spLocks noChangeShapeType="1"/>
            </p:cNvSpPr>
            <p:nvPr/>
          </p:nvSpPr>
          <p:spPr bwMode="auto">
            <a:xfrm flipV="1">
              <a:off x="792" y="3587"/>
              <a:ext cx="1" cy="7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6" name="Line 16"/>
            <p:cNvSpPr>
              <a:spLocks noChangeShapeType="1"/>
            </p:cNvSpPr>
            <p:nvPr/>
          </p:nvSpPr>
          <p:spPr bwMode="auto">
            <a:xfrm flipV="1">
              <a:off x="1879" y="3587"/>
              <a:ext cx="1" cy="7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7" name="Line 17"/>
            <p:cNvSpPr>
              <a:spLocks noChangeShapeType="1"/>
            </p:cNvSpPr>
            <p:nvPr/>
          </p:nvSpPr>
          <p:spPr bwMode="auto">
            <a:xfrm flipV="1">
              <a:off x="2953" y="3587"/>
              <a:ext cx="4" cy="7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8" name="Line 18"/>
            <p:cNvSpPr>
              <a:spLocks noChangeShapeType="1"/>
            </p:cNvSpPr>
            <p:nvPr/>
          </p:nvSpPr>
          <p:spPr bwMode="auto">
            <a:xfrm flipV="1">
              <a:off x="4040" y="3587"/>
              <a:ext cx="2" cy="7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9" name="Line 19"/>
            <p:cNvSpPr>
              <a:spLocks noChangeShapeType="1"/>
            </p:cNvSpPr>
            <p:nvPr/>
          </p:nvSpPr>
          <p:spPr bwMode="auto">
            <a:xfrm flipV="1">
              <a:off x="5115" y="3587"/>
              <a:ext cx="2" cy="7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50" name="Freeform 20"/>
            <p:cNvSpPr>
              <a:spLocks/>
            </p:cNvSpPr>
            <p:nvPr/>
          </p:nvSpPr>
          <p:spPr bwMode="auto">
            <a:xfrm>
              <a:off x="811" y="2295"/>
              <a:ext cx="4304" cy="1292"/>
            </a:xfrm>
            <a:custGeom>
              <a:avLst/>
              <a:gdLst>
                <a:gd name="T0" fmla="*/ 2170 w 480"/>
                <a:gd name="T1" fmla="*/ 199403 h 104"/>
                <a:gd name="T2" fmla="*/ 4340 w 480"/>
                <a:gd name="T3" fmla="*/ 193688 h 104"/>
                <a:gd name="T4" fmla="*/ 6510 w 480"/>
                <a:gd name="T5" fmla="*/ 189825 h 104"/>
                <a:gd name="T6" fmla="*/ 11495 w 480"/>
                <a:gd name="T7" fmla="*/ 187824 h 104"/>
                <a:gd name="T8" fmla="*/ 15835 w 480"/>
                <a:gd name="T9" fmla="*/ 182110 h 104"/>
                <a:gd name="T10" fmla="*/ 20901 w 480"/>
                <a:gd name="T11" fmla="*/ 178259 h 104"/>
                <a:gd name="T12" fmla="*/ 23071 w 480"/>
                <a:gd name="T13" fmla="*/ 174557 h 104"/>
                <a:gd name="T14" fmla="*/ 25967 w 480"/>
                <a:gd name="T15" fmla="*/ 172544 h 104"/>
                <a:gd name="T16" fmla="*/ 28864 w 480"/>
                <a:gd name="T17" fmla="*/ 170693 h 104"/>
                <a:gd name="T18" fmla="*/ 33123 w 480"/>
                <a:gd name="T19" fmla="*/ 162978 h 104"/>
                <a:gd name="T20" fmla="*/ 35293 w 480"/>
                <a:gd name="T21" fmla="*/ 159115 h 104"/>
                <a:gd name="T22" fmla="*/ 41085 w 480"/>
                <a:gd name="T23" fmla="*/ 153413 h 104"/>
                <a:gd name="T24" fmla="*/ 45425 w 480"/>
                <a:gd name="T25" fmla="*/ 153413 h 104"/>
                <a:gd name="T26" fmla="*/ 46878 w 480"/>
                <a:gd name="T27" fmla="*/ 149549 h 104"/>
                <a:gd name="T28" fmla="*/ 51218 w 480"/>
                <a:gd name="T29" fmla="*/ 145685 h 104"/>
                <a:gd name="T30" fmla="*/ 53388 w 480"/>
                <a:gd name="T31" fmla="*/ 145685 h 104"/>
                <a:gd name="T32" fmla="*/ 60543 w 480"/>
                <a:gd name="T33" fmla="*/ 143834 h 104"/>
                <a:gd name="T34" fmla="*/ 63439 w 480"/>
                <a:gd name="T35" fmla="*/ 143834 h 104"/>
                <a:gd name="T36" fmla="*/ 69223 w 480"/>
                <a:gd name="T37" fmla="*/ 141834 h 104"/>
                <a:gd name="T38" fmla="*/ 73572 w 480"/>
                <a:gd name="T39" fmla="*/ 141834 h 104"/>
                <a:gd name="T40" fmla="*/ 77831 w 480"/>
                <a:gd name="T41" fmla="*/ 139983 h 104"/>
                <a:gd name="T42" fmla="*/ 82171 w 480"/>
                <a:gd name="T43" fmla="*/ 137971 h 104"/>
                <a:gd name="T44" fmla="*/ 90850 w 480"/>
                <a:gd name="T45" fmla="*/ 136120 h 104"/>
                <a:gd name="T46" fmla="*/ 100176 w 480"/>
                <a:gd name="T47" fmla="*/ 130405 h 104"/>
                <a:gd name="T48" fmla="*/ 104524 w 480"/>
                <a:gd name="T49" fmla="*/ 124703 h 104"/>
                <a:gd name="T50" fmla="*/ 109591 w 480"/>
                <a:gd name="T51" fmla="*/ 122690 h 104"/>
                <a:gd name="T52" fmla="*/ 111761 w 480"/>
                <a:gd name="T53" fmla="*/ 120839 h 104"/>
                <a:gd name="T54" fmla="*/ 115374 w 480"/>
                <a:gd name="T55" fmla="*/ 116988 h 104"/>
                <a:gd name="T56" fmla="*/ 116827 w 480"/>
                <a:gd name="T57" fmla="*/ 113125 h 104"/>
                <a:gd name="T58" fmla="*/ 119633 w 480"/>
                <a:gd name="T59" fmla="*/ 109273 h 104"/>
                <a:gd name="T60" fmla="*/ 127596 w 480"/>
                <a:gd name="T61" fmla="*/ 107410 h 104"/>
                <a:gd name="T62" fmla="*/ 133388 w 480"/>
                <a:gd name="T63" fmla="*/ 103559 h 104"/>
                <a:gd name="T64" fmla="*/ 137728 w 480"/>
                <a:gd name="T65" fmla="*/ 101546 h 104"/>
                <a:gd name="T66" fmla="*/ 142713 w 480"/>
                <a:gd name="T67" fmla="*/ 97844 h 104"/>
                <a:gd name="T68" fmla="*/ 146327 w 480"/>
                <a:gd name="T69" fmla="*/ 91980 h 104"/>
                <a:gd name="T70" fmla="*/ 149223 w 480"/>
                <a:gd name="T71" fmla="*/ 91980 h 104"/>
                <a:gd name="T72" fmla="*/ 156459 w 480"/>
                <a:gd name="T73" fmla="*/ 91980 h 104"/>
                <a:gd name="T74" fmla="*/ 165067 w 480"/>
                <a:gd name="T75" fmla="*/ 90129 h 104"/>
                <a:gd name="T76" fmla="*/ 172303 w 480"/>
                <a:gd name="T77" fmla="*/ 90129 h 104"/>
                <a:gd name="T78" fmla="*/ 188139 w 480"/>
                <a:gd name="T79" fmla="*/ 88129 h 104"/>
                <a:gd name="T80" fmla="*/ 190309 w 480"/>
                <a:gd name="T81" fmla="*/ 84415 h 104"/>
                <a:gd name="T82" fmla="*/ 192478 w 480"/>
                <a:gd name="T83" fmla="*/ 80564 h 104"/>
                <a:gd name="T84" fmla="*/ 195375 w 480"/>
                <a:gd name="T85" fmla="*/ 74849 h 104"/>
                <a:gd name="T86" fmla="*/ 203337 w 480"/>
                <a:gd name="T87" fmla="*/ 70998 h 104"/>
                <a:gd name="T88" fmla="*/ 206870 w 480"/>
                <a:gd name="T89" fmla="*/ 65134 h 104"/>
                <a:gd name="T90" fmla="*/ 219172 w 480"/>
                <a:gd name="T91" fmla="*/ 59420 h 104"/>
                <a:gd name="T92" fmla="*/ 225682 w 480"/>
                <a:gd name="T93" fmla="*/ 53705 h 104"/>
                <a:gd name="T94" fmla="*/ 234290 w 480"/>
                <a:gd name="T95" fmla="*/ 53705 h 104"/>
                <a:gd name="T96" fmla="*/ 242252 w 480"/>
                <a:gd name="T97" fmla="*/ 53705 h 104"/>
                <a:gd name="T98" fmla="*/ 246592 w 480"/>
                <a:gd name="T99" fmla="*/ 49854 h 104"/>
                <a:gd name="T100" fmla="*/ 256644 w 480"/>
                <a:gd name="T101" fmla="*/ 45990 h 104"/>
                <a:gd name="T102" fmla="*/ 263154 w 480"/>
                <a:gd name="T103" fmla="*/ 40276 h 104"/>
                <a:gd name="T104" fmla="*/ 270390 w 480"/>
                <a:gd name="T105" fmla="*/ 28710 h 104"/>
                <a:gd name="T106" fmla="*/ 274649 w 480"/>
                <a:gd name="T107" fmla="*/ 21144 h 104"/>
                <a:gd name="T108" fmla="*/ 278989 w 480"/>
                <a:gd name="T109" fmla="*/ 17281 h 104"/>
                <a:gd name="T110" fmla="*/ 292663 w 480"/>
                <a:gd name="T111" fmla="*/ 9566 h 104"/>
                <a:gd name="T112" fmla="*/ 312201 w 480"/>
                <a:gd name="T113" fmla="*/ 5715 h 104"/>
                <a:gd name="T114" fmla="*/ 319357 w 480"/>
                <a:gd name="T115" fmla="*/ 0 h 104"/>
                <a:gd name="T116" fmla="*/ 344598 w 480"/>
                <a:gd name="T117" fmla="*/ 0 h 10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80"/>
                <a:gd name="T178" fmla="*/ 0 h 104"/>
                <a:gd name="T179" fmla="*/ 480 w 480"/>
                <a:gd name="T180" fmla="*/ 104 h 10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80" h="104">
                  <a:moveTo>
                    <a:pt x="0" y="104"/>
                  </a:moveTo>
                  <a:lnTo>
                    <a:pt x="1" y="104"/>
                  </a:lnTo>
                  <a:lnTo>
                    <a:pt x="3" y="104"/>
                  </a:lnTo>
                  <a:lnTo>
                    <a:pt x="5" y="103"/>
                  </a:lnTo>
                  <a:lnTo>
                    <a:pt x="6" y="101"/>
                  </a:lnTo>
                  <a:lnTo>
                    <a:pt x="7" y="101"/>
                  </a:lnTo>
                  <a:lnTo>
                    <a:pt x="8" y="100"/>
                  </a:lnTo>
                  <a:lnTo>
                    <a:pt x="9" y="99"/>
                  </a:lnTo>
                  <a:lnTo>
                    <a:pt x="11" y="99"/>
                  </a:lnTo>
                  <a:lnTo>
                    <a:pt x="14" y="98"/>
                  </a:lnTo>
                  <a:lnTo>
                    <a:pt x="16" y="98"/>
                  </a:lnTo>
                  <a:lnTo>
                    <a:pt x="18" y="97"/>
                  </a:lnTo>
                  <a:lnTo>
                    <a:pt x="20" y="96"/>
                  </a:lnTo>
                  <a:lnTo>
                    <a:pt x="22" y="95"/>
                  </a:lnTo>
                  <a:lnTo>
                    <a:pt x="25" y="94"/>
                  </a:lnTo>
                  <a:lnTo>
                    <a:pt x="28" y="94"/>
                  </a:lnTo>
                  <a:lnTo>
                    <a:pt x="29" y="93"/>
                  </a:lnTo>
                  <a:lnTo>
                    <a:pt x="30" y="93"/>
                  </a:lnTo>
                  <a:lnTo>
                    <a:pt x="32" y="92"/>
                  </a:lnTo>
                  <a:lnTo>
                    <a:pt x="32" y="91"/>
                  </a:lnTo>
                  <a:lnTo>
                    <a:pt x="33" y="91"/>
                  </a:lnTo>
                  <a:lnTo>
                    <a:pt x="35" y="91"/>
                  </a:lnTo>
                  <a:lnTo>
                    <a:pt x="36" y="90"/>
                  </a:lnTo>
                  <a:lnTo>
                    <a:pt x="38" y="90"/>
                  </a:lnTo>
                  <a:lnTo>
                    <a:pt x="38" y="89"/>
                  </a:lnTo>
                  <a:lnTo>
                    <a:pt x="40" y="89"/>
                  </a:lnTo>
                  <a:lnTo>
                    <a:pt x="42" y="88"/>
                  </a:lnTo>
                  <a:lnTo>
                    <a:pt x="45" y="85"/>
                  </a:lnTo>
                  <a:lnTo>
                    <a:pt x="46" y="85"/>
                  </a:lnTo>
                  <a:lnTo>
                    <a:pt x="46" y="84"/>
                  </a:lnTo>
                  <a:lnTo>
                    <a:pt x="47" y="84"/>
                  </a:lnTo>
                  <a:lnTo>
                    <a:pt x="49" y="83"/>
                  </a:lnTo>
                  <a:lnTo>
                    <a:pt x="52" y="82"/>
                  </a:lnTo>
                  <a:lnTo>
                    <a:pt x="53" y="82"/>
                  </a:lnTo>
                  <a:lnTo>
                    <a:pt x="57" y="80"/>
                  </a:lnTo>
                  <a:lnTo>
                    <a:pt x="59" y="80"/>
                  </a:lnTo>
                  <a:lnTo>
                    <a:pt x="61" y="80"/>
                  </a:lnTo>
                  <a:lnTo>
                    <a:pt x="63" y="80"/>
                  </a:lnTo>
                  <a:lnTo>
                    <a:pt x="63" y="79"/>
                  </a:lnTo>
                  <a:lnTo>
                    <a:pt x="64" y="79"/>
                  </a:lnTo>
                  <a:lnTo>
                    <a:pt x="65" y="78"/>
                  </a:lnTo>
                  <a:lnTo>
                    <a:pt x="67" y="77"/>
                  </a:lnTo>
                  <a:lnTo>
                    <a:pt x="67" y="76"/>
                  </a:lnTo>
                  <a:lnTo>
                    <a:pt x="71" y="76"/>
                  </a:lnTo>
                  <a:lnTo>
                    <a:pt x="72" y="76"/>
                  </a:lnTo>
                  <a:lnTo>
                    <a:pt x="73" y="76"/>
                  </a:lnTo>
                  <a:lnTo>
                    <a:pt x="74" y="76"/>
                  </a:lnTo>
                  <a:lnTo>
                    <a:pt x="80" y="76"/>
                  </a:lnTo>
                  <a:lnTo>
                    <a:pt x="84" y="76"/>
                  </a:lnTo>
                  <a:lnTo>
                    <a:pt x="84" y="75"/>
                  </a:lnTo>
                  <a:lnTo>
                    <a:pt x="85" y="75"/>
                  </a:lnTo>
                  <a:lnTo>
                    <a:pt x="86" y="75"/>
                  </a:lnTo>
                  <a:lnTo>
                    <a:pt x="88" y="75"/>
                  </a:lnTo>
                  <a:lnTo>
                    <a:pt x="90" y="75"/>
                  </a:lnTo>
                  <a:lnTo>
                    <a:pt x="94" y="74"/>
                  </a:lnTo>
                  <a:lnTo>
                    <a:pt x="96" y="74"/>
                  </a:lnTo>
                  <a:lnTo>
                    <a:pt x="98" y="74"/>
                  </a:lnTo>
                  <a:lnTo>
                    <a:pt x="100" y="74"/>
                  </a:lnTo>
                  <a:lnTo>
                    <a:pt x="102" y="74"/>
                  </a:lnTo>
                  <a:lnTo>
                    <a:pt x="103" y="73"/>
                  </a:lnTo>
                  <a:lnTo>
                    <a:pt x="107" y="73"/>
                  </a:lnTo>
                  <a:lnTo>
                    <a:pt x="108" y="73"/>
                  </a:lnTo>
                  <a:lnTo>
                    <a:pt x="110" y="72"/>
                  </a:lnTo>
                  <a:lnTo>
                    <a:pt x="113" y="72"/>
                  </a:lnTo>
                  <a:lnTo>
                    <a:pt x="114" y="72"/>
                  </a:lnTo>
                  <a:lnTo>
                    <a:pt x="118" y="71"/>
                  </a:lnTo>
                  <a:lnTo>
                    <a:pt x="123" y="71"/>
                  </a:lnTo>
                  <a:lnTo>
                    <a:pt x="126" y="71"/>
                  </a:lnTo>
                  <a:lnTo>
                    <a:pt x="127" y="70"/>
                  </a:lnTo>
                  <a:lnTo>
                    <a:pt x="133" y="68"/>
                  </a:lnTo>
                  <a:lnTo>
                    <a:pt x="139" y="68"/>
                  </a:lnTo>
                  <a:lnTo>
                    <a:pt x="141" y="67"/>
                  </a:lnTo>
                  <a:lnTo>
                    <a:pt x="141" y="66"/>
                  </a:lnTo>
                  <a:lnTo>
                    <a:pt x="145" y="65"/>
                  </a:lnTo>
                  <a:lnTo>
                    <a:pt x="151" y="65"/>
                  </a:lnTo>
                  <a:lnTo>
                    <a:pt x="152" y="65"/>
                  </a:lnTo>
                  <a:lnTo>
                    <a:pt x="152" y="64"/>
                  </a:lnTo>
                  <a:lnTo>
                    <a:pt x="153" y="63"/>
                  </a:lnTo>
                  <a:lnTo>
                    <a:pt x="154" y="63"/>
                  </a:lnTo>
                  <a:lnTo>
                    <a:pt x="155" y="63"/>
                  </a:lnTo>
                  <a:lnTo>
                    <a:pt x="157" y="62"/>
                  </a:lnTo>
                  <a:lnTo>
                    <a:pt x="158" y="61"/>
                  </a:lnTo>
                  <a:lnTo>
                    <a:pt x="160" y="61"/>
                  </a:lnTo>
                  <a:lnTo>
                    <a:pt x="160" y="60"/>
                  </a:lnTo>
                  <a:lnTo>
                    <a:pt x="161" y="60"/>
                  </a:lnTo>
                  <a:lnTo>
                    <a:pt x="162" y="59"/>
                  </a:lnTo>
                  <a:lnTo>
                    <a:pt x="163" y="58"/>
                  </a:lnTo>
                  <a:lnTo>
                    <a:pt x="166" y="58"/>
                  </a:lnTo>
                  <a:lnTo>
                    <a:pt x="166" y="57"/>
                  </a:lnTo>
                  <a:lnTo>
                    <a:pt x="170" y="56"/>
                  </a:lnTo>
                  <a:lnTo>
                    <a:pt x="174" y="56"/>
                  </a:lnTo>
                  <a:lnTo>
                    <a:pt x="177" y="56"/>
                  </a:lnTo>
                  <a:lnTo>
                    <a:pt x="184" y="55"/>
                  </a:lnTo>
                  <a:lnTo>
                    <a:pt x="185" y="55"/>
                  </a:lnTo>
                  <a:lnTo>
                    <a:pt x="185" y="54"/>
                  </a:lnTo>
                  <a:lnTo>
                    <a:pt x="187" y="54"/>
                  </a:lnTo>
                  <a:lnTo>
                    <a:pt x="187" y="53"/>
                  </a:lnTo>
                  <a:lnTo>
                    <a:pt x="191" y="53"/>
                  </a:lnTo>
                  <a:lnTo>
                    <a:pt x="194" y="53"/>
                  </a:lnTo>
                  <a:lnTo>
                    <a:pt x="196" y="51"/>
                  </a:lnTo>
                  <a:lnTo>
                    <a:pt x="198" y="51"/>
                  </a:lnTo>
                  <a:lnTo>
                    <a:pt x="201" y="50"/>
                  </a:lnTo>
                  <a:lnTo>
                    <a:pt x="201" y="49"/>
                  </a:lnTo>
                  <a:lnTo>
                    <a:pt x="203" y="48"/>
                  </a:lnTo>
                  <a:lnTo>
                    <a:pt x="204" y="48"/>
                  </a:lnTo>
                  <a:lnTo>
                    <a:pt x="205" y="48"/>
                  </a:lnTo>
                  <a:lnTo>
                    <a:pt x="207" y="48"/>
                  </a:lnTo>
                  <a:lnTo>
                    <a:pt x="212" y="48"/>
                  </a:lnTo>
                  <a:lnTo>
                    <a:pt x="215" y="48"/>
                  </a:lnTo>
                  <a:lnTo>
                    <a:pt x="217" y="48"/>
                  </a:lnTo>
                  <a:lnTo>
                    <a:pt x="222" y="48"/>
                  </a:lnTo>
                  <a:lnTo>
                    <a:pt x="225" y="48"/>
                  </a:lnTo>
                  <a:lnTo>
                    <a:pt x="229" y="47"/>
                  </a:lnTo>
                  <a:lnTo>
                    <a:pt x="236" y="47"/>
                  </a:lnTo>
                  <a:lnTo>
                    <a:pt x="238" y="47"/>
                  </a:lnTo>
                  <a:lnTo>
                    <a:pt x="239" y="47"/>
                  </a:lnTo>
                  <a:lnTo>
                    <a:pt x="246" y="47"/>
                  </a:lnTo>
                  <a:lnTo>
                    <a:pt x="251" y="46"/>
                  </a:lnTo>
                  <a:lnTo>
                    <a:pt x="261" y="46"/>
                  </a:lnTo>
                  <a:lnTo>
                    <a:pt x="262" y="45"/>
                  </a:lnTo>
                  <a:lnTo>
                    <a:pt x="263" y="44"/>
                  </a:lnTo>
                  <a:lnTo>
                    <a:pt x="264" y="44"/>
                  </a:lnTo>
                  <a:lnTo>
                    <a:pt x="265" y="43"/>
                  </a:lnTo>
                  <a:lnTo>
                    <a:pt x="265" y="42"/>
                  </a:lnTo>
                  <a:lnTo>
                    <a:pt x="267" y="42"/>
                  </a:lnTo>
                  <a:lnTo>
                    <a:pt x="269" y="41"/>
                  </a:lnTo>
                  <a:lnTo>
                    <a:pt x="269" y="39"/>
                  </a:lnTo>
                  <a:lnTo>
                    <a:pt x="271" y="39"/>
                  </a:lnTo>
                  <a:lnTo>
                    <a:pt x="272" y="38"/>
                  </a:lnTo>
                  <a:lnTo>
                    <a:pt x="273" y="38"/>
                  </a:lnTo>
                  <a:lnTo>
                    <a:pt x="282" y="37"/>
                  </a:lnTo>
                  <a:lnTo>
                    <a:pt x="283" y="36"/>
                  </a:lnTo>
                  <a:lnTo>
                    <a:pt x="286" y="35"/>
                  </a:lnTo>
                  <a:lnTo>
                    <a:pt x="287" y="34"/>
                  </a:lnTo>
                  <a:lnTo>
                    <a:pt x="288" y="32"/>
                  </a:lnTo>
                  <a:lnTo>
                    <a:pt x="294" y="32"/>
                  </a:lnTo>
                  <a:lnTo>
                    <a:pt x="304" y="31"/>
                  </a:lnTo>
                  <a:lnTo>
                    <a:pt x="309" y="31"/>
                  </a:lnTo>
                  <a:lnTo>
                    <a:pt x="312" y="30"/>
                  </a:lnTo>
                  <a:lnTo>
                    <a:pt x="313" y="28"/>
                  </a:lnTo>
                  <a:lnTo>
                    <a:pt x="319" y="28"/>
                  </a:lnTo>
                  <a:lnTo>
                    <a:pt x="323" y="28"/>
                  </a:lnTo>
                  <a:lnTo>
                    <a:pt x="325" y="28"/>
                  </a:lnTo>
                  <a:lnTo>
                    <a:pt x="331" y="28"/>
                  </a:lnTo>
                  <a:lnTo>
                    <a:pt x="333" y="28"/>
                  </a:lnTo>
                  <a:lnTo>
                    <a:pt x="336" y="28"/>
                  </a:lnTo>
                  <a:lnTo>
                    <a:pt x="340" y="28"/>
                  </a:lnTo>
                  <a:lnTo>
                    <a:pt x="341" y="27"/>
                  </a:lnTo>
                  <a:lnTo>
                    <a:pt x="342" y="26"/>
                  </a:lnTo>
                  <a:lnTo>
                    <a:pt x="348" y="26"/>
                  </a:lnTo>
                  <a:lnTo>
                    <a:pt x="353" y="26"/>
                  </a:lnTo>
                  <a:lnTo>
                    <a:pt x="356" y="24"/>
                  </a:lnTo>
                  <a:lnTo>
                    <a:pt x="357" y="23"/>
                  </a:lnTo>
                  <a:lnTo>
                    <a:pt x="364" y="21"/>
                  </a:lnTo>
                  <a:lnTo>
                    <a:pt x="365" y="21"/>
                  </a:lnTo>
                  <a:lnTo>
                    <a:pt x="371" y="19"/>
                  </a:lnTo>
                  <a:lnTo>
                    <a:pt x="371" y="17"/>
                  </a:lnTo>
                  <a:lnTo>
                    <a:pt x="375" y="15"/>
                  </a:lnTo>
                  <a:lnTo>
                    <a:pt x="375" y="13"/>
                  </a:lnTo>
                  <a:lnTo>
                    <a:pt x="377" y="13"/>
                  </a:lnTo>
                  <a:lnTo>
                    <a:pt x="381" y="11"/>
                  </a:lnTo>
                  <a:lnTo>
                    <a:pt x="385" y="11"/>
                  </a:lnTo>
                  <a:lnTo>
                    <a:pt x="385" y="9"/>
                  </a:lnTo>
                  <a:lnTo>
                    <a:pt x="387" y="9"/>
                  </a:lnTo>
                  <a:lnTo>
                    <a:pt x="402" y="9"/>
                  </a:lnTo>
                  <a:lnTo>
                    <a:pt x="405" y="7"/>
                  </a:lnTo>
                  <a:lnTo>
                    <a:pt x="406" y="5"/>
                  </a:lnTo>
                  <a:lnTo>
                    <a:pt x="411" y="5"/>
                  </a:lnTo>
                  <a:lnTo>
                    <a:pt x="421" y="5"/>
                  </a:lnTo>
                  <a:lnTo>
                    <a:pt x="433" y="3"/>
                  </a:lnTo>
                  <a:lnTo>
                    <a:pt x="436" y="0"/>
                  </a:lnTo>
                  <a:lnTo>
                    <a:pt x="437" y="0"/>
                  </a:lnTo>
                  <a:lnTo>
                    <a:pt x="443" y="0"/>
                  </a:lnTo>
                  <a:lnTo>
                    <a:pt x="453" y="0"/>
                  </a:lnTo>
                  <a:lnTo>
                    <a:pt x="476" y="0"/>
                  </a:lnTo>
                  <a:lnTo>
                    <a:pt x="478" y="0"/>
                  </a:lnTo>
                  <a:lnTo>
                    <a:pt x="480" y="0"/>
                  </a:lnTo>
                </a:path>
              </a:pathLst>
            </a:cu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351" name="Freeform 21"/>
            <p:cNvSpPr>
              <a:spLocks/>
            </p:cNvSpPr>
            <p:nvPr/>
          </p:nvSpPr>
          <p:spPr bwMode="auto">
            <a:xfrm>
              <a:off x="800" y="3549"/>
              <a:ext cx="26" cy="38"/>
            </a:xfrm>
            <a:custGeom>
              <a:avLst/>
              <a:gdLst>
                <a:gd name="T0" fmla="*/ 0 w 13"/>
                <a:gd name="T1" fmla="*/ 84 h 15"/>
                <a:gd name="T2" fmla="*/ 40 w 13"/>
                <a:gd name="T3" fmla="*/ 0 h 15"/>
                <a:gd name="T4" fmla="*/ 104 w 13"/>
                <a:gd name="T5" fmla="*/ 160 h 15"/>
                <a:gd name="T6" fmla="*/ 72 w 13"/>
                <a:gd name="T7" fmla="*/ 243 h 15"/>
                <a:gd name="T8" fmla="*/ 0 w 13"/>
                <a:gd name="T9" fmla="*/ 8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5" y="0"/>
                  </a:lnTo>
                  <a:lnTo>
                    <a:pt x="13" y="10"/>
                  </a:lnTo>
                  <a:lnTo>
                    <a:pt x="9" y="15"/>
                  </a:lnTo>
                  <a:lnTo>
                    <a:pt x="0" y="5"/>
                  </a:lnTo>
                  <a:close/>
                </a:path>
              </a:pathLst>
            </a:custGeom>
            <a:solidFill>
              <a:srgbClr val="333333"/>
            </a:solidFill>
            <a:ln w="9525">
              <a:solidFill>
                <a:schemeClr val="tx1"/>
              </a:solidFill>
              <a:round/>
              <a:headEnd/>
              <a:tailEnd/>
            </a:ln>
          </p:spPr>
          <p:txBody>
            <a:bodyPr/>
            <a:lstStyle/>
            <a:p>
              <a:endParaRPr lang="en-US"/>
            </a:p>
          </p:txBody>
        </p:sp>
        <p:sp>
          <p:nvSpPr>
            <p:cNvPr id="99352" name="Freeform 22"/>
            <p:cNvSpPr>
              <a:spLocks/>
            </p:cNvSpPr>
            <p:nvPr/>
          </p:nvSpPr>
          <p:spPr bwMode="auto">
            <a:xfrm>
              <a:off x="811" y="3527"/>
              <a:ext cx="25" cy="47"/>
            </a:xfrm>
            <a:custGeom>
              <a:avLst/>
              <a:gdLst>
                <a:gd name="T0" fmla="*/ 0 w 12"/>
                <a:gd name="T1" fmla="*/ 74 h 19"/>
                <a:gd name="T2" fmla="*/ 73 w 12"/>
                <a:gd name="T3" fmla="*/ 0 h 19"/>
                <a:gd name="T4" fmla="*/ 108 w 12"/>
                <a:gd name="T5" fmla="*/ 215 h 19"/>
                <a:gd name="T6" fmla="*/ 35 w 12"/>
                <a:gd name="T7" fmla="*/ 287 h 19"/>
                <a:gd name="T8" fmla="*/ 0 w 12"/>
                <a:gd name="T9" fmla="*/ 74 h 19"/>
                <a:gd name="T10" fmla="*/ 0 60000 65536"/>
                <a:gd name="T11" fmla="*/ 0 60000 65536"/>
                <a:gd name="T12" fmla="*/ 0 60000 65536"/>
                <a:gd name="T13" fmla="*/ 0 60000 65536"/>
                <a:gd name="T14" fmla="*/ 0 60000 65536"/>
                <a:gd name="T15" fmla="*/ 0 w 12"/>
                <a:gd name="T16" fmla="*/ 0 h 19"/>
                <a:gd name="T17" fmla="*/ 12 w 12"/>
                <a:gd name="T18" fmla="*/ 19 h 19"/>
              </a:gdLst>
              <a:ahLst/>
              <a:cxnLst>
                <a:cxn ang="T10">
                  <a:pos x="T0" y="T1"/>
                </a:cxn>
                <a:cxn ang="T11">
                  <a:pos x="T2" y="T3"/>
                </a:cxn>
                <a:cxn ang="T12">
                  <a:pos x="T4" y="T5"/>
                </a:cxn>
                <a:cxn ang="T13">
                  <a:pos x="T6" y="T7"/>
                </a:cxn>
                <a:cxn ang="T14">
                  <a:pos x="T8" y="T9"/>
                </a:cxn>
              </a:cxnLst>
              <a:rect l="T15" t="T16" r="T17" b="T18"/>
              <a:pathLst>
                <a:path w="12" h="19">
                  <a:moveTo>
                    <a:pt x="0" y="5"/>
                  </a:moveTo>
                  <a:lnTo>
                    <a:pt x="8" y="0"/>
                  </a:lnTo>
                  <a:lnTo>
                    <a:pt x="12" y="14"/>
                  </a:lnTo>
                  <a:lnTo>
                    <a:pt x="4" y="19"/>
                  </a:lnTo>
                  <a:lnTo>
                    <a:pt x="0" y="5"/>
                  </a:lnTo>
                  <a:close/>
                </a:path>
              </a:pathLst>
            </a:custGeom>
            <a:solidFill>
              <a:srgbClr val="333333"/>
            </a:solidFill>
            <a:ln w="9525">
              <a:solidFill>
                <a:schemeClr val="tx1"/>
              </a:solidFill>
              <a:round/>
              <a:headEnd/>
              <a:tailEnd/>
            </a:ln>
          </p:spPr>
          <p:txBody>
            <a:bodyPr/>
            <a:lstStyle/>
            <a:p>
              <a:endParaRPr lang="en-US"/>
            </a:p>
          </p:txBody>
        </p:sp>
        <p:sp>
          <p:nvSpPr>
            <p:cNvPr id="99353" name="Rectangle 23"/>
            <p:cNvSpPr>
              <a:spLocks noChangeArrowheads="1"/>
            </p:cNvSpPr>
            <p:nvPr/>
          </p:nvSpPr>
          <p:spPr bwMode="auto">
            <a:xfrm>
              <a:off x="836" y="3527"/>
              <a:ext cx="19"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54" name="Rectangle 24"/>
            <p:cNvSpPr>
              <a:spLocks noChangeArrowheads="1"/>
            </p:cNvSpPr>
            <p:nvPr/>
          </p:nvSpPr>
          <p:spPr bwMode="auto">
            <a:xfrm>
              <a:off x="836" y="3539"/>
              <a:ext cx="26" cy="10"/>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55" name="Freeform 25"/>
            <p:cNvSpPr>
              <a:spLocks/>
            </p:cNvSpPr>
            <p:nvPr/>
          </p:nvSpPr>
          <p:spPr bwMode="auto">
            <a:xfrm>
              <a:off x="855" y="3515"/>
              <a:ext cx="27" cy="34"/>
            </a:xfrm>
            <a:custGeom>
              <a:avLst/>
              <a:gdLst>
                <a:gd name="T0" fmla="*/ 0 w 13"/>
                <a:gd name="T1" fmla="*/ 70 h 14"/>
                <a:gd name="T2" fmla="*/ 35 w 13"/>
                <a:gd name="T3" fmla="*/ 0 h 14"/>
                <a:gd name="T4" fmla="*/ 116 w 13"/>
                <a:gd name="T5" fmla="*/ 141 h 14"/>
                <a:gd name="T6" fmla="*/ 73 w 13"/>
                <a:gd name="T7" fmla="*/ 202 h 14"/>
                <a:gd name="T8" fmla="*/ 0 w 13"/>
                <a:gd name="T9" fmla="*/ 70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0" y="5"/>
                  </a:moveTo>
                  <a:lnTo>
                    <a:pt x="4" y="0"/>
                  </a:lnTo>
                  <a:lnTo>
                    <a:pt x="13" y="10"/>
                  </a:lnTo>
                  <a:lnTo>
                    <a:pt x="8" y="14"/>
                  </a:lnTo>
                  <a:lnTo>
                    <a:pt x="0" y="5"/>
                  </a:lnTo>
                  <a:close/>
                </a:path>
              </a:pathLst>
            </a:custGeom>
            <a:solidFill>
              <a:schemeClr val="tx1"/>
            </a:solidFill>
            <a:ln w="9525">
              <a:solidFill>
                <a:schemeClr val="tx1"/>
              </a:solidFill>
              <a:round/>
              <a:headEnd/>
              <a:tailEnd/>
            </a:ln>
          </p:spPr>
          <p:txBody>
            <a:bodyPr/>
            <a:lstStyle/>
            <a:p>
              <a:endParaRPr lang="en-US"/>
            </a:p>
          </p:txBody>
        </p:sp>
        <p:sp>
          <p:nvSpPr>
            <p:cNvPr id="99356" name="Rectangle 26"/>
            <p:cNvSpPr>
              <a:spLocks noChangeArrowheads="1"/>
            </p:cNvSpPr>
            <p:nvPr/>
          </p:nvSpPr>
          <p:spPr bwMode="auto">
            <a:xfrm>
              <a:off x="872" y="3503"/>
              <a:ext cx="10"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57" name="Rectangle 27"/>
            <p:cNvSpPr>
              <a:spLocks noChangeArrowheads="1"/>
            </p:cNvSpPr>
            <p:nvPr/>
          </p:nvSpPr>
          <p:spPr bwMode="auto">
            <a:xfrm>
              <a:off x="882" y="3503"/>
              <a:ext cx="9"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58" name="Freeform 28"/>
            <p:cNvSpPr>
              <a:spLocks/>
            </p:cNvSpPr>
            <p:nvPr/>
          </p:nvSpPr>
          <p:spPr bwMode="auto">
            <a:xfrm>
              <a:off x="882" y="3489"/>
              <a:ext cx="24" cy="50"/>
            </a:xfrm>
            <a:custGeom>
              <a:avLst/>
              <a:gdLst>
                <a:gd name="T0" fmla="*/ 0 w 12"/>
                <a:gd name="T1" fmla="*/ 80 h 20"/>
                <a:gd name="T2" fmla="*/ 64 w 12"/>
                <a:gd name="T3" fmla="*/ 0 h 20"/>
                <a:gd name="T4" fmla="*/ 96 w 12"/>
                <a:gd name="T5" fmla="*/ 232 h 20"/>
                <a:gd name="T6" fmla="*/ 32 w 12"/>
                <a:gd name="T7" fmla="*/ 312 h 20"/>
                <a:gd name="T8" fmla="*/ 0 w 12"/>
                <a:gd name="T9" fmla="*/ 80 h 20"/>
                <a:gd name="T10" fmla="*/ 0 60000 65536"/>
                <a:gd name="T11" fmla="*/ 0 60000 65536"/>
                <a:gd name="T12" fmla="*/ 0 60000 65536"/>
                <a:gd name="T13" fmla="*/ 0 60000 65536"/>
                <a:gd name="T14" fmla="*/ 0 60000 65536"/>
                <a:gd name="T15" fmla="*/ 0 w 12"/>
                <a:gd name="T16" fmla="*/ 0 h 20"/>
                <a:gd name="T17" fmla="*/ 12 w 12"/>
                <a:gd name="T18" fmla="*/ 20 h 20"/>
              </a:gdLst>
              <a:ahLst/>
              <a:cxnLst>
                <a:cxn ang="T10">
                  <a:pos x="T0" y="T1"/>
                </a:cxn>
                <a:cxn ang="T11">
                  <a:pos x="T2" y="T3"/>
                </a:cxn>
                <a:cxn ang="T12">
                  <a:pos x="T4" y="T5"/>
                </a:cxn>
                <a:cxn ang="T13">
                  <a:pos x="T6" y="T7"/>
                </a:cxn>
                <a:cxn ang="T14">
                  <a:pos x="T8" y="T9"/>
                </a:cxn>
              </a:cxnLst>
              <a:rect l="T15" t="T16" r="T17" b="T18"/>
              <a:pathLst>
                <a:path w="12" h="20">
                  <a:moveTo>
                    <a:pt x="0" y="5"/>
                  </a:moveTo>
                  <a:lnTo>
                    <a:pt x="8" y="0"/>
                  </a:lnTo>
                  <a:lnTo>
                    <a:pt x="12"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59" name="Freeform 29"/>
            <p:cNvSpPr>
              <a:spLocks/>
            </p:cNvSpPr>
            <p:nvPr/>
          </p:nvSpPr>
          <p:spPr bwMode="auto">
            <a:xfrm>
              <a:off x="898" y="3477"/>
              <a:ext cx="37" cy="50"/>
            </a:xfrm>
            <a:custGeom>
              <a:avLst/>
              <a:gdLst>
                <a:gd name="T0" fmla="*/ 0 w 17"/>
                <a:gd name="T1" fmla="*/ 80 h 20"/>
                <a:gd name="T2" fmla="*/ 133 w 17"/>
                <a:gd name="T3" fmla="*/ 0 h 20"/>
                <a:gd name="T4" fmla="*/ 176 w 17"/>
                <a:gd name="T5" fmla="*/ 232 h 20"/>
                <a:gd name="T6" fmla="*/ 44 w 17"/>
                <a:gd name="T7" fmla="*/ 312 h 20"/>
                <a:gd name="T8" fmla="*/ 0 w 17"/>
                <a:gd name="T9" fmla="*/ 80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60" name="Freeform 30"/>
            <p:cNvSpPr>
              <a:spLocks/>
            </p:cNvSpPr>
            <p:nvPr/>
          </p:nvSpPr>
          <p:spPr bwMode="auto">
            <a:xfrm>
              <a:off x="926" y="3465"/>
              <a:ext cx="29" cy="50"/>
            </a:xfrm>
            <a:custGeom>
              <a:avLst/>
              <a:gdLst>
                <a:gd name="T0" fmla="*/ 0 w 13"/>
                <a:gd name="T1" fmla="*/ 80 h 20"/>
                <a:gd name="T2" fmla="*/ 89 w 13"/>
                <a:gd name="T3" fmla="*/ 0 h 20"/>
                <a:gd name="T4" fmla="*/ 145 w 13"/>
                <a:gd name="T5" fmla="*/ 232 h 20"/>
                <a:gd name="T6" fmla="*/ 45 w 13"/>
                <a:gd name="T7" fmla="*/ 312 h 20"/>
                <a:gd name="T8" fmla="*/ 0 w 13"/>
                <a:gd name="T9" fmla="*/ 80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8"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61" name="Freeform 31"/>
            <p:cNvSpPr>
              <a:spLocks/>
            </p:cNvSpPr>
            <p:nvPr/>
          </p:nvSpPr>
          <p:spPr bwMode="auto">
            <a:xfrm>
              <a:off x="942" y="3454"/>
              <a:ext cx="28" cy="49"/>
            </a:xfrm>
            <a:custGeom>
              <a:avLst/>
              <a:gdLst>
                <a:gd name="T0" fmla="*/ 0 w 13"/>
                <a:gd name="T1" fmla="*/ 71 h 20"/>
                <a:gd name="T2" fmla="*/ 88 w 13"/>
                <a:gd name="T3" fmla="*/ 0 h 20"/>
                <a:gd name="T4" fmla="*/ 129 w 13"/>
                <a:gd name="T5" fmla="*/ 223 h 20"/>
                <a:gd name="T6" fmla="*/ 52 w 13"/>
                <a:gd name="T7" fmla="*/ 294 h 20"/>
                <a:gd name="T8" fmla="*/ 0 w 13"/>
                <a:gd name="T9" fmla="*/ 71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9" y="0"/>
                  </a:lnTo>
                  <a:lnTo>
                    <a:pt x="13"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99362" name="Rectangle 32"/>
            <p:cNvSpPr>
              <a:spLocks noChangeArrowheads="1"/>
            </p:cNvSpPr>
            <p:nvPr/>
          </p:nvSpPr>
          <p:spPr bwMode="auto">
            <a:xfrm>
              <a:off x="970" y="3454"/>
              <a:ext cx="18" cy="35"/>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63" name="Rectangle 33"/>
            <p:cNvSpPr>
              <a:spLocks noChangeArrowheads="1"/>
            </p:cNvSpPr>
            <p:nvPr/>
          </p:nvSpPr>
          <p:spPr bwMode="auto">
            <a:xfrm>
              <a:off x="1097" y="3390"/>
              <a:ext cx="9" cy="37"/>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64" name="Freeform 34"/>
            <p:cNvSpPr>
              <a:spLocks/>
            </p:cNvSpPr>
            <p:nvPr/>
          </p:nvSpPr>
          <p:spPr bwMode="auto">
            <a:xfrm>
              <a:off x="1097" y="3377"/>
              <a:ext cx="28" cy="50"/>
            </a:xfrm>
            <a:custGeom>
              <a:avLst/>
              <a:gdLst>
                <a:gd name="T0" fmla="*/ 0 w 13"/>
                <a:gd name="T1" fmla="*/ 80 h 20"/>
                <a:gd name="T2" fmla="*/ 80 w 13"/>
                <a:gd name="T3" fmla="*/ 0 h 20"/>
                <a:gd name="T4" fmla="*/ 129 w 13"/>
                <a:gd name="T5" fmla="*/ 232 h 20"/>
                <a:gd name="T6" fmla="*/ 41 w 13"/>
                <a:gd name="T7" fmla="*/ 312 h 20"/>
                <a:gd name="T8" fmla="*/ 0 w 13"/>
                <a:gd name="T9" fmla="*/ 80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8"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65" name="Freeform 35"/>
            <p:cNvSpPr>
              <a:spLocks/>
            </p:cNvSpPr>
            <p:nvPr/>
          </p:nvSpPr>
          <p:spPr bwMode="auto">
            <a:xfrm>
              <a:off x="1125" y="3365"/>
              <a:ext cx="25" cy="51"/>
            </a:xfrm>
            <a:custGeom>
              <a:avLst/>
              <a:gdLst>
                <a:gd name="T0" fmla="*/ 0 w 12"/>
                <a:gd name="T1" fmla="*/ 84 h 20"/>
                <a:gd name="T2" fmla="*/ 73 w 12"/>
                <a:gd name="T3" fmla="*/ 0 h 20"/>
                <a:gd name="T4" fmla="*/ 108 w 12"/>
                <a:gd name="T5" fmla="*/ 247 h 20"/>
                <a:gd name="T6" fmla="*/ 35 w 12"/>
                <a:gd name="T7" fmla="*/ 332 h 20"/>
                <a:gd name="T8" fmla="*/ 0 w 12"/>
                <a:gd name="T9" fmla="*/ 84 h 20"/>
                <a:gd name="T10" fmla="*/ 0 60000 65536"/>
                <a:gd name="T11" fmla="*/ 0 60000 65536"/>
                <a:gd name="T12" fmla="*/ 0 60000 65536"/>
                <a:gd name="T13" fmla="*/ 0 60000 65536"/>
                <a:gd name="T14" fmla="*/ 0 60000 65536"/>
                <a:gd name="T15" fmla="*/ 0 w 12"/>
                <a:gd name="T16" fmla="*/ 0 h 20"/>
                <a:gd name="T17" fmla="*/ 12 w 12"/>
                <a:gd name="T18" fmla="*/ 20 h 20"/>
              </a:gdLst>
              <a:ahLst/>
              <a:cxnLst>
                <a:cxn ang="T10">
                  <a:pos x="T0" y="T1"/>
                </a:cxn>
                <a:cxn ang="T11">
                  <a:pos x="T2" y="T3"/>
                </a:cxn>
                <a:cxn ang="T12">
                  <a:pos x="T4" y="T5"/>
                </a:cxn>
                <a:cxn ang="T13">
                  <a:pos x="T6" y="T7"/>
                </a:cxn>
                <a:cxn ang="T14">
                  <a:pos x="T8" y="T9"/>
                </a:cxn>
              </a:cxnLst>
              <a:rect l="T15" t="T16" r="T17" b="T18"/>
              <a:pathLst>
                <a:path w="12" h="20">
                  <a:moveTo>
                    <a:pt x="0" y="5"/>
                  </a:moveTo>
                  <a:lnTo>
                    <a:pt x="8" y="0"/>
                  </a:lnTo>
                  <a:lnTo>
                    <a:pt x="12"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66" name="Freeform 36"/>
            <p:cNvSpPr>
              <a:spLocks/>
            </p:cNvSpPr>
            <p:nvPr/>
          </p:nvSpPr>
          <p:spPr bwMode="auto">
            <a:xfrm>
              <a:off x="1142" y="3352"/>
              <a:ext cx="26" cy="51"/>
            </a:xfrm>
            <a:custGeom>
              <a:avLst/>
              <a:gdLst>
                <a:gd name="T0" fmla="*/ 0 w 13"/>
                <a:gd name="T1" fmla="*/ 84 h 20"/>
                <a:gd name="T2" fmla="*/ 72 w 13"/>
                <a:gd name="T3" fmla="*/ 0 h 20"/>
                <a:gd name="T4" fmla="*/ 104 w 13"/>
                <a:gd name="T5" fmla="*/ 247 h 20"/>
                <a:gd name="T6" fmla="*/ 32 w 13"/>
                <a:gd name="T7" fmla="*/ 332 h 20"/>
                <a:gd name="T8" fmla="*/ 0 w 13"/>
                <a:gd name="T9" fmla="*/ 8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9"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67" name="Rectangle 37"/>
            <p:cNvSpPr>
              <a:spLocks noChangeArrowheads="1"/>
            </p:cNvSpPr>
            <p:nvPr/>
          </p:nvSpPr>
          <p:spPr bwMode="auto">
            <a:xfrm>
              <a:off x="1168" y="3352"/>
              <a:ext cx="18"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68" name="Rectangle 38"/>
            <p:cNvSpPr>
              <a:spLocks noChangeArrowheads="1"/>
            </p:cNvSpPr>
            <p:nvPr/>
          </p:nvSpPr>
          <p:spPr bwMode="auto">
            <a:xfrm>
              <a:off x="1186" y="3352"/>
              <a:ext cx="26"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69" name="Freeform 39"/>
            <p:cNvSpPr>
              <a:spLocks/>
            </p:cNvSpPr>
            <p:nvPr/>
          </p:nvSpPr>
          <p:spPr bwMode="auto">
            <a:xfrm>
              <a:off x="1205" y="3352"/>
              <a:ext cx="26" cy="38"/>
            </a:xfrm>
            <a:custGeom>
              <a:avLst/>
              <a:gdLst>
                <a:gd name="T0" fmla="*/ 0 w 13"/>
                <a:gd name="T1" fmla="*/ 84 h 15"/>
                <a:gd name="T2" fmla="*/ 32 w 13"/>
                <a:gd name="T3" fmla="*/ 0 h 15"/>
                <a:gd name="T4" fmla="*/ 104 w 13"/>
                <a:gd name="T5" fmla="*/ 160 h 15"/>
                <a:gd name="T6" fmla="*/ 64 w 13"/>
                <a:gd name="T7" fmla="*/ 243 h 15"/>
                <a:gd name="T8" fmla="*/ 0 w 13"/>
                <a:gd name="T9" fmla="*/ 8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8" y="15"/>
                  </a:lnTo>
                  <a:lnTo>
                    <a:pt x="0" y="5"/>
                  </a:lnTo>
                  <a:close/>
                </a:path>
              </a:pathLst>
            </a:custGeom>
            <a:solidFill>
              <a:schemeClr val="tx1"/>
            </a:solidFill>
            <a:ln w="9525">
              <a:solidFill>
                <a:schemeClr val="tx1"/>
              </a:solidFill>
              <a:round/>
              <a:headEnd/>
              <a:tailEnd/>
            </a:ln>
          </p:spPr>
          <p:txBody>
            <a:bodyPr/>
            <a:lstStyle/>
            <a:p>
              <a:endParaRPr lang="en-US"/>
            </a:p>
          </p:txBody>
        </p:sp>
        <p:sp>
          <p:nvSpPr>
            <p:cNvPr id="99370" name="Freeform 40"/>
            <p:cNvSpPr>
              <a:spLocks/>
            </p:cNvSpPr>
            <p:nvPr/>
          </p:nvSpPr>
          <p:spPr bwMode="auto">
            <a:xfrm>
              <a:off x="1212" y="3341"/>
              <a:ext cx="29" cy="36"/>
            </a:xfrm>
            <a:custGeom>
              <a:avLst/>
              <a:gdLst>
                <a:gd name="T0" fmla="*/ 0 w 13"/>
                <a:gd name="T1" fmla="*/ 70 h 15"/>
                <a:gd name="T2" fmla="*/ 45 w 13"/>
                <a:gd name="T3" fmla="*/ 0 h 15"/>
                <a:gd name="T4" fmla="*/ 145 w 13"/>
                <a:gd name="T5" fmla="*/ 139 h 15"/>
                <a:gd name="T6" fmla="*/ 100 w 13"/>
                <a:gd name="T7" fmla="*/ 206 h 15"/>
                <a:gd name="T8" fmla="*/ 0 w 13"/>
                <a:gd name="T9" fmla="*/ 70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9" y="15"/>
                  </a:lnTo>
                  <a:lnTo>
                    <a:pt x="0" y="5"/>
                  </a:lnTo>
                  <a:close/>
                </a:path>
              </a:pathLst>
            </a:custGeom>
            <a:solidFill>
              <a:schemeClr val="tx1"/>
            </a:solidFill>
            <a:ln w="9525">
              <a:solidFill>
                <a:schemeClr val="tx1"/>
              </a:solidFill>
              <a:round/>
              <a:headEnd/>
              <a:tailEnd/>
            </a:ln>
          </p:spPr>
          <p:txBody>
            <a:bodyPr/>
            <a:lstStyle/>
            <a:p>
              <a:endParaRPr lang="en-US"/>
            </a:p>
          </p:txBody>
        </p:sp>
        <p:sp>
          <p:nvSpPr>
            <p:cNvPr id="99371" name="Rectangle 41"/>
            <p:cNvSpPr>
              <a:spLocks noChangeArrowheads="1"/>
            </p:cNvSpPr>
            <p:nvPr/>
          </p:nvSpPr>
          <p:spPr bwMode="auto">
            <a:xfrm>
              <a:off x="1231" y="3328"/>
              <a:ext cx="17" cy="37"/>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72" name="Rectangle 42"/>
            <p:cNvSpPr>
              <a:spLocks noChangeArrowheads="1"/>
            </p:cNvSpPr>
            <p:nvPr/>
          </p:nvSpPr>
          <p:spPr bwMode="auto">
            <a:xfrm>
              <a:off x="1248" y="3328"/>
              <a:ext cx="28" cy="37"/>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73" name="Freeform 43"/>
            <p:cNvSpPr>
              <a:spLocks/>
            </p:cNvSpPr>
            <p:nvPr/>
          </p:nvSpPr>
          <p:spPr bwMode="auto">
            <a:xfrm>
              <a:off x="1269" y="3328"/>
              <a:ext cx="23" cy="37"/>
            </a:xfrm>
            <a:custGeom>
              <a:avLst/>
              <a:gdLst>
                <a:gd name="T0" fmla="*/ 0 w 12"/>
                <a:gd name="T1" fmla="*/ 74 h 15"/>
                <a:gd name="T2" fmla="*/ 29 w 12"/>
                <a:gd name="T3" fmla="*/ 0 h 15"/>
                <a:gd name="T4" fmla="*/ 84 w 12"/>
                <a:gd name="T5" fmla="*/ 153 h 15"/>
                <a:gd name="T6" fmla="*/ 56 w 12"/>
                <a:gd name="T7" fmla="*/ 224 h 15"/>
                <a:gd name="T8" fmla="*/ 0 w 12"/>
                <a:gd name="T9" fmla="*/ 74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0" y="5"/>
                  </a:moveTo>
                  <a:lnTo>
                    <a:pt x="4" y="0"/>
                  </a:lnTo>
                  <a:lnTo>
                    <a:pt x="12" y="10"/>
                  </a:lnTo>
                  <a:lnTo>
                    <a:pt x="8" y="15"/>
                  </a:lnTo>
                  <a:lnTo>
                    <a:pt x="0" y="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74" name="Rectangle 44"/>
            <p:cNvSpPr>
              <a:spLocks noChangeArrowheads="1"/>
            </p:cNvSpPr>
            <p:nvPr/>
          </p:nvSpPr>
          <p:spPr bwMode="auto">
            <a:xfrm>
              <a:off x="1392" y="3241"/>
              <a:ext cx="19"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75" name="Rectangle 45"/>
            <p:cNvSpPr>
              <a:spLocks noChangeArrowheads="1"/>
            </p:cNvSpPr>
            <p:nvPr/>
          </p:nvSpPr>
          <p:spPr bwMode="auto">
            <a:xfrm>
              <a:off x="1392" y="3252"/>
              <a:ext cx="27" cy="14"/>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76" name="Freeform 46"/>
            <p:cNvSpPr>
              <a:spLocks/>
            </p:cNvSpPr>
            <p:nvPr/>
          </p:nvSpPr>
          <p:spPr bwMode="auto">
            <a:xfrm>
              <a:off x="1400" y="3216"/>
              <a:ext cx="47" cy="50"/>
            </a:xfrm>
            <a:custGeom>
              <a:avLst/>
              <a:gdLst>
                <a:gd name="T0" fmla="*/ 0 w 22"/>
                <a:gd name="T1" fmla="*/ 80 h 20"/>
                <a:gd name="T2" fmla="*/ 165 w 22"/>
                <a:gd name="T3" fmla="*/ 0 h 20"/>
                <a:gd name="T4" fmla="*/ 214 w 22"/>
                <a:gd name="T5" fmla="*/ 232 h 20"/>
                <a:gd name="T6" fmla="*/ 51 w 22"/>
                <a:gd name="T7" fmla="*/ 312 h 20"/>
                <a:gd name="T8" fmla="*/ 0 w 22"/>
                <a:gd name="T9" fmla="*/ 80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5"/>
                  </a:moveTo>
                  <a:lnTo>
                    <a:pt x="17" y="0"/>
                  </a:lnTo>
                  <a:lnTo>
                    <a:pt x="22"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99377" name="Freeform 47"/>
            <p:cNvSpPr>
              <a:spLocks/>
            </p:cNvSpPr>
            <p:nvPr/>
          </p:nvSpPr>
          <p:spPr bwMode="auto">
            <a:xfrm>
              <a:off x="1436" y="3216"/>
              <a:ext cx="29" cy="36"/>
            </a:xfrm>
            <a:custGeom>
              <a:avLst/>
              <a:gdLst>
                <a:gd name="T0" fmla="*/ 0 w 13"/>
                <a:gd name="T1" fmla="*/ 70 h 15"/>
                <a:gd name="T2" fmla="*/ 56 w 13"/>
                <a:gd name="T3" fmla="*/ 0 h 15"/>
                <a:gd name="T4" fmla="*/ 145 w 13"/>
                <a:gd name="T5" fmla="*/ 139 h 15"/>
                <a:gd name="T6" fmla="*/ 100 w 13"/>
                <a:gd name="T7" fmla="*/ 206 h 15"/>
                <a:gd name="T8" fmla="*/ 0 w 13"/>
                <a:gd name="T9" fmla="*/ 70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5" y="0"/>
                  </a:lnTo>
                  <a:lnTo>
                    <a:pt x="13" y="10"/>
                  </a:lnTo>
                  <a:lnTo>
                    <a:pt x="9" y="15"/>
                  </a:lnTo>
                  <a:lnTo>
                    <a:pt x="0" y="5"/>
                  </a:lnTo>
                  <a:close/>
                </a:path>
              </a:pathLst>
            </a:custGeom>
            <a:solidFill>
              <a:schemeClr val="tx1"/>
            </a:solidFill>
            <a:ln w="9525">
              <a:solidFill>
                <a:schemeClr val="tx1"/>
              </a:solidFill>
              <a:round/>
              <a:headEnd/>
              <a:tailEnd/>
            </a:ln>
          </p:spPr>
          <p:txBody>
            <a:bodyPr/>
            <a:lstStyle/>
            <a:p>
              <a:endParaRPr lang="en-US"/>
            </a:p>
          </p:txBody>
        </p:sp>
        <p:sp>
          <p:nvSpPr>
            <p:cNvPr id="99378" name="Freeform 48"/>
            <p:cNvSpPr>
              <a:spLocks/>
            </p:cNvSpPr>
            <p:nvPr/>
          </p:nvSpPr>
          <p:spPr bwMode="auto">
            <a:xfrm>
              <a:off x="1436" y="3190"/>
              <a:ext cx="36" cy="38"/>
            </a:xfrm>
            <a:custGeom>
              <a:avLst/>
              <a:gdLst>
                <a:gd name="T0" fmla="*/ 0 w 17"/>
                <a:gd name="T1" fmla="*/ 160 h 15"/>
                <a:gd name="T2" fmla="*/ 49 w 17"/>
                <a:gd name="T3" fmla="*/ 0 h 15"/>
                <a:gd name="T4" fmla="*/ 161 w 17"/>
                <a:gd name="T5" fmla="*/ 84 h 15"/>
                <a:gd name="T6" fmla="*/ 125 w 17"/>
                <a:gd name="T7" fmla="*/ 243 h 15"/>
                <a:gd name="T8" fmla="*/ 0 w 17"/>
                <a:gd name="T9" fmla="*/ 160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0"/>
                  </a:moveTo>
                  <a:lnTo>
                    <a:pt x="5" y="0"/>
                  </a:lnTo>
                  <a:lnTo>
                    <a:pt x="17" y="5"/>
                  </a:lnTo>
                  <a:lnTo>
                    <a:pt x="13" y="15"/>
                  </a:lnTo>
                  <a:lnTo>
                    <a:pt x="0" y="10"/>
                  </a:lnTo>
                  <a:close/>
                </a:path>
              </a:pathLst>
            </a:custGeom>
            <a:solidFill>
              <a:schemeClr val="tx1"/>
            </a:solidFill>
            <a:ln w="9525">
              <a:solidFill>
                <a:schemeClr val="tx1"/>
              </a:solidFill>
              <a:round/>
              <a:headEnd/>
              <a:tailEnd/>
            </a:ln>
          </p:spPr>
          <p:txBody>
            <a:bodyPr/>
            <a:lstStyle/>
            <a:p>
              <a:endParaRPr lang="en-US"/>
            </a:p>
          </p:txBody>
        </p:sp>
        <p:sp>
          <p:nvSpPr>
            <p:cNvPr id="99379" name="Freeform 49"/>
            <p:cNvSpPr>
              <a:spLocks/>
            </p:cNvSpPr>
            <p:nvPr/>
          </p:nvSpPr>
          <p:spPr bwMode="auto">
            <a:xfrm>
              <a:off x="1455" y="3178"/>
              <a:ext cx="29" cy="38"/>
            </a:xfrm>
            <a:custGeom>
              <a:avLst/>
              <a:gdLst>
                <a:gd name="T0" fmla="*/ 0 w 13"/>
                <a:gd name="T1" fmla="*/ 84 h 15"/>
                <a:gd name="T2" fmla="*/ 45 w 13"/>
                <a:gd name="T3" fmla="*/ 0 h 15"/>
                <a:gd name="T4" fmla="*/ 145 w 13"/>
                <a:gd name="T5" fmla="*/ 160 h 15"/>
                <a:gd name="T6" fmla="*/ 89 w 13"/>
                <a:gd name="T7" fmla="*/ 243 h 15"/>
                <a:gd name="T8" fmla="*/ 0 w 13"/>
                <a:gd name="T9" fmla="*/ 8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8" y="15"/>
                  </a:lnTo>
                  <a:lnTo>
                    <a:pt x="0" y="5"/>
                  </a:lnTo>
                  <a:close/>
                </a:path>
              </a:pathLst>
            </a:custGeom>
            <a:solidFill>
              <a:schemeClr val="tx1"/>
            </a:solidFill>
            <a:ln w="9525">
              <a:solidFill>
                <a:schemeClr val="tx1"/>
              </a:solidFill>
              <a:round/>
              <a:headEnd/>
              <a:tailEnd/>
            </a:ln>
          </p:spPr>
          <p:txBody>
            <a:bodyPr/>
            <a:lstStyle/>
            <a:p>
              <a:endParaRPr lang="en-US"/>
            </a:p>
          </p:txBody>
        </p:sp>
        <p:sp>
          <p:nvSpPr>
            <p:cNvPr id="99380" name="Freeform 50"/>
            <p:cNvSpPr>
              <a:spLocks/>
            </p:cNvSpPr>
            <p:nvPr/>
          </p:nvSpPr>
          <p:spPr bwMode="auto">
            <a:xfrm>
              <a:off x="1472" y="3154"/>
              <a:ext cx="57" cy="49"/>
            </a:xfrm>
            <a:custGeom>
              <a:avLst/>
              <a:gdLst>
                <a:gd name="T0" fmla="*/ 0 w 26"/>
                <a:gd name="T1" fmla="*/ 71 h 20"/>
                <a:gd name="T2" fmla="*/ 274 w 26"/>
                <a:gd name="T3" fmla="*/ 0 h 20"/>
                <a:gd name="T4" fmla="*/ 274 w 26"/>
                <a:gd name="T5" fmla="*/ 223 h 20"/>
                <a:gd name="T6" fmla="*/ 0 w 26"/>
                <a:gd name="T7" fmla="*/ 294 h 20"/>
                <a:gd name="T8" fmla="*/ 0 w 26"/>
                <a:gd name="T9" fmla="*/ 71 h 20"/>
                <a:gd name="T10" fmla="*/ 0 60000 65536"/>
                <a:gd name="T11" fmla="*/ 0 60000 65536"/>
                <a:gd name="T12" fmla="*/ 0 60000 65536"/>
                <a:gd name="T13" fmla="*/ 0 60000 65536"/>
                <a:gd name="T14" fmla="*/ 0 60000 65536"/>
                <a:gd name="T15" fmla="*/ 0 w 26"/>
                <a:gd name="T16" fmla="*/ 0 h 20"/>
                <a:gd name="T17" fmla="*/ 26 w 26"/>
                <a:gd name="T18" fmla="*/ 20 h 20"/>
              </a:gdLst>
              <a:ahLst/>
              <a:cxnLst>
                <a:cxn ang="T10">
                  <a:pos x="T0" y="T1"/>
                </a:cxn>
                <a:cxn ang="T11">
                  <a:pos x="T2" y="T3"/>
                </a:cxn>
                <a:cxn ang="T12">
                  <a:pos x="T4" y="T5"/>
                </a:cxn>
                <a:cxn ang="T13">
                  <a:pos x="T6" y="T7"/>
                </a:cxn>
                <a:cxn ang="T14">
                  <a:pos x="T8" y="T9"/>
                </a:cxn>
              </a:cxnLst>
              <a:rect l="T15" t="T16" r="T17" b="T18"/>
              <a:pathLst>
                <a:path w="26" h="20">
                  <a:moveTo>
                    <a:pt x="0" y="5"/>
                  </a:moveTo>
                  <a:lnTo>
                    <a:pt x="26" y="0"/>
                  </a:lnTo>
                  <a:lnTo>
                    <a:pt x="26" y="15"/>
                  </a:lnTo>
                  <a:lnTo>
                    <a:pt x="0" y="20"/>
                  </a:lnTo>
                  <a:lnTo>
                    <a:pt x="0" y="5"/>
                  </a:lnTo>
                  <a:close/>
                </a:path>
              </a:pathLst>
            </a:custGeom>
            <a:solidFill>
              <a:schemeClr val="tx1"/>
            </a:solidFill>
            <a:ln w="9525">
              <a:solidFill>
                <a:schemeClr val="tx1"/>
              </a:solidFill>
              <a:round/>
              <a:headEnd/>
              <a:tailEnd/>
            </a:ln>
          </p:spPr>
          <p:txBody>
            <a:bodyPr/>
            <a:lstStyle/>
            <a:p>
              <a:endParaRPr lang="en-US"/>
            </a:p>
          </p:txBody>
        </p:sp>
        <p:sp>
          <p:nvSpPr>
            <p:cNvPr id="99381" name="Freeform 51"/>
            <p:cNvSpPr>
              <a:spLocks/>
            </p:cNvSpPr>
            <p:nvPr/>
          </p:nvSpPr>
          <p:spPr bwMode="auto">
            <a:xfrm>
              <a:off x="1519" y="3141"/>
              <a:ext cx="43" cy="49"/>
            </a:xfrm>
            <a:custGeom>
              <a:avLst/>
              <a:gdLst>
                <a:gd name="T0" fmla="*/ 0 w 21"/>
                <a:gd name="T1" fmla="*/ 71 h 20"/>
                <a:gd name="T2" fmla="*/ 147 w 21"/>
                <a:gd name="T3" fmla="*/ 0 h 20"/>
                <a:gd name="T4" fmla="*/ 180 w 21"/>
                <a:gd name="T5" fmla="*/ 223 h 20"/>
                <a:gd name="T6" fmla="*/ 33 w 21"/>
                <a:gd name="T7" fmla="*/ 294 h 20"/>
                <a:gd name="T8" fmla="*/ 0 w 21"/>
                <a:gd name="T9" fmla="*/ 71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5"/>
                  </a:moveTo>
                  <a:lnTo>
                    <a:pt x="17" y="0"/>
                  </a:lnTo>
                  <a:lnTo>
                    <a:pt x="21"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82" name="Freeform 52"/>
            <p:cNvSpPr>
              <a:spLocks/>
            </p:cNvSpPr>
            <p:nvPr/>
          </p:nvSpPr>
          <p:spPr bwMode="auto">
            <a:xfrm>
              <a:off x="1662" y="3041"/>
              <a:ext cx="27" cy="51"/>
            </a:xfrm>
            <a:custGeom>
              <a:avLst/>
              <a:gdLst>
                <a:gd name="T0" fmla="*/ 0 w 12"/>
                <a:gd name="T1" fmla="*/ 84 h 20"/>
                <a:gd name="T2" fmla="*/ 92 w 12"/>
                <a:gd name="T3" fmla="*/ 0 h 20"/>
                <a:gd name="T4" fmla="*/ 137 w 12"/>
                <a:gd name="T5" fmla="*/ 247 h 20"/>
                <a:gd name="T6" fmla="*/ 45 w 12"/>
                <a:gd name="T7" fmla="*/ 332 h 20"/>
                <a:gd name="T8" fmla="*/ 0 w 12"/>
                <a:gd name="T9" fmla="*/ 84 h 20"/>
                <a:gd name="T10" fmla="*/ 0 60000 65536"/>
                <a:gd name="T11" fmla="*/ 0 60000 65536"/>
                <a:gd name="T12" fmla="*/ 0 60000 65536"/>
                <a:gd name="T13" fmla="*/ 0 60000 65536"/>
                <a:gd name="T14" fmla="*/ 0 60000 65536"/>
                <a:gd name="T15" fmla="*/ 0 w 12"/>
                <a:gd name="T16" fmla="*/ 0 h 20"/>
                <a:gd name="T17" fmla="*/ 12 w 12"/>
                <a:gd name="T18" fmla="*/ 20 h 20"/>
              </a:gdLst>
              <a:ahLst/>
              <a:cxnLst>
                <a:cxn ang="T10">
                  <a:pos x="T0" y="T1"/>
                </a:cxn>
                <a:cxn ang="T11">
                  <a:pos x="T2" y="T3"/>
                </a:cxn>
                <a:cxn ang="T12">
                  <a:pos x="T4" y="T5"/>
                </a:cxn>
                <a:cxn ang="T13">
                  <a:pos x="T6" y="T7"/>
                </a:cxn>
                <a:cxn ang="T14">
                  <a:pos x="T8" y="T9"/>
                </a:cxn>
              </a:cxnLst>
              <a:rect l="T15" t="T16" r="T17" b="T18"/>
              <a:pathLst>
                <a:path w="12" h="20">
                  <a:moveTo>
                    <a:pt x="0" y="5"/>
                  </a:moveTo>
                  <a:lnTo>
                    <a:pt x="8" y="0"/>
                  </a:lnTo>
                  <a:lnTo>
                    <a:pt x="12"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83" name="Freeform 53"/>
            <p:cNvSpPr>
              <a:spLocks/>
            </p:cNvSpPr>
            <p:nvPr/>
          </p:nvSpPr>
          <p:spPr bwMode="auto">
            <a:xfrm>
              <a:off x="1679" y="3030"/>
              <a:ext cx="27" cy="48"/>
            </a:xfrm>
            <a:custGeom>
              <a:avLst/>
              <a:gdLst>
                <a:gd name="T0" fmla="*/ 0 w 13"/>
                <a:gd name="T1" fmla="*/ 70 h 20"/>
                <a:gd name="T2" fmla="*/ 81 w 13"/>
                <a:gd name="T3" fmla="*/ 0 h 20"/>
                <a:gd name="T4" fmla="*/ 116 w 13"/>
                <a:gd name="T5" fmla="*/ 206 h 20"/>
                <a:gd name="T6" fmla="*/ 35 w 13"/>
                <a:gd name="T7" fmla="*/ 276 h 20"/>
                <a:gd name="T8" fmla="*/ 0 w 13"/>
                <a:gd name="T9" fmla="*/ 70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9"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84" name="Freeform 54"/>
            <p:cNvSpPr>
              <a:spLocks/>
            </p:cNvSpPr>
            <p:nvPr/>
          </p:nvSpPr>
          <p:spPr bwMode="auto">
            <a:xfrm>
              <a:off x="1699" y="3016"/>
              <a:ext cx="25" cy="50"/>
            </a:xfrm>
            <a:custGeom>
              <a:avLst/>
              <a:gdLst>
                <a:gd name="T0" fmla="*/ 0 w 12"/>
                <a:gd name="T1" fmla="*/ 80 h 20"/>
                <a:gd name="T2" fmla="*/ 73 w 12"/>
                <a:gd name="T3" fmla="*/ 0 h 20"/>
                <a:gd name="T4" fmla="*/ 108 w 12"/>
                <a:gd name="T5" fmla="*/ 232 h 20"/>
                <a:gd name="T6" fmla="*/ 35 w 12"/>
                <a:gd name="T7" fmla="*/ 312 h 20"/>
                <a:gd name="T8" fmla="*/ 0 w 12"/>
                <a:gd name="T9" fmla="*/ 80 h 20"/>
                <a:gd name="T10" fmla="*/ 0 60000 65536"/>
                <a:gd name="T11" fmla="*/ 0 60000 65536"/>
                <a:gd name="T12" fmla="*/ 0 60000 65536"/>
                <a:gd name="T13" fmla="*/ 0 60000 65536"/>
                <a:gd name="T14" fmla="*/ 0 60000 65536"/>
                <a:gd name="T15" fmla="*/ 0 w 12"/>
                <a:gd name="T16" fmla="*/ 0 h 20"/>
                <a:gd name="T17" fmla="*/ 12 w 12"/>
                <a:gd name="T18" fmla="*/ 20 h 20"/>
              </a:gdLst>
              <a:ahLst/>
              <a:cxnLst>
                <a:cxn ang="T10">
                  <a:pos x="T0" y="T1"/>
                </a:cxn>
                <a:cxn ang="T11">
                  <a:pos x="T2" y="T3"/>
                </a:cxn>
                <a:cxn ang="T12">
                  <a:pos x="T4" y="T5"/>
                </a:cxn>
                <a:cxn ang="T13">
                  <a:pos x="T6" y="T7"/>
                </a:cxn>
                <a:cxn ang="T14">
                  <a:pos x="T8" y="T9"/>
                </a:cxn>
              </a:cxnLst>
              <a:rect l="T15" t="T16" r="T17" b="T18"/>
              <a:pathLst>
                <a:path w="12" h="20">
                  <a:moveTo>
                    <a:pt x="0" y="5"/>
                  </a:moveTo>
                  <a:lnTo>
                    <a:pt x="8" y="0"/>
                  </a:lnTo>
                  <a:lnTo>
                    <a:pt x="12"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85" name="Rectangle 55"/>
            <p:cNvSpPr>
              <a:spLocks noChangeArrowheads="1"/>
            </p:cNvSpPr>
            <p:nvPr/>
          </p:nvSpPr>
          <p:spPr bwMode="auto">
            <a:xfrm>
              <a:off x="1724" y="3016"/>
              <a:ext cx="11"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86" name="Freeform 56"/>
            <p:cNvSpPr>
              <a:spLocks/>
            </p:cNvSpPr>
            <p:nvPr/>
          </p:nvSpPr>
          <p:spPr bwMode="auto">
            <a:xfrm>
              <a:off x="1724" y="3003"/>
              <a:ext cx="47" cy="51"/>
            </a:xfrm>
            <a:custGeom>
              <a:avLst/>
              <a:gdLst>
                <a:gd name="T0" fmla="*/ 0 w 22"/>
                <a:gd name="T1" fmla="*/ 84 h 20"/>
                <a:gd name="T2" fmla="*/ 165 w 22"/>
                <a:gd name="T3" fmla="*/ 0 h 20"/>
                <a:gd name="T4" fmla="*/ 214 w 22"/>
                <a:gd name="T5" fmla="*/ 247 h 20"/>
                <a:gd name="T6" fmla="*/ 51 w 22"/>
                <a:gd name="T7" fmla="*/ 332 h 20"/>
                <a:gd name="T8" fmla="*/ 0 w 22"/>
                <a:gd name="T9" fmla="*/ 84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5"/>
                  </a:moveTo>
                  <a:lnTo>
                    <a:pt x="17" y="0"/>
                  </a:lnTo>
                  <a:lnTo>
                    <a:pt x="22"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99387" name="Freeform 57"/>
            <p:cNvSpPr>
              <a:spLocks/>
            </p:cNvSpPr>
            <p:nvPr/>
          </p:nvSpPr>
          <p:spPr bwMode="auto">
            <a:xfrm>
              <a:off x="1760" y="3003"/>
              <a:ext cx="26" cy="38"/>
            </a:xfrm>
            <a:custGeom>
              <a:avLst/>
              <a:gdLst>
                <a:gd name="T0" fmla="*/ 0 w 13"/>
                <a:gd name="T1" fmla="*/ 84 h 15"/>
                <a:gd name="T2" fmla="*/ 40 w 13"/>
                <a:gd name="T3" fmla="*/ 0 h 15"/>
                <a:gd name="T4" fmla="*/ 104 w 13"/>
                <a:gd name="T5" fmla="*/ 160 h 15"/>
                <a:gd name="T6" fmla="*/ 72 w 13"/>
                <a:gd name="T7" fmla="*/ 243 h 15"/>
                <a:gd name="T8" fmla="*/ 0 w 13"/>
                <a:gd name="T9" fmla="*/ 8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5" y="0"/>
                  </a:lnTo>
                  <a:lnTo>
                    <a:pt x="13" y="10"/>
                  </a:lnTo>
                  <a:lnTo>
                    <a:pt x="9" y="15"/>
                  </a:lnTo>
                  <a:lnTo>
                    <a:pt x="0" y="5"/>
                  </a:lnTo>
                  <a:close/>
                </a:path>
              </a:pathLst>
            </a:custGeom>
            <a:solidFill>
              <a:schemeClr val="tx1"/>
            </a:solidFill>
            <a:ln w="9525">
              <a:solidFill>
                <a:schemeClr val="tx1"/>
              </a:solidFill>
              <a:round/>
              <a:headEnd/>
              <a:tailEnd/>
            </a:ln>
          </p:spPr>
          <p:txBody>
            <a:bodyPr/>
            <a:lstStyle/>
            <a:p>
              <a:endParaRPr lang="en-US"/>
            </a:p>
          </p:txBody>
        </p:sp>
        <p:sp>
          <p:nvSpPr>
            <p:cNvPr id="99388" name="Rectangle 58"/>
            <p:cNvSpPr>
              <a:spLocks noChangeArrowheads="1"/>
            </p:cNvSpPr>
            <p:nvPr/>
          </p:nvSpPr>
          <p:spPr bwMode="auto">
            <a:xfrm>
              <a:off x="1779" y="2992"/>
              <a:ext cx="17"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89" name="Freeform 59"/>
            <p:cNvSpPr>
              <a:spLocks/>
            </p:cNvSpPr>
            <p:nvPr/>
          </p:nvSpPr>
          <p:spPr bwMode="auto">
            <a:xfrm>
              <a:off x="1786" y="2979"/>
              <a:ext cx="37" cy="51"/>
            </a:xfrm>
            <a:custGeom>
              <a:avLst/>
              <a:gdLst>
                <a:gd name="T0" fmla="*/ 0 w 17"/>
                <a:gd name="T1" fmla="*/ 84 h 20"/>
                <a:gd name="T2" fmla="*/ 133 w 17"/>
                <a:gd name="T3" fmla="*/ 0 h 20"/>
                <a:gd name="T4" fmla="*/ 176 w 17"/>
                <a:gd name="T5" fmla="*/ 247 h 20"/>
                <a:gd name="T6" fmla="*/ 44 w 17"/>
                <a:gd name="T7" fmla="*/ 332 h 20"/>
                <a:gd name="T8" fmla="*/ 0 w 17"/>
                <a:gd name="T9" fmla="*/ 84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90" name="Freeform 60"/>
            <p:cNvSpPr>
              <a:spLocks/>
            </p:cNvSpPr>
            <p:nvPr/>
          </p:nvSpPr>
          <p:spPr bwMode="auto">
            <a:xfrm>
              <a:off x="1815" y="2979"/>
              <a:ext cx="26" cy="37"/>
            </a:xfrm>
            <a:custGeom>
              <a:avLst/>
              <a:gdLst>
                <a:gd name="T0" fmla="*/ 0 w 13"/>
                <a:gd name="T1" fmla="*/ 74 h 15"/>
                <a:gd name="T2" fmla="*/ 32 w 13"/>
                <a:gd name="T3" fmla="*/ 0 h 15"/>
                <a:gd name="T4" fmla="*/ 104 w 13"/>
                <a:gd name="T5" fmla="*/ 153 h 15"/>
                <a:gd name="T6" fmla="*/ 64 w 13"/>
                <a:gd name="T7" fmla="*/ 224 h 15"/>
                <a:gd name="T8" fmla="*/ 0 w 13"/>
                <a:gd name="T9" fmla="*/ 7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8" y="15"/>
                  </a:lnTo>
                  <a:lnTo>
                    <a:pt x="0" y="5"/>
                  </a:lnTo>
                  <a:close/>
                </a:path>
              </a:pathLst>
            </a:custGeom>
            <a:solidFill>
              <a:schemeClr val="tx1"/>
            </a:solidFill>
            <a:ln w="9525">
              <a:solidFill>
                <a:schemeClr val="tx1"/>
              </a:solidFill>
              <a:round/>
              <a:headEnd/>
              <a:tailEnd/>
            </a:ln>
          </p:spPr>
          <p:txBody>
            <a:bodyPr/>
            <a:lstStyle/>
            <a:p>
              <a:endParaRPr lang="en-US"/>
            </a:p>
          </p:txBody>
        </p:sp>
        <p:sp>
          <p:nvSpPr>
            <p:cNvPr id="99391" name="Rectangle 61"/>
            <p:cNvSpPr>
              <a:spLocks noChangeArrowheads="1"/>
            </p:cNvSpPr>
            <p:nvPr/>
          </p:nvSpPr>
          <p:spPr bwMode="auto">
            <a:xfrm>
              <a:off x="1833" y="2966"/>
              <a:ext cx="26" cy="37"/>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92" name="Freeform 62"/>
            <p:cNvSpPr>
              <a:spLocks/>
            </p:cNvSpPr>
            <p:nvPr/>
          </p:nvSpPr>
          <p:spPr bwMode="auto">
            <a:xfrm>
              <a:off x="1959" y="2930"/>
              <a:ext cx="44" cy="49"/>
            </a:xfrm>
            <a:custGeom>
              <a:avLst/>
              <a:gdLst>
                <a:gd name="T0" fmla="*/ 0 w 21"/>
                <a:gd name="T1" fmla="*/ 71 h 20"/>
                <a:gd name="T2" fmla="*/ 157 w 21"/>
                <a:gd name="T3" fmla="*/ 0 h 20"/>
                <a:gd name="T4" fmla="*/ 193 w 21"/>
                <a:gd name="T5" fmla="*/ 223 h 20"/>
                <a:gd name="T6" fmla="*/ 36 w 21"/>
                <a:gd name="T7" fmla="*/ 294 h 20"/>
                <a:gd name="T8" fmla="*/ 0 w 21"/>
                <a:gd name="T9" fmla="*/ 71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5"/>
                  </a:moveTo>
                  <a:lnTo>
                    <a:pt x="17" y="0"/>
                  </a:lnTo>
                  <a:lnTo>
                    <a:pt x="21"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93" name="Rectangle 63"/>
            <p:cNvSpPr>
              <a:spLocks noChangeArrowheads="1"/>
            </p:cNvSpPr>
            <p:nvPr/>
          </p:nvSpPr>
          <p:spPr bwMode="auto">
            <a:xfrm>
              <a:off x="2003" y="2930"/>
              <a:ext cx="55"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94" name="Rectangle 64"/>
            <p:cNvSpPr>
              <a:spLocks noChangeArrowheads="1"/>
            </p:cNvSpPr>
            <p:nvPr/>
          </p:nvSpPr>
          <p:spPr bwMode="auto">
            <a:xfrm>
              <a:off x="2058" y="2930"/>
              <a:ext cx="16"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95" name="Freeform 65"/>
            <p:cNvSpPr>
              <a:spLocks/>
            </p:cNvSpPr>
            <p:nvPr/>
          </p:nvSpPr>
          <p:spPr bwMode="auto">
            <a:xfrm>
              <a:off x="2065" y="2917"/>
              <a:ext cx="45" cy="49"/>
            </a:xfrm>
            <a:custGeom>
              <a:avLst/>
              <a:gdLst>
                <a:gd name="T0" fmla="*/ 0 w 21"/>
                <a:gd name="T1" fmla="*/ 71 h 20"/>
                <a:gd name="T2" fmla="*/ 165 w 21"/>
                <a:gd name="T3" fmla="*/ 0 h 20"/>
                <a:gd name="T4" fmla="*/ 206 w 21"/>
                <a:gd name="T5" fmla="*/ 223 h 20"/>
                <a:gd name="T6" fmla="*/ 41 w 21"/>
                <a:gd name="T7" fmla="*/ 294 h 20"/>
                <a:gd name="T8" fmla="*/ 0 w 21"/>
                <a:gd name="T9" fmla="*/ 71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5"/>
                  </a:moveTo>
                  <a:lnTo>
                    <a:pt x="17" y="0"/>
                  </a:lnTo>
                  <a:lnTo>
                    <a:pt x="21"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96" name="Freeform 66"/>
            <p:cNvSpPr>
              <a:spLocks/>
            </p:cNvSpPr>
            <p:nvPr/>
          </p:nvSpPr>
          <p:spPr bwMode="auto">
            <a:xfrm>
              <a:off x="2103" y="2903"/>
              <a:ext cx="51" cy="51"/>
            </a:xfrm>
            <a:custGeom>
              <a:avLst/>
              <a:gdLst>
                <a:gd name="T0" fmla="*/ 0 w 25"/>
                <a:gd name="T1" fmla="*/ 84 h 20"/>
                <a:gd name="T2" fmla="*/ 180 w 25"/>
                <a:gd name="T3" fmla="*/ 0 h 20"/>
                <a:gd name="T4" fmla="*/ 212 w 25"/>
                <a:gd name="T5" fmla="*/ 247 h 20"/>
                <a:gd name="T6" fmla="*/ 33 w 25"/>
                <a:gd name="T7" fmla="*/ 332 h 20"/>
                <a:gd name="T8" fmla="*/ 0 w 25"/>
                <a:gd name="T9" fmla="*/ 84 h 20"/>
                <a:gd name="T10" fmla="*/ 0 60000 65536"/>
                <a:gd name="T11" fmla="*/ 0 60000 65536"/>
                <a:gd name="T12" fmla="*/ 0 60000 65536"/>
                <a:gd name="T13" fmla="*/ 0 60000 65536"/>
                <a:gd name="T14" fmla="*/ 0 60000 65536"/>
                <a:gd name="T15" fmla="*/ 0 w 25"/>
                <a:gd name="T16" fmla="*/ 0 h 20"/>
                <a:gd name="T17" fmla="*/ 25 w 25"/>
                <a:gd name="T18" fmla="*/ 20 h 20"/>
              </a:gdLst>
              <a:ahLst/>
              <a:cxnLst>
                <a:cxn ang="T10">
                  <a:pos x="T0" y="T1"/>
                </a:cxn>
                <a:cxn ang="T11">
                  <a:pos x="T2" y="T3"/>
                </a:cxn>
                <a:cxn ang="T12">
                  <a:pos x="T4" y="T5"/>
                </a:cxn>
                <a:cxn ang="T13">
                  <a:pos x="T6" y="T7"/>
                </a:cxn>
                <a:cxn ang="T14">
                  <a:pos x="T8" y="T9"/>
                </a:cxn>
              </a:cxnLst>
              <a:rect l="T15" t="T16" r="T17" b="T18"/>
              <a:pathLst>
                <a:path w="25" h="20">
                  <a:moveTo>
                    <a:pt x="0" y="5"/>
                  </a:moveTo>
                  <a:lnTo>
                    <a:pt x="21" y="0"/>
                  </a:lnTo>
                  <a:lnTo>
                    <a:pt x="25"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97" name="Rectangle 67"/>
            <p:cNvSpPr>
              <a:spLocks noChangeArrowheads="1"/>
            </p:cNvSpPr>
            <p:nvPr/>
          </p:nvSpPr>
          <p:spPr bwMode="auto">
            <a:xfrm>
              <a:off x="2253" y="2817"/>
              <a:ext cx="10"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98" name="Rectangle 68"/>
            <p:cNvSpPr>
              <a:spLocks noChangeArrowheads="1"/>
            </p:cNvSpPr>
            <p:nvPr/>
          </p:nvSpPr>
          <p:spPr bwMode="auto">
            <a:xfrm>
              <a:off x="2263" y="2817"/>
              <a:ext cx="10"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99" name="Freeform 69"/>
            <p:cNvSpPr>
              <a:spLocks/>
            </p:cNvSpPr>
            <p:nvPr/>
          </p:nvSpPr>
          <p:spPr bwMode="auto">
            <a:xfrm>
              <a:off x="2263" y="2805"/>
              <a:ext cx="35" cy="50"/>
            </a:xfrm>
            <a:custGeom>
              <a:avLst/>
              <a:gdLst>
                <a:gd name="T0" fmla="*/ 0 w 17"/>
                <a:gd name="T1" fmla="*/ 80 h 20"/>
                <a:gd name="T2" fmla="*/ 115 w 17"/>
                <a:gd name="T3" fmla="*/ 0 h 20"/>
                <a:gd name="T4" fmla="*/ 148 w 17"/>
                <a:gd name="T5" fmla="*/ 232 h 20"/>
                <a:gd name="T6" fmla="*/ 43 w 17"/>
                <a:gd name="T7" fmla="*/ 312 h 20"/>
                <a:gd name="T8" fmla="*/ 0 w 17"/>
                <a:gd name="T9" fmla="*/ 80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99400" name="Rectangle 70"/>
            <p:cNvSpPr>
              <a:spLocks noChangeArrowheads="1"/>
            </p:cNvSpPr>
            <p:nvPr/>
          </p:nvSpPr>
          <p:spPr bwMode="auto">
            <a:xfrm>
              <a:off x="2298" y="2805"/>
              <a:ext cx="36"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01" name="Freeform 71"/>
            <p:cNvSpPr>
              <a:spLocks/>
            </p:cNvSpPr>
            <p:nvPr/>
          </p:nvSpPr>
          <p:spPr bwMode="auto">
            <a:xfrm>
              <a:off x="2327" y="2794"/>
              <a:ext cx="43" cy="47"/>
            </a:xfrm>
            <a:custGeom>
              <a:avLst/>
              <a:gdLst>
                <a:gd name="T0" fmla="*/ 0 w 21"/>
                <a:gd name="T1" fmla="*/ 66 h 20"/>
                <a:gd name="T2" fmla="*/ 147 w 21"/>
                <a:gd name="T3" fmla="*/ 0 h 20"/>
                <a:gd name="T4" fmla="*/ 180 w 21"/>
                <a:gd name="T5" fmla="*/ 193 h 20"/>
                <a:gd name="T6" fmla="*/ 33 w 21"/>
                <a:gd name="T7" fmla="*/ 258 h 20"/>
                <a:gd name="T8" fmla="*/ 0 w 21"/>
                <a:gd name="T9" fmla="*/ 66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5"/>
                  </a:moveTo>
                  <a:lnTo>
                    <a:pt x="17" y="0"/>
                  </a:lnTo>
                  <a:lnTo>
                    <a:pt x="21"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02" name="Freeform 72"/>
            <p:cNvSpPr>
              <a:spLocks/>
            </p:cNvSpPr>
            <p:nvPr/>
          </p:nvSpPr>
          <p:spPr bwMode="auto">
            <a:xfrm>
              <a:off x="2360" y="2779"/>
              <a:ext cx="37" cy="51"/>
            </a:xfrm>
            <a:custGeom>
              <a:avLst/>
              <a:gdLst>
                <a:gd name="T0" fmla="*/ 0 w 17"/>
                <a:gd name="T1" fmla="*/ 84 h 20"/>
                <a:gd name="T2" fmla="*/ 133 w 17"/>
                <a:gd name="T3" fmla="*/ 0 h 20"/>
                <a:gd name="T4" fmla="*/ 176 w 17"/>
                <a:gd name="T5" fmla="*/ 247 h 20"/>
                <a:gd name="T6" fmla="*/ 44 w 17"/>
                <a:gd name="T7" fmla="*/ 332 h 20"/>
                <a:gd name="T8" fmla="*/ 0 w 17"/>
                <a:gd name="T9" fmla="*/ 84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03" name="Rectangle 73"/>
            <p:cNvSpPr>
              <a:spLocks noChangeArrowheads="1"/>
            </p:cNvSpPr>
            <p:nvPr/>
          </p:nvSpPr>
          <p:spPr bwMode="auto">
            <a:xfrm>
              <a:off x="2397" y="2779"/>
              <a:ext cx="43"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04" name="Rectangle 74"/>
            <p:cNvSpPr>
              <a:spLocks noChangeArrowheads="1"/>
            </p:cNvSpPr>
            <p:nvPr/>
          </p:nvSpPr>
          <p:spPr bwMode="auto">
            <a:xfrm>
              <a:off x="2540" y="2717"/>
              <a:ext cx="12"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05" name="Rectangle 75"/>
            <p:cNvSpPr>
              <a:spLocks noChangeArrowheads="1"/>
            </p:cNvSpPr>
            <p:nvPr/>
          </p:nvSpPr>
          <p:spPr bwMode="auto">
            <a:xfrm>
              <a:off x="2552" y="2717"/>
              <a:ext cx="17"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06" name="Freeform 76"/>
            <p:cNvSpPr>
              <a:spLocks/>
            </p:cNvSpPr>
            <p:nvPr/>
          </p:nvSpPr>
          <p:spPr bwMode="auto">
            <a:xfrm>
              <a:off x="2559" y="2705"/>
              <a:ext cx="29" cy="50"/>
            </a:xfrm>
            <a:custGeom>
              <a:avLst/>
              <a:gdLst>
                <a:gd name="T0" fmla="*/ 0 w 13"/>
                <a:gd name="T1" fmla="*/ 80 h 20"/>
                <a:gd name="T2" fmla="*/ 89 w 13"/>
                <a:gd name="T3" fmla="*/ 0 h 20"/>
                <a:gd name="T4" fmla="*/ 145 w 13"/>
                <a:gd name="T5" fmla="*/ 232 h 20"/>
                <a:gd name="T6" fmla="*/ 45 w 13"/>
                <a:gd name="T7" fmla="*/ 312 h 20"/>
                <a:gd name="T8" fmla="*/ 0 w 13"/>
                <a:gd name="T9" fmla="*/ 80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8"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07" name="Rectangle 77"/>
            <p:cNvSpPr>
              <a:spLocks noChangeArrowheads="1"/>
            </p:cNvSpPr>
            <p:nvPr/>
          </p:nvSpPr>
          <p:spPr bwMode="auto">
            <a:xfrm>
              <a:off x="2588" y="2705"/>
              <a:ext cx="25"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08" name="Rectangle 78"/>
            <p:cNvSpPr>
              <a:spLocks noChangeArrowheads="1"/>
            </p:cNvSpPr>
            <p:nvPr/>
          </p:nvSpPr>
          <p:spPr bwMode="auto">
            <a:xfrm>
              <a:off x="2613" y="2705"/>
              <a:ext cx="19"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09" name="Freeform 79"/>
            <p:cNvSpPr>
              <a:spLocks/>
            </p:cNvSpPr>
            <p:nvPr/>
          </p:nvSpPr>
          <p:spPr bwMode="auto">
            <a:xfrm>
              <a:off x="2623" y="2705"/>
              <a:ext cx="25" cy="38"/>
            </a:xfrm>
            <a:custGeom>
              <a:avLst/>
              <a:gdLst>
                <a:gd name="T0" fmla="*/ 0 w 12"/>
                <a:gd name="T1" fmla="*/ 84 h 15"/>
                <a:gd name="T2" fmla="*/ 35 w 12"/>
                <a:gd name="T3" fmla="*/ 0 h 15"/>
                <a:gd name="T4" fmla="*/ 108 w 12"/>
                <a:gd name="T5" fmla="*/ 160 h 15"/>
                <a:gd name="T6" fmla="*/ 73 w 12"/>
                <a:gd name="T7" fmla="*/ 243 h 15"/>
                <a:gd name="T8" fmla="*/ 0 w 12"/>
                <a:gd name="T9" fmla="*/ 84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0" y="5"/>
                  </a:moveTo>
                  <a:lnTo>
                    <a:pt x="4" y="0"/>
                  </a:lnTo>
                  <a:lnTo>
                    <a:pt x="12" y="10"/>
                  </a:lnTo>
                  <a:lnTo>
                    <a:pt x="8" y="15"/>
                  </a:lnTo>
                  <a:lnTo>
                    <a:pt x="0" y="5"/>
                  </a:lnTo>
                  <a:close/>
                </a:path>
              </a:pathLst>
            </a:custGeom>
            <a:solidFill>
              <a:schemeClr val="tx1"/>
            </a:solidFill>
            <a:ln w="9525">
              <a:solidFill>
                <a:schemeClr val="tx1"/>
              </a:solidFill>
              <a:round/>
              <a:headEnd/>
              <a:tailEnd/>
            </a:ln>
          </p:spPr>
          <p:txBody>
            <a:bodyPr/>
            <a:lstStyle/>
            <a:p>
              <a:endParaRPr lang="en-US"/>
            </a:p>
          </p:txBody>
        </p:sp>
        <p:sp>
          <p:nvSpPr>
            <p:cNvPr id="99410" name="Freeform 80"/>
            <p:cNvSpPr>
              <a:spLocks/>
            </p:cNvSpPr>
            <p:nvPr/>
          </p:nvSpPr>
          <p:spPr bwMode="auto">
            <a:xfrm>
              <a:off x="2623" y="2681"/>
              <a:ext cx="36" cy="36"/>
            </a:xfrm>
            <a:custGeom>
              <a:avLst/>
              <a:gdLst>
                <a:gd name="T0" fmla="*/ 0 w 17"/>
                <a:gd name="T1" fmla="*/ 139 h 15"/>
                <a:gd name="T2" fmla="*/ 36 w 17"/>
                <a:gd name="T3" fmla="*/ 0 h 15"/>
                <a:gd name="T4" fmla="*/ 161 w 17"/>
                <a:gd name="T5" fmla="*/ 70 h 15"/>
                <a:gd name="T6" fmla="*/ 112 w 17"/>
                <a:gd name="T7" fmla="*/ 206 h 15"/>
                <a:gd name="T8" fmla="*/ 0 w 17"/>
                <a:gd name="T9" fmla="*/ 139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0"/>
                  </a:moveTo>
                  <a:lnTo>
                    <a:pt x="4" y="0"/>
                  </a:lnTo>
                  <a:lnTo>
                    <a:pt x="17" y="5"/>
                  </a:lnTo>
                  <a:lnTo>
                    <a:pt x="12" y="15"/>
                  </a:lnTo>
                  <a:lnTo>
                    <a:pt x="0" y="10"/>
                  </a:lnTo>
                  <a:close/>
                </a:path>
              </a:pathLst>
            </a:custGeom>
            <a:solidFill>
              <a:schemeClr val="tx1"/>
            </a:solidFill>
            <a:ln w="9525">
              <a:solidFill>
                <a:schemeClr val="tx1"/>
              </a:solidFill>
              <a:round/>
              <a:headEnd/>
              <a:tailEnd/>
            </a:ln>
          </p:spPr>
          <p:txBody>
            <a:bodyPr/>
            <a:lstStyle/>
            <a:p>
              <a:endParaRPr lang="en-US"/>
            </a:p>
          </p:txBody>
        </p:sp>
        <p:sp>
          <p:nvSpPr>
            <p:cNvPr id="99411" name="Freeform 81"/>
            <p:cNvSpPr>
              <a:spLocks/>
            </p:cNvSpPr>
            <p:nvPr/>
          </p:nvSpPr>
          <p:spPr bwMode="auto">
            <a:xfrm>
              <a:off x="2639" y="2657"/>
              <a:ext cx="28" cy="48"/>
            </a:xfrm>
            <a:custGeom>
              <a:avLst/>
              <a:gdLst>
                <a:gd name="T0" fmla="*/ 0 w 13"/>
                <a:gd name="T1" fmla="*/ 63 h 19"/>
                <a:gd name="T2" fmla="*/ 88 w 13"/>
                <a:gd name="T3" fmla="*/ 0 h 19"/>
                <a:gd name="T4" fmla="*/ 129 w 13"/>
                <a:gd name="T5" fmla="*/ 222 h 19"/>
                <a:gd name="T6" fmla="*/ 41 w 13"/>
                <a:gd name="T7" fmla="*/ 306 h 19"/>
                <a:gd name="T8" fmla="*/ 0 w 13"/>
                <a:gd name="T9" fmla="*/ 63 h 19"/>
                <a:gd name="T10" fmla="*/ 0 60000 65536"/>
                <a:gd name="T11" fmla="*/ 0 60000 65536"/>
                <a:gd name="T12" fmla="*/ 0 60000 65536"/>
                <a:gd name="T13" fmla="*/ 0 60000 65536"/>
                <a:gd name="T14" fmla="*/ 0 60000 65536"/>
                <a:gd name="T15" fmla="*/ 0 w 13"/>
                <a:gd name="T16" fmla="*/ 0 h 19"/>
                <a:gd name="T17" fmla="*/ 13 w 13"/>
                <a:gd name="T18" fmla="*/ 19 h 19"/>
              </a:gdLst>
              <a:ahLst/>
              <a:cxnLst>
                <a:cxn ang="T10">
                  <a:pos x="T0" y="T1"/>
                </a:cxn>
                <a:cxn ang="T11">
                  <a:pos x="T2" y="T3"/>
                </a:cxn>
                <a:cxn ang="T12">
                  <a:pos x="T4" y="T5"/>
                </a:cxn>
                <a:cxn ang="T13">
                  <a:pos x="T6" y="T7"/>
                </a:cxn>
                <a:cxn ang="T14">
                  <a:pos x="T8" y="T9"/>
                </a:cxn>
              </a:cxnLst>
              <a:rect l="T15" t="T16" r="T17" b="T18"/>
              <a:pathLst>
                <a:path w="13" h="19">
                  <a:moveTo>
                    <a:pt x="0" y="4"/>
                  </a:moveTo>
                  <a:lnTo>
                    <a:pt x="9" y="0"/>
                  </a:lnTo>
                  <a:lnTo>
                    <a:pt x="13" y="14"/>
                  </a:lnTo>
                  <a:lnTo>
                    <a:pt x="4" y="19"/>
                  </a:lnTo>
                  <a:lnTo>
                    <a:pt x="0" y="4"/>
                  </a:lnTo>
                  <a:close/>
                </a:path>
              </a:pathLst>
            </a:custGeom>
            <a:solidFill>
              <a:schemeClr val="tx1"/>
            </a:solidFill>
            <a:ln w="9525">
              <a:solidFill>
                <a:schemeClr val="tx1"/>
              </a:solidFill>
              <a:round/>
              <a:headEnd/>
              <a:tailEnd/>
            </a:ln>
          </p:spPr>
          <p:txBody>
            <a:bodyPr/>
            <a:lstStyle/>
            <a:p>
              <a:endParaRPr lang="en-US"/>
            </a:p>
          </p:txBody>
        </p:sp>
        <p:sp>
          <p:nvSpPr>
            <p:cNvPr id="99412" name="Freeform 82"/>
            <p:cNvSpPr>
              <a:spLocks/>
            </p:cNvSpPr>
            <p:nvPr/>
          </p:nvSpPr>
          <p:spPr bwMode="auto">
            <a:xfrm>
              <a:off x="2659" y="2644"/>
              <a:ext cx="54" cy="48"/>
            </a:xfrm>
            <a:custGeom>
              <a:avLst/>
              <a:gdLst>
                <a:gd name="T0" fmla="*/ 0 w 25"/>
                <a:gd name="T1" fmla="*/ 83 h 19"/>
                <a:gd name="T2" fmla="*/ 210 w 25"/>
                <a:gd name="T3" fmla="*/ 0 h 19"/>
                <a:gd name="T4" fmla="*/ 253 w 25"/>
                <a:gd name="T5" fmla="*/ 222 h 19"/>
                <a:gd name="T6" fmla="*/ 41 w 25"/>
                <a:gd name="T7" fmla="*/ 306 h 19"/>
                <a:gd name="T8" fmla="*/ 0 w 25"/>
                <a:gd name="T9" fmla="*/ 83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5"/>
                  </a:moveTo>
                  <a:lnTo>
                    <a:pt x="21" y="0"/>
                  </a:lnTo>
                  <a:lnTo>
                    <a:pt x="25" y="14"/>
                  </a:lnTo>
                  <a:lnTo>
                    <a:pt x="4" y="19"/>
                  </a:lnTo>
                  <a:lnTo>
                    <a:pt x="0" y="5"/>
                  </a:lnTo>
                  <a:close/>
                </a:path>
              </a:pathLst>
            </a:custGeom>
            <a:solidFill>
              <a:schemeClr val="tx1"/>
            </a:solidFill>
            <a:ln w="9525">
              <a:solidFill>
                <a:schemeClr val="tx1"/>
              </a:solidFill>
              <a:round/>
              <a:headEnd/>
              <a:tailEnd/>
            </a:ln>
          </p:spPr>
          <p:txBody>
            <a:bodyPr/>
            <a:lstStyle/>
            <a:p>
              <a:endParaRPr lang="en-US"/>
            </a:p>
          </p:txBody>
        </p:sp>
        <p:sp>
          <p:nvSpPr>
            <p:cNvPr id="99413" name="Rectangle 83"/>
            <p:cNvSpPr>
              <a:spLocks noChangeArrowheads="1"/>
            </p:cNvSpPr>
            <p:nvPr/>
          </p:nvSpPr>
          <p:spPr bwMode="auto">
            <a:xfrm>
              <a:off x="2827" y="2595"/>
              <a:ext cx="36"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14" name="Freeform 84"/>
            <p:cNvSpPr>
              <a:spLocks/>
            </p:cNvSpPr>
            <p:nvPr/>
          </p:nvSpPr>
          <p:spPr bwMode="auto">
            <a:xfrm>
              <a:off x="2863" y="2582"/>
              <a:ext cx="64" cy="51"/>
            </a:xfrm>
            <a:custGeom>
              <a:avLst/>
              <a:gdLst>
                <a:gd name="T0" fmla="*/ 0 w 30"/>
                <a:gd name="T1" fmla="*/ 84 h 20"/>
                <a:gd name="T2" fmla="*/ 292 w 30"/>
                <a:gd name="T3" fmla="*/ 0 h 20"/>
                <a:gd name="T4" fmla="*/ 292 w 30"/>
                <a:gd name="T5" fmla="*/ 247 h 20"/>
                <a:gd name="T6" fmla="*/ 0 w 30"/>
                <a:gd name="T7" fmla="*/ 332 h 20"/>
                <a:gd name="T8" fmla="*/ 0 w 30"/>
                <a:gd name="T9" fmla="*/ 84 h 20"/>
                <a:gd name="T10" fmla="*/ 0 60000 65536"/>
                <a:gd name="T11" fmla="*/ 0 60000 65536"/>
                <a:gd name="T12" fmla="*/ 0 60000 65536"/>
                <a:gd name="T13" fmla="*/ 0 60000 65536"/>
                <a:gd name="T14" fmla="*/ 0 60000 65536"/>
                <a:gd name="T15" fmla="*/ 0 w 30"/>
                <a:gd name="T16" fmla="*/ 0 h 20"/>
                <a:gd name="T17" fmla="*/ 30 w 30"/>
                <a:gd name="T18" fmla="*/ 20 h 20"/>
              </a:gdLst>
              <a:ahLst/>
              <a:cxnLst>
                <a:cxn ang="T10">
                  <a:pos x="T0" y="T1"/>
                </a:cxn>
                <a:cxn ang="T11">
                  <a:pos x="T2" y="T3"/>
                </a:cxn>
                <a:cxn ang="T12">
                  <a:pos x="T4" y="T5"/>
                </a:cxn>
                <a:cxn ang="T13">
                  <a:pos x="T6" y="T7"/>
                </a:cxn>
                <a:cxn ang="T14">
                  <a:pos x="T8" y="T9"/>
                </a:cxn>
              </a:cxnLst>
              <a:rect l="T15" t="T16" r="T17" b="T18"/>
              <a:pathLst>
                <a:path w="30" h="20">
                  <a:moveTo>
                    <a:pt x="0" y="5"/>
                  </a:moveTo>
                  <a:lnTo>
                    <a:pt x="30" y="0"/>
                  </a:lnTo>
                  <a:lnTo>
                    <a:pt x="30" y="15"/>
                  </a:lnTo>
                  <a:lnTo>
                    <a:pt x="0" y="20"/>
                  </a:lnTo>
                  <a:lnTo>
                    <a:pt x="0" y="5"/>
                  </a:lnTo>
                  <a:close/>
                </a:path>
              </a:pathLst>
            </a:custGeom>
            <a:solidFill>
              <a:schemeClr val="tx1"/>
            </a:solidFill>
            <a:ln w="9525">
              <a:solidFill>
                <a:schemeClr val="tx1"/>
              </a:solidFill>
              <a:round/>
              <a:headEnd/>
              <a:tailEnd/>
            </a:ln>
          </p:spPr>
          <p:txBody>
            <a:bodyPr/>
            <a:lstStyle/>
            <a:p>
              <a:endParaRPr lang="en-US"/>
            </a:p>
          </p:txBody>
        </p:sp>
        <p:sp>
          <p:nvSpPr>
            <p:cNvPr id="99415" name="Freeform 85"/>
            <p:cNvSpPr>
              <a:spLocks/>
            </p:cNvSpPr>
            <p:nvPr/>
          </p:nvSpPr>
          <p:spPr bwMode="auto">
            <a:xfrm>
              <a:off x="2919" y="2571"/>
              <a:ext cx="27" cy="50"/>
            </a:xfrm>
            <a:custGeom>
              <a:avLst/>
              <a:gdLst>
                <a:gd name="T0" fmla="*/ 0 w 13"/>
                <a:gd name="T1" fmla="*/ 80 h 20"/>
                <a:gd name="T2" fmla="*/ 73 w 13"/>
                <a:gd name="T3" fmla="*/ 0 h 20"/>
                <a:gd name="T4" fmla="*/ 116 w 13"/>
                <a:gd name="T5" fmla="*/ 232 h 20"/>
                <a:gd name="T6" fmla="*/ 35 w 13"/>
                <a:gd name="T7" fmla="*/ 312 h 20"/>
                <a:gd name="T8" fmla="*/ 0 w 13"/>
                <a:gd name="T9" fmla="*/ 80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8"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16" name="Freeform 86"/>
            <p:cNvSpPr>
              <a:spLocks/>
            </p:cNvSpPr>
            <p:nvPr/>
          </p:nvSpPr>
          <p:spPr bwMode="auto">
            <a:xfrm>
              <a:off x="2937" y="2571"/>
              <a:ext cx="26" cy="37"/>
            </a:xfrm>
            <a:custGeom>
              <a:avLst/>
              <a:gdLst>
                <a:gd name="T0" fmla="*/ 0 w 13"/>
                <a:gd name="T1" fmla="*/ 74 h 15"/>
                <a:gd name="T2" fmla="*/ 40 w 13"/>
                <a:gd name="T3" fmla="*/ 0 h 15"/>
                <a:gd name="T4" fmla="*/ 104 w 13"/>
                <a:gd name="T5" fmla="*/ 153 h 15"/>
                <a:gd name="T6" fmla="*/ 72 w 13"/>
                <a:gd name="T7" fmla="*/ 224 h 15"/>
                <a:gd name="T8" fmla="*/ 0 w 13"/>
                <a:gd name="T9" fmla="*/ 7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5" y="0"/>
                  </a:lnTo>
                  <a:lnTo>
                    <a:pt x="13" y="10"/>
                  </a:lnTo>
                  <a:lnTo>
                    <a:pt x="9" y="15"/>
                  </a:lnTo>
                  <a:lnTo>
                    <a:pt x="0" y="5"/>
                  </a:lnTo>
                  <a:close/>
                </a:path>
              </a:pathLst>
            </a:custGeom>
            <a:solidFill>
              <a:schemeClr val="tx1"/>
            </a:solidFill>
            <a:ln w="9525">
              <a:solidFill>
                <a:schemeClr val="tx1"/>
              </a:solidFill>
              <a:round/>
              <a:headEnd/>
              <a:tailEnd/>
            </a:ln>
          </p:spPr>
          <p:txBody>
            <a:bodyPr/>
            <a:lstStyle/>
            <a:p>
              <a:endParaRPr lang="en-US"/>
            </a:p>
          </p:txBody>
        </p:sp>
        <p:sp>
          <p:nvSpPr>
            <p:cNvPr id="99417" name="Freeform 87"/>
            <p:cNvSpPr>
              <a:spLocks/>
            </p:cNvSpPr>
            <p:nvPr/>
          </p:nvSpPr>
          <p:spPr bwMode="auto">
            <a:xfrm>
              <a:off x="2953" y="2544"/>
              <a:ext cx="65" cy="51"/>
            </a:xfrm>
            <a:custGeom>
              <a:avLst/>
              <a:gdLst>
                <a:gd name="T0" fmla="*/ 0 w 30"/>
                <a:gd name="T1" fmla="*/ 84 h 20"/>
                <a:gd name="T2" fmla="*/ 306 w 30"/>
                <a:gd name="T3" fmla="*/ 0 h 20"/>
                <a:gd name="T4" fmla="*/ 306 w 30"/>
                <a:gd name="T5" fmla="*/ 247 h 20"/>
                <a:gd name="T6" fmla="*/ 0 w 30"/>
                <a:gd name="T7" fmla="*/ 332 h 20"/>
                <a:gd name="T8" fmla="*/ 0 w 30"/>
                <a:gd name="T9" fmla="*/ 84 h 20"/>
                <a:gd name="T10" fmla="*/ 0 60000 65536"/>
                <a:gd name="T11" fmla="*/ 0 60000 65536"/>
                <a:gd name="T12" fmla="*/ 0 60000 65536"/>
                <a:gd name="T13" fmla="*/ 0 60000 65536"/>
                <a:gd name="T14" fmla="*/ 0 60000 65536"/>
                <a:gd name="T15" fmla="*/ 0 w 30"/>
                <a:gd name="T16" fmla="*/ 0 h 20"/>
                <a:gd name="T17" fmla="*/ 30 w 30"/>
                <a:gd name="T18" fmla="*/ 20 h 20"/>
              </a:gdLst>
              <a:ahLst/>
              <a:cxnLst>
                <a:cxn ang="T10">
                  <a:pos x="T0" y="T1"/>
                </a:cxn>
                <a:cxn ang="T11">
                  <a:pos x="T2" y="T3"/>
                </a:cxn>
                <a:cxn ang="T12">
                  <a:pos x="T4" y="T5"/>
                </a:cxn>
                <a:cxn ang="T13">
                  <a:pos x="T6" y="T7"/>
                </a:cxn>
                <a:cxn ang="T14">
                  <a:pos x="T8" y="T9"/>
                </a:cxn>
              </a:cxnLst>
              <a:rect l="T15" t="T16" r="T17" b="T18"/>
              <a:pathLst>
                <a:path w="30" h="20">
                  <a:moveTo>
                    <a:pt x="0" y="5"/>
                  </a:moveTo>
                  <a:lnTo>
                    <a:pt x="30" y="0"/>
                  </a:lnTo>
                  <a:lnTo>
                    <a:pt x="30" y="15"/>
                  </a:lnTo>
                  <a:lnTo>
                    <a:pt x="0" y="20"/>
                  </a:lnTo>
                  <a:lnTo>
                    <a:pt x="0" y="5"/>
                  </a:lnTo>
                  <a:close/>
                </a:path>
              </a:pathLst>
            </a:custGeom>
            <a:solidFill>
              <a:schemeClr val="tx1"/>
            </a:solidFill>
            <a:ln w="9525">
              <a:solidFill>
                <a:schemeClr val="tx1"/>
              </a:solidFill>
              <a:round/>
              <a:headEnd/>
              <a:tailEnd/>
            </a:ln>
          </p:spPr>
          <p:txBody>
            <a:bodyPr/>
            <a:lstStyle/>
            <a:p>
              <a:endParaRPr lang="en-US"/>
            </a:p>
          </p:txBody>
        </p:sp>
        <p:sp>
          <p:nvSpPr>
            <p:cNvPr id="99418" name="Rectangle 88"/>
            <p:cNvSpPr>
              <a:spLocks noChangeArrowheads="1"/>
            </p:cNvSpPr>
            <p:nvPr/>
          </p:nvSpPr>
          <p:spPr bwMode="auto">
            <a:xfrm>
              <a:off x="3126" y="2533"/>
              <a:ext cx="25"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19" name="Rectangle 89"/>
            <p:cNvSpPr>
              <a:spLocks noChangeArrowheads="1"/>
            </p:cNvSpPr>
            <p:nvPr/>
          </p:nvSpPr>
          <p:spPr bwMode="auto">
            <a:xfrm>
              <a:off x="3151" y="2533"/>
              <a:ext cx="11"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20" name="Rectangle 90"/>
            <p:cNvSpPr>
              <a:spLocks noChangeArrowheads="1"/>
            </p:cNvSpPr>
            <p:nvPr/>
          </p:nvSpPr>
          <p:spPr bwMode="auto">
            <a:xfrm>
              <a:off x="3162" y="2533"/>
              <a:ext cx="7"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21" name="Freeform 91"/>
            <p:cNvSpPr>
              <a:spLocks/>
            </p:cNvSpPr>
            <p:nvPr/>
          </p:nvSpPr>
          <p:spPr bwMode="auto">
            <a:xfrm>
              <a:off x="3162" y="2533"/>
              <a:ext cx="25" cy="38"/>
            </a:xfrm>
            <a:custGeom>
              <a:avLst/>
              <a:gdLst>
                <a:gd name="T0" fmla="*/ 0 w 12"/>
                <a:gd name="T1" fmla="*/ 84 h 15"/>
                <a:gd name="T2" fmla="*/ 35 w 12"/>
                <a:gd name="T3" fmla="*/ 0 h 15"/>
                <a:gd name="T4" fmla="*/ 108 w 12"/>
                <a:gd name="T5" fmla="*/ 160 h 15"/>
                <a:gd name="T6" fmla="*/ 73 w 12"/>
                <a:gd name="T7" fmla="*/ 243 h 15"/>
                <a:gd name="T8" fmla="*/ 0 w 12"/>
                <a:gd name="T9" fmla="*/ 84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0" y="5"/>
                  </a:moveTo>
                  <a:lnTo>
                    <a:pt x="4" y="0"/>
                  </a:lnTo>
                  <a:lnTo>
                    <a:pt x="12" y="10"/>
                  </a:lnTo>
                  <a:lnTo>
                    <a:pt x="8" y="15"/>
                  </a:lnTo>
                  <a:lnTo>
                    <a:pt x="0" y="5"/>
                  </a:lnTo>
                  <a:close/>
                </a:path>
              </a:pathLst>
            </a:custGeom>
            <a:solidFill>
              <a:schemeClr val="tx1"/>
            </a:solidFill>
            <a:ln w="9525">
              <a:solidFill>
                <a:schemeClr val="tx1"/>
              </a:solidFill>
              <a:round/>
              <a:headEnd/>
              <a:tailEnd/>
            </a:ln>
          </p:spPr>
          <p:txBody>
            <a:bodyPr/>
            <a:lstStyle/>
            <a:p>
              <a:endParaRPr lang="en-US"/>
            </a:p>
          </p:txBody>
        </p:sp>
        <p:sp>
          <p:nvSpPr>
            <p:cNvPr id="99422" name="Freeform 92"/>
            <p:cNvSpPr>
              <a:spLocks/>
            </p:cNvSpPr>
            <p:nvPr/>
          </p:nvSpPr>
          <p:spPr bwMode="auto">
            <a:xfrm>
              <a:off x="3169" y="2521"/>
              <a:ext cx="28" cy="38"/>
            </a:xfrm>
            <a:custGeom>
              <a:avLst/>
              <a:gdLst>
                <a:gd name="T0" fmla="*/ 0 w 13"/>
                <a:gd name="T1" fmla="*/ 84 h 15"/>
                <a:gd name="T2" fmla="*/ 41 w 13"/>
                <a:gd name="T3" fmla="*/ 0 h 15"/>
                <a:gd name="T4" fmla="*/ 129 w 13"/>
                <a:gd name="T5" fmla="*/ 160 h 15"/>
                <a:gd name="T6" fmla="*/ 80 w 13"/>
                <a:gd name="T7" fmla="*/ 243 h 15"/>
                <a:gd name="T8" fmla="*/ 0 w 13"/>
                <a:gd name="T9" fmla="*/ 8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8" y="15"/>
                  </a:lnTo>
                  <a:lnTo>
                    <a:pt x="0" y="5"/>
                  </a:lnTo>
                  <a:close/>
                </a:path>
              </a:pathLst>
            </a:custGeom>
            <a:solidFill>
              <a:schemeClr val="tx1"/>
            </a:solidFill>
            <a:ln w="9525">
              <a:solidFill>
                <a:schemeClr val="tx1"/>
              </a:solidFill>
              <a:round/>
              <a:headEnd/>
              <a:tailEnd/>
            </a:ln>
          </p:spPr>
          <p:txBody>
            <a:bodyPr/>
            <a:lstStyle/>
            <a:p>
              <a:endParaRPr lang="en-US"/>
            </a:p>
          </p:txBody>
        </p:sp>
        <p:sp>
          <p:nvSpPr>
            <p:cNvPr id="99423" name="Freeform 93"/>
            <p:cNvSpPr>
              <a:spLocks/>
            </p:cNvSpPr>
            <p:nvPr/>
          </p:nvSpPr>
          <p:spPr bwMode="auto">
            <a:xfrm>
              <a:off x="3177" y="2497"/>
              <a:ext cx="29" cy="47"/>
            </a:xfrm>
            <a:custGeom>
              <a:avLst/>
              <a:gdLst>
                <a:gd name="T0" fmla="*/ 0 w 13"/>
                <a:gd name="T1" fmla="*/ 66 h 20"/>
                <a:gd name="T2" fmla="*/ 100 w 13"/>
                <a:gd name="T3" fmla="*/ 0 h 20"/>
                <a:gd name="T4" fmla="*/ 145 w 13"/>
                <a:gd name="T5" fmla="*/ 193 h 20"/>
                <a:gd name="T6" fmla="*/ 45 w 13"/>
                <a:gd name="T7" fmla="*/ 258 h 20"/>
                <a:gd name="T8" fmla="*/ 0 w 13"/>
                <a:gd name="T9" fmla="*/ 66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9"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24" name="Rectangle 94"/>
            <p:cNvSpPr>
              <a:spLocks noChangeArrowheads="1"/>
            </p:cNvSpPr>
            <p:nvPr/>
          </p:nvSpPr>
          <p:spPr bwMode="auto">
            <a:xfrm>
              <a:off x="3206" y="2497"/>
              <a:ext cx="17"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25" name="Freeform 95"/>
            <p:cNvSpPr>
              <a:spLocks/>
            </p:cNvSpPr>
            <p:nvPr/>
          </p:nvSpPr>
          <p:spPr bwMode="auto">
            <a:xfrm>
              <a:off x="3213" y="2483"/>
              <a:ext cx="28" cy="50"/>
            </a:xfrm>
            <a:custGeom>
              <a:avLst/>
              <a:gdLst>
                <a:gd name="T0" fmla="*/ 0 w 13"/>
                <a:gd name="T1" fmla="*/ 80 h 20"/>
                <a:gd name="T2" fmla="*/ 88 w 13"/>
                <a:gd name="T3" fmla="*/ 0 h 20"/>
                <a:gd name="T4" fmla="*/ 129 w 13"/>
                <a:gd name="T5" fmla="*/ 232 h 20"/>
                <a:gd name="T6" fmla="*/ 41 w 13"/>
                <a:gd name="T7" fmla="*/ 312 h 20"/>
                <a:gd name="T8" fmla="*/ 0 w 13"/>
                <a:gd name="T9" fmla="*/ 80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9"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26" name="Rectangle 96"/>
            <p:cNvSpPr>
              <a:spLocks noChangeArrowheads="1"/>
            </p:cNvSpPr>
            <p:nvPr/>
          </p:nvSpPr>
          <p:spPr bwMode="auto">
            <a:xfrm>
              <a:off x="3241" y="2483"/>
              <a:ext cx="8"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27" name="Freeform 97"/>
            <p:cNvSpPr>
              <a:spLocks/>
            </p:cNvSpPr>
            <p:nvPr/>
          </p:nvSpPr>
          <p:spPr bwMode="auto">
            <a:xfrm>
              <a:off x="3233" y="2470"/>
              <a:ext cx="36" cy="38"/>
            </a:xfrm>
            <a:custGeom>
              <a:avLst/>
              <a:gdLst>
                <a:gd name="T0" fmla="*/ 0 w 17"/>
                <a:gd name="T1" fmla="*/ 160 h 15"/>
                <a:gd name="T2" fmla="*/ 36 w 17"/>
                <a:gd name="T3" fmla="*/ 0 h 15"/>
                <a:gd name="T4" fmla="*/ 161 w 17"/>
                <a:gd name="T5" fmla="*/ 84 h 15"/>
                <a:gd name="T6" fmla="*/ 112 w 17"/>
                <a:gd name="T7" fmla="*/ 243 h 15"/>
                <a:gd name="T8" fmla="*/ 0 w 17"/>
                <a:gd name="T9" fmla="*/ 160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0"/>
                  </a:moveTo>
                  <a:lnTo>
                    <a:pt x="4" y="0"/>
                  </a:lnTo>
                  <a:lnTo>
                    <a:pt x="17" y="5"/>
                  </a:lnTo>
                  <a:lnTo>
                    <a:pt x="12" y="15"/>
                  </a:lnTo>
                  <a:lnTo>
                    <a:pt x="0" y="10"/>
                  </a:lnTo>
                  <a:close/>
                </a:path>
              </a:pathLst>
            </a:custGeom>
            <a:solidFill>
              <a:schemeClr val="tx1"/>
            </a:solidFill>
            <a:ln w="9525">
              <a:solidFill>
                <a:schemeClr val="tx1"/>
              </a:solidFill>
              <a:round/>
              <a:headEnd/>
              <a:tailEnd/>
            </a:ln>
          </p:spPr>
          <p:txBody>
            <a:bodyPr/>
            <a:lstStyle/>
            <a:p>
              <a:endParaRPr lang="en-US"/>
            </a:p>
          </p:txBody>
        </p:sp>
        <p:sp>
          <p:nvSpPr>
            <p:cNvPr id="99428" name="Freeform 98"/>
            <p:cNvSpPr>
              <a:spLocks/>
            </p:cNvSpPr>
            <p:nvPr/>
          </p:nvSpPr>
          <p:spPr bwMode="auto">
            <a:xfrm>
              <a:off x="3249" y="2446"/>
              <a:ext cx="57" cy="51"/>
            </a:xfrm>
            <a:custGeom>
              <a:avLst/>
              <a:gdLst>
                <a:gd name="T0" fmla="*/ 0 w 26"/>
                <a:gd name="T1" fmla="*/ 84 h 20"/>
                <a:gd name="T2" fmla="*/ 221 w 26"/>
                <a:gd name="T3" fmla="*/ 0 h 20"/>
                <a:gd name="T4" fmla="*/ 274 w 26"/>
                <a:gd name="T5" fmla="*/ 247 h 20"/>
                <a:gd name="T6" fmla="*/ 44 w 26"/>
                <a:gd name="T7" fmla="*/ 332 h 20"/>
                <a:gd name="T8" fmla="*/ 0 w 26"/>
                <a:gd name="T9" fmla="*/ 84 h 20"/>
                <a:gd name="T10" fmla="*/ 0 60000 65536"/>
                <a:gd name="T11" fmla="*/ 0 60000 65536"/>
                <a:gd name="T12" fmla="*/ 0 60000 65536"/>
                <a:gd name="T13" fmla="*/ 0 60000 65536"/>
                <a:gd name="T14" fmla="*/ 0 60000 65536"/>
                <a:gd name="T15" fmla="*/ 0 w 26"/>
                <a:gd name="T16" fmla="*/ 0 h 20"/>
                <a:gd name="T17" fmla="*/ 26 w 26"/>
                <a:gd name="T18" fmla="*/ 20 h 20"/>
              </a:gdLst>
              <a:ahLst/>
              <a:cxnLst>
                <a:cxn ang="T10">
                  <a:pos x="T0" y="T1"/>
                </a:cxn>
                <a:cxn ang="T11">
                  <a:pos x="T2" y="T3"/>
                </a:cxn>
                <a:cxn ang="T12">
                  <a:pos x="T4" y="T5"/>
                </a:cxn>
                <a:cxn ang="T13">
                  <a:pos x="T6" y="T7"/>
                </a:cxn>
                <a:cxn ang="T14">
                  <a:pos x="T8" y="T9"/>
                </a:cxn>
              </a:cxnLst>
              <a:rect l="T15" t="T16" r="T17" b="T18"/>
              <a:pathLst>
                <a:path w="26" h="20">
                  <a:moveTo>
                    <a:pt x="0" y="5"/>
                  </a:moveTo>
                  <a:lnTo>
                    <a:pt x="21" y="0"/>
                  </a:lnTo>
                  <a:lnTo>
                    <a:pt x="26"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29" name="Freeform 99"/>
            <p:cNvSpPr>
              <a:spLocks/>
            </p:cNvSpPr>
            <p:nvPr/>
          </p:nvSpPr>
          <p:spPr bwMode="auto">
            <a:xfrm>
              <a:off x="3401" y="2421"/>
              <a:ext cx="49" cy="49"/>
            </a:xfrm>
            <a:custGeom>
              <a:avLst/>
              <a:gdLst>
                <a:gd name="T0" fmla="*/ 0 w 22"/>
                <a:gd name="T1" fmla="*/ 71 h 20"/>
                <a:gd name="T2" fmla="*/ 189 w 22"/>
                <a:gd name="T3" fmla="*/ 0 h 20"/>
                <a:gd name="T4" fmla="*/ 243 w 22"/>
                <a:gd name="T5" fmla="*/ 223 h 20"/>
                <a:gd name="T6" fmla="*/ 56 w 22"/>
                <a:gd name="T7" fmla="*/ 294 h 20"/>
                <a:gd name="T8" fmla="*/ 0 w 22"/>
                <a:gd name="T9" fmla="*/ 71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5"/>
                  </a:moveTo>
                  <a:lnTo>
                    <a:pt x="17" y="0"/>
                  </a:lnTo>
                  <a:lnTo>
                    <a:pt x="22"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99430" name="Rectangle 100"/>
            <p:cNvSpPr>
              <a:spLocks noChangeArrowheads="1"/>
            </p:cNvSpPr>
            <p:nvPr/>
          </p:nvSpPr>
          <p:spPr bwMode="auto">
            <a:xfrm>
              <a:off x="3450" y="2421"/>
              <a:ext cx="87"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31" name="Freeform 101"/>
            <p:cNvSpPr>
              <a:spLocks/>
            </p:cNvSpPr>
            <p:nvPr/>
          </p:nvSpPr>
          <p:spPr bwMode="auto">
            <a:xfrm>
              <a:off x="3530" y="2408"/>
              <a:ext cx="51" cy="51"/>
            </a:xfrm>
            <a:custGeom>
              <a:avLst/>
              <a:gdLst>
                <a:gd name="T0" fmla="*/ 0 w 25"/>
                <a:gd name="T1" fmla="*/ 84 h 20"/>
                <a:gd name="T2" fmla="*/ 180 w 25"/>
                <a:gd name="T3" fmla="*/ 0 h 20"/>
                <a:gd name="T4" fmla="*/ 212 w 25"/>
                <a:gd name="T5" fmla="*/ 247 h 20"/>
                <a:gd name="T6" fmla="*/ 33 w 25"/>
                <a:gd name="T7" fmla="*/ 332 h 20"/>
                <a:gd name="T8" fmla="*/ 0 w 25"/>
                <a:gd name="T9" fmla="*/ 84 h 20"/>
                <a:gd name="T10" fmla="*/ 0 60000 65536"/>
                <a:gd name="T11" fmla="*/ 0 60000 65536"/>
                <a:gd name="T12" fmla="*/ 0 60000 65536"/>
                <a:gd name="T13" fmla="*/ 0 60000 65536"/>
                <a:gd name="T14" fmla="*/ 0 60000 65536"/>
                <a:gd name="T15" fmla="*/ 0 w 25"/>
                <a:gd name="T16" fmla="*/ 0 h 20"/>
                <a:gd name="T17" fmla="*/ 25 w 25"/>
                <a:gd name="T18" fmla="*/ 20 h 20"/>
              </a:gdLst>
              <a:ahLst/>
              <a:cxnLst>
                <a:cxn ang="T10">
                  <a:pos x="T0" y="T1"/>
                </a:cxn>
                <a:cxn ang="T11">
                  <a:pos x="T2" y="T3"/>
                </a:cxn>
                <a:cxn ang="T12">
                  <a:pos x="T4" y="T5"/>
                </a:cxn>
                <a:cxn ang="T13">
                  <a:pos x="T6" y="T7"/>
                </a:cxn>
                <a:cxn ang="T14">
                  <a:pos x="T8" y="T9"/>
                </a:cxn>
              </a:cxnLst>
              <a:rect l="T15" t="T16" r="T17" b="T18"/>
              <a:pathLst>
                <a:path w="25" h="20">
                  <a:moveTo>
                    <a:pt x="0" y="5"/>
                  </a:moveTo>
                  <a:lnTo>
                    <a:pt x="21" y="0"/>
                  </a:lnTo>
                  <a:lnTo>
                    <a:pt x="25"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32" name="Freeform 102"/>
            <p:cNvSpPr>
              <a:spLocks/>
            </p:cNvSpPr>
            <p:nvPr/>
          </p:nvSpPr>
          <p:spPr bwMode="auto">
            <a:xfrm>
              <a:off x="3573" y="2397"/>
              <a:ext cx="27" cy="49"/>
            </a:xfrm>
            <a:custGeom>
              <a:avLst/>
              <a:gdLst>
                <a:gd name="T0" fmla="*/ 0 w 13"/>
                <a:gd name="T1" fmla="*/ 71 h 20"/>
                <a:gd name="T2" fmla="*/ 81 w 13"/>
                <a:gd name="T3" fmla="*/ 0 h 20"/>
                <a:gd name="T4" fmla="*/ 116 w 13"/>
                <a:gd name="T5" fmla="*/ 223 h 20"/>
                <a:gd name="T6" fmla="*/ 35 w 13"/>
                <a:gd name="T7" fmla="*/ 294 h 20"/>
                <a:gd name="T8" fmla="*/ 0 w 13"/>
                <a:gd name="T9" fmla="*/ 71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9"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33" name="Rectangle 103"/>
            <p:cNvSpPr>
              <a:spLocks noChangeArrowheads="1"/>
            </p:cNvSpPr>
            <p:nvPr/>
          </p:nvSpPr>
          <p:spPr bwMode="auto">
            <a:xfrm>
              <a:off x="3700" y="2346"/>
              <a:ext cx="7"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34" name="Freeform 104"/>
            <p:cNvSpPr>
              <a:spLocks/>
            </p:cNvSpPr>
            <p:nvPr/>
          </p:nvSpPr>
          <p:spPr bwMode="auto">
            <a:xfrm>
              <a:off x="3700" y="2333"/>
              <a:ext cx="25" cy="51"/>
            </a:xfrm>
            <a:custGeom>
              <a:avLst/>
              <a:gdLst>
                <a:gd name="T0" fmla="*/ 0 w 12"/>
                <a:gd name="T1" fmla="*/ 84 h 20"/>
                <a:gd name="T2" fmla="*/ 73 w 12"/>
                <a:gd name="T3" fmla="*/ 0 h 20"/>
                <a:gd name="T4" fmla="*/ 108 w 12"/>
                <a:gd name="T5" fmla="*/ 247 h 20"/>
                <a:gd name="T6" fmla="*/ 35 w 12"/>
                <a:gd name="T7" fmla="*/ 332 h 20"/>
                <a:gd name="T8" fmla="*/ 0 w 12"/>
                <a:gd name="T9" fmla="*/ 84 h 20"/>
                <a:gd name="T10" fmla="*/ 0 60000 65536"/>
                <a:gd name="T11" fmla="*/ 0 60000 65536"/>
                <a:gd name="T12" fmla="*/ 0 60000 65536"/>
                <a:gd name="T13" fmla="*/ 0 60000 65536"/>
                <a:gd name="T14" fmla="*/ 0 60000 65536"/>
                <a:gd name="T15" fmla="*/ 0 w 12"/>
                <a:gd name="T16" fmla="*/ 0 h 20"/>
                <a:gd name="T17" fmla="*/ 12 w 12"/>
                <a:gd name="T18" fmla="*/ 20 h 20"/>
              </a:gdLst>
              <a:ahLst/>
              <a:cxnLst>
                <a:cxn ang="T10">
                  <a:pos x="T0" y="T1"/>
                </a:cxn>
                <a:cxn ang="T11">
                  <a:pos x="T2" y="T3"/>
                </a:cxn>
                <a:cxn ang="T12">
                  <a:pos x="T4" y="T5"/>
                </a:cxn>
                <a:cxn ang="T13">
                  <a:pos x="T6" y="T7"/>
                </a:cxn>
                <a:cxn ang="T14">
                  <a:pos x="T8" y="T9"/>
                </a:cxn>
              </a:cxnLst>
              <a:rect l="T15" t="T16" r="T17" b="T18"/>
              <a:pathLst>
                <a:path w="12" h="20">
                  <a:moveTo>
                    <a:pt x="0" y="5"/>
                  </a:moveTo>
                  <a:lnTo>
                    <a:pt x="8" y="0"/>
                  </a:lnTo>
                  <a:lnTo>
                    <a:pt x="12"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35" name="Freeform 105"/>
            <p:cNvSpPr>
              <a:spLocks/>
            </p:cNvSpPr>
            <p:nvPr/>
          </p:nvSpPr>
          <p:spPr bwMode="auto">
            <a:xfrm>
              <a:off x="3717" y="2308"/>
              <a:ext cx="63" cy="62"/>
            </a:xfrm>
            <a:custGeom>
              <a:avLst/>
              <a:gdLst>
                <a:gd name="T0" fmla="*/ 0 w 30"/>
                <a:gd name="T1" fmla="*/ 154 h 25"/>
                <a:gd name="T2" fmla="*/ 244 w 30"/>
                <a:gd name="T3" fmla="*/ 0 h 25"/>
                <a:gd name="T4" fmla="*/ 277 w 30"/>
                <a:gd name="T5" fmla="*/ 228 h 25"/>
                <a:gd name="T6" fmla="*/ 36 w 30"/>
                <a:gd name="T7" fmla="*/ 382 h 25"/>
                <a:gd name="T8" fmla="*/ 0 w 30"/>
                <a:gd name="T9" fmla="*/ 154 h 25"/>
                <a:gd name="T10" fmla="*/ 0 60000 65536"/>
                <a:gd name="T11" fmla="*/ 0 60000 65536"/>
                <a:gd name="T12" fmla="*/ 0 60000 65536"/>
                <a:gd name="T13" fmla="*/ 0 60000 65536"/>
                <a:gd name="T14" fmla="*/ 0 60000 65536"/>
                <a:gd name="T15" fmla="*/ 0 w 30"/>
                <a:gd name="T16" fmla="*/ 0 h 25"/>
                <a:gd name="T17" fmla="*/ 30 w 30"/>
                <a:gd name="T18" fmla="*/ 25 h 25"/>
              </a:gdLst>
              <a:ahLst/>
              <a:cxnLst>
                <a:cxn ang="T10">
                  <a:pos x="T0" y="T1"/>
                </a:cxn>
                <a:cxn ang="T11">
                  <a:pos x="T2" y="T3"/>
                </a:cxn>
                <a:cxn ang="T12">
                  <a:pos x="T4" y="T5"/>
                </a:cxn>
                <a:cxn ang="T13">
                  <a:pos x="T6" y="T7"/>
                </a:cxn>
                <a:cxn ang="T14">
                  <a:pos x="T8" y="T9"/>
                </a:cxn>
              </a:cxnLst>
              <a:rect l="T15" t="T16" r="T17" b="T18"/>
              <a:pathLst>
                <a:path w="30" h="25">
                  <a:moveTo>
                    <a:pt x="0" y="10"/>
                  </a:moveTo>
                  <a:lnTo>
                    <a:pt x="26" y="0"/>
                  </a:lnTo>
                  <a:lnTo>
                    <a:pt x="30" y="15"/>
                  </a:lnTo>
                  <a:lnTo>
                    <a:pt x="4" y="25"/>
                  </a:lnTo>
                  <a:lnTo>
                    <a:pt x="0" y="10"/>
                  </a:lnTo>
                  <a:close/>
                </a:path>
              </a:pathLst>
            </a:custGeom>
            <a:solidFill>
              <a:schemeClr val="tx1"/>
            </a:solidFill>
            <a:ln w="9525">
              <a:solidFill>
                <a:schemeClr val="tx1"/>
              </a:solidFill>
              <a:round/>
              <a:headEnd/>
              <a:tailEnd/>
            </a:ln>
          </p:spPr>
          <p:txBody>
            <a:bodyPr/>
            <a:lstStyle/>
            <a:p>
              <a:endParaRPr lang="en-US"/>
            </a:p>
          </p:txBody>
        </p:sp>
        <p:sp>
          <p:nvSpPr>
            <p:cNvPr id="99436" name="Freeform 106"/>
            <p:cNvSpPr>
              <a:spLocks/>
            </p:cNvSpPr>
            <p:nvPr/>
          </p:nvSpPr>
          <p:spPr bwMode="auto">
            <a:xfrm>
              <a:off x="3771" y="2295"/>
              <a:ext cx="26" cy="51"/>
            </a:xfrm>
            <a:custGeom>
              <a:avLst/>
              <a:gdLst>
                <a:gd name="T0" fmla="*/ 0 w 12"/>
                <a:gd name="T1" fmla="*/ 84 h 20"/>
                <a:gd name="T2" fmla="*/ 80 w 12"/>
                <a:gd name="T3" fmla="*/ 0 h 20"/>
                <a:gd name="T4" fmla="*/ 121 w 12"/>
                <a:gd name="T5" fmla="*/ 247 h 20"/>
                <a:gd name="T6" fmla="*/ 43 w 12"/>
                <a:gd name="T7" fmla="*/ 332 h 20"/>
                <a:gd name="T8" fmla="*/ 0 w 12"/>
                <a:gd name="T9" fmla="*/ 84 h 20"/>
                <a:gd name="T10" fmla="*/ 0 60000 65536"/>
                <a:gd name="T11" fmla="*/ 0 60000 65536"/>
                <a:gd name="T12" fmla="*/ 0 60000 65536"/>
                <a:gd name="T13" fmla="*/ 0 60000 65536"/>
                <a:gd name="T14" fmla="*/ 0 60000 65536"/>
                <a:gd name="T15" fmla="*/ 0 w 12"/>
                <a:gd name="T16" fmla="*/ 0 h 20"/>
                <a:gd name="T17" fmla="*/ 12 w 12"/>
                <a:gd name="T18" fmla="*/ 20 h 20"/>
              </a:gdLst>
              <a:ahLst/>
              <a:cxnLst>
                <a:cxn ang="T10">
                  <a:pos x="T0" y="T1"/>
                </a:cxn>
                <a:cxn ang="T11">
                  <a:pos x="T2" y="T3"/>
                </a:cxn>
                <a:cxn ang="T12">
                  <a:pos x="T4" y="T5"/>
                </a:cxn>
                <a:cxn ang="T13">
                  <a:pos x="T6" y="T7"/>
                </a:cxn>
                <a:cxn ang="T14">
                  <a:pos x="T8" y="T9"/>
                </a:cxn>
              </a:cxnLst>
              <a:rect l="T15" t="T16" r="T17" b="T18"/>
              <a:pathLst>
                <a:path w="12" h="20">
                  <a:moveTo>
                    <a:pt x="0" y="5"/>
                  </a:moveTo>
                  <a:lnTo>
                    <a:pt x="8" y="0"/>
                  </a:lnTo>
                  <a:lnTo>
                    <a:pt x="12"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37" name="Freeform 107"/>
            <p:cNvSpPr>
              <a:spLocks/>
            </p:cNvSpPr>
            <p:nvPr/>
          </p:nvSpPr>
          <p:spPr bwMode="auto">
            <a:xfrm>
              <a:off x="3787" y="2284"/>
              <a:ext cx="37" cy="49"/>
            </a:xfrm>
            <a:custGeom>
              <a:avLst/>
              <a:gdLst>
                <a:gd name="T0" fmla="*/ 0 w 17"/>
                <a:gd name="T1" fmla="*/ 71 h 20"/>
                <a:gd name="T2" fmla="*/ 133 w 17"/>
                <a:gd name="T3" fmla="*/ 0 h 20"/>
                <a:gd name="T4" fmla="*/ 176 w 17"/>
                <a:gd name="T5" fmla="*/ 223 h 20"/>
                <a:gd name="T6" fmla="*/ 44 w 17"/>
                <a:gd name="T7" fmla="*/ 294 h 20"/>
                <a:gd name="T8" fmla="*/ 0 w 17"/>
                <a:gd name="T9" fmla="*/ 71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38" name="Freeform 108"/>
            <p:cNvSpPr>
              <a:spLocks/>
            </p:cNvSpPr>
            <p:nvPr/>
          </p:nvSpPr>
          <p:spPr bwMode="auto">
            <a:xfrm>
              <a:off x="3816" y="2260"/>
              <a:ext cx="44" cy="62"/>
            </a:xfrm>
            <a:custGeom>
              <a:avLst/>
              <a:gdLst>
                <a:gd name="T0" fmla="*/ 0 w 21"/>
                <a:gd name="T1" fmla="*/ 154 h 25"/>
                <a:gd name="T2" fmla="*/ 157 w 21"/>
                <a:gd name="T3" fmla="*/ 0 h 25"/>
                <a:gd name="T4" fmla="*/ 193 w 21"/>
                <a:gd name="T5" fmla="*/ 228 h 25"/>
                <a:gd name="T6" fmla="*/ 36 w 21"/>
                <a:gd name="T7" fmla="*/ 382 h 25"/>
                <a:gd name="T8" fmla="*/ 0 w 21"/>
                <a:gd name="T9" fmla="*/ 15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10"/>
                  </a:moveTo>
                  <a:lnTo>
                    <a:pt x="17" y="0"/>
                  </a:lnTo>
                  <a:lnTo>
                    <a:pt x="21" y="15"/>
                  </a:lnTo>
                  <a:lnTo>
                    <a:pt x="4" y="25"/>
                  </a:lnTo>
                  <a:lnTo>
                    <a:pt x="0" y="10"/>
                  </a:lnTo>
                  <a:close/>
                </a:path>
              </a:pathLst>
            </a:custGeom>
            <a:solidFill>
              <a:schemeClr val="tx1"/>
            </a:solidFill>
            <a:ln w="9525">
              <a:solidFill>
                <a:schemeClr val="tx1"/>
              </a:solidFill>
              <a:round/>
              <a:headEnd/>
              <a:tailEnd/>
            </a:ln>
          </p:spPr>
          <p:txBody>
            <a:bodyPr/>
            <a:lstStyle/>
            <a:p>
              <a:endParaRPr lang="en-US"/>
            </a:p>
          </p:txBody>
        </p:sp>
        <p:sp>
          <p:nvSpPr>
            <p:cNvPr id="99439" name="Rectangle 109"/>
            <p:cNvSpPr>
              <a:spLocks noChangeArrowheads="1"/>
            </p:cNvSpPr>
            <p:nvPr/>
          </p:nvSpPr>
          <p:spPr bwMode="auto">
            <a:xfrm>
              <a:off x="3869" y="2260"/>
              <a:ext cx="11" cy="35"/>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40" name="Rectangle 110"/>
            <p:cNvSpPr>
              <a:spLocks noChangeArrowheads="1"/>
            </p:cNvSpPr>
            <p:nvPr/>
          </p:nvSpPr>
          <p:spPr bwMode="auto">
            <a:xfrm>
              <a:off x="3880" y="2260"/>
              <a:ext cx="7" cy="35"/>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41" name="Rectangle 111"/>
            <p:cNvSpPr>
              <a:spLocks noChangeArrowheads="1"/>
            </p:cNvSpPr>
            <p:nvPr/>
          </p:nvSpPr>
          <p:spPr bwMode="auto">
            <a:xfrm>
              <a:off x="4004" y="2222"/>
              <a:ext cx="10"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42" name="Rectangle 112"/>
            <p:cNvSpPr>
              <a:spLocks noChangeArrowheads="1"/>
            </p:cNvSpPr>
            <p:nvPr/>
          </p:nvSpPr>
          <p:spPr bwMode="auto">
            <a:xfrm>
              <a:off x="4014" y="2222"/>
              <a:ext cx="61"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43" name="Freeform 113"/>
            <p:cNvSpPr>
              <a:spLocks/>
            </p:cNvSpPr>
            <p:nvPr/>
          </p:nvSpPr>
          <p:spPr bwMode="auto">
            <a:xfrm>
              <a:off x="4067" y="2222"/>
              <a:ext cx="27" cy="38"/>
            </a:xfrm>
            <a:custGeom>
              <a:avLst/>
              <a:gdLst>
                <a:gd name="T0" fmla="*/ 0 w 13"/>
                <a:gd name="T1" fmla="*/ 84 h 15"/>
                <a:gd name="T2" fmla="*/ 35 w 13"/>
                <a:gd name="T3" fmla="*/ 0 h 15"/>
                <a:gd name="T4" fmla="*/ 116 w 13"/>
                <a:gd name="T5" fmla="*/ 160 h 15"/>
                <a:gd name="T6" fmla="*/ 81 w 13"/>
                <a:gd name="T7" fmla="*/ 243 h 15"/>
                <a:gd name="T8" fmla="*/ 0 w 13"/>
                <a:gd name="T9" fmla="*/ 8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9" y="15"/>
                  </a:lnTo>
                  <a:lnTo>
                    <a:pt x="0" y="5"/>
                  </a:lnTo>
                  <a:close/>
                </a:path>
              </a:pathLst>
            </a:custGeom>
            <a:solidFill>
              <a:schemeClr val="tx1"/>
            </a:solidFill>
            <a:ln w="9525">
              <a:solidFill>
                <a:schemeClr val="tx1"/>
              </a:solidFill>
              <a:round/>
              <a:headEnd/>
              <a:tailEnd/>
            </a:ln>
          </p:spPr>
          <p:txBody>
            <a:bodyPr/>
            <a:lstStyle/>
            <a:p>
              <a:endParaRPr lang="en-US"/>
            </a:p>
          </p:txBody>
        </p:sp>
        <p:sp>
          <p:nvSpPr>
            <p:cNvPr id="99444" name="Rectangle 114"/>
            <p:cNvSpPr>
              <a:spLocks noChangeArrowheads="1"/>
            </p:cNvSpPr>
            <p:nvPr/>
          </p:nvSpPr>
          <p:spPr bwMode="auto">
            <a:xfrm>
              <a:off x="4086" y="2210"/>
              <a:ext cx="51"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45" name="Rectangle 115"/>
            <p:cNvSpPr>
              <a:spLocks noChangeArrowheads="1"/>
            </p:cNvSpPr>
            <p:nvPr/>
          </p:nvSpPr>
          <p:spPr bwMode="auto">
            <a:xfrm>
              <a:off x="4137" y="2210"/>
              <a:ext cx="37"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46" name="Freeform 116"/>
            <p:cNvSpPr>
              <a:spLocks/>
            </p:cNvSpPr>
            <p:nvPr/>
          </p:nvSpPr>
          <p:spPr bwMode="auto">
            <a:xfrm>
              <a:off x="4166" y="2210"/>
              <a:ext cx="28" cy="36"/>
            </a:xfrm>
            <a:custGeom>
              <a:avLst/>
              <a:gdLst>
                <a:gd name="T0" fmla="*/ 0 w 13"/>
                <a:gd name="T1" fmla="*/ 70 h 15"/>
                <a:gd name="T2" fmla="*/ 41 w 13"/>
                <a:gd name="T3" fmla="*/ 0 h 15"/>
                <a:gd name="T4" fmla="*/ 129 w 13"/>
                <a:gd name="T5" fmla="*/ 139 h 15"/>
                <a:gd name="T6" fmla="*/ 80 w 13"/>
                <a:gd name="T7" fmla="*/ 206 h 15"/>
                <a:gd name="T8" fmla="*/ 0 w 13"/>
                <a:gd name="T9" fmla="*/ 70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8" y="15"/>
                  </a:lnTo>
                  <a:lnTo>
                    <a:pt x="0" y="5"/>
                  </a:lnTo>
                  <a:close/>
                </a:path>
              </a:pathLst>
            </a:custGeom>
            <a:solidFill>
              <a:schemeClr val="tx1"/>
            </a:solidFill>
            <a:ln w="9525">
              <a:solidFill>
                <a:schemeClr val="tx1"/>
              </a:solidFill>
              <a:round/>
              <a:headEnd/>
              <a:tailEnd/>
            </a:ln>
          </p:spPr>
          <p:txBody>
            <a:bodyPr/>
            <a:lstStyle/>
            <a:p>
              <a:endParaRPr lang="en-US"/>
            </a:p>
          </p:txBody>
        </p:sp>
        <p:sp>
          <p:nvSpPr>
            <p:cNvPr id="99447" name="Freeform 117"/>
            <p:cNvSpPr>
              <a:spLocks/>
            </p:cNvSpPr>
            <p:nvPr/>
          </p:nvSpPr>
          <p:spPr bwMode="auto">
            <a:xfrm>
              <a:off x="4291" y="2110"/>
              <a:ext cx="127" cy="62"/>
            </a:xfrm>
            <a:custGeom>
              <a:avLst/>
              <a:gdLst>
                <a:gd name="T0" fmla="*/ 0 w 60"/>
                <a:gd name="T1" fmla="*/ 154 h 25"/>
                <a:gd name="T2" fmla="*/ 569 w 60"/>
                <a:gd name="T3" fmla="*/ 0 h 25"/>
                <a:gd name="T4" fmla="*/ 569 w 60"/>
                <a:gd name="T5" fmla="*/ 228 h 25"/>
                <a:gd name="T6" fmla="*/ 0 w 60"/>
                <a:gd name="T7" fmla="*/ 382 h 25"/>
                <a:gd name="T8" fmla="*/ 0 w 60"/>
                <a:gd name="T9" fmla="*/ 154 h 25"/>
                <a:gd name="T10" fmla="*/ 0 60000 65536"/>
                <a:gd name="T11" fmla="*/ 0 60000 65536"/>
                <a:gd name="T12" fmla="*/ 0 60000 65536"/>
                <a:gd name="T13" fmla="*/ 0 60000 65536"/>
                <a:gd name="T14" fmla="*/ 0 60000 65536"/>
                <a:gd name="T15" fmla="*/ 0 w 60"/>
                <a:gd name="T16" fmla="*/ 0 h 25"/>
                <a:gd name="T17" fmla="*/ 60 w 60"/>
                <a:gd name="T18" fmla="*/ 25 h 25"/>
              </a:gdLst>
              <a:ahLst/>
              <a:cxnLst>
                <a:cxn ang="T10">
                  <a:pos x="T0" y="T1"/>
                </a:cxn>
                <a:cxn ang="T11">
                  <a:pos x="T2" y="T3"/>
                </a:cxn>
                <a:cxn ang="T12">
                  <a:pos x="T4" y="T5"/>
                </a:cxn>
                <a:cxn ang="T13">
                  <a:pos x="T6" y="T7"/>
                </a:cxn>
                <a:cxn ang="T14">
                  <a:pos x="T8" y="T9"/>
                </a:cxn>
              </a:cxnLst>
              <a:rect l="T15" t="T16" r="T17" b="T18"/>
              <a:pathLst>
                <a:path w="60" h="25">
                  <a:moveTo>
                    <a:pt x="0" y="10"/>
                  </a:moveTo>
                  <a:lnTo>
                    <a:pt x="60" y="0"/>
                  </a:lnTo>
                  <a:lnTo>
                    <a:pt x="60" y="15"/>
                  </a:lnTo>
                  <a:lnTo>
                    <a:pt x="0" y="25"/>
                  </a:lnTo>
                  <a:lnTo>
                    <a:pt x="0" y="10"/>
                  </a:lnTo>
                  <a:close/>
                </a:path>
              </a:pathLst>
            </a:custGeom>
            <a:solidFill>
              <a:schemeClr val="tx1"/>
            </a:solidFill>
            <a:ln w="9525">
              <a:solidFill>
                <a:schemeClr val="tx1"/>
              </a:solidFill>
              <a:round/>
              <a:headEnd/>
              <a:tailEnd/>
            </a:ln>
          </p:spPr>
          <p:txBody>
            <a:bodyPr/>
            <a:lstStyle/>
            <a:p>
              <a:endParaRPr lang="en-US"/>
            </a:p>
          </p:txBody>
        </p:sp>
        <p:sp>
          <p:nvSpPr>
            <p:cNvPr id="99448" name="Rectangle 118"/>
            <p:cNvSpPr>
              <a:spLocks noChangeArrowheads="1"/>
            </p:cNvSpPr>
            <p:nvPr/>
          </p:nvSpPr>
          <p:spPr bwMode="auto">
            <a:xfrm>
              <a:off x="4418" y="2110"/>
              <a:ext cx="26"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49" name="Freeform 119"/>
            <p:cNvSpPr>
              <a:spLocks/>
            </p:cNvSpPr>
            <p:nvPr/>
          </p:nvSpPr>
          <p:spPr bwMode="auto">
            <a:xfrm>
              <a:off x="4444" y="2097"/>
              <a:ext cx="36" cy="51"/>
            </a:xfrm>
            <a:custGeom>
              <a:avLst/>
              <a:gdLst>
                <a:gd name="T0" fmla="*/ 0 w 17"/>
                <a:gd name="T1" fmla="*/ 84 h 20"/>
                <a:gd name="T2" fmla="*/ 112 w 17"/>
                <a:gd name="T3" fmla="*/ 0 h 20"/>
                <a:gd name="T4" fmla="*/ 161 w 17"/>
                <a:gd name="T5" fmla="*/ 247 h 20"/>
                <a:gd name="T6" fmla="*/ 36 w 17"/>
                <a:gd name="T7" fmla="*/ 332 h 20"/>
                <a:gd name="T8" fmla="*/ 0 w 17"/>
                <a:gd name="T9" fmla="*/ 84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2" y="0"/>
                  </a:lnTo>
                  <a:lnTo>
                    <a:pt x="17"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50" name="Rectangle 120"/>
            <p:cNvSpPr>
              <a:spLocks noChangeArrowheads="1"/>
            </p:cNvSpPr>
            <p:nvPr/>
          </p:nvSpPr>
          <p:spPr bwMode="auto">
            <a:xfrm>
              <a:off x="4588" y="2059"/>
              <a:ext cx="108"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51" name="Rectangle 121"/>
            <p:cNvSpPr>
              <a:spLocks noChangeArrowheads="1"/>
            </p:cNvSpPr>
            <p:nvPr/>
          </p:nvSpPr>
          <p:spPr bwMode="auto">
            <a:xfrm>
              <a:off x="4696" y="2059"/>
              <a:ext cx="25"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52" name="Freeform 122"/>
            <p:cNvSpPr>
              <a:spLocks/>
            </p:cNvSpPr>
            <p:nvPr/>
          </p:nvSpPr>
          <p:spPr bwMode="auto">
            <a:xfrm>
              <a:off x="4704" y="2035"/>
              <a:ext cx="36" cy="51"/>
            </a:xfrm>
            <a:custGeom>
              <a:avLst/>
              <a:gdLst>
                <a:gd name="T0" fmla="*/ 0 w 17"/>
                <a:gd name="T1" fmla="*/ 247 h 20"/>
                <a:gd name="T2" fmla="*/ 36 w 17"/>
                <a:gd name="T3" fmla="*/ 0 h 20"/>
                <a:gd name="T4" fmla="*/ 161 w 17"/>
                <a:gd name="T5" fmla="*/ 84 h 20"/>
                <a:gd name="T6" fmla="*/ 125 w 17"/>
                <a:gd name="T7" fmla="*/ 332 h 20"/>
                <a:gd name="T8" fmla="*/ 0 w 17"/>
                <a:gd name="T9" fmla="*/ 247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15"/>
                  </a:moveTo>
                  <a:lnTo>
                    <a:pt x="4" y="0"/>
                  </a:lnTo>
                  <a:lnTo>
                    <a:pt x="17" y="5"/>
                  </a:lnTo>
                  <a:lnTo>
                    <a:pt x="13" y="20"/>
                  </a:lnTo>
                  <a:lnTo>
                    <a:pt x="0" y="15"/>
                  </a:lnTo>
                  <a:close/>
                </a:path>
              </a:pathLst>
            </a:custGeom>
            <a:solidFill>
              <a:schemeClr val="tx1"/>
            </a:solidFill>
            <a:ln w="9525">
              <a:solidFill>
                <a:schemeClr val="tx1"/>
              </a:solidFill>
              <a:round/>
              <a:headEnd/>
              <a:tailEnd/>
            </a:ln>
          </p:spPr>
          <p:txBody>
            <a:bodyPr/>
            <a:lstStyle/>
            <a:p>
              <a:endParaRPr lang="en-US"/>
            </a:p>
          </p:txBody>
        </p:sp>
        <p:sp>
          <p:nvSpPr>
            <p:cNvPr id="99453" name="Freeform 123"/>
            <p:cNvSpPr>
              <a:spLocks/>
            </p:cNvSpPr>
            <p:nvPr/>
          </p:nvSpPr>
          <p:spPr bwMode="auto">
            <a:xfrm>
              <a:off x="4721" y="2010"/>
              <a:ext cx="37" cy="49"/>
            </a:xfrm>
            <a:custGeom>
              <a:avLst/>
              <a:gdLst>
                <a:gd name="T0" fmla="*/ 0 w 17"/>
                <a:gd name="T1" fmla="*/ 71 h 20"/>
                <a:gd name="T2" fmla="*/ 133 w 17"/>
                <a:gd name="T3" fmla="*/ 0 h 20"/>
                <a:gd name="T4" fmla="*/ 176 w 17"/>
                <a:gd name="T5" fmla="*/ 223 h 20"/>
                <a:gd name="T6" fmla="*/ 52 w 17"/>
                <a:gd name="T7" fmla="*/ 294 h 20"/>
                <a:gd name="T8" fmla="*/ 0 w 17"/>
                <a:gd name="T9" fmla="*/ 71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99454" name="Rectangle 124"/>
            <p:cNvSpPr>
              <a:spLocks noChangeArrowheads="1"/>
            </p:cNvSpPr>
            <p:nvPr/>
          </p:nvSpPr>
          <p:spPr bwMode="auto">
            <a:xfrm>
              <a:off x="4865" y="1959"/>
              <a:ext cx="9"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55" name="Freeform 125"/>
            <p:cNvSpPr>
              <a:spLocks/>
            </p:cNvSpPr>
            <p:nvPr/>
          </p:nvSpPr>
          <p:spPr bwMode="auto">
            <a:xfrm>
              <a:off x="4874" y="1922"/>
              <a:ext cx="180" cy="75"/>
            </a:xfrm>
            <a:custGeom>
              <a:avLst/>
              <a:gdLst>
                <a:gd name="T0" fmla="*/ 0 w 85"/>
                <a:gd name="T1" fmla="*/ 238 h 30"/>
                <a:gd name="T2" fmla="*/ 807 w 85"/>
                <a:gd name="T3" fmla="*/ 0 h 30"/>
                <a:gd name="T4" fmla="*/ 807 w 85"/>
                <a:gd name="T5" fmla="*/ 238 h 30"/>
                <a:gd name="T6" fmla="*/ 0 w 85"/>
                <a:gd name="T7" fmla="*/ 470 h 30"/>
                <a:gd name="T8" fmla="*/ 0 w 85"/>
                <a:gd name="T9" fmla="*/ 238 h 30"/>
                <a:gd name="T10" fmla="*/ 0 60000 65536"/>
                <a:gd name="T11" fmla="*/ 0 60000 65536"/>
                <a:gd name="T12" fmla="*/ 0 60000 65536"/>
                <a:gd name="T13" fmla="*/ 0 60000 65536"/>
                <a:gd name="T14" fmla="*/ 0 60000 65536"/>
                <a:gd name="T15" fmla="*/ 0 w 85"/>
                <a:gd name="T16" fmla="*/ 0 h 30"/>
                <a:gd name="T17" fmla="*/ 85 w 85"/>
                <a:gd name="T18" fmla="*/ 30 h 30"/>
              </a:gdLst>
              <a:ahLst/>
              <a:cxnLst>
                <a:cxn ang="T10">
                  <a:pos x="T0" y="T1"/>
                </a:cxn>
                <a:cxn ang="T11">
                  <a:pos x="T2" y="T3"/>
                </a:cxn>
                <a:cxn ang="T12">
                  <a:pos x="T4" y="T5"/>
                </a:cxn>
                <a:cxn ang="T13">
                  <a:pos x="T6" y="T7"/>
                </a:cxn>
                <a:cxn ang="T14">
                  <a:pos x="T8" y="T9"/>
                </a:cxn>
              </a:cxnLst>
              <a:rect l="T15" t="T16" r="T17" b="T18"/>
              <a:pathLst>
                <a:path w="85" h="30">
                  <a:moveTo>
                    <a:pt x="0" y="15"/>
                  </a:moveTo>
                  <a:lnTo>
                    <a:pt x="85" y="0"/>
                  </a:lnTo>
                  <a:lnTo>
                    <a:pt x="85" y="15"/>
                  </a:lnTo>
                  <a:lnTo>
                    <a:pt x="0" y="30"/>
                  </a:lnTo>
                  <a:lnTo>
                    <a:pt x="0" y="15"/>
                  </a:lnTo>
                  <a:close/>
                </a:path>
              </a:pathLst>
            </a:custGeom>
            <a:solidFill>
              <a:schemeClr val="tx1"/>
            </a:solidFill>
            <a:ln w="9525">
              <a:solidFill>
                <a:schemeClr val="tx1"/>
              </a:solidFill>
              <a:round/>
              <a:headEnd/>
              <a:tailEnd/>
            </a:ln>
          </p:spPr>
          <p:txBody>
            <a:bodyPr/>
            <a:lstStyle/>
            <a:p>
              <a:endParaRPr lang="en-US"/>
            </a:p>
          </p:txBody>
        </p:sp>
        <p:sp>
          <p:nvSpPr>
            <p:cNvPr id="99456" name="Rectangle 126"/>
            <p:cNvSpPr>
              <a:spLocks noChangeArrowheads="1"/>
            </p:cNvSpPr>
            <p:nvPr/>
          </p:nvSpPr>
          <p:spPr bwMode="auto">
            <a:xfrm>
              <a:off x="567" y="3454"/>
              <a:ext cx="59"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0</a:t>
              </a:r>
            </a:p>
          </p:txBody>
        </p:sp>
        <p:sp>
          <p:nvSpPr>
            <p:cNvPr id="99457" name="Rectangle 127"/>
            <p:cNvSpPr>
              <a:spLocks noChangeArrowheads="1"/>
            </p:cNvSpPr>
            <p:nvPr/>
          </p:nvSpPr>
          <p:spPr bwMode="auto">
            <a:xfrm>
              <a:off x="567" y="2992"/>
              <a:ext cx="59"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5</a:t>
              </a:r>
            </a:p>
          </p:txBody>
        </p:sp>
        <p:sp>
          <p:nvSpPr>
            <p:cNvPr id="99458" name="Rectangle 128"/>
            <p:cNvSpPr>
              <a:spLocks noChangeArrowheads="1"/>
            </p:cNvSpPr>
            <p:nvPr/>
          </p:nvSpPr>
          <p:spPr bwMode="auto">
            <a:xfrm>
              <a:off x="476" y="2533"/>
              <a:ext cx="11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10</a:t>
              </a:r>
            </a:p>
          </p:txBody>
        </p:sp>
        <p:sp>
          <p:nvSpPr>
            <p:cNvPr id="99459" name="Rectangle 129"/>
            <p:cNvSpPr>
              <a:spLocks noChangeArrowheads="1"/>
            </p:cNvSpPr>
            <p:nvPr/>
          </p:nvSpPr>
          <p:spPr bwMode="auto">
            <a:xfrm>
              <a:off x="476" y="2072"/>
              <a:ext cx="11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15</a:t>
              </a:r>
            </a:p>
          </p:txBody>
        </p:sp>
        <p:sp>
          <p:nvSpPr>
            <p:cNvPr id="99460" name="Rectangle 130"/>
            <p:cNvSpPr>
              <a:spLocks noChangeArrowheads="1"/>
            </p:cNvSpPr>
            <p:nvPr/>
          </p:nvSpPr>
          <p:spPr bwMode="auto">
            <a:xfrm>
              <a:off x="476" y="1600"/>
              <a:ext cx="11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20</a:t>
              </a:r>
            </a:p>
          </p:txBody>
        </p:sp>
        <p:sp>
          <p:nvSpPr>
            <p:cNvPr id="99461" name="Rectangle 131"/>
            <p:cNvSpPr>
              <a:spLocks noChangeArrowheads="1"/>
            </p:cNvSpPr>
            <p:nvPr/>
          </p:nvSpPr>
          <p:spPr bwMode="auto">
            <a:xfrm>
              <a:off x="746" y="3706"/>
              <a:ext cx="59"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0</a:t>
              </a:r>
            </a:p>
          </p:txBody>
        </p:sp>
        <p:sp>
          <p:nvSpPr>
            <p:cNvPr id="99462" name="Rectangle 132"/>
            <p:cNvSpPr>
              <a:spLocks noChangeArrowheads="1"/>
            </p:cNvSpPr>
            <p:nvPr/>
          </p:nvSpPr>
          <p:spPr bwMode="auto">
            <a:xfrm>
              <a:off x="1770" y="3706"/>
              <a:ext cx="15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0.5</a:t>
              </a:r>
            </a:p>
          </p:txBody>
        </p:sp>
        <p:sp>
          <p:nvSpPr>
            <p:cNvPr id="99463" name="Rectangle 133"/>
            <p:cNvSpPr>
              <a:spLocks noChangeArrowheads="1"/>
            </p:cNvSpPr>
            <p:nvPr/>
          </p:nvSpPr>
          <p:spPr bwMode="auto">
            <a:xfrm>
              <a:off x="2908" y="3706"/>
              <a:ext cx="59"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1</a:t>
              </a:r>
            </a:p>
          </p:txBody>
        </p:sp>
        <p:sp>
          <p:nvSpPr>
            <p:cNvPr id="99464" name="Rectangle 134"/>
            <p:cNvSpPr>
              <a:spLocks noChangeArrowheads="1"/>
            </p:cNvSpPr>
            <p:nvPr/>
          </p:nvSpPr>
          <p:spPr bwMode="auto">
            <a:xfrm>
              <a:off x="3931" y="3706"/>
              <a:ext cx="15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1.5</a:t>
              </a:r>
            </a:p>
          </p:txBody>
        </p:sp>
        <p:sp>
          <p:nvSpPr>
            <p:cNvPr id="99465" name="Rectangle 135"/>
            <p:cNvSpPr>
              <a:spLocks noChangeArrowheads="1"/>
            </p:cNvSpPr>
            <p:nvPr/>
          </p:nvSpPr>
          <p:spPr bwMode="auto">
            <a:xfrm>
              <a:off x="5072" y="3706"/>
              <a:ext cx="59"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2</a:t>
              </a:r>
            </a:p>
          </p:txBody>
        </p:sp>
        <p:sp>
          <p:nvSpPr>
            <p:cNvPr id="99466" name="Rectangle 136"/>
            <p:cNvSpPr>
              <a:spLocks noChangeArrowheads="1"/>
            </p:cNvSpPr>
            <p:nvPr/>
          </p:nvSpPr>
          <p:spPr bwMode="auto">
            <a:xfrm rot="16200000">
              <a:off x="-231" y="2121"/>
              <a:ext cx="120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90000"/>
                </a:lnSpc>
                <a:buClr>
                  <a:schemeClr val="accent1"/>
                </a:buClr>
                <a:buFont typeface="Wingdings" charset="0"/>
                <a:buNone/>
              </a:pPr>
              <a:r>
                <a:rPr lang="fr-FR" sz="1400" b="1"/>
                <a:t>Cumulative incidence</a:t>
              </a:r>
            </a:p>
            <a:p>
              <a:pPr eaLnBrk="0" hangingPunct="0">
                <a:lnSpc>
                  <a:spcPct val="90000"/>
                </a:lnSpc>
                <a:buClr>
                  <a:schemeClr val="accent1"/>
                </a:buClr>
                <a:buFont typeface="Wingdings" charset="0"/>
                <a:buNone/>
              </a:pPr>
              <a:r>
                <a:rPr lang="fr-FR" sz="1400" b="1"/>
                <a:t> for PEP*   (%)</a:t>
              </a:r>
              <a:endParaRPr lang="en-US" sz="1400" b="1"/>
            </a:p>
          </p:txBody>
        </p:sp>
        <p:sp>
          <p:nvSpPr>
            <p:cNvPr id="1368201" name="Rectangle 137"/>
            <p:cNvSpPr>
              <a:spLocks noChangeArrowheads="1"/>
            </p:cNvSpPr>
            <p:nvPr/>
          </p:nvSpPr>
          <p:spPr bwMode="auto">
            <a:xfrm>
              <a:off x="2451" y="1721"/>
              <a:ext cx="704" cy="411"/>
            </a:xfrm>
            <a:prstGeom prst="rect">
              <a:avLst/>
            </a:prstGeom>
            <a:noFill/>
            <a:ln w="19050">
              <a:noFill/>
              <a:miter lim="800000"/>
              <a:headEnd/>
              <a:tailEnd/>
            </a:ln>
            <a:effectLst/>
          </p:spPr>
          <p:txBody>
            <a:bodyPr wrap="none" lIns="0" tIns="0" rIns="0" bIns="0">
              <a:spAutoFit/>
            </a:bodyPr>
            <a:lstStyle/>
            <a:p>
              <a:pPr algn="ctr" eaLnBrk="0" hangingPunct="0">
                <a:lnSpc>
                  <a:spcPct val="90000"/>
                </a:lnSpc>
                <a:spcBef>
                  <a:spcPct val="20000"/>
                </a:spcBef>
                <a:spcAft>
                  <a:spcPct val="50000"/>
                </a:spcAft>
                <a:buClr>
                  <a:schemeClr val="accent1"/>
                </a:buClr>
                <a:buFont typeface="Wingdings" pitchFamily="2" charset="2"/>
                <a:buNone/>
                <a:defRPr/>
              </a:pPr>
              <a:r>
                <a:rPr lang="en-GB" sz="4400" b="1" dirty="0">
                  <a:solidFill>
                    <a:schemeClr val="accent2">
                      <a:lumMod val="50000"/>
                    </a:schemeClr>
                  </a:solidFill>
                  <a:effectLst>
                    <a:outerShdw blurRad="38100" dist="38100" dir="2700000" algn="tl">
                      <a:srgbClr val="000000"/>
                    </a:outerShdw>
                  </a:effectLst>
                  <a:ea typeface="+mn-ea"/>
                  <a:cs typeface="Times New Roman" charset="0"/>
                </a:rPr>
                <a:t>-24%</a:t>
              </a:r>
              <a:endParaRPr lang="fr-FR" sz="4400" b="1" dirty="0">
                <a:solidFill>
                  <a:schemeClr val="accent2">
                    <a:lumMod val="50000"/>
                  </a:schemeClr>
                </a:solidFill>
                <a:effectLst>
                  <a:outerShdw blurRad="38100" dist="38100" dir="2700000" algn="tl">
                    <a:srgbClr val="000000"/>
                  </a:outerShdw>
                </a:effectLst>
                <a:ea typeface="+mn-ea"/>
                <a:cs typeface="Times New Roman" charset="0"/>
              </a:endParaRPr>
            </a:p>
          </p:txBody>
        </p:sp>
        <p:sp>
          <p:nvSpPr>
            <p:cNvPr id="99468" name="Rectangle 138"/>
            <p:cNvSpPr>
              <a:spLocks noChangeArrowheads="1"/>
            </p:cNvSpPr>
            <p:nvPr/>
          </p:nvSpPr>
          <p:spPr bwMode="auto">
            <a:xfrm>
              <a:off x="4497" y="1648"/>
              <a:ext cx="576"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GB" sz="1800" b="1"/>
                <a:t>Placebo</a:t>
              </a:r>
              <a:endParaRPr lang="en-US" sz="1800" b="1"/>
            </a:p>
          </p:txBody>
        </p:sp>
        <p:sp>
          <p:nvSpPr>
            <p:cNvPr id="1368203" name="Rectangle 139"/>
            <p:cNvSpPr>
              <a:spLocks noChangeArrowheads="1"/>
            </p:cNvSpPr>
            <p:nvPr/>
          </p:nvSpPr>
          <p:spPr bwMode="auto">
            <a:xfrm>
              <a:off x="4497" y="2455"/>
              <a:ext cx="737" cy="245"/>
            </a:xfrm>
            <a:prstGeom prst="rect">
              <a:avLst/>
            </a:prstGeom>
            <a:noFill/>
            <a:ln w="9525">
              <a:noFill/>
              <a:miter lim="800000"/>
              <a:headEnd/>
              <a:tailEnd/>
            </a:ln>
            <a:effectLst/>
          </p:spPr>
          <p:txBody>
            <a:bodyPr wrap="none">
              <a:spAutoFit/>
            </a:bodyPr>
            <a:lstStyle/>
            <a:p>
              <a:pPr>
                <a:spcBef>
                  <a:spcPct val="50000"/>
                </a:spcBef>
                <a:defRPr/>
              </a:pPr>
              <a:r>
                <a:rPr lang="en-GB" b="1">
                  <a:solidFill>
                    <a:schemeClr val="tx2"/>
                  </a:solidFill>
                  <a:effectLst>
                    <a:outerShdw blurRad="38100" dist="38100" dir="2700000" algn="tl">
                      <a:srgbClr val="000000"/>
                    </a:outerShdw>
                  </a:effectLst>
                  <a:ea typeface="+mn-ea"/>
                  <a:cs typeface="+mn-cs"/>
                </a:rPr>
                <a:t>Ivabradine</a:t>
              </a:r>
              <a:endParaRPr lang="en-US" b="1">
                <a:solidFill>
                  <a:schemeClr val="tx2"/>
                </a:solidFill>
                <a:effectLst>
                  <a:outerShdw blurRad="38100" dist="38100" dir="2700000" algn="tl">
                    <a:srgbClr val="000000"/>
                  </a:outerShdw>
                </a:effectLst>
                <a:ea typeface="+mn-ea"/>
                <a:cs typeface="+mn-cs"/>
              </a:endParaRPr>
            </a:p>
          </p:txBody>
        </p:sp>
      </p:grpSp>
      <p:sp>
        <p:nvSpPr>
          <p:cNvPr id="99332" name="Rectangle 140"/>
          <p:cNvSpPr>
            <a:spLocks noChangeArrowheads="1"/>
          </p:cNvSpPr>
          <p:nvPr/>
        </p:nvSpPr>
        <p:spPr bwMode="auto">
          <a:xfrm>
            <a:off x="3065683" y="2070100"/>
            <a:ext cx="63506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spcBef>
                <a:spcPct val="50000"/>
              </a:spcBef>
            </a:pPr>
            <a:r>
              <a:rPr lang="fr-FR" sz="1600" b="1"/>
              <a:t>Primary end point(PEP) : CV death + hospitalization for HF or MI</a:t>
            </a:r>
          </a:p>
        </p:txBody>
      </p:sp>
      <p:sp>
        <p:nvSpPr>
          <p:cNvPr id="99333" name="Rectangle 141"/>
          <p:cNvSpPr>
            <a:spLocks noChangeArrowheads="1"/>
          </p:cNvSpPr>
          <p:nvPr/>
        </p:nvSpPr>
        <p:spPr bwMode="auto">
          <a:xfrm>
            <a:off x="0" y="6270626"/>
            <a:ext cx="12192000" cy="42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81000" indent="-381000" eaLnBrk="0" hangingPunct="0">
              <a:lnSpc>
                <a:spcPct val="90000"/>
              </a:lnSpc>
              <a:spcBef>
                <a:spcPct val="50000"/>
              </a:spcBef>
              <a:spcAft>
                <a:spcPct val="50000"/>
              </a:spcAft>
              <a:buClr>
                <a:schemeClr val="accent1"/>
              </a:buClr>
              <a:buFont typeface="Wingdings" charset="0"/>
              <a:buNone/>
            </a:pPr>
            <a:r>
              <a:rPr lang="fr-FR" sz="1200" dirty="0"/>
              <a:t>Fox K, Ford I, et al; BEAUTIFUL </a:t>
            </a:r>
            <a:r>
              <a:rPr lang="fr-FR" sz="1200" dirty="0" err="1"/>
              <a:t>Investigators</a:t>
            </a:r>
            <a:r>
              <a:rPr lang="fr-FR" sz="1200" dirty="0"/>
              <a:t>. </a:t>
            </a:r>
            <a:r>
              <a:rPr lang="fr-FR" sz="1200" dirty="0" err="1"/>
              <a:t>Effect</a:t>
            </a:r>
            <a:r>
              <a:rPr lang="fr-FR" sz="1200" dirty="0"/>
              <a:t> of </a:t>
            </a:r>
            <a:r>
              <a:rPr lang="fr-FR" sz="1200" dirty="0" err="1"/>
              <a:t>ivabradine</a:t>
            </a:r>
            <a:r>
              <a:rPr lang="fr-FR" sz="1200" dirty="0"/>
              <a:t> on </a:t>
            </a:r>
            <a:r>
              <a:rPr lang="fr-FR" sz="1200" dirty="0" err="1"/>
              <a:t>cardiovascular</a:t>
            </a:r>
            <a:r>
              <a:rPr lang="fr-FR" sz="1200" dirty="0"/>
              <a:t> </a:t>
            </a:r>
            <a:r>
              <a:rPr lang="fr-FR" sz="1200" dirty="0" err="1"/>
              <a:t>outcomes</a:t>
            </a:r>
            <a:r>
              <a:rPr lang="fr-FR" sz="1200" dirty="0"/>
              <a:t> in patients </a:t>
            </a:r>
            <a:r>
              <a:rPr lang="fr-FR" sz="1200" dirty="0" err="1"/>
              <a:t>with</a:t>
            </a:r>
            <a:r>
              <a:rPr lang="fr-FR" sz="1200" dirty="0"/>
              <a:t> stable </a:t>
            </a:r>
            <a:r>
              <a:rPr lang="fr-FR" sz="1200" dirty="0" err="1"/>
              <a:t>coronary</a:t>
            </a:r>
            <a:r>
              <a:rPr lang="fr-FR" sz="1200" dirty="0"/>
              <a:t> </a:t>
            </a:r>
            <a:r>
              <a:rPr lang="fr-FR" sz="1200" dirty="0" err="1"/>
              <a:t>artery</a:t>
            </a:r>
            <a:r>
              <a:rPr lang="fr-FR" sz="1200" dirty="0"/>
              <a:t> </a:t>
            </a:r>
            <a:r>
              <a:rPr lang="fr-FR" sz="1200" dirty="0" err="1"/>
              <a:t>diseaseand</a:t>
            </a:r>
            <a:r>
              <a:rPr lang="fr-FR" sz="1200" dirty="0"/>
              <a:t> </a:t>
            </a:r>
            <a:r>
              <a:rPr lang="fr-FR" sz="1200" dirty="0" err="1"/>
              <a:t>left-ventricular</a:t>
            </a:r>
            <a:r>
              <a:rPr lang="fr-FR" sz="1200" dirty="0"/>
              <a:t> </a:t>
            </a:r>
            <a:r>
              <a:rPr lang="fr-FR" sz="1200" dirty="0" err="1"/>
              <a:t>systolic</a:t>
            </a:r>
            <a:r>
              <a:rPr lang="fr-FR" sz="1200" dirty="0"/>
              <a:t> </a:t>
            </a:r>
            <a:r>
              <a:rPr lang="fr-FR" sz="1200" dirty="0" err="1"/>
              <a:t>dysfunction</a:t>
            </a:r>
            <a:r>
              <a:rPr lang="fr-FR" sz="1200" dirty="0"/>
              <a:t> </a:t>
            </a:r>
            <a:r>
              <a:rPr lang="fr-FR" sz="1200" dirty="0" err="1"/>
              <a:t>with</a:t>
            </a:r>
            <a:r>
              <a:rPr lang="fr-FR" sz="1200" dirty="0"/>
              <a:t> </a:t>
            </a:r>
            <a:r>
              <a:rPr lang="fr-FR" sz="1200" dirty="0" err="1"/>
              <a:t>limiting</a:t>
            </a:r>
            <a:r>
              <a:rPr lang="fr-FR" sz="1200" dirty="0"/>
              <a:t> </a:t>
            </a:r>
            <a:r>
              <a:rPr lang="fr-FR" sz="1200" dirty="0" err="1"/>
              <a:t>angina</a:t>
            </a:r>
            <a:r>
              <a:rPr lang="fr-FR" sz="1200" dirty="0"/>
              <a:t>: a </a:t>
            </a:r>
            <a:r>
              <a:rPr lang="fr-FR" sz="1200" dirty="0" err="1"/>
              <a:t>subgroup</a:t>
            </a:r>
            <a:r>
              <a:rPr lang="fr-FR" sz="1200" dirty="0"/>
              <a:t> </a:t>
            </a:r>
            <a:r>
              <a:rPr lang="fr-FR" sz="1200" dirty="0" err="1"/>
              <a:t>analysis</a:t>
            </a:r>
            <a:r>
              <a:rPr lang="fr-FR" sz="1200" dirty="0"/>
              <a:t> of the </a:t>
            </a:r>
            <a:r>
              <a:rPr lang="fr-FR" sz="1200" dirty="0" err="1"/>
              <a:t>randomized</a:t>
            </a:r>
            <a:r>
              <a:rPr lang="fr-FR" sz="1200" dirty="0"/>
              <a:t>, </a:t>
            </a:r>
            <a:r>
              <a:rPr lang="fr-FR" sz="1200" dirty="0" err="1"/>
              <a:t>controlled</a:t>
            </a:r>
            <a:r>
              <a:rPr lang="fr-FR" sz="1200" dirty="0"/>
              <a:t> BEAUTIFUL trial. </a:t>
            </a:r>
            <a:r>
              <a:rPr lang="fr-FR" sz="1200" dirty="0" err="1"/>
              <a:t>Eur</a:t>
            </a:r>
            <a:r>
              <a:rPr lang="fr-FR" sz="1200" dirty="0"/>
              <a:t> </a:t>
            </a:r>
            <a:r>
              <a:rPr lang="fr-FR" sz="1200" dirty="0" err="1"/>
              <a:t>heart</a:t>
            </a:r>
            <a:r>
              <a:rPr lang="fr-FR" sz="1200" dirty="0"/>
              <a:t> Jour On line.</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42" name="Rectangle 2"/>
          <p:cNvSpPr>
            <a:spLocks noChangeArrowheads="1"/>
          </p:cNvSpPr>
          <p:nvPr/>
        </p:nvSpPr>
        <p:spPr bwMode="auto">
          <a:xfrm>
            <a:off x="0" y="0"/>
            <a:ext cx="12192000" cy="3157538"/>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bIns="82800">
            <a:spAutoFit/>
          </a:bodyPr>
          <a:lstStyle/>
          <a:p>
            <a:pPr algn="ctr" eaLnBrk="0" hangingPunct="0">
              <a:lnSpc>
                <a:spcPct val="115000"/>
              </a:lnSpc>
              <a:spcBef>
                <a:spcPct val="20000"/>
              </a:spcBef>
              <a:spcAft>
                <a:spcPct val="50000"/>
              </a:spcAft>
              <a:buClr>
                <a:schemeClr val="accent1"/>
              </a:buClr>
              <a:buFont typeface="Wingdings" charset="2"/>
              <a:buNone/>
              <a:defRPr/>
            </a:pPr>
            <a:r>
              <a:rPr lang="en-US" sz="3600" b="1" dirty="0">
                <a:solidFill>
                  <a:schemeClr val="bg1"/>
                </a:solidFill>
                <a:effectLst>
                  <a:outerShdw blurRad="38100" dist="38100" dir="2700000" algn="tl">
                    <a:srgbClr val="000000"/>
                  </a:outerShdw>
                </a:effectLst>
                <a:latin typeface="Arial Black" pitchFamily="34" charset="0"/>
                <a:ea typeface="+mn-ea"/>
                <a:cs typeface="+mn-cs"/>
              </a:rPr>
              <a:t>S</a:t>
            </a:r>
            <a:r>
              <a:rPr lang="en-US" sz="3000" b="1" dirty="0">
                <a:solidFill>
                  <a:schemeClr val="bg1"/>
                </a:solidFill>
                <a:effectLst>
                  <a:outerShdw blurRad="38100" dist="38100" dir="2700000" algn="tl">
                    <a:srgbClr val="000000"/>
                  </a:outerShdw>
                </a:effectLst>
                <a:ea typeface="+mn-ea"/>
                <a:cs typeface="+mn-cs"/>
              </a:rPr>
              <a:t>ystolic </a:t>
            </a:r>
            <a:r>
              <a:rPr lang="en-US" sz="3600" b="1" dirty="0">
                <a:solidFill>
                  <a:schemeClr val="bg1"/>
                </a:solidFill>
                <a:effectLst>
                  <a:outerShdw blurRad="38100" dist="38100" dir="2700000" algn="tl">
                    <a:srgbClr val="000000"/>
                  </a:outerShdw>
                </a:effectLst>
                <a:latin typeface="Arial Black" pitchFamily="34" charset="0"/>
                <a:ea typeface="+mn-ea"/>
                <a:cs typeface="+mn-cs"/>
              </a:rPr>
              <a:t>H</a:t>
            </a:r>
            <a:r>
              <a:rPr lang="en-US" sz="3000" b="1" dirty="0">
                <a:solidFill>
                  <a:schemeClr val="bg1"/>
                </a:solidFill>
                <a:effectLst>
                  <a:outerShdw blurRad="38100" dist="38100" dir="2700000" algn="tl">
                    <a:srgbClr val="000000"/>
                  </a:outerShdw>
                </a:effectLst>
                <a:ea typeface="+mn-ea"/>
                <a:cs typeface="+mn-cs"/>
              </a:rPr>
              <a:t>eart failure treatment with</a:t>
            </a:r>
            <a:br>
              <a:rPr lang="en-US" sz="3000" b="1" dirty="0">
                <a:solidFill>
                  <a:schemeClr val="bg1"/>
                </a:solidFill>
                <a:effectLst>
                  <a:outerShdw blurRad="38100" dist="38100" dir="2700000" algn="tl">
                    <a:srgbClr val="000000"/>
                  </a:outerShdw>
                </a:effectLst>
                <a:ea typeface="+mn-ea"/>
                <a:cs typeface="+mn-cs"/>
              </a:rPr>
            </a:br>
            <a:r>
              <a:rPr lang="en-US" sz="3000" b="1" dirty="0">
                <a:solidFill>
                  <a:schemeClr val="bg1"/>
                </a:solidFill>
                <a:effectLst>
                  <a:outerShdw blurRad="38100" dist="38100" dir="2700000" algn="tl">
                    <a:srgbClr val="000000"/>
                  </a:outerShdw>
                </a:effectLst>
                <a:ea typeface="+mn-ea"/>
                <a:cs typeface="+mn-cs"/>
              </a:rPr>
              <a:t>the </a:t>
            </a:r>
            <a:r>
              <a:rPr lang="en-US" sz="3600" b="1" i="1" dirty="0">
                <a:solidFill>
                  <a:schemeClr val="bg1"/>
                </a:solidFill>
                <a:effectLst>
                  <a:outerShdw blurRad="38100" dist="38100" dir="2700000" algn="tl">
                    <a:srgbClr val="000000"/>
                  </a:outerShdw>
                </a:effectLst>
                <a:latin typeface="Arial Black" pitchFamily="34" charset="0"/>
                <a:ea typeface="+mn-ea"/>
                <a:cs typeface="+mn-cs"/>
              </a:rPr>
              <a:t>If</a:t>
            </a:r>
            <a:r>
              <a:rPr lang="en-US" sz="3600" b="1" dirty="0">
                <a:solidFill>
                  <a:schemeClr val="bg1"/>
                </a:solidFill>
                <a:effectLst>
                  <a:outerShdw blurRad="38100" dist="38100" dir="2700000" algn="tl">
                    <a:srgbClr val="000000"/>
                  </a:outerShdw>
                </a:effectLst>
                <a:ea typeface="+mn-ea"/>
                <a:cs typeface="+mn-cs"/>
              </a:rPr>
              <a:t> </a:t>
            </a:r>
            <a:r>
              <a:rPr lang="en-US" sz="3000" b="1" dirty="0">
                <a:solidFill>
                  <a:schemeClr val="bg1"/>
                </a:solidFill>
                <a:effectLst>
                  <a:outerShdw blurRad="38100" dist="38100" dir="2700000" algn="tl">
                    <a:srgbClr val="000000"/>
                  </a:outerShdw>
                </a:effectLst>
                <a:ea typeface="+mn-ea"/>
                <a:cs typeface="+mn-cs"/>
              </a:rPr>
              <a:t>inhibitor </a:t>
            </a:r>
            <a:r>
              <a:rPr lang="en-US" sz="3000" b="1" dirty="0" err="1">
                <a:solidFill>
                  <a:schemeClr val="bg1"/>
                </a:solidFill>
                <a:effectLst>
                  <a:outerShdw blurRad="38100" dist="38100" dir="2700000" algn="tl">
                    <a:srgbClr val="000000"/>
                  </a:outerShdw>
                </a:effectLst>
                <a:ea typeface="+mn-ea"/>
                <a:cs typeface="+mn-cs"/>
              </a:rPr>
              <a:t>ivabradine</a:t>
            </a:r>
            <a:r>
              <a:rPr lang="en-US" sz="3000" b="1" dirty="0">
                <a:solidFill>
                  <a:schemeClr val="bg1"/>
                </a:solidFill>
                <a:effectLst>
                  <a:outerShdw blurRad="38100" dist="38100" dir="2700000" algn="tl">
                    <a:srgbClr val="000000"/>
                  </a:outerShdw>
                </a:effectLst>
                <a:ea typeface="+mn-ea"/>
                <a:cs typeface="+mn-cs"/>
              </a:rPr>
              <a:t> </a:t>
            </a:r>
            <a:r>
              <a:rPr lang="en-US" sz="3600" b="1" dirty="0">
                <a:solidFill>
                  <a:schemeClr val="bg1"/>
                </a:solidFill>
                <a:effectLst>
                  <a:outerShdw blurRad="38100" dist="38100" dir="2700000" algn="tl">
                    <a:srgbClr val="000000"/>
                  </a:outerShdw>
                </a:effectLst>
                <a:latin typeface="Arial Black" pitchFamily="34" charset="0"/>
                <a:ea typeface="+mn-ea"/>
                <a:cs typeface="+mn-cs"/>
              </a:rPr>
              <a:t>T</a:t>
            </a:r>
            <a:r>
              <a:rPr lang="en-US" sz="3000" b="1" dirty="0">
                <a:solidFill>
                  <a:schemeClr val="bg1"/>
                </a:solidFill>
                <a:effectLst>
                  <a:outerShdw blurRad="38100" dist="38100" dir="2700000" algn="tl">
                    <a:srgbClr val="000000"/>
                  </a:outerShdw>
                </a:effectLst>
                <a:ea typeface="+mn-ea"/>
                <a:cs typeface="+mn-cs"/>
              </a:rPr>
              <a:t>rial</a:t>
            </a:r>
          </a:p>
          <a:p>
            <a:pPr algn="ctr" eaLnBrk="0" hangingPunct="0">
              <a:lnSpc>
                <a:spcPct val="115000"/>
              </a:lnSpc>
              <a:spcBef>
                <a:spcPct val="20000"/>
              </a:spcBef>
              <a:spcAft>
                <a:spcPct val="50000"/>
              </a:spcAft>
              <a:buClr>
                <a:schemeClr val="accent1"/>
              </a:buClr>
              <a:buFont typeface="Wingdings" charset="2"/>
              <a:buNone/>
              <a:defRPr/>
            </a:pPr>
            <a:r>
              <a:rPr lang="en-US" sz="3000" b="1" dirty="0">
                <a:solidFill>
                  <a:srgbClr val="FFFF00"/>
                </a:solidFill>
                <a:effectLst>
                  <a:outerShdw blurRad="38100" dist="38100" dir="2700000" algn="tl">
                    <a:srgbClr val="000000"/>
                  </a:outerShdw>
                </a:effectLst>
                <a:ea typeface="+mn-ea"/>
                <a:cs typeface="+mn-cs"/>
              </a:rPr>
              <a:t>SHIFT Trial</a:t>
            </a:r>
          </a:p>
          <a:p>
            <a:pPr algn="ctr" eaLnBrk="0" hangingPunct="0">
              <a:lnSpc>
                <a:spcPct val="115000"/>
              </a:lnSpc>
              <a:spcBef>
                <a:spcPct val="20000"/>
              </a:spcBef>
              <a:spcAft>
                <a:spcPct val="50000"/>
              </a:spcAft>
              <a:buClr>
                <a:schemeClr val="accent1"/>
              </a:buClr>
              <a:buFont typeface="Wingdings" charset="2"/>
              <a:buNone/>
              <a:defRPr/>
            </a:pPr>
            <a:endParaRPr lang="en-US" sz="3000" b="1" dirty="0">
              <a:effectLst>
                <a:outerShdw blurRad="38100" dist="38100" dir="2700000" algn="tl">
                  <a:srgbClr val="000000"/>
                </a:outerShdw>
              </a:effectLst>
              <a:ea typeface="+mn-ea"/>
              <a:cs typeface="+mn-cs"/>
            </a:endParaRPr>
          </a:p>
        </p:txBody>
      </p:sp>
      <p:pic>
        <p:nvPicPr>
          <p:cNvPr id="1044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14575"/>
            <a:ext cx="121920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4451" name="Rectangle 3"/>
          <p:cNvSpPr>
            <a:spLocks noChangeArrowheads="1"/>
          </p:cNvSpPr>
          <p:nvPr/>
        </p:nvSpPr>
        <p:spPr bwMode="auto">
          <a:xfrm>
            <a:off x="0" y="5854700"/>
            <a:ext cx="12192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defTabSz="762000" eaLnBrk="0" hangingPunct="0">
              <a:lnSpc>
                <a:spcPct val="95000"/>
              </a:lnSpc>
              <a:spcBef>
                <a:spcPct val="20000"/>
              </a:spcBef>
              <a:spcAft>
                <a:spcPct val="50000"/>
              </a:spcAft>
              <a:buClr>
                <a:schemeClr val="accent1"/>
              </a:buClr>
              <a:buFont typeface="Wingdings" charset="0"/>
              <a:buNone/>
            </a:pPr>
            <a:r>
              <a:rPr lang="en-US" sz="1600"/>
              <a:t>http://www.lancet.com published online August 29, 2010 DOI:10.1016/S0140-6736(10)61198-1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867" y="1327820"/>
            <a:ext cx="11884133" cy="52150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809" name="Rectangle 2"/>
          <p:cNvSpPr>
            <a:spLocks noGrp="1" noChangeArrowheads="1"/>
          </p:cNvSpPr>
          <p:nvPr>
            <p:ph type="title"/>
          </p:nvPr>
        </p:nvSpPr>
        <p:spPr>
          <a:xfrm>
            <a:off x="3046968" y="666291"/>
            <a:ext cx="8777817" cy="463550"/>
          </a:xfrm>
        </p:spPr>
        <p:txBody>
          <a:bodyPr wrap="none">
            <a:normAutofit fontScale="90000"/>
          </a:bodyPr>
          <a:lstStyle/>
          <a:p>
            <a:r>
              <a:rPr lang="en-GB" sz="3200" dirty="0">
                <a:solidFill>
                  <a:srgbClr val="000000"/>
                </a:solidFill>
                <a:effectLst/>
                <a:latin typeface="Arial" charset="0"/>
              </a:rPr>
              <a:t>Chronic HF background treatment</a:t>
            </a:r>
          </a:p>
        </p:txBody>
      </p:sp>
      <p:sp>
        <p:nvSpPr>
          <p:cNvPr id="119810" name="Rectangle 3"/>
          <p:cNvSpPr>
            <a:spLocks noChangeArrowheads="1"/>
          </p:cNvSpPr>
          <p:nvPr/>
        </p:nvSpPr>
        <p:spPr bwMode="auto">
          <a:xfrm>
            <a:off x="1445684" y="2190750"/>
            <a:ext cx="624416" cy="3498850"/>
          </a:xfrm>
          <a:prstGeom prst="rect">
            <a:avLst/>
          </a:prstGeom>
          <a:solidFill>
            <a:srgbClr val="D5EDA2"/>
          </a:solidFill>
          <a:ln w="9525">
            <a:solidFill>
              <a:srgbClr val="000000"/>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1" name="Rectangle 4"/>
          <p:cNvSpPr>
            <a:spLocks noChangeArrowheads="1"/>
          </p:cNvSpPr>
          <p:nvPr/>
        </p:nvSpPr>
        <p:spPr bwMode="auto">
          <a:xfrm>
            <a:off x="3295651" y="2109788"/>
            <a:ext cx="611716" cy="3579812"/>
          </a:xfrm>
          <a:prstGeom prst="rect">
            <a:avLst/>
          </a:prstGeom>
          <a:solidFill>
            <a:srgbClr val="D5EDA2"/>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2" name="Rectangle 5"/>
          <p:cNvSpPr>
            <a:spLocks noChangeArrowheads="1"/>
          </p:cNvSpPr>
          <p:nvPr/>
        </p:nvSpPr>
        <p:spPr bwMode="auto">
          <a:xfrm>
            <a:off x="5130800" y="2403476"/>
            <a:ext cx="626533" cy="3286125"/>
          </a:xfrm>
          <a:prstGeom prst="rect">
            <a:avLst/>
          </a:prstGeom>
          <a:solidFill>
            <a:schemeClr val="accent1">
              <a:lumMod val="40000"/>
              <a:lumOff val="60000"/>
            </a:schemeClr>
          </a:solidFill>
          <a:ln>
            <a:solidFill>
              <a:srgbClr val="000000"/>
            </a:solidFill>
            <a:headEnd/>
            <a:tailEnd/>
          </a:ln>
        </p:spPr>
        <p:style>
          <a:lnRef idx="2">
            <a:schemeClr val="accent2"/>
          </a:lnRef>
          <a:fillRef idx="1">
            <a:schemeClr val="lt1"/>
          </a:fillRef>
          <a:effectRef idx="0">
            <a:schemeClr val="accent2"/>
          </a:effectRef>
          <a:fontRef idx="minor">
            <a:schemeClr val="dk1"/>
          </a:fontRef>
        </p:style>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3" name="Rectangle 6"/>
          <p:cNvSpPr>
            <a:spLocks noChangeArrowheads="1"/>
          </p:cNvSpPr>
          <p:nvPr/>
        </p:nvSpPr>
        <p:spPr bwMode="auto">
          <a:xfrm>
            <a:off x="6980767" y="3300414"/>
            <a:ext cx="626533" cy="2389187"/>
          </a:xfrm>
          <a:prstGeom prst="rect">
            <a:avLst/>
          </a:prstGeom>
          <a:solidFill>
            <a:srgbClr val="D5EDA2"/>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4" name="Rectangle 7"/>
          <p:cNvSpPr>
            <a:spLocks noChangeArrowheads="1"/>
          </p:cNvSpPr>
          <p:nvPr/>
        </p:nvSpPr>
        <p:spPr bwMode="auto">
          <a:xfrm>
            <a:off x="8830734" y="4832350"/>
            <a:ext cx="611717" cy="857250"/>
          </a:xfrm>
          <a:prstGeom prst="rect">
            <a:avLst/>
          </a:prstGeom>
          <a:solidFill>
            <a:srgbClr val="D5EDA2"/>
          </a:solidFill>
          <a:ln w="9525">
            <a:solidFill>
              <a:srgbClr val="000000"/>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5" name="Rectangle 8"/>
          <p:cNvSpPr>
            <a:spLocks noChangeArrowheads="1"/>
          </p:cNvSpPr>
          <p:nvPr/>
        </p:nvSpPr>
        <p:spPr bwMode="auto">
          <a:xfrm>
            <a:off x="10668001" y="5567364"/>
            <a:ext cx="624417" cy="122237"/>
          </a:xfrm>
          <a:prstGeom prst="rect">
            <a:avLst/>
          </a:prstGeom>
          <a:solidFill>
            <a:srgbClr val="D5EDA2"/>
          </a:solidFill>
          <a:ln w="9525">
            <a:solidFill>
              <a:srgbClr val="000000"/>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6" name="Rectangle 9"/>
          <p:cNvSpPr>
            <a:spLocks noChangeArrowheads="1"/>
          </p:cNvSpPr>
          <p:nvPr/>
        </p:nvSpPr>
        <p:spPr bwMode="auto">
          <a:xfrm>
            <a:off x="2159001" y="2181226"/>
            <a:ext cx="613833" cy="3508375"/>
          </a:xfrm>
          <a:prstGeom prst="rect">
            <a:avLst/>
          </a:prstGeom>
          <a:solidFill>
            <a:srgbClr val="2A5010"/>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7" name="Rectangle 10"/>
          <p:cNvSpPr>
            <a:spLocks noChangeArrowheads="1"/>
          </p:cNvSpPr>
          <p:nvPr/>
        </p:nvSpPr>
        <p:spPr bwMode="auto">
          <a:xfrm>
            <a:off x="4008967" y="2122488"/>
            <a:ext cx="611717" cy="3567112"/>
          </a:xfrm>
          <a:prstGeom prst="rect">
            <a:avLst/>
          </a:prstGeom>
          <a:solidFill>
            <a:srgbClr val="2A5010"/>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8" name="Rectangle 11"/>
          <p:cNvSpPr>
            <a:spLocks noChangeArrowheads="1"/>
          </p:cNvSpPr>
          <p:nvPr/>
        </p:nvSpPr>
        <p:spPr bwMode="auto">
          <a:xfrm>
            <a:off x="5858934" y="2463800"/>
            <a:ext cx="611717" cy="3225800"/>
          </a:xfrm>
          <a:prstGeom prst="rect">
            <a:avLst/>
          </a:prstGeom>
          <a:solidFill>
            <a:schemeClr val="accent2">
              <a:lumMod val="50000"/>
            </a:schemeClr>
          </a:solidFill>
          <a:ln>
            <a:headEnd/>
            <a:tailEnd/>
          </a:ln>
        </p:spPr>
        <p:style>
          <a:lnRef idx="0">
            <a:schemeClr val="accent1"/>
          </a:lnRef>
          <a:fillRef idx="3">
            <a:schemeClr val="accent1"/>
          </a:fillRef>
          <a:effectRef idx="3">
            <a:schemeClr val="accent1"/>
          </a:effectRef>
          <a:fontRef idx="minor">
            <a:schemeClr val="lt1"/>
          </a:fontRef>
        </p:style>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9" name="Rectangle 12"/>
          <p:cNvSpPr>
            <a:spLocks noChangeArrowheads="1"/>
          </p:cNvSpPr>
          <p:nvPr/>
        </p:nvSpPr>
        <p:spPr bwMode="auto">
          <a:xfrm>
            <a:off x="7708900" y="3360738"/>
            <a:ext cx="611717" cy="2328862"/>
          </a:xfrm>
          <a:prstGeom prst="rect">
            <a:avLst/>
          </a:prstGeom>
          <a:solidFill>
            <a:srgbClr val="2A5010"/>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20" name="Rectangle 13"/>
          <p:cNvSpPr>
            <a:spLocks noChangeArrowheads="1"/>
          </p:cNvSpPr>
          <p:nvPr/>
        </p:nvSpPr>
        <p:spPr bwMode="auto">
          <a:xfrm>
            <a:off x="9544051" y="4832350"/>
            <a:ext cx="611716" cy="857250"/>
          </a:xfrm>
          <a:prstGeom prst="rect">
            <a:avLst/>
          </a:prstGeom>
          <a:solidFill>
            <a:srgbClr val="2A5010"/>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21" name="Rectangle 14"/>
          <p:cNvSpPr>
            <a:spLocks noChangeArrowheads="1"/>
          </p:cNvSpPr>
          <p:nvPr/>
        </p:nvSpPr>
        <p:spPr bwMode="auto">
          <a:xfrm>
            <a:off x="11355918" y="5527676"/>
            <a:ext cx="611716" cy="161925"/>
          </a:xfrm>
          <a:prstGeom prst="rect">
            <a:avLst/>
          </a:prstGeom>
          <a:solidFill>
            <a:srgbClr val="2A5010"/>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22" name="Line 15"/>
          <p:cNvSpPr>
            <a:spLocks noChangeShapeType="1"/>
          </p:cNvSpPr>
          <p:nvPr/>
        </p:nvSpPr>
        <p:spPr bwMode="auto">
          <a:xfrm>
            <a:off x="1172634" y="1778000"/>
            <a:ext cx="2117" cy="391160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3" name="Line 16"/>
          <p:cNvSpPr>
            <a:spLocks noChangeShapeType="1"/>
          </p:cNvSpPr>
          <p:nvPr/>
        </p:nvSpPr>
        <p:spPr bwMode="auto">
          <a:xfrm>
            <a:off x="1094317" y="4519614"/>
            <a:ext cx="65616"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4" name="Line 17"/>
          <p:cNvSpPr>
            <a:spLocks noChangeShapeType="1"/>
          </p:cNvSpPr>
          <p:nvPr/>
        </p:nvSpPr>
        <p:spPr bwMode="auto">
          <a:xfrm>
            <a:off x="1094317" y="4125913"/>
            <a:ext cx="65616"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5" name="Line 18"/>
          <p:cNvSpPr>
            <a:spLocks noChangeShapeType="1"/>
          </p:cNvSpPr>
          <p:nvPr/>
        </p:nvSpPr>
        <p:spPr bwMode="auto">
          <a:xfrm>
            <a:off x="1081617" y="3733800"/>
            <a:ext cx="65616" cy="158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6" name="Line 19"/>
          <p:cNvSpPr>
            <a:spLocks noChangeShapeType="1"/>
          </p:cNvSpPr>
          <p:nvPr/>
        </p:nvSpPr>
        <p:spPr bwMode="auto">
          <a:xfrm>
            <a:off x="1081617" y="3340100"/>
            <a:ext cx="65616" cy="158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7" name="Line 20"/>
          <p:cNvSpPr>
            <a:spLocks noChangeShapeType="1"/>
          </p:cNvSpPr>
          <p:nvPr/>
        </p:nvSpPr>
        <p:spPr bwMode="auto">
          <a:xfrm>
            <a:off x="1107017" y="2563814"/>
            <a:ext cx="65616"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8" name="Line 21"/>
          <p:cNvSpPr>
            <a:spLocks noChangeShapeType="1"/>
          </p:cNvSpPr>
          <p:nvPr/>
        </p:nvSpPr>
        <p:spPr bwMode="auto">
          <a:xfrm>
            <a:off x="1094317" y="2170114"/>
            <a:ext cx="65616"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9" name="Line 22"/>
          <p:cNvSpPr>
            <a:spLocks noChangeShapeType="1"/>
          </p:cNvSpPr>
          <p:nvPr/>
        </p:nvSpPr>
        <p:spPr bwMode="auto">
          <a:xfrm>
            <a:off x="1121834" y="5681664"/>
            <a:ext cx="11070167"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9719" name="Rectangle 23"/>
          <p:cNvSpPr>
            <a:spLocks noChangeArrowheads="1"/>
          </p:cNvSpPr>
          <p:nvPr/>
        </p:nvSpPr>
        <p:spPr bwMode="auto">
          <a:xfrm>
            <a:off x="1657324" y="1885950"/>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89</a:t>
            </a:r>
            <a:endParaRPr lang="fr-FR" b="1">
              <a:effectLst>
                <a:outerShdw blurRad="38100" dist="38100" dir="2700000" algn="tl">
                  <a:srgbClr val="000000"/>
                </a:outerShdw>
              </a:effectLst>
              <a:ea typeface="+mn-ea"/>
              <a:cs typeface="+mn-cs"/>
            </a:endParaRPr>
          </a:p>
        </p:txBody>
      </p:sp>
      <p:sp>
        <p:nvSpPr>
          <p:cNvPr id="1309720" name="Rectangle 24"/>
          <p:cNvSpPr>
            <a:spLocks noChangeArrowheads="1"/>
          </p:cNvSpPr>
          <p:nvPr/>
        </p:nvSpPr>
        <p:spPr bwMode="auto">
          <a:xfrm>
            <a:off x="3507291" y="1811338"/>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91</a:t>
            </a:r>
            <a:endParaRPr lang="fr-FR" b="1">
              <a:effectLst>
                <a:outerShdw blurRad="38100" dist="38100" dir="2700000" algn="tl">
                  <a:srgbClr val="000000"/>
                </a:outerShdw>
              </a:effectLst>
              <a:ea typeface="+mn-ea"/>
              <a:cs typeface="+mn-cs"/>
            </a:endParaRPr>
          </a:p>
        </p:txBody>
      </p:sp>
      <p:sp>
        <p:nvSpPr>
          <p:cNvPr id="1309721" name="Rectangle 25"/>
          <p:cNvSpPr>
            <a:spLocks noChangeArrowheads="1"/>
          </p:cNvSpPr>
          <p:nvPr/>
        </p:nvSpPr>
        <p:spPr bwMode="auto">
          <a:xfrm>
            <a:off x="5343468" y="2084388"/>
            <a:ext cx="230832"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84</a:t>
            </a:r>
            <a:endParaRPr lang="fr-FR" b="1">
              <a:effectLst>
                <a:outerShdw blurRad="38100" dist="38100" dir="2700000" algn="tl">
                  <a:srgbClr val="000000"/>
                </a:outerShdw>
              </a:effectLst>
              <a:ea typeface="+mn-ea"/>
              <a:cs typeface="+mn-cs"/>
            </a:endParaRPr>
          </a:p>
        </p:txBody>
      </p:sp>
      <p:sp>
        <p:nvSpPr>
          <p:cNvPr id="1309722" name="Rectangle 26"/>
          <p:cNvSpPr>
            <a:spLocks noChangeArrowheads="1"/>
          </p:cNvSpPr>
          <p:nvPr/>
        </p:nvSpPr>
        <p:spPr bwMode="auto">
          <a:xfrm>
            <a:off x="7207224" y="2994025"/>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61</a:t>
            </a:r>
            <a:endParaRPr lang="fr-FR" b="1">
              <a:effectLst>
                <a:outerShdw blurRad="38100" dist="38100" dir="2700000" algn="tl">
                  <a:srgbClr val="000000"/>
                </a:outerShdw>
              </a:effectLst>
              <a:ea typeface="+mn-ea"/>
              <a:cs typeface="+mn-cs"/>
            </a:endParaRPr>
          </a:p>
        </p:txBody>
      </p:sp>
      <p:sp>
        <p:nvSpPr>
          <p:cNvPr id="1309723" name="Rectangle 27"/>
          <p:cNvSpPr>
            <a:spLocks noChangeArrowheads="1"/>
          </p:cNvSpPr>
          <p:nvPr/>
        </p:nvSpPr>
        <p:spPr bwMode="auto">
          <a:xfrm>
            <a:off x="9042374" y="4525963"/>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22</a:t>
            </a:r>
            <a:endParaRPr lang="fr-FR" b="1">
              <a:effectLst>
                <a:outerShdw blurRad="38100" dist="38100" dir="2700000" algn="tl">
                  <a:srgbClr val="000000"/>
                </a:outerShdw>
              </a:effectLst>
              <a:ea typeface="+mn-ea"/>
              <a:cs typeface="+mn-cs"/>
            </a:endParaRPr>
          </a:p>
        </p:txBody>
      </p:sp>
      <p:sp>
        <p:nvSpPr>
          <p:cNvPr id="1309724" name="Rectangle 28"/>
          <p:cNvSpPr>
            <a:spLocks noChangeArrowheads="1"/>
          </p:cNvSpPr>
          <p:nvPr/>
        </p:nvSpPr>
        <p:spPr bwMode="auto">
          <a:xfrm>
            <a:off x="10966437" y="5275263"/>
            <a:ext cx="114327"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3</a:t>
            </a:r>
            <a:endParaRPr lang="fr-FR" b="1">
              <a:effectLst>
                <a:outerShdw blurRad="38100" dist="38100" dir="2700000" algn="tl">
                  <a:srgbClr val="000000"/>
                </a:outerShdw>
              </a:effectLst>
              <a:ea typeface="+mn-ea"/>
              <a:cs typeface="+mn-cs"/>
            </a:endParaRPr>
          </a:p>
        </p:txBody>
      </p:sp>
      <p:sp>
        <p:nvSpPr>
          <p:cNvPr id="1309725" name="Rectangle 29"/>
          <p:cNvSpPr>
            <a:spLocks noChangeArrowheads="1"/>
          </p:cNvSpPr>
          <p:nvPr/>
        </p:nvSpPr>
        <p:spPr bwMode="auto">
          <a:xfrm>
            <a:off x="2320868" y="1874838"/>
            <a:ext cx="230832"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90</a:t>
            </a:r>
            <a:endParaRPr lang="fr-FR" b="1">
              <a:effectLst>
                <a:outerShdw blurRad="38100" dist="38100" dir="2700000" algn="tl">
                  <a:srgbClr val="000000"/>
                </a:outerShdw>
              </a:effectLst>
              <a:ea typeface="+mn-ea"/>
              <a:cs typeface="+mn-cs"/>
            </a:endParaRPr>
          </a:p>
        </p:txBody>
      </p:sp>
      <p:sp>
        <p:nvSpPr>
          <p:cNvPr id="1309726" name="Rectangle 30"/>
          <p:cNvSpPr>
            <a:spLocks noChangeArrowheads="1"/>
          </p:cNvSpPr>
          <p:nvPr/>
        </p:nvSpPr>
        <p:spPr bwMode="auto">
          <a:xfrm>
            <a:off x="4169807" y="1803400"/>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91</a:t>
            </a:r>
            <a:endParaRPr lang="fr-FR" b="1">
              <a:effectLst>
                <a:outerShdw blurRad="38100" dist="38100" dir="2700000" algn="tl">
                  <a:srgbClr val="000000"/>
                </a:outerShdw>
              </a:effectLst>
              <a:ea typeface="+mn-ea"/>
              <a:cs typeface="+mn-cs"/>
            </a:endParaRPr>
          </a:p>
        </p:txBody>
      </p:sp>
      <p:sp>
        <p:nvSpPr>
          <p:cNvPr id="1309727" name="Rectangle 31"/>
          <p:cNvSpPr>
            <a:spLocks noChangeArrowheads="1"/>
          </p:cNvSpPr>
          <p:nvPr/>
        </p:nvSpPr>
        <p:spPr bwMode="auto">
          <a:xfrm>
            <a:off x="6045174" y="2116138"/>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83</a:t>
            </a:r>
            <a:endParaRPr lang="fr-FR" b="1">
              <a:effectLst>
                <a:outerShdw blurRad="38100" dist="38100" dir="2700000" algn="tl">
                  <a:srgbClr val="000000"/>
                </a:outerShdw>
              </a:effectLst>
              <a:ea typeface="+mn-ea"/>
              <a:cs typeface="+mn-cs"/>
            </a:endParaRPr>
          </a:p>
        </p:txBody>
      </p:sp>
      <p:sp>
        <p:nvSpPr>
          <p:cNvPr id="1309728" name="Rectangle 32"/>
          <p:cNvSpPr>
            <a:spLocks noChangeArrowheads="1"/>
          </p:cNvSpPr>
          <p:nvPr/>
        </p:nvSpPr>
        <p:spPr bwMode="auto">
          <a:xfrm>
            <a:off x="7933240" y="3016250"/>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ea typeface="+mn-ea"/>
                <a:cs typeface="+mn-cs"/>
              </a:rPr>
              <a:t>59</a:t>
            </a:r>
            <a:endParaRPr lang="fr-FR" b="1">
              <a:effectLst>
                <a:outerShdw blurRad="38100" dist="38100" dir="2700000" algn="tl">
                  <a:srgbClr val="000000"/>
                </a:outerShdw>
              </a:effectLst>
              <a:ea typeface="+mn-ea"/>
              <a:cs typeface="+mn-cs"/>
            </a:endParaRPr>
          </a:p>
        </p:txBody>
      </p:sp>
      <p:sp>
        <p:nvSpPr>
          <p:cNvPr id="1309729" name="Rectangle 33"/>
          <p:cNvSpPr>
            <a:spLocks noChangeArrowheads="1"/>
          </p:cNvSpPr>
          <p:nvPr/>
        </p:nvSpPr>
        <p:spPr bwMode="auto">
          <a:xfrm>
            <a:off x="9730291" y="4525963"/>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22</a:t>
            </a:r>
            <a:endParaRPr lang="fr-FR" b="1">
              <a:effectLst>
                <a:outerShdw blurRad="38100" dist="38100" dir="2700000" algn="tl">
                  <a:srgbClr val="000000"/>
                </a:outerShdw>
              </a:effectLst>
              <a:ea typeface="+mn-ea"/>
              <a:cs typeface="+mn-cs"/>
            </a:endParaRPr>
          </a:p>
        </p:txBody>
      </p:sp>
      <p:sp>
        <p:nvSpPr>
          <p:cNvPr id="1309730" name="Rectangle 34"/>
          <p:cNvSpPr>
            <a:spLocks noChangeArrowheads="1"/>
          </p:cNvSpPr>
          <p:nvPr/>
        </p:nvSpPr>
        <p:spPr bwMode="auto">
          <a:xfrm>
            <a:off x="11588192" y="5235575"/>
            <a:ext cx="115416"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dirty="0">
                <a:solidFill>
                  <a:srgbClr val="FFFFFF"/>
                </a:solidFill>
                <a:ea typeface="+mn-ea"/>
                <a:cs typeface="+mn-cs"/>
              </a:rPr>
              <a:t>4</a:t>
            </a:r>
            <a:endParaRPr lang="fr-FR" b="1" dirty="0">
              <a:effectLst>
                <a:outerShdw blurRad="38100" dist="38100" dir="2700000" algn="tl">
                  <a:srgbClr val="000000"/>
                </a:outerShdw>
              </a:effectLst>
              <a:ea typeface="+mn-ea"/>
              <a:cs typeface="+mn-cs"/>
            </a:endParaRPr>
          </a:p>
        </p:txBody>
      </p:sp>
      <p:sp>
        <p:nvSpPr>
          <p:cNvPr id="1309731" name="Rectangle 35"/>
          <p:cNvSpPr>
            <a:spLocks noChangeArrowheads="1"/>
          </p:cNvSpPr>
          <p:nvPr/>
        </p:nvSpPr>
        <p:spPr bwMode="auto">
          <a:xfrm>
            <a:off x="919371" y="5597525"/>
            <a:ext cx="87426"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0</a:t>
            </a:r>
            <a:endParaRPr lang="fr-FR" sz="1600" b="1">
              <a:effectLst>
                <a:outerShdw blurRad="38100" dist="38100" dir="2700000" algn="tl">
                  <a:srgbClr val="000000"/>
                </a:outerShdw>
              </a:effectLst>
              <a:ea typeface="+mn-ea"/>
              <a:cs typeface="+mn-cs"/>
            </a:endParaRPr>
          </a:p>
        </p:txBody>
      </p:sp>
      <p:sp>
        <p:nvSpPr>
          <p:cNvPr id="1309732" name="Rectangle 36"/>
          <p:cNvSpPr>
            <a:spLocks noChangeArrowheads="1"/>
          </p:cNvSpPr>
          <p:nvPr/>
        </p:nvSpPr>
        <p:spPr bwMode="auto">
          <a:xfrm>
            <a:off x="818507" y="5205413"/>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10</a:t>
            </a:r>
            <a:endParaRPr lang="fr-FR" sz="1600" b="1">
              <a:effectLst>
                <a:outerShdw blurRad="38100" dist="38100" dir="2700000" algn="tl">
                  <a:srgbClr val="000000"/>
                </a:outerShdw>
              </a:effectLst>
              <a:ea typeface="+mn-ea"/>
              <a:cs typeface="+mn-cs"/>
            </a:endParaRPr>
          </a:p>
        </p:txBody>
      </p:sp>
      <p:sp>
        <p:nvSpPr>
          <p:cNvPr id="1309733" name="Rectangle 37"/>
          <p:cNvSpPr>
            <a:spLocks noChangeArrowheads="1"/>
          </p:cNvSpPr>
          <p:nvPr/>
        </p:nvSpPr>
        <p:spPr bwMode="auto">
          <a:xfrm>
            <a:off x="818507" y="4811713"/>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20</a:t>
            </a:r>
            <a:endParaRPr lang="fr-FR" sz="1600" b="1">
              <a:effectLst>
                <a:outerShdw blurRad="38100" dist="38100" dir="2700000" algn="tl">
                  <a:srgbClr val="000000"/>
                </a:outerShdw>
              </a:effectLst>
              <a:ea typeface="+mn-ea"/>
              <a:cs typeface="+mn-cs"/>
            </a:endParaRPr>
          </a:p>
        </p:txBody>
      </p:sp>
      <p:sp>
        <p:nvSpPr>
          <p:cNvPr id="1309734" name="Rectangle 38"/>
          <p:cNvSpPr>
            <a:spLocks noChangeArrowheads="1"/>
          </p:cNvSpPr>
          <p:nvPr/>
        </p:nvSpPr>
        <p:spPr bwMode="auto">
          <a:xfrm>
            <a:off x="818507" y="4429125"/>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30</a:t>
            </a:r>
            <a:endParaRPr lang="fr-FR" sz="1600" b="1">
              <a:effectLst>
                <a:outerShdw blurRad="38100" dist="38100" dir="2700000" algn="tl">
                  <a:srgbClr val="000000"/>
                </a:outerShdw>
              </a:effectLst>
              <a:ea typeface="+mn-ea"/>
              <a:cs typeface="+mn-cs"/>
            </a:endParaRPr>
          </a:p>
        </p:txBody>
      </p:sp>
      <p:sp>
        <p:nvSpPr>
          <p:cNvPr id="1309735" name="Rectangle 39"/>
          <p:cNvSpPr>
            <a:spLocks noChangeArrowheads="1"/>
          </p:cNvSpPr>
          <p:nvPr/>
        </p:nvSpPr>
        <p:spPr bwMode="auto">
          <a:xfrm>
            <a:off x="818507" y="4035425"/>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40</a:t>
            </a:r>
            <a:endParaRPr lang="fr-FR" sz="1600" b="1">
              <a:effectLst>
                <a:outerShdw blurRad="38100" dist="38100" dir="2700000" algn="tl">
                  <a:srgbClr val="000000"/>
                </a:outerShdw>
              </a:effectLst>
              <a:ea typeface="+mn-ea"/>
              <a:cs typeface="+mn-cs"/>
            </a:endParaRPr>
          </a:p>
        </p:txBody>
      </p:sp>
      <p:sp>
        <p:nvSpPr>
          <p:cNvPr id="1309736" name="Rectangle 40"/>
          <p:cNvSpPr>
            <a:spLocks noChangeArrowheads="1"/>
          </p:cNvSpPr>
          <p:nvPr/>
        </p:nvSpPr>
        <p:spPr bwMode="auto">
          <a:xfrm>
            <a:off x="818507" y="3643313"/>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50</a:t>
            </a:r>
            <a:endParaRPr lang="fr-FR" sz="1600" b="1">
              <a:effectLst>
                <a:outerShdw blurRad="38100" dist="38100" dir="2700000" algn="tl">
                  <a:srgbClr val="000000"/>
                </a:outerShdw>
              </a:effectLst>
              <a:ea typeface="+mn-ea"/>
              <a:cs typeface="+mn-cs"/>
            </a:endParaRPr>
          </a:p>
        </p:txBody>
      </p:sp>
      <p:sp>
        <p:nvSpPr>
          <p:cNvPr id="1309737" name="Rectangle 41"/>
          <p:cNvSpPr>
            <a:spLocks noChangeArrowheads="1"/>
          </p:cNvSpPr>
          <p:nvPr/>
        </p:nvSpPr>
        <p:spPr bwMode="auto">
          <a:xfrm>
            <a:off x="818507" y="3249613"/>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60</a:t>
            </a:r>
            <a:endParaRPr lang="fr-FR" sz="1600" b="1">
              <a:effectLst>
                <a:outerShdw blurRad="38100" dist="38100" dir="2700000" algn="tl">
                  <a:srgbClr val="000000"/>
                </a:outerShdw>
              </a:effectLst>
              <a:ea typeface="+mn-ea"/>
              <a:cs typeface="+mn-cs"/>
            </a:endParaRPr>
          </a:p>
        </p:txBody>
      </p:sp>
      <p:sp>
        <p:nvSpPr>
          <p:cNvPr id="1309738" name="Rectangle 42"/>
          <p:cNvSpPr>
            <a:spLocks noChangeArrowheads="1"/>
          </p:cNvSpPr>
          <p:nvPr/>
        </p:nvSpPr>
        <p:spPr bwMode="auto">
          <a:xfrm>
            <a:off x="818507" y="2855913"/>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70</a:t>
            </a:r>
            <a:endParaRPr lang="fr-FR" sz="1600" b="1">
              <a:effectLst>
                <a:outerShdw blurRad="38100" dist="38100" dir="2700000" algn="tl">
                  <a:srgbClr val="000000"/>
                </a:outerShdw>
              </a:effectLst>
              <a:ea typeface="+mn-ea"/>
              <a:cs typeface="+mn-cs"/>
            </a:endParaRPr>
          </a:p>
        </p:txBody>
      </p:sp>
      <p:sp>
        <p:nvSpPr>
          <p:cNvPr id="1309739" name="Rectangle 43"/>
          <p:cNvSpPr>
            <a:spLocks noChangeArrowheads="1"/>
          </p:cNvSpPr>
          <p:nvPr/>
        </p:nvSpPr>
        <p:spPr bwMode="auto">
          <a:xfrm>
            <a:off x="818507" y="2473325"/>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80</a:t>
            </a:r>
            <a:endParaRPr lang="fr-FR" sz="1600" b="1">
              <a:effectLst>
                <a:outerShdw blurRad="38100" dist="38100" dir="2700000" algn="tl">
                  <a:srgbClr val="000000"/>
                </a:outerShdw>
              </a:effectLst>
              <a:ea typeface="+mn-ea"/>
              <a:cs typeface="+mn-cs"/>
            </a:endParaRPr>
          </a:p>
        </p:txBody>
      </p:sp>
      <p:sp>
        <p:nvSpPr>
          <p:cNvPr id="1309740" name="Rectangle 44"/>
          <p:cNvSpPr>
            <a:spLocks noChangeArrowheads="1"/>
          </p:cNvSpPr>
          <p:nvPr/>
        </p:nvSpPr>
        <p:spPr bwMode="auto">
          <a:xfrm>
            <a:off x="818507" y="2079625"/>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90</a:t>
            </a:r>
            <a:endParaRPr lang="fr-FR" sz="1600" b="1">
              <a:effectLst>
                <a:outerShdw blurRad="38100" dist="38100" dir="2700000" algn="tl">
                  <a:srgbClr val="000000"/>
                </a:outerShdw>
              </a:effectLst>
              <a:ea typeface="+mn-ea"/>
              <a:cs typeface="+mn-cs"/>
            </a:endParaRPr>
          </a:p>
        </p:txBody>
      </p:sp>
      <p:sp>
        <p:nvSpPr>
          <p:cNvPr id="1309741" name="Rectangle 45"/>
          <p:cNvSpPr>
            <a:spLocks noChangeArrowheads="1"/>
          </p:cNvSpPr>
          <p:nvPr/>
        </p:nvSpPr>
        <p:spPr bwMode="auto">
          <a:xfrm>
            <a:off x="713411" y="1687513"/>
            <a:ext cx="262279"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100</a:t>
            </a:r>
            <a:endParaRPr lang="fr-FR" sz="1600" b="1">
              <a:effectLst>
                <a:outerShdw blurRad="38100" dist="38100" dir="2700000" algn="tl">
                  <a:srgbClr val="000000"/>
                </a:outerShdw>
              </a:effectLst>
              <a:ea typeface="+mn-ea"/>
              <a:cs typeface="+mn-cs"/>
            </a:endParaRPr>
          </a:p>
        </p:txBody>
      </p:sp>
      <p:sp>
        <p:nvSpPr>
          <p:cNvPr id="1309742" name="Rectangle 46"/>
          <p:cNvSpPr>
            <a:spLocks noChangeArrowheads="1"/>
          </p:cNvSpPr>
          <p:nvPr/>
        </p:nvSpPr>
        <p:spPr bwMode="auto">
          <a:xfrm>
            <a:off x="1506321" y="5840413"/>
            <a:ext cx="1231275"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Beta-blockers</a:t>
            </a:r>
            <a:endParaRPr lang="fr-FR" sz="1800" b="1">
              <a:effectLst>
                <a:outerShdw blurRad="38100" dist="38100" dir="2700000" algn="tl">
                  <a:srgbClr val="000000"/>
                </a:outerShdw>
              </a:effectLst>
              <a:ea typeface="+mn-ea"/>
              <a:cs typeface="+mn-cs"/>
            </a:endParaRPr>
          </a:p>
        </p:txBody>
      </p:sp>
      <p:sp>
        <p:nvSpPr>
          <p:cNvPr id="1309743" name="Rectangle 47"/>
          <p:cNvSpPr>
            <a:spLocks noChangeArrowheads="1"/>
          </p:cNvSpPr>
          <p:nvPr/>
        </p:nvSpPr>
        <p:spPr bwMode="auto">
          <a:xfrm>
            <a:off x="3403391" y="5840413"/>
            <a:ext cx="1137068"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ACEIs and/or</a:t>
            </a:r>
            <a:endParaRPr lang="fr-FR" sz="1800" b="1">
              <a:effectLst>
                <a:outerShdw blurRad="38100" dist="38100" dir="2700000" algn="tl">
                  <a:srgbClr val="000000"/>
                </a:outerShdw>
              </a:effectLst>
              <a:ea typeface="+mn-ea"/>
              <a:cs typeface="+mn-cs"/>
            </a:endParaRPr>
          </a:p>
        </p:txBody>
      </p:sp>
      <p:sp>
        <p:nvSpPr>
          <p:cNvPr id="1309744" name="Rectangle 48"/>
          <p:cNvSpPr>
            <a:spLocks noChangeArrowheads="1"/>
          </p:cNvSpPr>
          <p:nvPr/>
        </p:nvSpPr>
        <p:spPr bwMode="auto">
          <a:xfrm>
            <a:off x="3754653" y="6051550"/>
            <a:ext cx="436662"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ARBs</a:t>
            </a:r>
            <a:endParaRPr lang="fr-FR" sz="1800" b="1">
              <a:effectLst>
                <a:outerShdw blurRad="38100" dist="38100" dir="2700000" algn="tl">
                  <a:srgbClr val="000000"/>
                </a:outerShdw>
              </a:effectLst>
              <a:ea typeface="+mn-ea"/>
              <a:cs typeface="+mn-cs"/>
            </a:endParaRPr>
          </a:p>
        </p:txBody>
      </p:sp>
      <p:sp>
        <p:nvSpPr>
          <p:cNvPr id="1309745" name="Rectangle 49"/>
          <p:cNvSpPr>
            <a:spLocks noChangeArrowheads="1"/>
          </p:cNvSpPr>
          <p:nvPr/>
        </p:nvSpPr>
        <p:spPr bwMode="auto">
          <a:xfrm>
            <a:off x="5412267" y="5840413"/>
            <a:ext cx="802315"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Diuretics </a:t>
            </a:r>
            <a:endParaRPr lang="fr-FR" sz="1800" b="1">
              <a:effectLst>
                <a:outerShdw blurRad="38100" dist="38100" dir="2700000" algn="tl">
                  <a:srgbClr val="000000"/>
                </a:outerShdw>
              </a:effectLst>
              <a:ea typeface="+mn-ea"/>
              <a:cs typeface="+mn-cs"/>
            </a:endParaRPr>
          </a:p>
        </p:txBody>
      </p:sp>
      <p:sp>
        <p:nvSpPr>
          <p:cNvPr id="1309746" name="Rectangle 50"/>
          <p:cNvSpPr>
            <a:spLocks noChangeArrowheads="1"/>
          </p:cNvSpPr>
          <p:nvPr/>
        </p:nvSpPr>
        <p:spPr bwMode="auto">
          <a:xfrm>
            <a:off x="7129905" y="5840413"/>
            <a:ext cx="1083906"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Aldosterone </a:t>
            </a:r>
            <a:endParaRPr lang="fr-FR" sz="1800" b="1">
              <a:effectLst>
                <a:outerShdw blurRad="38100" dist="38100" dir="2700000" algn="tl">
                  <a:srgbClr val="000000"/>
                </a:outerShdw>
              </a:effectLst>
              <a:ea typeface="+mn-ea"/>
              <a:cs typeface="+mn-cs"/>
            </a:endParaRPr>
          </a:p>
        </p:txBody>
      </p:sp>
      <p:sp>
        <p:nvSpPr>
          <p:cNvPr id="1309747" name="Rectangle 51"/>
          <p:cNvSpPr>
            <a:spLocks noChangeArrowheads="1"/>
          </p:cNvSpPr>
          <p:nvPr/>
        </p:nvSpPr>
        <p:spPr bwMode="auto">
          <a:xfrm>
            <a:off x="7165316" y="6051550"/>
            <a:ext cx="1013085"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antagonists</a:t>
            </a:r>
            <a:endParaRPr lang="fr-FR" sz="1800" b="1">
              <a:effectLst>
                <a:outerShdw blurRad="38100" dist="38100" dir="2700000" algn="tl">
                  <a:srgbClr val="000000"/>
                </a:outerShdw>
              </a:effectLst>
              <a:ea typeface="+mn-ea"/>
              <a:cs typeface="+mn-cs"/>
            </a:endParaRPr>
          </a:p>
        </p:txBody>
      </p:sp>
      <p:sp>
        <p:nvSpPr>
          <p:cNvPr id="1309748" name="Rectangle 52"/>
          <p:cNvSpPr>
            <a:spLocks noChangeArrowheads="1"/>
          </p:cNvSpPr>
          <p:nvPr/>
        </p:nvSpPr>
        <p:spPr bwMode="auto">
          <a:xfrm>
            <a:off x="9165446" y="5840413"/>
            <a:ext cx="710644"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Digitalis</a:t>
            </a:r>
            <a:endParaRPr lang="fr-FR" sz="1800" b="1">
              <a:effectLst>
                <a:outerShdw blurRad="38100" dist="38100" dir="2700000" algn="tl">
                  <a:srgbClr val="000000"/>
                </a:outerShdw>
              </a:effectLst>
              <a:ea typeface="+mn-ea"/>
              <a:cs typeface="+mn-cs"/>
            </a:endParaRPr>
          </a:p>
        </p:txBody>
      </p:sp>
      <p:sp>
        <p:nvSpPr>
          <p:cNvPr id="1309749" name="Rectangle 53"/>
          <p:cNvSpPr>
            <a:spLocks noChangeArrowheads="1"/>
          </p:cNvSpPr>
          <p:nvPr/>
        </p:nvSpPr>
        <p:spPr bwMode="auto">
          <a:xfrm>
            <a:off x="10984677" y="5840413"/>
            <a:ext cx="714964"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ICD/CRT</a:t>
            </a:r>
            <a:endParaRPr lang="fr-FR" sz="1800" b="1">
              <a:effectLst>
                <a:outerShdw blurRad="38100" dist="38100" dir="2700000" algn="tl">
                  <a:srgbClr val="000000"/>
                </a:outerShdw>
              </a:effectLst>
              <a:ea typeface="+mn-ea"/>
              <a:cs typeface="+mn-cs"/>
            </a:endParaRPr>
          </a:p>
        </p:txBody>
      </p:sp>
      <p:sp>
        <p:nvSpPr>
          <p:cNvPr id="1309751" name="Rectangle 55"/>
          <p:cNvSpPr>
            <a:spLocks noChangeArrowheads="1"/>
          </p:cNvSpPr>
          <p:nvPr/>
        </p:nvSpPr>
        <p:spPr bwMode="auto">
          <a:xfrm>
            <a:off x="10543583" y="2082800"/>
            <a:ext cx="1129366" cy="334707"/>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b="1" dirty="0">
                <a:solidFill>
                  <a:srgbClr val="FFFFFF"/>
                </a:solidFill>
                <a:ea typeface="+mn-ea"/>
                <a:cs typeface="+mn-cs"/>
              </a:rPr>
              <a:t>Ivabradine</a:t>
            </a:r>
            <a:endParaRPr lang="fr-FR" b="1" dirty="0">
              <a:effectLst>
                <a:outerShdw blurRad="38100" dist="38100" dir="2700000" algn="tl">
                  <a:srgbClr val="000000"/>
                </a:outerShdw>
              </a:effectLst>
              <a:ea typeface="+mn-ea"/>
              <a:cs typeface="+mn-cs"/>
            </a:endParaRPr>
          </a:p>
        </p:txBody>
      </p:sp>
      <p:sp>
        <p:nvSpPr>
          <p:cNvPr id="1309753" name="Rectangle 57"/>
          <p:cNvSpPr>
            <a:spLocks noChangeArrowheads="1"/>
          </p:cNvSpPr>
          <p:nvPr/>
        </p:nvSpPr>
        <p:spPr bwMode="auto">
          <a:xfrm>
            <a:off x="10581345" y="2509838"/>
            <a:ext cx="842178" cy="334707"/>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b="1">
                <a:solidFill>
                  <a:srgbClr val="FFFFFF"/>
                </a:solidFill>
                <a:ea typeface="+mn-ea"/>
                <a:cs typeface="+mn-cs"/>
              </a:rPr>
              <a:t>Placebo</a:t>
            </a:r>
            <a:endParaRPr lang="fr-FR" b="1">
              <a:effectLst>
                <a:outerShdw blurRad="38100" dist="38100" dir="2700000" algn="tl">
                  <a:srgbClr val="000000"/>
                </a:outerShdw>
              </a:effectLst>
              <a:ea typeface="+mn-ea"/>
              <a:cs typeface="+mn-cs"/>
            </a:endParaRPr>
          </a:p>
        </p:txBody>
      </p:sp>
      <p:sp>
        <p:nvSpPr>
          <p:cNvPr id="119863" name="Line 58"/>
          <p:cNvSpPr>
            <a:spLocks noChangeShapeType="1"/>
          </p:cNvSpPr>
          <p:nvPr/>
        </p:nvSpPr>
        <p:spPr bwMode="auto">
          <a:xfrm>
            <a:off x="3001433" y="5684838"/>
            <a:ext cx="0" cy="82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9864" name="Line 59"/>
          <p:cNvSpPr>
            <a:spLocks noChangeShapeType="1"/>
          </p:cNvSpPr>
          <p:nvPr/>
        </p:nvSpPr>
        <p:spPr bwMode="auto">
          <a:xfrm>
            <a:off x="4830233" y="5684838"/>
            <a:ext cx="0" cy="82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9865" name="Line 60"/>
          <p:cNvSpPr>
            <a:spLocks noChangeShapeType="1"/>
          </p:cNvSpPr>
          <p:nvPr/>
        </p:nvSpPr>
        <p:spPr bwMode="auto">
          <a:xfrm>
            <a:off x="6684433" y="5694363"/>
            <a:ext cx="0" cy="82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9866" name="Line 61"/>
          <p:cNvSpPr>
            <a:spLocks noChangeShapeType="1"/>
          </p:cNvSpPr>
          <p:nvPr/>
        </p:nvSpPr>
        <p:spPr bwMode="auto">
          <a:xfrm>
            <a:off x="8551333" y="5684838"/>
            <a:ext cx="0" cy="82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9867" name="Line 62"/>
          <p:cNvSpPr>
            <a:spLocks noChangeShapeType="1"/>
          </p:cNvSpPr>
          <p:nvPr/>
        </p:nvSpPr>
        <p:spPr bwMode="auto">
          <a:xfrm>
            <a:off x="10405533" y="5694363"/>
            <a:ext cx="0" cy="82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9868" name="Line 63"/>
          <p:cNvSpPr>
            <a:spLocks noChangeShapeType="1"/>
          </p:cNvSpPr>
          <p:nvPr/>
        </p:nvSpPr>
        <p:spPr bwMode="auto">
          <a:xfrm>
            <a:off x="1094317" y="2997200"/>
            <a:ext cx="65616" cy="158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69" name="Line 64"/>
          <p:cNvSpPr>
            <a:spLocks noChangeShapeType="1"/>
          </p:cNvSpPr>
          <p:nvPr/>
        </p:nvSpPr>
        <p:spPr bwMode="auto">
          <a:xfrm>
            <a:off x="1094317" y="1770063"/>
            <a:ext cx="65616"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70" name="Line 65"/>
          <p:cNvSpPr>
            <a:spLocks noChangeShapeType="1"/>
          </p:cNvSpPr>
          <p:nvPr/>
        </p:nvSpPr>
        <p:spPr bwMode="auto">
          <a:xfrm>
            <a:off x="1094317" y="4948239"/>
            <a:ext cx="65616"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71" name="Line 66"/>
          <p:cNvSpPr>
            <a:spLocks noChangeShapeType="1"/>
          </p:cNvSpPr>
          <p:nvPr/>
        </p:nvSpPr>
        <p:spPr bwMode="auto">
          <a:xfrm>
            <a:off x="1094317" y="5310189"/>
            <a:ext cx="65616"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9763" name="Text Box 67"/>
          <p:cNvSpPr txBox="1">
            <a:spLocks noChangeArrowheads="1"/>
          </p:cNvSpPr>
          <p:nvPr/>
        </p:nvSpPr>
        <p:spPr bwMode="auto">
          <a:xfrm>
            <a:off x="543151" y="1333501"/>
            <a:ext cx="1174300" cy="370220"/>
          </a:xfrm>
          <a:prstGeom prst="rect">
            <a:avLst/>
          </a:prstGeom>
          <a:noFill/>
          <a:ln w="9525">
            <a:noFill/>
            <a:miter lim="800000"/>
            <a:headEnd/>
            <a:tailEnd/>
          </a:ln>
          <a:effectLst>
            <a:prstShdw prst="shdw17" dist="17961" dir="2700000">
              <a:srgbClr val="004D87">
                <a:gamma/>
                <a:shade val="60000"/>
                <a:invGamma/>
              </a:srgbClr>
            </a:prstShdw>
          </a:effectLst>
        </p:spPr>
        <p:txBody>
          <a:bodyPr wrap="none" lIns="0" tIns="0" rIns="0" bIns="7200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nSpc>
                <a:spcPct val="125000"/>
              </a:lnSpc>
            </a:pPr>
            <a:r>
              <a:rPr lang="fr-FR" sz="1600" b="1">
                <a:effectLst>
                  <a:outerShdw blurRad="38100" dist="38100" dir="2700000" algn="tl">
                    <a:srgbClr val="000000"/>
                  </a:outerShdw>
                </a:effectLst>
              </a:rPr>
              <a:t>Patients (%)</a:t>
            </a:r>
          </a:p>
        </p:txBody>
      </p:sp>
      <p:sp>
        <p:nvSpPr>
          <p:cNvPr id="119873" name="Rectangle 69"/>
          <p:cNvSpPr>
            <a:spLocks noChangeArrowheads="1"/>
          </p:cNvSpPr>
          <p:nvPr/>
        </p:nvSpPr>
        <p:spPr bwMode="auto">
          <a:xfrm>
            <a:off x="9810751" y="2219325"/>
            <a:ext cx="243416" cy="166688"/>
          </a:xfrm>
          <a:prstGeom prst="rect">
            <a:avLst/>
          </a:prstGeom>
          <a:solidFill>
            <a:srgbClr val="D5EDA2"/>
          </a:solidFill>
          <a:ln w="9525">
            <a:solidFill>
              <a:srgbClr val="000000"/>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74" name="Rectangle 70"/>
          <p:cNvSpPr>
            <a:spLocks noChangeArrowheads="1"/>
          </p:cNvSpPr>
          <p:nvPr/>
        </p:nvSpPr>
        <p:spPr bwMode="auto">
          <a:xfrm>
            <a:off x="9821334" y="2624139"/>
            <a:ext cx="230717" cy="166687"/>
          </a:xfrm>
          <a:prstGeom prst="rect">
            <a:avLst/>
          </a:prstGeom>
          <a:solidFill>
            <a:srgbClr val="2A5010"/>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7451" y="377692"/>
            <a:ext cx="8946894" cy="1660987"/>
          </a:xfrm>
        </p:spPr>
        <p:txBody>
          <a:bodyPr/>
          <a:lstStyle/>
          <a:p>
            <a:r>
              <a:rPr lang="en-US" dirty="0"/>
              <a:t>Time to first event of primary composite end point</a:t>
            </a:r>
          </a:p>
        </p:txBody>
      </p:sp>
      <p:pic>
        <p:nvPicPr>
          <p:cNvPr id="5" name="Picture 4"/>
          <p:cNvPicPr>
            <a:picLocks noChangeAspect="1"/>
          </p:cNvPicPr>
          <p:nvPr/>
        </p:nvPicPr>
        <p:blipFill>
          <a:blip r:embed="rId2"/>
          <a:stretch>
            <a:fillRect/>
          </a:stretch>
        </p:blipFill>
        <p:spPr>
          <a:xfrm>
            <a:off x="1220840" y="2143553"/>
            <a:ext cx="8756967" cy="4230465"/>
          </a:xfrm>
          <a:prstGeom prst="rect">
            <a:avLst/>
          </a:prstGeom>
          <a:ln>
            <a:noFill/>
          </a:ln>
        </p:spPr>
      </p:pic>
      <p:sp>
        <p:nvSpPr>
          <p:cNvPr id="3" name="TextBox 2"/>
          <p:cNvSpPr txBox="1"/>
          <p:nvPr/>
        </p:nvSpPr>
        <p:spPr>
          <a:xfrm>
            <a:off x="5911613" y="3889453"/>
            <a:ext cx="1269285" cy="369332"/>
          </a:xfrm>
          <a:prstGeom prst="rect">
            <a:avLst/>
          </a:prstGeom>
          <a:noFill/>
        </p:spPr>
        <p:txBody>
          <a:bodyPr wrap="none" rtlCol="0">
            <a:spAutoFit/>
          </a:bodyPr>
          <a:lstStyle/>
          <a:p>
            <a:r>
              <a:rPr lang="en-US" dirty="0"/>
              <a:t>Ivabradine</a:t>
            </a:r>
          </a:p>
        </p:txBody>
      </p:sp>
      <p:sp>
        <p:nvSpPr>
          <p:cNvPr id="4" name="TextBox 3"/>
          <p:cNvSpPr txBox="1"/>
          <p:nvPr/>
        </p:nvSpPr>
        <p:spPr>
          <a:xfrm>
            <a:off x="4968772" y="3100458"/>
            <a:ext cx="995284" cy="369332"/>
          </a:xfrm>
          <a:prstGeom prst="rect">
            <a:avLst/>
          </a:prstGeom>
          <a:noFill/>
        </p:spPr>
        <p:txBody>
          <a:bodyPr wrap="none" rtlCol="0">
            <a:spAutoFit/>
          </a:bodyPr>
          <a:lstStyle/>
          <a:p>
            <a:r>
              <a:rPr lang="en-US" dirty="0"/>
              <a:t>placebo</a:t>
            </a:r>
          </a:p>
        </p:txBody>
      </p:sp>
      <p:sp>
        <p:nvSpPr>
          <p:cNvPr id="7" name="Text Box 12">
            <a:extLst>
              <a:ext uri="{FF2B5EF4-FFF2-40B4-BE49-F238E27FC236}">
                <a16:creationId xmlns:a16="http://schemas.microsoft.com/office/drawing/2014/main" id="{502DA9E3-F6AC-90E9-AB1F-6AE11473F4BE}"/>
              </a:ext>
            </a:extLst>
          </p:cNvPr>
          <p:cNvSpPr txBox="1">
            <a:spLocks noChangeArrowheads="1"/>
          </p:cNvSpPr>
          <p:nvPr/>
        </p:nvSpPr>
        <p:spPr bwMode="auto">
          <a:xfrm>
            <a:off x="9649404" y="2537227"/>
            <a:ext cx="2452567" cy="74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0" tIns="0" rIns="0" bIns="0">
            <a:spAutoFit/>
          </a:bodyPr>
          <a:lstStyle>
            <a:lvl1pPr marL="282575" indent="-282575"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marL="0" indent="0" algn="l">
              <a:spcBef>
                <a:spcPct val="25000"/>
              </a:spcBef>
              <a:spcAft>
                <a:spcPct val="10000"/>
              </a:spcAft>
              <a:buClr>
                <a:schemeClr val="accent2">
                  <a:lumMod val="75000"/>
                </a:schemeClr>
              </a:buClr>
            </a:pPr>
            <a:r>
              <a:rPr lang="en-US" sz="1800" dirty="0"/>
              <a:t>Cardiovascular death &amp; Hospitalization for worsening heart failure</a:t>
            </a:r>
            <a:endParaRPr lang="fr-FR" sz="1800" dirty="0"/>
          </a:p>
        </p:txBody>
      </p:sp>
    </p:spTree>
    <p:extLst>
      <p:ext uri="{BB962C8B-B14F-4D97-AF65-F5344CB8AC3E}">
        <p14:creationId xmlns:p14="http://schemas.microsoft.com/office/powerpoint/2010/main" val="22918800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2" name="Rectangle 2"/>
          <p:cNvSpPr>
            <a:spLocks noGrp="1" noChangeArrowheads="1"/>
          </p:cNvSpPr>
          <p:nvPr>
            <p:ph type="title"/>
          </p:nvPr>
        </p:nvSpPr>
        <p:spPr>
          <a:xfrm>
            <a:off x="2046515" y="696686"/>
            <a:ext cx="10085010" cy="927100"/>
          </a:xfrm>
        </p:spPr>
        <p:txBody>
          <a:bodyPr>
            <a:normAutofit fontScale="90000"/>
          </a:bodyPr>
          <a:lstStyle/>
          <a:p>
            <a:r>
              <a:rPr lang="en-GB" sz="3200" dirty="0">
                <a:solidFill>
                  <a:srgbClr val="000000"/>
                </a:solidFill>
                <a:effectLst>
                  <a:outerShdw blurRad="38100" dist="38100" dir="2700000" algn="tl">
                    <a:srgbClr val="FFFFFF"/>
                  </a:outerShdw>
                </a:effectLst>
                <a:latin typeface="Arial" charset="0"/>
              </a:rPr>
              <a:t>Incidence of selected adverse events </a:t>
            </a:r>
            <a:r>
              <a:rPr lang="en-GB" sz="2400" dirty="0">
                <a:solidFill>
                  <a:srgbClr val="000000"/>
                </a:solidFill>
                <a:effectLst>
                  <a:outerShdw blurRad="38100" dist="38100" dir="2700000" algn="tl">
                    <a:srgbClr val="FFFFFF"/>
                  </a:outerShdw>
                </a:effectLst>
                <a:latin typeface="Arial" charset="0"/>
              </a:rPr>
              <a:t>(N = 6492)</a:t>
            </a:r>
            <a:r>
              <a:rPr lang="en-GB" sz="3200" dirty="0">
                <a:solidFill>
                  <a:srgbClr val="000000"/>
                </a:solidFill>
                <a:effectLst>
                  <a:outerShdw blurRad="38100" dist="38100" dir="2700000" algn="tl">
                    <a:srgbClr val="FFFFFF"/>
                  </a:outerShdw>
                </a:effectLst>
                <a:latin typeface="Arial" charset="0"/>
              </a:rPr>
              <a:t> </a:t>
            </a:r>
          </a:p>
        </p:txBody>
      </p:sp>
      <p:graphicFrame>
        <p:nvGraphicFramePr>
          <p:cNvPr id="1321032" name="Group 72"/>
          <p:cNvGraphicFramePr>
            <a:graphicFrameLocks noGrp="1"/>
          </p:cNvGraphicFramePr>
          <p:nvPr>
            <p:extLst>
              <p:ext uri="{D42A27DB-BD31-4B8C-83A1-F6EECF244321}">
                <p14:modId xmlns:p14="http://schemas.microsoft.com/office/powerpoint/2010/main" val="3980793705"/>
              </p:ext>
            </p:extLst>
          </p:nvPr>
        </p:nvGraphicFramePr>
        <p:xfrm>
          <a:off x="413657" y="1339850"/>
          <a:ext cx="11316911" cy="5164376"/>
        </p:xfrm>
        <a:graphic>
          <a:graphicData uri="http://schemas.openxmlformats.org/drawingml/2006/table">
            <a:tbl>
              <a:tblPr/>
              <a:tblGrid>
                <a:gridCol w="4496828">
                  <a:extLst>
                    <a:ext uri="{9D8B030D-6E8A-4147-A177-3AD203B41FA5}">
                      <a16:colId xmlns:a16="http://schemas.microsoft.com/office/drawing/2014/main" val="20000"/>
                    </a:ext>
                  </a:extLst>
                </a:gridCol>
                <a:gridCol w="2999354">
                  <a:extLst>
                    <a:ext uri="{9D8B030D-6E8A-4147-A177-3AD203B41FA5}">
                      <a16:colId xmlns:a16="http://schemas.microsoft.com/office/drawing/2014/main" val="20001"/>
                    </a:ext>
                  </a:extLst>
                </a:gridCol>
                <a:gridCol w="2620576">
                  <a:extLst>
                    <a:ext uri="{9D8B030D-6E8A-4147-A177-3AD203B41FA5}">
                      <a16:colId xmlns:a16="http://schemas.microsoft.com/office/drawing/2014/main" val="20002"/>
                    </a:ext>
                  </a:extLst>
                </a:gridCol>
                <a:gridCol w="1200153">
                  <a:extLst>
                    <a:ext uri="{9D8B030D-6E8A-4147-A177-3AD203B41FA5}">
                      <a16:colId xmlns:a16="http://schemas.microsoft.com/office/drawing/2014/main" val="20003"/>
                    </a:ext>
                  </a:extLst>
                </a:gridCol>
              </a:tblGrid>
              <a:tr h="487363">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endParaRPr kumimoji="0" lang="en-GB" sz="20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20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Patients with an event</a:t>
                      </a:r>
                    </a:p>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endParaRPr kumimoji="0" lang="fr-FR" sz="20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3100">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endParaRPr kumimoji="0" lang="en-GB" sz="1800" b="0" i="0" u="none" strike="noStrike" cap="none" normalizeH="0" baseline="0" dirty="0">
                        <a:ln>
                          <a:noFill/>
                        </a:ln>
                        <a:solidFill>
                          <a:srgbClr val="000000"/>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dirty="0">
                          <a:ln>
                            <a:noFill/>
                          </a:ln>
                          <a:solidFill>
                            <a:srgbClr val="000000"/>
                          </a:solidFill>
                          <a:effectLst>
                            <a:outerShdw blurRad="38100" dist="38100" dir="2700000" algn="tl">
                              <a:srgbClr val="FFFFFF"/>
                            </a:outerShdw>
                          </a:effectLst>
                          <a:latin typeface="Arial" charset="0"/>
                          <a:ea typeface="ＭＳ Ｐゴシック" charset="0"/>
                          <a:cs typeface="Arial" charset="0"/>
                        </a:rPr>
                        <a:t>Ivabradine </a:t>
                      </a:r>
                    </a:p>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600" b="0" i="0" u="none" strike="noStrike" cap="none" normalizeH="0" baseline="0" dirty="0">
                          <a:ln>
                            <a:noFill/>
                          </a:ln>
                          <a:solidFill>
                            <a:srgbClr val="000000"/>
                          </a:solidFill>
                          <a:effectLst>
                            <a:outerShdw blurRad="38100" dist="38100" dir="2700000" algn="tl">
                              <a:srgbClr val="FFFFFF"/>
                            </a:outerShdw>
                          </a:effectLst>
                          <a:latin typeface="Arial" charset="0"/>
                          <a:ea typeface="ＭＳ Ｐゴシック" charset="0"/>
                          <a:cs typeface="Arial" charset="0"/>
                        </a:rPr>
                        <a:t>N=3232, % </a:t>
                      </a:r>
                      <a:r>
                        <a:rPr kumimoji="0" lang="fr-FR" sz="1400" b="0" i="0" u="none" strike="noStrike" cap="none" normalizeH="0" baseline="0" dirty="0">
                          <a:ln>
                            <a:noFill/>
                          </a:ln>
                          <a:solidFill>
                            <a:srgbClr val="000000"/>
                          </a:solidFill>
                          <a:effectLst/>
                          <a:latin typeface="Arial" charset="0"/>
                          <a:ea typeface="ＭＳ Ｐゴシック" charset="0"/>
                          <a:cs typeface="Arial" charset="0"/>
                        </a:rPr>
                        <a:t>(n)</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Placebo </a:t>
                      </a:r>
                    </a:p>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6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N=3260, </a:t>
                      </a:r>
                      <a:r>
                        <a:rPr kumimoji="0" lang="fr-FR" sz="14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a:t>
                      </a:r>
                      <a:r>
                        <a:rPr kumimoji="0" lang="fr-FR" sz="16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 </a:t>
                      </a:r>
                      <a:r>
                        <a:rPr kumimoji="0" lang="fr-FR" sz="1400" b="0" i="0" u="none" strike="noStrike" cap="none" normalizeH="0" baseline="0">
                          <a:ln>
                            <a:noFill/>
                          </a:ln>
                          <a:solidFill>
                            <a:srgbClr val="000000"/>
                          </a:solidFill>
                          <a:effectLst/>
                          <a:latin typeface="Arial" charset="0"/>
                          <a:ea typeface="ＭＳ Ｐゴシック" charset="0"/>
                          <a:cs typeface="Arial" charset="0"/>
                        </a:rPr>
                        <a:t>(n)</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1"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p</a:t>
                      </a: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 value</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0063">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All serious adverse events</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45% </a:t>
                      </a:r>
                      <a:r>
                        <a:rPr kumimoji="0" lang="fr-FR" sz="1200" b="0" i="0" u="none" strike="noStrike" cap="none" normalizeH="0" baseline="0">
                          <a:ln>
                            <a:noFill/>
                          </a:ln>
                          <a:solidFill>
                            <a:srgbClr val="000000"/>
                          </a:solidFill>
                          <a:effectLst/>
                          <a:latin typeface="Arial" charset="0"/>
                          <a:ea typeface="ＭＳ Ｐゴシック" charset="0"/>
                          <a:cs typeface="Arial" charset="0"/>
                        </a:rPr>
                        <a:t>(</a:t>
                      </a:r>
                      <a:r>
                        <a:rPr kumimoji="0" lang="fr-FR" sz="1400" b="0" i="0" u="none" strike="noStrike" cap="none" normalizeH="0" baseline="0">
                          <a:ln>
                            <a:noFill/>
                          </a:ln>
                          <a:solidFill>
                            <a:srgbClr val="000000"/>
                          </a:solidFill>
                          <a:effectLst/>
                          <a:latin typeface="Arial" charset="0"/>
                          <a:ea typeface="ＭＳ Ｐゴシック" charset="0"/>
                          <a:cs typeface="Arial" charset="0"/>
                        </a:rPr>
                        <a:t>1450</a:t>
                      </a:r>
                      <a:r>
                        <a:rPr kumimoji="0" lang="fr-FR" sz="1200" b="0" i="0" u="none" strike="noStrike" cap="none" normalizeH="0" baseline="0">
                          <a:ln>
                            <a:noFill/>
                          </a:ln>
                          <a:solidFill>
                            <a:srgbClr val="000000"/>
                          </a:solidFill>
                          <a:effectLst/>
                          <a:latin typeface="Arial" charset="0"/>
                          <a:ea typeface="ＭＳ Ｐゴシック" charset="0"/>
                          <a:cs typeface="Arial" charset="0"/>
                        </a:rPr>
                        <a:t>)</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48% </a:t>
                      </a:r>
                      <a:r>
                        <a:rPr kumimoji="0" lang="fr-FR" sz="1400" b="0" i="0" u="none" strike="noStrike" cap="none" normalizeH="0" baseline="0">
                          <a:ln>
                            <a:noFill/>
                          </a:ln>
                          <a:solidFill>
                            <a:srgbClr val="000000"/>
                          </a:solidFill>
                          <a:effectLst/>
                          <a:latin typeface="Arial" charset="0"/>
                          <a:ea typeface="ＭＳ Ｐゴシック" charset="0"/>
                          <a:cs typeface="Arial" charset="0"/>
                        </a:rPr>
                        <a:t>(1553)</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0.025</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0063">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All adverse events</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75% </a:t>
                      </a:r>
                      <a:r>
                        <a:rPr kumimoji="0" lang="fr-FR" sz="1400" b="0" i="0" u="none" strike="noStrike" cap="none" normalizeH="0" baseline="0">
                          <a:ln>
                            <a:noFill/>
                          </a:ln>
                          <a:solidFill>
                            <a:srgbClr val="000000"/>
                          </a:solidFill>
                          <a:effectLst/>
                          <a:latin typeface="Arial" charset="0"/>
                          <a:ea typeface="ＭＳ Ｐゴシック" charset="0"/>
                          <a:cs typeface="Arial" charset="0"/>
                        </a:rPr>
                        <a:t>(2439)</a:t>
                      </a:r>
                      <a:endParaRPr kumimoji="0" lang="fr-FR" sz="1200" b="0" i="0" u="none" strike="noStrike" cap="none" normalizeH="0" baseline="0">
                        <a:ln>
                          <a:noFill/>
                        </a:ln>
                        <a:solidFill>
                          <a:srgbClr val="000000"/>
                        </a:solidFill>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74% </a:t>
                      </a:r>
                      <a:r>
                        <a:rPr kumimoji="0" lang="fr-FR" sz="1400" b="0" i="0" u="none" strike="noStrike" cap="none" normalizeH="0" baseline="0">
                          <a:ln>
                            <a:noFill/>
                          </a:ln>
                          <a:solidFill>
                            <a:srgbClr val="000000"/>
                          </a:solidFill>
                          <a:effectLst/>
                          <a:latin typeface="Arial" charset="0"/>
                          <a:ea typeface="ＭＳ Ｐゴシック" charset="0"/>
                          <a:cs typeface="Arial" charset="0"/>
                        </a:rPr>
                        <a:t>(2423)</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0.303</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6725">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Heart failure</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25% </a:t>
                      </a:r>
                      <a:r>
                        <a:rPr kumimoji="0" lang="fr-FR" sz="1400" b="0" i="0" u="none" strike="noStrike" cap="none" normalizeH="0" baseline="0">
                          <a:ln>
                            <a:noFill/>
                          </a:ln>
                          <a:solidFill>
                            <a:srgbClr val="000000"/>
                          </a:solidFill>
                          <a:effectLst/>
                          <a:latin typeface="Arial" charset="0"/>
                          <a:ea typeface="ＭＳ Ｐゴシック" charset="0"/>
                          <a:cs typeface="Arial" charset="0"/>
                        </a:rPr>
                        <a:t>(804)</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29% </a:t>
                      </a:r>
                      <a:r>
                        <a:rPr kumimoji="0" lang="fr-FR" sz="1400" b="0" i="0" u="none" strike="noStrike" cap="none" normalizeH="0" baseline="0">
                          <a:ln>
                            <a:noFill/>
                          </a:ln>
                          <a:solidFill>
                            <a:srgbClr val="000000"/>
                          </a:solidFill>
                          <a:effectLst/>
                          <a:latin typeface="Arial" charset="0"/>
                          <a:ea typeface="ＭＳ Ｐゴシック" charset="0"/>
                          <a:cs typeface="Arial" charset="0"/>
                        </a:rPr>
                        <a:t>(937)</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0.0005</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47675">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Symptomatic bradycardia</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5% </a:t>
                      </a:r>
                      <a:r>
                        <a:rPr kumimoji="0" lang="fr-FR" sz="1400" b="0" i="0" u="none" strike="noStrike" cap="none" normalizeH="0" baseline="0">
                          <a:ln>
                            <a:noFill/>
                          </a:ln>
                          <a:solidFill>
                            <a:srgbClr val="000000"/>
                          </a:solidFill>
                          <a:effectLst/>
                          <a:latin typeface="Arial" charset="0"/>
                          <a:ea typeface="ＭＳ Ｐゴシック" charset="0"/>
                          <a:cs typeface="Arial" charset="0"/>
                        </a:rPr>
                        <a:t>(150)</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1% </a:t>
                      </a:r>
                      <a:r>
                        <a:rPr kumimoji="0" lang="fr-FR" sz="1400" b="0" i="0" u="none" strike="noStrike" cap="none" normalizeH="0" baseline="0">
                          <a:ln>
                            <a:noFill/>
                          </a:ln>
                          <a:solidFill>
                            <a:srgbClr val="000000"/>
                          </a:solidFill>
                          <a:effectLst/>
                          <a:latin typeface="Arial" charset="0"/>
                          <a:ea typeface="ＭＳ Ｐゴシック" charset="0"/>
                          <a:cs typeface="Arial" charset="0"/>
                        </a:rPr>
                        <a:t>(32)</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&lt;0.0001</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5"/>
                  </a:ext>
                </a:extLst>
              </a:tr>
              <a:tr h="484188">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Asymptomatic bradycardia</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6% </a:t>
                      </a:r>
                      <a:r>
                        <a:rPr kumimoji="0" lang="fr-FR" sz="1400" b="0" i="0" u="none" strike="noStrike" cap="none" normalizeH="0" baseline="0">
                          <a:ln>
                            <a:noFill/>
                          </a:ln>
                          <a:solidFill>
                            <a:srgbClr val="000000"/>
                          </a:solidFill>
                          <a:effectLst/>
                          <a:latin typeface="Arial" charset="0"/>
                          <a:ea typeface="ＭＳ Ｐゴシック" charset="0"/>
                          <a:cs typeface="Arial" charset="0"/>
                        </a:rPr>
                        <a:t>(184)</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1% </a:t>
                      </a:r>
                      <a:r>
                        <a:rPr kumimoji="0" lang="fr-FR" sz="1400" b="0" i="0" u="none" strike="noStrike" cap="none" normalizeH="0" baseline="0">
                          <a:ln>
                            <a:noFill/>
                          </a:ln>
                          <a:solidFill>
                            <a:srgbClr val="000000"/>
                          </a:solidFill>
                          <a:effectLst/>
                          <a:latin typeface="Arial" charset="0"/>
                          <a:ea typeface="ＭＳ Ｐゴシック" charset="0"/>
                          <a:cs typeface="Arial" charset="0"/>
                        </a:rPr>
                        <a:t>(48)</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&lt;0.0001</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0688">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Atrial fibrillation</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9% </a:t>
                      </a:r>
                      <a:r>
                        <a:rPr kumimoji="0" lang="fr-FR" sz="1400" b="0" i="0" u="none" strike="noStrike" cap="none" normalizeH="0" baseline="0">
                          <a:ln>
                            <a:noFill/>
                          </a:ln>
                          <a:solidFill>
                            <a:srgbClr val="000000"/>
                          </a:solidFill>
                          <a:effectLst/>
                          <a:latin typeface="Arial" charset="0"/>
                          <a:ea typeface="ＭＳ Ｐゴシック" charset="0"/>
                          <a:cs typeface="Arial" charset="0"/>
                        </a:rPr>
                        <a:t>(306)</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8% </a:t>
                      </a:r>
                      <a:r>
                        <a:rPr kumimoji="0" lang="fr-FR" sz="1400" b="0" i="0" u="none" strike="noStrike" cap="none" normalizeH="0" baseline="0">
                          <a:ln>
                            <a:noFill/>
                          </a:ln>
                          <a:solidFill>
                            <a:srgbClr val="000000"/>
                          </a:solidFill>
                          <a:effectLst/>
                          <a:latin typeface="Arial" charset="0"/>
                          <a:ea typeface="ＭＳ Ｐゴシック" charset="0"/>
                          <a:cs typeface="Arial" charset="0"/>
                        </a:rPr>
                        <a:t>(251)</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0.012</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7200">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2400" b="0" i="0" u="none" strike="noStrike" cap="none" normalizeH="0" baseline="0" dirty="0">
                          <a:ln>
                            <a:noFill/>
                          </a:ln>
                          <a:solidFill>
                            <a:srgbClr val="FF0000"/>
                          </a:solidFill>
                          <a:effectLst/>
                          <a:latin typeface="Arial" charset="0"/>
                          <a:ea typeface="ＭＳ Ｐゴシック" charset="0"/>
                          <a:cs typeface="Arial" charset="0"/>
                        </a:rPr>
                        <a:t>Phosphenes</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2400" b="0" i="0" u="none" strike="noStrike" cap="none" normalizeH="0" baseline="0">
                          <a:ln>
                            <a:noFill/>
                          </a:ln>
                          <a:solidFill>
                            <a:srgbClr val="FF0000"/>
                          </a:solidFill>
                          <a:effectLst>
                            <a:outerShdw blurRad="38100" dist="38100" dir="2700000" algn="tl">
                              <a:srgbClr val="FFFFFF"/>
                            </a:outerShdw>
                          </a:effectLst>
                          <a:latin typeface="Arial" charset="0"/>
                          <a:ea typeface="ＭＳ Ｐゴシック" charset="0"/>
                          <a:cs typeface="Arial" charset="0"/>
                        </a:rPr>
                        <a:t>3% </a:t>
                      </a:r>
                      <a:r>
                        <a:rPr kumimoji="0" lang="fr-FR" sz="2400" b="0" i="0" u="none" strike="noStrike" cap="none" normalizeH="0" baseline="0">
                          <a:ln>
                            <a:noFill/>
                          </a:ln>
                          <a:solidFill>
                            <a:srgbClr val="FF0000"/>
                          </a:solidFill>
                          <a:effectLst/>
                          <a:latin typeface="Arial" charset="0"/>
                          <a:ea typeface="ＭＳ Ｐゴシック" charset="0"/>
                          <a:cs typeface="Arial" charset="0"/>
                        </a:rPr>
                        <a:t>(89)</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2400" b="0" i="0" u="none" strike="noStrike" cap="none" normalizeH="0" baseline="0">
                          <a:ln>
                            <a:noFill/>
                          </a:ln>
                          <a:solidFill>
                            <a:srgbClr val="FF0000"/>
                          </a:solidFill>
                          <a:effectLst>
                            <a:outerShdw blurRad="38100" dist="38100" dir="2700000" algn="tl">
                              <a:srgbClr val="000000"/>
                            </a:outerShdw>
                          </a:effectLst>
                          <a:latin typeface="Arial" charset="0"/>
                          <a:ea typeface="ＭＳ Ｐゴシック" charset="0"/>
                          <a:cs typeface="Arial" charset="0"/>
                        </a:rPr>
                        <a:t>1% </a:t>
                      </a:r>
                      <a:r>
                        <a:rPr kumimoji="0" lang="fr-FR" sz="2400" b="0" i="0" u="none" strike="noStrike" cap="none" normalizeH="0" baseline="0">
                          <a:ln>
                            <a:noFill/>
                          </a:ln>
                          <a:solidFill>
                            <a:srgbClr val="FF0000"/>
                          </a:solidFill>
                          <a:effectLst/>
                          <a:latin typeface="Arial" charset="0"/>
                          <a:ea typeface="ＭＳ Ｐゴシック" charset="0"/>
                          <a:cs typeface="Arial" charset="0"/>
                        </a:rPr>
                        <a:t>(17)</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2400" b="0" i="0" u="none" strike="noStrike" cap="none" normalizeH="0" baseline="0" dirty="0">
                          <a:ln>
                            <a:noFill/>
                          </a:ln>
                          <a:solidFill>
                            <a:srgbClr val="FF0000"/>
                          </a:solidFill>
                          <a:effectLst>
                            <a:outerShdw blurRad="38100" dist="38100" dir="2700000" algn="tl">
                              <a:srgbClr val="000000"/>
                            </a:outerShdw>
                          </a:effectLst>
                          <a:latin typeface="Arial" charset="0"/>
                          <a:ea typeface="ＭＳ Ｐゴシック" charset="0"/>
                          <a:cs typeface="Arial" charset="0"/>
                        </a:rPr>
                        <a:t>&lt;0.0001</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8"/>
                  </a:ext>
                </a:extLst>
              </a:tr>
              <a:tr h="377825">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Blurred vision </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1% </a:t>
                      </a:r>
                      <a:r>
                        <a:rPr kumimoji="0" lang="fr-FR" sz="1400" b="0" i="0" u="none" strike="noStrike" cap="none" normalizeH="0" baseline="0">
                          <a:ln>
                            <a:noFill/>
                          </a:ln>
                          <a:solidFill>
                            <a:srgbClr val="000000"/>
                          </a:solidFill>
                          <a:effectLst/>
                          <a:latin typeface="Arial" charset="0"/>
                          <a:ea typeface="ＭＳ Ｐゴシック" charset="0"/>
                          <a:cs typeface="Arial" charset="0"/>
                        </a:rPr>
                        <a:t>(17)</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&lt;1% </a:t>
                      </a:r>
                      <a:r>
                        <a:rPr kumimoji="0" lang="fr-FR" sz="1400" b="0" i="0" u="none" strike="noStrike" cap="none" normalizeH="0" baseline="0">
                          <a:ln>
                            <a:noFill/>
                          </a:ln>
                          <a:solidFill>
                            <a:srgbClr val="000000"/>
                          </a:solidFill>
                          <a:effectLst/>
                          <a:latin typeface="Arial" charset="0"/>
                          <a:ea typeface="ＭＳ Ｐゴシック" charset="0"/>
                          <a:cs typeface="Arial" charset="0"/>
                        </a:rPr>
                        <a:t>(7)</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dirty="0">
                          <a:ln>
                            <a:noFill/>
                          </a:ln>
                          <a:solidFill>
                            <a:srgbClr val="000000"/>
                          </a:solidFill>
                          <a:effectLst>
                            <a:outerShdw blurRad="38100" dist="38100" dir="2700000" algn="tl">
                              <a:srgbClr val="000000"/>
                            </a:outerShdw>
                          </a:effectLst>
                          <a:latin typeface="Arial" charset="0"/>
                          <a:ea typeface="ＭＳ Ｐゴシック" charset="0"/>
                          <a:cs typeface="Arial" charset="0"/>
                        </a:rPr>
                        <a:t>0.042</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C99E4-0F7F-C512-216F-9531F396E7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5FCE39-BC5A-6051-287B-5AF93F07372E}"/>
              </a:ext>
            </a:extLst>
          </p:cNvPr>
          <p:cNvSpPr>
            <a:spLocks noGrp="1"/>
          </p:cNvSpPr>
          <p:nvPr>
            <p:ph idx="1"/>
          </p:nvPr>
        </p:nvSpPr>
        <p:spPr/>
        <p:txBody>
          <a:bodyPr/>
          <a:lstStyle/>
          <a:p>
            <a:endParaRPr lang="en-US"/>
          </a:p>
        </p:txBody>
      </p:sp>
      <p:pic>
        <p:nvPicPr>
          <p:cNvPr id="3074" name="Picture 2" descr="Through the Black Hole - Cosmic Galaxy Trip | OpenSea">
            <a:extLst>
              <a:ext uri="{FF2B5EF4-FFF2-40B4-BE49-F238E27FC236}">
                <a16:creationId xmlns:a16="http://schemas.microsoft.com/office/drawing/2014/main" id="{B816AE20-F4F5-7328-98A5-455196C83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2165" y="0"/>
            <a:ext cx="6813177" cy="6813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3DCBA9A-18C1-1A93-2005-4A7C17F03985}"/>
              </a:ext>
            </a:extLst>
          </p:cNvPr>
          <p:cNvSpPr/>
          <p:nvPr/>
        </p:nvSpPr>
        <p:spPr>
          <a:xfrm>
            <a:off x="0" y="0"/>
            <a:ext cx="2752165" cy="68131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96E1829-FBE7-3F8C-2FC9-BF334A1239E3}"/>
              </a:ext>
            </a:extLst>
          </p:cNvPr>
          <p:cNvSpPr/>
          <p:nvPr/>
        </p:nvSpPr>
        <p:spPr>
          <a:xfrm>
            <a:off x="9565342" y="0"/>
            <a:ext cx="2626658" cy="68131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0920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dirty="0"/>
              <a:t>Ivabradine</a:t>
            </a:r>
            <a:endParaRPr lang="en-US" sz="2400" dirty="0"/>
          </a:p>
        </p:txBody>
      </p:sp>
      <p:sp>
        <p:nvSpPr>
          <p:cNvPr id="8" name="Text Placeholder 4"/>
          <p:cNvSpPr>
            <a:spLocks noGrp="1"/>
          </p:cNvSpPr>
          <p:nvPr/>
        </p:nvSpPr>
        <p:spPr>
          <a:xfrm>
            <a:off x="2159032" y="6324601"/>
            <a:ext cx="8237118" cy="307975"/>
          </a:xfrm>
          <a:prstGeom prst="rect">
            <a:avLst/>
          </a:prstGeom>
        </p:spPr>
        <p:txBody>
          <a:bodyPr vert="horz" lIns="91440" tIns="45720" rIns="91440" bIns="45720" rtlCol="0" anchor="b">
            <a:noAutofit/>
          </a:bodyPr>
          <a:lstStyle>
            <a:lvl1pPr marL="0" indent="0" algn="l" defTabSz="342900" rtl="0" eaLnBrk="1" latinLnBrk="0" hangingPunct="1">
              <a:spcBef>
                <a:spcPct val="20000"/>
              </a:spcBef>
              <a:buClr>
                <a:srgbClr val="AB0000"/>
              </a:buClr>
              <a:buFontTx/>
              <a:buNone/>
              <a:defRPr sz="800" kern="1200">
                <a:solidFill>
                  <a:schemeClr val="accent5"/>
                </a:solidFill>
                <a:latin typeface="+mn-lt"/>
                <a:ea typeface="+mn-ea"/>
                <a:cs typeface="+mn-cs"/>
              </a:defRPr>
            </a:lvl1pPr>
            <a:lvl2pPr marL="342900" indent="0" algn="l" defTabSz="342900" rtl="0" eaLnBrk="1" latinLnBrk="0" hangingPunct="1">
              <a:spcBef>
                <a:spcPct val="20000"/>
              </a:spcBef>
              <a:buClr>
                <a:srgbClr val="AB0000"/>
              </a:buClr>
              <a:buFontTx/>
              <a:buNone/>
              <a:defRPr sz="750" kern="1200">
                <a:solidFill>
                  <a:schemeClr val="accent5"/>
                </a:solidFill>
                <a:latin typeface="+mn-lt"/>
                <a:ea typeface="+mn-ea"/>
                <a:cs typeface="+mn-cs"/>
              </a:defRPr>
            </a:lvl2pPr>
            <a:lvl3pPr marL="685800" indent="0" algn="l" defTabSz="342900" rtl="0" eaLnBrk="1" latinLnBrk="0" hangingPunct="1">
              <a:spcBef>
                <a:spcPct val="20000"/>
              </a:spcBef>
              <a:buClr>
                <a:srgbClr val="AB0000"/>
              </a:buClr>
              <a:buFontTx/>
              <a:buNone/>
              <a:defRPr sz="750" kern="1200">
                <a:solidFill>
                  <a:schemeClr val="accent5"/>
                </a:solidFill>
                <a:latin typeface="+mn-lt"/>
                <a:ea typeface="+mn-ea"/>
                <a:cs typeface="+mn-cs"/>
              </a:defRPr>
            </a:lvl3pPr>
            <a:lvl4pPr marL="1028700" indent="0" algn="l" defTabSz="342900" rtl="0" eaLnBrk="1" latinLnBrk="0" hangingPunct="1">
              <a:spcBef>
                <a:spcPct val="20000"/>
              </a:spcBef>
              <a:buClr>
                <a:srgbClr val="AB0000"/>
              </a:buClr>
              <a:buFontTx/>
              <a:buNone/>
              <a:defRPr sz="750" kern="1200">
                <a:solidFill>
                  <a:schemeClr val="accent5"/>
                </a:solidFill>
                <a:latin typeface="+mn-lt"/>
                <a:ea typeface="+mn-ea"/>
                <a:cs typeface="+mn-cs"/>
              </a:defRPr>
            </a:lvl4pPr>
            <a:lvl5pPr marL="1371600" indent="0" algn="l" defTabSz="342900" rtl="0" eaLnBrk="1" latinLnBrk="0" hangingPunct="1">
              <a:spcBef>
                <a:spcPct val="20000"/>
              </a:spcBef>
              <a:buClr>
                <a:srgbClr val="AB0000"/>
              </a:buClr>
              <a:buFontTx/>
              <a:buNone/>
              <a:defRPr sz="750" kern="1200">
                <a:solidFill>
                  <a:schemeClr val="accent5"/>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Bef>
                <a:spcPts val="0"/>
              </a:spcBef>
            </a:pPr>
            <a:r>
              <a:rPr lang="en-US" dirty="0">
                <a:solidFill>
                  <a:schemeClr val="tx1"/>
                </a:solidFill>
              </a:rPr>
              <a:t>GDEM, guideline-directed evaluation and management.</a:t>
            </a:r>
          </a:p>
          <a:p>
            <a:pPr>
              <a:spcBef>
                <a:spcPts val="0"/>
              </a:spcBef>
            </a:pPr>
            <a:r>
              <a:rPr lang="en-US" dirty="0">
                <a:solidFill>
                  <a:schemeClr val="tx1"/>
                </a:solidFill>
              </a:rPr>
              <a:t>Yancy CW et al. </a:t>
            </a:r>
            <a:r>
              <a:rPr lang="en-US" i="1" dirty="0">
                <a:solidFill>
                  <a:schemeClr val="tx1"/>
                </a:solidFill>
              </a:rPr>
              <a:t>Circulation</a:t>
            </a:r>
            <a:r>
              <a:rPr lang="en-US" dirty="0">
                <a:solidFill>
                  <a:schemeClr val="tx1"/>
                </a:solidFill>
              </a:rPr>
              <a:t>. 2016;134:e282-e293.  </a:t>
            </a:r>
            <a:endParaRPr lang="fr-FR" dirty="0">
              <a:solidFill>
                <a:schemeClr val="tx1"/>
              </a:solidFill>
            </a:endParaRPr>
          </a:p>
        </p:txBody>
      </p:sp>
      <p:pic>
        <p:nvPicPr>
          <p:cNvPr id="5" name="Picture 4">
            <a:hlinkClick r:id="rId3" action="ppaction://hlinksldjump"/>
          </p:cNvPr>
          <p:cNvPicPr>
            <a:picLocks noChangeAspect="1"/>
          </p:cNvPicPr>
          <p:nvPr/>
        </p:nvPicPr>
        <p:blipFill>
          <a:blip r:embed="rId4">
            <a:duotone>
              <a:schemeClr val="accent6">
                <a:shade val="45000"/>
                <a:satMod val="135000"/>
              </a:schemeClr>
              <a:prstClr val="white"/>
            </a:duotone>
          </a:blip>
          <a:stretch>
            <a:fillRect/>
          </a:stretch>
        </p:blipFill>
        <p:spPr>
          <a:xfrm>
            <a:off x="10148248" y="27522"/>
            <a:ext cx="429905" cy="429678"/>
          </a:xfrm>
          <a:prstGeom prst="rect">
            <a:avLst/>
          </a:prstGeom>
        </p:spPr>
      </p:pic>
      <p:graphicFrame>
        <p:nvGraphicFramePr>
          <p:cNvPr id="6" name="object 15">
            <a:extLst>
              <a:ext uri="{FF2B5EF4-FFF2-40B4-BE49-F238E27FC236}">
                <a16:creationId xmlns:a16="http://schemas.microsoft.com/office/drawing/2014/main" id="{1FA8C8EB-E9EF-DCC2-17FD-B730A1099E35}"/>
              </a:ext>
            </a:extLst>
          </p:cNvPr>
          <p:cNvGraphicFramePr>
            <a:graphicFrameLocks noGrp="1"/>
          </p:cNvGraphicFramePr>
          <p:nvPr>
            <p:extLst>
              <p:ext uri="{D42A27DB-BD31-4B8C-83A1-F6EECF244321}">
                <p14:modId xmlns:p14="http://schemas.microsoft.com/office/powerpoint/2010/main" val="586503472"/>
              </p:ext>
            </p:extLst>
          </p:nvPr>
        </p:nvGraphicFramePr>
        <p:xfrm>
          <a:off x="2001320" y="2057401"/>
          <a:ext cx="8552541" cy="3442432"/>
        </p:xfrm>
        <a:graphic>
          <a:graphicData uri="http://schemas.openxmlformats.org/drawingml/2006/table">
            <a:tbl>
              <a:tblPr firstRow="1" bandRow="1">
                <a:tableStyleId>{2D5ABB26-0587-4C30-8999-92F81FD0307C}</a:tableStyleId>
              </a:tblPr>
              <a:tblGrid>
                <a:gridCol w="1352325">
                  <a:extLst>
                    <a:ext uri="{9D8B030D-6E8A-4147-A177-3AD203B41FA5}">
                      <a16:colId xmlns:a16="http://schemas.microsoft.com/office/drawing/2014/main" val="20000"/>
                    </a:ext>
                  </a:extLst>
                </a:gridCol>
                <a:gridCol w="1352325">
                  <a:extLst>
                    <a:ext uri="{9D8B030D-6E8A-4147-A177-3AD203B41FA5}">
                      <a16:colId xmlns:a16="http://schemas.microsoft.com/office/drawing/2014/main" val="20001"/>
                    </a:ext>
                  </a:extLst>
                </a:gridCol>
                <a:gridCol w="5847891">
                  <a:extLst>
                    <a:ext uri="{9D8B030D-6E8A-4147-A177-3AD203B41FA5}">
                      <a16:colId xmlns:a16="http://schemas.microsoft.com/office/drawing/2014/main" val="20002"/>
                    </a:ext>
                  </a:extLst>
                </a:gridCol>
              </a:tblGrid>
              <a:tr h="812770">
                <a:tc gridSpan="3">
                  <a:txBody>
                    <a:bodyPr/>
                    <a:lstStyle/>
                    <a:p>
                      <a:pPr marL="52069" marR="74295">
                        <a:lnSpc>
                          <a:spcPct val="107200"/>
                        </a:lnSpc>
                        <a:spcBef>
                          <a:spcPts val="245"/>
                        </a:spcBef>
                      </a:pPr>
                      <a:r>
                        <a:rPr sz="2000" b="1" dirty="0">
                          <a:solidFill>
                            <a:srgbClr val="FFFFFF"/>
                          </a:solidFill>
                          <a:latin typeface="Calibri"/>
                          <a:cs typeface="Calibri"/>
                        </a:rPr>
                        <a:t>Recommendation</a:t>
                      </a:r>
                      <a:r>
                        <a:rPr sz="2000" b="1" spc="140" dirty="0">
                          <a:solidFill>
                            <a:srgbClr val="FFFFFF"/>
                          </a:solidFill>
                          <a:latin typeface="Calibri"/>
                          <a:cs typeface="Calibri"/>
                        </a:rPr>
                        <a:t> </a:t>
                      </a:r>
                      <a:r>
                        <a:rPr sz="2000" b="1" dirty="0">
                          <a:solidFill>
                            <a:srgbClr val="FFFFFF"/>
                          </a:solidFill>
                          <a:latin typeface="Calibri"/>
                          <a:cs typeface="Calibri"/>
                        </a:rPr>
                        <a:t>for</a:t>
                      </a:r>
                      <a:r>
                        <a:rPr sz="2000" b="1" spc="145" dirty="0">
                          <a:solidFill>
                            <a:srgbClr val="FFFFFF"/>
                          </a:solidFill>
                          <a:latin typeface="Calibri"/>
                          <a:cs typeface="Calibri"/>
                        </a:rPr>
                        <a:t> </a:t>
                      </a:r>
                      <a:r>
                        <a:rPr sz="2000" b="1" dirty="0">
                          <a:solidFill>
                            <a:srgbClr val="FFFFFF"/>
                          </a:solidFill>
                          <a:latin typeface="Calibri"/>
                          <a:cs typeface="Calibri"/>
                        </a:rPr>
                        <a:t>the</a:t>
                      </a:r>
                      <a:r>
                        <a:rPr sz="2000" b="1" spc="140" dirty="0">
                          <a:solidFill>
                            <a:srgbClr val="FFFFFF"/>
                          </a:solidFill>
                          <a:latin typeface="Calibri"/>
                          <a:cs typeface="Calibri"/>
                        </a:rPr>
                        <a:t> </a:t>
                      </a:r>
                      <a:r>
                        <a:rPr sz="2000" b="1" dirty="0">
                          <a:solidFill>
                            <a:srgbClr val="FFFFFF"/>
                          </a:solidFill>
                          <a:latin typeface="Calibri"/>
                          <a:cs typeface="Calibri"/>
                        </a:rPr>
                        <a:t>Management</a:t>
                      </a:r>
                      <a:r>
                        <a:rPr sz="2000" b="1" spc="145" dirty="0">
                          <a:solidFill>
                            <a:srgbClr val="FFFFFF"/>
                          </a:solidFill>
                          <a:latin typeface="Calibri"/>
                          <a:cs typeface="Calibri"/>
                        </a:rPr>
                        <a:t> </a:t>
                      </a:r>
                      <a:r>
                        <a:rPr sz="2000" b="1" dirty="0">
                          <a:solidFill>
                            <a:srgbClr val="FFFFFF"/>
                          </a:solidFill>
                          <a:latin typeface="Calibri"/>
                          <a:cs typeface="Calibri"/>
                        </a:rPr>
                        <a:t>of</a:t>
                      </a:r>
                      <a:r>
                        <a:rPr sz="2000" b="1" spc="145" dirty="0">
                          <a:solidFill>
                            <a:srgbClr val="FFFFFF"/>
                          </a:solidFill>
                          <a:latin typeface="Calibri"/>
                          <a:cs typeface="Calibri"/>
                        </a:rPr>
                        <a:t> </a:t>
                      </a:r>
                      <a:r>
                        <a:rPr sz="2000" b="1" spc="50" dirty="0">
                          <a:solidFill>
                            <a:srgbClr val="FFFFFF"/>
                          </a:solidFill>
                          <a:latin typeface="Calibri"/>
                          <a:cs typeface="Calibri"/>
                        </a:rPr>
                        <a:t>Stage</a:t>
                      </a:r>
                      <a:r>
                        <a:rPr sz="2000" b="1" spc="140" dirty="0">
                          <a:solidFill>
                            <a:srgbClr val="FFFFFF"/>
                          </a:solidFill>
                          <a:latin typeface="Calibri"/>
                          <a:cs typeface="Calibri"/>
                        </a:rPr>
                        <a:t> </a:t>
                      </a:r>
                      <a:r>
                        <a:rPr sz="2000" b="1" spc="105" dirty="0">
                          <a:solidFill>
                            <a:srgbClr val="FFFFFF"/>
                          </a:solidFill>
                          <a:latin typeface="Calibri"/>
                          <a:cs typeface="Calibri"/>
                        </a:rPr>
                        <a:t>C</a:t>
                      </a:r>
                      <a:r>
                        <a:rPr sz="2000" b="1" spc="145" dirty="0">
                          <a:solidFill>
                            <a:srgbClr val="FFFFFF"/>
                          </a:solidFill>
                          <a:latin typeface="Calibri"/>
                          <a:cs typeface="Calibri"/>
                        </a:rPr>
                        <a:t> </a:t>
                      </a:r>
                      <a:r>
                        <a:rPr sz="2000" b="1" dirty="0">
                          <a:solidFill>
                            <a:srgbClr val="FFFFFF"/>
                          </a:solidFill>
                          <a:latin typeface="Calibri"/>
                          <a:cs typeface="Calibri"/>
                        </a:rPr>
                        <a:t>HF:</a:t>
                      </a:r>
                      <a:r>
                        <a:rPr sz="2000" b="1" spc="140" dirty="0">
                          <a:solidFill>
                            <a:srgbClr val="FFFFFF"/>
                          </a:solidFill>
                          <a:latin typeface="Calibri"/>
                          <a:cs typeface="Calibri"/>
                        </a:rPr>
                        <a:t> </a:t>
                      </a:r>
                      <a:r>
                        <a:rPr sz="2000" b="1" spc="-10" dirty="0">
                          <a:solidFill>
                            <a:srgbClr val="FFFFFF"/>
                          </a:solidFill>
                          <a:latin typeface="Calibri"/>
                          <a:cs typeface="Calibri"/>
                        </a:rPr>
                        <a:t>Ivabradine</a:t>
                      </a:r>
                      <a:endParaRPr sz="2000" dirty="0">
                        <a:latin typeface="Calibri"/>
                        <a:cs typeface="Calibri"/>
                      </a:endParaRPr>
                    </a:p>
                  </a:txBody>
                  <a:tcPr marL="0" marR="0" marT="3111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E171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81863">
                <a:tc>
                  <a:txBody>
                    <a:bodyPr/>
                    <a:lstStyle/>
                    <a:p>
                      <a:pPr marR="129539" algn="r">
                        <a:lnSpc>
                          <a:spcPct val="100000"/>
                        </a:lnSpc>
                        <a:spcBef>
                          <a:spcPts val="260"/>
                        </a:spcBef>
                      </a:pPr>
                      <a:r>
                        <a:rPr sz="2000" b="1" spc="-25" dirty="0">
                          <a:latin typeface="Gill Sans MT"/>
                          <a:cs typeface="Gill Sans MT"/>
                        </a:rPr>
                        <a:t>COR</a:t>
                      </a:r>
                      <a:endParaRPr sz="2000">
                        <a:latin typeface="Gill Sans MT"/>
                        <a:cs typeface="Gill Sans MT"/>
                      </a:endParaRPr>
                    </a:p>
                  </a:txBody>
                  <a:tcPr marL="0" marR="0" marT="3302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algn="ctr">
                        <a:lnSpc>
                          <a:spcPct val="100000"/>
                        </a:lnSpc>
                        <a:spcBef>
                          <a:spcPts val="305"/>
                        </a:spcBef>
                      </a:pPr>
                      <a:r>
                        <a:rPr sz="2000" b="1" spc="40" dirty="0">
                          <a:latin typeface="Calibri"/>
                          <a:cs typeface="Calibri"/>
                        </a:rPr>
                        <a:t>LOE</a:t>
                      </a:r>
                      <a:endParaRPr sz="20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52069">
                        <a:lnSpc>
                          <a:spcPct val="100000"/>
                        </a:lnSpc>
                        <a:spcBef>
                          <a:spcPts val="305"/>
                        </a:spcBef>
                      </a:pPr>
                      <a:r>
                        <a:rPr sz="2000" b="1" spc="-10" dirty="0">
                          <a:latin typeface="Calibri"/>
                          <a:cs typeface="Calibri"/>
                        </a:rPr>
                        <a:t>Recommendation</a:t>
                      </a:r>
                      <a:endParaRPr sz="20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extLst>
                  <a:ext uri="{0D108BD9-81ED-4DB2-BD59-A6C34878D82A}">
                    <a16:rowId xmlns:a16="http://schemas.microsoft.com/office/drawing/2014/main" val="10001"/>
                  </a:ext>
                </a:extLst>
              </a:tr>
              <a:tr h="1867349">
                <a:tc>
                  <a:txBody>
                    <a:bodyPr/>
                    <a:lstStyle/>
                    <a:p>
                      <a:pPr>
                        <a:lnSpc>
                          <a:spcPct val="100000"/>
                        </a:lnSpc>
                      </a:pPr>
                      <a:endParaRPr sz="2000">
                        <a:latin typeface="Times New Roman"/>
                        <a:cs typeface="Times New Roman"/>
                      </a:endParaRPr>
                    </a:p>
                    <a:p>
                      <a:pPr>
                        <a:lnSpc>
                          <a:spcPct val="100000"/>
                        </a:lnSpc>
                      </a:pPr>
                      <a:endParaRPr sz="2000">
                        <a:latin typeface="Times New Roman"/>
                        <a:cs typeface="Times New Roman"/>
                      </a:endParaRPr>
                    </a:p>
                    <a:p>
                      <a:pPr>
                        <a:lnSpc>
                          <a:spcPct val="100000"/>
                        </a:lnSpc>
                        <a:spcBef>
                          <a:spcPts val="15"/>
                        </a:spcBef>
                      </a:pPr>
                      <a:endParaRPr sz="2000">
                        <a:latin typeface="Times New Roman"/>
                        <a:cs typeface="Times New Roman"/>
                      </a:endParaRPr>
                    </a:p>
                    <a:p>
                      <a:pPr marR="175895" algn="r">
                        <a:lnSpc>
                          <a:spcPct val="100000"/>
                        </a:lnSpc>
                      </a:pPr>
                      <a:r>
                        <a:rPr sz="2000" b="1" spc="-25" dirty="0">
                          <a:latin typeface="Gill Sans MT"/>
                          <a:cs typeface="Gill Sans MT"/>
                        </a:rPr>
                        <a:t>2a</a:t>
                      </a:r>
                      <a:endParaRPr sz="20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D54F"/>
                    </a:solidFill>
                  </a:tcPr>
                </a:tc>
                <a:tc>
                  <a:txBody>
                    <a:bodyPr/>
                    <a:lstStyle/>
                    <a:p>
                      <a:pPr>
                        <a:lnSpc>
                          <a:spcPct val="100000"/>
                        </a:lnSpc>
                      </a:pPr>
                      <a:endParaRPr sz="2000">
                        <a:latin typeface="Times New Roman"/>
                        <a:cs typeface="Times New Roman"/>
                      </a:endParaRPr>
                    </a:p>
                    <a:p>
                      <a:pPr>
                        <a:lnSpc>
                          <a:spcPct val="100000"/>
                        </a:lnSpc>
                      </a:pPr>
                      <a:endParaRPr sz="2000">
                        <a:latin typeface="Times New Roman"/>
                        <a:cs typeface="Times New Roman"/>
                      </a:endParaRPr>
                    </a:p>
                    <a:p>
                      <a:pPr>
                        <a:lnSpc>
                          <a:spcPct val="100000"/>
                        </a:lnSpc>
                        <a:spcBef>
                          <a:spcPts val="15"/>
                        </a:spcBef>
                      </a:pPr>
                      <a:endParaRPr sz="2000">
                        <a:latin typeface="Times New Roman"/>
                        <a:cs typeface="Times New Roman"/>
                      </a:endParaRPr>
                    </a:p>
                    <a:p>
                      <a:pPr algn="ctr">
                        <a:lnSpc>
                          <a:spcPct val="100000"/>
                        </a:lnSpc>
                      </a:pPr>
                      <a:r>
                        <a:rPr sz="2000" b="1" dirty="0">
                          <a:latin typeface="Gill Sans MT"/>
                          <a:cs typeface="Gill Sans MT"/>
                        </a:rPr>
                        <a:t>B-</a:t>
                      </a:r>
                      <a:r>
                        <a:rPr sz="2000" b="1" spc="-50" dirty="0">
                          <a:latin typeface="Gill Sans MT"/>
                          <a:cs typeface="Gill Sans MT"/>
                        </a:rPr>
                        <a:t>R</a:t>
                      </a:r>
                      <a:endParaRPr sz="20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62230" indent="-152400">
                        <a:lnSpc>
                          <a:spcPct val="107200"/>
                        </a:lnSpc>
                        <a:spcBef>
                          <a:spcPts val="190"/>
                        </a:spcBef>
                      </a:pPr>
                      <a:r>
                        <a:rPr sz="2000" dirty="0">
                          <a:latin typeface="Gill Sans MT"/>
                          <a:cs typeface="Gill Sans MT"/>
                        </a:rPr>
                        <a:t>1.</a:t>
                      </a:r>
                      <a:r>
                        <a:rPr sz="2000" spc="200" dirty="0">
                          <a:latin typeface="Gill Sans MT"/>
                          <a:cs typeface="Gill Sans MT"/>
                        </a:rPr>
                        <a:t>  </a:t>
                      </a:r>
                      <a:r>
                        <a:rPr sz="2000" dirty="0">
                          <a:latin typeface="Gill Sans MT"/>
                          <a:cs typeface="Gill Sans MT"/>
                        </a:rPr>
                        <a:t>For</a:t>
                      </a:r>
                      <a:r>
                        <a:rPr sz="2000" spc="55" dirty="0">
                          <a:latin typeface="Gill Sans MT"/>
                          <a:cs typeface="Gill Sans MT"/>
                        </a:rPr>
                        <a:t> </a:t>
                      </a:r>
                      <a:r>
                        <a:rPr sz="2000" dirty="0">
                          <a:latin typeface="Gill Sans MT"/>
                          <a:cs typeface="Gill Sans MT"/>
                        </a:rPr>
                        <a:t>patients</a:t>
                      </a:r>
                      <a:r>
                        <a:rPr sz="2000" spc="45" dirty="0">
                          <a:latin typeface="Gill Sans MT"/>
                          <a:cs typeface="Gill Sans MT"/>
                        </a:rPr>
                        <a:t> </a:t>
                      </a:r>
                      <a:r>
                        <a:rPr sz="2000" dirty="0">
                          <a:latin typeface="Gill Sans MT"/>
                          <a:cs typeface="Gill Sans MT"/>
                        </a:rPr>
                        <a:t>with</a:t>
                      </a:r>
                      <a:r>
                        <a:rPr sz="2000" spc="50" dirty="0">
                          <a:latin typeface="Gill Sans MT"/>
                          <a:cs typeface="Gill Sans MT"/>
                        </a:rPr>
                        <a:t> </a:t>
                      </a:r>
                      <a:r>
                        <a:rPr sz="2000" dirty="0">
                          <a:latin typeface="Gill Sans MT"/>
                          <a:cs typeface="Gill Sans MT"/>
                        </a:rPr>
                        <a:t>symptomatic</a:t>
                      </a:r>
                      <a:r>
                        <a:rPr sz="2000" spc="45" dirty="0">
                          <a:latin typeface="Gill Sans MT"/>
                          <a:cs typeface="Gill Sans MT"/>
                        </a:rPr>
                        <a:t> </a:t>
                      </a:r>
                      <a:r>
                        <a:rPr sz="2000" spc="-10" dirty="0">
                          <a:latin typeface="Gill Sans MT"/>
                          <a:cs typeface="Gill Sans MT"/>
                        </a:rPr>
                        <a:t>(NYHA</a:t>
                      </a:r>
                      <a:r>
                        <a:rPr sz="2000" spc="50" dirty="0">
                          <a:latin typeface="Gill Sans MT"/>
                          <a:cs typeface="Gill Sans MT"/>
                        </a:rPr>
                        <a:t> </a:t>
                      </a:r>
                      <a:r>
                        <a:rPr sz="2000" dirty="0">
                          <a:latin typeface="Gill Sans MT"/>
                          <a:cs typeface="Gill Sans MT"/>
                        </a:rPr>
                        <a:t>class</a:t>
                      </a:r>
                      <a:r>
                        <a:rPr sz="2000" spc="45" dirty="0">
                          <a:latin typeface="Gill Sans MT"/>
                          <a:cs typeface="Gill Sans MT"/>
                        </a:rPr>
                        <a:t> </a:t>
                      </a:r>
                      <a:r>
                        <a:rPr sz="2000" spc="-25" dirty="0">
                          <a:latin typeface="Gill Sans MT"/>
                          <a:cs typeface="Gill Sans MT"/>
                        </a:rPr>
                        <a:t>II</a:t>
                      </a:r>
                      <a:r>
                        <a:rPr sz="2000" spc="500" dirty="0">
                          <a:latin typeface="Gill Sans MT"/>
                          <a:cs typeface="Gill Sans MT"/>
                        </a:rPr>
                        <a:t> </a:t>
                      </a:r>
                      <a:r>
                        <a:rPr sz="2000" dirty="0">
                          <a:latin typeface="Gill Sans MT"/>
                          <a:cs typeface="Gill Sans MT"/>
                        </a:rPr>
                        <a:t>to</a:t>
                      </a:r>
                      <a:r>
                        <a:rPr sz="2000" spc="45" dirty="0">
                          <a:latin typeface="Gill Sans MT"/>
                          <a:cs typeface="Gill Sans MT"/>
                        </a:rPr>
                        <a:t> </a:t>
                      </a:r>
                      <a:r>
                        <a:rPr sz="2000" dirty="0">
                          <a:latin typeface="Gill Sans MT"/>
                          <a:cs typeface="Gill Sans MT"/>
                        </a:rPr>
                        <a:t>III)</a:t>
                      </a:r>
                      <a:r>
                        <a:rPr sz="2000" spc="50" dirty="0">
                          <a:latin typeface="Gill Sans MT"/>
                          <a:cs typeface="Gill Sans MT"/>
                        </a:rPr>
                        <a:t> </a:t>
                      </a:r>
                      <a:r>
                        <a:rPr sz="2000" dirty="0">
                          <a:latin typeface="Gill Sans MT"/>
                          <a:cs typeface="Gill Sans MT"/>
                        </a:rPr>
                        <a:t>stable</a:t>
                      </a:r>
                      <a:r>
                        <a:rPr sz="2000" spc="50" dirty="0">
                          <a:latin typeface="Gill Sans MT"/>
                          <a:cs typeface="Gill Sans MT"/>
                        </a:rPr>
                        <a:t> </a:t>
                      </a:r>
                      <a:r>
                        <a:rPr sz="2000" dirty="0">
                          <a:latin typeface="Gill Sans MT"/>
                          <a:cs typeface="Gill Sans MT"/>
                        </a:rPr>
                        <a:t>chronic</a:t>
                      </a:r>
                      <a:r>
                        <a:rPr sz="2000" spc="50" dirty="0">
                          <a:latin typeface="Gill Sans MT"/>
                          <a:cs typeface="Gill Sans MT"/>
                        </a:rPr>
                        <a:t> </a:t>
                      </a:r>
                      <a:r>
                        <a:rPr sz="2000" dirty="0">
                          <a:latin typeface="Gill Sans MT"/>
                          <a:cs typeface="Gill Sans MT"/>
                        </a:rPr>
                        <a:t>HFrEF</a:t>
                      </a:r>
                      <a:r>
                        <a:rPr sz="2000" spc="50" dirty="0">
                          <a:latin typeface="Gill Sans MT"/>
                          <a:cs typeface="Gill Sans MT"/>
                        </a:rPr>
                        <a:t> </a:t>
                      </a:r>
                      <a:r>
                        <a:rPr sz="2000" dirty="0">
                          <a:latin typeface="Gill Sans MT"/>
                          <a:cs typeface="Gill Sans MT"/>
                        </a:rPr>
                        <a:t>(LVEF</a:t>
                      </a:r>
                      <a:r>
                        <a:rPr sz="2000" spc="50" dirty="0">
                          <a:latin typeface="Gill Sans MT"/>
                          <a:cs typeface="Gill Sans MT"/>
                        </a:rPr>
                        <a:t> </a:t>
                      </a:r>
                      <a:r>
                        <a:rPr sz="2000" spc="50" dirty="0">
                          <a:latin typeface="Symbol"/>
                          <a:cs typeface="Symbol"/>
                        </a:rPr>
                        <a:t></a:t>
                      </a:r>
                      <a:r>
                        <a:rPr sz="2000" spc="50" dirty="0">
                          <a:latin typeface="Gill Sans MT"/>
                          <a:cs typeface="Gill Sans MT"/>
                        </a:rPr>
                        <a:t>35%) </a:t>
                      </a:r>
                      <a:r>
                        <a:rPr sz="2000" spc="-25" dirty="0">
                          <a:latin typeface="Gill Sans MT"/>
                          <a:cs typeface="Gill Sans MT"/>
                        </a:rPr>
                        <a:t>who</a:t>
                      </a:r>
                      <a:r>
                        <a:rPr sz="2000" spc="500" dirty="0">
                          <a:latin typeface="Gill Sans MT"/>
                          <a:cs typeface="Gill Sans MT"/>
                        </a:rPr>
                        <a:t> </a:t>
                      </a:r>
                      <a:r>
                        <a:rPr sz="2000" dirty="0">
                          <a:latin typeface="Gill Sans MT"/>
                          <a:cs typeface="Gill Sans MT"/>
                        </a:rPr>
                        <a:t>are</a:t>
                      </a:r>
                      <a:r>
                        <a:rPr sz="2000" spc="65" dirty="0">
                          <a:latin typeface="Gill Sans MT"/>
                          <a:cs typeface="Gill Sans MT"/>
                        </a:rPr>
                        <a:t> </a:t>
                      </a:r>
                      <a:r>
                        <a:rPr sz="2000" dirty="0">
                          <a:latin typeface="Gill Sans MT"/>
                          <a:cs typeface="Gill Sans MT"/>
                        </a:rPr>
                        <a:t>receiving</a:t>
                      </a:r>
                      <a:r>
                        <a:rPr sz="2000" spc="65" dirty="0">
                          <a:latin typeface="Gill Sans MT"/>
                          <a:cs typeface="Gill Sans MT"/>
                        </a:rPr>
                        <a:t> </a:t>
                      </a:r>
                      <a:r>
                        <a:rPr sz="2000" dirty="0">
                          <a:latin typeface="Gill Sans MT"/>
                          <a:cs typeface="Gill Sans MT"/>
                        </a:rPr>
                        <a:t>GDMT,</a:t>
                      </a:r>
                      <a:r>
                        <a:rPr sz="2000" spc="70" dirty="0">
                          <a:latin typeface="Gill Sans MT"/>
                          <a:cs typeface="Gill Sans MT"/>
                        </a:rPr>
                        <a:t> </a:t>
                      </a:r>
                      <a:r>
                        <a:rPr sz="2000" dirty="0">
                          <a:latin typeface="Gill Sans MT"/>
                          <a:cs typeface="Gill Sans MT"/>
                        </a:rPr>
                        <a:t>including</a:t>
                      </a:r>
                      <a:r>
                        <a:rPr sz="2000" spc="65" dirty="0">
                          <a:latin typeface="Gill Sans MT"/>
                          <a:cs typeface="Gill Sans MT"/>
                        </a:rPr>
                        <a:t> </a:t>
                      </a:r>
                      <a:r>
                        <a:rPr sz="2000" spc="50" dirty="0">
                          <a:latin typeface="Gill Sans MT"/>
                          <a:cs typeface="Gill Sans MT"/>
                        </a:rPr>
                        <a:t>a</a:t>
                      </a:r>
                      <a:r>
                        <a:rPr sz="2000" spc="70" dirty="0">
                          <a:latin typeface="Gill Sans MT"/>
                          <a:cs typeface="Gill Sans MT"/>
                        </a:rPr>
                        <a:t> </a:t>
                      </a:r>
                      <a:r>
                        <a:rPr sz="2000" dirty="0">
                          <a:latin typeface="Gill Sans MT"/>
                          <a:cs typeface="Gill Sans MT"/>
                        </a:rPr>
                        <a:t>beta</a:t>
                      </a:r>
                      <a:r>
                        <a:rPr sz="2000" spc="65" dirty="0">
                          <a:latin typeface="Gill Sans MT"/>
                          <a:cs typeface="Gill Sans MT"/>
                        </a:rPr>
                        <a:t> </a:t>
                      </a:r>
                      <a:r>
                        <a:rPr sz="2000" spc="-10" dirty="0">
                          <a:latin typeface="Gill Sans MT"/>
                          <a:cs typeface="Gill Sans MT"/>
                        </a:rPr>
                        <a:t>blocker</a:t>
                      </a:r>
                      <a:r>
                        <a:rPr sz="2000" spc="500" dirty="0">
                          <a:latin typeface="Gill Sans MT"/>
                          <a:cs typeface="Gill Sans MT"/>
                        </a:rPr>
                        <a:t> </a:t>
                      </a:r>
                      <a:r>
                        <a:rPr sz="2000" dirty="0">
                          <a:latin typeface="Gill Sans MT"/>
                          <a:cs typeface="Gill Sans MT"/>
                        </a:rPr>
                        <a:t>at</a:t>
                      </a:r>
                      <a:r>
                        <a:rPr sz="2000" spc="30" dirty="0">
                          <a:latin typeface="Gill Sans MT"/>
                          <a:cs typeface="Gill Sans MT"/>
                        </a:rPr>
                        <a:t> </a:t>
                      </a:r>
                      <a:r>
                        <a:rPr sz="2000" dirty="0">
                          <a:latin typeface="Gill Sans MT"/>
                          <a:cs typeface="Gill Sans MT"/>
                        </a:rPr>
                        <a:t>maximum</a:t>
                      </a:r>
                      <a:r>
                        <a:rPr sz="2000" spc="30" dirty="0">
                          <a:latin typeface="Gill Sans MT"/>
                          <a:cs typeface="Gill Sans MT"/>
                        </a:rPr>
                        <a:t> </a:t>
                      </a:r>
                      <a:r>
                        <a:rPr sz="2000" dirty="0">
                          <a:latin typeface="Gill Sans MT"/>
                          <a:cs typeface="Gill Sans MT"/>
                        </a:rPr>
                        <a:t>tolerated</a:t>
                      </a:r>
                      <a:r>
                        <a:rPr sz="2000" spc="25" dirty="0">
                          <a:latin typeface="Gill Sans MT"/>
                          <a:cs typeface="Gill Sans MT"/>
                        </a:rPr>
                        <a:t> </a:t>
                      </a:r>
                      <a:r>
                        <a:rPr sz="2000" dirty="0">
                          <a:latin typeface="Gill Sans MT"/>
                          <a:cs typeface="Gill Sans MT"/>
                        </a:rPr>
                        <a:t>dose,</a:t>
                      </a:r>
                      <a:r>
                        <a:rPr sz="2000" spc="30" dirty="0">
                          <a:latin typeface="Gill Sans MT"/>
                          <a:cs typeface="Gill Sans MT"/>
                        </a:rPr>
                        <a:t> </a:t>
                      </a:r>
                      <a:r>
                        <a:rPr sz="2000" dirty="0">
                          <a:latin typeface="Gill Sans MT"/>
                          <a:cs typeface="Gill Sans MT"/>
                        </a:rPr>
                        <a:t>and</a:t>
                      </a:r>
                      <a:r>
                        <a:rPr sz="2000" spc="30" dirty="0">
                          <a:latin typeface="Gill Sans MT"/>
                          <a:cs typeface="Gill Sans MT"/>
                        </a:rPr>
                        <a:t> </a:t>
                      </a:r>
                      <a:r>
                        <a:rPr sz="2000" dirty="0">
                          <a:latin typeface="Gill Sans MT"/>
                          <a:cs typeface="Gill Sans MT"/>
                        </a:rPr>
                        <a:t>who</a:t>
                      </a:r>
                      <a:r>
                        <a:rPr sz="2000" spc="30" dirty="0">
                          <a:latin typeface="Gill Sans MT"/>
                          <a:cs typeface="Gill Sans MT"/>
                        </a:rPr>
                        <a:t> </a:t>
                      </a:r>
                      <a:r>
                        <a:rPr sz="2000" dirty="0">
                          <a:latin typeface="Gill Sans MT"/>
                          <a:cs typeface="Gill Sans MT"/>
                        </a:rPr>
                        <a:t>are</a:t>
                      </a:r>
                      <a:r>
                        <a:rPr sz="2000" spc="30" dirty="0">
                          <a:latin typeface="Gill Sans MT"/>
                          <a:cs typeface="Gill Sans MT"/>
                        </a:rPr>
                        <a:t> </a:t>
                      </a:r>
                      <a:r>
                        <a:rPr sz="2000" spc="-25" dirty="0">
                          <a:latin typeface="Gill Sans MT"/>
                          <a:cs typeface="Gill Sans MT"/>
                        </a:rPr>
                        <a:t>in</a:t>
                      </a:r>
                      <a:r>
                        <a:rPr sz="2000" spc="500" dirty="0">
                          <a:latin typeface="Gill Sans MT"/>
                          <a:cs typeface="Gill Sans MT"/>
                        </a:rPr>
                        <a:t> </a:t>
                      </a:r>
                      <a:r>
                        <a:rPr sz="2000" dirty="0">
                          <a:latin typeface="Gill Sans MT"/>
                          <a:cs typeface="Gill Sans MT"/>
                        </a:rPr>
                        <a:t>sinus</a:t>
                      </a:r>
                      <a:r>
                        <a:rPr sz="2000" spc="25" dirty="0">
                          <a:latin typeface="Gill Sans MT"/>
                          <a:cs typeface="Gill Sans MT"/>
                        </a:rPr>
                        <a:t> </a:t>
                      </a:r>
                      <a:r>
                        <a:rPr sz="2000" spc="-10" dirty="0">
                          <a:latin typeface="Gill Sans MT"/>
                          <a:cs typeface="Gill Sans MT"/>
                        </a:rPr>
                        <a:t>rhythm</a:t>
                      </a:r>
                      <a:r>
                        <a:rPr sz="2000" spc="25" dirty="0">
                          <a:latin typeface="Gill Sans MT"/>
                          <a:cs typeface="Gill Sans MT"/>
                        </a:rPr>
                        <a:t> </a:t>
                      </a:r>
                      <a:r>
                        <a:rPr sz="2000" dirty="0">
                          <a:latin typeface="Gill Sans MT"/>
                          <a:cs typeface="Gill Sans MT"/>
                        </a:rPr>
                        <a:t>with</a:t>
                      </a:r>
                      <a:r>
                        <a:rPr sz="2000" spc="30" dirty="0">
                          <a:latin typeface="Gill Sans MT"/>
                          <a:cs typeface="Gill Sans MT"/>
                        </a:rPr>
                        <a:t> </a:t>
                      </a:r>
                      <a:r>
                        <a:rPr sz="2000" spc="50" dirty="0">
                          <a:latin typeface="Gill Sans MT"/>
                          <a:cs typeface="Gill Sans MT"/>
                        </a:rPr>
                        <a:t>a</a:t>
                      </a:r>
                      <a:r>
                        <a:rPr sz="2000" spc="25" dirty="0">
                          <a:latin typeface="Gill Sans MT"/>
                          <a:cs typeface="Gill Sans MT"/>
                        </a:rPr>
                        <a:t> </a:t>
                      </a:r>
                      <a:r>
                        <a:rPr sz="2000" dirty="0">
                          <a:latin typeface="Gill Sans MT"/>
                          <a:cs typeface="Gill Sans MT"/>
                        </a:rPr>
                        <a:t>heart</a:t>
                      </a:r>
                      <a:r>
                        <a:rPr sz="2000" spc="30" dirty="0">
                          <a:latin typeface="Gill Sans MT"/>
                          <a:cs typeface="Gill Sans MT"/>
                        </a:rPr>
                        <a:t> </a:t>
                      </a:r>
                      <a:r>
                        <a:rPr sz="2000" dirty="0">
                          <a:latin typeface="Gill Sans MT"/>
                          <a:cs typeface="Gill Sans MT"/>
                        </a:rPr>
                        <a:t>rate</a:t>
                      </a:r>
                      <a:r>
                        <a:rPr sz="2000" spc="25" dirty="0">
                          <a:latin typeface="Gill Sans MT"/>
                          <a:cs typeface="Gill Sans MT"/>
                        </a:rPr>
                        <a:t> </a:t>
                      </a:r>
                      <a:r>
                        <a:rPr sz="2000" dirty="0">
                          <a:latin typeface="Gill Sans MT"/>
                          <a:cs typeface="Gill Sans MT"/>
                        </a:rPr>
                        <a:t>of</a:t>
                      </a:r>
                      <a:r>
                        <a:rPr sz="2000" spc="30" dirty="0">
                          <a:latin typeface="Gill Sans MT"/>
                          <a:cs typeface="Gill Sans MT"/>
                        </a:rPr>
                        <a:t> </a:t>
                      </a:r>
                      <a:r>
                        <a:rPr sz="2000" dirty="0">
                          <a:latin typeface="Symbol"/>
                          <a:cs typeface="Symbol"/>
                        </a:rPr>
                        <a:t></a:t>
                      </a:r>
                      <a:r>
                        <a:rPr sz="2000" dirty="0">
                          <a:latin typeface="Gill Sans MT"/>
                          <a:cs typeface="Gill Sans MT"/>
                        </a:rPr>
                        <a:t>70</a:t>
                      </a:r>
                      <a:r>
                        <a:rPr sz="2000" spc="25" dirty="0">
                          <a:latin typeface="Gill Sans MT"/>
                          <a:cs typeface="Gill Sans MT"/>
                        </a:rPr>
                        <a:t> </a:t>
                      </a:r>
                      <a:r>
                        <a:rPr sz="2000" dirty="0">
                          <a:latin typeface="Gill Sans MT"/>
                          <a:cs typeface="Gill Sans MT"/>
                        </a:rPr>
                        <a:t>bpm</a:t>
                      </a:r>
                      <a:r>
                        <a:rPr sz="2000" spc="30" dirty="0">
                          <a:latin typeface="Gill Sans MT"/>
                          <a:cs typeface="Gill Sans MT"/>
                        </a:rPr>
                        <a:t> </a:t>
                      </a:r>
                      <a:r>
                        <a:rPr sz="2000" spc="-25" dirty="0">
                          <a:latin typeface="Gill Sans MT"/>
                          <a:cs typeface="Gill Sans MT"/>
                        </a:rPr>
                        <a:t>at</a:t>
                      </a:r>
                      <a:r>
                        <a:rPr sz="2000" spc="500" dirty="0">
                          <a:latin typeface="Gill Sans MT"/>
                          <a:cs typeface="Gill Sans MT"/>
                        </a:rPr>
                        <a:t> </a:t>
                      </a:r>
                      <a:r>
                        <a:rPr sz="2000" dirty="0">
                          <a:latin typeface="Gill Sans MT"/>
                          <a:cs typeface="Gill Sans MT"/>
                        </a:rPr>
                        <a:t>rest,</a:t>
                      </a:r>
                      <a:r>
                        <a:rPr sz="2000" spc="80" dirty="0">
                          <a:latin typeface="Gill Sans MT"/>
                          <a:cs typeface="Gill Sans MT"/>
                        </a:rPr>
                        <a:t> </a:t>
                      </a:r>
                      <a:r>
                        <a:rPr sz="2000" dirty="0">
                          <a:latin typeface="Gill Sans MT"/>
                          <a:cs typeface="Gill Sans MT"/>
                        </a:rPr>
                        <a:t>ivabradine</a:t>
                      </a:r>
                      <a:r>
                        <a:rPr sz="2000" spc="80" dirty="0">
                          <a:latin typeface="Gill Sans MT"/>
                          <a:cs typeface="Gill Sans MT"/>
                        </a:rPr>
                        <a:t> </a:t>
                      </a:r>
                      <a:r>
                        <a:rPr sz="2000" dirty="0">
                          <a:latin typeface="Gill Sans MT"/>
                          <a:cs typeface="Gill Sans MT"/>
                        </a:rPr>
                        <a:t>can</a:t>
                      </a:r>
                      <a:r>
                        <a:rPr sz="2000" spc="85" dirty="0">
                          <a:latin typeface="Gill Sans MT"/>
                          <a:cs typeface="Gill Sans MT"/>
                        </a:rPr>
                        <a:t> </a:t>
                      </a:r>
                      <a:r>
                        <a:rPr sz="2000" dirty="0">
                          <a:latin typeface="Gill Sans MT"/>
                          <a:cs typeface="Gill Sans MT"/>
                        </a:rPr>
                        <a:t>be</a:t>
                      </a:r>
                      <a:r>
                        <a:rPr sz="2000" spc="80" dirty="0">
                          <a:latin typeface="Gill Sans MT"/>
                          <a:cs typeface="Gill Sans MT"/>
                        </a:rPr>
                        <a:t> </a:t>
                      </a:r>
                      <a:r>
                        <a:rPr sz="2000" dirty="0">
                          <a:latin typeface="Gill Sans MT"/>
                          <a:cs typeface="Gill Sans MT"/>
                        </a:rPr>
                        <a:t>beneficial</a:t>
                      </a:r>
                      <a:r>
                        <a:rPr sz="2000" spc="85" dirty="0">
                          <a:latin typeface="Gill Sans MT"/>
                          <a:cs typeface="Gill Sans MT"/>
                        </a:rPr>
                        <a:t> </a:t>
                      </a:r>
                      <a:r>
                        <a:rPr sz="2000" dirty="0">
                          <a:latin typeface="Gill Sans MT"/>
                          <a:cs typeface="Gill Sans MT"/>
                        </a:rPr>
                        <a:t>to</a:t>
                      </a:r>
                      <a:r>
                        <a:rPr sz="2000" spc="80" dirty="0">
                          <a:latin typeface="Gill Sans MT"/>
                          <a:cs typeface="Gill Sans MT"/>
                        </a:rPr>
                        <a:t> </a:t>
                      </a:r>
                      <a:r>
                        <a:rPr sz="2000" dirty="0">
                          <a:latin typeface="Gill Sans MT"/>
                          <a:cs typeface="Gill Sans MT"/>
                        </a:rPr>
                        <a:t>reduce</a:t>
                      </a:r>
                      <a:r>
                        <a:rPr sz="2000" spc="80" dirty="0">
                          <a:latin typeface="Gill Sans MT"/>
                          <a:cs typeface="Gill Sans MT"/>
                        </a:rPr>
                        <a:t> </a:t>
                      </a:r>
                      <a:r>
                        <a:rPr sz="2000" spc="-25" dirty="0">
                          <a:latin typeface="Gill Sans MT"/>
                          <a:cs typeface="Gill Sans MT"/>
                        </a:rPr>
                        <a:t>HF</a:t>
                      </a:r>
                      <a:r>
                        <a:rPr sz="2000" spc="500" dirty="0">
                          <a:latin typeface="Gill Sans MT"/>
                          <a:cs typeface="Gill Sans MT"/>
                        </a:rPr>
                        <a:t> </a:t>
                      </a:r>
                      <a:r>
                        <a:rPr sz="2000" dirty="0">
                          <a:latin typeface="Gill Sans MT"/>
                          <a:cs typeface="Gill Sans MT"/>
                        </a:rPr>
                        <a:t>hospitalizations</a:t>
                      </a:r>
                      <a:r>
                        <a:rPr sz="2000" spc="170" dirty="0">
                          <a:latin typeface="Gill Sans MT"/>
                          <a:cs typeface="Gill Sans MT"/>
                        </a:rPr>
                        <a:t> </a:t>
                      </a:r>
                      <a:r>
                        <a:rPr sz="2000" dirty="0">
                          <a:latin typeface="Gill Sans MT"/>
                          <a:cs typeface="Gill Sans MT"/>
                        </a:rPr>
                        <a:t>and</a:t>
                      </a:r>
                      <a:r>
                        <a:rPr sz="2000" spc="170" dirty="0">
                          <a:latin typeface="Gill Sans MT"/>
                          <a:cs typeface="Gill Sans MT"/>
                        </a:rPr>
                        <a:t> </a:t>
                      </a:r>
                      <a:r>
                        <a:rPr sz="2000" dirty="0">
                          <a:latin typeface="Gill Sans MT"/>
                          <a:cs typeface="Gill Sans MT"/>
                        </a:rPr>
                        <a:t>cardiovascular</a:t>
                      </a:r>
                      <a:r>
                        <a:rPr sz="2000" spc="170" dirty="0">
                          <a:latin typeface="Gill Sans MT"/>
                          <a:cs typeface="Gill Sans MT"/>
                        </a:rPr>
                        <a:t> </a:t>
                      </a:r>
                      <a:r>
                        <a:rPr sz="2000" spc="-10" dirty="0">
                          <a:latin typeface="Gill Sans MT"/>
                          <a:cs typeface="Gill Sans MT"/>
                        </a:rPr>
                        <a:t>death.</a:t>
                      </a:r>
                      <a:r>
                        <a:rPr sz="2000" spc="-15" baseline="34722" dirty="0">
                          <a:latin typeface="Gill Sans MT"/>
                          <a:cs typeface="Gill Sans MT"/>
                        </a:rPr>
                        <a:t>1,2</a:t>
                      </a:r>
                      <a:endParaRPr sz="2000" baseline="34722" dirty="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198225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0" y="2680259"/>
            <a:ext cx="8610600" cy="1293028"/>
          </a:xfrm>
        </p:spPr>
        <p:txBody>
          <a:bodyPr/>
          <a:lstStyle/>
          <a:p>
            <a:r>
              <a:rPr lang="en-US" dirty="0" err="1"/>
              <a:t>Neprilysin</a:t>
            </a:r>
            <a:r>
              <a:rPr lang="en-US" dirty="0"/>
              <a:t> inhibitor (</a:t>
            </a:r>
            <a:r>
              <a:rPr lang="en-US" dirty="0" err="1"/>
              <a:t>sucubitril</a:t>
            </a:r>
            <a:r>
              <a:rPr lang="en-US" dirty="0"/>
              <a:t>)</a:t>
            </a:r>
            <a:br>
              <a:rPr lang="en-US" dirty="0"/>
            </a:br>
            <a:r>
              <a:rPr lang="en-US" dirty="0" err="1"/>
              <a:t>eNTRESTO</a:t>
            </a:r>
            <a:endParaRPr lang="en-US" dirty="0"/>
          </a:p>
        </p:txBody>
      </p:sp>
    </p:spTree>
    <p:extLst>
      <p:ext uri="{BB962C8B-B14F-4D97-AF65-F5344CB8AC3E}">
        <p14:creationId xmlns:p14="http://schemas.microsoft.com/office/powerpoint/2010/main" val="139389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PARADIGM-HF: A </a:t>
            </a:r>
            <a:r>
              <a:rPr lang="en-GB" sz="2400" dirty="0"/>
              <a:t>Randomized, Controlled Trial Examining the Efficacy of Sacubitril/Valsartan vs Enalapril in Patients With HF</a:t>
            </a:r>
            <a:endParaRPr lang="en-US" sz="2400" dirty="0"/>
          </a:p>
        </p:txBody>
      </p:sp>
      <p:sp>
        <p:nvSpPr>
          <p:cNvPr id="4" name="Rectangle 3"/>
          <p:cNvSpPr/>
          <p:nvPr/>
        </p:nvSpPr>
        <p:spPr>
          <a:xfrm>
            <a:off x="7330602" y="202101"/>
            <a:ext cx="2667000" cy="399330"/>
          </a:xfrm>
          <a:prstGeom prst="rect">
            <a:avLst/>
          </a:prstGeom>
          <a:solidFill>
            <a:srgbClr val="6600CC"/>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t>PARADIGM-HF </a:t>
            </a:r>
            <a:r>
              <a:rPr lang="en-GB" sz="2000" b="1" dirty="0"/>
              <a:t>2014</a:t>
            </a:r>
          </a:p>
        </p:txBody>
      </p:sp>
      <p:sp>
        <p:nvSpPr>
          <p:cNvPr id="31" name="TextBox 30"/>
          <p:cNvSpPr txBox="1"/>
          <p:nvPr/>
        </p:nvSpPr>
        <p:spPr>
          <a:xfrm>
            <a:off x="6781800" y="1828800"/>
            <a:ext cx="1548822" cy="338554"/>
          </a:xfrm>
          <a:prstGeom prst="rect">
            <a:avLst/>
          </a:prstGeom>
          <a:noFill/>
        </p:spPr>
        <p:txBody>
          <a:bodyPr wrap="none" rtlCol="0">
            <a:spAutoFit/>
          </a:bodyPr>
          <a:lstStyle/>
          <a:p>
            <a:r>
              <a:rPr lang="en-US" sz="1600" b="1" dirty="0"/>
              <a:t>Study Design</a:t>
            </a:r>
            <a:r>
              <a:rPr lang="en-US" sz="1600" b="1" baseline="30000" dirty="0"/>
              <a:t>1</a:t>
            </a:r>
            <a:r>
              <a:rPr lang="en-US" sz="1600" b="1" dirty="0"/>
              <a:t> </a:t>
            </a:r>
          </a:p>
        </p:txBody>
      </p:sp>
      <p:sp>
        <p:nvSpPr>
          <p:cNvPr id="32" name="Rounded Rectangle 31"/>
          <p:cNvSpPr/>
          <p:nvPr/>
        </p:nvSpPr>
        <p:spPr>
          <a:xfrm>
            <a:off x="1752600" y="2209801"/>
            <a:ext cx="1981200" cy="112173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Key inclusion criteria</a:t>
            </a:r>
            <a:r>
              <a:rPr lang="en-US" sz="1200" b="1" baseline="30000" dirty="0"/>
              <a:t>1</a:t>
            </a:r>
          </a:p>
          <a:p>
            <a:pPr marL="285750" indent="-285750">
              <a:buFont typeface="Arial" panose="020B0604020202020204" pitchFamily="34" charset="0"/>
              <a:buChar char="•"/>
            </a:pPr>
            <a:r>
              <a:rPr lang="en-US" sz="1000" b="1" dirty="0"/>
              <a:t>Age ≥18 years</a:t>
            </a:r>
          </a:p>
          <a:p>
            <a:pPr marL="285750" indent="-285750">
              <a:buFont typeface="Arial" panose="020B0604020202020204" pitchFamily="34" charset="0"/>
              <a:buChar char="•"/>
            </a:pPr>
            <a:r>
              <a:rPr lang="en-US" sz="1000" b="1" dirty="0"/>
              <a:t>NYHA class II-IV HF</a:t>
            </a:r>
          </a:p>
          <a:p>
            <a:pPr marL="285750" indent="-285750">
              <a:buFont typeface="Arial" panose="020B0604020202020204" pitchFamily="34" charset="0"/>
              <a:buChar char="•"/>
            </a:pPr>
            <a:r>
              <a:rPr lang="en-US" sz="1000" b="1" dirty="0"/>
              <a:t>LVEF ≤40%</a:t>
            </a:r>
          </a:p>
          <a:p>
            <a:pPr marL="285750" indent="-285750">
              <a:buFont typeface="Arial" panose="020B0604020202020204" pitchFamily="34" charset="0"/>
              <a:buChar char="•"/>
            </a:pPr>
            <a:r>
              <a:rPr lang="en-US" sz="1000" b="1" dirty="0"/>
              <a:t>BNP ≥150 pg/mL</a:t>
            </a:r>
          </a:p>
        </p:txBody>
      </p:sp>
      <p:sp>
        <p:nvSpPr>
          <p:cNvPr id="33" name="Rounded Rectangle 32"/>
          <p:cNvSpPr/>
          <p:nvPr/>
        </p:nvSpPr>
        <p:spPr>
          <a:xfrm>
            <a:off x="1752600" y="3657600"/>
            <a:ext cx="2057400" cy="1371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Key exclusion criteria</a:t>
            </a:r>
            <a:r>
              <a:rPr lang="en-US" sz="1200" b="1" baseline="30000" dirty="0"/>
              <a:t>1</a:t>
            </a:r>
            <a:endParaRPr lang="en-US" sz="1000" b="1" baseline="30000" dirty="0"/>
          </a:p>
          <a:p>
            <a:pPr marL="285750" indent="-285750">
              <a:buFont typeface="Arial" panose="020B0604020202020204" pitchFamily="34" charset="0"/>
              <a:buChar char="•"/>
            </a:pPr>
            <a:r>
              <a:rPr lang="en-US" sz="1000" b="1" dirty="0"/>
              <a:t>Symptomatic hypotension</a:t>
            </a:r>
          </a:p>
          <a:p>
            <a:pPr marL="285750" indent="-285750">
              <a:buFont typeface="Arial" panose="020B0604020202020204" pitchFamily="34" charset="0"/>
              <a:buChar char="•"/>
            </a:pPr>
            <a:r>
              <a:rPr lang="en-US" sz="1000" b="1" dirty="0"/>
              <a:t>Systolic BP &lt;100 mmHg at screening </a:t>
            </a:r>
          </a:p>
          <a:p>
            <a:pPr marL="285750" indent="-285750">
              <a:buFont typeface="Arial" panose="020B0604020202020204" pitchFamily="34" charset="0"/>
              <a:buChar char="•"/>
            </a:pPr>
            <a:r>
              <a:rPr lang="en-US" sz="1000" b="1" dirty="0"/>
              <a:t>eGFR&lt;30 mL/min/</a:t>
            </a:r>
            <a:br>
              <a:rPr lang="en-US" sz="1000" b="1" dirty="0"/>
            </a:br>
            <a:r>
              <a:rPr lang="en-US" sz="1000" b="1" dirty="0"/>
              <a:t>1.73 m</a:t>
            </a:r>
            <a:r>
              <a:rPr lang="en-US" sz="1000" b="1" baseline="30000" dirty="0"/>
              <a:t>2</a:t>
            </a:r>
          </a:p>
          <a:p>
            <a:pPr marL="285750" indent="-285750">
              <a:buFont typeface="Arial" panose="020B0604020202020204" pitchFamily="34" charset="0"/>
              <a:buChar char="•"/>
            </a:pPr>
            <a:r>
              <a:rPr lang="en-US" sz="1000" b="1" dirty="0"/>
              <a:t>History of angioedema</a:t>
            </a:r>
          </a:p>
        </p:txBody>
      </p:sp>
      <p:sp>
        <p:nvSpPr>
          <p:cNvPr id="34" name="Text Box 22"/>
          <p:cNvSpPr txBox="1">
            <a:spLocks noChangeArrowheads="1"/>
          </p:cNvSpPr>
          <p:nvPr/>
        </p:nvSpPr>
        <p:spPr bwMode="auto">
          <a:xfrm>
            <a:off x="9417789" y="2971800"/>
            <a:ext cx="1128823" cy="630942"/>
          </a:xfrm>
          <a:prstGeom prst="rect">
            <a:avLst/>
          </a:prstGeom>
          <a:noFill/>
          <a:ln w="19050">
            <a:noFill/>
            <a:miter lim="800000"/>
            <a:headEnd/>
            <a:tailEnd/>
          </a:ln>
        </p:spPr>
        <p:txBody>
          <a:bodyPr wrap="square">
            <a:spAutoFit/>
          </a:bodyPr>
          <a:lstStyle/>
          <a:p>
            <a:pPr algn="ctr" fontAlgn="base">
              <a:spcBef>
                <a:spcPct val="50000"/>
              </a:spcBef>
              <a:spcAft>
                <a:spcPct val="0"/>
              </a:spcAft>
            </a:pPr>
            <a:r>
              <a:rPr lang="en-US" sz="1000" b="1" dirty="0">
                <a:solidFill>
                  <a:srgbClr val="4A4A49"/>
                </a:solidFill>
                <a:cs typeface="Arial" charset="0"/>
              </a:rPr>
              <a:t>Primary Endpoint</a:t>
            </a:r>
          </a:p>
          <a:p>
            <a:pPr algn="ctr" fontAlgn="base">
              <a:spcBef>
                <a:spcPct val="50000"/>
              </a:spcBef>
              <a:spcAft>
                <a:spcPct val="0"/>
              </a:spcAft>
            </a:pPr>
            <a:endParaRPr lang="en-US" sz="1000" b="1" dirty="0">
              <a:solidFill>
                <a:srgbClr val="4A4A49"/>
              </a:solidFill>
              <a:cs typeface="Arial" charset="0"/>
            </a:endParaRPr>
          </a:p>
        </p:txBody>
      </p:sp>
      <p:sp>
        <p:nvSpPr>
          <p:cNvPr id="35" name="Rectangle 34"/>
          <p:cNvSpPr/>
          <p:nvPr/>
        </p:nvSpPr>
        <p:spPr>
          <a:xfrm>
            <a:off x="9437375" y="3289002"/>
            <a:ext cx="1110916" cy="861774"/>
          </a:xfrm>
          <a:prstGeom prst="rect">
            <a:avLst/>
          </a:prstGeom>
        </p:spPr>
        <p:txBody>
          <a:bodyPr wrap="square">
            <a:spAutoFit/>
          </a:bodyPr>
          <a:lstStyle/>
          <a:p>
            <a:pPr algn="ctr">
              <a:spcBef>
                <a:spcPts val="600"/>
              </a:spcBef>
            </a:pPr>
            <a:r>
              <a:rPr lang="en-US" sz="1000" dirty="0">
                <a:solidFill>
                  <a:srgbClr val="4A4A49"/>
                </a:solidFill>
              </a:rPr>
              <a:t>Composite of death from CV causes or first hospitalization for HF</a:t>
            </a:r>
            <a:endParaRPr lang="en-US" sz="1000" dirty="0">
              <a:solidFill>
                <a:srgbClr val="4A4A49"/>
              </a:solidFill>
              <a:ea typeface="MS PGothic"/>
              <a:cs typeface="Arial" charset="0"/>
            </a:endParaRPr>
          </a:p>
        </p:txBody>
      </p:sp>
      <p:sp>
        <p:nvSpPr>
          <p:cNvPr id="12" name="Text Placeholder 4"/>
          <p:cNvSpPr>
            <a:spLocks noGrp="1"/>
          </p:cNvSpPr>
          <p:nvPr/>
        </p:nvSpPr>
        <p:spPr>
          <a:xfrm>
            <a:off x="838597" y="6062072"/>
            <a:ext cx="11981543" cy="649661"/>
          </a:xfrm>
          <a:prstGeom prst="rect">
            <a:avLst/>
          </a:prstGeom>
        </p:spPr>
        <p:txBody>
          <a:bodyPr vert="horz" lIns="91440" tIns="45720" rIns="91440" bIns="45720" rtlCol="0" anchor="b">
            <a:noAutofit/>
          </a:bodyPr>
          <a:lstStyle>
            <a:lvl1pPr marL="0" indent="0" algn="l" defTabSz="342900" rtl="0" eaLnBrk="1" latinLnBrk="0" hangingPunct="1">
              <a:spcBef>
                <a:spcPct val="20000"/>
              </a:spcBef>
              <a:buClr>
                <a:srgbClr val="AB0000"/>
              </a:buClr>
              <a:buFontTx/>
              <a:buNone/>
              <a:defRPr sz="800" kern="1200">
                <a:solidFill>
                  <a:schemeClr val="accent5"/>
                </a:solidFill>
                <a:latin typeface="+mn-lt"/>
                <a:ea typeface="+mn-ea"/>
                <a:cs typeface="+mn-cs"/>
              </a:defRPr>
            </a:lvl1pPr>
            <a:lvl2pPr marL="342900" indent="0" algn="l" defTabSz="342900" rtl="0" eaLnBrk="1" latinLnBrk="0" hangingPunct="1">
              <a:spcBef>
                <a:spcPct val="20000"/>
              </a:spcBef>
              <a:buClr>
                <a:srgbClr val="AB0000"/>
              </a:buClr>
              <a:buFontTx/>
              <a:buNone/>
              <a:defRPr sz="750" kern="1200">
                <a:solidFill>
                  <a:schemeClr val="accent5"/>
                </a:solidFill>
                <a:latin typeface="+mn-lt"/>
                <a:ea typeface="+mn-ea"/>
                <a:cs typeface="+mn-cs"/>
              </a:defRPr>
            </a:lvl2pPr>
            <a:lvl3pPr marL="685800" indent="0" algn="l" defTabSz="342900" rtl="0" eaLnBrk="1" latinLnBrk="0" hangingPunct="1">
              <a:spcBef>
                <a:spcPct val="20000"/>
              </a:spcBef>
              <a:buClr>
                <a:srgbClr val="AB0000"/>
              </a:buClr>
              <a:buFontTx/>
              <a:buNone/>
              <a:defRPr sz="750" kern="1200">
                <a:solidFill>
                  <a:schemeClr val="accent5"/>
                </a:solidFill>
                <a:latin typeface="+mn-lt"/>
                <a:ea typeface="+mn-ea"/>
                <a:cs typeface="+mn-cs"/>
              </a:defRPr>
            </a:lvl3pPr>
            <a:lvl4pPr marL="1028700" indent="0" algn="l" defTabSz="342900" rtl="0" eaLnBrk="1" latinLnBrk="0" hangingPunct="1">
              <a:spcBef>
                <a:spcPct val="20000"/>
              </a:spcBef>
              <a:buClr>
                <a:srgbClr val="AB0000"/>
              </a:buClr>
              <a:buFontTx/>
              <a:buNone/>
              <a:defRPr sz="750" kern="1200">
                <a:solidFill>
                  <a:schemeClr val="accent5"/>
                </a:solidFill>
                <a:latin typeface="+mn-lt"/>
                <a:ea typeface="+mn-ea"/>
                <a:cs typeface="+mn-cs"/>
              </a:defRPr>
            </a:lvl4pPr>
            <a:lvl5pPr marL="1371600" indent="0" algn="l" defTabSz="342900" rtl="0" eaLnBrk="1" latinLnBrk="0" hangingPunct="1">
              <a:spcBef>
                <a:spcPct val="20000"/>
              </a:spcBef>
              <a:buClr>
                <a:srgbClr val="AB0000"/>
              </a:buClr>
              <a:buFontTx/>
              <a:buNone/>
              <a:defRPr sz="750" kern="1200">
                <a:solidFill>
                  <a:schemeClr val="accent5"/>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Bef>
                <a:spcPts val="0"/>
              </a:spcBef>
            </a:pPr>
            <a:r>
              <a:rPr lang="en-US" dirty="0">
                <a:solidFill>
                  <a:schemeClr val="tx1"/>
                </a:solidFill>
              </a:rPr>
              <a:t>ARNIs, angiotensin receptor-neprilysin inhibitors; BNP, B-type natriuretic peptide; Sac, sacubitril; Val, valsartan. </a:t>
            </a:r>
          </a:p>
          <a:p>
            <a:pPr>
              <a:spcBef>
                <a:spcPts val="0"/>
              </a:spcBef>
            </a:pPr>
            <a:r>
              <a:rPr lang="en-US" dirty="0">
                <a:solidFill>
                  <a:schemeClr val="tx1"/>
                </a:solidFill>
              </a:rPr>
              <a:t>*Enalapril 5 mg BID for 1-2 weeks followed by enalapril 10 mg BID was an optional starting run-in dose for patients treated with ARBs or with a low-dose ACEI.</a:t>
            </a:r>
          </a:p>
          <a:p>
            <a:pPr>
              <a:spcBef>
                <a:spcPts val="0"/>
              </a:spcBef>
            </a:pPr>
            <a:r>
              <a:rPr lang="en-GB" baseline="30000" dirty="0">
                <a:solidFill>
                  <a:schemeClr val="tx1"/>
                </a:solidFill>
                <a:ea typeface="MS PGothic"/>
                <a:cs typeface="Arial Unicode MS" pitchFamily="34" charset="-128"/>
              </a:rPr>
              <a:t>†</a:t>
            </a:r>
            <a:r>
              <a:rPr lang="en-US" dirty="0">
                <a:solidFill>
                  <a:schemeClr val="tx1"/>
                </a:solidFill>
              </a:rPr>
              <a:t>Dosing in clinical trials was based on the total amount of both components of sac/val; 24/26 mg, 49/51 mg, and 97/103 mg were </a:t>
            </a:r>
            <a:br>
              <a:rPr lang="en-US" dirty="0">
                <a:solidFill>
                  <a:schemeClr val="tx1"/>
                </a:solidFill>
              </a:rPr>
            </a:br>
            <a:r>
              <a:rPr lang="en-US" dirty="0">
                <a:solidFill>
                  <a:schemeClr val="tx1"/>
                </a:solidFill>
              </a:rPr>
              <a:t>referred to as 50 mg, 100 mg, and 200 mg, respectively. Sac/val was formerly known as LCZ696 in clinical trials.</a:t>
            </a:r>
            <a:endParaRPr lang="en-GB" dirty="0">
              <a:solidFill>
                <a:schemeClr val="tx1"/>
              </a:solidFill>
            </a:endParaRPr>
          </a:p>
          <a:p>
            <a:pPr>
              <a:spcBef>
                <a:spcPts val="0"/>
              </a:spcBef>
              <a:buClrTx/>
            </a:pPr>
            <a:r>
              <a:rPr lang="en-GB" dirty="0">
                <a:solidFill>
                  <a:schemeClr val="tx1"/>
                </a:solidFill>
              </a:rPr>
              <a:t>1. McMurray JJV et al. </a:t>
            </a:r>
            <a:r>
              <a:rPr lang="en-GB" i="1" dirty="0">
                <a:solidFill>
                  <a:schemeClr val="tx1"/>
                </a:solidFill>
              </a:rPr>
              <a:t>N Engl J Med.</a:t>
            </a:r>
            <a:r>
              <a:rPr lang="en-GB" dirty="0">
                <a:solidFill>
                  <a:schemeClr val="tx1"/>
                </a:solidFill>
              </a:rPr>
              <a:t> 2014;371:993-1004. 2. </a:t>
            </a:r>
            <a:r>
              <a:rPr lang="en-US" dirty="0">
                <a:solidFill>
                  <a:schemeClr val="tx1"/>
                </a:solidFill>
              </a:rPr>
              <a:t>Yancy CW et al. </a:t>
            </a:r>
            <a:r>
              <a:rPr lang="en-US" i="1" dirty="0">
                <a:solidFill>
                  <a:schemeClr val="tx1"/>
                </a:solidFill>
              </a:rPr>
              <a:t>Circulation</a:t>
            </a:r>
            <a:r>
              <a:rPr lang="en-US" dirty="0">
                <a:solidFill>
                  <a:schemeClr val="tx1"/>
                </a:solidFill>
              </a:rPr>
              <a:t>. 2016;134:e282-e293.  </a:t>
            </a:r>
            <a:endParaRPr lang="fr-FR" dirty="0">
              <a:solidFill>
                <a:schemeClr val="tx1"/>
              </a:solidFill>
            </a:endParaRPr>
          </a:p>
        </p:txBody>
      </p:sp>
      <p:grpSp>
        <p:nvGrpSpPr>
          <p:cNvPr id="13" name="Group 12"/>
          <p:cNvGrpSpPr>
            <a:grpSpLocks noChangeAspect="1"/>
          </p:cNvGrpSpPr>
          <p:nvPr/>
        </p:nvGrpSpPr>
        <p:grpSpPr>
          <a:xfrm>
            <a:off x="3882991" y="2443319"/>
            <a:ext cx="5641848" cy="2159039"/>
            <a:chOff x="593372" y="2057400"/>
            <a:chExt cx="8259928" cy="3160933"/>
          </a:xfrm>
        </p:grpSpPr>
        <p:sp>
          <p:nvSpPr>
            <p:cNvPr id="15" name="Line 3"/>
            <p:cNvSpPr>
              <a:spLocks noChangeShapeType="1"/>
            </p:cNvSpPr>
            <p:nvPr/>
          </p:nvSpPr>
          <p:spPr bwMode="auto">
            <a:xfrm flipV="1">
              <a:off x="3488257" y="4909202"/>
              <a:ext cx="1370164" cy="1922"/>
            </a:xfrm>
            <a:prstGeom prst="line">
              <a:avLst/>
            </a:prstGeom>
            <a:noFill/>
            <a:ln w="38100">
              <a:solidFill>
                <a:srgbClr val="4A4A49"/>
              </a:solidFill>
              <a:round/>
              <a:headEnd type="oval" w="med" len="med"/>
              <a:tailEnd type="triangle" w="med" len="med"/>
            </a:ln>
          </p:spPr>
          <p:txBody>
            <a:bodyPr lIns="92075" tIns="46038" rIns="92075" bIns="46038" anchor="ctr"/>
            <a:lstStyle/>
            <a:p>
              <a:endParaRPr lang="en-US" dirty="0">
                <a:solidFill>
                  <a:srgbClr val="000000"/>
                </a:solidFill>
              </a:endParaRPr>
            </a:p>
          </p:txBody>
        </p:sp>
        <p:sp>
          <p:nvSpPr>
            <p:cNvPr id="16" name="Rectangle 4"/>
            <p:cNvSpPr>
              <a:spLocks noChangeArrowheads="1"/>
            </p:cNvSpPr>
            <p:nvPr/>
          </p:nvSpPr>
          <p:spPr bwMode="auto">
            <a:xfrm>
              <a:off x="1033047" y="5015564"/>
              <a:ext cx="619576" cy="202769"/>
            </a:xfrm>
            <a:prstGeom prst="rect">
              <a:avLst/>
            </a:prstGeom>
            <a:noFill/>
            <a:ln w="9525">
              <a:noFill/>
              <a:miter lim="800000"/>
              <a:headEnd/>
              <a:tailEnd/>
            </a:ln>
          </p:spPr>
          <p:txBody>
            <a:bodyPr wrap="none" lIns="0" tIns="0" rIns="0" bIns="0">
              <a:spAutoFit/>
            </a:bodyPr>
            <a:lstStyle/>
            <a:p>
              <a:pPr algn="ctr"/>
              <a:r>
                <a:rPr lang="en-US" sz="900" dirty="0">
                  <a:solidFill>
                    <a:srgbClr val="4A4A49"/>
                  </a:solidFill>
                  <a:ea typeface="MS PGothic"/>
                  <a:cs typeface="Arial" charset="0"/>
                </a:rPr>
                <a:t>2 weeks</a:t>
              </a:r>
            </a:p>
          </p:txBody>
        </p:sp>
        <p:sp>
          <p:nvSpPr>
            <p:cNvPr id="17" name="Rectangle 5"/>
            <p:cNvSpPr>
              <a:spLocks noChangeArrowheads="1"/>
            </p:cNvSpPr>
            <p:nvPr/>
          </p:nvSpPr>
          <p:spPr bwMode="auto">
            <a:xfrm>
              <a:off x="4907007" y="5015563"/>
              <a:ext cx="3922482" cy="202769"/>
            </a:xfrm>
            <a:prstGeom prst="rect">
              <a:avLst/>
            </a:prstGeom>
            <a:noFill/>
            <a:ln w="9525">
              <a:noFill/>
              <a:miter lim="800000"/>
              <a:headEnd/>
              <a:tailEnd/>
            </a:ln>
          </p:spPr>
          <p:txBody>
            <a:bodyPr wrap="square" lIns="0" tIns="0" rIns="0" bIns="0">
              <a:spAutoFit/>
            </a:bodyPr>
            <a:lstStyle/>
            <a:p>
              <a:pPr algn="ctr"/>
              <a:r>
                <a:rPr lang="en-US" sz="900" dirty="0">
                  <a:solidFill>
                    <a:srgbClr val="4A4A49"/>
                  </a:solidFill>
                  <a:ea typeface="MS PGothic"/>
                  <a:cs typeface="Arial" charset="0"/>
                </a:rPr>
                <a:t>Median duration of follow-up: 27 months</a:t>
              </a:r>
            </a:p>
          </p:txBody>
        </p:sp>
        <p:sp>
          <p:nvSpPr>
            <p:cNvPr id="18" name="Text Box 7"/>
            <p:cNvSpPr txBox="1">
              <a:spLocks noChangeArrowheads="1"/>
            </p:cNvSpPr>
            <p:nvPr/>
          </p:nvSpPr>
          <p:spPr bwMode="auto">
            <a:xfrm>
              <a:off x="4183936" y="2451868"/>
              <a:ext cx="1446143" cy="357006"/>
            </a:xfrm>
            <a:prstGeom prst="rect">
              <a:avLst/>
            </a:prstGeom>
            <a:noFill/>
            <a:ln w="9525">
              <a:noFill/>
              <a:miter lim="800000"/>
              <a:headEnd/>
              <a:tailEnd/>
            </a:ln>
          </p:spPr>
          <p:txBody>
            <a:bodyPr wrap="none">
              <a:spAutoFit/>
            </a:bodyPr>
            <a:lstStyle/>
            <a:p>
              <a:pPr algn="ctr">
                <a:lnSpc>
                  <a:spcPts val="1340"/>
                </a:lnSpc>
                <a:spcAft>
                  <a:spcPct val="25000"/>
                </a:spcAft>
              </a:pPr>
              <a:r>
                <a:rPr lang="en-US" sz="900" b="1" dirty="0">
                  <a:solidFill>
                    <a:srgbClr val="4A4A49"/>
                  </a:solidFill>
                  <a:ea typeface="MS PGothic"/>
                  <a:cs typeface="Arial" charset="0"/>
                </a:rPr>
                <a:t>Randomization</a:t>
              </a:r>
              <a:endParaRPr lang="en-US" sz="900" dirty="0">
                <a:solidFill>
                  <a:srgbClr val="4A4A49"/>
                </a:solidFill>
                <a:ea typeface="MS PGothic"/>
                <a:cs typeface="Arial" charset="0"/>
              </a:endParaRPr>
            </a:p>
          </p:txBody>
        </p:sp>
        <p:sp>
          <p:nvSpPr>
            <p:cNvPr id="19" name="AutoShape 8"/>
            <p:cNvSpPr>
              <a:spLocks noChangeArrowheads="1"/>
            </p:cNvSpPr>
            <p:nvPr/>
          </p:nvSpPr>
          <p:spPr bwMode="auto">
            <a:xfrm>
              <a:off x="4911528" y="3638082"/>
              <a:ext cx="3941772" cy="732754"/>
            </a:xfrm>
            <a:prstGeom prst="homePlate">
              <a:avLst>
                <a:gd name="adj" fmla="val 23879"/>
              </a:avLst>
            </a:prstGeom>
            <a:solidFill>
              <a:srgbClr val="066BB1"/>
            </a:solidFill>
            <a:ln w="9525" algn="ctr">
              <a:noFill/>
              <a:miter lim="800000"/>
              <a:headEnd/>
              <a:tailEnd/>
            </a:ln>
            <a:effectLst/>
          </p:spPr>
          <p:txBody>
            <a:bodyPr wrap="none" lIns="0" tIns="0" rIns="0" bIns="0" anchor="ctr"/>
            <a:lstStyle/>
            <a:p>
              <a:pPr marL="112713" algn="ctr" eaLnBrk="0" hangingPunct="0">
                <a:lnSpc>
                  <a:spcPct val="90000"/>
                </a:lnSpc>
              </a:pPr>
              <a:r>
                <a:rPr lang="en-US" sz="1200" b="1" dirty="0">
                  <a:solidFill>
                    <a:srgbClr val="FFFFFF"/>
                  </a:solidFill>
                  <a:ea typeface="Arial Unicode MS" pitchFamily="34" charset="-128"/>
                  <a:cs typeface="Arial Unicode MS" pitchFamily="34" charset="-128"/>
                </a:rPr>
                <a:t>Enalapril 10 mg BID (n=4212)</a:t>
              </a:r>
            </a:p>
          </p:txBody>
        </p:sp>
        <p:sp>
          <p:nvSpPr>
            <p:cNvPr id="20" name="AutoShape 9"/>
            <p:cNvSpPr>
              <a:spLocks noChangeArrowheads="1"/>
            </p:cNvSpPr>
            <p:nvPr/>
          </p:nvSpPr>
          <p:spPr bwMode="auto">
            <a:xfrm>
              <a:off x="4911528" y="2770637"/>
              <a:ext cx="3941772" cy="732754"/>
            </a:xfrm>
            <a:prstGeom prst="homePlate">
              <a:avLst>
                <a:gd name="adj" fmla="val 22659"/>
              </a:avLst>
            </a:prstGeom>
            <a:solidFill>
              <a:srgbClr val="95D34F"/>
            </a:solidFill>
            <a:ln w="9525" algn="ctr">
              <a:noFill/>
              <a:miter lim="800000"/>
              <a:headEnd/>
              <a:tailEnd/>
            </a:ln>
            <a:effectLst/>
          </p:spPr>
          <p:txBody>
            <a:bodyPr wrap="none" lIns="0" tIns="0" rIns="0" bIns="0" anchor="ctr"/>
            <a:lstStyle/>
            <a:p>
              <a:pPr marL="112713" algn="ctr" eaLnBrk="0" hangingPunct="0"/>
              <a:r>
                <a:rPr lang="en-US" sz="1200" b="1" dirty="0">
                  <a:ea typeface="Arial Unicode MS" pitchFamily="34" charset="-128"/>
                  <a:cs typeface="Arial Unicode MS" pitchFamily="34" charset="-128"/>
                </a:rPr>
                <a:t>Sac/val 97/103 mg BID (n=4187)</a:t>
              </a:r>
              <a:endParaRPr lang="en-US" sz="1200" b="1" baseline="30000" dirty="0">
                <a:ea typeface="Arial Unicode MS" pitchFamily="34" charset="-128"/>
                <a:cs typeface="Arial Unicode MS" pitchFamily="34" charset="-128"/>
              </a:endParaRPr>
            </a:p>
          </p:txBody>
        </p:sp>
        <p:sp>
          <p:nvSpPr>
            <p:cNvPr id="21" name="Line 10"/>
            <p:cNvSpPr>
              <a:spLocks noChangeShapeType="1"/>
            </p:cNvSpPr>
            <p:nvPr/>
          </p:nvSpPr>
          <p:spPr bwMode="auto">
            <a:xfrm>
              <a:off x="4911528" y="4904438"/>
              <a:ext cx="3941772" cy="4763"/>
            </a:xfrm>
            <a:prstGeom prst="line">
              <a:avLst/>
            </a:prstGeom>
            <a:noFill/>
            <a:ln w="38100">
              <a:solidFill>
                <a:srgbClr val="4A4A49"/>
              </a:solidFill>
              <a:round/>
              <a:headEnd type="oval" w="med" len="med"/>
              <a:tailEnd type="triangle" w="med" len="med"/>
            </a:ln>
          </p:spPr>
          <p:txBody>
            <a:bodyPr lIns="92075" tIns="46038" rIns="92075" bIns="46038" anchor="ctr"/>
            <a:lstStyle/>
            <a:p>
              <a:endParaRPr lang="en-US" dirty="0">
                <a:solidFill>
                  <a:srgbClr val="000000"/>
                </a:solidFill>
              </a:endParaRPr>
            </a:p>
          </p:txBody>
        </p:sp>
        <p:sp>
          <p:nvSpPr>
            <p:cNvPr id="22" name="AutoShape 12"/>
            <p:cNvSpPr>
              <a:spLocks noChangeArrowheads="1"/>
            </p:cNvSpPr>
            <p:nvPr/>
          </p:nvSpPr>
          <p:spPr bwMode="auto">
            <a:xfrm>
              <a:off x="3434633" y="3317817"/>
              <a:ext cx="1442167" cy="533400"/>
            </a:xfrm>
            <a:prstGeom prst="homePlate">
              <a:avLst>
                <a:gd name="adj" fmla="val 29421"/>
              </a:avLst>
            </a:prstGeom>
            <a:solidFill>
              <a:srgbClr val="95D34F"/>
            </a:solidFill>
            <a:ln w="19050" algn="ctr">
              <a:noFill/>
              <a:miter lim="800000"/>
              <a:headEnd/>
              <a:tailEnd/>
            </a:ln>
            <a:effectLst/>
          </p:spPr>
          <p:txBody>
            <a:bodyPr wrap="none" lIns="0" tIns="0" rIns="0" bIns="0" anchor="ctr"/>
            <a:lstStyle/>
            <a:p>
              <a:pPr marL="60325" algn="ctr" eaLnBrk="0" hangingPunct="0"/>
              <a:r>
                <a:rPr lang="en-GB" sz="900" dirty="0">
                  <a:ea typeface="MS PGothic"/>
                  <a:cs typeface="Arial Unicode MS" pitchFamily="34" charset="-128"/>
                </a:rPr>
                <a:t>Sac/val</a:t>
              </a:r>
              <a:r>
                <a:rPr lang="en-GB" sz="900" baseline="30000" dirty="0">
                  <a:ea typeface="MS PGothic"/>
                  <a:cs typeface="Arial Unicode MS" pitchFamily="34" charset="-128"/>
                </a:rPr>
                <a:t>†</a:t>
              </a:r>
              <a:r>
                <a:rPr lang="en-GB" sz="900" dirty="0">
                  <a:ea typeface="MS PGothic"/>
                  <a:cs typeface="Arial Unicode MS" pitchFamily="34" charset="-128"/>
                </a:rPr>
                <a:t> </a:t>
              </a:r>
            </a:p>
            <a:p>
              <a:pPr marL="60325" algn="ctr" eaLnBrk="0" hangingPunct="0"/>
              <a:r>
                <a:rPr lang="en-GB" sz="900" dirty="0">
                  <a:ea typeface="MS PGothic"/>
                  <a:cs typeface="Arial Unicode MS" pitchFamily="34" charset="-128"/>
                </a:rPr>
                <a:t>97/103 mg BID</a:t>
              </a:r>
              <a:endParaRPr lang="en-GB" sz="900" baseline="30000" dirty="0">
                <a:ea typeface="MS PGothic"/>
                <a:cs typeface="Arial Unicode MS" pitchFamily="34" charset="-128"/>
              </a:endParaRPr>
            </a:p>
          </p:txBody>
        </p:sp>
        <p:sp>
          <p:nvSpPr>
            <p:cNvPr id="23" name="Rectangle 16"/>
            <p:cNvSpPr>
              <a:spLocks noChangeArrowheads="1"/>
            </p:cNvSpPr>
            <p:nvPr/>
          </p:nvSpPr>
          <p:spPr bwMode="auto">
            <a:xfrm>
              <a:off x="4911528" y="4406841"/>
              <a:ext cx="3941772" cy="511980"/>
            </a:xfrm>
            <a:prstGeom prst="rect">
              <a:avLst/>
            </a:prstGeom>
            <a:noFill/>
            <a:ln w="19050" algn="ctr">
              <a:noFill/>
              <a:miter lim="800000"/>
              <a:headEnd/>
              <a:tailEnd/>
            </a:ln>
          </p:spPr>
          <p:txBody>
            <a:bodyPr wrap="square" lIns="144000" tIns="36000" rIns="72000" bIns="36000">
              <a:spAutoFit/>
            </a:bodyPr>
            <a:lstStyle/>
            <a:p>
              <a:pPr algn="ctr" eaLnBrk="0" hangingPunct="0"/>
              <a:r>
                <a:rPr lang="sv-SE" sz="900" dirty="0">
                  <a:solidFill>
                    <a:srgbClr val="4A4A49"/>
                  </a:solidFill>
                  <a:cs typeface="Arial" charset="0"/>
                </a:rPr>
                <a:t>On top of standard HF therapy, </a:t>
              </a:r>
              <a:br>
                <a:rPr lang="sv-SE" sz="900" dirty="0">
                  <a:solidFill>
                    <a:srgbClr val="4A4A49"/>
                  </a:solidFill>
                  <a:cs typeface="Arial" charset="0"/>
                </a:rPr>
              </a:br>
              <a:r>
                <a:rPr lang="sv-SE" sz="900" dirty="0">
                  <a:solidFill>
                    <a:srgbClr val="4A4A49"/>
                  </a:solidFill>
                  <a:cs typeface="Arial" charset="0"/>
                </a:rPr>
                <a:t>excluding ACEIs and ARBs</a:t>
              </a:r>
              <a:endParaRPr lang="en-GB" sz="900" dirty="0">
                <a:solidFill>
                  <a:srgbClr val="4A4A49"/>
                </a:solidFill>
                <a:cs typeface="Arial" charset="0"/>
              </a:endParaRPr>
            </a:p>
          </p:txBody>
        </p:sp>
        <p:sp>
          <p:nvSpPr>
            <p:cNvPr id="24" name="Rectangle 20"/>
            <p:cNvSpPr>
              <a:spLocks noChangeArrowheads="1"/>
            </p:cNvSpPr>
            <p:nvPr/>
          </p:nvSpPr>
          <p:spPr bwMode="auto">
            <a:xfrm>
              <a:off x="631917" y="4287592"/>
              <a:ext cx="4179963" cy="466919"/>
            </a:xfrm>
            <a:prstGeom prst="rect">
              <a:avLst/>
            </a:prstGeom>
            <a:noFill/>
            <a:ln w="19050" algn="ctr">
              <a:noFill/>
              <a:miter lim="800000"/>
              <a:headEnd/>
              <a:tailEnd/>
            </a:ln>
          </p:spPr>
          <p:txBody>
            <a:bodyPr wrap="square" lIns="144000" tIns="36000" rIns="72000" bIns="36000">
              <a:spAutoFit/>
            </a:bodyPr>
            <a:lstStyle/>
            <a:p>
              <a:pPr algn="ctr" eaLnBrk="0" hangingPunct="0"/>
              <a:r>
                <a:rPr lang="en-GB" sz="800" dirty="0">
                  <a:solidFill>
                    <a:srgbClr val="4A4A49"/>
                  </a:solidFill>
                  <a:cs typeface="Arial" charset="0"/>
                </a:rPr>
                <a:t>Testing tolerability to target doses of enalapril and sac/val</a:t>
              </a:r>
            </a:p>
          </p:txBody>
        </p:sp>
        <p:sp>
          <p:nvSpPr>
            <p:cNvPr id="25" name="AutoShape 12"/>
            <p:cNvSpPr>
              <a:spLocks noChangeArrowheads="1"/>
            </p:cNvSpPr>
            <p:nvPr/>
          </p:nvSpPr>
          <p:spPr bwMode="auto">
            <a:xfrm>
              <a:off x="2041409" y="3317817"/>
              <a:ext cx="1393224" cy="533400"/>
            </a:xfrm>
            <a:prstGeom prst="homePlate">
              <a:avLst>
                <a:gd name="adj" fmla="val 31167"/>
              </a:avLst>
            </a:prstGeom>
            <a:solidFill>
              <a:srgbClr val="95D34F"/>
            </a:solidFill>
            <a:ln w="19050" algn="ctr">
              <a:noFill/>
              <a:miter lim="800000"/>
              <a:headEnd/>
              <a:tailEnd/>
            </a:ln>
            <a:effectLst/>
          </p:spPr>
          <p:txBody>
            <a:bodyPr wrap="none" lIns="0" tIns="0" rIns="0" bIns="0" anchor="ctr"/>
            <a:lstStyle/>
            <a:p>
              <a:pPr marL="60325" algn="ctr" eaLnBrk="0" hangingPunct="0"/>
              <a:r>
                <a:rPr lang="en-GB" sz="900" dirty="0">
                  <a:solidFill>
                    <a:srgbClr val="4A4A49"/>
                  </a:solidFill>
                  <a:ea typeface="MS PGothic"/>
                  <a:cs typeface="Arial Unicode MS" pitchFamily="34" charset="-128"/>
                </a:rPr>
                <a:t>Sac/val</a:t>
              </a:r>
              <a:r>
                <a:rPr lang="en-GB" sz="900" baseline="30000" dirty="0">
                  <a:solidFill>
                    <a:srgbClr val="4A4A49"/>
                  </a:solidFill>
                  <a:ea typeface="MS PGothic"/>
                  <a:cs typeface="Arial Unicode MS" pitchFamily="34" charset="-128"/>
                </a:rPr>
                <a:t>†</a:t>
              </a:r>
            </a:p>
            <a:p>
              <a:pPr marL="60325" algn="ctr" eaLnBrk="0" hangingPunct="0"/>
              <a:r>
                <a:rPr lang="en-GB" sz="900" dirty="0">
                  <a:solidFill>
                    <a:srgbClr val="4A4A49"/>
                  </a:solidFill>
                  <a:ea typeface="MS PGothic"/>
                  <a:cs typeface="Arial Unicode MS" pitchFamily="34" charset="-128"/>
                </a:rPr>
                <a:t>49/51 mg BID</a:t>
              </a:r>
              <a:endParaRPr lang="en-GB" sz="900" baseline="30000" dirty="0">
                <a:solidFill>
                  <a:srgbClr val="4A4A49"/>
                </a:solidFill>
                <a:ea typeface="MS PGothic"/>
                <a:cs typeface="Arial Unicode MS" pitchFamily="34" charset="-128"/>
              </a:endParaRPr>
            </a:p>
          </p:txBody>
        </p:sp>
        <p:sp>
          <p:nvSpPr>
            <p:cNvPr id="26" name="AutoShape 12"/>
            <p:cNvSpPr>
              <a:spLocks noChangeArrowheads="1"/>
            </p:cNvSpPr>
            <p:nvPr/>
          </p:nvSpPr>
          <p:spPr bwMode="auto">
            <a:xfrm>
              <a:off x="639411" y="3317817"/>
              <a:ext cx="1365414" cy="533400"/>
            </a:xfrm>
            <a:prstGeom prst="homePlate">
              <a:avLst>
                <a:gd name="adj" fmla="val 27943"/>
              </a:avLst>
            </a:prstGeom>
            <a:solidFill>
              <a:srgbClr val="066BB1"/>
            </a:solidFill>
            <a:ln w="19050" algn="ctr">
              <a:noFill/>
              <a:miter lim="800000"/>
              <a:headEnd/>
              <a:tailEnd/>
            </a:ln>
            <a:effectLst/>
          </p:spPr>
          <p:txBody>
            <a:bodyPr wrap="none" lIns="0" tIns="0" rIns="0" bIns="0" anchor="ctr"/>
            <a:lstStyle/>
            <a:p>
              <a:pPr marL="60325" algn="ctr" eaLnBrk="0" hangingPunct="0"/>
              <a:r>
                <a:rPr lang="en-GB" sz="900" dirty="0">
                  <a:solidFill>
                    <a:srgbClr val="FFFFFF"/>
                  </a:solidFill>
                  <a:ea typeface="MS PGothic"/>
                  <a:cs typeface="Arial Unicode MS" pitchFamily="34" charset="-128"/>
                </a:rPr>
                <a:t>Enalapril</a:t>
              </a:r>
              <a:r>
                <a:rPr lang="en-US" sz="900" baseline="30000" dirty="0">
                  <a:solidFill>
                    <a:srgbClr val="FFFFFF"/>
                  </a:solidFill>
                  <a:ea typeface="MS PGothic"/>
                  <a:cs typeface="Arial Unicode MS" pitchFamily="34" charset="-128"/>
                </a:rPr>
                <a:t>*</a:t>
              </a:r>
              <a:endParaRPr lang="en-GB" sz="900" baseline="30000" dirty="0">
                <a:solidFill>
                  <a:srgbClr val="FFFFFF"/>
                </a:solidFill>
                <a:ea typeface="MS PGothic"/>
                <a:cs typeface="Arial Unicode MS" pitchFamily="34" charset="-128"/>
              </a:endParaRPr>
            </a:p>
            <a:p>
              <a:pPr marL="60325" algn="ctr" eaLnBrk="0" hangingPunct="0"/>
              <a:r>
                <a:rPr lang="en-GB" sz="900" dirty="0">
                  <a:solidFill>
                    <a:srgbClr val="FFFFFF"/>
                  </a:solidFill>
                  <a:ea typeface="MS PGothic"/>
                  <a:cs typeface="Arial Unicode MS" pitchFamily="34" charset="-128"/>
                </a:rPr>
                <a:t> 10 mg BID</a:t>
              </a:r>
              <a:endParaRPr lang="en-GB" sz="900" baseline="30000" dirty="0">
                <a:solidFill>
                  <a:srgbClr val="FFFFFF"/>
                </a:solidFill>
                <a:ea typeface="MS PGothic"/>
                <a:cs typeface="Arial Unicode MS" pitchFamily="34" charset="-128"/>
              </a:endParaRPr>
            </a:p>
          </p:txBody>
        </p:sp>
        <p:sp>
          <p:nvSpPr>
            <p:cNvPr id="27" name="Line 3"/>
            <p:cNvSpPr>
              <a:spLocks noChangeShapeType="1"/>
            </p:cNvSpPr>
            <p:nvPr/>
          </p:nvSpPr>
          <p:spPr bwMode="auto">
            <a:xfrm flipV="1">
              <a:off x="2041409" y="4915698"/>
              <a:ext cx="1393224" cy="2382"/>
            </a:xfrm>
            <a:prstGeom prst="line">
              <a:avLst/>
            </a:prstGeom>
            <a:noFill/>
            <a:ln w="38100">
              <a:solidFill>
                <a:srgbClr val="4A4A49"/>
              </a:solidFill>
              <a:round/>
              <a:headEnd type="oval" w="med" len="med"/>
              <a:tailEnd type="triangle" w="med" len="med"/>
            </a:ln>
          </p:spPr>
          <p:txBody>
            <a:bodyPr lIns="92075" tIns="46038" rIns="92075" bIns="46038" anchor="ctr"/>
            <a:lstStyle/>
            <a:p>
              <a:endParaRPr lang="en-US" dirty="0">
                <a:solidFill>
                  <a:srgbClr val="000000"/>
                </a:solidFill>
              </a:endParaRPr>
            </a:p>
          </p:txBody>
        </p:sp>
        <p:sp>
          <p:nvSpPr>
            <p:cNvPr id="28" name="Line 3"/>
            <p:cNvSpPr>
              <a:spLocks noChangeShapeType="1"/>
            </p:cNvSpPr>
            <p:nvPr/>
          </p:nvSpPr>
          <p:spPr bwMode="auto">
            <a:xfrm>
              <a:off x="684719" y="4909202"/>
              <a:ext cx="1303066" cy="0"/>
            </a:xfrm>
            <a:prstGeom prst="line">
              <a:avLst/>
            </a:prstGeom>
            <a:noFill/>
            <a:ln w="38100">
              <a:solidFill>
                <a:srgbClr val="4A4A49"/>
              </a:solidFill>
              <a:round/>
              <a:headEnd type="oval" w="med" len="med"/>
              <a:tailEnd type="triangle" w="med" len="med"/>
            </a:ln>
          </p:spPr>
          <p:txBody>
            <a:bodyPr lIns="92075" tIns="46038" rIns="92075" bIns="46038" anchor="ctr"/>
            <a:lstStyle/>
            <a:p>
              <a:endParaRPr lang="en-US" dirty="0">
                <a:solidFill>
                  <a:srgbClr val="000000"/>
                </a:solidFill>
              </a:endParaRPr>
            </a:p>
          </p:txBody>
        </p:sp>
        <p:sp>
          <p:nvSpPr>
            <p:cNvPr id="30" name="Rectangle 4"/>
            <p:cNvSpPr>
              <a:spLocks noChangeArrowheads="1"/>
            </p:cNvSpPr>
            <p:nvPr/>
          </p:nvSpPr>
          <p:spPr bwMode="auto">
            <a:xfrm>
              <a:off x="2358409" y="5015564"/>
              <a:ext cx="753344" cy="202769"/>
            </a:xfrm>
            <a:prstGeom prst="rect">
              <a:avLst/>
            </a:prstGeom>
            <a:noFill/>
            <a:ln w="9525">
              <a:noFill/>
              <a:miter lim="800000"/>
              <a:headEnd/>
              <a:tailEnd/>
            </a:ln>
          </p:spPr>
          <p:txBody>
            <a:bodyPr wrap="none" lIns="0" tIns="0" rIns="0" bIns="0">
              <a:spAutoFit/>
            </a:bodyPr>
            <a:lstStyle/>
            <a:p>
              <a:pPr algn="ctr"/>
              <a:r>
                <a:rPr lang="en-US" sz="900" dirty="0">
                  <a:solidFill>
                    <a:srgbClr val="4A4A49"/>
                  </a:solidFill>
                  <a:ea typeface="MS PGothic"/>
                  <a:cs typeface="Arial" charset="0"/>
                </a:rPr>
                <a:t>1–2 weeks</a:t>
              </a:r>
            </a:p>
          </p:txBody>
        </p:sp>
        <p:sp>
          <p:nvSpPr>
            <p:cNvPr id="36" name="Rectangle 4"/>
            <p:cNvSpPr>
              <a:spLocks noChangeArrowheads="1"/>
            </p:cNvSpPr>
            <p:nvPr/>
          </p:nvSpPr>
          <p:spPr bwMode="auto">
            <a:xfrm>
              <a:off x="3812029" y="5015564"/>
              <a:ext cx="753344" cy="202769"/>
            </a:xfrm>
            <a:prstGeom prst="rect">
              <a:avLst/>
            </a:prstGeom>
            <a:noFill/>
            <a:ln w="9525">
              <a:noFill/>
              <a:miter lim="800000"/>
              <a:headEnd/>
              <a:tailEnd/>
            </a:ln>
          </p:spPr>
          <p:txBody>
            <a:bodyPr wrap="none" lIns="0" tIns="0" rIns="0" bIns="0">
              <a:spAutoFit/>
            </a:bodyPr>
            <a:lstStyle/>
            <a:p>
              <a:pPr algn="ctr"/>
              <a:r>
                <a:rPr lang="en-US" sz="900" dirty="0">
                  <a:solidFill>
                    <a:srgbClr val="4A4A49"/>
                  </a:solidFill>
                  <a:ea typeface="MS PGothic"/>
                  <a:cs typeface="Arial" charset="0"/>
                </a:rPr>
                <a:t>2–4 weeks</a:t>
              </a:r>
            </a:p>
          </p:txBody>
        </p:sp>
        <p:sp>
          <p:nvSpPr>
            <p:cNvPr id="37" name="AutoShape 21"/>
            <p:cNvSpPr>
              <a:spLocks/>
            </p:cNvSpPr>
            <p:nvPr/>
          </p:nvSpPr>
          <p:spPr bwMode="auto">
            <a:xfrm rot="5400000">
              <a:off x="2551273" y="944616"/>
              <a:ext cx="203200" cy="4119001"/>
            </a:xfrm>
            <a:prstGeom prst="leftBrace">
              <a:avLst>
                <a:gd name="adj1" fmla="val 132161"/>
                <a:gd name="adj2" fmla="val 50000"/>
              </a:avLst>
            </a:prstGeom>
            <a:noFill/>
            <a:ln w="31750">
              <a:solidFill>
                <a:schemeClr val="tx2">
                  <a:lumMod val="60000"/>
                  <a:lumOff val="40000"/>
                </a:schemeClr>
              </a:solidFill>
              <a:round/>
              <a:headEnd/>
              <a:tailEnd/>
            </a:ln>
          </p:spPr>
          <p:txBody>
            <a:bodyPr wrap="none" anchor="ctr"/>
            <a:lstStyle/>
            <a:p>
              <a:endParaRPr lang="en-US" dirty="0">
                <a:solidFill>
                  <a:srgbClr val="000000"/>
                </a:solidFill>
                <a:cs typeface="Arial" charset="0"/>
              </a:endParaRPr>
            </a:p>
          </p:txBody>
        </p:sp>
        <p:sp>
          <p:nvSpPr>
            <p:cNvPr id="38" name="Text Box 22"/>
            <p:cNvSpPr txBox="1">
              <a:spLocks noChangeArrowheads="1"/>
            </p:cNvSpPr>
            <p:nvPr/>
          </p:nvSpPr>
          <p:spPr bwMode="auto">
            <a:xfrm>
              <a:off x="626711" y="2659821"/>
              <a:ext cx="4072963" cy="337949"/>
            </a:xfrm>
            <a:prstGeom prst="rect">
              <a:avLst/>
            </a:prstGeom>
            <a:noFill/>
            <a:ln w="19050">
              <a:noFill/>
              <a:miter lim="800000"/>
              <a:headEnd/>
              <a:tailEnd/>
            </a:ln>
          </p:spPr>
          <p:txBody>
            <a:bodyPr wrap="square">
              <a:spAutoFit/>
            </a:bodyPr>
            <a:lstStyle/>
            <a:p>
              <a:pPr algn="ctr">
                <a:spcBef>
                  <a:spcPct val="50000"/>
                </a:spcBef>
              </a:pPr>
              <a:r>
                <a:rPr lang="en-US" sz="900" b="1" dirty="0">
                  <a:solidFill>
                    <a:srgbClr val="4A4A49"/>
                  </a:solidFill>
                  <a:cs typeface="Arial" charset="0"/>
                </a:rPr>
                <a:t>Single-blind run-in period</a:t>
              </a:r>
            </a:p>
          </p:txBody>
        </p:sp>
        <p:sp>
          <p:nvSpPr>
            <p:cNvPr id="39" name="AutoShape 23"/>
            <p:cNvSpPr>
              <a:spLocks/>
            </p:cNvSpPr>
            <p:nvPr/>
          </p:nvSpPr>
          <p:spPr bwMode="auto">
            <a:xfrm rot="5400000">
              <a:off x="6766647" y="448180"/>
              <a:ext cx="203200" cy="3922481"/>
            </a:xfrm>
            <a:prstGeom prst="leftBrace">
              <a:avLst>
                <a:gd name="adj1" fmla="val 188542"/>
                <a:gd name="adj2" fmla="val 50000"/>
              </a:avLst>
            </a:prstGeom>
            <a:noFill/>
            <a:ln w="31750">
              <a:solidFill>
                <a:schemeClr val="tx2">
                  <a:lumMod val="60000"/>
                  <a:lumOff val="40000"/>
                </a:schemeClr>
              </a:solidFill>
              <a:round/>
              <a:headEnd/>
              <a:tailEnd/>
            </a:ln>
          </p:spPr>
          <p:txBody>
            <a:bodyPr wrap="none" anchor="ctr"/>
            <a:lstStyle/>
            <a:p>
              <a:endParaRPr lang="en-US" dirty="0">
                <a:solidFill>
                  <a:srgbClr val="000000"/>
                </a:solidFill>
                <a:cs typeface="Arial" charset="0"/>
              </a:endParaRPr>
            </a:p>
          </p:txBody>
        </p:sp>
        <p:sp>
          <p:nvSpPr>
            <p:cNvPr id="40" name="Text Box 24"/>
            <p:cNvSpPr txBox="1">
              <a:spLocks noChangeArrowheads="1"/>
            </p:cNvSpPr>
            <p:nvPr/>
          </p:nvSpPr>
          <p:spPr bwMode="auto">
            <a:xfrm>
              <a:off x="4876800" y="2057400"/>
              <a:ext cx="3976500" cy="337949"/>
            </a:xfrm>
            <a:prstGeom prst="rect">
              <a:avLst/>
            </a:prstGeom>
            <a:noFill/>
            <a:ln w="19050">
              <a:noFill/>
              <a:miter lim="800000"/>
              <a:headEnd/>
              <a:tailEnd/>
            </a:ln>
          </p:spPr>
          <p:txBody>
            <a:bodyPr wrap="square">
              <a:spAutoFit/>
            </a:bodyPr>
            <a:lstStyle/>
            <a:p>
              <a:pPr algn="ctr">
                <a:spcBef>
                  <a:spcPct val="50000"/>
                </a:spcBef>
              </a:pPr>
              <a:r>
                <a:rPr lang="en-US" sz="900" b="1" dirty="0">
                  <a:solidFill>
                    <a:srgbClr val="4A4A49"/>
                  </a:solidFill>
                  <a:cs typeface="Arial" charset="0"/>
                </a:rPr>
                <a:t>Double-Blind Randomized Treatment Period</a:t>
              </a:r>
            </a:p>
          </p:txBody>
        </p:sp>
        <p:sp>
          <p:nvSpPr>
            <p:cNvPr id="41" name="Line 6"/>
            <p:cNvSpPr>
              <a:spLocks noChangeShapeType="1"/>
            </p:cNvSpPr>
            <p:nvPr/>
          </p:nvSpPr>
          <p:spPr bwMode="auto">
            <a:xfrm>
              <a:off x="4908594" y="2786400"/>
              <a:ext cx="0" cy="2062478"/>
            </a:xfrm>
            <a:prstGeom prst="line">
              <a:avLst/>
            </a:prstGeom>
            <a:noFill/>
            <a:ln w="38100" cap="rnd">
              <a:solidFill>
                <a:srgbClr val="473425"/>
              </a:solidFill>
              <a:prstDash val="sysDot"/>
              <a:round/>
              <a:headEnd/>
              <a:tailEnd/>
            </a:ln>
          </p:spPr>
          <p:txBody>
            <a:bodyPr lIns="90000" tIns="46800" rIns="90000" bIns="46800" anchor="ctr"/>
            <a:lstStyle/>
            <a:p>
              <a:endParaRPr lang="en-US" dirty="0">
                <a:solidFill>
                  <a:srgbClr val="000000"/>
                </a:solidFill>
              </a:endParaRPr>
            </a:p>
          </p:txBody>
        </p:sp>
      </p:grpSp>
    </p:spTree>
    <p:extLst>
      <p:ext uri="{BB962C8B-B14F-4D97-AF65-F5344CB8AC3E}">
        <p14:creationId xmlns:p14="http://schemas.microsoft.com/office/powerpoint/2010/main" val="542833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J14 PPT GRAPH ART_1_2.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1561" y="1477417"/>
            <a:ext cx="11204448" cy="3057144"/>
          </a:xfrm>
          <a:prstGeom prst="rect">
            <a:avLst/>
          </a:prstGeom>
        </p:spPr>
      </p:pic>
      <p:sp>
        <p:nvSpPr>
          <p:cNvPr id="21" name="Content Placeholder 20"/>
          <p:cNvSpPr>
            <a:spLocks noGrp="1"/>
          </p:cNvSpPr>
          <p:nvPr>
            <p:ph idx="1"/>
          </p:nvPr>
        </p:nvSpPr>
        <p:spPr/>
        <p:txBody>
          <a:bodyPr/>
          <a:lstStyle/>
          <a:p>
            <a:pPr marL="0" indent="0">
              <a:spcAft>
                <a:spcPts val="2400"/>
              </a:spcAft>
              <a:buNone/>
            </a:pPr>
            <a:r>
              <a:rPr lang="en-US" altLang="en-US" sz="1600" b="1" dirty="0"/>
              <a:t>Data from the EFFECT study, n = 9138 patients</a:t>
            </a:r>
            <a:r>
              <a:rPr lang="en-US" altLang="en-US" sz="1600" b="1" baseline="30000" dirty="0"/>
              <a:t>1</a:t>
            </a:r>
          </a:p>
          <a:p>
            <a:endParaRPr lang="en-US" altLang="en-US" dirty="0"/>
          </a:p>
          <a:p>
            <a:endParaRPr lang="en-US" altLang="en-US" dirty="0"/>
          </a:p>
          <a:p>
            <a:endParaRPr lang="en-US" altLang="en-US" dirty="0"/>
          </a:p>
          <a:p>
            <a:pPr marL="0" indent="0">
              <a:spcAft>
                <a:spcPts val="1200"/>
              </a:spcAft>
              <a:buNone/>
            </a:pPr>
            <a:endParaRPr lang="en-US" altLang="en-US" dirty="0"/>
          </a:p>
          <a:p>
            <a:pPr marL="0" indent="0">
              <a:buNone/>
            </a:pPr>
            <a:endParaRPr lang="en-US" altLang="en-US" dirty="0"/>
          </a:p>
          <a:p>
            <a:pPr marL="0" indent="0">
              <a:buNone/>
            </a:pPr>
            <a:r>
              <a:rPr lang="en-US" sz="1400" dirty="0"/>
              <a:t>Among 1 year survivors after index EFFECT-HF discharge, the number of heart failure hospitalizations in the preceding year stratified the risk of death in crude analysis.</a:t>
            </a:r>
            <a:r>
              <a:rPr lang="en-US" sz="1400" baseline="30000" dirty="0"/>
              <a:t>1</a:t>
            </a:r>
          </a:p>
          <a:p>
            <a:endParaRPr lang="en-US" altLang="en-US" dirty="0"/>
          </a:p>
          <a:p>
            <a:endParaRPr lang="en-US" dirty="0"/>
          </a:p>
        </p:txBody>
      </p:sp>
      <p:sp>
        <p:nvSpPr>
          <p:cNvPr id="6" name="Title 5"/>
          <p:cNvSpPr>
            <a:spLocks noGrp="1"/>
          </p:cNvSpPr>
          <p:nvPr>
            <p:ph type="title"/>
          </p:nvPr>
        </p:nvSpPr>
        <p:spPr>
          <a:xfrm>
            <a:off x="404345" y="616013"/>
            <a:ext cx="11374904" cy="738664"/>
          </a:xfrm>
        </p:spPr>
        <p:txBody>
          <a:bodyPr/>
          <a:lstStyle/>
          <a:p>
            <a:r>
              <a:rPr lang="en-US" dirty="0"/>
              <a:t>HF Hospitalizations are a Strong Predictor </a:t>
            </a:r>
            <a:br>
              <a:rPr lang="en-US" dirty="0"/>
            </a:br>
            <a:r>
              <a:rPr lang="en-US" dirty="0"/>
              <a:t>of Mortality</a:t>
            </a:r>
            <a:r>
              <a:rPr lang="en-US" baseline="30000" dirty="0"/>
              <a:t>1,2</a:t>
            </a:r>
          </a:p>
        </p:txBody>
      </p:sp>
      <p:sp>
        <p:nvSpPr>
          <p:cNvPr id="22" name="Content Placeholder 21"/>
          <p:cNvSpPr>
            <a:spLocks noGrp="1"/>
          </p:cNvSpPr>
          <p:nvPr>
            <p:ph idx="10"/>
          </p:nvPr>
        </p:nvSpPr>
        <p:spPr>
          <a:xfrm>
            <a:off x="6344353" y="1330264"/>
            <a:ext cx="5457472" cy="4911723"/>
          </a:xfrm>
        </p:spPr>
        <p:txBody>
          <a:bodyPr/>
          <a:lstStyle/>
          <a:p>
            <a:pPr marL="0" indent="0">
              <a:spcAft>
                <a:spcPts val="2400"/>
              </a:spcAft>
              <a:buNone/>
            </a:pPr>
            <a:r>
              <a:rPr lang="en-US" altLang="en-US" sz="1600" b="1" dirty="0"/>
              <a:t>Data from </a:t>
            </a:r>
            <a:r>
              <a:rPr lang="en-US" altLang="en-US" sz="1600" b="1" dirty="0" err="1"/>
              <a:t>Setoguchi</a:t>
            </a:r>
            <a:r>
              <a:rPr lang="en-US" altLang="en-US" sz="1600" b="1" dirty="0"/>
              <a:t> et al., n = 14,374 patients</a:t>
            </a:r>
            <a:r>
              <a:rPr lang="en-US" altLang="en-US" sz="1600" b="1" baseline="30000" dirty="0"/>
              <a:t>2</a:t>
            </a:r>
          </a:p>
          <a:p>
            <a:endParaRPr lang="en-US" altLang="en-US" dirty="0"/>
          </a:p>
          <a:p>
            <a:endParaRPr lang="en-US" altLang="en-US" dirty="0"/>
          </a:p>
          <a:p>
            <a:endParaRPr lang="en-US" altLang="en-US" dirty="0"/>
          </a:p>
          <a:p>
            <a:endParaRPr lang="en-US" altLang="en-US" dirty="0"/>
          </a:p>
          <a:p>
            <a:pPr marL="0" indent="0">
              <a:spcAft>
                <a:spcPts val="1200"/>
              </a:spcAft>
              <a:buNone/>
            </a:pPr>
            <a:endParaRPr lang="en-US" altLang="en-US" dirty="0"/>
          </a:p>
          <a:p>
            <a:pPr marL="0" indent="0">
              <a:buNone/>
            </a:pPr>
            <a:r>
              <a:rPr lang="en-US" sz="1400" dirty="0"/>
              <a:t>KP cumulative mortality curve for all-cause mortality </a:t>
            </a:r>
            <a:br>
              <a:rPr lang="en-US" sz="1400" dirty="0"/>
            </a:br>
            <a:r>
              <a:rPr lang="en-US" sz="1400" dirty="0"/>
              <a:t>after each subsequent hospitalization for HF.</a:t>
            </a:r>
            <a:r>
              <a:rPr lang="en-US" sz="1400" baseline="30000" dirty="0"/>
              <a:t>2</a:t>
            </a:r>
            <a:endParaRPr lang="en-US" altLang="en-US" sz="1400" baseline="30000" dirty="0"/>
          </a:p>
          <a:p>
            <a:endParaRPr lang="en-US" dirty="0"/>
          </a:p>
        </p:txBody>
      </p:sp>
      <p:sp>
        <p:nvSpPr>
          <p:cNvPr id="12" name="TextBox 11"/>
          <p:cNvSpPr txBox="1">
            <a:spLocks noChangeArrowheads="1"/>
          </p:cNvSpPr>
          <p:nvPr/>
        </p:nvSpPr>
        <p:spPr bwMode="auto">
          <a:xfrm>
            <a:off x="451562" y="5331605"/>
            <a:ext cx="11336095" cy="482608"/>
          </a:xfrm>
          <a:prstGeom prst="rect">
            <a:avLst/>
          </a:prstGeom>
          <a:gradFill flip="none" rotWithShape="1">
            <a:gsLst>
              <a:gs pos="3000">
                <a:schemeClr val="bg1">
                  <a:alpha val="0"/>
                </a:schemeClr>
              </a:gs>
              <a:gs pos="75000">
                <a:srgbClr val="CBE3DF"/>
              </a:gs>
              <a:gs pos="51000">
                <a:srgbClr val="9DBEAE"/>
              </a:gs>
              <a:gs pos="100000">
                <a:schemeClr val="bg1">
                  <a:alpha val="0"/>
                </a:schemeClr>
              </a:gs>
              <a:gs pos="22000">
                <a:srgbClr val="CBE3DF"/>
              </a:gs>
            </a:gsLst>
            <a:lin ang="0" scaled="1"/>
            <a:tileRect/>
          </a:gradFill>
          <a:ln w="9525">
            <a:noFill/>
            <a:miter lim="800000"/>
            <a:headEnd/>
            <a:tailEnd/>
          </a:ln>
          <a:effectLst/>
        </p:spPr>
        <p:txBody>
          <a:bodyPr tIns="91440" bIns="91440" anchor="ctr" anchorCtr="0">
            <a:noAutofit/>
          </a:bodyPr>
          <a:lstStyle>
            <a:lvl1pPr eaLnBrk="0" hangingPunct="0">
              <a:defRPr b="1">
                <a:solidFill>
                  <a:schemeClr val="tx1"/>
                </a:solidFill>
                <a:latin typeface="Arial" charset="0"/>
                <a:ea typeface="MS PGothic" charset="0"/>
                <a:cs typeface="MS PGothic" charset="0"/>
              </a:defRPr>
            </a:lvl1pPr>
            <a:lvl2pPr marL="742950" indent="-285750" eaLnBrk="0" hangingPunct="0">
              <a:defRPr b="1">
                <a:solidFill>
                  <a:schemeClr val="tx1"/>
                </a:solidFill>
                <a:latin typeface="Arial" charset="0"/>
                <a:ea typeface="MS PGothic" charset="0"/>
                <a:cs typeface="MS PGothic" charset="0"/>
              </a:defRPr>
            </a:lvl2pPr>
            <a:lvl3pPr marL="1143000" indent="-228600" eaLnBrk="0" hangingPunct="0">
              <a:defRPr b="1">
                <a:solidFill>
                  <a:schemeClr val="tx1"/>
                </a:solidFill>
                <a:latin typeface="Arial" charset="0"/>
                <a:ea typeface="MS PGothic" charset="0"/>
                <a:cs typeface="MS PGothic" charset="0"/>
              </a:defRPr>
            </a:lvl3pPr>
            <a:lvl4pPr marL="1600200" indent="-228600" eaLnBrk="0" hangingPunct="0">
              <a:defRPr b="1">
                <a:solidFill>
                  <a:schemeClr val="tx1"/>
                </a:solidFill>
                <a:latin typeface="Arial" charset="0"/>
                <a:ea typeface="MS PGothic" charset="0"/>
                <a:cs typeface="MS PGothic" charset="0"/>
              </a:defRPr>
            </a:lvl4pPr>
            <a:lvl5pPr marL="2057400" indent="-228600" eaLnBrk="0" hangingPunct="0">
              <a:defRPr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b="1">
                <a:solidFill>
                  <a:schemeClr val="tx1"/>
                </a:solidFill>
                <a:latin typeface="Arial" charset="0"/>
                <a:ea typeface="MS PGothic" charset="0"/>
                <a:cs typeface="MS PGothic" charset="0"/>
              </a:defRPr>
            </a:lvl9pPr>
          </a:lstStyle>
          <a:p>
            <a:pPr algn="ctr" defTabSz="511989" eaLnBrk="1" hangingPunct="1"/>
            <a:r>
              <a:rPr lang="en-US" dirty="0">
                <a:solidFill>
                  <a:srgbClr val="3C3C3B"/>
                </a:solidFill>
                <a:latin typeface="Arial Narrow"/>
                <a:cs typeface="Arial Narrow"/>
              </a:rPr>
              <a:t>Studies show each admission decreases a patient’s chance of survival. </a:t>
            </a:r>
          </a:p>
        </p:txBody>
      </p:sp>
      <p:sp>
        <p:nvSpPr>
          <p:cNvPr id="7" name="Text Box 30"/>
          <p:cNvSpPr txBox="1">
            <a:spLocks noChangeArrowheads="1"/>
          </p:cNvSpPr>
          <p:nvPr/>
        </p:nvSpPr>
        <p:spPr bwMode="auto">
          <a:xfrm>
            <a:off x="304097" y="5856840"/>
            <a:ext cx="497527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sz="3200">
                <a:solidFill>
                  <a:schemeClr val="tx1"/>
                </a:solidFill>
                <a:latin typeface="Arial" charset="0"/>
                <a:ea typeface="MS PGothic" charset="0"/>
                <a:cs typeface="MS PGothic" charset="0"/>
              </a:defRPr>
            </a:lvl1pPr>
            <a:lvl2pPr marL="742950" indent="-285750">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a:buFont typeface="Wingdings" charset="0"/>
              <a:defRPr sz="2000">
                <a:solidFill>
                  <a:schemeClr val="tx1"/>
                </a:solidFill>
                <a:latin typeface="Arial" charset="0"/>
                <a:ea typeface="MS PGothic" charset="0"/>
                <a:cs typeface="MS PGothic" charset="0"/>
              </a:defRPr>
            </a:lvl6pPr>
            <a:lvl7pPr>
              <a:buFont typeface="Wingdings" charset="0"/>
              <a:defRPr sz="2000">
                <a:solidFill>
                  <a:schemeClr val="tx1"/>
                </a:solidFill>
                <a:latin typeface="Arial" charset="0"/>
                <a:ea typeface="MS PGothic" charset="0"/>
                <a:cs typeface="MS PGothic" charset="0"/>
              </a:defRPr>
            </a:lvl7pPr>
            <a:lvl8pPr>
              <a:buFont typeface="Wingdings" charset="0"/>
              <a:defRPr sz="2000">
                <a:solidFill>
                  <a:schemeClr val="tx1"/>
                </a:solidFill>
                <a:latin typeface="Arial" charset="0"/>
                <a:ea typeface="MS PGothic" charset="0"/>
                <a:cs typeface="MS PGothic" charset="0"/>
              </a:defRPr>
            </a:lvl8pPr>
            <a:lvl9pPr>
              <a:buFont typeface="Wingdings" charset="0"/>
              <a:defRPr sz="2000">
                <a:solidFill>
                  <a:schemeClr val="tx1"/>
                </a:solidFill>
                <a:latin typeface="Arial" charset="0"/>
                <a:ea typeface="MS PGothic" charset="0"/>
                <a:cs typeface="MS PGothic" charset="0"/>
              </a:defRPr>
            </a:lvl9pPr>
          </a:lstStyle>
          <a:p>
            <a:pPr marL="0" indent="0" defTabSz="511989"/>
            <a:r>
              <a:rPr lang="en-US" sz="900" dirty="0">
                <a:solidFill>
                  <a:srgbClr val="000000"/>
                </a:solidFill>
                <a:latin typeface="Arial Narrow"/>
                <a:cs typeface="Arial Narrow"/>
              </a:rPr>
              <a:t>1. Lee DS, et al. Am J of Med, 2009.</a:t>
            </a:r>
          </a:p>
          <a:p>
            <a:pPr marL="0" indent="0" defTabSz="511989"/>
            <a:r>
              <a:rPr lang="en-US" sz="900" dirty="0">
                <a:solidFill>
                  <a:srgbClr val="000000"/>
                </a:solidFill>
                <a:latin typeface="Arial Narrow"/>
                <a:cs typeface="Arial Narrow"/>
              </a:rPr>
              <a:t>2. </a:t>
            </a:r>
            <a:r>
              <a:rPr lang="en-US" sz="900" dirty="0" err="1">
                <a:solidFill>
                  <a:srgbClr val="000000"/>
                </a:solidFill>
                <a:latin typeface="Arial Narrow"/>
                <a:cs typeface="Arial Narrow"/>
              </a:rPr>
              <a:t>Setoguchi</a:t>
            </a:r>
            <a:r>
              <a:rPr lang="en-US" sz="900" dirty="0">
                <a:solidFill>
                  <a:srgbClr val="000000"/>
                </a:solidFill>
                <a:latin typeface="Arial Narrow"/>
                <a:cs typeface="Arial Narrow"/>
              </a:rPr>
              <a:t> S, et al. Am Heart J, 2007. </a:t>
            </a:r>
          </a:p>
        </p:txBody>
      </p:sp>
    </p:spTree>
    <p:extLst>
      <p:ext uri="{BB962C8B-B14F-4D97-AF65-F5344CB8AC3E}">
        <p14:creationId xmlns:p14="http://schemas.microsoft.com/office/powerpoint/2010/main" val="12630271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971" y="837793"/>
            <a:ext cx="9866086" cy="1293028"/>
          </a:xfrm>
        </p:spPr>
        <p:txBody>
          <a:bodyPr>
            <a:noAutofit/>
          </a:bodyPr>
          <a:lstStyle/>
          <a:p>
            <a:r>
              <a:rPr lang="en-US" sz="2400" dirty="0"/>
              <a:t>PARADIGM-HF: Efficacy and Safety of </a:t>
            </a:r>
            <a:r>
              <a:rPr lang="en-GB" sz="2400" dirty="0"/>
              <a:t>Sacubitril/Valsartan vs Enalapril in Patients With HF</a:t>
            </a:r>
            <a:endParaRPr lang="en-US" sz="2400" dirty="0"/>
          </a:p>
        </p:txBody>
      </p:sp>
      <p:sp>
        <p:nvSpPr>
          <p:cNvPr id="5" name="Rectangle 26"/>
          <p:cNvSpPr>
            <a:spLocks noChangeArrowheads="1"/>
          </p:cNvSpPr>
          <p:nvPr/>
        </p:nvSpPr>
        <p:spPr bwMode="auto">
          <a:xfrm>
            <a:off x="2217739" y="6582020"/>
            <a:ext cx="4438651" cy="123111"/>
          </a:xfrm>
          <a:prstGeom prst="rect">
            <a:avLst/>
          </a:prstGeom>
          <a:noFill/>
          <a:ln w="9525" algn="ctr">
            <a:noFill/>
            <a:miter lim="800000"/>
            <a:headEnd/>
            <a:tailEnd/>
          </a:ln>
        </p:spPr>
        <p:txBody>
          <a:bodyPr wrap="square" lIns="0" tIns="0" rIns="0" bIns="0" anchor="b" anchorCtr="0">
            <a:spAutoFit/>
          </a:bodyPr>
          <a:lstStyle/>
          <a:p>
            <a:r>
              <a:rPr lang="en-GB" sz="800" dirty="0">
                <a:solidFill>
                  <a:srgbClr val="4A4A49"/>
                </a:solidFill>
              </a:rPr>
              <a:t>McMurray JJV et al. </a:t>
            </a:r>
            <a:r>
              <a:rPr lang="en-GB" sz="800" i="1" dirty="0">
                <a:solidFill>
                  <a:srgbClr val="4A4A49"/>
                </a:solidFill>
              </a:rPr>
              <a:t>N Engl J Med.</a:t>
            </a:r>
            <a:r>
              <a:rPr lang="en-GB" sz="800" dirty="0">
                <a:solidFill>
                  <a:srgbClr val="4A4A49"/>
                </a:solidFill>
              </a:rPr>
              <a:t> 2014;371:993-1004.</a:t>
            </a:r>
          </a:p>
        </p:txBody>
      </p:sp>
      <p:sp>
        <p:nvSpPr>
          <p:cNvPr id="56" name="Content Placeholder 2"/>
          <p:cNvSpPr txBox="1">
            <a:spLocks/>
          </p:cNvSpPr>
          <p:nvPr/>
        </p:nvSpPr>
        <p:spPr>
          <a:xfrm>
            <a:off x="2217738" y="5076829"/>
            <a:ext cx="7756524" cy="1243015"/>
          </a:xfrm>
          <a:prstGeom prst="rect">
            <a:avLst/>
          </a:prstGeom>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sz="1300" dirty="0"/>
              <a:t>Death from CV causes or first hospitalization for worsening HF occurred in 914 (21.8%) of sac/val patients and 1117 (26.5%) of enalapril patients (HR 0.80 [95% CI, 0.73-0.87]; </a:t>
            </a:r>
            <a:r>
              <a:rPr lang="en-US" sz="1300" i="1" dirty="0"/>
              <a:t>P</a:t>
            </a:r>
            <a:r>
              <a:rPr lang="en-US" sz="1300" dirty="0"/>
              <a:t>&lt;0.001)</a:t>
            </a:r>
          </a:p>
          <a:p>
            <a:pPr>
              <a:spcBef>
                <a:spcPts val="600"/>
              </a:spcBef>
            </a:pPr>
            <a:r>
              <a:rPr lang="en-US" sz="1300" dirty="0"/>
              <a:t>Sac/val treatment was associated with significant improvements in each component of the composite endpoint</a:t>
            </a:r>
          </a:p>
          <a:p>
            <a:pPr>
              <a:spcBef>
                <a:spcPts val="600"/>
              </a:spcBef>
            </a:pPr>
            <a:r>
              <a:rPr lang="en-US" sz="1300" dirty="0"/>
              <a:t>Patients in the sac/val group were more likely to have symptomatic hypotension than patients in the enalapril group (</a:t>
            </a:r>
            <a:r>
              <a:rPr lang="en-US" sz="1300" i="1" dirty="0"/>
              <a:t>P</a:t>
            </a:r>
            <a:r>
              <a:rPr lang="en-US" sz="1300" dirty="0"/>
              <a:t>&lt;0.001)</a:t>
            </a:r>
          </a:p>
        </p:txBody>
      </p:sp>
      <p:sp>
        <p:nvSpPr>
          <p:cNvPr id="57" name="TextBox 272"/>
          <p:cNvSpPr txBox="1"/>
          <p:nvPr/>
        </p:nvSpPr>
        <p:spPr>
          <a:xfrm>
            <a:off x="7026277" y="2235596"/>
            <a:ext cx="4508118"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sz="1600" b="1" dirty="0">
                <a:solidFill>
                  <a:sysClr val="windowText" lastClr="000000"/>
                </a:solidFill>
                <a:latin typeface="Arial" panose="020B0604020202020204" pitchFamily="34" charset="0"/>
                <a:cs typeface="Arial" panose="020B0604020202020204" pitchFamily="34" charset="0"/>
              </a:rPr>
              <a:t>Hospitalization for HF or Death from Cardiovascular Causes</a:t>
            </a:r>
          </a:p>
        </p:txBody>
      </p:sp>
      <p:sp>
        <p:nvSpPr>
          <p:cNvPr id="8" name="Rectangle 7"/>
          <p:cNvSpPr/>
          <p:nvPr/>
        </p:nvSpPr>
        <p:spPr>
          <a:xfrm>
            <a:off x="7307262" y="365831"/>
            <a:ext cx="2667000" cy="399330"/>
          </a:xfrm>
          <a:prstGeom prst="rect">
            <a:avLst/>
          </a:prstGeom>
          <a:solidFill>
            <a:srgbClr val="6600CC"/>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t>PARADIGM-HF </a:t>
            </a:r>
            <a:r>
              <a:rPr lang="en-GB" sz="2000" b="1" dirty="0"/>
              <a:t>2014</a:t>
            </a:r>
          </a:p>
        </p:txBody>
      </p:sp>
      <p:grpSp>
        <p:nvGrpSpPr>
          <p:cNvPr id="6" name="Group 4"/>
          <p:cNvGrpSpPr>
            <a:grpSpLocks noChangeAspect="1"/>
          </p:cNvGrpSpPr>
          <p:nvPr/>
        </p:nvGrpSpPr>
        <p:grpSpPr bwMode="auto">
          <a:xfrm>
            <a:off x="3314701" y="1825627"/>
            <a:ext cx="5561014" cy="2979739"/>
            <a:chOff x="1128" y="1150"/>
            <a:chExt cx="3503" cy="1877"/>
          </a:xfrm>
        </p:grpSpPr>
        <p:sp>
          <p:nvSpPr>
            <p:cNvPr id="7" name="AutoShape 3"/>
            <p:cNvSpPr>
              <a:spLocks noChangeAspect="1" noChangeArrowheads="1" noTextEdit="1"/>
            </p:cNvSpPr>
            <p:nvPr/>
          </p:nvSpPr>
          <p:spPr bwMode="auto">
            <a:xfrm>
              <a:off x="1129" y="1156"/>
              <a:ext cx="3502" cy="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Line 5"/>
            <p:cNvSpPr>
              <a:spLocks noChangeShapeType="1"/>
            </p:cNvSpPr>
            <p:nvPr/>
          </p:nvSpPr>
          <p:spPr bwMode="auto">
            <a:xfrm>
              <a:off x="1630" y="2479"/>
              <a:ext cx="255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Line 6"/>
            <p:cNvSpPr>
              <a:spLocks noChangeShapeType="1"/>
            </p:cNvSpPr>
            <p:nvPr/>
          </p:nvSpPr>
          <p:spPr bwMode="auto">
            <a:xfrm flipV="1">
              <a:off x="1677" y="1195"/>
              <a:ext cx="0" cy="132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7"/>
            <p:cNvSpPr>
              <a:spLocks noChangeArrowheads="1"/>
            </p:cNvSpPr>
            <p:nvPr/>
          </p:nvSpPr>
          <p:spPr bwMode="auto">
            <a:xfrm>
              <a:off x="1657" y="2537"/>
              <a:ext cx="4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0</a:t>
              </a:r>
              <a:endParaRPr lang="en-US" altLang="en-US" dirty="0"/>
            </a:p>
          </p:txBody>
        </p:sp>
        <p:sp>
          <p:nvSpPr>
            <p:cNvPr id="14" name="Rectangle 8"/>
            <p:cNvSpPr>
              <a:spLocks noChangeArrowheads="1"/>
            </p:cNvSpPr>
            <p:nvPr/>
          </p:nvSpPr>
          <p:spPr bwMode="auto">
            <a:xfrm>
              <a:off x="1971" y="2537"/>
              <a:ext cx="12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180</a:t>
              </a:r>
              <a:endParaRPr lang="en-US" altLang="en-US" dirty="0"/>
            </a:p>
          </p:txBody>
        </p:sp>
        <p:sp>
          <p:nvSpPr>
            <p:cNvPr id="15" name="Rectangle 9"/>
            <p:cNvSpPr>
              <a:spLocks noChangeArrowheads="1"/>
            </p:cNvSpPr>
            <p:nvPr/>
          </p:nvSpPr>
          <p:spPr bwMode="auto">
            <a:xfrm>
              <a:off x="2328" y="2537"/>
              <a:ext cx="12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360</a:t>
              </a:r>
              <a:endParaRPr lang="en-US" altLang="en-US" dirty="0"/>
            </a:p>
          </p:txBody>
        </p:sp>
        <p:sp>
          <p:nvSpPr>
            <p:cNvPr id="16" name="Rectangle 10"/>
            <p:cNvSpPr>
              <a:spLocks noChangeArrowheads="1"/>
            </p:cNvSpPr>
            <p:nvPr/>
          </p:nvSpPr>
          <p:spPr bwMode="auto">
            <a:xfrm>
              <a:off x="2690" y="2537"/>
              <a:ext cx="12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540</a:t>
              </a:r>
              <a:endParaRPr lang="en-US" altLang="en-US" dirty="0"/>
            </a:p>
          </p:txBody>
        </p:sp>
        <p:sp>
          <p:nvSpPr>
            <p:cNvPr id="17" name="Rectangle 11"/>
            <p:cNvSpPr>
              <a:spLocks noChangeArrowheads="1"/>
            </p:cNvSpPr>
            <p:nvPr/>
          </p:nvSpPr>
          <p:spPr bwMode="auto">
            <a:xfrm>
              <a:off x="3043" y="2537"/>
              <a:ext cx="12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720</a:t>
              </a:r>
              <a:endParaRPr lang="en-US" altLang="en-US" dirty="0"/>
            </a:p>
          </p:txBody>
        </p:sp>
        <p:sp>
          <p:nvSpPr>
            <p:cNvPr id="18" name="Rectangle 12"/>
            <p:cNvSpPr>
              <a:spLocks noChangeArrowheads="1"/>
            </p:cNvSpPr>
            <p:nvPr/>
          </p:nvSpPr>
          <p:spPr bwMode="auto">
            <a:xfrm>
              <a:off x="3398" y="2537"/>
              <a:ext cx="12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900</a:t>
              </a:r>
              <a:endParaRPr lang="en-US" altLang="en-US" dirty="0"/>
            </a:p>
          </p:txBody>
        </p:sp>
        <p:sp>
          <p:nvSpPr>
            <p:cNvPr id="19" name="Rectangle 13"/>
            <p:cNvSpPr>
              <a:spLocks noChangeArrowheads="1"/>
            </p:cNvSpPr>
            <p:nvPr/>
          </p:nvSpPr>
          <p:spPr bwMode="auto">
            <a:xfrm>
              <a:off x="3736" y="2537"/>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1080</a:t>
              </a:r>
              <a:endParaRPr lang="en-US" altLang="en-US" dirty="0"/>
            </a:p>
          </p:txBody>
        </p:sp>
        <p:sp>
          <p:nvSpPr>
            <p:cNvPr id="20" name="Rectangle 14"/>
            <p:cNvSpPr>
              <a:spLocks noChangeArrowheads="1"/>
            </p:cNvSpPr>
            <p:nvPr/>
          </p:nvSpPr>
          <p:spPr bwMode="auto">
            <a:xfrm>
              <a:off x="4092" y="2537"/>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1260</a:t>
              </a:r>
              <a:endParaRPr lang="en-US" altLang="en-US" dirty="0"/>
            </a:p>
          </p:txBody>
        </p:sp>
        <p:sp>
          <p:nvSpPr>
            <p:cNvPr id="21" name="Rectangle 15"/>
            <p:cNvSpPr>
              <a:spLocks noChangeArrowheads="1"/>
            </p:cNvSpPr>
            <p:nvPr/>
          </p:nvSpPr>
          <p:spPr bwMode="auto">
            <a:xfrm>
              <a:off x="1507" y="1150"/>
              <a:ext cx="10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1.0</a:t>
              </a:r>
              <a:endParaRPr lang="en-US" altLang="en-US" dirty="0"/>
            </a:p>
          </p:txBody>
        </p:sp>
        <p:sp>
          <p:nvSpPr>
            <p:cNvPr id="22" name="Rectangle 16"/>
            <p:cNvSpPr>
              <a:spLocks noChangeArrowheads="1"/>
            </p:cNvSpPr>
            <p:nvPr/>
          </p:nvSpPr>
          <p:spPr bwMode="auto">
            <a:xfrm>
              <a:off x="1507" y="1424"/>
              <a:ext cx="10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0.5</a:t>
              </a:r>
              <a:endParaRPr lang="en-US" altLang="en-US" dirty="0"/>
            </a:p>
          </p:txBody>
        </p:sp>
        <p:sp>
          <p:nvSpPr>
            <p:cNvPr id="23" name="Rectangle 17"/>
            <p:cNvSpPr>
              <a:spLocks noChangeArrowheads="1"/>
            </p:cNvSpPr>
            <p:nvPr/>
          </p:nvSpPr>
          <p:spPr bwMode="auto">
            <a:xfrm>
              <a:off x="1507" y="1761"/>
              <a:ext cx="10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0.4</a:t>
              </a:r>
              <a:endParaRPr lang="en-US" altLang="en-US" dirty="0"/>
            </a:p>
          </p:txBody>
        </p:sp>
        <p:sp>
          <p:nvSpPr>
            <p:cNvPr id="24" name="Rectangle 18"/>
            <p:cNvSpPr>
              <a:spLocks noChangeArrowheads="1"/>
            </p:cNvSpPr>
            <p:nvPr/>
          </p:nvSpPr>
          <p:spPr bwMode="auto">
            <a:xfrm>
              <a:off x="1507" y="2099"/>
              <a:ext cx="10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0.2</a:t>
              </a:r>
              <a:endParaRPr lang="en-US" altLang="en-US" dirty="0"/>
            </a:p>
          </p:txBody>
        </p:sp>
        <p:sp>
          <p:nvSpPr>
            <p:cNvPr id="25" name="Rectangle 19"/>
            <p:cNvSpPr>
              <a:spLocks noChangeArrowheads="1"/>
            </p:cNvSpPr>
            <p:nvPr/>
          </p:nvSpPr>
          <p:spPr bwMode="auto">
            <a:xfrm>
              <a:off x="1570" y="2437"/>
              <a:ext cx="4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0</a:t>
              </a:r>
              <a:endParaRPr lang="en-US" altLang="en-US" dirty="0"/>
            </a:p>
          </p:txBody>
        </p:sp>
        <p:sp>
          <p:nvSpPr>
            <p:cNvPr id="26" name="Rectangle 20"/>
            <p:cNvSpPr>
              <a:spLocks noChangeArrowheads="1"/>
            </p:cNvSpPr>
            <p:nvPr/>
          </p:nvSpPr>
          <p:spPr bwMode="auto">
            <a:xfrm rot="16200000">
              <a:off x="733" y="1808"/>
              <a:ext cx="102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400"/>
              <a:r>
                <a:rPr lang="en-US" altLang="en-US" sz="900" b="1" dirty="0">
                  <a:solidFill>
                    <a:srgbClr val="000000"/>
                  </a:solidFill>
                </a:rPr>
                <a:t>Cumulative Probability of the </a:t>
              </a:r>
              <a:endParaRPr lang="en-US" altLang="en-US" b="1" dirty="0"/>
            </a:p>
          </p:txBody>
        </p:sp>
        <p:sp>
          <p:nvSpPr>
            <p:cNvPr id="27" name="Rectangle 21"/>
            <p:cNvSpPr>
              <a:spLocks noChangeArrowheads="1"/>
            </p:cNvSpPr>
            <p:nvPr/>
          </p:nvSpPr>
          <p:spPr bwMode="auto">
            <a:xfrm rot="16200000">
              <a:off x="762" y="1804"/>
              <a:ext cx="114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400"/>
              <a:r>
                <a:rPr lang="en-US" altLang="en-US" sz="900" b="1" dirty="0">
                  <a:solidFill>
                    <a:srgbClr val="000000"/>
                  </a:solidFill>
                </a:rPr>
                <a:t>Combined Endpoint of CV Death </a:t>
              </a:r>
              <a:endParaRPr lang="en-US" altLang="en-US" b="1" dirty="0"/>
            </a:p>
          </p:txBody>
        </p:sp>
        <p:sp>
          <p:nvSpPr>
            <p:cNvPr id="28" name="Rectangle 22"/>
            <p:cNvSpPr>
              <a:spLocks noChangeArrowheads="1"/>
            </p:cNvSpPr>
            <p:nvPr/>
          </p:nvSpPr>
          <p:spPr bwMode="auto">
            <a:xfrm rot="16200000">
              <a:off x="1060" y="1848"/>
              <a:ext cx="73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400"/>
              <a:r>
                <a:rPr lang="en-US" altLang="en-US" sz="900" b="1" dirty="0">
                  <a:solidFill>
                    <a:srgbClr val="000000"/>
                  </a:solidFill>
                </a:rPr>
                <a:t>or HR Hospitalization</a:t>
              </a:r>
              <a:endParaRPr lang="en-US" altLang="en-US" b="1" dirty="0"/>
            </a:p>
          </p:txBody>
        </p:sp>
        <p:sp>
          <p:nvSpPr>
            <p:cNvPr id="29" name="Rectangle 23"/>
            <p:cNvSpPr>
              <a:spLocks noChangeArrowheads="1"/>
            </p:cNvSpPr>
            <p:nvPr/>
          </p:nvSpPr>
          <p:spPr bwMode="auto">
            <a:xfrm>
              <a:off x="2376" y="2673"/>
              <a:ext cx="92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400"/>
              <a:r>
                <a:rPr lang="en-US" altLang="en-US" sz="900" b="1" dirty="0">
                  <a:solidFill>
                    <a:srgbClr val="000000"/>
                  </a:solidFill>
                </a:rPr>
                <a:t>Days Since Randomization</a:t>
              </a:r>
              <a:endParaRPr lang="en-US" altLang="en-US" b="1" dirty="0"/>
            </a:p>
          </p:txBody>
        </p:sp>
        <p:sp>
          <p:nvSpPr>
            <p:cNvPr id="30" name="Rectangle 24"/>
            <p:cNvSpPr>
              <a:spLocks noChangeArrowheads="1"/>
            </p:cNvSpPr>
            <p:nvPr/>
          </p:nvSpPr>
          <p:spPr bwMode="auto">
            <a:xfrm>
              <a:off x="2560" y="1912"/>
              <a:ext cx="32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Enalapril (</a:t>
              </a:r>
              <a:endParaRPr lang="en-US" altLang="en-US" dirty="0"/>
            </a:p>
          </p:txBody>
        </p:sp>
        <p:sp>
          <p:nvSpPr>
            <p:cNvPr id="31" name="Rectangle 25"/>
            <p:cNvSpPr>
              <a:spLocks noChangeArrowheads="1"/>
            </p:cNvSpPr>
            <p:nvPr/>
          </p:nvSpPr>
          <p:spPr bwMode="auto">
            <a:xfrm>
              <a:off x="2898" y="1912"/>
              <a:ext cx="8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11</a:t>
              </a:r>
              <a:endParaRPr lang="en-US" altLang="en-US" dirty="0"/>
            </a:p>
          </p:txBody>
        </p:sp>
        <p:sp>
          <p:nvSpPr>
            <p:cNvPr id="32" name="Rectangle 26"/>
            <p:cNvSpPr>
              <a:spLocks noChangeArrowheads="1"/>
            </p:cNvSpPr>
            <p:nvPr/>
          </p:nvSpPr>
          <p:spPr bwMode="auto">
            <a:xfrm>
              <a:off x="2970" y="1912"/>
              <a:ext cx="33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17 events)</a:t>
              </a:r>
              <a:endParaRPr lang="en-US" altLang="en-US" dirty="0"/>
            </a:p>
          </p:txBody>
        </p:sp>
        <p:sp>
          <p:nvSpPr>
            <p:cNvPr id="33" name="Line 27"/>
            <p:cNvSpPr>
              <a:spLocks noChangeShapeType="1"/>
            </p:cNvSpPr>
            <p:nvPr/>
          </p:nvSpPr>
          <p:spPr bwMode="auto">
            <a:xfrm>
              <a:off x="1630" y="1476"/>
              <a:ext cx="4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 name="Line 28"/>
            <p:cNvSpPr>
              <a:spLocks noChangeShapeType="1"/>
            </p:cNvSpPr>
            <p:nvPr/>
          </p:nvSpPr>
          <p:spPr bwMode="auto">
            <a:xfrm flipV="1">
              <a:off x="2038" y="2477"/>
              <a:ext cx="0" cy="3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5" name="Line 29"/>
            <p:cNvSpPr>
              <a:spLocks noChangeShapeType="1"/>
            </p:cNvSpPr>
            <p:nvPr/>
          </p:nvSpPr>
          <p:spPr bwMode="auto">
            <a:xfrm flipV="1">
              <a:off x="2394" y="2479"/>
              <a:ext cx="0" cy="3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6" name="Line 30"/>
            <p:cNvSpPr>
              <a:spLocks noChangeShapeType="1"/>
            </p:cNvSpPr>
            <p:nvPr/>
          </p:nvSpPr>
          <p:spPr bwMode="auto">
            <a:xfrm flipV="1">
              <a:off x="4181" y="2479"/>
              <a:ext cx="0" cy="3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7" name="Rectangle 31"/>
            <p:cNvSpPr>
              <a:spLocks noChangeArrowheads="1"/>
            </p:cNvSpPr>
            <p:nvPr/>
          </p:nvSpPr>
          <p:spPr bwMode="auto">
            <a:xfrm>
              <a:off x="1128" y="2752"/>
              <a:ext cx="37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b="1" dirty="0">
                  <a:solidFill>
                    <a:srgbClr val="000000"/>
                  </a:solidFill>
                </a:rPr>
                <a:t>No. at Risk</a:t>
              </a:r>
              <a:endParaRPr lang="en-US" altLang="en-US" dirty="0"/>
            </a:p>
          </p:txBody>
        </p:sp>
        <p:sp>
          <p:nvSpPr>
            <p:cNvPr id="38" name="Rectangle 32"/>
            <p:cNvSpPr>
              <a:spLocks noChangeArrowheads="1"/>
            </p:cNvSpPr>
            <p:nvPr/>
          </p:nvSpPr>
          <p:spPr bwMode="auto">
            <a:xfrm>
              <a:off x="1128" y="2842"/>
              <a:ext cx="238"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Sac/val</a:t>
              </a:r>
              <a:endParaRPr lang="en-US" altLang="en-US" dirty="0"/>
            </a:p>
          </p:txBody>
        </p:sp>
        <p:sp>
          <p:nvSpPr>
            <p:cNvPr id="39" name="Rectangle 33"/>
            <p:cNvSpPr>
              <a:spLocks noChangeArrowheads="1"/>
            </p:cNvSpPr>
            <p:nvPr/>
          </p:nvSpPr>
          <p:spPr bwMode="auto">
            <a:xfrm>
              <a:off x="1128" y="2932"/>
              <a:ext cx="28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Enalapril</a:t>
              </a:r>
              <a:endParaRPr lang="en-US" altLang="en-US" dirty="0"/>
            </a:p>
          </p:txBody>
        </p:sp>
        <p:sp>
          <p:nvSpPr>
            <p:cNvPr id="40" name="Line 34"/>
            <p:cNvSpPr>
              <a:spLocks noChangeShapeType="1"/>
            </p:cNvSpPr>
            <p:nvPr/>
          </p:nvSpPr>
          <p:spPr bwMode="auto">
            <a:xfrm>
              <a:off x="1630" y="1811"/>
              <a:ext cx="4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1" name="Line 35"/>
            <p:cNvSpPr>
              <a:spLocks noChangeShapeType="1"/>
            </p:cNvSpPr>
            <p:nvPr/>
          </p:nvSpPr>
          <p:spPr bwMode="auto">
            <a:xfrm>
              <a:off x="1630" y="2142"/>
              <a:ext cx="4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Rectangle 36"/>
            <p:cNvSpPr>
              <a:spLocks noChangeArrowheads="1"/>
            </p:cNvSpPr>
            <p:nvPr/>
          </p:nvSpPr>
          <p:spPr bwMode="auto">
            <a:xfrm>
              <a:off x="3580" y="2098"/>
              <a:ext cx="6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Sac/val (914 events)</a:t>
              </a:r>
              <a:endParaRPr lang="en-US" altLang="en-US" dirty="0"/>
            </a:p>
          </p:txBody>
        </p:sp>
        <p:sp>
          <p:nvSpPr>
            <p:cNvPr id="47" name="Line 41"/>
            <p:cNvSpPr>
              <a:spLocks noChangeShapeType="1"/>
            </p:cNvSpPr>
            <p:nvPr/>
          </p:nvSpPr>
          <p:spPr bwMode="auto">
            <a:xfrm>
              <a:off x="1630" y="1198"/>
              <a:ext cx="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8" name="Line 42"/>
            <p:cNvSpPr>
              <a:spLocks noChangeShapeType="1"/>
            </p:cNvSpPr>
            <p:nvPr/>
          </p:nvSpPr>
          <p:spPr bwMode="auto">
            <a:xfrm flipV="1">
              <a:off x="1625" y="1301"/>
              <a:ext cx="90" cy="75"/>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9" name="Line 43"/>
            <p:cNvSpPr>
              <a:spLocks noChangeShapeType="1"/>
            </p:cNvSpPr>
            <p:nvPr/>
          </p:nvSpPr>
          <p:spPr bwMode="auto">
            <a:xfrm flipV="1">
              <a:off x="1636" y="1320"/>
              <a:ext cx="89" cy="75"/>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0" name="Line 44"/>
            <p:cNvSpPr>
              <a:spLocks noChangeShapeType="1"/>
            </p:cNvSpPr>
            <p:nvPr/>
          </p:nvSpPr>
          <p:spPr bwMode="auto">
            <a:xfrm flipV="1">
              <a:off x="1628" y="1313"/>
              <a:ext cx="89" cy="75"/>
            </a:xfrm>
            <a:prstGeom prst="line">
              <a:avLst/>
            </a:prstGeom>
            <a:noFill/>
            <a:ln w="1746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1" name="Line 45"/>
            <p:cNvSpPr>
              <a:spLocks noChangeShapeType="1"/>
            </p:cNvSpPr>
            <p:nvPr/>
          </p:nvSpPr>
          <p:spPr bwMode="auto">
            <a:xfrm flipV="1">
              <a:off x="2752" y="2479"/>
              <a:ext cx="0" cy="3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2" name="Line 46"/>
            <p:cNvSpPr>
              <a:spLocks noChangeShapeType="1"/>
            </p:cNvSpPr>
            <p:nvPr/>
          </p:nvSpPr>
          <p:spPr bwMode="auto">
            <a:xfrm flipV="1">
              <a:off x="3109" y="2479"/>
              <a:ext cx="0" cy="3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3" name="Line 47"/>
            <p:cNvSpPr>
              <a:spLocks noChangeShapeType="1"/>
            </p:cNvSpPr>
            <p:nvPr/>
          </p:nvSpPr>
          <p:spPr bwMode="auto">
            <a:xfrm flipV="1">
              <a:off x="3466" y="2479"/>
              <a:ext cx="0" cy="3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4" name="Line 48"/>
            <p:cNvSpPr>
              <a:spLocks noChangeShapeType="1"/>
            </p:cNvSpPr>
            <p:nvPr/>
          </p:nvSpPr>
          <p:spPr bwMode="auto">
            <a:xfrm flipV="1">
              <a:off x="3823" y="2479"/>
              <a:ext cx="0" cy="3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8" name="Rectangle 49"/>
            <p:cNvSpPr>
              <a:spLocks noChangeArrowheads="1"/>
            </p:cNvSpPr>
            <p:nvPr/>
          </p:nvSpPr>
          <p:spPr bwMode="auto">
            <a:xfrm>
              <a:off x="1594" y="283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4187</a:t>
              </a:r>
              <a:endParaRPr lang="en-US" altLang="en-US" dirty="0"/>
            </a:p>
          </p:txBody>
        </p:sp>
        <p:sp>
          <p:nvSpPr>
            <p:cNvPr id="59" name="Rectangle 50"/>
            <p:cNvSpPr>
              <a:spLocks noChangeArrowheads="1"/>
            </p:cNvSpPr>
            <p:nvPr/>
          </p:nvSpPr>
          <p:spPr bwMode="auto">
            <a:xfrm>
              <a:off x="1949" y="283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3922</a:t>
              </a:r>
              <a:endParaRPr lang="en-US" altLang="en-US" dirty="0"/>
            </a:p>
          </p:txBody>
        </p:sp>
        <p:sp>
          <p:nvSpPr>
            <p:cNvPr id="60" name="Rectangle 51"/>
            <p:cNvSpPr>
              <a:spLocks noChangeArrowheads="1"/>
            </p:cNvSpPr>
            <p:nvPr/>
          </p:nvSpPr>
          <p:spPr bwMode="auto">
            <a:xfrm>
              <a:off x="2308" y="283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3663</a:t>
              </a:r>
              <a:endParaRPr lang="en-US" altLang="en-US" dirty="0"/>
            </a:p>
          </p:txBody>
        </p:sp>
        <p:sp>
          <p:nvSpPr>
            <p:cNvPr id="61" name="Rectangle 52"/>
            <p:cNvSpPr>
              <a:spLocks noChangeArrowheads="1"/>
            </p:cNvSpPr>
            <p:nvPr/>
          </p:nvSpPr>
          <p:spPr bwMode="auto">
            <a:xfrm>
              <a:off x="2669" y="283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3018</a:t>
              </a:r>
              <a:endParaRPr lang="en-US" altLang="en-US" dirty="0"/>
            </a:p>
          </p:txBody>
        </p:sp>
        <p:sp>
          <p:nvSpPr>
            <p:cNvPr id="62" name="Rectangle 53"/>
            <p:cNvSpPr>
              <a:spLocks noChangeArrowheads="1"/>
            </p:cNvSpPr>
            <p:nvPr/>
          </p:nvSpPr>
          <p:spPr bwMode="auto">
            <a:xfrm>
              <a:off x="3021" y="283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2257</a:t>
              </a:r>
              <a:endParaRPr lang="en-US" altLang="en-US" dirty="0"/>
            </a:p>
          </p:txBody>
        </p:sp>
        <p:sp>
          <p:nvSpPr>
            <p:cNvPr id="63" name="Rectangle 54"/>
            <p:cNvSpPr>
              <a:spLocks noChangeArrowheads="1"/>
            </p:cNvSpPr>
            <p:nvPr/>
          </p:nvSpPr>
          <p:spPr bwMode="auto">
            <a:xfrm>
              <a:off x="3378" y="283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1544</a:t>
              </a:r>
              <a:endParaRPr lang="en-US" altLang="en-US" dirty="0"/>
            </a:p>
          </p:txBody>
        </p:sp>
        <p:sp>
          <p:nvSpPr>
            <p:cNvPr id="64" name="Rectangle 55"/>
            <p:cNvSpPr>
              <a:spLocks noChangeArrowheads="1"/>
            </p:cNvSpPr>
            <p:nvPr/>
          </p:nvSpPr>
          <p:spPr bwMode="auto">
            <a:xfrm>
              <a:off x="3757" y="2839"/>
              <a:ext cx="12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896</a:t>
              </a:r>
              <a:endParaRPr lang="en-US" altLang="en-US" dirty="0"/>
            </a:p>
          </p:txBody>
        </p:sp>
        <p:sp>
          <p:nvSpPr>
            <p:cNvPr id="65" name="Rectangle 56"/>
            <p:cNvSpPr>
              <a:spLocks noChangeArrowheads="1"/>
            </p:cNvSpPr>
            <p:nvPr/>
          </p:nvSpPr>
          <p:spPr bwMode="auto">
            <a:xfrm>
              <a:off x="4112" y="2839"/>
              <a:ext cx="12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249</a:t>
              </a:r>
              <a:endParaRPr lang="en-US" altLang="en-US" dirty="0"/>
            </a:p>
          </p:txBody>
        </p:sp>
        <p:sp>
          <p:nvSpPr>
            <p:cNvPr id="66" name="Rectangle 57"/>
            <p:cNvSpPr>
              <a:spLocks noChangeArrowheads="1"/>
            </p:cNvSpPr>
            <p:nvPr/>
          </p:nvSpPr>
          <p:spPr bwMode="auto">
            <a:xfrm>
              <a:off x="1594" y="292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4212</a:t>
              </a:r>
              <a:endParaRPr lang="en-US" altLang="en-US" dirty="0"/>
            </a:p>
          </p:txBody>
        </p:sp>
        <p:sp>
          <p:nvSpPr>
            <p:cNvPr id="67" name="Rectangle 58"/>
            <p:cNvSpPr>
              <a:spLocks noChangeArrowheads="1"/>
            </p:cNvSpPr>
            <p:nvPr/>
          </p:nvSpPr>
          <p:spPr bwMode="auto">
            <a:xfrm>
              <a:off x="1949" y="292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3883</a:t>
              </a:r>
              <a:endParaRPr lang="en-US" altLang="en-US" dirty="0"/>
            </a:p>
          </p:txBody>
        </p:sp>
        <p:sp>
          <p:nvSpPr>
            <p:cNvPr id="68" name="Rectangle 59"/>
            <p:cNvSpPr>
              <a:spLocks noChangeArrowheads="1"/>
            </p:cNvSpPr>
            <p:nvPr/>
          </p:nvSpPr>
          <p:spPr bwMode="auto">
            <a:xfrm>
              <a:off x="2308" y="292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3579</a:t>
              </a:r>
              <a:endParaRPr lang="en-US" altLang="en-US" dirty="0"/>
            </a:p>
          </p:txBody>
        </p:sp>
        <p:sp>
          <p:nvSpPr>
            <p:cNvPr id="69" name="Rectangle 60"/>
            <p:cNvSpPr>
              <a:spLocks noChangeArrowheads="1"/>
            </p:cNvSpPr>
            <p:nvPr/>
          </p:nvSpPr>
          <p:spPr bwMode="auto">
            <a:xfrm>
              <a:off x="2669" y="292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2922</a:t>
              </a:r>
              <a:endParaRPr lang="en-US" altLang="en-US" dirty="0"/>
            </a:p>
          </p:txBody>
        </p:sp>
        <p:sp>
          <p:nvSpPr>
            <p:cNvPr id="70" name="Rectangle 61"/>
            <p:cNvSpPr>
              <a:spLocks noChangeArrowheads="1"/>
            </p:cNvSpPr>
            <p:nvPr/>
          </p:nvSpPr>
          <p:spPr bwMode="auto">
            <a:xfrm>
              <a:off x="3021" y="292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2123</a:t>
              </a:r>
              <a:endParaRPr lang="en-US" altLang="en-US" dirty="0"/>
            </a:p>
          </p:txBody>
        </p:sp>
        <p:sp>
          <p:nvSpPr>
            <p:cNvPr id="71" name="Rectangle 62"/>
            <p:cNvSpPr>
              <a:spLocks noChangeArrowheads="1"/>
            </p:cNvSpPr>
            <p:nvPr/>
          </p:nvSpPr>
          <p:spPr bwMode="auto">
            <a:xfrm>
              <a:off x="3378" y="292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1488</a:t>
              </a:r>
              <a:endParaRPr lang="en-US" altLang="en-US" dirty="0"/>
            </a:p>
          </p:txBody>
        </p:sp>
        <p:sp>
          <p:nvSpPr>
            <p:cNvPr id="72" name="Rectangle 63"/>
            <p:cNvSpPr>
              <a:spLocks noChangeArrowheads="1"/>
            </p:cNvSpPr>
            <p:nvPr/>
          </p:nvSpPr>
          <p:spPr bwMode="auto">
            <a:xfrm>
              <a:off x="3757" y="2929"/>
              <a:ext cx="12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853</a:t>
              </a:r>
              <a:endParaRPr lang="en-US" altLang="en-US" dirty="0"/>
            </a:p>
          </p:txBody>
        </p:sp>
        <p:sp>
          <p:nvSpPr>
            <p:cNvPr id="73" name="Rectangle 64"/>
            <p:cNvSpPr>
              <a:spLocks noChangeArrowheads="1"/>
            </p:cNvSpPr>
            <p:nvPr/>
          </p:nvSpPr>
          <p:spPr bwMode="auto">
            <a:xfrm>
              <a:off x="4112" y="2929"/>
              <a:ext cx="12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236</a:t>
              </a:r>
              <a:endParaRPr lang="en-US" altLang="en-US" dirty="0"/>
            </a:p>
          </p:txBody>
        </p:sp>
        <p:sp>
          <p:nvSpPr>
            <p:cNvPr id="74" name="Freeform 65"/>
            <p:cNvSpPr>
              <a:spLocks/>
            </p:cNvSpPr>
            <p:nvPr/>
          </p:nvSpPr>
          <p:spPr bwMode="auto">
            <a:xfrm>
              <a:off x="1678" y="2003"/>
              <a:ext cx="2500" cy="468"/>
            </a:xfrm>
            <a:custGeom>
              <a:avLst/>
              <a:gdLst>
                <a:gd name="T0" fmla="*/ 89 w 2500"/>
                <a:gd name="T1" fmla="*/ 449 h 468"/>
                <a:gd name="T2" fmla="*/ 250 w 2500"/>
                <a:gd name="T3" fmla="*/ 398 h 468"/>
                <a:gd name="T4" fmla="*/ 368 w 2500"/>
                <a:gd name="T5" fmla="*/ 371 h 468"/>
                <a:gd name="T6" fmla="*/ 506 w 2500"/>
                <a:gd name="T7" fmla="*/ 334 h 468"/>
                <a:gd name="T8" fmla="*/ 712 w 2500"/>
                <a:gd name="T9" fmla="*/ 284 h 468"/>
                <a:gd name="T10" fmla="*/ 834 w 2500"/>
                <a:gd name="T11" fmla="*/ 261 h 468"/>
                <a:gd name="T12" fmla="*/ 1054 w 2500"/>
                <a:gd name="T13" fmla="*/ 225 h 468"/>
                <a:gd name="T14" fmla="*/ 1165 w 2500"/>
                <a:gd name="T15" fmla="*/ 197 h 468"/>
                <a:gd name="T16" fmla="*/ 1366 w 2500"/>
                <a:gd name="T17" fmla="*/ 162 h 468"/>
                <a:gd name="T18" fmla="*/ 1495 w 2500"/>
                <a:gd name="T19" fmla="*/ 147 h 468"/>
                <a:gd name="T20" fmla="*/ 1554 w 2500"/>
                <a:gd name="T21" fmla="*/ 135 h 468"/>
                <a:gd name="T22" fmla="*/ 1585 w 2500"/>
                <a:gd name="T23" fmla="*/ 137 h 468"/>
                <a:gd name="T24" fmla="*/ 1593 w 2500"/>
                <a:gd name="T25" fmla="*/ 135 h 468"/>
                <a:gd name="T26" fmla="*/ 1598 w 2500"/>
                <a:gd name="T27" fmla="*/ 133 h 468"/>
                <a:gd name="T28" fmla="*/ 1630 w 2500"/>
                <a:gd name="T29" fmla="*/ 130 h 468"/>
                <a:gd name="T30" fmla="*/ 1658 w 2500"/>
                <a:gd name="T31" fmla="*/ 126 h 468"/>
                <a:gd name="T32" fmla="*/ 1720 w 2500"/>
                <a:gd name="T33" fmla="*/ 122 h 468"/>
                <a:gd name="T34" fmla="*/ 1825 w 2500"/>
                <a:gd name="T35" fmla="*/ 93 h 468"/>
                <a:gd name="T36" fmla="*/ 1867 w 2500"/>
                <a:gd name="T37" fmla="*/ 80 h 468"/>
                <a:gd name="T38" fmla="*/ 1908 w 2500"/>
                <a:gd name="T39" fmla="*/ 68 h 468"/>
                <a:gd name="T40" fmla="*/ 1916 w 2500"/>
                <a:gd name="T41" fmla="*/ 67 h 468"/>
                <a:gd name="T42" fmla="*/ 1921 w 2500"/>
                <a:gd name="T43" fmla="*/ 68 h 468"/>
                <a:gd name="T44" fmla="*/ 1944 w 2500"/>
                <a:gd name="T45" fmla="*/ 67 h 468"/>
                <a:gd name="T46" fmla="*/ 1969 w 2500"/>
                <a:gd name="T47" fmla="*/ 68 h 468"/>
                <a:gd name="T48" fmla="*/ 1992 w 2500"/>
                <a:gd name="T49" fmla="*/ 67 h 468"/>
                <a:gd name="T50" fmla="*/ 1995 w 2500"/>
                <a:gd name="T51" fmla="*/ 67 h 468"/>
                <a:gd name="T52" fmla="*/ 2014 w 2500"/>
                <a:gd name="T53" fmla="*/ 60 h 468"/>
                <a:gd name="T54" fmla="*/ 2051 w 2500"/>
                <a:gd name="T55" fmla="*/ 56 h 468"/>
                <a:gd name="T56" fmla="*/ 2063 w 2500"/>
                <a:gd name="T57" fmla="*/ 55 h 468"/>
                <a:gd name="T58" fmla="*/ 2081 w 2500"/>
                <a:gd name="T59" fmla="*/ 52 h 468"/>
                <a:gd name="T60" fmla="*/ 2161 w 2500"/>
                <a:gd name="T61" fmla="*/ 47 h 468"/>
                <a:gd name="T62" fmla="*/ 2204 w 2500"/>
                <a:gd name="T63" fmla="*/ 30 h 468"/>
                <a:gd name="T64" fmla="*/ 2278 w 2500"/>
                <a:gd name="T65" fmla="*/ 30 h 468"/>
                <a:gd name="T66" fmla="*/ 2371 w 2500"/>
                <a:gd name="T67" fmla="*/ 8 h 468"/>
                <a:gd name="T68" fmla="*/ 2440 w 2500"/>
                <a:gd name="T69"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00" h="468">
                  <a:moveTo>
                    <a:pt x="0" y="468"/>
                  </a:moveTo>
                  <a:lnTo>
                    <a:pt x="89" y="449"/>
                  </a:lnTo>
                  <a:lnTo>
                    <a:pt x="188" y="420"/>
                  </a:lnTo>
                  <a:lnTo>
                    <a:pt x="250" y="398"/>
                  </a:lnTo>
                  <a:lnTo>
                    <a:pt x="313" y="398"/>
                  </a:lnTo>
                  <a:lnTo>
                    <a:pt x="368" y="371"/>
                  </a:lnTo>
                  <a:lnTo>
                    <a:pt x="433" y="346"/>
                  </a:lnTo>
                  <a:lnTo>
                    <a:pt x="506" y="334"/>
                  </a:lnTo>
                  <a:lnTo>
                    <a:pt x="598" y="314"/>
                  </a:lnTo>
                  <a:lnTo>
                    <a:pt x="712" y="284"/>
                  </a:lnTo>
                  <a:lnTo>
                    <a:pt x="770" y="276"/>
                  </a:lnTo>
                  <a:lnTo>
                    <a:pt x="834" y="261"/>
                  </a:lnTo>
                  <a:lnTo>
                    <a:pt x="955" y="233"/>
                  </a:lnTo>
                  <a:lnTo>
                    <a:pt x="1054" y="225"/>
                  </a:lnTo>
                  <a:lnTo>
                    <a:pt x="1109" y="210"/>
                  </a:lnTo>
                  <a:lnTo>
                    <a:pt x="1165" y="197"/>
                  </a:lnTo>
                  <a:lnTo>
                    <a:pt x="1231" y="188"/>
                  </a:lnTo>
                  <a:lnTo>
                    <a:pt x="1366" y="162"/>
                  </a:lnTo>
                  <a:lnTo>
                    <a:pt x="1465" y="147"/>
                  </a:lnTo>
                  <a:lnTo>
                    <a:pt x="1495" y="147"/>
                  </a:lnTo>
                  <a:lnTo>
                    <a:pt x="1554" y="135"/>
                  </a:lnTo>
                  <a:lnTo>
                    <a:pt x="1554" y="135"/>
                  </a:lnTo>
                  <a:lnTo>
                    <a:pt x="1571" y="135"/>
                  </a:lnTo>
                  <a:lnTo>
                    <a:pt x="1585" y="137"/>
                  </a:lnTo>
                  <a:lnTo>
                    <a:pt x="1590" y="135"/>
                  </a:lnTo>
                  <a:lnTo>
                    <a:pt x="1593" y="135"/>
                  </a:lnTo>
                  <a:lnTo>
                    <a:pt x="1593" y="135"/>
                  </a:lnTo>
                  <a:lnTo>
                    <a:pt x="1598" y="133"/>
                  </a:lnTo>
                  <a:lnTo>
                    <a:pt x="1610" y="131"/>
                  </a:lnTo>
                  <a:lnTo>
                    <a:pt x="1630" y="130"/>
                  </a:lnTo>
                  <a:lnTo>
                    <a:pt x="1630" y="130"/>
                  </a:lnTo>
                  <a:lnTo>
                    <a:pt x="1658" y="126"/>
                  </a:lnTo>
                  <a:lnTo>
                    <a:pt x="1681" y="122"/>
                  </a:lnTo>
                  <a:lnTo>
                    <a:pt x="1720" y="122"/>
                  </a:lnTo>
                  <a:lnTo>
                    <a:pt x="1766" y="109"/>
                  </a:lnTo>
                  <a:lnTo>
                    <a:pt x="1825" y="93"/>
                  </a:lnTo>
                  <a:lnTo>
                    <a:pt x="1867" y="80"/>
                  </a:lnTo>
                  <a:lnTo>
                    <a:pt x="1867" y="80"/>
                  </a:lnTo>
                  <a:lnTo>
                    <a:pt x="1890" y="72"/>
                  </a:lnTo>
                  <a:lnTo>
                    <a:pt x="1908" y="68"/>
                  </a:lnTo>
                  <a:lnTo>
                    <a:pt x="1913" y="67"/>
                  </a:lnTo>
                  <a:lnTo>
                    <a:pt x="1916" y="67"/>
                  </a:lnTo>
                  <a:lnTo>
                    <a:pt x="1916" y="67"/>
                  </a:lnTo>
                  <a:lnTo>
                    <a:pt x="1921" y="68"/>
                  </a:lnTo>
                  <a:lnTo>
                    <a:pt x="1929" y="68"/>
                  </a:lnTo>
                  <a:lnTo>
                    <a:pt x="1944" y="67"/>
                  </a:lnTo>
                  <a:lnTo>
                    <a:pt x="1944" y="67"/>
                  </a:lnTo>
                  <a:lnTo>
                    <a:pt x="1969" y="68"/>
                  </a:lnTo>
                  <a:lnTo>
                    <a:pt x="1985" y="68"/>
                  </a:lnTo>
                  <a:lnTo>
                    <a:pt x="1992" y="67"/>
                  </a:lnTo>
                  <a:lnTo>
                    <a:pt x="1995" y="67"/>
                  </a:lnTo>
                  <a:lnTo>
                    <a:pt x="1995" y="67"/>
                  </a:lnTo>
                  <a:lnTo>
                    <a:pt x="2001" y="64"/>
                  </a:lnTo>
                  <a:lnTo>
                    <a:pt x="2014" y="60"/>
                  </a:lnTo>
                  <a:lnTo>
                    <a:pt x="2031" y="56"/>
                  </a:lnTo>
                  <a:lnTo>
                    <a:pt x="2051" y="56"/>
                  </a:lnTo>
                  <a:lnTo>
                    <a:pt x="2051" y="56"/>
                  </a:lnTo>
                  <a:lnTo>
                    <a:pt x="2063" y="55"/>
                  </a:lnTo>
                  <a:lnTo>
                    <a:pt x="2081" y="52"/>
                  </a:lnTo>
                  <a:lnTo>
                    <a:pt x="2081" y="52"/>
                  </a:lnTo>
                  <a:lnTo>
                    <a:pt x="2118" y="52"/>
                  </a:lnTo>
                  <a:lnTo>
                    <a:pt x="2161" y="47"/>
                  </a:lnTo>
                  <a:lnTo>
                    <a:pt x="2173" y="39"/>
                  </a:lnTo>
                  <a:lnTo>
                    <a:pt x="2204" y="30"/>
                  </a:lnTo>
                  <a:lnTo>
                    <a:pt x="2244" y="30"/>
                  </a:lnTo>
                  <a:lnTo>
                    <a:pt x="2278" y="30"/>
                  </a:lnTo>
                  <a:lnTo>
                    <a:pt x="2310" y="23"/>
                  </a:lnTo>
                  <a:lnTo>
                    <a:pt x="2371" y="8"/>
                  </a:lnTo>
                  <a:lnTo>
                    <a:pt x="2412" y="4"/>
                  </a:lnTo>
                  <a:lnTo>
                    <a:pt x="2440" y="0"/>
                  </a:lnTo>
                  <a:lnTo>
                    <a:pt x="2500" y="0"/>
                  </a:lnTo>
                </a:path>
              </a:pathLst>
            </a:custGeom>
            <a:noFill/>
            <a:ln w="25400">
              <a:solidFill>
                <a:srgbClr val="95D34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66"/>
            <p:cNvSpPr>
              <a:spLocks/>
            </p:cNvSpPr>
            <p:nvPr/>
          </p:nvSpPr>
          <p:spPr bwMode="auto">
            <a:xfrm>
              <a:off x="1683" y="1916"/>
              <a:ext cx="2503" cy="555"/>
            </a:xfrm>
            <a:custGeom>
              <a:avLst/>
              <a:gdLst>
                <a:gd name="T0" fmla="*/ 0 w 2503"/>
                <a:gd name="T1" fmla="*/ 555 h 555"/>
                <a:gd name="T2" fmla="*/ 84 w 2503"/>
                <a:gd name="T3" fmla="*/ 515 h 555"/>
                <a:gd name="T4" fmla="*/ 186 w 2503"/>
                <a:gd name="T5" fmla="*/ 477 h 555"/>
                <a:gd name="T6" fmla="*/ 243 w 2503"/>
                <a:gd name="T7" fmla="*/ 461 h 555"/>
                <a:gd name="T8" fmla="*/ 339 w 2503"/>
                <a:gd name="T9" fmla="*/ 444 h 555"/>
                <a:gd name="T10" fmla="*/ 403 w 2503"/>
                <a:gd name="T11" fmla="*/ 407 h 555"/>
                <a:gd name="T12" fmla="*/ 521 w 2503"/>
                <a:gd name="T13" fmla="*/ 371 h 555"/>
                <a:gd name="T14" fmla="*/ 635 w 2503"/>
                <a:gd name="T15" fmla="*/ 342 h 555"/>
                <a:gd name="T16" fmla="*/ 730 w 2503"/>
                <a:gd name="T17" fmla="*/ 319 h 555"/>
                <a:gd name="T18" fmla="*/ 805 w 2503"/>
                <a:gd name="T19" fmla="*/ 297 h 555"/>
                <a:gd name="T20" fmla="*/ 884 w 2503"/>
                <a:gd name="T21" fmla="*/ 275 h 555"/>
                <a:gd name="T22" fmla="*/ 1002 w 2503"/>
                <a:gd name="T23" fmla="*/ 249 h 555"/>
                <a:gd name="T24" fmla="*/ 1070 w 2503"/>
                <a:gd name="T25" fmla="*/ 232 h 555"/>
                <a:gd name="T26" fmla="*/ 1156 w 2503"/>
                <a:gd name="T27" fmla="*/ 224 h 555"/>
                <a:gd name="T28" fmla="*/ 1228 w 2503"/>
                <a:gd name="T29" fmla="*/ 202 h 555"/>
                <a:gd name="T30" fmla="*/ 1306 w 2503"/>
                <a:gd name="T31" fmla="*/ 184 h 555"/>
                <a:gd name="T32" fmla="*/ 1388 w 2503"/>
                <a:gd name="T33" fmla="*/ 166 h 555"/>
                <a:gd name="T34" fmla="*/ 1471 w 2503"/>
                <a:gd name="T35" fmla="*/ 154 h 555"/>
                <a:gd name="T36" fmla="*/ 1553 w 2503"/>
                <a:gd name="T37" fmla="*/ 146 h 555"/>
                <a:gd name="T38" fmla="*/ 1649 w 2503"/>
                <a:gd name="T39" fmla="*/ 125 h 555"/>
                <a:gd name="T40" fmla="*/ 1718 w 2503"/>
                <a:gd name="T41" fmla="*/ 108 h 555"/>
                <a:gd name="T42" fmla="*/ 1806 w 2503"/>
                <a:gd name="T43" fmla="*/ 88 h 555"/>
                <a:gd name="T44" fmla="*/ 1881 w 2503"/>
                <a:gd name="T45" fmla="*/ 82 h 555"/>
                <a:gd name="T46" fmla="*/ 1963 w 2503"/>
                <a:gd name="T47" fmla="*/ 74 h 555"/>
                <a:gd name="T48" fmla="*/ 2015 w 2503"/>
                <a:gd name="T49" fmla="*/ 74 h 555"/>
                <a:gd name="T50" fmla="*/ 2077 w 2503"/>
                <a:gd name="T51" fmla="*/ 59 h 555"/>
                <a:gd name="T52" fmla="*/ 2176 w 2503"/>
                <a:gd name="T53" fmla="*/ 44 h 555"/>
                <a:gd name="T54" fmla="*/ 2223 w 2503"/>
                <a:gd name="T55" fmla="*/ 32 h 555"/>
                <a:gd name="T56" fmla="*/ 2271 w 2503"/>
                <a:gd name="T57" fmla="*/ 25 h 555"/>
                <a:gd name="T58" fmla="*/ 2348 w 2503"/>
                <a:gd name="T59" fmla="*/ 9 h 555"/>
                <a:gd name="T60" fmla="*/ 2400 w 2503"/>
                <a:gd name="T61" fmla="*/ 0 h 555"/>
                <a:gd name="T62" fmla="*/ 2455 w 2503"/>
                <a:gd name="T63" fmla="*/ 0 h 555"/>
                <a:gd name="T64" fmla="*/ 2503 w 2503"/>
                <a:gd name="T65" fmla="*/ 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03" h="555">
                  <a:moveTo>
                    <a:pt x="0" y="555"/>
                  </a:moveTo>
                  <a:lnTo>
                    <a:pt x="84" y="515"/>
                  </a:lnTo>
                  <a:lnTo>
                    <a:pt x="186" y="477"/>
                  </a:lnTo>
                  <a:lnTo>
                    <a:pt x="243" y="461"/>
                  </a:lnTo>
                  <a:lnTo>
                    <a:pt x="339" y="444"/>
                  </a:lnTo>
                  <a:lnTo>
                    <a:pt x="403" y="407"/>
                  </a:lnTo>
                  <a:lnTo>
                    <a:pt x="521" y="371"/>
                  </a:lnTo>
                  <a:lnTo>
                    <a:pt x="635" y="342"/>
                  </a:lnTo>
                  <a:lnTo>
                    <a:pt x="730" y="319"/>
                  </a:lnTo>
                  <a:lnTo>
                    <a:pt x="805" y="297"/>
                  </a:lnTo>
                  <a:lnTo>
                    <a:pt x="884" y="275"/>
                  </a:lnTo>
                  <a:lnTo>
                    <a:pt x="1002" y="249"/>
                  </a:lnTo>
                  <a:lnTo>
                    <a:pt x="1070" y="232"/>
                  </a:lnTo>
                  <a:lnTo>
                    <a:pt x="1156" y="224"/>
                  </a:lnTo>
                  <a:lnTo>
                    <a:pt x="1228" y="202"/>
                  </a:lnTo>
                  <a:lnTo>
                    <a:pt x="1306" y="184"/>
                  </a:lnTo>
                  <a:lnTo>
                    <a:pt x="1388" y="166"/>
                  </a:lnTo>
                  <a:lnTo>
                    <a:pt x="1471" y="154"/>
                  </a:lnTo>
                  <a:lnTo>
                    <a:pt x="1553" y="146"/>
                  </a:lnTo>
                  <a:lnTo>
                    <a:pt x="1649" y="125"/>
                  </a:lnTo>
                  <a:lnTo>
                    <a:pt x="1718" y="108"/>
                  </a:lnTo>
                  <a:lnTo>
                    <a:pt x="1806" y="88"/>
                  </a:lnTo>
                  <a:lnTo>
                    <a:pt x="1881" y="82"/>
                  </a:lnTo>
                  <a:lnTo>
                    <a:pt x="1963" y="74"/>
                  </a:lnTo>
                  <a:lnTo>
                    <a:pt x="2015" y="74"/>
                  </a:lnTo>
                  <a:lnTo>
                    <a:pt x="2077" y="59"/>
                  </a:lnTo>
                  <a:lnTo>
                    <a:pt x="2176" y="44"/>
                  </a:lnTo>
                  <a:lnTo>
                    <a:pt x="2223" y="32"/>
                  </a:lnTo>
                  <a:lnTo>
                    <a:pt x="2271" y="25"/>
                  </a:lnTo>
                  <a:lnTo>
                    <a:pt x="2348" y="9"/>
                  </a:lnTo>
                  <a:lnTo>
                    <a:pt x="2400" y="0"/>
                  </a:lnTo>
                  <a:lnTo>
                    <a:pt x="2455" y="0"/>
                  </a:lnTo>
                  <a:lnTo>
                    <a:pt x="2503" y="0"/>
                  </a:lnTo>
                </a:path>
              </a:pathLst>
            </a:custGeom>
            <a:noFill/>
            <a:ln w="25400">
              <a:solidFill>
                <a:srgbClr val="066B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76" name="Rectangle 34"/>
          <p:cNvSpPr>
            <a:spLocks noChangeArrowheads="1"/>
          </p:cNvSpPr>
          <p:nvPr/>
        </p:nvSpPr>
        <p:spPr bwMode="auto">
          <a:xfrm>
            <a:off x="4490269" y="2275703"/>
            <a:ext cx="19203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HR 0.80 (95% Cl 0.73-0.87), </a:t>
            </a:r>
            <a:r>
              <a:rPr lang="en-US" altLang="en-US" sz="900" i="1" dirty="0">
                <a:solidFill>
                  <a:srgbClr val="000000"/>
                </a:solidFill>
              </a:rPr>
              <a:t>P</a:t>
            </a:r>
            <a:r>
              <a:rPr lang="en-US" altLang="en-US" sz="900" dirty="0">
                <a:solidFill>
                  <a:srgbClr val="000000"/>
                </a:solidFill>
              </a:rPr>
              <a:t>&lt;0.001</a:t>
            </a:r>
          </a:p>
          <a:p>
            <a:pPr defTabSz="914400"/>
            <a:r>
              <a:rPr lang="en-US" altLang="en-US" sz="900" dirty="0">
                <a:solidFill>
                  <a:srgbClr val="000000"/>
                </a:solidFill>
              </a:rPr>
              <a:t>20% relative risk reduction</a:t>
            </a:r>
            <a:endParaRPr lang="en-US" altLang="en-US" dirty="0"/>
          </a:p>
        </p:txBody>
      </p:sp>
    </p:spTree>
    <p:extLst>
      <p:ext uri="{BB962C8B-B14F-4D97-AF65-F5344CB8AC3E}">
        <p14:creationId xmlns:p14="http://schemas.microsoft.com/office/powerpoint/2010/main" val="14068710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Picture 141"/>
          <p:cNvPicPr>
            <a:picLocks noChangeAspect="1"/>
          </p:cNvPicPr>
          <p:nvPr/>
        </p:nvPicPr>
        <p:blipFill rotWithShape="1">
          <a:blip r:embed="rId3" cstate="print">
            <a:extLst>
              <a:ext uri="{28A0092B-C50C-407E-A947-70E740481C1C}">
                <a14:useLocalDpi xmlns:a14="http://schemas.microsoft.com/office/drawing/2010/main" val="0"/>
              </a:ext>
            </a:extLst>
          </a:blip>
          <a:srcRect l="28368" t="987" r="25247" b="2365"/>
          <a:stretch/>
        </p:blipFill>
        <p:spPr>
          <a:xfrm>
            <a:off x="5690866" y="1384300"/>
            <a:ext cx="1505747" cy="2508250"/>
          </a:xfrm>
          <a:prstGeom prst="rect">
            <a:avLst/>
          </a:prstGeom>
        </p:spPr>
      </p:pic>
      <p:sp>
        <p:nvSpPr>
          <p:cNvPr id="7" name="Title 6"/>
          <p:cNvSpPr>
            <a:spLocks noGrp="1"/>
          </p:cNvSpPr>
          <p:nvPr>
            <p:ph type="title"/>
          </p:nvPr>
        </p:nvSpPr>
        <p:spPr>
          <a:xfrm>
            <a:off x="5250730" y="563012"/>
            <a:ext cx="10363200" cy="438903"/>
          </a:xfrm>
        </p:spPr>
        <p:txBody>
          <a:bodyPr/>
          <a:lstStyle/>
          <a:p>
            <a:r>
              <a:rPr lang="en-US" dirty="0" err="1"/>
              <a:t>HFrEF</a:t>
            </a:r>
            <a:r>
              <a:rPr lang="en-US" dirty="0"/>
              <a:t> Pathophysiology</a:t>
            </a:r>
          </a:p>
        </p:txBody>
      </p:sp>
      <p:sp>
        <p:nvSpPr>
          <p:cNvPr id="4" name="Slide Number Placeholder 3"/>
          <p:cNvSpPr>
            <a:spLocks noGrp="1"/>
          </p:cNvSpPr>
          <p:nvPr>
            <p:ph type="sldNum" sz="quarter" idx="11"/>
          </p:nvPr>
        </p:nvSpPr>
        <p:spPr/>
        <p:txBody>
          <a:bodyPr/>
          <a:lstStyle/>
          <a:p>
            <a:fld id="{DA5A6093-F0A6-0243-9E3C-6CED06E5383F}" type="slidenum">
              <a:rPr lang="en-US" smtClean="0"/>
              <a:pPr/>
              <a:t>71</a:t>
            </a:fld>
            <a:endParaRPr lang="en-US"/>
          </a:p>
        </p:txBody>
      </p:sp>
      <p:sp>
        <p:nvSpPr>
          <p:cNvPr id="6" name="Text Placeholder 5"/>
          <p:cNvSpPr>
            <a:spLocks noGrp="1"/>
          </p:cNvSpPr>
          <p:nvPr>
            <p:ph type="body" sz="quarter" idx="12"/>
          </p:nvPr>
        </p:nvSpPr>
        <p:spPr>
          <a:xfrm>
            <a:off x="3289955" y="931527"/>
            <a:ext cx="7993070" cy="277202"/>
          </a:xfrm>
        </p:spPr>
        <p:txBody>
          <a:bodyPr/>
          <a:lstStyle/>
          <a:p>
            <a:r>
              <a:rPr lang="en-US" dirty="0"/>
              <a:t>SNS and RAAS</a:t>
            </a:r>
          </a:p>
        </p:txBody>
      </p:sp>
      <p:sp>
        <p:nvSpPr>
          <p:cNvPr id="15" name="Text Placeholder 14"/>
          <p:cNvSpPr>
            <a:spLocks noGrp="1"/>
          </p:cNvSpPr>
          <p:nvPr>
            <p:ph type="body" sz="quarter" idx="13"/>
          </p:nvPr>
        </p:nvSpPr>
        <p:spPr>
          <a:xfrm>
            <a:off x="2209614" y="6091810"/>
            <a:ext cx="5799143" cy="579326"/>
          </a:xfrm>
        </p:spPr>
        <p:txBody>
          <a:bodyPr/>
          <a:lstStyle/>
          <a:p>
            <a:r>
              <a:rPr lang="en-GB" err="1"/>
              <a:t>Ang</a:t>
            </a:r>
            <a:r>
              <a:rPr lang="en-GB"/>
              <a:t> II, angiotensin II; AT1R, angiotensin II type 1 receptor; HF, heart failure; NPs, natriuretic peptides; SNS, sympathetic nervous system; </a:t>
            </a:r>
            <a:br>
              <a:rPr lang="en-GB"/>
            </a:br>
            <a:r>
              <a:rPr lang="en-GB"/>
              <a:t>RAAS, renin-angiotensin-aldosterone system.</a:t>
            </a:r>
            <a:br>
              <a:rPr lang="en-GB"/>
            </a:br>
            <a:r>
              <a:rPr lang="da-DK"/>
              <a:t>1. </a:t>
            </a:r>
            <a:r>
              <a:rPr lang="en-US" err="1"/>
              <a:t>Tomaselli</a:t>
            </a:r>
            <a:r>
              <a:rPr lang="en-US"/>
              <a:t> GF, </a:t>
            </a:r>
            <a:r>
              <a:rPr lang="en-US" err="1"/>
              <a:t>Zipes</a:t>
            </a:r>
            <a:r>
              <a:rPr lang="en-US"/>
              <a:t> DP. </a:t>
            </a:r>
            <a:r>
              <a:rPr lang="en-US" i="1" err="1"/>
              <a:t>Circ</a:t>
            </a:r>
            <a:r>
              <a:rPr lang="en-US" i="1"/>
              <a:t> Res.</a:t>
            </a:r>
            <a:r>
              <a:rPr lang="en-US"/>
              <a:t> 2004;95(8):754-763. 2. </a:t>
            </a:r>
            <a:r>
              <a:rPr lang="da-DK"/>
              <a:t>Kemp CD, Conte JV. </a:t>
            </a:r>
            <a:r>
              <a:rPr lang="da-DK" i="1"/>
              <a:t>Cardiovasc Pathol. </a:t>
            </a:r>
            <a:r>
              <a:rPr lang="da-DK"/>
              <a:t>2012;21(5):365-371. 3. Mangiafico S et al. </a:t>
            </a:r>
            <a:r>
              <a:rPr lang="da-DK" i="1"/>
              <a:t>Eur Heart J. </a:t>
            </a:r>
            <a:r>
              <a:rPr lang="da-DK"/>
              <a:t>2013;34:886-893. </a:t>
            </a:r>
            <a:r>
              <a:rPr lang="en-US"/>
              <a:t>4. </a:t>
            </a:r>
            <a:r>
              <a:rPr lang="en-US" err="1"/>
              <a:t>Hasenfuss</a:t>
            </a:r>
            <a:r>
              <a:rPr lang="en-US"/>
              <a:t> G, Mann DL. Pathophysiology of heart failure. In: Mann DL et al, eds. </a:t>
            </a:r>
            <a:r>
              <a:rPr lang="en-US" err="1"/>
              <a:t>Braunwald's</a:t>
            </a:r>
            <a:r>
              <a:rPr lang="en-US"/>
              <a:t> Heart Disease: A Textbook of Cardiovascular Medicine. 10th ed. Philadelphia, PA: Elsevier; 2015</a:t>
            </a:r>
            <a:r>
              <a:rPr lang="da-DK"/>
              <a:t> </a:t>
            </a:r>
            <a:endParaRPr lang="en-US"/>
          </a:p>
        </p:txBody>
      </p:sp>
      <p:sp>
        <p:nvSpPr>
          <p:cNvPr id="56" name="Rectangle 55"/>
          <p:cNvSpPr/>
          <p:nvPr/>
        </p:nvSpPr>
        <p:spPr bwMode="auto">
          <a:xfrm>
            <a:off x="1521582" y="-276225"/>
            <a:ext cx="1372325" cy="257771"/>
          </a:xfrm>
          <a:prstGeom prst="rect">
            <a:avLst/>
          </a:prstGeom>
          <a:solidFill>
            <a:schemeClr val="accent5"/>
          </a:solidFill>
          <a:ln>
            <a:noFill/>
            <a:headEnd type="none" w="med" len="med"/>
            <a:tailEnd type="none" w="med" len="med"/>
          </a:ln>
          <a:effectLst/>
        </p:spPr>
        <p:style>
          <a:lnRef idx="3">
            <a:schemeClr val="lt1"/>
          </a:lnRef>
          <a:fillRef idx="1">
            <a:schemeClr val="accent6"/>
          </a:fillRef>
          <a:effectRef idx="1">
            <a:schemeClr val="accent6"/>
          </a:effectRef>
          <a:fontRef idx="minor">
            <a:schemeClr val="lt1"/>
          </a:fontRef>
        </p:style>
        <p:txBody>
          <a:bodyPr vert="horz" wrap="square" lIns="91466" tIns="45733" rIns="91466" bIns="45733" numCol="1" rtlCol="0" anchor="t" anchorCtr="0" compatLnSpc="1">
            <a:prstTxWarp prst="textNoShape">
              <a:avLst/>
            </a:prstTxWarp>
            <a:noAutofit/>
          </a:bodyPr>
          <a:lstStyle/>
          <a:p>
            <a:pPr defTabSz="914681"/>
            <a:r>
              <a:rPr lang="en-US" sz="1055">
                <a:solidFill>
                  <a:schemeClr val="bg1"/>
                </a:solidFill>
                <a:latin typeface="Arial" pitchFamily="34" charset="0"/>
              </a:rPr>
              <a:t>Slide has animation</a:t>
            </a:r>
          </a:p>
        </p:txBody>
      </p:sp>
      <p:sp>
        <p:nvSpPr>
          <p:cNvPr id="140" name="AutoShape 3"/>
          <p:cNvSpPr>
            <a:spLocks noChangeAspect="1" noChangeArrowheads="1" noTextEdit="1"/>
          </p:cNvSpPr>
          <p:nvPr/>
        </p:nvSpPr>
        <p:spPr bwMode="auto">
          <a:xfrm>
            <a:off x="5029347" y="1613123"/>
            <a:ext cx="2219099" cy="245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grpSp>
        <p:nvGrpSpPr>
          <p:cNvPr id="3" name="Group 2"/>
          <p:cNvGrpSpPr/>
          <p:nvPr/>
        </p:nvGrpSpPr>
        <p:grpSpPr>
          <a:xfrm>
            <a:off x="5737200" y="1626144"/>
            <a:ext cx="1343330" cy="1862015"/>
            <a:chOff x="4472259" y="1626143"/>
            <a:chExt cx="1342619" cy="1862015"/>
          </a:xfrm>
        </p:grpSpPr>
        <p:grpSp>
          <p:nvGrpSpPr>
            <p:cNvPr id="175" name="Group 174"/>
            <p:cNvGrpSpPr/>
            <p:nvPr/>
          </p:nvGrpSpPr>
          <p:grpSpPr>
            <a:xfrm>
              <a:off x="4472259" y="1626143"/>
              <a:ext cx="1342619" cy="1354193"/>
              <a:chOff x="3721809" y="1924013"/>
              <a:chExt cx="1342619" cy="1354193"/>
            </a:xfrm>
          </p:grpSpPr>
          <p:sp>
            <p:nvSpPr>
              <p:cNvPr id="176" name="Freeform 8"/>
              <p:cNvSpPr>
                <a:spLocks/>
              </p:cNvSpPr>
              <p:nvPr/>
            </p:nvSpPr>
            <p:spPr bwMode="auto">
              <a:xfrm>
                <a:off x="3721809" y="2025288"/>
                <a:ext cx="1241344" cy="1252918"/>
              </a:xfrm>
              <a:custGeom>
                <a:avLst/>
                <a:gdLst>
                  <a:gd name="T0" fmla="*/ 675 w 675"/>
                  <a:gd name="T1" fmla="*/ 0 h 681"/>
                  <a:gd name="T2" fmla="*/ 67 w 675"/>
                  <a:gd name="T3" fmla="*/ 681 h 681"/>
                </a:gdLst>
                <a:ahLst/>
                <a:cxnLst>
                  <a:cxn ang="0">
                    <a:pos x="T0" y="T1"/>
                  </a:cxn>
                  <a:cxn ang="0">
                    <a:pos x="T2" y="T3"/>
                  </a:cxn>
                </a:cxnLst>
                <a:rect l="0" t="0" r="r" b="b"/>
                <a:pathLst>
                  <a:path w="675" h="681">
                    <a:moveTo>
                      <a:pt x="675" y="0"/>
                    </a:moveTo>
                    <a:cubicBezTo>
                      <a:pt x="675" y="0"/>
                      <a:pt x="0" y="303"/>
                      <a:pt x="67" y="681"/>
                    </a:cubicBezTo>
                  </a:path>
                </a:pathLst>
              </a:custGeom>
              <a:noFill/>
              <a:ln w="39688" cap="rnd">
                <a:solidFill>
                  <a:srgbClr val="EC79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sp>
            <p:nvSpPr>
              <p:cNvPr id="177" name="Freeform 11"/>
              <p:cNvSpPr>
                <a:spLocks/>
              </p:cNvSpPr>
              <p:nvPr/>
            </p:nvSpPr>
            <p:spPr bwMode="auto">
              <a:xfrm>
                <a:off x="4860431" y="1924013"/>
                <a:ext cx="203997" cy="203997"/>
              </a:xfrm>
              <a:custGeom>
                <a:avLst/>
                <a:gdLst>
                  <a:gd name="T0" fmla="*/ 106 w 111"/>
                  <a:gd name="T1" fmla="*/ 46 h 111"/>
                  <a:gd name="T2" fmla="*/ 65 w 111"/>
                  <a:gd name="T3" fmla="*/ 106 h 111"/>
                  <a:gd name="T4" fmla="*/ 5 w 111"/>
                  <a:gd name="T5" fmla="*/ 64 h 111"/>
                  <a:gd name="T6" fmla="*/ 47 w 111"/>
                  <a:gd name="T7" fmla="*/ 5 h 111"/>
                  <a:gd name="T8" fmla="*/ 106 w 111"/>
                  <a:gd name="T9" fmla="*/ 46 h 111"/>
                </a:gdLst>
                <a:ahLst/>
                <a:cxnLst>
                  <a:cxn ang="0">
                    <a:pos x="T0" y="T1"/>
                  </a:cxn>
                  <a:cxn ang="0">
                    <a:pos x="T2" y="T3"/>
                  </a:cxn>
                  <a:cxn ang="0">
                    <a:pos x="T4" y="T5"/>
                  </a:cxn>
                  <a:cxn ang="0">
                    <a:pos x="T6" y="T7"/>
                  </a:cxn>
                  <a:cxn ang="0">
                    <a:pos x="T8" y="T9"/>
                  </a:cxn>
                </a:cxnLst>
                <a:rect l="0" t="0" r="r" b="b"/>
                <a:pathLst>
                  <a:path w="111" h="111">
                    <a:moveTo>
                      <a:pt x="106" y="46"/>
                    </a:moveTo>
                    <a:cubicBezTo>
                      <a:pt x="111" y="74"/>
                      <a:pt x="93" y="101"/>
                      <a:pt x="65" y="106"/>
                    </a:cubicBezTo>
                    <a:cubicBezTo>
                      <a:pt x="37" y="111"/>
                      <a:pt x="10" y="92"/>
                      <a:pt x="5" y="64"/>
                    </a:cubicBezTo>
                    <a:cubicBezTo>
                      <a:pt x="0" y="36"/>
                      <a:pt x="19" y="10"/>
                      <a:pt x="47" y="5"/>
                    </a:cubicBezTo>
                    <a:cubicBezTo>
                      <a:pt x="75" y="0"/>
                      <a:pt x="101" y="18"/>
                      <a:pt x="106" y="46"/>
                    </a:cubicBezTo>
                    <a:close/>
                  </a:path>
                </a:pathLst>
              </a:custGeom>
              <a:solidFill>
                <a:schemeClr val="bg1"/>
              </a:solidFill>
              <a:ln w="39688" cap="flat">
                <a:solidFill>
                  <a:srgbClr val="EC7923"/>
                </a:solidFill>
                <a:prstDash val="solid"/>
                <a:miter lim="800000"/>
                <a:headEnd/>
                <a:tailEnd/>
              </a:ln>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grpSp>
        <p:sp>
          <p:nvSpPr>
            <p:cNvPr id="141" name="Freeform 5"/>
            <p:cNvSpPr>
              <a:spLocks/>
            </p:cNvSpPr>
            <p:nvPr/>
          </p:nvSpPr>
          <p:spPr bwMode="auto">
            <a:xfrm>
              <a:off x="4596683" y="2980336"/>
              <a:ext cx="655395" cy="507822"/>
            </a:xfrm>
            <a:custGeom>
              <a:avLst/>
              <a:gdLst>
                <a:gd name="T0" fmla="*/ 0 w 357"/>
                <a:gd name="T1" fmla="*/ 0 h 276"/>
                <a:gd name="T2" fmla="*/ 357 w 357"/>
                <a:gd name="T3" fmla="*/ 249 h 276"/>
              </a:gdLst>
              <a:ahLst/>
              <a:cxnLst>
                <a:cxn ang="0">
                  <a:pos x="T0" y="T1"/>
                </a:cxn>
                <a:cxn ang="0">
                  <a:pos x="T2" y="T3"/>
                </a:cxn>
              </a:cxnLst>
              <a:rect l="0" t="0" r="r" b="b"/>
              <a:pathLst>
                <a:path w="357" h="276">
                  <a:moveTo>
                    <a:pt x="0" y="0"/>
                  </a:moveTo>
                  <a:cubicBezTo>
                    <a:pt x="31" y="177"/>
                    <a:pt x="205" y="276"/>
                    <a:pt x="357" y="249"/>
                  </a:cubicBezTo>
                </a:path>
              </a:pathLst>
            </a:custGeom>
            <a:noFill/>
            <a:ln w="39688" cap="rnd">
              <a:solidFill>
                <a:srgbClr val="EC79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grpSp>
      <p:grpSp>
        <p:nvGrpSpPr>
          <p:cNvPr id="143" name="Group 142"/>
          <p:cNvGrpSpPr/>
          <p:nvPr/>
        </p:nvGrpSpPr>
        <p:grpSpPr>
          <a:xfrm>
            <a:off x="5887233" y="2229545"/>
            <a:ext cx="1391099" cy="1815719"/>
            <a:chOff x="3869381" y="2534557"/>
            <a:chExt cx="1390363" cy="1815719"/>
          </a:xfrm>
        </p:grpSpPr>
        <p:sp>
          <p:nvSpPr>
            <p:cNvPr id="144" name="Freeform 143"/>
            <p:cNvSpPr>
              <a:spLocks/>
            </p:cNvSpPr>
            <p:nvPr/>
          </p:nvSpPr>
          <p:spPr bwMode="auto">
            <a:xfrm>
              <a:off x="3869381" y="2534557"/>
              <a:ext cx="1390363" cy="1707209"/>
            </a:xfrm>
            <a:custGeom>
              <a:avLst/>
              <a:gdLst>
                <a:gd name="T0" fmla="*/ 680 w 756"/>
                <a:gd name="T1" fmla="*/ 928 h 928"/>
                <a:gd name="T2" fmla="*/ 394 w 756"/>
                <a:gd name="T3" fmla="*/ 61 h 928"/>
                <a:gd name="T4" fmla="*/ 0 w 756"/>
                <a:gd name="T5" fmla="*/ 246 h 928"/>
              </a:gdLst>
              <a:ahLst/>
              <a:cxnLst>
                <a:cxn ang="0">
                  <a:pos x="T0" y="T1"/>
                </a:cxn>
                <a:cxn ang="0">
                  <a:pos x="T2" y="T3"/>
                </a:cxn>
                <a:cxn ang="0">
                  <a:pos x="T4" y="T5"/>
                </a:cxn>
              </a:cxnLst>
              <a:rect l="0" t="0" r="r" b="b"/>
              <a:pathLst>
                <a:path w="756" h="928">
                  <a:moveTo>
                    <a:pt x="680" y="928"/>
                  </a:moveTo>
                  <a:cubicBezTo>
                    <a:pt x="680" y="928"/>
                    <a:pt x="756" y="192"/>
                    <a:pt x="394" y="61"/>
                  </a:cubicBezTo>
                  <a:cubicBezTo>
                    <a:pt x="226" y="0"/>
                    <a:pt x="53" y="101"/>
                    <a:pt x="0" y="246"/>
                  </a:cubicBezTo>
                </a:path>
              </a:pathLst>
            </a:custGeom>
            <a:noFill/>
            <a:ln w="39688" cap="rnd">
              <a:solidFill>
                <a:srgbClr val="EC1C3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sp>
          <p:nvSpPr>
            <p:cNvPr id="145" name="Freeform 12"/>
            <p:cNvSpPr>
              <a:spLocks/>
            </p:cNvSpPr>
            <p:nvPr/>
          </p:nvSpPr>
          <p:spPr bwMode="auto">
            <a:xfrm>
              <a:off x="5016684" y="4146279"/>
              <a:ext cx="203997" cy="203997"/>
            </a:xfrm>
            <a:custGeom>
              <a:avLst/>
              <a:gdLst>
                <a:gd name="T0" fmla="*/ 106 w 111"/>
                <a:gd name="T1" fmla="*/ 47 h 111"/>
                <a:gd name="T2" fmla="*/ 65 w 111"/>
                <a:gd name="T3" fmla="*/ 106 h 111"/>
                <a:gd name="T4" fmla="*/ 5 w 111"/>
                <a:gd name="T5" fmla="*/ 65 h 111"/>
                <a:gd name="T6" fmla="*/ 47 w 111"/>
                <a:gd name="T7" fmla="*/ 5 h 111"/>
                <a:gd name="T8" fmla="*/ 106 w 111"/>
                <a:gd name="T9" fmla="*/ 47 h 111"/>
              </a:gdLst>
              <a:ahLst/>
              <a:cxnLst>
                <a:cxn ang="0">
                  <a:pos x="T0" y="T1"/>
                </a:cxn>
                <a:cxn ang="0">
                  <a:pos x="T2" y="T3"/>
                </a:cxn>
                <a:cxn ang="0">
                  <a:pos x="T4" y="T5"/>
                </a:cxn>
                <a:cxn ang="0">
                  <a:pos x="T6" y="T7"/>
                </a:cxn>
                <a:cxn ang="0">
                  <a:pos x="T8" y="T9"/>
                </a:cxn>
              </a:cxnLst>
              <a:rect l="0" t="0" r="r" b="b"/>
              <a:pathLst>
                <a:path w="111" h="111">
                  <a:moveTo>
                    <a:pt x="106" y="47"/>
                  </a:moveTo>
                  <a:cubicBezTo>
                    <a:pt x="111" y="75"/>
                    <a:pt x="93" y="101"/>
                    <a:pt x="65" y="106"/>
                  </a:cubicBezTo>
                  <a:cubicBezTo>
                    <a:pt x="37" y="111"/>
                    <a:pt x="10" y="93"/>
                    <a:pt x="5" y="65"/>
                  </a:cubicBezTo>
                  <a:cubicBezTo>
                    <a:pt x="0" y="37"/>
                    <a:pt x="19" y="10"/>
                    <a:pt x="47" y="5"/>
                  </a:cubicBezTo>
                  <a:cubicBezTo>
                    <a:pt x="75" y="0"/>
                    <a:pt x="101" y="19"/>
                    <a:pt x="106" y="47"/>
                  </a:cubicBezTo>
                  <a:close/>
                </a:path>
              </a:pathLst>
            </a:custGeom>
            <a:solidFill>
              <a:schemeClr val="bg1"/>
            </a:solidFill>
            <a:ln w="39688" cap="flat">
              <a:solidFill>
                <a:srgbClr val="EC1C3C"/>
              </a:solidFill>
              <a:prstDash val="solid"/>
              <a:miter lim="800000"/>
              <a:headEnd/>
              <a:tailEnd/>
            </a:ln>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grpSp>
      <p:sp>
        <p:nvSpPr>
          <p:cNvPr id="146" name="Rectangle 145"/>
          <p:cNvSpPr/>
          <p:nvPr/>
        </p:nvSpPr>
        <p:spPr>
          <a:xfrm>
            <a:off x="5752377" y="2703022"/>
            <a:ext cx="1361502" cy="438864"/>
          </a:xfrm>
          <a:prstGeom prst="rect">
            <a:avLst/>
          </a:prstGeom>
        </p:spPr>
        <p:txBody>
          <a:bodyPr wrap="square" lIns="91466" tIns="45733" rIns="91466" bIns="45733">
            <a:spAutoFit/>
          </a:bodyPr>
          <a:lstStyle/>
          <a:p>
            <a:pPr defTabSz="1143352"/>
            <a:r>
              <a:rPr lang="en-GB" sz="1126" b="1" i="1" spc="-50"/>
              <a:t>HF SYMPTOMS &amp; PROGRESSION</a:t>
            </a:r>
          </a:p>
        </p:txBody>
      </p:sp>
      <p:sp>
        <p:nvSpPr>
          <p:cNvPr id="138" name="Line 16"/>
          <p:cNvSpPr>
            <a:spLocks noChangeShapeType="1"/>
          </p:cNvSpPr>
          <p:nvPr/>
        </p:nvSpPr>
        <p:spPr bwMode="auto">
          <a:xfrm>
            <a:off x="7076671" y="1704444"/>
            <a:ext cx="2851973"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grpSp>
        <p:nvGrpSpPr>
          <p:cNvPr id="19" name="Group 18"/>
          <p:cNvGrpSpPr/>
          <p:nvPr/>
        </p:nvGrpSpPr>
        <p:grpSpPr>
          <a:xfrm>
            <a:off x="7519537" y="1397458"/>
            <a:ext cx="2501012" cy="1455202"/>
            <a:chOff x="8524874" y="1986201"/>
            <a:chExt cx="3554679" cy="2068273"/>
          </a:xfrm>
        </p:grpSpPr>
        <p:sp>
          <p:nvSpPr>
            <p:cNvPr id="53" name="Rectangle 37"/>
            <p:cNvSpPr>
              <a:spLocks noChangeArrowheads="1"/>
            </p:cNvSpPr>
            <p:nvPr/>
          </p:nvSpPr>
          <p:spPr bwMode="auto">
            <a:xfrm>
              <a:off x="10834223" y="1986201"/>
              <a:ext cx="1022884"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spc="-50">
                  <a:solidFill>
                    <a:srgbClr val="EC7923"/>
                  </a:solidFill>
                </a:rPr>
                <a:t>SNS</a:t>
              </a:r>
              <a:r>
                <a:rPr lang="en-US" altLang="en-US" sz="1970" b="1" i="1" spc="-50" baseline="30000">
                  <a:solidFill>
                    <a:srgbClr val="EC7923"/>
                  </a:solidFill>
                </a:rPr>
                <a:t>2,4</a:t>
              </a:r>
              <a:endParaRPr lang="en-US" altLang="en-US" sz="1970" spc="-50" baseline="30000">
                <a:solidFill>
                  <a:srgbClr val="EC7923"/>
                </a:solidFill>
              </a:endParaRPr>
            </a:p>
          </p:txBody>
        </p:sp>
        <p:sp>
          <p:nvSpPr>
            <p:cNvPr id="55" name="Rectangle 25"/>
            <p:cNvSpPr>
              <a:spLocks noChangeArrowheads="1"/>
            </p:cNvSpPr>
            <p:nvPr/>
          </p:nvSpPr>
          <p:spPr bwMode="auto">
            <a:xfrm>
              <a:off x="8524874" y="2490490"/>
              <a:ext cx="139730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985"/>
                <a:t>Epinephrine Norepinephrine</a:t>
              </a:r>
            </a:p>
          </p:txBody>
        </p:sp>
        <p:sp>
          <p:nvSpPr>
            <p:cNvPr id="57" name="Rectangle 33"/>
            <p:cNvSpPr>
              <a:spLocks noChangeArrowheads="1"/>
            </p:cNvSpPr>
            <p:nvPr/>
          </p:nvSpPr>
          <p:spPr bwMode="auto">
            <a:xfrm>
              <a:off x="10432562" y="2613597"/>
              <a:ext cx="1516365"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l-GR" altLang="en-US" sz="844">
                  <a:cs typeface="Arial" panose="020B0604020202020204" pitchFamily="34" charset="0"/>
                </a:rPr>
                <a:t>α</a:t>
              </a:r>
              <a:r>
                <a:rPr lang="el-GR" altLang="en-US" sz="844" baseline="-25000">
                  <a:cs typeface="Arial" panose="020B0604020202020204" pitchFamily="34" charset="0"/>
                </a:rPr>
                <a:t>1</a:t>
              </a:r>
              <a:r>
                <a:rPr lang="en-GB" altLang="en-US" sz="844">
                  <a:cs typeface="Arial" panose="020B0604020202020204" pitchFamily="34" charset="0"/>
                </a:rPr>
                <a:t>, </a:t>
              </a:r>
              <a:r>
                <a:rPr lang="el-GR" altLang="en-US" sz="844">
                  <a:cs typeface="Arial" panose="020B0604020202020204" pitchFamily="34" charset="0"/>
                </a:rPr>
                <a:t>β</a:t>
              </a:r>
              <a:r>
                <a:rPr lang="en-GB" altLang="en-US" sz="844" baseline="-25000">
                  <a:cs typeface="Arial" panose="020B0604020202020204" pitchFamily="34" charset="0"/>
                </a:rPr>
                <a:t>1</a:t>
              </a:r>
              <a:r>
                <a:rPr lang="en-GB" altLang="en-US" sz="844">
                  <a:cs typeface="Arial" panose="020B0604020202020204" pitchFamily="34" charset="0"/>
                </a:rPr>
                <a:t>, </a:t>
              </a:r>
              <a:r>
                <a:rPr lang="el-GR" altLang="en-US" sz="844">
                  <a:cs typeface="Arial" panose="020B0604020202020204" pitchFamily="34" charset="0"/>
                </a:rPr>
                <a:t>β</a:t>
              </a:r>
              <a:r>
                <a:rPr lang="en-GB" altLang="en-US" sz="844" baseline="-25000">
                  <a:cs typeface="Arial" panose="020B0604020202020204" pitchFamily="34" charset="0"/>
                </a:rPr>
                <a:t>2</a:t>
              </a:r>
              <a:r>
                <a:rPr lang="en-US" altLang="en-US" sz="844" baseline="-25000"/>
                <a:t> </a:t>
              </a:r>
              <a:r>
                <a:rPr lang="en-US" altLang="en-US" sz="844"/>
                <a:t>receptors</a:t>
              </a:r>
            </a:p>
          </p:txBody>
        </p:sp>
        <p:grpSp>
          <p:nvGrpSpPr>
            <p:cNvPr id="17" name="Group 16"/>
            <p:cNvGrpSpPr/>
            <p:nvPr/>
          </p:nvGrpSpPr>
          <p:grpSpPr>
            <a:xfrm>
              <a:off x="10019517" y="2527682"/>
              <a:ext cx="439009" cy="356497"/>
              <a:chOff x="9936029" y="2527682"/>
              <a:chExt cx="439009" cy="356497"/>
            </a:xfrm>
          </p:grpSpPr>
          <p:sp>
            <p:nvSpPr>
              <p:cNvPr id="58" name="Freeform 34"/>
              <p:cNvSpPr>
                <a:spLocks/>
              </p:cNvSpPr>
              <p:nvPr/>
            </p:nvSpPr>
            <p:spPr bwMode="auto">
              <a:xfrm>
                <a:off x="9936029" y="2527682"/>
                <a:ext cx="195199"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EC792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p>
            </p:txBody>
          </p:sp>
          <p:sp>
            <p:nvSpPr>
              <p:cNvPr id="59" name="Freeform 36"/>
              <p:cNvSpPr>
                <a:spLocks/>
              </p:cNvSpPr>
              <p:nvPr/>
            </p:nvSpPr>
            <p:spPr bwMode="auto">
              <a:xfrm>
                <a:off x="10244103" y="2631472"/>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EC79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336" tIns="32168" rIns="64336" bIns="32168" numCol="1" anchor="t" anchorCtr="0" compatLnSpc="1">
                <a:prstTxWarp prst="textNoShape">
                  <a:avLst/>
                </a:prstTxWarp>
              </a:bodyPr>
              <a:lstStyle/>
              <a:p>
                <a:endParaRPr lang="en-GB" sz="2392"/>
              </a:p>
            </p:txBody>
          </p:sp>
          <p:cxnSp>
            <p:nvCxnSpPr>
              <p:cNvPr id="63" name="Straight Connector 62"/>
              <p:cNvCxnSpPr/>
              <p:nvPr/>
            </p:nvCxnSpPr>
            <p:spPr bwMode="auto">
              <a:xfrm flipH="1">
                <a:off x="10131228" y="2705805"/>
                <a:ext cx="112875" cy="250"/>
              </a:xfrm>
              <a:prstGeom prst="line">
                <a:avLst/>
              </a:prstGeom>
              <a:solidFill>
                <a:schemeClr val="accent1"/>
              </a:solidFill>
              <a:ln w="19050" cap="rnd" cmpd="sng" algn="ctr">
                <a:solidFill>
                  <a:srgbClr val="EC7923"/>
                </a:solidFill>
                <a:prstDash val="solid"/>
                <a:round/>
                <a:headEnd type="none" w="med" len="med"/>
                <a:tailEnd type="none" w="med" len="med"/>
              </a:ln>
              <a:effectLst/>
            </p:spPr>
          </p:cxnSp>
        </p:grpSp>
        <p:sp>
          <p:nvSpPr>
            <p:cNvPr id="64" name="Rectangle 63"/>
            <p:cNvSpPr/>
            <p:nvPr/>
          </p:nvSpPr>
          <p:spPr>
            <a:xfrm>
              <a:off x="9758696" y="2938269"/>
              <a:ext cx="2320857" cy="1116205"/>
            </a:xfrm>
            <a:prstGeom prst="rect">
              <a:avLst/>
            </a:prstGeom>
            <a:noFill/>
          </p:spPr>
          <p:txBody>
            <a:bodyPr wrap="square">
              <a:spAutoFit/>
            </a:bodyPr>
            <a:lstStyle/>
            <a:p>
              <a:pPr algn="r"/>
              <a:r>
                <a:rPr lang="en-GB" sz="1126" b="1"/>
                <a:t>Vasoconstriction</a:t>
              </a:r>
              <a:r>
                <a:rPr lang="en-GB" sz="1126">
                  <a:solidFill>
                    <a:schemeClr val="bg1"/>
                  </a:solidFill>
                  <a:sym typeface="Wingdings 3"/>
                </a:rPr>
                <a:t> </a:t>
              </a:r>
              <a:r>
                <a:rPr lang="en-GB" sz="1126">
                  <a:solidFill>
                    <a:schemeClr val="bg1"/>
                  </a:solidFill>
                  <a:sym typeface="Symbol"/>
                </a:rPr>
                <a:t></a:t>
              </a:r>
              <a:endParaRPr lang="en-GB" sz="1126" b="1">
                <a:solidFill>
                  <a:schemeClr val="bg1"/>
                </a:solidFill>
              </a:endParaRPr>
            </a:p>
            <a:p>
              <a:pPr algn="r"/>
              <a:r>
                <a:rPr lang="en-GB" sz="1126"/>
                <a:t>RAAS activity</a:t>
              </a:r>
              <a:r>
                <a:rPr lang="en-GB" sz="1126">
                  <a:solidFill>
                    <a:srgbClr val="4A4A49"/>
                  </a:solidFill>
                </a:rPr>
                <a:t> </a:t>
              </a:r>
              <a:r>
                <a:rPr lang="en-GB" sz="1126" b="1">
                  <a:solidFill>
                    <a:srgbClr val="EC7923"/>
                  </a:solidFill>
                  <a:sym typeface="Symbol"/>
                </a:rPr>
                <a:t></a:t>
              </a:r>
            </a:p>
            <a:p>
              <a:pPr algn="r"/>
              <a:r>
                <a:rPr lang="en-GB" sz="1126"/>
                <a:t>Heart rate</a:t>
              </a:r>
              <a:r>
                <a:rPr lang="en-GB" sz="1126">
                  <a:sym typeface="Wingdings 3"/>
                </a:rPr>
                <a:t> </a:t>
              </a:r>
              <a:r>
                <a:rPr lang="en-GB" sz="1126" b="1">
                  <a:solidFill>
                    <a:srgbClr val="EC7923"/>
                  </a:solidFill>
                  <a:sym typeface="Symbol"/>
                </a:rPr>
                <a:t></a:t>
              </a:r>
              <a:endParaRPr lang="en-GB" sz="1126" b="1">
                <a:solidFill>
                  <a:srgbClr val="4A4A49"/>
                </a:solidFill>
              </a:endParaRPr>
            </a:p>
            <a:p>
              <a:pPr algn="r"/>
              <a:r>
                <a:rPr lang="en-GB" sz="1126"/>
                <a:t>Contractility</a:t>
              </a:r>
              <a:r>
                <a:rPr lang="en-GB" sz="1126">
                  <a:solidFill>
                    <a:srgbClr val="00B050"/>
                  </a:solidFill>
                  <a:sym typeface="Wingdings 3"/>
                </a:rPr>
                <a:t> </a:t>
              </a:r>
              <a:r>
                <a:rPr lang="en-GB" sz="1126" b="1">
                  <a:solidFill>
                    <a:srgbClr val="EC7923"/>
                  </a:solidFill>
                  <a:sym typeface="Symbol"/>
                </a:rPr>
                <a:t></a:t>
              </a:r>
              <a:endParaRPr lang="en-GB" sz="1126" b="1">
                <a:solidFill>
                  <a:srgbClr val="4A4A49"/>
                </a:solidFill>
              </a:endParaRPr>
            </a:p>
          </p:txBody>
        </p:sp>
      </p:grpSp>
      <p:sp>
        <p:nvSpPr>
          <p:cNvPr id="139" name="Line 16"/>
          <p:cNvSpPr>
            <a:spLocks noChangeShapeType="1"/>
          </p:cNvSpPr>
          <p:nvPr/>
        </p:nvSpPr>
        <p:spPr bwMode="auto">
          <a:xfrm>
            <a:off x="7239248" y="3947036"/>
            <a:ext cx="2689396"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grpSp>
        <p:nvGrpSpPr>
          <p:cNvPr id="20" name="Group 19"/>
          <p:cNvGrpSpPr/>
          <p:nvPr/>
        </p:nvGrpSpPr>
        <p:grpSpPr>
          <a:xfrm>
            <a:off x="8312901" y="3638232"/>
            <a:ext cx="1691179" cy="2005655"/>
            <a:chOff x="9652479" y="5171006"/>
            <a:chExt cx="2403667" cy="2850630"/>
          </a:xfrm>
        </p:grpSpPr>
        <p:sp>
          <p:nvSpPr>
            <p:cNvPr id="66" name="Rectangle 37"/>
            <p:cNvSpPr>
              <a:spLocks noChangeArrowheads="1"/>
            </p:cNvSpPr>
            <p:nvPr/>
          </p:nvSpPr>
          <p:spPr bwMode="auto">
            <a:xfrm>
              <a:off x="10390401" y="5171006"/>
              <a:ext cx="154699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a:solidFill>
                    <a:srgbClr val="FF0000"/>
                  </a:solidFill>
                </a:rPr>
                <a:t>RAAS</a:t>
              </a:r>
              <a:r>
                <a:rPr lang="en-US" altLang="en-US" sz="1970" b="1" i="1" baseline="30000">
                  <a:solidFill>
                    <a:srgbClr val="FF0000"/>
                  </a:solidFill>
                </a:rPr>
                <a:t>2,3,4</a:t>
              </a:r>
              <a:endParaRPr lang="en-US" altLang="en-US" sz="1970" baseline="30000">
                <a:solidFill>
                  <a:srgbClr val="FF0000"/>
                </a:solidFill>
              </a:endParaRPr>
            </a:p>
          </p:txBody>
        </p:sp>
        <p:sp>
          <p:nvSpPr>
            <p:cNvPr id="70" name="Rectangle 69"/>
            <p:cNvSpPr/>
            <p:nvPr/>
          </p:nvSpPr>
          <p:spPr>
            <a:xfrm>
              <a:off x="9652479" y="6166701"/>
              <a:ext cx="2403667" cy="1854935"/>
            </a:xfrm>
            <a:prstGeom prst="rect">
              <a:avLst/>
            </a:prstGeom>
          </p:spPr>
          <p:txBody>
            <a:bodyPr wrap="square">
              <a:spAutoFit/>
            </a:bodyPr>
            <a:lstStyle/>
            <a:p>
              <a:pPr algn="r"/>
              <a:r>
                <a:rPr lang="en-GB" sz="1126" b="1"/>
                <a:t>Vasoconstriction</a:t>
              </a:r>
              <a:r>
                <a:rPr lang="en-GB" sz="1126">
                  <a:sym typeface="Wingdings 3"/>
                </a:rPr>
                <a:t> </a:t>
              </a:r>
              <a:r>
                <a:rPr lang="en-GB" sz="1126">
                  <a:solidFill>
                    <a:schemeClr val="bg1"/>
                  </a:solidFill>
                  <a:sym typeface="Symbol"/>
                </a:rPr>
                <a:t></a:t>
              </a:r>
              <a:endParaRPr lang="en-GB" sz="1126" b="1">
                <a:solidFill>
                  <a:schemeClr val="bg1"/>
                </a:solidFill>
              </a:endParaRPr>
            </a:p>
            <a:p>
              <a:pPr algn="r"/>
              <a:r>
                <a:rPr lang="en-GB" sz="1126"/>
                <a:t>Blood</a:t>
              </a:r>
              <a:r>
                <a:rPr lang="en-GB" sz="1126">
                  <a:solidFill>
                    <a:srgbClr val="4A4A49"/>
                  </a:solidFill>
                </a:rPr>
                <a:t> </a:t>
              </a:r>
              <a:r>
                <a:rPr lang="en-GB" sz="1126"/>
                <a:t>pressure</a:t>
              </a:r>
              <a:r>
                <a:rPr lang="en-GB" sz="1126">
                  <a:solidFill>
                    <a:srgbClr val="4A4A49"/>
                  </a:solidFill>
                </a:rPr>
                <a:t> </a:t>
              </a:r>
              <a:r>
                <a:rPr lang="en-GB" sz="1126" b="1">
                  <a:solidFill>
                    <a:srgbClr val="FF0000"/>
                  </a:solidFill>
                  <a:sym typeface="Symbol"/>
                </a:rPr>
                <a:t></a:t>
              </a:r>
              <a:endParaRPr lang="en-GB" sz="1126" b="1">
                <a:solidFill>
                  <a:srgbClr val="FF0000"/>
                </a:solidFill>
              </a:endParaRPr>
            </a:p>
            <a:p>
              <a:pPr algn="r"/>
              <a:r>
                <a:rPr lang="en-GB" sz="1126"/>
                <a:t>Sympathetic</a:t>
              </a:r>
              <a:r>
                <a:rPr lang="en-GB" sz="1126">
                  <a:solidFill>
                    <a:srgbClr val="4A4A49"/>
                  </a:solidFill>
                </a:rPr>
                <a:t> </a:t>
              </a:r>
              <a:r>
                <a:rPr lang="en-GB" sz="1126"/>
                <a:t>tone</a:t>
              </a:r>
              <a:r>
                <a:rPr lang="en-GB" sz="1126">
                  <a:solidFill>
                    <a:srgbClr val="FF0000"/>
                  </a:solidFill>
                  <a:sym typeface="Wingdings 3"/>
                </a:rPr>
                <a:t> </a:t>
              </a:r>
              <a:r>
                <a:rPr lang="en-GB" sz="1126" b="1">
                  <a:solidFill>
                    <a:srgbClr val="FF0000"/>
                  </a:solidFill>
                  <a:sym typeface="Symbol"/>
                </a:rPr>
                <a:t></a:t>
              </a:r>
              <a:endParaRPr lang="en-GB" sz="1126" b="1">
                <a:solidFill>
                  <a:srgbClr val="FF0000"/>
                </a:solidFill>
              </a:endParaRPr>
            </a:p>
            <a:p>
              <a:pPr algn="r"/>
              <a:r>
                <a:rPr lang="en-GB" sz="1126"/>
                <a:t>Vasopressin</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Aldosterone</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Hypertrophy</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Fibrosis</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p:txBody>
        </p:sp>
        <p:sp>
          <p:nvSpPr>
            <p:cNvPr id="76" name="Rectangle 25"/>
            <p:cNvSpPr>
              <a:spLocks noChangeArrowheads="1"/>
            </p:cNvSpPr>
            <p:nvPr/>
          </p:nvSpPr>
          <p:spPr bwMode="auto">
            <a:xfrm>
              <a:off x="10260159" y="5786665"/>
              <a:ext cx="558345" cy="21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85"/>
                <a:t>Ang II</a:t>
              </a:r>
            </a:p>
          </p:txBody>
        </p:sp>
        <p:sp>
          <p:nvSpPr>
            <p:cNvPr id="77" name="Rectangle 33"/>
            <p:cNvSpPr>
              <a:spLocks noChangeArrowheads="1"/>
            </p:cNvSpPr>
            <p:nvPr/>
          </p:nvSpPr>
          <p:spPr bwMode="auto">
            <a:xfrm>
              <a:off x="11389249" y="5802053"/>
              <a:ext cx="548146"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altLang="en-US" sz="844">
                  <a:cs typeface="Arial" panose="020B0604020202020204" pitchFamily="34" charset="0"/>
                </a:rPr>
                <a:t>AT1R</a:t>
              </a:r>
              <a:endParaRPr lang="en-US" altLang="en-US" sz="844"/>
            </a:p>
          </p:txBody>
        </p:sp>
        <p:grpSp>
          <p:nvGrpSpPr>
            <p:cNvPr id="18" name="Group 17"/>
            <p:cNvGrpSpPr/>
            <p:nvPr/>
          </p:nvGrpSpPr>
          <p:grpSpPr>
            <a:xfrm>
              <a:off x="10903235" y="5716138"/>
              <a:ext cx="419895" cy="356497"/>
              <a:chOff x="10704301" y="5734013"/>
              <a:chExt cx="419895" cy="356497"/>
            </a:xfrm>
          </p:grpSpPr>
          <p:sp>
            <p:nvSpPr>
              <p:cNvPr id="78" name="Freeform 34"/>
              <p:cNvSpPr>
                <a:spLocks/>
              </p:cNvSpPr>
              <p:nvPr/>
            </p:nvSpPr>
            <p:spPr bwMode="auto">
              <a:xfrm>
                <a:off x="10704301" y="5734013"/>
                <a:ext cx="176085"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2392"/>
              </a:p>
            </p:txBody>
          </p:sp>
          <p:sp>
            <p:nvSpPr>
              <p:cNvPr id="79" name="Freeform 78"/>
              <p:cNvSpPr>
                <a:spLocks/>
              </p:cNvSpPr>
              <p:nvPr/>
            </p:nvSpPr>
            <p:spPr bwMode="auto">
              <a:xfrm>
                <a:off x="10993261" y="5837803"/>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EC1C3C"/>
              </a:solidFill>
              <a:ln>
                <a:solidFill>
                  <a:srgbClr val="FF0000"/>
                </a:solidFill>
              </a:ln>
            </p:spPr>
            <p:txBody>
              <a:bodyPr vert="horz" wrap="square" lIns="64336" tIns="32168" rIns="64336" bIns="32168" numCol="1" anchor="t" anchorCtr="0" compatLnSpc="1">
                <a:prstTxWarp prst="textNoShape">
                  <a:avLst/>
                </a:prstTxWarp>
              </a:bodyPr>
              <a:lstStyle/>
              <a:p>
                <a:endParaRPr lang="en-GB" sz="2392"/>
              </a:p>
            </p:txBody>
          </p:sp>
          <p:cxnSp>
            <p:nvCxnSpPr>
              <p:cNvPr id="80" name="Straight Connector 79"/>
              <p:cNvCxnSpPr/>
              <p:nvPr/>
            </p:nvCxnSpPr>
            <p:spPr bwMode="auto">
              <a:xfrm flipH="1">
                <a:off x="10880386" y="5912136"/>
                <a:ext cx="112875" cy="250"/>
              </a:xfrm>
              <a:prstGeom prst="line">
                <a:avLst/>
              </a:prstGeom>
              <a:solidFill>
                <a:schemeClr val="accent1"/>
              </a:solidFill>
              <a:ln w="19050" cap="rnd" cmpd="sng" algn="ctr">
                <a:solidFill>
                  <a:srgbClr val="FF0000"/>
                </a:solidFill>
                <a:prstDash val="solid"/>
                <a:round/>
                <a:headEnd type="none" w="med" len="med"/>
                <a:tailEnd type="none" w="med" len="med"/>
              </a:ln>
              <a:effectLst/>
            </p:spPr>
          </p:cxnSp>
        </p:grpSp>
      </p:grpSp>
      <p:sp>
        <p:nvSpPr>
          <p:cNvPr id="83" name="Rounded Rectangle 82"/>
          <p:cNvSpPr/>
          <p:nvPr/>
        </p:nvSpPr>
        <p:spPr bwMode="auto">
          <a:xfrm>
            <a:off x="1986965" y="1430107"/>
            <a:ext cx="3545148" cy="1672727"/>
          </a:xfrm>
          <a:prstGeom prst="roundRect">
            <a:avLst>
              <a:gd name="adj" fmla="val 5920"/>
            </a:avLst>
          </a:prstGeom>
          <a:solidFill>
            <a:schemeClr val="accent4">
              <a:lumMod val="20000"/>
              <a:lumOff val="80000"/>
            </a:schemeClr>
          </a:solidFill>
          <a:ln>
            <a:noFill/>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66" tIns="91466" rIns="91466" bIns="0" numCol="1" spcCol="0" rtlCol="0" fromWordArt="0" anchor="t" anchorCtr="0" forceAA="0" compatLnSpc="1">
            <a:prstTxWarp prst="textNoShape">
              <a:avLst/>
            </a:prstTxWarp>
            <a:noAutofit/>
          </a:bodyPr>
          <a:lstStyle/>
          <a:p>
            <a:pPr marL="193012" indent="-193012">
              <a:buSzPct val="110000"/>
              <a:buFont typeface="Arial" panose="020B0604020202020204" pitchFamily="34" charset="0"/>
              <a:buChar char="•"/>
            </a:pPr>
            <a:r>
              <a:rPr lang="en-US" sz="1407" kern="0" err="1">
                <a:solidFill>
                  <a:schemeClr val="tx1"/>
                </a:solidFill>
              </a:rPr>
              <a:t>Neurohormonal</a:t>
            </a:r>
            <a:r>
              <a:rPr lang="en-US" sz="1407" kern="0">
                <a:solidFill>
                  <a:schemeClr val="tx1"/>
                </a:solidFill>
              </a:rPr>
              <a:t> activation via SNS and RAAS signaling may exacerbate the failing heart and trigger lethal ventricular arrhythmias</a:t>
            </a:r>
            <a:r>
              <a:rPr lang="en-US" sz="1407" kern="0" baseline="30000">
                <a:solidFill>
                  <a:schemeClr val="tx1"/>
                </a:solidFill>
              </a:rPr>
              <a:t>1,2</a:t>
            </a:r>
            <a:endParaRPr lang="en-US" sz="1407" kern="0">
              <a:solidFill>
                <a:schemeClr val="tx1"/>
              </a:solidFill>
            </a:endParaRPr>
          </a:p>
        </p:txBody>
      </p:sp>
    </p:spTree>
    <p:extLst>
      <p:ext uri="{BB962C8B-B14F-4D97-AF65-F5344CB8AC3E}">
        <p14:creationId xmlns:p14="http://schemas.microsoft.com/office/powerpoint/2010/main" val="410507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3"/>
                                        </p:tgtEl>
                                        <p:attrNameLst>
                                          <p:attrName>style.visibility</p:attrName>
                                        </p:attrNameLst>
                                      </p:cBhvr>
                                      <p:to>
                                        <p:strVal val="visible"/>
                                      </p:to>
                                    </p:set>
                                    <p:animEffect transition="in" filter="wipe(left)">
                                      <p:cBhvr>
                                        <p:cTn id="11"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05828" y="457200"/>
            <a:ext cx="6371771" cy="438903"/>
          </a:xfrm>
        </p:spPr>
        <p:txBody>
          <a:bodyPr/>
          <a:lstStyle/>
          <a:p>
            <a:r>
              <a:rPr lang="en-US" dirty="0" err="1"/>
              <a:t>HFrEF</a:t>
            </a:r>
            <a:r>
              <a:rPr lang="en-US" dirty="0"/>
              <a:t> Pathophysiology</a:t>
            </a:r>
          </a:p>
        </p:txBody>
      </p:sp>
      <p:sp>
        <p:nvSpPr>
          <p:cNvPr id="4" name="Slide Number Placeholder 3"/>
          <p:cNvSpPr>
            <a:spLocks noGrp="1"/>
          </p:cNvSpPr>
          <p:nvPr>
            <p:ph type="sldNum" sz="quarter" idx="11"/>
          </p:nvPr>
        </p:nvSpPr>
        <p:spPr/>
        <p:txBody>
          <a:bodyPr/>
          <a:lstStyle/>
          <a:p>
            <a:fld id="{DA5A6093-F0A6-0243-9E3C-6CED06E5383F}" type="slidenum">
              <a:rPr lang="en-US" smtClean="0"/>
              <a:pPr/>
              <a:t>72</a:t>
            </a:fld>
            <a:endParaRPr lang="en-US"/>
          </a:p>
        </p:txBody>
      </p:sp>
      <p:sp>
        <p:nvSpPr>
          <p:cNvPr id="2" name="Text Placeholder 1"/>
          <p:cNvSpPr>
            <a:spLocks noGrp="1"/>
          </p:cNvSpPr>
          <p:nvPr>
            <p:ph type="body" sz="quarter" idx="12"/>
          </p:nvPr>
        </p:nvSpPr>
        <p:spPr>
          <a:xfrm>
            <a:off x="5377543" y="931527"/>
            <a:ext cx="5905482" cy="369332"/>
          </a:xfrm>
        </p:spPr>
        <p:txBody>
          <a:bodyPr/>
          <a:lstStyle/>
          <a:p>
            <a:r>
              <a:rPr lang="en-US" dirty="0"/>
              <a:t>The SNS and RAAS Are Overexpressed </a:t>
            </a:r>
          </a:p>
        </p:txBody>
      </p:sp>
      <p:sp>
        <p:nvSpPr>
          <p:cNvPr id="3" name="Text Placeholder 2"/>
          <p:cNvSpPr>
            <a:spLocks noGrp="1"/>
          </p:cNvSpPr>
          <p:nvPr>
            <p:ph type="body" sz="quarter" idx="13"/>
          </p:nvPr>
        </p:nvSpPr>
        <p:spPr>
          <a:xfrm>
            <a:off x="2209614" y="6091810"/>
            <a:ext cx="5799143" cy="579326"/>
          </a:xfrm>
        </p:spPr>
        <p:txBody>
          <a:bodyPr/>
          <a:lstStyle/>
          <a:p>
            <a:r>
              <a:rPr lang="en-GB" err="1"/>
              <a:t>Ang</a:t>
            </a:r>
            <a:r>
              <a:rPr lang="en-GB"/>
              <a:t> II, angiotensin II; AT1R, angiotensin II type 1 receptor; HF, heart failure; NPs, natriuretic peptides; SNS, sympathetic nervous system; </a:t>
            </a:r>
            <a:br>
              <a:rPr lang="en-GB"/>
            </a:br>
            <a:r>
              <a:rPr lang="en-GB"/>
              <a:t>RAAS, renin-angiotensin-aldosterone system.</a:t>
            </a:r>
            <a:br>
              <a:rPr lang="en-GB"/>
            </a:br>
            <a:r>
              <a:rPr lang="da-DK"/>
              <a:t>1. </a:t>
            </a:r>
            <a:r>
              <a:rPr lang="en-US" err="1"/>
              <a:t>Tomaselli</a:t>
            </a:r>
            <a:r>
              <a:rPr lang="en-US"/>
              <a:t> GF, </a:t>
            </a:r>
            <a:r>
              <a:rPr lang="en-US" err="1"/>
              <a:t>Zipes</a:t>
            </a:r>
            <a:r>
              <a:rPr lang="en-US"/>
              <a:t> DP. </a:t>
            </a:r>
            <a:r>
              <a:rPr lang="en-US" i="1" err="1"/>
              <a:t>Circ</a:t>
            </a:r>
            <a:r>
              <a:rPr lang="en-US" i="1"/>
              <a:t> Res.</a:t>
            </a:r>
            <a:r>
              <a:rPr lang="en-US"/>
              <a:t> 2004;95(8):754-763. 2. </a:t>
            </a:r>
            <a:r>
              <a:rPr lang="da-DK"/>
              <a:t>Kemp CD, Conte JV. </a:t>
            </a:r>
            <a:r>
              <a:rPr lang="da-DK" i="1"/>
              <a:t>Cardiovasc Pathol. </a:t>
            </a:r>
            <a:r>
              <a:rPr lang="da-DK"/>
              <a:t>2012;21(5):365-371. 3. Mangiafico S et al. </a:t>
            </a:r>
            <a:r>
              <a:rPr lang="da-DK" i="1"/>
              <a:t>Eur Heart J. </a:t>
            </a:r>
            <a:r>
              <a:rPr lang="da-DK"/>
              <a:t>2013;34:886-893. </a:t>
            </a:r>
            <a:r>
              <a:rPr lang="en-US"/>
              <a:t>4. </a:t>
            </a:r>
            <a:r>
              <a:rPr lang="en-US" err="1"/>
              <a:t>Hasenfuss</a:t>
            </a:r>
            <a:r>
              <a:rPr lang="en-US"/>
              <a:t> G, Mann DL. Pathophysiology of heart failure. In: Mann DL et al, eds. </a:t>
            </a:r>
            <a:r>
              <a:rPr lang="en-US" err="1"/>
              <a:t>Braunwald's</a:t>
            </a:r>
            <a:r>
              <a:rPr lang="en-US"/>
              <a:t> Heart Disease: A Textbook of Cardiovascular Medicine. 10th ed. Philadelphia, PA: Elsevier; 2015</a:t>
            </a:r>
            <a:r>
              <a:rPr lang="da-DK"/>
              <a:t> </a:t>
            </a:r>
            <a:endParaRPr lang="en-US"/>
          </a:p>
        </p:txBody>
      </p:sp>
      <p:sp>
        <p:nvSpPr>
          <p:cNvPr id="52" name="Line 16"/>
          <p:cNvSpPr>
            <a:spLocks noChangeShapeType="1"/>
          </p:cNvSpPr>
          <p:nvPr/>
        </p:nvSpPr>
        <p:spPr bwMode="auto">
          <a:xfrm>
            <a:off x="7076671" y="1704444"/>
            <a:ext cx="2853219"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54" name="Line 16"/>
          <p:cNvSpPr>
            <a:spLocks noChangeShapeType="1"/>
          </p:cNvSpPr>
          <p:nvPr/>
        </p:nvSpPr>
        <p:spPr bwMode="auto">
          <a:xfrm>
            <a:off x="7181881" y="3947035"/>
            <a:ext cx="2738649"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57" name="Freeform 5"/>
          <p:cNvSpPr>
            <a:spLocks/>
          </p:cNvSpPr>
          <p:nvPr/>
        </p:nvSpPr>
        <p:spPr bwMode="auto">
          <a:xfrm>
            <a:off x="5861690" y="2980336"/>
            <a:ext cx="655742" cy="507822"/>
          </a:xfrm>
          <a:custGeom>
            <a:avLst/>
            <a:gdLst>
              <a:gd name="T0" fmla="*/ 0 w 357"/>
              <a:gd name="T1" fmla="*/ 0 h 276"/>
              <a:gd name="T2" fmla="*/ 357 w 357"/>
              <a:gd name="T3" fmla="*/ 249 h 276"/>
            </a:gdLst>
            <a:ahLst/>
            <a:cxnLst>
              <a:cxn ang="0">
                <a:pos x="T0" y="T1"/>
              </a:cxn>
              <a:cxn ang="0">
                <a:pos x="T2" y="T3"/>
              </a:cxn>
            </a:cxnLst>
            <a:rect l="0" t="0" r="r" b="b"/>
            <a:pathLst>
              <a:path w="357" h="276">
                <a:moveTo>
                  <a:pt x="0" y="0"/>
                </a:moveTo>
                <a:cubicBezTo>
                  <a:pt x="31" y="177"/>
                  <a:pt x="205" y="276"/>
                  <a:pt x="357" y="249"/>
                </a:cubicBezTo>
              </a:path>
            </a:pathLst>
          </a:custGeom>
          <a:noFill/>
          <a:ln w="39688" cap="rnd">
            <a:solidFill>
              <a:srgbClr val="EC79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0013" y="1358689"/>
            <a:ext cx="3246149" cy="2595221"/>
          </a:xfrm>
          <a:prstGeom prst="rect">
            <a:avLst/>
          </a:prstGeom>
        </p:spPr>
      </p:pic>
      <p:sp>
        <p:nvSpPr>
          <p:cNvPr id="59" name="Freeform 7"/>
          <p:cNvSpPr>
            <a:spLocks/>
          </p:cNvSpPr>
          <p:nvPr/>
        </p:nvSpPr>
        <p:spPr bwMode="auto">
          <a:xfrm>
            <a:off x="5887233" y="2229544"/>
            <a:ext cx="1391099" cy="1707209"/>
          </a:xfrm>
          <a:custGeom>
            <a:avLst/>
            <a:gdLst>
              <a:gd name="T0" fmla="*/ 680 w 756"/>
              <a:gd name="T1" fmla="*/ 928 h 928"/>
              <a:gd name="T2" fmla="*/ 394 w 756"/>
              <a:gd name="T3" fmla="*/ 61 h 928"/>
              <a:gd name="T4" fmla="*/ 0 w 756"/>
              <a:gd name="T5" fmla="*/ 246 h 928"/>
            </a:gdLst>
            <a:ahLst/>
            <a:cxnLst>
              <a:cxn ang="0">
                <a:pos x="T0" y="T1"/>
              </a:cxn>
              <a:cxn ang="0">
                <a:pos x="T2" y="T3"/>
              </a:cxn>
              <a:cxn ang="0">
                <a:pos x="T4" y="T5"/>
              </a:cxn>
            </a:cxnLst>
            <a:rect l="0" t="0" r="r" b="b"/>
            <a:pathLst>
              <a:path w="756" h="928">
                <a:moveTo>
                  <a:pt x="680" y="928"/>
                </a:moveTo>
                <a:cubicBezTo>
                  <a:pt x="680" y="928"/>
                  <a:pt x="756" y="192"/>
                  <a:pt x="394" y="61"/>
                </a:cubicBezTo>
                <a:cubicBezTo>
                  <a:pt x="226" y="0"/>
                  <a:pt x="53" y="101"/>
                  <a:pt x="0" y="246"/>
                </a:cubicBezTo>
              </a:path>
            </a:pathLst>
          </a:custGeom>
          <a:noFill/>
          <a:ln w="39688" cap="rnd">
            <a:solidFill>
              <a:srgbClr val="EC1C3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60" name="Freeform 12"/>
          <p:cNvSpPr>
            <a:spLocks/>
          </p:cNvSpPr>
          <p:nvPr/>
        </p:nvSpPr>
        <p:spPr bwMode="auto">
          <a:xfrm>
            <a:off x="7035143" y="3841267"/>
            <a:ext cx="204105" cy="203997"/>
          </a:xfrm>
          <a:custGeom>
            <a:avLst/>
            <a:gdLst>
              <a:gd name="T0" fmla="*/ 106 w 111"/>
              <a:gd name="T1" fmla="*/ 47 h 111"/>
              <a:gd name="T2" fmla="*/ 65 w 111"/>
              <a:gd name="T3" fmla="*/ 106 h 111"/>
              <a:gd name="T4" fmla="*/ 5 w 111"/>
              <a:gd name="T5" fmla="*/ 65 h 111"/>
              <a:gd name="T6" fmla="*/ 47 w 111"/>
              <a:gd name="T7" fmla="*/ 5 h 111"/>
              <a:gd name="T8" fmla="*/ 106 w 111"/>
              <a:gd name="T9" fmla="*/ 47 h 111"/>
            </a:gdLst>
            <a:ahLst/>
            <a:cxnLst>
              <a:cxn ang="0">
                <a:pos x="T0" y="T1"/>
              </a:cxn>
              <a:cxn ang="0">
                <a:pos x="T2" y="T3"/>
              </a:cxn>
              <a:cxn ang="0">
                <a:pos x="T4" y="T5"/>
              </a:cxn>
              <a:cxn ang="0">
                <a:pos x="T6" y="T7"/>
              </a:cxn>
              <a:cxn ang="0">
                <a:pos x="T8" y="T9"/>
              </a:cxn>
            </a:cxnLst>
            <a:rect l="0" t="0" r="r" b="b"/>
            <a:pathLst>
              <a:path w="111" h="111">
                <a:moveTo>
                  <a:pt x="106" y="47"/>
                </a:moveTo>
                <a:cubicBezTo>
                  <a:pt x="111" y="75"/>
                  <a:pt x="93" y="101"/>
                  <a:pt x="65" y="106"/>
                </a:cubicBezTo>
                <a:cubicBezTo>
                  <a:pt x="37" y="111"/>
                  <a:pt x="10" y="93"/>
                  <a:pt x="5" y="65"/>
                </a:cubicBezTo>
                <a:cubicBezTo>
                  <a:pt x="0" y="37"/>
                  <a:pt x="19" y="10"/>
                  <a:pt x="47" y="5"/>
                </a:cubicBezTo>
                <a:cubicBezTo>
                  <a:pt x="75" y="0"/>
                  <a:pt x="101" y="19"/>
                  <a:pt x="106" y="47"/>
                </a:cubicBezTo>
                <a:close/>
              </a:path>
            </a:pathLst>
          </a:custGeom>
          <a:solidFill>
            <a:srgbClr val="EC1C3C"/>
          </a:solidFill>
          <a:ln w="39688" cap="flat">
            <a:solidFill>
              <a:srgbClr val="EC1C3C"/>
            </a:solidFill>
            <a:prstDash val="solid"/>
            <a:miter lim="800000"/>
            <a:headEnd/>
            <a:tailEnd/>
          </a:ln>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86" name="Freeform 8"/>
          <p:cNvSpPr>
            <a:spLocks/>
          </p:cNvSpPr>
          <p:nvPr/>
        </p:nvSpPr>
        <p:spPr bwMode="auto">
          <a:xfrm>
            <a:off x="5737200" y="1727418"/>
            <a:ext cx="1242001" cy="1252918"/>
          </a:xfrm>
          <a:custGeom>
            <a:avLst/>
            <a:gdLst>
              <a:gd name="T0" fmla="*/ 675 w 675"/>
              <a:gd name="T1" fmla="*/ 0 h 681"/>
              <a:gd name="T2" fmla="*/ 67 w 675"/>
              <a:gd name="T3" fmla="*/ 681 h 681"/>
            </a:gdLst>
            <a:ahLst/>
            <a:cxnLst>
              <a:cxn ang="0">
                <a:pos x="T0" y="T1"/>
              </a:cxn>
              <a:cxn ang="0">
                <a:pos x="T2" y="T3"/>
              </a:cxn>
            </a:cxnLst>
            <a:rect l="0" t="0" r="r" b="b"/>
            <a:pathLst>
              <a:path w="675" h="681">
                <a:moveTo>
                  <a:pt x="675" y="0"/>
                </a:moveTo>
                <a:cubicBezTo>
                  <a:pt x="675" y="0"/>
                  <a:pt x="0" y="303"/>
                  <a:pt x="67" y="681"/>
                </a:cubicBezTo>
              </a:path>
            </a:pathLst>
          </a:custGeom>
          <a:noFill/>
          <a:ln w="39688" cap="rnd">
            <a:solidFill>
              <a:srgbClr val="EC79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87" name="Freeform 11"/>
          <p:cNvSpPr>
            <a:spLocks/>
          </p:cNvSpPr>
          <p:nvPr/>
        </p:nvSpPr>
        <p:spPr bwMode="auto">
          <a:xfrm>
            <a:off x="6876425" y="1626144"/>
            <a:ext cx="204105" cy="203997"/>
          </a:xfrm>
          <a:custGeom>
            <a:avLst/>
            <a:gdLst>
              <a:gd name="T0" fmla="*/ 106 w 111"/>
              <a:gd name="T1" fmla="*/ 46 h 111"/>
              <a:gd name="T2" fmla="*/ 65 w 111"/>
              <a:gd name="T3" fmla="*/ 106 h 111"/>
              <a:gd name="T4" fmla="*/ 5 w 111"/>
              <a:gd name="T5" fmla="*/ 64 h 111"/>
              <a:gd name="T6" fmla="*/ 47 w 111"/>
              <a:gd name="T7" fmla="*/ 5 h 111"/>
              <a:gd name="T8" fmla="*/ 106 w 111"/>
              <a:gd name="T9" fmla="*/ 46 h 111"/>
            </a:gdLst>
            <a:ahLst/>
            <a:cxnLst>
              <a:cxn ang="0">
                <a:pos x="T0" y="T1"/>
              </a:cxn>
              <a:cxn ang="0">
                <a:pos x="T2" y="T3"/>
              </a:cxn>
              <a:cxn ang="0">
                <a:pos x="T4" y="T5"/>
              </a:cxn>
              <a:cxn ang="0">
                <a:pos x="T6" y="T7"/>
              </a:cxn>
              <a:cxn ang="0">
                <a:pos x="T8" y="T9"/>
              </a:cxn>
            </a:cxnLst>
            <a:rect l="0" t="0" r="r" b="b"/>
            <a:pathLst>
              <a:path w="111" h="111">
                <a:moveTo>
                  <a:pt x="106" y="46"/>
                </a:moveTo>
                <a:cubicBezTo>
                  <a:pt x="111" y="74"/>
                  <a:pt x="93" y="101"/>
                  <a:pt x="65" y="106"/>
                </a:cubicBezTo>
                <a:cubicBezTo>
                  <a:pt x="37" y="111"/>
                  <a:pt x="10" y="92"/>
                  <a:pt x="5" y="64"/>
                </a:cubicBezTo>
                <a:cubicBezTo>
                  <a:pt x="0" y="36"/>
                  <a:pt x="19" y="10"/>
                  <a:pt x="47" y="5"/>
                </a:cubicBezTo>
                <a:cubicBezTo>
                  <a:pt x="75" y="0"/>
                  <a:pt x="101" y="18"/>
                  <a:pt x="106" y="46"/>
                </a:cubicBezTo>
                <a:close/>
              </a:path>
            </a:pathLst>
          </a:custGeom>
          <a:solidFill>
            <a:srgbClr val="EC7923"/>
          </a:solidFill>
          <a:ln w="39688" cap="flat">
            <a:solidFill>
              <a:srgbClr val="EC7923"/>
            </a:solidFill>
            <a:prstDash val="solid"/>
            <a:miter lim="800000"/>
            <a:headEnd/>
            <a:tailEnd/>
          </a:ln>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88" name="Line 16"/>
          <p:cNvSpPr>
            <a:spLocks noChangeShapeType="1"/>
          </p:cNvSpPr>
          <p:nvPr/>
        </p:nvSpPr>
        <p:spPr bwMode="auto">
          <a:xfrm>
            <a:off x="7082920" y="1705355"/>
            <a:ext cx="2845724" cy="0"/>
          </a:xfrm>
          <a:prstGeom prst="line">
            <a:avLst/>
          </a:prstGeom>
          <a:noFill/>
          <a:ln w="34925" cap="flat">
            <a:solidFill>
              <a:srgbClr val="EC7923"/>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89" name="Line 16"/>
          <p:cNvSpPr>
            <a:spLocks noChangeShapeType="1"/>
          </p:cNvSpPr>
          <p:nvPr/>
        </p:nvSpPr>
        <p:spPr bwMode="auto">
          <a:xfrm>
            <a:off x="7239248" y="3946009"/>
            <a:ext cx="2689396" cy="0"/>
          </a:xfrm>
          <a:prstGeom prst="line">
            <a:avLst/>
          </a:prstGeom>
          <a:noFill/>
          <a:ln w="38100" cap="flat">
            <a:solidFill>
              <a:srgbClr val="EC1C3C"/>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47" name="Rectangle 46"/>
          <p:cNvSpPr/>
          <p:nvPr/>
        </p:nvSpPr>
        <p:spPr bwMode="auto">
          <a:xfrm>
            <a:off x="1521582" y="-276225"/>
            <a:ext cx="1372325" cy="257771"/>
          </a:xfrm>
          <a:prstGeom prst="rect">
            <a:avLst/>
          </a:prstGeom>
          <a:solidFill>
            <a:schemeClr val="accent5"/>
          </a:solidFill>
          <a:ln>
            <a:noFill/>
            <a:headEnd type="none" w="med" len="med"/>
            <a:tailEnd type="none" w="med" len="med"/>
          </a:ln>
          <a:effectLst/>
        </p:spPr>
        <p:style>
          <a:lnRef idx="3">
            <a:schemeClr val="lt1"/>
          </a:lnRef>
          <a:fillRef idx="1">
            <a:schemeClr val="accent6"/>
          </a:fillRef>
          <a:effectRef idx="1">
            <a:schemeClr val="accent6"/>
          </a:effectRef>
          <a:fontRef idx="minor">
            <a:schemeClr val="lt1"/>
          </a:fontRef>
        </p:style>
        <p:txBody>
          <a:bodyPr vert="horz" wrap="square" lIns="91466" tIns="45733" rIns="91466" bIns="45733" numCol="1" rtlCol="0" anchor="t" anchorCtr="0" compatLnSpc="1">
            <a:prstTxWarp prst="textNoShape">
              <a:avLst/>
            </a:prstTxWarp>
            <a:noAutofit/>
          </a:bodyPr>
          <a:lstStyle/>
          <a:p>
            <a:pPr defTabSz="914681"/>
            <a:r>
              <a:rPr lang="en-US" sz="1055">
                <a:solidFill>
                  <a:schemeClr val="bg1"/>
                </a:solidFill>
                <a:latin typeface="Arial" pitchFamily="34" charset="0"/>
              </a:rPr>
              <a:t>Slide has animation</a:t>
            </a:r>
          </a:p>
        </p:txBody>
      </p:sp>
      <p:sp>
        <p:nvSpPr>
          <p:cNvPr id="49" name="Rectangle 48"/>
          <p:cNvSpPr/>
          <p:nvPr/>
        </p:nvSpPr>
        <p:spPr>
          <a:xfrm>
            <a:off x="5752377" y="2703022"/>
            <a:ext cx="1361502" cy="438864"/>
          </a:xfrm>
          <a:prstGeom prst="rect">
            <a:avLst/>
          </a:prstGeom>
        </p:spPr>
        <p:txBody>
          <a:bodyPr wrap="square" lIns="91466" tIns="45733" rIns="91466" bIns="45733">
            <a:spAutoFit/>
          </a:bodyPr>
          <a:lstStyle/>
          <a:p>
            <a:pPr defTabSz="1143352"/>
            <a:r>
              <a:rPr lang="en-GB" sz="1126" b="1" i="1" spc="-50"/>
              <a:t>HF SYMPTOMS &amp; PROGRESSION</a:t>
            </a:r>
          </a:p>
        </p:txBody>
      </p:sp>
      <p:sp>
        <p:nvSpPr>
          <p:cNvPr id="61" name="Rounded Rectangle 60"/>
          <p:cNvSpPr/>
          <p:nvPr/>
        </p:nvSpPr>
        <p:spPr bwMode="auto">
          <a:xfrm>
            <a:off x="1986965" y="1430107"/>
            <a:ext cx="3545148" cy="1672727"/>
          </a:xfrm>
          <a:prstGeom prst="roundRect">
            <a:avLst>
              <a:gd name="adj" fmla="val 5920"/>
            </a:avLst>
          </a:prstGeom>
          <a:solidFill>
            <a:schemeClr val="accent4">
              <a:lumMod val="20000"/>
              <a:lumOff val="80000"/>
            </a:schemeClr>
          </a:solidFill>
          <a:ln>
            <a:noFill/>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66" tIns="91466" rIns="91466" bIns="0" numCol="1" spcCol="0" rtlCol="0" fromWordArt="0" anchor="t" anchorCtr="0" forceAA="0" compatLnSpc="1">
            <a:prstTxWarp prst="textNoShape">
              <a:avLst/>
            </a:prstTxWarp>
            <a:noAutofit/>
          </a:bodyPr>
          <a:lstStyle/>
          <a:p>
            <a:pPr marL="193012" indent="-193012">
              <a:buSzPct val="110000"/>
              <a:buFont typeface="Arial" panose="020B0604020202020204" pitchFamily="34" charset="0"/>
              <a:buChar char="•"/>
            </a:pPr>
            <a:r>
              <a:rPr lang="en-US" sz="1407" kern="0">
                <a:solidFill>
                  <a:schemeClr val="tx1"/>
                </a:solidFill>
              </a:rPr>
              <a:t>Neurohormonal activation via SNS and RAAS signaling may exacerbate the failing heart and trigger lethal ventricular arrhythmias</a:t>
            </a:r>
            <a:r>
              <a:rPr lang="en-US" sz="1407" kern="0" baseline="30000">
                <a:solidFill>
                  <a:schemeClr val="tx1"/>
                </a:solidFill>
              </a:rPr>
              <a:t>1,2</a:t>
            </a:r>
          </a:p>
          <a:p>
            <a:pPr marL="193012" indent="-193012">
              <a:spcBef>
                <a:spcPts val="422"/>
              </a:spcBef>
              <a:buSzPct val="110000"/>
              <a:buFont typeface="Arial" panose="020B0604020202020204" pitchFamily="34" charset="0"/>
              <a:buChar char="•"/>
            </a:pPr>
            <a:r>
              <a:rPr lang="en-US" sz="1407" kern="0">
                <a:solidFill>
                  <a:schemeClr val="tx1"/>
                </a:solidFill>
              </a:rPr>
              <a:t>The RAAS and SNS are overexpressed</a:t>
            </a:r>
            <a:r>
              <a:rPr lang="en-US" sz="1407" kern="0" baseline="30000">
                <a:solidFill>
                  <a:schemeClr val="tx1"/>
                </a:solidFill>
              </a:rPr>
              <a:t>1,2,4</a:t>
            </a:r>
            <a:r>
              <a:rPr lang="en-US" sz="1407" kern="0">
                <a:solidFill>
                  <a:schemeClr val="tx1"/>
                </a:solidFill>
              </a:rPr>
              <a:t> </a:t>
            </a:r>
          </a:p>
        </p:txBody>
      </p:sp>
      <p:grpSp>
        <p:nvGrpSpPr>
          <p:cNvPr id="62" name="Group 61"/>
          <p:cNvGrpSpPr/>
          <p:nvPr/>
        </p:nvGrpSpPr>
        <p:grpSpPr>
          <a:xfrm>
            <a:off x="7711587" y="1397458"/>
            <a:ext cx="2308962" cy="1455202"/>
            <a:chOff x="8797834" y="1986201"/>
            <a:chExt cx="3281719" cy="2068273"/>
          </a:xfrm>
        </p:grpSpPr>
        <p:sp>
          <p:nvSpPr>
            <p:cNvPr id="63" name="Rectangle 37"/>
            <p:cNvSpPr>
              <a:spLocks noChangeArrowheads="1"/>
            </p:cNvSpPr>
            <p:nvPr/>
          </p:nvSpPr>
          <p:spPr bwMode="auto">
            <a:xfrm>
              <a:off x="10834223" y="1986201"/>
              <a:ext cx="1022884"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spc="-50">
                  <a:solidFill>
                    <a:srgbClr val="EC7923"/>
                  </a:solidFill>
                </a:rPr>
                <a:t>SNS</a:t>
              </a:r>
              <a:r>
                <a:rPr lang="en-US" altLang="en-US" sz="1970" b="1" i="1" spc="-50" baseline="30000">
                  <a:solidFill>
                    <a:srgbClr val="EC7923"/>
                  </a:solidFill>
                </a:rPr>
                <a:t>2,4</a:t>
              </a:r>
              <a:endParaRPr lang="en-US" altLang="en-US" sz="1970" spc="-50" baseline="30000">
                <a:solidFill>
                  <a:srgbClr val="EC7923"/>
                </a:solidFill>
              </a:endParaRPr>
            </a:p>
          </p:txBody>
        </p:sp>
        <p:sp>
          <p:nvSpPr>
            <p:cNvPr id="64" name="Rectangle 25"/>
            <p:cNvSpPr>
              <a:spLocks noChangeArrowheads="1"/>
            </p:cNvSpPr>
            <p:nvPr/>
          </p:nvSpPr>
          <p:spPr bwMode="auto">
            <a:xfrm>
              <a:off x="8797834" y="2490490"/>
              <a:ext cx="139730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985"/>
                <a:t>Epinephrine Norepinephrine</a:t>
              </a:r>
            </a:p>
          </p:txBody>
        </p:sp>
        <p:sp>
          <p:nvSpPr>
            <p:cNvPr id="65" name="Rectangle 33"/>
            <p:cNvSpPr>
              <a:spLocks noChangeArrowheads="1"/>
            </p:cNvSpPr>
            <p:nvPr/>
          </p:nvSpPr>
          <p:spPr bwMode="auto">
            <a:xfrm>
              <a:off x="10432562" y="2613597"/>
              <a:ext cx="1516365"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l-GR" altLang="en-US" sz="844">
                  <a:cs typeface="Arial" panose="020B0604020202020204" pitchFamily="34" charset="0"/>
                </a:rPr>
                <a:t>α</a:t>
              </a:r>
              <a:r>
                <a:rPr lang="el-GR" altLang="en-US" sz="844" baseline="-25000">
                  <a:cs typeface="Arial" panose="020B0604020202020204" pitchFamily="34" charset="0"/>
                </a:rPr>
                <a:t>1</a:t>
              </a:r>
              <a:r>
                <a:rPr lang="en-GB" altLang="en-US" sz="844">
                  <a:cs typeface="Arial" panose="020B0604020202020204" pitchFamily="34" charset="0"/>
                </a:rPr>
                <a:t>, </a:t>
              </a:r>
              <a:r>
                <a:rPr lang="el-GR" altLang="en-US" sz="844">
                  <a:cs typeface="Arial" panose="020B0604020202020204" pitchFamily="34" charset="0"/>
                </a:rPr>
                <a:t>β</a:t>
              </a:r>
              <a:r>
                <a:rPr lang="en-GB" altLang="en-US" sz="844" baseline="-25000">
                  <a:cs typeface="Arial" panose="020B0604020202020204" pitchFamily="34" charset="0"/>
                </a:rPr>
                <a:t>1</a:t>
              </a:r>
              <a:r>
                <a:rPr lang="en-GB" altLang="en-US" sz="844">
                  <a:cs typeface="Arial" panose="020B0604020202020204" pitchFamily="34" charset="0"/>
                </a:rPr>
                <a:t>, </a:t>
              </a:r>
              <a:r>
                <a:rPr lang="el-GR" altLang="en-US" sz="844">
                  <a:cs typeface="Arial" panose="020B0604020202020204" pitchFamily="34" charset="0"/>
                </a:rPr>
                <a:t>β</a:t>
              </a:r>
              <a:r>
                <a:rPr lang="en-GB" altLang="en-US" sz="844" baseline="-25000">
                  <a:cs typeface="Arial" panose="020B0604020202020204" pitchFamily="34" charset="0"/>
                </a:rPr>
                <a:t>2</a:t>
              </a:r>
              <a:r>
                <a:rPr lang="en-US" altLang="en-US" sz="844" baseline="-25000"/>
                <a:t> </a:t>
              </a:r>
              <a:r>
                <a:rPr lang="en-US" altLang="en-US" sz="844"/>
                <a:t>receptors</a:t>
              </a:r>
            </a:p>
          </p:txBody>
        </p:sp>
        <p:grpSp>
          <p:nvGrpSpPr>
            <p:cNvPr id="66" name="Group 65"/>
            <p:cNvGrpSpPr/>
            <p:nvPr/>
          </p:nvGrpSpPr>
          <p:grpSpPr>
            <a:xfrm>
              <a:off x="10019517" y="2527682"/>
              <a:ext cx="439009" cy="356497"/>
              <a:chOff x="9936029" y="2527682"/>
              <a:chExt cx="439009" cy="356497"/>
            </a:xfrm>
          </p:grpSpPr>
          <p:sp>
            <p:nvSpPr>
              <p:cNvPr id="68" name="Freeform 34"/>
              <p:cNvSpPr>
                <a:spLocks/>
              </p:cNvSpPr>
              <p:nvPr/>
            </p:nvSpPr>
            <p:spPr bwMode="auto">
              <a:xfrm>
                <a:off x="9936029" y="2527682"/>
                <a:ext cx="195199"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EC792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p>
            </p:txBody>
          </p:sp>
          <p:sp>
            <p:nvSpPr>
              <p:cNvPr id="69" name="Freeform 36"/>
              <p:cNvSpPr>
                <a:spLocks/>
              </p:cNvSpPr>
              <p:nvPr/>
            </p:nvSpPr>
            <p:spPr bwMode="auto">
              <a:xfrm>
                <a:off x="10244103" y="2631472"/>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EC79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336" tIns="32168" rIns="64336" bIns="32168" numCol="1" anchor="t" anchorCtr="0" compatLnSpc="1">
                <a:prstTxWarp prst="textNoShape">
                  <a:avLst/>
                </a:prstTxWarp>
              </a:bodyPr>
              <a:lstStyle/>
              <a:p>
                <a:endParaRPr lang="en-GB" sz="2392"/>
              </a:p>
            </p:txBody>
          </p:sp>
          <p:cxnSp>
            <p:nvCxnSpPr>
              <p:cNvPr id="70" name="Straight Connector 69"/>
              <p:cNvCxnSpPr/>
              <p:nvPr/>
            </p:nvCxnSpPr>
            <p:spPr bwMode="auto">
              <a:xfrm flipH="1">
                <a:off x="10131228" y="2705805"/>
                <a:ext cx="112875" cy="250"/>
              </a:xfrm>
              <a:prstGeom prst="line">
                <a:avLst/>
              </a:prstGeom>
              <a:solidFill>
                <a:schemeClr val="accent1"/>
              </a:solidFill>
              <a:ln w="19050" cap="rnd" cmpd="sng" algn="ctr">
                <a:solidFill>
                  <a:srgbClr val="EC7923"/>
                </a:solidFill>
                <a:prstDash val="solid"/>
                <a:round/>
                <a:headEnd type="none" w="med" len="med"/>
                <a:tailEnd type="none" w="med" len="med"/>
              </a:ln>
              <a:effectLst/>
            </p:spPr>
          </p:cxnSp>
        </p:grpSp>
        <p:sp>
          <p:nvSpPr>
            <p:cNvPr id="67" name="Rectangle 66"/>
            <p:cNvSpPr/>
            <p:nvPr/>
          </p:nvSpPr>
          <p:spPr>
            <a:xfrm>
              <a:off x="9758696" y="2938269"/>
              <a:ext cx="2320857" cy="1116205"/>
            </a:xfrm>
            <a:prstGeom prst="rect">
              <a:avLst/>
            </a:prstGeom>
            <a:noFill/>
          </p:spPr>
          <p:txBody>
            <a:bodyPr wrap="square">
              <a:spAutoFit/>
            </a:bodyPr>
            <a:lstStyle/>
            <a:p>
              <a:pPr algn="r"/>
              <a:r>
                <a:rPr lang="en-GB" sz="1126" b="1"/>
                <a:t>Vasoconstriction</a:t>
              </a:r>
              <a:r>
                <a:rPr lang="en-GB" sz="1126">
                  <a:solidFill>
                    <a:schemeClr val="bg1"/>
                  </a:solidFill>
                  <a:sym typeface="Wingdings 3"/>
                </a:rPr>
                <a:t> </a:t>
              </a:r>
              <a:r>
                <a:rPr lang="en-GB" sz="1126">
                  <a:solidFill>
                    <a:schemeClr val="bg1"/>
                  </a:solidFill>
                  <a:sym typeface="Symbol"/>
                </a:rPr>
                <a:t></a:t>
              </a:r>
              <a:endParaRPr lang="en-GB" sz="1126" b="1">
                <a:solidFill>
                  <a:schemeClr val="bg1"/>
                </a:solidFill>
              </a:endParaRPr>
            </a:p>
            <a:p>
              <a:pPr algn="r"/>
              <a:r>
                <a:rPr lang="en-GB" sz="1126"/>
                <a:t>RAAS activity</a:t>
              </a:r>
              <a:r>
                <a:rPr lang="en-GB" sz="1126">
                  <a:solidFill>
                    <a:srgbClr val="4A4A49"/>
                  </a:solidFill>
                </a:rPr>
                <a:t> </a:t>
              </a:r>
              <a:r>
                <a:rPr lang="en-GB" sz="1126" b="1">
                  <a:solidFill>
                    <a:srgbClr val="EC7923"/>
                  </a:solidFill>
                  <a:sym typeface="Symbol"/>
                </a:rPr>
                <a:t></a:t>
              </a:r>
            </a:p>
            <a:p>
              <a:pPr algn="r"/>
              <a:r>
                <a:rPr lang="en-GB" sz="1126"/>
                <a:t>Heart rate</a:t>
              </a:r>
              <a:r>
                <a:rPr lang="en-GB" sz="1126">
                  <a:sym typeface="Wingdings 3"/>
                </a:rPr>
                <a:t> </a:t>
              </a:r>
              <a:r>
                <a:rPr lang="en-GB" sz="1126" b="1">
                  <a:solidFill>
                    <a:srgbClr val="EC7923"/>
                  </a:solidFill>
                  <a:sym typeface="Symbol"/>
                </a:rPr>
                <a:t></a:t>
              </a:r>
              <a:endParaRPr lang="en-GB" sz="1126" b="1">
                <a:solidFill>
                  <a:srgbClr val="4A4A49"/>
                </a:solidFill>
              </a:endParaRPr>
            </a:p>
            <a:p>
              <a:pPr algn="r"/>
              <a:r>
                <a:rPr lang="en-GB" sz="1126"/>
                <a:t>Contractility</a:t>
              </a:r>
              <a:r>
                <a:rPr lang="en-GB" sz="1126">
                  <a:solidFill>
                    <a:srgbClr val="00B050"/>
                  </a:solidFill>
                  <a:sym typeface="Wingdings 3"/>
                </a:rPr>
                <a:t> </a:t>
              </a:r>
              <a:r>
                <a:rPr lang="en-GB" sz="1126" b="1">
                  <a:solidFill>
                    <a:srgbClr val="EC7923"/>
                  </a:solidFill>
                  <a:sym typeface="Symbol"/>
                </a:rPr>
                <a:t></a:t>
              </a:r>
              <a:endParaRPr lang="en-GB" sz="1126" b="1">
                <a:solidFill>
                  <a:srgbClr val="4A4A49"/>
                </a:solidFill>
              </a:endParaRPr>
            </a:p>
          </p:txBody>
        </p:sp>
      </p:grpSp>
      <p:grpSp>
        <p:nvGrpSpPr>
          <p:cNvPr id="71" name="Group 70"/>
          <p:cNvGrpSpPr/>
          <p:nvPr/>
        </p:nvGrpSpPr>
        <p:grpSpPr>
          <a:xfrm>
            <a:off x="8312901" y="3638232"/>
            <a:ext cx="1691179" cy="2005655"/>
            <a:chOff x="9652479" y="5171006"/>
            <a:chExt cx="2403667" cy="2850630"/>
          </a:xfrm>
        </p:grpSpPr>
        <p:sp>
          <p:nvSpPr>
            <p:cNvPr id="72" name="Rectangle 37"/>
            <p:cNvSpPr>
              <a:spLocks noChangeArrowheads="1"/>
            </p:cNvSpPr>
            <p:nvPr/>
          </p:nvSpPr>
          <p:spPr bwMode="auto">
            <a:xfrm>
              <a:off x="10390401" y="5171006"/>
              <a:ext cx="154699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a:solidFill>
                    <a:srgbClr val="FF0000"/>
                  </a:solidFill>
                </a:rPr>
                <a:t>RAAS</a:t>
              </a:r>
              <a:r>
                <a:rPr lang="en-US" altLang="en-US" sz="1970" b="1" i="1" baseline="30000">
                  <a:solidFill>
                    <a:srgbClr val="FF0000"/>
                  </a:solidFill>
                </a:rPr>
                <a:t>2,3,4</a:t>
              </a:r>
              <a:endParaRPr lang="en-US" altLang="en-US" sz="1970" baseline="30000">
                <a:solidFill>
                  <a:srgbClr val="FF0000"/>
                </a:solidFill>
              </a:endParaRPr>
            </a:p>
          </p:txBody>
        </p:sp>
        <p:sp>
          <p:nvSpPr>
            <p:cNvPr id="73" name="Rectangle 72"/>
            <p:cNvSpPr/>
            <p:nvPr/>
          </p:nvSpPr>
          <p:spPr>
            <a:xfrm>
              <a:off x="9652479" y="6166701"/>
              <a:ext cx="2403667" cy="1854935"/>
            </a:xfrm>
            <a:prstGeom prst="rect">
              <a:avLst/>
            </a:prstGeom>
          </p:spPr>
          <p:txBody>
            <a:bodyPr wrap="square">
              <a:spAutoFit/>
            </a:bodyPr>
            <a:lstStyle/>
            <a:p>
              <a:pPr algn="r"/>
              <a:r>
                <a:rPr lang="en-GB" sz="1126" b="1"/>
                <a:t>Vasoconstriction</a:t>
              </a:r>
              <a:r>
                <a:rPr lang="en-GB" sz="1126">
                  <a:sym typeface="Wingdings 3"/>
                </a:rPr>
                <a:t> </a:t>
              </a:r>
              <a:r>
                <a:rPr lang="en-GB" sz="1126">
                  <a:solidFill>
                    <a:schemeClr val="bg1"/>
                  </a:solidFill>
                  <a:sym typeface="Symbol"/>
                </a:rPr>
                <a:t></a:t>
              </a:r>
              <a:endParaRPr lang="en-GB" sz="1126" b="1">
                <a:solidFill>
                  <a:schemeClr val="bg1"/>
                </a:solidFill>
              </a:endParaRPr>
            </a:p>
            <a:p>
              <a:pPr algn="r"/>
              <a:r>
                <a:rPr lang="en-GB" sz="1126"/>
                <a:t>Blood</a:t>
              </a:r>
              <a:r>
                <a:rPr lang="en-GB" sz="1126">
                  <a:solidFill>
                    <a:srgbClr val="4A4A49"/>
                  </a:solidFill>
                </a:rPr>
                <a:t> </a:t>
              </a:r>
              <a:r>
                <a:rPr lang="en-GB" sz="1126"/>
                <a:t>pressure</a:t>
              </a:r>
              <a:r>
                <a:rPr lang="en-GB" sz="1126">
                  <a:solidFill>
                    <a:srgbClr val="4A4A49"/>
                  </a:solidFill>
                </a:rPr>
                <a:t> </a:t>
              </a:r>
              <a:r>
                <a:rPr lang="en-GB" sz="1126" b="1">
                  <a:solidFill>
                    <a:srgbClr val="FF0000"/>
                  </a:solidFill>
                  <a:sym typeface="Symbol"/>
                </a:rPr>
                <a:t></a:t>
              </a:r>
              <a:endParaRPr lang="en-GB" sz="1126" b="1">
                <a:solidFill>
                  <a:srgbClr val="FF0000"/>
                </a:solidFill>
              </a:endParaRPr>
            </a:p>
            <a:p>
              <a:pPr algn="r"/>
              <a:r>
                <a:rPr lang="en-GB" sz="1126"/>
                <a:t>Sympathetic</a:t>
              </a:r>
              <a:r>
                <a:rPr lang="en-GB" sz="1126">
                  <a:solidFill>
                    <a:srgbClr val="4A4A49"/>
                  </a:solidFill>
                </a:rPr>
                <a:t> </a:t>
              </a:r>
              <a:r>
                <a:rPr lang="en-GB" sz="1126"/>
                <a:t>tone</a:t>
              </a:r>
              <a:r>
                <a:rPr lang="en-GB" sz="1126">
                  <a:solidFill>
                    <a:srgbClr val="FF0000"/>
                  </a:solidFill>
                  <a:sym typeface="Wingdings 3"/>
                </a:rPr>
                <a:t> </a:t>
              </a:r>
              <a:r>
                <a:rPr lang="en-GB" sz="1126" b="1">
                  <a:solidFill>
                    <a:srgbClr val="FF0000"/>
                  </a:solidFill>
                  <a:sym typeface="Symbol"/>
                </a:rPr>
                <a:t></a:t>
              </a:r>
              <a:endParaRPr lang="en-GB" sz="1126" b="1">
                <a:solidFill>
                  <a:srgbClr val="FF0000"/>
                </a:solidFill>
              </a:endParaRPr>
            </a:p>
            <a:p>
              <a:pPr algn="r"/>
              <a:r>
                <a:rPr lang="en-GB" sz="1126"/>
                <a:t>Vasopressin</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Aldosterone</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Hypertrophy</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Fibrosis</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p:txBody>
        </p:sp>
        <p:sp>
          <p:nvSpPr>
            <p:cNvPr id="74" name="Rectangle 25"/>
            <p:cNvSpPr>
              <a:spLocks noChangeArrowheads="1"/>
            </p:cNvSpPr>
            <p:nvPr/>
          </p:nvSpPr>
          <p:spPr bwMode="auto">
            <a:xfrm>
              <a:off x="10260159" y="5786665"/>
              <a:ext cx="558345" cy="21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85"/>
                <a:t>Ang II</a:t>
              </a:r>
            </a:p>
          </p:txBody>
        </p:sp>
        <p:sp>
          <p:nvSpPr>
            <p:cNvPr id="75" name="Rectangle 33"/>
            <p:cNvSpPr>
              <a:spLocks noChangeArrowheads="1"/>
            </p:cNvSpPr>
            <p:nvPr/>
          </p:nvSpPr>
          <p:spPr bwMode="auto">
            <a:xfrm>
              <a:off x="11389249" y="5802053"/>
              <a:ext cx="548146"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altLang="en-US" sz="844">
                  <a:cs typeface="Arial" panose="020B0604020202020204" pitchFamily="34" charset="0"/>
                </a:rPr>
                <a:t>AT1R</a:t>
              </a:r>
              <a:endParaRPr lang="en-US" altLang="en-US" sz="844"/>
            </a:p>
          </p:txBody>
        </p:sp>
        <p:grpSp>
          <p:nvGrpSpPr>
            <p:cNvPr id="76" name="Group 75"/>
            <p:cNvGrpSpPr/>
            <p:nvPr/>
          </p:nvGrpSpPr>
          <p:grpSpPr>
            <a:xfrm>
              <a:off x="10903235" y="5716138"/>
              <a:ext cx="419895" cy="356497"/>
              <a:chOff x="10704301" y="5734013"/>
              <a:chExt cx="419895" cy="356497"/>
            </a:xfrm>
          </p:grpSpPr>
          <p:sp>
            <p:nvSpPr>
              <p:cNvPr id="77" name="Freeform 34"/>
              <p:cNvSpPr>
                <a:spLocks/>
              </p:cNvSpPr>
              <p:nvPr/>
            </p:nvSpPr>
            <p:spPr bwMode="auto">
              <a:xfrm>
                <a:off x="10704301" y="5734013"/>
                <a:ext cx="176085"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2392"/>
              </a:p>
            </p:txBody>
          </p:sp>
          <p:sp>
            <p:nvSpPr>
              <p:cNvPr id="78" name="Freeform 77"/>
              <p:cNvSpPr>
                <a:spLocks/>
              </p:cNvSpPr>
              <p:nvPr/>
            </p:nvSpPr>
            <p:spPr bwMode="auto">
              <a:xfrm>
                <a:off x="10993261" y="5837803"/>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EC1C3C"/>
              </a:solidFill>
              <a:ln>
                <a:solidFill>
                  <a:srgbClr val="FF0000"/>
                </a:solidFill>
              </a:ln>
            </p:spPr>
            <p:txBody>
              <a:bodyPr vert="horz" wrap="square" lIns="64336" tIns="32168" rIns="64336" bIns="32168" numCol="1" anchor="t" anchorCtr="0" compatLnSpc="1">
                <a:prstTxWarp prst="textNoShape">
                  <a:avLst/>
                </a:prstTxWarp>
              </a:bodyPr>
              <a:lstStyle/>
              <a:p>
                <a:endParaRPr lang="en-GB" sz="2392"/>
              </a:p>
            </p:txBody>
          </p:sp>
          <p:cxnSp>
            <p:nvCxnSpPr>
              <p:cNvPr id="79" name="Straight Connector 78"/>
              <p:cNvCxnSpPr/>
              <p:nvPr/>
            </p:nvCxnSpPr>
            <p:spPr bwMode="auto">
              <a:xfrm flipH="1">
                <a:off x="10880386" y="5912136"/>
                <a:ext cx="112875" cy="250"/>
              </a:xfrm>
              <a:prstGeom prst="line">
                <a:avLst/>
              </a:prstGeom>
              <a:solidFill>
                <a:schemeClr val="accent1"/>
              </a:solidFill>
              <a:ln w="19050" cap="rnd" cmpd="sng" algn="ctr">
                <a:solidFill>
                  <a:srgbClr val="FF0000"/>
                </a:solidFill>
                <a:prstDash val="solid"/>
                <a:round/>
                <a:headEnd type="none" w="med" len="med"/>
                <a:tailEnd type="none" w="med" len="med"/>
              </a:ln>
              <a:effectLst/>
            </p:spPr>
          </p:cxnSp>
        </p:grpSp>
      </p:grpSp>
    </p:spTree>
    <p:extLst>
      <p:ext uri="{BB962C8B-B14F-4D97-AF65-F5344CB8AC3E}">
        <p14:creationId xmlns:p14="http://schemas.microsoft.com/office/powerpoint/2010/main" val="78610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87"/>
                                        </p:tgtEl>
                                      </p:cBhvr>
                                      <p:by x="150000" y="150000"/>
                                    </p:animScale>
                                  </p:childTnLst>
                                </p:cTn>
                              </p:par>
                              <p:par>
                                <p:cTn id="7" presetID="6" presetClass="emph" presetSubtype="0" fill="hold" grpId="0" nodeType="withEffect">
                                  <p:stCondLst>
                                    <p:cond delay="0"/>
                                  </p:stCondLst>
                                  <p:childTnLst>
                                    <p:animScale>
                                      <p:cBhvr>
                                        <p:cTn id="8" dur="2000" fill="hold"/>
                                        <p:tgtEl>
                                          <p:spTgt spid="60"/>
                                        </p:tgtEl>
                                      </p:cBhvr>
                                      <p:by x="150000" y="150000"/>
                                    </p:animScale>
                                  </p:childTnLst>
                                </p:cTn>
                              </p:par>
                            </p:childTnLst>
                          </p:cTn>
                        </p:par>
                        <p:par>
                          <p:cTn id="9" fill="hold">
                            <p:stCondLst>
                              <p:cond delay="2000"/>
                            </p:stCondLst>
                            <p:childTnLst>
                              <p:par>
                                <p:cTn id="10" presetID="22" presetClass="entr" presetSubtype="8" fill="hold" grpId="0" nodeType="after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wipe(left)">
                                      <p:cBhvr>
                                        <p:cTn id="12" dur="500"/>
                                        <p:tgtEl>
                                          <p:spTgt spid="8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wipe(left)">
                                      <p:cBhvr>
                                        <p:cTn id="15"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87" grpId="0" animBg="1"/>
      <p:bldP spid="88" grpId="0" animBg="1"/>
      <p:bldP spid="8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861690" y="457200"/>
            <a:ext cx="4122568" cy="438903"/>
          </a:xfrm>
        </p:spPr>
        <p:txBody>
          <a:bodyPr/>
          <a:lstStyle/>
          <a:p>
            <a:r>
              <a:rPr lang="en-US" dirty="0" err="1"/>
              <a:t>HFrEF</a:t>
            </a:r>
            <a:r>
              <a:rPr lang="en-US" dirty="0"/>
              <a:t> Pathophysiology</a:t>
            </a:r>
            <a:endParaRPr lang="en-GB" sz="1970" i="1" dirty="0"/>
          </a:p>
        </p:txBody>
      </p:sp>
      <p:sp>
        <p:nvSpPr>
          <p:cNvPr id="4" name="Slide Number Placeholder 3"/>
          <p:cNvSpPr>
            <a:spLocks noGrp="1"/>
          </p:cNvSpPr>
          <p:nvPr>
            <p:ph type="sldNum" sz="quarter" idx="11"/>
          </p:nvPr>
        </p:nvSpPr>
        <p:spPr/>
        <p:txBody>
          <a:bodyPr/>
          <a:lstStyle/>
          <a:p>
            <a:fld id="{DA5A6093-F0A6-0243-9E3C-6CED06E5383F}" type="slidenum">
              <a:rPr lang="en-US" smtClean="0"/>
              <a:pPr/>
              <a:t>73</a:t>
            </a:fld>
            <a:endParaRPr lang="en-US"/>
          </a:p>
        </p:txBody>
      </p:sp>
      <p:sp>
        <p:nvSpPr>
          <p:cNvPr id="2" name="Text Placeholder 1"/>
          <p:cNvSpPr>
            <a:spLocks noGrp="1"/>
          </p:cNvSpPr>
          <p:nvPr>
            <p:ph type="body" sz="quarter" idx="12"/>
          </p:nvPr>
        </p:nvSpPr>
        <p:spPr>
          <a:xfrm>
            <a:off x="2483141" y="1018735"/>
            <a:ext cx="8786568" cy="369332"/>
          </a:xfrm>
        </p:spPr>
        <p:txBody>
          <a:bodyPr/>
          <a:lstStyle/>
          <a:p>
            <a:r>
              <a:rPr lang="en-US"/>
              <a:t>Role of Endogenous Compensatory Peptides</a:t>
            </a:r>
          </a:p>
        </p:txBody>
      </p:sp>
      <p:sp>
        <p:nvSpPr>
          <p:cNvPr id="3" name="Text Placeholder 2"/>
          <p:cNvSpPr>
            <a:spLocks noGrp="1"/>
          </p:cNvSpPr>
          <p:nvPr>
            <p:ph type="body" sz="quarter" idx="13"/>
          </p:nvPr>
        </p:nvSpPr>
        <p:spPr>
          <a:xfrm>
            <a:off x="2209614" y="6091810"/>
            <a:ext cx="5799143" cy="579326"/>
          </a:xfrm>
        </p:spPr>
        <p:txBody>
          <a:bodyPr/>
          <a:lstStyle/>
          <a:p>
            <a:r>
              <a:rPr lang="en-GB"/>
              <a:t>ADM, </a:t>
            </a:r>
            <a:r>
              <a:rPr lang="en-GB" err="1"/>
              <a:t>adrenomedulin</a:t>
            </a:r>
            <a:r>
              <a:rPr lang="en-GB"/>
              <a:t>; </a:t>
            </a:r>
            <a:r>
              <a:rPr lang="en-GB" err="1"/>
              <a:t>Ang</a:t>
            </a:r>
            <a:r>
              <a:rPr lang="en-GB"/>
              <a:t> II, angiotensin II; AT1R, angiotensin II type 1 receptor; ECPs, endogenous compensatory peptides; HF, heart failure; </a:t>
            </a:r>
            <a:br>
              <a:rPr lang="en-GB"/>
            </a:br>
            <a:r>
              <a:rPr lang="en-GB"/>
              <a:t>NPs, natriuretic peptides; SNS, sympathetic nervous system; RAAS, renin-angiotensin-aldosterone system.</a:t>
            </a:r>
            <a:br>
              <a:rPr lang="en-GB"/>
            </a:br>
            <a:r>
              <a:rPr lang="da-DK"/>
              <a:t>1. Kemp CD, Conte JV. </a:t>
            </a:r>
            <a:r>
              <a:rPr lang="da-DK" i="1"/>
              <a:t>Cardiovasc Pathol. </a:t>
            </a:r>
            <a:r>
              <a:rPr lang="da-DK"/>
              <a:t>2012;21(5):365-371. 2. Mangiafico S et al. </a:t>
            </a:r>
            <a:r>
              <a:rPr lang="da-DK" i="1"/>
              <a:t>Eur Heart J. </a:t>
            </a:r>
            <a:r>
              <a:rPr lang="da-DK"/>
              <a:t>2013;34:886-893. 3. Nathisuwan S, Talbert RL. </a:t>
            </a:r>
            <a:r>
              <a:rPr lang="da-DK" i="1"/>
              <a:t>Pharmacotherapy. </a:t>
            </a:r>
            <a:r>
              <a:rPr lang="da-DK"/>
              <a:t>2002;22:27-42. 4</a:t>
            </a:r>
            <a:r>
              <a:rPr lang="en-US"/>
              <a:t>. </a:t>
            </a:r>
            <a:r>
              <a:rPr lang="en-US" err="1"/>
              <a:t>Hasenfuss</a:t>
            </a:r>
            <a:r>
              <a:rPr lang="en-US"/>
              <a:t> G, Mann DL. Pathophysiology of heart failure. In: Mann DL et al, eds. </a:t>
            </a:r>
            <a:r>
              <a:rPr lang="en-US" err="1"/>
              <a:t>Braunwald's</a:t>
            </a:r>
            <a:r>
              <a:rPr lang="en-US"/>
              <a:t> Heart Disease: A Textbook of Cardiovascular Medicine. 10th ed. Philadelphia, PA: Elsevier; 2015.</a:t>
            </a:r>
          </a:p>
        </p:txBody>
      </p:sp>
      <p:sp>
        <p:nvSpPr>
          <p:cNvPr id="11" name="Line 16"/>
          <p:cNvSpPr>
            <a:spLocks noChangeShapeType="1"/>
          </p:cNvSpPr>
          <p:nvPr/>
        </p:nvSpPr>
        <p:spPr bwMode="auto">
          <a:xfrm>
            <a:off x="7076671" y="1704444"/>
            <a:ext cx="2851973"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2" name="Line 16"/>
          <p:cNvSpPr>
            <a:spLocks noChangeShapeType="1"/>
          </p:cNvSpPr>
          <p:nvPr/>
        </p:nvSpPr>
        <p:spPr bwMode="auto">
          <a:xfrm>
            <a:off x="7181881" y="3947035"/>
            <a:ext cx="2746763"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4" name="Line 16"/>
          <p:cNvSpPr>
            <a:spLocks noChangeShapeType="1"/>
          </p:cNvSpPr>
          <p:nvPr/>
        </p:nvSpPr>
        <p:spPr bwMode="auto">
          <a:xfrm>
            <a:off x="7069302" y="1707768"/>
            <a:ext cx="2859342" cy="0"/>
          </a:xfrm>
          <a:prstGeom prst="line">
            <a:avLst/>
          </a:prstGeom>
          <a:noFill/>
          <a:ln w="34925" cap="flat">
            <a:solidFill>
              <a:srgbClr val="EC7923"/>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5" name="Line 16"/>
          <p:cNvSpPr>
            <a:spLocks noChangeShapeType="1"/>
          </p:cNvSpPr>
          <p:nvPr/>
        </p:nvSpPr>
        <p:spPr bwMode="auto">
          <a:xfrm>
            <a:off x="7231327" y="3948422"/>
            <a:ext cx="2697317" cy="0"/>
          </a:xfrm>
          <a:prstGeom prst="line">
            <a:avLst/>
          </a:prstGeom>
          <a:noFill/>
          <a:ln w="38100" cap="flat">
            <a:solidFill>
              <a:srgbClr val="EC1C3C"/>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8452" t="1866" r="24429" b="2893"/>
          <a:stretch/>
        </p:blipFill>
        <p:spPr>
          <a:xfrm>
            <a:off x="5693606" y="1407106"/>
            <a:ext cx="1529571" cy="2471738"/>
          </a:xfrm>
          <a:prstGeom prst="rect">
            <a:avLst/>
          </a:prstGeom>
        </p:spPr>
      </p:pic>
      <p:sp>
        <p:nvSpPr>
          <p:cNvPr id="19" name="Freeform 5"/>
          <p:cNvSpPr>
            <a:spLocks/>
          </p:cNvSpPr>
          <p:nvPr/>
        </p:nvSpPr>
        <p:spPr bwMode="auto">
          <a:xfrm>
            <a:off x="5861690" y="2980336"/>
            <a:ext cx="655742" cy="507822"/>
          </a:xfrm>
          <a:custGeom>
            <a:avLst/>
            <a:gdLst>
              <a:gd name="T0" fmla="*/ 0 w 357"/>
              <a:gd name="T1" fmla="*/ 0 h 276"/>
              <a:gd name="T2" fmla="*/ 357 w 357"/>
              <a:gd name="T3" fmla="*/ 249 h 276"/>
            </a:gdLst>
            <a:ahLst/>
            <a:cxnLst>
              <a:cxn ang="0">
                <a:pos x="T0" y="T1"/>
              </a:cxn>
              <a:cxn ang="0">
                <a:pos x="T2" y="T3"/>
              </a:cxn>
            </a:cxnLst>
            <a:rect l="0" t="0" r="r" b="b"/>
            <a:pathLst>
              <a:path w="357" h="276">
                <a:moveTo>
                  <a:pt x="0" y="0"/>
                </a:moveTo>
                <a:cubicBezTo>
                  <a:pt x="31" y="177"/>
                  <a:pt x="205" y="276"/>
                  <a:pt x="357" y="249"/>
                </a:cubicBezTo>
              </a:path>
            </a:pathLst>
          </a:custGeom>
          <a:noFill/>
          <a:ln w="39688" cap="rnd">
            <a:solidFill>
              <a:srgbClr val="EC79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20" name="Freeform 7"/>
          <p:cNvSpPr>
            <a:spLocks/>
          </p:cNvSpPr>
          <p:nvPr/>
        </p:nvSpPr>
        <p:spPr bwMode="auto">
          <a:xfrm>
            <a:off x="5887233" y="2229544"/>
            <a:ext cx="1391099" cy="1707209"/>
          </a:xfrm>
          <a:custGeom>
            <a:avLst/>
            <a:gdLst>
              <a:gd name="T0" fmla="*/ 680 w 756"/>
              <a:gd name="T1" fmla="*/ 928 h 928"/>
              <a:gd name="T2" fmla="*/ 394 w 756"/>
              <a:gd name="T3" fmla="*/ 61 h 928"/>
              <a:gd name="T4" fmla="*/ 0 w 756"/>
              <a:gd name="T5" fmla="*/ 246 h 928"/>
            </a:gdLst>
            <a:ahLst/>
            <a:cxnLst>
              <a:cxn ang="0">
                <a:pos x="T0" y="T1"/>
              </a:cxn>
              <a:cxn ang="0">
                <a:pos x="T2" y="T3"/>
              </a:cxn>
              <a:cxn ang="0">
                <a:pos x="T4" y="T5"/>
              </a:cxn>
            </a:cxnLst>
            <a:rect l="0" t="0" r="r" b="b"/>
            <a:pathLst>
              <a:path w="756" h="928">
                <a:moveTo>
                  <a:pt x="680" y="928"/>
                </a:moveTo>
                <a:cubicBezTo>
                  <a:pt x="680" y="928"/>
                  <a:pt x="756" y="192"/>
                  <a:pt x="394" y="61"/>
                </a:cubicBezTo>
                <a:cubicBezTo>
                  <a:pt x="226" y="0"/>
                  <a:pt x="53" y="101"/>
                  <a:pt x="0" y="246"/>
                </a:cubicBezTo>
              </a:path>
            </a:pathLst>
          </a:custGeom>
          <a:noFill/>
          <a:ln w="39688" cap="rnd">
            <a:solidFill>
              <a:srgbClr val="EC1C3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47" name="Freeform 8"/>
          <p:cNvSpPr>
            <a:spLocks/>
          </p:cNvSpPr>
          <p:nvPr/>
        </p:nvSpPr>
        <p:spPr bwMode="auto">
          <a:xfrm>
            <a:off x="5737200" y="1727418"/>
            <a:ext cx="1242001" cy="1252918"/>
          </a:xfrm>
          <a:custGeom>
            <a:avLst/>
            <a:gdLst>
              <a:gd name="T0" fmla="*/ 675 w 675"/>
              <a:gd name="T1" fmla="*/ 0 h 681"/>
              <a:gd name="T2" fmla="*/ 67 w 675"/>
              <a:gd name="T3" fmla="*/ 681 h 681"/>
            </a:gdLst>
            <a:ahLst/>
            <a:cxnLst>
              <a:cxn ang="0">
                <a:pos x="T0" y="T1"/>
              </a:cxn>
              <a:cxn ang="0">
                <a:pos x="T2" y="T3"/>
              </a:cxn>
            </a:cxnLst>
            <a:rect l="0" t="0" r="r" b="b"/>
            <a:pathLst>
              <a:path w="675" h="681">
                <a:moveTo>
                  <a:pt x="675" y="0"/>
                </a:moveTo>
                <a:cubicBezTo>
                  <a:pt x="675" y="0"/>
                  <a:pt x="0" y="303"/>
                  <a:pt x="67" y="681"/>
                </a:cubicBezTo>
              </a:path>
            </a:pathLst>
          </a:custGeom>
          <a:noFill/>
          <a:ln w="39688" cap="rnd">
            <a:solidFill>
              <a:srgbClr val="EC79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49" name="Line 16"/>
          <p:cNvSpPr>
            <a:spLocks noChangeShapeType="1"/>
          </p:cNvSpPr>
          <p:nvPr/>
        </p:nvSpPr>
        <p:spPr bwMode="auto">
          <a:xfrm>
            <a:off x="2156001" y="1910996"/>
            <a:ext cx="2902364"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50" name="Rectangle 37"/>
          <p:cNvSpPr>
            <a:spLocks noChangeArrowheads="1"/>
          </p:cNvSpPr>
          <p:nvPr/>
        </p:nvSpPr>
        <p:spPr bwMode="auto">
          <a:xfrm>
            <a:off x="2277348" y="1461881"/>
            <a:ext cx="2764821" cy="43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1407" b="1" i="1">
                <a:solidFill>
                  <a:srgbClr val="00B050"/>
                </a:solidFill>
              </a:rPr>
              <a:t>Endogenous Compensatory Peptides (ECPs)</a:t>
            </a:r>
            <a:r>
              <a:rPr lang="en-US" altLang="en-US" sz="1407" b="1" i="1" baseline="30000">
                <a:solidFill>
                  <a:srgbClr val="00B050"/>
                </a:solidFill>
              </a:rPr>
              <a:t>2-4</a:t>
            </a:r>
            <a:endParaRPr lang="en-US" altLang="en-US" sz="1407" baseline="30000">
              <a:solidFill>
                <a:srgbClr val="00B050"/>
              </a:solidFill>
            </a:endParaRPr>
          </a:p>
        </p:txBody>
      </p:sp>
      <p:grpSp>
        <p:nvGrpSpPr>
          <p:cNvPr id="67" name="Group 66"/>
          <p:cNvGrpSpPr/>
          <p:nvPr/>
        </p:nvGrpSpPr>
        <p:grpSpPr>
          <a:xfrm>
            <a:off x="4664632" y="1790359"/>
            <a:ext cx="2388057" cy="1665211"/>
            <a:chOff x="3515144" y="1707229"/>
            <a:chExt cx="2386793" cy="1665211"/>
          </a:xfrm>
        </p:grpSpPr>
        <p:sp>
          <p:nvSpPr>
            <p:cNvPr id="68" name="Freeform 6"/>
            <p:cNvSpPr>
              <a:spLocks/>
            </p:cNvSpPr>
            <p:nvPr/>
          </p:nvSpPr>
          <p:spPr bwMode="auto">
            <a:xfrm rot="2112096">
              <a:off x="3515144" y="2046924"/>
              <a:ext cx="2386793" cy="1325516"/>
            </a:xfrm>
            <a:custGeom>
              <a:avLst/>
              <a:gdLst>
                <a:gd name="T0" fmla="*/ 0 w 1032"/>
                <a:gd name="T1" fmla="*/ 247 h 681"/>
                <a:gd name="T2" fmla="*/ 894 w 1032"/>
                <a:gd name="T3" fmla="*/ 433 h 681"/>
                <a:gd name="T4" fmla="*/ 932 w 1032"/>
                <a:gd name="T5" fmla="*/ 0 h 681"/>
              </a:gdLst>
              <a:ahLst/>
              <a:cxnLst>
                <a:cxn ang="0">
                  <a:pos x="T0" y="T1"/>
                </a:cxn>
                <a:cxn ang="0">
                  <a:pos x="T2" y="T3"/>
                </a:cxn>
                <a:cxn ang="0">
                  <a:pos x="T4" y="T5"/>
                </a:cxn>
              </a:cxnLst>
              <a:rect l="0" t="0" r="r" b="b"/>
              <a:pathLst>
                <a:path w="1032" h="681">
                  <a:moveTo>
                    <a:pt x="0" y="247"/>
                  </a:moveTo>
                  <a:cubicBezTo>
                    <a:pt x="0" y="247"/>
                    <a:pt x="600" y="681"/>
                    <a:pt x="894" y="433"/>
                  </a:cubicBezTo>
                  <a:cubicBezTo>
                    <a:pt x="1032" y="318"/>
                    <a:pt x="1031" y="118"/>
                    <a:pt x="932" y="0"/>
                  </a:cubicBezTo>
                </a:path>
              </a:pathLst>
            </a:custGeom>
            <a:noFill/>
            <a:ln w="39688" cap="rnd">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sp>
          <p:nvSpPr>
            <p:cNvPr id="69" name="Freeform 9"/>
            <p:cNvSpPr>
              <a:spLocks/>
            </p:cNvSpPr>
            <p:nvPr/>
          </p:nvSpPr>
          <p:spPr bwMode="auto">
            <a:xfrm rot="1170288">
              <a:off x="3715630" y="1707229"/>
              <a:ext cx="203997" cy="203997"/>
            </a:xfrm>
            <a:custGeom>
              <a:avLst/>
              <a:gdLst>
                <a:gd name="T0" fmla="*/ 106 w 111"/>
                <a:gd name="T1" fmla="*/ 47 h 111"/>
                <a:gd name="T2" fmla="*/ 65 w 111"/>
                <a:gd name="T3" fmla="*/ 106 h 111"/>
                <a:gd name="T4" fmla="*/ 5 w 111"/>
                <a:gd name="T5" fmla="*/ 65 h 111"/>
                <a:gd name="T6" fmla="*/ 47 w 111"/>
                <a:gd name="T7" fmla="*/ 5 h 111"/>
                <a:gd name="T8" fmla="*/ 106 w 111"/>
                <a:gd name="T9" fmla="*/ 47 h 111"/>
              </a:gdLst>
              <a:ahLst/>
              <a:cxnLst>
                <a:cxn ang="0">
                  <a:pos x="T0" y="T1"/>
                </a:cxn>
                <a:cxn ang="0">
                  <a:pos x="T2" y="T3"/>
                </a:cxn>
                <a:cxn ang="0">
                  <a:pos x="T4" y="T5"/>
                </a:cxn>
                <a:cxn ang="0">
                  <a:pos x="T6" y="T7"/>
                </a:cxn>
                <a:cxn ang="0">
                  <a:pos x="T8" y="T9"/>
                </a:cxn>
              </a:cxnLst>
              <a:rect l="0" t="0" r="r" b="b"/>
              <a:pathLst>
                <a:path w="111" h="111">
                  <a:moveTo>
                    <a:pt x="106" y="47"/>
                  </a:moveTo>
                  <a:cubicBezTo>
                    <a:pt x="111" y="75"/>
                    <a:pt x="93" y="101"/>
                    <a:pt x="65" y="106"/>
                  </a:cubicBezTo>
                  <a:cubicBezTo>
                    <a:pt x="37" y="111"/>
                    <a:pt x="10" y="93"/>
                    <a:pt x="5" y="65"/>
                  </a:cubicBezTo>
                  <a:cubicBezTo>
                    <a:pt x="0" y="37"/>
                    <a:pt x="19" y="10"/>
                    <a:pt x="47" y="5"/>
                  </a:cubicBezTo>
                  <a:cubicBezTo>
                    <a:pt x="75" y="0"/>
                    <a:pt x="101" y="19"/>
                    <a:pt x="106" y="47"/>
                  </a:cubicBezTo>
                  <a:close/>
                </a:path>
              </a:pathLst>
            </a:custGeom>
            <a:solidFill>
              <a:schemeClr val="bg1"/>
            </a:solidFill>
            <a:ln w="39688" cap="flat">
              <a:solidFill>
                <a:srgbClr val="00B050"/>
              </a:solidFill>
              <a:prstDash val="solid"/>
              <a:miter lim="800000"/>
              <a:headEnd/>
              <a:tailEnd/>
            </a:ln>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grpSp>
      <p:sp>
        <p:nvSpPr>
          <p:cNvPr id="72" name="Freeform 11"/>
          <p:cNvSpPr>
            <a:spLocks/>
          </p:cNvSpPr>
          <p:nvPr/>
        </p:nvSpPr>
        <p:spPr bwMode="auto">
          <a:xfrm>
            <a:off x="6975260" y="3780823"/>
            <a:ext cx="330281" cy="330106"/>
          </a:xfrm>
          <a:custGeom>
            <a:avLst/>
            <a:gdLst>
              <a:gd name="T0" fmla="*/ 106 w 111"/>
              <a:gd name="T1" fmla="*/ 46 h 111"/>
              <a:gd name="T2" fmla="*/ 65 w 111"/>
              <a:gd name="T3" fmla="*/ 106 h 111"/>
              <a:gd name="T4" fmla="*/ 5 w 111"/>
              <a:gd name="T5" fmla="*/ 64 h 111"/>
              <a:gd name="T6" fmla="*/ 47 w 111"/>
              <a:gd name="T7" fmla="*/ 5 h 111"/>
              <a:gd name="T8" fmla="*/ 106 w 111"/>
              <a:gd name="T9" fmla="*/ 46 h 111"/>
            </a:gdLst>
            <a:ahLst/>
            <a:cxnLst>
              <a:cxn ang="0">
                <a:pos x="T0" y="T1"/>
              </a:cxn>
              <a:cxn ang="0">
                <a:pos x="T2" y="T3"/>
              </a:cxn>
              <a:cxn ang="0">
                <a:pos x="T4" y="T5"/>
              </a:cxn>
              <a:cxn ang="0">
                <a:pos x="T6" y="T7"/>
              </a:cxn>
              <a:cxn ang="0">
                <a:pos x="T8" y="T9"/>
              </a:cxn>
            </a:cxnLst>
            <a:rect l="0" t="0" r="r" b="b"/>
            <a:pathLst>
              <a:path w="111" h="111">
                <a:moveTo>
                  <a:pt x="106" y="46"/>
                </a:moveTo>
                <a:cubicBezTo>
                  <a:pt x="111" y="74"/>
                  <a:pt x="93" y="101"/>
                  <a:pt x="65" y="106"/>
                </a:cubicBezTo>
                <a:cubicBezTo>
                  <a:pt x="37" y="111"/>
                  <a:pt x="10" y="92"/>
                  <a:pt x="5" y="64"/>
                </a:cubicBezTo>
                <a:cubicBezTo>
                  <a:pt x="0" y="36"/>
                  <a:pt x="19" y="10"/>
                  <a:pt x="47" y="5"/>
                </a:cubicBezTo>
                <a:cubicBezTo>
                  <a:pt x="75" y="0"/>
                  <a:pt x="101" y="18"/>
                  <a:pt x="106" y="46"/>
                </a:cubicBezTo>
                <a:close/>
              </a:path>
            </a:pathLst>
          </a:custGeom>
          <a:solidFill>
            <a:srgbClr val="EC1C3C"/>
          </a:solidFill>
          <a:ln w="39688" cap="flat">
            <a:solidFill>
              <a:srgbClr val="EC1C3C"/>
            </a:solidFill>
            <a:prstDash val="solid"/>
            <a:miter lim="800000"/>
            <a:headEnd/>
            <a:tailEnd/>
          </a:ln>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73" name="Freeform 11"/>
          <p:cNvSpPr>
            <a:spLocks/>
          </p:cNvSpPr>
          <p:nvPr/>
        </p:nvSpPr>
        <p:spPr bwMode="auto">
          <a:xfrm>
            <a:off x="6811798" y="1560615"/>
            <a:ext cx="330281" cy="330106"/>
          </a:xfrm>
          <a:custGeom>
            <a:avLst/>
            <a:gdLst>
              <a:gd name="T0" fmla="*/ 106 w 111"/>
              <a:gd name="T1" fmla="*/ 46 h 111"/>
              <a:gd name="T2" fmla="*/ 65 w 111"/>
              <a:gd name="T3" fmla="*/ 106 h 111"/>
              <a:gd name="T4" fmla="*/ 5 w 111"/>
              <a:gd name="T5" fmla="*/ 64 h 111"/>
              <a:gd name="T6" fmla="*/ 47 w 111"/>
              <a:gd name="T7" fmla="*/ 5 h 111"/>
              <a:gd name="T8" fmla="*/ 106 w 111"/>
              <a:gd name="T9" fmla="*/ 46 h 111"/>
            </a:gdLst>
            <a:ahLst/>
            <a:cxnLst>
              <a:cxn ang="0">
                <a:pos x="T0" y="T1"/>
              </a:cxn>
              <a:cxn ang="0">
                <a:pos x="T2" y="T3"/>
              </a:cxn>
              <a:cxn ang="0">
                <a:pos x="T4" y="T5"/>
              </a:cxn>
              <a:cxn ang="0">
                <a:pos x="T6" y="T7"/>
              </a:cxn>
              <a:cxn ang="0">
                <a:pos x="T8" y="T9"/>
              </a:cxn>
            </a:cxnLst>
            <a:rect l="0" t="0" r="r" b="b"/>
            <a:pathLst>
              <a:path w="111" h="111">
                <a:moveTo>
                  <a:pt x="106" y="46"/>
                </a:moveTo>
                <a:cubicBezTo>
                  <a:pt x="111" y="74"/>
                  <a:pt x="93" y="101"/>
                  <a:pt x="65" y="106"/>
                </a:cubicBezTo>
                <a:cubicBezTo>
                  <a:pt x="37" y="111"/>
                  <a:pt x="10" y="92"/>
                  <a:pt x="5" y="64"/>
                </a:cubicBezTo>
                <a:cubicBezTo>
                  <a:pt x="0" y="36"/>
                  <a:pt x="19" y="10"/>
                  <a:pt x="47" y="5"/>
                </a:cubicBezTo>
                <a:cubicBezTo>
                  <a:pt x="75" y="0"/>
                  <a:pt x="101" y="18"/>
                  <a:pt x="106" y="46"/>
                </a:cubicBezTo>
                <a:close/>
              </a:path>
            </a:pathLst>
          </a:custGeom>
          <a:solidFill>
            <a:srgbClr val="EC7923"/>
          </a:solidFill>
          <a:ln w="39688" cap="flat">
            <a:solidFill>
              <a:srgbClr val="EC7923"/>
            </a:solidFill>
            <a:prstDash val="solid"/>
            <a:miter lim="800000"/>
            <a:headEnd/>
            <a:tailEnd/>
          </a:ln>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74" name="Freeform 11"/>
          <p:cNvSpPr>
            <a:spLocks/>
          </p:cNvSpPr>
          <p:nvPr/>
        </p:nvSpPr>
        <p:spPr bwMode="auto">
          <a:xfrm>
            <a:off x="6876425" y="1626144"/>
            <a:ext cx="204105" cy="203997"/>
          </a:xfrm>
          <a:custGeom>
            <a:avLst/>
            <a:gdLst>
              <a:gd name="T0" fmla="*/ 106 w 111"/>
              <a:gd name="T1" fmla="*/ 46 h 111"/>
              <a:gd name="T2" fmla="*/ 65 w 111"/>
              <a:gd name="T3" fmla="*/ 106 h 111"/>
              <a:gd name="T4" fmla="*/ 5 w 111"/>
              <a:gd name="T5" fmla="*/ 64 h 111"/>
              <a:gd name="T6" fmla="*/ 47 w 111"/>
              <a:gd name="T7" fmla="*/ 5 h 111"/>
              <a:gd name="T8" fmla="*/ 106 w 111"/>
              <a:gd name="T9" fmla="*/ 46 h 111"/>
            </a:gdLst>
            <a:ahLst/>
            <a:cxnLst>
              <a:cxn ang="0">
                <a:pos x="T0" y="T1"/>
              </a:cxn>
              <a:cxn ang="0">
                <a:pos x="T2" y="T3"/>
              </a:cxn>
              <a:cxn ang="0">
                <a:pos x="T4" y="T5"/>
              </a:cxn>
              <a:cxn ang="0">
                <a:pos x="T6" y="T7"/>
              </a:cxn>
              <a:cxn ang="0">
                <a:pos x="T8" y="T9"/>
              </a:cxn>
            </a:cxnLst>
            <a:rect l="0" t="0" r="r" b="b"/>
            <a:pathLst>
              <a:path w="111" h="111">
                <a:moveTo>
                  <a:pt x="106" y="46"/>
                </a:moveTo>
                <a:cubicBezTo>
                  <a:pt x="111" y="74"/>
                  <a:pt x="93" y="101"/>
                  <a:pt x="65" y="106"/>
                </a:cubicBezTo>
                <a:cubicBezTo>
                  <a:pt x="37" y="111"/>
                  <a:pt x="10" y="92"/>
                  <a:pt x="5" y="64"/>
                </a:cubicBezTo>
                <a:cubicBezTo>
                  <a:pt x="0" y="36"/>
                  <a:pt x="19" y="10"/>
                  <a:pt x="47" y="5"/>
                </a:cubicBezTo>
                <a:cubicBezTo>
                  <a:pt x="75" y="0"/>
                  <a:pt x="101" y="18"/>
                  <a:pt x="106" y="46"/>
                </a:cubicBezTo>
                <a:close/>
              </a:path>
            </a:pathLst>
          </a:custGeom>
          <a:solidFill>
            <a:schemeClr val="bg1"/>
          </a:solidFill>
          <a:ln w="39688" cap="flat">
            <a:solidFill>
              <a:srgbClr val="EC7923"/>
            </a:solidFill>
            <a:prstDash val="solid"/>
            <a:miter lim="800000"/>
            <a:headEnd/>
            <a:tailEnd/>
          </a:ln>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75" name="Freeform 12"/>
          <p:cNvSpPr>
            <a:spLocks/>
          </p:cNvSpPr>
          <p:nvPr/>
        </p:nvSpPr>
        <p:spPr bwMode="auto">
          <a:xfrm>
            <a:off x="7035143" y="3841267"/>
            <a:ext cx="204105" cy="203997"/>
          </a:xfrm>
          <a:custGeom>
            <a:avLst/>
            <a:gdLst>
              <a:gd name="T0" fmla="*/ 106 w 111"/>
              <a:gd name="T1" fmla="*/ 47 h 111"/>
              <a:gd name="T2" fmla="*/ 65 w 111"/>
              <a:gd name="T3" fmla="*/ 106 h 111"/>
              <a:gd name="T4" fmla="*/ 5 w 111"/>
              <a:gd name="T5" fmla="*/ 65 h 111"/>
              <a:gd name="T6" fmla="*/ 47 w 111"/>
              <a:gd name="T7" fmla="*/ 5 h 111"/>
              <a:gd name="T8" fmla="*/ 106 w 111"/>
              <a:gd name="T9" fmla="*/ 47 h 111"/>
            </a:gdLst>
            <a:ahLst/>
            <a:cxnLst>
              <a:cxn ang="0">
                <a:pos x="T0" y="T1"/>
              </a:cxn>
              <a:cxn ang="0">
                <a:pos x="T2" y="T3"/>
              </a:cxn>
              <a:cxn ang="0">
                <a:pos x="T4" y="T5"/>
              </a:cxn>
              <a:cxn ang="0">
                <a:pos x="T6" y="T7"/>
              </a:cxn>
              <a:cxn ang="0">
                <a:pos x="T8" y="T9"/>
              </a:cxn>
            </a:cxnLst>
            <a:rect l="0" t="0" r="r" b="b"/>
            <a:pathLst>
              <a:path w="111" h="111">
                <a:moveTo>
                  <a:pt x="106" y="47"/>
                </a:moveTo>
                <a:cubicBezTo>
                  <a:pt x="111" y="75"/>
                  <a:pt x="93" y="101"/>
                  <a:pt x="65" y="106"/>
                </a:cubicBezTo>
                <a:cubicBezTo>
                  <a:pt x="37" y="111"/>
                  <a:pt x="10" y="93"/>
                  <a:pt x="5" y="65"/>
                </a:cubicBezTo>
                <a:cubicBezTo>
                  <a:pt x="0" y="37"/>
                  <a:pt x="19" y="10"/>
                  <a:pt x="47" y="5"/>
                </a:cubicBezTo>
                <a:cubicBezTo>
                  <a:pt x="75" y="0"/>
                  <a:pt x="101" y="19"/>
                  <a:pt x="106" y="47"/>
                </a:cubicBezTo>
                <a:close/>
              </a:path>
            </a:pathLst>
          </a:custGeom>
          <a:solidFill>
            <a:schemeClr val="bg1"/>
          </a:solidFill>
          <a:ln w="39688" cap="flat">
            <a:solidFill>
              <a:srgbClr val="EC1C3C"/>
            </a:solidFill>
            <a:prstDash val="solid"/>
            <a:miter lim="800000"/>
            <a:headEnd/>
            <a:tailEnd/>
          </a:ln>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78" name="Rounded Rectangle 77"/>
          <p:cNvSpPr/>
          <p:nvPr/>
        </p:nvSpPr>
        <p:spPr bwMode="auto">
          <a:xfrm>
            <a:off x="2156001" y="4738246"/>
            <a:ext cx="3334336" cy="1035752"/>
          </a:xfrm>
          <a:prstGeom prst="roundRect">
            <a:avLst/>
          </a:prstGeom>
          <a:solidFill>
            <a:srgbClr val="CFF8C4"/>
          </a:solidFill>
          <a:ln>
            <a:noFill/>
            <a:headEnd type="none" w="med" len="med"/>
            <a:tailEnd type="none" w="med" len="med"/>
          </a:ln>
          <a:effec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66" tIns="45733" rIns="91466" bIns="45733" numCol="1" spcCol="0" rtlCol="0" fromWordArt="0" anchor="ctr" anchorCtr="0" forceAA="0" compatLnSpc="1">
            <a:prstTxWarp prst="textNoShape">
              <a:avLst/>
            </a:prstTxWarp>
            <a:noAutofit/>
          </a:bodyPr>
          <a:lstStyle/>
          <a:p>
            <a:pPr marL="193012" indent="-193012">
              <a:buSzPct val="110000"/>
              <a:buFont typeface="Arial" panose="020B0604020202020204" pitchFamily="34" charset="0"/>
              <a:buChar char="•"/>
            </a:pPr>
            <a:r>
              <a:rPr lang="en-US" sz="1407" kern="0">
                <a:solidFill>
                  <a:schemeClr val="tx1"/>
                </a:solidFill>
              </a:rPr>
              <a:t>The effects of RAAS and SNS are balanced by the counterregulatory effects of ECPs, including NPs, bradykinin, and adrenomedullin</a:t>
            </a:r>
            <a:r>
              <a:rPr lang="en-US" sz="1407" kern="0" baseline="30000">
                <a:solidFill>
                  <a:schemeClr val="tx1"/>
                </a:solidFill>
              </a:rPr>
              <a:t>2-4</a:t>
            </a:r>
          </a:p>
        </p:txBody>
      </p:sp>
      <p:sp>
        <p:nvSpPr>
          <p:cNvPr id="76" name="Rectangle 75"/>
          <p:cNvSpPr/>
          <p:nvPr/>
        </p:nvSpPr>
        <p:spPr bwMode="auto">
          <a:xfrm>
            <a:off x="1521582" y="-276225"/>
            <a:ext cx="1372325" cy="257771"/>
          </a:xfrm>
          <a:prstGeom prst="rect">
            <a:avLst/>
          </a:prstGeom>
          <a:solidFill>
            <a:schemeClr val="accent5"/>
          </a:solidFill>
          <a:ln>
            <a:noFill/>
            <a:headEnd type="none" w="med" len="med"/>
            <a:tailEnd type="none" w="med" len="med"/>
          </a:ln>
          <a:effectLst/>
        </p:spPr>
        <p:style>
          <a:lnRef idx="3">
            <a:schemeClr val="lt1"/>
          </a:lnRef>
          <a:fillRef idx="1">
            <a:schemeClr val="accent6"/>
          </a:fillRef>
          <a:effectRef idx="1">
            <a:schemeClr val="accent6"/>
          </a:effectRef>
          <a:fontRef idx="minor">
            <a:schemeClr val="lt1"/>
          </a:fontRef>
        </p:style>
        <p:txBody>
          <a:bodyPr vert="horz" wrap="square" lIns="91466" tIns="45733" rIns="91466" bIns="45733" numCol="1" rtlCol="0" anchor="t" anchorCtr="0" compatLnSpc="1">
            <a:prstTxWarp prst="textNoShape">
              <a:avLst/>
            </a:prstTxWarp>
            <a:noAutofit/>
          </a:bodyPr>
          <a:lstStyle/>
          <a:p>
            <a:pPr defTabSz="914681"/>
            <a:r>
              <a:rPr lang="en-US" sz="1055">
                <a:solidFill>
                  <a:schemeClr val="bg1"/>
                </a:solidFill>
                <a:latin typeface="Arial" pitchFamily="34" charset="0"/>
              </a:rPr>
              <a:t>Slide has animation</a:t>
            </a:r>
          </a:p>
        </p:txBody>
      </p:sp>
      <p:sp>
        <p:nvSpPr>
          <p:cNvPr id="108" name="Rectangle 107"/>
          <p:cNvSpPr/>
          <p:nvPr/>
        </p:nvSpPr>
        <p:spPr>
          <a:xfrm>
            <a:off x="2156002" y="2415340"/>
            <a:ext cx="1725587" cy="1478353"/>
          </a:xfrm>
          <a:prstGeom prst="rect">
            <a:avLst/>
          </a:prstGeom>
        </p:spPr>
        <p:txBody>
          <a:bodyPr wrap="square">
            <a:spAutoFit/>
          </a:bodyPr>
          <a:lstStyle/>
          <a:p>
            <a:pPr marL="203288" indent="-203288"/>
            <a:r>
              <a:rPr lang="en-GB" sz="1126" b="1">
                <a:solidFill>
                  <a:schemeClr val="bg1"/>
                </a:solidFill>
                <a:sym typeface="Symbol"/>
              </a:rPr>
              <a:t> </a:t>
            </a:r>
            <a:r>
              <a:rPr lang="en-GB" sz="1126">
                <a:solidFill>
                  <a:srgbClr val="00B050"/>
                </a:solidFill>
                <a:sym typeface="Wingdings 3"/>
              </a:rPr>
              <a:t>	</a:t>
            </a:r>
            <a:r>
              <a:rPr lang="en-GB" sz="1126" b="1"/>
              <a:t>Vasodilation</a:t>
            </a:r>
          </a:p>
          <a:p>
            <a:pPr marL="203288" indent="-203288"/>
            <a:r>
              <a:rPr lang="en-GB" sz="1126" b="1">
                <a:solidFill>
                  <a:srgbClr val="00B050"/>
                </a:solidFill>
                <a:sym typeface="Symbol"/>
              </a:rPr>
              <a:t> </a:t>
            </a:r>
            <a:r>
              <a:rPr lang="en-GB" sz="1126">
                <a:solidFill>
                  <a:srgbClr val="4A4A49"/>
                </a:solidFill>
                <a:sym typeface="Wingdings 3"/>
              </a:rPr>
              <a:t>	</a:t>
            </a:r>
            <a:r>
              <a:rPr lang="en-GB" sz="1126"/>
              <a:t>Blood pressure</a:t>
            </a:r>
          </a:p>
          <a:p>
            <a:pPr marL="203288" indent="-203288"/>
            <a:r>
              <a:rPr lang="en-GB" sz="1126" b="1">
                <a:solidFill>
                  <a:srgbClr val="00B050"/>
                </a:solidFill>
                <a:sym typeface="Symbol"/>
              </a:rPr>
              <a:t> </a:t>
            </a:r>
            <a:r>
              <a:rPr lang="en-GB" sz="1126">
                <a:solidFill>
                  <a:srgbClr val="4A4A49"/>
                </a:solidFill>
                <a:sym typeface="Wingdings 3"/>
              </a:rPr>
              <a:t>	</a:t>
            </a:r>
            <a:r>
              <a:rPr lang="en-GB" sz="1126"/>
              <a:t>Sympathetic tone</a:t>
            </a:r>
          </a:p>
          <a:p>
            <a:pPr marL="203288" indent="-203288"/>
            <a:r>
              <a:rPr lang="en-GB" sz="1126" b="1">
                <a:solidFill>
                  <a:srgbClr val="00B050"/>
                </a:solidFill>
                <a:sym typeface="Symbol"/>
              </a:rPr>
              <a:t></a:t>
            </a:r>
            <a:r>
              <a:rPr lang="en-GB" sz="1126">
                <a:solidFill>
                  <a:srgbClr val="EC7923"/>
                </a:solidFill>
                <a:sym typeface="Symbol"/>
              </a:rPr>
              <a:t> </a:t>
            </a:r>
            <a:r>
              <a:rPr lang="en-GB" sz="1126">
                <a:solidFill>
                  <a:srgbClr val="4A4A49"/>
                </a:solidFill>
                <a:sym typeface="Wingdings 3"/>
              </a:rPr>
              <a:t>	</a:t>
            </a:r>
            <a:r>
              <a:rPr lang="en-GB" sz="1126" err="1"/>
              <a:t>Natriuresis</a:t>
            </a:r>
            <a:r>
              <a:rPr lang="en-GB" sz="1126"/>
              <a:t>/diuresis</a:t>
            </a:r>
          </a:p>
          <a:p>
            <a:pPr marL="203288" indent="-203288"/>
            <a:r>
              <a:rPr lang="en-GB" sz="1126" b="1">
                <a:solidFill>
                  <a:srgbClr val="00B050"/>
                </a:solidFill>
                <a:sym typeface="Symbol"/>
              </a:rPr>
              <a:t> </a:t>
            </a:r>
            <a:r>
              <a:rPr lang="en-GB" sz="1126">
                <a:solidFill>
                  <a:srgbClr val="4A4A49"/>
                </a:solidFill>
                <a:sym typeface="Wingdings 3"/>
              </a:rPr>
              <a:t>	</a:t>
            </a:r>
            <a:r>
              <a:rPr lang="en-GB" sz="1126"/>
              <a:t>Vasopressin</a:t>
            </a:r>
          </a:p>
          <a:p>
            <a:pPr marL="203288" indent="-203288"/>
            <a:r>
              <a:rPr lang="en-GB" sz="1126" b="1">
                <a:solidFill>
                  <a:srgbClr val="00B050"/>
                </a:solidFill>
                <a:sym typeface="Symbol"/>
              </a:rPr>
              <a:t> </a:t>
            </a:r>
            <a:r>
              <a:rPr lang="en-GB" sz="1126">
                <a:solidFill>
                  <a:srgbClr val="4A4A49"/>
                </a:solidFill>
                <a:sym typeface="Wingdings 3"/>
              </a:rPr>
              <a:t>	</a:t>
            </a:r>
            <a:r>
              <a:rPr lang="en-GB" sz="1126"/>
              <a:t>Aldosterone</a:t>
            </a:r>
          </a:p>
          <a:p>
            <a:pPr marL="203288" indent="-203288"/>
            <a:r>
              <a:rPr lang="en-GB" sz="1126" b="1">
                <a:solidFill>
                  <a:srgbClr val="00B050"/>
                </a:solidFill>
                <a:sym typeface="Symbol"/>
              </a:rPr>
              <a:t> </a:t>
            </a:r>
            <a:r>
              <a:rPr lang="en-GB" sz="1126">
                <a:solidFill>
                  <a:srgbClr val="4A4A49"/>
                </a:solidFill>
                <a:sym typeface="Wingdings 3"/>
              </a:rPr>
              <a:t>	</a:t>
            </a:r>
            <a:r>
              <a:rPr lang="en-GB" sz="1126"/>
              <a:t>Fibrosis</a:t>
            </a:r>
          </a:p>
          <a:p>
            <a:pPr marL="203288" indent="-203288"/>
            <a:r>
              <a:rPr lang="en-GB" sz="1126" b="1">
                <a:solidFill>
                  <a:srgbClr val="00B050"/>
                </a:solidFill>
                <a:sym typeface="Symbol"/>
              </a:rPr>
              <a:t> </a:t>
            </a:r>
            <a:r>
              <a:rPr lang="en-GB" sz="1126">
                <a:solidFill>
                  <a:srgbClr val="4A4A49"/>
                </a:solidFill>
                <a:sym typeface="Wingdings 3"/>
              </a:rPr>
              <a:t>	</a:t>
            </a:r>
            <a:r>
              <a:rPr lang="en-GB" sz="1126"/>
              <a:t>Hypertrophy</a:t>
            </a:r>
          </a:p>
        </p:txBody>
      </p:sp>
      <p:sp>
        <p:nvSpPr>
          <p:cNvPr id="110" name="Rectangle 33"/>
          <p:cNvSpPr>
            <a:spLocks noChangeArrowheads="1"/>
          </p:cNvSpPr>
          <p:nvPr/>
        </p:nvSpPr>
        <p:spPr bwMode="auto">
          <a:xfrm>
            <a:off x="3741096" y="2002371"/>
            <a:ext cx="982078" cy="30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GB" altLang="en-US" sz="985">
                <a:solidFill>
                  <a:srgbClr val="4A4A49"/>
                </a:solidFill>
                <a:cs typeface="Arial" panose="020B0604020202020204" pitchFamily="34" charset="0"/>
              </a:rPr>
              <a:t>NPs, Bradykinin, ADM</a:t>
            </a:r>
            <a:endParaRPr lang="en-US" altLang="en-US" sz="985">
              <a:solidFill>
                <a:srgbClr val="4A4A49"/>
              </a:solidFill>
            </a:endParaRPr>
          </a:p>
        </p:txBody>
      </p:sp>
      <p:sp>
        <p:nvSpPr>
          <p:cNvPr id="21" name="Rectangle 20"/>
          <p:cNvSpPr/>
          <p:nvPr/>
        </p:nvSpPr>
        <p:spPr>
          <a:xfrm>
            <a:off x="5749490" y="2703022"/>
            <a:ext cx="1361502" cy="438864"/>
          </a:xfrm>
          <a:prstGeom prst="rect">
            <a:avLst/>
          </a:prstGeom>
        </p:spPr>
        <p:txBody>
          <a:bodyPr wrap="square" lIns="91466" tIns="45733" rIns="91466" bIns="45733">
            <a:spAutoFit/>
          </a:bodyPr>
          <a:lstStyle/>
          <a:p>
            <a:pPr defTabSz="1143352"/>
            <a:r>
              <a:rPr lang="en-GB" sz="1126" b="1" i="1" spc="-50"/>
              <a:t>HF SYMPTOMS &amp; PROGRESSION</a:t>
            </a:r>
          </a:p>
        </p:txBody>
      </p:sp>
      <p:grpSp>
        <p:nvGrpSpPr>
          <p:cNvPr id="17" name="Group 16"/>
          <p:cNvGrpSpPr/>
          <p:nvPr/>
        </p:nvGrpSpPr>
        <p:grpSpPr>
          <a:xfrm>
            <a:off x="3269038" y="2028542"/>
            <a:ext cx="431848" cy="250825"/>
            <a:chOff x="2539501" y="2850283"/>
            <a:chExt cx="613784" cy="356496"/>
          </a:xfrm>
        </p:grpSpPr>
        <p:sp>
          <p:nvSpPr>
            <p:cNvPr id="119" name="Freeform 34"/>
            <p:cNvSpPr>
              <a:spLocks/>
            </p:cNvSpPr>
            <p:nvPr/>
          </p:nvSpPr>
          <p:spPr bwMode="auto">
            <a:xfrm rot="10800000">
              <a:off x="2949239" y="2850283"/>
              <a:ext cx="204046" cy="356496"/>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00B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solidFill>
                  <a:srgbClr val="4A4A49"/>
                </a:solidFill>
              </a:endParaRPr>
            </a:p>
          </p:txBody>
        </p:sp>
        <p:cxnSp>
          <p:nvCxnSpPr>
            <p:cNvPr id="121" name="Straight Connector 120"/>
            <p:cNvCxnSpPr/>
            <p:nvPr/>
          </p:nvCxnSpPr>
          <p:spPr bwMode="auto">
            <a:xfrm>
              <a:off x="2691228" y="3028531"/>
              <a:ext cx="258011" cy="0"/>
            </a:xfrm>
            <a:prstGeom prst="line">
              <a:avLst/>
            </a:prstGeom>
            <a:solidFill>
              <a:schemeClr val="accent1"/>
            </a:solidFill>
            <a:ln w="19050" cap="rnd" cmpd="sng" algn="ctr">
              <a:solidFill>
                <a:srgbClr val="00B050"/>
              </a:solidFill>
              <a:prstDash val="solid"/>
              <a:round/>
              <a:headEnd type="none" w="med" len="med"/>
              <a:tailEnd type="none" w="med" len="med"/>
            </a:ln>
            <a:effectLst/>
          </p:spPr>
        </p:cxnSp>
        <p:sp>
          <p:nvSpPr>
            <p:cNvPr id="124" name="Freeform 36"/>
            <p:cNvSpPr>
              <a:spLocks/>
            </p:cNvSpPr>
            <p:nvPr/>
          </p:nvSpPr>
          <p:spPr bwMode="auto">
            <a:xfrm rot="10800000">
              <a:off x="2539501" y="2954073"/>
              <a:ext cx="151727"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00B050"/>
            </a:solidFill>
            <a:ln>
              <a:noFill/>
            </a:ln>
          </p:spPr>
          <p:txBody>
            <a:bodyPr vert="horz" wrap="square" lIns="91466" tIns="45733" rIns="91466" bIns="45733" numCol="1" anchor="t" anchorCtr="0" compatLnSpc="1">
              <a:prstTxWarp prst="textNoShape">
                <a:avLst/>
              </a:prstTxWarp>
            </a:bodyPr>
            <a:lstStyle/>
            <a:p>
              <a:endParaRPr lang="en-GB" sz="1266">
                <a:solidFill>
                  <a:srgbClr val="4A4A49"/>
                </a:solidFill>
              </a:endParaRPr>
            </a:p>
          </p:txBody>
        </p:sp>
      </p:grpSp>
      <p:sp>
        <p:nvSpPr>
          <p:cNvPr id="77" name="Rectangle 76"/>
          <p:cNvSpPr/>
          <p:nvPr/>
        </p:nvSpPr>
        <p:spPr>
          <a:xfrm>
            <a:off x="2156001" y="1912883"/>
            <a:ext cx="1158041" cy="482081"/>
          </a:xfrm>
          <a:prstGeom prst="rect">
            <a:avLst/>
          </a:prstGeom>
        </p:spPr>
        <p:txBody>
          <a:bodyPr wrap="square" lIns="91466" tIns="45733" rIns="91466" bIns="45733">
            <a:spAutoFit/>
          </a:bodyPr>
          <a:lstStyle/>
          <a:p>
            <a:pPr algn="l"/>
            <a:r>
              <a:rPr lang="en-US" sz="844"/>
              <a:t>NPR-A, NPR-B, B2, calcitonin receptor-like receptor</a:t>
            </a:r>
          </a:p>
        </p:txBody>
      </p:sp>
      <p:grpSp>
        <p:nvGrpSpPr>
          <p:cNvPr id="109" name="Group 108"/>
          <p:cNvGrpSpPr/>
          <p:nvPr/>
        </p:nvGrpSpPr>
        <p:grpSpPr>
          <a:xfrm>
            <a:off x="7653972" y="1397458"/>
            <a:ext cx="2366577" cy="1455202"/>
            <a:chOff x="8715946" y="1986201"/>
            <a:chExt cx="3363607" cy="2068273"/>
          </a:xfrm>
        </p:grpSpPr>
        <p:sp>
          <p:nvSpPr>
            <p:cNvPr id="120" name="Rectangle 37"/>
            <p:cNvSpPr>
              <a:spLocks noChangeArrowheads="1"/>
            </p:cNvSpPr>
            <p:nvPr/>
          </p:nvSpPr>
          <p:spPr bwMode="auto">
            <a:xfrm>
              <a:off x="10834223" y="1986201"/>
              <a:ext cx="1022884"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spc="-50">
                  <a:solidFill>
                    <a:srgbClr val="EC7923"/>
                  </a:solidFill>
                </a:rPr>
                <a:t>SNS</a:t>
              </a:r>
              <a:r>
                <a:rPr lang="en-US" altLang="en-US" sz="1970" b="1" i="1" spc="-50" baseline="30000">
                  <a:solidFill>
                    <a:srgbClr val="EC7923"/>
                  </a:solidFill>
                </a:rPr>
                <a:t>1,4</a:t>
              </a:r>
              <a:endParaRPr lang="en-US" altLang="en-US" sz="1970" spc="-50" baseline="30000">
                <a:solidFill>
                  <a:srgbClr val="EC7923"/>
                </a:solidFill>
              </a:endParaRPr>
            </a:p>
          </p:txBody>
        </p:sp>
        <p:sp>
          <p:nvSpPr>
            <p:cNvPr id="122" name="Rectangle 25"/>
            <p:cNvSpPr>
              <a:spLocks noChangeArrowheads="1"/>
            </p:cNvSpPr>
            <p:nvPr/>
          </p:nvSpPr>
          <p:spPr bwMode="auto">
            <a:xfrm>
              <a:off x="8715946" y="2490490"/>
              <a:ext cx="139730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985"/>
                <a:t>Epinephrine Norepinephrine</a:t>
              </a:r>
            </a:p>
          </p:txBody>
        </p:sp>
        <p:sp>
          <p:nvSpPr>
            <p:cNvPr id="123" name="Rectangle 33"/>
            <p:cNvSpPr>
              <a:spLocks noChangeArrowheads="1"/>
            </p:cNvSpPr>
            <p:nvPr/>
          </p:nvSpPr>
          <p:spPr bwMode="auto">
            <a:xfrm>
              <a:off x="10432562" y="2613597"/>
              <a:ext cx="1516365"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l-GR" altLang="en-US" sz="844">
                  <a:cs typeface="Arial" panose="020B0604020202020204" pitchFamily="34" charset="0"/>
                </a:rPr>
                <a:t>α</a:t>
              </a:r>
              <a:r>
                <a:rPr lang="el-GR" altLang="en-US" sz="844" baseline="-25000">
                  <a:cs typeface="Arial" panose="020B0604020202020204" pitchFamily="34" charset="0"/>
                </a:rPr>
                <a:t>1</a:t>
              </a:r>
              <a:r>
                <a:rPr lang="en-GB" altLang="en-US" sz="844">
                  <a:cs typeface="Arial" panose="020B0604020202020204" pitchFamily="34" charset="0"/>
                </a:rPr>
                <a:t>, </a:t>
              </a:r>
              <a:r>
                <a:rPr lang="el-GR" altLang="en-US" sz="844">
                  <a:cs typeface="Arial" panose="020B0604020202020204" pitchFamily="34" charset="0"/>
                </a:rPr>
                <a:t>β</a:t>
              </a:r>
              <a:r>
                <a:rPr lang="en-GB" altLang="en-US" sz="844" baseline="-25000">
                  <a:cs typeface="Arial" panose="020B0604020202020204" pitchFamily="34" charset="0"/>
                </a:rPr>
                <a:t>1</a:t>
              </a:r>
              <a:r>
                <a:rPr lang="en-GB" altLang="en-US" sz="844">
                  <a:cs typeface="Arial" panose="020B0604020202020204" pitchFamily="34" charset="0"/>
                </a:rPr>
                <a:t>, </a:t>
              </a:r>
              <a:r>
                <a:rPr lang="el-GR" altLang="en-US" sz="844">
                  <a:cs typeface="Arial" panose="020B0604020202020204" pitchFamily="34" charset="0"/>
                </a:rPr>
                <a:t>β</a:t>
              </a:r>
              <a:r>
                <a:rPr lang="en-GB" altLang="en-US" sz="844" baseline="-25000">
                  <a:cs typeface="Arial" panose="020B0604020202020204" pitchFamily="34" charset="0"/>
                </a:rPr>
                <a:t>2</a:t>
              </a:r>
              <a:r>
                <a:rPr lang="en-US" altLang="en-US" sz="844" baseline="-25000"/>
                <a:t> </a:t>
              </a:r>
              <a:r>
                <a:rPr lang="en-US" altLang="en-US" sz="844"/>
                <a:t>receptors</a:t>
              </a:r>
            </a:p>
          </p:txBody>
        </p:sp>
        <p:grpSp>
          <p:nvGrpSpPr>
            <p:cNvPr id="125" name="Group 124"/>
            <p:cNvGrpSpPr/>
            <p:nvPr/>
          </p:nvGrpSpPr>
          <p:grpSpPr>
            <a:xfrm>
              <a:off x="10019517" y="2527682"/>
              <a:ext cx="439009" cy="356497"/>
              <a:chOff x="9936029" y="2527682"/>
              <a:chExt cx="439009" cy="356497"/>
            </a:xfrm>
          </p:grpSpPr>
          <p:sp>
            <p:nvSpPr>
              <p:cNvPr id="127" name="Freeform 34"/>
              <p:cNvSpPr>
                <a:spLocks/>
              </p:cNvSpPr>
              <p:nvPr/>
            </p:nvSpPr>
            <p:spPr bwMode="auto">
              <a:xfrm>
                <a:off x="9936029" y="2527682"/>
                <a:ext cx="195199"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EC792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p>
            </p:txBody>
          </p:sp>
          <p:sp>
            <p:nvSpPr>
              <p:cNvPr id="128" name="Freeform 36"/>
              <p:cNvSpPr>
                <a:spLocks/>
              </p:cNvSpPr>
              <p:nvPr/>
            </p:nvSpPr>
            <p:spPr bwMode="auto">
              <a:xfrm>
                <a:off x="10244103" y="2631472"/>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EC79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336" tIns="32168" rIns="64336" bIns="32168" numCol="1" anchor="t" anchorCtr="0" compatLnSpc="1">
                <a:prstTxWarp prst="textNoShape">
                  <a:avLst/>
                </a:prstTxWarp>
              </a:bodyPr>
              <a:lstStyle/>
              <a:p>
                <a:endParaRPr lang="en-GB" sz="2392"/>
              </a:p>
            </p:txBody>
          </p:sp>
          <p:cxnSp>
            <p:nvCxnSpPr>
              <p:cNvPr id="129" name="Straight Connector 128"/>
              <p:cNvCxnSpPr/>
              <p:nvPr/>
            </p:nvCxnSpPr>
            <p:spPr bwMode="auto">
              <a:xfrm flipH="1">
                <a:off x="10131228" y="2705805"/>
                <a:ext cx="112875" cy="250"/>
              </a:xfrm>
              <a:prstGeom prst="line">
                <a:avLst/>
              </a:prstGeom>
              <a:solidFill>
                <a:schemeClr val="accent1"/>
              </a:solidFill>
              <a:ln w="19050" cap="rnd" cmpd="sng" algn="ctr">
                <a:solidFill>
                  <a:srgbClr val="EC7923"/>
                </a:solidFill>
                <a:prstDash val="solid"/>
                <a:round/>
                <a:headEnd type="none" w="med" len="med"/>
                <a:tailEnd type="none" w="med" len="med"/>
              </a:ln>
              <a:effectLst/>
            </p:spPr>
          </p:cxnSp>
        </p:grpSp>
        <p:sp>
          <p:nvSpPr>
            <p:cNvPr id="126" name="Rectangle 125"/>
            <p:cNvSpPr/>
            <p:nvPr/>
          </p:nvSpPr>
          <p:spPr>
            <a:xfrm>
              <a:off x="9758696" y="2938269"/>
              <a:ext cx="2320857" cy="1116205"/>
            </a:xfrm>
            <a:prstGeom prst="rect">
              <a:avLst/>
            </a:prstGeom>
            <a:noFill/>
          </p:spPr>
          <p:txBody>
            <a:bodyPr wrap="square">
              <a:spAutoFit/>
            </a:bodyPr>
            <a:lstStyle/>
            <a:p>
              <a:pPr algn="r"/>
              <a:r>
                <a:rPr lang="en-GB" sz="1126" b="1"/>
                <a:t>Vasoconstriction</a:t>
              </a:r>
              <a:r>
                <a:rPr lang="en-GB" sz="1126">
                  <a:solidFill>
                    <a:schemeClr val="bg1"/>
                  </a:solidFill>
                  <a:sym typeface="Wingdings 3"/>
                </a:rPr>
                <a:t> </a:t>
              </a:r>
              <a:r>
                <a:rPr lang="en-GB" sz="1126">
                  <a:solidFill>
                    <a:schemeClr val="bg1"/>
                  </a:solidFill>
                  <a:sym typeface="Symbol"/>
                </a:rPr>
                <a:t></a:t>
              </a:r>
              <a:endParaRPr lang="en-GB" sz="1126" b="1">
                <a:solidFill>
                  <a:schemeClr val="bg1"/>
                </a:solidFill>
              </a:endParaRPr>
            </a:p>
            <a:p>
              <a:pPr algn="r"/>
              <a:r>
                <a:rPr lang="en-GB" sz="1126"/>
                <a:t>RAAS activity</a:t>
              </a:r>
              <a:r>
                <a:rPr lang="en-GB" sz="1126">
                  <a:solidFill>
                    <a:srgbClr val="4A4A49"/>
                  </a:solidFill>
                </a:rPr>
                <a:t> </a:t>
              </a:r>
              <a:r>
                <a:rPr lang="en-GB" sz="1126" b="1">
                  <a:solidFill>
                    <a:srgbClr val="EC7923"/>
                  </a:solidFill>
                  <a:sym typeface="Symbol"/>
                </a:rPr>
                <a:t></a:t>
              </a:r>
            </a:p>
            <a:p>
              <a:pPr algn="r"/>
              <a:r>
                <a:rPr lang="en-GB" sz="1126"/>
                <a:t>Heart rate</a:t>
              </a:r>
              <a:r>
                <a:rPr lang="en-GB" sz="1126">
                  <a:sym typeface="Wingdings 3"/>
                </a:rPr>
                <a:t> </a:t>
              </a:r>
              <a:r>
                <a:rPr lang="en-GB" sz="1126" b="1">
                  <a:solidFill>
                    <a:srgbClr val="EC7923"/>
                  </a:solidFill>
                  <a:sym typeface="Symbol"/>
                </a:rPr>
                <a:t></a:t>
              </a:r>
              <a:endParaRPr lang="en-GB" sz="1126" b="1">
                <a:solidFill>
                  <a:srgbClr val="4A4A49"/>
                </a:solidFill>
              </a:endParaRPr>
            </a:p>
            <a:p>
              <a:pPr algn="r"/>
              <a:r>
                <a:rPr lang="en-GB" sz="1126"/>
                <a:t>Contractility</a:t>
              </a:r>
              <a:r>
                <a:rPr lang="en-GB" sz="1126">
                  <a:solidFill>
                    <a:srgbClr val="00B050"/>
                  </a:solidFill>
                  <a:sym typeface="Wingdings 3"/>
                </a:rPr>
                <a:t> </a:t>
              </a:r>
              <a:r>
                <a:rPr lang="en-GB" sz="1126" b="1">
                  <a:solidFill>
                    <a:srgbClr val="EC7923"/>
                  </a:solidFill>
                  <a:sym typeface="Symbol"/>
                </a:rPr>
                <a:t></a:t>
              </a:r>
              <a:endParaRPr lang="en-GB" sz="1126" b="1">
                <a:solidFill>
                  <a:srgbClr val="4A4A49"/>
                </a:solidFill>
              </a:endParaRPr>
            </a:p>
          </p:txBody>
        </p:sp>
      </p:grpSp>
      <p:grpSp>
        <p:nvGrpSpPr>
          <p:cNvPr id="130" name="Group 129"/>
          <p:cNvGrpSpPr/>
          <p:nvPr/>
        </p:nvGrpSpPr>
        <p:grpSpPr>
          <a:xfrm>
            <a:off x="8312901" y="3638232"/>
            <a:ext cx="1691179" cy="2005655"/>
            <a:chOff x="9652479" y="5171006"/>
            <a:chExt cx="2403667" cy="2850630"/>
          </a:xfrm>
        </p:grpSpPr>
        <p:sp>
          <p:nvSpPr>
            <p:cNvPr id="131" name="Rectangle 37"/>
            <p:cNvSpPr>
              <a:spLocks noChangeArrowheads="1"/>
            </p:cNvSpPr>
            <p:nvPr/>
          </p:nvSpPr>
          <p:spPr bwMode="auto">
            <a:xfrm>
              <a:off x="10390401" y="5171006"/>
              <a:ext cx="154699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a:solidFill>
                    <a:srgbClr val="FF0000"/>
                  </a:solidFill>
                </a:rPr>
                <a:t>RAAS</a:t>
              </a:r>
              <a:r>
                <a:rPr lang="en-US" altLang="en-US" sz="1970" b="1" i="1" baseline="30000">
                  <a:solidFill>
                    <a:srgbClr val="FF0000"/>
                  </a:solidFill>
                </a:rPr>
                <a:t>1,2,4</a:t>
              </a:r>
              <a:endParaRPr lang="en-US" altLang="en-US" sz="1970" baseline="30000">
                <a:solidFill>
                  <a:srgbClr val="FF0000"/>
                </a:solidFill>
              </a:endParaRPr>
            </a:p>
          </p:txBody>
        </p:sp>
        <p:sp>
          <p:nvSpPr>
            <p:cNvPr id="132" name="Rectangle 131"/>
            <p:cNvSpPr/>
            <p:nvPr/>
          </p:nvSpPr>
          <p:spPr>
            <a:xfrm>
              <a:off x="9652479" y="6166701"/>
              <a:ext cx="2403667" cy="1854935"/>
            </a:xfrm>
            <a:prstGeom prst="rect">
              <a:avLst/>
            </a:prstGeom>
          </p:spPr>
          <p:txBody>
            <a:bodyPr wrap="square">
              <a:spAutoFit/>
            </a:bodyPr>
            <a:lstStyle/>
            <a:p>
              <a:pPr algn="r"/>
              <a:r>
                <a:rPr lang="en-GB" sz="1126" b="1"/>
                <a:t>Vasoconstriction</a:t>
              </a:r>
              <a:r>
                <a:rPr lang="en-GB" sz="1126">
                  <a:sym typeface="Wingdings 3"/>
                </a:rPr>
                <a:t> </a:t>
              </a:r>
              <a:r>
                <a:rPr lang="en-GB" sz="1126">
                  <a:solidFill>
                    <a:schemeClr val="bg1"/>
                  </a:solidFill>
                  <a:sym typeface="Symbol"/>
                </a:rPr>
                <a:t></a:t>
              </a:r>
              <a:endParaRPr lang="en-GB" sz="1126" b="1">
                <a:solidFill>
                  <a:schemeClr val="bg1"/>
                </a:solidFill>
              </a:endParaRPr>
            </a:p>
            <a:p>
              <a:pPr algn="r"/>
              <a:r>
                <a:rPr lang="en-GB" sz="1126"/>
                <a:t>Blood</a:t>
              </a:r>
              <a:r>
                <a:rPr lang="en-GB" sz="1126">
                  <a:solidFill>
                    <a:srgbClr val="4A4A49"/>
                  </a:solidFill>
                </a:rPr>
                <a:t> </a:t>
              </a:r>
              <a:r>
                <a:rPr lang="en-GB" sz="1126"/>
                <a:t>pressure</a:t>
              </a:r>
              <a:r>
                <a:rPr lang="en-GB" sz="1126">
                  <a:solidFill>
                    <a:srgbClr val="4A4A49"/>
                  </a:solidFill>
                </a:rPr>
                <a:t> </a:t>
              </a:r>
              <a:r>
                <a:rPr lang="en-GB" sz="1126" b="1">
                  <a:solidFill>
                    <a:srgbClr val="FF0000"/>
                  </a:solidFill>
                  <a:sym typeface="Symbol"/>
                </a:rPr>
                <a:t></a:t>
              </a:r>
              <a:endParaRPr lang="en-GB" sz="1126" b="1">
                <a:solidFill>
                  <a:srgbClr val="FF0000"/>
                </a:solidFill>
              </a:endParaRPr>
            </a:p>
            <a:p>
              <a:pPr algn="r"/>
              <a:r>
                <a:rPr lang="en-GB" sz="1126"/>
                <a:t>Sympathetic</a:t>
              </a:r>
              <a:r>
                <a:rPr lang="en-GB" sz="1126">
                  <a:solidFill>
                    <a:srgbClr val="4A4A49"/>
                  </a:solidFill>
                </a:rPr>
                <a:t> </a:t>
              </a:r>
              <a:r>
                <a:rPr lang="en-GB" sz="1126"/>
                <a:t>tone</a:t>
              </a:r>
              <a:r>
                <a:rPr lang="en-GB" sz="1126">
                  <a:solidFill>
                    <a:srgbClr val="FF0000"/>
                  </a:solidFill>
                  <a:sym typeface="Wingdings 3"/>
                </a:rPr>
                <a:t> </a:t>
              </a:r>
              <a:r>
                <a:rPr lang="en-GB" sz="1126" b="1">
                  <a:solidFill>
                    <a:srgbClr val="FF0000"/>
                  </a:solidFill>
                  <a:sym typeface="Symbol"/>
                </a:rPr>
                <a:t></a:t>
              </a:r>
              <a:endParaRPr lang="en-GB" sz="1126" b="1">
                <a:solidFill>
                  <a:srgbClr val="FF0000"/>
                </a:solidFill>
              </a:endParaRPr>
            </a:p>
            <a:p>
              <a:pPr algn="r"/>
              <a:r>
                <a:rPr lang="en-GB" sz="1126"/>
                <a:t>Vasopressin</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Aldosterone</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Hypertrophy</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Fibrosis</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p:txBody>
        </p:sp>
        <p:sp>
          <p:nvSpPr>
            <p:cNvPr id="133" name="Rectangle 25"/>
            <p:cNvSpPr>
              <a:spLocks noChangeArrowheads="1"/>
            </p:cNvSpPr>
            <p:nvPr/>
          </p:nvSpPr>
          <p:spPr bwMode="auto">
            <a:xfrm>
              <a:off x="10260159" y="5786665"/>
              <a:ext cx="558345" cy="21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85"/>
                <a:t>Ang II</a:t>
              </a:r>
            </a:p>
          </p:txBody>
        </p:sp>
        <p:sp>
          <p:nvSpPr>
            <p:cNvPr id="134" name="Rectangle 33"/>
            <p:cNvSpPr>
              <a:spLocks noChangeArrowheads="1"/>
            </p:cNvSpPr>
            <p:nvPr/>
          </p:nvSpPr>
          <p:spPr bwMode="auto">
            <a:xfrm>
              <a:off x="11389249" y="5802053"/>
              <a:ext cx="548146"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altLang="en-US" sz="844">
                  <a:cs typeface="Arial" panose="020B0604020202020204" pitchFamily="34" charset="0"/>
                </a:rPr>
                <a:t>AT1R</a:t>
              </a:r>
              <a:endParaRPr lang="en-US" altLang="en-US" sz="844"/>
            </a:p>
          </p:txBody>
        </p:sp>
        <p:grpSp>
          <p:nvGrpSpPr>
            <p:cNvPr id="135" name="Group 134"/>
            <p:cNvGrpSpPr/>
            <p:nvPr/>
          </p:nvGrpSpPr>
          <p:grpSpPr>
            <a:xfrm>
              <a:off x="10903235" y="5716138"/>
              <a:ext cx="419895" cy="356497"/>
              <a:chOff x="10704301" y="5734013"/>
              <a:chExt cx="419895" cy="356497"/>
            </a:xfrm>
          </p:grpSpPr>
          <p:sp>
            <p:nvSpPr>
              <p:cNvPr id="136" name="Freeform 34"/>
              <p:cNvSpPr>
                <a:spLocks/>
              </p:cNvSpPr>
              <p:nvPr/>
            </p:nvSpPr>
            <p:spPr bwMode="auto">
              <a:xfrm>
                <a:off x="10704301" y="5734013"/>
                <a:ext cx="176085"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2392"/>
              </a:p>
            </p:txBody>
          </p:sp>
          <p:sp>
            <p:nvSpPr>
              <p:cNvPr id="137" name="Freeform 136"/>
              <p:cNvSpPr>
                <a:spLocks/>
              </p:cNvSpPr>
              <p:nvPr/>
            </p:nvSpPr>
            <p:spPr bwMode="auto">
              <a:xfrm>
                <a:off x="10993261" y="5837803"/>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EC1C3C"/>
              </a:solidFill>
              <a:ln>
                <a:solidFill>
                  <a:srgbClr val="FF0000"/>
                </a:solidFill>
              </a:ln>
            </p:spPr>
            <p:txBody>
              <a:bodyPr vert="horz" wrap="square" lIns="64336" tIns="32168" rIns="64336" bIns="32168" numCol="1" anchor="t" anchorCtr="0" compatLnSpc="1">
                <a:prstTxWarp prst="textNoShape">
                  <a:avLst/>
                </a:prstTxWarp>
              </a:bodyPr>
              <a:lstStyle/>
              <a:p>
                <a:endParaRPr lang="en-GB" sz="2392"/>
              </a:p>
            </p:txBody>
          </p:sp>
          <p:cxnSp>
            <p:nvCxnSpPr>
              <p:cNvPr id="138" name="Straight Connector 137"/>
              <p:cNvCxnSpPr/>
              <p:nvPr/>
            </p:nvCxnSpPr>
            <p:spPr bwMode="auto">
              <a:xfrm flipH="1">
                <a:off x="10880386" y="5912136"/>
                <a:ext cx="112875" cy="250"/>
              </a:xfrm>
              <a:prstGeom prst="line">
                <a:avLst/>
              </a:prstGeom>
              <a:solidFill>
                <a:schemeClr val="accent1"/>
              </a:solidFill>
              <a:ln w="19050" cap="rnd" cmpd="sng" algn="ctr">
                <a:solidFill>
                  <a:srgbClr val="FF0000"/>
                </a:solidFill>
                <a:prstDash val="solid"/>
                <a:round/>
                <a:headEnd type="none" w="med" len="med"/>
                <a:tailEnd type="none" w="med" len="med"/>
              </a:ln>
              <a:effectLst/>
            </p:spPr>
          </p:cxnSp>
        </p:grpSp>
      </p:grpSp>
    </p:spTree>
    <p:extLst>
      <p:ext uri="{BB962C8B-B14F-4D97-AF65-F5344CB8AC3E}">
        <p14:creationId xmlns:p14="http://schemas.microsoft.com/office/powerpoint/2010/main" val="60216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right)">
                                      <p:cBhvr>
                                        <p:cTn id="7" dur="500"/>
                                        <p:tgtEl>
                                          <p:spTgt spid="6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down)">
                                      <p:cBhvr>
                                        <p:cTn id="11" dur="500"/>
                                        <p:tgtEl>
                                          <p:spTgt spid="4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500"/>
                                        <p:tgtEl>
                                          <p:spTgt spid="50"/>
                                        </p:tgtEl>
                                      </p:cBhvr>
                                    </p:animEffect>
                                  </p:childTnLst>
                                </p:cTn>
                              </p:par>
                              <p:par>
                                <p:cTn id="15" presetID="6" presetClass="emph" presetSubtype="0" fill="hold" grpId="0" nodeType="withEffect">
                                  <p:stCondLst>
                                    <p:cond delay="0"/>
                                  </p:stCondLst>
                                  <p:childTnLst>
                                    <p:animScale>
                                      <p:cBhvr>
                                        <p:cTn id="16" dur="2000" fill="hold"/>
                                        <p:tgtEl>
                                          <p:spTgt spid="73"/>
                                        </p:tgtEl>
                                      </p:cBhvr>
                                      <p:by x="50000" y="50000"/>
                                    </p:animScale>
                                  </p:childTnLst>
                                </p:cTn>
                              </p:par>
                              <p:par>
                                <p:cTn id="17" presetID="6" presetClass="emph" presetSubtype="0" fill="hold" grpId="0" nodeType="withEffect">
                                  <p:stCondLst>
                                    <p:cond delay="0"/>
                                  </p:stCondLst>
                                  <p:childTnLst>
                                    <p:animScale>
                                      <p:cBhvr>
                                        <p:cTn id="18" dur="2000" fill="hold"/>
                                        <p:tgtEl>
                                          <p:spTgt spid="72"/>
                                        </p:tgtEl>
                                      </p:cBhvr>
                                      <p:by x="50000" y="50000"/>
                                    </p:animScale>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0"/>
                                          </p:stCondLst>
                                        </p:cTn>
                                        <p:tgtEl>
                                          <p:spTgt spid="74"/>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P spid="72" grpId="0" animBg="1"/>
      <p:bldP spid="73" grpId="0" animBg="1"/>
      <p:bldP spid="74" grpId="0" animBg="1"/>
      <p:bldP spid="7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ounded Rectangle 133"/>
          <p:cNvSpPr/>
          <p:nvPr/>
        </p:nvSpPr>
        <p:spPr bwMode="auto">
          <a:xfrm>
            <a:off x="7321281" y="3508621"/>
            <a:ext cx="944982" cy="405141"/>
          </a:xfrm>
          <a:prstGeom prst="roundRect">
            <a:avLst>
              <a:gd name="adj" fmla="val 23087"/>
            </a:avLst>
          </a:prstGeom>
          <a:solidFill>
            <a:srgbClr val="C00000"/>
          </a:solidFill>
          <a:ln w="19050" cap="flat" cmpd="sng" algn="ctr">
            <a:noFill/>
            <a:prstDash val="solid"/>
            <a:round/>
            <a:headEnd type="none" w="med" len="med"/>
            <a:tailEnd type="none" w="med" len="med"/>
          </a:ln>
          <a:effectLst/>
        </p:spPr>
        <p:txBody>
          <a:bodyPr vert="horz" wrap="square" lIns="36010" tIns="45733" rIns="36010" bIns="45733" numCol="1" rtlCol="0" anchor="ctr" anchorCtr="0" compatLnSpc="1">
            <a:prstTxWarp prst="textNoShape">
              <a:avLst/>
            </a:prstTxWarp>
          </a:bodyPr>
          <a:lstStyle/>
          <a:p>
            <a:pPr algn="ctr">
              <a:defRPr/>
            </a:pPr>
            <a:r>
              <a:rPr lang="en-GB" sz="774" b="1" kern="0">
                <a:solidFill>
                  <a:prstClr val="white"/>
                </a:solidFill>
                <a:latin typeface="Arial" panose="020B0604020202020204" pitchFamily="34" charset="0"/>
                <a:cs typeface="Arial" panose="020B0604020202020204" pitchFamily="34" charset="0"/>
              </a:rPr>
              <a:t>RAAS inhibitors </a:t>
            </a:r>
            <a:r>
              <a:rPr lang="en-GB" sz="739" b="1" kern="0">
                <a:solidFill>
                  <a:prstClr val="white"/>
                </a:solidFill>
                <a:latin typeface="Arial" panose="020B0604020202020204" pitchFamily="34" charset="0"/>
                <a:cs typeface="Arial" panose="020B0604020202020204" pitchFamily="34" charset="0"/>
              </a:rPr>
              <a:t>(ACEI, ARB, MRA)</a:t>
            </a:r>
            <a:r>
              <a:rPr lang="en-GB" sz="739" b="1" kern="0" baseline="30000">
                <a:solidFill>
                  <a:prstClr val="white"/>
                </a:solidFill>
                <a:latin typeface="Arial" panose="020B0604020202020204" pitchFamily="34" charset="0"/>
                <a:cs typeface="Arial" panose="020B0604020202020204" pitchFamily="34" charset="0"/>
              </a:rPr>
              <a:t>5</a:t>
            </a:r>
            <a:endParaRPr lang="en-GB" sz="774" b="1" kern="0" baseline="30000">
              <a:solidFill>
                <a:prstClr val="white"/>
              </a:solidFill>
              <a:latin typeface="Arial" panose="020B0604020202020204" pitchFamily="34" charset="0"/>
              <a:cs typeface="Arial" panose="020B0604020202020204" pitchFamily="34" charset="0"/>
            </a:endParaRPr>
          </a:p>
        </p:txBody>
      </p:sp>
      <p:sp>
        <p:nvSpPr>
          <p:cNvPr id="106" name="Rounded Rectangle 105"/>
          <p:cNvSpPr/>
          <p:nvPr/>
        </p:nvSpPr>
        <p:spPr bwMode="auto">
          <a:xfrm>
            <a:off x="7338121" y="1392029"/>
            <a:ext cx="836364" cy="247149"/>
          </a:xfrm>
          <a:prstGeom prst="roundRect">
            <a:avLst/>
          </a:prstGeom>
          <a:solidFill>
            <a:srgbClr val="EC7923"/>
          </a:solidFill>
          <a:ln w="19050" cap="flat" cmpd="sng" algn="ctr">
            <a:noFill/>
            <a:prstDash val="solid"/>
            <a:round/>
            <a:headEnd type="none" w="med" len="med"/>
            <a:tailEnd type="none" w="med" len="med"/>
          </a:ln>
          <a:effectLst/>
        </p:spPr>
        <p:txBody>
          <a:bodyPr vert="horz" wrap="square" lIns="91466" tIns="45733" rIns="91466" bIns="45733" numCol="1" rtlCol="0" anchor="ctr" anchorCtr="0" compatLnSpc="1">
            <a:prstTxWarp prst="textNoShape">
              <a:avLst/>
            </a:prstTxWarp>
          </a:bodyPr>
          <a:lstStyle/>
          <a:p>
            <a:pPr algn="ctr">
              <a:defRPr/>
            </a:pPr>
            <a:r>
              <a:rPr lang="el-GR" sz="739" b="1" kern="0">
                <a:solidFill>
                  <a:prstClr val="white"/>
                </a:solidFill>
                <a:latin typeface="Arial" panose="020B0604020202020204" pitchFamily="34" charset="0"/>
                <a:cs typeface="Arial" panose="020B0604020202020204" pitchFamily="34" charset="0"/>
              </a:rPr>
              <a:t>β</a:t>
            </a:r>
            <a:r>
              <a:rPr lang="en-GB" sz="739" b="1" kern="0">
                <a:solidFill>
                  <a:prstClr val="white"/>
                </a:solidFill>
                <a:latin typeface="Arial" panose="020B0604020202020204" pitchFamily="34" charset="0"/>
                <a:cs typeface="Arial" panose="020B0604020202020204" pitchFamily="34" charset="0"/>
              </a:rPr>
              <a:t>-blockers</a:t>
            </a:r>
            <a:r>
              <a:rPr lang="en-GB" sz="739" b="1" kern="0" baseline="30000">
                <a:solidFill>
                  <a:prstClr val="white"/>
                </a:solidFill>
                <a:latin typeface="Arial" panose="020B0604020202020204" pitchFamily="34" charset="0"/>
                <a:cs typeface="Arial" panose="020B0604020202020204" pitchFamily="34" charset="0"/>
              </a:rPr>
              <a:t>5</a:t>
            </a:r>
          </a:p>
        </p:txBody>
      </p:sp>
      <p:grpSp>
        <p:nvGrpSpPr>
          <p:cNvPr id="93" name="Group 92"/>
          <p:cNvGrpSpPr/>
          <p:nvPr/>
        </p:nvGrpSpPr>
        <p:grpSpPr>
          <a:xfrm>
            <a:off x="8312901" y="3638232"/>
            <a:ext cx="1691179" cy="2005655"/>
            <a:chOff x="9652479" y="5171006"/>
            <a:chExt cx="2403667" cy="2850630"/>
          </a:xfrm>
        </p:grpSpPr>
        <p:sp>
          <p:nvSpPr>
            <p:cNvPr id="94" name="Rectangle 37"/>
            <p:cNvSpPr>
              <a:spLocks noChangeArrowheads="1"/>
            </p:cNvSpPr>
            <p:nvPr/>
          </p:nvSpPr>
          <p:spPr bwMode="auto">
            <a:xfrm>
              <a:off x="10390401" y="5171006"/>
              <a:ext cx="154699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a:solidFill>
                    <a:srgbClr val="FF0000"/>
                  </a:solidFill>
                </a:rPr>
                <a:t>RAAS</a:t>
              </a:r>
              <a:r>
                <a:rPr lang="en-US" altLang="en-US" sz="1970" b="1" i="1" baseline="30000">
                  <a:solidFill>
                    <a:srgbClr val="FF0000"/>
                  </a:solidFill>
                </a:rPr>
                <a:t>1,2,4</a:t>
              </a:r>
              <a:endParaRPr lang="en-US" altLang="en-US" sz="1970" baseline="30000">
                <a:solidFill>
                  <a:srgbClr val="FF0000"/>
                </a:solidFill>
              </a:endParaRPr>
            </a:p>
          </p:txBody>
        </p:sp>
        <p:sp>
          <p:nvSpPr>
            <p:cNvPr id="95" name="Rectangle 94"/>
            <p:cNvSpPr/>
            <p:nvPr/>
          </p:nvSpPr>
          <p:spPr>
            <a:xfrm>
              <a:off x="9652479" y="6166701"/>
              <a:ext cx="2403667" cy="1854935"/>
            </a:xfrm>
            <a:prstGeom prst="rect">
              <a:avLst/>
            </a:prstGeom>
          </p:spPr>
          <p:txBody>
            <a:bodyPr wrap="square">
              <a:spAutoFit/>
            </a:bodyPr>
            <a:lstStyle/>
            <a:p>
              <a:pPr algn="r"/>
              <a:r>
                <a:rPr lang="en-GB" sz="1126" b="1"/>
                <a:t>Vasoconstriction</a:t>
              </a:r>
              <a:r>
                <a:rPr lang="en-GB" sz="1126">
                  <a:sym typeface="Wingdings 3"/>
                </a:rPr>
                <a:t> </a:t>
              </a:r>
              <a:r>
                <a:rPr lang="en-GB" sz="1126">
                  <a:solidFill>
                    <a:schemeClr val="bg1"/>
                  </a:solidFill>
                  <a:sym typeface="Symbol"/>
                </a:rPr>
                <a:t></a:t>
              </a:r>
              <a:endParaRPr lang="en-GB" sz="1126" b="1">
                <a:solidFill>
                  <a:schemeClr val="bg1"/>
                </a:solidFill>
              </a:endParaRPr>
            </a:p>
            <a:p>
              <a:pPr algn="r"/>
              <a:r>
                <a:rPr lang="en-GB" sz="1126"/>
                <a:t>Blood</a:t>
              </a:r>
              <a:r>
                <a:rPr lang="en-GB" sz="1126">
                  <a:solidFill>
                    <a:srgbClr val="4A4A49"/>
                  </a:solidFill>
                </a:rPr>
                <a:t> </a:t>
              </a:r>
              <a:r>
                <a:rPr lang="en-GB" sz="1126"/>
                <a:t>pressure</a:t>
              </a:r>
              <a:r>
                <a:rPr lang="en-GB" sz="1126">
                  <a:solidFill>
                    <a:srgbClr val="4A4A49"/>
                  </a:solidFill>
                </a:rPr>
                <a:t> </a:t>
              </a:r>
              <a:r>
                <a:rPr lang="en-GB" sz="1126" b="1">
                  <a:solidFill>
                    <a:srgbClr val="FF0000"/>
                  </a:solidFill>
                  <a:sym typeface="Symbol"/>
                </a:rPr>
                <a:t></a:t>
              </a:r>
              <a:endParaRPr lang="en-GB" sz="1126" b="1">
                <a:solidFill>
                  <a:srgbClr val="FF0000"/>
                </a:solidFill>
              </a:endParaRPr>
            </a:p>
            <a:p>
              <a:pPr algn="r"/>
              <a:r>
                <a:rPr lang="en-GB" sz="1126"/>
                <a:t>Sympathetic</a:t>
              </a:r>
              <a:r>
                <a:rPr lang="en-GB" sz="1126">
                  <a:solidFill>
                    <a:srgbClr val="4A4A49"/>
                  </a:solidFill>
                </a:rPr>
                <a:t> </a:t>
              </a:r>
              <a:r>
                <a:rPr lang="en-GB" sz="1126"/>
                <a:t>tone</a:t>
              </a:r>
              <a:r>
                <a:rPr lang="en-GB" sz="1126">
                  <a:solidFill>
                    <a:srgbClr val="FF0000"/>
                  </a:solidFill>
                  <a:sym typeface="Wingdings 3"/>
                </a:rPr>
                <a:t> </a:t>
              </a:r>
              <a:r>
                <a:rPr lang="en-GB" sz="1126" b="1">
                  <a:solidFill>
                    <a:srgbClr val="FF0000"/>
                  </a:solidFill>
                  <a:sym typeface="Symbol"/>
                </a:rPr>
                <a:t></a:t>
              </a:r>
              <a:endParaRPr lang="en-GB" sz="1126" b="1">
                <a:solidFill>
                  <a:srgbClr val="FF0000"/>
                </a:solidFill>
              </a:endParaRPr>
            </a:p>
            <a:p>
              <a:pPr algn="r"/>
              <a:r>
                <a:rPr lang="en-GB" sz="1126"/>
                <a:t>Vasopressin</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Aldosterone</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Hypertrophy</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Fibrosis</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p:txBody>
        </p:sp>
        <p:sp>
          <p:nvSpPr>
            <p:cNvPr id="96" name="Rectangle 25"/>
            <p:cNvSpPr>
              <a:spLocks noChangeArrowheads="1"/>
            </p:cNvSpPr>
            <p:nvPr/>
          </p:nvSpPr>
          <p:spPr bwMode="auto">
            <a:xfrm>
              <a:off x="10260159" y="5786665"/>
              <a:ext cx="558345" cy="21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85"/>
                <a:t>Ang II</a:t>
              </a:r>
            </a:p>
          </p:txBody>
        </p:sp>
        <p:sp>
          <p:nvSpPr>
            <p:cNvPr id="97" name="Rectangle 33"/>
            <p:cNvSpPr>
              <a:spLocks noChangeArrowheads="1"/>
            </p:cNvSpPr>
            <p:nvPr/>
          </p:nvSpPr>
          <p:spPr bwMode="auto">
            <a:xfrm>
              <a:off x="11389249" y="5802053"/>
              <a:ext cx="548146"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altLang="en-US" sz="844">
                  <a:cs typeface="Arial" panose="020B0604020202020204" pitchFamily="34" charset="0"/>
                </a:rPr>
                <a:t>AT1R</a:t>
              </a:r>
              <a:endParaRPr lang="en-US" altLang="en-US" sz="844"/>
            </a:p>
          </p:txBody>
        </p:sp>
        <p:grpSp>
          <p:nvGrpSpPr>
            <p:cNvPr id="98" name="Group 97"/>
            <p:cNvGrpSpPr/>
            <p:nvPr/>
          </p:nvGrpSpPr>
          <p:grpSpPr>
            <a:xfrm>
              <a:off x="10903235" y="5716138"/>
              <a:ext cx="419895" cy="356497"/>
              <a:chOff x="10704301" y="5734013"/>
              <a:chExt cx="419895" cy="356497"/>
            </a:xfrm>
          </p:grpSpPr>
          <p:sp>
            <p:nvSpPr>
              <p:cNvPr id="99" name="Freeform 34"/>
              <p:cNvSpPr>
                <a:spLocks/>
              </p:cNvSpPr>
              <p:nvPr/>
            </p:nvSpPr>
            <p:spPr bwMode="auto">
              <a:xfrm>
                <a:off x="10704301" y="5734013"/>
                <a:ext cx="176085"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2392"/>
              </a:p>
            </p:txBody>
          </p:sp>
          <p:sp>
            <p:nvSpPr>
              <p:cNvPr id="101" name="Freeform 100"/>
              <p:cNvSpPr>
                <a:spLocks/>
              </p:cNvSpPr>
              <p:nvPr/>
            </p:nvSpPr>
            <p:spPr bwMode="auto">
              <a:xfrm>
                <a:off x="10993261" y="5837803"/>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EC1C3C"/>
              </a:solidFill>
              <a:ln>
                <a:solidFill>
                  <a:srgbClr val="FF0000"/>
                </a:solidFill>
              </a:ln>
            </p:spPr>
            <p:txBody>
              <a:bodyPr vert="horz" wrap="square" lIns="64336" tIns="32168" rIns="64336" bIns="32168" numCol="1" anchor="t" anchorCtr="0" compatLnSpc="1">
                <a:prstTxWarp prst="textNoShape">
                  <a:avLst/>
                </a:prstTxWarp>
              </a:bodyPr>
              <a:lstStyle/>
              <a:p>
                <a:endParaRPr lang="en-GB" sz="2392"/>
              </a:p>
            </p:txBody>
          </p:sp>
          <p:cxnSp>
            <p:nvCxnSpPr>
              <p:cNvPr id="103" name="Straight Connector 102"/>
              <p:cNvCxnSpPr/>
              <p:nvPr/>
            </p:nvCxnSpPr>
            <p:spPr bwMode="auto">
              <a:xfrm flipH="1">
                <a:off x="10880386" y="5912136"/>
                <a:ext cx="112875" cy="250"/>
              </a:xfrm>
              <a:prstGeom prst="line">
                <a:avLst/>
              </a:prstGeom>
              <a:solidFill>
                <a:schemeClr val="accent1"/>
              </a:solidFill>
              <a:ln w="19050" cap="rnd" cmpd="sng" algn="ctr">
                <a:solidFill>
                  <a:srgbClr val="FF0000"/>
                </a:solidFill>
                <a:prstDash val="solid"/>
                <a:round/>
                <a:headEnd type="none" w="med" len="med"/>
                <a:tailEnd type="none" w="med" len="med"/>
              </a:ln>
              <a:effectLst/>
            </p:spPr>
          </p:cxnSp>
        </p:grpSp>
      </p:grpSp>
      <p:grpSp>
        <p:nvGrpSpPr>
          <p:cNvPr id="84" name="Group 83"/>
          <p:cNvGrpSpPr/>
          <p:nvPr/>
        </p:nvGrpSpPr>
        <p:grpSpPr>
          <a:xfrm>
            <a:off x="7519537" y="1397458"/>
            <a:ext cx="2501012" cy="1455202"/>
            <a:chOff x="8524874" y="1986201"/>
            <a:chExt cx="3554679" cy="2068273"/>
          </a:xfrm>
        </p:grpSpPr>
        <p:sp>
          <p:nvSpPr>
            <p:cNvPr id="85" name="Rectangle 37"/>
            <p:cNvSpPr>
              <a:spLocks noChangeArrowheads="1"/>
            </p:cNvSpPr>
            <p:nvPr/>
          </p:nvSpPr>
          <p:spPr bwMode="auto">
            <a:xfrm>
              <a:off x="10834223" y="1986201"/>
              <a:ext cx="1022884"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spc="-50">
                  <a:solidFill>
                    <a:srgbClr val="EC7923"/>
                  </a:solidFill>
                </a:rPr>
                <a:t>SNS</a:t>
              </a:r>
              <a:r>
                <a:rPr lang="en-US" altLang="en-US" sz="1970" b="1" i="1" spc="-50" baseline="30000">
                  <a:solidFill>
                    <a:srgbClr val="EC7923"/>
                  </a:solidFill>
                </a:rPr>
                <a:t>1,4</a:t>
              </a:r>
              <a:endParaRPr lang="en-US" altLang="en-US" sz="1970" spc="-50" baseline="30000">
                <a:solidFill>
                  <a:srgbClr val="EC7923"/>
                </a:solidFill>
              </a:endParaRPr>
            </a:p>
          </p:txBody>
        </p:sp>
        <p:sp>
          <p:nvSpPr>
            <p:cNvPr id="86" name="Rectangle 25"/>
            <p:cNvSpPr>
              <a:spLocks noChangeArrowheads="1"/>
            </p:cNvSpPr>
            <p:nvPr/>
          </p:nvSpPr>
          <p:spPr bwMode="auto">
            <a:xfrm>
              <a:off x="8524874" y="2490490"/>
              <a:ext cx="139730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985"/>
                <a:t>Epinephrine Norepinephrine</a:t>
              </a:r>
            </a:p>
          </p:txBody>
        </p:sp>
        <p:sp>
          <p:nvSpPr>
            <p:cNvPr id="87" name="Rectangle 33"/>
            <p:cNvSpPr>
              <a:spLocks noChangeArrowheads="1"/>
            </p:cNvSpPr>
            <p:nvPr/>
          </p:nvSpPr>
          <p:spPr bwMode="auto">
            <a:xfrm>
              <a:off x="10432562" y="2613597"/>
              <a:ext cx="1516365"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l-GR" altLang="en-US" sz="844">
                  <a:cs typeface="Arial" panose="020B0604020202020204" pitchFamily="34" charset="0"/>
                </a:rPr>
                <a:t>α</a:t>
              </a:r>
              <a:r>
                <a:rPr lang="el-GR" altLang="en-US" sz="844" baseline="-25000">
                  <a:cs typeface="Arial" panose="020B0604020202020204" pitchFamily="34" charset="0"/>
                </a:rPr>
                <a:t>1</a:t>
              </a:r>
              <a:r>
                <a:rPr lang="en-GB" altLang="en-US" sz="844">
                  <a:cs typeface="Arial" panose="020B0604020202020204" pitchFamily="34" charset="0"/>
                </a:rPr>
                <a:t>, </a:t>
              </a:r>
              <a:r>
                <a:rPr lang="el-GR" altLang="en-US" sz="844">
                  <a:cs typeface="Arial" panose="020B0604020202020204" pitchFamily="34" charset="0"/>
                </a:rPr>
                <a:t>β</a:t>
              </a:r>
              <a:r>
                <a:rPr lang="en-GB" altLang="en-US" sz="844" baseline="-25000">
                  <a:cs typeface="Arial" panose="020B0604020202020204" pitchFamily="34" charset="0"/>
                </a:rPr>
                <a:t>1</a:t>
              </a:r>
              <a:r>
                <a:rPr lang="en-GB" altLang="en-US" sz="844">
                  <a:cs typeface="Arial" panose="020B0604020202020204" pitchFamily="34" charset="0"/>
                </a:rPr>
                <a:t>, </a:t>
              </a:r>
              <a:r>
                <a:rPr lang="el-GR" altLang="en-US" sz="844">
                  <a:cs typeface="Arial" panose="020B0604020202020204" pitchFamily="34" charset="0"/>
                </a:rPr>
                <a:t>β</a:t>
              </a:r>
              <a:r>
                <a:rPr lang="en-GB" altLang="en-US" sz="844" baseline="-25000">
                  <a:cs typeface="Arial" panose="020B0604020202020204" pitchFamily="34" charset="0"/>
                </a:rPr>
                <a:t>2</a:t>
              </a:r>
              <a:r>
                <a:rPr lang="en-US" altLang="en-US" sz="844" baseline="-25000"/>
                <a:t> </a:t>
              </a:r>
              <a:r>
                <a:rPr lang="en-US" altLang="en-US" sz="844"/>
                <a:t>receptors</a:t>
              </a:r>
            </a:p>
          </p:txBody>
        </p:sp>
        <p:grpSp>
          <p:nvGrpSpPr>
            <p:cNvPr id="88" name="Group 87"/>
            <p:cNvGrpSpPr/>
            <p:nvPr/>
          </p:nvGrpSpPr>
          <p:grpSpPr>
            <a:xfrm>
              <a:off x="10019517" y="2527682"/>
              <a:ext cx="439009" cy="356497"/>
              <a:chOff x="9936029" y="2527682"/>
              <a:chExt cx="439009" cy="356497"/>
            </a:xfrm>
          </p:grpSpPr>
          <p:sp>
            <p:nvSpPr>
              <p:cNvPr id="90" name="Freeform 34"/>
              <p:cNvSpPr>
                <a:spLocks/>
              </p:cNvSpPr>
              <p:nvPr/>
            </p:nvSpPr>
            <p:spPr bwMode="auto">
              <a:xfrm>
                <a:off x="9936029" y="2527682"/>
                <a:ext cx="195199"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EC792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p>
            </p:txBody>
          </p:sp>
          <p:sp>
            <p:nvSpPr>
              <p:cNvPr id="91" name="Freeform 36"/>
              <p:cNvSpPr>
                <a:spLocks/>
              </p:cNvSpPr>
              <p:nvPr/>
            </p:nvSpPr>
            <p:spPr bwMode="auto">
              <a:xfrm>
                <a:off x="10244103" y="2631472"/>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EC79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336" tIns="32168" rIns="64336" bIns="32168" numCol="1" anchor="t" anchorCtr="0" compatLnSpc="1">
                <a:prstTxWarp prst="textNoShape">
                  <a:avLst/>
                </a:prstTxWarp>
              </a:bodyPr>
              <a:lstStyle/>
              <a:p>
                <a:endParaRPr lang="en-GB" sz="2392"/>
              </a:p>
            </p:txBody>
          </p:sp>
          <p:cxnSp>
            <p:nvCxnSpPr>
              <p:cNvPr id="92" name="Straight Connector 91"/>
              <p:cNvCxnSpPr/>
              <p:nvPr/>
            </p:nvCxnSpPr>
            <p:spPr bwMode="auto">
              <a:xfrm flipH="1">
                <a:off x="10131228" y="2705805"/>
                <a:ext cx="112875" cy="250"/>
              </a:xfrm>
              <a:prstGeom prst="line">
                <a:avLst/>
              </a:prstGeom>
              <a:solidFill>
                <a:schemeClr val="accent1"/>
              </a:solidFill>
              <a:ln w="19050" cap="rnd" cmpd="sng" algn="ctr">
                <a:solidFill>
                  <a:srgbClr val="EC7923"/>
                </a:solidFill>
                <a:prstDash val="solid"/>
                <a:round/>
                <a:headEnd type="none" w="med" len="med"/>
                <a:tailEnd type="none" w="med" len="med"/>
              </a:ln>
              <a:effectLst/>
            </p:spPr>
          </p:cxnSp>
        </p:grpSp>
        <p:sp>
          <p:nvSpPr>
            <p:cNvPr id="89" name="Rectangle 88"/>
            <p:cNvSpPr/>
            <p:nvPr/>
          </p:nvSpPr>
          <p:spPr>
            <a:xfrm>
              <a:off x="9758696" y="2938269"/>
              <a:ext cx="2320857" cy="1116205"/>
            </a:xfrm>
            <a:prstGeom prst="rect">
              <a:avLst/>
            </a:prstGeom>
            <a:noFill/>
          </p:spPr>
          <p:txBody>
            <a:bodyPr wrap="square">
              <a:spAutoFit/>
            </a:bodyPr>
            <a:lstStyle/>
            <a:p>
              <a:pPr algn="r"/>
              <a:r>
                <a:rPr lang="en-GB" sz="1126" b="1"/>
                <a:t>Vasoconstriction</a:t>
              </a:r>
              <a:r>
                <a:rPr lang="en-GB" sz="1126">
                  <a:solidFill>
                    <a:schemeClr val="bg1"/>
                  </a:solidFill>
                  <a:sym typeface="Wingdings 3"/>
                </a:rPr>
                <a:t> </a:t>
              </a:r>
              <a:r>
                <a:rPr lang="en-GB" sz="1126">
                  <a:solidFill>
                    <a:schemeClr val="bg1"/>
                  </a:solidFill>
                  <a:sym typeface="Symbol"/>
                </a:rPr>
                <a:t></a:t>
              </a:r>
              <a:endParaRPr lang="en-GB" sz="1126" b="1">
                <a:solidFill>
                  <a:schemeClr val="bg1"/>
                </a:solidFill>
              </a:endParaRPr>
            </a:p>
            <a:p>
              <a:pPr algn="r"/>
              <a:r>
                <a:rPr lang="en-GB" sz="1126"/>
                <a:t>RAAS activity</a:t>
              </a:r>
              <a:r>
                <a:rPr lang="en-GB" sz="1126">
                  <a:solidFill>
                    <a:srgbClr val="4A4A49"/>
                  </a:solidFill>
                </a:rPr>
                <a:t> </a:t>
              </a:r>
              <a:r>
                <a:rPr lang="en-GB" sz="1126" b="1">
                  <a:solidFill>
                    <a:srgbClr val="EC7923"/>
                  </a:solidFill>
                  <a:sym typeface="Symbol"/>
                </a:rPr>
                <a:t></a:t>
              </a:r>
            </a:p>
            <a:p>
              <a:pPr algn="r"/>
              <a:r>
                <a:rPr lang="en-GB" sz="1126"/>
                <a:t>Heart rate</a:t>
              </a:r>
              <a:r>
                <a:rPr lang="en-GB" sz="1126">
                  <a:sym typeface="Wingdings 3"/>
                </a:rPr>
                <a:t> </a:t>
              </a:r>
              <a:r>
                <a:rPr lang="en-GB" sz="1126" b="1">
                  <a:solidFill>
                    <a:srgbClr val="EC7923"/>
                  </a:solidFill>
                  <a:sym typeface="Symbol"/>
                </a:rPr>
                <a:t></a:t>
              </a:r>
              <a:endParaRPr lang="en-GB" sz="1126" b="1">
                <a:solidFill>
                  <a:srgbClr val="4A4A49"/>
                </a:solidFill>
              </a:endParaRPr>
            </a:p>
            <a:p>
              <a:pPr algn="r"/>
              <a:r>
                <a:rPr lang="en-GB" sz="1126"/>
                <a:t>Contractility</a:t>
              </a:r>
              <a:r>
                <a:rPr lang="en-GB" sz="1126">
                  <a:solidFill>
                    <a:srgbClr val="00B050"/>
                  </a:solidFill>
                  <a:sym typeface="Wingdings 3"/>
                </a:rPr>
                <a:t> </a:t>
              </a:r>
              <a:r>
                <a:rPr lang="en-GB" sz="1126" b="1">
                  <a:solidFill>
                    <a:srgbClr val="EC7923"/>
                  </a:solidFill>
                  <a:sym typeface="Symbol"/>
                </a:rPr>
                <a:t></a:t>
              </a:r>
              <a:endParaRPr lang="en-GB" sz="1126" b="1">
                <a:solidFill>
                  <a:srgbClr val="4A4A49"/>
                </a:solidFill>
              </a:endParaRPr>
            </a:p>
          </p:txBody>
        </p:sp>
      </p:grpSp>
      <p:sp>
        <p:nvSpPr>
          <p:cNvPr id="8" name="Title 7"/>
          <p:cNvSpPr>
            <a:spLocks noGrp="1"/>
          </p:cNvSpPr>
          <p:nvPr>
            <p:ph type="title"/>
          </p:nvPr>
        </p:nvSpPr>
        <p:spPr>
          <a:xfrm>
            <a:off x="5370286" y="457200"/>
            <a:ext cx="4613972" cy="438903"/>
          </a:xfrm>
        </p:spPr>
        <p:txBody>
          <a:bodyPr/>
          <a:lstStyle/>
          <a:p>
            <a:r>
              <a:rPr lang="en-US" dirty="0" err="1"/>
              <a:t>HFrEF</a:t>
            </a:r>
            <a:r>
              <a:rPr lang="en-US" dirty="0"/>
              <a:t> Pathophysiology</a:t>
            </a:r>
            <a:endParaRPr lang="en-GB" sz="1970" i="1" dirty="0"/>
          </a:p>
        </p:txBody>
      </p:sp>
      <p:sp>
        <p:nvSpPr>
          <p:cNvPr id="4" name="Slide Number Placeholder 3"/>
          <p:cNvSpPr>
            <a:spLocks noGrp="1"/>
          </p:cNvSpPr>
          <p:nvPr>
            <p:ph type="sldNum" sz="quarter" idx="11"/>
          </p:nvPr>
        </p:nvSpPr>
        <p:spPr/>
        <p:txBody>
          <a:bodyPr/>
          <a:lstStyle/>
          <a:p>
            <a:fld id="{DA5A6093-F0A6-0243-9E3C-6CED06E5383F}" type="slidenum">
              <a:rPr lang="en-US" smtClean="0"/>
              <a:pPr/>
              <a:t>74</a:t>
            </a:fld>
            <a:endParaRPr lang="en-US"/>
          </a:p>
        </p:txBody>
      </p:sp>
      <p:sp>
        <p:nvSpPr>
          <p:cNvPr id="6" name="Text Placeholder 5"/>
          <p:cNvSpPr>
            <a:spLocks noGrp="1"/>
          </p:cNvSpPr>
          <p:nvPr>
            <p:ph type="body" sz="quarter" idx="12"/>
          </p:nvPr>
        </p:nvSpPr>
        <p:spPr>
          <a:xfrm>
            <a:off x="7149305" y="822429"/>
            <a:ext cx="4101144" cy="369332"/>
          </a:xfrm>
        </p:spPr>
        <p:txBody>
          <a:bodyPr/>
          <a:lstStyle/>
          <a:p>
            <a:r>
              <a:rPr lang="en-US" dirty="0"/>
              <a:t>Existing Therapies</a:t>
            </a:r>
          </a:p>
        </p:txBody>
      </p:sp>
      <p:sp>
        <p:nvSpPr>
          <p:cNvPr id="9" name="Text Placeholder 8"/>
          <p:cNvSpPr>
            <a:spLocks noGrp="1"/>
          </p:cNvSpPr>
          <p:nvPr>
            <p:ph type="body" sz="quarter" idx="13"/>
          </p:nvPr>
        </p:nvSpPr>
        <p:spPr>
          <a:xfrm>
            <a:off x="2209614" y="5897013"/>
            <a:ext cx="5799143" cy="774123"/>
          </a:xfrm>
        </p:spPr>
        <p:txBody>
          <a:bodyPr/>
          <a:lstStyle/>
          <a:p>
            <a:r>
              <a:rPr lang="en-GB"/>
              <a:t>ACEI, angiotensin-converting enzyme inhibitor; ADM, </a:t>
            </a:r>
            <a:r>
              <a:rPr lang="en-GB" err="1"/>
              <a:t>adrenomedulin</a:t>
            </a:r>
            <a:r>
              <a:rPr lang="en-GB"/>
              <a:t>; </a:t>
            </a:r>
            <a:r>
              <a:rPr lang="en-GB" err="1"/>
              <a:t>Ang</a:t>
            </a:r>
            <a:r>
              <a:rPr lang="en-GB"/>
              <a:t> II, angiotensin II; ARB, angiotensin II receptor blocker; AT1R, angiotensin II type 1 receptor; ECPs, endogenous compensatory peptides; HF, heart failure; MRA, mineralocorticoid receptor antagonists; NPs, natriuretic peptides; SNS, sympathetic nervous system; RAAS, renin-angiotensin-aldosterone system.</a:t>
            </a:r>
            <a:br>
              <a:rPr lang="en-GB"/>
            </a:br>
            <a:r>
              <a:rPr lang="da-DK"/>
              <a:t>1. Kemp CD, Conte JV. </a:t>
            </a:r>
            <a:r>
              <a:rPr lang="da-DK" i="1"/>
              <a:t>Cardiovasc Pathol. </a:t>
            </a:r>
            <a:r>
              <a:rPr lang="da-DK"/>
              <a:t>2012;21(5):365-371. 2. Mangiafico S et al. </a:t>
            </a:r>
            <a:r>
              <a:rPr lang="da-DK" i="1"/>
              <a:t>Eur Heart J. </a:t>
            </a:r>
            <a:r>
              <a:rPr lang="da-DK"/>
              <a:t>2013;34:886-893. 3. Nathisuwan S, Talbert RL. </a:t>
            </a:r>
            <a:r>
              <a:rPr lang="da-DK" i="1"/>
              <a:t>Pharmacotherapy. </a:t>
            </a:r>
            <a:r>
              <a:rPr lang="da-DK"/>
              <a:t>2002;22:27-42. 4</a:t>
            </a:r>
            <a:r>
              <a:rPr lang="en-US"/>
              <a:t>. </a:t>
            </a:r>
            <a:r>
              <a:rPr lang="en-US" err="1"/>
              <a:t>Hasenfuss</a:t>
            </a:r>
            <a:r>
              <a:rPr lang="en-US"/>
              <a:t> G, Mann DL. Pathophysiology of heart failure. In: Mann DL et al, eds. </a:t>
            </a:r>
            <a:r>
              <a:rPr lang="en-US" err="1"/>
              <a:t>Braunwald's</a:t>
            </a:r>
            <a:r>
              <a:rPr lang="en-US"/>
              <a:t> Heart Disease: A Textbook of Cardiovascular Medicine. 10th ed. Philadelphia, PA: Elsevier; 2015. 5. Mann DL. Management of Patients with Heart Failure with Reduced Ejection Fraction. In: Mann DL et al, eds. </a:t>
            </a:r>
            <a:r>
              <a:rPr lang="en-US" err="1"/>
              <a:t>Braunwald's</a:t>
            </a:r>
            <a:r>
              <a:rPr lang="en-US"/>
              <a:t> Heart Disease: A Textbook of Cardiovascular Medicine. 10th ed. Philadelphia, PA: Elsevier; 2015</a:t>
            </a:r>
          </a:p>
        </p:txBody>
      </p:sp>
      <p:sp>
        <p:nvSpPr>
          <p:cNvPr id="128" name="Rectangle 127"/>
          <p:cNvSpPr/>
          <p:nvPr/>
        </p:nvSpPr>
        <p:spPr bwMode="auto">
          <a:xfrm>
            <a:off x="1521582" y="-276225"/>
            <a:ext cx="1372325" cy="257771"/>
          </a:xfrm>
          <a:prstGeom prst="rect">
            <a:avLst/>
          </a:prstGeom>
          <a:solidFill>
            <a:schemeClr val="accent5"/>
          </a:solidFill>
          <a:ln>
            <a:noFill/>
            <a:headEnd type="none" w="med" len="med"/>
            <a:tailEnd type="none" w="med" len="med"/>
          </a:ln>
          <a:effectLst/>
        </p:spPr>
        <p:style>
          <a:lnRef idx="3">
            <a:schemeClr val="lt1"/>
          </a:lnRef>
          <a:fillRef idx="1">
            <a:schemeClr val="accent6"/>
          </a:fillRef>
          <a:effectRef idx="1">
            <a:schemeClr val="accent6"/>
          </a:effectRef>
          <a:fontRef idx="minor">
            <a:schemeClr val="lt1"/>
          </a:fontRef>
        </p:style>
        <p:txBody>
          <a:bodyPr vert="horz" wrap="square" lIns="91466" tIns="45733" rIns="91466" bIns="45733" numCol="1" rtlCol="0" anchor="t" anchorCtr="0" compatLnSpc="1">
            <a:prstTxWarp prst="textNoShape">
              <a:avLst/>
            </a:prstTxWarp>
            <a:noAutofit/>
          </a:bodyPr>
          <a:lstStyle/>
          <a:p>
            <a:pPr defTabSz="914681"/>
            <a:r>
              <a:rPr lang="en-US" sz="1055">
                <a:solidFill>
                  <a:schemeClr val="bg1"/>
                </a:solidFill>
                <a:latin typeface="Arial" pitchFamily="34" charset="0"/>
              </a:rPr>
              <a:t>Slide has animation</a:t>
            </a:r>
          </a:p>
        </p:txBody>
      </p:sp>
      <p:sp>
        <p:nvSpPr>
          <p:cNvPr id="132" name="Line 16"/>
          <p:cNvSpPr>
            <a:spLocks noChangeShapeType="1"/>
          </p:cNvSpPr>
          <p:nvPr/>
        </p:nvSpPr>
        <p:spPr bwMode="auto">
          <a:xfrm>
            <a:off x="7076671" y="1704444"/>
            <a:ext cx="2851973"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37" name="Line 16"/>
          <p:cNvSpPr>
            <a:spLocks noChangeShapeType="1"/>
          </p:cNvSpPr>
          <p:nvPr/>
        </p:nvSpPr>
        <p:spPr bwMode="auto">
          <a:xfrm>
            <a:off x="7181881" y="3947035"/>
            <a:ext cx="2746763"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40" name="Line 16"/>
          <p:cNvSpPr>
            <a:spLocks noChangeShapeType="1"/>
          </p:cNvSpPr>
          <p:nvPr/>
        </p:nvSpPr>
        <p:spPr bwMode="auto">
          <a:xfrm>
            <a:off x="7069302" y="1707768"/>
            <a:ext cx="2859342" cy="0"/>
          </a:xfrm>
          <a:prstGeom prst="line">
            <a:avLst/>
          </a:prstGeom>
          <a:noFill/>
          <a:ln w="34925" cap="flat">
            <a:solidFill>
              <a:srgbClr val="EC7923"/>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54" name="Line 16"/>
          <p:cNvSpPr>
            <a:spLocks noChangeShapeType="1"/>
          </p:cNvSpPr>
          <p:nvPr/>
        </p:nvSpPr>
        <p:spPr bwMode="auto">
          <a:xfrm>
            <a:off x="7231327" y="3948422"/>
            <a:ext cx="2789222" cy="0"/>
          </a:xfrm>
          <a:prstGeom prst="line">
            <a:avLst/>
          </a:prstGeom>
          <a:noFill/>
          <a:ln w="38100" cap="flat">
            <a:solidFill>
              <a:srgbClr val="EC1C3C"/>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pic>
        <p:nvPicPr>
          <p:cNvPr id="155" name="Picture 154"/>
          <p:cNvPicPr>
            <a:picLocks noChangeAspect="1"/>
          </p:cNvPicPr>
          <p:nvPr/>
        </p:nvPicPr>
        <p:blipFill rotWithShape="1">
          <a:blip r:embed="rId3" cstate="print">
            <a:extLst>
              <a:ext uri="{28A0092B-C50C-407E-A947-70E740481C1C}">
                <a14:useLocalDpi xmlns:a14="http://schemas.microsoft.com/office/drawing/2010/main" val="0"/>
              </a:ext>
            </a:extLst>
          </a:blip>
          <a:srcRect l="28452" t="1866" r="24429" b="2893"/>
          <a:stretch/>
        </p:blipFill>
        <p:spPr>
          <a:xfrm>
            <a:off x="5693606" y="1407106"/>
            <a:ext cx="1529571" cy="2471738"/>
          </a:xfrm>
          <a:prstGeom prst="rect">
            <a:avLst/>
          </a:prstGeom>
        </p:spPr>
      </p:pic>
      <p:sp>
        <p:nvSpPr>
          <p:cNvPr id="156" name="Freeform 5"/>
          <p:cNvSpPr>
            <a:spLocks/>
          </p:cNvSpPr>
          <p:nvPr/>
        </p:nvSpPr>
        <p:spPr bwMode="auto">
          <a:xfrm>
            <a:off x="5861690" y="2980336"/>
            <a:ext cx="655742" cy="507822"/>
          </a:xfrm>
          <a:custGeom>
            <a:avLst/>
            <a:gdLst>
              <a:gd name="T0" fmla="*/ 0 w 357"/>
              <a:gd name="T1" fmla="*/ 0 h 276"/>
              <a:gd name="T2" fmla="*/ 357 w 357"/>
              <a:gd name="T3" fmla="*/ 249 h 276"/>
            </a:gdLst>
            <a:ahLst/>
            <a:cxnLst>
              <a:cxn ang="0">
                <a:pos x="T0" y="T1"/>
              </a:cxn>
              <a:cxn ang="0">
                <a:pos x="T2" y="T3"/>
              </a:cxn>
            </a:cxnLst>
            <a:rect l="0" t="0" r="r" b="b"/>
            <a:pathLst>
              <a:path w="357" h="276">
                <a:moveTo>
                  <a:pt x="0" y="0"/>
                </a:moveTo>
                <a:cubicBezTo>
                  <a:pt x="31" y="177"/>
                  <a:pt x="205" y="276"/>
                  <a:pt x="357" y="249"/>
                </a:cubicBezTo>
              </a:path>
            </a:pathLst>
          </a:custGeom>
          <a:noFill/>
          <a:ln w="39688" cap="rnd">
            <a:solidFill>
              <a:srgbClr val="EC79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57" name="Freeform 7"/>
          <p:cNvSpPr>
            <a:spLocks/>
          </p:cNvSpPr>
          <p:nvPr/>
        </p:nvSpPr>
        <p:spPr bwMode="auto">
          <a:xfrm>
            <a:off x="5887233" y="2229544"/>
            <a:ext cx="1391099" cy="1707209"/>
          </a:xfrm>
          <a:custGeom>
            <a:avLst/>
            <a:gdLst>
              <a:gd name="T0" fmla="*/ 680 w 756"/>
              <a:gd name="T1" fmla="*/ 928 h 928"/>
              <a:gd name="T2" fmla="*/ 394 w 756"/>
              <a:gd name="T3" fmla="*/ 61 h 928"/>
              <a:gd name="T4" fmla="*/ 0 w 756"/>
              <a:gd name="T5" fmla="*/ 246 h 928"/>
            </a:gdLst>
            <a:ahLst/>
            <a:cxnLst>
              <a:cxn ang="0">
                <a:pos x="T0" y="T1"/>
              </a:cxn>
              <a:cxn ang="0">
                <a:pos x="T2" y="T3"/>
              </a:cxn>
              <a:cxn ang="0">
                <a:pos x="T4" y="T5"/>
              </a:cxn>
            </a:cxnLst>
            <a:rect l="0" t="0" r="r" b="b"/>
            <a:pathLst>
              <a:path w="756" h="928">
                <a:moveTo>
                  <a:pt x="680" y="928"/>
                </a:moveTo>
                <a:cubicBezTo>
                  <a:pt x="680" y="928"/>
                  <a:pt x="756" y="192"/>
                  <a:pt x="394" y="61"/>
                </a:cubicBezTo>
                <a:cubicBezTo>
                  <a:pt x="226" y="0"/>
                  <a:pt x="53" y="101"/>
                  <a:pt x="0" y="246"/>
                </a:cubicBezTo>
              </a:path>
            </a:pathLst>
          </a:custGeom>
          <a:noFill/>
          <a:ln w="39688" cap="rnd">
            <a:solidFill>
              <a:srgbClr val="EC1C3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58" name="Freeform 8"/>
          <p:cNvSpPr>
            <a:spLocks/>
          </p:cNvSpPr>
          <p:nvPr/>
        </p:nvSpPr>
        <p:spPr bwMode="auto">
          <a:xfrm>
            <a:off x="5737200" y="1727418"/>
            <a:ext cx="1242001" cy="1252918"/>
          </a:xfrm>
          <a:custGeom>
            <a:avLst/>
            <a:gdLst>
              <a:gd name="T0" fmla="*/ 675 w 675"/>
              <a:gd name="T1" fmla="*/ 0 h 681"/>
              <a:gd name="T2" fmla="*/ 67 w 675"/>
              <a:gd name="T3" fmla="*/ 681 h 681"/>
            </a:gdLst>
            <a:ahLst/>
            <a:cxnLst>
              <a:cxn ang="0">
                <a:pos x="T0" y="T1"/>
              </a:cxn>
              <a:cxn ang="0">
                <a:pos x="T2" y="T3"/>
              </a:cxn>
            </a:cxnLst>
            <a:rect l="0" t="0" r="r" b="b"/>
            <a:pathLst>
              <a:path w="675" h="681">
                <a:moveTo>
                  <a:pt x="675" y="0"/>
                </a:moveTo>
                <a:cubicBezTo>
                  <a:pt x="675" y="0"/>
                  <a:pt x="0" y="303"/>
                  <a:pt x="67" y="681"/>
                </a:cubicBezTo>
              </a:path>
            </a:pathLst>
          </a:custGeom>
          <a:noFill/>
          <a:ln w="39688" cap="rnd">
            <a:solidFill>
              <a:srgbClr val="EC79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59" name="Line 16"/>
          <p:cNvSpPr>
            <a:spLocks noChangeShapeType="1"/>
          </p:cNvSpPr>
          <p:nvPr/>
        </p:nvSpPr>
        <p:spPr bwMode="auto">
          <a:xfrm>
            <a:off x="2156001" y="1910996"/>
            <a:ext cx="2902364"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grpSp>
        <p:nvGrpSpPr>
          <p:cNvPr id="161" name="Group 160"/>
          <p:cNvGrpSpPr/>
          <p:nvPr/>
        </p:nvGrpSpPr>
        <p:grpSpPr>
          <a:xfrm>
            <a:off x="4664632" y="1790359"/>
            <a:ext cx="2388057" cy="1665211"/>
            <a:chOff x="3515144" y="1707229"/>
            <a:chExt cx="2386793" cy="1665211"/>
          </a:xfrm>
        </p:grpSpPr>
        <p:sp>
          <p:nvSpPr>
            <p:cNvPr id="162" name="Freeform 6"/>
            <p:cNvSpPr>
              <a:spLocks/>
            </p:cNvSpPr>
            <p:nvPr/>
          </p:nvSpPr>
          <p:spPr bwMode="auto">
            <a:xfrm rot="2112096">
              <a:off x="3515144" y="2046924"/>
              <a:ext cx="2386793" cy="1325516"/>
            </a:xfrm>
            <a:custGeom>
              <a:avLst/>
              <a:gdLst>
                <a:gd name="T0" fmla="*/ 0 w 1032"/>
                <a:gd name="T1" fmla="*/ 247 h 681"/>
                <a:gd name="T2" fmla="*/ 894 w 1032"/>
                <a:gd name="T3" fmla="*/ 433 h 681"/>
                <a:gd name="T4" fmla="*/ 932 w 1032"/>
                <a:gd name="T5" fmla="*/ 0 h 681"/>
              </a:gdLst>
              <a:ahLst/>
              <a:cxnLst>
                <a:cxn ang="0">
                  <a:pos x="T0" y="T1"/>
                </a:cxn>
                <a:cxn ang="0">
                  <a:pos x="T2" y="T3"/>
                </a:cxn>
                <a:cxn ang="0">
                  <a:pos x="T4" y="T5"/>
                </a:cxn>
              </a:cxnLst>
              <a:rect l="0" t="0" r="r" b="b"/>
              <a:pathLst>
                <a:path w="1032" h="681">
                  <a:moveTo>
                    <a:pt x="0" y="247"/>
                  </a:moveTo>
                  <a:cubicBezTo>
                    <a:pt x="0" y="247"/>
                    <a:pt x="600" y="681"/>
                    <a:pt x="894" y="433"/>
                  </a:cubicBezTo>
                  <a:cubicBezTo>
                    <a:pt x="1032" y="318"/>
                    <a:pt x="1031" y="118"/>
                    <a:pt x="932" y="0"/>
                  </a:cubicBezTo>
                </a:path>
              </a:pathLst>
            </a:custGeom>
            <a:noFill/>
            <a:ln w="39688" cap="rnd">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sp>
          <p:nvSpPr>
            <p:cNvPr id="163" name="Freeform 9"/>
            <p:cNvSpPr>
              <a:spLocks/>
            </p:cNvSpPr>
            <p:nvPr/>
          </p:nvSpPr>
          <p:spPr bwMode="auto">
            <a:xfrm rot="1170288">
              <a:off x="3715630" y="1707229"/>
              <a:ext cx="203997" cy="203997"/>
            </a:xfrm>
            <a:custGeom>
              <a:avLst/>
              <a:gdLst>
                <a:gd name="T0" fmla="*/ 106 w 111"/>
                <a:gd name="T1" fmla="*/ 47 h 111"/>
                <a:gd name="T2" fmla="*/ 65 w 111"/>
                <a:gd name="T3" fmla="*/ 106 h 111"/>
                <a:gd name="T4" fmla="*/ 5 w 111"/>
                <a:gd name="T5" fmla="*/ 65 h 111"/>
                <a:gd name="T6" fmla="*/ 47 w 111"/>
                <a:gd name="T7" fmla="*/ 5 h 111"/>
                <a:gd name="T8" fmla="*/ 106 w 111"/>
                <a:gd name="T9" fmla="*/ 47 h 111"/>
              </a:gdLst>
              <a:ahLst/>
              <a:cxnLst>
                <a:cxn ang="0">
                  <a:pos x="T0" y="T1"/>
                </a:cxn>
                <a:cxn ang="0">
                  <a:pos x="T2" y="T3"/>
                </a:cxn>
                <a:cxn ang="0">
                  <a:pos x="T4" y="T5"/>
                </a:cxn>
                <a:cxn ang="0">
                  <a:pos x="T6" y="T7"/>
                </a:cxn>
                <a:cxn ang="0">
                  <a:pos x="T8" y="T9"/>
                </a:cxn>
              </a:cxnLst>
              <a:rect l="0" t="0" r="r" b="b"/>
              <a:pathLst>
                <a:path w="111" h="111">
                  <a:moveTo>
                    <a:pt x="106" y="47"/>
                  </a:moveTo>
                  <a:cubicBezTo>
                    <a:pt x="111" y="75"/>
                    <a:pt x="93" y="101"/>
                    <a:pt x="65" y="106"/>
                  </a:cubicBezTo>
                  <a:cubicBezTo>
                    <a:pt x="37" y="111"/>
                    <a:pt x="10" y="93"/>
                    <a:pt x="5" y="65"/>
                  </a:cubicBezTo>
                  <a:cubicBezTo>
                    <a:pt x="0" y="37"/>
                    <a:pt x="19" y="10"/>
                    <a:pt x="47" y="5"/>
                  </a:cubicBezTo>
                  <a:cubicBezTo>
                    <a:pt x="75" y="0"/>
                    <a:pt x="101" y="19"/>
                    <a:pt x="106" y="47"/>
                  </a:cubicBezTo>
                  <a:close/>
                </a:path>
              </a:pathLst>
            </a:custGeom>
            <a:solidFill>
              <a:schemeClr val="bg1"/>
            </a:solidFill>
            <a:ln w="39688" cap="flat">
              <a:solidFill>
                <a:srgbClr val="00B050"/>
              </a:solidFill>
              <a:prstDash val="solid"/>
              <a:miter lim="800000"/>
              <a:headEnd/>
              <a:tailEnd/>
            </a:ln>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grpSp>
      <p:sp>
        <p:nvSpPr>
          <p:cNvPr id="166" name="Freeform 11"/>
          <p:cNvSpPr>
            <a:spLocks/>
          </p:cNvSpPr>
          <p:nvPr/>
        </p:nvSpPr>
        <p:spPr bwMode="auto">
          <a:xfrm>
            <a:off x="6876425" y="1626144"/>
            <a:ext cx="204105" cy="203997"/>
          </a:xfrm>
          <a:custGeom>
            <a:avLst/>
            <a:gdLst>
              <a:gd name="T0" fmla="*/ 106 w 111"/>
              <a:gd name="T1" fmla="*/ 46 h 111"/>
              <a:gd name="T2" fmla="*/ 65 w 111"/>
              <a:gd name="T3" fmla="*/ 106 h 111"/>
              <a:gd name="T4" fmla="*/ 5 w 111"/>
              <a:gd name="T5" fmla="*/ 64 h 111"/>
              <a:gd name="T6" fmla="*/ 47 w 111"/>
              <a:gd name="T7" fmla="*/ 5 h 111"/>
              <a:gd name="T8" fmla="*/ 106 w 111"/>
              <a:gd name="T9" fmla="*/ 46 h 111"/>
            </a:gdLst>
            <a:ahLst/>
            <a:cxnLst>
              <a:cxn ang="0">
                <a:pos x="T0" y="T1"/>
              </a:cxn>
              <a:cxn ang="0">
                <a:pos x="T2" y="T3"/>
              </a:cxn>
              <a:cxn ang="0">
                <a:pos x="T4" y="T5"/>
              </a:cxn>
              <a:cxn ang="0">
                <a:pos x="T6" y="T7"/>
              </a:cxn>
              <a:cxn ang="0">
                <a:pos x="T8" y="T9"/>
              </a:cxn>
            </a:cxnLst>
            <a:rect l="0" t="0" r="r" b="b"/>
            <a:pathLst>
              <a:path w="111" h="111">
                <a:moveTo>
                  <a:pt x="106" y="46"/>
                </a:moveTo>
                <a:cubicBezTo>
                  <a:pt x="111" y="74"/>
                  <a:pt x="93" y="101"/>
                  <a:pt x="65" y="106"/>
                </a:cubicBezTo>
                <a:cubicBezTo>
                  <a:pt x="37" y="111"/>
                  <a:pt x="10" y="92"/>
                  <a:pt x="5" y="64"/>
                </a:cubicBezTo>
                <a:cubicBezTo>
                  <a:pt x="0" y="36"/>
                  <a:pt x="19" y="10"/>
                  <a:pt x="47" y="5"/>
                </a:cubicBezTo>
                <a:cubicBezTo>
                  <a:pt x="75" y="0"/>
                  <a:pt x="101" y="18"/>
                  <a:pt x="106" y="46"/>
                </a:cubicBezTo>
                <a:close/>
              </a:path>
            </a:pathLst>
          </a:custGeom>
          <a:solidFill>
            <a:srgbClr val="EC7923"/>
          </a:solidFill>
          <a:ln w="39688" cap="flat">
            <a:solidFill>
              <a:srgbClr val="EC7923"/>
            </a:solidFill>
            <a:prstDash val="solid"/>
            <a:miter lim="800000"/>
            <a:headEnd/>
            <a:tailEnd/>
          </a:ln>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67" name="Freeform 12"/>
          <p:cNvSpPr>
            <a:spLocks/>
          </p:cNvSpPr>
          <p:nvPr/>
        </p:nvSpPr>
        <p:spPr bwMode="auto">
          <a:xfrm>
            <a:off x="7035143" y="3841267"/>
            <a:ext cx="204105" cy="203997"/>
          </a:xfrm>
          <a:custGeom>
            <a:avLst/>
            <a:gdLst>
              <a:gd name="T0" fmla="*/ 106 w 111"/>
              <a:gd name="T1" fmla="*/ 47 h 111"/>
              <a:gd name="T2" fmla="*/ 65 w 111"/>
              <a:gd name="T3" fmla="*/ 106 h 111"/>
              <a:gd name="T4" fmla="*/ 5 w 111"/>
              <a:gd name="T5" fmla="*/ 65 h 111"/>
              <a:gd name="T6" fmla="*/ 47 w 111"/>
              <a:gd name="T7" fmla="*/ 5 h 111"/>
              <a:gd name="T8" fmla="*/ 106 w 111"/>
              <a:gd name="T9" fmla="*/ 47 h 111"/>
            </a:gdLst>
            <a:ahLst/>
            <a:cxnLst>
              <a:cxn ang="0">
                <a:pos x="T0" y="T1"/>
              </a:cxn>
              <a:cxn ang="0">
                <a:pos x="T2" y="T3"/>
              </a:cxn>
              <a:cxn ang="0">
                <a:pos x="T4" y="T5"/>
              </a:cxn>
              <a:cxn ang="0">
                <a:pos x="T6" y="T7"/>
              </a:cxn>
              <a:cxn ang="0">
                <a:pos x="T8" y="T9"/>
              </a:cxn>
            </a:cxnLst>
            <a:rect l="0" t="0" r="r" b="b"/>
            <a:pathLst>
              <a:path w="111" h="111">
                <a:moveTo>
                  <a:pt x="106" y="47"/>
                </a:moveTo>
                <a:cubicBezTo>
                  <a:pt x="111" y="75"/>
                  <a:pt x="93" y="101"/>
                  <a:pt x="65" y="106"/>
                </a:cubicBezTo>
                <a:cubicBezTo>
                  <a:pt x="37" y="111"/>
                  <a:pt x="10" y="93"/>
                  <a:pt x="5" y="65"/>
                </a:cubicBezTo>
                <a:cubicBezTo>
                  <a:pt x="0" y="37"/>
                  <a:pt x="19" y="10"/>
                  <a:pt x="47" y="5"/>
                </a:cubicBezTo>
                <a:cubicBezTo>
                  <a:pt x="75" y="0"/>
                  <a:pt x="101" y="19"/>
                  <a:pt x="106" y="47"/>
                </a:cubicBezTo>
                <a:close/>
              </a:path>
            </a:pathLst>
          </a:custGeom>
          <a:solidFill>
            <a:srgbClr val="EC1C3C"/>
          </a:solidFill>
          <a:ln w="39688" cap="flat">
            <a:solidFill>
              <a:srgbClr val="EC1C3C"/>
            </a:solidFill>
            <a:prstDash val="solid"/>
            <a:miter lim="800000"/>
            <a:headEnd/>
            <a:tailEnd/>
          </a:ln>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70" name="Rectangle 169"/>
          <p:cNvSpPr/>
          <p:nvPr/>
        </p:nvSpPr>
        <p:spPr>
          <a:xfrm>
            <a:off x="5749490" y="2703022"/>
            <a:ext cx="1361502" cy="438864"/>
          </a:xfrm>
          <a:prstGeom prst="rect">
            <a:avLst/>
          </a:prstGeom>
        </p:spPr>
        <p:txBody>
          <a:bodyPr wrap="square" lIns="91466" tIns="45733" rIns="91466" bIns="45733">
            <a:spAutoFit/>
          </a:bodyPr>
          <a:lstStyle/>
          <a:p>
            <a:pPr defTabSz="1143352"/>
            <a:r>
              <a:rPr lang="en-GB" sz="1126" b="1" i="1" spc="-50"/>
              <a:t>HF SYMPTOMS &amp; PROGRESSION</a:t>
            </a:r>
          </a:p>
        </p:txBody>
      </p:sp>
      <p:grpSp>
        <p:nvGrpSpPr>
          <p:cNvPr id="10" name="Group 9"/>
          <p:cNvGrpSpPr/>
          <p:nvPr/>
        </p:nvGrpSpPr>
        <p:grpSpPr>
          <a:xfrm>
            <a:off x="7276606" y="1263121"/>
            <a:ext cx="2757718" cy="4379377"/>
            <a:chOff x="8179597" y="1795269"/>
            <a:chExt cx="3919534" cy="6224392"/>
          </a:xfrm>
        </p:grpSpPr>
        <p:grpSp>
          <p:nvGrpSpPr>
            <p:cNvPr id="5" name="Group 4"/>
            <p:cNvGrpSpPr/>
            <p:nvPr/>
          </p:nvGrpSpPr>
          <p:grpSpPr>
            <a:xfrm>
              <a:off x="8187187" y="1795269"/>
              <a:ext cx="3911944" cy="2286000"/>
              <a:chOff x="8187187" y="1795269"/>
              <a:chExt cx="3911944" cy="2286000"/>
            </a:xfrm>
          </p:grpSpPr>
          <p:sp>
            <p:nvSpPr>
              <p:cNvPr id="76" name="Rounded Rectangle 75"/>
              <p:cNvSpPr/>
              <p:nvPr/>
            </p:nvSpPr>
            <p:spPr>
              <a:xfrm>
                <a:off x="8191949" y="1795269"/>
                <a:ext cx="3887604" cy="2286000"/>
              </a:xfrm>
              <a:prstGeom prst="roundRect">
                <a:avLst>
                  <a:gd name="adj" fmla="val 7081"/>
                </a:avLst>
              </a:prstGeom>
              <a:solidFill>
                <a:srgbClr val="EC7923"/>
              </a:solidFill>
              <a:ln>
                <a:solidFill>
                  <a:srgbClr val="EC79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noFill/>
                </a:endParaRPr>
              </a:p>
            </p:txBody>
          </p:sp>
          <p:grpSp>
            <p:nvGrpSpPr>
              <p:cNvPr id="2" name="Group 1"/>
              <p:cNvGrpSpPr/>
              <p:nvPr/>
            </p:nvGrpSpPr>
            <p:grpSpPr>
              <a:xfrm>
                <a:off x="9638381" y="2011409"/>
                <a:ext cx="274320" cy="274320"/>
                <a:chOff x="5586692" y="5566800"/>
                <a:chExt cx="386830" cy="386830"/>
              </a:xfrm>
              <a:effectLst>
                <a:glow rad="101600">
                  <a:schemeClr val="accent1">
                    <a:satMod val="175000"/>
                    <a:alpha val="40000"/>
                  </a:schemeClr>
                </a:glow>
              </a:effectLst>
            </p:grpSpPr>
            <p:sp>
              <p:nvSpPr>
                <p:cNvPr id="126" name="Oval 125"/>
                <p:cNvSpPr/>
                <p:nvPr/>
              </p:nvSpPr>
              <p:spPr>
                <a:xfrm>
                  <a:off x="5586692" y="5566800"/>
                  <a:ext cx="386830" cy="386830"/>
                </a:xfrm>
                <a:prstGeom prst="ellipse">
                  <a:avLst/>
                </a:prstGeom>
                <a:solidFill>
                  <a:schemeClr val="bg1"/>
                </a:solid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cxnSp>
              <p:nvCxnSpPr>
                <p:cNvPr id="127" name="Straight Connector 126"/>
                <p:cNvCxnSpPr/>
                <p:nvPr/>
              </p:nvCxnSpPr>
              <p:spPr>
                <a:xfrm>
                  <a:off x="5677686" y="5759450"/>
                  <a:ext cx="199231" cy="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1" name="Right Arrow 50"/>
              <p:cNvSpPr/>
              <p:nvPr/>
            </p:nvSpPr>
            <p:spPr>
              <a:xfrm>
                <a:off x="10004379" y="2031294"/>
                <a:ext cx="365760" cy="23346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grpSp>
            <p:nvGrpSpPr>
              <p:cNvPr id="246" name="Group 245"/>
              <p:cNvGrpSpPr/>
              <p:nvPr/>
            </p:nvGrpSpPr>
            <p:grpSpPr>
              <a:xfrm>
                <a:off x="8267699" y="1977755"/>
                <a:ext cx="3811854" cy="2076719"/>
                <a:chOff x="8267699" y="1977755"/>
                <a:chExt cx="3811854" cy="2076719"/>
              </a:xfrm>
            </p:grpSpPr>
            <p:sp>
              <p:nvSpPr>
                <p:cNvPr id="247" name="Rounded Rectangle 246"/>
                <p:cNvSpPr/>
                <p:nvPr/>
              </p:nvSpPr>
              <p:spPr bwMode="auto">
                <a:xfrm>
                  <a:off x="8267699" y="1977755"/>
                  <a:ext cx="1188721" cy="351272"/>
                </a:xfrm>
                <a:prstGeom prst="roundRect">
                  <a:avLst/>
                </a:prstGeom>
                <a:solidFill>
                  <a:srgbClr val="EC7923"/>
                </a:solidFill>
                <a:ln w="19050" cap="flat" cmpd="sng" algn="ctr">
                  <a:noFill/>
                  <a:prstDash val="solid"/>
                  <a:round/>
                  <a:headEnd type="none" w="med" len="med"/>
                  <a:tailEnd type="none" w="med" len="med"/>
                </a:ln>
                <a:effectLst/>
              </p:spPr>
              <p:txBody>
                <a:bodyPr vert="horz" wrap="square" lIns="91466" tIns="45733" rIns="91466" bIns="45733" numCol="1" rtlCol="0" anchor="ctr" anchorCtr="0" compatLnSpc="1">
                  <a:prstTxWarp prst="textNoShape">
                    <a:avLst/>
                  </a:prstTxWarp>
                </a:bodyPr>
                <a:lstStyle/>
                <a:p>
                  <a:pPr algn="ctr">
                    <a:defRPr/>
                  </a:pPr>
                  <a:r>
                    <a:rPr lang="el-GR" sz="739" b="1" kern="0">
                      <a:solidFill>
                        <a:prstClr val="white"/>
                      </a:solidFill>
                      <a:latin typeface="Arial" panose="020B0604020202020204" pitchFamily="34" charset="0"/>
                      <a:cs typeface="Arial" panose="020B0604020202020204" pitchFamily="34" charset="0"/>
                    </a:rPr>
                    <a:t>β</a:t>
                  </a:r>
                  <a:r>
                    <a:rPr lang="en-GB" sz="739" b="1" kern="0">
                      <a:solidFill>
                        <a:prstClr val="white"/>
                      </a:solidFill>
                      <a:latin typeface="Arial" panose="020B0604020202020204" pitchFamily="34" charset="0"/>
                      <a:cs typeface="Arial" panose="020B0604020202020204" pitchFamily="34" charset="0"/>
                    </a:rPr>
                    <a:t>-blockers</a:t>
                  </a:r>
                  <a:r>
                    <a:rPr lang="en-GB" sz="739" b="1" kern="0" baseline="30000">
                      <a:solidFill>
                        <a:prstClr val="white"/>
                      </a:solidFill>
                      <a:latin typeface="Arial" panose="020B0604020202020204" pitchFamily="34" charset="0"/>
                      <a:cs typeface="Arial" panose="020B0604020202020204" pitchFamily="34" charset="0"/>
                    </a:rPr>
                    <a:t>5</a:t>
                  </a:r>
                </a:p>
              </p:txBody>
            </p:sp>
            <p:sp>
              <p:nvSpPr>
                <p:cNvPr id="248" name="Rectangle 37"/>
                <p:cNvSpPr>
                  <a:spLocks noChangeArrowheads="1"/>
                </p:cNvSpPr>
                <p:nvPr/>
              </p:nvSpPr>
              <p:spPr bwMode="auto">
                <a:xfrm>
                  <a:off x="10834223" y="1986200"/>
                  <a:ext cx="1022884"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spc="-50">
                      <a:solidFill>
                        <a:schemeClr val="bg1"/>
                      </a:solidFill>
                    </a:rPr>
                    <a:t>SNS</a:t>
                  </a:r>
                  <a:r>
                    <a:rPr lang="en-US" altLang="en-US" sz="1970" b="1" i="1" spc="-50" baseline="30000">
                      <a:solidFill>
                        <a:schemeClr val="bg1"/>
                      </a:solidFill>
                    </a:rPr>
                    <a:t>1,4</a:t>
                  </a:r>
                  <a:endParaRPr lang="en-US" altLang="en-US" sz="1970" spc="-50" baseline="30000">
                    <a:solidFill>
                      <a:schemeClr val="bg1"/>
                    </a:solidFill>
                  </a:endParaRPr>
                </a:p>
              </p:txBody>
            </p:sp>
            <p:sp>
              <p:nvSpPr>
                <p:cNvPr id="249" name="Rectangle 25"/>
                <p:cNvSpPr>
                  <a:spLocks noChangeArrowheads="1"/>
                </p:cNvSpPr>
                <p:nvPr/>
              </p:nvSpPr>
              <p:spPr bwMode="auto">
                <a:xfrm>
                  <a:off x="8524874" y="2490490"/>
                  <a:ext cx="139730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985">
                      <a:solidFill>
                        <a:schemeClr val="bg1"/>
                      </a:solidFill>
                    </a:rPr>
                    <a:t>Epinephrine Norepinephrine</a:t>
                  </a:r>
                </a:p>
              </p:txBody>
            </p:sp>
            <p:sp>
              <p:nvSpPr>
                <p:cNvPr id="250" name="Rectangle 33"/>
                <p:cNvSpPr>
                  <a:spLocks noChangeArrowheads="1"/>
                </p:cNvSpPr>
                <p:nvPr/>
              </p:nvSpPr>
              <p:spPr bwMode="auto">
                <a:xfrm>
                  <a:off x="10432562" y="2613597"/>
                  <a:ext cx="1516365"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l-GR" altLang="en-US" sz="844">
                      <a:solidFill>
                        <a:schemeClr val="bg1"/>
                      </a:solidFill>
                      <a:cs typeface="Arial" panose="020B0604020202020204" pitchFamily="34" charset="0"/>
                    </a:rPr>
                    <a:t>α</a:t>
                  </a:r>
                  <a:r>
                    <a:rPr lang="el-GR" altLang="en-US" sz="844" baseline="-25000">
                      <a:solidFill>
                        <a:schemeClr val="bg1"/>
                      </a:solidFill>
                      <a:cs typeface="Arial" panose="020B0604020202020204" pitchFamily="34" charset="0"/>
                    </a:rPr>
                    <a:t>1</a:t>
                  </a:r>
                  <a:r>
                    <a:rPr lang="en-GB" altLang="en-US" sz="844">
                      <a:solidFill>
                        <a:schemeClr val="bg1"/>
                      </a:solidFill>
                      <a:cs typeface="Arial" panose="020B0604020202020204" pitchFamily="34" charset="0"/>
                    </a:rPr>
                    <a:t>, </a:t>
                  </a:r>
                  <a:r>
                    <a:rPr lang="el-GR" altLang="en-US" sz="844">
                      <a:solidFill>
                        <a:schemeClr val="bg1"/>
                      </a:solidFill>
                      <a:cs typeface="Arial" panose="020B0604020202020204" pitchFamily="34" charset="0"/>
                    </a:rPr>
                    <a:t>β</a:t>
                  </a:r>
                  <a:r>
                    <a:rPr lang="en-GB" altLang="en-US" sz="844" baseline="-25000">
                      <a:solidFill>
                        <a:schemeClr val="bg1"/>
                      </a:solidFill>
                      <a:cs typeface="Arial" panose="020B0604020202020204" pitchFamily="34" charset="0"/>
                    </a:rPr>
                    <a:t>1</a:t>
                  </a:r>
                  <a:r>
                    <a:rPr lang="en-GB" altLang="en-US" sz="844">
                      <a:solidFill>
                        <a:schemeClr val="bg1"/>
                      </a:solidFill>
                      <a:cs typeface="Arial" panose="020B0604020202020204" pitchFamily="34" charset="0"/>
                    </a:rPr>
                    <a:t>, </a:t>
                  </a:r>
                  <a:r>
                    <a:rPr lang="el-GR" altLang="en-US" sz="844">
                      <a:solidFill>
                        <a:schemeClr val="bg1"/>
                      </a:solidFill>
                      <a:cs typeface="Arial" panose="020B0604020202020204" pitchFamily="34" charset="0"/>
                    </a:rPr>
                    <a:t>β</a:t>
                  </a:r>
                  <a:r>
                    <a:rPr lang="en-GB" altLang="en-US" sz="844" baseline="-25000">
                      <a:solidFill>
                        <a:schemeClr val="bg1"/>
                      </a:solidFill>
                      <a:cs typeface="Arial" panose="020B0604020202020204" pitchFamily="34" charset="0"/>
                    </a:rPr>
                    <a:t>2</a:t>
                  </a:r>
                  <a:r>
                    <a:rPr lang="en-US" altLang="en-US" sz="844" baseline="-25000">
                      <a:solidFill>
                        <a:schemeClr val="bg1"/>
                      </a:solidFill>
                    </a:rPr>
                    <a:t> </a:t>
                  </a:r>
                  <a:r>
                    <a:rPr lang="en-US" altLang="en-US" sz="844">
                      <a:solidFill>
                        <a:schemeClr val="bg1"/>
                      </a:solidFill>
                    </a:rPr>
                    <a:t>receptors</a:t>
                  </a:r>
                </a:p>
              </p:txBody>
            </p:sp>
            <p:grpSp>
              <p:nvGrpSpPr>
                <p:cNvPr id="251" name="Group 250"/>
                <p:cNvGrpSpPr/>
                <p:nvPr/>
              </p:nvGrpSpPr>
              <p:grpSpPr>
                <a:xfrm>
                  <a:off x="10019517" y="2527682"/>
                  <a:ext cx="439009" cy="356497"/>
                  <a:chOff x="9936029" y="2527682"/>
                  <a:chExt cx="439009" cy="356497"/>
                </a:xfrm>
              </p:grpSpPr>
              <p:sp>
                <p:nvSpPr>
                  <p:cNvPr id="253" name="Freeform 34"/>
                  <p:cNvSpPr>
                    <a:spLocks/>
                  </p:cNvSpPr>
                  <p:nvPr/>
                </p:nvSpPr>
                <p:spPr bwMode="auto">
                  <a:xfrm>
                    <a:off x="9936029" y="2527682"/>
                    <a:ext cx="195199"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p>
                </p:txBody>
              </p:sp>
              <p:sp>
                <p:nvSpPr>
                  <p:cNvPr id="254" name="Freeform 36"/>
                  <p:cNvSpPr>
                    <a:spLocks/>
                  </p:cNvSpPr>
                  <p:nvPr/>
                </p:nvSpPr>
                <p:spPr bwMode="auto">
                  <a:xfrm>
                    <a:off x="10244103" y="2631472"/>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336" tIns="32168" rIns="64336" bIns="32168" numCol="1" anchor="t" anchorCtr="0" compatLnSpc="1">
                    <a:prstTxWarp prst="textNoShape">
                      <a:avLst/>
                    </a:prstTxWarp>
                  </a:bodyPr>
                  <a:lstStyle/>
                  <a:p>
                    <a:endParaRPr lang="en-GB" sz="2392"/>
                  </a:p>
                </p:txBody>
              </p:sp>
              <p:cxnSp>
                <p:nvCxnSpPr>
                  <p:cNvPr id="255" name="Straight Connector 254"/>
                  <p:cNvCxnSpPr/>
                  <p:nvPr/>
                </p:nvCxnSpPr>
                <p:spPr bwMode="auto">
                  <a:xfrm flipH="1">
                    <a:off x="10131228" y="2705805"/>
                    <a:ext cx="112875" cy="250"/>
                  </a:xfrm>
                  <a:prstGeom prst="line">
                    <a:avLst/>
                  </a:prstGeom>
                  <a:solidFill>
                    <a:schemeClr val="accent1"/>
                  </a:solidFill>
                  <a:ln w="19050" cap="rnd" cmpd="sng" algn="ctr">
                    <a:solidFill>
                      <a:schemeClr val="bg1"/>
                    </a:solidFill>
                    <a:prstDash val="solid"/>
                    <a:round/>
                    <a:headEnd type="none" w="med" len="med"/>
                    <a:tailEnd type="none" w="med" len="med"/>
                  </a:ln>
                  <a:effectLst/>
                </p:spPr>
              </p:cxnSp>
            </p:grpSp>
            <p:sp>
              <p:nvSpPr>
                <p:cNvPr id="252" name="Rectangle 251"/>
                <p:cNvSpPr/>
                <p:nvPr/>
              </p:nvSpPr>
              <p:spPr>
                <a:xfrm>
                  <a:off x="9758696" y="2938269"/>
                  <a:ext cx="2320857" cy="1116205"/>
                </a:xfrm>
                <a:prstGeom prst="rect">
                  <a:avLst/>
                </a:prstGeom>
                <a:noFill/>
              </p:spPr>
              <p:txBody>
                <a:bodyPr wrap="square">
                  <a:spAutoFit/>
                </a:bodyPr>
                <a:lstStyle/>
                <a:p>
                  <a:pPr algn="r"/>
                  <a:r>
                    <a:rPr lang="en-GB" sz="1126" b="1">
                      <a:solidFill>
                        <a:schemeClr val="bg1"/>
                      </a:solidFill>
                    </a:rPr>
                    <a:t>Vasoconstriction</a:t>
                  </a:r>
                  <a:r>
                    <a:rPr lang="en-GB" sz="1126">
                      <a:solidFill>
                        <a:schemeClr val="bg1"/>
                      </a:solidFill>
                      <a:sym typeface="Wingdings 3"/>
                    </a:rPr>
                    <a:t> </a:t>
                  </a:r>
                  <a:r>
                    <a:rPr lang="en-GB" sz="1126" b="1">
                      <a:solidFill>
                        <a:srgbClr val="EC7923"/>
                      </a:solidFill>
                      <a:sym typeface="Symbol"/>
                    </a:rPr>
                    <a:t></a:t>
                  </a:r>
                  <a:endParaRPr lang="en-GB" sz="1126" b="1">
                    <a:solidFill>
                      <a:srgbClr val="EC7923"/>
                    </a:solidFill>
                  </a:endParaRPr>
                </a:p>
                <a:p>
                  <a:pPr algn="r"/>
                  <a:r>
                    <a:rPr lang="en-GB" sz="1126">
                      <a:solidFill>
                        <a:schemeClr val="bg1"/>
                      </a:solidFill>
                    </a:rPr>
                    <a:t>RAAS activity </a:t>
                  </a:r>
                  <a:r>
                    <a:rPr lang="en-GB" sz="1126" b="1">
                      <a:solidFill>
                        <a:schemeClr val="bg1"/>
                      </a:solidFill>
                      <a:sym typeface="Symbol"/>
                    </a:rPr>
                    <a:t></a:t>
                  </a:r>
                </a:p>
                <a:p>
                  <a:pPr algn="r"/>
                  <a:r>
                    <a:rPr lang="en-GB" sz="1126">
                      <a:solidFill>
                        <a:schemeClr val="bg1"/>
                      </a:solidFill>
                    </a:rPr>
                    <a:t>Heart rate</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a:p>
                  <a:pPr algn="r"/>
                  <a:r>
                    <a:rPr lang="en-GB" sz="1126">
                      <a:solidFill>
                        <a:schemeClr val="bg1"/>
                      </a:solidFill>
                    </a:rPr>
                    <a:t>Contractility</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p:txBody>
            </p:sp>
          </p:grpSp>
          <p:sp>
            <p:nvSpPr>
              <p:cNvPr id="256" name="Line 16"/>
              <p:cNvSpPr>
                <a:spLocks noChangeShapeType="1"/>
              </p:cNvSpPr>
              <p:nvPr/>
            </p:nvSpPr>
            <p:spPr bwMode="auto">
              <a:xfrm>
                <a:off x="8187187" y="2422520"/>
                <a:ext cx="3911944" cy="1123"/>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970">
                  <a:solidFill>
                    <a:srgbClr val="474749"/>
                  </a:solidFill>
                </a:endParaRPr>
              </a:p>
            </p:txBody>
          </p:sp>
        </p:grpSp>
        <p:grpSp>
          <p:nvGrpSpPr>
            <p:cNvPr id="7" name="Group 6"/>
            <p:cNvGrpSpPr/>
            <p:nvPr/>
          </p:nvGrpSpPr>
          <p:grpSpPr>
            <a:xfrm>
              <a:off x="8179597" y="4987196"/>
              <a:ext cx="3899956" cy="3032465"/>
              <a:chOff x="8179597" y="4987196"/>
              <a:chExt cx="3899956" cy="3032465"/>
            </a:xfrm>
          </p:grpSpPr>
          <p:sp>
            <p:nvSpPr>
              <p:cNvPr id="272" name="Rounded Rectangle 271"/>
              <p:cNvSpPr/>
              <p:nvPr/>
            </p:nvSpPr>
            <p:spPr>
              <a:xfrm>
                <a:off x="8182050" y="4987196"/>
                <a:ext cx="3897503" cy="2993412"/>
              </a:xfrm>
              <a:prstGeom prst="roundRect">
                <a:avLst>
                  <a:gd name="adj" fmla="val 708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noFill/>
                </a:endParaRPr>
              </a:p>
            </p:txBody>
          </p:sp>
          <p:grpSp>
            <p:nvGrpSpPr>
              <p:cNvPr id="257" name="Group 256"/>
              <p:cNvGrpSpPr/>
              <p:nvPr/>
            </p:nvGrpSpPr>
            <p:grpSpPr>
              <a:xfrm>
                <a:off x="9638381" y="5188000"/>
                <a:ext cx="274320" cy="274320"/>
                <a:chOff x="5586692" y="5566800"/>
                <a:chExt cx="386830" cy="386830"/>
              </a:xfrm>
              <a:effectLst>
                <a:glow rad="101600">
                  <a:schemeClr val="accent1">
                    <a:satMod val="175000"/>
                    <a:alpha val="40000"/>
                  </a:schemeClr>
                </a:glow>
              </a:effectLst>
            </p:grpSpPr>
            <p:sp>
              <p:nvSpPr>
                <p:cNvPr id="258" name="Oval 257"/>
                <p:cNvSpPr/>
                <p:nvPr/>
              </p:nvSpPr>
              <p:spPr>
                <a:xfrm>
                  <a:off x="5586692" y="5566800"/>
                  <a:ext cx="386830" cy="386830"/>
                </a:xfrm>
                <a:prstGeom prst="ellipse">
                  <a:avLst/>
                </a:prstGeom>
                <a:solidFill>
                  <a:schemeClr val="bg1"/>
                </a:solid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cxnSp>
              <p:nvCxnSpPr>
                <p:cNvPr id="259" name="Straight Connector 258"/>
                <p:cNvCxnSpPr/>
                <p:nvPr/>
              </p:nvCxnSpPr>
              <p:spPr>
                <a:xfrm>
                  <a:off x="5677686" y="5759450"/>
                  <a:ext cx="199231" cy="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60" name="Right Arrow 259"/>
              <p:cNvSpPr/>
              <p:nvPr/>
            </p:nvSpPr>
            <p:spPr>
              <a:xfrm>
                <a:off x="10004379" y="5207885"/>
                <a:ext cx="365760" cy="23346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grpSp>
            <p:nvGrpSpPr>
              <p:cNvPr id="261" name="Group 260"/>
              <p:cNvGrpSpPr/>
              <p:nvPr/>
            </p:nvGrpSpPr>
            <p:grpSpPr>
              <a:xfrm>
                <a:off x="8267699" y="4987196"/>
                <a:ext cx="3798347" cy="3032465"/>
                <a:chOff x="8257799" y="4989171"/>
                <a:chExt cx="3798347" cy="3032465"/>
              </a:xfrm>
            </p:grpSpPr>
            <p:sp>
              <p:nvSpPr>
                <p:cNvPr id="262" name="Rounded Rectangle 261"/>
                <p:cNvSpPr/>
                <p:nvPr/>
              </p:nvSpPr>
              <p:spPr bwMode="auto">
                <a:xfrm>
                  <a:off x="8257799" y="4989171"/>
                  <a:ext cx="1295849" cy="575825"/>
                </a:xfrm>
                <a:prstGeom prst="roundRect">
                  <a:avLst>
                    <a:gd name="adj" fmla="val 23087"/>
                  </a:avLst>
                </a:prstGeom>
                <a:solidFill>
                  <a:srgbClr val="C00000"/>
                </a:solidFill>
                <a:ln w="19050" cap="flat" cmpd="sng" algn="ctr">
                  <a:noFill/>
                  <a:prstDash val="solid"/>
                  <a:round/>
                  <a:headEnd type="none" w="med" len="med"/>
                  <a:tailEnd type="none" w="med" len="med"/>
                </a:ln>
                <a:effectLst/>
              </p:spPr>
              <p:txBody>
                <a:bodyPr vert="horz" wrap="square" lIns="36010" tIns="45733" rIns="36010" bIns="45733" numCol="1" rtlCol="0" anchor="ctr" anchorCtr="0" compatLnSpc="1">
                  <a:prstTxWarp prst="textNoShape">
                    <a:avLst/>
                  </a:prstTxWarp>
                </a:bodyPr>
                <a:lstStyle/>
                <a:p>
                  <a:pPr algn="ctr">
                    <a:defRPr/>
                  </a:pPr>
                  <a:r>
                    <a:rPr lang="en-GB" sz="774" b="1" kern="0">
                      <a:solidFill>
                        <a:prstClr val="white"/>
                      </a:solidFill>
                      <a:latin typeface="Arial" panose="020B0604020202020204" pitchFamily="34" charset="0"/>
                      <a:cs typeface="Arial" panose="020B0604020202020204" pitchFamily="34" charset="0"/>
                    </a:rPr>
                    <a:t>RAAS inhibitors </a:t>
                  </a:r>
                  <a:r>
                    <a:rPr lang="en-GB" sz="739" b="1" kern="0">
                      <a:solidFill>
                        <a:prstClr val="white"/>
                      </a:solidFill>
                      <a:latin typeface="Arial" panose="020B0604020202020204" pitchFamily="34" charset="0"/>
                      <a:cs typeface="Arial" panose="020B0604020202020204" pitchFamily="34" charset="0"/>
                    </a:rPr>
                    <a:t>(ACEI, ARB, MRA)</a:t>
                  </a:r>
                  <a:r>
                    <a:rPr lang="en-GB" sz="739" b="1" kern="0" baseline="30000">
                      <a:solidFill>
                        <a:prstClr val="white"/>
                      </a:solidFill>
                      <a:latin typeface="Arial" panose="020B0604020202020204" pitchFamily="34" charset="0"/>
                      <a:cs typeface="Arial" panose="020B0604020202020204" pitchFamily="34" charset="0"/>
                    </a:rPr>
                    <a:t>5</a:t>
                  </a:r>
                  <a:endParaRPr lang="en-GB" sz="774" b="1" kern="0" baseline="30000">
                    <a:solidFill>
                      <a:prstClr val="white"/>
                    </a:solidFill>
                    <a:latin typeface="Arial" panose="020B0604020202020204" pitchFamily="34" charset="0"/>
                    <a:cs typeface="Arial" panose="020B0604020202020204" pitchFamily="34" charset="0"/>
                  </a:endParaRPr>
                </a:p>
              </p:txBody>
            </p:sp>
            <p:grpSp>
              <p:nvGrpSpPr>
                <p:cNvPr id="263" name="Group 262"/>
                <p:cNvGrpSpPr/>
                <p:nvPr/>
              </p:nvGrpSpPr>
              <p:grpSpPr>
                <a:xfrm>
                  <a:off x="9652479" y="5171006"/>
                  <a:ext cx="2403667" cy="2850630"/>
                  <a:chOff x="9652479" y="5171006"/>
                  <a:chExt cx="2403667" cy="2850630"/>
                </a:xfrm>
              </p:grpSpPr>
              <p:sp>
                <p:nvSpPr>
                  <p:cNvPr id="264" name="Rectangle 37"/>
                  <p:cNvSpPr>
                    <a:spLocks noChangeArrowheads="1"/>
                  </p:cNvSpPr>
                  <p:nvPr/>
                </p:nvSpPr>
                <p:spPr bwMode="auto">
                  <a:xfrm>
                    <a:off x="10390403" y="5171006"/>
                    <a:ext cx="1546994"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a:solidFill>
                          <a:schemeClr val="bg1"/>
                        </a:solidFill>
                      </a:rPr>
                      <a:t>RAAS</a:t>
                    </a:r>
                    <a:r>
                      <a:rPr lang="en-US" altLang="en-US" sz="1970" b="1" i="1" baseline="30000">
                        <a:solidFill>
                          <a:schemeClr val="bg1"/>
                        </a:solidFill>
                      </a:rPr>
                      <a:t>1,2,4</a:t>
                    </a:r>
                    <a:endParaRPr lang="en-US" altLang="en-US" sz="1970" baseline="30000">
                      <a:solidFill>
                        <a:schemeClr val="bg1"/>
                      </a:solidFill>
                    </a:endParaRPr>
                  </a:p>
                </p:txBody>
              </p:sp>
              <p:sp>
                <p:nvSpPr>
                  <p:cNvPr id="265" name="Rectangle 264"/>
                  <p:cNvSpPr/>
                  <p:nvPr/>
                </p:nvSpPr>
                <p:spPr>
                  <a:xfrm>
                    <a:off x="9652479" y="6166701"/>
                    <a:ext cx="2403667" cy="1854935"/>
                  </a:xfrm>
                  <a:prstGeom prst="rect">
                    <a:avLst/>
                  </a:prstGeom>
                </p:spPr>
                <p:txBody>
                  <a:bodyPr wrap="square">
                    <a:spAutoFit/>
                  </a:bodyPr>
                  <a:lstStyle/>
                  <a:p>
                    <a:pPr algn="r"/>
                    <a:r>
                      <a:rPr lang="en-GB" sz="1126" b="1">
                        <a:solidFill>
                          <a:schemeClr val="bg1"/>
                        </a:solidFill>
                      </a:rPr>
                      <a:t>Vasoconstriction</a:t>
                    </a:r>
                    <a:r>
                      <a:rPr lang="en-GB" sz="1126">
                        <a:solidFill>
                          <a:schemeClr val="bg1"/>
                        </a:solidFill>
                      </a:rPr>
                      <a:t> </a:t>
                    </a:r>
                    <a:r>
                      <a:rPr lang="en-GB" sz="1126" b="1">
                        <a:solidFill>
                          <a:srgbClr val="C00000"/>
                        </a:solidFill>
                        <a:sym typeface="Symbol"/>
                      </a:rPr>
                      <a:t></a:t>
                    </a:r>
                    <a:endParaRPr lang="en-GB" sz="1126" b="1">
                      <a:solidFill>
                        <a:srgbClr val="C00000"/>
                      </a:solidFill>
                    </a:endParaRPr>
                  </a:p>
                  <a:p>
                    <a:pPr algn="r"/>
                    <a:r>
                      <a:rPr lang="en-GB" sz="1126">
                        <a:solidFill>
                          <a:schemeClr val="bg1"/>
                        </a:solidFill>
                      </a:rPr>
                      <a:t>Blood pressure </a:t>
                    </a:r>
                    <a:r>
                      <a:rPr lang="en-GB" sz="1126" b="1">
                        <a:solidFill>
                          <a:schemeClr val="bg1"/>
                        </a:solidFill>
                        <a:sym typeface="Symbol"/>
                      </a:rPr>
                      <a:t></a:t>
                    </a:r>
                    <a:endParaRPr lang="en-GB" sz="1126" b="1">
                      <a:solidFill>
                        <a:schemeClr val="bg1"/>
                      </a:solidFill>
                    </a:endParaRPr>
                  </a:p>
                  <a:p>
                    <a:pPr algn="r"/>
                    <a:r>
                      <a:rPr lang="en-GB" sz="1126">
                        <a:solidFill>
                          <a:schemeClr val="bg1"/>
                        </a:solidFill>
                      </a:rPr>
                      <a:t>Sympathetic tone</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a:p>
                    <a:pPr algn="r"/>
                    <a:r>
                      <a:rPr lang="en-GB" sz="1126">
                        <a:solidFill>
                          <a:schemeClr val="bg1"/>
                        </a:solidFill>
                      </a:rPr>
                      <a:t>Vasopressin</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a:p>
                    <a:pPr algn="r"/>
                    <a:r>
                      <a:rPr lang="en-GB" sz="1126">
                        <a:solidFill>
                          <a:schemeClr val="bg1"/>
                        </a:solidFill>
                      </a:rPr>
                      <a:t>Aldosterone</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a:p>
                    <a:pPr algn="r"/>
                    <a:r>
                      <a:rPr lang="en-GB" sz="1126">
                        <a:solidFill>
                          <a:schemeClr val="bg1"/>
                        </a:solidFill>
                      </a:rPr>
                      <a:t>Hypertrophy</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a:p>
                    <a:pPr algn="r"/>
                    <a:r>
                      <a:rPr lang="en-GB" sz="1126">
                        <a:solidFill>
                          <a:schemeClr val="bg1"/>
                        </a:solidFill>
                      </a:rPr>
                      <a:t>Fibrosis</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p:txBody>
              </p:sp>
              <p:sp>
                <p:nvSpPr>
                  <p:cNvPr id="266" name="Rectangle 25"/>
                  <p:cNvSpPr>
                    <a:spLocks noChangeArrowheads="1"/>
                  </p:cNvSpPr>
                  <p:nvPr/>
                </p:nvSpPr>
                <p:spPr bwMode="auto">
                  <a:xfrm>
                    <a:off x="10260160" y="5786665"/>
                    <a:ext cx="558345" cy="21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85">
                        <a:solidFill>
                          <a:schemeClr val="bg1"/>
                        </a:solidFill>
                      </a:rPr>
                      <a:t>Ang II</a:t>
                    </a:r>
                  </a:p>
                </p:txBody>
              </p:sp>
              <p:sp>
                <p:nvSpPr>
                  <p:cNvPr id="267" name="Rectangle 33"/>
                  <p:cNvSpPr>
                    <a:spLocks noChangeArrowheads="1"/>
                  </p:cNvSpPr>
                  <p:nvPr/>
                </p:nvSpPr>
                <p:spPr bwMode="auto">
                  <a:xfrm>
                    <a:off x="11389250" y="5802053"/>
                    <a:ext cx="548145"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altLang="en-US" sz="844">
                        <a:solidFill>
                          <a:schemeClr val="bg1"/>
                        </a:solidFill>
                        <a:cs typeface="Arial" panose="020B0604020202020204" pitchFamily="34" charset="0"/>
                      </a:rPr>
                      <a:t>AT1R</a:t>
                    </a:r>
                    <a:endParaRPr lang="en-US" altLang="en-US" sz="844">
                      <a:solidFill>
                        <a:schemeClr val="bg1"/>
                      </a:solidFill>
                    </a:endParaRPr>
                  </a:p>
                </p:txBody>
              </p:sp>
              <p:grpSp>
                <p:nvGrpSpPr>
                  <p:cNvPr id="268" name="Group 267"/>
                  <p:cNvGrpSpPr/>
                  <p:nvPr/>
                </p:nvGrpSpPr>
                <p:grpSpPr>
                  <a:xfrm>
                    <a:off x="10903235" y="5716138"/>
                    <a:ext cx="419895" cy="356497"/>
                    <a:chOff x="10704301" y="5734013"/>
                    <a:chExt cx="419895" cy="356497"/>
                  </a:xfrm>
                </p:grpSpPr>
                <p:sp>
                  <p:nvSpPr>
                    <p:cNvPr id="269" name="Freeform 34"/>
                    <p:cNvSpPr>
                      <a:spLocks/>
                    </p:cNvSpPr>
                    <p:nvPr/>
                  </p:nvSpPr>
                  <p:spPr bwMode="auto">
                    <a:xfrm>
                      <a:off x="10704301" y="5734013"/>
                      <a:ext cx="176085"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2392"/>
                    </a:p>
                  </p:txBody>
                </p:sp>
                <p:sp>
                  <p:nvSpPr>
                    <p:cNvPr id="270" name="Freeform 269"/>
                    <p:cNvSpPr>
                      <a:spLocks/>
                    </p:cNvSpPr>
                    <p:nvPr/>
                  </p:nvSpPr>
                  <p:spPr bwMode="auto">
                    <a:xfrm>
                      <a:off x="10993261" y="5837803"/>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chemeClr val="bg1"/>
                    </a:solidFill>
                    <a:ln>
                      <a:noFill/>
                    </a:ln>
                  </p:spPr>
                  <p:txBody>
                    <a:bodyPr vert="horz" wrap="square" lIns="64336" tIns="32168" rIns="64336" bIns="32168" numCol="1" anchor="t" anchorCtr="0" compatLnSpc="1">
                      <a:prstTxWarp prst="textNoShape">
                        <a:avLst/>
                      </a:prstTxWarp>
                    </a:bodyPr>
                    <a:lstStyle/>
                    <a:p>
                      <a:endParaRPr lang="en-GB" sz="2392"/>
                    </a:p>
                  </p:txBody>
                </p:sp>
                <p:cxnSp>
                  <p:nvCxnSpPr>
                    <p:cNvPr id="271" name="Straight Connector 270"/>
                    <p:cNvCxnSpPr/>
                    <p:nvPr/>
                  </p:nvCxnSpPr>
                  <p:spPr bwMode="auto">
                    <a:xfrm flipH="1">
                      <a:off x="10880386" y="5912136"/>
                      <a:ext cx="112875" cy="250"/>
                    </a:xfrm>
                    <a:prstGeom prst="line">
                      <a:avLst/>
                    </a:prstGeom>
                    <a:solidFill>
                      <a:schemeClr val="accent1"/>
                    </a:solidFill>
                    <a:ln w="19050" cap="rnd" cmpd="sng" algn="ctr">
                      <a:solidFill>
                        <a:schemeClr val="bg1"/>
                      </a:solidFill>
                      <a:prstDash val="solid"/>
                      <a:round/>
                      <a:headEnd type="none" w="med" len="med"/>
                      <a:tailEnd type="none" w="med" len="med"/>
                    </a:ln>
                    <a:effectLst/>
                  </p:spPr>
                </p:cxnSp>
              </p:grpSp>
            </p:grpSp>
          </p:grpSp>
          <p:sp>
            <p:nvSpPr>
              <p:cNvPr id="273" name="Line 16"/>
              <p:cNvSpPr>
                <a:spLocks noChangeShapeType="1"/>
              </p:cNvSpPr>
              <p:nvPr/>
            </p:nvSpPr>
            <p:spPr bwMode="auto">
              <a:xfrm>
                <a:off x="8179597" y="5611878"/>
                <a:ext cx="3899956"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970">
                  <a:solidFill>
                    <a:srgbClr val="474749"/>
                  </a:solidFill>
                </a:endParaRPr>
              </a:p>
            </p:txBody>
          </p:sp>
        </p:grpSp>
      </p:grpSp>
      <p:grpSp>
        <p:nvGrpSpPr>
          <p:cNvPr id="11" name="Group 10"/>
          <p:cNvGrpSpPr/>
          <p:nvPr/>
        </p:nvGrpSpPr>
        <p:grpSpPr>
          <a:xfrm>
            <a:off x="2156001" y="1461881"/>
            <a:ext cx="2886168" cy="2431812"/>
            <a:chOff x="901700" y="2077766"/>
            <a:chExt cx="4102100" cy="3456324"/>
          </a:xfrm>
        </p:grpSpPr>
        <p:sp>
          <p:nvSpPr>
            <p:cNvPr id="160" name="Rectangle 37"/>
            <p:cNvSpPr>
              <a:spLocks noChangeArrowheads="1"/>
            </p:cNvSpPr>
            <p:nvPr/>
          </p:nvSpPr>
          <p:spPr bwMode="auto">
            <a:xfrm>
              <a:off x="1074170" y="2077766"/>
              <a:ext cx="3929630" cy="61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1407" b="1" i="1">
                  <a:solidFill>
                    <a:srgbClr val="00B050"/>
                  </a:solidFill>
                </a:rPr>
                <a:t>Endogenous Compensatory Peptides</a:t>
              </a:r>
              <a:r>
                <a:rPr lang="en-US" altLang="en-US" sz="1407" b="1" i="1" baseline="30000">
                  <a:solidFill>
                    <a:srgbClr val="00B050"/>
                  </a:solidFill>
                </a:rPr>
                <a:t>2-4</a:t>
              </a:r>
              <a:endParaRPr lang="en-US" altLang="en-US" sz="1407" baseline="30000">
                <a:solidFill>
                  <a:srgbClr val="00B050"/>
                </a:solidFill>
              </a:endParaRPr>
            </a:p>
          </p:txBody>
        </p:sp>
        <p:sp>
          <p:nvSpPr>
            <p:cNvPr id="168" name="Rectangle 167"/>
            <p:cNvSpPr/>
            <p:nvPr/>
          </p:nvSpPr>
          <p:spPr>
            <a:xfrm>
              <a:off x="901700" y="3432913"/>
              <a:ext cx="2452570" cy="2101177"/>
            </a:xfrm>
            <a:prstGeom prst="rect">
              <a:avLst/>
            </a:prstGeom>
          </p:spPr>
          <p:txBody>
            <a:bodyPr wrap="square">
              <a:spAutoFit/>
            </a:bodyPr>
            <a:lstStyle/>
            <a:p>
              <a:pPr marL="203288" indent="-203288"/>
              <a:r>
                <a:rPr lang="en-GB" sz="1126" b="1">
                  <a:solidFill>
                    <a:schemeClr val="bg1"/>
                  </a:solidFill>
                  <a:sym typeface="Symbol"/>
                </a:rPr>
                <a:t> </a:t>
              </a:r>
              <a:r>
                <a:rPr lang="en-GB" sz="1126">
                  <a:solidFill>
                    <a:srgbClr val="00B050"/>
                  </a:solidFill>
                  <a:sym typeface="Wingdings 3"/>
                </a:rPr>
                <a:t>	</a:t>
              </a:r>
              <a:r>
                <a:rPr lang="en-GB" sz="1126" b="1"/>
                <a:t>Vasodilation</a:t>
              </a:r>
            </a:p>
            <a:p>
              <a:pPr marL="203288" indent="-203288"/>
              <a:r>
                <a:rPr lang="en-GB" sz="1126" b="1">
                  <a:solidFill>
                    <a:srgbClr val="00B050"/>
                  </a:solidFill>
                  <a:sym typeface="Symbol"/>
                </a:rPr>
                <a:t> </a:t>
              </a:r>
              <a:r>
                <a:rPr lang="en-GB" sz="1126">
                  <a:solidFill>
                    <a:srgbClr val="4A4A49"/>
                  </a:solidFill>
                  <a:sym typeface="Wingdings 3"/>
                </a:rPr>
                <a:t>	</a:t>
              </a:r>
              <a:r>
                <a:rPr lang="en-GB" sz="1126"/>
                <a:t>Blood pressure</a:t>
              </a:r>
            </a:p>
            <a:p>
              <a:pPr marL="203288" indent="-203288"/>
              <a:r>
                <a:rPr lang="en-GB" sz="1126" b="1">
                  <a:solidFill>
                    <a:srgbClr val="00B050"/>
                  </a:solidFill>
                  <a:sym typeface="Symbol"/>
                </a:rPr>
                <a:t> </a:t>
              </a:r>
              <a:r>
                <a:rPr lang="en-GB" sz="1126">
                  <a:solidFill>
                    <a:srgbClr val="4A4A49"/>
                  </a:solidFill>
                  <a:sym typeface="Wingdings 3"/>
                </a:rPr>
                <a:t>	</a:t>
              </a:r>
              <a:r>
                <a:rPr lang="en-GB" sz="1126"/>
                <a:t>Sympathetic tone</a:t>
              </a:r>
            </a:p>
            <a:p>
              <a:pPr marL="203288" indent="-203288"/>
              <a:r>
                <a:rPr lang="en-GB" sz="1126" b="1">
                  <a:solidFill>
                    <a:srgbClr val="00B050"/>
                  </a:solidFill>
                  <a:sym typeface="Symbol"/>
                </a:rPr>
                <a:t></a:t>
              </a:r>
              <a:r>
                <a:rPr lang="en-GB" sz="1126">
                  <a:solidFill>
                    <a:srgbClr val="EC7923"/>
                  </a:solidFill>
                  <a:sym typeface="Symbol"/>
                </a:rPr>
                <a:t> </a:t>
              </a:r>
              <a:r>
                <a:rPr lang="en-GB" sz="1126">
                  <a:solidFill>
                    <a:srgbClr val="4A4A49"/>
                  </a:solidFill>
                  <a:sym typeface="Wingdings 3"/>
                </a:rPr>
                <a:t>	</a:t>
              </a:r>
              <a:r>
                <a:rPr lang="en-GB" sz="1126" err="1"/>
                <a:t>Natriuresis</a:t>
              </a:r>
              <a:r>
                <a:rPr lang="en-GB" sz="1126"/>
                <a:t>/diuresis</a:t>
              </a:r>
            </a:p>
            <a:p>
              <a:pPr marL="203288" indent="-203288"/>
              <a:r>
                <a:rPr lang="en-GB" sz="1126" b="1">
                  <a:solidFill>
                    <a:srgbClr val="00B050"/>
                  </a:solidFill>
                  <a:sym typeface="Symbol"/>
                </a:rPr>
                <a:t> </a:t>
              </a:r>
              <a:r>
                <a:rPr lang="en-GB" sz="1126">
                  <a:solidFill>
                    <a:srgbClr val="4A4A49"/>
                  </a:solidFill>
                  <a:sym typeface="Wingdings 3"/>
                </a:rPr>
                <a:t>	</a:t>
              </a:r>
              <a:r>
                <a:rPr lang="en-GB" sz="1126"/>
                <a:t>Vasopressin</a:t>
              </a:r>
            </a:p>
            <a:p>
              <a:pPr marL="203288" indent="-203288"/>
              <a:r>
                <a:rPr lang="en-GB" sz="1126" b="1">
                  <a:solidFill>
                    <a:srgbClr val="00B050"/>
                  </a:solidFill>
                  <a:sym typeface="Symbol"/>
                </a:rPr>
                <a:t> </a:t>
              </a:r>
              <a:r>
                <a:rPr lang="en-GB" sz="1126">
                  <a:solidFill>
                    <a:srgbClr val="4A4A49"/>
                  </a:solidFill>
                  <a:sym typeface="Wingdings 3"/>
                </a:rPr>
                <a:t>	</a:t>
              </a:r>
              <a:r>
                <a:rPr lang="en-GB" sz="1126"/>
                <a:t>Aldosterone</a:t>
              </a:r>
            </a:p>
            <a:p>
              <a:pPr marL="203288" indent="-203288"/>
              <a:r>
                <a:rPr lang="en-GB" sz="1126" b="1">
                  <a:solidFill>
                    <a:srgbClr val="00B050"/>
                  </a:solidFill>
                  <a:sym typeface="Symbol"/>
                </a:rPr>
                <a:t> </a:t>
              </a:r>
              <a:r>
                <a:rPr lang="en-GB" sz="1126">
                  <a:solidFill>
                    <a:srgbClr val="4A4A49"/>
                  </a:solidFill>
                  <a:sym typeface="Wingdings 3"/>
                </a:rPr>
                <a:t>	</a:t>
              </a:r>
              <a:r>
                <a:rPr lang="en-GB" sz="1126"/>
                <a:t>Fibrosis</a:t>
              </a:r>
            </a:p>
            <a:p>
              <a:pPr marL="203288" indent="-203288"/>
              <a:r>
                <a:rPr lang="en-GB" sz="1126" b="1">
                  <a:solidFill>
                    <a:srgbClr val="00B050"/>
                  </a:solidFill>
                  <a:sym typeface="Symbol"/>
                </a:rPr>
                <a:t> </a:t>
              </a:r>
              <a:r>
                <a:rPr lang="en-GB" sz="1126">
                  <a:solidFill>
                    <a:srgbClr val="4A4A49"/>
                  </a:solidFill>
                  <a:sym typeface="Wingdings 3"/>
                </a:rPr>
                <a:t>	</a:t>
              </a:r>
              <a:r>
                <a:rPr lang="en-GB" sz="1126"/>
                <a:t>Hypertrophy</a:t>
              </a:r>
            </a:p>
          </p:txBody>
        </p:sp>
        <p:grpSp>
          <p:nvGrpSpPr>
            <p:cNvPr id="171" name="Group 170"/>
            <p:cNvGrpSpPr/>
            <p:nvPr/>
          </p:nvGrpSpPr>
          <p:grpSpPr>
            <a:xfrm>
              <a:off x="2483655" y="2883159"/>
              <a:ext cx="613784" cy="356496"/>
              <a:chOff x="2598876" y="2850283"/>
              <a:chExt cx="613784" cy="356496"/>
            </a:xfrm>
          </p:grpSpPr>
          <p:sp>
            <p:nvSpPr>
              <p:cNvPr id="172" name="Freeform 34"/>
              <p:cNvSpPr>
                <a:spLocks/>
              </p:cNvSpPr>
              <p:nvPr/>
            </p:nvSpPr>
            <p:spPr bwMode="auto">
              <a:xfrm rot="10800000">
                <a:off x="3008614" y="2850283"/>
                <a:ext cx="204046" cy="356496"/>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00B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solidFill>
                    <a:srgbClr val="4A4A49"/>
                  </a:solidFill>
                </a:endParaRPr>
              </a:p>
            </p:txBody>
          </p:sp>
          <p:cxnSp>
            <p:nvCxnSpPr>
              <p:cNvPr id="173" name="Straight Connector 172"/>
              <p:cNvCxnSpPr/>
              <p:nvPr/>
            </p:nvCxnSpPr>
            <p:spPr bwMode="auto">
              <a:xfrm>
                <a:off x="2750603" y="3028531"/>
                <a:ext cx="258011" cy="0"/>
              </a:xfrm>
              <a:prstGeom prst="line">
                <a:avLst/>
              </a:prstGeom>
              <a:solidFill>
                <a:schemeClr val="accent1"/>
              </a:solidFill>
              <a:ln w="19050" cap="rnd" cmpd="sng" algn="ctr">
                <a:solidFill>
                  <a:srgbClr val="00B050"/>
                </a:solidFill>
                <a:prstDash val="solid"/>
                <a:round/>
                <a:headEnd type="none" w="med" len="med"/>
                <a:tailEnd type="none" w="med" len="med"/>
              </a:ln>
              <a:effectLst/>
            </p:spPr>
          </p:cxnSp>
          <p:sp>
            <p:nvSpPr>
              <p:cNvPr id="174" name="Freeform 36"/>
              <p:cNvSpPr>
                <a:spLocks/>
              </p:cNvSpPr>
              <p:nvPr/>
            </p:nvSpPr>
            <p:spPr bwMode="auto">
              <a:xfrm rot="10800000">
                <a:off x="2598876" y="2954073"/>
                <a:ext cx="151727"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00B050"/>
              </a:solidFill>
              <a:ln>
                <a:noFill/>
              </a:ln>
            </p:spPr>
            <p:txBody>
              <a:bodyPr vert="horz" wrap="square" lIns="91466" tIns="45733" rIns="91466" bIns="45733" numCol="1" anchor="t" anchorCtr="0" compatLnSpc="1">
                <a:prstTxWarp prst="textNoShape">
                  <a:avLst/>
                </a:prstTxWarp>
              </a:bodyPr>
              <a:lstStyle/>
              <a:p>
                <a:endParaRPr lang="en-GB" sz="1266">
                  <a:solidFill>
                    <a:srgbClr val="4A4A49"/>
                  </a:solidFill>
                </a:endParaRPr>
              </a:p>
            </p:txBody>
          </p:sp>
        </p:grpSp>
        <p:sp>
          <p:nvSpPr>
            <p:cNvPr id="175" name="Rectangle 174"/>
            <p:cNvSpPr/>
            <p:nvPr/>
          </p:nvSpPr>
          <p:spPr>
            <a:xfrm>
              <a:off x="901700" y="2718775"/>
              <a:ext cx="1675788" cy="685180"/>
            </a:xfrm>
            <a:prstGeom prst="rect">
              <a:avLst/>
            </a:prstGeom>
          </p:spPr>
          <p:txBody>
            <a:bodyPr wrap="square" lIns="91466" tIns="45733" rIns="91466" bIns="45733">
              <a:spAutoFit/>
            </a:bodyPr>
            <a:lstStyle/>
            <a:p>
              <a:pPr algn="l"/>
              <a:r>
                <a:rPr lang="en-US" sz="844"/>
                <a:t>NPR-A, NPR-B, B2, calcitonin receptor-like receptor</a:t>
              </a:r>
            </a:p>
          </p:txBody>
        </p:sp>
        <p:sp>
          <p:nvSpPr>
            <p:cNvPr id="274" name="Rectangle 33"/>
            <p:cNvSpPr>
              <a:spLocks noChangeArrowheads="1"/>
            </p:cNvSpPr>
            <p:nvPr/>
          </p:nvSpPr>
          <p:spPr bwMode="auto">
            <a:xfrm>
              <a:off x="3154588" y="2845964"/>
              <a:ext cx="1395824"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GB" altLang="en-US" sz="985">
                  <a:cs typeface="Arial" panose="020B0604020202020204" pitchFamily="34" charset="0"/>
                </a:rPr>
                <a:t>NPs, Bradykinin, ADM</a:t>
              </a:r>
              <a:endParaRPr lang="en-US" altLang="en-US" sz="985"/>
            </a:p>
          </p:txBody>
        </p:sp>
      </p:grpSp>
    </p:spTree>
    <p:extLst>
      <p:ext uri="{BB962C8B-B14F-4D97-AF65-F5344CB8AC3E}">
        <p14:creationId xmlns:p14="http://schemas.microsoft.com/office/powerpoint/2010/main" val="83763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500"/>
                            </p:stCondLst>
                            <p:childTnLst>
                              <p:par>
                                <p:cTn id="15" presetID="1" presetClass="emph" presetSubtype="2" fill="hold" nodeType="afterEffect">
                                  <p:stCondLst>
                                    <p:cond delay="0"/>
                                  </p:stCondLst>
                                  <p:childTnLst>
                                    <p:animClr clrSpc="rgb" dir="cw">
                                      <p:cBhvr>
                                        <p:cTn id="16" dur="2000" fill="hold"/>
                                        <p:tgtEl>
                                          <p:spTgt spid="166"/>
                                        </p:tgtEl>
                                        <p:attrNameLst>
                                          <p:attrName>fillcolor</p:attrName>
                                        </p:attrNameLst>
                                      </p:cBhvr>
                                      <p:to>
                                        <a:srgbClr val="FFFFFF"/>
                                      </p:to>
                                    </p:animClr>
                                    <p:set>
                                      <p:cBhvr>
                                        <p:cTn id="17" dur="2000" fill="hold"/>
                                        <p:tgtEl>
                                          <p:spTgt spid="166"/>
                                        </p:tgtEl>
                                        <p:attrNameLst>
                                          <p:attrName>fill.type</p:attrName>
                                        </p:attrNameLst>
                                      </p:cBhvr>
                                      <p:to>
                                        <p:strVal val="solid"/>
                                      </p:to>
                                    </p:set>
                                    <p:set>
                                      <p:cBhvr>
                                        <p:cTn id="18" dur="2000" fill="hold"/>
                                        <p:tgtEl>
                                          <p:spTgt spid="166"/>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167"/>
                                        </p:tgtEl>
                                        <p:attrNameLst>
                                          <p:attrName>fillcolor</p:attrName>
                                        </p:attrNameLst>
                                      </p:cBhvr>
                                      <p:to>
                                        <a:srgbClr val="FFFFFF"/>
                                      </p:to>
                                    </p:animClr>
                                    <p:set>
                                      <p:cBhvr>
                                        <p:cTn id="21" dur="2000" fill="hold"/>
                                        <p:tgtEl>
                                          <p:spTgt spid="167"/>
                                        </p:tgtEl>
                                        <p:attrNameLst>
                                          <p:attrName>fill.type</p:attrName>
                                        </p:attrNameLst>
                                      </p:cBhvr>
                                      <p:to>
                                        <p:strVal val="solid"/>
                                      </p:to>
                                    </p:set>
                                    <p:set>
                                      <p:cBhvr>
                                        <p:cTn id="22" dur="2000" fill="hold"/>
                                        <p:tgtEl>
                                          <p:spTgt spid="16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0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err="1"/>
              <a:t>Sacubitril</a:t>
            </a:r>
            <a:r>
              <a:rPr lang="en-US"/>
              <a:t>/Valsartan</a:t>
            </a:r>
          </a:p>
        </p:txBody>
      </p:sp>
      <p:sp>
        <p:nvSpPr>
          <p:cNvPr id="2" name="Slide Number Placeholder 1"/>
          <p:cNvSpPr>
            <a:spLocks noGrp="1"/>
          </p:cNvSpPr>
          <p:nvPr>
            <p:ph type="sldNum" sz="quarter" idx="11"/>
          </p:nvPr>
        </p:nvSpPr>
        <p:spPr/>
        <p:txBody>
          <a:bodyPr/>
          <a:lstStyle/>
          <a:p>
            <a:pPr>
              <a:defRPr/>
            </a:pPr>
            <a:fld id="{5377DB7A-6224-48F1-A942-C6F93713B640}" type="slidenum">
              <a:rPr lang="en-US" smtClean="0"/>
              <a:pPr>
                <a:defRPr/>
              </a:pPr>
              <a:t>75</a:t>
            </a:fld>
            <a:endParaRPr lang="en-US"/>
          </a:p>
        </p:txBody>
      </p:sp>
      <p:sp>
        <p:nvSpPr>
          <p:cNvPr id="4" name="Text Placeholder 3"/>
          <p:cNvSpPr>
            <a:spLocks noGrp="1"/>
          </p:cNvSpPr>
          <p:nvPr>
            <p:ph type="body" sz="quarter" idx="12"/>
          </p:nvPr>
        </p:nvSpPr>
        <p:spPr>
          <a:xfrm>
            <a:off x="2209971" y="931527"/>
            <a:ext cx="7778357" cy="369332"/>
          </a:xfrm>
        </p:spPr>
        <p:txBody>
          <a:bodyPr/>
          <a:lstStyle/>
          <a:p>
            <a:r>
              <a:rPr lang="en-US"/>
              <a:t>Effects of </a:t>
            </a:r>
            <a:r>
              <a:rPr lang="en-US" err="1"/>
              <a:t>Sacubitril</a:t>
            </a:r>
            <a:r>
              <a:rPr lang="en-US"/>
              <a:t>/valsartan in </a:t>
            </a:r>
            <a:r>
              <a:rPr lang="en-US" err="1"/>
              <a:t>HFrEF</a:t>
            </a:r>
            <a:endParaRPr lang="en-US"/>
          </a:p>
        </p:txBody>
      </p:sp>
      <p:sp>
        <p:nvSpPr>
          <p:cNvPr id="5" name="Text Placeholder 4"/>
          <p:cNvSpPr>
            <a:spLocks noGrp="1"/>
          </p:cNvSpPr>
          <p:nvPr>
            <p:ph type="body" sz="quarter" idx="13"/>
          </p:nvPr>
        </p:nvSpPr>
        <p:spPr>
          <a:xfrm>
            <a:off x="2209614" y="5994412"/>
            <a:ext cx="5799143" cy="676724"/>
          </a:xfrm>
        </p:spPr>
        <p:txBody>
          <a:bodyPr/>
          <a:lstStyle/>
          <a:p>
            <a:endParaRPr lang="en-GB"/>
          </a:p>
          <a:p>
            <a:br>
              <a:rPr lang="en-GB"/>
            </a:br>
            <a:r>
              <a:rPr lang="da-DK"/>
              <a:t>1. Kemp CD, Conte JV. </a:t>
            </a:r>
            <a:r>
              <a:rPr lang="da-DK" i="1"/>
              <a:t>Cardiovasc Pathol. </a:t>
            </a:r>
            <a:r>
              <a:rPr lang="da-DK"/>
              <a:t>2012;21(5):365-371. 2. Mangiafico S et al. </a:t>
            </a:r>
            <a:r>
              <a:rPr lang="da-DK" i="1"/>
              <a:t>Eur Heart J. </a:t>
            </a:r>
            <a:r>
              <a:rPr lang="da-DK"/>
              <a:t>2013;34:886-893. 3. Nathisuwan S, Talbert RL. </a:t>
            </a:r>
            <a:r>
              <a:rPr lang="da-DK" i="1"/>
              <a:t>Pharmacotherapy. </a:t>
            </a:r>
            <a:r>
              <a:rPr lang="da-DK"/>
              <a:t>2002;22:27-42. </a:t>
            </a:r>
            <a:r>
              <a:rPr lang="en-US"/>
              <a:t>4. </a:t>
            </a:r>
            <a:r>
              <a:rPr lang="en-US" err="1"/>
              <a:t>Hasenfuss</a:t>
            </a:r>
            <a:r>
              <a:rPr lang="en-US"/>
              <a:t> G, Mann DL. Pathophysiology of heart failure. In: Mann DL et al, eds. </a:t>
            </a:r>
            <a:r>
              <a:rPr lang="en-US" err="1"/>
              <a:t>Braunwald's</a:t>
            </a:r>
            <a:r>
              <a:rPr lang="en-US"/>
              <a:t> Heart Disease: A Textbook of Cardiovascular Medicine. 10th ed. Philadelphia, PA: Elsevier; 2015. 5. </a:t>
            </a:r>
            <a:r>
              <a:rPr lang="en-GB" err="1"/>
              <a:t>Entresto</a:t>
            </a:r>
            <a:r>
              <a:rPr lang="en-GB"/>
              <a:t> (</a:t>
            </a:r>
            <a:r>
              <a:rPr lang="en-GB" err="1"/>
              <a:t>sacubitril</a:t>
            </a:r>
            <a:r>
              <a:rPr lang="en-GB"/>
              <a:t>/valsartan) [package insert]</a:t>
            </a:r>
            <a:r>
              <a:rPr lang="en-US" altLang="en-US"/>
              <a:t>. </a:t>
            </a:r>
            <a:br>
              <a:rPr lang="en-US" altLang="en-US"/>
            </a:br>
            <a:r>
              <a:rPr lang="en-US" altLang="en-US"/>
              <a:t>East Hanover, NJ: Novartis Pharmaceuticals Corp; August 2015.</a:t>
            </a:r>
            <a:endParaRPr lang="en-GB"/>
          </a:p>
        </p:txBody>
      </p:sp>
      <p:sp>
        <p:nvSpPr>
          <p:cNvPr id="244" name="Rectangle 243"/>
          <p:cNvSpPr/>
          <p:nvPr/>
        </p:nvSpPr>
        <p:spPr bwMode="auto">
          <a:xfrm>
            <a:off x="1521582" y="-276225"/>
            <a:ext cx="1372325" cy="257771"/>
          </a:xfrm>
          <a:prstGeom prst="rect">
            <a:avLst/>
          </a:prstGeom>
          <a:solidFill>
            <a:schemeClr val="accent5"/>
          </a:solidFill>
          <a:ln>
            <a:noFill/>
            <a:headEnd type="none" w="med" len="med"/>
            <a:tailEnd type="none" w="med" len="med"/>
          </a:ln>
          <a:effectLst/>
        </p:spPr>
        <p:style>
          <a:lnRef idx="3">
            <a:schemeClr val="lt1"/>
          </a:lnRef>
          <a:fillRef idx="1">
            <a:schemeClr val="accent6"/>
          </a:fillRef>
          <a:effectRef idx="1">
            <a:schemeClr val="accent6"/>
          </a:effectRef>
          <a:fontRef idx="minor">
            <a:schemeClr val="lt1"/>
          </a:fontRef>
        </p:style>
        <p:txBody>
          <a:bodyPr vert="horz" wrap="square" lIns="91466" tIns="45733" rIns="91466" bIns="45733" numCol="1" rtlCol="0" anchor="t" anchorCtr="0" compatLnSpc="1">
            <a:prstTxWarp prst="textNoShape">
              <a:avLst/>
            </a:prstTxWarp>
            <a:noAutofit/>
          </a:bodyPr>
          <a:lstStyle/>
          <a:p>
            <a:pPr defTabSz="914681"/>
            <a:r>
              <a:rPr lang="en-US" sz="1055">
                <a:solidFill>
                  <a:schemeClr val="bg1"/>
                </a:solidFill>
                <a:latin typeface="Arial" pitchFamily="34" charset="0"/>
              </a:rPr>
              <a:t>Slide has animation</a:t>
            </a:r>
          </a:p>
        </p:txBody>
      </p:sp>
      <p:sp>
        <p:nvSpPr>
          <p:cNvPr id="3" name="TextBox 2">
            <a:hlinkClick r:id="rId3" action="ppaction://hlinksldjump"/>
          </p:cNvPr>
          <p:cNvSpPr txBox="1"/>
          <p:nvPr/>
        </p:nvSpPr>
        <p:spPr>
          <a:xfrm>
            <a:off x="3133071" y="5557746"/>
            <a:ext cx="1754059" cy="222267"/>
          </a:xfrm>
          <a:prstGeom prst="rect">
            <a:avLst/>
          </a:prstGeom>
          <a:noFill/>
        </p:spPr>
        <p:txBody>
          <a:bodyPr wrap="none" lIns="91466" tIns="45733" rIns="91466" bIns="45733" rtlCol="0">
            <a:spAutoFit/>
          </a:bodyPr>
          <a:lstStyle/>
          <a:p>
            <a:r>
              <a:rPr lang="en-US" sz="844" i="1">
                <a:hlinkClick r:id="rId3" action="ppaction://hlinksldjump"/>
              </a:rPr>
              <a:t>Link to effects of NEP inhibition</a:t>
            </a:r>
            <a:endParaRPr lang="en-US" sz="844" i="1"/>
          </a:p>
        </p:txBody>
      </p:sp>
      <p:sp>
        <p:nvSpPr>
          <p:cNvPr id="118" name="Line 16"/>
          <p:cNvSpPr>
            <a:spLocks noChangeShapeType="1"/>
          </p:cNvSpPr>
          <p:nvPr/>
        </p:nvSpPr>
        <p:spPr bwMode="auto">
          <a:xfrm>
            <a:off x="7076671" y="1704444"/>
            <a:ext cx="2851973"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19" name="Line 16"/>
          <p:cNvSpPr>
            <a:spLocks noChangeShapeType="1"/>
          </p:cNvSpPr>
          <p:nvPr/>
        </p:nvSpPr>
        <p:spPr bwMode="auto">
          <a:xfrm>
            <a:off x="7181881" y="3947035"/>
            <a:ext cx="2746763"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20" name="Line 16"/>
          <p:cNvSpPr>
            <a:spLocks noChangeShapeType="1"/>
          </p:cNvSpPr>
          <p:nvPr/>
        </p:nvSpPr>
        <p:spPr bwMode="auto">
          <a:xfrm>
            <a:off x="7069302" y="1707768"/>
            <a:ext cx="2859342" cy="0"/>
          </a:xfrm>
          <a:prstGeom prst="line">
            <a:avLst/>
          </a:prstGeom>
          <a:noFill/>
          <a:ln w="34925" cap="flat">
            <a:solidFill>
              <a:srgbClr val="EC7923"/>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21" name="Line 16"/>
          <p:cNvSpPr>
            <a:spLocks noChangeShapeType="1"/>
          </p:cNvSpPr>
          <p:nvPr/>
        </p:nvSpPr>
        <p:spPr bwMode="auto">
          <a:xfrm>
            <a:off x="7231327" y="3948422"/>
            <a:ext cx="2789222" cy="0"/>
          </a:xfrm>
          <a:prstGeom prst="line">
            <a:avLst/>
          </a:prstGeom>
          <a:noFill/>
          <a:ln w="38100" cap="flat">
            <a:solidFill>
              <a:srgbClr val="EC1C3C"/>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pic>
        <p:nvPicPr>
          <p:cNvPr id="122" name="Picture 121"/>
          <p:cNvPicPr>
            <a:picLocks noChangeAspect="1"/>
          </p:cNvPicPr>
          <p:nvPr/>
        </p:nvPicPr>
        <p:blipFill rotWithShape="1">
          <a:blip r:embed="rId4" cstate="print">
            <a:extLst>
              <a:ext uri="{28A0092B-C50C-407E-A947-70E740481C1C}">
                <a14:useLocalDpi xmlns:a14="http://schemas.microsoft.com/office/drawing/2010/main" val="0"/>
              </a:ext>
            </a:extLst>
          </a:blip>
          <a:srcRect l="28452" t="1866" r="24429" b="2893"/>
          <a:stretch/>
        </p:blipFill>
        <p:spPr>
          <a:xfrm>
            <a:off x="5693606" y="1407106"/>
            <a:ext cx="1529571" cy="2471738"/>
          </a:xfrm>
          <a:prstGeom prst="rect">
            <a:avLst/>
          </a:prstGeom>
        </p:spPr>
      </p:pic>
      <p:sp>
        <p:nvSpPr>
          <p:cNvPr id="123" name="Freeform 5"/>
          <p:cNvSpPr>
            <a:spLocks/>
          </p:cNvSpPr>
          <p:nvPr/>
        </p:nvSpPr>
        <p:spPr bwMode="auto">
          <a:xfrm>
            <a:off x="5861690" y="2980336"/>
            <a:ext cx="655742" cy="507822"/>
          </a:xfrm>
          <a:custGeom>
            <a:avLst/>
            <a:gdLst>
              <a:gd name="T0" fmla="*/ 0 w 357"/>
              <a:gd name="T1" fmla="*/ 0 h 276"/>
              <a:gd name="T2" fmla="*/ 357 w 357"/>
              <a:gd name="T3" fmla="*/ 249 h 276"/>
            </a:gdLst>
            <a:ahLst/>
            <a:cxnLst>
              <a:cxn ang="0">
                <a:pos x="T0" y="T1"/>
              </a:cxn>
              <a:cxn ang="0">
                <a:pos x="T2" y="T3"/>
              </a:cxn>
            </a:cxnLst>
            <a:rect l="0" t="0" r="r" b="b"/>
            <a:pathLst>
              <a:path w="357" h="276">
                <a:moveTo>
                  <a:pt x="0" y="0"/>
                </a:moveTo>
                <a:cubicBezTo>
                  <a:pt x="31" y="177"/>
                  <a:pt x="205" y="276"/>
                  <a:pt x="357" y="249"/>
                </a:cubicBezTo>
              </a:path>
            </a:pathLst>
          </a:custGeom>
          <a:noFill/>
          <a:ln w="39688" cap="rnd">
            <a:solidFill>
              <a:srgbClr val="EC79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24" name="Freeform 7"/>
          <p:cNvSpPr>
            <a:spLocks/>
          </p:cNvSpPr>
          <p:nvPr/>
        </p:nvSpPr>
        <p:spPr bwMode="auto">
          <a:xfrm>
            <a:off x="5887233" y="2229544"/>
            <a:ext cx="1391099" cy="1707209"/>
          </a:xfrm>
          <a:custGeom>
            <a:avLst/>
            <a:gdLst>
              <a:gd name="T0" fmla="*/ 680 w 756"/>
              <a:gd name="T1" fmla="*/ 928 h 928"/>
              <a:gd name="T2" fmla="*/ 394 w 756"/>
              <a:gd name="T3" fmla="*/ 61 h 928"/>
              <a:gd name="T4" fmla="*/ 0 w 756"/>
              <a:gd name="T5" fmla="*/ 246 h 928"/>
            </a:gdLst>
            <a:ahLst/>
            <a:cxnLst>
              <a:cxn ang="0">
                <a:pos x="T0" y="T1"/>
              </a:cxn>
              <a:cxn ang="0">
                <a:pos x="T2" y="T3"/>
              </a:cxn>
              <a:cxn ang="0">
                <a:pos x="T4" y="T5"/>
              </a:cxn>
            </a:cxnLst>
            <a:rect l="0" t="0" r="r" b="b"/>
            <a:pathLst>
              <a:path w="756" h="928">
                <a:moveTo>
                  <a:pt x="680" y="928"/>
                </a:moveTo>
                <a:cubicBezTo>
                  <a:pt x="680" y="928"/>
                  <a:pt x="756" y="192"/>
                  <a:pt x="394" y="61"/>
                </a:cubicBezTo>
                <a:cubicBezTo>
                  <a:pt x="226" y="0"/>
                  <a:pt x="53" y="101"/>
                  <a:pt x="0" y="246"/>
                </a:cubicBezTo>
              </a:path>
            </a:pathLst>
          </a:custGeom>
          <a:noFill/>
          <a:ln w="39688" cap="rnd">
            <a:solidFill>
              <a:srgbClr val="EC1C3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25" name="Freeform 8"/>
          <p:cNvSpPr>
            <a:spLocks/>
          </p:cNvSpPr>
          <p:nvPr/>
        </p:nvSpPr>
        <p:spPr bwMode="auto">
          <a:xfrm>
            <a:off x="5737200" y="1727418"/>
            <a:ext cx="1242001" cy="1252918"/>
          </a:xfrm>
          <a:custGeom>
            <a:avLst/>
            <a:gdLst>
              <a:gd name="T0" fmla="*/ 675 w 675"/>
              <a:gd name="T1" fmla="*/ 0 h 681"/>
              <a:gd name="T2" fmla="*/ 67 w 675"/>
              <a:gd name="T3" fmla="*/ 681 h 681"/>
            </a:gdLst>
            <a:ahLst/>
            <a:cxnLst>
              <a:cxn ang="0">
                <a:pos x="T0" y="T1"/>
              </a:cxn>
              <a:cxn ang="0">
                <a:pos x="T2" y="T3"/>
              </a:cxn>
            </a:cxnLst>
            <a:rect l="0" t="0" r="r" b="b"/>
            <a:pathLst>
              <a:path w="675" h="681">
                <a:moveTo>
                  <a:pt x="675" y="0"/>
                </a:moveTo>
                <a:cubicBezTo>
                  <a:pt x="675" y="0"/>
                  <a:pt x="0" y="303"/>
                  <a:pt x="67" y="681"/>
                </a:cubicBezTo>
              </a:path>
            </a:pathLst>
          </a:custGeom>
          <a:noFill/>
          <a:ln w="39688" cap="rnd">
            <a:solidFill>
              <a:srgbClr val="EC79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56" name="Line 16"/>
          <p:cNvSpPr>
            <a:spLocks noChangeShapeType="1"/>
          </p:cNvSpPr>
          <p:nvPr/>
        </p:nvSpPr>
        <p:spPr bwMode="auto">
          <a:xfrm>
            <a:off x="2156001" y="1910996"/>
            <a:ext cx="2902364"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grpSp>
        <p:nvGrpSpPr>
          <p:cNvPr id="174" name="Group 173"/>
          <p:cNvGrpSpPr/>
          <p:nvPr/>
        </p:nvGrpSpPr>
        <p:grpSpPr>
          <a:xfrm>
            <a:off x="4664632" y="1790359"/>
            <a:ext cx="2388057" cy="1665211"/>
            <a:chOff x="3515144" y="1707229"/>
            <a:chExt cx="2386793" cy="1665211"/>
          </a:xfrm>
        </p:grpSpPr>
        <p:sp>
          <p:nvSpPr>
            <p:cNvPr id="175" name="Freeform 6"/>
            <p:cNvSpPr>
              <a:spLocks/>
            </p:cNvSpPr>
            <p:nvPr/>
          </p:nvSpPr>
          <p:spPr bwMode="auto">
            <a:xfrm rot="2112096">
              <a:off x="3515144" y="2046924"/>
              <a:ext cx="2386793" cy="1325516"/>
            </a:xfrm>
            <a:custGeom>
              <a:avLst/>
              <a:gdLst>
                <a:gd name="T0" fmla="*/ 0 w 1032"/>
                <a:gd name="T1" fmla="*/ 247 h 681"/>
                <a:gd name="T2" fmla="*/ 894 w 1032"/>
                <a:gd name="T3" fmla="*/ 433 h 681"/>
                <a:gd name="T4" fmla="*/ 932 w 1032"/>
                <a:gd name="T5" fmla="*/ 0 h 681"/>
              </a:gdLst>
              <a:ahLst/>
              <a:cxnLst>
                <a:cxn ang="0">
                  <a:pos x="T0" y="T1"/>
                </a:cxn>
                <a:cxn ang="0">
                  <a:pos x="T2" y="T3"/>
                </a:cxn>
                <a:cxn ang="0">
                  <a:pos x="T4" y="T5"/>
                </a:cxn>
              </a:cxnLst>
              <a:rect l="0" t="0" r="r" b="b"/>
              <a:pathLst>
                <a:path w="1032" h="681">
                  <a:moveTo>
                    <a:pt x="0" y="247"/>
                  </a:moveTo>
                  <a:cubicBezTo>
                    <a:pt x="0" y="247"/>
                    <a:pt x="600" y="681"/>
                    <a:pt x="894" y="433"/>
                  </a:cubicBezTo>
                  <a:cubicBezTo>
                    <a:pt x="1032" y="318"/>
                    <a:pt x="1031" y="118"/>
                    <a:pt x="932" y="0"/>
                  </a:cubicBezTo>
                </a:path>
              </a:pathLst>
            </a:custGeom>
            <a:noFill/>
            <a:ln w="39688" cap="rnd">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sp>
          <p:nvSpPr>
            <p:cNvPr id="176" name="Freeform 9"/>
            <p:cNvSpPr>
              <a:spLocks/>
            </p:cNvSpPr>
            <p:nvPr/>
          </p:nvSpPr>
          <p:spPr bwMode="auto">
            <a:xfrm rot="1170288">
              <a:off x="3715630" y="1707229"/>
              <a:ext cx="203997" cy="203997"/>
            </a:xfrm>
            <a:custGeom>
              <a:avLst/>
              <a:gdLst>
                <a:gd name="T0" fmla="*/ 106 w 111"/>
                <a:gd name="T1" fmla="*/ 47 h 111"/>
                <a:gd name="T2" fmla="*/ 65 w 111"/>
                <a:gd name="T3" fmla="*/ 106 h 111"/>
                <a:gd name="T4" fmla="*/ 5 w 111"/>
                <a:gd name="T5" fmla="*/ 65 h 111"/>
                <a:gd name="T6" fmla="*/ 47 w 111"/>
                <a:gd name="T7" fmla="*/ 5 h 111"/>
                <a:gd name="T8" fmla="*/ 106 w 111"/>
                <a:gd name="T9" fmla="*/ 47 h 111"/>
              </a:gdLst>
              <a:ahLst/>
              <a:cxnLst>
                <a:cxn ang="0">
                  <a:pos x="T0" y="T1"/>
                </a:cxn>
                <a:cxn ang="0">
                  <a:pos x="T2" y="T3"/>
                </a:cxn>
                <a:cxn ang="0">
                  <a:pos x="T4" y="T5"/>
                </a:cxn>
                <a:cxn ang="0">
                  <a:pos x="T6" y="T7"/>
                </a:cxn>
                <a:cxn ang="0">
                  <a:pos x="T8" y="T9"/>
                </a:cxn>
              </a:cxnLst>
              <a:rect l="0" t="0" r="r" b="b"/>
              <a:pathLst>
                <a:path w="111" h="111">
                  <a:moveTo>
                    <a:pt x="106" y="47"/>
                  </a:moveTo>
                  <a:cubicBezTo>
                    <a:pt x="111" y="75"/>
                    <a:pt x="93" y="101"/>
                    <a:pt x="65" y="106"/>
                  </a:cubicBezTo>
                  <a:cubicBezTo>
                    <a:pt x="37" y="111"/>
                    <a:pt x="10" y="93"/>
                    <a:pt x="5" y="65"/>
                  </a:cubicBezTo>
                  <a:cubicBezTo>
                    <a:pt x="0" y="37"/>
                    <a:pt x="19" y="10"/>
                    <a:pt x="47" y="5"/>
                  </a:cubicBezTo>
                  <a:cubicBezTo>
                    <a:pt x="75" y="0"/>
                    <a:pt x="101" y="19"/>
                    <a:pt x="106" y="47"/>
                  </a:cubicBezTo>
                  <a:close/>
                </a:path>
              </a:pathLst>
            </a:custGeom>
            <a:solidFill>
              <a:schemeClr val="bg1"/>
            </a:solidFill>
            <a:ln w="39688" cap="flat">
              <a:solidFill>
                <a:srgbClr val="00B050"/>
              </a:solidFill>
              <a:prstDash val="solid"/>
              <a:miter lim="800000"/>
              <a:headEnd/>
              <a:tailEnd/>
            </a:ln>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grpSp>
      <p:sp>
        <p:nvSpPr>
          <p:cNvPr id="200" name="Freeform 11"/>
          <p:cNvSpPr>
            <a:spLocks/>
          </p:cNvSpPr>
          <p:nvPr/>
        </p:nvSpPr>
        <p:spPr bwMode="auto">
          <a:xfrm>
            <a:off x="6876425" y="1626144"/>
            <a:ext cx="204105" cy="203997"/>
          </a:xfrm>
          <a:custGeom>
            <a:avLst/>
            <a:gdLst>
              <a:gd name="T0" fmla="*/ 106 w 111"/>
              <a:gd name="T1" fmla="*/ 46 h 111"/>
              <a:gd name="T2" fmla="*/ 65 w 111"/>
              <a:gd name="T3" fmla="*/ 106 h 111"/>
              <a:gd name="T4" fmla="*/ 5 w 111"/>
              <a:gd name="T5" fmla="*/ 64 h 111"/>
              <a:gd name="T6" fmla="*/ 47 w 111"/>
              <a:gd name="T7" fmla="*/ 5 h 111"/>
              <a:gd name="T8" fmla="*/ 106 w 111"/>
              <a:gd name="T9" fmla="*/ 46 h 111"/>
            </a:gdLst>
            <a:ahLst/>
            <a:cxnLst>
              <a:cxn ang="0">
                <a:pos x="T0" y="T1"/>
              </a:cxn>
              <a:cxn ang="0">
                <a:pos x="T2" y="T3"/>
              </a:cxn>
              <a:cxn ang="0">
                <a:pos x="T4" y="T5"/>
              </a:cxn>
              <a:cxn ang="0">
                <a:pos x="T6" y="T7"/>
              </a:cxn>
              <a:cxn ang="0">
                <a:pos x="T8" y="T9"/>
              </a:cxn>
            </a:cxnLst>
            <a:rect l="0" t="0" r="r" b="b"/>
            <a:pathLst>
              <a:path w="111" h="111">
                <a:moveTo>
                  <a:pt x="106" y="46"/>
                </a:moveTo>
                <a:cubicBezTo>
                  <a:pt x="111" y="74"/>
                  <a:pt x="93" y="101"/>
                  <a:pt x="65" y="106"/>
                </a:cubicBezTo>
                <a:cubicBezTo>
                  <a:pt x="37" y="111"/>
                  <a:pt x="10" y="92"/>
                  <a:pt x="5" y="64"/>
                </a:cubicBezTo>
                <a:cubicBezTo>
                  <a:pt x="0" y="36"/>
                  <a:pt x="19" y="10"/>
                  <a:pt x="47" y="5"/>
                </a:cubicBezTo>
                <a:cubicBezTo>
                  <a:pt x="75" y="0"/>
                  <a:pt x="101" y="18"/>
                  <a:pt x="106" y="46"/>
                </a:cubicBezTo>
                <a:close/>
              </a:path>
            </a:pathLst>
          </a:custGeom>
          <a:solidFill>
            <a:schemeClr val="bg1"/>
          </a:solidFill>
          <a:ln w="39688" cap="flat">
            <a:solidFill>
              <a:srgbClr val="EC7923"/>
            </a:solidFill>
            <a:prstDash val="solid"/>
            <a:miter lim="800000"/>
            <a:headEnd/>
            <a:tailEnd/>
          </a:ln>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201" name="Freeform 12"/>
          <p:cNvSpPr>
            <a:spLocks/>
          </p:cNvSpPr>
          <p:nvPr/>
        </p:nvSpPr>
        <p:spPr bwMode="auto">
          <a:xfrm>
            <a:off x="7035143" y="3841267"/>
            <a:ext cx="204105" cy="203997"/>
          </a:xfrm>
          <a:custGeom>
            <a:avLst/>
            <a:gdLst>
              <a:gd name="T0" fmla="*/ 106 w 111"/>
              <a:gd name="T1" fmla="*/ 47 h 111"/>
              <a:gd name="T2" fmla="*/ 65 w 111"/>
              <a:gd name="T3" fmla="*/ 106 h 111"/>
              <a:gd name="T4" fmla="*/ 5 w 111"/>
              <a:gd name="T5" fmla="*/ 65 h 111"/>
              <a:gd name="T6" fmla="*/ 47 w 111"/>
              <a:gd name="T7" fmla="*/ 5 h 111"/>
              <a:gd name="T8" fmla="*/ 106 w 111"/>
              <a:gd name="T9" fmla="*/ 47 h 111"/>
            </a:gdLst>
            <a:ahLst/>
            <a:cxnLst>
              <a:cxn ang="0">
                <a:pos x="T0" y="T1"/>
              </a:cxn>
              <a:cxn ang="0">
                <a:pos x="T2" y="T3"/>
              </a:cxn>
              <a:cxn ang="0">
                <a:pos x="T4" y="T5"/>
              </a:cxn>
              <a:cxn ang="0">
                <a:pos x="T6" y="T7"/>
              </a:cxn>
              <a:cxn ang="0">
                <a:pos x="T8" y="T9"/>
              </a:cxn>
            </a:cxnLst>
            <a:rect l="0" t="0" r="r" b="b"/>
            <a:pathLst>
              <a:path w="111" h="111">
                <a:moveTo>
                  <a:pt x="106" y="47"/>
                </a:moveTo>
                <a:cubicBezTo>
                  <a:pt x="111" y="75"/>
                  <a:pt x="93" y="101"/>
                  <a:pt x="65" y="106"/>
                </a:cubicBezTo>
                <a:cubicBezTo>
                  <a:pt x="37" y="111"/>
                  <a:pt x="10" y="93"/>
                  <a:pt x="5" y="65"/>
                </a:cubicBezTo>
                <a:cubicBezTo>
                  <a:pt x="0" y="37"/>
                  <a:pt x="19" y="10"/>
                  <a:pt x="47" y="5"/>
                </a:cubicBezTo>
                <a:cubicBezTo>
                  <a:pt x="75" y="0"/>
                  <a:pt x="101" y="19"/>
                  <a:pt x="106" y="47"/>
                </a:cubicBezTo>
                <a:close/>
              </a:path>
            </a:pathLst>
          </a:custGeom>
          <a:solidFill>
            <a:schemeClr val="bg1"/>
          </a:solidFill>
          <a:ln w="39688" cap="flat">
            <a:solidFill>
              <a:srgbClr val="EC1C3C"/>
            </a:solidFill>
            <a:prstDash val="solid"/>
            <a:miter lim="800000"/>
            <a:headEnd/>
            <a:tailEnd/>
          </a:ln>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205" name="Rectangle 204"/>
          <p:cNvSpPr/>
          <p:nvPr/>
        </p:nvSpPr>
        <p:spPr>
          <a:xfrm>
            <a:off x="5749490" y="2703022"/>
            <a:ext cx="1361502" cy="438864"/>
          </a:xfrm>
          <a:prstGeom prst="rect">
            <a:avLst/>
          </a:prstGeom>
        </p:spPr>
        <p:txBody>
          <a:bodyPr wrap="square" lIns="91466" tIns="45733" rIns="91466" bIns="45733">
            <a:spAutoFit/>
          </a:bodyPr>
          <a:lstStyle/>
          <a:p>
            <a:pPr defTabSz="1143352"/>
            <a:r>
              <a:rPr lang="en-GB" sz="1126" b="1" i="1" spc="-50">
                <a:solidFill>
                  <a:srgbClr val="4A4A49"/>
                </a:solidFill>
              </a:rPr>
              <a:t>HF SYMPTOMS &amp; PROGRESSION</a:t>
            </a:r>
          </a:p>
        </p:txBody>
      </p:sp>
      <p:grpSp>
        <p:nvGrpSpPr>
          <p:cNvPr id="248" name="Group 247"/>
          <p:cNvGrpSpPr/>
          <p:nvPr/>
        </p:nvGrpSpPr>
        <p:grpSpPr>
          <a:xfrm>
            <a:off x="7519537" y="1397458"/>
            <a:ext cx="2501012" cy="1455202"/>
            <a:chOff x="8524874" y="1986201"/>
            <a:chExt cx="3554679" cy="2068273"/>
          </a:xfrm>
        </p:grpSpPr>
        <p:sp>
          <p:nvSpPr>
            <p:cNvPr id="250" name="Rectangle 37"/>
            <p:cNvSpPr>
              <a:spLocks noChangeArrowheads="1"/>
            </p:cNvSpPr>
            <p:nvPr/>
          </p:nvSpPr>
          <p:spPr bwMode="auto">
            <a:xfrm>
              <a:off x="10834223" y="1986201"/>
              <a:ext cx="1022884"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spc="-50">
                  <a:solidFill>
                    <a:srgbClr val="EC7923"/>
                  </a:solidFill>
                </a:rPr>
                <a:t>SNS</a:t>
              </a:r>
              <a:r>
                <a:rPr lang="en-US" altLang="en-US" sz="1970" b="1" i="1" spc="-50" baseline="30000">
                  <a:solidFill>
                    <a:srgbClr val="EC7923"/>
                  </a:solidFill>
                </a:rPr>
                <a:t>1,4</a:t>
              </a:r>
              <a:endParaRPr lang="en-US" altLang="en-US" sz="1970" spc="-50" baseline="30000">
                <a:solidFill>
                  <a:srgbClr val="EC7923"/>
                </a:solidFill>
              </a:endParaRPr>
            </a:p>
          </p:txBody>
        </p:sp>
        <p:sp>
          <p:nvSpPr>
            <p:cNvPr id="251" name="Rectangle 25"/>
            <p:cNvSpPr>
              <a:spLocks noChangeArrowheads="1"/>
            </p:cNvSpPr>
            <p:nvPr/>
          </p:nvSpPr>
          <p:spPr bwMode="auto">
            <a:xfrm>
              <a:off x="8524874" y="2490490"/>
              <a:ext cx="139730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985"/>
                <a:t>Epinephrine Norepinephrine</a:t>
              </a:r>
            </a:p>
          </p:txBody>
        </p:sp>
        <p:sp>
          <p:nvSpPr>
            <p:cNvPr id="252" name="Rectangle 33"/>
            <p:cNvSpPr>
              <a:spLocks noChangeArrowheads="1"/>
            </p:cNvSpPr>
            <p:nvPr/>
          </p:nvSpPr>
          <p:spPr bwMode="auto">
            <a:xfrm>
              <a:off x="10432562" y="2613597"/>
              <a:ext cx="1516365"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l-GR" altLang="en-US" sz="844">
                  <a:cs typeface="Arial" panose="020B0604020202020204" pitchFamily="34" charset="0"/>
                </a:rPr>
                <a:t>α</a:t>
              </a:r>
              <a:r>
                <a:rPr lang="el-GR" altLang="en-US" sz="844" baseline="-25000">
                  <a:cs typeface="Arial" panose="020B0604020202020204" pitchFamily="34" charset="0"/>
                </a:rPr>
                <a:t>1</a:t>
              </a:r>
              <a:r>
                <a:rPr lang="en-GB" altLang="en-US" sz="844">
                  <a:cs typeface="Arial" panose="020B0604020202020204" pitchFamily="34" charset="0"/>
                </a:rPr>
                <a:t>, </a:t>
              </a:r>
              <a:r>
                <a:rPr lang="el-GR" altLang="en-US" sz="844">
                  <a:cs typeface="Arial" panose="020B0604020202020204" pitchFamily="34" charset="0"/>
                </a:rPr>
                <a:t>β</a:t>
              </a:r>
              <a:r>
                <a:rPr lang="en-GB" altLang="en-US" sz="844" baseline="-25000">
                  <a:cs typeface="Arial" panose="020B0604020202020204" pitchFamily="34" charset="0"/>
                </a:rPr>
                <a:t>1</a:t>
              </a:r>
              <a:r>
                <a:rPr lang="en-GB" altLang="en-US" sz="844">
                  <a:cs typeface="Arial" panose="020B0604020202020204" pitchFamily="34" charset="0"/>
                </a:rPr>
                <a:t>, </a:t>
              </a:r>
              <a:r>
                <a:rPr lang="el-GR" altLang="en-US" sz="844">
                  <a:cs typeface="Arial" panose="020B0604020202020204" pitchFamily="34" charset="0"/>
                </a:rPr>
                <a:t>β</a:t>
              </a:r>
              <a:r>
                <a:rPr lang="en-GB" altLang="en-US" sz="844" baseline="-25000">
                  <a:cs typeface="Arial" panose="020B0604020202020204" pitchFamily="34" charset="0"/>
                </a:rPr>
                <a:t>2</a:t>
              </a:r>
              <a:r>
                <a:rPr lang="en-US" altLang="en-US" sz="844" baseline="-25000"/>
                <a:t> </a:t>
              </a:r>
              <a:r>
                <a:rPr lang="en-US" altLang="en-US" sz="844"/>
                <a:t>receptors</a:t>
              </a:r>
            </a:p>
          </p:txBody>
        </p:sp>
        <p:grpSp>
          <p:nvGrpSpPr>
            <p:cNvPr id="253" name="Group 252"/>
            <p:cNvGrpSpPr/>
            <p:nvPr/>
          </p:nvGrpSpPr>
          <p:grpSpPr>
            <a:xfrm>
              <a:off x="10019517" y="2527682"/>
              <a:ext cx="439009" cy="356497"/>
              <a:chOff x="9936029" y="2527682"/>
              <a:chExt cx="439009" cy="356497"/>
            </a:xfrm>
          </p:grpSpPr>
          <p:sp>
            <p:nvSpPr>
              <p:cNvPr id="255" name="Freeform 34"/>
              <p:cNvSpPr>
                <a:spLocks/>
              </p:cNvSpPr>
              <p:nvPr/>
            </p:nvSpPr>
            <p:spPr bwMode="auto">
              <a:xfrm>
                <a:off x="9936029" y="2527682"/>
                <a:ext cx="195199"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EC792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p>
            </p:txBody>
          </p:sp>
          <p:sp>
            <p:nvSpPr>
              <p:cNvPr id="256" name="Freeform 36"/>
              <p:cNvSpPr>
                <a:spLocks/>
              </p:cNvSpPr>
              <p:nvPr/>
            </p:nvSpPr>
            <p:spPr bwMode="auto">
              <a:xfrm>
                <a:off x="10244103" y="2631472"/>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EC79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336" tIns="32168" rIns="64336" bIns="32168" numCol="1" anchor="t" anchorCtr="0" compatLnSpc="1">
                <a:prstTxWarp prst="textNoShape">
                  <a:avLst/>
                </a:prstTxWarp>
              </a:bodyPr>
              <a:lstStyle/>
              <a:p>
                <a:endParaRPr lang="en-GB" sz="2392"/>
              </a:p>
            </p:txBody>
          </p:sp>
          <p:cxnSp>
            <p:nvCxnSpPr>
              <p:cNvPr id="257" name="Straight Connector 256"/>
              <p:cNvCxnSpPr/>
              <p:nvPr/>
            </p:nvCxnSpPr>
            <p:spPr bwMode="auto">
              <a:xfrm flipH="1">
                <a:off x="10131228" y="2705805"/>
                <a:ext cx="112875" cy="250"/>
              </a:xfrm>
              <a:prstGeom prst="line">
                <a:avLst/>
              </a:prstGeom>
              <a:solidFill>
                <a:schemeClr val="accent1"/>
              </a:solidFill>
              <a:ln w="19050" cap="rnd" cmpd="sng" algn="ctr">
                <a:solidFill>
                  <a:srgbClr val="EC7923"/>
                </a:solidFill>
                <a:prstDash val="solid"/>
                <a:round/>
                <a:headEnd type="none" w="med" len="med"/>
                <a:tailEnd type="none" w="med" len="med"/>
              </a:ln>
              <a:effectLst/>
            </p:spPr>
          </p:cxnSp>
        </p:grpSp>
        <p:sp>
          <p:nvSpPr>
            <p:cNvPr id="254" name="Rectangle 253"/>
            <p:cNvSpPr/>
            <p:nvPr/>
          </p:nvSpPr>
          <p:spPr>
            <a:xfrm>
              <a:off x="9758696" y="2938269"/>
              <a:ext cx="2320857" cy="1116205"/>
            </a:xfrm>
            <a:prstGeom prst="rect">
              <a:avLst/>
            </a:prstGeom>
            <a:noFill/>
          </p:spPr>
          <p:txBody>
            <a:bodyPr wrap="square">
              <a:spAutoFit/>
            </a:bodyPr>
            <a:lstStyle/>
            <a:p>
              <a:pPr algn="r"/>
              <a:r>
                <a:rPr lang="en-GB" sz="1126" b="1"/>
                <a:t>Vasoconstriction</a:t>
              </a:r>
              <a:r>
                <a:rPr lang="en-GB" sz="1126">
                  <a:solidFill>
                    <a:schemeClr val="bg1"/>
                  </a:solidFill>
                  <a:sym typeface="Wingdings 3"/>
                </a:rPr>
                <a:t> </a:t>
              </a:r>
              <a:r>
                <a:rPr lang="en-GB" sz="1126">
                  <a:solidFill>
                    <a:schemeClr val="bg1"/>
                  </a:solidFill>
                  <a:sym typeface="Symbol"/>
                </a:rPr>
                <a:t></a:t>
              </a:r>
              <a:endParaRPr lang="en-GB" sz="1126" b="1">
                <a:solidFill>
                  <a:schemeClr val="bg1"/>
                </a:solidFill>
              </a:endParaRPr>
            </a:p>
            <a:p>
              <a:pPr algn="r"/>
              <a:r>
                <a:rPr lang="en-GB" sz="1126"/>
                <a:t>RAAS activity</a:t>
              </a:r>
              <a:r>
                <a:rPr lang="en-GB" sz="1126">
                  <a:solidFill>
                    <a:srgbClr val="4A4A49"/>
                  </a:solidFill>
                </a:rPr>
                <a:t> </a:t>
              </a:r>
              <a:r>
                <a:rPr lang="en-GB" sz="1126" b="1">
                  <a:solidFill>
                    <a:srgbClr val="EC7923"/>
                  </a:solidFill>
                  <a:sym typeface="Symbol"/>
                </a:rPr>
                <a:t></a:t>
              </a:r>
            </a:p>
            <a:p>
              <a:pPr algn="r"/>
              <a:r>
                <a:rPr lang="en-GB" sz="1126"/>
                <a:t>Heart rate</a:t>
              </a:r>
              <a:r>
                <a:rPr lang="en-GB" sz="1126">
                  <a:sym typeface="Wingdings 3"/>
                </a:rPr>
                <a:t> </a:t>
              </a:r>
              <a:r>
                <a:rPr lang="en-GB" sz="1126" b="1">
                  <a:solidFill>
                    <a:srgbClr val="EC7923"/>
                  </a:solidFill>
                  <a:sym typeface="Symbol"/>
                </a:rPr>
                <a:t></a:t>
              </a:r>
              <a:endParaRPr lang="en-GB" sz="1126" b="1">
                <a:solidFill>
                  <a:srgbClr val="4A4A49"/>
                </a:solidFill>
              </a:endParaRPr>
            </a:p>
            <a:p>
              <a:pPr algn="r"/>
              <a:r>
                <a:rPr lang="en-GB" sz="1126"/>
                <a:t>Contractility</a:t>
              </a:r>
              <a:r>
                <a:rPr lang="en-GB" sz="1126">
                  <a:solidFill>
                    <a:srgbClr val="00B050"/>
                  </a:solidFill>
                  <a:sym typeface="Wingdings 3"/>
                </a:rPr>
                <a:t> </a:t>
              </a:r>
              <a:r>
                <a:rPr lang="en-GB" sz="1126" b="1">
                  <a:solidFill>
                    <a:srgbClr val="EC7923"/>
                  </a:solidFill>
                  <a:sym typeface="Symbol"/>
                </a:rPr>
                <a:t></a:t>
              </a:r>
              <a:endParaRPr lang="en-GB" sz="1126" b="1">
                <a:solidFill>
                  <a:srgbClr val="4A4A49"/>
                </a:solidFill>
              </a:endParaRPr>
            </a:p>
          </p:txBody>
        </p:sp>
      </p:grpSp>
      <p:grpSp>
        <p:nvGrpSpPr>
          <p:cNvPr id="260" name="Group 259"/>
          <p:cNvGrpSpPr/>
          <p:nvPr/>
        </p:nvGrpSpPr>
        <p:grpSpPr>
          <a:xfrm>
            <a:off x="8312901" y="3638232"/>
            <a:ext cx="1691179" cy="2005655"/>
            <a:chOff x="9652479" y="5171006"/>
            <a:chExt cx="2403667" cy="2850630"/>
          </a:xfrm>
        </p:grpSpPr>
        <p:sp>
          <p:nvSpPr>
            <p:cNvPr id="261" name="Rectangle 37"/>
            <p:cNvSpPr>
              <a:spLocks noChangeArrowheads="1"/>
            </p:cNvSpPr>
            <p:nvPr/>
          </p:nvSpPr>
          <p:spPr bwMode="auto">
            <a:xfrm>
              <a:off x="10390401" y="5171006"/>
              <a:ext cx="154699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a:solidFill>
                    <a:srgbClr val="FF0000"/>
                  </a:solidFill>
                </a:rPr>
                <a:t>RAAS</a:t>
              </a:r>
              <a:r>
                <a:rPr lang="en-US" altLang="en-US" sz="1970" b="1" i="1" baseline="30000">
                  <a:solidFill>
                    <a:srgbClr val="FF0000"/>
                  </a:solidFill>
                </a:rPr>
                <a:t>1,2,4</a:t>
              </a:r>
              <a:endParaRPr lang="en-US" altLang="en-US" sz="1970" baseline="30000">
                <a:solidFill>
                  <a:srgbClr val="FF0000"/>
                </a:solidFill>
              </a:endParaRPr>
            </a:p>
          </p:txBody>
        </p:sp>
        <p:sp>
          <p:nvSpPr>
            <p:cNvPr id="262" name="Rectangle 261"/>
            <p:cNvSpPr/>
            <p:nvPr/>
          </p:nvSpPr>
          <p:spPr>
            <a:xfrm>
              <a:off x="9652479" y="6166701"/>
              <a:ext cx="2403667" cy="1854935"/>
            </a:xfrm>
            <a:prstGeom prst="rect">
              <a:avLst/>
            </a:prstGeom>
          </p:spPr>
          <p:txBody>
            <a:bodyPr wrap="square">
              <a:spAutoFit/>
            </a:bodyPr>
            <a:lstStyle/>
            <a:p>
              <a:pPr algn="r"/>
              <a:r>
                <a:rPr lang="en-GB" sz="1126" b="1"/>
                <a:t>Vasoconstriction</a:t>
              </a:r>
              <a:r>
                <a:rPr lang="en-GB" sz="1126">
                  <a:sym typeface="Wingdings 3"/>
                </a:rPr>
                <a:t> </a:t>
              </a:r>
              <a:r>
                <a:rPr lang="en-GB" sz="1126">
                  <a:solidFill>
                    <a:schemeClr val="bg1"/>
                  </a:solidFill>
                  <a:sym typeface="Symbol"/>
                </a:rPr>
                <a:t></a:t>
              </a:r>
              <a:endParaRPr lang="en-GB" sz="1126" b="1">
                <a:solidFill>
                  <a:schemeClr val="bg1"/>
                </a:solidFill>
              </a:endParaRPr>
            </a:p>
            <a:p>
              <a:pPr algn="r"/>
              <a:r>
                <a:rPr lang="en-GB" sz="1126"/>
                <a:t>Blood</a:t>
              </a:r>
              <a:r>
                <a:rPr lang="en-GB" sz="1126">
                  <a:solidFill>
                    <a:srgbClr val="4A4A49"/>
                  </a:solidFill>
                </a:rPr>
                <a:t> </a:t>
              </a:r>
              <a:r>
                <a:rPr lang="en-GB" sz="1126"/>
                <a:t>pressure</a:t>
              </a:r>
              <a:r>
                <a:rPr lang="en-GB" sz="1126">
                  <a:solidFill>
                    <a:srgbClr val="4A4A49"/>
                  </a:solidFill>
                </a:rPr>
                <a:t> </a:t>
              </a:r>
              <a:r>
                <a:rPr lang="en-GB" sz="1126" b="1">
                  <a:solidFill>
                    <a:srgbClr val="FF0000"/>
                  </a:solidFill>
                  <a:sym typeface="Symbol"/>
                </a:rPr>
                <a:t></a:t>
              </a:r>
              <a:endParaRPr lang="en-GB" sz="1126" b="1">
                <a:solidFill>
                  <a:srgbClr val="FF0000"/>
                </a:solidFill>
              </a:endParaRPr>
            </a:p>
            <a:p>
              <a:pPr algn="r"/>
              <a:r>
                <a:rPr lang="en-GB" sz="1126"/>
                <a:t>Sympathetic</a:t>
              </a:r>
              <a:r>
                <a:rPr lang="en-GB" sz="1126">
                  <a:solidFill>
                    <a:srgbClr val="4A4A49"/>
                  </a:solidFill>
                </a:rPr>
                <a:t> </a:t>
              </a:r>
              <a:r>
                <a:rPr lang="en-GB" sz="1126"/>
                <a:t>tone</a:t>
              </a:r>
              <a:r>
                <a:rPr lang="en-GB" sz="1126">
                  <a:solidFill>
                    <a:srgbClr val="FF0000"/>
                  </a:solidFill>
                  <a:sym typeface="Wingdings 3"/>
                </a:rPr>
                <a:t> </a:t>
              </a:r>
              <a:r>
                <a:rPr lang="en-GB" sz="1126" b="1">
                  <a:solidFill>
                    <a:srgbClr val="FF0000"/>
                  </a:solidFill>
                  <a:sym typeface="Symbol"/>
                </a:rPr>
                <a:t></a:t>
              </a:r>
              <a:endParaRPr lang="en-GB" sz="1126" b="1">
                <a:solidFill>
                  <a:srgbClr val="FF0000"/>
                </a:solidFill>
              </a:endParaRPr>
            </a:p>
            <a:p>
              <a:pPr algn="r"/>
              <a:r>
                <a:rPr lang="en-GB" sz="1126"/>
                <a:t>Vasopressin</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Aldosterone</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Hypertrophy</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Fibrosis</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p:txBody>
        </p:sp>
        <p:sp>
          <p:nvSpPr>
            <p:cNvPr id="263" name="Rectangle 25"/>
            <p:cNvSpPr>
              <a:spLocks noChangeArrowheads="1"/>
            </p:cNvSpPr>
            <p:nvPr/>
          </p:nvSpPr>
          <p:spPr bwMode="auto">
            <a:xfrm>
              <a:off x="10260159" y="5786665"/>
              <a:ext cx="558345" cy="21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85"/>
                <a:t>Ang II</a:t>
              </a:r>
            </a:p>
          </p:txBody>
        </p:sp>
        <p:sp>
          <p:nvSpPr>
            <p:cNvPr id="264" name="Rectangle 33"/>
            <p:cNvSpPr>
              <a:spLocks noChangeArrowheads="1"/>
            </p:cNvSpPr>
            <p:nvPr/>
          </p:nvSpPr>
          <p:spPr bwMode="auto">
            <a:xfrm>
              <a:off x="11389249" y="5802053"/>
              <a:ext cx="548146"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altLang="en-US" sz="844">
                  <a:cs typeface="Arial" panose="020B0604020202020204" pitchFamily="34" charset="0"/>
                </a:rPr>
                <a:t>AT1R</a:t>
              </a:r>
              <a:endParaRPr lang="en-US" altLang="en-US" sz="844"/>
            </a:p>
          </p:txBody>
        </p:sp>
        <p:grpSp>
          <p:nvGrpSpPr>
            <p:cNvPr id="265" name="Group 264"/>
            <p:cNvGrpSpPr/>
            <p:nvPr/>
          </p:nvGrpSpPr>
          <p:grpSpPr>
            <a:xfrm>
              <a:off x="10903235" y="5716138"/>
              <a:ext cx="419895" cy="356497"/>
              <a:chOff x="10704301" y="5734013"/>
              <a:chExt cx="419895" cy="356497"/>
            </a:xfrm>
          </p:grpSpPr>
          <p:sp>
            <p:nvSpPr>
              <p:cNvPr id="266" name="Freeform 34"/>
              <p:cNvSpPr>
                <a:spLocks/>
              </p:cNvSpPr>
              <p:nvPr/>
            </p:nvSpPr>
            <p:spPr bwMode="auto">
              <a:xfrm>
                <a:off x="10704301" y="5734013"/>
                <a:ext cx="176085"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2392"/>
              </a:p>
            </p:txBody>
          </p:sp>
          <p:sp>
            <p:nvSpPr>
              <p:cNvPr id="267" name="Freeform 266"/>
              <p:cNvSpPr>
                <a:spLocks/>
              </p:cNvSpPr>
              <p:nvPr/>
            </p:nvSpPr>
            <p:spPr bwMode="auto">
              <a:xfrm>
                <a:off x="10993261" y="5837803"/>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EC1C3C"/>
              </a:solidFill>
              <a:ln>
                <a:solidFill>
                  <a:srgbClr val="FF0000"/>
                </a:solidFill>
              </a:ln>
            </p:spPr>
            <p:txBody>
              <a:bodyPr vert="horz" wrap="square" lIns="64336" tIns="32168" rIns="64336" bIns="32168" numCol="1" anchor="t" anchorCtr="0" compatLnSpc="1">
                <a:prstTxWarp prst="textNoShape">
                  <a:avLst/>
                </a:prstTxWarp>
              </a:bodyPr>
              <a:lstStyle/>
              <a:p>
                <a:endParaRPr lang="en-GB" sz="2392"/>
              </a:p>
            </p:txBody>
          </p:sp>
          <p:cxnSp>
            <p:nvCxnSpPr>
              <p:cNvPr id="268" name="Straight Connector 267"/>
              <p:cNvCxnSpPr/>
              <p:nvPr/>
            </p:nvCxnSpPr>
            <p:spPr bwMode="auto">
              <a:xfrm flipH="1">
                <a:off x="10880386" y="5912136"/>
                <a:ext cx="112875" cy="250"/>
              </a:xfrm>
              <a:prstGeom prst="line">
                <a:avLst/>
              </a:prstGeom>
              <a:solidFill>
                <a:schemeClr val="accent1"/>
              </a:solidFill>
              <a:ln w="19050" cap="rnd" cmpd="sng" algn="ctr">
                <a:solidFill>
                  <a:srgbClr val="FF0000"/>
                </a:solidFill>
                <a:prstDash val="solid"/>
                <a:round/>
                <a:headEnd type="none" w="med" len="med"/>
                <a:tailEnd type="none" w="med" len="med"/>
              </a:ln>
              <a:effectLst/>
            </p:spPr>
          </p:cxnSp>
        </p:grpSp>
      </p:grpSp>
      <p:sp>
        <p:nvSpPr>
          <p:cNvPr id="306" name="Rounded Rectangle 305"/>
          <p:cNvSpPr/>
          <p:nvPr/>
        </p:nvSpPr>
        <p:spPr>
          <a:xfrm>
            <a:off x="3309065" y="5051803"/>
            <a:ext cx="1324373" cy="447208"/>
          </a:xfrm>
          <a:prstGeom prst="roundRect">
            <a:avLst/>
          </a:prstGeom>
          <a:solidFill>
            <a:schemeClr val="accent1"/>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66">
                <a:solidFill>
                  <a:schemeClr val="bg1"/>
                </a:solidFill>
              </a:rPr>
              <a:t>Sacubitril/</a:t>
            </a:r>
          </a:p>
          <a:p>
            <a:pPr algn="ctr"/>
            <a:r>
              <a:rPr lang="en-US" sz="1266">
                <a:solidFill>
                  <a:schemeClr val="bg1"/>
                </a:solidFill>
              </a:rPr>
              <a:t>valsartan</a:t>
            </a:r>
            <a:r>
              <a:rPr lang="en-US" sz="1266" baseline="30000">
                <a:solidFill>
                  <a:schemeClr val="bg1"/>
                </a:solidFill>
              </a:rPr>
              <a:t>5</a:t>
            </a:r>
          </a:p>
        </p:txBody>
      </p:sp>
      <p:grpSp>
        <p:nvGrpSpPr>
          <p:cNvPr id="13" name="Group 12"/>
          <p:cNvGrpSpPr/>
          <p:nvPr/>
        </p:nvGrpSpPr>
        <p:grpSpPr>
          <a:xfrm>
            <a:off x="4611501" y="3508907"/>
            <a:ext cx="5409048" cy="2133591"/>
            <a:chOff x="4391693" y="4987196"/>
            <a:chExt cx="7687860" cy="3032465"/>
          </a:xfrm>
        </p:grpSpPr>
        <p:grpSp>
          <p:nvGrpSpPr>
            <p:cNvPr id="7" name="Group 6"/>
            <p:cNvGrpSpPr/>
            <p:nvPr/>
          </p:nvGrpSpPr>
          <p:grpSpPr>
            <a:xfrm>
              <a:off x="8179597" y="4987196"/>
              <a:ext cx="3899956" cy="3032465"/>
              <a:chOff x="8179597" y="4987196"/>
              <a:chExt cx="3899956" cy="3032465"/>
            </a:xfrm>
          </p:grpSpPr>
          <p:sp>
            <p:nvSpPr>
              <p:cNvPr id="117" name="Rounded Rectangle 116"/>
              <p:cNvSpPr/>
              <p:nvPr/>
            </p:nvSpPr>
            <p:spPr>
              <a:xfrm>
                <a:off x="8182050" y="4987196"/>
                <a:ext cx="3897503" cy="2993412"/>
              </a:xfrm>
              <a:prstGeom prst="roundRect">
                <a:avLst>
                  <a:gd name="adj" fmla="val 708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noFill/>
                </a:endParaRPr>
              </a:p>
            </p:txBody>
          </p:sp>
          <p:grpSp>
            <p:nvGrpSpPr>
              <p:cNvPr id="291" name="Group 290"/>
              <p:cNvGrpSpPr/>
              <p:nvPr/>
            </p:nvGrpSpPr>
            <p:grpSpPr>
              <a:xfrm>
                <a:off x="9649679" y="5169031"/>
                <a:ext cx="2403667" cy="2850630"/>
                <a:chOff x="9646129" y="5171006"/>
                <a:chExt cx="2403667" cy="2850630"/>
              </a:xfrm>
            </p:grpSpPr>
            <p:sp>
              <p:nvSpPr>
                <p:cNvPr id="292" name="Rectangle 37"/>
                <p:cNvSpPr>
                  <a:spLocks noChangeArrowheads="1"/>
                </p:cNvSpPr>
                <p:nvPr/>
              </p:nvSpPr>
              <p:spPr bwMode="auto">
                <a:xfrm>
                  <a:off x="10390401" y="5171006"/>
                  <a:ext cx="154699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a:solidFill>
                        <a:schemeClr val="bg1"/>
                      </a:solidFill>
                    </a:rPr>
                    <a:t>RAAS</a:t>
                  </a:r>
                  <a:r>
                    <a:rPr lang="en-US" altLang="en-US" sz="1970" b="1" i="1" baseline="30000">
                      <a:solidFill>
                        <a:schemeClr val="bg1"/>
                      </a:solidFill>
                    </a:rPr>
                    <a:t>1,2,4</a:t>
                  </a:r>
                  <a:endParaRPr lang="en-US" altLang="en-US" sz="1970" baseline="30000">
                    <a:solidFill>
                      <a:schemeClr val="bg1"/>
                    </a:solidFill>
                  </a:endParaRPr>
                </a:p>
              </p:txBody>
            </p:sp>
            <p:sp>
              <p:nvSpPr>
                <p:cNvPr id="293" name="Rectangle 292"/>
                <p:cNvSpPr/>
                <p:nvPr/>
              </p:nvSpPr>
              <p:spPr>
                <a:xfrm>
                  <a:off x="9646129" y="6166701"/>
                  <a:ext cx="2403667" cy="1854935"/>
                </a:xfrm>
                <a:prstGeom prst="rect">
                  <a:avLst/>
                </a:prstGeom>
              </p:spPr>
              <p:txBody>
                <a:bodyPr wrap="square">
                  <a:spAutoFit/>
                </a:bodyPr>
                <a:lstStyle/>
                <a:p>
                  <a:pPr algn="r"/>
                  <a:r>
                    <a:rPr lang="en-GB" sz="1126" b="1">
                      <a:solidFill>
                        <a:schemeClr val="bg1"/>
                      </a:solidFill>
                    </a:rPr>
                    <a:t>Vasoconstriction</a:t>
                  </a:r>
                  <a:r>
                    <a:rPr lang="en-GB" sz="1126">
                      <a:solidFill>
                        <a:schemeClr val="bg1"/>
                      </a:solidFill>
                    </a:rPr>
                    <a:t> </a:t>
                  </a:r>
                  <a:r>
                    <a:rPr lang="en-GB" sz="1126" b="1">
                      <a:solidFill>
                        <a:srgbClr val="C00000"/>
                      </a:solidFill>
                      <a:sym typeface="Symbol"/>
                    </a:rPr>
                    <a:t></a:t>
                  </a:r>
                  <a:endParaRPr lang="en-GB" sz="1126" b="1">
                    <a:solidFill>
                      <a:srgbClr val="C00000"/>
                    </a:solidFill>
                  </a:endParaRPr>
                </a:p>
                <a:p>
                  <a:pPr algn="r"/>
                  <a:r>
                    <a:rPr lang="en-GB" sz="1126">
                      <a:solidFill>
                        <a:schemeClr val="bg1"/>
                      </a:solidFill>
                    </a:rPr>
                    <a:t>Blood pressure </a:t>
                  </a:r>
                  <a:r>
                    <a:rPr lang="en-GB" sz="1126" b="1">
                      <a:solidFill>
                        <a:schemeClr val="bg1"/>
                      </a:solidFill>
                      <a:sym typeface="Symbol"/>
                    </a:rPr>
                    <a:t></a:t>
                  </a:r>
                  <a:endParaRPr lang="en-GB" sz="1126" b="1">
                    <a:solidFill>
                      <a:schemeClr val="bg1"/>
                    </a:solidFill>
                  </a:endParaRPr>
                </a:p>
                <a:p>
                  <a:pPr algn="r"/>
                  <a:r>
                    <a:rPr lang="en-GB" sz="1126">
                      <a:solidFill>
                        <a:schemeClr val="bg1"/>
                      </a:solidFill>
                    </a:rPr>
                    <a:t>Sympathetic tone</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a:p>
                  <a:pPr algn="r"/>
                  <a:r>
                    <a:rPr lang="en-GB" sz="1126">
                      <a:solidFill>
                        <a:schemeClr val="bg1"/>
                      </a:solidFill>
                    </a:rPr>
                    <a:t>Vasopressin</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a:p>
                  <a:pPr algn="r"/>
                  <a:r>
                    <a:rPr lang="en-GB" sz="1126">
                      <a:solidFill>
                        <a:schemeClr val="bg1"/>
                      </a:solidFill>
                    </a:rPr>
                    <a:t>Aldosterone</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a:p>
                  <a:pPr algn="r"/>
                  <a:r>
                    <a:rPr lang="en-GB" sz="1126">
                      <a:solidFill>
                        <a:schemeClr val="bg1"/>
                      </a:solidFill>
                    </a:rPr>
                    <a:t>Hypertrophy</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a:p>
                  <a:pPr algn="r"/>
                  <a:r>
                    <a:rPr lang="en-GB" sz="1126">
                      <a:solidFill>
                        <a:schemeClr val="bg1"/>
                      </a:solidFill>
                    </a:rPr>
                    <a:t>Fibrosis</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p:txBody>
            </p:sp>
            <p:sp>
              <p:nvSpPr>
                <p:cNvPr id="294" name="Rectangle 25"/>
                <p:cNvSpPr>
                  <a:spLocks noChangeArrowheads="1"/>
                </p:cNvSpPr>
                <p:nvPr/>
              </p:nvSpPr>
              <p:spPr bwMode="auto">
                <a:xfrm>
                  <a:off x="10260159" y="5786665"/>
                  <a:ext cx="558345" cy="21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85">
                      <a:solidFill>
                        <a:schemeClr val="bg1"/>
                      </a:solidFill>
                    </a:rPr>
                    <a:t>Ang II</a:t>
                  </a:r>
                </a:p>
              </p:txBody>
            </p:sp>
            <p:sp>
              <p:nvSpPr>
                <p:cNvPr id="295" name="Rectangle 33"/>
                <p:cNvSpPr>
                  <a:spLocks noChangeArrowheads="1"/>
                </p:cNvSpPr>
                <p:nvPr/>
              </p:nvSpPr>
              <p:spPr bwMode="auto">
                <a:xfrm>
                  <a:off x="11389250" y="5802053"/>
                  <a:ext cx="548146"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altLang="en-US" sz="844">
                      <a:solidFill>
                        <a:schemeClr val="bg1"/>
                      </a:solidFill>
                      <a:cs typeface="Arial" panose="020B0604020202020204" pitchFamily="34" charset="0"/>
                    </a:rPr>
                    <a:t>AT1R</a:t>
                  </a:r>
                  <a:endParaRPr lang="en-US" altLang="en-US" sz="844">
                    <a:solidFill>
                      <a:schemeClr val="bg1"/>
                    </a:solidFill>
                  </a:endParaRPr>
                </a:p>
              </p:txBody>
            </p:sp>
            <p:grpSp>
              <p:nvGrpSpPr>
                <p:cNvPr id="296" name="Group 295"/>
                <p:cNvGrpSpPr/>
                <p:nvPr/>
              </p:nvGrpSpPr>
              <p:grpSpPr>
                <a:xfrm>
                  <a:off x="10903235" y="5716138"/>
                  <a:ext cx="419895" cy="356497"/>
                  <a:chOff x="10704301" y="5734013"/>
                  <a:chExt cx="419895" cy="356497"/>
                </a:xfrm>
              </p:grpSpPr>
              <p:sp>
                <p:nvSpPr>
                  <p:cNvPr id="297" name="Freeform 34"/>
                  <p:cNvSpPr>
                    <a:spLocks/>
                  </p:cNvSpPr>
                  <p:nvPr/>
                </p:nvSpPr>
                <p:spPr bwMode="auto">
                  <a:xfrm>
                    <a:off x="10704301" y="5734013"/>
                    <a:ext cx="176085"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2392"/>
                  </a:p>
                </p:txBody>
              </p:sp>
              <p:sp>
                <p:nvSpPr>
                  <p:cNvPr id="298" name="Freeform 297"/>
                  <p:cNvSpPr>
                    <a:spLocks/>
                  </p:cNvSpPr>
                  <p:nvPr/>
                </p:nvSpPr>
                <p:spPr bwMode="auto">
                  <a:xfrm>
                    <a:off x="10993261" y="5837803"/>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chemeClr val="bg1"/>
                  </a:solidFill>
                  <a:ln>
                    <a:noFill/>
                  </a:ln>
                </p:spPr>
                <p:txBody>
                  <a:bodyPr vert="horz" wrap="square" lIns="64336" tIns="32168" rIns="64336" bIns="32168" numCol="1" anchor="t" anchorCtr="0" compatLnSpc="1">
                    <a:prstTxWarp prst="textNoShape">
                      <a:avLst/>
                    </a:prstTxWarp>
                  </a:bodyPr>
                  <a:lstStyle/>
                  <a:p>
                    <a:endParaRPr lang="en-GB" sz="2392"/>
                  </a:p>
                </p:txBody>
              </p:sp>
              <p:cxnSp>
                <p:nvCxnSpPr>
                  <p:cNvPr id="299" name="Straight Connector 298"/>
                  <p:cNvCxnSpPr/>
                  <p:nvPr/>
                </p:nvCxnSpPr>
                <p:spPr bwMode="auto">
                  <a:xfrm flipH="1">
                    <a:off x="10880386" y="5912136"/>
                    <a:ext cx="112875" cy="250"/>
                  </a:xfrm>
                  <a:prstGeom prst="line">
                    <a:avLst/>
                  </a:prstGeom>
                  <a:solidFill>
                    <a:schemeClr val="accent1"/>
                  </a:solidFill>
                  <a:ln w="19050" cap="rnd" cmpd="sng" algn="ctr">
                    <a:solidFill>
                      <a:schemeClr val="bg1"/>
                    </a:solidFill>
                    <a:prstDash val="solid"/>
                    <a:round/>
                    <a:headEnd type="none" w="med" len="med"/>
                    <a:tailEnd type="none" w="med" len="med"/>
                  </a:ln>
                  <a:effectLst/>
                </p:spPr>
              </p:cxnSp>
            </p:grpSp>
          </p:grpSp>
          <p:sp>
            <p:nvSpPr>
              <p:cNvPr id="300" name="Line 16"/>
              <p:cNvSpPr>
                <a:spLocks noChangeShapeType="1"/>
              </p:cNvSpPr>
              <p:nvPr/>
            </p:nvSpPr>
            <p:spPr bwMode="auto">
              <a:xfrm>
                <a:off x="8179597" y="5611878"/>
                <a:ext cx="3899956"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970">
                  <a:solidFill>
                    <a:srgbClr val="474749"/>
                  </a:solidFill>
                </a:endParaRPr>
              </a:p>
            </p:txBody>
          </p:sp>
        </p:grpSp>
        <p:sp>
          <p:nvSpPr>
            <p:cNvPr id="304" name="TextBox 303"/>
            <p:cNvSpPr txBox="1"/>
            <p:nvPr/>
          </p:nvSpPr>
          <p:spPr>
            <a:xfrm>
              <a:off x="5217833" y="6743526"/>
              <a:ext cx="2505444" cy="562113"/>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0800000" scaled="1"/>
              <a:tileRect/>
            </a:gradFill>
          </p:spPr>
          <p:txBody>
            <a:bodyPr wrap="square" rtlCol="0">
              <a:spAutoFit/>
            </a:bodyPr>
            <a:lstStyle/>
            <a:p>
              <a:pPr marL="203288" algn="r"/>
              <a:r>
                <a:rPr lang="en-US" sz="985"/>
                <a:t>Suppress deleterious effects of RAAS</a:t>
              </a:r>
            </a:p>
          </p:txBody>
        </p:sp>
        <p:grpSp>
          <p:nvGrpSpPr>
            <p:cNvPr id="12" name="Group 11"/>
            <p:cNvGrpSpPr/>
            <p:nvPr/>
          </p:nvGrpSpPr>
          <p:grpSpPr>
            <a:xfrm>
              <a:off x="4391693" y="7268117"/>
              <a:ext cx="3626385" cy="459597"/>
              <a:chOff x="4391693" y="7268117"/>
              <a:chExt cx="3626385" cy="459597"/>
            </a:xfrm>
          </p:grpSpPr>
          <p:sp>
            <p:nvSpPr>
              <p:cNvPr id="9" name="Right Arrow 8"/>
              <p:cNvSpPr/>
              <p:nvPr/>
            </p:nvSpPr>
            <p:spPr>
              <a:xfrm>
                <a:off x="4391693" y="7268117"/>
                <a:ext cx="3626385" cy="45959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311" name="Rounded Rectangle 310"/>
              <p:cNvSpPr/>
              <p:nvPr/>
            </p:nvSpPr>
            <p:spPr>
              <a:xfrm>
                <a:off x="4532080" y="7324717"/>
                <a:ext cx="596040" cy="3463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844">
                    <a:solidFill>
                      <a:schemeClr val="tx1"/>
                    </a:solidFill>
                  </a:rPr>
                  <a:t>ARB</a:t>
                </a:r>
              </a:p>
            </p:txBody>
          </p:sp>
        </p:grpSp>
        <p:grpSp>
          <p:nvGrpSpPr>
            <p:cNvPr id="11" name="Group 10"/>
            <p:cNvGrpSpPr/>
            <p:nvPr/>
          </p:nvGrpSpPr>
          <p:grpSpPr>
            <a:xfrm>
              <a:off x="5269460" y="6815708"/>
              <a:ext cx="386830" cy="386830"/>
              <a:chOff x="5269460" y="6815708"/>
              <a:chExt cx="386830" cy="386830"/>
            </a:xfrm>
          </p:grpSpPr>
          <p:sp>
            <p:nvSpPr>
              <p:cNvPr id="312" name="Oval 311"/>
              <p:cNvSpPr/>
              <p:nvPr/>
            </p:nvSpPr>
            <p:spPr>
              <a:xfrm>
                <a:off x="5269460" y="6815708"/>
                <a:ext cx="386830" cy="38683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cxnSp>
            <p:nvCxnSpPr>
              <p:cNvPr id="313" name="Straight Connector 312"/>
              <p:cNvCxnSpPr/>
              <p:nvPr/>
            </p:nvCxnSpPr>
            <p:spPr>
              <a:xfrm>
                <a:off x="5357444" y="7005136"/>
                <a:ext cx="199231" cy="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83" name="Group 82"/>
          <p:cNvGrpSpPr/>
          <p:nvPr/>
        </p:nvGrpSpPr>
        <p:grpSpPr>
          <a:xfrm>
            <a:off x="2156001" y="1461881"/>
            <a:ext cx="2886168" cy="2431812"/>
            <a:chOff x="901700" y="2077766"/>
            <a:chExt cx="4102100" cy="3456324"/>
          </a:xfrm>
        </p:grpSpPr>
        <p:sp>
          <p:nvSpPr>
            <p:cNvPr id="84" name="Rectangle 37"/>
            <p:cNvSpPr>
              <a:spLocks noChangeArrowheads="1"/>
            </p:cNvSpPr>
            <p:nvPr/>
          </p:nvSpPr>
          <p:spPr bwMode="auto">
            <a:xfrm>
              <a:off x="1074170" y="2077766"/>
              <a:ext cx="3929630" cy="61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1407" b="1" i="1">
                  <a:solidFill>
                    <a:srgbClr val="00B050"/>
                  </a:solidFill>
                </a:rPr>
                <a:t>Endogenous Compensatory Peptides</a:t>
              </a:r>
              <a:r>
                <a:rPr lang="en-US" altLang="en-US" sz="1407" b="1" i="1" baseline="30000">
                  <a:solidFill>
                    <a:srgbClr val="00B050"/>
                  </a:solidFill>
                </a:rPr>
                <a:t>2-4</a:t>
              </a:r>
              <a:endParaRPr lang="en-US" altLang="en-US" sz="1407" baseline="30000">
                <a:solidFill>
                  <a:srgbClr val="00B050"/>
                </a:solidFill>
              </a:endParaRPr>
            </a:p>
          </p:txBody>
        </p:sp>
        <p:sp>
          <p:nvSpPr>
            <p:cNvPr id="85" name="Rectangle 84"/>
            <p:cNvSpPr/>
            <p:nvPr/>
          </p:nvSpPr>
          <p:spPr>
            <a:xfrm>
              <a:off x="901700" y="3432913"/>
              <a:ext cx="2452570" cy="2101177"/>
            </a:xfrm>
            <a:prstGeom prst="rect">
              <a:avLst/>
            </a:prstGeom>
          </p:spPr>
          <p:txBody>
            <a:bodyPr wrap="square">
              <a:spAutoFit/>
            </a:bodyPr>
            <a:lstStyle/>
            <a:p>
              <a:pPr marL="203288" indent="-203288"/>
              <a:r>
                <a:rPr lang="en-GB" sz="1126" b="1">
                  <a:solidFill>
                    <a:schemeClr val="bg1"/>
                  </a:solidFill>
                  <a:sym typeface="Symbol"/>
                </a:rPr>
                <a:t> </a:t>
              </a:r>
              <a:r>
                <a:rPr lang="en-GB" sz="1126">
                  <a:solidFill>
                    <a:srgbClr val="00B050"/>
                  </a:solidFill>
                  <a:sym typeface="Wingdings 3"/>
                </a:rPr>
                <a:t>	</a:t>
              </a:r>
              <a:r>
                <a:rPr lang="en-GB" sz="1126" b="1"/>
                <a:t>Vasodilation</a:t>
              </a:r>
            </a:p>
            <a:p>
              <a:pPr marL="203288" indent="-203288"/>
              <a:r>
                <a:rPr lang="en-GB" sz="1126" b="1">
                  <a:solidFill>
                    <a:srgbClr val="00B050"/>
                  </a:solidFill>
                  <a:sym typeface="Symbol"/>
                </a:rPr>
                <a:t> </a:t>
              </a:r>
              <a:r>
                <a:rPr lang="en-GB" sz="1126">
                  <a:solidFill>
                    <a:srgbClr val="4A4A49"/>
                  </a:solidFill>
                  <a:sym typeface="Wingdings 3"/>
                </a:rPr>
                <a:t>	</a:t>
              </a:r>
              <a:r>
                <a:rPr lang="en-GB" sz="1126"/>
                <a:t>Blood pressure</a:t>
              </a:r>
            </a:p>
            <a:p>
              <a:pPr marL="203288" indent="-203288"/>
              <a:r>
                <a:rPr lang="en-GB" sz="1126" b="1">
                  <a:solidFill>
                    <a:srgbClr val="00B050"/>
                  </a:solidFill>
                  <a:sym typeface="Symbol"/>
                </a:rPr>
                <a:t> </a:t>
              </a:r>
              <a:r>
                <a:rPr lang="en-GB" sz="1126">
                  <a:solidFill>
                    <a:srgbClr val="4A4A49"/>
                  </a:solidFill>
                  <a:sym typeface="Wingdings 3"/>
                </a:rPr>
                <a:t>	</a:t>
              </a:r>
              <a:r>
                <a:rPr lang="en-GB" sz="1126"/>
                <a:t>Sympathetic tone</a:t>
              </a:r>
            </a:p>
            <a:p>
              <a:pPr marL="203288" indent="-203288"/>
              <a:r>
                <a:rPr lang="en-GB" sz="1126" b="1">
                  <a:solidFill>
                    <a:srgbClr val="00B050"/>
                  </a:solidFill>
                  <a:sym typeface="Symbol"/>
                </a:rPr>
                <a:t></a:t>
              </a:r>
              <a:r>
                <a:rPr lang="en-GB" sz="1126">
                  <a:solidFill>
                    <a:srgbClr val="EC7923"/>
                  </a:solidFill>
                  <a:sym typeface="Symbol"/>
                </a:rPr>
                <a:t> </a:t>
              </a:r>
              <a:r>
                <a:rPr lang="en-GB" sz="1126">
                  <a:solidFill>
                    <a:srgbClr val="4A4A49"/>
                  </a:solidFill>
                  <a:sym typeface="Wingdings 3"/>
                </a:rPr>
                <a:t>	</a:t>
              </a:r>
              <a:r>
                <a:rPr lang="en-GB" sz="1126" err="1"/>
                <a:t>Natriuresis</a:t>
              </a:r>
              <a:r>
                <a:rPr lang="en-GB" sz="1126"/>
                <a:t>/diuresis</a:t>
              </a:r>
            </a:p>
            <a:p>
              <a:pPr marL="203288" indent="-203288"/>
              <a:r>
                <a:rPr lang="en-GB" sz="1126" b="1">
                  <a:solidFill>
                    <a:srgbClr val="00B050"/>
                  </a:solidFill>
                  <a:sym typeface="Symbol"/>
                </a:rPr>
                <a:t> </a:t>
              </a:r>
              <a:r>
                <a:rPr lang="en-GB" sz="1126">
                  <a:solidFill>
                    <a:srgbClr val="4A4A49"/>
                  </a:solidFill>
                  <a:sym typeface="Wingdings 3"/>
                </a:rPr>
                <a:t>	</a:t>
              </a:r>
              <a:r>
                <a:rPr lang="en-GB" sz="1126"/>
                <a:t>Vasopressin</a:t>
              </a:r>
            </a:p>
            <a:p>
              <a:pPr marL="203288" indent="-203288"/>
              <a:r>
                <a:rPr lang="en-GB" sz="1126" b="1">
                  <a:solidFill>
                    <a:srgbClr val="00B050"/>
                  </a:solidFill>
                  <a:sym typeface="Symbol"/>
                </a:rPr>
                <a:t> </a:t>
              </a:r>
              <a:r>
                <a:rPr lang="en-GB" sz="1126">
                  <a:solidFill>
                    <a:srgbClr val="4A4A49"/>
                  </a:solidFill>
                  <a:sym typeface="Wingdings 3"/>
                </a:rPr>
                <a:t>	</a:t>
              </a:r>
              <a:r>
                <a:rPr lang="en-GB" sz="1126"/>
                <a:t>Aldosterone</a:t>
              </a:r>
            </a:p>
            <a:p>
              <a:pPr marL="203288" indent="-203288"/>
              <a:r>
                <a:rPr lang="en-GB" sz="1126" b="1">
                  <a:solidFill>
                    <a:srgbClr val="00B050"/>
                  </a:solidFill>
                  <a:sym typeface="Symbol"/>
                </a:rPr>
                <a:t> </a:t>
              </a:r>
              <a:r>
                <a:rPr lang="en-GB" sz="1126">
                  <a:solidFill>
                    <a:srgbClr val="4A4A49"/>
                  </a:solidFill>
                  <a:sym typeface="Wingdings 3"/>
                </a:rPr>
                <a:t>	</a:t>
              </a:r>
              <a:r>
                <a:rPr lang="en-GB" sz="1126"/>
                <a:t>Fibrosis</a:t>
              </a:r>
            </a:p>
            <a:p>
              <a:pPr marL="203288" indent="-203288"/>
              <a:r>
                <a:rPr lang="en-GB" sz="1126" b="1">
                  <a:solidFill>
                    <a:srgbClr val="00B050"/>
                  </a:solidFill>
                  <a:sym typeface="Symbol"/>
                </a:rPr>
                <a:t> </a:t>
              </a:r>
              <a:r>
                <a:rPr lang="en-GB" sz="1126">
                  <a:solidFill>
                    <a:srgbClr val="4A4A49"/>
                  </a:solidFill>
                  <a:sym typeface="Wingdings 3"/>
                </a:rPr>
                <a:t>	</a:t>
              </a:r>
              <a:r>
                <a:rPr lang="en-GB" sz="1126"/>
                <a:t>Hypertrophy</a:t>
              </a:r>
            </a:p>
          </p:txBody>
        </p:sp>
        <p:grpSp>
          <p:nvGrpSpPr>
            <p:cNvPr id="86" name="Group 85"/>
            <p:cNvGrpSpPr/>
            <p:nvPr/>
          </p:nvGrpSpPr>
          <p:grpSpPr>
            <a:xfrm>
              <a:off x="2483655" y="2883159"/>
              <a:ext cx="613784" cy="356496"/>
              <a:chOff x="2598876" y="2850283"/>
              <a:chExt cx="613784" cy="356496"/>
            </a:xfrm>
          </p:grpSpPr>
          <p:sp>
            <p:nvSpPr>
              <p:cNvPr id="89" name="Freeform 34"/>
              <p:cNvSpPr>
                <a:spLocks/>
              </p:cNvSpPr>
              <p:nvPr/>
            </p:nvSpPr>
            <p:spPr bwMode="auto">
              <a:xfrm rot="10800000">
                <a:off x="3008614" y="2850283"/>
                <a:ext cx="204046" cy="356496"/>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00B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solidFill>
                    <a:srgbClr val="4A4A49"/>
                  </a:solidFill>
                </a:endParaRPr>
              </a:p>
            </p:txBody>
          </p:sp>
          <p:cxnSp>
            <p:nvCxnSpPr>
              <p:cNvPr id="90" name="Straight Connector 89"/>
              <p:cNvCxnSpPr/>
              <p:nvPr/>
            </p:nvCxnSpPr>
            <p:spPr bwMode="auto">
              <a:xfrm>
                <a:off x="2750603" y="3028531"/>
                <a:ext cx="258011" cy="0"/>
              </a:xfrm>
              <a:prstGeom prst="line">
                <a:avLst/>
              </a:prstGeom>
              <a:solidFill>
                <a:schemeClr val="accent1"/>
              </a:solidFill>
              <a:ln w="19050" cap="rnd" cmpd="sng" algn="ctr">
                <a:solidFill>
                  <a:srgbClr val="00B050"/>
                </a:solidFill>
                <a:prstDash val="solid"/>
                <a:round/>
                <a:headEnd type="none" w="med" len="med"/>
                <a:tailEnd type="none" w="med" len="med"/>
              </a:ln>
              <a:effectLst/>
            </p:spPr>
          </p:cxnSp>
          <p:sp>
            <p:nvSpPr>
              <p:cNvPr id="91" name="Freeform 36"/>
              <p:cNvSpPr>
                <a:spLocks/>
              </p:cNvSpPr>
              <p:nvPr/>
            </p:nvSpPr>
            <p:spPr bwMode="auto">
              <a:xfrm rot="10800000">
                <a:off x="2598876" y="2954073"/>
                <a:ext cx="151727"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00B050"/>
              </a:solidFill>
              <a:ln>
                <a:noFill/>
              </a:ln>
            </p:spPr>
            <p:txBody>
              <a:bodyPr vert="horz" wrap="square" lIns="91466" tIns="45733" rIns="91466" bIns="45733" numCol="1" anchor="t" anchorCtr="0" compatLnSpc="1">
                <a:prstTxWarp prst="textNoShape">
                  <a:avLst/>
                </a:prstTxWarp>
              </a:bodyPr>
              <a:lstStyle/>
              <a:p>
                <a:endParaRPr lang="en-GB" sz="1266">
                  <a:solidFill>
                    <a:srgbClr val="4A4A49"/>
                  </a:solidFill>
                </a:endParaRPr>
              </a:p>
            </p:txBody>
          </p:sp>
        </p:grpSp>
        <p:sp>
          <p:nvSpPr>
            <p:cNvPr id="87" name="Rectangle 86"/>
            <p:cNvSpPr/>
            <p:nvPr/>
          </p:nvSpPr>
          <p:spPr>
            <a:xfrm>
              <a:off x="901700" y="2718775"/>
              <a:ext cx="1675788" cy="685180"/>
            </a:xfrm>
            <a:prstGeom prst="rect">
              <a:avLst/>
            </a:prstGeom>
          </p:spPr>
          <p:txBody>
            <a:bodyPr wrap="square" lIns="91466" tIns="45733" rIns="91466" bIns="45733">
              <a:spAutoFit/>
            </a:bodyPr>
            <a:lstStyle/>
            <a:p>
              <a:pPr algn="l"/>
              <a:r>
                <a:rPr lang="en-US" sz="844"/>
                <a:t>NPR-A, NPR-B, B2, calcitonin receptor-like receptor</a:t>
              </a:r>
            </a:p>
          </p:txBody>
        </p:sp>
        <p:sp>
          <p:nvSpPr>
            <p:cNvPr id="88" name="Rectangle 33"/>
            <p:cNvSpPr>
              <a:spLocks noChangeArrowheads="1"/>
            </p:cNvSpPr>
            <p:nvPr/>
          </p:nvSpPr>
          <p:spPr bwMode="auto">
            <a:xfrm>
              <a:off x="3154588" y="2845964"/>
              <a:ext cx="1395824"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GB" altLang="en-US" sz="985">
                  <a:cs typeface="Arial" panose="020B0604020202020204" pitchFamily="34" charset="0"/>
                </a:rPr>
                <a:t>NPs, Bradykinin, ADM</a:t>
              </a:r>
              <a:endParaRPr lang="en-US" altLang="en-US" sz="985"/>
            </a:p>
          </p:txBody>
        </p:sp>
      </p:grpSp>
      <p:grpSp>
        <p:nvGrpSpPr>
          <p:cNvPr id="14" name="Group 13"/>
          <p:cNvGrpSpPr/>
          <p:nvPr/>
        </p:nvGrpSpPr>
        <p:grpSpPr>
          <a:xfrm>
            <a:off x="2145636" y="1461881"/>
            <a:ext cx="3928227" cy="3589922"/>
            <a:chOff x="886968" y="2077765"/>
            <a:chExt cx="5583174" cy="5102343"/>
          </a:xfrm>
        </p:grpSpPr>
        <p:sp>
          <p:nvSpPr>
            <p:cNvPr id="305" name="TextBox 304"/>
            <p:cNvSpPr txBox="1"/>
            <p:nvPr/>
          </p:nvSpPr>
          <p:spPr>
            <a:xfrm>
              <a:off x="3791029" y="5847876"/>
              <a:ext cx="2679113" cy="777553"/>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0800000" scaled="1"/>
              <a:tileRect/>
            </a:gradFill>
            <a:ln>
              <a:noFill/>
            </a:ln>
          </p:spPr>
          <p:txBody>
            <a:bodyPr wrap="square" rtlCol="0">
              <a:spAutoFit/>
            </a:bodyPr>
            <a:lstStyle/>
            <a:p>
              <a:pPr marL="321686" algn="r"/>
              <a:r>
                <a:rPr lang="en-US" sz="985"/>
                <a:t>Enhance the beneficial effects of endogenous compensatory peptides</a:t>
              </a:r>
            </a:p>
          </p:txBody>
        </p:sp>
        <p:sp>
          <p:nvSpPr>
            <p:cNvPr id="309" name="Oval 308"/>
            <p:cNvSpPr/>
            <p:nvPr/>
          </p:nvSpPr>
          <p:spPr>
            <a:xfrm>
              <a:off x="3848211" y="6018263"/>
              <a:ext cx="438853" cy="43885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33"/>
                <a:t>+</a:t>
              </a:r>
            </a:p>
          </p:txBody>
        </p:sp>
        <p:sp>
          <p:nvSpPr>
            <p:cNvPr id="8" name="Up Arrow 7"/>
            <p:cNvSpPr/>
            <p:nvPr/>
          </p:nvSpPr>
          <p:spPr>
            <a:xfrm>
              <a:off x="3257000" y="5611878"/>
              <a:ext cx="449418" cy="1568230"/>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308" name="Rounded Rectangle 307"/>
            <p:cNvSpPr/>
            <p:nvPr/>
          </p:nvSpPr>
          <p:spPr>
            <a:xfrm>
              <a:off x="2977987" y="6682236"/>
              <a:ext cx="1007445" cy="41233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844">
                  <a:solidFill>
                    <a:schemeClr val="tx1"/>
                  </a:solidFill>
                </a:rPr>
                <a:t>Neprilysin </a:t>
              </a:r>
            </a:p>
            <a:p>
              <a:pPr lvl="0" algn="ctr"/>
              <a:r>
                <a:rPr lang="en-US" sz="844">
                  <a:solidFill>
                    <a:schemeClr val="tx1"/>
                  </a:solidFill>
                </a:rPr>
                <a:t>Inhibitor</a:t>
              </a:r>
            </a:p>
          </p:txBody>
        </p:sp>
        <p:grpSp>
          <p:nvGrpSpPr>
            <p:cNvPr id="10" name="Group 9"/>
            <p:cNvGrpSpPr/>
            <p:nvPr/>
          </p:nvGrpSpPr>
          <p:grpSpPr>
            <a:xfrm>
              <a:off x="886968" y="2077765"/>
              <a:ext cx="4118535" cy="3517527"/>
              <a:chOff x="885265" y="2077765"/>
              <a:chExt cx="4118535" cy="3517527"/>
            </a:xfrm>
          </p:grpSpPr>
          <p:sp>
            <p:nvSpPr>
              <p:cNvPr id="302" name="Rounded Rectangle 301"/>
              <p:cNvSpPr/>
              <p:nvPr/>
            </p:nvSpPr>
            <p:spPr>
              <a:xfrm>
                <a:off x="885265" y="2077765"/>
                <a:ext cx="3840480" cy="3517527"/>
              </a:xfrm>
              <a:prstGeom prst="roundRect">
                <a:avLst>
                  <a:gd name="adj" fmla="val 471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noFill/>
                </a:endParaRPr>
              </a:p>
            </p:txBody>
          </p:sp>
          <p:sp>
            <p:nvSpPr>
              <p:cNvPr id="166" name="Rectangle 37"/>
              <p:cNvSpPr>
                <a:spLocks noChangeArrowheads="1"/>
              </p:cNvSpPr>
              <p:nvPr/>
            </p:nvSpPr>
            <p:spPr bwMode="auto">
              <a:xfrm>
                <a:off x="1074169" y="2077766"/>
                <a:ext cx="3929631" cy="61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1407" b="1" i="1">
                    <a:solidFill>
                      <a:schemeClr val="bg1"/>
                    </a:solidFill>
                  </a:rPr>
                  <a:t>Endogenous Compensatory Peptides</a:t>
                </a:r>
                <a:r>
                  <a:rPr lang="en-US" altLang="en-US" sz="1407" b="1" i="1" baseline="30000">
                    <a:solidFill>
                      <a:schemeClr val="bg1"/>
                    </a:solidFill>
                  </a:rPr>
                  <a:t>2-4</a:t>
                </a:r>
                <a:endParaRPr lang="en-US" altLang="en-US" sz="1407" baseline="30000">
                  <a:solidFill>
                    <a:schemeClr val="bg1"/>
                  </a:solidFill>
                </a:endParaRPr>
              </a:p>
            </p:txBody>
          </p:sp>
          <p:sp>
            <p:nvSpPr>
              <p:cNvPr id="202" name="Rectangle 201"/>
              <p:cNvSpPr/>
              <p:nvPr/>
            </p:nvSpPr>
            <p:spPr>
              <a:xfrm>
                <a:off x="901699" y="3432913"/>
                <a:ext cx="2452571" cy="2101178"/>
              </a:xfrm>
              <a:prstGeom prst="rect">
                <a:avLst/>
              </a:prstGeom>
            </p:spPr>
            <p:txBody>
              <a:bodyPr wrap="square">
                <a:spAutoFit/>
              </a:bodyPr>
              <a:lstStyle/>
              <a:p>
                <a:pPr marL="203288" indent="-203288"/>
                <a:r>
                  <a:rPr lang="en-GB" sz="1126" b="1">
                    <a:solidFill>
                      <a:srgbClr val="00B050"/>
                    </a:solidFill>
                    <a:sym typeface="Symbol"/>
                  </a:rPr>
                  <a:t></a:t>
                </a:r>
                <a:r>
                  <a:rPr lang="en-GB" sz="1126" b="1">
                    <a:solidFill>
                      <a:schemeClr val="bg1"/>
                    </a:solidFill>
                    <a:sym typeface="Symbol"/>
                  </a:rPr>
                  <a:t> </a:t>
                </a:r>
                <a:r>
                  <a:rPr lang="en-GB" sz="1126">
                    <a:solidFill>
                      <a:schemeClr val="bg1"/>
                    </a:solidFill>
                    <a:sym typeface="Wingdings 3"/>
                  </a:rPr>
                  <a:t>	</a:t>
                </a:r>
                <a:r>
                  <a:rPr lang="en-GB" sz="1126" b="1">
                    <a:solidFill>
                      <a:schemeClr val="bg1"/>
                    </a:solidFill>
                  </a:rPr>
                  <a:t>Vasodilation</a:t>
                </a:r>
              </a:p>
              <a:p>
                <a:pPr marL="203288" indent="-203288"/>
                <a:r>
                  <a:rPr lang="en-GB" sz="1126" b="1">
                    <a:solidFill>
                      <a:schemeClr val="bg1"/>
                    </a:solidFill>
                    <a:sym typeface="Symbol"/>
                  </a:rPr>
                  <a:t> </a:t>
                </a:r>
                <a:r>
                  <a:rPr lang="en-GB" sz="1126">
                    <a:solidFill>
                      <a:schemeClr val="bg1"/>
                    </a:solidFill>
                    <a:sym typeface="Wingdings 3"/>
                  </a:rPr>
                  <a:t>	</a:t>
                </a:r>
                <a:r>
                  <a:rPr lang="en-GB" sz="1126">
                    <a:solidFill>
                      <a:schemeClr val="bg1"/>
                    </a:solidFill>
                  </a:rPr>
                  <a:t>Blood pressure</a:t>
                </a:r>
              </a:p>
              <a:p>
                <a:pPr marL="203288" indent="-203288"/>
                <a:r>
                  <a:rPr lang="en-GB" sz="1126" b="1">
                    <a:solidFill>
                      <a:schemeClr val="bg1"/>
                    </a:solidFill>
                    <a:sym typeface="Symbol"/>
                  </a:rPr>
                  <a:t> </a:t>
                </a:r>
                <a:r>
                  <a:rPr lang="en-GB" sz="1126">
                    <a:solidFill>
                      <a:schemeClr val="bg1"/>
                    </a:solidFill>
                    <a:sym typeface="Wingdings 3"/>
                  </a:rPr>
                  <a:t>	</a:t>
                </a:r>
                <a:r>
                  <a:rPr lang="en-GB" sz="1126">
                    <a:solidFill>
                      <a:schemeClr val="bg1"/>
                    </a:solidFill>
                  </a:rPr>
                  <a:t>Sympathetic tone</a:t>
                </a:r>
              </a:p>
              <a:p>
                <a:pPr marL="203288" indent="-203288"/>
                <a:r>
                  <a:rPr lang="en-GB" sz="1126" b="1">
                    <a:solidFill>
                      <a:schemeClr val="bg1"/>
                    </a:solidFill>
                    <a:sym typeface="Symbol"/>
                  </a:rPr>
                  <a:t></a:t>
                </a:r>
                <a:r>
                  <a:rPr lang="en-GB" sz="1126">
                    <a:solidFill>
                      <a:schemeClr val="bg1"/>
                    </a:solidFill>
                    <a:sym typeface="Symbol"/>
                  </a:rPr>
                  <a:t> </a:t>
                </a:r>
                <a:r>
                  <a:rPr lang="en-GB" sz="1126">
                    <a:solidFill>
                      <a:schemeClr val="bg1"/>
                    </a:solidFill>
                    <a:sym typeface="Wingdings 3"/>
                  </a:rPr>
                  <a:t>	</a:t>
                </a:r>
                <a:r>
                  <a:rPr lang="en-GB" sz="1126" err="1">
                    <a:solidFill>
                      <a:schemeClr val="bg1"/>
                    </a:solidFill>
                  </a:rPr>
                  <a:t>Natriuresis</a:t>
                </a:r>
                <a:r>
                  <a:rPr lang="en-GB" sz="1126">
                    <a:solidFill>
                      <a:schemeClr val="bg1"/>
                    </a:solidFill>
                  </a:rPr>
                  <a:t>/diuresis</a:t>
                </a:r>
              </a:p>
              <a:p>
                <a:pPr marL="203288" indent="-203288"/>
                <a:r>
                  <a:rPr lang="en-GB" sz="1126" b="1">
                    <a:solidFill>
                      <a:schemeClr val="bg1"/>
                    </a:solidFill>
                    <a:sym typeface="Symbol"/>
                  </a:rPr>
                  <a:t> </a:t>
                </a:r>
                <a:r>
                  <a:rPr lang="en-GB" sz="1126">
                    <a:solidFill>
                      <a:schemeClr val="bg1"/>
                    </a:solidFill>
                    <a:sym typeface="Wingdings 3"/>
                  </a:rPr>
                  <a:t>	</a:t>
                </a:r>
                <a:r>
                  <a:rPr lang="en-GB" sz="1126">
                    <a:solidFill>
                      <a:schemeClr val="bg1"/>
                    </a:solidFill>
                  </a:rPr>
                  <a:t>Vasopressin</a:t>
                </a:r>
              </a:p>
              <a:p>
                <a:pPr marL="203288" indent="-203288"/>
                <a:r>
                  <a:rPr lang="en-GB" sz="1126" b="1">
                    <a:solidFill>
                      <a:schemeClr val="bg1"/>
                    </a:solidFill>
                    <a:sym typeface="Symbol"/>
                  </a:rPr>
                  <a:t> </a:t>
                </a:r>
                <a:r>
                  <a:rPr lang="en-GB" sz="1126">
                    <a:solidFill>
                      <a:schemeClr val="bg1"/>
                    </a:solidFill>
                    <a:sym typeface="Wingdings 3"/>
                  </a:rPr>
                  <a:t>	</a:t>
                </a:r>
                <a:r>
                  <a:rPr lang="en-GB" sz="1126">
                    <a:solidFill>
                      <a:schemeClr val="bg1"/>
                    </a:solidFill>
                  </a:rPr>
                  <a:t>Aldosterone</a:t>
                </a:r>
              </a:p>
              <a:p>
                <a:pPr marL="203288" indent="-203288"/>
                <a:r>
                  <a:rPr lang="en-GB" sz="1126" b="1">
                    <a:solidFill>
                      <a:schemeClr val="bg1"/>
                    </a:solidFill>
                    <a:sym typeface="Symbol"/>
                  </a:rPr>
                  <a:t> </a:t>
                </a:r>
                <a:r>
                  <a:rPr lang="en-GB" sz="1126">
                    <a:solidFill>
                      <a:schemeClr val="bg1"/>
                    </a:solidFill>
                    <a:sym typeface="Wingdings 3"/>
                  </a:rPr>
                  <a:t>	</a:t>
                </a:r>
                <a:r>
                  <a:rPr lang="en-GB" sz="1126">
                    <a:solidFill>
                      <a:schemeClr val="bg1"/>
                    </a:solidFill>
                  </a:rPr>
                  <a:t>Fibrosis</a:t>
                </a:r>
              </a:p>
              <a:p>
                <a:pPr marL="203288" indent="-203288"/>
                <a:r>
                  <a:rPr lang="en-GB" sz="1126" b="1">
                    <a:solidFill>
                      <a:schemeClr val="bg1"/>
                    </a:solidFill>
                    <a:sym typeface="Symbol"/>
                  </a:rPr>
                  <a:t> </a:t>
                </a:r>
                <a:r>
                  <a:rPr lang="en-GB" sz="1126">
                    <a:solidFill>
                      <a:schemeClr val="bg1"/>
                    </a:solidFill>
                    <a:sym typeface="Wingdings 3"/>
                  </a:rPr>
                  <a:t>	</a:t>
                </a:r>
                <a:r>
                  <a:rPr lang="en-GB" sz="1126">
                    <a:solidFill>
                      <a:schemeClr val="bg1"/>
                    </a:solidFill>
                  </a:rPr>
                  <a:t>Hypertrophy</a:t>
                </a:r>
              </a:p>
            </p:txBody>
          </p:sp>
          <p:grpSp>
            <p:nvGrpSpPr>
              <p:cNvPr id="207" name="Group 206"/>
              <p:cNvGrpSpPr/>
              <p:nvPr/>
            </p:nvGrpSpPr>
            <p:grpSpPr>
              <a:xfrm>
                <a:off x="2483655" y="2883159"/>
                <a:ext cx="613784" cy="356496"/>
                <a:chOff x="2598876" y="2850283"/>
                <a:chExt cx="613784" cy="356496"/>
              </a:xfrm>
              <a:solidFill>
                <a:schemeClr val="bg1"/>
              </a:solidFill>
            </p:grpSpPr>
            <p:sp>
              <p:nvSpPr>
                <p:cNvPr id="217" name="Freeform 34"/>
                <p:cNvSpPr>
                  <a:spLocks/>
                </p:cNvSpPr>
                <p:nvPr/>
              </p:nvSpPr>
              <p:spPr bwMode="auto">
                <a:xfrm rot="10800000">
                  <a:off x="3008614" y="2850283"/>
                  <a:ext cx="204046" cy="356496"/>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chemeClr val="bg1"/>
                  </a:solidFill>
                  <a:prstDash val="solid"/>
                  <a:miter lim="800000"/>
                  <a:headEnd/>
                  <a:tailEnd/>
                </a:ln>
              </p:spPr>
              <p:txBody>
                <a:bodyPr vert="horz" wrap="square" lIns="64336" tIns="32168" rIns="64336" bIns="32168" numCol="1" anchor="t" anchorCtr="0" compatLnSpc="1">
                  <a:prstTxWarp prst="textNoShape">
                    <a:avLst/>
                  </a:prstTxWarp>
                </a:bodyPr>
                <a:lstStyle/>
                <a:p>
                  <a:endParaRPr lang="en-GB" sz="1266">
                    <a:solidFill>
                      <a:srgbClr val="4A4A49"/>
                    </a:solidFill>
                  </a:endParaRPr>
                </a:p>
              </p:txBody>
            </p:sp>
            <p:cxnSp>
              <p:nvCxnSpPr>
                <p:cNvPr id="245" name="Straight Connector 244"/>
                <p:cNvCxnSpPr/>
                <p:nvPr/>
              </p:nvCxnSpPr>
              <p:spPr bwMode="auto">
                <a:xfrm>
                  <a:off x="2750603" y="3028531"/>
                  <a:ext cx="258011" cy="0"/>
                </a:xfrm>
                <a:prstGeom prst="line">
                  <a:avLst/>
                </a:prstGeom>
                <a:grpFill/>
                <a:ln w="19050" cap="rnd" cmpd="sng" algn="ctr">
                  <a:solidFill>
                    <a:schemeClr val="bg1"/>
                  </a:solidFill>
                  <a:prstDash val="solid"/>
                  <a:round/>
                  <a:headEnd type="none" w="med" len="med"/>
                  <a:tailEnd type="none" w="med" len="med"/>
                </a:ln>
                <a:effectLst/>
              </p:spPr>
            </p:cxnSp>
            <p:sp>
              <p:nvSpPr>
                <p:cNvPr id="246" name="Freeform 36"/>
                <p:cNvSpPr>
                  <a:spLocks/>
                </p:cNvSpPr>
                <p:nvPr/>
              </p:nvSpPr>
              <p:spPr bwMode="auto">
                <a:xfrm rot="10800000">
                  <a:off x="2598876" y="2954073"/>
                  <a:ext cx="151727"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grpFill/>
                <a:ln>
                  <a:noFill/>
                </a:ln>
              </p:spPr>
              <p:txBody>
                <a:bodyPr vert="horz" wrap="square" lIns="91466" tIns="45733" rIns="91466" bIns="45733" numCol="1" anchor="t" anchorCtr="0" compatLnSpc="1">
                  <a:prstTxWarp prst="textNoShape">
                    <a:avLst/>
                  </a:prstTxWarp>
                </a:bodyPr>
                <a:lstStyle/>
                <a:p>
                  <a:endParaRPr lang="en-GB" sz="1266">
                    <a:solidFill>
                      <a:srgbClr val="4A4A49"/>
                    </a:solidFill>
                  </a:endParaRPr>
                </a:p>
              </p:txBody>
            </p:sp>
          </p:grpSp>
          <p:sp>
            <p:nvSpPr>
              <p:cNvPr id="247" name="Rectangle 246"/>
              <p:cNvSpPr/>
              <p:nvPr/>
            </p:nvSpPr>
            <p:spPr>
              <a:xfrm>
                <a:off x="901699" y="2718774"/>
                <a:ext cx="1675788" cy="685180"/>
              </a:xfrm>
              <a:prstGeom prst="rect">
                <a:avLst/>
              </a:prstGeom>
            </p:spPr>
            <p:txBody>
              <a:bodyPr wrap="square" lIns="91466" tIns="45733" rIns="91466" bIns="45733">
                <a:spAutoFit/>
              </a:bodyPr>
              <a:lstStyle/>
              <a:p>
                <a:pPr algn="l"/>
                <a:r>
                  <a:rPr lang="en-US" sz="844">
                    <a:solidFill>
                      <a:schemeClr val="bg1"/>
                    </a:solidFill>
                  </a:rPr>
                  <a:t>NPR-A, NPR-B, B2, calcitonin receptor-like receptor</a:t>
                </a:r>
              </a:p>
            </p:txBody>
          </p:sp>
          <p:sp>
            <p:nvSpPr>
              <p:cNvPr id="301" name="Rectangle 33"/>
              <p:cNvSpPr>
                <a:spLocks noChangeArrowheads="1"/>
              </p:cNvSpPr>
              <p:nvPr/>
            </p:nvSpPr>
            <p:spPr bwMode="auto">
              <a:xfrm>
                <a:off x="3154589" y="2845963"/>
                <a:ext cx="1395824"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GB" altLang="en-US" sz="985">
                    <a:solidFill>
                      <a:schemeClr val="bg1"/>
                    </a:solidFill>
                    <a:cs typeface="Arial" panose="020B0604020202020204" pitchFamily="34" charset="0"/>
                  </a:rPr>
                  <a:t>NPs, Bradykinin, ADM</a:t>
                </a:r>
                <a:endParaRPr lang="en-US" altLang="en-US" sz="985">
                  <a:solidFill>
                    <a:schemeClr val="bg1"/>
                  </a:solidFill>
                </a:endParaRPr>
              </a:p>
            </p:txBody>
          </p:sp>
          <p:sp>
            <p:nvSpPr>
              <p:cNvPr id="303" name="Line 16"/>
              <p:cNvSpPr>
                <a:spLocks noChangeShapeType="1"/>
              </p:cNvSpPr>
              <p:nvPr/>
            </p:nvSpPr>
            <p:spPr bwMode="auto">
              <a:xfrm>
                <a:off x="885265" y="2716092"/>
                <a:ext cx="3840480"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970">
                  <a:solidFill>
                    <a:srgbClr val="474749"/>
                  </a:solidFill>
                </a:endParaRPr>
              </a:p>
            </p:txBody>
          </p:sp>
        </p:grpSp>
      </p:grpSp>
      <p:sp>
        <p:nvSpPr>
          <p:cNvPr id="92" name="Text Placeholder 2"/>
          <p:cNvSpPr txBox="1">
            <a:spLocks/>
          </p:cNvSpPr>
          <p:nvPr/>
        </p:nvSpPr>
        <p:spPr>
          <a:xfrm>
            <a:off x="2209614" y="6012038"/>
            <a:ext cx="5799143" cy="259761"/>
          </a:xfrm>
          <a:prstGeom prst="rect">
            <a:avLst/>
          </a:prstGeom>
        </p:spPr>
        <p:txBody>
          <a:bodyPr vert="horz" lIns="64336" tIns="32168" rIns="64336" bIns="32168" spcCol="182880" rtlCol="0" anchor="b" anchorCtr="0">
            <a:spAutoFit/>
          </a:bodyPr>
          <a:lstStyle>
            <a:lvl1pPr marL="0" indent="0" algn="l" defTabSz="1299637" rtl="0" eaLnBrk="1" latinLnBrk="0" hangingPunct="1">
              <a:spcBef>
                <a:spcPts val="0"/>
              </a:spcBef>
              <a:buClrTx/>
              <a:buSzPct val="120000"/>
              <a:buFont typeface="Arial" pitchFamily="34" charset="0"/>
              <a:buNone/>
              <a:tabLst>
                <a:tab pos="5683655" algn="r"/>
                <a:tab pos="11696730" algn="r"/>
              </a:tabLst>
              <a:defRPr sz="900" kern="1200">
                <a:solidFill>
                  <a:schemeClr val="tx1"/>
                </a:solidFill>
                <a:latin typeface="+mn-lt"/>
                <a:ea typeface="+mn-ea"/>
                <a:cs typeface="+mn-cs"/>
              </a:defRPr>
            </a:lvl1pPr>
            <a:lvl2pPr marL="324909" indent="0" algn="l" defTabSz="1299637" rtl="0" eaLnBrk="1" latinLnBrk="0" hangingPunct="1">
              <a:spcBef>
                <a:spcPts val="0"/>
              </a:spcBef>
              <a:buClrTx/>
              <a:buSzPct val="100000"/>
              <a:buFont typeface="Arial" pitchFamily="34" charset="0"/>
              <a:buNone/>
              <a:defRPr sz="1000" kern="1200">
                <a:solidFill>
                  <a:schemeClr val="tx1"/>
                </a:solidFill>
                <a:latin typeface="+mn-lt"/>
                <a:ea typeface="+mn-ea"/>
                <a:cs typeface="+mn-cs"/>
              </a:defRPr>
            </a:lvl2pPr>
            <a:lvl3pPr marL="649819" indent="0" algn="l" defTabSz="1299637" rtl="0" eaLnBrk="1" latinLnBrk="0" hangingPunct="1">
              <a:spcBef>
                <a:spcPts val="0"/>
              </a:spcBef>
              <a:buClrTx/>
              <a:buSzPct val="100000"/>
              <a:buFont typeface="Arial" pitchFamily="34" charset="0"/>
              <a:buNone/>
              <a:defRPr sz="1000" kern="1200">
                <a:solidFill>
                  <a:schemeClr val="tx1"/>
                </a:solidFill>
                <a:latin typeface="+mn-lt"/>
                <a:ea typeface="+mn-ea"/>
                <a:cs typeface="+mn-cs"/>
              </a:defRPr>
            </a:lvl3pPr>
            <a:lvl4pPr marL="974728" indent="0" algn="l" defTabSz="1299637" rtl="0" eaLnBrk="1" latinLnBrk="0" hangingPunct="1">
              <a:spcBef>
                <a:spcPts val="0"/>
              </a:spcBef>
              <a:buClrTx/>
              <a:buSzPct val="100000"/>
              <a:buFont typeface="Arial" pitchFamily="34" charset="0"/>
              <a:buNone/>
              <a:defRPr sz="1000" kern="1200">
                <a:solidFill>
                  <a:schemeClr val="tx1"/>
                </a:solidFill>
                <a:latin typeface="+mn-lt"/>
                <a:ea typeface="+mn-ea"/>
                <a:cs typeface="+mn-cs"/>
              </a:defRPr>
            </a:lvl4pPr>
            <a:lvl5pPr marL="1299637" indent="0" algn="l" defTabSz="1299637" rtl="0" eaLnBrk="1" latinLnBrk="0" hangingPunct="1">
              <a:spcBef>
                <a:spcPts val="0"/>
              </a:spcBef>
              <a:buClrTx/>
              <a:buSzPct val="100000"/>
              <a:buFont typeface="Arial" pitchFamily="34" charset="0"/>
              <a:buNone/>
              <a:defRPr sz="1000" kern="1200">
                <a:solidFill>
                  <a:schemeClr val="tx1"/>
                </a:solidFill>
                <a:latin typeface="+mn-lt"/>
                <a:ea typeface="+mn-ea"/>
                <a:cs typeface="+mn-cs"/>
              </a:defRPr>
            </a:lvl5pPr>
            <a:lvl6pPr marL="3574001" indent="-324909" algn="l" defTabSz="1299637" rtl="0" eaLnBrk="1" latinLnBrk="0" hangingPunct="1">
              <a:spcBef>
                <a:spcPct val="20000"/>
              </a:spcBef>
              <a:buFont typeface="Arial" pitchFamily="34" charset="0"/>
              <a:buChar char="•"/>
              <a:defRPr sz="2843" kern="1200">
                <a:solidFill>
                  <a:schemeClr val="tx1"/>
                </a:solidFill>
                <a:latin typeface="+mn-lt"/>
                <a:ea typeface="+mn-ea"/>
                <a:cs typeface="+mn-cs"/>
              </a:defRPr>
            </a:lvl6pPr>
            <a:lvl7pPr marL="4223819" indent="-324909" algn="l" defTabSz="1299637" rtl="0" eaLnBrk="1" latinLnBrk="0" hangingPunct="1">
              <a:spcBef>
                <a:spcPct val="20000"/>
              </a:spcBef>
              <a:buFont typeface="Arial" pitchFamily="34" charset="0"/>
              <a:buChar char="•"/>
              <a:defRPr sz="2843" kern="1200">
                <a:solidFill>
                  <a:schemeClr val="tx1"/>
                </a:solidFill>
                <a:latin typeface="+mn-lt"/>
                <a:ea typeface="+mn-ea"/>
                <a:cs typeface="+mn-cs"/>
              </a:defRPr>
            </a:lvl7pPr>
            <a:lvl8pPr marL="4873638" indent="-324909" algn="l" defTabSz="1299637" rtl="0" eaLnBrk="1" latinLnBrk="0" hangingPunct="1">
              <a:spcBef>
                <a:spcPct val="20000"/>
              </a:spcBef>
              <a:buFont typeface="Arial" pitchFamily="34" charset="0"/>
              <a:buChar char="•"/>
              <a:defRPr sz="2843" kern="1200">
                <a:solidFill>
                  <a:schemeClr val="tx1"/>
                </a:solidFill>
                <a:latin typeface="+mn-lt"/>
                <a:ea typeface="+mn-ea"/>
                <a:cs typeface="+mn-cs"/>
              </a:defRPr>
            </a:lvl8pPr>
            <a:lvl9pPr marL="5523456" indent="-324909" algn="l" defTabSz="1299637" rtl="0" eaLnBrk="1" latinLnBrk="0" hangingPunct="1">
              <a:spcBef>
                <a:spcPct val="20000"/>
              </a:spcBef>
              <a:buFont typeface="Arial" pitchFamily="34" charset="0"/>
              <a:buChar char="•"/>
              <a:defRPr sz="2843" kern="1200">
                <a:solidFill>
                  <a:schemeClr val="tx1"/>
                </a:solidFill>
                <a:latin typeface="+mn-lt"/>
                <a:ea typeface="+mn-ea"/>
                <a:cs typeface="+mn-cs"/>
              </a:defRPr>
            </a:lvl9pPr>
          </a:lstStyle>
          <a:p>
            <a:r>
              <a:rPr lang="en-GB" sz="633"/>
              <a:t>ADM, </a:t>
            </a:r>
            <a:r>
              <a:rPr lang="en-GB" sz="633" err="1"/>
              <a:t>adrenomedulin</a:t>
            </a:r>
            <a:r>
              <a:rPr lang="en-GB" sz="633"/>
              <a:t>; </a:t>
            </a:r>
            <a:r>
              <a:rPr lang="en-GB" sz="633" err="1"/>
              <a:t>Ang</a:t>
            </a:r>
            <a:r>
              <a:rPr lang="en-GB" sz="633"/>
              <a:t> II, angiotensin II; AT1R, angiotensin II type 1 receptor; ECPs, endogenous compensatory peptides; HF, heart failure; </a:t>
            </a:r>
            <a:br>
              <a:rPr lang="en-GB" sz="633"/>
            </a:br>
            <a:r>
              <a:rPr lang="en-GB" sz="633"/>
              <a:t>NPs, natriuretic peptides; SNS, sympathetic nervous system; RAAS, renin-angiotensin-aldosterone system.</a:t>
            </a:r>
            <a:endParaRPr lang="en-US" sz="633"/>
          </a:p>
        </p:txBody>
      </p:sp>
    </p:spTree>
    <p:extLst>
      <p:ext uri="{BB962C8B-B14F-4D97-AF65-F5344CB8AC3E}">
        <p14:creationId xmlns:p14="http://schemas.microsoft.com/office/powerpoint/2010/main" val="425802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5251002" y="311826"/>
            <a:ext cx="4733255" cy="584278"/>
          </a:xfrm>
        </p:spPr>
        <p:txBody>
          <a:bodyPr/>
          <a:lstStyle/>
          <a:p>
            <a:r>
              <a:rPr lang="en-US" b="1" err="1"/>
              <a:t>Sacubitril</a:t>
            </a:r>
            <a:r>
              <a:rPr lang="en-US" b="1"/>
              <a:t>/Valsartan</a:t>
            </a:r>
            <a:endParaRPr lang="en-US" sz="1970" i="1">
              <a:solidFill>
                <a:schemeClr val="tx1">
                  <a:lumMod val="65000"/>
                  <a:lumOff val="35000"/>
                </a:schemeClr>
              </a:solidFill>
              <a:latin typeface="+mn-lt"/>
            </a:endParaRPr>
          </a:p>
        </p:txBody>
      </p:sp>
      <p:sp>
        <p:nvSpPr>
          <p:cNvPr id="160" name="Slide Number Placeholder 2"/>
          <p:cNvSpPr>
            <a:spLocks noGrp="1"/>
          </p:cNvSpPr>
          <p:nvPr>
            <p:ph type="sldNum" sz="quarter" idx="11"/>
          </p:nvPr>
        </p:nvSpPr>
        <p:spPr>
          <a:prstGeom prst="rect">
            <a:avLst/>
          </a:prstGeom>
        </p:spPr>
        <p:txBody>
          <a:bodyPr/>
          <a:lstStyle/>
          <a:p>
            <a:fld id="{47547CF9-5B10-D24F-A8D7-45A9778164F7}" type="slidenum">
              <a:rPr lang="uk-UA" smtClean="0"/>
              <a:pPr/>
              <a:t>76</a:t>
            </a:fld>
            <a:endParaRPr lang="uk-UA"/>
          </a:p>
        </p:txBody>
      </p:sp>
      <p:sp>
        <p:nvSpPr>
          <p:cNvPr id="5" name="Text Placeholder 4"/>
          <p:cNvSpPr>
            <a:spLocks noGrp="1"/>
          </p:cNvSpPr>
          <p:nvPr>
            <p:ph type="body" sz="quarter" idx="12"/>
          </p:nvPr>
        </p:nvSpPr>
        <p:spPr>
          <a:xfrm>
            <a:off x="5147035" y="898677"/>
            <a:ext cx="6135990" cy="402182"/>
          </a:xfrm>
        </p:spPr>
        <p:txBody>
          <a:bodyPr/>
          <a:lstStyle/>
          <a:p>
            <a:r>
              <a:rPr lang="en-US" dirty="0"/>
              <a:t>Effect on BNP and NT-</a:t>
            </a:r>
            <a:r>
              <a:rPr lang="en-US" dirty="0" err="1"/>
              <a:t>proBNP</a:t>
            </a:r>
            <a:endParaRPr lang="en-US" dirty="0"/>
          </a:p>
        </p:txBody>
      </p:sp>
      <p:sp>
        <p:nvSpPr>
          <p:cNvPr id="6" name="Text Placeholder 5"/>
          <p:cNvSpPr>
            <a:spLocks noGrp="1"/>
          </p:cNvSpPr>
          <p:nvPr>
            <p:ph type="body" sz="quarter" idx="13"/>
          </p:nvPr>
        </p:nvSpPr>
        <p:spPr>
          <a:xfrm>
            <a:off x="2209614" y="6286607"/>
            <a:ext cx="5799143" cy="384529"/>
          </a:xfrm>
        </p:spPr>
        <p:txBody>
          <a:bodyPr/>
          <a:lstStyle/>
          <a:p>
            <a:r>
              <a:rPr lang="en-US" altLang="en-US"/>
              <a:t>BNPs, brain natriuretic peptides; NT-</a:t>
            </a:r>
            <a:r>
              <a:rPr lang="en-US" altLang="en-US" err="1"/>
              <a:t>proBNP</a:t>
            </a:r>
            <a:r>
              <a:rPr lang="en-US" altLang="en-US"/>
              <a:t>, N-terminal of the prohormone brain natriuretic peptide.</a:t>
            </a:r>
            <a:br>
              <a:rPr lang="en-US" altLang="en-US"/>
            </a:br>
            <a:r>
              <a:rPr lang="en-US" altLang="en-US" baseline="30000" err="1"/>
              <a:t>a</a:t>
            </a:r>
            <a:r>
              <a:rPr lang="en-US" altLang="en-US" err="1"/>
              <a:t>Vasoactive</a:t>
            </a:r>
            <a:r>
              <a:rPr lang="en-US" altLang="en-US"/>
              <a:t> peptides include the NPs (atrial NPs, BNPs, C-type NPs), </a:t>
            </a:r>
            <a:r>
              <a:rPr lang="en-US" altLang="en-US" err="1"/>
              <a:t>adrenomedullin</a:t>
            </a:r>
            <a:r>
              <a:rPr lang="en-US" altLang="en-US"/>
              <a:t>, and bradykinin.</a:t>
            </a:r>
            <a:br>
              <a:rPr lang="en-US" altLang="en-US"/>
            </a:br>
            <a:r>
              <a:rPr lang="en-US" altLang="en-US"/>
              <a:t>Modified from </a:t>
            </a:r>
            <a:r>
              <a:rPr lang="en-US" altLang="en-US" err="1"/>
              <a:t>Vardeny</a:t>
            </a:r>
            <a:r>
              <a:rPr lang="en-US" altLang="en-US"/>
              <a:t> O et al. </a:t>
            </a:r>
            <a:r>
              <a:rPr lang="en-US" altLang="en-US" i="1" err="1"/>
              <a:t>Clin</a:t>
            </a:r>
            <a:r>
              <a:rPr lang="en-US" altLang="en-US" i="1"/>
              <a:t> </a:t>
            </a:r>
            <a:r>
              <a:rPr lang="en-US" altLang="en-US" i="1" err="1"/>
              <a:t>Pharmacol</a:t>
            </a:r>
            <a:r>
              <a:rPr lang="en-US" altLang="en-US" i="1"/>
              <a:t> </a:t>
            </a:r>
            <a:r>
              <a:rPr lang="en-US" altLang="en-US" i="1" err="1"/>
              <a:t>Ther</a:t>
            </a:r>
            <a:r>
              <a:rPr lang="en-US" altLang="en-US" i="1"/>
              <a:t>. </a:t>
            </a:r>
            <a:r>
              <a:rPr lang="en-US" altLang="en-US"/>
              <a:t>2013;94:445-448.</a:t>
            </a:r>
          </a:p>
        </p:txBody>
      </p:sp>
      <p:grpSp>
        <p:nvGrpSpPr>
          <p:cNvPr id="16" name="Group 281"/>
          <p:cNvGrpSpPr/>
          <p:nvPr/>
        </p:nvGrpSpPr>
        <p:grpSpPr>
          <a:xfrm flipH="1">
            <a:off x="5483669" y="5628603"/>
            <a:ext cx="1369530" cy="438838"/>
            <a:chOff x="1610127" y="4385691"/>
            <a:chExt cx="966346" cy="438838"/>
          </a:xfrm>
        </p:grpSpPr>
        <p:sp>
          <p:nvSpPr>
            <p:cNvPr id="17" name="Text Box 21"/>
            <p:cNvSpPr txBox="1">
              <a:spLocks noChangeArrowheads="1"/>
            </p:cNvSpPr>
            <p:nvPr/>
          </p:nvSpPr>
          <p:spPr bwMode="auto">
            <a:xfrm>
              <a:off x="1610127" y="4385691"/>
              <a:ext cx="588391" cy="438838"/>
            </a:xfrm>
            <a:prstGeom prst="rect">
              <a:avLst/>
            </a:prstGeom>
            <a:noFill/>
            <a:ln w="9525">
              <a:noFill/>
              <a:miter lim="800000"/>
              <a:headEnd/>
              <a:tailEnd/>
            </a:ln>
          </p:spPr>
          <p:txBody>
            <a:bodyPr wrap="none">
              <a:spAutoFit/>
            </a:bodyPr>
            <a:lstStyle/>
            <a:p>
              <a:pPr algn="ctr"/>
              <a:r>
                <a:rPr lang="en-GB" sz="1126">
                  <a:ea typeface="ＭＳ Ｐゴシック" pitchFamily="34" charset="-128"/>
                  <a:cs typeface="Arial" charset="0"/>
                </a:rPr>
                <a:t>Inactive </a:t>
              </a:r>
              <a:br>
                <a:rPr lang="en-GB" sz="1126">
                  <a:ea typeface="ＭＳ Ｐゴシック" pitchFamily="34" charset="-128"/>
                  <a:cs typeface="Arial" charset="0"/>
                </a:rPr>
              </a:br>
              <a:r>
                <a:rPr lang="en-GB" sz="1126">
                  <a:ea typeface="ＭＳ Ｐゴシック" pitchFamily="34" charset="-128"/>
                  <a:cs typeface="Arial" charset="0"/>
                </a:rPr>
                <a:t>fragments</a:t>
              </a:r>
            </a:p>
          </p:txBody>
        </p:sp>
        <p:grpSp>
          <p:nvGrpSpPr>
            <p:cNvPr id="18" name="Group 10"/>
            <p:cNvGrpSpPr>
              <a:grpSpLocks/>
            </p:cNvGrpSpPr>
            <p:nvPr/>
          </p:nvGrpSpPr>
          <p:grpSpPr bwMode="auto">
            <a:xfrm>
              <a:off x="2229907" y="4450482"/>
              <a:ext cx="346566" cy="187328"/>
              <a:chOff x="1067298" y="3950159"/>
              <a:chExt cx="754060" cy="360364"/>
            </a:xfrm>
          </p:grpSpPr>
          <p:sp>
            <p:nvSpPr>
              <p:cNvPr id="19" name="Oval 18"/>
              <p:cNvSpPr/>
              <p:nvPr/>
            </p:nvSpPr>
            <p:spPr bwMode="auto">
              <a:xfrm>
                <a:off x="1566112" y="3956219"/>
                <a:ext cx="145072" cy="91616"/>
              </a:xfrm>
              <a:prstGeom prst="ellipse">
                <a:avLst/>
              </a:prstGeom>
              <a:solidFill>
                <a:srgbClr val="00B0F0"/>
              </a:solidFill>
              <a:ln w="9525" cap="flat" cmpd="sng" algn="ctr">
                <a:solidFill>
                  <a:schemeClr val="accent6">
                    <a:lumMod val="75000"/>
                  </a:schemeClr>
                </a:solidFill>
                <a:prstDash val="solid"/>
                <a:round/>
                <a:headEnd type="none" w="med" len="med"/>
                <a:tailEnd type="none" w="med" len="med"/>
              </a:ln>
              <a:effectLst/>
            </p:spPr>
            <p:txBody>
              <a:bodyPr wrap="none" anchor="ctr"/>
              <a:lstStyle/>
              <a:p>
                <a:pPr algn="ctr">
                  <a:defRPr/>
                </a:pPr>
                <a:endParaRPr lang="en-US" sz="2392">
                  <a:ea typeface="ＭＳ Ｐゴシック" charset="-128"/>
                  <a:cs typeface="Arial" charset="0"/>
                </a:endParaRPr>
              </a:p>
            </p:txBody>
          </p:sp>
          <p:sp>
            <p:nvSpPr>
              <p:cNvPr id="20" name="Oval 19"/>
              <p:cNvSpPr/>
              <p:nvPr/>
            </p:nvSpPr>
            <p:spPr bwMode="auto">
              <a:xfrm>
                <a:off x="1068723" y="4258554"/>
                <a:ext cx="100170" cy="51915"/>
              </a:xfrm>
              <a:prstGeom prst="ellipse">
                <a:avLst/>
              </a:prstGeom>
              <a:solidFill>
                <a:srgbClr val="00B0F0"/>
              </a:solidFill>
              <a:ln w="9525" cap="flat" cmpd="sng" algn="ctr">
                <a:solidFill>
                  <a:schemeClr val="accent6">
                    <a:lumMod val="75000"/>
                  </a:schemeClr>
                </a:solidFill>
                <a:prstDash val="solid"/>
                <a:round/>
                <a:headEnd type="none" w="med" len="med"/>
                <a:tailEnd type="none" w="med" len="med"/>
              </a:ln>
              <a:effectLst/>
            </p:spPr>
            <p:txBody>
              <a:bodyPr wrap="none" anchor="ctr"/>
              <a:lstStyle/>
              <a:p>
                <a:pPr algn="ctr">
                  <a:defRPr/>
                </a:pPr>
                <a:endParaRPr lang="en-US" sz="2392">
                  <a:ea typeface="ＭＳ Ｐゴシック" charset="-128"/>
                  <a:cs typeface="Arial" charset="0"/>
                </a:endParaRPr>
              </a:p>
            </p:txBody>
          </p:sp>
          <p:sp>
            <p:nvSpPr>
              <p:cNvPr id="21" name="Oval 20"/>
              <p:cNvSpPr/>
              <p:nvPr/>
            </p:nvSpPr>
            <p:spPr bwMode="auto">
              <a:xfrm>
                <a:off x="1438312" y="4124183"/>
                <a:ext cx="127800" cy="88562"/>
              </a:xfrm>
              <a:prstGeom prst="ellipse">
                <a:avLst/>
              </a:prstGeom>
              <a:solidFill>
                <a:srgbClr val="00B0F0"/>
              </a:solidFill>
              <a:ln w="9525" cap="flat" cmpd="sng" algn="ctr">
                <a:solidFill>
                  <a:schemeClr val="accent6">
                    <a:lumMod val="75000"/>
                  </a:schemeClr>
                </a:solidFill>
                <a:prstDash val="solid"/>
                <a:round/>
                <a:headEnd type="none" w="med" len="med"/>
                <a:tailEnd type="none" w="med" len="med"/>
              </a:ln>
              <a:effectLst/>
            </p:spPr>
            <p:txBody>
              <a:bodyPr wrap="none" anchor="ctr"/>
              <a:lstStyle/>
              <a:p>
                <a:pPr algn="ctr">
                  <a:defRPr/>
                </a:pPr>
                <a:endParaRPr lang="en-US" sz="2392">
                  <a:ea typeface="ＭＳ Ｐゴシック" charset="-128"/>
                  <a:cs typeface="Arial" charset="0"/>
                </a:endParaRPr>
              </a:p>
            </p:txBody>
          </p:sp>
          <p:sp>
            <p:nvSpPr>
              <p:cNvPr id="22" name="Oval 21"/>
              <p:cNvSpPr/>
              <p:nvPr/>
            </p:nvSpPr>
            <p:spPr bwMode="auto">
              <a:xfrm>
                <a:off x="1348506" y="3950111"/>
                <a:ext cx="145072" cy="91616"/>
              </a:xfrm>
              <a:prstGeom prst="ellipse">
                <a:avLst/>
              </a:prstGeom>
              <a:solidFill>
                <a:srgbClr val="00B0F0"/>
              </a:solidFill>
              <a:ln w="9525" cap="flat" cmpd="sng" algn="ctr">
                <a:solidFill>
                  <a:schemeClr val="accent6">
                    <a:lumMod val="75000"/>
                  </a:schemeClr>
                </a:solidFill>
                <a:prstDash val="solid"/>
                <a:round/>
                <a:headEnd type="none" w="med" len="med"/>
                <a:tailEnd type="none" w="med" len="med"/>
              </a:ln>
              <a:effectLst/>
            </p:spPr>
            <p:txBody>
              <a:bodyPr wrap="none" anchor="ctr"/>
              <a:lstStyle/>
              <a:p>
                <a:pPr algn="ctr">
                  <a:defRPr/>
                </a:pPr>
                <a:endParaRPr lang="en-US" sz="2392">
                  <a:ea typeface="ＭＳ Ｐゴシック" charset="-128"/>
                  <a:cs typeface="Arial" charset="0"/>
                </a:endParaRPr>
              </a:p>
            </p:txBody>
          </p:sp>
          <p:sp>
            <p:nvSpPr>
              <p:cNvPr id="23" name="Oval 22"/>
              <p:cNvSpPr/>
              <p:nvPr/>
            </p:nvSpPr>
            <p:spPr bwMode="auto">
              <a:xfrm>
                <a:off x="1617925" y="4206637"/>
                <a:ext cx="145072" cy="91616"/>
              </a:xfrm>
              <a:prstGeom prst="ellipse">
                <a:avLst/>
              </a:prstGeom>
              <a:solidFill>
                <a:srgbClr val="00B0F0"/>
              </a:solidFill>
              <a:ln w="9525" cap="flat" cmpd="sng" algn="ctr">
                <a:solidFill>
                  <a:schemeClr val="accent6">
                    <a:lumMod val="75000"/>
                  </a:schemeClr>
                </a:solidFill>
                <a:prstDash val="solid"/>
                <a:round/>
                <a:headEnd type="none" w="med" len="med"/>
                <a:tailEnd type="none" w="med" len="med"/>
              </a:ln>
              <a:effectLst/>
            </p:spPr>
            <p:txBody>
              <a:bodyPr wrap="none" anchor="ctr"/>
              <a:lstStyle/>
              <a:p>
                <a:pPr algn="ctr">
                  <a:defRPr/>
                </a:pPr>
                <a:endParaRPr lang="en-US" sz="2392">
                  <a:ea typeface="ＭＳ Ｐゴシック" charset="-128"/>
                  <a:cs typeface="Arial" charset="0"/>
                </a:endParaRPr>
              </a:p>
            </p:txBody>
          </p:sp>
          <p:sp>
            <p:nvSpPr>
              <p:cNvPr id="24" name="Oval 23"/>
              <p:cNvSpPr/>
              <p:nvPr/>
            </p:nvSpPr>
            <p:spPr bwMode="auto">
              <a:xfrm>
                <a:off x="1199979" y="4118075"/>
                <a:ext cx="148527" cy="88562"/>
              </a:xfrm>
              <a:prstGeom prst="ellipse">
                <a:avLst/>
              </a:prstGeom>
              <a:solidFill>
                <a:srgbClr val="00B0F0"/>
              </a:solidFill>
              <a:ln w="9525" cap="flat" cmpd="sng" algn="ctr">
                <a:solidFill>
                  <a:schemeClr val="accent6">
                    <a:lumMod val="75000"/>
                  </a:schemeClr>
                </a:solidFill>
                <a:prstDash val="solid"/>
                <a:round/>
                <a:headEnd type="none" w="med" len="med"/>
                <a:tailEnd type="none" w="med" len="med"/>
              </a:ln>
              <a:effectLst/>
            </p:spPr>
            <p:txBody>
              <a:bodyPr wrap="none" anchor="ctr"/>
              <a:lstStyle/>
              <a:p>
                <a:pPr algn="ctr">
                  <a:defRPr/>
                </a:pPr>
                <a:endParaRPr lang="en-US" sz="2392">
                  <a:ea typeface="ＭＳ Ｐゴシック" charset="-128"/>
                  <a:cs typeface="Arial" charset="0"/>
                </a:endParaRPr>
              </a:p>
            </p:txBody>
          </p:sp>
          <p:sp>
            <p:nvSpPr>
              <p:cNvPr id="25" name="Oval 24"/>
              <p:cNvSpPr/>
              <p:nvPr/>
            </p:nvSpPr>
            <p:spPr bwMode="auto">
              <a:xfrm>
                <a:off x="1331234" y="4237176"/>
                <a:ext cx="55265" cy="51917"/>
              </a:xfrm>
              <a:prstGeom prst="ellipse">
                <a:avLst/>
              </a:prstGeom>
              <a:solidFill>
                <a:srgbClr val="00B0F0"/>
              </a:solidFill>
              <a:ln w="9525" cap="flat" cmpd="sng" algn="ctr">
                <a:solidFill>
                  <a:schemeClr val="accent6">
                    <a:lumMod val="75000"/>
                  </a:schemeClr>
                </a:solidFill>
                <a:prstDash val="solid"/>
                <a:round/>
                <a:headEnd type="none" w="med" len="med"/>
                <a:tailEnd type="none" w="med" len="med"/>
              </a:ln>
              <a:effectLst/>
            </p:spPr>
            <p:txBody>
              <a:bodyPr wrap="none" anchor="ctr"/>
              <a:lstStyle/>
              <a:p>
                <a:pPr algn="ctr">
                  <a:defRPr/>
                </a:pPr>
                <a:endParaRPr lang="en-US" sz="2392">
                  <a:ea typeface="ＭＳ Ｐゴシック" charset="-128"/>
                  <a:cs typeface="Arial" charset="0"/>
                </a:endParaRPr>
              </a:p>
            </p:txBody>
          </p:sp>
          <p:sp>
            <p:nvSpPr>
              <p:cNvPr id="26" name="Oval 25"/>
              <p:cNvSpPr/>
              <p:nvPr/>
            </p:nvSpPr>
            <p:spPr bwMode="auto">
              <a:xfrm flipH="1">
                <a:off x="1065270" y="4124183"/>
                <a:ext cx="58718" cy="51915"/>
              </a:xfrm>
              <a:prstGeom prst="ellipse">
                <a:avLst/>
              </a:prstGeom>
              <a:solidFill>
                <a:srgbClr val="00B0F0"/>
              </a:solidFill>
              <a:ln w="9525" cap="flat" cmpd="sng" algn="ctr">
                <a:solidFill>
                  <a:schemeClr val="accent6">
                    <a:lumMod val="75000"/>
                  </a:schemeClr>
                </a:solidFill>
                <a:prstDash val="solid"/>
                <a:round/>
                <a:headEnd type="none" w="med" len="med"/>
                <a:tailEnd type="none" w="med" len="med"/>
              </a:ln>
              <a:effectLst/>
            </p:spPr>
            <p:txBody>
              <a:bodyPr wrap="none" anchor="ctr"/>
              <a:lstStyle/>
              <a:p>
                <a:pPr algn="ctr">
                  <a:defRPr/>
                </a:pPr>
                <a:endParaRPr lang="en-US" sz="2392">
                  <a:ea typeface="ＭＳ Ｐゴシック" charset="-128"/>
                  <a:cs typeface="Arial" charset="0"/>
                </a:endParaRPr>
              </a:p>
            </p:txBody>
          </p:sp>
          <p:sp>
            <p:nvSpPr>
              <p:cNvPr id="27" name="Oval 26"/>
              <p:cNvSpPr/>
              <p:nvPr/>
            </p:nvSpPr>
            <p:spPr bwMode="auto">
              <a:xfrm flipH="1">
                <a:off x="1762996" y="4115021"/>
                <a:ext cx="58718" cy="51917"/>
              </a:xfrm>
              <a:prstGeom prst="ellipse">
                <a:avLst/>
              </a:prstGeom>
              <a:solidFill>
                <a:srgbClr val="00B0F0"/>
              </a:solidFill>
              <a:ln w="9525" cap="flat" cmpd="sng" algn="ctr">
                <a:solidFill>
                  <a:schemeClr val="accent6">
                    <a:lumMod val="75000"/>
                  </a:schemeClr>
                </a:solidFill>
                <a:prstDash val="solid"/>
                <a:round/>
                <a:headEnd type="none" w="med" len="med"/>
                <a:tailEnd type="none" w="med" len="med"/>
              </a:ln>
              <a:effectLst/>
            </p:spPr>
            <p:txBody>
              <a:bodyPr wrap="none" anchor="ctr"/>
              <a:lstStyle/>
              <a:p>
                <a:pPr algn="ctr">
                  <a:defRPr/>
                </a:pPr>
                <a:endParaRPr lang="en-US" sz="2392">
                  <a:ea typeface="ＭＳ Ｐゴシック" charset="-128"/>
                  <a:cs typeface="Arial" charset="0"/>
                </a:endParaRPr>
              </a:p>
            </p:txBody>
          </p:sp>
        </p:grpSp>
      </p:grpSp>
      <p:sp>
        <p:nvSpPr>
          <p:cNvPr id="28" name="Rectangle 2"/>
          <p:cNvSpPr>
            <a:spLocks noChangeArrowheads="1"/>
          </p:cNvSpPr>
          <p:nvPr/>
        </p:nvSpPr>
        <p:spPr bwMode="auto">
          <a:xfrm>
            <a:off x="5822253" y="2080296"/>
            <a:ext cx="184783" cy="460473"/>
          </a:xfrm>
          <a:prstGeom prst="rect">
            <a:avLst/>
          </a:prstGeom>
          <a:noFill/>
          <a:ln w="9525">
            <a:noFill/>
            <a:miter lim="800000"/>
            <a:headEnd/>
            <a:tailEnd/>
          </a:ln>
        </p:spPr>
        <p:txBody>
          <a:bodyPr wrap="none" lIns="91466" tIns="45733" rIns="91466" bIns="45733" anchor="ctr">
            <a:spAutoFit/>
          </a:bodyPr>
          <a:lstStyle/>
          <a:p>
            <a:pPr algn="ctr"/>
            <a:endParaRPr lang="en-US" sz="2392" b="1">
              <a:solidFill>
                <a:srgbClr val="000000"/>
              </a:solidFill>
              <a:ea typeface="ＭＳ Ｐゴシック" pitchFamily="34" charset="-128"/>
              <a:cs typeface="Arial" charset="0"/>
            </a:endParaRPr>
          </a:p>
        </p:txBody>
      </p:sp>
      <p:cxnSp>
        <p:nvCxnSpPr>
          <p:cNvPr id="29" name="Straight Arrow Connector 4"/>
          <p:cNvCxnSpPr>
            <a:cxnSpLocks noChangeShapeType="1"/>
          </p:cNvCxnSpPr>
          <p:nvPr/>
        </p:nvCxnSpPr>
        <p:spPr bwMode="auto">
          <a:xfrm>
            <a:off x="5263710" y="1303393"/>
            <a:ext cx="914884" cy="914400"/>
          </a:xfrm>
          <a:prstGeom prst="straightConnector1">
            <a:avLst/>
          </a:prstGeom>
          <a:noFill/>
          <a:ln w="9525" algn="ctr">
            <a:noFill/>
            <a:round/>
            <a:headEnd/>
            <a:tailEnd/>
          </a:ln>
        </p:spPr>
      </p:cxnSp>
      <p:cxnSp>
        <p:nvCxnSpPr>
          <p:cNvPr id="30" name="Straight Arrow Connector 6"/>
          <p:cNvCxnSpPr>
            <a:cxnSpLocks noChangeShapeType="1"/>
          </p:cNvCxnSpPr>
          <p:nvPr/>
        </p:nvCxnSpPr>
        <p:spPr bwMode="auto">
          <a:xfrm>
            <a:off x="5251003" y="1524001"/>
            <a:ext cx="914884" cy="914400"/>
          </a:xfrm>
          <a:prstGeom prst="straightConnector1">
            <a:avLst/>
          </a:prstGeom>
          <a:noFill/>
          <a:ln w="9525" algn="ctr">
            <a:noFill/>
            <a:round/>
            <a:headEnd/>
            <a:tailEnd/>
          </a:ln>
        </p:spPr>
      </p:cxnSp>
      <p:sp>
        <p:nvSpPr>
          <p:cNvPr id="32" name="Rounded Rectangle 31"/>
          <p:cNvSpPr/>
          <p:nvPr/>
        </p:nvSpPr>
        <p:spPr>
          <a:xfrm>
            <a:off x="8241080" y="3117042"/>
            <a:ext cx="1688810" cy="746992"/>
          </a:xfrm>
          <a:prstGeom prst="roundRect">
            <a:avLst/>
          </a:prstGeom>
          <a:solidFill>
            <a:schemeClr val="tx2">
              <a:lumMod val="40000"/>
              <a:lumOff val="60000"/>
            </a:schemeClr>
          </a:solidFill>
          <a:ln>
            <a:noFill/>
          </a:ln>
        </p:spPr>
        <p:style>
          <a:lnRef idx="2">
            <a:schemeClr val="accent3"/>
          </a:lnRef>
          <a:fillRef idx="1">
            <a:schemeClr val="lt1"/>
          </a:fillRef>
          <a:effectRef idx="0">
            <a:schemeClr val="accent3"/>
          </a:effectRef>
          <a:fontRef idx="minor">
            <a:schemeClr val="dk1"/>
          </a:fontRef>
        </p:style>
        <p:txBody>
          <a:bodyPr lIns="91466" tIns="45733" rIns="91466" bIns="45733" rtlCol="0" anchor="ctr"/>
          <a:lstStyle/>
          <a:p>
            <a:pPr algn="ctr"/>
            <a:r>
              <a:rPr lang="en-US" sz="1407">
                <a:solidFill>
                  <a:schemeClr val="tx1"/>
                </a:solidFill>
              </a:rPr>
              <a:t>Inactive </a:t>
            </a:r>
          </a:p>
          <a:p>
            <a:pPr algn="ctr"/>
            <a:r>
              <a:rPr lang="en-US" sz="1407">
                <a:solidFill>
                  <a:schemeClr val="tx1"/>
                </a:solidFill>
              </a:rPr>
              <a:t>(inert) marker </a:t>
            </a:r>
          </a:p>
          <a:p>
            <a:pPr algn="ctr"/>
            <a:r>
              <a:rPr lang="en-US" sz="1407">
                <a:solidFill>
                  <a:schemeClr val="tx1"/>
                </a:solidFill>
              </a:rPr>
              <a:t>of HF</a:t>
            </a:r>
          </a:p>
        </p:txBody>
      </p:sp>
      <p:sp>
        <p:nvSpPr>
          <p:cNvPr id="33" name="Rounded Rectangle 32"/>
          <p:cNvSpPr/>
          <p:nvPr/>
        </p:nvSpPr>
        <p:spPr>
          <a:xfrm>
            <a:off x="2737516" y="3117042"/>
            <a:ext cx="2004828" cy="794475"/>
          </a:xfrm>
          <a:prstGeom prst="roundRect">
            <a:avLst/>
          </a:prstGeom>
          <a:solidFill>
            <a:srgbClr val="CFF8C4"/>
          </a:solidFill>
          <a:ln>
            <a:noFill/>
          </a:ln>
        </p:spPr>
        <p:style>
          <a:lnRef idx="2">
            <a:schemeClr val="accent3"/>
          </a:lnRef>
          <a:fillRef idx="1">
            <a:schemeClr val="lt1"/>
          </a:fillRef>
          <a:effectRef idx="0">
            <a:schemeClr val="accent3"/>
          </a:effectRef>
          <a:fontRef idx="minor">
            <a:schemeClr val="dk1"/>
          </a:fontRef>
        </p:style>
        <p:txBody>
          <a:bodyPr lIns="91466" tIns="45733" rIns="91466" bIns="45733" rtlCol="0" anchor="ctr"/>
          <a:lstStyle/>
          <a:p>
            <a:pPr algn="ctr"/>
            <a:r>
              <a:rPr lang="en-US" sz="1407">
                <a:solidFill>
                  <a:schemeClr val="tx1"/>
                </a:solidFill>
              </a:rPr>
              <a:t>Vasoactive peptide</a:t>
            </a:r>
            <a:r>
              <a:rPr lang="en-US" sz="1407" baseline="30000">
                <a:solidFill>
                  <a:schemeClr val="tx1"/>
                </a:solidFill>
              </a:rPr>
              <a:t>a</a:t>
            </a:r>
            <a:r>
              <a:rPr lang="en-US" sz="1407">
                <a:solidFill>
                  <a:schemeClr val="tx1"/>
                </a:solidFill>
              </a:rPr>
              <a:t> with cardioprotective effects</a:t>
            </a:r>
          </a:p>
        </p:txBody>
      </p:sp>
      <p:cxnSp>
        <p:nvCxnSpPr>
          <p:cNvPr id="34" name="Straight Arrow Connector 33"/>
          <p:cNvCxnSpPr/>
          <p:nvPr/>
        </p:nvCxnSpPr>
        <p:spPr>
          <a:xfrm flipV="1">
            <a:off x="4768520" y="2052780"/>
            <a:ext cx="624684" cy="1"/>
          </a:xfrm>
          <a:prstGeom prst="straightConnector1">
            <a:avLst/>
          </a:prstGeom>
          <a:ln w="19050">
            <a:tailEnd type="triangle"/>
          </a:ln>
          <a:effectLst/>
        </p:spPr>
        <p:style>
          <a:lnRef idx="2">
            <a:schemeClr val="accent3"/>
          </a:lnRef>
          <a:fillRef idx="0">
            <a:schemeClr val="accent3"/>
          </a:fillRef>
          <a:effectRef idx="1">
            <a:schemeClr val="accent3"/>
          </a:effectRef>
          <a:fontRef idx="minor">
            <a:schemeClr val="tx1"/>
          </a:fontRef>
        </p:style>
      </p:cxnSp>
      <p:cxnSp>
        <p:nvCxnSpPr>
          <p:cNvPr id="35" name="Straight Arrow Connector 34"/>
          <p:cNvCxnSpPr/>
          <p:nvPr/>
        </p:nvCxnSpPr>
        <p:spPr>
          <a:xfrm flipH="1">
            <a:off x="6049976" y="2386823"/>
            <a:ext cx="650425" cy="561182"/>
          </a:xfrm>
          <a:prstGeom prst="straightConnector1">
            <a:avLst/>
          </a:prstGeom>
          <a:ln>
            <a:tailEnd type="triangle"/>
          </a:ln>
          <a:effectLst/>
        </p:spPr>
        <p:style>
          <a:lnRef idx="2">
            <a:schemeClr val="accent3"/>
          </a:lnRef>
          <a:fillRef idx="0">
            <a:schemeClr val="accent3"/>
          </a:fillRef>
          <a:effectRef idx="1">
            <a:schemeClr val="accent3"/>
          </a:effectRef>
          <a:fontRef idx="minor">
            <a:schemeClr val="tx1"/>
          </a:fontRef>
        </p:style>
      </p:cxnSp>
      <p:cxnSp>
        <p:nvCxnSpPr>
          <p:cNvPr id="36" name="Straight Arrow Connector 35"/>
          <p:cNvCxnSpPr/>
          <p:nvPr/>
        </p:nvCxnSpPr>
        <p:spPr>
          <a:xfrm>
            <a:off x="6688489" y="2388540"/>
            <a:ext cx="612714" cy="582824"/>
          </a:xfrm>
          <a:prstGeom prst="straightConnector1">
            <a:avLst/>
          </a:prstGeom>
          <a:ln>
            <a:tailEnd type="triangle"/>
          </a:ln>
          <a:effectLst/>
        </p:spPr>
        <p:style>
          <a:lnRef idx="2">
            <a:schemeClr val="accent3"/>
          </a:lnRef>
          <a:fillRef idx="0">
            <a:schemeClr val="accent3"/>
          </a:fillRef>
          <a:effectRef idx="1">
            <a:schemeClr val="accent3"/>
          </a:effectRef>
          <a:fontRef idx="minor">
            <a:schemeClr val="tx1"/>
          </a:fontRef>
        </p:style>
      </p:cxnSp>
      <p:grpSp>
        <p:nvGrpSpPr>
          <p:cNvPr id="37" name="Group 36"/>
          <p:cNvGrpSpPr/>
          <p:nvPr/>
        </p:nvGrpSpPr>
        <p:grpSpPr>
          <a:xfrm>
            <a:off x="5313080" y="3008774"/>
            <a:ext cx="1000561" cy="938771"/>
            <a:chOff x="5845548" y="3181571"/>
            <a:chExt cx="1000031" cy="938771"/>
          </a:xfrm>
        </p:grpSpPr>
        <p:sp>
          <p:nvSpPr>
            <p:cNvPr id="38" name="Rectangle 115"/>
            <p:cNvSpPr>
              <a:spLocks noChangeArrowheads="1"/>
            </p:cNvSpPr>
            <p:nvPr/>
          </p:nvSpPr>
          <p:spPr bwMode="auto">
            <a:xfrm>
              <a:off x="6126241" y="3181571"/>
              <a:ext cx="318829" cy="216534"/>
            </a:xfrm>
            <a:prstGeom prst="rect">
              <a:avLst/>
            </a:prstGeom>
            <a:noFill/>
            <a:ln w="9525">
              <a:noFill/>
              <a:miter lim="800000"/>
              <a:headEnd/>
              <a:tailEnd/>
            </a:ln>
          </p:spPr>
          <p:txBody>
            <a:bodyPr wrap="none" lIns="0" tIns="0" rIns="0" bIns="0" anchor="ctr">
              <a:spAutoFit/>
            </a:bodyPr>
            <a:lstStyle/>
            <a:p>
              <a:pPr algn="ctr"/>
              <a:r>
                <a:rPr lang="en-US" sz="1407">
                  <a:ea typeface="ＭＳ Ｐゴシック" pitchFamily="34" charset="-128"/>
                  <a:cs typeface="Arial" charset="0"/>
                </a:rPr>
                <a:t>BNP</a:t>
              </a:r>
            </a:p>
          </p:txBody>
        </p:sp>
        <p:sp>
          <p:nvSpPr>
            <p:cNvPr id="39" name="Oval 28"/>
            <p:cNvSpPr>
              <a:spLocks noChangeArrowheads="1"/>
            </p:cNvSpPr>
            <p:nvPr/>
          </p:nvSpPr>
          <p:spPr bwMode="auto">
            <a:xfrm flipH="1">
              <a:off x="6074421" y="3781268"/>
              <a:ext cx="63920"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40" name="Oval 29"/>
            <p:cNvSpPr>
              <a:spLocks noChangeArrowheads="1"/>
            </p:cNvSpPr>
            <p:nvPr/>
          </p:nvSpPr>
          <p:spPr bwMode="auto">
            <a:xfrm flipH="1">
              <a:off x="6047616" y="3724430"/>
              <a:ext cx="63919" cy="60758"/>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41" name="Oval 30"/>
            <p:cNvSpPr>
              <a:spLocks noChangeArrowheads="1"/>
            </p:cNvSpPr>
            <p:nvPr/>
          </p:nvSpPr>
          <p:spPr bwMode="auto">
            <a:xfrm flipH="1">
              <a:off x="6041430" y="3661712"/>
              <a:ext cx="63920" cy="6271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42" name="Oval 31"/>
            <p:cNvSpPr>
              <a:spLocks noChangeArrowheads="1"/>
            </p:cNvSpPr>
            <p:nvPr/>
          </p:nvSpPr>
          <p:spPr bwMode="auto">
            <a:xfrm flipH="1">
              <a:off x="6059988" y="3600952"/>
              <a:ext cx="59795"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43" name="Oval 32"/>
            <p:cNvSpPr>
              <a:spLocks noChangeArrowheads="1"/>
            </p:cNvSpPr>
            <p:nvPr/>
          </p:nvSpPr>
          <p:spPr bwMode="auto">
            <a:xfrm flipH="1">
              <a:off x="6095040" y="3551954"/>
              <a:ext cx="63920" cy="60758"/>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44" name="Oval 33"/>
            <p:cNvSpPr>
              <a:spLocks noChangeArrowheads="1"/>
            </p:cNvSpPr>
            <p:nvPr/>
          </p:nvSpPr>
          <p:spPr bwMode="auto">
            <a:xfrm flipH="1">
              <a:off x="6150712" y="3510794"/>
              <a:ext cx="63919"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45" name="Oval 34"/>
            <p:cNvSpPr>
              <a:spLocks noChangeArrowheads="1"/>
            </p:cNvSpPr>
            <p:nvPr/>
          </p:nvSpPr>
          <p:spPr bwMode="auto">
            <a:xfrm flipH="1">
              <a:off x="6216694" y="3489235"/>
              <a:ext cx="61858" cy="60758"/>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46" name="Oval 35"/>
            <p:cNvSpPr>
              <a:spLocks noChangeArrowheads="1"/>
            </p:cNvSpPr>
            <p:nvPr/>
          </p:nvSpPr>
          <p:spPr bwMode="auto">
            <a:xfrm flipH="1">
              <a:off x="6280613" y="3491194"/>
              <a:ext cx="65981"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47" name="Oval 36"/>
            <p:cNvSpPr>
              <a:spLocks noChangeArrowheads="1"/>
            </p:cNvSpPr>
            <p:nvPr/>
          </p:nvSpPr>
          <p:spPr bwMode="auto">
            <a:xfrm flipH="1">
              <a:off x="6342470" y="3510794"/>
              <a:ext cx="65981"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48" name="Oval 37"/>
            <p:cNvSpPr>
              <a:spLocks noChangeArrowheads="1"/>
            </p:cNvSpPr>
            <p:nvPr/>
          </p:nvSpPr>
          <p:spPr bwMode="auto">
            <a:xfrm flipH="1">
              <a:off x="6396080" y="3548034"/>
              <a:ext cx="59796"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49" name="Oval 38"/>
            <p:cNvSpPr>
              <a:spLocks noChangeArrowheads="1"/>
            </p:cNvSpPr>
            <p:nvPr/>
          </p:nvSpPr>
          <p:spPr bwMode="auto">
            <a:xfrm flipH="1">
              <a:off x="6433195" y="3597032"/>
              <a:ext cx="59796"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50" name="Oval 39"/>
            <p:cNvSpPr>
              <a:spLocks noChangeArrowheads="1"/>
            </p:cNvSpPr>
            <p:nvPr/>
          </p:nvSpPr>
          <p:spPr bwMode="auto">
            <a:xfrm flipH="1">
              <a:off x="6447629" y="3659751"/>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51" name="Oval 40"/>
            <p:cNvSpPr>
              <a:spLocks noChangeArrowheads="1"/>
            </p:cNvSpPr>
            <p:nvPr/>
          </p:nvSpPr>
          <p:spPr bwMode="auto">
            <a:xfrm flipH="1">
              <a:off x="6443505" y="3724430"/>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52" name="Oval 41"/>
            <p:cNvSpPr>
              <a:spLocks noChangeArrowheads="1"/>
            </p:cNvSpPr>
            <p:nvPr/>
          </p:nvSpPr>
          <p:spPr bwMode="auto">
            <a:xfrm flipH="1">
              <a:off x="6416699" y="3781268"/>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53" name="Oval 42"/>
            <p:cNvSpPr>
              <a:spLocks noChangeArrowheads="1"/>
            </p:cNvSpPr>
            <p:nvPr/>
          </p:nvSpPr>
          <p:spPr bwMode="auto">
            <a:xfrm flipH="1">
              <a:off x="6377524" y="3826348"/>
              <a:ext cx="63919"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54" name="Oval 43"/>
            <p:cNvSpPr>
              <a:spLocks noChangeArrowheads="1"/>
            </p:cNvSpPr>
            <p:nvPr/>
          </p:nvSpPr>
          <p:spPr bwMode="auto">
            <a:xfrm flipH="1">
              <a:off x="6443505" y="3943946"/>
              <a:ext cx="59795"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55" name="Oval 44"/>
            <p:cNvSpPr>
              <a:spLocks noChangeArrowheads="1"/>
            </p:cNvSpPr>
            <p:nvPr/>
          </p:nvSpPr>
          <p:spPr bwMode="auto">
            <a:xfrm flipH="1">
              <a:off x="6383709" y="3922385"/>
              <a:ext cx="65981"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56" name="Oval 45"/>
            <p:cNvSpPr>
              <a:spLocks noChangeArrowheads="1"/>
            </p:cNvSpPr>
            <p:nvPr/>
          </p:nvSpPr>
          <p:spPr bwMode="auto">
            <a:xfrm flipH="1">
              <a:off x="6328038" y="3904746"/>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57" name="Oval 46"/>
            <p:cNvSpPr>
              <a:spLocks noChangeArrowheads="1"/>
            </p:cNvSpPr>
            <p:nvPr/>
          </p:nvSpPr>
          <p:spPr bwMode="auto">
            <a:xfrm flipH="1">
              <a:off x="6115659" y="3904746"/>
              <a:ext cx="65981"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58" name="Oval 47"/>
            <p:cNvSpPr>
              <a:spLocks noChangeArrowheads="1"/>
            </p:cNvSpPr>
            <p:nvPr/>
          </p:nvSpPr>
          <p:spPr bwMode="auto">
            <a:xfrm flipH="1">
              <a:off x="6064112" y="3930225"/>
              <a:ext cx="61858" cy="6271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59" name="Oval 48"/>
            <p:cNvSpPr>
              <a:spLocks noChangeArrowheads="1"/>
            </p:cNvSpPr>
            <p:nvPr/>
          </p:nvSpPr>
          <p:spPr bwMode="auto">
            <a:xfrm flipH="1">
              <a:off x="6008439" y="3959625"/>
              <a:ext cx="63920"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60" name="Oval 49"/>
            <p:cNvSpPr>
              <a:spLocks noChangeArrowheads="1"/>
            </p:cNvSpPr>
            <p:nvPr/>
          </p:nvSpPr>
          <p:spPr bwMode="auto">
            <a:xfrm flipH="1">
              <a:off x="6165145" y="3873387"/>
              <a:ext cx="61858" cy="56838"/>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61" name="Oval 50"/>
            <p:cNvSpPr>
              <a:spLocks noChangeArrowheads="1"/>
            </p:cNvSpPr>
            <p:nvPr/>
          </p:nvSpPr>
          <p:spPr bwMode="auto">
            <a:xfrm flipH="1">
              <a:off x="6115659" y="3830268"/>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62" name="Oval 51"/>
            <p:cNvSpPr>
              <a:spLocks noChangeArrowheads="1"/>
            </p:cNvSpPr>
            <p:nvPr/>
          </p:nvSpPr>
          <p:spPr bwMode="auto">
            <a:xfrm flipH="1">
              <a:off x="6319790" y="3847907"/>
              <a:ext cx="63919"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63" name="Oval 71"/>
            <p:cNvSpPr>
              <a:spLocks noChangeArrowheads="1"/>
            </p:cNvSpPr>
            <p:nvPr/>
          </p:nvSpPr>
          <p:spPr bwMode="auto">
            <a:xfrm flipH="1">
              <a:off x="6783721" y="4059583"/>
              <a:ext cx="61858"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64" name="Oval 72"/>
            <p:cNvSpPr>
              <a:spLocks noChangeArrowheads="1"/>
            </p:cNvSpPr>
            <p:nvPr/>
          </p:nvSpPr>
          <p:spPr bwMode="auto">
            <a:xfrm flipH="1">
              <a:off x="6725988" y="4039983"/>
              <a:ext cx="63920"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65" name="Oval 73"/>
            <p:cNvSpPr>
              <a:spLocks noChangeArrowheads="1"/>
            </p:cNvSpPr>
            <p:nvPr/>
          </p:nvSpPr>
          <p:spPr bwMode="auto">
            <a:xfrm flipH="1">
              <a:off x="6668254" y="4020383"/>
              <a:ext cx="63920"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66" name="Oval 74"/>
            <p:cNvSpPr>
              <a:spLocks noChangeArrowheads="1"/>
            </p:cNvSpPr>
            <p:nvPr/>
          </p:nvSpPr>
          <p:spPr bwMode="auto">
            <a:xfrm flipH="1">
              <a:off x="6612583" y="4002744"/>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67" name="Oval 75"/>
            <p:cNvSpPr>
              <a:spLocks noChangeArrowheads="1"/>
            </p:cNvSpPr>
            <p:nvPr/>
          </p:nvSpPr>
          <p:spPr bwMode="auto">
            <a:xfrm flipH="1">
              <a:off x="6554849" y="3981184"/>
              <a:ext cx="63919"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68" name="Oval 76"/>
            <p:cNvSpPr>
              <a:spLocks noChangeArrowheads="1"/>
            </p:cNvSpPr>
            <p:nvPr/>
          </p:nvSpPr>
          <p:spPr bwMode="auto">
            <a:xfrm flipH="1">
              <a:off x="6497115" y="3963545"/>
              <a:ext cx="63919"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69" name="Oval 77"/>
            <p:cNvSpPr>
              <a:spLocks noChangeArrowheads="1"/>
            </p:cNvSpPr>
            <p:nvPr/>
          </p:nvSpPr>
          <p:spPr bwMode="auto">
            <a:xfrm flipH="1">
              <a:off x="5954829" y="3987065"/>
              <a:ext cx="63920"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70" name="Oval 78"/>
            <p:cNvSpPr>
              <a:spLocks noChangeArrowheads="1"/>
            </p:cNvSpPr>
            <p:nvPr/>
          </p:nvSpPr>
          <p:spPr bwMode="auto">
            <a:xfrm flipH="1">
              <a:off x="5845548" y="4039983"/>
              <a:ext cx="61858"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71" name="Oval 79"/>
            <p:cNvSpPr>
              <a:spLocks noChangeArrowheads="1"/>
            </p:cNvSpPr>
            <p:nvPr/>
          </p:nvSpPr>
          <p:spPr bwMode="auto">
            <a:xfrm flipH="1">
              <a:off x="5897095" y="4014504"/>
              <a:ext cx="65981"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grpSp>
      <p:grpSp>
        <p:nvGrpSpPr>
          <p:cNvPr id="72" name="Group 71"/>
          <p:cNvGrpSpPr/>
          <p:nvPr/>
        </p:nvGrpSpPr>
        <p:grpSpPr>
          <a:xfrm>
            <a:off x="5674379" y="1621603"/>
            <a:ext cx="1000561" cy="631107"/>
            <a:chOff x="5845548" y="3489235"/>
            <a:chExt cx="1000031" cy="631107"/>
          </a:xfrm>
        </p:grpSpPr>
        <p:sp>
          <p:nvSpPr>
            <p:cNvPr id="73" name="Oval 28"/>
            <p:cNvSpPr>
              <a:spLocks noChangeArrowheads="1"/>
            </p:cNvSpPr>
            <p:nvPr/>
          </p:nvSpPr>
          <p:spPr bwMode="auto">
            <a:xfrm flipH="1">
              <a:off x="6074421" y="3781268"/>
              <a:ext cx="63920"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74" name="Oval 29"/>
            <p:cNvSpPr>
              <a:spLocks noChangeArrowheads="1"/>
            </p:cNvSpPr>
            <p:nvPr/>
          </p:nvSpPr>
          <p:spPr bwMode="auto">
            <a:xfrm flipH="1">
              <a:off x="6047616" y="3724430"/>
              <a:ext cx="63919" cy="60758"/>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75" name="Oval 30"/>
            <p:cNvSpPr>
              <a:spLocks noChangeArrowheads="1"/>
            </p:cNvSpPr>
            <p:nvPr/>
          </p:nvSpPr>
          <p:spPr bwMode="auto">
            <a:xfrm flipH="1">
              <a:off x="6041430" y="3661712"/>
              <a:ext cx="63920" cy="6271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76" name="Oval 31"/>
            <p:cNvSpPr>
              <a:spLocks noChangeArrowheads="1"/>
            </p:cNvSpPr>
            <p:nvPr/>
          </p:nvSpPr>
          <p:spPr bwMode="auto">
            <a:xfrm flipH="1">
              <a:off x="6059988" y="3600952"/>
              <a:ext cx="59795"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77" name="Oval 32"/>
            <p:cNvSpPr>
              <a:spLocks noChangeArrowheads="1"/>
            </p:cNvSpPr>
            <p:nvPr/>
          </p:nvSpPr>
          <p:spPr bwMode="auto">
            <a:xfrm flipH="1">
              <a:off x="6095040" y="3551954"/>
              <a:ext cx="63920" cy="60758"/>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78" name="Oval 33"/>
            <p:cNvSpPr>
              <a:spLocks noChangeArrowheads="1"/>
            </p:cNvSpPr>
            <p:nvPr/>
          </p:nvSpPr>
          <p:spPr bwMode="auto">
            <a:xfrm flipH="1">
              <a:off x="6150712" y="3510794"/>
              <a:ext cx="63919"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79" name="Oval 34"/>
            <p:cNvSpPr>
              <a:spLocks noChangeArrowheads="1"/>
            </p:cNvSpPr>
            <p:nvPr/>
          </p:nvSpPr>
          <p:spPr bwMode="auto">
            <a:xfrm flipH="1">
              <a:off x="6216694" y="3489235"/>
              <a:ext cx="61858" cy="60758"/>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80" name="Oval 35"/>
            <p:cNvSpPr>
              <a:spLocks noChangeArrowheads="1"/>
            </p:cNvSpPr>
            <p:nvPr/>
          </p:nvSpPr>
          <p:spPr bwMode="auto">
            <a:xfrm flipH="1">
              <a:off x="6280613" y="3491194"/>
              <a:ext cx="65981"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81" name="Oval 36"/>
            <p:cNvSpPr>
              <a:spLocks noChangeArrowheads="1"/>
            </p:cNvSpPr>
            <p:nvPr/>
          </p:nvSpPr>
          <p:spPr bwMode="auto">
            <a:xfrm flipH="1">
              <a:off x="6342470" y="3510794"/>
              <a:ext cx="65981"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82" name="Oval 37"/>
            <p:cNvSpPr>
              <a:spLocks noChangeArrowheads="1"/>
            </p:cNvSpPr>
            <p:nvPr/>
          </p:nvSpPr>
          <p:spPr bwMode="auto">
            <a:xfrm flipH="1">
              <a:off x="6396080" y="3548034"/>
              <a:ext cx="59796"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83" name="Oval 38"/>
            <p:cNvSpPr>
              <a:spLocks noChangeArrowheads="1"/>
            </p:cNvSpPr>
            <p:nvPr/>
          </p:nvSpPr>
          <p:spPr bwMode="auto">
            <a:xfrm flipH="1">
              <a:off x="6433195" y="3597032"/>
              <a:ext cx="59796"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84" name="Oval 39"/>
            <p:cNvSpPr>
              <a:spLocks noChangeArrowheads="1"/>
            </p:cNvSpPr>
            <p:nvPr/>
          </p:nvSpPr>
          <p:spPr bwMode="auto">
            <a:xfrm flipH="1">
              <a:off x="6447629" y="3659751"/>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85" name="Oval 40"/>
            <p:cNvSpPr>
              <a:spLocks noChangeArrowheads="1"/>
            </p:cNvSpPr>
            <p:nvPr/>
          </p:nvSpPr>
          <p:spPr bwMode="auto">
            <a:xfrm flipH="1">
              <a:off x="6443505" y="3724430"/>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86" name="Oval 41"/>
            <p:cNvSpPr>
              <a:spLocks noChangeArrowheads="1"/>
            </p:cNvSpPr>
            <p:nvPr/>
          </p:nvSpPr>
          <p:spPr bwMode="auto">
            <a:xfrm flipH="1">
              <a:off x="6416699" y="3781268"/>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87" name="Oval 42"/>
            <p:cNvSpPr>
              <a:spLocks noChangeArrowheads="1"/>
            </p:cNvSpPr>
            <p:nvPr/>
          </p:nvSpPr>
          <p:spPr bwMode="auto">
            <a:xfrm flipH="1">
              <a:off x="6377524" y="3826348"/>
              <a:ext cx="63919"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88" name="Oval 43"/>
            <p:cNvSpPr>
              <a:spLocks noChangeArrowheads="1"/>
            </p:cNvSpPr>
            <p:nvPr/>
          </p:nvSpPr>
          <p:spPr bwMode="auto">
            <a:xfrm flipH="1">
              <a:off x="6443505" y="3943946"/>
              <a:ext cx="59795"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89" name="Oval 44"/>
            <p:cNvSpPr>
              <a:spLocks noChangeArrowheads="1"/>
            </p:cNvSpPr>
            <p:nvPr/>
          </p:nvSpPr>
          <p:spPr bwMode="auto">
            <a:xfrm flipH="1">
              <a:off x="6383709" y="3922385"/>
              <a:ext cx="65981"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90" name="Oval 45"/>
            <p:cNvSpPr>
              <a:spLocks noChangeArrowheads="1"/>
            </p:cNvSpPr>
            <p:nvPr/>
          </p:nvSpPr>
          <p:spPr bwMode="auto">
            <a:xfrm flipH="1">
              <a:off x="6328038" y="3904746"/>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91" name="Oval 46"/>
            <p:cNvSpPr>
              <a:spLocks noChangeArrowheads="1"/>
            </p:cNvSpPr>
            <p:nvPr/>
          </p:nvSpPr>
          <p:spPr bwMode="auto">
            <a:xfrm flipH="1">
              <a:off x="6115659" y="3904746"/>
              <a:ext cx="65981"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92" name="Oval 47"/>
            <p:cNvSpPr>
              <a:spLocks noChangeArrowheads="1"/>
            </p:cNvSpPr>
            <p:nvPr/>
          </p:nvSpPr>
          <p:spPr bwMode="auto">
            <a:xfrm flipH="1">
              <a:off x="6064112" y="3930225"/>
              <a:ext cx="61858" cy="6271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93" name="Oval 48"/>
            <p:cNvSpPr>
              <a:spLocks noChangeArrowheads="1"/>
            </p:cNvSpPr>
            <p:nvPr/>
          </p:nvSpPr>
          <p:spPr bwMode="auto">
            <a:xfrm flipH="1">
              <a:off x="6008439" y="3959625"/>
              <a:ext cx="63920"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94" name="Oval 49"/>
            <p:cNvSpPr>
              <a:spLocks noChangeArrowheads="1"/>
            </p:cNvSpPr>
            <p:nvPr/>
          </p:nvSpPr>
          <p:spPr bwMode="auto">
            <a:xfrm flipH="1">
              <a:off x="6165145" y="3873387"/>
              <a:ext cx="61858" cy="56838"/>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95" name="Oval 50"/>
            <p:cNvSpPr>
              <a:spLocks noChangeArrowheads="1"/>
            </p:cNvSpPr>
            <p:nvPr/>
          </p:nvSpPr>
          <p:spPr bwMode="auto">
            <a:xfrm flipH="1">
              <a:off x="6115659" y="3830268"/>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96" name="Oval 51"/>
            <p:cNvSpPr>
              <a:spLocks noChangeArrowheads="1"/>
            </p:cNvSpPr>
            <p:nvPr/>
          </p:nvSpPr>
          <p:spPr bwMode="auto">
            <a:xfrm flipH="1">
              <a:off x="6319790" y="3847907"/>
              <a:ext cx="63919"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97" name="Oval 71"/>
            <p:cNvSpPr>
              <a:spLocks noChangeArrowheads="1"/>
            </p:cNvSpPr>
            <p:nvPr/>
          </p:nvSpPr>
          <p:spPr bwMode="auto">
            <a:xfrm flipH="1">
              <a:off x="6783721" y="4059583"/>
              <a:ext cx="61858"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98" name="Oval 72"/>
            <p:cNvSpPr>
              <a:spLocks noChangeArrowheads="1"/>
            </p:cNvSpPr>
            <p:nvPr/>
          </p:nvSpPr>
          <p:spPr bwMode="auto">
            <a:xfrm flipH="1">
              <a:off x="6725988" y="4039983"/>
              <a:ext cx="63920"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99" name="Oval 73"/>
            <p:cNvSpPr>
              <a:spLocks noChangeArrowheads="1"/>
            </p:cNvSpPr>
            <p:nvPr/>
          </p:nvSpPr>
          <p:spPr bwMode="auto">
            <a:xfrm flipH="1">
              <a:off x="6668254" y="4020383"/>
              <a:ext cx="63920"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100" name="Oval 74"/>
            <p:cNvSpPr>
              <a:spLocks noChangeArrowheads="1"/>
            </p:cNvSpPr>
            <p:nvPr/>
          </p:nvSpPr>
          <p:spPr bwMode="auto">
            <a:xfrm flipH="1">
              <a:off x="6612583" y="4002744"/>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101" name="Oval 75"/>
            <p:cNvSpPr>
              <a:spLocks noChangeArrowheads="1"/>
            </p:cNvSpPr>
            <p:nvPr/>
          </p:nvSpPr>
          <p:spPr bwMode="auto">
            <a:xfrm flipH="1">
              <a:off x="6554849" y="3981184"/>
              <a:ext cx="63919"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102" name="Oval 76"/>
            <p:cNvSpPr>
              <a:spLocks noChangeArrowheads="1"/>
            </p:cNvSpPr>
            <p:nvPr/>
          </p:nvSpPr>
          <p:spPr bwMode="auto">
            <a:xfrm flipH="1">
              <a:off x="6497115" y="3963545"/>
              <a:ext cx="63919"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103" name="Oval 77"/>
            <p:cNvSpPr>
              <a:spLocks noChangeArrowheads="1"/>
            </p:cNvSpPr>
            <p:nvPr/>
          </p:nvSpPr>
          <p:spPr bwMode="auto">
            <a:xfrm flipH="1">
              <a:off x="5954829" y="3987065"/>
              <a:ext cx="63920"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104" name="Oval 78"/>
            <p:cNvSpPr>
              <a:spLocks noChangeArrowheads="1"/>
            </p:cNvSpPr>
            <p:nvPr/>
          </p:nvSpPr>
          <p:spPr bwMode="auto">
            <a:xfrm flipH="1">
              <a:off x="5845548" y="4039983"/>
              <a:ext cx="61858"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105" name="Oval 79"/>
            <p:cNvSpPr>
              <a:spLocks noChangeArrowheads="1"/>
            </p:cNvSpPr>
            <p:nvPr/>
          </p:nvSpPr>
          <p:spPr bwMode="auto">
            <a:xfrm flipH="1">
              <a:off x="5897095" y="4014504"/>
              <a:ext cx="65981"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grpSp>
      <p:grpSp>
        <p:nvGrpSpPr>
          <p:cNvPr id="106" name="Group 105"/>
          <p:cNvGrpSpPr/>
          <p:nvPr/>
        </p:nvGrpSpPr>
        <p:grpSpPr>
          <a:xfrm rot="20340979">
            <a:off x="6941616" y="3624787"/>
            <a:ext cx="1058532" cy="64554"/>
            <a:chOff x="10228014" y="1700651"/>
            <a:chExt cx="1057972" cy="64554"/>
          </a:xfrm>
        </p:grpSpPr>
        <p:sp>
          <p:nvSpPr>
            <p:cNvPr id="107" name="Oval 10"/>
            <p:cNvSpPr>
              <a:spLocks noChangeArrowheads="1"/>
            </p:cNvSpPr>
            <p:nvPr/>
          </p:nvSpPr>
          <p:spPr bwMode="auto">
            <a:xfrm rot="10800000">
              <a:off x="11222213"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08" name="Oval 11"/>
            <p:cNvSpPr>
              <a:spLocks noChangeArrowheads="1"/>
            </p:cNvSpPr>
            <p:nvPr/>
          </p:nvSpPr>
          <p:spPr bwMode="auto">
            <a:xfrm rot="10800000">
              <a:off x="11159742" y="1700651"/>
              <a:ext cx="6442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09" name="Oval 12"/>
            <p:cNvSpPr>
              <a:spLocks noChangeArrowheads="1"/>
            </p:cNvSpPr>
            <p:nvPr/>
          </p:nvSpPr>
          <p:spPr bwMode="auto">
            <a:xfrm rot="10800000">
              <a:off x="11097922"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10" name="Oval 13"/>
            <p:cNvSpPr>
              <a:spLocks noChangeArrowheads="1"/>
            </p:cNvSpPr>
            <p:nvPr/>
          </p:nvSpPr>
          <p:spPr bwMode="auto">
            <a:xfrm rot="10800000">
              <a:off x="11036102" y="1700651"/>
              <a:ext cx="6442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11" name="Oval 14"/>
            <p:cNvSpPr>
              <a:spLocks noChangeArrowheads="1"/>
            </p:cNvSpPr>
            <p:nvPr/>
          </p:nvSpPr>
          <p:spPr bwMode="auto">
            <a:xfrm rot="10800000">
              <a:off x="10974281"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12" name="Oval 15"/>
            <p:cNvSpPr>
              <a:spLocks noChangeArrowheads="1"/>
            </p:cNvSpPr>
            <p:nvPr/>
          </p:nvSpPr>
          <p:spPr bwMode="auto">
            <a:xfrm rot="10800000">
              <a:off x="10913112"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13" name="Oval 16"/>
            <p:cNvSpPr>
              <a:spLocks noChangeArrowheads="1"/>
            </p:cNvSpPr>
            <p:nvPr/>
          </p:nvSpPr>
          <p:spPr bwMode="auto">
            <a:xfrm rot="10800000">
              <a:off x="10851291"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14" name="Oval 17"/>
            <p:cNvSpPr>
              <a:spLocks noChangeArrowheads="1"/>
            </p:cNvSpPr>
            <p:nvPr/>
          </p:nvSpPr>
          <p:spPr bwMode="auto">
            <a:xfrm rot="10800000">
              <a:off x="10790122"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15" name="Oval 18"/>
            <p:cNvSpPr>
              <a:spLocks noChangeArrowheads="1"/>
            </p:cNvSpPr>
            <p:nvPr/>
          </p:nvSpPr>
          <p:spPr bwMode="auto">
            <a:xfrm rot="10800000">
              <a:off x="10728302"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16" name="Oval 19"/>
            <p:cNvSpPr>
              <a:spLocks noChangeArrowheads="1"/>
            </p:cNvSpPr>
            <p:nvPr/>
          </p:nvSpPr>
          <p:spPr bwMode="auto">
            <a:xfrm rot="10800000">
              <a:off x="10667132"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17" name="Oval 21"/>
            <p:cNvSpPr>
              <a:spLocks noChangeArrowheads="1"/>
            </p:cNvSpPr>
            <p:nvPr/>
          </p:nvSpPr>
          <p:spPr bwMode="auto">
            <a:xfrm rot="10800000">
              <a:off x="10606598"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18" name="Oval 22"/>
            <p:cNvSpPr>
              <a:spLocks noChangeArrowheads="1"/>
            </p:cNvSpPr>
            <p:nvPr/>
          </p:nvSpPr>
          <p:spPr bwMode="auto">
            <a:xfrm rot="10800000">
              <a:off x="10542837"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19" name="Oval 23"/>
            <p:cNvSpPr>
              <a:spLocks noChangeArrowheads="1"/>
            </p:cNvSpPr>
            <p:nvPr/>
          </p:nvSpPr>
          <p:spPr bwMode="auto">
            <a:xfrm rot="10800000">
              <a:off x="10479739"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20" name="Oval 24"/>
            <p:cNvSpPr>
              <a:spLocks noChangeArrowheads="1"/>
            </p:cNvSpPr>
            <p:nvPr/>
          </p:nvSpPr>
          <p:spPr bwMode="auto">
            <a:xfrm rot="10800000">
              <a:off x="10416642"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21" name="Oval 25"/>
            <p:cNvSpPr>
              <a:spLocks noChangeArrowheads="1"/>
            </p:cNvSpPr>
            <p:nvPr/>
          </p:nvSpPr>
          <p:spPr bwMode="auto">
            <a:xfrm rot="10800000">
              <a:off x="10353545"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22" name="Oval 26"/>
            <p:cNvSpPr>
              <a:spLocks noChangeArrowheads="1"/>
            </p:cNvSpPr>
            <p:nvPr/>
          </p:nvSpPr>
          <p:spPr bwMode="auto">
            <a:xfrm rot="10800000">
              <a:off x="10290447"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23" name="Oval 27"/>
            <p:cNvSpPr>
              <a:spLocks noChangeArrowheads="1"/>
            </p:cNvSpPr>
            <p:nvPr/>
          </p:nvSpPr>
          <p:spPr bwMode="auto">
            <a:xfrm rot="10800000">
              <a:off x="10228014" y="1700651"/>
              <a:ext cx="63097"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grpSp>
      <p:sp>
        <p:nvSpPr>
          <p:cNvPr id="124" name="Rectangle 80"/>
          <p:cNvSpPr>
            <a:spLocks noChangeArrowheads="1"/>
          </p:cNvSpPr>
          <p:nvPr/>
        </p:nvSpPr>
        <p:spPr bwMode="auto">
          <a:xfrm>
            <a:off x="7005913" y="2996221"/>
            <a:ext cx="872035" cy="216534"/>
          </a:xfrm>
          <a:prstGeom prst="rect">
            <a:avLst/>
          </a:prstGeom>
          <a:noFill/>
          <a:ln w="9525">
            <a:noFill/>
            <a:miter lim="800000"/>
            <a:headEnd/>
            <a:tailEnd/>
          </a:ln>
        </p:spPr>
        <p:txBody>
          <a:bodyPr wrap="none" lIns="0" tIns="0" rIns="0" bIns="0" anchor="ctr">
            <a:spAutoFit/>
          </a:bodyPr>
          <a:lstStyle/>
          <a:p>
            <a:pPr algn="ctr"/>
            <a:r>
              <a:rPr lang="en-US" sz="1407">
                <a:ea typeface="ＭＳ Ｐゴシック" pitchFamily="34" charset="-128"/>
                <a:cs typeface="Arial" charset="0"/>
              </a:rPr>
              <a:t>NT-proBNP</a:t>
            </a:r>
          </a:p>
        </p:txBody>
      </p:sp>
      <p:grpSp>
        <p:nvGrpSpPr>
          <p:cNvPr id="125" name="Group 124"/>
          <p:cNvGrpSpPr/>
          <p:nvPr/>
        </p:nvGrpSpPr>
        <p:grpSpPr>
          <a:xfrm rot="20340979">
            <a:off x="6637747" y="2025460"/>
            <a:ext cx="1058532" cy="64554"/>
            <a:chOff x="10228014" y="1700651"/>
            <a:chExt cx="1057972" cy="64554"/>
          </a:xfrm>
        </p:grpSpPr>
        <p:sp>
          <p:nvSpPr>
            <p:cNvPr id="126" name="Oval 10"/>
            <p:cNvSpPr>
              <a:spLocks noChangeArrowheads="1"/>
            </p:cNvSpPr>
            <p:nvPr/>
          </p:nvSpPr>
          <p:spPr bwMode="auto">
            <a:xfrm rot="10800000">
              <a:off x="11222213"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27" name="Oval 11"/>
            <p:cNvSpPr>
              <a:spLocks noChangeArrowheads="1"/>
            </p:cNvSpPr>
            <p:nvPr/>
          </p:nvSpPr>
          <p:spPr bwMode="auto">
            <a:xfrm rot="10800000">
              <a:off x="11159742" y="1700651"/>
              <a:ext cx="6442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28" name="Oval 12"/>
            <p:cNvSpPr>
              <a:spLocks noChangeArrowheads="1"/>
            </p:cNvSpPr>
            <p:nvPr/>
          </p:nvSpPr>
          <p:spPr bwMode="auto">
            <a:xfrm rot="10800000">
              <a:off x="11097922"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29" name="Oval 13"/>
            <p:cNvSpPr>
              <a:spLocks noChangeArrowheads="1"/>
            </p:cNvSpPr>
            <p:nvPr/>
          </p:nvSpPr>
          <p:spPr bwMode="auto">
            <a:xfrm rot="10800000">
              <a:off x="11036102" y="1700651"/>
              <a:ext cx="6442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30" name="Oval 14"/>
            <p:cNvSpPr>
              <a:spLocks noChangeArrowheads="1"/>
            </p:cNvSpPr>
            <p:nvPr/>
          </p:nvSpPr>
          <p:spPr bwMode="auto">
            <a:xfrm rot="10800000">
              <a:off x="10974281"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31" name="Oval 15"/>
            <p:cNvSpPr>
              <a:spLocks noChangeArrowheads="1"/>
            </p:cNvSpPr>
            <p:nvPr/>
          </p:nvSpPr>
          <p:spPr bwMode="auto">
            <a:xfrm rot="10800000">
              <a:off x="10913112"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32" name="Oval 16"/>
            <p:cNvSpPr>
              <a:spLocks noChangeArrowheads="1"/>
            </p:cNvSpPr>
            <p:nvPr/>
          </p:nvSpPr>
          <p:spPr bwMode="auto">
            <a:xfrm rot="10800000">
              <a:off x="10851291"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33" name="Oval 17"/>
            <p:cNvSpPr>
              <a:spLocks noChangeArrowheads="1"/>
            </p:cNvSpPr>
            <p:nvPr/>
          </p:nvSpPr>
          <p:spPr bwMode="auto">
            <a:xfrm rot="10800000">
              <a:off x="10790122"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34" name="Oval 18"/>
            <p:cNvSpPr>
              <a:spLocks noChangeArrowheads="1"/>
            </p:cNvSpPr>
            <p:nvPr/>
          </p:nvSpPr>
          <p:spPr bwMode="auto">
            <a:xfrm rot="10800000">
              <a:off x="10728302"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35" name="Oval 19"/>
            <p:cNvSpPr>
              <a:spLocks noChangeArrowheads="1"/>
            </p:cNvSpPr>
            <p:nvPr/>
          </p:nvSpPr>
          <p:spPr bwMode="auto">
            <a:xfrm rot="10800000">
              <a:off x="10667132"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36" name="Oval 21"/>
            <p:cNvSpPr>
              <a:spLocks noChangeArrowheads="1"/>
            </p:cNvSpPr>
            <p:nvPr/>
          </p:nvSpPr>
          <p:spPr bwMode="auto">
            <a:xfrm rot="10800000">
              <a:off x="10606598"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37" name="Oval 22"/>
            <p:cNvSpPr>
              <a:spLocks noChangeArrowheads="1"/>
            </p:cNvSpPr>
            <p:nvPr/>
          </p:nvSpPr>
          <p:spPr bwMode="auto">
            <a:xfrm rot="10800000">
              <a:off x="10542837"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38" name="Oval 23"/>
            <p:cNvSpPr>
              <a:spLocks noChangeArrowheads="1"/>
            </p:cNvSpPr>
            <p:nvPr/>
          </p:nvSpPr>
          <p:spPr bwMode="auto">
            <a:xfrm rot="10800000">
              <a:off x="10479739"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39" name="Oval 24"/>
            <p:cNvSpPr>
              <a:spLocks noChangeArrowheads="1"/>
            </p:cNvSpPr>
            <p:nvPr/>
          </p:nvSpPr>
          <p:spPr bwMode="auto">
            <a:xfrm rot="10800000">
              <a:off x="10416642"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40" name="Oval 25"/>
            <p:cNvSpPr>
              <a:spLocks noChangeArrowheads="1"/>
            </p:cNvSpPr>
            <p:nvPr/>
          </p:nvSpPr>
          <p:spPr bwMode="auto">
            <a:xfrm rot="10800000">
              <a:off x="10353545"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41" name="Oval 26"/>
            <p:cNvSpPr>
              <a:spLocks noChangeArrowheads="1"/>
            </p:cNvSpPr>
            <p:nvPr/>
          </p:nvSpPr>
          <p:spPr bwMode="auto">
            <a:xfrm rot="10800000">
              <a:off x="10290447"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42" name="Oval 27"/>
            <p:cNvSpPr>
              <a:spLocks noChangeArrowheads="1"/>
            </p:cNvSpPr>
            <p:nvPr/>
          </p:nvSpPr>
          <p:spPr bwMode="auto">
            <a:xfrm rot="10800000">
              <a:off x="10228014" y="1700651"/>
              <a:ext cx="63097"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grpSp>
      <p:sp>
        <p:nvSpPr>
          <p:cNvPr id="143" name="Rectangle 116"/>
          <p:cNvSpPr>
            <a:spLocks noChangeArrowheads="1"/>
          </p:cNvSpPr>
          <p:nvPr/>
        </p:nvSpPr>
        <p:spPr bwMode="auto">
          <a:xfrm>
            <a:off x="5393205" y="1365577"/>
            <a:ext cx="2544181" cy="216534"/>
          </a:xfrm>
          <a:prstGeom prst="rect">
            <a:avLst/>
          </a:prstGeom>
          <a:noFill/>
          <a:ln w="9525">
            <a:noFill/>
            <a:miter lim="800000"/>
            <a:headEnd/>
            <a:tailEnd/>
          </a:ln>
        </p:spPr>
        <p:txBody>
          <a:bodyPr wrap="square" lIns="0" tIns="0" rIns="0" bIns="0" anchor="ctr">
            <a:spAutoFit/>
          </a:bodyPr>
          <a:lstStyle/>
          <a:p>
            <a:pPr algn="ctr"/>
            <a:r>
              <a:rPr lang="en-US" sz="1407">
                <a:latin typeface="Cambria Math"/>
                <a:ea typeface="Cambria Math"/>
              </a:rPr>
              <a:t>⬆ </a:t>
            </a:r>
            <a:r>
              <a:rPr lang="en-US" sz="1407">
                <a:ea typeface="ＭＳ Ｐゴシック" pitchFamily="34" charset="-128"/>
                <a:cs typeface="Arial" charset="0"/>
              </a:rPr>
              <a:t>proBNP secretion</a:t>
            </a:r>
            <a:endParaRPr lang="en-US" sz="1196">
              <a:ea typeface="ＭＳ Ｐゴシック" pitchFamily="34" charset="-128"/>
              <a:cs typeface="Arial" charset="0"/>
            </a:endParaRPr>
          </a:p>
        </p:txBody>
      </p:sp>
      <p:sp>
        <p:nvSpPr>
          <p:cNvPr id="144" name="AutoShape 7"/>
          <p:cNvSpPr>
            <a:spLocks noChangeArrowheads="1"/>
          </p:cNvSpPr>
          <p:nvPr/>
        </p:nvSpPr>
        <p:spPr bwMode="auto">
          <a:xfrm>
            <a:off x="6472975" y="2037550"/>
            <a:ext cx="437836" cy="405396"/>
          </a:xfrm>
          <a:prstGeom prst="star16">
            <a:avLst>
              <a:gd name="adj" fmla="val 37500"/>
            </a:avLst>
          </a:prstGeom>
          <a:gradFill rotWithShape="1">
            <a:gsLst>
              <a:gs pos="0">
                <a:srgbClr val="E20000"/>
              </a:gs>
              <a:gs pos="100000">
                <a:srgbClr val="FFFFFF">
                  <a:alpha val="0"/>
                </a:srgbClr>
              </a:gs>
            </a:gsLst>
            <a:path path="shape">
              <a:fillToRect l="50000" t="50000" r="50000" b="50000"/>
            </a:path>
          </a:gradFill>
          <a:ln w="9525">
            <a:noFill/>
            <a:miter lim="800000"/>
            <a:headEnd/>
            <a:tailEnd/>
          </a:ln>
        </p:spPr>
        <p:txBody>
          <a:bodyPr wrap="none" lIns="91466" tIns="45733" rIns="91466" bIns="45733" anchor="ctr"/>
          <a:lstStyle/>
          <a:p>
            <a:endParaRPr lang="de-CH" sz="2392">
              <a:solidFill>
                <a:srgbClr val="000000"/>
              </a:solidFill>
              <a:ea typeface="ＭＳ Ｐゴシック" pitchFamily="34" charset="-128"/>
              <a:cs typeface="Arial" charset="0"/>
            </a:endParaRPr>
          </a:p>
        </p:txBody>
      </p:sp>
      <p:cxnSp>
        <p:nvCxnSpPr>
          <p:cNvPr id="145" name="Straight Arrow Connector 144"/>
          <p:cNvCxnSpPr/>
          <p:nvPr/>
        </p:nvCxnSpPr>
        <p:spPr>
          <a:xfrm flipH="1">
            <a:off x="5733167" y="4065419"/>
            <a:ext cx="1" cy="1392393"/>
          </a:xfrm>
          <a:prstGeom prst="straightConnector1">
            <a:avLst/>
          </a:prstGeom>
          <a:ln w="19050">
            <a:tailEnd type="triangle"/>
          </a:ln>
          <a:effectLst/>
        </p:spPr>
        <p:style>
          <a:lnRef idx="2">
            <a:schemeClr val="accent3"/>
          </a:lnRef>
          <a:fillRef idx="0">
            <a:schemeClr val="accent3"/>
          </a:fillRef>
          <a:effectRef idx="1">
            <a:schemeClr val="accent3"/>
          </a:effectRef>
          <a:fontRef idx="minor">
            <a:schemeClr val="tx1"/>
          </a:fontRef>
        </p:style>
      </p:cxnSp>
      <p:sp>
        <p:nvSpPr>
          <p:cNvPr id="146" name="TextBox 145"/>
          <p:cNvSpPr txBox="1"/>
          <p:nvPr/>
        </p:nvSpPr>
        <p:spPr>
          <a:xfrm>
            <a:off x="4585474" y="4477231"/>
            <a:ext cx="1106446" cy="341338"/>
          </a:xfrm>
          <a:prstGeom prst="rect">
            <a:avLst/>
          </a:prstGeom>
          <a:noFill/>
        </p:spPr>
        <p:txBody>
          <a:bodyPr wrap="none" lIns="91466" tIns="45733" rIns="91466" bIns="45733" rtlCol="0">
            <a:spAutoFit/>
          </a:bodyPr>
          <a:lstStyle/>
          <a:p>
            <a:r>
              <a:rPr lang="en-US" sz="1618"/>
              <a:t>Neprilysin</a:t>
            </a:r>
          </a:p>
        </p:txBody>
      </p:sp>
      <p:grpSp>
        <p:nvGrpSpPr>
          <p:cNvPr id="147" name="Group 146"/>
          <p:cNvGrpSpPr/>
          <p:nvPr/>
        </p:nvGrpSpPr>
        <p:grpSpPr>
          <a:xfrm>
            <a:off x="2282263" y="4268165"/>
            <a:ext cx="3770999" cy="1677598"/>
            <a:chOff x="760280" y="4268165"/>
            <a:chExt cx="3769004" cy="1677598"/>
          </a:xfrm>
        </p:grpSpPr>
        <p:grpSp>
          <p:nvGrpSpPr>
            <p:cNvPr id="148" name="Group 147"/>
            <p:cNvGrpSpPr/>
            <p:nvPr/>
          </p:nvGrpSpPr>
          <p:grpSpPr>
            <a:xfrm>
              <a:off x="760280" y="4268165"/>
              <a:ext cx="3109295" cy="602013"/>
              <a:chOff x="760280" y="4268165"/>
              <a:chExt cx="3109295" cy="602013"/>
            </a:xfrm>
          </p:grpSpPr>
          <p:sp>
            <p:nvSpPr>
              <p:cNvPr id="151" name="Rounded Rectangle 150"/>
              <p:cNvSpPr/>
              <p:nvPr/>
            </p:nvSpPr>
            <p:spPr>
              <a:xfrm>
                <a:off x="760280" y="4268165"/>
                <a:ext cx="1205166" cy="602013"/>
              </a:xfrm>
              <a:prstGeom prst="roundRect">
                <a:avLst/>
              </a:prstGeom>
              <a:solidFill>
                <a:schemeClr val="bg1"/>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407">
                    <a:solidFill>
                      <a:schemeClr val="tx1"/>
                    </a:solidFill>
                  </a:rPr>
                  <a:t>Sacubitril/</a:t>
                </a:r>
              </a:p>
              <a:p>
                <a:pPr algn="ctr"/>
                <a:r>
                  <a:rPr lang="en-US" sz="1407">
                    <a:solidFill>
                      <a:schemeClr val="tx1"/>
                    </a:solidFill>
                  </a:rPr>
                  <a:t>Valsartan</a:t>
                </a:r>
                <a:endParaRPr lang="en-US" sz="1407" baseline="30000">
                  <a:solidFill>
                    <a:schemeClr val="tx1"/>
                  </a:solidFill>
                </a:endParaRPr>
              </a:p>
            </p:txBody>
          </p:sp>
          <p:sp>
            <p:nvSpPr>
              <p:cNvPr id="152" name="Down Arrow 151"/>
              <p:cNvSpPr/>
              <p:nvPr/>
            </p:nvSpPr>
            <p:spPr>
              <a:xfrm rot="16200000">
                <a:off x="2264738" y="4050453"/>
                <a:ext cx="438852" cy="103743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chemeClr val="tx1"/>
                  </a:solidFill>
                </a:endParaRPr>
              </a:p>
            </p:txBody>
          </p:sp>
          <p:cxnSp>
            <p:nvCxnSpPr>
              <p:cNvPr id="153" name="Straight Connector 152"/>
              <p:cNvCxnSpPr/>
              <p:nvPr/>
            </p:nvCxnSpPr>
            <p:spPr>
              <a:xfrm>
                <a:off x="3306920" y="4504720"/>
                <a:ext cx="562655" cy="244456"/>
              </a:xfrm>
              <a:prstGeom prst="line">
                <a:avLst/>
              </a:prstGeom>
              <a:ln>
                <a:solidFill>
                  <a:srgbClr val="C00000"/>
                </a:solidFill>
              </a:ln>
              <a:effectLst/>
            </p:spPr>
            <p:style>
              <a:lnRef idx="3">
                <a:schemeClr val="accent3"/>
              </a:lnRef>
              <a:fillRef idx="0">
                <a:schemeClr val="accent3"/>
              </a:fillRef>
              <a:effectRef idx="2">
                <a:schemeClr val="accent3"/>
              </a:effectRef>
              <a:fontRef idx="minor">
                <a:schemeClr val="tx1"/>
              </a:fontRef>
            </p:style>
          </p:cxnSp>
          <p:cxnSp>
            <p:nvCxnSpPr>
              <p:cNvPr id="154" name="Straight Connector 153"/>
              <p:cNvCxnSpPr/>
              <p:nvPr/>
            </p:nvCxnSpPr>
            <p:spPr>
              <a:xfrm flipV="1">
                <a:off x="3335950" y="4504720"/>
                <a:ext cx="533625" cy="244456"/>
              </a:xfrm>
              <a:prstGeom prst="line">
                <a:avLst/>
              </a:prstGeom>
              <a:ln>
                <a:solidFill>
                  <a:srgbClr val="C00000"/>
                </a:solidFill>
              </a:ln>
              <a:effectLst/>
            </p:spPr>
            <p:style>
              <a:lnRef idx="3">
                <a:schemeClr val="accent3"/>
              </a:lnRef>
              <a:fillRef idx="0">
                <a:schemeClr val="accent3"/>
              </a:fillRef>
              <a:effectRef idx="2">
                <a:schemeClr val="accent3"/>
              </a:effectRef>
              <a:fontRef idx="minor">
                <a:schemeClr val="tx1"/>
              </a:fontRef>
            </p:style>
          </p:cxnSp>
        </p:grpSp>
        <p:cxnSp>
          <p:nvCxnSpPr>
            <p:cNvPr id="149" name="Straight Connector 148"/>
            <p:cNvCxnSpPr/>
            <p:nvPr/>
          </p:nvCxnSpPr>
          <p:spPr>
            <a:xfrm>
              <a:off x="3966629" y="5701307"/>
              <a:ext cx="562655" cy="244456"/>
            </a:xfrm>
            <a:prstGeom prst="line">
              <a:avLst/>
            </a:prstGeom>
            <a:ln>
              <a:solidFill>
                <a:srgbClr val="C00000"/>
              </a:solidFill>
            </a:ln>
            <a:effectLst/>
          </p:spPr>
          <p:style>
            <a:lnRef idx="3">
              <a:schemeClr val="accent3"/>
            </a:lnRef>
            <a:fillRef idx="0">
              <a:schemeClr val="accent3"/>
            </a:fillRef>
            <a:effectRef idx="2">
              <a:schemeClr val="accent3"/>
            </a:effectRef>
            <a:fontRef idx="minor">
              <a:schemeClr val="tx1"/>
            </a:fontRef>
          </p:style>
        </p:cxnSp>
        <p:cxnSp>
          <p:nvCxnSpPr>
            <p:cNvPr id="150" name="Straight Connector 149"/>
            <p:cNvCxnSpPr/>
            <p:nvPr/>
          </p:nvCxnSpPr>
          <p:spPr>
            <a:xfrm flipV="1">
              <a:off x="3995659" y="5701307"/>
              <a:ext cx="533625" cy="244456"/>
            </a:xfrm>
            <a:prstGeom prst="line">
              <a:avLst/>
            </a:prstGeom>
            <a:ln>
              <a:solidFill>
                <a:srgbClr val="C00000"/>
              </a:solidFill>
            </a:ln>
            <a:effectLst/>
          </p:spPr>
          <p:style>
            <a:lnRef idx="3">
              <a:schemeClr val="accent3"/>
            </a:lnRef>
            <a:fillRef idx="0">
              <a:schemeClr val="accent3"/>
            </a:fillRef>
            <a:effectRef idx="2">
              <a:schemeClr val="accent3"/>
            </a:effectRef>
            <a:fontRef idx="minor">
              <a:schemeClr val="tx1"/>
            </a:fontRef>
          </p:style>
        </p:cxnSp>
      </p:grpSp>
      <p:sp>
        <p:nvSpPr>
          <p:cNvPr id="155" name="Up Arrow 154"/>
          <p:cNvSpPr/>
          <p:nvPr/>
        </p:nvSpPr>
        <p:spPr>
          <a:xfrm>
            <a:off x="4829337" y="3063209"/>
            <a:ext cx="476099" cy="851551"/>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66" tIns="45733" rIns="91466" bIns="45733" rtlCol="0" anchor="ctr"/>
          <a:lstStyle/>
          <a:p>
            <a:pPr algn="ctr"/>
            <a:endParaRPr lang="en-US" sz="1266"/>
          </a:p>
        </p:txBody>
      </p:sp>
      <p:sp>
        <p:nvSpPr>
          <p:cNvPr id="156" name="Rounded Rectangle 155"/>
          <p:cNvSpPr/>
          <p:nvPr/>
        </p:nvSpPr>
        <p:spPr>
          <a:xfrm>
            <a:off x="7803354" y="4342338"/>
            <a:ext cx="2126536" cy="1055615"/>
          </a:xfrm>
          <a:prstGeom prst="roundRect">
            <a:avLst/>
          </a:prstGeom>
        </p:spPr>
        <p:style>
          <a:lnRef idx="2">
            <a:schemeClr val="accent1"/>
          </a:lnRef>
          <a:fillRef idx="1">
            <a:schemeClr val="lt1"/>
          </a:fillRef>
          <a:effectRef idx="0">
            <a:schemeClr val="accent1"/>
          </a:effectRef>
          <a:fontRef idx="minor">
            <a:schemeClr val="dk1"/>
          </a:fontRef>
        </p:style>
        <p:txBody>
          <a:bodyPr lIns="91466" tIns="45733" rIns="91466" bIns="45733" rtlCol="0" anchor="ctr"/>
          <a:lstStyle/>
          <a:p>
            <a:pPr algn="ctr"/>
            <a:r>
              <a:rPr lang="en-US" sz="1407">
                <a:solidFill>
                  <a:schemeClr val="tx1"/>
                </a:solidFill>
              </a:rPr>
              <a:t>Neprilysin inhibition has </a:t>
            </a:r>
            <a:br>
              <a:rPr lang="en-US" sz="1407">
                <a:solidFill>
                  <a:schemeClr val="tx1"/>
                </a:solidFill>
              </a:rPr>
            </a:br>
            <a:r>
              <a:rPr lang="en-US" sz="1407">
                <a:solidFill>
                  <a:schemeClr val="tx1"/>
                </a:solidFill>
              </a:rPr>
              <a:t>no effect on NT-proBNP</a:t>
            </a:r>
          </a:p>
        </p:txBody>
      </p:sp>
      <p:sp>
        <p:nvSpPr>
          <p:cNvPr id="157" name="Rectangle 156"/>
          <p:cNvSpPr/>
          <p:nvPr/>
        </p:nvSpPr>
        <p:spPr bwMode="auto">
          <a:xfrm>
            <a:off x="1521582" y="-276225"/>
            <a:ext cx="1372325" cy="257771"/>
          </a:xfrm>
          <a:prstGeom prst="rect">
            <a:avLst/>
          </a:prstGeom>
          <a:solidFill>
            <a:schemeClr val="accent5"/>
          </a:solidFill>
          <a:ln>
            <a:noFill/>
            <a:headEnd type="none" w="med" len="med"/>
            <a:tailEnd type="none" w="med" len="med"/>
          </a:ln>
          <a:effectLst/>
        </p:spPr>
        <p:style>
          <a:lnRef idx="3">
            <a:schemeClr val="lt1"/>
          </a:lnRef>
          <a:fillRef idx="1">
            <a:schemeClr val="accent6"/>
          </a:fillRef>
          <a:effectRef idx="1">
            <a:schemeClr val="accent6"/>
          </a:effectRef>
          <a:fontRef idx="minor">
            <a:schemeClr val="lt1"/>
          </a:fontRef>
        </p:style>
        <p:txBody>
          <a:bodyPr vert="horz" wrap="square" lIns="91466" tIns="45733" rIns="91466" bIns="45733" numCol="1" rtlCol="0" anchor="t" anchorCtr="0" compatLnSpc="1">
            <a:prstTxWarp prst="textNoShape">
              <a:avLst/>
            </a:prstTxWarp>
            <a:noAutofit/>
          </a:bodyPr>
          <a:lstStyle/>
          <a:p>
            <a:pPr defTabSz="914681"/>
            <a:r>
              <a:rPr lang="en-US" sz="1055">
                <a:solidFill>
                  <a:schemeClr val="bg1"/>
                </a:solidFill>
                <a:latin typeface="Arial" pitchFamily="34" charset="0"/>
              </a:rPr>
              <a:t>Slide has animation</a:t>
            </a:r>
          </a:p>
        </p:txBody>
      </p:sp>
      <p:sp>
        <p:nvSpPr>
          <p:cNvPr id="2" name="TextBox 1"/>
          <p:cNvSpPr txBox="1"/>
          <p:nvPr/>
        </p:nvSpPr>
        <p:spPr>
          <a:xfrm>
            <a:off x="2282263" y="5136180"/>
            <a:ext cx="1619117" cy="438864"/>
          </a:xfrm>
          <a:prstGeom prst="rect">
            <a:avLst/>
          </a:prstGeom>
          <a:noFill/>
        </p:spPr>
        <p:txBody>
          <a:bodyPr wrap="square" lIns="91466" tIns="45733" rIns="91466" bIns="45733" rtlCol="0">
            <a:spAutoFit/>
          </a:bodyPr>
          <a:lstStyle/>
          <a:p>
            <a:pPr algn="l">
              <a:buClr>
                <a:schemeClr val="accent2"/>
              </a:buClr>
            </a:pPr>
            <a:r>
              <a:rPr lang="en-US" sz="1126" err="1"/>
              <a:t>Sacubitril</a:t>
            </a:r>
            <a:r>
              <a:rPr lang="en-US" sz="1126"/>
              <a:t>/Valsartan Increases BNP Levels</a:t>
            </a:r>
          </a:p>
        </p:txBody>
      </p:sp>
      <p:pic>
        <p:nvPicPr>
          <p:cNvPr id="159" name="Picture 4" descr="Hea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75408" y="1426450"/>
            <a:ext cx="1016276" cy="124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90034" y="1631847"/>
            <a:ext cx="1198032" cy="741961"/>
          </a:xfrm>
          <a:prstGeom prst="rect">
            <a:avLst/>
          </a:prstGeom>
          <a:noFill/>
        </p:spPr>
        <p:txBody>
          <a:bodyPr wrap="square" lIns="91466" tIns="45733" rIns="91466" bIns="45733" rtlCol="0">
            <a:spAutoFit/>
          </a:bodyPr>
          <a:lstStyle/>
          <a:p>
            <a:r>
              <a:rPr lang="en-US" sz="1407"/>
              <a:t>Heart Failure with LV Stretch</a:t>
            </a:r>
          </a:p>
        </p:txBody>
      </p:sp>
      <p:sp>
        <p:nvSpPr>
          <p:cNvPr id="4" name="TextBox 3">
            <a:hlinkClick r:id="rId4" action="ppaction://hlinksldjump"/>
          </p:cNvPr>
          <p:cNvSpPr txBox="1"/>
          <p:nvPr/>
        </p:nvSpPr>
        <p:spPr>
          <a:xfrm>
            <a:off x="2282263" y="5747898"/>
            <a:ext cx="2390450" cy="243939"/>
          </a:xfrm>
          <a:prstGeom prst="rect">
            <a:avLst/>
          </a:prstGeom>
          <a:noFill/>
        </p:spPr>
        <p:txBody>
          <a:bodyPr wrap="none" lIns="91466" tIns="45733" rIns="91466" bIns="45733" rtlCol="0">
            <a:spAutoFit/>
          </a:bodyPr>
          <a:lstStyle/>
          <a:p>
            <a:pPr algn="l"/>
            <a:r>
              <a:rPr lang="en-US" sz="985" i="1">
                <a:hlinkClick r:id="rId4" action="ppaction://hlinksldjump"/>
              </a:rPr>
              <a:t>Link to BNP and NT-proBNP Reductions</a:t>
            </a:r>
            <a:endParaRPr lang="en-US" sz="985" i="1"/>
          </a:p>
        </p:txBody>
      </p:sp>
    </p:spTree>
    <p:extLst>
      <p:ext uri="{BB962C8B-B14F-4D97-AF65-F5344CB8AC3E}">
        <p14:creationId xmlns:p14="http://schemas.microsoft.com/office/powerpoint/2010/main" val="316239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5"/>
                                        </p:tgtEl>
                                        <p:attrNameLst>
                                          <p:attrName>style.visibility</p:attrName>
                                        </p:attrNameLst>
                                      </p:cBhvr>
                                      <p:to>
                                        <p:strVal val="visible"/>
                                      </p:to>
                                    </p:set>
                                    <p:animEffect transition="in" filter="fade">
                                      <p:cBhvr>
                                        <p:cTn id="12" dur="500"/>
                                        <p:tgtEl>
                                          <p:spTgt spid="15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animBg="1"/>
      <p:bldP spid="15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72582" y="832728"/>
            <a:ext cx="7776514" cy="438903"/>
          </a:xfrm>
        </p:spPr>
        <p:txBody>
          <a:bodyPr/>
          <a:lstStyle/>
          <a:p>
            <a:r>
              <a:rPr lang="en-US" dirty="0"/>
              <a:t>Effects of Sacubitril/Valsartan on BNP &amp; NT- </a:t>
            </a:r>
            <a:r>
              <a:rPr lang="en-US" dirty="0" err="1"/>
              <a:t>proBNP</a:t>
            </a:r>
            <a:endParaRPr lang="en-US" dirty="0"/>
          </a:p>
        </p:txBody>
      </p:sp>
      <p:sp>
        <p:nvSpPr>
          <p:cNvPr id="4" name="Content Placeholder 3"/>
          <p:cNvSpPr>
            <a:spLocks noGrp="1"/>
          </p:cNvSpPr>
          <p:nvPr>
            <p:ph idx="1"/>
          </p:nvPr>
        </p:nvSpPr>
        <p:spPr>
          <a:xfrm>
            <a:off x="2207744" y="5151658"/>
            <a:ext cx="7776514" cy="741934"/>
          </a:xfrm>
        </p:spPr>
        <p:txBody>
          <a:bodyPr/>
          <a:lstStyle/>
          <a:p>
            <a:r>
              <a:rPr lang="en-US" sz="1407"/>
              <a:t>"BNP, but not NT-</a:t>
            </a:r>
            <a:r>
              <a:rPr lang="en-US" sz="1407" err="1"/>
              <a:t>proBNP</a:t>
            </a:r>
            <a:r>
              <a:rPr lang="en-US" sz="1407"/>
              <a:t>, is a </a:t>
            </a:r>
            <a:r>
              <a:rPr lang="en-US" sz="1407" err="1"/>
              <a:t>neprilysin</a:t>
            </a:r>
            <a:r>
              <a:rPr lang="en-US" sz="1407"/>
              <a:t> substrate, and therefore BNP levels will increase as levels of active drug increase; whereas levels of NT-</a:t>
            </a:r>
            <a:r>
              <a:rPr lang="en-US" sz="1407" err="1"/>
              <a:t>proBNP</a:t>
            </a:r>
            <a:r>
              <a:rPr lang="en-US" sz="1407"/>
              <a:t> will show the effects of the drug on the heart"</a:t>
            </a:r>
          </a:p>
        </p:txBody>
      </p:sp>
      <p:sp>
        <p:nvSpPr>
          <p:cNvPr id="3" name="Slide Number Placeholder 2"/>
          <p:cNvSpPr>
            <a:spLocks noGrp="1"/>
          </p:cNvSpPr>
          <p:nvPr>
            <p:ph type="sldNum" sz="quarter" idx="11"/>
          </p:nvPr>
        </p:nvSpPr>
        <p:spPr>
          <a:prstGeom prst="rect">
            <a:avLst/>
          </a:prstGeom>
        </p:spPr>
        <p:txBody>
          <a:bodyPr/>
          <a:lstStyle/>
          <a:p>
            <a:fld id="{47547CF9-5B10-D24F-A8D7-45A9778164F7}" type="slidenum">
              <a:rPr lang="uk-UA" smtClean="0"/>
              <a:pPr/>
              <a:t>77</a:t>
            </a:fld>
            <a:endParaRPr lang="uk-UA"/>
          </a:p>
        </p:txBody>
      </p:sp>
      <p:sp>
        <p:nvSpPr>
          <p:cNvPr id="6" name="Text Placeholder 5"/>
          <p:cNvSpPr>
            <a:spLocks noGrp="1"/>
          </p:cNvSpPr>
          <p:nvPr>
            <p:ph type="body" sz="quarter" idx="12"/>
          </p:nvPr>
        </p:nvSpPr>
        <p:spPr>
          <a:xfrm>
            <a:off x="2209614" y="6189210"/>
            <a:ext cx="5799143" cy="397032"/>
          </a:xfrm>
        </p:spPr>
        <p:txBody>
          <a:bodyPr/>
          <a:lstStyle/>
          <a:p>
            <a:endParaRPr lang="en-US" altLang="en-US" dirty="0"/>
          </a:p>
        </p:txBody>
      </p:sp>
      <p:pic>
        <p:nvPicPr>
          <p:cNvPr id="43" name="Picture 42"/>
          <p:cNvPicPr>
            <a:picLocks noChangeAspect="1"/>
          </p:cNvPicPr>
          <p:nvPr/>
        </p:nvPicPr>
        <p:blipFill>
          <a:blip r:embed="rId3"/>
          <a:stretch>
            <a:fillRect/>
          </a:stretch>
        </p:blipFill>
        <p:spPr>
          <a:xfrm>
            <a:off x="2460663" y="1842798"/>
            <a:ext cx="3829273" cy="2886708"/>
          </a:xfrm>
          <a:prstGeom prst="rect">
            <a:avLst/>
          </a:prstGeom>
        </p:spPr>
      </p:pic>
      <p:sp>
        <p:nvSpPr>
          <p:cNvPr id="44" name="TextBox 43"/>
          <p:cNvSpPr txBox="1"/>
          <p:nvPr/>
        </p:nvSpPr>
        <p:spPr>
          <a:xfrm>
            <a:off x="3598188" y="4484962"/>
            <a:ext cx="300083" cy="330603"/>
          </a:xfrm>
          <a:prstGeom prst="rect">
            <a:avLst/>
          </a:prstGeom>
          <a:noFill/>
        </p:spPr>
        <p:txBody>
          <a:bodyPr wrap="none" rtlCol="0">
            <a:spAutoFit/>
          </a:bodyPr>
          <a:lstStyle/>
          <a:p>
            <a:pPr algn="ctr"/>
            <a:r>
              <a:rPr lang="en-US" sz="774">
                <a:solidFill>
                  <a:srgbClr val="000000"/>
                </a:solidFill>
              </a:rPr>
              <a:t>W </a:t>
            </a:r>
            <a:br>
              <a:rPr lang="en-US" sz="774">
                <a:solidFill>
                  <a:srgbClr val="000000"/>
                </a:solidFill>
              </a:rPr>
            </a:br>
            <a:r>
              <a:rPr lang="en-US" sz="774">
                <a:solidFill>
                  <a:srgbClr val="000000"/>
                </a:solidFill>
              </a:rPr>
              <a:t>0</a:t>
            </a:r>
          </a:p>
        </p:txBody>
      </p:sp>
      <p:sp>
        <p:nvSpPr>
          <p:cNvPr id="45" name="TextBox 44"/>
          <p:cNvSpPr txBox="1"/>
          <p:nvPr/>
        </p:nvSpPr>
        <p:spPr>
          <a:xfrm>
            <a:off x="4051161" y="4484962"/>
            <a:ext cx="300083" cy="330603"/>
          </a:xfrm>
          <a:prstGeom prst="rect">
            <a:avLst/>
          </a:prstGeom>
          <a:noFill/>
        </p:spPr>
        <p:txBody>
          <a:bodyPr wrap="none" rtlCol="0">
            <a:spAutoFit/>
          </a:bodyPr>
          <a:lstStyle/>
          <a:p>
            <a:pPr algn="ctr"/>
            <a:r>
              <a:rPr lang="en-US" sz="774">
                <a:solidFill>
                  <a:srgbClr val="000000"/>
                </a:solidFill>
              </a:rPr>
              <a:t>W </a:t>
            </a:r>
            <a:br>
              <a:rPr lang="en-US" sz="774">
                <a:solidFill>
                  <a:srgbClr val="000000"/>
                </a:solidFill>
              </a:rPr>
            </a:br>
            <a:r>
              <a:rPr lang="en-US" sz="774">
                <a:solidFill>
                  <a:srgbClr val="000000"/>
                </a:solidFill>
              </a:rPr>
              <a:t>4</a:t>
            </a:r>
          </a:p>
        </p:txBody>
      </p:sp>
      <p:sp>
        <p:nvSpPr>
          <p:cNvPr id="46" name="TextBox 45"/>
          <p:cNvSpPr txBox="1"/>
          <p:nvPr/>
        </p:nvSpPr>
        <p:spPr>
          <a:xfrm>
            <a:off x="5887372" y="4484962"/>
            <a:ext cx="285656" cy="330603"/>
          </a:xfrm>
          <a:prstGeom prst="rect">
            <a:avLst/>
          </a:prstGeom>
          <a:noFill/>
        </p:spPr>
        <p:txBody>
          <a:bodyPr wrap="none" rtlCol="0">
            <a:spAutoFit/>
          </a:bodyPr>
          <a:lstStyle/>
          <a:p>
            <a:pPr algn="ctr"/>
            <a:r>
              <a:rPr lang="en-US" sz="774">
                <a:solidFill>
                  <a:srgbClr val="000000"/>
                </a:solidFill>
              </a:rPr>
              <a:t>M </a:t>
            </a:r>
            <a:br>
              <a:rPr lang="en-US" sz="774">
                <a:solidFill>
                  <a:srgbClr val="000000"/>
                </a:solidFill>
              </a:rPr>
            </a:br>
            <a:r>
              <a:rPr lang="en-US" sz="774">
                <a:solidFill>
                  <a:srgbClr val="000000"/>
                </a:solidFill>
              </a:rPr>
              <a:t>8</a:t>
            </a:r>
          </a:p>
        </p:txBody>
      </p:sp>
      <p:sp>
        <p:nvSpPr>
          <p:cNvPr id="47" name="TextBox 46"/>
          <p:cNvSpPr txBox="1"/>
          <p:nvPr/>
        </p:nvSpPr>
        <p:spPr>
          <a:xfrm>
            <a:off x="2670510" y="4484962"/>
            <a:ext cx="324128" cy="330603"/>
          </a:xfrm>
          <a:prstGeom prst="rect">
            <a:avLst/>
          </a:prstGeom>
          <a:noFill/>
        </p:spPr>
        <p:txBody>
          <a:bodyPr wrap="none" rtlCol="0">
            <a:spAutoFit/>
          </a:bodyPr>
          <a:lstStyle/>
          <a:p>
            <a:pPr algn="ctr"/>
            <a:r>
              <a:rPr lang="en-US" sz="774">
                <a:solidFill>
                  <a:srgbClr val="000000"/>
                </a:solidFill>
              </a:rPr>
              <a:t>W </a:t>
            </a:r>
          </a:p>
          <a:p>
            <a:pPr algn="ctr"/>
            <a:r>
              <a:rPr lang="en-US" sz="774">
                <a:solidFill>
                  <a:srgbClr val="000000"/>
                </a:solidFill>
              </a:rPr>
              <a:t>-10</a:t>
            </a:r>
          </a:p>
        </p:txBody>
      </p:sp>
      <p:sp>
        <p:nvSpPr>
          <p:cNvPr id="48" name="TextBox 47"/>
          <p:cNvSpPr txBox="1"/>
          <p:nvPr/>
        </p:nvSpPr>
        <p:spPr>
          <a:xfrm>
            <a:off x="2911179" y="4484962"/>
            <a:ext cx="300083" cy="330603"/>
          </a:xfrm>
          <a:prstGeom prst="rect">
            <a:avLst/>
          </a:prstGeom>
          <a:noFill/>
        </p:spPr>
        <p:txBody>
          <a:bodyPr wrap="none" rtlCol="0">
            <a:spAutoFit/>
          </a:bodyPr>
          <a:lstStyle/>
          <a:p>
            <a:pPr algn="ctr"/>
            <a:r>
              <a:rPr lang="en-US" sz="774">
                <a:solidFill>
                  <a:srgbClr val="000000"/>
                </a:solidFill>
              </a:rPr>
              <a:t>W </a:t>
            </a:r>
            <a:br>
              <a:rPr lang="en-US" sz="774">
                <a:solidFill>
                  <a:srgbClr val="000000"/>
                </a:solidFill>
              </a:rPr>
            </a:br>
            <a:r>
              <a:rPr lang="en-US" sz="774">
                <a:solidFill>
                  <a:srgbClr val="000000"/>
                </a:solidFill>
              </a:rPr>
              <a:t>-8</a:t>
            </a:r>
          </a:p>
        </p:txBody>
      </p:sp>
      <p:cxnSp>
        <p:nvCxnSpPr>
          <p:cNvPr id="75" name="Straight Connector 74"/>
          <p:cNvCxnSpPr/>
          <p:nvPr/>
        </p:nvCxnSpPr>
        <p:spPr bwMode="auto">
          <a:xfrm>
            <a:off x="2827460" y="3397392"/>
            <a:ext cx="225970" cy="374704"/>
          </a:xfrm>
          <a:prstGeom prst="line">
            <a:avLst/>
          </a:prstGeom>
          <a:solidFill>
            <a:schemeClr val="accent2"/>
          </a:solidFill>
          <a:ln w="28575" cap="flat" cmpd="sng" algn="ctr">
            <a:solidFill>
              <a:schemeClr val="accent1"/>
            </a:solidFill>
            <a:prstDash val="sysDash"/>
            <a:round/>
            <a:headEnd type="none" w="med" len="med"/>
            <a:tailEnd type="none" w="med" len="med"/>
          </a:ln>
          <a:effectLst/>
        </p:spPr>
      </p:cxnSp>
      <p:cxnSp>
        <p:nvCxnSpPr>
          <p:cNvPr id="76" name="Straight Connector 75"/>
          <p:cNvCxnSpPr/>
          <p:nvPr/>
        </p:nvCxnSpPr>
        <p:spPr bwMode="auto">
          <a:xfrm flipV="1">
            <a:off x="3062847" y="2874453"/>
            <a:ext cx="674772" cy="901760"/>
          </a:xfrm>
          <a:prstGeom prst="line">
            <a:avLst/>
          </a:prstGeom>
          <a:solidFill>
            <a:schemeClr val="accent2"/>
          </a:solidFill>
          <a:ln w="28575" cap="flat" cmpd="sng" algn="ctr">
            <a:solidFill>
              <a:schemeClr val="accent1"/>
            </a:solidFill>
            <a:prstDash val="sysDash"/>
            <a:round/>
            <a:headEnd type="none" w="med" len="med"/>
            <a:tailEnd type="none" w="med" len="med"/>
          </a:ln>
          <a:effectLst/>
        </p:spPr>
      </p:cxnSp>
      <p:sp>
        <p:nvSpPr>
          <p:cNvPr id="77" name="Freeform 76"/>
          <p:cNvSpPr/>
          <p:nvPr/>
        </p:nvSpPr>
        <p:spPr bwMode="auto">
          <a:xfrm>
            <a:off x="3737618" y="2878572"/>
            <a:ext cx="2269119" cy="535291"/>
          </a:xfrm>
          <a:custGeom>
            <a:avLst/>
            <a:gdLst>
              <a:gd name="connsiteX0" fmla="*/ 0 w 4407408"/>
              <a:gd name="connsiteY0" fmla="*/ 0 h 792480"/>
              <a:gd name="connsiteX1" fmla="*/ 877824 w 4407408"/>
              <a:gd name="connsiteY1" fmla="*/ 121920 h 792480"/>
              <a:gd name="connsiteX2" fmla="*/ 4407408 w 4407408"/>
              <a:gd name="connsiteY2" fmla="*/ 792480 h 792480"/>
            </a:gdLst>
            <a:ahLst/>
            <a:cxnLst>
              <a:cxn ang="0">
                <a:pos x="connsiteX0" y="connsiteY0"/>
              </a:cxn>
              <a:cxn ang="0">
                <a:pos x="connsiteX1" y="connsiteY1"/>
              </a:cxn>
              <a:cxn ang="0">
                <a:pos x="connsiteX2" y="connsiteY2"/>
              </a:cxn>
            </a:cxnLst>
            <a:rect l="l" t="t" r="r" b="b"/>
            <a:pathLst>
              <a:path w="4407408" h="792480">
                <a:moveTo>
                  <a:pt x="0" y="0"/>
                </a:moveTo>
                <a:lnTo>
                  <a:pt x="877824" y="121920"/>
                </a:lnTo>
                <a:lnTo>
                  <a:pt x="4407408" y="792480"/>
                </a:lnTo>
              </a:path>
            </a:pathLst>
          </a:custGeom>
          <a:noFill/>
          <a:ln w="28575"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grpSp>
        <p:nvGrpSpPr>
          <p:cNvPr id="50" name="Group 49"/>
          <p:cNvGrpSpPr/>
          <p:nvPr/>
        </p:nvGrpSpPr>
        <p:grpSpPr>
          <a:xfrm>
            <a:off x="2833737" y="2944453"/>
            <a:ext cx="3179277" cy="1214700"/>
            <a:chOff x="1584960" y="2919984"/>
            <a:chExt cx="6175248" cy="1798320"/>
          </a:xfrm>
        </p:grpSpPr>
        <p:cxnSp>
          <p:nvCxnSpPr>
            <p:cNvPr id="72" name="Straight Connector 71"/>
            <p:cNvCxnSpPr/>
            <p:nvPr/>
          </p:nvCxnSpPr>
          <p:spPr bwMode="auto">
            <a:xfrm>
              <a:off x="1584960" y="3669792"/>
              <a:ext cx="432816" cy="97536"/>
            </a:xfrm>
            <a:prstGeom prst="line">
              <a:avLst/>
            </a:prstGeom>
            <a:solidFill>
              <a:schemeClr val="accent2"/>
            </a:solidFill>
            <a:ln w="28575" cap="flat" cmpd="sng" algn="ctr">
              <a:solidFill>
                <a:schemeClr val="tx1"/>
              </a:solidFill>
              <a:prstDash val="sysDash"/>
              <a:round/>
              <a:headEnd type="none" w="med" len="med"/>
              <a:tailEnd type="none" w="med" len="med"/>
            </a:ln>
            <a:effectLst/>
          </p:spPr>
        </p:cxnSp>
        <p:cxnSp>
          <p:nvCxnSpPr>
            <p:cNvPr id="73" name="Straight Connector 72"/>
            <p:cNvCxnSpPr/>
            <p:nvPr/>
          </p:nvCxnSpPr>
          <p:spPr bwMode="auto">
            <a:xfrm flipV="1">
              <a:off x="2017776" y="2926080"/>
              <a:ext cx="1322832" cy="853440"/>
            </a:xfrm>
            <a:prstGeom prst="line">
              <a:avLst/>
            </a:prstGeom>
            <a:solidFill>
              <a:schemeClr val="accent2"/>
            </a:solidFill>
            <a:ln w="28575" cap="flat" cmpd="sng" algn="ctr">
              <a:solidFill>
                <a:schemeClr val="tx1"/>
              </a:solidFill>
              <a:prstDash val="sysDash"/>
              <a:round/>
              <a:headEnd type="none" w="med" len="med"/>
              <a:tailEnd type="none" w="med" len="med"/>
            </a:ln>
            <a:effectLst/>
          </p:spPr>
        </p:cxnSp>
        <p:sp>
          <p:nvSpPr>
            <p:cNvPr id="74" name="Freeform 73"/>
            <p:cNvSpPr/>
            <p:nvPr/>
          </p:nvSpPr>
          <p:spPr bwMode="auto">
            <a:xfrm>
              <a:off x="3334512" y="2919984"/>
              <a:ext cx="4425696" cy="1798320"/>
            </a:xfrm>
            <a:custGeom>
              <a:avLst/>
              <a:gdLst>
                <a:gd name="connsiteX0" fmla="*/ 0 w 4425696"/>
                <a:gd name="connsiteY0" fmla="*/ 0 h 1798320"/>
                <a:gd name="connsiteX1" fmla="*/ 890016 w 4425696"/>
                <a:gd name="connsiteY1" fmla="*/ 1353312 h 1798320"/>
                <a:gd name="connsiteX2" fmla="*/ 4425696 w 4425696"/>
                <a:gd name="connsiteY2" fmla="*/ 1798320 h 1798320"/>
              </a:gdLst>
              <a:ahLst/>
              <a:cxnLst>
                <a:cxn ang="0">
                  <a:pos x="connsiteX0" y="connsiteY0"/>
                </a:cxn>
                <a:cxn ang="0">
                  <a:pos x="connsiteX1" y="connsiteY1"/>
                </a:cxn>
                <a:cxn ang="0">
                  <a:pos x="connsiteX2" y="connsiteY2"/>
                </a:cxn>
              </a:cxnLst>
              <a:rect l="l" t="t" r="r" b="b"/>
              <a:pathLst>
                <a:path w="4425696" h="1798320">
                  <a:moveTo>
                    <a:pt x="0" y="0"/>
                  </a:moveTo>
                  <a:lnTo>
                    <a:pt x="890016" y="1353312"/>
                  </a:lnTo>
                  <a:lnTo>
                    <a:pt x="4425696" y="1798320"/>
                  </a:lnTo>
                </a:path>
              </a:pathLst>
            </a:custGeom>
            <a:noFill/>
            <a:ln w="28575"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grpSp>
      <p:sp>
        <p:nvSpPr>
          <p:cNvPr id="51" name="Rectangle 50"/>
          <p:cNvSpPr/>
          <p:nvPr/>
        </p:nvSpPr>
        <p:spPr bwMode="auto">
          <a:xfrm>
            <a:off x="5977674" y="4124154"/>
            <a:ext cx="47077" cy="61764"/>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52" name="Rectangle 51"/>
          <p:cNvSpPr/>
          <p:nvPr/>
        </p:nvSpPr>
        <p:spPr bwMode="auto">
          <a:xfrm>
            <a:off x="4163634" y="3823567"/>
            <a:ext cx="47077" cy="61764"/>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53" name="Rectangle 52"/>
          <p:cNvSpPr/>
          <p:nvPr/>
        </p:nvSpPr>
        <p:spPr bwMode="auto">
          <a:xfrm>
            <a:off x="3708555" y="2925924"/>
            <a:ext cx="47077" cy="61764"/>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54" name="Rectangle 53"/>
          <p:cNvSpPr/>
          <p:nvPr/>
        </p:nvSpPr>
        <p:spPr bwMode="auto">
          <a:xfrm>
            <a:off x="3033783" y="3481804"/>
            <a:ext cx="47077" cy="61764"/>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55" name="Rectangle 54"/>
          <p:cNvSpPr/>
          <p:nvPr/>
        </p:nvSpPr>
        <p:spPr bwMode="auto">
          <a:xfrm>
            <a:off x="2807812" y="3420039"/>
            <a:ext cx="47077" cy="61764"/>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56" name="Isosceles Triangle 55"/>
          <p:cNvSpPr/>
          <p:nvPr/>
        </p:nvSpPr>
        <p:spPr bwMode="auto">
          <a:xfrm>
            <a:off x="5976521" y="3376804"/>
            <a:ext cx="47077" cy="61764"/>
          </a:xfrm>
          <a:prstGeom prst="triangle">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57" name="Isosceles Triangle 56"/>
          <p:cNvSpPr/>
          <p:nvPr/>
        </p:nvSpPr>
        <p:spPr bwMode="auto">
          <a:xfrm>
            <a:off x="3707402" y="2841512"/>
            <a:ext cx="47077" cy="61764"/>
          </a:xfrm>
          <a:prstGeom prst="triangle">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58" name="Isosceles Triangle 57"/>
          <p:cNvSpPr/>
          <p:nvPr/>
        </p:nvSpPr>
        <p:spPr bwMode="auto">
          <a:xfrm>
            <a:off x="4162481" y="2919748"/>
            <a:ext cx="47077" cy="61764"/>
          </a:xfrm>
          <a:prstGeom prst="triangle">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59" name="Isosceles Triangle 58"/>
          <p:cNvSpPr/>
          <p:nvPr/>
        </p:nvSpPr>
        <p:spPr bwMode="auto">
          <a:xfrm>
            <a:off x="3038907" y="3730920"/>
            <a:ext cx="47077" cy="61764"/>
          </a:xfrm>
          <a:prstGeom prst="triangle">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60" name="Isosceles Triangle 59"/>
          <p:cNvSpPr/>
          <p:nvPr/>
        </p:nvSpPr>
        <p:spPr bwMode="auto">
          <a:xfrm>
            <a:off x="2809798" y="3364451"/>
            <a:ext cx="47077" cy="61764"/>
          </a:xfrm>
          <a:prstGeom prst="triangle">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61" name="TextBox 60"/>
          <p:cNvSpPr txBox="1"/>
          <p:nvPr/>
        </p:nvSpPr>
        <p:spPr>
          <a:xfrm>
            <a:off x="2658663" y="2010854"/>
            <a:ext cx="558166" cy="309059"/>
          </a:xfrm>
          <a:prstGeom prst="rect">
            <a:avLst/>
          </a:prstGeom>
          <a:noFill/>
        </p:spPr>
        <p:txBody>
          <a:bodyPr wrap="none" rtlCol="0">
            <a:spAutoFit/>
          </a:bodyPr>
          <a:lstStyle/>
          <a:p>
            <a:pPr algn="ctr"/>
            <a:r>
              <a:rPr lang="en-US" sz="704" b="1"/>
              <a:t>Enalapril</a:t>
            </a:r>
          </a:p>
          <a:p>
            <a:pPr algn="ctr"/>
            <a:r>
              <a:rPr lang="en-US" sz="704" b="1"/>
              <a:t>Run-in*</a:t>
            </a:r>
          </a:p>
        </p:txBody>
      </p:sp>
      <p:sp>
        <p:nvSpPr>
          <p:cNvPr id="62" name="Left Brace 61"/>
          <p:cNvSpPr/>
          <p:nvPr/>
        </p:nvSpPr>
        <p:spPr bwMode="auto">
          <a:xfrm rot="5400000">
            <a:off x="2879788" y="2408074"/>
            <a:ext cx="114516" cy="232770"/>
          </a:xfrm>
          <a:prstGeom prst="leftBrace">
            <a:avLst/>
          </a:prstGeom>
          <a:noFill/>
          <a:ln w="19050" cap="flat" cmpd="sng" algn="ctr">
            <a:solidFill>
              <a:schemeClr val="tx1"/>
            </a:solidFill>
            <a:prstDash val="solid"/>
            <a:round/>
            <a:headEnd type="none" w="med" len="med"/>
            <a:tailEnd type="none" w="med" len="med"/>
          </a:ln>
          <a:effectLst/>
        </p:spPr>
        <p:txBody>
          <a:bodyPr vert="horz" wrap="none" lIns="64336" tIns="32168" rIns="64336" bIns="32168" numCol="1" rtlCol="0" anchor="ctr" anchorCtr="0" compatLnSpc="1">
            <a:prstTxWarp prst="textNoShape">
              <a:avLst/>
            </a:prstTxWarp>
          </a:bodyPr>
          <a:lstStyle/>
          <a:p>
            <a:pPr algn="ctr"/>
            <a:endParaRPr lang="en-US" sz="1829">
              <a:solidFill>
                <a:srgbClr val="000000"/>
              </a:solidFill>
              <a:latin typeface="Arial" pitchFamily="34" charset="0"/>
            </a:endParaRPr>
          </a:p>
        </p:txBody>
      </p:sp>
      <p:sp>
        <p:nvSpPr>
          <p:cNvPr id="63" name="Left Brace 62"/>
          <p:cNvSpPr/>
          <p:nvPr/>
        </p:nvSpPr>
        <p:spPr bwMode="auto">
          <a:xfrm rot="5400000">
            <a:off x="3344054" y="2189890"/>
            <a:ext cx="115679" cy="667972"/>
          </a:xfrm>
          <a:prstGeom prst="leftBrace">
            <a:avLst/>
          </a:prstGeom>
          <a:noFill/>
          <a:ln w="19050" cap="flat" cmpd="sng" algn="ctr">
            <a:solidFill>
              <a:schemeClr val="accent1"/>
            </a:solidFill>
            <a:prstDash val="solid"/>
            <a:round/>
            <a:headEnd type="none" w="med" len="med"/>
            <a:tailEnd type="none" w="med" len="med"/>
          </a:ln>
          <a:effectLst/>
        </p:spPr>
        <p:txBody>
          <a:bodyPr vert="horz" wrap="none" lIns="64336" tIns="32168" rIns="64336" bIns="32168" numCol="1" rtlCol="0" anchor="ctr" anchorCtr="0" compatLnSpc="1">
            <a:prstTxWarp prst="textNoShape">
              <a:avLst/>
            </a:prstTxWarp>
          </a:bodyPr>
          <a:lstStyle/>
          <a:p>
            <a:pPr algn="ctr"/>
            <a:endParaRPr lang="en-US" sz="1829">
              <a:solidFill>
                <a:srgbClr val="000000"/>
              </a:solidFill>
              <a:latin typeface="Arial" pitchFamily="34" charset="0"/>
            </a:endParaRPr>
          </a:p>
        </p:txBody>
      </p:sp>
      <p:sp>
        <p:nvSpPr>
          <p:cNvPr id="64" name="TextBox 63"/>
          <p:cNvSpPr txBox="1"/>
          <p:nvPr/>
        </p:nvSpPr>
        <p:spPr>
          <a:xfrm>
            <a:off x="3133652" y="2010854"/>
            <a:ext cx="538930" cy="309059"/>
          </a:xfrm>
          <a:prstGeom prst="rect">
            <a:avLst/>
          </a:prstGeom>
          <a:noFill/>
        </p:spPr>
        <p:txBody>
          <a:bodyPr wrap="none" rtlCol="0">
            <a:spAutoFit/>
          </a:bodyPr>
          <a:lstStyle/>
          <a:p>
            <a:pPr algn="ctr"/>
            <a:r>
              <a:rPr lang="en-US" sz="704" b="1">
                <a:solidFill>
                  <a:schemeClr val="accent1"/>
                </a:solidFill>
              </a:rPr>
              <a:t>Entresto</a:t>
            </a:r>
          </a:p>
          <a:p>
            <a:pPr algn="ctr"/>
            <a:r>
              <a:rPr lang="en-US" sz="704" b="1">
                <a:solidFill>
                  <a:schemeClr val="accent1"/>
                </a:solidFill>
              </a:rPr>
              <a:t>Run-in*</a:t>
            </a:r>
          </a:p>
        </p:txBody>
      </p:sp>
      <p:sp>
        <p:nvSpPr>
          <p:cNvPr id="65" name="TextBox 64"/>
          <p:cNvSpPr txBox="1"/>
          <p:nvPr/>
        </p:nvSpPr>
        <p:spPr>
          <a:xfrm>
            <a:off x="5465099" y="2247025"/>
            <a:ext cx="665378" cy="211468"/>
          </a:xfrm>
          <a:prstGeom prst="rect">
            <a:avLst/>
          </a:prstGeom>
          <a:noFill/>
        </p:spPr>
        <p:txBody>
          <a:bodyPr wrap="square" rtlCol="0">
            <a:spAutoFit/>
          </a:bodyPr>
          <a:lstStyle/>
          <a:p>
            <a:r>
              <a:rPr lang="en-US" sz="774" b="1">
                <a:solidFill>
                  <a:srgbClr val="000000"/>
                </a:solidFill>
              </a:rPr>
              <a:t>Enalapril</a:t>
            </a:r>
          </a:p>
        </p:txBody>
      </p:sp>
      <p:sp>
        <p:nvSpPr>
          <p:cNvPr id="66" name="TextBox 65"/>
          <p:cNvSpPr txBox="1"/>
          <p:nvPr/>
        </p:nvSpPr>
        <p:spPr>
          <a:xfrm>
            <a:off x="5465099" y="2491042"/>
            <a:ext cx="665378" cy="211468"/>
          </a:xfrm>
          <a:prstGeom prst="rect">
            <a:avLst/>
          </a:prstGeom>
          <a:noFill/>
        </p:spPr>
        <p:txBody>
          <a:bodyPr wrap="square" rtlCol="0">
            <a:spAutoFit/>
          </a:bodyPr>
          <a:lstStyle/>
          <a:p>
            <a:r>
              <a:rPr lang="en-US" sz="774" b="1">
                <a:solidFill>
                  <a:srgbClr val="000000"/>
                </a:solidFill>
              </a:rPr>
              <a:t>Sac/Val</a:t>
            </a:r>
          </a:p>
        </p:txBody>
      </p:sp>
      <p:cxnSp>
        <p:nvCxnSpPr>
          <p:cNvPr id="67" name="Straight Connector 66"/>
          <p:cNvCxnSpPr/>
          <p:nvPr/>
        </p:nvCxnSpPr>
        <p:spPr bwMode="auto">
          <a:xfrm>
            <a:off x="5311020" y="2585196"/>
            <a:ext cx="185364"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sp>
        <p:nvSpPr>
          <p:cNvPr id="68" name="Isosceles Triangle 67"/>
          <p:cNvSpPr/>
          <p:nvPr/>
        </p:nvSpPr>
        <p:spPr bwMode="auto">
          <a:xfrm>
            <a:off x="5375456" y="2547463"/>
            <a:ext cx="56493" cy="74118"/>
          </a:xfrm>
          <a:prstGeom prst="triangle">
            <a:avLst/>
          </a:prstGeom>
          <a:solidFill>
            <a:schemeClr val="accent1"/>
          </a:solidFill>
          <a:ln w="9525" cap="flat" cmpd="sng" algn="ctr">
            <a:solidFill>
              <a:schemeClr val="accent1"/>
            </a:solidFill>
            <a:prstDash val="solid"/>
            <a:round/>
            <a:headEnd type="none" w="med" len="med"/>
            <a:tailEnd type="none" w="med" len="med"/>
          </a:ln>
          <a:effectLst/>
        </p:spPr>
        <p:txBody>
          <a:bodyPr vert="horz" wrap="none" lIns="64336" tIns="32168" rIns="64336" bIns="32168" numCol="1" rtlCol="0" anchor="ctr" anchorCtr="0" compatLnSpc="1">
            <a:prstTxWarp prst="textNoShape">
              <a:avLst/>
            </a:prstTxWarp>
          </a:bodyPr>
          <a:lstStyle/>
          <a:p>
            <a:pPr algn="ctr"/>
            <a:endParaRPr lang="en-US" sz="1829">
              <a:solidFill>
                <a:srgbClr val="000000"/>
              </a:solidFill>
              <a:latin typeface="Arial" pitchFamily="34" charset="0"/>
            </a:endParaRPr>
          </a:p>
        </p:txBody>
      </p:sp>
      <p:cxnSp>
        <p:nvCxnSpPr>
          <p:cNvPr id="69" name="Straight Connector 68"/>
          <p:cNvCxnSpPr/>
          <p:nvPr/>
        </p:nvCxnSpPr>
        <p:spPr bwMode="auto">
          <a:xfrm>
            <a:off x="5311020" y="2396019"/>
            <a:ext cx="185364"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70" name="Rectangle 69"/>
          <p:cNvSpPr/>
          <p:nvPr/>
        </p:nvSpPr>
        <p:spPr bwMode="auto">
          <a:xfrm>
            <a:off x="5375456" y="2358960"/>
            <a:ext cx="56493" cy="7411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64336" tIns="32168" rIns="64336" bIns="32168" numCol="1" rtlCol="0" anchor="ctr" anchorCtr="0" compatLnSpc="1">
            <a:prstTxWarp prst="textNoShape">
              <a:avLst/>
            </a:prstTxWarp>
          </a:bodyPr>
          <a:lstStyle/>
          <a:p>
            <a:pPr algn="ctr"/>
            <a:endParaRPr lang="en-US" sz="1829">
              <a:solidFill>
                <a:srgbClr val="000000"/>
              </a:solidFill>
              <a:latin typeface="Arial" pitchFamily="34" charset="0"/>
            </a:endParaRPr>
          </a:p>
        </p:txBody>
      </p:sp>
      <p:sp>
        <p:nvSpPr>
          <p:cNvPr id="71" name="TextBox 70"/>
          <p:cNvSpPr txBox="1"/>
          <p:nvPr/>
        </p:nvSpPr>
        <p:spPr>
          <a:xfrm rot="16200000">
            <a:off x="1595085" y="3142041"/>
            <a:ext cx="1370888" cy="211468"/>
          </a:xfrm>
          <a:prstGeom prst="rect">
            <a:avLst/>
          </a:prstGeom>
          <a:noFill/>
        </p:spPr>
        <p:txBody>
          <a:bodyPr wrap="none" rtlCol="0">
            <a:spAutoFit/>
          </a:bodyPr>
          <a:lstStyle/>
          <a:p>
            <a:pPr algn="ctr"/>
            <a:r>
              <a:rPr lang="en-US" sz="774" b="1">
                <a:solidFill>
                  <a:srgbClr val="000000"/>
                </a:solidFill>
              </a:rPr>
              <a:t>Geometric Mean (nmol/L)</a:t>
            </a:r>
          </a:p>
        </p:txBody>
      </p:sp>
      <p:sp>
        <p:nvSpPr>
          <p:cNvPr id="79" name="Rectangle 78"/>
          <p:cNvSpPr/>
          <p:nvPr/>
        </p:nvSpPr>
        <p:spPr bwMode="auto">
          <a:xfrm>
            <a:off x="7017129" y="3183962"/>
            <a:ext cx="47077" cy="61764"/>
          </a:xfrm>
          <a:prstGeom prst="rect">
            <a:avLst/>
          </a:prstGeom>
          <a:solidFill>
            <a:schemeClr val="accent2"/>
          </a:solidFill>
          <a:ln w="19050" cap="flat" cmpd="sng" algn="ctr">
            <a:solidFill>
              <a:schemeClr val="accent2"/>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pic>
        <p:nvPicPr>
          <p:cNvPr id="80" name="Picture 79"/>
          <p:cNvPicPr>
            <a:picLocks noChangeAspect="1"/>
          </p:cNvPicPr>
          <p:nvPr/>
        </p:nvPicPr>
        <p:blipFill>
          <a:blip r:embed="rId4"/>
          <a:stretch>
            <a:fillRect/>
          </a:stretch>
        </p:blipFill>
        <p:spPr>
          <a:xfrm>
            <a:off x="6632453" y="1847041"/>
            <a:ext cx="3829273" cy="3002010"/>
          </a:xfrm>
          <a:prstGeom prst="rect">
            <a:avLst/>
          </a:prstGeom>
        </p:spPr>
      </p:pic>
      <p:cxnSp>
        <p:nvCxnSpPr>
          <p:cNvPr id="81" name="Straight Connector 80"/>
          <p:cNvCxnSpPr/>
          <p:nvPr/>
        </p:nvCxnSpPr>
        <p:spPr bwMode="auto">
          <a:xfrm>
            <a:off x="7037459" y="3216216"/>
            <a:ext cx="227539" cy="25736"/>
          </a:xfrm>
          <a:prstGeom prst="line">
            <a:avLst/>
          </a:prstGeom>
          <a:solidFill>
            <a:schemeClr val="accent2"/>
          </a:solidFill>
          <a:ln w="28575" cap="flat" cmpd="sng" algn="ctr">
            <a:solidFill>
              <a:schemeClr val="tx1"/>
            </a:solidFill>
            <a:prstDash val="sysDash"/>
            <a:round/>
            <a:headEnd type="none" w="med" len="med"/>
            <a:tailEnd type="none" w="med" len="med"/>
          </a:ln>
          <a:effectLst/>
        </p:spPr>
      </p:cxnSp>
      <p:cxnSp>
        <p:nvCxnSpPr>
          <p:cNvPr id="82" name="Straight Connector 81"/>
          <p:cNvCxnSpPr/>
          <p:nvPr/>
        </p:nvCxnSpPr>
        <p:spPr bwMode="auto">
          <a:xfrm>
            <a:off x="7037459" y="3169893"/>
            <a:ext cx="227539" cy="205882"/>
          </a:xfrm>
          <a:prstGeom prst="line">
            <a:avLst/>
          </a:prstGeom>
          <a:solidFill>
            <a:schemeClr val="accent2"/>
          </a:solidFill>
          <a:ln w="28575" cap="flat" cmpd="sng" algn="ctr">
            <a:solidFill>
              <a:schemeClr val="accent1"/>
            </a:solidFill>
            <a:prstDash val="sysDash"/>
            <a:round/>
            <a:headEnd type="none" w="med" len="med"/>
            <a:tailEnd type="none" w="med" len="med"/>
          </a:ln>
          <a:effectLst/>
        </p:spPr>
      </p:cxnSp>
      <p:cxnSp>
        <p:nvCxnSpPr>
          <p:cNvPr id="83" name="Straight Connector 82"/>
          <p:cNvCxnSpPr/>
          <p:nvPr/>
        </p:nvCxnSpPr>
        <p:spPr bwMode="auto">
          <a:xfrm>
            <a:off x="7268921" y="3241952"/>
            <a:ext cx="682618" cy="638232"/>
          </a:xfrm>
          <a:prstGeom prst="line">
            <a:avLst/>
          </a:prstGeom>
          <a:solidFill>
            <a:schemeClr val="accent2"/>
          </a:solidFill>
          <a:ln w="28575" cap="flat" cmpd="sng" algn="ctr">
            <a:solidFill>
              <a:schemeClr val="tx1"/>
            </a:solidFill>
            <a:prstDash val="sysDash"/>
            <a:round/>
            <a:headEnd type="none" w="med" len="med"/>
            <a:tailEnd type="none" w="med" len="med"/>
          </a:ln>
          <a:effectLst/>
        </p:spPr>
      </p:cxnSp>
      <p:cxnSp>
        <p:nvCxnSpPr>
          <p:cNvPr id="84" name="Straight Connector 83"/>
          <p:cNvCxnSpPr/>
          <p:nvPr/>
        </p:nvCxnSpPr>
        <p:spPr bwMode="auto">
          <a:xfrm>
            <a:off x="7264998" y="3386069"/>
            <a:ext cx="682618" cy="509557"/>
          </a:xfrm>
          <a:prstGeom prst="line">
            <a:avLst/>
          </a:prstGeom>
          <a:solidFill>
            <a:schemeClr val="accent2"/>
          </a:solidFill>
          <a:ln w="28575" cap="flat" cmpd="sng" algn="ctr">
            <a:solidFill>
              <a:schemeClr val="accent1"/>
            </a:solidFill>
            <a:prstDash val="sysDash"/>
            <a:round/>
            <a:headEnd type="none" w="med" len="med"/>
            <a:tailEnd type="none" w="med" len="med"/>
          </a:ln>
          <a:effectLst/>
        </p:spPr>
      </p:cxnSp>
      <p:sp>
        <p:nvSpPr>
          <p:cNvPr id="85" name="Freeform 84"/>
          <p:cNvSpPr/>
          <p:nvPr/>
        </p:nvSpPr>
        <p:spPr bwMode="auto">
          <a:xfrm>
            <a:off x="7947616" y="3370627"/>
            <a:ext cx="2271472" cy="519851"/>
          </a:xfrm>
          <a:custGeom>
            <a:avLst/>
            <a:gdLst>
              <a:gd name="connsiteX0" fmla="*/ 0 w 4411980"/>
              <a:gd name="connsiteY0" fmla="*/ 769620 h 769620"/>
              <a:gd name="connsiteX1" fmla="*/ 891540 w 4411980"/>
              <a:gd name="connsiteY1" fmla="*/ 0 h 769620"/>
              <a:gd name="connsiteX2" fmla="*/ 4411980 w 4411980"/>
              <a:gd name="connsiteY2" fmla="*/ 335280 h 769620"/>
              <a:gd name="connsiteX3" fmla="*/ 4411980 w 4411980"/>
              <a:gd name="connsiteY3" fmla="*/ 335280 h 769620"/>
            </a:gdLst>
            <a:ahLst/>
            <a:cxnLst>
              <a:cxn ang="0">
                <a:pos x="connsiteX0" y="connsiteY0"/>
              </a:cxn>
              <a:cxn ang="0">
                <a:pos x="connsiteX1" y="connsiteY1"/>
              </a:cxn>
              <a:cxn ang="0">
                <a:pos x="connsiteX2" y="connsiteY2"/>
              </a:cxn>
              <a:cxn ang="0">
                <a:pos x="connsiteX3" y="connsiteY3"/>
              </a:cxn>
            </a:cxnLst>
            <a:rect l="l" t="t" r="r" b="b"/>
            <a:pathLst>
              <a:path w="4411980" h="769620">
                <a:moveTo>
                  <a:pt x="0" y="769620"/>
                </a:moveTo>
                <a:lnTo>
                  <a:pt x="891540" y="0"/>
                </a:lnTo>
                <a:lnTo>
                  <a:pt x="4411980" y="335280"/>
                </a:lnTo>
                <a:lnTo>
                  <a:pt x="4411980" y="335280"/>
                </a:lnTo>
              </a:path>
            </a:pathLst>
          </a:custGeom>
          <a:noFill/>
          <a:ln w="28575"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86" name="Freeform 85"/>
          <p:cNvSpPr/>
          <p:nvPr/>
        </p:nvSpPr>
        <p:spPr bwMode="auto">
          <a:xfrm>
            <a:off x="7943693" y="3890478"/>
            <a:ext cx="2279319" cy="195588"/>
          </a:xfrm>
          <a:custGeom>
            <a:avLst/>
            <a:gdLst>
              <a:gd name="connsiteX0" fmla="*/ 0 w 4427220"/>
              <a:gd name="connsiteY0" fmla="*/ 0 h 289560"/>
              <a:gd name="connsiteX1" fmla="*/ 891540 w 4427220"/>
              <a:gd name="connsiteY1" fmla="*/ 76200 h 289560"/>
              <a:gd name="connsiteX2" fmla="*/ 4427220 w 4427220"/>
              <a:gd name="connsiteY2" fmla="*/ 289560 h 289560"/>
            </a:gdLst>
            <a:ahLst/>
            <a:cxnLst>
              <a:cxn ang="0">
                <a:pos x="connsiteX0" y="connsiteY0"/>
              </a:cxn>
              <a:cxn ang="0">
                <a:pos x="connsiteX1" y="connsiteY1"/>
              </a:cxn>
              <a:cxn ang="0">
                <a:pos x="connsiteX2" y="connsiteY2"/>
              </a:cxn>
            </a:cxnLst>
            <a:rect l="l" t="t" r="r" b="b"/>
            <a:pathLst>
              <a:path w="4427220" h="289560">
                <a:moveTo>
                  <a:pt x="0" y="0"/>
                </a:moveTo>
                <a:lnTo>
                  <a:pt x="891540" y="76200"/>
                </a:lnTo>
                <a:lnTo>
                  <a:pt x="4427220" y="289560"/>
                </a:lnTo>
              </a:path>
            </a:pathLst>
          </a:custGeom>
          <a:noFill/>
          <a:ln w="28575"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87" name="Rectangle 86"/>
          <p:cNvSpPr/>
          <p:nvPr/>
        </p:nvSpPr>
        <p:spPr bwMode="auto">
          <a:xfrm>
            <a:off x="10202683" y="3561410"/>
            <a:ext cx="47077" cy="61764"/>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88" name="Isosceles Triangle 87"/>
          <p:cNvSpPr/>
          <p:nvPr/>
        </p:nvSpPr>
        <p:spPr bwMode="auto">
          <a:xfrm>
            <a:off x="10199472" y="4047978"/>
            <a:ext cx="47077" cy="61764"/>
          </a:xfrm>
          <a:prstGeom prst="triangle">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89" name="Isosceles Triangle 88"/>
          <p:cNvSpPr/>
          <p:nvPr/>
        </p:nvSpPr>
        <p:spPr bwMode="auto">
          <a:xfrm>
            <a:off x="8369741" y="3905920"/>
            <a:ext cx="47077" cy="61764"/>
          </a:xfrm>
          <a:prstGeom prst="triangle">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90" name="Rectangle 89"/>
          <p:cNvSpPr/>
          <p:nvPr/>
        </p:nvSpPr>
        <p:spPr bwMode="auto">
          <a:xfrm>
            <a:off x="8382366" y="3343177"/>
            <a:ext cx="47077" cy="61764"/>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91" name="Isosceles Triangle 90"/>
          <p:cNvSpPr/>
          <p:nvPr/>
        </p:nvSpPr>
        <p:spPr bwMode="auto">
          <a:xfrm>
            <a:off x="7246166" y="3345923"/>
            <a:ext cx="47077" cy="61764"/>
          </a:xfrm>
          <a:prstGeom prst="triangle">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92" name="Isosceles Triangle 91"/>
          <p:cNvSpPr/>
          <p:nvPr/>
        </p:nvSpPr>
        <p:spPr bwMode="auto">
          <a:xfrm>
            <a:off x="7017058" y="3127687"/>
            <a:ext cx="47077" cy="61764"/>
          </a:xfrm>
          <a:prstGeom prst="triangle">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93" name="Rectangle 92"/>
          <p:cNvSpPr/>
          <p:nvPr/>
        </p:nvSpPr>
        <p:spPr bwMode="auto">
          <a:xfrm>
            <a:off x="7244669" y="3207981"/>
            <a:ext cx="47077" cy="61764"/>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94" name="Rectangle 93"/>
          <p:cNvSpPr/>
          <p:nvPr/>
        </p:nvSpPr>
        <p:spPr bwMode="auto">
          <a:xfrm>
            <a:off x="7927287" y="3856508"/>
            <a:ext cx="47077" cy="61764"/>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95" name="Isosceles Triangle 94"/>
          <p:cNvSpPr/>
          <p:nvPr/>
        </p:nvSpPr>
        <p:spPr bwMode="auto">
          <a:xfrm>
            <a:off x="7928000" y="3856508"/>
            <a:ext cx="47077" cy="61764"/>
          </a:xfrm>
          <a:prstGeom prst="triangle">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96" name="TextBox 95"/>
          <p:cNvSpPr txBox="1"/>
          <p:nvPr/>
        </p:nvSpPr>
        <p:spPr>
          <a:xfrm>
            <a:off x="9662344" y="2252875"/>
            <a:ext cx="665378" cy="211468"/>
          </a:xfrm>
          <a:prstGeom prst="rect">
            <a:avLst/>
          </a:prstGeom>
          <a:noFill/>
        </p:spPr>
        <p:txBody>
          <a:bodyPr wrap="square" rtlCol="0">
            <a:spAutoFit/>
          </a:bodyPr>
          <a:lstStyle/>
          <a:p>
            <a:r>
              <a:rPr lang="en-US" sz="774" b="1">
                <a:solidFill>
                  <a:srgbClr val="000000"/>
                </a:solidFill>
              </a:rPr>
              <a:t>Enalapril</a:t>
            </a:r>
          </a:p>
        </p:txBody>
      </p:sp>
      <p:sp>
        <p:nvSpPr>
          <p:cNvPr id="97" name="TextBox 96"/>
          <p:cNvSpPr txBox="1"/>
          <p:nvPr/>
        </p:nvSpPr>
        <p:spPr>
          <a:xfrm>
            <a:off x="9662344" y="2491042"/>
            <a:ext cx="665378" cy="211468"/>
          </a:xfrm>
          <a:prstGeom prst="rect">
            <a:avLst/>
          </a:prstGeom>
          <a:noFill/>
        </p:spPr>
        <p:txBody>
          <a:bodyPr wrap="square" rtlCol="0">
            <a:spAutoFit/>
          </a:bodyPr>
          <a:lstStyle/>
          <a:p>
            <a:r>
              <a:rPr lang="en-US" sz="774" b="1">
                <a:solidFill>
                  <a:srgbClr val="000000"/>
                </a:solidFill>
              </a:rPr>
              <a:t>Sac/Val</a:t>
            </a:r>
          </a:p>
        </p:txBody>
      </p:sp>
      <p:cxnSp>
        <p:nvCxnSpPr>
          <p:cNvPr id="98" name="Straight Connector 97"/>
          <p:cNvCxnSpPr/>
          <p:nvPr/>
        </p:nvCxnSpPr>
        <p:spPr bwMode="auto">
          <a:xfrm>
            <a:off x="9528183" y="2585197"/>
            <a:ext cx="185364"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sp>
        <p:nvSpPr>
          <p:cNvPr id="99" name="Isosceles Triangle 98"/>
          <p:cNvSpPr/>
          <p:nvPr/>
        </p:nvSpPr>
        <p:spPr bwMode="auto">
          <a:xfrm>
            <a:off x="9592619" y="2547463"/>
            <a:ext cx="56493" cy="74118"/>
          </a:xfrm>
          <a:prstGeom prst="triangle">
            <a:avLst/>
          </a:prstGeom>
          <a:solidFill>
            <a:schemeClr val="accent1"/>
          </a:solidFill>
          <a:ln w="9525" cap="flat" cmpd="sng" algn="ctr">
            <a:solidFill>
              <a:schemeClr val="accent1"/>
            </a:solidFill>
            <a:prstDash val="solid"/>
            <a:round/>
            <a:headEnd type="none" w="med" len="med"/>
            <a:tailEnd type="none" w="med" len="med"/>
          </a:ln>
          <a:effectLst/>
        </p:spPr>
        <p:txBody>
          <a:bodyPr vert="horz" wrap="none" lIns="64336" tIns="32168" rIns="64336" bIns="32168" numCol="1" rtlCol="0" anchor="ctr" anchorCtr="0" compatLnSpc="1">
            <a:prstTxWarp prst="textNoShape">
              <a:avLst/>
            </a:prstTxWarp>
          </a:bodyPr>
          <a:lstStyle/>
          <a:p>
            <a:pPr algn="ctr"/>
            <a:endParaRPr lang="en-US" sz="1829">
              <a:solidFill>
                <a:srgbClr val="000000"/>
              </a:solidFill>
              <a:latin typeface="Arial" pitchFamily="34" charset="0"/>
            </a:endParaRPr>
          </a:p>
        </p:txBody>
      </p:sp>
      <p:cxnSp>
        <p:nvCxnSpPr>
          <p:cNvPr id="100" name="Straight Connector 99"/>
          <p:cNvCxnSpPr/>
          <p:nvPr/>
        </p:nvCxnSpPr>
        <p:spPr bwMode="auto">
          <a:xfrm>
            <a:off x="9528183" y="2396019"/>
            <a:ext cx="185364"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01" name="Rectangle 100"/>
          <p:cNvSpPr/>
          <p:nvPr/>
        </p:nvSpPr>
        <p:spPr bwMode="auto">
          <a:xfrm>
            <a:off x="9592619" y="2358961"/>
            <a:ext cx="56493" cy="7411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64336" tIns="32168" rIns="64336" bIns="32168" numCol="1" rtlCol="0" anchor="ctr" anchorCtr="0" compatLnSpc="1">
            <a:prstTxWarp prst="textNoShape">
              <a:avLst/>
            </a:prstTxWarp>
          </a:bodyPr>
          <a:lstStyle/>
          <a:p>
            <a:pPr algn="ctr"/>
            <a:endParaRPr lang="en-US" sz="1829">
              <a:solidFill>
                <a:srgbClr val="000000"/>
              </a:solidFill>
              <a:latin typeface="Arial" pitchFamily="34" charset="0"/>
            </a:endParaRPr>
          </a:p>
        </p:txBody>
      </p:sp>
      <p:sp>
        <p:nvSpPr>
          <p:cNvPr id="102" name="TextBox 101"/>
          <p:cNvSpPr txBox="1"/>
          <p:nvPr/>
        </p:nvSpPr>
        <p:spPr>
          <a:xfrm>
            <a:off x="7805754" y="4472168"/>
            <a:ext cx="300083" cy="330603"/>
          </a:xfrm>
          <a:prstGeom prst="rect">
            <a:avLst/>
          </a:prstGeom>
          <a:noFill/>
        </p:spPr>
        <p:txBody>
          <a:bodyPr wrap="none" rtlCol="0">
            <a:spAutoFit/>
          </a:bodyPr>
          <a:lstStyle/>
          <a:p>
            <a:pPr algn="ctr"/>
            <a:r>
              <a:rPr lang="en-US" sz="774">
                <a:solidFill>
                  <a:srgbClr val="000000"/>
                </a:solidFill>
              </a:rPr>
              <a:t>W </a:t>
            </a:r>
            <a:br>
              <a:rPr lang="en-US" sz="774">
                <a:solidFill>
                  <a:srgbClr val="000000"/>
                </a:solidFill>
              </a:rPr>
            </a:br>
            <a:r>
              <a:rPr lang="en-US" sz="774">
                <a:solidFill>
                  <a:srgbClr val="000000"/>
                </a:solidFill>
              </a:rPr>
              <a:t>0</a:t>
            </a:r>
          </a:p>
        </p:txBody>
      </p:sp>
      <p:sp>
        <p:nvSpPr>
          <p:cNvPr id="103" name="TextBox 102"/>
          <p:cNvSpPr txBox="1"/>
          <p:nvPr/>
        </p:nvSpPr>
        <p:spPr>
          <a:xfrm>
            <a:off x="8258727" y="4472168"/>
            <a:ext cx="300083" cy="330603"/>
          </a:xfrm>
          <a:prstGeom prst="rect">
            <a:avLst/>
          </a:prstGeom>
          <a:noFill/>
        </p:spPr>
        <p:txBody>
          <a:bodyPr wrap="none" rtlCol="0">
            <a:spAutoFit/>
          </a:bodyPr>
          <a:lstStyle/>
          <a:p>
            <a:pPr algn="ctr"/>
            <a:r>
              <a:rPr lang="en-US" sz="774">
                <a:solidFill>
                  <a:srgbClr val="000000"/>
                </a:solidFill>
              </a:rPr>
              <a:t>W </a:t>
            </a:r>
            <a:br>
              <a:rPr lang="en-US" sz="774">
                <a:solidFill>
                  <a:srgbClr val="000000"/>
                </a:solidFill>
              </a:rPr>
            </a:br>
            <a:r>
              <a:rPr lang="en-US" sz="774">
                <a:solidFill>
                  <a:srgbClr val="000000"/>
                </a:solidFill>
              </a:rPr>
              <a:t>4</a:t>
            </a:r>
          </a:p>
        </p:txBody>
      </p:sp>
      <p:sp>
        <p:nvSpPr>
          <p:cNvPr id="104" name="TextBox 103"/>
          <p:cNvSpPr txBox="1"/>
          <p:nvPr/>
        </p:nvSpPr>
        <p:spPr>
          <a:xfrm>
            <a:off x="10094940" y="4472168"/>
            <a:ext cx="285656" cy="330603"/>
          </a:xfrm>
          <a:prstGeom prst="rect">
            <a:avLst/>
          </a:prstGeom>
          <a:noFill/>
        </p:spPr>
        <p:txBody>
          <a:bodyPr wrap="none" rtlCol="0">
            <a:spAutoFit/>
          </a:bodyPr>
          <a:lstStyle/>
          <a:p>
            <a:pPr algn="ctr"/>
            <a:r>
              <a:rPr lang="en-US" sz="774">
                <a:solidFill>
                  <a:srgbClr val="000000"/>
                </a:solidFill>
              </a:rPr>
              <a:t>M </a:t>
            </a:r>
            <a:br>
              <a:rPr lang="en-US" sz="774">
                <a:solidFill>
                  <a:srgbClr val="000000"/>
                </a:solidFill>
              </a:rPr>
            </a:br>
            <a:r>
              <a:rPr lang="en-US" sz="774">
                <a:solidFill>
                  <a:srgbClr val="000000"/>
                </a:solidFill>
              </a:rPr>
              <a:t>8</a:t>
            </a:r>
          </a:p>
        </p:txBody>
      </p:sp>
      <p:sp>
        <p:nvSpPr>
          <p:cNvPr id="105" name="TextBox 104"/>
          <p:cNvSpPr txBox="1"/>
          <p:nvPr/>
        </p:nvSpPr>
        <p:spPr>
          <a:xfrm>
            <a:off x="6878076" y="4472168"/>
            <a:ext cx="324128" cy="330603"/>
          </a:xfrm>
          <a:prstGeom prst="rect">
            <a:avLst/>
          </a:prstGeom>
          <a:noFill/>
        </p:spPr>
        <p:txBody>
          <a:bodyPr wrap="none" rtlCol="0">
            <a:spAutoFit/>
          </a:bodyPr>
          <a:lstStyle/>
          <a:p>
            <a:pPr algn="ctr"/>
            <a:r>
              <a:rPr lang="en-US" sz="774">
                <a:solidFill>
                  <a:srgbClr val="000000"/>
                </a:solidFill>
              </a:rPr>
              <a:t>W</a:t>
            </a:r>
            <a:br>
              <a:rPr lang="en-US" sz="774">
                <a:solidFill>
                  <a:srgbClr val="000000"/>
                </a:solidFill>
              </a:rPr>
            </a:br>
            <a:r>
              <a:rPr lang="en-US" sz="774">
                <a:solidFill>
                  <a:srgbClr val="000000"/>
                </a:solidFill>
              </a:rPr>
              <a:t>-10</a:t>
            </a:r>
          </a:p>
        </p:txBody>
      </p:sp>
      <p:sp>
        <p:nvSpPr>
          <p:cNvPr id="106" name="TextBox 105"/>
          <p:cNvSpPr txBox="1"/>
          <p:nvPr/>
        </p:nvSpPr>
        <p:spPr>
          <a:xfrm>
            <a:off x="7118746" y="4472168"/>
            <a:ext cx="300083" cy="330603"/>
          </a:xfrm>
          <a:prstGeom prst="rect">
            <a:avLst/>
          </a:prstGeom>
          <a:noFill/>
        </p:spPr>
        <p:txBody>
          <a:bodyPr wrap="none" rtlCol="0">
            <a:spAutoFit/>
          </a:bodyPr>
          <a:lstStyle/>
          <a:p>
            <a:pPr algn="ctr"/>
            <a:r>
              <a:rPr lang="en-US" sz="774">
                <a:solidFill>
                  <a:srgbClr val="000000"/>
                </a:solidFill>
              </a:rPr>
              <a:t>W </a:t>
            </a:r>
            <a:br>
              <a:rPr lang="en-US" sz="774">
                <a:solidFill>
                  <a:srgbClr val="000000"/>
                </a:solidFill>
              </a:rPr>
            </a:br>
            <a:r>
              <a:rPr lang="en-US" sz="774">
                <a:solidFill>
                  <a:srgbClr val="000000"/>
                </a:solidFill>
              </a:rPr>
              <a:t>-8</a:t>
            </a:r>
          </a:p>
        </p:txBody>
      </p:sp>
      <p:sp>
        <p:nvSpPr>
          <p:cNvPr id="107" name="TextBox 106"/>
          <p:cNvSpPr txBox="1"/>
          <p:nvPr/>
        </p:nvSpPr>
        <p:spPr>
          <a:xfrm rot="16200000">
            <a:off x="5812246" y="3142041"/>
            <a:ext cx="1370888" cy="211468"/>
          </a:xfrm>
          <a:prstGeom prst="rect">
            <a:avLst/>
          </a:prstGeom>
          <a:noFill/>
        </p:spPr>
        <p:txBody>
          <a:bodyPr wrap="none" rtlCol="0">
            <a:spAutoFit/>
          </a:bodyPr>
          <a:lstStyle/>
          <a:p>
            <a:pPr algn="ctr"/>
            <a:r>
              <a:rPr lang="en-US" sz="774" b="1">
                <a:solidFill>
                  <a:srgbClr val="000000"/>
                </a:solidFill>
              </a:rPr>
              <a:t>Geometric Mean (nmol/L)</a:t>
            </a:r>
          </a:p>
        </p:txBody>
      </p:sp>
      <p:sp>
        <p:nvSpPr>
          <p:cNvPr id="108" name="TextBox 107"/>
          <p:cNvSpPr txBox="1"/>
          <p:nvPr/>
        </p:nvSpPr>
        <p:spPr>
          <a:xfrm>
            <a:off x="6875824" y="2010854"/>
            <a:ext cx="558166" cy="309059"/>
          </a:xfrm>
          <a:prstGeom prst="rect">
            <a:avLst/>
          </a:prstGeom>
          <a:noFill/>
        </p:spPr>
        <p:txBody>
          <a:bodyPr wrap="none" rtlCol="0">
            <a:spAutoFit/>
          </a:bodyPr>
          <a:lstStyle/>
          <a:p>
            <a:pPr algn="ctr"/>
            <a:r>
              <a:rPr lang="en-US" sz="704" b="1"/>
              <a:t>Enalapril</a:t>
            </a:r>
          </a:p>
          <a:p>
            <a:pPr algn="ctr"/>
            <a:r>
              <a:rPr lang="en-US" sz="704" b="1"/>
              <a:t>Run-in*</a:t>
            </a:r>
          </a:p>
        </p:txBody>
      </p:sp>
      <p:sp>
        <p:nvSpPr>
          <p:cNvPr id="109" name="Left Brace 108"/>
          <p:cNvSpPr/>
          <p:nvPr/>
        </p:nvSpPr>
        <p:spPr bwMode="auto">
          <a:xfrm rot="5400000">
            <a:off x="7096951" y="2408074"/>
            <a:ext cx="114516" cy="232770"/>
          </a:xfrm>
          <a:prstGeom prst="leftBrace">
            <a:avLst/>
          </a:prstGeom>
          <a:noFill/>
          <a:ln w="19050" cap="flat" cmpd="sng" algn="ctr">
            <a:solidFill>
              <a:schemeClr val="tx1"/>
            </a:solidFill>
            <a:prstDash val="solid"/>
            <a:round/>
            <a:headEnd type="none" w="med" len="med"/>
            <a:tailEnd type="none" w="med" len="med"/>
          </a:ln>
          <a:effectLst/>
        </p:spPr>
        <p:txBody>
          <a:bodyPr vert="horz" wrap="none" lIns="64336" tIns="32168" rIns="64336" bIns="32168" numCol="1" rtlCol="0" anchor="ctr" anchorCtr="0" compatLnSpc="1">
            <a:prstTxWarp prst="textNoShape">
              <a:avLst/>
            </a:prstTxWarp>
          </a:bodyPr>
          <a:lstStyle/>
          <a:p>
            <a:pPr algn="ctr"/>
            <a:endParaRPr lang="en-US" sz="1829">
              <a:solidFill>
                <a:srgbClr val="000000"/>
              </a:solidFill>
              <a:latin typeface="Arial" pitchFamily="34" charset="0"/>
            </a:endParaRPr>
          </a:p>
        </p:txBody>
      </p:sp>
      <p:sp>
        <p:nvSpPr>
          <p:cNvPr id="110" name="Left Brace 109"/>
          <p:cNvSpPr/>
          <p:nvPr/>
        </p:nvSpPr>
        <p:spPr bwMode="auto">
          <a:xfrm rot="5400000">
            <a:off x="7561217" y="2189892"/>
            <a:ext cx="115679" cy="667972"/>
          </a:xfrm>
          <a:prstGeom prst="leftBrace">
            <a:avLst/>
          </a:prstGeom>
          <a:noFill/>
          <a:ln w="19050" cap="flat" cmpd="sng" algn="ctr">
            <a:solidFill>
              <a:schemeClr val="accent1"/>
            </a:solidFill>
            <a:prstDash val="solid"/>
            <a:round/>
            <a:headEnd type="none" w="med" len="med"/>
            <a:tailEnd type="none" w="med" len="med"/>
          </a:ln>
          <a:effectLst/>
        </p:spPr>
        <p:txBody>
          <a:bodyPr vert="horz" wrap="none" lIns="64336" tIns="32168" rIns="64336" bIns="32168" numCol="1" rtlCol="0" anchor="ctr" anchorCtr="0" compatLnSpc="1">
            <a:prstTxWarp prst="textNoShape">
              <a:avLst/>
            </a:prstTxWarp>
          </a:bodyPr>
          <a:lstStyle/>
          <a:p>
            <a:pPr algn="ctr"/>
            <a:endParaRPr lang="en-US" sz="1829">
              <a:solidFill>
                <a:srgbClr val="000000"/>
              </a:solidFill>
              <a:latin typeface="Arial" pitchFamily="34" charset="0"/>
            </a:endParaRPr>
          </a:p>
        </p:txBody>
      </p:sp>
      <p:sp>
        <p:nvSpPr>
          <p:cNvPr id="111" name="TextBox 110"/>
          <p:cNvSpPr txBox="1"/>
          <p:nvPr/>
        </p:nvSpPr>
        <p:spPr>
          <a:xfrm>
            <a:off x="7349590" y="2010854"/>
            <a:ext cx="538930" cy="309059"/>
          </a:xfrm>
          <a:prstGeom prst="rect">
            <a:avLst/>
          </a:prstGeom>
          <a:noFill/>
        </p:spPr>
        <p:txBody>
          <a:bodyPr wrap="none" rtlCol="0">
            <a:spAutoFit/>
          </a:bodyPr>
          <a:lstStyle/>
          <a:p>
            <a:pPr algn="ctr"/>
            <a:r>
              <a:rPr lang="en-US" sz="704" b="1">
                <a:solidFill>
                  <a:schemeClr val="accent1"/>
                </a:solidFill>
              </a:rPr>
              <a:t>Entresto</a:t>
            </a:r>
          </a:p>
          <a:p>
            <a:pPr algn="ctr"/>
            <a:r>
              <a:rPr lang="en-US" sz="704" b="1">
                <a:solidFill>
                  <a:schemeClr val="accent1"/>
                </a:solidFill>
              </a:rPr>
              <a:t>Run-in*</a:t>
            </a:r>
          </a:p>
        </p:txBody>
      </p:sp>
      <p:sp>
        <p:nvSpPr>
          <p:cNvPr id="113" name="Footer Placeholder 4"/>
          <p:cNvSpPr txBox="1">
            <a:spLocks/>
          </p:cNvSpPr>
          <p:nvPr/>
        </p:nvSpPr>
        <p:spPr>
          <a:xfrm>
            <a:off x="2214082" y="4868007"/>
            <a:ext cx="6695872" cy="193007"/>
          </a:xfrm>
          <a:prstGeom prst="rect">
            <a:avLst/>
          </a:prstGeom>
        </p:spPr>
        <p:txBody>
          <a:bodyPr lIns="91466" tIns="45733" rIns="91466" bIns="45733" anchor="b" anchorCtr="0"/>
          <a:lstStyle>
            <a:defPPr>
              <a:defRPr lang="en-US"/>
            </a:defPPr>
            <a:lvl1pPr marL="0" marR="0" indent="0" algn="l" defTabSz="914400" rtl="0" eaLnBrk="1" fontAlgn="base" latinLnBrk="0" hangingPunct="1">
              <a:lnSpc>
                <a:spcPct val="90000"/>
              </a:lnSpc>
              <a:spcBef>
                <a:spcPct val="0"/>
              </a:spcBef>
              <a:spcAft>
                <a:spcPts val="300"/>
              </a:spcAft>
              <a:buClrTx/>
              <a:buSzTx/>
              <a:buFontTx/>
              <a:buNone/>
              <a:tabLst/>
              <a:defRPr sz="900" kern="1200" baseline="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nSpc>
                <a:spcPct val="100000"/>
              </a:lnSpc>
              <a:spcAft>
                <a:spcPts val="0"/>
              </a:spcAft>
            </a:pPr>
            <a:r>
              <a:rPr lang="en-US" sz="774">
                <a:solidFill>
                  <a:srgbClr val="000000"/>
                </a:solidFill>
              </a:rPr>
              <a:t>*Patients in both groups received the same single-blind treatment</a:t>
            </a:r>
          </a:p>
        </p:txBody>
      </p:sp>
      <p:sp>
        <p:nvSpPr>
          <p:cNvPr id="116" name="Title 1"/>
          <p:cNvSpPr txBox="1">
            <a:spLocks/>
          </p:cNvSpPr>
          <p:nvPr/>
        </p:nvSpPr>
        <p:spPr>
          <a:xfrm>
            <a:off x="2703137" y="1505570"/>
            <a:ext cx="3327063" cy="274320"/>
          </a:xfrm>
          <a:prstGeom prst="rect">
            <a:avLst/>
          </a:prstGeom>
        </p:spPr>
        <p:txBody>
          <a:bodyPr vert="horz" lIns="0" tIns="0" rIns="0" bIns="0" rtlCol="0" anchor="t" anchorCtr="0">
            <a:noAutofit/>
          </a:bodyPr>
          <a:lstStyle>
            <a:lvl1pPr algn="l" defTabSz="914400" rtl="0" eaLnBrk="1" latinLnBrk="0" hangingPunct="1">
              <a:lnSpc>
                <a:spcPct val="95000"/>
              </a:lnSpc>
              <a:spcBef>
                <a:spcPct val="0"/>
              </a:spcBef>
              <a:buNone/>
              <a:defRPr sz="3200" kern="1200">
                <a:solidFill>
                  <a:schemeClr val="tx1"/>
                </a:solidFill>
                <a:latin typeface="+mj-lt"/>
                <a:ea typeface="+mj-ea"/>
                <a:cs typeface="+mj-cs"/>
              </a:defRPr>
            </a:lvl1pPr>
          </a:lstStyle>
          <a:p>
            <a:pPr algn="ctr"/>
            <a:r>
              <a:rPr lang="en-US" sz="1407" b="1">
                <a:latin typeface="+mn-lt"/>
              </a:rPr>
              <a:t>BNP</a:t>
            </a:r>
          </a:p>
        </p:txBody>
      </p:sp>
      <p:sp>
        <p:nvSpPr>
          <p:cNvPr id="117" name="Title 1"/>
          <p:cNvSpPr txBox="1">
            <a:spLocks/>
          </p:cNvSpPr>
          <p:nvPr/>
        </p:nvSpPr>
        <p:spPr>
          <a:xfrm>
            <a:off x="6914205" y="1505570"/>
            <a:ext cx="3384275" cy="274320"/>
          </a:xfrm>
          <a:prstGeom prst="rect">
            <a:avLst/>
          </a:prstGeom>
        </p:spPr>
        <p:txBody>
          <a:bodyPr vert="horz" lIns="0" tIns="0" rIns="0" bIns="0" rtlCol="0" anchor="t" anchorCtr="0">
            <a:normAutofit/>
          </a:bodyPr>
          <a:lstStyle>
            <a:lvl1pPr algn="l" defTabSz="914400" rtl="0" eaLnBrk="1" latinLnBrk="0" hangingPunct="1">
              <a:lnSpc>
                <a:spcPct val="95000"/>
              </a:lnSpc>
              <a:spcBef>
                <a:spcPct val="0"/>
              </a:spcBef>
              <a:buNone/>
              <a:defRPr sz="3200" kern="1200">
                <a:solidFill>
                  <a:schemeClr val="tx1"/>
                </a:solidFill>
                <a:latin typeface="+mj-lt"/>
                <a:ea typeface="+mj-ea"/>
                <a:cs typeface="+mj-cs"/>
              </a:defRPr>
            </a:lvl1pPr>
          </a:lstStyle>
          <a:p>
            <a:pPr algn="ctr"/>
            <a:r>
              <a:rPr lang="en-US" sz="1407" b="1">
                <a:latin typeface="+mn-lt"/>
              </a:rPr>
              <a:t>NT- proBNP</a:t>
            </a:r>
          </a:p>
        </p:txBody>
      </p:sp>
      <p:sp>
        <p:nvSpPr>
          <p:cNvPr id="78" name="Action Button: Return 77">
            <a:hlinkClick r:id="rId5" action="ppaction://hlinksldjump" highlightClick="1"/>
          </p:cNvPr>
          <p:cNvSpPr/>
          <p:nvPr/>
        </p:nvSpPr>
        <p:spPr>
          <a:xfrm>
            <a:off x="10284407" y="0"/>
            <a:ext cx="386014" cy="386014"/>
          </a:xfrm>
          <a:prstGeom prst="actionButtonRetur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66" tIns="45733" rIns="91466" bIns="45733" rtlCol="0" anchor="ctr"/>
          <a:lstStyle/>
          <a:p>
            <a:pPr algn="ctr"/>
            <a:endParaRPr lang="en-US" sz="1266"/>
          </a:p>
        </p:txBody>
      </p:sp>
      <p:sp>
        <p:nvSpPr>
          <p:cNvPr id="112" name="Rectangle 111"/>
          <p:cNvSpPr/>
          <p:nvPr/>
        </p:nvSpPr>
        <p:spPr bwMode="auto">
          <a:xfrm>
            <a:off x="7015495" y="3186011"/>
            <a:ext cx="50344" cy="61764"/>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Tree>
    <p:extLst>
      <p:ext uri="{BB962C8B-B14F-4D97-AF65-F5344CB8AC3E}">
        <p14:creationId xmlns:p14="http://schemas.microsoft.com/office/powerpoint/2010/main" val="131198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667278" y="249772"/>
            <a:ext cx="3610322" cy="646331"/>
          </a:xfrm>
        </p:spPr>
        <p:txBody>
          <a:bodyPr/>
          <a:lstStyle/>
          <a:p>
            <a:r>
              <a:rPr lang="en-US" dirty="0"/>
              <a:t>PARADIGM-HF</a:t>
            </a:r>
          </a:p>
        </p:txBody>
      </p:sp>
      <p:sp>
        <p:nvSpPr>
          <p:cNvPr id="2" name="Slide Number Placeholder 1"/>
          <p:cNvSpPr>
            <a:spLocks noGrp="1"/>
          </p:cNvSpPr>
          <p:nvPr>
            <p:ph type="sldNum" sz="quarter" idx="11"/>
          </p:nvPr>
        </p:nvSpPr>
        <p:spPr>
          <a:prstGeom prst="rect">
            <a:avLst/>
          </a:prstGeom>
        </p:spPr>
        <p:txBody>
          <a:bodyPr/>
          <a:lstStyle/>
          <a:p>
            <a:fld id="{47547CF9-5B10-D24F-A8D7-45A9778164F7}" type="slidenum">
              <a:rPr lang="uk-UA" smtClean="0"/>
              <a:pPr/>
              <a:t>78</a:t>
            </a:fld>
            <a:endParaRPr lang="uk-UA"/>
          </a:p>
        </p:txBody>
      </p:sp>
      <p:sp>
        <p:nvSpPr>
          <p:cNvPr id="7" name="Text Placeholder 6"/>
          <p:cNvSpPr>
            <a:spLocks noGrp="1"/>
          </p:cNvSpPr>
          <p:nvPr>
            <p:ph type="body" sz="quarter" idx="12"/>
          </p:nvPr>
        </p:nvSpPr>
        <p:spPr>
          <a:xfrm>
            <a:off x="1319754" y="1203647"/>
            <a:ext cx="11331018" cy="646331"/>
          </a:xfrm>
        </p:spPr>
        <p:txBody>
          <a:bodyPr/>
          <a:lstStyle/>
          <a:p>
            <a:r>
              <a:rPr lang="en-US" dirty="0"/>
              <a:t>Primary Endpoint: Time to First Occurrence of CV Death or HF Hospitalization</a:t>
            </a:r>
          </a:p>
        </p:txBody>
      </p:sp>
      <p:sp>
        <p:nvSpPr>
          <p:cNvPr id="8" name="Text Placeholder 7"/>
          <p:cNvSpPr>
            <a:spLocks noGrp="1"/>
          </p:cNvSpPr>
          <p:nvPr>
            <p:ph type="body" sz="quarter" idx="13"/>
          </p:nvPr>
        </p:nvSpPr>
        <p:spPr>
          <a:xfrm>
            <a:off x="2209614" y="6286607"/>
            <a:ext cx="5799143" cy="384529"/>
          </a:xfrm>
        </p:spPr>
        <p:txBody>
          <a:bodyPr/>
          <a:lstStyle/>
          <a:p>
            <a:r>
              <a:rPr lang="en-US"/>
              <a:t>ARR, absolute risk reduction; CI, confidence interval; HR, hazard ratio; NNT, number needed to treat; RRR, relative risk reduction.</a:t>
            </a:r>
          </a:p>
          <a:p>
            <a:r>
              <a:rPr lang="en-US"/>
              <a:t>1. ENTRESTO [prescribing information]. East Hanover, NJ: Novartis Pharmaceuticals Corp; August 2015. 2. McMurray JJ, et al. </a:t>
            </a:r>
            <a:r>
              <a:rPr lang="en-US" i="1"/>
              <a:t>N </a:t>
            </a:r>
            <a:r>
              <a:rPr lang="en-US" i="1" err="1"/>
              <a:t>Engl</a:t>
            </a:r>
            <a:r>
              <a:rPr lang="en-US" i="1"/>
              <a:t> J Med. </a:t>
            </a:r>
            <a:r>
              <a:rPr lang="en-US"/>
              <a:t>2014;371(11):993-1004.</a:t>
            </a:r>
          </a:p>
        </p:txBody>
      </p:sp>
      <p:sp>
        <p:nvSpPr>
          <p:cNvPr id="56" name="TextBox 55"/>
          <p:cNvSpPr txBox="1"/>
          <p:nvPr/>
        </p:nvSpPr>
        <p:spPr>
          <a:xfrm>
            <a:off x="3511666" y="5266640"/>
            <a:ext cx="5552694" cy="265612"/>
          </a:xfrm>
          <a:prstGeom prst="rect">
            <a:avLst/>
          </a:prstGeom>
          <a:noFill/>
        </p:spPr>
        <p:txBody>
          <a:bodyPr wrap="square" lIns="91466" tIns="45733" rIns="91466" bIns="45733" rtlCol="0">
            <a:spAutoFit/>
          </a:bodyPr>
          <a:lstStyle/>
          <a:p>
            <a:pPr algn="ctr"/>
            <a:r>
              <a:rPr lang="en-GB" sz="1126" b="1">
                <a:solidFill>
                  <a:srgbClr val="000000"/>
                </a:solidFill>
              </a:rPr>
              <a:t>Days since randomization</a:t>
            </a:r>
          </a:p>
        </p:txBody>
      </p:sp>
      <p:sp>
        <p:nvSpPr>
          <p:cNvPr id="109" name="TextBox 108"/>
          <p:cNvSpPr txBox="1"/>
          <p:nvPr/>
        </p:nvSpPr>
        <p:spPr>
          <a:xfrm rot="16200000">
            <a:off x="1569653" y="3365267"/>
            <a:ext cx="2885619" cy="287156"/>
          </a:xfrm>
          <a:prstGeom prst="rect">
            <a:avLst/>
          </a:prstGeom>
          <a:noFill/>
        </p:spPr>
        <p:txBody>
          <a:bodyPr wrap="square" lIns="91466" tIns="45733" rIns="91466" bIns="45733" rtlCol="0">
            <a:spAutoFit/>
          </a:bodyPr>
          <a:lstStyle/>
          <a:p>
            <a:pPr algn="ctr"/>
            <a:r>
              <a:rPr lang="en-GB" sz="1266" b="1"/>
              <a:t>Cumulative probability of event</a:t>
            </a:r>
          </a:p>
        </p:txBody>
      </p:sp>
      <p:grpSp>
        <p:nvGrpSpPr>
          <p:cNvPr id="5" name="Group 4"/>
          <p:cNvGrpSpPr/>
          <p:nvPr/>
        </p:nvGrpSpPr>
        <p:grpSpPr>
          <a:xfrm>
            <a:off x="3104456" y="2020468"/>
            <a:ext cx="6183682" cy="3269954"/>
            <a:chOff x="1444707" y="2005215"/>
            <a:chExt cx="6798450" cy="2754038"/>
          </a:xfrm>
        </p:grpSpPr>
        <p:sp>
          <p:nvSpPr>
            <p:cNvPr id="42" name="TextBox 41"/>
            <p:cNvSpPr txBox="1"/>
            <p:nvPr/>
          </p:nvSpPr>
          <p:spPr>
            <a:xfrm>
              <a:off x="1444707" y="2005215"/>
              <a:ext cx="398649" cy="205430"/>
            </a:xfrm>
            <a:prstGeom prst="rect">
              <a:avLst/>
            </a:prstGeom>
            <a:noFill/>
          </p:spPr>
          <p:txBody>
            <a:bodyPr wrap="none" rtlCol="0" anchor="ctr">
              <a:spAutoFit/>
            </a:bodyPr>
            <a:lstStyle/>
            <a:p>
              <a:pPr algn="r"/>
              <a:r>
                <a:rPr lang="en-GB" sz="985">
                  <a:solidFill>
                    <a:srgbClr val="000000"/>
                  </a:solidFill>
                </a:rPr>
                <a:t>1.0</a:t>
              </a:r>
            </a:p>
          </p:txBody>
        </p:sp>
        <p:sp>
          <p:nvSpPr>
            <p:cNvPr id="43" name="TextBox 42"/>
            <p:cNvSpPr txBox="1"/>
            <p:nvPr/>
          </p:nvSpPr>
          <p:spPr>
            <a:xfrm>
              <a:off x="1444707" y="2518582"/>
              <a:ext cx="398649" cy="205430"/>
            </a:xfrm>
            <a:prstGeom prst="rect">
              <a:avLst/>
            </a:prstGeom>
            <a:noFill/>
          </p:spPr>
          <p:txBody>
            <a:bodyPr wrap="none" rtlCol="0" anchor="ctr">
              <a:spAutoFit/>
            </a:bodyPr>
            <a:lstStyle/>
            <a:p>
              <a:pPr algn="r"/>
              <a:r>
                <a:rPr lang="en-GB" sz="985">
                  <a:solidFill>
                    <a:srgbClr val="000000"/>
                  </a:solidFill>
                </a:rPr>
                <a:t>0.6</a:t>
              </a:r>
            </a:p>
          </p:txBody>
        </p:sp>
        <p:sp>
          <p:nvSpPr>
            <p:cNvPr id="44" name="TextBox 43"/>
            <p:cNvSpPr txBox="1"/>
            <p:nvPr/>
          </p:nvSpPr>
          <p:spPr>
            <a:xfrm>
              <a:off x="1444707" y="3136715"/>
              <a:ext cx="398649" cy="205430"/>
            </a:xfrm>
            <a:prstGeom prst="rect">
              <a:avLst/>
            </a:prstGeom>
            <a:noFill/>
          </p:spPr>
          <p:txBody>
            <a:bodyPr wrap="none" rtlCol="0" anchor="ctr">
              <a:spAutoFit/>
            </a:bodyPr>
            <a:lstStyle/>
            <a:p>
              <a:pPr algn="r"/>
              <a:r>
                <a:rPr lang="en-GB" sz="985">
                  <a:solidFill>
                    <a:srgbClr val="000000"/>
                  </a:solidFill>
                </a:rPr>
                <a:t>0.4</a:t>
              </a:r>
            </a:p>
          </p:txBody>
        </p:sp>
        <p:sp>
          <p:nvSpPr>
            <p:cNvPr id="45" name="TextBox 44"/>
            <p:cNvSpPr txBox="1"/>
            <p:nvPr/>
          </p:nvSpPr>
          <p:spPr>
            <a:xfrm>
              <a:off x="1444707" y="3754848"/>
              <a:ext cx="398649" cy="205430"/>
            </a:xfrm>
            <a:prstGeom prst="rect">
              <a:avLst/>
            </a:prstGeom>
            <a:noFill/>
          </p:spPr>
          <p:txBody>
            <a:bodyPr wrap="none" rtlCol="0" anchor="ctr">
              <a:spAutoFit/>
            </a:bodyPr>
            <a:lstStyle/>
            <a:p>
              <a:pPr algn="r"/>
              <a:r>
                <a:rPr lang="en-GB" sz="985">
                  <a:solidFill>
                    <a:srgbClr val="000000"/>
                  </a:solidFill>
                </a:rPr>
                <a:t>0.2</a:t>
              </a:r>
            </a:p>
          </p:txBody>
        </p:sp>
        <p:sp>
          <p:nvSpPr>
            <p:cNvPr id="46" name="TextBox 45"/>
            <p:cNvSpPr txBox="1"/>
            <p:nvPr/>
          </p:nvSpPr>
          <p:spPr>
            <a:xfrm>
              <a:off x="1568074" y="4372979"/>
              <a:ext cx="275283" cy="205430"/>
            </a:xfrm>
            <a:prstGeom prst="rect">
              <a:avLst/>
            </a:prstGeom>
            <a:noFill/>
          </p:spPr>
          <p:txBody>
            <a:bodyPr wrap="none" rtlCol="0" anchor="ctr">
              <a:spAutoFit/>
            </a:bodyPr>
            <a:lstStyle/>
            <a:p>
              <a:pPr algn="r"/>
              <a:r>
                <a:rPr lang="en-GB" sz="985">
                  <a:solidFill>
                    <a:srgbClr val="000000"/>
                  </a:solidFill>
                </a:rPr>
                <a:t>0</a:t>
              </a:r>
            </a:p>
          </p:txBody>
        </p:sp>
        <p:sp>
          <p:nvSpPr>
            <p:cNvPr id="47" name="TextBox 46"/>
            <p:cNvSpPr txBox="1"/>
            <p:nvPr/>
          </p:nvSpPr>
          <p:spPr>
            <a:xfrm>
              <a:off x="1761234" y="4553823"/>
              <a:ext cx="275283" cy="205430"/>
            </a:xfrm>
            <a:prstGeom prst="rect">
              <a:avLst/>
            </a:prstGeom>
            <a:noFill/>
          </p:spPr>
          <p:txBody>
            <a:bodyPr wrap="none" rtlCol="0">
              <a:spAutoFit/>
            </a:bodyPr>
            <a:lstStyle/>
            <a:p>
              <a:pPr algn="ctr"/>
              <a:r>
                <a:rPr lang="en-GB" sz="985">
                  <a:solidFill>
                    <a:srgbClr val="000000"/>
                  </a:solidFill>
                </a:rPr>
                <a:t>0</a:t>
              </a:r>
            </a:p>
          </p:txBody>
        </p:sp>
        <p:sp>
          <p:nvSpPr>
            <p:cNvPr id="48" name="TextBox 47"/>
            <p:cNvSpPr txBox="1"/>
            <p:nvPr/>
          </p:nvSpPr>
          <p:spPr>
            <a:xfrm>
              <a:off x="2548963" y="4553823"/>
              <a:ext cx="419797" cy="205430"/>
            </a:xfrm>
            <a:prstGeom prst="rect">
              <a:avLst/>
            </a:prstGeom>
            <a:noFill/>
          </p:spPr>
          <p:txBody>
            <a:bodyPr wrap="none" rtlCol="0">
              <a:spAutoFit/>
            </a:bodyPr>
            <a:lstStyle/>
            <a:p>
              <a:pPr algn="ctr"/>
              <a:r>
                <a:rPr lang="en-GB" sz="985">
                  <a:solidFill>
                    <a:srgbClr val="000000"/>
                  </a:solidFill>
                </a:rPr>
                <a:t>180</a:t>
              </a:r>
            </a:p>
          </p:txBody>
        </p:sp>
        <p:sp>
          <p:nvSpPr>
            <p:cNvPr id="49" name="TextBox 48"/>
            <p:cNvSpPr txBox="1"/>
            <p:nvPr/>
          </p:nvSpPr>
          <p:spPr>
            <a:xfrm>
              <a:off x="3429369" y="4553823"/>
              <a:ext cx="419797" cy="205430"/>
            </a:xfrm>
            <a:prstGeom prst="rect">
              <a:avLst/>
            </a:prstGeom>
            <a:noFill/>
          </p:spPr>
          <p:txBody>
            <a:bodyPr wrap="none" rtlCol="0">
              <a:spAutoFit/>
            </a:bodyPr>
            <a:lstStyle/>
            <a:p>
              <a:pPr algn="ctr"/>
              <a:r>
                <a:rPr lang="en-GB" sz="985">
                  <a:solidFill>
                    <a:srgbClr val="000000"/>
                  </a:solidFill>
                </a:rPr>
                <a:t>360</a:t>
              </a:r>
            </a:p>
          </p:txBody>
        </p:sp>
        <p:sp>
          <p:nvSpPr>
            <p:cNvPr id="50" name="TextBox 49"/>
            <p:cNvSpPr txBox="1"/>
            <p:nvPr/>
          </p:nvSpPr>
          <p:spPr>
            <a:xfrm>
              <a:off x="4300652" y="4553823"/>
              <a:ext cx="419797" cy="205430"/>
            </a:xfrm>
            <a:prstGeom prst="rect">
              <a:avLst/>
            </a:prstGeom>
            <a:noFill/>
          </p:spPr>
          <p:txBody>
            <a:bodyPr wrap="none" rtlCol="0">
              <a:spAutoFit/>
            </a:bodyPr>
            <a:lstStyle/>
            <a:p>
              <a:pPr algn="ctr"/>
              <a:r>
                <a:rPr lang="en-GB" sz="985">
                  <a:solidFill>
                    <a:srgbClr val="000000"/>
                  </a:solidFill>
                </a:rPr>
                <a:t>540</a:t>
              </a:r>
            </a:p>
          </p:txBody>
        </p:sp>
        <p:sp>
          <p:nvSpPr>
            <p:cNvPr id="52" name="TextBox 51"/>
            <p:cNvSpPr txBox="1"/>
            <p:nvPr/>
          </p:nvSpPr>
          <p:spPr>
            <a:xfrm>
              <a:off x="5170077" y="4553823"/>
              <a:ext cx="419797" cy="205430"/>
            </a:xfrm>
            <a:prstGeom prst="rect">
              <a:avLst/>
            </a:prstGeom>
            <a:noFill/>
          </p:spPr>
          <p:txBody>
            <a:bodyPr wrap="none" rtlCol="0">
              <a:spAutoFit/>
            </a:bodyPr>
            <a:lstStyle/>
            <a:p>
              <a:pPr algn="ctr"/>
              <a:r>
                <a:rPr lang="en-GB" sz="985">
                  <a:solidFill>
                    <a:srgbClr val="000000"/>
                  </a:solidFill>
                </a:rPr>
                <a:t>720</a:t>
              </a:r>
            </a:p>
          </p:txBody>
        </p:sp>
        <p:sp>
          <p:nvSpPr>
            <p:cNvPr id="53" name="TextBox 52"/>
            <p:cNvSpPr txBox="1"/>
            <p:nvPr/>
          </p:nvSpPr>
          <p:spPr>
            <a:xfrm>
              <a:off x="6041357" y="4553823"/>
              <a:ext cx="419797" cy="205430"/>
            </a:xfrm>
            <a:prstGeom prst="rect">
              <a:avLst/>
            </a:prstGeom>
            <a:noFill/>
          </p:spPr>
          <p:txBody>
            <a:bodyPr wrap="none" rtlCol="0">
              <a:spAutoFit/>
            </a:bodyPr>
            <a:lstStyle/>
            <a:p>
              <a:pPr algn="ctr"/>
              <a:r>
                <a:rPr lang="en-GB" sz="985">
                  <a:solidFill>
                    <a:srgbClr val="000000"/>
                  </a:solidFill>
                </a:rPr>
                <a:t>900</a:t>
              </a:r>
            </a:p>
          </p:txBody>
        </p:sp>
        <p:sp>
          <p:nvSpPr>
            <p:cNvPr id="54" name="TextBox 53"/>
            <p:cNvSpPr txBox="1"/>
            <p:nvPr/>
          </p:nvSpPr>
          <p:spPr>
            <a:xfrm>
              <a:off x="6880600" y="4553823"/>
              <a:ext cx="492053" cy="205430"/>
            </a:xfrm>
            <a:prstGeom prst="rect">
              <a:avLst/>
            </a:prstGeom>
            <a:noFill/>
          </p:spPr>
          <p:txBody>
            <a:bodyPr wrap="none" rtlCol="0">
              <a:spAutoFit/>
            </a:bodyPr>
            <a:lstStyle/>
            <a:p>
              <a:pPr algn="ctr"/>
              <a:r>
                <a:rPr lang="en-GB" sz="985">
                  <a:solidFill>
                    <a:srgbClr val="000000"/>
                  </a:solidFill>
                </a:rPr>
                <a:t>1080</a:t>
              </a:r>
            </a:p>
          </p:txBody>
        </p:sp>
        <p:sp>
          <p:nvSpPr>
            <p:cNvPr id="55" name="TextBox 54"/>
            <p:cNvSpPr txBox="1"/>
            <p:nvPr/>
          </p:nvSpPr>
          <p:spPr>
            <a:xfrm>
              <a:off x="7751104" y="4553823"/>
              <a:ext cx="492053" cy="205430"/>
            </a:xfrm>
            <a:prstGeom prst="rect">
              <a:avLst/>
            </a:prstGeom>
            <a:noFill/>
          </p:spPr>
          <p:txBody>
            <a:bodyPr wrap="none" rtlCol="0">
              <a:spAutoFit/>
            </a:bodyPr>
            <a:lstStyle/>
            <a:p>
              <a:pPr algn="ctr"/>
              <a:r>
                <a:rPr lang="en-GB" sz="985">
                  <a:solidFill>
                    <a:srgbClr val="000000"/>
                  </a:solidFill>
                </a:rPr>
                <a:t>1260</a:t>
              </a:r>
            </a:p>
          </p:txBody>
        </p:sp>
        <p:sp>
          <p:nvSpPr>
            <p:cNvPr id="58" name="Freeform 7"/>
            <p:cNvSpPr>
              <a:spLocks/>
            </p:cNvSpPr>
            <p:nvPr/>
          </p:nvSpPr>
          <p:spPr bwMode="auto">
            <a:xfrm>
              <a:off x="1894782" y="2407008"/>
              <a:ext cx="6102350" cy="2066925"/>
            </a:xfrm>
            <a:custGeom>
              <a:avLst/>
              <a:gdLst>
                <a:gd name="T0" fmla="*/ 0 w 3844"/>
                <a:gd name="T1" fmla="*/ 0 h 1302"/>
                <a:gd name="T2" fmla="*/ 0 w 3844"/>
                <a:gd name="T3" fmla="*/ 1302 h 1302"/>
                <a:gd name="T4" fmla="*/ 3844 w 3844"/>
                <a:gd name="T5" fmla="*/ 1302 h 1302"/>
              </a:gdLst>
              <a:ahLst/>
              <a:cxnLst>
                <a:cxn ang="0">
                  <a:pos x="T0" y="T1"/>
                </a:cxn>
                <a:cxn ang="0">
                  <a:pos x="T2" y="T3"/>
                </a:cxn>
                <a:cxn ang="0">
                  <a:pos x="T4" y="T5"/>
                </a:cxn>
              </a:cxnLst>
              <a:rect l="0" t="0" r="r" b="b"/>
              <a:pathLst>
                <a:path w="3844" h="1302">
                  <a:moveTo>
                    <a:pt x="0" y="0"/>
                  </a:moveTo>
                  <a:lnTo>
                    <a:pt x="0" y="1302"/>
                  </a:lnTo>
                  <a:lnTo>
                    <a:pt x="3844" y="1302"/>
                  </a:lnTo>
                </a:path>
              </a:pathLst>
            </a:cu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59" name="Line 8"/>
            <p:cNvSpPr>
              <a:spLocks noChangeShapeType="1"/>
            </p:cNvSpPr>
            <p:nvPr/>
          </p:nvSpPr>
          <p:spPr bwMode="auto">
            <a:xfrm>
              <a:off x="1802707" y="2111733"/>
              <a:ext cx="92075" cy="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60" name="Line 9"/>
            <p:cNvSpPr>
              <a:spLocks noChangeShapeType="1"/>
            </p:cNvSpPr>
            <p:nvPr/>
          </p:nvSpPr>
          <p:spPr bwMode="auto">
            <a:xfrm>
              <a:off x="1802707" y="2626083"/>
              <a:ext cx="92075" cy="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61" name="Line 10"/>
            <p:cNvSpPr>
              <a:spLocks noChangeShapeType="1"/>
            </p:cNvSpPr>
            <p:nvPr/>
          </p:nvSpPr>
          <p:spPr bwMode="auto">
            <a:xfrm>
              <a:off x="1802707" y="3242033"/>
              <a:ext cx="92075" cy="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65" name="Line 11"/>
            <p:cNvSpPr>
              <a:spLocks noChangeShapeType="1"/>
            </p:cNvSpPr>
            <p:nvPr/>
          </p:nvSpPr>
          <p:spPr bwMode="auto">
            <a:xfrm>
              <a:off x="1802707" y="3857983"/>
              <a:ext cx="92075" cy="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92" name="Line 12"/>
            <p:cNvSpPr>
              <a:spLocks noChangeShapeType="1"/>
            </p:cNvSpPr>
            <p:nvPr/>
          </p:nvSpPr>
          <p:spPr bwMode="auto">
            <a:xfrm>
              <a:off x="1802707" y="4473933"/>
              <a:ext cx="92075" cy="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93" name="Line 13"/>
            <p:cNvSpPr>
              <a:spLocks noChangeShapeType="1"/>
            </p:cNvSpPr>
            <p:nvPr/>
          </p:nvSpPr>
          <p:spPr bwMode="auto">
            <a:xfrm flipV="1">
              <a:off x="1894782" y="4473933"/>
              <a:ext cx="0" cy="8890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94" name="Line 14"/>
            <p:cNvSpPr>
              <a:spLocks noChangeShapeType="1"/>
            </p:cNvSpPr>
            <p:nvPr/>
          </p:nvSpPr>
          <p:spPr bwMode="auto">
            <a:xfrm flipV="1">
              <a:off x="2763145" y="4473933"/>
              <a:ext cx="0" cy="8890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95" name="Line 15"/>
            <p:cNvSpPr>
              <a:spLocks noChangeShapeType="1"/>
            </p:cNvSpPr>
            <p:nvPr/>
          </p:nvSpPr>
          <p:spPr bwMode="auto">
            <a:xfrm flipV="1">
              <a:off x="3636270" y="4473933"/>
              <a:ext cx="0" cy="8890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96" name="Line 16"/>
            <p:cNvSpPr>
              <a:spLocks noChangeShapeType="1"/>
            </p:cNvSpPr>
            <p:nvPr/>
          </p:nvSpPr>
          <p:spPr bwMode="auto">
            <a:xfrm flipV="1">
              <a:off x="4509395" y="4473933"/>
              <a:ext cx="0" cy="8890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97" name="Line 17"/>
            <p:cNvSpPr>
              <a:spLocks noChangeShapeType="1"/>
            </p:cNvSpPr>
            <p:nvPr/>
          </p:nvSpPr>
          <p:spPr bwMode="auto">
            <a:xfrm flipV="1">
              <a:off x="5382520" y="4473933"/>
              <a:ext cx="0" cy="8890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98" name="Line 18"/>
            <p:cNvSpPr>
              <a:spLocks noChangeShapeType="1"/>
            </p:cNvSpPr>
            <p:nvPr/>
          </p:nvSpPr>
          <p:spPr bwMode="auto">
            <a:xfrm flipV="1">
              <a:off x="6252470" y="4473933"/>
              <a:ext cx="0" cy="8890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99" name="Line 19"/>
            <p:cNvSpPr>
              <a:spLocks noChangeShapeType="1"/>
            </p:cNvSpPr>
            <p:nvPr/>
          </p:nvSpPr>
          <p:spPr bwMode="auto">
            <a:xfrm flipV="1">
              <a:off x="7124007" y="4473933"/>
              <a:ext cx="0" cy="8890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100" name="Line 20"/>
            <p:cNvSpPr>
              <a:spLocks noChangeShapeType="1"/>
            </p:cNvSpPr>
            <p:nvPr/>
          </p:nvSpPr>
          <p:spPr bwMode="auto">
            <a:xfrm flipV="1">
              <a:off x="7997132" y="4473933"/>
              <a:ext cx="0" cy="8890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101" name="Line 21"/>
            <p:cNvSpPr>
              <a:spLocks noChangeShapeType="1"/>
            </p:cNvSpPr>
            <p:nvPr/>
          </p:nvSpPr>
          <p:spPr bwMode="auto">
            <a:xfrm flipV="1">
              <a:off x="1828107" y="2318108"/>
              <a:ext cx="128588" cy="7620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102" name="Line 22"/>
            <p:cNvSpPr>
              <a:spLocks noChangeShapeType="1"/>
            </p:cNvSpPr>
            <p:nvPr/>
          </p:nvSpPr>
          <p:spPr bwMode="auto">
            <a:xfrm flipV="1">
              <a:off x="1828107" y="2362558"/>
              <a:ext cx="128588" cy="7620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103" name="Freeform 23"/>
            <p:cNvSpPr>
              <a:spLocks/>
            </p:cNvSpPr>
            <p:nvPr/>
          </p:nvSpPr>
          <p:spPr bwMode="auto">
            <a:xfrm>
              <a:off x="1901132" y="3588108"/>
              <a:ext cx="6096000" cy="885825"/>
            </a:xfrm>
            <a:custGeom>
              <a:avLst/>
              <a:gdLst>
                <a:gd name="T0" fmla="*/ 11 w 3840"/>
                <a:gd name="T1" fmla="*/ 548 h 558"/>
                <a:gd name="T2" fmla="*/ 77 w 3840"/>
                <a:gd name="T3" fmla="*/ 540 h 558"/>
                <a:gd name="T4" fmla="*/ 107 w 3840"/>
                <a:gd name="T5" fmla="*/ 528 h 558"/>
                <a:gd name="T6" fmla="*/ 183 w 3840"/>
                <a:gd name="T7" fmla="*/ 522 h 558"/>
                <a:gd name="T8" fmla="*/ 205 w 3840"/>
                <a:gd name="T9" fmla="*/ 508 h 558"/>
                <a:gd name="T10" fmla="*/ 259 w 3840"/>
                <a:gd name="T11" fmla="*/ 504 h 558"/>
                <a:gd name="T12" fmla="*/ 285 w 3840"/>
                <a:gd name="T13" fmla="*/ 490 h 558"/>
                <a:gd name="T14" fmla="*/ 341 w 3840"/>
                <a:gd name="T15" fmla="*/ 486 h 558"/>
                <a:gd name="T16" fmla="*/ 355 w 3840"/>
                <a:gd name="T17" fmla="*/ 474 h 558"/>
                <a:gd name="T18" fmla="*/ 425 w 3840"/>
                <a:gd name="T19" fmla="*/ 466 h 558"/>
                <a:gd name="T20" fmla="*/ 473 w 3840"/>
                <a:gd name="T21" fmla="*/ 456 h 558"/>
                <a:gd name="T22" fmla="*/ 529 w 3840"/>
                <a:gd name="T23" fmla="*/ 448 h 558"/>
                <a:gd name="T24" fmla="*/ 559 w 3840"/>
                <a:gd name="T25" fmla="*/ 438 h 558"/>
                <a:gd name="T26" fmla="*/ 611 w 3840"/>
                <a:gd name="T27" fmla="*/ 430 h 558"/>
                <a:gd name="T28" fmla="*/ 629 w 3840"/>
                <a:gd name="T29" fmla="*/ 420 h 558"/>
                <a:gd name="T30" fmla="*/ 667 w 3840"/>
                <a:gd name="T31" fmla="*/ 414 h 558"/>
                <a:gd name="T32" fmla="*/ 691 w 3840"/>
                <a:gd name="T33" fmla="*/ 402 h 558"/>
                <a:gd name="T34" fmla="*/ 773 w 3840"/>
                <a:gd name="T35" fmla="*/ 396 h 558"/>
                <a:gd name="T36" fmla="*/ 815 w 3840"/>
                <a:gd name="T37" fmla="*/ 382 h 558"/>
                <a:gd name="T38" fmla="*/ 893 w 3840"/>
                <a:gd name="T39" fmla="*/ 378 h 558"/>
                <a:gd name="T40" fmla="*/ 917 w 3840"/>
                <a:gd name="T41" fmla="*/ 366 h 558"/>
                <a:gd name="T42" fmla="*/ 979 w 3840"/>
                <a:gd name="T43" fmla="*/ 360 h 558"/>
                <a:gd name="T44" fmla="*/ 1025 w 3840"/>
                <a:gd name="T45" fmla="*/ 346 h 558"/>
                <a:gd name="T46" fmla="*/ 1093 w 3840"/>
                <a:gd name="T47" fmla="*/ 340 h 558"/>
                <a:gd name="T48" fmla="*/ 1115 w 3840"/>
                <a:gd name="T49" fmla="*/ 328 h 558"/>
                <a:gd name="T50" fmla="*/ 1205 w 3840"/>
                <a:gd name="T51" fmla="*/ 324 h 558"/>
                <a:gd name="T52" fmla="*/ 1247 w 3840"/>
                <a:gd name="T53" fmla="*/ 312 h 558"/>
                <a:gd name="T54" fmla="*/ 1317 w 3840"/>
                <a:gd name="T55" fmla="*/ 306 h 558"/>
                <a:gd name="T56" fmla="*/ 1351 w 3840"/>
                <a:gd name="T57" fmla="*/ 294 h 558"/>
                <a:gd name="T58" fmla="*/ 1423 w 3840"/>
                <a:gd name="T59" fmla="*/ 288 h 558"/>
                <a:gd name="T60" fmla="*/ 1473 w 3840"/>
                <a:gd name="T61" fmla="*/ 276 h 558"/>
                <a:gd name="T62" fmla="*/ 1561 w 3840"/>
                <a:gd name="T63" fmla="*/ 268 h 558"/>
                <a:gd name="T64" fmla="*/ 1609 w 3840"/>
                <a:gd name="T65" fmla="*/ 258 h 558"/>
                <a:gd name="T66" fmla="*/ 1693 w 3840"/>
                <a:gd name="T67" fmla="*/ 252 h 558"/>
                <a:gd name="T68" fmla="*/ 1759 w 3840"/>
                <a:gd name="T69" fmla="*/ 240 h 558"/>
                <a:gd name="T70" fmla="*/ 1807 w 3840"/>
                <a:gd name="T71" fmla="*/ 234 h 558"/>
                <a:gd name="T72" fmla="*/ 1855 w 3840"/>
                <a:gd name="T73" fmla="*/ 222 h 558"/>
                <a:gd name="T74" fmla="*/ 1977 w 3840"/>
                <a:gd name="T75" fmla="*/ 214 h 558"/>
                <a:gd name="T76" fmla="*/ 2015 w 3840"/>
                <a:gd name="T77" fmla="*/ 202 h 558"/>
                <a:gd name="T78" fmla="*/ 2091 w 3840"/>
                <a:gd name="T79" fmla="*/ 196 h 558"/>
                <a:gd name="T80" fmla="*/ 2145 w 3840"/>
                <a:gd name="T81" fmla="*/ 186 h 558"/>
                <a:gd name="T82" fmla="*/ 2241 w 3840"/>
                <a:gd name="T83" fmla="*/ 180 h 558"/>
                <a:gd name="T84" fmla="*/ 2279 w 3840"/>
                <a:gd name="T85" fmla="*/ 166 h 558"/>
                <a:gd name="T86" fmla="*/ 2421 w 3840"/>
                <a:gd name="T87" fmla="*/ 162 h 558"/>
                <a:gd name="T88" fmla="*/ 2507 w 3840"/>
                <a:gd name="T89" fmla="*/ 150 h 558"/>
                <a:gd name="T90" fmla="*/ 2639 w 3840"/>
                <a:gd name="T91" fmla="*/ 144 h 558"/>
                <a:gd name="T92" fmla="*/ 2669 w 3840"/>
                <a:gd name="T93" fmla="*/ 132 h 558"/>
                <a:gd name="T94" fmla="*/ 2743 w 3840"/>
                <a:gd name="T95" fmla="*/ 126 h 558"/>
                <a:gd name="T96" fmla="*/ 2789 w 3840"/>
                <a:gd name="T97" fmla="*/ 116 h 558"/>
                <a:gd name="T98" fmla="*/ 2845 w 3840"/>
                <a:gd name="T99" fmla="*/ 108 h 558"/>
                <a:gd name="T100" fmla="*/ 2877 w 3840"/>
                <a:gd name="T101" fmla="*/ 96 h 558"/>
                <a:gd name="T102" fmla="*/ 2952 w 3840"/>
                <a:gd name="T103" fmla="*/ 90 h 558"/>
                <a:gd name="T104" fmla="*/ 3022 w 3840"/>
                <a:gd name="T105" fmla="*/ 76 h 558"/>
                <a:gd name="T106" fmla="*/ 3156 w 3840"/>
                <a:gd name="T107" fmla="*/ 72 h 558"/>
                <a:gd name="T108" fmla="*/ 3188 w 3840"/>
                <a:gd name="T109" fmla="*/ 62 h 558"/>
                <a:gd name="T110" fmla="*/ 3320 w 3840"/>
                <a:gd name="T111" fmla="*/ 54 h 558"/>
                <a:gd name="T112" fmla="*/ 3350 w 3840"/>
                <a:gd name="T113" fmla="*/ 42 h 558"/>
                <a:gd name="T114" fmla="*/ 3508 w 3840"/>
                <a:gd name="T115" fmla="*/ 36 h 558"/>
                <a:gd name="T116" fmla="*/ 3556 w 3840"/>
                <a:gd name="T117" fmla="*/ 24 h 558"/>
                <a:gd name="T118" fmla="*/ 3666 w 3840"/>
                <a:gd name="T119" fmla="*/ 18 h 558"/>
                <a:gd name="T120" fmla="*/ 3700 w 3840"/>
                <a:gd name="T121" fmla="*/ 6 h 558"/>
                <a:gd name="T122" fmla="*/ 3840 w 3840"/>
                <a:gd name="T123" fmla="*/ 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40" h="558">
                  <a:moveTo>
                    <a:pt x="0" y="558"/>
                  </a:moveTo>
                  <a:lnTo>
                    <a:pt x="11" y="558"/>
                  </a:lnTo>
                  <a:lnTo>
                    <a:pt x="11" y="548"/>
                  </a:lnTo>
                  <a:lnTo>
                    <a:pt x="43" y="548"/>
                  </a:lnTo>
                  <a:lnTo>
                    <a:pt x="43" y="540"/>
                  </a:lnTo>
                  <a:lnTo>
                    <a:pt x="77" y="540"/>
                  </a:lnTo>
                  <a:lnTo>
                    <a:pt x="77" y="534"/>
                  </a:lnTo>
                  <a:lnTo>
                    <a:pt x="107" y="534"/>
                  </a:lnTo>
                  <a:lnTo>
                    <a:pt x="107" y="528"/>
                  </a:lnTo>
                  <a:lnTo>
                    <a:pt x="157" y="528"/>
                  </a:lnTo>
                  <a:lnTo>
                    <a:pt x="157" y="522"/>
                  </a:lnTo>
                  <a:lnTo>
                    <a:pt x="183" y="522"/>
                  </a:lnTo>
                  <a:lnTo>
                    <a:pt x="183" y="516"/>
                  </a:lnTo>
                  <a:lnTo>
                    <a:pt x="205" y="516"/>
                  </a:lnTo>
                  <a:lnTo>
                    <a:pt x="205" y="508"/>
                  </a:lnTo>
                  <a:lnTo>
                    <a:pt x="227" y="508"/>
                  </a:lnTo>
                  <a:lnTo>
                    <a:pt x="227" y="504"/>
                  </a:lnTo>
                  <a:lnTo>
                    <a:pt x="259" y="504"/>
                  </a:lnTo>
                  <a:lnTo>
                    <a:pt x="259" y="498"/>
                  </a:lnTo>
                  <a:lnTo>
                    <a:pt x="285" y="498"/>
                  </a:lnTo>
                  <a:lnTo>
                    <a:pt x="285" y="490"/>
                  </a:lnTo>
                  <a:lnTo>
                    <a:pt x="299" y="490"/>
                  </a:lnTo>
                  <a:lnTo>
                    <a:pt x="299" y="486"/>
                  </a:lnTo>
                  <a:lnTo>
                    <a:pt x="341" y="486"/>
                  </a:lnTo>
                  <a:lnTo>
                    <a:pt x="341" y="480"/>
                  </a:lnTo>
                  <a:lnTo>
                    <a:pt x="355" y="480"/>
                  </a:lnTo>
                  <a:lnTo>
                    <a:pt x="355" y="474"/>
                  </a:lnTo>
                  <a:lnTo>
                    <a:pt x="381" y="474"/>
                  </a:lnTo>
                  <a:lnTo>
                    <a:pt x="381" y="466"/>
                  </a:lnTo>
                  <a:lnTo>
                    <a:pt x="425" y="466"/>
                  </a:lnTo>
                  <a:lnTo>
                    <a:pt x="425" y="462"/>
                  </a:lnTo>
                  <a:lnTo>
                    <a:pt x="473" y="462"/>
                  </a:lnTo>
                  <a:lnTo>
                    <a:pt x="473" y="456"/>
                  </a:lnTo>
                  <a:lnTo>
                    <a:pt x="505" y="456"/>
                  </a:lnTo>
                  <a:lnTo>
                    <a:pt x="505" y="448"/>
                  </a:lnTo>
                  <a:lnTo>
                    <a:pt x="529" y="448"/>
                  </a:lnTo>
                  <a:lnTo>
                    <a:pt x="529" y="444"/>
                  </a:lnTo>
                  <a:lnTo>
                    <a:pt x="559" y="444"/>
                  </a:lnTo>
                  <a:lnTo>
                    <a:pt x="559" y="438"/>
                  </a:lnTo>
                  <a:lnTo>
                    <a:pt x="589" y="438"/>
                  </a:lnTo>
                  <a:lnTo>
                    <a:pt x="589" y="430"/>
                  </a:lnTo>
                  <a:lnTo>
                    <a:pt x="611" y="430"/>
                  </a:lnTo>
                  <a:lnTo>
                    <a:pt x="611" y="428"/>
                  </a:lnTo>
                  <a:lnTo>
                    <a:pt x="629" y="428"/>
                  </a:lnTo>
                  <a:lnTo>
                    <a:pt x="629" y="420"/>
                  </a:lnTo>
                  <a:lnTo>
                    <a:pt x="647" y="420"/>
                  </a:lnTo>
                  <a:lnTo>
                    <a:pt x="647" y="414"/>
                  </a:lnTo>
                  <a:lnTo>
                    <a:pt x="667" y="414"/>
                  </a:lnTo>
                  <a:lnTo>
                    <a:pt x="667" y="408"/>
                  </a:lnTo>
                  <a:lnTo>
                    <a:pt x="691" y="408"/>
                  </a:lnTo>
                  <a:lnTo>
                    <a:pt x="691" y="402"/>
                  </a:lnTo>
                  <a:lnTo>
                    <a:pt x="739" y="402"/>
                  </a:lnTo>
                  <a:lnTo>
                    <a:pt x="739" y="396"/>
                  </a:lnTo>
                  <a:lnTo>
                    <a:pt x="773" y="396"/>
                  </a:lnTo>
                  <a:lnTo>
                    <a:pt x="773" y="390"/>
                  </a:lnTo>
                  <a:lnTo>
                    <a:pt x="815" y="390"/>
                  </a:lnTo>
                  <a:lnTo>
                    <a:pt x="815" y="382"/>
                  </a:lnTo>
                  <a:lnTo>
                    <a:pt x="857" y="382"/>
                  </a:lnTo>
                  <a:lnTo>
                    <a:pt x="857" y="378"/>
                  </a:lnTo>
                  <a:lnTo>
                    <a:pt x="893" y="378"/>
                  </a:lnTo>
                  <a:lnTo>
                    <a:pt x="893" y="370"/>
                  </a:lnTo>
                  <a:lnTo>
                    <a:pt x="917" y="370"/>
                  </a:lnTo>
                  <a:lnTo>
                    <a:pt x="917" y="366"/>
                  </a:lnTo>
                  <a:lnTo>
                    <a:pt x="949" y="366"/>
                  </a:lnTo>
                  <a:lnTo>
                    <a:pt x="949" y="360"/>
                  </a:lnTo>
                  <a:lnTo>
                    <a:pt x="979" y="360"/>
                  </a:lnTo>
                  <a:lnTo>
                    <a:pt x="979" y="354"/>
                  </a:lnTo>
                  <a:lnTo>
                    <a:pt x="1025" y="354"/>
                  </a:lnTo>
                  <a:lnTo>
                    <a:pt x="1025" y="346"/>
                  </a:lnTo>
                  <a:lnTo>
                    <a:pt x="1057" y="346"/>
                  </a:lnTo>
                  <a:lnTo>
                    <a:pt x="1057" y="340"/>
                  </a:lnTo>
                  <a:lnTo>
                    <a:pt x="1093" y="340"/>
                  </a:lnTo>
                  <a:lnTo>
                    <a:pt x="1093" y="336"/>
                  </a:lnTo>
                  <a:lnTo>
                    <a:pt x="1115" y="336"/>
                  </a:lnTo>
                  <a:lnTo>
                    <a:pt x="1115" y="328"/>
                  </a:lnTo>
                  <a:lnTo>
                    <a:pt x="1151" y="328"/>
                  </a:lnTo>
                  <a:lnTo>
                    <a:pt x="1151" y="324"/>
                  </a:lnTo>
                  <a:lnTo>
                    <a:pt x="1205" y="324"/>
                  </a:lnTo>
                  <a:lnTo>
                    <a:pt x="1205" y="320"/>
                  </a:lnTo>
                  <a:lnTo>
                    <a:pt x="1247" y="320"/>
                  </a:lnTo>
                  <a:lnTo>
                    <a:pt x="1247" y="312"/>
                  </a:lnTo>
                  <a:lnTo>
                    <a:pt x="1279" y="312"/>
                  </a:lnTo>
                  <a:lnTo>
                    <a:pt x="1279" y="306"/>
                  </a:lnTo>
                  <a:lnTo>
                    <a:pt x="1317" y="306"/>
                  </a:lnTo>
                  <a:lnTo>
                    <a:pt x="1317" y="300"/>
                  </a:lnTo>
                  <a:lnTo>
                    <a:pt x="1351" y="300"/>
                  </a:lnTo>
                  <a:lnTo>
                    <a:pt x="1351" y="294"/>
                  </a:lnTo>
                  <a:lnTo>
                    <a:pt x="1387" y="294"/>
                  </a:lnTo>
                  <a:lnTo>
                    <a:pt x="1387" y="288"/>
                  </a:lnTo>
                  <a:lnTo>
                    <a:pt x="1423" y="288"/>
                  </a:lnTo>
                  <a:lnTo>
                    <a:pt x="1423" y="282"/>
                  </a:lnTo>
                  <a:lnTo>
                    <a:pt x="1473" y="282"/>
                  </a:lnTo>
                  <a:lnTo>
                    <a:pt x="1473" y="276"/>
                  </a:lnTo>
                  <a:lnTo>
                    <a:pt x="1515" y="276"/>
                  </a:lnTo>
                  <a:lnTo>
                    <a:pt x="1515" y="268"/>
                  </a:lnTo>
                  <a:lnTo>
                    <a:pt x="1561" y="268"/>
                  </a:lnTo>
                  <a:lnTo>
                    <a:pt x="1561" y="264"/>
                  </a:lnTo>
                  <a:lnTo>
                    <a:pt x="1609" y="264"/>
                  </a:lnTo>
                  <a:lnTo>
                    <a:pt x="1609" y="258"/>
                  </a:lnTo>
                  <a:lnTo>
                    <a:pt x="1659" y="258"/>
                  </a:lnTo>
                  <a:lnTo>
                    <a:pt x="1659" y="252"/>
                  </a:lnTo>
                  <a:lnTo>
                    <a:pt x="1693" y="252"/>
                  </a:lnTo>
                  <a:lnTo>
                    <a:pt x="1693" y="246"/>
                  </a:lnTo>
                  <a:lnTo>
                    <a:pt x="1759" y="246"/>
                  </a:lnTo>
                  <a:lnTo>
                    <a:pt x="1759" y="240"/>
                  </a:lnTo>
                  <a:lnTo>
                    <a:pt x="1777" y="240"/>
                  </a:lnTo>
                  <a:lnTo>
                    <a:pt x="1777" y="234"/>
                  </a:lnTo>
                  <a:lnTo>
                    <a:pt x="1807" y="234"/>
                  </a:lnTo>
                  <a:lnTo>
                    <a:pt x="1807" y="228"/>
                  </a:lnTo>
                  <a:lnTo>
                    <a:pt x="1855" y="228"/>
                  </a:lnTo>
                  <a:lnTo>
                    <a:pt x="1855" y="222"/>
                  </a:lnTo>
                  <a:lnTo>
                    <a:pt x="1903" y="222"/>
                  </a:lnTo>
                  <a:lnTo>
                    <a:pt x="1903" y="214"/>
                  </a:lnTo>
                  <a:lnTo>
                    <a:pt x="1977" y="214"/>
                  </a:lnTo>
                  <a:lnTo>
                    <a:pt x="1977" y="208"/>
                  </a:lnTo>
                  <a:lnTo>
                    <a:pt x="2015" y="208"/>
                  </a:lnTo>
                  <a:lnTo>
                    <a:pt x="2015" y="202"/>
                  </a:lnTo>
                  <a:lnTo>
                    <a:pt x="2077" y="202"/>
                  </a:lnTo>
                  <a:lnTo>
                    <a:pt x="2077" y="196"/>
                  </a:lnTo>
                  <a:lnTo>
                    <a:pt x="2091" y="196"/>
                  </a:lnTo>
                  <a:lnTo>
                    <a:pt x="2091" y="188"/>
                  </a:lnTo>
                  <a:lnTo>
                    <a:pt x="2145" y="188"/>
                  </a:lnTo>
                  <a:lnTo>
                    <a:pt x="2145" y="186"/>
                  </a:lnTo>
                  <a:lnTo>
                    <a:pt x="2189" y="186"/>
                  </a:lnTo>
                  <a:lnTo>
                    <a:pt x="2189" y="180"/>
                  </a:lnTo>
                  <a:lnTo>
                    <a:pt x="2241" y="180"/>
                  </a:lnTo>
                  <a:lnTo>
                    <a:pt x="2241" y="174"/>
                  </a:lnTo>
                  <a:lnTo>
                    <a:pt x="2279" y="174"/>
                  </a:lnTo>
                  <a:lnTo>
                    <a:pt x="2279" y="166"/>
                  </a:lnTo>
                  <a:lnTo>
                    <a:pt x="2367" y="166"/>
                  </a:lnTo>
                  <a:lnTo>
                    <a:pt x="2367" y="162"/>
                  </a:lnTo>
                  <a:lnTo>
                    <a:pt x="2421" y="162"/>
                  </a:lnTo>
                  <a:lnTo>
                    <a:pt x="2421" y="156"/>
                  </a:lnTo>
                  <a:lnTo>
                    <a:pt x="2507" y="156"/>
                  </a:lnTo>
                  <a:lnTo>
                    <a:pt x="2507" y="150"/>
                  </a:lnTo>
                  <a:lnTo>
                    <a:pt x="2593" y="150"/>
                  </a:lnTo>
                  <a:lnTo>
                    <a:pt x="2593" y="144"/>
                  </a:lnTo>
                  <a:lnTo>
                    <a:pt x="2639" y="144"/>
                  </a:lnTo>
                  <a:lnTo>
                    <a:pt x="2639" y="138"/>
                  </a:lnTo>
                  <a:lnTo>
                    <a:pt x="2669" y="138"/>
                  </a:lnTo>
                  <a:lnTo>
                    <a:pt x="2669" y="132"/>
                  </a:lnTo>
                  <a:lnTo>
                    <a:pt x="2703" y="132"/>
                  </a:lnTo>
                  <a:lnTo>
                    <a:pt x="2703" y="126"/>
                  </a:lnTo>
                  <a:lnTo>
                    <a:pt x="2743" y="126"/>
                  </a:lnTo>
                  <a:lnTo>
                    <a:pt x="2743" y="122"/>
                  </a:lnTo>
                  <a:lnTo>
                    <a:pt x="2789" y="122"/>
                  </a:lnTo>
                  <a:lnTo>
                    <a:pt x="2789" y="116"/>
                  </a:lnTo>
                  <a:lnTo>
                    <a:pt x="2811" y="116"/>
                  </a:lnTo>
                  <a:lnTo>
                    <a:pt x="2811" y="108"/>
                  </a:lnTo>
                  <a:lnTo>
                    <a:pt x="2845" y="108"/>
                  </a:lnTo>
                  <a:lnTo>
                    <a:pt x="2845" y="102"/>
                  </a:lnTo>
                  <a:lnTo>
                    <a:pt x="2877" y="102"/>
                  </a:lnTo>
                  <a:lnTo>
                    <a:pt x="2877" y="96"/>
                  </a:lnTo>
                  <a:lnTo>
                    <a:pt x="2908" y="96"/>
                  </a:lnTo>
                  <a:lnTo>
                    <a:pt x="2908" y="90"/>
                  </a:lnTo>
                  <a:lnTo>
                    <a:pt x="2952" y="90"/>
                  </a:lnTo>
                  <a:lnTo>
                    <a:pt x="2952" y="82"/>
                  </a:lnTo>
                  <a:lnTo>
                    <a:pt x="3022" y="82"/>
                  </a:lnTo>
                  <a:lnTo>
                    <a:pt x="3022" y="76"/>
                  </a:lnTo>
                  <a:lnTo>
                    <a:pt x="3122" y="76"/>
                  </a:lnTo>
                  <a:lnTo>
                    <a:pt x="3122" y="72"/>
                  </a:lnTo>
                  <a:lnTo>
                    <a:pt x="3156" y="72"/>
                  </a:lnTo>
                  <a:lnTo>
                    <a:pt x="3156" y="66"/>
                  </a:lnTo>
                  <a:lnTo>
                    <a:pt x="3188" y="66"/>
                  </a:lnTo>
                  <a:lnTo>
                    <a:pt x="3188" y="62"/>
                  </a:lnTo>
                  <a:lnTo>
                    <a:pt x="3282" y="62"/>
                  </a:lnTo>
                  <a:lnTo>
                    <a:pt x="3282" y="54"/>
                  </a:lnTo>
                  <a:lnTo>
                    <a:pt x="3320" y="54"/>
                  </a:lnTo>
                  <a:lnTo>
                    <a:pt x="3320" y="48"/>
                  </a:lnTo>
                  <a:lnTo>
                    <a:pt x="3350" y="48"/>
                  </a:lnTo>
                  <a:lnTo>
                    <a:pt x="3350" y="42"/>
                  </a:lnTo>
                  <a:lnTo>
                    <a:pt x="3442" y="42"/>
                  </a:lnTo>
                  <a:lnTo>
                    <a:pt x="3442" y="36"/>
                  </a:lnTo>
                  <a:lnTo>
                    <a:pt x="3508" y="36"/>
                  </a:lnTo>
                  <a:lnTo>
                    <a:pt x="3508" y="28"/>
                  </a:lnTo>
                  <a:lnTo>
                    <a:pt x="3556" y="28"/>
                  </a:lnTo>
                  <a:lnTo>
                    <a:pt x="3556" y="24"/>
                  </a:lnTo>
                  <a:lnTo>
                    <a:pt x="3598" y="24"/>
                  </a:lnTo>
                  <a:lnTo>
                    <a:pt x="3598" y="18"/>
                  </a:lnTo>
                  <a:lnTo>
                    <a:pt x="3666" y="18"/>
                  </a:lnTo>
                  <a:lnTo>
                    <a:pt x="3666" y="10"/>
                  </a:lnTo>
                  <a:lnTo>
                    <a:pt x="3700" y="10"/>
                  </a:lnTo>
                  <a:lnTo>
                    <a:pt x="3700" y="6"/>
                  </a:lnTo>
                  <a:lnTo>
                    <a:pt x="3748" y="6"/>
                  </a:lnTo>
                  <a:lnTo>
                    <a:pt x="3748" y="0"/>
                  </a:lnTo>
                  <a:lnTo>
                    <a:pt x="3840" y="0"/>
                  </a:lnTo>
                </a:path>
              </a:pathLst>
            </a:custGeom>
            <a:solidFill>
              <a:srgbClr val="FFFFFF"/>
            </a:solidFill>
            <a:ln w="28575" cap="flat">
              <a:solidFill>
                <a:schemeClr val="accent1"/>
              </a:solidFill>
              <a:prstDash val="solid"/>
              <a:miter lim="800000"/>
              <a:headEnd/>
              <a:tailEnd/>
            </a:ln>
          </p:spPr>
          <p:txBody>
            <a:bodyPr vert="horz" wrap="square" lIns="64336" tIns="32168" rIns="64336" bIns="32168" numCol="1" anchor="t" anchorCtr="0" compatLnSpc="1">
              <a:prstTxWarp prst="textNoShape">
                <a:avLst/>
              </a:prstTxWarp>
            </a:bodyPr>
            <a:lstStyle/>
            <a:p>
              <a:endParaRPr lang="en-GB" sz="1126">
                <a:solidFill>
                  <a:srgbClr val="E74A21"/>
                </a:solidFill>
              </a:endParaRPr>
            </a:p>
          </p:txBody>
        </p:sp>
        <p:sp>
          <p:nvSpPr>
            <p:cNvPr id="104" name="Freeform 24"/>
            <p:cNvSpPr>
              <a:spLocks/>
            </p:cNvSpPr>
            <p:nvPr/>
          </p:nvSpPr>
          <p:spPr bwMode="auto">
            <a:xfrm>
              <a:off x="1897957" y="3429358"/>
              <a:ext cx="6099175" cy="1044575"/>
            </a:xfrm>
            <a:custGeom>
              <a:avLst/>
              <a:gdLst>
                <a:gd name="T0" fmla="*/ 29 w 3842"/>
                <a:gd name="T1" fmla="*/ 644 h 658"/>
                <a:gd name="T2" fmla="*/ 61 w 3842"/>
                <a:gd name="T3" fmla="*/ 630 h 658"/>
                <a:gd name="T4" fmla="*/ 105 w 3842"/>
                <a:gd name="T5" fmla="*/ 618 h 658"/>
                <a:gd name="T6" fmla="*/ 157 w 3842"/>
                <a:gd name="T7" fmla="*/ 610 h 658"/>
                <a:gd name="T8" fmla="*/ 195 w 3842"/>
                <a:gd name="T9" fmla="*/ 598 h 658"/>
                <a:gd name="T10" fmla="*/ 239 w 3842"/>
                <a:gd name="T11" fmla="*/ 586 h 658"/>
                <a:gd name="T12" fmla="*/ 283 w 3842"/>
                <a:gd name="T13" fmla="*/ 574 h 658"/>
                <a:gd name="T14" fmla="*/ 323 w 3842"/>
                <a:gd name="T15" fmla="*/ 562 h 658"/>
                <a:gd name="T16" fmla="*/ 371 w 3842"/>
                <a:gd name="T17" fmla="*/ 548 h 658"/>
                <a:gd name="T18" fmla="*/ 445 w 3842"/>
                <a:gd name="T19" fmla="*/ 536 h 658"/>
                <a:gd name="T20" fmla="*/ 513 w 3842"/>
                <a:gd name="T21" fmla="*/ 528 h 658"/>
                <a:gd name="T22" fmla="*/ 563 w 3842"/>
                <a:gd name="T23" fmla="*/ 514 h 658"/>
                <a:gd name="T24" fmla="*/ 623 w 3842"/>
                <a:gd name="T25" fmla="*/ 502 h 658"/>
                <a:gd name="T26" fmla="*/ 663 w 3842"/>
                <a:gd name="T27" fmla="*/ 488 h 658"/>
                <a:gd name="T28" fmla="*/ 693 w 3842"/>
                <a:gd name="T29" fmla="*/ 478 h 658"/>
                <a:gd name="T30" fmla="*/ 733 w 3842"/>
                <a:gd name="T31" fmla="*/ 468 h 658"/>
                <a:gd name="T32" fmla="*/ 787 w 3842"/>
                <a:gd name="T33" fmla="*/ 454 h 658"/>
                <a:gd name="T34" fmla="*/ 829 w 3842"/>
                <a:gd name="T35" fmla="*/ 442 h 658"/>
                <a:gd name="T36" fmla="*/ 883 w 3842"/>
                <a:gd name="T37" fmla="*/ 430 h 658"/>
                <a:gd name="T38" fmla="*/ 941 w 3842"/>
                <a:gd name="T39" fmla="*/ 418 h 658"/>
                <a:gd name="T40" fmla="*/ 983 w 3842"/>
                <a:gd name="T41" fmla="*/ 408 h 658"/>
                <a:gd name="T42" fmla="*/ 1067 w 3842"/>
                <a:gd name="T43" fmla="*/ 392 h 658"/>
                <a:gd name="T44" fmla="*/ 1119 w 3842"/>
                <a:gd name="T45" fmla="*/ 382 h 658"/>
                <a:gd name="T46" fmla="*/ 1189 w 3842"/>
                <a:gd name="T47" fmla="*/ 372 h 658"/>
                <a:gd name="T48" fmla="*/ 1243 w 3842"/>
                <a:gd name="T49" fmla="*/ 358 h 658"/>
                <a:gd name="T50" fmla="*/ 1311 w 3842"/>
                <a:gd name="T51" fmla="*/ 346 h 658"/>
                <a:gd name="T52" fmla="*/ 1363 w 3842"/>
                <a:gd name="T53" fmla="*/ 334 h 658"/>
                <a:gd name="T54" fmla="*/ 1447 w 3842"/>
                <a:gd name="T55" fmla="*/ 320 h 658"/>
                <a:gd name="T56" fmla="*/ 1533 w 3842"/>
                <a:gd name="T57" fmla="*/ 310 h 658"/>
                <a:gd name="T58" fmla="*/ 1603 w 3842"/>
                <a:gd name="T59" fmla="*/ 298 h 658"/>
                <a:gd name="T60" fmla="*/ 1643 w 3842"/>
                <a:gd name="T61" fmla="*/ 284 h 658"/>
                <a:gd name="T62" fmla="*/ 1749 w 3842"/>
                <a:gd name="T63" fmla="*/ 272 h 658"/>
                <a:gd name="T64" fmla="*/ 1819 w 3842"/>
                <a:gd name="T65" fmla="*/ 264 h 658"/>
                <a:gd name="T66" fmla="*/ 1887 w 3842"/>
                <a:gd name="T67" fmla="*/ 250 h 658"/>
                <a:gd name="T68" fmla="*/ 1955 w 3842"/>
                <a:gd name="T69" fmla="*/ 240 h 658"/>
                <a:gd name="T70" fmla="*/ 2025 w 3842"/>
                <a:gd name="T71" fmla="*/ 226 h 658"/>
                <a:gd name="T72" fmla="*/ 2083 w 3842"/>
                <a:gd name="T73" fmla="*/ 214 h 658"/>
                <a:gd name="T74" fmla="*/ 2141 w 3842"/>
                <a:gd name="T75" fmla="*/ 202 h 658"/>
                <a:gd name="T76" fmla="*/ 2243 w 3842"/>
                <a:gd name="T77" fmla="*/ 190 h 658"/>
                <a:gd name="T78" fmla="*/ 2329 w 3842"/>
                <a:gd name="T79" fmla="*/ 178 h 658"/>
                <a:gd name="T80" fmla="*/ 2445 w 3842"/>
                <a:gd name="T81" fmla="*/ 164 h 658"/>
                <a:gd name="T82" fmla="*/ 2519 w 3842"/>
                <a:gd name="T83" fmla="*/ 154 h 658"/>
                <a:gd name="T84" fmla="*/ 2597 w 3842"/>
                <a:gd name="T85" fmla="*/ 142 h 658"/>
                <a:gd name="T86" fmla="*/ 2651 w 3842"/>
                <a:gd name="T87" fmla="*/ 130 h 658"/>
                <a:gd name="T88" fmla="*/ 2745 w 3842"/>
                <a:gd name="T89" fmla="*/ 118 h 658"/>
                <a:gd name="T90" fmla="*/ 2877 w 3842"/>
                <a:gd name="T91" fmla="*/ 106 h 658"/>
                <a:gd name="T92" fmla="*/ 2990 w 3842"/>
                <a:gd name="T93" fmla="*/ 96 h 658"/>
                <a:gd name="T94" fmla="*/ 3132 w 3842"/>
                <a:gd name="T95" fmla="*/ 82 h 658"/>
                <a:gd name="T96" fmla="*/ 3222 w 3842"/>
                <a:gd name="T97" fmla="*/ 70 h 658"/>
                <a:gd name="T98" fmla="*/ 3356 w 3842"/>
                <a:gd name="T99" fmla="*/ 58 h 658"/>
                <a:gd name="T100" fmla="*/ 3412 w 3842"/>
                <a:gd name="T101" fmla="*/ 46 h 658"/>
                <a:gd name="T102" fmla="*/ 3532 w 3842"/>
                <a:gd name="T103" fmla="*/ 32 h 658"/>
                <a:gd name="T104" fmla="*/ 3610 w 3842"/>
                <a:gd name="T105" fmla="*/ 24 h 658"/>
                <a:gd name="T106" fmla="*/ 3696 w 3842"/>
                <a:gd name="T107" fmla="*/ 8 h 658"/>
                <a:gd name="T108" fmla="*/ 3842 w 3842"/>
                <a:gd name="T109"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42" h="658">
                  <a:moveTo>
                    <a:pt x="0" y="658"/>
                  </a:moveTo>
                  <a:lnTo>
                    <a:pt x="6" y="658"/>
                  </a:lnTo>
                  <a:lnTo>
                    <a:pt x="6" y="644"/>
                  </a:lnTo>
                  <a:lnTo>
                    <a:pt x="29" y="644"/>
                  </a:lnTo>
                  <a:lnTo>
                    <a:pt x="29" y="638"/>
                  </a:lnTo>
                  <a:lnTo>
                    <a:pt x="51" y="638"/>
                  </a:lnTo>
                  <a:lnTo>
                    <a:pt x="51" y="630"/>
                  </a:lnTo>
                  <a:lnTo>
                    <a:pt x="61" y="630"/>
                  </a:lnTo>
                  <a:lnTo>
                    <a:pt x="61" y="626"/>
                  </a:lnTo>
                  <a:lnTo>
                    <a:pt x="83" y="626"/>
                  </a:lnTo>
                  <a:lnTo>
                    <a:pt x="83" y="618"/>
                  </a:lnTo>
                  <a:lnTo>
                    <a:pt x="105" y="618"/>
                  </a:lnTo>
                  <a:lnTo>
                    <a:pt x="105" y="614"/>
                  </a:lnTo>
                  <a:lnTo>
                    <a:pt x="131" y="614"/>
                  </a:lnTo>
                  <a:lnTo>
                    <a:pt x="131" y="610"/>
                  </a:lnTo>
                  <a:lnTo>
                    <a:pt x="157" y="610"/>
                  </a:lnTo>
                  <a:lnTo>
                    <a:pt x="157" y="604"/>
                  </a:lnTo>
                  <a:lnTo>
                    <a:pt x="177" y="604"/>
                  </a:lnTo>
                  <a:lnTo>
                    <a:pt x="177" y="598"/>
                  </a:lnTo>
                  <a:lnTo>
                    <a:pt x="195" y="598"/>
                  </a:lnTo>
                  <a:lnTo>
                    <a:pt x="195" y="592"/>
                  </a:lnTo>
                  <a:lnTo>
                    <a:pt x="217" y="592"/>
                  </a:lnTo>
                  <a:lnTo>
                    <a:pt x="217" y="586"/>
                  </a:lnTo>
                  <a:lnTo>
                    <a:pt x="239" y="586"/>
                  </a:lnTo>
                  <a:lnTo>
                    <a:pt x="239" y="580"/>
                  </a:lnTo>
                  <a:lnTo>
                    <a:pt x="269" y="580"/>
                  </a:lnTo>
                  <a:lnTo>
                    <a:pt x="269" y="574"/>
                  </a:lnTo>
                  <a:lnTo>
                    <a:pt x="283" y="574"/>
                  </a:lnTo>
                  <a:lnTo>
                    <a:pt x="283" y="568"/>
                  </a:lnTo>
                  <a:lnTo>
                    <a:pt x="297" y="568"/>
                  </a:lnTo>
                  <a:lnTo>
                    <a:pt x="297" y="562"/>
                  </a:lnTo>
                  <a:lnTo>
                    <a:pt x="323" y="562"/>
                  </a:lnTo>
                  <a:lnTo>
                    <a:pt x="323" y="554"/>
                  </a:lnTo>
                  <a:lnTo>
                    <a:pt x="349" y="554"/>
                  </a:lnTo>
                  <a:lnTo>
                    <a:pt x="349" y="548"/>
                  </a:lnTo>
                  <a:lnTo>
                    <a:pt x="371" y="548"/>
                  </a:lnTo>
                  <a:lnTo>
                    <a:pt x="371" y="544"/>
                  </a:lnTo>
                  <a:lnTo>
                    <a:pt x="413" y="544"/>
                  </a:lnTo>
                  <a:lnTo>
                    <a:pt x="413" y="536"/>
                  </a:lnTo>
                  <a:lnTo>
                    <a:pt x="445" y="536"/>
                  </a:lnTo>
                  <a:lnTo>
                    <a:pt x="445" y="532"/>
                  </a:lnTo>
                  <a:lnTo>
                    <a:pt x="479" y="532"/>
                  </a:lnTo>
                  <a:lnTo>
                    <a:pt x="479" y="528"/>
                  </a:lnTo>
                  <a:lnTo>
                    <a:pt x="513" y="528"/>
                  </a:lnTo>
                  <a:lnTo>
                    <a:pt x="513" y="522"/>
                  </a:lnTo>
                  <a:lnTo>
                    <a:pt x="539" y="522"/>
                  </a:lnTo>
                  <a:lnTo>
                    <a:pt x="539" y="514"/>
                  </a:lnTo>
                  <a:lnTo>
                    <a:pt x="563" y="514"/>
                  </a:lnTo>
                  <a:lnTo>
                    <a:pt x="563" y="506"/>
                  </a:lnTo>
                  <a:lnTo>
                    <a:pt x="595" y="506"/>
                  </a:lnTo>
                  <a:lnTo>
                    <a:pt x="595" y="502"/>
                  </a:lnTo>
                  <a:lnTo>
                    <a:pt x="623" y="502"/>
                  </a:lnTo>
                  <a:lnTo>
                    <a:pt x="623" y="496"/>
                  </a:lnTo>
                  <a:lnTo>
                    <a:pt x="639" y="496"/>
                  </a:lnTo>
                  <a:lnTo>
                    <a:pt x="639" y="488"/>
                  </a:lnTo>
                  <a:lnTo>
                    <a:pt x="663" y="488"/>
                  </a:lnTo>
                  <a:lnTo>
                    <a:pt x="663" y="484"/>
                  </a:lnTo>
                  <a:lnTo>
                    <a:pt x="679" y="484"/>
                  </a:lnTo>
                  <a:lnTo>
                    <a:pt x="679" y="478"/>
                  </a:lnTo>
                  <a:lnTo>
                    <a:pt x="693" y="478"/>
                  </a:lnTo>
                  <a:lnTo>
                    <a:pt x="693" y="474"/>
                  </a:lnTo>
                  <a:lnTo>
                    <a:pt x="713" y="474"/>
                  </a:lnTo>
                  <a:lnTo>
                    <a:pt x="713" y="468"/>
                  </a:lnTo>
                  <a:lnTo>
                    <a:pt x="733" y="468"/>
                  </a:lnTo>
                  <a:lnTo>
                    <a:pt x="733" y="462"/>
                  </a:lnTo>
                  <a:lnTo>
                    <a:pt x="755" y="462"/>
                  </a:lnTo>
                  <a:lnTo>
                    <a:pt x="755" y="454"/>
                  </a:lnTo>
                  <a:lnTo>
                    <a:pt x="787" y="454"/>
                  </a:lnTo>
                  <a:lnTo>
                    <a:pt x="787" y="448"/>
                  </a:lnTo>
                  <a:lnTo>
                    <a:pt x="809" y="448"/>
                  </a:lnTo>
                  <a:lnTo>
                    <a:pt x="809" y="442"/>
                  </a:lnTo>
                  <a:lnTo>
                    <a:pt x="829" y="442"/>
                  </a:lnTo>
                  <a:lnTo>
                    <a:pt x="829" y="436"/>
                  </a:lnTo>
                  <a:lnTo>
                    <a:pt x="849" y="436"/>
                  </a:lnTo>
                  <a:lnTo>
                    <a:pt x="849" y="430"/>
                  </a:lnTo>
                  <a:lnTo>
                    <a:pt x="883" y="430"/>
                  </a:lnTo>
                  <a:lnTo>
                    <a:pt x="883" y="424"/>
                  </a:lnTo>
                  <a:lnTo>
                    <a:pt x="911" y="424"/>
                  </a:lnTo>
                  <a:lnTo>
                    <a:pt x="911" y="418"/>
                  </a:lnTo>
                  <a:lnTo>
                    <a:pt x="941" y="418"/>
                  </a:lnTo>
                  <a:lnTo>
                    <a:pt x="941" y="412"/>
                  </a:lnTo>
                  <a:lnTo>
                    <a:pt x="975" y="412"/>
                  </a:lnTo>
                  <a:lnTo>
                    <a:pt x="975" y="408"/>
                  </a:lnTo>
                  <a:lnTo>
                    <a:pt x="983" y="408"/>
                  </a:lnTo>
                  <a:lnTo>
                    <a:pt x="983" y="400"/>
                  </a:lnTo>
                  <a:lnTo>
                    <a:pt x="1025" y="400"/>
                  </a:lnTo>
                  <a:lnTo>
                    <a:pt x="1025" y="392"/>
                  </a:lnTo>
                  <a:lnTo>
                    <a:pt x="1067" y="392"/>
                  </a:lnTo>
                  <a:lnTo>
                    <a:pt x="1067" y="388"/>
                  </a:lnTo>
                  <a:lnTo>
                    <a:pt x="1087" y="388"/>
                  </a:lnTo>
                  <a:lnTo>
                    <a:pt x="1087" y="382"/>
                  </a:lnTo>
                  <a:lnTo>
                    <a:pt x="1119" y="382"/>
                  </a:lnTo>
                  <a:lnTo>
                    <a:pt x="1119" y="376"/>
                  </a:lnTo>
                  <a:lnTo>
                    <a:pt x="1145" y="376"/>
                  </a:lnTo>
                  <a:lnTo>
                    <a:pt x="1145" y="372"/>
                  </a:lnTo>
                  <a:lnTo>
                    <a:pt x="1189" y="372"/>
                  </a:lnTo>
                  <a:lnTo>
                    <a:pt x="1189" y="364"/>
                  </a:lnTo>
                  <a:lnTo>
                    <a:pt x="1219" y="364"/>
                  </a:lnTo>
                  <a:lnTo>
                    <a:pt x="1219" y="358"/>
                  </a:lnTo>
                  <a:lnTo>
                    <a:pt x="1243" y="358"/>
                  </a:lnTo>
                  <a:lnTo>
                    <a:pt x="1243" y="352"/>
                  </a:lnTo>
                  <a:lnTo>
                    <a:pt x="1269" y="352"/>
                  </a:lnTo>
                  <a:lnTo>
                    <a:pt x="1269" y="346"/>
                  </a:lnTo>
                  <a:lnTo>
                    <a:pt x="1311" y="346"/>
                  </a:lnTo>
                  <a:lnTo>
                    <a:pt x="1311" y="340"/>
                  </a:lnTo>
                  <a:lnTo>
                    <a:pt x="1331" y="340"/>
                  </a:lnTo>
                  <a:lnTo>
                    <a:pt x="1331" y="334"/>
                  </a:lnTo>
                  <a:lnTo>
                    <a:pt x="1363" y="334"/>
                  </a:lnTo>
                  <a:lnTo>
                    <a:pt x="1363" y="328"/>
                  </a:lnTo>
                  <a:lnTo>
                    <a:pt x="1409" y="328"/>
                  </a:lnTo>
                  <a:lnTo>
                    <a:pt x="1409" y="320"/>
                  </a:lnTo>
                  <a:lnTo>
                    <a:pt x="1447" y="320"/>
                  </a:lnTo>
                  <a:lnTo>
                    <a:pt x="1447" y="316"/>
                  </a:lnTo>
                  <a:lnTo>
                    <a:pt x="1479" y="316"/>
                  </a:lnTo>
                  <a:lnTo>
                    <a:pt x="1479" y="310"/>
                  </a:lnTo>
                  <a:lnTo>
                    <a:pt x="1533" y="310"/>
                  </a:lnTo>
                  <a:lnTo>
                    <a:pt x="1533" y="302"/>
                  </a:lnTo>
                  <a:lnTo>
                    <a:pt x="1563" y="302"/>
                  </a:lnTo>
                  <a:lnTo>
                    <a:pt x="1563" y="298"/>
                  </a:lnTo>
                  <a:lnTo>
                    <a:pt x="1603" y="298"/>
                  </a:lnTo>
                  <a:lnTo>
                    <a:pt x="1603" y="292"/>
                  </a:lnTo>
                  <a:lnTo>
                    <a:pt x="1635" y="292"/>
                  </a:lnTo>
                  <a:lnTo>
                    <a:pt x="1635" y="284"/>
                  </a:lnTo>
                  <a:lnTo>
                    <a:pt x="1643" y="284"/>
                  </a:lnTo>
                  <a:lnTo>
                    <a:pt x="1643" y="280"/>
                  </a:lnTo>
                  <a:lnTo>
                    <a:pt x="1707" y="280"/>
                  </a:lnTo>
                  <a:lnTo>
                    <a:pt x="1707" y="272"/>
                  </a:lnTo>
                  <a:lnTo>
                    <a:pt x="1749" y="272"/>
                  </a:lnTo>
                  <a:lnTo>
                    <a:pt x="1749" y="268"/>
                  </a:lnTo>
                  <a:lnTo>
                    <a:pt x="1791" y="268"/>
                  </a:lnTo>
                  <a:lnTo>
                    <a:pt x="1791" y="264"/>
                  </a:lnTo>
                  <a:lnTo>
                    <a:pt x="1819" y="264"/>
                  </a:lnTo>
                  <a:lnTo>
                    <a:pt x="1819" y="256"/>
                  </a:lnTo>
                  <a:lnTo>
                    <a:pt x="1853" y="256"/>
                  </a:lnTo>
                  <a:lnTo>
                    <a:pt x="1853" y="250"/>
                  </a:lnTo>
                  <a:lnTo>
                    <a:pt x="1887" y="250"/>
                  </a:lnTo>
                  <a:lnTo>
                    <a:pt x="1887" y="246"/>
                  </a:lnTo>
                  <a:lnTo>
                    <a:pt x="1921" y="246"/>
                  </a:lnTo>
                  <a:lnTo>
                    <a:pt x="1921" y="240"/>
                  </a:lnTo>
                  <a:lnTo>
                    <a:pt x="1955" y="240"/>
                  </a:lnTo>
                  <a:lnTo>
                    <a:pt x="1955" y="234"/>
                  </a:lnTo>
                  <a:lnTo>
                    <a:pt x="1997" y="234"/>
                  </a:lnTo>
                  <a:lnTo>
                    <a:pt x="1997" y="226"/>
                  </a:lnTo>
                  <a:lnTo>
                    <a:pt x="2025" y="226"/>
                  </a:lnTo>
                  <a:lnTo>
                    <a:pt x="2025" y="220"/>
                  </a:lnTo>
                  <a:lnTo>
                    <a:pt x="2047" y="220"/>
                  </a:lnTo>
                  <a:lnTo>
                    <a:pt x="2047" y="214"/>
                  </a:lnTo>
                  <a:lnTo>
                    <a:pt x="2083" y="214"/>
                  </a:lnTo>
                  <a:lnTo>
                    <a:pt x="2083" y="208"/>
                  </a:lnTo>
                  <a:lnTo>
                    <a:pt x="2111" y="208"/>
                  </a:lnTo>
                  <a:lnTo>
                    <a:pt x="2111" y="202"/>
                  </a:lnTo>
                  <a:lnTo>
                    <a:pt x="2141" y="202"/>
                  </a:lnTo>
                  <a:lnTo>
                    <a:pt x="2141" y="196"/>
                  </a:lnTo>
                  <a:lnTo>
                    <a:pt x="2201" y="196"/>
                  </a:lnTo>
                  <a:lnTo>
                    <a:pt x="2201" y="190"/>
                  </a:lnTo>
                  <a:lnTo>
                    <a:pt x="2243" y="190"/>
                  </a:lnTo>
                  <a:lnTo>
                    <a:pt x="2243" y="184"/>
                  </a:lnTo>
                  <a:lnTo>
                    <a:pt x="2285" y="184"/>
                  </a:lnTo>
                  <a:lnTo>
                    <a:pt x="2285" y="178"/>
                  </a:lnTo>
                  <a:lnTo>
                    <a:pt x="2329" y="178"/>
                  </a:lnTo>
                  <a:lnTo>
                    <a:pt x="2329" y="172"/>
                  </a:lnTo>
                  <a:lnTo>
                    <a:pt x="2409" y="172"/>
                  </a:lnTo>
                  <a:lnTo>
                    <a:pt x="2409" y="164"/>
                  </a:lnTo>
                  <a:lnTo>
                    <a:pt x="2445" y="164"/>
                  </a:lnTo>
                  <a:lnTo>
                    <a:pt x="2445" y="160"/>
                  </a:lnTo>
                  <a:lnTo>
                    <a:pt x="2505" y="160"/>
                  </a:lnTo>
                  <a:lnTo>
                    <a:pt x="2505" y="154"/>
                  </a:lnTo>
                  <a:lnTo>
                    <a:pt x="2519" y="154"/>
                  </a:lnTo>
                  <a:lnTo>
                    <a:pt x="2519" y="148"/>
                  </a:lnTo>
                  <a:lnTo>
                    <a:pt x="2545" y="148"/>
                  </a:lnTo>
                  <a:lnTo>
                    <a:pt x="2545" y="142"/>
                  </a:lnTo>
                  <a:lnTo>
                    <a:pt x="2597" y="142"/>
                  </a:lnTo>
                  <a:lnTo>
                    <a:pt x="2597" y="136"/>
                  </a:lnTo>
                  <a:lnTo>
                    <a:pt x="2623" y="136"/>
                  </a:lnTo>
                  <a:lnTo>
                    <a:pt x="2623" y="130"/>
                  </a:lnTo>
                  <a:lnTo>
                    <a:pt x="2651" y="130"/>
                  </a:lnTo>
                  <a:lnTo>
                    <a:pt x="2651" y="124"/>
                  </a:lnTo>
                  <a:lnTo>
                    <a:pt x="2687" y="124"/>
                  </a:lnTo>
                  <a:lnTo>
                    <a:pt x="2687" y="118"/>
                  </a:lnTo>
                  <a:lnTo>
                    <a:pt x="2745" y="118"/>
                  </a:lnTo>
                  <a:lnTo>
                    <a:pt x="2745" y="112"/>
                  </a:lnTo>
                  <a:lnTo>
                    <a:pt x="2811" y="112"/>
                  </a:lnTo>
                  <a:lnTo>
                    <a:pt x="2811" y="106"/>
                  </a:lnTo>
                  <a:lnTo>
                    <a:pt x="2877" y="106"/>
                  </a:lnTo>
                  <a:lnTo>
                    <a:pt x="2877" y="100"/>
                  </a:lnTo>
                  <a:lnTo>
                    <a:pt x="2906" y="100"/>
                  </a:lnTo>
                  <a:lnTo>
                    <a:pt x="2906" y="96"/>
                  </a:lnTo>
                  <a:lnTo>
                    <a:pt x="2990" y="96"/>
                  </a:lnTo>
                  <a:lnTo>
                    <a:pt x="2990" y="88"/>
                  </a:lnTo>
                  <a:lnTo>
                    <a:pt x="3074" y="88"/>
                  </a:lnTo>
                  <a:lnTo>
                    <a:pt x="3074" y="82"/>
                  </a:lnTo>
                  <a:lnTo>
                    <a:pt x="3132" y="82"/>
                  </a:lnTo>
                  <a:lnTo>
                    <a:pt x="3132" y="76"/>
                  </a:lnTo>
                  <a:lnTo>
                    <a:pt x="3204" y="76"/>
                  </a:lnTo>
                  <a:lnTo>
                    <a:pt x="3204" y="70"/>
                  </a:lnTo>
                  <a:lnTo>
                    <a:pt x="3222" y="70"/>
                  </a:lnTo>
                  <a:lnTo>
                    <a:pt x="3222" y="64"/>
                  </a:lnTo>
                  <a:lnTo>
                    <a:pt x="3282" y="64"/>
                  </a:lnTo>
                  <a:lnTo>
                    <a:pt x="3282" y="58"/>
                  </a:lnTo>
                  <a:lnTo>
                    <a:pt x="3356" y="58"/>
                  </a:lnTo>
                  <a:lnTo>
                    <a:pt x="3356" y="50"/>
                  </a:lnTo>
                  <a:lnTo>
                    <a:pt x="3380" y="50"/>
                  </a:lnTo>
                  <a:lnTo>
                    <a:pt x="3380" y="46"/>
                  </a:lnTo>
                  <a:lnTo>
                    <a:pt x="3412" y="46"/>
                  </a:lnTo>
                  <a:lnTo>
                    <a:pt x="3412" y="40"/>
                  </a:lnTo>
                  <a:lnTo>
                    <a:pt x="3492" y="40"/>
                  </a:lnTo>
                  <a:lnTo>
                    <a:pt x="3492" y="32"/>
                  </a:lnTo>
                  <a:lnTo>
                    <a:pt x="3532" y="32"/>
                  </a:lnTo>
                  <a:lnTo>
                    <a:pt x="3532" y="28"/>
                  </a:lnTo>
                  <a:lnTo>
                    <a:pt x="3586" y="28"/>
                  </a:lnTo>
                  <a:lnTo>
                    <a:pt x="3586" y="24"/>
                  </a:lnTo>
                  <a:lnTo>
                    <a:pt x="3610" y="24"/>
                  </a:lnTo>
                  <a:lnTo>
                    <a:pt x="3610" y="14"/>
                  </a:lnTo>
                  <a:lnTo>
                    <a:pt x="3654" y="14"/>
                  </a:lnTo>
                  <a:lnTo>
                    <a:pt x="3654" y="8"/>
                  </a:lnTo>
                  <a:lnTo>
                    <a:pt x="3696" y="8"/>
                  </a:lnTo>
                  <a:lnTo>
                    <a:pt x="3696" y="4"/>
                  </a:lnTo>
                  <a:lnTo>
                    <a:pt x="3762" y="4"/>
                  </a:lnTo>
                  <a:lnTo>
                    <a:pt x="3762" y="0"/>
                  </a:lnTo>
                  <a:lnTo>
                    <a:pt x="3842" y="0"/>
                  </a:lnTo>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110" name="Line 6"/>
            <p:cNvSpPr>
              <a:spLocks noChangeShapeType="1"/>
            </p:cNvSpPr>
            <p:nvPr/>
          </p:nvSpPr>
          <p:spPr bwMode="auto">
            <a:xfrm>
              <a:off x="1894782" y="2111733"/>
              <a:ext cx="0" cy="226655"/>
            </a:xfrm>
            <a:prstGeom prst="line">
              <a:avLst/>
            </a:prstGeom>
            <a:noFill/>
            <a:ln w="285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grpSp>
      <p:sp>
        <p:nvSpPr>
          <p:cNvPr id="111" name="TextBox 110"/>
          <p:cNvSpPr txBox="1"/>
          <p:nvPr/>
        </p:nvSpPr>
        <p:spPr>
          <a:xfrm>
            <a:off x="3839407" y="2066036"/>
            <a:ext cx="681649" cy="243939"/>
          </a:xfrm>
          <a:prstGeom prst="rect">
            <a:avLst/>
          </a:prstGeom>
          <a:noFill/>
        </p:spPr>
        <p:txBody>
          <a:bodyPr wrap="none" lIns="91466" tIns="45733" rIns="91466" bIns="45733" rtlCol="0">
            <a:spAutoFit/>
          </a:bodyPr>
          <a:lstStyle/>
          <a:p>
            <a:r>
              <a:rPr lang="en-GB" sz="985" err="1">
                <a:solidFill>
                  <a:srgbClr val="000000"/>
                </a:solidFill>
              </a:rPr>
              <a:t>Enalapril</a:t>
            </a:r>
            <a:endParaRPr lang="en-GB" sz="985">
              <a:solidFill>
                <a:srgbClr val="000000"/>
              </a:solidFill>
            </a:endParaRPr>
          </a:p>
        </p:txBody>
      </p:sp>
      <p:cxnSp>
        <p:nvCxnSpPr>
          <p:cNvPr id="112" name="Straight Connector 111"/>
          <p:cNvCxnSpPr/>
          <p:nvPr/>
        </p:nvCxnSpPr>
        <p:spPr bwMode="auto">
          <a:xfrm>
            <a:off x="3638378" y="2188006"/>
            <a:ext cx="193007" cy="0"/>
          </a:xfrm>
          <a:prstGeom prst="line">
            <a:avLst/>
          </a:prstGeom>
          <a:solidFill>
            <a:schemeClr val="accent1"/>
          </a:solidFill>
          <a:ln w="127000" cap="flat" cmpd="sng" algn="ctr">
            <a:solidFill>
              <a:schemeClr val="tx1"/>
            </a:solidFill>
            <a:prstDash val="solid"/>
            <a:miter lim="800000"/>
            <a:headEnd type="none" w="med" len="med"/>
            <a:tailEnd type="none" w="med" len="med"/>
          </a:ln>
          <a:effectLst/>
        </p:spPr>
      </p:cxnSp>
      <p:cxnSp>
        <p:nvCxnSpPr>
          <p:cNvPr id="113" name="Straight Connector 112"/>
          <p:cNvCxnSpPr/>
          <p:nvPr/>
        </p:nvCxnSpPr>
        <p:spPr bwMode="auto">
          <a:xfrm>
            <a:off x="3638378" y="2482103"/>
            <a:ext cx="193007" cy="0"/>
          </a:xfrm>
          <a:prstGeom prst="line">
            <a:avLst/>
          </a:prstGeom>
          <a:solidFill>
            <a:schemeClr val="accent1"/>
          </a:solidFill>
          <a:ln w="127000" cap="flat" cmpd="sng" algn="ctr">
            <a:solidFill>
              <a:schemeClr val="accent1"/>
            </a:solidFill>
            <a:prstDash val="solid"/>
            <a:miter lim="800000"/>
            <a:headEnd type="none" w="med" len="med"/>
            <a:tailEnd type="none" w="med" len="med"/>
          </a:ln>
          <a:effectLst/>
        </p:spPr>
      </p:cxnSp>
      <p:sp>
        <p:nvSpPr>
          <p:cNvPr id="51" name="Rectangle 50"/>
          <p:cNvSpPr/>
          <p:nvPr/>
        </p:nvSpPr>
        <p:spPr>
          <a:xfrm>
            <a:off x="3642450" y="2840500"/>
            <a:ext cx="2523500" cy="487878"/>
          </a:xfrm>
          <a:prstGeom prst="rect">
            <a:avLst/>
          </a:prstGeom>
          <a:solidFill>
            <a:schemeClr val="accent1">
              <a:lumMod val="20000"/>
              <a:lumOff val="80000"/>
            </a:schemeClr>
          </a:solidFill>
        </p:spPr>
        <p:txBody>
          <a:bodyPr wrap="none" lIns="91466" tIns="91466" rIns="91466" bIns="91466">
            <a:spAutoFit/>
          </a:bodyPr>
          <a:lstStyle/>
          <a:p>
            <a:pPr algn="l"/>
            <a:r>
              <a:rPr lang="en-US" sz="985" b="1">
                <a:solidFill>
                  <a:srgbClr val="000000"/>
                </a:solidFill>
              </a:rPr>
              <a:t>Hazard ratio = 0.80 (95% CI: 0.73-0.87)</a:t>
            </a:r>
            <a:br>
              <a:rPr lang="en-US" sz="985" b="1">
                <a:solidFill>
                  <a:srgbClr val="000000"/>
                </a:solidFill>
              </a:rPr>
            </a:br>
            <a:r>
              <a:rPr lang="en-US" sz="985" b="1" i="1">
                <a:solidFill>
                  <a:srgbClr val="000000"/>
                </a:solidFill>
              </a:rPr>
              <a:t>P</a:t>
            </a:r>
            <a:r>
              <a:rPr lang="en-US" sz="985" b="1">
                <a:solidFill>
                  <a:srgbClr val="000000"/>
                </a:solidFill>
              </a:rPr>
              <a:t>&lt;0.0001</a:t>
            </a:r>
          </a:p>
        </p:txBody>
      </p:sp>
      <p:sp>
        <p:nvSpPr>
          <p:cNvPr id="63" name="Shape 300"/>
          <p:cNvSpPr/>
          <p:nvPr/>
        </p:nvSpPr>
        <p:spPr>
          <a:xfrm>
            <a:off x="9064361" y="3594185"/>
            <a:ext cx="764016" cy="243939"/>
          </a:xfrm>
          <a:prstGeom prst="rect">
            <a:avLst/>
          </a:prstGeom>
          <a:ln w="12700">
            <a:miter lim="400000"/>
          </a:ln>
          <a:extLst>
            <a:ext uri="{C572A759-6A51-4108-AA02-DFA0A04FC94B}">
              <ma14:wrappingTextBoxFlag xmlns:ma14="http://schemas.microsoft.com/office/mac/drawingml/2011/main" xmlns="" val="1"/>
            </a:ext>
          </a:extLst>
        </p:spPr>
        <p:txBody>
          <a:bodyPr wrap="none" lIns="45732" tIns="45733" rIns="45732" bIns="45733">
            <a:spAutoFit/>
          </a:bodyPr>
          <a:lstStyle/>
          <a:p>
            <a:pPr algn="l"/>
            <a:r>
              <a:rPr sz="985">
                <a:solidFill>
                  <a:srgbClr val="000000"/>
                </a:solidFill>
              </a:rPr>
              <a:t>1117 events</a:t>
            </a:r>
          </a:p>
        </p:txBody>
      </p:sp>
      <p:sp>
        <p:nvSpPr>
          <p:cNvPr id="64" name="Shape 301"/>
          <p:cNvSpPr/>
          <p:nvPr/>
        </p:nvSpPr>
        <p:spPr>
          <a:xfrm>
            <a:off x="9064361" y="3911911"/>
            <a:ext cx="963743" cy="243939"/>
          </a:xfrm>
          <a:prstGeom prst="rect">
            <a:avLst/>
          </a:prstGeom>
          <a:ln w="12700">
            <a:miter lim="400000"/>
          </a:ln>
          <a:extLst>
            <a:ext uri="{C572A759-6A51-4108-AA02-DFA0A04FC94B}">
              <ma14:wrappingTextBoxFlag xmlns:ma14="http://schemas.microsoft.com/office/mac/drawingml/2011/main" xmlns="" val="1"/>
            </a:ext>
          </a:extLst>
        </p:spPr>
        <p:txBody>
          <a:bodyPr wrap="square" lIns="45732" tIns="45733" rIns="45732" bIns="45733">
            <a:spAutoFit/>
          </a:bodyPr>
          <a:lstStyle/>
          <a:p>
            <a:pPr algn="l"/>
            <a:r>
              <a:rPr sz="985">
                <a:solidFill>
                  <a:srgbClr val="000000"/>
                </a:solidFill>
              </a:rPr>
              <a:t>914 events</a:t>
            </a:r>
          </a:p>
        </p:txBody>
      </p:sp>
      <p:sp>
        <p:nvSpPr>
          <p:cNvPr id="62" name="Oval 61"/>
          <p:cNvSpPr/>
          <p:nvPr/>
        </p:nvSpPr>
        <p:spPr>
          <a:xfrm>
            <a:off x="1600477" y="6544459"/>
            <a:ext cx="228721" cy="257175"/>
          </a:xfrm>
          <a:prstGeom prst="ellipse">
            <a:avLst/>
          </a:prstGeom>
          <a:solidFill>
            <a:srgbClr val="3FE13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62" tIns="45731" rIns="91462" bIns="45731" anchor="ctr"/>
          <a:lstStyle/>
          <a:p>
            <a:pPr algn="ctr">
              <a:defRPr/>
            </a:pPr>
            <a:endParaRPr lang="en-US" sz="1266">
              <a:solidFill>
                <a:srgbClr val="FFFFFF"/>
              </a:solidFill>
            </a:endParaRPr>
          </a:p>
        </p:txBody>
      </p:sp>
      <p:sp>
        <p:nvSpPr>
          <p:cNvPr id="79" name="TextBox 78"/>
          <p:cNvSpPr txBox="1"/>
          <p:nvPr/>
        </p:nvSpPr>
        <p:spPr>
          <a:xfrm>
            <a:off x="7392924" y="2225733"/>
            <a:ext cx="1608391" cy="381066"/>
          </a:xfrm>
          <a:prstGeom prst="rect">
            <a:avLst/>
          </a:prstGeom>
          <a:solidFill>
            <a:schemeClr val="tx2">
              <a:lumMod val="20000"/>
              <a:lumOff val="80000"/>
            </a:schemeClr>
          </a:solidFill>
        </p:spPr>
        <p:txBody>
          <a:bodyPr wrap="square" rtlCol="0">
            <a:spAutoFit/>
          </a:bodyPr>
          <a:lstStyle/>
          <a:p>
            <a:pPr algn="ctr"/>
            <a:r>
              <a:rPr lang="en-US" sz="1126" b="1">
                <a:latin typeface="Arial" panose="020B0604020202020204" pitchFamily="34" charset="0"/>
                <a:cs typeface="Arial" panose="020B0604020202020204" pitchFamily="34" charset="0"/>
              </a:rPr>
              <a:t>4.7% ARR</a:t>
            </a:r>
            <a:endParaRPr lang="en-US" sz="1126" b="1" baseline="30000">
              <a:latin typeface="Arial" panose="020B0604020202020204" pitchFamily="34" charset="0"/>
              <a:cs typeface="Arial" panose="020B0604020202020204" pitchFamily="34" charset="0"/>
            </a:endParaRPr>
          </a:p>
          <a:p>
            <a:pPr algn="ctr"/>
            <a:endParaRPr lang="en-US" sz="1126" b="1" baseline="30000">
              <a:latin typeface="Arial" panose="020B0604020202020204" pitchFamily="34" charset="0"/>
              <a:cs typeface="Arial" panose="020B0604020202020204" pitchFamily="34" charset="0"/>
            </a:endParaRPr>
          </a:p>
        </p:txBody>
      </p:sp>
      <p:sp>
        <p:nvSpPr>
          <p:cNvPr id="84" name="Rectangle 83"/>
          <p:cNvSpPr/>
          <p:nvPr/>
        </p:nvSpPr>
        <p:spPr>
          <a:xfrm>
            <a:off x="7392924" y="2464253"/>
            <a:ext cx="1608391" cy="850233"/>
          </a:xfrm>
          <a:prstGeom prst="rect">
            <a:avLst/>
          </a:prstGeom>
          <a:solidFill>
            <a:schemeClr val="tx2">
              <a:lumMod val="20000"/>
              <a:lumOff val="80000"/>
            </a:schemeClr>
          </a:solidFill>
        </p:spPr>
        <p:txBody>
          <a:bodyPr wrap="square" anchor="ctr">
            <a:spAutoFit/>
          </a:bodyPr>
          <a:lstStyle/>
          <a:p>
            <a:pPr algn="ctr"/>
            <a:r>
              <a:rPr lang="en-US" sz="985" b="1">
                <a:latin typeface="Arial" panose="020B0604020202020204" pitchFamily="34" charset="0"/>
                <a:cs typeface="Arial" panose="020B0604020202020204" pitchFamily="34" charset="0"/>
              </a:rPr>
              <a:t>NNT</a:t>
            </a:r>
            <a:r>
              <a:rPr lang="en-US" sz="985" b="1" baseline="30000">
                <a:latin typeface="Arial" panose="020B0604020202020204" pitchFamily="34" charset="0"/>
                <a:cs typeface="Arial" panose="020B0604020202020204" pitchFamily="34" charset="0"/>
              </a:rPr>
              <a:t>2</a:t>
            </a:r>
            <a:r>
              <a:rPr lang="en-US" sz="985" b="1">
                <a:latin typeface="Arial" panose="020B0604020202020204" pitchFamily="34" charset="0"/>
                <a:cs typeface="Arial" panose="020B0604020202020204" pitchFamily="34" charset="0"/>
              </a:rPr>
              <a:t>=21</a:t>
            </a:r>
            <a:br>
              <a:rPr lang="en-US" sz="985" b="1">
                <a:latin typeface="Arial" panose="020B0604020202020204" pitchFamily="34" charset="0"/>
                <a:cs typeface="Arial" panose="020B0604020202020204" pitchFamily="34" charset="0"/>
              </a:rPr>
            </a:br>
            <a:r>
              <a:rPr lang="en-US" sz="985" b="1">
                <a:latin typeface="Arial" panose="020B0604020202020204" pitchFamily="34" charset="0"/>
                <a:cs typeface="Arial" panose="020B0604020202020204" pitchFamily="34" charset="0"/>
              </a:rPr>
              <a:t>over a median duration of 27 months</a:t>
            </a:r>
          </a:p>
          <a:p>
            <a:pPr algn="ctr"/>
            <a:endParaRPr lang="en-US" sz="985" b="1">
              <a:latin typeface="Arial" panose="020B0604020202020204" pitchFamily="34" charset="0"/>
              <a:cs typeface="Arial" panose="020B0604020202020204" pitchFamily="34" charset="0"/>
            </a:endParaRPr>
          </a:p>
          <a:p>
            <a:pPr algn="ctr"/>
            <a:r>
              <a:rPr lang="en-US" sz="985" b="1">
                <a:latin typeface="Arial" panose="020B0604020202020204" pitchFamily="34" charset="0"/>
                <a:cs typeface="Arial" panose="020B0604020202020204" pitchFamily="34" charset="0"/>
              </a:rPr>
              <a:t>Total Patients = 8442</a:t>
            </a:r>
          </a:p>
        </p:txBody>
      </p:sp>
      <p:sp>
        <p:nvSpPr>
          <p:cNvPr id="3" name="TextBox 2"/>
          <p:cNvSpPr txBox="1"/>
          <p:nvPr/>
        </p:nvSpPr>
        <p:spPr>
          <a:xfrm>
            <a:off x="5702145" y="1649535"/>
            <a:ext cx="7793946" cy="481953"/>
          </a:xfrm>
          <a:prstGeom prst="rect">
            <a:avLst/>
          </a:prstGeom>
          <a:noFill/>
        </p:spPr>
        <p:txBody>
          <a:bodyPr wrap="square" lIns="91466" tIns="45733" rIns="91466" bIns="45733" rtlCol="0">
            <a:spAutoFit/>
          </a:bodyPr>
          <a:lstStyle/>
          <a:p>
            <a:pPr algn="ctr"/>
            <a:r>
              <a:rPr lang="en-US" sz="1266" b="1" dirty="0"/>
              <a:t>Sacubitril/Valsartan Reduced the Risk of CV Death or </a:t>
            </a:r>
          </a:p>
          <a:p>
            <a:pPr algn="ctr"/>
            <a:r>
              <a:rPr lang="en-US" sz="1266" b="1" dirty="0"/>
              <a:t>First HF Hospitalization</a:t>
            </a:r>
            <a:r>
              <a:rPr lang="en-US" sz="1266" b="1" baseline="30000" dirty="0"/>
              <a:t> </a:t>
            </a:r>
            <a:r>
              <a:rPr lang="en-US" sz="1266" b="1" dirty="0"/>
              <a:t>by 20% vs Enalapril</a:t>
            </a:r>
            <a:r>
              <a:rPr lang="en-US" sz="1266" b="1" baseline="30000" dirty="0"/>
              <a:t>1,2</a:t>
            </a:r>
            <a:endParaRPr lang="en-US" sz="1266" dirty="0"/>
          </a:p>
        </p:txBody>
      </p:sp>
      <p:sp>
        <p:nvSpPr>
          <p:cNvPr id="85" name="Rectangle 84"/>
          <p:cNvSpPr/>
          <p:nvPr/>
        </p:nvSpPr>
        <p:spPr bwMode="auto">
          <a:xfrm>
            <a:off x="2292149" y="5631161"/>
            <a:ext cx="5552694" cy="248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66" tIns="91466" rIns="91466" bIns="91466" anchor="ctr" anchorCtr="0">
            <a:noAutofit/>
          </a:bodyPr>
          <a:lstStyle/>
          <a:p>
            <a:pPr algn="l"/>
            <a:r>
              <a:rPr lang="en-US" sz="1126">
                <a:solidFill>
                  <a:schemeClr val="tx1"/>
                </a:solidFill>
                <a:ea typeface="Arial Narrow" charset="0"/>
                <a:cs typeface="Arial Narrow" charset="0"/>
              </a:rPr>
              <a:t>Trial stopped early after median follow-up of 27 months</a:t>
            </a:r>
            <a:r>
              <a:rPr lang="en-US" sz="1126" baseline="30000">
                <a:solidFill>
                  <a:schemeClr val="tx1"/>
                </a:solidFill>
                <a:ea typeface="Arial Narrow" charset="0"/>
                <a:cs typeface="Arial Narrow" charset="0"/>
              </a:rPr>
              <a:t>2</a:t>
            </a:r>
          </a:p>
        </p:txBody>
      </p:sp>
      <p:sp>
        <p:nvSpPr>
          <p:cNvPr id="66" name="TextBox 65"/>
          <p:cNvSpPr txBox="1"/>
          <p:nvPr/>
        </p:nvSpPr>
        <p:spPr>
          <a:xfrm>
            <a:off x="3839408" y="2360133"/>
            <a:ext cx="1302012" cy="243939"/>
          </a:xfrm>
          <a:prstGeom prst="rect">
            <a:avLst/>
          </a:prstGeom>
          <a:noFill/>
        </p:spPr>
        <p:txBody>
          <a:bodyPr wrap="none" lIns="91466" tIns="45733" rIns="91466" bIns="45733" rtlCol="0">
            <a:spAutoFit/>
          </a:bodyPr>
          <a:lstStyle/>
          <a:p>
            <a:r>
              <a:rPr lang="en-GB" sz="985" err="1">
                <a:solidFill>
                  <a:srgbClr val="000000"/>
                </a:solidFill>
              </a:rPr>
              <a:t>Sacubitril</a:t>
            </a:r>
            <a:r>
              <a:rPr lang="en-GB" sz="985">
                <a:solidFill>
                  <a:srgbClr val="000000"/>
                </a:solidFill>
              </a:rPr>
              <a:t>/valsartan</a:t>
            </a:r>
          </a:p>
        </p:txBody>
      </p:sp>
    </p:spTree>
    <p:extLst>
      <p:ext uri="{BB962C8B-B14F-4D97-AF65-F5344CB8AC3E}">
        <p14:creationId xmlns:p14="http://schemas.microsoft.com/office/powerpoint/2010/main" val="30104300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7945" rIns="0" bIns="0" rtlCol="0">
            <a:spAutoFit/>
          </a:bodyPr>
          <a:lstStyle/>
          <a:p>
            <a:pPr marL="13335" marR="5080" indent="24130">
              <a:lnSpc>
                <a:spcPts val="3460"/>
              </a:lnSpc>
              <a:spcBef>
                <a:spcPts val="535"/>
              </a:spcBef>
            </a:pPr>
            <a:r>
              <a:rPr dirty="0"/>
              <a:t>Angiotensin Receptor-Neprilysin Inhibition in </a:t>
            </a:r>
            <a:r>
              <a:rPr spc="-5" dirty="0"/>
              <a:t>Patients  </a:t>
            </a:r>
            <a:r>
              <a:rPr dirty="0"/>
              <a:t>Hospitalized With Acute </a:t>
            </a:r>
            <a:r>
              <a:rPr spc="-5" dirty="0"/>
              <a:t>Decompensated </a:t>
            </a:r>
            <a:r>
              <a:rPr dirty="0"/>
              <a:t>Heart</a:t>
            </a:r>
            <a:r>
              <a:rPr spc="-120" dirty="0"/>
              <a:t> </a:t>
            </a:r>
            <a:r>
              <a:rPr spc="-5" dirty="0"/>
              <a:t>Failure</a:t>
            </a:r>
          </a:p>
        </p:txBody>
      </p:sp>
      <p:sp>
        <p:nvSpPr>
          <p:cNvPr id="3" name="object 3"/>
          <p:cNvSpPr txBox="1"/>
          <p:nvPr/>
        </p:nvSpPr>
        <p:spPr>
          <a:xfrm>
            <a:off x="920292" y="4058869"/>
            <a:ext cx="10351135" cy="1347470"/>
          </a:xfrm>
          <a:prstGeom prst="rect">
            <a:avLst/>
          </a:prstGeom>
        </p:spPr>
        <p:txBody>
          <a:bodyPr vert="horz" wrap="square" lIns="0" tIns="13335" rIns="0" bIns="0" rtlCol="0">
            <a:spAutoFit/>
          </a:bodyPr>
          <a:lstStyle/>
          <a:p>
            <a:pPr marL="1905" algn="ctr">
              <a:lnSpc>
                <a:spcPts val="2280"/>
              </a:lnSpc>
              <a:spcBef>
                <a:spcPts val="105"/>
              </a:spcBef>
            </a:pPr>
            <a:r>
              <a:rPr sz="2000" b="1" spc="-5" dirty="0">
                <a:latin typeface="Arial"/>
                <a:cs typeface="Arial"/>
              </a:rPr>
              <a:t>Eric </a:t>
            </a:r>
            <a:r>
              <a:rPr sz="2000" b="1" dirty="0">
                <a:latin typeface="Arial"/>
                <a:cs typeface="Arial"/>
              </a:rPr>
              <a:t>J Velazquez,</a:t>
            </a:r>
            <a:r>
              <a:rPr sz="1950" b="1" baseline="25641" dirty="0">
                <a:latin typeface="Arial"/>
                <a:cs typeface="Arial"/>
              </a:rPr>
              <a:t>1 </a:t>
            </a:r>
            <a:r>
              <a:rPr sz="2000" b="1" spc="-5" dirty="0">
                <a:latin typeface="Arial"/>
                <a:cs typeface="Arial"/>
              </a:rPr>
              <a:t>David </a:t>
            </a:r>
            <a:r>
              <a:rPr sz="2000" b="1" dirty="0">
                <a:latin typeface="Arial"/>
                <a:cs typeface="Arial"/>
              </a:rPr>
              <a:t>A Morrow,</a:t>
            </a:r>
            <a:r>
              <a:rPr sz="1950" b="1" baseline="25641" dirty="0">
                <a:latin typeface="Arial"/>
                <a:cs typeface="Arial"/>
              </a:rPr>
              <a:t>2 </a:t>
            </a:r>
            <a:r>
              <a:rPr sz="2000" b="1" dirty="0">
                <a:latin typeface="Arial"/>
                <a:cs typeface="Arial"/>
              </a:rPr>
              <a:t>Adam D DeVore,</a:t>
            </a:r>
            <a:r>
              <a:rPr sz="1950" b="1" baseline="25641" dirty="0">
                <a:latin typeface="Arial"/>
                <a:cs typeface="Arial"/>
              </a:rPr>
              <a:t>3 </a:t>
            </a:r>
            <a:r>
              <a:rPr sz="2000" b="1" dirty="0">
                <a:latin typeface="Arial"/>
                <a:cs typeface="Arial"/>
              </a:rPr>
              <a:t>Carol I </a:t>
            </a:r>
            <a:r>
              <a:rPr sz="2000" b="1" spc="-5" dirty="0">
                <a:latin typeface="Arial"/>
                <a:cs typeface="Arial"/>
              </a:rPr>
              <a:t>Duffy,</a:t>
            </a:r>
            <a:r>
              <a:rPr sz="1950" b="1" spc="-7" baseline="25641" dirty="0">
                <a:latin typeface="Arial"/>
                <a:cs typeface="Arial"/>
              </a:rPr>
              <a:t>4 </a:t>
            </a:r>
            <a:r>
              <a:rPr sz="2000" b="1" dirty="0">
                <a:latin typeface="Arial"/>
                <a:cs typeface="Arial"/>
              </a:rPr>
              <a:t>Andrew</a:t>
            </a:r>
            <a:r>
              <a:rPr sz="2000" b="1" spc="-60" dirty="0">
                <a:latin typeface="Arial"/>
                <a:cs typeface="Arial"/>
              </a:rPr>
              <a:t> </a:t>
            </a:r>
            <a:r>
              <a:rPr sz="2000" b="1" dirty="0">
                <a:latin typeface="Arial"/>
                <a:cs typeface="Arial"/>
              </a:rPr>
              <a:t>P</a:t>
            </a:r>
            <a:endParaRPr sz="2000" dirty="0">
              <a:latin typeface="Arial"/>
              <a:cs typeface="Arial"/>
            </a:endParaRPr>
          </a:p>
          <a:p>
            <a:pPr algn="ctr">
              <a:lnSpc>
                <a:spcPts val="2280"/>
              </a:lnSpc>
            </a:pPr>
            <a:r>
              <a:rPr sz="2000" b="1" spc="-5" dirty="0">
                <a:latin typeface="Arial"/>
                <a:cs typeface="Arial"/>
              </a:rPr>
              <a:t>Ambrosy,</a:t>
            </a:r>
            <a:r>
              <a:rPr sz="1950" b="1" spc="-7" baseline="25641" dirty="0">
                <a:latin typeface="Arial"/>
                <a:cs typeface="Arial"/>
              </a:rPr>
              <a:t>3 </a:t>
            </a:r>
            <a:r>
              <a:rPr sz="2000" b="1" spc="-5" dirty="0">
                <a:latin typeface="Arial"/>
                <a:cs typeface="Arial"/>
              </a:rPr>
              <a:t>Kevin </a:t>
            </a:r>
            <a:r>
              <a:rPr sz="2000" b="1" dirty="0">
                <a:latin typeface="Arial"/>
                <a:cs typeface="Arial"/>
              </a:rPr>
              <a:t>McCague,</a:t>
            </a:r>
            <a:r>
              <a:rPr sz="1950" b="1" baseline="25641" dirty="0">
                <a:latin typeface="Arial"/>
                <a:cs typeface="Arial"/>
              </a:rPr>
              <a:t>4 </a:t>
            </a:r>
            <a:r>
              <a:rPr sz="2000" b="1" dirty="0">
                <a:latin typeface="Arial"/>
                <a:cs typeface="Arial"/>
              </a:rPr>
              <a:t>Ricardo Rocha,</a:t>
            </a:r>
            <a:r>
              <a:rPr sz="1950" b="1" baseline="25641" dirty="0">
                <a:latin typeface="Arial"/>
                <a:cs typeface="Arial"/>
              </a:rPr>
              <a:t>4 </a:t>
            </a:r>
            <a:r>
              <a:rPr sz="2000" b="1" dirty="0">
                <a:latin typeface="Arial"/>
                <a:cs typeface="Arial"/>
              </a:rPr>
              <a:t>Eugene</a:t>
            </a:r>
            <a:r>
              <a:rPr sz="2000" b="1" spc="200" dirty="0">
                <a:latin typeface="Arial"/>
                <a:cs typeface="Arial"/>
              </a:rPr>
              <a:t> </a:t>
            </a:r>
            <a:r>
              <a:rPr sz="2000" b="1" dirty="0">
                <a:latin typeface="Arial"/>
                <a:cs typeface="Arial"/>
              </a:rPr>
              <a:t>Braunwald</a:t>
            </a:r>
            <a:r>
              <a:rPr sz="1950" b="1" baseline="25641" dirty="0">
                <a:latin typeface="Arial"/>
                <a:cs typeface="Arial"/>
              </a:rPr>
              <a:t>2</a:t>
            </a:r>
            <a:endParaRPr sz="1950" baseline="25641" dirty="0">
              <a:latin typeface="Arial"/>
              <a:cs typeface="Arial"/>
            </a:endParaRPr>
          </a:p>
          <a:p>
            <a:pPr algn="ctr">
              <a:lnSpc>
                <a:spcPts val="2050"/>
              </a:lnSpc>
              <a:spcBef>
                <a:spcPts val="1735"/>
              </a:spcBef>
            </a:pPr>
            <a:r>
              <a:rPr sz="1800" spc="-7" baseline="25462" dirty="0">
                <a:latin typeface="Arial"/>
                <a:cs typeface="Arial"/>
              </a:rPr>
              <a:t>1</a:t>
            </a:r>
            <a:r>
              <a:rPr sz="1800" spc="-5" dirty="0">
                <a:latin typeface="Arial"/>
                <a:cs typeface="Arial"/>
              </a:rPr>
              <a:t>Yale Univ </a:t>
            </a:r>
            <a:r>
              <a:rPr sz="1800" dirty="0">
                <a:latin typeface="Arial"/>
                <a:cs typeface="Arial"/>
              </a:rPr>
              <a:t>Sch of </a:t>
            </a:r>
            <a:r>
              <a:rPr sz="1800" spc="-5" dirty="0">
                <a:latin typeface="Arial"/>
                <a:cs typeface="Arial"/>
              </a:rPr>
              <a:t>Med, New Haven, </a:t>
            </a:r>
            <a:r>
              <a:rPr sz="1800" dirty="0">
                <a:latin typeface="Arial"/>
                <a:cs typeface="Arial"/>
              </a:rPr>
              <a:t>CT; </a:t>
            </a:r>
            <a:r>
              <a:rPr sz="1800" spc="-7" baseline="25462" dirty="0">
                <a:latin typeface="Arial"/>
                <a:cs typeface="Arial"/>
              </a:rPr>
              <a:t>2</a:t>
            </a:r>
            <a:r>
              <a:rPr sz="1800" spc="-5" dirty="0">
                <a:latin typeface="Arial"/>
                <a:cs typeface="Arial"/>
              </a:rPr>
              <a:t>Harvard Univ/Brigham and Women's Hosp, Boston,</a:t>
            </a:r>
            <a:r>
              <a:rPr sz="1800" spc="140" dirty="0">
                <a:latin typeface="Arial"/>
                <a:cs typeface="Arial"/>
              </a:rPr>
              <a:t> </a:t>
            </a:r>
            <a:r>
              <a:rPr sz="1800" dirty="0">
                <a:latin typeface="Arial"/>
                <a:cs typeface="Arial"/>
              </a:rPr>
              <a:t>MA;</a:t>
            </a:r>
          </a:p>
          <a:p>
            <a:pPr algn="ctr">
              <a:lnSpc>
                <a:spcPts val="2050"/>
              </a:lnSpc>
            </a:pPr>
            <a:r>
              <a:rPr sz="1800" spc="-7" baseline="25462" dirty="0">
                <a:latin typeface="Arial"/>
                <a:cs typeface="Arial"/>
              </a:rPr>
              <a:t>3</a:t>
            </a:r>
            <a:r>
              <a:rPr sz="1800" spc="-5" dirty="0">
                <a:latin typeface="Arial"/>
                <a:cs typeface="Arial"/>
              </a:rPr>
              <a:t>Duke Univ/Duke Clinical Res </a:t>
            </a:r>
            <a:r>
              <a:rPr sz="1800" dirty="0">
                <a:latin typeface="Arial"/>
                <a:cs typeface="Arial"/>
              </a:rPr>
              <a:t>Inst, </a:t>
            </a:r>
            <a:r>
              <a:rPr sz="1800" spc="-5" dirty="0">
                <a:latin typeface="Arial"/>
                <a:cs typeface="Arial"/>
              </a:rPr>
              <a:t>Durham, NC; </a:t>
            </a:r>
            <a:r>
              <a:rPr sz="1800" spc="-7" baseline="25462" dirty="0">
                <a:latin typeface="Arial"/>
                <a:cs typeface="Arial"/>
              </a:rPr>
              <a:t>4</a:t>
            </a:r>
            <a:r>
              <a:rPr sz="1800" spc="-5" dirty="0">
                <a:latin typeface="Arial"/>
                <a:cs typeface="Arial"/>
              </a:rPr>
              <a:t>Novartis Pharmaceuticals Corp, </a:t>
            </a:r>
            <a:r>
              <a:rPr sz="1800" dirty="0">
                <a:latin typeface="Arial"/>
                <a:cs typeface="Arial"/>
              </a:rPr>
              <a:t>East </a:t>
            </a:r>
            <a:r>
              <a:rPr sz="1800" spc="-5" dirty="0">
                <a:latin typeface="Arial"/>
                <a:cs typeface="Arial"/>
              </a:rPr>
              <a:t>Hanover, </a:t>
            </a:r>
            <a:r>
              <a:rPr sz="1800" dirty="0">
                <a:latin typeface="Arial"/>
                <a:cs typeface="Arial"/>
              </a:rPr>
              <a:t>NJ;</a:t>
            </a:r>
            <a:r>
              <a:rPr sz="1800" spc="225" dirty="0">
                <a:latin typeface="Arial"/>
                <a:cs typeface="Arial"/>
              </a:rPr>
              <a:t> </a:t>
            </a:r>
            <a:r>
              <a:rPr sz="1800" spc="-7" baseline="25462" dirty="0">
                <a:latin typeface="Arial"/>
                <a:cs typeface="Arial"/>
              </a:rPr>
              <a:t>5</a:t>
            </a:r>
            <a:endParaRPr sz="1800" baseline="25462" dirty="0">
              <a:latin typeface="Arial"/>
              <a:cs typeface="Arial"/>
            </a:endParaRPr>
          </a:p>
        </p:txBody>
      </p:sp>
      <p:sp>
        <p:nvSpPr>
          <p:cNvPr id="4" name="object 4"/>
          <p:cNvSpPr/>
          <p:nvPr/>
        </p:nvSpPr>
        <p:spPr>
          <a:xfrm>
            <a:off x="558726" y="2352316"/>
            <a:ext cx="5041392" cy="126034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70331" y="3437382"/>
            <a:ext cx="11451590" cy="0"/>
          </a:xfrm>
          <a:custGeom>
            <a:avLst/>
            <a:gdLst/>
            <a:ahLst/>
            <a:cxnLst/>
            <a:rect l="l" t="t" r="r" b="b"/>
            <a:pathLst>
              <a:path w="11451590">
                <a:moveTo>
                  <a:pt x="0" y="0"/>
                </a:moveTo>
                <a:lnTo>
                  <a:pt x="11451336" y="0"/>
                </a:lnTo>
              </a:path>
            </a:pathLst>
          </a:custGeom>
          <a:ln w="62484">
            <a:solidFill>
              <a:srgbClr val="6A5440"/>
            </a:solidFill>
          </a:ln>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149737"/>
            <a:ext cx="8596668" cy="1320800"/>
          </a:xfrm>
        </p:spPr>
        <p:txBody>
          <a:bodyPr/>
          <a:lstStyle/>
          <a:p>
            <a:r>
              <a:rPr lang="en-US" dirty="0"/>
              <a:t>Part 1: What is heart failure?</a:t>
            </a:r>
          </a:p>
        </p:txBody>
      </p:sp>
    </p:spTree>
    <p:extLst>
      <p:ext uri="{BB962C8B-B14F-4D97-AF65-F5344CB8AC3E}">
        <p14:creationId xmlns:p14="http://schemas.microsoft.com/office/powerpoint/2010/main" val="25801289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9935" y="6434734"/>
            <a:ext cx="15367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7E7E7E"/>
                </a:solidFill>
                <a:latin typeface="Arial"/>
                <a:cs typeface="Arial"/>
              </a:rPr>
              <a:t>11</a:t>
            </a:r>
            <a:endParaRPr sz="900">
              <a:latin typeface="Arial"/>
              <a:cs typeface="Arial"/>
            </a:endParaRPr>
          </a:p>
        </p:txBody>
      </p:sp>
      <p:sp>
        <p:nvSpPr>
          <p:cNvPr id="3" name="object 3"/>
          <p:cNvSpPr txBox="1">
            <a:spLocks noGrp="1"/>
          </p:cNvSpPr>
          <p:nvPr>
            <p:ph type="title"/>
          </p:nvPr>
        </p:nvSpPr>
        <p:spPr>
          <a:xfrm>
            <a:off x="2626614" y="849508"/>
            <a:ext cx="8354619" cy="629018"/>
          </a:xfrm>
          <a:prstGeom prst="rect">
            <a:avLst/>
          </a:prstGeom>
        </p:spPr>
        <p:txBody>
          <a:bodyPr vert="horz" wrap="square" lIns="0" tIns="13335" rIns="0" bIns="0" rtlCol="0">
            <a:spAutoFit/>
          </a:bodyPr>
          <a:lstStyle/>
          <a:p>
            <a:pPr marL="12700">
              <a:lnSpc>
                <a:spcPct val="100000"/>
              </a:lnSpc>
              <a:spcBef>
                <a:spcPts val="105"/>
              </a:spcBef>
            </a:pPr>
            <a:r>
              <a:rPr dirty="0"/>
              <a:t>Composite Clinical</a:t>
            </a:r>
            <a:r>
              <a:rPr spc="-100" dirty="0"/>
              <a:t> </a:t>
            </a:r>
            <a:r>
              <a:rPr dirty="0"/>
              <a:t>Endpoint</a:t>
            </a:r>
          </a:p>
        </p:txBody>
      </p:sp>
      <p:sp>
        <p:nvSpPr>
          <p:cNvPr id="4" name="object 4"/>
          <p:cNvSpPr txBox="1"/>
          <p:nvPr/>
        </p:nvSpPr>
        <p:spPr>
          <a:xfrm>
            <a:off x="2992882" y="2233041"/>
            <a:ext cx="3698240" cy="360680"/>
          </a:xfrm>
          <a:prstGeom prst="rect">
            <a:avLst/>
          </a:prstGeom>
        </p:spPr>
        <p:txBody>
          <a:bodyPr vert="horz" wrap="square" lIns="0" tIns="12065" rIns="0" bIns="0" rtlCol="0">
            <a:spAutoFit/>
          </a:bodyPr>
          <a:lstStyle/>
          <a:p>
            <a:pPr marL="12700">
              <a:lnSpc>
                <a:spcPct val="100000"/>
              </a:lnSpc>
              <a:spcBef>
                <a:spcPts val="95"/>
              </a:spcBef>
            </a:pPr>
            <a:r>
              <a:rPr sz="2200" b="1" spc="-5" dirty="0">
                <a:solidFill>
                  <a:srgbClr val="001F5F"/>
                </a:solidFill>
                <a:latin typeface="Arial"/>
                <a:cs typeface="Arial"/>
              </a:rPr>
              <a:t>HR = 0.54; 95% CI 0.37,</a:t>
            </a:r>
            <a:r>
              <a:rPr sz="2200" b="1" dirty="0">
                <a:solidFill>
                  <a:srgbClr val="001F5F"/>
                </a:solidFill>
                <a:latin typeface="Arial"/>
                <a:cs typeface="Arial"/>
              </a:rPr>
              <a:t> </a:t>
            </a:r>
            <a:r>
              <a:rPr sz="2200" b="1" spc="-5" dirty="0">
                <a:solidFill>
                  <a:srgbClr val="001F5F"/>
                </a:solidFill>
                <a:latin typeface="Arial"/>
                <a:cs typeface="Arial"/>
              </a:rPr>
              <a:t>0.79</a:t>
            </a:r>
            <a:endParaRPr sz="2200">
              <a:latin typeface="Arial"/>
              <a:cs typeface="Arial"/>
            </a:endParaRPr>
          </a:p>
        </p:txBody>
      </p:sp>
      <p:sp>
        <p:nvSpPr>
          <p:cNvPr id="5" name="object 5"/>
          <p:cNvSpPr txBox="1"/>
          <p:nvPr/>
        </p:nvSpPr>
        <p:spPr>
          <a:xfrm>
            <a:off x="4230370" y="2568320"/>
            <a:ext cx="1223645" cy="360680"/>
          </a:xfrm>
          <a:prstGeom prst="rect">
            <a:avLst/>
          </a:prstGeom>
        </p:spPr>
        <p:txBody>
          <a:bodyPr vert="horz" wrap="square" lIns="0" tIns="12065" rIns="0" bIns="0" rtlCol="0">
            <a:spAutoFit/>
          </a:bodyPr>
          <a:lstStyle/>
          <a:p>
            <a:pPr marL="12700">
              <a:lnSpc>
                <a:spcPct val="100000"/>
              </a:lnSpc>
              <a:spcBef>
                <a:spcPts val="95"/>
              </a:spcBef>
            </a:pPr>
            <a:r>
              <a:rPr sz="2200" b="1" spc="-5" dirty="0">
                <a:solidFill>
                  <a:srgbClr val="001F5F"/>
                </a:solidFill>
                <a:latin typeface="Arial"/>
                <a:cs typeface="Arial"/>
              </a:rPr>
              <a:t>P =</a:t>
            </a:r>
            <a:r>
              <a:rPr sz="2200" b="1" spc="-114" dirty="0">
                <a:solidFill>
                  <a:srgbClr val="001F5F"/>
                </a:solidFill>
                <a:latin typeface="Arial"/>
                <a:cs typeface="Arial"/>
              </a:rPr>
              <a:t> </a:t>
            </a:r>
            <a:r>
              <a:rPr sz="2200" b="1" spc="-5" dirty="0">
                <a:solidFill>
                  <a:srgbClr val="001F5F"/>
                </a:solidFill>
                <a:latin typeface="Arial"/>
                <a:cs typeface="Arial"/>
              </a:rPr>
              <a:t>0.001</a:t>
            </a:r>
            <a:endParaRPr sz="2200">
              <a:latin typeface="Arial"/>
              <a:cs typeface="Arial"/>
            </a:endParaRPr>
          </a:p>
        </p:txBody>
      </p:sp>
      <p:sp>
        <p:nvSpPr>
          <p:cNvPr id="6" name="object 6"/>
          <p:cNvSpPr txBox="1"/>
          <p:nvPr/>
        </p:nvSpPr>
        <p:spPr>
          <a:xfrm>
            <a:off x="4228846" y="2903600"/>
            <a:ext cx="1228725" cy="360680"/>
          </a:xfrm>
          <a:prstGeom prst="rect">
            <a:avLst/>
          </a:prstGeom>
        </p:spPr>
        <p:txBody>
          <a:bodyPr vert="horz" wrap="square" lIns="0" tIns="12065" rIns="0" bIns="0" rtlCol="0">
            <a:spAutoFit/>
          </a:bodyPr>
          <a:lstStyle/>
          <a:p>
            <a:pPr marL="12700">
              <a:lnSpc>
                <a:spcPct val="100000"/>
              </a:lnSpc>
              <a:spcBef>
                <a:spcPts val="95"/>
              </a:spcBef>
            </a:pPr>
            <a:r>
              <a:rPr sz="2200" b="1" spc="-10" dirty="0">
                <a:solidFill>
                  <a:srgbClr val="001F5F"/>
                </a:solidFill>
                <a:latin typeface="Arial"/>
                <a:cs typeface="Arial"/>
              </a:rPr>
              <a:t>NNT </a:t>
            </a:r>
            <a:r>
              <a:rPr sz="2200" b="1" spc="-5" dirty="0">
                <a:solidFill>
                  <a:srgbClr val="001F5F"/>
                </a:solidFill>
                <a:latin typeface="Arial"/>
                <a:cs typeface="Arial"/>
              </a:rPr>
              <a:t>=</a:t>
            </a:r>
            <a:r>
              <a:rPr sz="2200" b="1" spc="-55" dirty="0">
                <a:solidFill>
                  <a:srgbClr val="001F5F"/>
                </a:solidFill>
                <a:latin typeface="Arial"/>
                <a:cs typeface="Arial"/>
              </a:rPr>
              <a:t> </a:t>
            </a:r>
            <a:r>
              <a:rPr sz="2200" b="1" spc="-5" dirty="0">
                <a:solidFill>
                  <a:srgbClr val="001F5F"/>
                </a:solidFill>
                <a:latin typeface="Arial"/>
                <a:cs typeface="Arial"/>
              </a:rPr>
              <a:t>13</a:t>
            </a:r>
            <a:endParaRPr sz="2200">
              <a:latin typeface="Arial"/>
              <a:cs typeface="Arial"/>
            </a:endParaRPr>
          </a:p>
        </p:txBody>
      </p:sp>
      <p:sp>
        <p:nvSpPr>
          <p:cNvPr id="7" name="object 7"/>
          <p:cNvSpPr/>
          <p:nvPr/>
        </p:nvSpPr>
        <p:spPr>
          <a:xfrm>
            <a:off x="2626614" y="2449829"/>
            <a:ext cx="7333615" cy="3192780"/>
          </a:xfrm>
          <a:custGeom>
            <a:avLst/>
            <a:gdLst/>
            <a:ahLst/>
            <a:cxnLst/>
            <a:rect l="l" t="t" r="r" b="b"/>
            <a:pathLst>
              <a:path w="7333615" h="3192779">
                <a:moveTo>
                  <a:pt x="0" y="3192780"/>
                </a:moveTo>
                <a:lnTo>
                  <a:pt x="657987" y="3192780"/>
                </a:lnTo>
                <a:lnTo>
                  <a:pt x="657987" y="3014091"/>
                </a:lnTo>
                <a:lnTo>
                  <a:pt x="1176655" y="3014091"/>
                </a:lnTo>
                <a:lnTo>
                  <a:pt x="1176655" y="2826004"/>
                </a:lnTo>
                <a:lnTo>
                  <a:pt x="1700149" y="2826004"/>
                </a:lnTo>
                <a:lnTo>
                  <a:pt x="1700149" y="2637917"/>
                </a:lnTo>
                <a:lnTo>
                  <a:pt x="1959483" y="2637917"/>
                </a:lnTo>
                <a:lnTo>
                  <a:pt x="1959483" y="2445131"/>
                </a:lnTo>
                <a:lnTo>
                  <a:pt x="2478151" y="2445131"/>
                </a:lnTo>
                <a:lnTo>
                  <a:pt x="2478151" y="2261743"/>
                </a:lnTo>
                <a:lnTo>
                  <a:pt x="2871978" y="2261743"/>
                </a:lnTo>
                <a:lnTo>
                  <a:pt x="2871978" y="2059559"/>
                </a:lnTo>
                <a:lnTo>
                  <a:pt x="3131312" y="2059559"/>
                </a:lnTo>
                <a:lnTo>
                  <a:pt x="3131312" y="1880870"/>
                </a:lnTo>
                <a:lnTo>
                  <a:pt x="3265678" y="1880870"/>
                </a:lnTo>
                <a:lnTo>
                  <a:pt x="3265678" y="1697482"/>
                </a:lnTo>
                <a:lnTo>
                  <a:pt x="3664331" y="1697482"/>
                </a:lnTo>
                <a:lnTo>
                  <a:pt x="3664331" y="1504696"/>
                </a:lnTo>
                <a:lnTo>
                  <a:pt x="4053332" y="1504696"/>
                </a:lnTo>
                <a:lnTo>
                  <a:pt x="4053332" y="1311910"/>
                </a:lnTo>
                <a:lnTo>
                  <a:pt x="4307840" y="1311910"/>
                </a:lnTo>
                <a:lnTo>
                  <a:pt x="4307840" y="1137920"/>
                </a:lnTo>
                <a:lnTo>
                  <a:pt x="4432808" y="1137920"/>
                </a:lnTo>
                <a:lnTo>
                  <a:pt x="4432808" y="940435"/>
                </a:lnTo>
                <a:lnTo>
                  <a:pt x="5090668" y="940435"/>
                </a:lnTo>
                <a:lnTo>
                  <a:pt x="5090668" y="747649"/>
                </a:lnTo>
                <a:lnTo>
                  <a:pt x="5359654" y="747649"/>
                </a:lnTo>
                <a:lnTo>
                  <a:pt x="5359654" y="568960"/>
                </a:lnTo>
                <a:lnTo>
                  <a:pt x="5883147" y="568960"/>
                </a:lnTo>
                <a:lnTo>
                  <a:pt x="5883147" y="371475"/>
                </a:lnTo>
                <a:lnTo>
                  <a:pt x="6267322" y="371475"/>
                </a:lnTo>
                <a:lnTo>
                  <a:pt x="6267322" y="192786"/>
                </a:lnTo>
                <a:lnTo>
                  <a:pt x="7184644" y="192786"/>
                </a:lnTo>
                <a:lnTo>
                  <a:pt x="7184644" y="0"/>
                </a:lnTo>
                <a:lnTo>
                  <a:pt x="7333488" y="0"/>
                </a:lnTo>
              </a:path>
            </a:pathLst>
          </a:custGeom>
          <a:ln w="38100">
            <a:solidFill>
              <a:srgbClr val="000000"/>
            </a:solidFill>
          </a:ln>
        </p:spPr>
        <p:txBody>
          <a:bodyPr wrap="square" lIns="0" tIns="0" rIns="0" bIns="0" rtlCol="0"/>
          <a:lstStyle/>
          <a:p>
            <a:endParaRPr/>
          </a:p>
        </p:txBody>
      </p:sp>
      <p:sp>
        <p:nvSpPr>
          <p:cNvPr id="8" name="object 8"/>
          <p:cNvSpPr/>
          <p:nvPr/>
        </p:nvSpPr>
        <p:spPr>
          <a:xfrm>
            <a:off x="2463545" y="1890522"/>
            <a:ext cx="71755" cy="3766185"/>
          </a:xfrm>
          <a:custGeom>
            <a:avLst/>
            <a:gdLst/>
            <a:ahLst/>
            <a:cxnLst/>
            <a:rect l="l" t="t" r="r" b="b"/>
            <a:pathLst>
              <a:path w="71755" h="3766185">
                <a:moveTo>
                  <a:pt x="0" y="0"/>
                </a:moveTo>
                <a:lnTo>
                  <a:pt x="71628" y="0"/>
                </a:lnTo>
                <a:lnTo>
                  <a:pt x="71628" y="3765804"/>
                </a:lnTo>
              </a:path>
            </a:pathLst>
          </a:custGeom>
          <a:ln w="19812">
            <a:solidFill>
              <a:srgbClr val="000000"/>
            </a:solidFill>
          </a:ln>
        </p:spPr>
        <p:txBody>
          <a:bodyPr wrap="square" lIns="0" tIns="0" rIns="0" bIns="0" rtlCol="0"/>
          <a:lstStyle/>
          <a:p>
            <a:endParaRPr/>
          </a:p>
        </p:txBody>
      </p:sp>
      <p:sp>
        <p:nvSpPr>
          <p:cNvPr id="9" name="object 9"/>
          <p:cNvSpPr/>
          <p:nvPr/>
        </p:nvSpPr>
        <p:spPr>
          <a:xfrm>
            <a:off x="2463545" y="5656326"/>
            <a:ext cx="7914640" cy="0"/>
          </a:xfrm>
          <a:custGeom>
            <a:avLst/>
            <a:gdLst/>
            <a:ahLst/>
            <a:cxnLst/>
            <a:rect l="l" t="t" r="r" b="b"/>
            <a:pathLst>
              <a:path w="7914640">
                <a:moveTo>
                  <a:pt x="0" y="0"/>
                </a:moveTo>
                <a:lnTo>
                  <a:pt x="7914132" y="0"/>
                </a:lnTo>
              </a:path>
            </a:pathLst>
          </a:custGeom>
          <a:ln w="19812">
            <a:solidFill>
              <a:srgbClr val="000000"/>
            </a:solidFill>
          </a:ln>
        </p:spPr>
        <p:txBody>
          <a:bodyPr wrap="square" lIns="0" tIns="0" rIns="0" bIns="0" rtlCol="0"/>
          <a:lstStyle/>
          <a:p>
            <a:endParaRPr/>
          </a:p>
        </p:txBody>
      </p:sp>
      <p:sp>
        <p:nvSpPr>
          <p:cNvPr id="10" name="object 10"/>
          <p:cNvSpPr/>
          <p:nvPr/>
        </p:nvSpPr>
        <p:spPr>
          <a:xfrm>
            <a:off x="2535173" y="5656326"/>
            <a:ext cx="0" cy="71755"/>
          </a:xfrm>
          <a:custGeom>
            <a:avLst/>
            <a:gdLst/>
            <a:ahLst/>
            <a:cxnLst/>
            <a:rect l="l" t="t" r="r" b="b"/>
            <a:pathLst>
              <a:path h="71754">
                <a:moveTo>
                  <a:pt x="0" y="71628"/>
                </a:moveTo>
                <a:lnTo>
                  <a:pt x="0" y="0"/>
                </a:lnTo>
              </a:path>
            </a:pathLst>
          </a:custGeom>
          <a:ln w="19812">
            <a:solidFill>
              <a:srgbClr val="000000"/>
            </a:solidFill>
          </a:ln>
        </p:spPr>
        <p:txBody>
          <a:bodyPr wrap="square" lIns="0" tIns="0" rIns="0" bIns="0" rtlCol="0"/>
          <a:lstStyle/>
          <a:p>
            <a:endParaRPr/>
          </a:p>
        </p:txBody>
      </p:sp>
      <p:sp>
        <p:nvSpPr>
          <p:cNvPr id="11" name="object 11"/>
          <p:cNvSpPr/>
          <p:nvPr/>
        </p:nvSpPr>
        <p:spPr>
          <a:xfrm>
            <a:off x="3461765" y="5656326"/>
            <a:ext cx="0" cy="71755"/>
          </a:xfrm>
          <a:custGeom>
            <a:avLst/>
            <a:gdLst/>
            <a:ahLst/>
            <a:cxnLst/>
            <a:rect l="l" t="t" r="r" b="b"/>
            <a:pathLst>
              <a:path h="71754">
                <a:moveTo>
                  <a:pt x="0" y="71628"/>
                </a:moveTo>
                <a:lnTo>
                  <a:pt x="0" y="0"/>
                </a:lnTo>
              </a:path>
            </a:pathLst>
          </a:custGeom>
          <a:ln w="19812">
            <a:solidFill>
              <a:srgbClr val="000000"/>
            </a:solidFill>
          </a:ln>
        </p:spPr>
        <p:txBody>
          <a:bodyPr wrap="square" lIns="0" tIns="0" rIns="0" bIns="0" rtlCol="0"/>
          <a:lstStyle/>
          <a:p>
            <a:endParaRPr/>
          </a:p>
        </p:txBody>
      </p:sp>
      <p:sp>
        <p:nvSpPr>
          <p:cNvPr id="12" name="object 12"/>
          <p:cNvSpPr/>
          <p:nvPr/>
        </p:nvSpPr>
        <p:spPr>
          <a:xfrm>
            <a:off x="4383785" y="5656326"/>
            <a:ext cx="0" cy="71755"/>
          </a:xfrm>
          <a:custGeom>
            <a:avLst/>
            <a:gdLst/>
            <a:ahLst/>
            <a:cxnLst/>
            <a:rect l="l" t="t" r="r" b="b"/>
            <a:pathLst>
              <a:path h="71754">
                <a:moveTo>
                  <a:pt x="0" y="71628"/>
                </a:moveTo>
                <a:lnTo>
                  <a:pt x="0" y="0"/>
                </a:lnTo>
              </a:path>
            </a:pathLst>
          </a:custGeom>
          <a:ln w="19812">
            <a:solidFill>
              <a:srgbClr val="000000"/>
            </a:solidFill>
          </a:ln>
        </p:spPr>
        <p:txBody>
          <a:bodyPr wrap="square" lIns="0" tIns="0" rIns="0" bIns="0" rtlCol="0"/>
          <a:lstStyle/>
          <a:p>
            <a:endParaRPr/>
          </a:p>
        </p:txBody>
      </p:sp>
      <p:sp>
        <p:nvSpPr>
          <p:cNvPr id="13" name="object 13"/>
          <p:cNvSpPr/>
          <p:nvPr/>
        </p:nvSpPr>
        <p:spPr>
          <a:xfrm>
            <a:off x="5305805" y="5656326"/>
            <a:ext cx="0" cy="71755"/>
          </a:xfrm>
          <a:custGeom>
            <a:avLst/>
            <a:gdLst/>
            <a:ahLst/>
            <a:cxnLst/>
            <a:rect l="l" t="t" r="r" b="b"/>
            <a:pathLst>
              <a:path h="71754">
                <a:moveTo>
                  <a:pt x="0" y="71628"/>
                </a:moveTo>
                <a:lnTo>
                  <a:pt x="0" y="0"/>
                </a:lnTo>
              </a:path>
            </a:pathLst>
          </a:custGeom>
          <a:ln w="19812">
            <a:solidFill>
              <a:srgbClr val="000000"/>
            </a:solidFill>
          </a:ln>
        </p:spPr>
        <p:txBody>
          <a:bodyPr wrap="square" lIns="0" tIns="0" rIns="0" bIns="0" rtlCol="0"/>
          <a:lstStyle/>
          <a:p>
            <a:endParaRPr/>
          </a:p>
        </p:txBody>
      </p:sp>
      <p:sp>
        <p:nvSpPr>
          <p:cNvPr id="14" name="object 14"/>
          <p:cNvSpPr/>
          <p:nvPr/>
        </p:nvSpPr>
        <p:spPr>
          <a:xfrm>
            <a:off x="6232397" y="5656326"/>
            <a:ext cx="0" cy="71755"/>
          </a:xfrm>
          <a:custGeom>
            <a:avLst/>
            <a:gdLst/>
            <a:ahLst/>
            <a:cxnLst/>
            <a:rect l="l" t="t" r="r" b="b"/>
            <a:pathLst>
              <a:path h="71754">
                <a:moveTo>
                  <a:pt x="0" y="71628"/>
                </a:moveTo>
                <a:lnTo>
                  <a:pt x="0" y="0"/>
                </a:lnTo>
              </a:path>
            </a:pathLst>
          </a:custGeom>
          <a:ln w="19812">
            <a:solidFill>
              <a:srgbClr val="000000"/>
            </a:solidFill>
          </a:ln>
        </p:spPr>
        <p:txBody>
          <a:bodyPr wrap="square" lIns="0" tIns="0" rIns="0" bIns="0" rtlCol="0"/>
          <a:lstStyle/>
          <a:p>
            <a:endParaRPr/>
          </a:p>
        </p:txBody>
      </p:sp>
      <p:sp>
        <p:nvSpPr>
          <p:cNvPr id="15" name="object 15"/>
          <p:cNvSpPr/>
          <p:nvPr/>
        </p:nvSpPr>
        <p:spPr>
          <a:xfrm>
            <a:off x="7154418" y="5656326"/>
            <a:ext cx="0" cy="71755"/>
          </a:xfrm>
          <a:custGeom>
            <a:avLst/>
            <a:gdLst/>
            <a:ahLst/>
            <a:cxnLst/>
            <a:rect l="l" t="t" r="r" b="b"/>
            <a:pathLst>
              <a:path h="71754">
                <a:moveTo>
                  <a:pt x="0" y="71628"/>
                </a:moveTo>
                <a:lnTo>
                  <a:pt x="0" y="0"/>
                </a:lnTo>
              </a:path>
            </a:pathLst>
          </a:custGeom>
          <a:ln w="19812">
            <a:solidFill>
              <a:srgbClr val="000000"/>
            </a:solidFill>
          </a:ln>
        </p:spPr>
        <p:txBody>
          <a:bodyPr wrap="square" lIns="0" tIns="0" rIns="0" bIns="0" rtlCol="0"/>
          <a:lstStyle/>
          <a:p>
            <a:endParaRPr/>
          </a:p>
        </p:txBody>
      </p:sp>
      <p:sp>
        <p:nvSpPr>
          <p:cNvPr id="16" name="object 16"/>
          <p:cNvSpPr/>
          <p:nvPr/>
        </p:nvSpPr>
        <p:spPr>
          <a:xfrm>
            <a:off x="8076438" y="5656326"/>
            <a:ext cx="0" cy="71755"/>
          </a:xfrm>
          <a:custGeom>
            <a:avLst/>
            <a:gdLst/>
            <a:ahLst/>
            <a:cxnLst/>
            <a:rect l="l" t="t" r="r" b="b"/>
            <a:pathLst>
              <a:path h="71754">
                <a:moveTo>
                  <a:pt x="0" y="71628"/>
                </a:moveTo>
                <a:lnTo>
                  <a:pt x="0" y="0"/>
                </a:lnTo>
              </a:path>
            </a:pathLst>
          </a:custGeom>
          <a:ln w="19812">
            <a:solidFill>
              <a:srgbClr val="000000"/>
            </a:solidFill>
          </a:ln>
        </p:spPr>
        <p:txBody>
          <a:bodyPr wrap="square" lIns="0" tIns="0" rIns="0" bIns="0" rtlCol="0"/>
          <a:lstStyle/>
          <a:p>
            <a:endParaRPr/>
          </a:p>
        </p:txBody>
      </p:sp>
      <p:sp>
        <p:nvSpPr>
          <p:cNvPr id="17" name="object 17"/>
          <p:cNvSpPr/>
          <p:nvPr/>
        </p:nvSpPr>
        <p:spPr>
          <a:xfrm>
            <a:off x="9004554" y="5656326"/>
            <a:ext cx="0" cy="71755"/>
          </a:xfrm>
          <a:custGeom>
            <a:avLst/>
            <a:gdLst/>
            <a:ahLst/>
            <a:cxnLst/>
            <a:rect l="l" t="t" r="r" b="b"/>
            <a:pathLst>
              <a:path h="71754">
                <a:moveTo>
                  <a:pt x="0" y="71628"/>
                </a:moveTo>
                <a:lnTo>
                  <a:pt x="0" y="0"/>
                </a:lnTo>
              </a:path>
            </a:pathLst>
          </a:custGeom>
          <a:ln w="19812">
            <a:solidFill>
              <a:srgbClr val="000000"/>
            </a:solidFill>
          </a:ln>
        </p:spPr>
        <p:txBody>
          <a:bodyPr wrap="square" lIns="0" tIns="0" rIns="0" bIns="0" rtlCol="0"/>
          <a:lstStyle/>
          <a:p>
            <a:endParaRPr/>
          </a:p>
        </p:txBody>
      </p:sp>
      <p:sp>
        <p:nvSpPr>
          <p:cNvPr id="18" name="object 18"/>
          <p:cNvSpPr/>
          <p:nvPr/>
        </p:nvSpPr>
        <p:spPr>
          <a:xfrm>
            <a:off x="9926573" y="5656326"/>
            <a:ext cx="0" cy="71755"/>
          </a:xfrm>
          <a:custGeom>
            <a:avLst/>
            <a:gdLst/>
            <a:ahLst/>
            <a:cxnLst/>
            <a:rect l="l" t="t" r="r" b="b"/>
            <a:pathLst>
              <a:path h="71754">
                <a:moveTo>
                  <a:pt x="0" y="71628"/>
                </a:moveTo>
                <a:lnTo>
                  <a:pt x="0" y="0"/>
                </a:lnTo>
              </a:path>
            </a:pathLst>
          </a:custGeom>
          <a:ln w="19812">
            <a:solidFill>
              <a:srgbClr val="000000"/>
            </a:solidFill>
          </a:ln>
        </p:spPr>
        <p:txBody>
          <a:bodyPr wrap="square" lIns="0" tIns="0" rIns="0" bIns="0" rtlCol="0"/>
          <a:lstStyle/>
          <a:p>
            <a:endParaRPr/>
          </a:p>
        </p:txBody>
      </p:sp>
      <p:sp>
        <p:nvSpPr>
          <p:cNvPr id="19" name="object 19"/>
          <p:cNvSpPr/>
          <p:nvPr/>
        </p:nvSpPr>
        <p:spPr>
          <a:xfrm>
            <a:off x="2463545" y="3775709"/>
            <a:ext cx="71755" cy="0"/>
          </a:xfrm>
          <a:custGeom>
            <a:avLst/>
            <a:gdLst/>
            <a:ahLst/>
            <a:cxnLst/>
            <a:rect l="l" t="t" r="r" b="b"/>
            <a:pathLst>
              <a:path w="71755">
                <a:moveTo>
                  <a:pt x="0" y="0"/>
                </a:moveTo>
                <a:lnTo>
                  <a:pt x="71628" y="0"/>
                </a:lnTo>
              </a:path>
            </a:pathLst>
          </a:custGeom>
          <a:ln w="19812">
            <a:solidFill>
              <a:srgbClr val="000000"/>
            </a:solidFill>
          </a:ln>
        </p:spPr>
        <p:txBody>
          <a:bodyPr wrap="square" lIns="0" tIns="0" rIns="0" bIns="0" rtlCol="0"/>
          <a:lstStyle/>
          <a:p>
            <a:endParaRPr/>
          </a:p>
        </p:txBody>
      </p:sp>
      <p:sp>
        <p:nvSpPr>
          <p:cNvPr id="20" name="object 20"/>
          <p:cNvSpPr txBox="1"/>
          <p:nvPr/>
        </p:nvSpPr>
        <p:spPr>
          <a:xfrm>
            <a:off x="2081910" y="1735327"/>
            <a:ext cx="309245" cy="330835"/>
          </a:xfrm>
          <a:prstGeom prst="rect">
            <a:avLst/>
          </a:prstGeom>
        </p:spPr>
        <p:txBody>
          <a:bodyPr vert="horz" wrap="square" lIns="0" tIns="13335" rIns="0" bIns="0" rtlCol="0">
            <a:spAutoFit/>
          </a:bodyPr>
          <a:lstStyle/>
          <a:p>
            <a:pPr marL="12700">
              <a:lnSpc>
                <a:spcPct val="100000"/>
              </a:lnSpc>
              <a:spcBef>
                <a:spcPts val="105"/>
              </a:spcBef>
            </a:pPr>
            <a:r>
              <a:rPr sz="2000" dirty="0">
                <a:latin typeface="Arial"/>
                <a:cs typeface="Arial"/>
              </a:rPr>
              <a:t>20</a:t>
            </a:r>
            <a:endParaRPr sz="2000">
              <a:latin typeface="Arial"/>
              <a:cs typeface="Arial"/>
            </a:endParaRPr>
          </a:p>
        </p:txBody>
      </p:sp>
      <p:sp>
        <p:nvSpPr>
          <p:cNvPr id="21" name="object 21"/>
          <p:cNvSpPr txBox="1"/>
          <p:nvPr/>
        </p:nvSpPr>
        <p:spPr>
          <a:xfrm>
            <a:off x="1556722" y="2878007"/>
            <a:ext cx="310515" cy="1798320"/>
          </a:xfrm>
          <a:prstGeom prst="rect">
            <a:avLst/>
          </a:prstGeom>
        </p:spPr>
        <p:txBody>
          <a:bodyPr vert="vert270" wrap="square" lIns="0" tIns="0" rIns="0" bIns="0" rtlCol="0">
            <a:spAutoFit/>
          </a:bodyPr>
          <a:lstStyle/>
          <a:p>
            <a:pPr marL="12700">
              <a:lnSpc>
                <a:spcPts val="2315"/>
              </a:lnSpc>
            </a:pPr>
            <a:r>
              <a:rPr sz="2000" b="1" spc="-5" dirty="0">
                <a:latin typeface="Arial"/>
                <a:cs typeface="Arial"/>
              </a:rPr>
              <a:t>Event </a:t>
            </a:r>
            <a:r>
              <a:rPr sz="2000" b="1" dirty="0">
                <a:latin typeface="Arial"/>
                <a:cs typeface="Arial"/>
              </a:rPr>
              <a:t>Rate</a:t>
            </a:r>
            <a:r>
              <a:rPr sz="2000" b="1" spc="-80" dirty="0">
                <a:latin typeface="Arial"/>
                <a:cs typeface="Arial"/>
              </a:rPr>
              <a:t> </a:t>
            </a:r>
            <a:r>
              <a:rPr sz="2000" b="1" spc="-15" dirty="0">
                <a:latin typeface="Arial"/>
                <a:cs typeface="Arial"/>
              </a:rPr>
              <a:t>(%)</a:t>
            </a:r>
            <a:endParaRPr sz="2000">
              <a:latin typeface="Arial"/>
              <a:cs typeface="Arial"/>
            </a:endParaRPr>
          </a:p>
        </p:txBody>
      </p:sp>
      <p:sp>
        <p:nvSpPr>
          <p:cNvPr id="22" name="object 22"/>
          <p:cNvSpPr txBox="1"/>
          <p:nvPr/>
        </p:nvSpPr>
        <p:spPr>
          <a:xfrm>
            <a:off x="2081910" y="3615893"/>
            <a:ext cx="309245" cy="331470"/>
          </a:xfrm>
          <a:prstGeom prst="rect">
            <a:avLst/>
          </a:prstGeom>
        </p:spPr>
        <p:txBody>
          <a:bodyPr vert="horz" wrap="square" lIns="0" tIns="13335" rIns="0" bIns="0" rtlCol="0">
            <a:spAutoFit/>
          </a:bodyPr>
          <a:lstStyle/>
          <a:p>
            <a:pPr marL="12700">
              <a:lnSpc>
                <a:spcPct val="100000"/>
              </a:lnSpc>
              <a:spcBef>
                <a:spcPts val="105"/>
              </a:spcBef>
            </a:pPr>
            <a:r>
              <a:rPr sz="2000" dirty="0">
                <a:latin typeface="Arial"/>
                <a:cs typeface="Arial"/>
              </a:rPr>
              <a:t>10</a:t>
            </a:r>
            <a:endParaRPr sz="2000">
              <a:latin typeface="Arial"/>
              <a:cs typeface="Arial"/>
            </a:endParaRPr>
          </a:p>
        </p:txBody>
      </p:sp>
      <p:sp>
        <p:nvSpPr>
          <p:cNvPr id="23" name="object 23"/>
          <p:cNvSpPr txBox="1"/>
          <p:nvPr/>
        </p:nvSpPr>
        <p:spPr>
          <a:xfrm>
            <a:off x="2198623" y="5497474"/>
            <a:ext cx="167005"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0</a:t>
            </a:r>
            <a:endParaRPr sz="2000">
              <a:latin typeface="Arial"/>
              <a:cs typeface="Arial"/>
            </a:endParaRPr>
          </a:p>
        </p:txBody>
      </p:sp>
      <p:sp>
        <p:nvSpPr>
          <p:cNvPr id="24" name="object 24"/>
          <p:cNvSpPr txBox="1"/>
          <p:nvPr/>
        </p:nvSpPr>
        <p:spPr>
          <a:xfrm>
            <a:off x="2432050" y="5780633"/>
            <a:ext cx="167005"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0</a:t>
            </a:r>
            <a:endParaRPr sz="2000">
              <a:latin typeface="Arial"/>
              <a:cs typeface="Arial"/>
            </a:endParaRPr>
          </a:p>
        </p:txBody>
      </p:sp>
      <p:sp>
        <p:nvSpPr>
          <p:cNvPr id="25" name="object 25"/>
          <p:cNvSpPr txBox="1"/>
          <p:nvPr/>
        </p:nvSpPr>
        <p:spPr>
          <a:xfrm>
            <a:off x="3379978" y="5780633"/>
            <a:ext cx="167005"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7</a:t>
            </a:r>
            <a:endParaRPr sz="2000">
              <a:latin typeface="Arial"/>
              <a:cs typeface="Arial"/>
            </a:endParaRPr>
          </a:p>
        </p:txBody>
      </p:sp>
      <p:sp>
        <p:nvSpPr>
          <p:cNvPr id="26" name="object 26"/>
          <p:cNvSpPr/>
          <p:nvPr/>
        </p:nvSpPr>
        <p:spPr>
          <a:xfrm>
            <a:off x="3053333" y="3955541"/>
            <a:ext cx="6901180" cy="1687195"/>
          </a:xfrm>
          <a:custGeom>
            <a:avLst/>
            <a:gdLst/>
            <a:ahLst/>
            <a:cxnLst/>
            <a:rect l="l" t="t" r="r" b="b"/>
            <a:pathLst>
              <a:path w="6901180" h="1687195">
                <a:moveTo>
                  <a:pt x="0" y="1687067"/>
                </a:moveTo>
                <a:lnTo>
                  <a:pt x="878840" y="1687067"/>
                </a:lnTo>
                <a:lnTo>
                  <a:pt x="878840" y="1503806"/>
                </a:lnTo>
                <a:lnTo>
                  <a:pt x="1138046" y="1503806"/>
                </a:lnTo>
                <a:lnTo>
                  <a:pt x="1138046" y="1320545"/>
                </a:lnTo>
                <a:lnTo>
                  <a:pt x="1935226" y="1320545"/>
                </a:lnTo>
                <a:lnTo>
                  <a:pt x="1935226" y="1132585"/>
                </a:lnTo>
                <a:lnTo>
                  <a:pt x="2439543" y="1132585"/>
                </a:lnTo>
                <a:lnTo>
                  <a:pt x="2439543" y="939926"/>
                </a:lnTo>
                <a:lnTo>
                  <a:pt x="2967736" y="939926"/>
                </a:lnTo>
                <a:lnTo>
                  <a:pt x="2967736" y="751839"/>
                </a:lnTo>
                <a:lnTo>
                  <a:pt x="3356737" y="751839"/>
                </a:lnTo>
                <a:lnTo>
                  <a:pt x="3356737" y="559180"/>
                </a:lnTo>
                <a:lnTo>
                  <a:pt x="4542790" y="559180"/>
                </a:lnTo>
                <a:lnTo>
                  <a:pt x="4542790" y="375919"/>
                </a:lnTo>
                <a:lnTo>
                  <a:pt x="4792472" y="375919"/>
                </a:lnTo>
                <a:lnTo>
                  <a:pt x="4792472" y="187959"/>
                </a:lnTo>
                <a:lnTo>
                  <a:pt x="6362827" y="187959"/>
                </a:lnTo>
                <a:lnTo>
                  <a:pt x="6362827" y="0"/>
                </a:lnTo>
                <a:lnTo>
                  <a:pt x="6900672" y="0"/>
                </a:lnTo>
              </a:path>
            </a:pathLst>
          </a:custGeom>
          <a:ln w="38100">
            <a:solidFill>
              <a:srgbClr val="C00000"/>
            </a:solidFill>
          </a:ln>
        </p:spPr>
        <p:txBody>
          <a:bodyPr wrap="square" lIns="0" tIns="0" rIns="0" bIns="0" rtlCol="0"/>
          <a:lstStyle/>
          <a:p>
            <a:endParaRPr/>
          </a:p>
        </p:txBody>
      </p:sp>
      <p:sp>
        <p:nvSpPr>
          <p:cNvPr id="27" name="object 27"/>
          <p:cNvSpPr txBox="1"/>
          <p:nvPr/>
        </p:nvSpPr>
        <p:spPr>
          <a:xfrm>
            <a:off x="7133335" y="4716907"/>
            <a:ext cx="2805430"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C00000"/>
                </a:solidFill>
                <a:latin typeface="Arial"/>
                <a:cs typeface="Arial"/>
              </a:rPr>
              <a:t>sacubitril/valsartan</a:t>
            </a:r>
            <a:endParaRPr sz="2400">
              <a:latin typeface="Arial"/>
              <a:cs typeface="Arial"/>
            </a:endParaRPr>
          </a:p>
        </p:txBody>
      </p:sp>
      <p:sp>
        <p:nvSpPr>
          <p:cNvPr id="28" name="object 28"/>
          <p:cNvSpPr txBox="1"/>
          <p:nvPr/>
        </p:nvSpPr>
        <p:spPr>
          <a:xfrm>
            <a:off x="7133335" y="5085715"/>
            <a:ext cx="742950" cy="269240"/>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C00000"/>
                </a:solidFill>
                <a:latin typeface="Arial"/>
                <a:cs typeface="Arial"/>
              </a:rPr>
              <a:t>N =</a:t>
            </a:r>
            <a:r>
              <a:rPr sz="1600" b="1" spc="-70" dirty="0">
                <a:solidFill>
                  <a:srgbClr val="C00000"/>
                </a:solidFill>
                <a:latin typeface="Arial"/>
                <a:cs typeface="Arial"/>
              </a:rPr>
              <a:t> </a:t>
            </a:r>
            <a:r>
              <a:rPr sz="1600" b="1" spc="-5" dirty="0">
                <a:solidFill>
                  <a:srgbClr val="C00000"/>
                </a:solidFill>
                <a:latin typeface="Arial"/>
                <a:cs typeface="Arial"/>
              </a:rPr>
              <a:t>440</a:t>
            </a:r>
            <a:endParaRPr sz="1600">
              <a:latin typeface="Arial"/>
              <a:cs typeface="Arial"/>
            </a:endParaRPr>
          </a:p>
        </p:txBody>
      </p:sp>
      <p:sp>
        <p:nvSpPr>
          <p:cNvPr id="29" name="object 29"/>
          <p:cNvSpPr txBox="1"/>
          <p:nvPr/>
        </p:nvSpPr>
        <p:spPr>
          <a:xfrm>
            <a:off x="10098151" y="3730879"/>
            <a:ext cx="720090"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C00000"/>
                </a:solidFill>
                <a:latin typeface="Arial"/>
                <a:cs typeface="Arial"/>
              </a:rPr>
              <a:t>9.3%</a:t>
            </a:r>
            <a:endParaRPr sz="2400">
              <a:latin typeface="Arial"/>
              <a:cs typeface="Arial"/>
            </a:endParaRPr>
          </a:p>
        </p:txBody>
      </p:sp>
      <p:sp>
        <p:nvSpPr>
          <p:cNvPr id="30" name="object 30"/>
          <p:cNvSpPr txBox="1"/>
          <p:nvPr/>
        </p:nvSpPr>
        <p:spPr>
          <a:xfrm>
            <a:off x="7118350" y="2277236"/>
            <a:ext cx="1278890" cy="39116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Arial"/>
                <a:cs typeface="Arial"/>
              </a:rPr>
              <a:t>enalapril</a:t>
            </a:r>
            <a:endParaRPr sz="2400">
              <a:latin typeface="Arial"/>
              <a:cs typeface="Arial"/>
            </a:endParaRPr>
          </a:p>
        </p:txBody>
      </p:sp>
      <p:sp>
        <p:nvSpPr>
          <p:cNvPr id="31" name="object 31"/>
          <p:cNvSpPr txBox="1"/>
          <p:nvPr/>
        </p:nvSpPr>
        <p:spPr>
          <a:xfrm>
            <a:off x="7118350" y="2646044"/>
            <a:ext cx="742950" cy="2692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Arial"/>
                <a:cs typeface="Arial"/>
              </a:rPr>
              <a:t>N =</a:t>
            </a:r>
            <a:r>
              <a:rPr sz="1600" b="1" spc="-70" dirty="0">
                <a:latin typeface="Arial"/>
                <a:cs typeface="Arial"/>
              </a:rPr>
              <a:t> </a:t>
            </a:r>
            <a:r>
              <a:rPr sz="1600" b="1" spc="-5" dirty="0">
                <a:latin typeface="Arial"/>
                <a:cs typeface="Arial"/>
              </a:rPr>
              <a:t>441</a:t>
            </a:r>
            <a:endParaRPr sz="1600">
              <a:latin typeface="Arial"/>
              <a:cs typeface="Arial"/>
            </a:endParaRPr>
          </a:p>
        </p:txBody>
      </p:sp>
      <p:sp>
        <p:nvSpPr>
          <p:cNvPr id="32" name="object 32"/>
          <p:cNvSpPr txBox="1"/>
          <p:nvPr/>
        </p:nvSpPr>
        <p:spPr>
          <a:xfrm>
            <a:off x="4236846" y="5780633"/>
            <a:ext cx="309245"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14</a:t>
            </a:r>
            <a:endParaRPr sz="2000">
              <a:latin typeface="Arial"/>
              <a:cs typeface="Arial"/>
            </a:endParaRPr>
          </a:p>
        </p:txBody>
      </p:sp>
      <p:sp>
        <p:nvSpPr>
          <p:cNvPr id="33" name="object 33"/>
          <p:cNvSpPr txBox="1"/>
          <p:nvPr/>
        </p:nvSpPr>
        <p:spPr>
          <a:xfrm>
            <a:off x="8857615" y="5780633"/>
            <a:ext cx="309245"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49</a:t>
            </a:r>
            <a:endParaRPr sz="2000">
              <a:latin typeface="Arial"/>
              <a:cs typeface="Arial"/>
            </a:endParaRPr>
          </a:p>
        </p:txBody>
      </p:sp>
      <p:sp>
        <p:nvSpPr>
          <p:cNvPr id="34" name="object 34"/>
          <p:cNvSpPr txBox="1"/>
          <p:nvPr/>
        </p:nvSpPr>
        <p:spPr>
          <a:xfrm>
            <a:off x="9779634" y="5780633"/>
            <a:ext cx="309245"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56</a:t>
            </a:r>
            <a:endParaRPr sz="2000">
              <a:latin typeface="Arial"/>
              <a:cs typeface="Arial"/>
            </a:endParaRPr>
          </a:p>
        </p:txBody>
      </p:sp>
      <p:sp>
        <p:nvSpPr>
          <p:cNvPr id="35" name="object 35"/>
          <p:cNvSpPr txBox="1"/>
          <p:nvPr/>
        </p:nvSpPr>
        <p:spPr>
          <a:xfrm>
            <a:off x="4925948" y="5780633"/>
            <a:ext cx="3260725" cy="636270"/>
          </a:xfrm>
          <a:prstGeom prst="rect">
            <a:avLst/>
          </a:prstGeom>
        </p:spPr>
        <p:txBody>
          <a:bodyPr vert="horz" wrap="square" lIns="0" tIns="12700" rIns="0" bIns="0" rtlCol="0">
            <a:spAutoFit/>
          </a:bodyPr>
          <a:lstStyle/>
          <a:p>
            <a:pPr marL="245745">
              <a:lnSpc>
                <a:spcPct val="100000"/>
              </a:lnSpc>
              <a:spcBef>
                <a:spcPts val="100"/>
              </a:spcBef>
              <a:tabLst>
                <a:tab pos="1167765" algn="l"/>
                <a:tab pos="2094864" algn="l"/>
                <a:tab pos="2964180" algn="l"/>
              </a:tabLst>
            </a:pPr>
            <a:r>
              <a:rPr sz="2000" dirty="0">
                <a:latin typeface="Arial"/>
                <a:cs typeface="Arial"/>
              </a:rPr>
              <a:t>24	28	35	42</a:t>
            </a:r>
            <a:endParaRPr sz="2000">
              <a:latin typeface="Arial"/>
              <a:cs typeface="Arial"/>
            </a:endParaRPr>
          </a:p>
          <a:p>
            <a:pPr marL="12700">
              <a:lnSpc>
                <a:spcPct val="100000"/>
              </a:lnSpc>
            </a:pPr>
            <a:r>
              <a:rPr sz="2000" b="1" spc="-10" dirty="0">
                <a:latin typeface="Arial"/>
                <a:cs typeface="Arial"/>
              </a:rPr>
              <a:t>Days </a:t>
            </a:r>
            <a:r>
              <a:rPr sz="2000" b="1" dirty="0">
                <a:latin typeface="Arial"/>
                <a:cs typeface="Arial"/>
              </a:rPr>
              <a:t>since</a:t>
            </a:r>
            <a:r>
              <a:rPr sz="2000" b="1" spc="-30" dirty="0">
                <a:latin typeface="Arial"/>
                <a:cs typeface="Arial"/>
              </a:rPr>
              <a:t> </a:t>
            </a:r>
            <a:r>
              <a:rPr sz="2000" b="1" dirty="0">
                <a:latin typeface="Arial"/>
                <a:cs typeface="Arial"/>
              </a:rPr>
              <a:t>Randomization</a:t>
            </a:r>
            <a:endParaRPr sz="2000">
              <a:latin typeface="Arial"/>
              <a:cs typeface="Arial"/>
            </a:endParaRPr>
          </a:p>
        </p:txBody>
      </p:sp>
      <p:sp>
        <p:nvSpPr>
          <p:cNvPr id="36" name="object 36"/>
          <p:cNvSpPr/>
          <p:nvPr/>
        </p:nvSpPr>
        <p:spPr>
          <a:xfrm>
            <a:off x="9406128" y="271272"/>
            <a:ext cx="2404872" cy="600455"/>
          </a:xfrm>
          <a:prstGeom prst="rect">
            <a:avLst/>
          </a:prstGeom>
          <a:blipFill>
            <a:blip r:embed="rId2" cstate="print"/>
            <a:stretch>
              <a:fillRect/>
            </a:stretch>
          </a:blipFill>
        </p:spPr>
        <p:txBody>
          <a:bodyPr wrap="square" lIns="0" tIns="0" rIns="0" bIns="0" rtlCol="0"/>
          <a:lstStyle/>
          <a:p>
            <a:endParaRPr/>
          </a:p>
        </p:txBody>
      </p:sp>
      <p:sp>
        <p:nvSpPr>
          <p:cNvPr id="37" name="object 37"/>
          <p:cNvSpPr txBox="1"/>
          <p:nvPr/>
        </p:nvSpPr>
        <p:spPr>
          <a:xfrm>
            <a:off x="3011551" y="1442974"/>
            <a:ext cx="6891020" cy="422275"/>
          </a:xfrm>
          <a:prstGeom prst="rect">
            <a:avLst/>
          </a:prstGeom>
        </p:spPr>
        <p:txBody>
          <a:bodyPr vert="horz" wrap="square" lIns="0" tIns="13335" rIns="0" bIns="0" rtlCol="0">
            <a:spAutoFit/>
          </a:bodyPr>
          <a:lstStyle/>
          <a:p>
            <a:pPr marL="12700">
              <a:lnSpc>
                <a:spcPct val="100000"/>
              </a:lnSpc>
              <a:spcBef>
                <a:spcPts val="105"/>
              </a:spcBef>
            </a:pPr>
            <a:r>
              <a:rPr sz="2600" b="1" dirty="0">
                <a:latin typeface="Arial"/>
                <a:cs typeface="Arial"/>
              </a:rPr>
              <a:t>Death, HF re-hosp, LVAD, Transplant</a:t>
            </a:r>
            <a:r>
              <a:rPr sz="2600" b="1" spc="-95" dirty="0">
                <a:latin typeface="Arial"/>
                <a:cs typeface="Arial"/>
              </a:rPr>
              <a:t> </a:t>
            </a:r>
            <a:r>
              <a:rPr sz="2600" b="1" dirty="0">
                <a:latin typeface="Arial"/>
                <a:cs typeface="Arial"/>
              </a:rPr>
              <a:t>listing</a:t>
            </a:r>
            <a:endParaRPr sz="2600" dirty="0">
              <a:latin typeface="Arial"/>
              <a:cs typeface="Arial"/>
            </a:endParaRPr>
          </a:p>
        </p:txBody>
      </p:sp>
      <p:sp>
        <p:nvSpPr>
          <p:cNvPr id="38" name="object 38"/>
          <p:cNvSpPr txBox="1"/>
          <p:nvPr/>
        </p:nvSpPr>
        <p:spPr>
          <a:xfrm>
            <a:off x="10098151" y="2245614"/>
            <a:ext cx="889635" cy="39116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Arial"/>
                <a:cs typeface="Arial"/>
              </a:rPr>
              <a:t>16.8%</a:t>
            </a:r>
            <a:endParaRPr sz="2400">
              <a:latin typeface="Arial"/>
              <a:cs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2"/>
          <p:cNvGraphicFramePr>
            <a:graphicFrameLocks noGrp="1"/>
          </p:cNvGraphicFramePr>
          <p:nvPr>
            <p:extLst>
              <p:ext uri="{D42A27DB-BD31-4B8C-83A1-F6EECF244321}">
                <p14:modId xmlns:p14="http://schemas.microsoft.com/office/powerpoint/2010/main" val="866439717"/>
              </p:ext>
            </p:extLst>
          </p:nvPr>
        </p:nvGraphicFramePr>
        <p:xfrm>
          <a:off x="424206" y="736408"/>
          <a:ext cx="11189616" cy="5799382"/>
        </p:xfrm>
        <a:graphic>
          <a:graphicData uri="http://schemas.openxmlformats.org/drawingml/2006/table">
            <a:tbl>
              <a:tblPr firstRow="1" bandRow="1">
                <a:tableStyleId>{2D5ABB26-0587-4C30-8999-92F81FD0307C}</a:tableStyleId>
              </a:tblPr>
              <a:tblGrid>
                <a:gridCol w="1769299">
                  <a:extLst>
                    <a:ext uri="{9D8B030D-6E8A-4147-A177-3AD203B41FA5}">
                      <a16:colId xmlns:a16="http://schemas.microsoft.com/office/drawing/2014/main" val="20000"/>
                    </a:ext>
                  </a:extLst>
                </a:gridCol>
                <a:gridCol w="1769299">
                  <a:extLst>
                    <a:ext uri="{9D8B030D-6E8A-4147-A177-3AD203B41FA5}">
                      <a16:colId xmlns:a16="http://schemas.microsoft.com/office/drawing/2014/main" val="20001"/>
                    </a:ext>
                  </a:extLst>
                </a:gridCol>
                <a:gridCol w="7651018">
                  <a:extLst>
                    <a:ext uri="{9D8B030D-6E8A-4147-A177-3AD203B41FA5}">
                      <a16:colId xmlns:a16="http://schemas.microsoft.com/office/drawing/2014/main" val="20002"/>
                    </a:ext>
                  </a:extLst>
                </a:gridCol>
              </a:tblGrid>
              <a:tr h="354263">
                <a:tc gridSpan="3">
                  <a:txBody>
                    <a:bodyPr/>
                    <a:lstStyle/>
                    <a:p>
                      <a:pPr marL="52069" marR="109855">
                        <a:lnSpc>
                          <a:spcPct val="107200"/>
                        </a:lnSpc>
                        <a:spcBef>
                          <a:spcPts val="245"/>
                        </a:spcBef>
                      </a:pPr>
                      <a:r>
                        <a:rPr sz="1600" b="1" dirty="0">
                          <a:solidFill>
                            <a:srgbClr val="FFFFFF"/>
                          </a:solidFill>
                          <a:latin typeface="Calibri"/>
                          <a:cs typeface="Calibri"/>
                        </a:rPr>
                        <a:t>Recommendations</a:t>
                      </a:r>
                      <a:r>
                        <a:rPr sz="1600" b="1" spc="240" dirty="0">
                          <a:solidFill>
                            <a:srgbClr val="FFFFFF"/>
                          </a:solidFill>
                          <a:latin typeface="Calibri"/>
                          <a:cs typeface="Calibri"/>
                        </a:rPr>
                        <a:t> </a:t>
                      </a:r>
                      <a:r>
                        <a:rPr sz="1600" b="1" dirty="0">
                          <a:solidFill>
                            <a:srgbClr val="FFFFFF"/>
                          </a:solidFill>
                          <a:latin typeface="Calibri"/>
                          <a:cs typeface="Calibri"/>
                        </a:rPr>
                        <a:t>for</a:t>
                      </a:r>
                      <a:r>
                        <a:rPr sz="1600" b="1" spc="240" dirty="0">
                          <a:solidFill>
                            <a:srgbClr val="FFFFFF"/>
                          </a:solidFill>
                          <a:latin typeface="Calibri"/>
                          <a:cs typeface="Calibri"/>
                        </a:rPr>
                        <a:t> </a:t>
                      </a:r>
                      <a:r>
                        <a:rPr sz="1600" b="1" dirty="0">
                          <a:solidFill>
                            <a:srgbClr val="FFFFFF"/>
                          </a:solidFill>
                          <a:latin typeface="Calibri"/>
                          <a:cs typeface="Calibri"/>
                        </a:rPr>
                        <a:t>Renin-Angiotensin</a:t>
                      </a:r>
                      <a:r>
                        <a:rPr sz="1600" b="1" spc="240" dirty="0">
                          <a:solidFill>
                            <a:srgbClr val="FFFFFF"/>
                          </a:solidFill>
                          <a:latin typeface="Calibri"/>
                          <a:cs typeface="Calibri"/>
                        </a:rPr>
                        <a:t> </a:t>
                      </a:r>
                      <a:r>
                        <a:rPr sz="1600" b="1" dirty="0">
                          <a:solidFill>
                            <a:srgbClr val="FFFFFF"/>
                          </a:solidFill>
                          <a:latin typeface="Calibri"/>
                          <a:cs typeface="Calibri"/>
                        </a:rPr>
                        <a:t>System</a:t>
                      </a:r>
                      <a:r>
                        <a:rPr sz="1600" b="1" spc="240" dirty="0">
                          <a:solidFill>
                            <a:srgbClr val="FFFFFF"/>
                          </a:solidFill>
                          <a:latin typeface="Calibri"/>
                          <a:cs typeface="Calibri"/>
                        </a:rPr>
                        <a:t> </a:t>
                      </a:r>
                      <a:r>
                        <a:rPr sz="1600" b="1" dirty="0">
                          <a:solidFill>
                            <a:srgbClr val="FFFFFF"/>
                          </a:solidFill>
                          <a:latin typeface="Calibri"/>
                          <a:cs typeface="Calibri"/>
                        </a:rPr>
                        <a:t>Inhibition</a:t>
                      </a:r>
                      <a:r>
                        <a:rPr sz="1600" b="1" spc="245" dirty="0">
                          <a:solidFill>
                            <a:srgbClr val="FFFFFF"/>
                          </a:solidFill>
                          <a:latin typeface="Calibri"/>
                          <a:cs typeface="Calibri"/>
                        </a:rPr>
                        <a:t> </a:t>
                      </a:r>
                      <a:r>
                        <a:rPr sz="1600" b="1" dirty="0">
                          <a:solidFill>
                            <a:srgbClr val="FFFFFF"/>
                          </a:solidFill>
                          <a:latin typeface="Calibri"/>
                          <a:cs typeface="Calibri"/>
                        </a:rPr>
                        <a:t>With</a:t>
                      </a:r>
                      <a:r>
                        <a:rPr sz="1600" b="1" spc="240" dirty="0">
                          <a:solidFill>
                            <a:srgbClr val="FFFFFF"/>
                          </a:solidFill>
                          <a:latin typeface="Calibri"/>
                          <a:cs typeface="Calibri"/>
                        </a:rPr>
                        <a:t> </a:t>
                      </a:r>
                      <a:r>
                        <a:rPr sz="1600" b="1" spc="30" dirty="0">
                          <a:solidFill>
                            <a:srgbClr val="FFFFFF"/>
                          </a:solidFill>
                          <a:latin typeface="Calibri"/>
                          <a:cs typeface="Calibri"/>
                        </a:rPr>
                        <a:t>ACEi</a:t>
                      </a:r>
                      <a:r>
                        <a:rPr sz="1600" b="1" spc="500" dirty="0">
                          <a:solidFill>
                            <a:srgbClr val="FFFFFF"/>
                          </a:solidFill>
                          <a:latin typeface="Calibri"/>
                          <a:cs typeface="Calibri"/>
                        </a:rPr>
                        <a:t> </a:t>
                      </a:r>
                      <a:r>
                        <a:rPr sz="1600" b="1" dirty="0">
                          <a:solidFill>
                            <a:srgbClr val="FFFFFF"/>
                          </a:solidFill>
                          <a:latin typeface="Calibri"/>
                          <a:cs typeface="Calibri"/>
                        </a:rPr>
                        <a:t>or</a:t>
                      </a:r>
                      <a:r>
                        <a:rPr sz="1600" b="1" spc="50" dirty="0">
                          <a:solidFill>
                            <a:srgbClr val="FFFFFF"/>
                          </a:solidFill>
                          <a:latin typeface="Calibri"/>
                          <a:cs typeface="Calibri"/>
                        </a:rPr>
                        <a:t> </a:t>
                      </a:r>
                      <a:r>
                        <a:rPr sz="1600" b="1" spc="60" dirty="0">
                          <a:solidFill>
                            <a:srgbClr val="FFFFFF"/>
                          </a:solidFill>
                          <a:latin typeface="Calibri"/>
                          <a:cs typeface="Calibri"/>
                        </a:rPr>
                        <a:t>ARB</a:t>
                      </a:r>
                      <a:r>
                        <a:rPr sz="1600" b="1" spc="50" dirty="0">
                          <a:solidFill>
                            <a:srgbClr val="FFFFFF"/>
                          </a:solidFill>
                          <a:latin typeface="Calibri"/>
                          <a:cs typeface="Calibri"/>
                        </a:rPr>
                        <a:t> </a:t>
                      </a:r>
                      <a:r>
                        <a:rPr sz="1600" b="1" dirty="0">
                          <a:solidFill>
                            <a:srgbClr val="FFFFFF"/>
                          </a:solidFill>
                          <a:latin typeface="Calibri"/>
                          <a:cs typeface="Calibri"/>
                        </a:rPr>
                        <a:t>or</a:t>
                      </a:r>
                      <a:r>
                        <a:rPr sz="1600" b="1" spc="50" dirty="0">
                          <a:solidFill>
                            <a:srgbClr val="FFFFFF"/>
                          </a:solidFill>
                          <a:latin typeface="Calibri"/>
                          <a:cs typeface="Calibri"/>
                        </a:rPr>
                        <a:t> </a:t>
                      </a:r>
                      <a:r>
                        <a:rPr sz="1600" b="1" spc="-20" dirty="0">
                          <a:solidFill>
                            <a:srgbClr val="FFFFFF"/>
                          </a:solidFill>
                          <a:latin typeface="Calibri"/>
                          <a:cs typeface="Calibri"/>
                        </a:rPr>
                        <a:t>AR</a:t>
                      </a:r>
                      <a:r>
                        <a:rPr lang="en-US" sz="1600" b="1" spc="-20" dirty="0">
                          <a:solidFill>
                            <a:srgbClr val="FFFFFF"/>
                          </a:solidFill>
                          <a:latin typeface="Calibri"/>
                          <a:cs typeface="Calibri"/>
                        </a:rPr>
                        <a:t>NI</a:t>
                      </a:r>
                      <a:endParaRPr sz="1600" dirty="0">
                        <a:latin typeface="Calibri"/>
                        <a:cs typeface="Calibri"/>
                      </a:endParaRPr>
                    </a:p>
                  </a:txBody>
                  <a:tcPr marL="0" marR="0" marT="21459"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E171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23861">
                <a:tc>
                  <a:txBody>
                    <a:bodyPr/>
                    <a:lstStyle/>
                    <a:p>
                      <a:pPr algn="ctr">
                        <a:lnSpc>
                          <a:spcPct val="100000"/>
                        </a:lnSpc>
                        <a:spcBef>
                          <a:spcPts val="305"/>
                        </a:spcBef>
                      </a:pPr>
                      <a:r>
                        <a:rPr sz="1600" b="1" spc="50" dirty="0">
                          <a:latin typeface="Calibri"/>
                          <a:cs typeface="Calibri"/>
                        </a:rPr>
                        <a:t>COR</a:t>
                      </a:r>
                      <a:endParaRPr sz="1600">
                        <a:latin typeface="Calibri"/>
                        <a:cs typeface="Calibri"/>
                      </a:endParaRPr>
                    </a:p>
                  </a:txBody>
                  <a:tcPr marL="0" marR="0" marT="26714"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algn="ctr">
                        <a:lnSpc>
                          <a:spcPct val="100000"/>
                        </a:lnSpc>
                        <a:spcBef>
                          <a:spcPts val="305"/>
                        </a:spcBef>
                      </a:pPr>
                      <a:r>
                        <a:rPr sz="1600" b="1" spc="40" dirty="0">
                          <a:latin typeface="Calibri"/>
                          <a:cs typeface="Calibri"/>
                        </a:rPr>
                        <a:t>LOE</a:t>
                      </a:r>
                      <a:endParaRPr sz="1600">
                        <a:latin typeface="Calibri"/>
                        <a:cs typeface="Calibri"/>
                      </a:endParaRPr>
                    </a:p>
                  </a:txBody>
                  <a:tcPr marL="0" marR="0" marT="26714"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52069">
                        <a:lnSpc>
                          <a:spcPct val="100000"/>
                        </a:lnSpc>
                        <a:spcBef>
                          <a:spcPts val="305"/>
                        </a:spcBef>
                      </a:pPr>
                      <a:r>
                        <a:rPr sz="1600" b="1" spc="-10" dirty="0">
                          <a:latin typeface="Calibri"/>
                          <a:cs typeface="Calibri"/>
                        </a:rPr>
                        <a:t>Recommendations</a:t>
                      </a:r>
                      <a:endParaRPr sz="1600" dirty="0">
                        <a:latin typeface="Calibri"/>
                        <a:cs typeface="Calibri"/>
                      </a:endParaRPr>
                    </a:p>
                  </a:txBody>
                  <a:tcPr marL="0" marR="0" marT="26714"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extLst>
                  <a:ext uri="{0D108BD9-81ED-4DB2-BD59-A6C34878D82A}">
                    <a16:rowId xmlns:a16="http://schemas.microsoft.com/office/drawing/2014/main" val="10001"/>
                  </a:ext>
                </a:extLst>
              </a:tr>
              <a:tr h="514641">
                <a:tc>
                  <a:txBody>
                    <a:bodyPr/>
                    <a:lstStyle/>
                    <a:p>
                      <a:pPr>
                        <a:lnSpc>
                          <a:spcPct val="100000"/>
                        </a:lnSpc>
                        <a:spcBef>
                          <a:spcPts val="45"/>
                        </a:spcBef>
                      </a:pPr>
                      <a:endParaRPr sz="1600">
                        <a:latin typeface="Times New Roman"/>
                        <a:cs typeface="Times New Roman"/>
                      </a:endParaRPr>
                    </a:p>
                    <a:p>
                      <a:pPr algn="ctr">
                        <a:lnSpc>
                          <a:spcPct val="100000"/>
                        </a:lnSpc>
                      </a:pPr>
                      <a:r>
                        <a:rPr sz="1600" b="1" dirty="0">
                          <a:latin typeface="Gill Sans MT"/>
                          <a:cs typeface="Gill Sans MT"/>
                        </a:rPr>
                        <a:t>1</a:t>
                      </a:r>
                      <a:endParaRPr sz="1600">
                        <a:latin typeface="Gill Sans MT"/>
                        <a:cs typeface="Gill Sans MT"/>
                      </a:endParaRPr>
                    </a:p>
                  </a:txBody>
                  <a:tcPr marL="0" marR="0" marT="3941"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EC284"/>
                    </a:solidFill>
                  </a:tcPr>
                </a:tc>
                <a:tc>
                  <a:txBody>
                    <a:bodyPr/>
                    <a:lstStyle/>
                    <a:p>
                      <a:pPr>
                        <a:lnSpc>
                          <a:spcPct val="100000"/>
                        </a:lnSpc>
                        <a:spcBef>
                          <a:spcPts val="45"/>
                        </a:spcBef>
                      </a:pPr>
                      <a:endParaRPr sz="1600">
                        <a:latin typeface="Times New Roman"/>
                        <a:cs typeface="Times New Roman"/>
                      </a:endParaRPr>
                    </a:p>
                    <a:p>
                      <a:pPr algn="ctr">
                        <a:lnSpc>
                          <a:spcPct val="100000"/>
                        </a:lnSpc>
                      </a:pPr>
                      <a:r>
                        <a:rPr sz="1600" b="1" dirty="0">
                          <a:latin typeface="Gill Sans MT"/>
                          <a:cs typeface="Gill Sans MT"/>
                        </a:rPr>
                        <a:t>A</a:t>
                      </a:r>
                      <a:endParaRPr sz="1600">
                        <a:latin typeface="Gill Sans MT"/>
                        <a:cs typeface="Gill Sans MT"/>
                      </a:endParaRPr>
                    </a:p>
                  </a:txBody>
                  <a:tcPr marL="0" marR="0" marT="3941"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3F6FB7"/>
                    </a:solidFill>
                  </a:tcPr>
                </a:tc>
                <a:tc>
                  <a:txBody>
                    <a:bodyPr/>
                    <a:lstStyle/>
                    <a:p>
                      <a:pPr marL="198120" marR="43815" indent="-152400">
                        <a:lnSpc>
                          <a:spcPct val="107200"/>
                        </a:lnSpc>
                        <a:spcBef>
                          <a:spcPts val="235"/>
                        </a:spcBef>
                      </a:pPr>
                      <a:r>
                        <a:rPr sz="1600" dirty="0">
                          <a:latin typeface="Gill Sans MT"/>
                          <a:cs typeface="Gill Sans MT"/>
                        </a:rPr>
                        <a:t>1.</a:t>
                      </a:r>
                      <a:r>
                        <a:rPr sz="1600" spc="195" dirty="0">
                          <a:latin typeface="Gill Sans MT"/>
                          <a:cs typeface="Gill Sans MT"/>
                        </a:rPr>
                        <a:t>  </a:t>
                      </a:r>
                      <a:r>
                        <a:rPr sz="1600" dirty="0">
                          <a:latin typeface="Gill Sans MT"/>
                          <a:cs typeface="Gill Sans MT"/>
                        </a:rPr>
                        <a:t>In</a:t>
                      </a:r>
                      <a:r>
                        <a:rPr sz="1600" spc="40" dirty="0">
                          <a:latin typeface="Gill Sans MT"/>
                          <a:cs typeface="Gill Sans MT"/>
                        </a:rPr>
                        <a:t> </a:t>
                      </a:r>
                      <a:r>
                        <a:rPr sz="1600" dirty="0">
                          <a:latin typeface="Gill Sans MT"/>
                          <a:cs typeface="Gill Sans MT"/>
                        </a:rPr>
                        <a:t>patients</a:t>
                      </a:r>
                      <a:r>
                        <a:rPr sz="1600" spc="45" dirty="0">
                          <a:latin typeface="Gill Sans MT"/>
                          <a:cs typeface="Gill Sans MT"/>
                        </a:rPr>
                        <a:t> </a:t>
                      </a:r>
                      <a:r>
                        <a:rPr sz="1600" dirty="0">
                          <a:latin typeface="Gill Sans MT"/>
                          <a:cs typeface="Gill Sans MT"/>
                        </a:rPr>
                        <a:t>with</a:t>
                      </a:r>
                      <a:r>
                        <a:rPr sz="1600" spc="40" dirty="0">
                          <a:latin typeface="Gill Sans MT"/>
                          <a:cs typeface="Gill Sans MT"/>
                        </a:rPr>
                        <a:t> </a:t>
                      </a:r>
                      <a:r>
                        <a:rPr sz="1600" dirty="0">
                          <a:latin typeface="Gill Sans MT"/>
                          <a:cs typeface="Gill Sans MT"/>
                        </a:rPr>
                        <a:t>HFrEF</a:t>
                      </a:r>
                      <a:r>
                        <a:rPr sz="1600" spc="45" dirty="0">
                          <a:latin typeface="Gill Sans MT"/>
                          <a:cs typeface="Gill Sans MT"/>
                        </a:rPr>
                        <a:t> </a:t>
                      </a:r>
                      <a:r>
                        <a:rPr sz="1600" dirty="0">
                          <a:latin typeface="Gill Sans MT"/>
                          <a:cs typeface="Gill Sans MT"/>
                        </a:rPr>
                        <a:t>and</a:t>
                      </a:r>
                      <a:r>
                        <a:rPr sz="1600" spc="45" dirty="0">
                          <a:latin typeface="Gill Sans MT"/>
                          <a:cs typeface="Gill Sans MT"/>
                        </a:rPr>
                        <a:t> </a:t>
                      </a:r>
                      <a:r>
                        <a:rPr sz="1600" spc="-10" dirty="0">
                          <a:latin typeface="Gill Sans MT"/>
                          <a:cs typeface="Gill Sans MT"/>
                        </a:rPr>
                        <a:t>NYHA</a:t>
                      </a:r>
                      <a:r>
                        <a:rPr sz="1600" spc="40" dirty="0">
                          <a:latin typeface="Gill Sans MT"/>
                          <a:cs typeface="Gill Sans MT"/>
                        </a:rPr>
                        <a:t> </a:t>
                      </a:r>
                      <a:r>
                        <a:rPr sz="1600" dirty="0">
                          <a:latin typeface="Gill Sans MT"/>
                          <a:cs typeface="Gill Sans MT"/>
                        </a:rPr>
                        <a:t>class</a:t>
                      </a:r>
                      <a:r>
                        <a:rPr sz="1600" spc="45" dirty="0">
                          <a:latin typeface="Gill Sans MT"/>
                          <a:cs typeface="Gill Sans MT"/>
                        </a:rPr>
                        <a:t> </a:t>
                      </a:r>
                      <a:r>
                        <a:rPr sz="1600" dirty="0">
                          <a:latin typeface="Gill Sans MT"/>
                          <a:cs typeface="Gill Sans MT"/>
                        </a:rPr>
                        <a:t>II</a:t>
                      </a:r>
                      <a:r>
                        <a:rPr sz="1600" spc="40" dirty="0">
                          <a:latin typeface="Gill Sans MT"/>
                          <a:cs typeface="Gill Sans MT"/>
                        </a:rPr>
                        <a:t> </a:t>
                      </a:r>
                      <a:r>
                        <a:rPr sz="1600" dirty="0">
                          <a:latin typeface="Gill Sans MT"/>
                          <a:cs typeface="Gill Sans MT"/>
                        </a:rPr>
                        <a:t>to</a:t>
                      </a:r>
                      <a:r>
                        <a:rPr sz="1600" spc="45" dirty="0">
                          <a:latin typeface="Gill Sans MT"/>
                          <a:cs typeface="Gill Sans MT"/>
                        </a:rPr>
                        <a:t> </a:t>
                      </a:r>
                      <a:r>
                        <a:rPr sz="1600" spc="-25" dirty="0">
                          <a:latin typeface="Gill Sans MT"/>
                          <a:cs typeface="Gill Sans MT"/>
                        </a:rPr>
                        <a:t>III</a:t>
                      </a:r>
                      <a:r>
                        <a:rPr sz="1600" spc="500" dirty="0">
                          <a:latin typeface="Gill Sans MT"/>
                          <a:cs typeface="Gill Sans MT"/>
                        </a:rPr>
                        <a:t> </a:t>
                      </a:r>
                      <a:r>
                        <a:rPr sz="1600" dirty="0">
                          <a:latin typeface="Gill Sans MT"/>
                          <a:cs typeface="Gill Sans MT"/>
                        </a:rPr>
                        <a:t>symptoms,</a:t>
                      </a:r>
                      <a:r>
                        <a:rPr sz="1600" spc="55" dirty="0">
                          <a:latin typeface="Gill Sans MT"/>
                          <a:cs typeface="Gill Sans MT"/>
                        </a:rPr>
                        <a:t> </a:t>
                      </a:r>
                      <a:r>
                        <a:rPr sz="1600" dirty="0">
                          <a:latin typeface="Gill Sans MT"/>
                          <a:cs typeface="Gill Sans MT"/>
                        </a:rPr>
                        <a:t>the</a:t>
                      </a:r>
                      <a:r>
                        <a:rPr sz="1600" spc="60" dirty="0">
                          <a:latin typeface="Gill Sans MT"/>
                          <a:cs typeface="Gill Sans MT"/>
                        </a:rPr>
                        <a:t> </a:t>
                      </a:r>
                      <a:r>
                        <a:rPr sz="1600" dirty="0">
                          <a:latin typeface="Gill Sans MT"/>
                          <a:cs typeface="Gill Sans MT"/>
                        </a:rPr>
                        <a:t>use</a:t>
                      </a:r>
                      <a:r>
                        <a:rPr sz="1600" spc="60" dirty="0">
                          <a:latin typeface="Gill Sans MT"/>
                          <a:cs typeface="Gill Sans MT"/>
                        </a:rPr>
                        <a:t> </a:t>
                      </a:r>
                      <a:r>
                        <a:rPr sz="1600" dirty="0">
                          <a:latin typeface="Gill Sans MT"/>
                          <a:cs typeface="Gill Sans MT"/>
                        </a:rPr>
                        <a:t>of</a:t>
                      </a:r>
                      <a:r>
                        <a:rPr sz="1600" spc="60" dirty="0">
                          <a:latin typeface="Gill Sans MT"/>
                          <a:cs typeface="Gill Sans MT"/>
                        </a:rPr>
                        <a:t> </a:t>
                      </a:r>
                      <a:r>
                        <a:rPr sz="1600" dirty="0">
                          <a:latin typeface="Gill Sans MT"/>
                          <a:cs typeface="Gill Sans MT"/>
                        </a:rPr>
                        <a:t>ARNi</a:t>
                      </a:r>
                      <a:r>
                        <a:rPr sz="1600" spc="60" dirty="0">
                          <a:latin typeface="Gill Sans MT"/>
                          <a:cs typeface="Gill Sans MT"/>
                        </a:rPr>
                        <a:t> </a:t>
                      </a:r>
                      <a:r>
                        <a:rPr sz="1600" dirty="0">
                          <a:latin typeface="Gill Sans MT"/>
                          <a:cs typeface="Gill Sans MT"/>
                        </a:rPr>
                        <a:t>is</a:t>
                      </a:r>
                      <a:r>
                        <a:rPr sz="1600" spc="60" dirty="0">
                          <a:latin typeface="Gill Sans MT"/>
                          <a:cs typeface="Gill Sans MT"/>
                        </a:rPr>
                        <a:t> </a:t>
                      </a:r>
                      <a:r>
                        <a:rPr sz="1600" dirty="0">
                          <a:latin typeface="Gill Sans MT"/>
                          <a:cs typeface="Gill Sans MT"/>
                        </a:rPr>
                        <a:t>recommended</a:t>
                      </a:r>
                      <a:r>
                        <a:rPr sz="1600" spc="60" dirty="0">
                          <a:latin typeface="Gill Sans MT"/>
                          <a:cs typeface="Gill Sans MT"/>
                        </a:rPr>
                        <a:t> </a:t>
                      </a:r>
                      <a:r>
                        <a:rPr sz="1600" spc="-25" dirty="0">
                          <a:latin typeface="Gill Sans MT"/>
                          <a:cs typeface="Gill Sans MT"/>
                        </a:rPr>
                        <a:t>to</a:t>
                      </a:r>
                      <a:r>
                        <a:rPr sz="1600" spc="500" dirty="0">
                          <a:latin typeface="Gill Sans MT"/>
                          <a:cs typeface="Gill Sans MT"/>
                        </a:rPr>
                        <a:t> </a:t>
                      </a:r>
                      <a:r>
                        <a:rPr sz="1600" dirty="0">
                          <a:latin typeface="Gill Sans MT"/>
                          <a:cs typeface="Gill Sans MT"/>
                        </a:rPr>
                        <a:t>reduce</a:t>
                      </a:r>
                      <a:r>
                        <a:rPr sz="1600" spc="70" dirty="0">
                          <a:latin typeface="Gill Sans MT"/>
                          <a:cs typeface="Gill Sans MT"/>
                        </a:rPr>
                        <a:t> </a:t>
                      </a:r>
                      <a:r>
                        <a:rPr sz="1600" spc="-10" dirty="0">
                          <a:latin typeface="Gill Sans MT"/>
                          <a:cs typeface="Gill Sans MT"/>
                        </a:rPr>
                        <a:t>morbidity</a:t>
                      </a:r>
                      <a:r>
                        <a:rPr sz="1600" spc="75" dirty="0">
                          <a:latin typeface="Gill Sans MT"/>
                          <a:cs typeface="Gill Sans MT"/>
                        </a:rPr>
                        <a:t> </a:t>
                      </a:r>
                      <a:r>
                        <a:rPr sz="1600" dirty="0">
                          <a:latin typeface="Gill Sans MT"/>
                          <a:cs typeface="Gill Sans MT"/>
                        </a:rPr>
                        <a:t>and</a:t>
                      </a:r>
                      <a:r>
                        <a:rPr sz="1600" spc="70" dirty="0">
                          <a:latin typeface="Gill Sans MT"/>
                          <a:cs typeface="Gill Sans MT"/>
                        </a:rPr>
                        <a:t> </a:t>
                      </a:r>
                      <a:r>
                        <a:rPr sz="1600" spc="-10" dirty="0">
                          <a:latin typeface="Gill Sans MT"/>
                          <a:cs typeface="Gill Sans MT"/>
                        </a:rPr>
                        <a:t>mortality.</a:t>
                      </a:r>
                      <a:r>
                        <a:rPr sz="1600" spc="-15" baseline="34722" dirty="0">
                          <a:latin typeface="Gill Sans MT"/>
                          <a:cs typeface="Gill Sans MT"/>
                        </a:rPr>
                        <a:t>1–5</a:t>
                      </a:r>
                      <a:endParaRPr sz="1600" baseline="34722" dirty="0">
                        <a:latin typeface="Gill Sans MT"/>
                        <a:cs typeface="Gill Sans MT"/>
                      </a:endParaRPr>
                    </a:p>
                  </a:txBody>
                  <a:tcPr marL="0" marR="0" marT="20583"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2"/>
                  </a:ext>
                </a:extLst>
              </a:tr>
              <a:tr h="650872">
                <a:tc>
                  <a:txBody>
                    <a:bodyPr/>
                    <a:lstStyle/>
                    <a:p>
                      <a:pPr>
                        <a:lnSpc>
                          <a:spcPct val="100000"/>
                        </a:lnSpc>
                      </a:pPr>
                      <a:endParaRPr sz="1600">
                        <a:latin typeface="Times New Roman"/>
                        <a:cs typeface="Times New Roman"/>
                      </a:endParaRPr>
                    </a:p>
                    <a:p>
                      <a:pPr algn="ctr">
                        <a:lnSpc>
                          <a:spcPct val="100000"/>
                        </a:lnSpc>
                        <a:spcBef>
                          <a:spcPts val="680"/>
                        </a:spcBef>
                      </a:pPr>
                      <a:r>
                        <a:rPr sz="1600" b="1" dirty="0">
                          <a:latin typeface="Gill Sans MT"/>
                          <a:cs typeface="Gill Sans MT"/>
                        </a:rPr>
                        <a:t>1</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EC284"/>
                    </a:solidFill>
                  </a:tcPr>
                </a:tc>
                <a:tc>
                  <a:txBody>
                    <a:bodyPr/>
                    <a:lstStyle/>
                    <a:p>
                      <a:pPr>
                        <a:lnSpc>
                          <a:spcPct val="100000"/>
                        </a:lnSpc>
                      </a:pPr>
                      <a:endParaRPr sz="1600">
                        <a:latin typeface="Times New Roman"/>
                        <a:cs typeface="Times New Roman"/>
                      </a:endParaRPr>
                    </a:p>
                    <a:p>
                      <a:pPr algn="ctr">
                        <a:lnSpc>
                          <a:spcPct val="100000"/>
                        </a:lnSpc>
                        <a:spcBef>
                          <a:spcPts val="680"/>
                        </a:spcBef>
                      </a:pPr>
                      <a:r>
                        <a:rPr sz="1600" b="1" dirty="0">
                          <a:latin typeface="Gill Sans MT"/>
                          <a:cs typeface="Gill Sans MT"/>
                        </a:rPr>
                        <a:t>A</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3F6FB7"/>
                    </a:solidFill>
                  </a:tcPr>
                </a:tc>
                <a:tc>
                  <a:txBody>
                    <a:bodyPr/>
                    <a:lstStyle/>
                    <a:p>
                      <a:pPr marL="198120" marR="56515" indent="-152400">
                        <a:lnSpc>
                          <a:spcPct val="107200"/>
                        </a:lnSpc>
                        <a:spcBef>
                          <a:spcPts val="190"/>
                        </a:spcBef>
                      </a:pPr>
                      <a:r>
                        <a:rPr sz="1600" dirty="0">
                          <a:latin typeface="Gill Sans MT"/>
                          <a:cs typeface="Gill Sans MT"/>
                        </a:rPr>
                        <a:t>2.</a:t>
                      </a:r>
                      <a:r>
                        <a:rPr sz="1600" spc="495" dirty="0">
                          <a:latin typeface="Gill Sans MT"/>
                          <a:cs typeface="Gill Sans MT"/>
                        </a:rPr>
                        <a:t> </a:t>
                      </a:r>
                      <a:r>
                        <a:rPr sz="1600" dirty="0">
                          <a:latin typeface="Gill Sans MT"/>
                          <a:cs typeface="Gill Sans MT"/>
                        </a:rPr>
                        <a:t>In</a:t>
                      </a:r>
                      <a:r>
                        <a:rPr sz="1600" spc="15" dirty="0">
                          <a:latin typeface="Gill Sans MT"/>
                          <a:cs typeface="Gill Sans MT"/>
                        </a:rPr>
                        <a:t> </a:t>
                      </a:r>
                      <a:r>
                        <a:rPr sz="1600" dirty="0">
                          <a:latin typeface="Gill Sans MT"/>
                          <a:cs typeface="Gill Sans MT"/>
                        </a:rPr>
                        <a:t>patients</a:t>
                      </a:r>
                      <a:r>
                        <a:rPr sz="1600" spc="15" dirty="0">
                          <a:latin typeface="Gill Sans MT"/>
                          <a:cs typeface="Gill Sans MT"/>
                        </a:rPr>
                        <a:t> </a:t>
                      </a:r>
                      <a:r>
                        <a:rPr sz="1600" dirty="0">
                          <a:latin typeface="Gill Sans MT"/>
                          <a:cs typeface="Gill Sans MT"/>
                        </a:rPr>
                        <a:t>with</a:t>
                      </a:r>
                      <a:r>
                        <a:rPr sz="1600" spc="20" dirty="0">
                          <a:latin typeface="Gill Sans MT"/>
                          <a:cs typeface="Gill Sans MT"/>
                        </a:rPr>
                        <a:t> </a:t>
                      </a:r>
                      <a:r>
                        <a:rPr sz="1600" dirty="0">
                          <a:latin typeface="Gill Sans MT"/>
                          <a:cs typeface="Gill Sans MT"/>
                        </a:rPr>
                        <a:t>previous</a:t>
                      </a:r>
                      <a:r>
                        <a:rPr sz="1600" spc="15" dirty="0">
                          <a:latin typeface="Gill Sans MT"/>
                          <a:cs typeface="Gill Sans MT"/>
                        </a:rPr>
                        <a:t> </a:t>
                      </a:r>
                      <a:r>
                        <a:rPr sz="1600" spc="-30" dirty="0">
                          <a:latin typeface="Gill Sans MT"/>
                          <a:cs typeface="Gill Sans MT"/>
                        </a:rPr>
                        <a:t>or</a:t>
                      </a:r>
                      <a:r>
                        <a:rPr sz="1600" spc="15" dirty="0">
                          <a:latin typeface="Gill Sans MT"/>
                          <a:cs typeface="Gill Sans MT"/>
                        </a:rPr>
                        <a:t> </a:t>
                      </a:r>
                      <a:r>
                        <a:rPr sz="1600" dirty="0">
                          <a:latin typeface="Gill Sans MT"/>
                          <a:cs typeface="Gill Sans MT"/>
                        </a:rPr>
                        <a:t>current</a:t>
                      </a:r>
                      <a:r>
                        <a:rPr sz="1600" spc="15" dirty="0">
                          <a:latin typeface="Gill Sans MT"/>
                          <a:cs typeface="Gill Sans MT"/>
                        </a:rPr>
                        <a:t> </a:t>
                      </a:r>
                      <a:r>
                        <a:rPr sz="1600" spc="-10" dirty="0">
                          <a:latin typeface="Gill Sans MT"/>
                          <a:cs typeface="Gill Sans MT"/>
                        </a:rPr>
                        <a:t>symptoms</a:t>
                      </a:r>
                      <a:r>
                        <a:rPr sz="1600" spc="500" dirty="0">
                          <a:latin typeface="Gill Sans MT"/>
                          <a:cs typeface="Gill Sans MT"/>
                        </a:rPr>
                        <a:t> </a:t>
                      </a:r>
                      <a:r>
                        <a:rPr sz="1600" dirty="0">
                          <a:latin typeface="Gill Sans MT"/>
                          <a:cs typeface="Gill Sans MT"/>
                        </a:rPr>
                        <a:t>of</a:t>
                      </a:r>
                      <a:r>
                        <a:rPr sz="1600" spc="40" dirty="0">
                          <a:latin typeface="Gill Sans MT"/>
                          <a:cs typeface="Gill Sans MT"/>
                        </a:rPr>
                        <a:t> </a:t>
                      </a:r>
                      <a:r>
                        <a:rPr sz="1600" dirty="0">
                          <a:latin typeface="Gill Sans MT"/>
                          <a:cs typeface="Gill Sans MT"/>
                        </a:rPr>
                        <a:t>chronic</a:t>
                      </a:r>
                      <a:r>
                        <a:rPr sz="1600" spc="40" dirty="0">
                          <a:latin typeface="Gill Sans MT"/>
                          <a:cs typeface="Gill Sans MT"/>
                        </a:rPr>
                        <a:t> </a:t>
                      </a:r>
                      <a:r>
                        <a:rPr sz="1600" dirty="0">
                          <a:latin typeface="Gill Sans MT"/>
                          <a:cs typeface="Gill Sans MT"/>
                        </a:rPr>
                        <a:t>HFrEF,</a:t>
                      </a:r>
                      <a:r>
                        <a:rPr sz="1600" spc="40" dirty="0">
                          <a:latin typeface="Gill Sans MT"/>
                          <a:cs typeface="Gill Sans MT"/>
                        </a:rPr>
                        <a:t> </a:t>
                      </a:r>
                      <a:r>
                        <a:rPr sz="1600" dirty="0">
                          <a:latin typeface="Gill Sans MT"/>
                          <a:cs typeface="Gill Sans MT"/>
                        </a:rPr>
                        <a:t>the</a:t>
                      </a:r>
                      <a:r>
                        <a:rPr sz="1600" spc="40" dirty="0">
                          <a:latin typeface="Gill Sans MT"/>
                          <a:cs typeface="Gill Sans MT"/>
                        </a:rPr>
                        <a:t> </a:t>
                      </a:r>
                      <a:r>
                        <a:rPr sz="1600" dirty="0">
                          <a:latin typeface="Gill Sans MT"/>
                          <a:cs typeface="Gill Sans MT"/>
                        </a:rPr>
                        <a:t>use</a:t>
                      </a:r>
                      <a:r>
                        <a:rPr sz="1600" spc="45" dirty="0">
                          <a:latin typeface="Gill Sans MT"/>
                          <a:cs typeface="Gill Sans MT"/>
                        </a:rPr>
                        <a:t> </a:t>
                      </a:r>
                      <a:r>
                        <a:rPr sz="1600" dirty="0">
                          <a:latin typeface="Gill Sans MT"/>
                          <a:cs typeface="Gill Sans MT"/>
                        </a:rPr>
                        <a:t>of</a:t>
                      </a:r>
                      <a:r>
                        <a:rPr sz="1600" spc="40" dirty="0">
                          <a:latin typeface="Gill Sans MT"/>
                          <a:cs typeface="Gill Sans MT"/>
                        </a:rPr>
                        <a:t> </a:t>
                      </a:r>
                      <a:r>
                        <a:rPr sz="1600" dirty="0">
                          <a:latin typeface="Gill Sans MT"/>
                          <a:cs typeface="Gill Sans MT"/>
                        </a:rPr>
                        <a:t>ACEi</a:t>
                      </a:r>
                      <a:r>
                        <a:rPr sz="1600" spc="40" dirty="0">
                          <a:latin typeface="Gill Sans MT"/>
                          <a:cs typeface="Gill Sans MT"/>
                        </a:rPr>
                        <a:t> </a:t>
                      </a:r>
                      <a:r>
                        <a:rPr sz="1600" dirty="0">
                          <a:latin typeface="Gill Sans MT"/>
                          <a:cs typeface="Gill Sans MT"/>
                        </a:rPr>
                        <a:t>is</a:t>
                      </a:r>
                      <a:r>
                        <a:rPr sz="1600" spc="40" dirty="0">
                          <a:latin typeface="Gill Sans MT"/>
                          <a:cs typeface="Gill Sans MT"/>
                        </a:rPr>
                        <a:t> </a:t>
                      </a:r>
                      <a:r>
                        <a:rPr sz="1600" spc="-10" dirty="0">
                          <a:latin typeface="Gill Sans MT"/>
                          <a:cs typeface="Gill Sans MT"/>
                        </a:rPr>
                        <a:t>beneficial</a:t>
                      </a:r>
                      <a:r>
                        <a:rPr sz="1600" spc="500" dirty="0">
                          <a:latin typeface="Gill Sans MT"/>
                          <a:cs typeface="Gill Sans MT"/>
                        </a:rPr>
                        <a:t> </a:t>
                      </a:r>
                      <a:r>
                        <a:rPr sz="1600" dirty="0">
                          <a:latin typeface="Gill Sans MT"/>
                          <a:cs typeface="Gill Sans MT"/>
                        </a:rPr>
                        <a:t>to</a:t>
                      </a:r>
                      <a:r>
                        <a:rPr sz="1600" spc="30" dirty="0">
                          <a:latin typeface="Gill Sans MT"/>
                          <a:cs typeface="Gill Sans MT"/>
                        </a:rPr>
                        <a:t> </a:t>
                      </a:r>
                      <a:r>
                        <a:rPr sz="1600" dirty="0">
                          <a:latin typeface="Gill Sans MT"/>
                          <a:cs typeface="Gill Sans MT"/>
                        </a:rPr>
                        <a:t>reduce</a:t>
                      </a:r>
                      <a:r>
                        <a:rPr sz="1600" spc="35" dirty="0">
                          <a:latin typeface="Gill Sans MT"/>
                          <a:cs typeface="Gill Sans MT"/>
                        </a:rPr>
                        <a:t> </a:t>
                      </a:r>
                      <a:r>
                        <a:rPr sz="1600" spc="-10" dirty="0">
                          <a:latin typeface="Gill Sans MT"/>
                          <a:cs typeface="Gill Sans MT"/>
                        </a:rPr>
                        <a:t>morbidity</a:t>
                      </a:r>
                      <a:r>
                        <a:rPr sz="1600" spc="30" dirty="0">
                          <a:latin typeface="Gill Sans MT"/>
                          <a:cs typeface="Gill Sans MT"/>
                        </a:rPr>
                        <a:t> </a:t>
                      </a:r>
                      <a:r>
                        <a:rPr sz="1600" dirty="0">
                          <a:latin typeface="Gill Sans MT"/>
                          <a:cs typeface="Gill Sans MT"/>
                        </a:rPr>
                        <a:t>and</a:t>
                      </a:r>
                      <a:r>
                        <a:rPr sz="1600" spc="35" dirty="0">
                          <a:latin typeface="Gill Sans MT"/>
                          <a:cs typeface="Gill Sans MT"/>
                        </a:rPr>
                        <a:t> </a:t>
                      </a:r>
                      <a:r>
                        <a:rPr sz="1600" spc="-10" dirty="0">
                          <a:latin typeface="Gill Sans MT"/>
                          <a:cs typeface="Gill Sans MT"/>
                        </a:rPr>
                        <a:t>mortality</a:t>
                      </a:r>
                      <a:r>
                        <a:rPr sz="1600" spc="35" dirty="0">
                          <a:latin typeface="Gill Sans MT"/>
                          <a:cs typeface="Gill Sans MT"/>
                        </a:rPr>
                        <a:t> </a:t>
                      </a:r>
                      <a:r>
                        <a:rPr sz="1600" dirty="0">
                          <a:latin typeface="Gill Sans MT"/>
                          <a:cs typeface="Gill Sans MT"/>
                        </a:rPr>
                        <a:t>when</a:t>
                      </a:r>
                      <a:r>
                        <a:rPr sz="1600" spc="30" dirty="0">
                          <a:latin typeface="Gill Sans MT"/>
                          <a:cs typeface="Gill Sans MT"/>
                        </a:rPr>
                        <a:t> </a:t>
                      </a:r>
                      <a:r>
                        <a:rPr sz="1600" dirty="0">
                          <a:latin typeface="Gill Sans MT"/>
                          <a:cs typeface="Gill Sans MT"/>
                        </a:rPr>
                        <a:t>the</a:t>
                      </a:r>
                      <a:r>
                        <a:rPr sz="1600" spc="35" dirty="0">
                          <a:latin typeface="Gill Sans MT"/>
                          <a:cs typeface="Gill Sans MT"/>
                        </a:rPr>
                        <a:t> </a:t>
                      </a:r>
                      <a:r>
                        <a:rPr sz="1600" spc="-25" dirty="0">
                          <a:latin typeface="Gill Sans MT"/>
                          <a:cs typeface="Gill Sans MT"/>
                        </a:rPr>
                        <a:t>use</a:t>
                      </a:r>
                      <a:r>
                        <a:rPr sz="1600" spc="500" dirty="0">
                          <a:latin typeface="Gill Sans MT"/>
                          <a:cs typeface="Gill Sans MT"/>
                        </a:rPr>
                        <a:t> </a:t>
                      </a:r>
                      <a:r>
                        <a:rPr sz="1600" dirty="0">
                          <a:latin typeface="Gill Sans MT"/>
                          <a:cs typeface="Gill Sans MT"/>
                        </a:rPr>
                        <a:t>of ARNi is not </a:t>
                      </a:r>
                      <a:r>
                        <a:rPr sz="1600" spc="-10" dirty="0">
                          <a:latin typeface="Gill Sans MT"/>
                          <a:cs typeface="Gill Sans MT"/>
                        </a:rPr>
                        <a:t>feasible.</a:t>
                      </a:r>
                      <a:r>
                        <a:rPr sz="1600" spc="-15" baseline="34722" dirty="0">
                          <a:latin typeface="Gill Sans MT"/>
                          <a:cs typeface="Gill Sans MT"/>
                        </a:rPr>
                        <a:t>6–13</a:t>
                      </a:r>
                      <a:endParaRPr sz="1600" baseline="34722">
                        <a:latin typeface="Gill Sans MT"/>
                        <a:cs typeface="Gill Sans MT"/>
                      </a:endParaRPr>
                    </a:p>
                  </a:txBody>
                  <a:tcPr marL="0" marR="0" marT="16641"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3"/>
                  </a:ext>
                </a:extLst>
              </a:tr>
              <a:tr h="793473">
                <a:tc>
                  <a:txBody>
                    <a:bodyPr/>
                    <a:lstStyle/>
                    <a:p>
                      <a:pPr>
                        <a:lnSpc>
                          <a:spcPct val="100000"/>
                        </a:lnSpc>
                      </a:pPr>
                      <a:endParaRPr sz="1600">
                        <a:latin typeface="Times New Roman"/>
                        <a:cs typeface="Times New Roman"/>
                      </a:endParaRPr>
                    </a:p>
                    <a:p>
                      <a:pPr>
                        <a:lnSpc>
                          <a:spcPct val="100000"/>
                        </a:lnSpc>
                        <a:spcBef>
                          <a:spcPts val="35"/>
                        </a:spcBef>
                      </a:pPr>
                      <a:endParaRPr sz="1600">
                        <a:latin typeface="Times New Roman"/>
                        <a:cs typeface="Times New Roman"/>
                      </a:endParaRPr>
                    </a:p>
                    <a:p>
                      <a:pPr algn="ctr">
                        <a:lnSpc>
                          <a:spcPct val="100000"/>
                        </a:lnSpc>
                      </a:pPr>
                      <a:r>
                        <a:rPr sz="1600" b="1" dirty="0">
                          <a:latin typeface="Gill Sans MT"/>
                          <a:cs typeface="Gill Sans MT"/>
                        </a:rPr>
                        <a:t>1</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EC284"/>
                    </a:solidFill>
                  </a:tcPr>
                </a:tc>
                <a:tc>
                  <a:txBody>
                    <a:bodyPr/>
                    <a:lstStyle/>
                    <a:p>
                      <a:pPr>
                        <a:lnSpc>
                          <a:spcPct val="100000"/>
                        </a:lnSpc>
                      </a:pPr>
                      <a:endParaRPr sz="1600">
                        <a:latin typeface="Times New Roman"/>
                        <a:cs typeface="Times New Roman"/>
                      </a:endParaRPr>
                    </a:p>
                    <a:p>
                      <a:pPr>
                        <a:lnSpc>
                          <a:spcPct val="100000"/>
                        </a:lnSpc>
                        <a:spcBef>
                          <a:spcPts val="35"/>
                        </a:spcBef>
                      </a:pPr>
                      <a:endParaRPr sz="1600">
                        <a:latin typeface="Times New Roman"/>
                        <a:cs typeface="Times New Roman"/>
                      </a:endParaRPr>
                    </a:p>
                    <a:p>
                      <a:pPr algn="ctr">
                        <a:lnSpc>
                          <a:spcPct val="100000"/>
                        </a:lnSpc>
                      </a:pPr>
                      <a:r>
                        <a:rPr sz="1600" b="1" dirty="0">
                          <a:latin typeface="Gill Sans MT"/>
                          <a:cs typeface="Gill Sans MT"/>
                        </a:rPr>
                        <a:t>A</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3F6FB7"/>
                    </a:solidFill>
                  </a:tcPr>
                </a:tc>
                <a:tc>
                  <a:txBody>
                    <a:bodyPr/>
                    <a:lstStyle/>
                    <a:p>
                      <a:pPr marL="198120" marR="192405" indent="-152400">
                        <a:lnSpc>
                          <a:spcPct val="107200"/>
                        </a:lnSpc>
                        <a:spcBef>
                          <a:spcPts val="190"/>
                        </a:spcBef>
                      </a:pPr>
                      <a:r>
                        <a:rPr sz="1600" dirty="0">
                          <a:latin typeface="Gill Sans MT"/>
                          <a:cs typeface="Gill Sans MT"/>
                        </a:rPr>
                        <a:t>3.</a:t>
                      </a:r>
                      <a:r>
                        <a:rPr sz="1600" spc="160" dirty="0">
                          <a:latin typeface="Gill Sans MT"/>
                          <a:cs typeface="Gill Sans MT"/>
                        </a:rPr>
                        <a:t>  </a:t>
                      </a:r>
                      <a:r>
                        <a:rPr sz="1600" spc="-10" dirty="0">
                          <a:latin typeface="Gill Sans MT"/>
                          <a:cs typeface="Gill Sans MT"/>
                        </a:rPr>
                        <a:t>In </a:t>
                      </a:r>
                      <a:r>
                        <a:rPr sz="1600" dirty="0">
                          <a:latin typeface="Gill Sans MT"/>
                          <a:cs typeface="Gill Sans MT"/>
                        </a:rPr>
                        <a:t>patients</a:t>
                      </a:r>
                      <a:r>
                        <a:rPr sz="1600" spc="-15" dirty="0">
                          <a:latin typeface="Gill Sans MT"/>
                          <a:cs typeface="Gill Sans MT"/>
                        </a:rPr>
                        <a:t> </a:t>
                      </a:r>
                      <a:r>
                        <a:rPr sz="1600" spc="-20" dirty="0">
                          <a:latin typeface="Gill Sans MT"/>
                          <a:cs typeface="Gill Sans MT"/>
                        </a:rPr>
                        <a:t>with</a:t>
                      </a:r>
                      <a:r>
                        <a:rPr sz="1600" spc="-15" dirty="0">
                          <a:latin typeface="Gill Sans MT"/>
                          <a:cs typeface="Gill Sans MT"/>
                        </a:rPr>
                        <a:t> </a:t>
                      </a:r>
                      <a:r>
                        <a:rPr sz="1600" spc="-10" dirty="0">
                          <a:latin typeface="Gill Sans MT"/>
                          <a:cs typeface="Gill Sans MT"/>
                        </a:rPr>
                        <a:t>previous</a:t>
                      </a:r>
                      <a:r>
                        <a:rPr sz="1600" spc="-15" dirty="0">
                          <a:latin typeface="Gill Sans MT"/>
                          <a:cs typeface="Gill Sans MT"/>
                        </a:rPr>
                        <a:t> </a:t>
                      </a:r>
                      <a:r>
                        <a:rPr sz="1600" spc="-50" dirty="0">
                          <a:latin typeface="Gill Sans MT"/>
                          <a:cs typeface="Gill Sans MT"/>
                        </a:rPr>
                        <a:t>or</a:t>
                      </a:r>
                      <a:r>
                        <a:rPr sz="1600" spc="-15" dirty="0">
                          <a:latin typeface="Gill Sans MT"/>
                          <a:cs typeface="Gill Sans MT"/>
                        </a:rPr>
                        <a:t> </a:t>
                      </a:r>
                      <a:r>
                        <a:rPr sz="1600" spc="-25" dirty="0">
                          <a:latin typeface="Gill Sans MT"/>
                          <a:cs typeface="Gill Sans MT"/>
                        </a:rPr>
                        <a:t>current</a:t>
                      </a:r>
                      <a:r>
                        <a:rPr sz="1600" spc="-15" dirty="0">
                          <a:latin typeface="Gill Sans MT"/>
                          <a:cs typeface="Gill Sans MT"/>
                        </a:rPr>
                        <a:t> </a:t>
                      </a:r>
                      <a:r>
                        <a:rPr sz="1600" spc="-10" dirty="0">
                          <a:latin typeface="Gill Sans MT"/>
                          <a:cs typeface="Gill Sans MT"/>
                        </a:rPr>
                        <a:t>symptoms</a:t>
                      </a:r>
                      <a:r>
                        <a:rPr sz="1600" spc="500" dirty="0">
                          <a:latin typeface="Gill Sans MT"/>
                          <a:cs typeface="Gill Sans MT"/>
                        </a:rPr>
                        <a:t> </a:t>
                      </a:r>
                      <a:r>
                        <a:rPr sz="1600" dirty="0">
                          <a:latin typeface="Gill Sans MT"/>
                          <a:cs typeface="Gill Sans MT"/>
                        </a:rPr>
                        <a:t>of</a:t>
                      </a:r>
                      <a:r>
                        <a:rPr sz="1600" spc="-10" dirty="0">
                          <a:latin typeface="Gill Sans MT"/>
                          <a:cs typeface="Gill Sans MT"/>
                        </a:rPr>
                        <a:t> chronic</a:t>
                      </a:r>
                      <a:r>
                        <a:rPr sz="1600" spc="-5" dirty="0">
                          <a:latin typeface="Gill Sans MT"/>
                          <a:cs typeface="Gill Sans MT"/>
                        </a:rPr>
                        <a:t> </a:t>
                      </a:r>
                      <a:r>
                        <a:rPr sz="1600" dirty="0">
                          <a:latin typeface="Gill Sans MT"/>
                          <a:cs typeface="Gill Sans MT"/>
                        </a:rPr>
                        <a:t>HFrEF</a:t>
                      </a:r>
                      <a:r>
                        <a:rPr sz="1600" spc="-10" dirty="0">
                          <a:latin typeface="Gill Sans MT"/>
                          <a:cs typeface="Gill Sans MT"/>
                        </a:rPr>
                        <a:t> who</a:t>
                      </a:r>
                      <a:r>
                        <a:rPr sz="1600" spc="-5" dirty="0">
                          <a:latin typeface="Gill Sans MT"/>
                          <a:cs typeface="Gill Sans MT"/>
                        </a:rPr>
                        <a:t> </a:t>
                      </a:r>
                      <a:r>
                        <a:rPr sz="1600" dirty="0">
                          <a:latin typeface="Gill Sans MT"/>
                          <a:cs typeface="Gill Sans MT"/>
                        </a:rPr>
                        <a:t>are</a:t>
                      </a:r>
                      <a:r>
                        <a:rPr sz="1600" spc="-10" dirty="0">
                          <a:latin typeface="Gill Sans MT"/>
                          <a:cs typeface="Gill Sans MT"/>
                        </a:rPr>
                        <a:t> </a:t>
                      </a:r>
                      <a:r>
                        <a:rPr sz="1600" spc="-25" dirty="0">
                          <a:latin typeface="Gill Sans MT"/>
                          <a:cs typeface="Gill Sans MT"/>
                        </a:rPr>
                        <a:t>intolerant</a:t>
                      </a:r>
                      <a:r>
                        <a:rPr sz="1600" spc="-5" dirty="0">
                          <a:latin typeface="Gill Sans MT"/>
                          <a:cs typeface="Gill Sans MT"/>
                        </a:rPr>
                        <a:t> </a:t>
                      </a:r>
                      <a:r>
                        <a:rPr sz="1600" spc="-35" dirty="0">
                          <a:latin typeface="Gill Sans MT"/>
                          <a:cs typeface="Gill Sans MT"/>
                        </a:rPr>
                        <a:t>to</a:t>
                      </a:r>
                      <a:r>
                        <a:rPr sz="1600" spc="-5" dirty="0">
                          <a:latin typeface="Gill Sans MT"/>
                          <a:cs typeface="Gill Sans MT"/>
                        </a:rPr>
                        <a:t> </a:t>
                      </a:r>
                      <a:r>
                        <a:rPr sz="1600" spc="-20" dirty="0" err="1">
                          <a:latin typeface="Gill Sans MT"/>
                          <a:cs typeface="Gill Sans MT"/>
                        </a:rPr>
                        <a:t>ACEi</a:t>
                      </a:r>
                      <a:r>
                        <a:rPr lang="en-US" sz="1600" spc="-20" dirty="0">
                          <a:latin typeface="Gill Sans MT"/>
                          <a:cs typeface="Gill Sans MT"/>
                        </a:rPr>
                        <a:t> </a:t>
                      </a:r>
                      <a:r>
                        <a:rPr sz="1600" dirty="0">
                          <a:latin typeface="Gill Sans MT"/>
                          <a:cs typeface="Gill Sans MT"/>
                        </a:rPr>
                        <a:t>because</a:t>
                      </a:r>
                      <a:r>
                        <a:rPr sz="1600" spc="40" dirty="0">
                          <a:latin typeface="Gill Sans MT"/>
                          <a:cs typeface="Gill Sans MT"/>
                        </a:rPr>
                        <a:t> </a:t>
                      </a:r>
                      <a:r>
                        <a:rPr sz="1600" dirty="0">
                          <a:latin typeface="Gill Sans MT"/>
                          <a:cs typeface="Gill Sans MT"/>
                        </a:rPr>
                        <a:t>of</a:t>
                      </a:r>
                      <a:r>
                        <a:rPr sz="1600" spc="40" dirty="0">
                          <a:latin typeface="Gill Sans MT"/>
                          <a:cs typeface="Gill Sans MT"/>
                        </a:rPr>
                        <a:t> </a:t>
                      </a:r>
                      <a:r>
                        <a:rPr sz="1600" dirty="0">
                          <a:latin typeface="Gill Sans MT"/>
                          <a:cs typeface="Gill Sans MT"/>
                        </a:rPr>
                        <a:t>cough</a:t>
                      </a:r>
                      <a:r>
                        <a:rPr sz="1600" spc="45" dirty="0">
                          <a:latin typeface="Gill Sans MT"/>
                          <a:cs typeface="Gill Sans MT"/>
                        </a:rPr>
                        <a:t> </a:t>
                      </a:r>
                      <a:r>
                        <a:rPr sz="1600" spc="-50" dirty="0">
                          <a:latin typeface="Gill Sans MT"/>
                          <a:cs typeface="Gill Sans MT"/>
                        </a:rPr>
                        <a:t>or</a:t>
                      </a:r>
                      <a:r>
                        <a:rPr sz="1600" spc="40" dirty="0">
                          <a:latin typeface="Gill Sans MT"/>
                          <a:cs typeface="Gill Sans MT"/>
                        </a:rPr>
                        <a:t> </a:t>
                      </a:r>
                      <a:r>
                        <a:rPr sz="1600" dirty="0">
                          <a:latin typeface="Gill Sans MT"/>
                          <a:cs typeface="Gill Sans MT"/>
                        </a:rPr>
                        <a:t>angioedema</a:t>
                      </a:r>
                      <a:r>
                        <a:rPr sz="1600" spc="45" dirty="0">
                          <a:latin typeface="Gill Sans MT"/>
                          <a:cs typeface="Gill Sans MT"/>
                        </a:rPr>
                        <a:t> </a:t>
                      </a:r>
                      <a:r>
                        <a:rPr sz="1600" dirty="0">
                          <a:latin typeface="Gill Sans MT"/>
                          <a:cs typeface="Gill Sans MT"/>
                        </a:rPr>
                        <a:t>and</a:t>
                      </a:r>
                      <a:r>
                        <a:rPr sz="1600" spc="40" dirty="0">
                          <a:latin typeface="Gill Sans MT"/>
                          <a:cs typeface="Gill Sans MT"/>
                        </a:rPr>
                        <a:t> </a:t>
                      </a:r>
                      <a:r>
                        <a:rPr sz="1600" dirty="0">
                          <a:latin typeface="Gill Sans MT"/>
                          <a:cs typeface="Gill Sans MT"/>
                        </a:rPr>
                        <a:t>when</a:t>
                      </a:r>
                      <a:r>
                        <a:rPr sz="1600" spc="45" dirty="0">
                          <a:latin typeface="Gill Sans MT"/>
                          <a:cs typeface="Gill Sans MT"/>
                        </a:rPr>
                        <a:t> </a:t>
                      </a:r>
                      <a:r>
                        <a:rPr sz="1600" spc="-25" dirty="0">
                          <a:latin typeface="Gill Sans MT"/>
                          <a:cs typeface="Gill Sans MT"/>
                        </a:rPr>
                        <a:t>the</a:t>
                      </a:r>
                      <a:r>
                        <a:rPr sz="1600" spc="500" dirty="0">
                          <a:latin typeface="Gill Sans MT"/>
                          <a:cs typeface="Gill Sans MT"/>
                        </a:rPr>
                        <a:t> </a:t>
                      </a:r>
                      <a:r>
                        <a:rPr sz="1600" dirty="0">
                          <a:latin typeface="Gill Sans MT"/>
                          <a:cs typeface="Gill Sans MT"/>
                        </a:rPr>
                        <a:t>use</a:t>
                      </a:r>
                      <a:r>
                        <a:rPr sz="1600" spc="5" dirty="0">
                          <a:latin typeface="Gill Sans MT"/>
                          <a:cs typeface="Gill Sans MT"/>
                        </a:rPr>
                        <a:t> </a:t>
                      </a:r>
                      <a:r>
                        <a:rPr sz="1600" dirty="0">
                          <a:latin typeface="Gill Sans MT"/>
                          <a:cs typeface="Gill Sans MT"/>
                        </a:rPr>
                        <a:t>of</a:t>
                      </a:r>
                      <a:r>
                        <a:rPr sz="1600" spc="10" dirty="0">
                          <a:latin typeface="Gill Sans MT"/>
                          <a:cs typeface="Gill Sans MT"/>
                        </a:rPr>
                        <a:t> </a:t>
                      </a:r>
                      <a:r>
                        <a:rPr sz="1600" spc="-20" dirty="0">
                          <a:latin typeface="Gill Sans MT"/>
                          <a:cs typeface="Gill Sans MT"/>
                        </a:rPr>
                        <a:t>ARNi</a:t>
                      </a:r>
                      <a:r>
                        <a:rPr sz="1600" spc="10" dirty="0">
                          <a:latin typeface="Gill Sans MT"/>
                          <a:cs typeface="Gill Sans MT"/>
                        </a:rPr>
                        <a:t> </a:t>
                      </a:r>
                      <a:r>
                        <a:rPr sz="1600" dirty="0">
                          <a:latin typeface="Gill Sans MT"/>
                          <a:cs typeface="Gill Sans MT"/>
                        </a:rPr>
                        <a:t>is</a:t>
                      </a:r>
                      <a:r>
                        <a:rPr sz="1600" spc="5" dirty="0">
                          <a:latin typeface="Gill Sans MT"/>
                          <a:cs typeface="Gill Sans MT"/>
                        </a:rPr>
                        <a:t> </a:t>
                      </a:r>
                      <a:r>
                        <a:rPr sz="1600" spc="-25" dirty="0">
                          <a:latin typeface="Gill Sans MT"/>
                          <a:cs typeface="Gill Sans MT"/>
                        </a:rPr>
                        <a:t>not</a:t>
                      </a:r>
                      <a:r>
                        <a:rPr sz="1600" spc="10" dirty="0">
                          <a:latin typeface="Gill Sans MT"/>
                          <a:cs typeface="Gill Sans MT"/>
                        </a:rPr>
                        <a:t> </a:t>
                      </a:r>
                      <a:r>
                        <a:rPr sz="1600" dirty="0">
                          <a:latin typeface="Gill Sans MT"/>
                          <a:cs typeface="Gill Sans MT"/>
                        </a:rPr>
                        <a:t>feasible,</a:t>
                      </a:r>
                      <a:r>
                        <a:rPr sz="1600" spc="10" dirty="0">
                          <a:latin typeface="Gill Sans MT"/>
                          <a:cs typeface="Gill Sans MT"/>
                        </a:rPr>
                        <a:t> </a:t>
                      </a:r>
                      <a:r>
                        <a:rPr sz="1600" spc="-10" dirty="0">
                          <a:latin typeface="Gill Sans MT"/>
                          <a:cs typeface="Gill Sans MT"/>
                        </a:rPr>
                        <a:t>the</a:t>
                      </a:r>
                      <a:r>
                        <a:rPr sz="1600" spc="10" dirty="0">
                          <a:latin typeface="Gill Sans MT"/>
                          <a:cs typeface="Gill Sans MT"/>
                        </a:rPr>
                        <a:t> </a:t>
                      </a:r>
                      <a:r>
                        <a:rPr sz="1600" dirty="0">
                          <a:latin typeface="Gill Sans MT"/>
                          <a:cs typeface="Gill Sans MT"/>
                        </a:rPr>
                        <a:t>use</a:t>
                      </a:r>
                      <a:r>
                        <a:rPr sz="1600" spc="5" dirty="0">
                          <a:latin typeface="Gill Sans MT"/>
                          <a:cs typeface="Gill Sans MT"/>
                        </a:rPr>
                        <a:t> </a:t>
                      </a:r>
                      <a:r>
                        <a:rPr sz="1600" dirty="0">
                          <a:latin typeface="Gill Sans MT"/>
                          <a:cs typeface="Gill Sans MT"/>
                        </a:rPr>
                        <a:t>of</a:t>
                      </a:r>
                      <a:r>
                        <a:rPr sz="1600" spc="10" dirty="0">
                          <a:latin typeface="Gill Sans MT"/>
                          <a:cs typeface="Gill Sans MT"/>
                        </a:rPr>
                        <a:t> </a:t>
                      </a:r>
                      <a:r>
                        <a:rPr sz="1600" dirty="0">
                          <a:latin typeface="Gill Sans MT"/>
                          <a:cs typeface="Gill Sans MT"/>
                        </a:rPr>
                        <a:t>ARB</a:t>
                      </a:r>
                      <a:r>
                        <a:rPr sz="1600" spc="10" dirty="0">
                          <a:latin typeface="Gill Sans MT"/>
                          <a:cs typeface="Gill Sans MT"/>
                        </a:rPr>
                        <a:t> </a:t>
                      </a:r>
                      <a:r>
                        <a:rPr sz="1600" dirty="0">
                          <a:latin typeface="Gill Sans MT"/>
                          <a:cs typeface="Gill Sans MT"/>
                        </a:rPr>
                        <a:t>is</a:t>
                      </a:r>
                      <a:r>
                        <a:rPr sz="1600" spc="10" dirty="0">
                          <a:latin typeface="Gill Sans MT"/>
                          <a:cs typeface="Gill Sans MT"/>
                        </a:rPr>
                        <a:t> </a:t>
                      </a:r>
                      <a:r>
                        <a:rPr sz="1600" spc="-20" dirty="0">
                          <a:latin typeface="Gill Sans MT"/>
                          <a:cs typeface="Gill Sans MT"/>
                        </a:rPr>
                        <a:t>rec</a:t>
                      </a:r>
                      <a:r>
                        <a:rPr sz="1600" dirty="0">
                          <a:latin typeface="Gill Sans MT"/>
                          <a:cs typeface="Gill Sans MT"/>
                        </a:rPr>
                        <a:t>ommended </a:t>
                      </a:r>
                      <a:r>
                        <a:rPr sz="1600" spc="-35" dirty="0">
                          <a:latin typeface="Gill Sans MT"/>
                          <a:cs typeface="Gill Sans MT"/>
                        </a:rPr>
                        <a:t>to</a:t>
                      </a:r>
                      <a:r>
                        <a:rPr sz="1600" dirty="0">
                          <a:latin typeface="Gill Sans MT"/>
                          <a:cs typeface="Gill Sans MT"/>
                        </a:rPr>
                        <a:t> reduce</a:t>
                      </a:r>
                      <a:r>
                        <a:rPr sz="1600" spc="5" dirty="0">
                          <a:latin typeface="Gill Sans MT"/>
                          <a:cs typeface="Gill Sans MT"/>
                        </a:rPr>
                        <a:t> </a:t>
                      </a:r>
                      <a:r>
                        <a:rPr sz="1600" spc="-25" dirty="0">
                          <a:latin typeface="Gill Sans MT"/>
                          <a:cs typeface="Gill Sans MT"/>
                        </a:rPr>
                        <a:t>morbidity</a:t>
                      </a:r>
                      <a:r>
                        <a:rPr sz="1600" dirty="0">
                          <a:latin typeface="Gill Sans MT"/>
                          <a:cs typeface="Gill Sans MT"/>
                        </a:rPr>
                        <a:t> and </a:t>
                      </a:r>
                      <a:r>
                        <a:rPr sz="1600" spc="-10" dirty="0">
                          <a:latin typeface="Gill Sans MT"/>
                          <a:cs typeface="Gill Sans MT"/>
                        </a:rPr>
                        <a:t>mortality.</a:t>
                      </a:r>
                      <a:r>
                        <a:rPr sz="1600" spc="-15" baseline="34722" dirty="0">
                          <a:latin typeface="Gill Sans MT"/>
                          <a:cs typeface="Gill Sans MT"/>
                        </a:rPr>
                        <a:t>14–18</a:t>
                      </a:r>
                      <a:endParaRPr sz="1600" baseline="34722" dirty="0">
                        <a:latin typeface="Gill Sans MT"/>
                        <a:cs typeface="Gill Sans MT"/>
                      </a:endParaRPr>
                    </a:p>
                  </a:txBody>
                  <a:tcPr marL="0" marR="0" marT="16641"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4"/>
                  </a:ext>
                </a:extLst>
              </a:tr>
              <a:tr h="650872">
                <a:tc gridSpan="2">
                  <a:txBody>
                    <a:bodyPr/>
                    <a:lstStyle/>
                    <a:p>
                      <a:pPr>
                        <a:lnSpc>
                          <a:spcPct val="100000"/>
                        </a:lnSpc>
                        <a:spcBef>
                          <a:spcPts val="50"/>
                        </a:spcBef>
                      </a:pPr>
                      <a:endParaRPr sz="1600">
                        <a:latin typeface="Times New Roman"/>
                        <a:cs typeface="Times New Roman"/>
                      </a:endParaRPr>
                    </a:p>
                    <a:p>
                      <a:pPr marL="163830" marR="95885" indent="-60325">
                        <a:lnSpc>
                          <a:spcPct val="107200"/>
                        </a:lnSpc>
                        <a:spcBef>
                          <a:spcPts val="5"/>
                        </a:spcBef>
                      </a:pPr>
                      <a:r>
                        <a:rPr sz="1600" b="1" dirty="0">
                          <a:latin typeface="Gill Sans MT"/>
                          <a:cs typeface="Gill Sans MT"/>
                        </a:rPr>
                        <a:t>Value</a:t>
                      </a:r>
                      <a:r>
                        <a:rPr sz="1600" b="1" spc="-10" dirty="0">
                          <a:latin typeface="Gill Sans MT"/>
                          <a:cs typeface="Gill Sans MT"/>
                        </a:rPr>
                        <a:t> Statement:</a:t>
                      </a:r>
                      <a:r>
                        <a:rPr sz="1600" b="1" spc="500" dirty="0">
                          <a:latin typeface="Gill Sans MT"/>
                          <a:cs typeface="Gill Sans MT"/>
                        </a:rPr>
                        <a:t> </a:t>
                      </a:r>
                      <a:r>
                        <a:rPr sz="1600" b="1" dirty="0">
                          <a:latin typeface="Gill Sans MT"/>
                          <a:cs typeface="Gill Sans MT"/>
                        </a:rPr>
                        <a:t>High</a:t>
                      </a:r>
                      <a:r>
                        <a:rPr sz="1600" b="1" spc="-10" dirty="0">
                          <a:latin typeface="Gill Sans MT"/>
                          <a:cs typeface="Gill Sans MT"/>
                        </a:rPr>
                        <a:t> </a:t>
                      </a:r>
                      <a:r>
                        <a:rPr sz="1600" b="1" dirty="0">
                          <a:latin typeface="Gill Sans MT"/>
                          <a:cs typeface="Gill Sans MT"/>
                        </a:rPr>
                        <a:t>Value</a:t>
                      </a:r>
                      <a:r>
                        <a:rPr sz="1600" b="1" spc="-5" dirty="0">
                          <a:latin typeface="Gill Sans MT"/>
                          <a:cs typeface="Gill Sans MT"/>
                        </a:rPr>
                        <a:t> </a:t>
                      </a:r>
                      <a:r>
                        <a:rPr sz="1600" b="1" spc="-25" dirty="0">
                          <a:latin typeface="Gill Sans MT"/>
                          <a:cs typeface="Gill Sans MT"/>
                        </a:rPr>
                        <a:t>(A)</a:t>
                      </a:r>
                      <a:endParaRPr sz="1600">
                        <a:latin typeface="Gill Sans MT"/>
                        <a:cs typeface="Gill Sans MT"/>
                      </a:endParaRPr>
                    </a:p>
                  </a:txBody>
                  <a:tcPr marL="0" marR="0" marT="4379"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hMerge="1">
                  <a:txBody>
                    <a:bodyPr/>
                    <a:lstStyle/>
                    <a:p>
                      <a:endParaRPr/>
                    </a:p>
                  </a:txBody>
                  <a:tcPr marL="0" marR="0" marT="0" marB="0"/>
                </a:tc>
                <a:tc>
                  <a:txBody>
                    <a:bodyPr/>
                    <a:lstStyle/>
                    <a:p>
                      <a:pPr marL="198120" marR="34290" indent="-152400">
                        <a:lnSpc>
                          <a:spcPct val="107200"/>
                        </a:lnSpc>
                        <a:spcBef>
                          <a:spcPts val="190"/>
                        </a:spcBef>
                      </a:pPr>
                      <a:r>
                        <a:rPr sz="1600" dirty="0">
                          <a:latin typeface="Gill Sans MT"/>
                          <a:cs typeface="Gill Sans MT"/>
                        </a:rPr>
                        <a:t>4.</a:t>
                      </a:r>
                      <a:r>
                        <a:rPr sz="1600" spc="495" dirty="0">
                          <a:latin typeface="Gill Sans MT"/>
                          <a:cs typeface="Gill Sans MT"/>
                        </a:rPr>
                        <a:t> </a:t>
                      </a:r>
                      <a:r>
                        <a:rPr sz="1600" dirty="0">
                          <a:latin typeface="Gill Sans MT"/>
                          <a:cs typeface="Gill Sans MT"/>
                        </a:rPr>
                        <a:t>In</a:t>
                      </a:r>
                      <a:r>
                        <a:rPr sz="1600" spc="15" dirty="0">
                          <a:latin typeface="Gill Sans MT"/>
                          <a:cs typeface="Gill Sans MT"/>
                        </a:rPr>
                        <a:t> </a:t>
                      </a:r>
                      <a:r>
                        <a:rPr sz="1600" dirty="0">
                          <a:latin typeface="Gill Sans MT"/>
                          <a:cs typeface="Gill Sans MT"/>
                        </a:rPr>
                        <a:t>patients</a:t>
                      </a:r>
                      <a:r>
                        <a:rPr sz="1600" spc="15" dirty="0">
                          <a:latin typeface="Gill Sans MT"/>
                          <a:cs typeface="Gill Sans MT"/>
                        </a:rPr>
                        <a:t> </a:t>
                      </a:r>
                      <a:r>
                        <a:rPr sz="1600" dirty="0">
                          <a:latin typeface="Gill Sans MT"/>
                          <a:cs typeface="Gill Sans MT"/>
                        </a:rPr>
                        <a:t>with</a:t>
                      </a:r>
                      <a:r>
                        <a:rPr sz="1600" spc="20" dirty="0">
                          <a:latin typeface="Gill Sans MT"/>
                          <a:cs typeface="Gill Sans MT"/>
                        </a:rPr>
                        <a:t> </a:t>
                      </a:r>
                      <a:r>
                        <a:rPr sz="1600" dirty="0">
                          <a:latin typeface="Gill Sans MT"/>
                          <a:cs typeface="Gill Sans MT"/>
                        </a:rPr>
                        <a:t>previous</a:t>
                      </a:r>
                      <a:r>
                        <a:rPr sz="1600" spc="15" dirty="0">
                          <a:latin typeface="Gill Sans MT"/>
                          <a:cs typeface="Gill Sans MT"/>
                        </a:rPr>
                        <a:t> </a:t>
                      </a:r>
                      <a:r>
                        <a:rPr sz="1600" spc="-30" dirty="0">
                          <a:latin typeface="Gill Sans MT"/>
                          <a:cs typeface="Gill Sans MT"/>
                        </a:rPr>
                        <a:t>or</a:t>
                      </a:r>
                      <a:r>
                        <a:rPr sz="1600" spc="15" dirty="0">
                          <a:latin typeface="Gill Sans MT"/>
                          <a:cs typeface="Gill Sans MT"/>
                        </a:rPr>
                        <a:t> </a:t>
                      </a:r>
                      <a:r>
                        <a:rPr sz="1600" dirty="0">
                          <a:latin typeface="Gill Sans MT"/>
                          <a:cs typeface="Gill Sans MT"/>
                        </a:rPr>
                        <a:t>current</a:t>
                      </a:r>
                      <a:r>
                        <a:rPr sz="1600" spc="15" dirty="0">
                          <a:latin typeface="Gill Sans MT"/>
                          <a:cs typeface="Gill Sans MT"/>
                        </a:rPr>
                        <a:t> </a:t>
                      </a:r>
                      <a:r>
                        <a:rPr sz="1600" spc="-10" dirty="0">
                          <a:latin typeface="Gill Sans MT"/>
                          <a:cs typeface="Gill Sans MT"/>
                        </a:rPr>
                        <a:t>symptoms</a:t>
                      </a:r>
                      <a:r>
                        <a:rPr sz="1600" spc="500" dirty="0">
                          <a:latin typeface="Gill Sans MT"/>
                          <a:cs typeface="Gill Sans MT"/>
                        </a:rPr>
                        <a:t> </a:t>
                      </a:r>
                      <a:r>
                        <a:rPr sz="1600" dirty="0">
                          <a:latin typeface="Gill Sans MT"/>
                          <a:cs typeface="Gill Sans MT"/>
                        </a:rPr>
                        <a:t>of</a:t>
                      </a:r>
                      <a:r>
                        <a:rPr sz="1600" spc="10" dirty="0">
                          <a:latin typeface="Gill Sans MT"/>
                          <a:cs typeface="Gill Sans MT"/>
                        </a:rPr>
                        <a:t> </a:t>
                      </a:r>
                      <a:r>
                        <a:rPr sz="1600" dirty="0">
                          <a:latin typeface="Gill Sans MT"/>
                          <a:cs typeface="Gill Sans MT"/>
                        </a:rPr>
                        <a:t>chronic</a:t>
                      </a:r>
                      <a:r>
                        <a:rPr sz="1600" spc="15" dirty="0">
                          <a:latin typeface="Gill Sans MT"/>
                          <a:cs typeface="Gill Sans MT"/>
                        </a:rPr>
                        <a:t> </a:t>
                      </a:r>
                      <a:r>
                        <a:rPr sz="1600" dirty="0">
                          <a:latin typeface="Gill Sans MT"/>
                          <a:cs typeface="Gill Sans MT"/>
                        </a:rPr>
                        <a:t>HFrEF,</a:t>
                      </a:r>
                      <a:r>
                        <a:rPr sz="1600" spc="15" dirty="0">
                          <a:latin typeface="Gill Sans MT"/>
                          <a:cs typeface="Gill Sans MT"/>
                        </a:rPr>
                        <a:t> </a:t>
                      </a:r>
                      <a:r>
                        <a:rPr sz="1600" dirty="0">
                          <a:latin typeface="Gill Sans MT"/>
                          <a:cs typeface="Gill Sans MT"/>
                        </a:rPr>
                        <a:t>in</a:t>
                      </a:r>
                      <a:r>
                        <a:rPr sz="1600" spc="15" dirty="0">
                          <a:latin typeface="Gill Sans MT"/>
                          <a:cs typeface="Gill Sans MT"/>
                        </a:rPr>
                        <a:t> </a:t>
                      </a:r>
                      <a:r>
                        <a:rPr sz="1600" dirty="0">
                          <a:latin typeface="Gill Sans MT"/>
                          <a:cs typeface="Gill Sans MT"/>
                        </a:rPr>
                        <a:t>whom</a:t>
                      </a:r>
                      <a:r>
                        <a:rPr sz="1600" spc="15" dirty="0">
                          <a:latin typeface="Gill Sans MT"/>
                          <a:cs typeface="Gill Sans MT"/>
                        </a:rPr>
                        <a:t> </a:t>
                      </a:r>
                      <a:r>
                        <a:rPr sz="1600" dirty="0">
                          <a:latin typeface="Gill Sans MT"/>
                          <a:cs typeface="Gill Sans MT"/>
                        </a:rPr>
                        <a:t>ARNi</a:t>
                      </a:r>
                      <a:r>
                        <a:rPr sz="1600" spc="10" dirty="0">
                          <a:latin typeface="Gill Sans MT"/>
                          <a:cs typeface="Gill Sans MT"/>
                        </a:rPr>
                        <a:t> </a:t>
                      </a:r>
                      <a:r>
                        <a:rPr sz="1600" dirty="0">
                          <a:latin typeface="Gill Sans MT"/>
                          <a:cs typeface="Gill Sans MT"/>
                        </a:rPr>
                        <a:t>is</a:t>
                      </a:r>
                      <a:r>
                        <a:rPr sz="1600" spc="15" dirty="0">
                          <a:latin typeface="Gill Sans MT"/>
                          <a:cs typeface="Gill Sans MT"/>
                        </a:rPr>
                        <a:t> </a:t>
                      </a:r>
                      <a:r>
                        <a:rPr sz="1600" dirty="0">
                          <a:latin typeface="Gill Sans MT"/>
                          <a:cs typeface="Gill Sans MT"/>
                        </a:rPr>
                        <a:t>not</a:t>
                      </a:r>
                      <a:r>
                        <a:rPr sz="1600" spc="15" dirty="0">
                          <a:latin typeface="Gill Sans MT"/>
                          <a:cs typeface="Gill Sans MT"/>
                        </a:rPr>
                        <a:t> </a:t>
                      </a:r>
                      <a:r>
                        <a:rPr sz="1600" spc="-10" dirty="0">
                          <a:latin typeface="Gill Sans MT"/>
                          <a:cs typeface="Gill Sans MT"/>
                        </a:rPr>
                        <a:t>feasible,</a:t>
                      </a:r>
                      <a:r>
                        <a:rPr sz="1600" spc="500" dirty="0">
                          <a:latin typeface="Gill Sans MT"/>
                          <a:cs typeface="Gill Sans MT"/>
                        </a:rPr>
                        <a:t> </a:t>
                      </a:r>
                      <a:r>
                        <a:rPr sz="1600" dirty="0">
                          <a:latin typeface="Gill Sans MT"/>
                          <a:cs typeface="Gill Sans MT"/>
                        </a:rPr>
                        <a:t>treatment</a:t>
                      </a:r>
                      <a:r>
                        <a:rPr sz="1600" spc="35" dirty="0">
                          <a:latin typeface="Gill Sans MT"/>
                          <a:cs typeface="Gill Sans MT"/>
                        </a:rPr>
                        <a:t> </a:t>
                      </a:r>
                      <a:r>
                        <a:rPr sz="1600" dirty="0">
                          <a:latin typeface="Gill Sans MT"/>
                          <a:cs typeface="Gill Sans MT"/>
                        </a:rPr>
                        <a:t>with</a:t>
                      </a:r>
                      <a:r>
                        <a:rPr sz="1600" spc="40" dirty="0">
                          <a:latin typeface="Gill Sans MT"/>
                          <a:cs typeface="Gill Sans MT"/>
                        </a:rPr>
                        <a:t> </a:t>
                      </a:r>
                      <a:r>
                        <a:rPr sz="1600" dirty="0">
                          <a:latin typeface="Gill Sans MT"/>
                          <a:cs typeface="Gill Sans MT"/>
                        </a:rPr>
                        <a:t>an</a:t>
                      </a:r>
                      <a:r>
                        <a:rPr sz="1600" spc="35" dirty="0">
                          <a:latin typeface="Gill Sans MT"/>
                          <a:cs typeface="Gill Sans MT"/>
                        </a:rPr>
                        <a:t> </a:t>
                      </a:r>
                      <a:r>
                        <a:rPr sz="1600" dirty="0">
                          <a:latin typeface="Gill Sans MT"/>
                          <a:cs typeface="Gill Sans MT"/>
                        </a:rPr>
                        <a:t>ACEi</a:t>
                      </a:r>
                      <a:r>
                        <a:rPr sz="1600" spc="40" dirty="0">
                          <a:latin typeface="Gill Sans MT"/>
                          <a:cs typeface="Gill Sans MT"/>
                        </a:rPr>
                        <a:t> </a:t>
                      </a:r>
                      <a:r>
                        <a:rPr sz="1600" spc="-30" dirty="0">
                          <a:latin typeface="Gill Sans MT"/>
                          <a:cs typeface="Gill Sans MT"/>
                        </a:rPr>
                        <a:t>or</a:t>
                      </a:r>
                      <a:r>
                        <a:rPr sz="1600" spc="40" dirty="0">
                          <a:latin typeface="Gill Sans MT"/>
                          <a:cs typeface="Gill Sans MT"/>
                        </a:rPr>
                        <a:t> </a:t>
                      </a:r>
                      <a:r>
                        <a:rPr sz="1600" dirty="0">
                          <a:latin typeface="Gill Sans MT"/>
                          <a:cs typeface="Gill Sans MT"/>
                        </a:rPr>
                        <a:t>ARB</a:t>
                      </a:r>
                      <a:r>
                        <a:rPr sz="1600" spc="35" dirty="0">
                          <a:latin typeface="Gill Sans MT"/>
                          <a:cs typeface="Gill Sans MT"/>
                        </a:rPr>
                        <a:t> </a:t>
                      </a:r>
                      <a:r>
                        <a:rPr sz="1600" dirty="0">
                          <a:latin typeface="Gill Sans MT"/>
                          <a:cs typeface="Gill Sans MT"/>
                        </a:rPr>
                        <a:t>provides</a:t>
                      </a:r>
                      <a:r>
                        <a:rPr sz="1600" spc="40" dirty="0">
                          <a:latin typeface="Gill Sans MT"/>
                          <a:cs typeface="Gill Sans MT"/>
                        </a:rPr>
                        <a:t> </a:t>
                      </a:r>
                      <a:r>
                        <a:rPr sz="1600" spc="-20" dirty="0">
                          <a:latin typeface="Gill Sans MT"/>
                          <a:cs typeface="Gill Sans MT"/>
                        </a:rPr>
                        <a:t>high</a:t>
                      </a:r>
                      <a:r>
                        <a:rPr sz="1600" spc="500" dirty="0">
                          <a:latin typeface="Gill Sans MT"/>
                          <a:cs typeface="Gill Sans MT"/>
                        </a:rPr>
                        <a:t> </a:t>
                      </a:r>
                      <a:r>
                        <a:rPr sz="1600" dirty="0">
                          <a:latin typeface="Gill Sans MT"/>
                          <a:cs typeface="Gill Sans MT"/>
                        </a:rPr>
                        <a:t>economic</a:t>
                      </a:r>
                      <a:r>
                        <a:rPr sz="1600" spc="130" dirty="0">
                          <a:latin typeface="Gill Sans MT"/>
                          <a:cs typeface="Gill Sans MT"/>
                        </a:rPr>
                        <a:t> </a:t>
                      </a:r>
                      <a:r>
                        <a:rPr sz="1600" spc="-10" dirty="0">
                          <a:latin typeface="Gill Sans MT"/>
                          <a:cs typeface="Gill Sans MT"/>
                        </a:rPr>
                        <a:t>value.</a:t>
                      </a:r>
                      <a:r>
                        <a:rPr sz="1600" spc="-15" baseline="34722" dirty="0">
                          <a:latin typeface="Gill Sans MT"/>
                          <a:cs typeface="Gill Sans MT"/>
                        </a:rPr>
                        <a:t>19–25</a:t>
                      </a:r>
                      <a:endParaRPr sz="1600" baseline="34722">
                        <a:latin typeface="Gill Sans MT"/>
                        <a:cs typeface="Gill Sans MT"/>
                      </a:endParaRPr>
                    </a:p>
                  </a:txBody>
                  <a:tcPr marL="0" marR="0" marT="16641"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5"/>
                  </a:ext>
                </a:extLst>
              </a:tr>
              <a:tr h="650872">
                <a:tc>
                  <a:txBody>
                    <a:bodyPr/>
                    <a:lstStyle/>
                    <a:p>
                      <a:pPr>
                        <a:lnSpc>
                          <a:spcPct val="100000"/>
                        </a:lnSpc>
                      </a:pPr>
                      <a:endParaRPr sz="1600">
                        <a:latin typeface="Times New Roman"/>
                        <a:cs typeface="Times New Roman"/>
                      </a:endParaRPr>
                    </a:p>
                    <a:p>
                      <a:pPr algn="ctr">
                        <a:lnSpc>
                          <a:spcPct val="100000"/>
                        </a:lnSpc>
                        <a:spcBef>
                          <a:spcPts val="680"/>
                        </a:spcBef>
                      </a:pPr>
                      <a:r>
                        <a:rPr sz="1600" b="1" dirty="0">
                          <a:latin typeface="Gill Sans MT"/>
                          <a:cs typeface="Gill Sans MT"/>
                        </a:rPr>
                        <a:t>1</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EC284"/>
                    </a:solidFill>
                  </a:tcPr>
                </a:tc>
                <a:tc>
                  <a:txBody>
                    <a:bodyPr/>
                    <a:lstStyle/>
                    <a:p>
                      <a:pPr>
                        <a:lnSpc>
                          <a:spcPct val="100000"/>
                        </a:lnSpc>
                      </a:pPr>
                      <a:endParaRPr sz="1600">
                        <a:latin typeface="Times New Roman"/>
                        <a:cs typeface="Times New Roman"/>
                      </a:endParaRPr>
                    </a:p>
                    <a:p>
                      <a:pPr algn="ctr">
                        <a:lnSpc>
                          <a:spcPct val="100000"/>
                        </a:lnSpc>
                        <a:spcBef>
                          <a:spcPts val="680"/>
                        </a:spcBef>
                      </a:pPr>
                      <a:r>
                        <a:rPr sz="1600" b="1" dirty="0">
                          <a:latin typeface="Gill Sans MT"/>
                          <a:cs typeface="Gill Sans MT"/>
                        </a:rPr>
                        <a:t>B-</a:t>
                      </a:r>
                      <a:r>
                        <a:rPr sz="1600" b="1" spc="-50" dirty="0">
                          <a:latin typeface="Gill Sans MT"/>
                          <a:cs typeface="Gill Sans MT"/>
                        </a:rPr>
                        <a:t>R</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43815" indent="-152400">
                        <a:lnSpc>
                          <a:spcPct val="107200"/>
                        </a:lnSpc>
                        <a:spcBef>
                          <a:spcPts val="190"/>
                        </a:spcBef>
                      </a:pPr>
                      <a:r>
                        <a:rPr sz="1600" dirty="0">
                          <a:latin typeface="Gill Sans MT"/>
                          <a:cs typeface="Gill Sans MT"/>
                        </a:rPr>
                        <a:t>5.</a:t>
                      </a:r>
                      <a:r>
                        <a:rPr sz="1600" spc="170" dirty="0">
                          <a:latin typeface="Gill Sans MT"/>
                          <a:cs typeface="Gill Sans MT"/>
                        </a:rPr>
                        <a:t>  </a:t>
                      </a:r>
                      <a:r>
                        <a:rPr sz="1600" dirty="0">
                          <a:latin typeface="Gill Sans MT"/>
                          <a:cs typeface="Gill Sans MT"/>
                        </a:rPr>
                        <a:t>In</a:t>
                      </a:r>
                      <a:r>
                        <a:rPr sz="1600" spc="20" dirty="0">
                          <a:latin typeface="Gill Sans MT"/>
                          <a:cs typeface="Gill Sans MT"/>
                        </a:rPr>
                        <a:t> </a:t>
                      </a:r>
                      <a:r>
                        <a:rPr sz="1600" dirty="0">
                          <a:latin typeface="Gill Sans MT"/>
                          <a:cs typeface="Gill Sans MT"/>
                        </a:rPr>
                        <a:t>patients</a:t>
                      </a:r>
                      <a:r>
                        <a:rPr sz="1600" spc="10" dirty="0">
                          <a:latin typeface="Gill Sans MT"/>
                          <a:cs typeface="Gill Sans MT"/>
                        </a:rPr>
                        <a:t> </a:t>
                      </a:r>
                      <a:r>
                        <a:rPr sz="1600" spc="-10" dirty="0">
                          <a:latin typeface="Gill Sans MT"/>
                          <a:cs typeface="Gill Sans MT"/>
                        </a:rPr>
                        <a:t>with</a:t>
                      </a:r>
                      <a:r>
                        <a:rPr sz="1600" spc="15" dirty="0">
                          <a:latin typeface="Gill Sans MT"/>
                          <a:cs typeface="Gill Sans MT"/>
                        </a:rPr>
                        <a:t> </a:t>
                      </a:r>
                      <a:r>
                        <a:rPr sz="1600" dirty="0">
                          <a:latin typeface="Gill Sans MT"/>
                          <a:cs typeface="Gill Sans MT"/>
                        </a:rPr>
                        <a:t>chronic</a:t>
                      </a:r>
                      <a:r>
                        <a:rPr sz="1600" spc="15" dirty="0">
                          <a:latin typeface="Gill Sans MT"/>
                          <a:cs typeface="Gill Sans MT"/>
                        </a:rPr>
                        <a:t> </a:t>
                      </a:r>
                      <a:r>
                        <a:rPr sz="1600" dirty="0">
                          <a:latin typeface="Gill Sans MT"/>
                          <a:cs typeface="Gill Sans MT"/>
                        </a:rPr>
                        <a:t>symptomatic</a:t>
                      </a:r>
                      <a:r>
                        <a:rPr sz="1600" spc="15" dirty="0">
                          <a:latin typeface="Gill Sans MT"/>
                          <a:cs typeface="Gill Sans MT"/>
                        </a:rPr>
                        <a:t> </a:t>
                      </a:r>
                      <a:r>
                        <a:rPr sz="1600" spc="-20" dirty="0">
                          <a:latin typeface="Gill Sans MT"/>
                          <a:cs typeface="Gill Sans MT"/>
                        </a:rPr>
                        <a:t>HFrEF</a:t>
                      </a:r>
                      <a:r>
                        <a:rPr sz="1600" spc="500" dirty="0">
                          <a:latin typeface="Gill Sans MT"/>
                          <a:cs typeface="Gill Sans MT"/>
                        </a:rPr>
                        <a:t> </a:t>
                      </a:r>
                      <a:r>
                        <a:rPr sz="1600" spc="-20" dirty="0">
                          <a:latin typeface="Gill Sans MT"/>
                          <a:cs typeface="Gill Sans MT"/>
                        </a:rPr>
                        <a:t>NYHA</a:t>
                      </a:r>
                      <a:r>
                        <a:rPr sz="1600" spc="20" dirty="0">
                          <a:latin typeface="Gill Sans MT"/>
                          <a:cs typeface="Gill Sans MT"/>
                        </a:rPr>
                        <a:t> </a:t>
                      </a:r>
                      <a:r>
                        <a:rPr sz="1600" dirty="0">
                          <a:latin typeface="Gill Sans MT"/>
                          <a:cs typeface="Gill Sans MT"/>
                        </a:rPr>
                        <a:t>class</a:t>
                      </a:r>
                      <a:r>
                        <a:rPr sz="1600" spc="25" dirty="0">
                          <a:latin typeface="Gill Sans MT"/>
                          <a:cs typeface="Gill Sans MT"/>
                        </a:rPr>
                        <a:t> </a:t>
                      </a:r>
                      <a:r>
                        <a:rPr sz="1600" dirty="0">
                          <a:latin typeface="Gill Sans MT"/>
                          <a:cs typeface="Gill Sans MT"/>
                        </a:rPr>
                        <a:t>II</a:t>
                      </a:r>
                      <a:r>
                        <a:rPr sz="1600" spc="25" dirty="0">
                          <a:latin typeface="Gill Sans MT"/>
                          <a:cs typeface="Gill Sans MT"/>
                        </a:rPr>
                        <a:t> </a:t>
                      </a:r>
                      <a:r>
                        <a:rPr sz="1600" spc="-45" dirty="0">
                          <a:latin typeface="Gill Sans MT"/>
                          <a:cs typeface="Gill Sans MT"/>
                        </a:rPr>
                        <a:t>or</a:t>
                      </a:r>
                      <a:r>
                        <a:rPr sz="1600" spc="25" dirty="0">
                          <a:latin typeface="Gill Sans MT"/>
                          <a:cs typeface="Gill Sans MT"/>
                        </a:rPr>
                        <a:t> </a:t>
                      </a:r>
                      <a:r>
                        <a:rPr sz="1600" dirty="0">
                          <a:latin typeface="Gill Sans MT"/>
                          <a:cs typeface="Gill Sans MT"/>
                        </a:rPr>
                        <a:t>III</a:t>
                      </a:r>
                      <a:r>
                        <a:rPr sz="1600" spc="25" dirty="0">
                          <a:latin typeface="Gill Sans MT"/>
                          <a:cs typeface="Gill Sans MT"/>
                        </a:rPr>
                        <a:t> </a:t>
                      </a:r>
                      <a:r>
                        <a:rPr sz="1600" dirty="0">
                          <a:latin typeface="Gill Sans MT"/>
                          <a:cs typeface="Gill Sans MT"/>
                        </a:rPr>
                        <a:t>who</a:t>
                      </a:r>
                      <a:r>
                        <a:rPr sz="1600" spc="25" dirty="0">
                          <a:latin typeface="Gill Sans MT"/>
                          <a:cs typeface="Gill Sans MT"/>
                        </a:rPr>
                        <a:t> </a:t>
                      </a:r>
                      <a:r>
                        <a:rPr sz="1600" spc="-10" dirty="0">
                          <a:latin typeface="Gill Sans MT"/>
                          <a:cs typeface="Gill Sans MT"/>
                        </a:rPr>
                        <a:t>tolerate</a:t>
                      </a:r>
                      <a:r>
                        <a:rPr sz="1600" spc="25" dirty="0">
                          <a:latin typeface="Gill Sans MT"/>
                          <a:cs typeface="Gill Sans MT"/>
                        </a:rPr>
                        <a:t> </a:t>
                      </a:r>
                      <a:r>
                        <a:rPr sz="1600" dirty="0">
                          <a:latin typeface="Gill Sans MT"/>
                          <a:cs typeface="Gill Sans MT"/>
                        </a:rPr>
                        <a:t>an</a:t>
                      </a:r>
                      <a:r>
                        <a:rPr sz="1600" spc="25" dirty="0">
                          <a:latin typeface="Gill Sans MT"/>
                          <a:cs typeface="Gill Sans MT"/>
                        </a:rPr>
                        <a:t> </a:t>
                      </a:r>
                      <a:r>
                        <a:rPr sz="1600" dirty="0">
                          <a:latin typeface="Gill Sans MT"/>
                          <a:cs typeface="Gill Sans MT"/>
                        </a:rPr>
                        <a:t>ACEi</a:t>
                      </a:r>
                      <a:r>
                        <a:rPr sz="1600" spc="25" dirty="0">
                          <a:latin typeface="Gill Sans MT"/>
                          <a:cs typeface="Gill Sans MT"/>
                        </a:rPr>
                        <a:t> </a:t>
                      </a:r>
                      <a:r>
                        <a:rPr sz="1600" spc="-25" dirty="0">
                          <a:latin typeface="Gill Sans MT"/>
                          <a:cs typeface="Gill Sans MT"/>
                        </a:rPr>
                        <a:t>or</a:t>
                      </a:r>
                      <a:r>
                        <a:rPr sz="1600" spc="500" dirty="0">
                          <a:latin typeface="Gill Sans MT"/>
                          <a:cs typeface="Gill Sans MT"/>
                        </a:rPr>
                        <a:t> </a:t>
                      </a:r>
                      <a:r>
                        <a:rPr sz="1600" dirty="0">
                          <a:latin typeface="Gill Sans MT"/>
                          <a:cs typeface="Gill Sans MT"/>
                        </a:rPr>
                        <a:t>ARB,</a:t>
                      </a:r>
                      <a:r>
                        <a:rPr sz="1600" spc="40" dirty="0">
                          <a:latin typeface="Gill Sans MT"/>
                          <a:cs typeface="Gill Sans MT"/>
                        </a:rPr>
                        <a:t> </a:t>
                      </a:r>
                      <a:r>
                        <a:rPr sz="1600" dirty="0">
                          <a:latin typeface="Gill Sans MT"/>
                          <a:cs typeface="Gill Sans MT"/>
                        </a:rPr>
                        <a:t>replacement</a:t>
                      </a:r>
                      <a:r>
                        <a:rPr sz="1600" spc="45" dirty="0">
                          <a:latin typeface="Gill Sans MT"/>
                          <a:cs typeface="Gill Sans MT"/>
                        </a:rPr>
                        <a:t> </a:t>
                      </a:r>
                      <a:r>
                        <a:rPr sz="1600" dirty="0">
                          <a:latin typeface="Gill Sans MT"/>
                          <a:cs typeface="Gill Sans MT"/>
                        </a:rPr>
                        <a:t>by</a:t>
                      </a:r>
                      <a:r>
                        <a:rPr sz="1600" spc="40" dirty="0">
                          <a:latin typeface="Gill Sans MT"/>
                          <a:cs typeface="Gill Sans MT"/>
                        </a:rPr>
                        <a:t> </a:t>
                      </a:r>
                      <a:r>
                        <a:rPr sz="1600" dirty="0">
                          <a:latin typeface="Gill Sans MT"/>
                          <a:cs typeface="Gill Sans MT"/>
                        </a:rPr>
                        <a:t>an</a:t>
                      </a:r>
                      <a:r>
                        <a:rPr sz="1600" spc="45" dirty="0">
                          <a:latin typeface="Gill Sans MT"/>
                          <a:cs typeface="Gill Sans MT"/>
                        </a:rPr>
                        <a:t> </a:t>
                      </a:r>
                      <a:r>
                        <a:rPr sz="1600" dirty="0">
                          <a:latin typeface="Gill Sans MT"/>
                          <a:cs typeface="Gill Sans MT"/>
                        </a:rPr>
                        <a:t>ARNi</a:t>
                      </a:r>
                      <a:r>
                        <a:rPr sz="1600" spc="45" dirty="0">
                          <a:latin typeface="Gill Sans MT"/>
                          <a:cs typeface="Gill Sans MT"/>
                        </a:rPr>
                        <a:t> </a:t>
                      </a:r>
                      <a:r>
                        <a:rPr sz="1600" dirty="0">
                          <a:latin typeface="Gill Sans MT"/>
                          <a:cs typeface="Gill Sans MT"/>
                        </a:rPr>
                        <a:t>is</a:t>
                      </a:r>
                      <a:r>
                        <a:rPr sz="1600" spc="40" dirty="0">
                          <a:latin typeface="Gill Sans MT"/>
                          <a:cs typeface="Gill Sans MT"/>
                        </a:rPr>
                        <a:t> </a:t>
                      </a:r>
                      <a:r>
                        <a:rPr sz="1600" spc="-10" dirty="0">
                          <a:latin typeface="Gill Sans MT"/>
                          <a:cs typeface="Gill Sans MT"/>
                        </a:rPr>
                        <a:t>recommended</a:t>
                      </a:r>
                      <a:r>
                        <a:rPr sz="1600" spc="500" dirty="0">
                          <a:latin typeface="Gill Sans MT"/>
                          <a:cs typeface="Gill Sans MT"/>
                        </a:rPr>
                        <a:t> </a:t>
                      </a:r>
                      <a:r>
                        <a:rPr sz="1600" spc="-10" dirty="0">
                          <a:latin typeface="Gill Sans MT"/>
                          <a:cs typeface="Gill Sans MT"/>
                        </a:rPr>
                        <a:t>to</a:t>
                      </a:r>
                      <a:r>
                        <a:rPr sz="1600" spc="15" dirty="0">
                          <a:latin typeface="Gill Sans MT"/>
                          <a:cs typeface="Gill Sans MT"/>
                        </a:rPr>
                        <a:t> </a:t>
                      </a:r>
                      <a:r>
                        <a:rPr sz="1600" spc="-20" dirty="0">
                          <a:latin typeface="Gill Sans MT"/>
                          <a:cs typeface="Gill Sans MT"/>
                        </a:rPr>
                        <a:t>further</a:t>
                      </a:r>
                      <a:r>
                        <a:rPr sz="1600" spc="20" dirty="0">
                          <a:latin typeface="Gill Sans MT"/>
                          <a:cs typeface="Gill Sans MT"/>
                        </a:rPr>
                        <a:t> </a:t>
                      </a:r>
                      <a:r>
                        <a:rPr sz="1600" dirty="0">
                          <a:latin typeface="Gill Sans MT"/>
                          <a:cs typeface="Gill Sans MT"/>
                        </a:rPr>
                        <a:t>reduce</a:t>
                      </a:r>
                      <a:r>
                        <a:rPr sz="1600" spc="15" dirty="0">
                          <a:latin typeface="Gill Sans MT"/>
                          <a:cs typeface="Gill Sans MT"/>
                        </a:rPr>
                        <a:t> </a:t>
                      </a:r>
                      <a:r>
                        <a:rPr sz="1600" spc="-10" dirty="0">
                          <a:latin typeface="Gill Sans MT"/>
                          <a:cs typeface="Gill Sans MT"/>
                        </a:rPr>
                        <a:t>morbidity</a:t>
                      </a:r>
                      <a:r>
                        <a:rPr sz="1600" spc="20" dirty="0">
                          <a:latin typeface="Gill Sans MT"/>
                          <a:cs typeface="Gill Sans MT"/>
                        </a:rPr>
                        <a:t> </a:t>
                      </a:r>
                      <a:r>
                        <a:rPr sz="1600" dirty="0">
                          <a:latin typeface="Gill Sans MT"/>
                          <a:cs typeface="Gill Sans MT"/>
                        </a:rPr>
                        <a:t>and</a:t>
                      </a:r>
                      <a:r>
                        <a:rPr sz="1600" spc="20" dirty="0">
                          <a:latin typeface="Gill Sans MT"/>
                          <a:cs typeface="Gill Sans MT"/>
                        </a:rPr>
                        <a:t> </a:t>
                      </a:r>
                      <a:r>
                        <a:rPr sz="1600" spc="-10" dirty="0">
                          <a:latin typeface="Gill Sans MT"/>
                          <a:cs typeface="Gill Sans MT"/>
                        </a:rPr>
                        <a:t>mortality.</a:t>
                      </a:r>
                      <a:r>
                        <a:rPr sz="1600" spc="-15" baseline="34722" dirty="0">
                          <a:latin typeface="Gill Sans MT"/>
                          <a:cs typeface="Gill Sans MT"/>
                        </a:rPr>
                        <a:t>1–5</a:t>
                      </a:r>
                      <a:endParaRPr sz="1600" baseline="34722">
                        <a:latin typeface="Gill Sans MT"/>
                        <a:cs typeface="Gill Sans MT"/>
                      </a:endParaRPr>
                    </a:p>
                  </a:txBody>
                  <a:tcPr marL="0" marR="0" marT="16641"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6"/>
                  </a:ext>
                </a:extLst>
              </a:tr>
              <a:tr h="506674">
                <a:tc gridSpan="2">
                  <a:txBody>
                    <a:bodyPr/>
                    <a:lstStyle/>
                    <a:p>
                      <a:pPr marL="163830" marR="95885" indent="-60325">
                        <a:lnSpc>
                          <a:spcPct val="107200"/>
                        </a:lnSpc>
                        <a:spcBef>
                          <a:spcPts val="640"/>
                        </a:spcBef>
                      </a:pPr>
                      <a:r>
                        <a:rPr sz="1600" b="1" dirty="0">
                          <a:latin typeface="Gill Sans MT"/>
                          <a:cs typeface="Gill Sans MT"/>
                        </a:rPr>
                        <a:t>Value</a:t>
                      </a:r>
                      <a:r>
                        <a:rPr sz="1600" b="1" spc="-10" dirty="0">
                          <a:latin typeface="Gill Sans MT"/>
                          <a:cs typeface="Gill Sans MT"/>
                        </a:rPr>
                        <a:t> Statement:</a:t>
                      </a:r>
                      <a:r>
                        <a:rPr sz="1600" b="1" spc="500" dirty="0">
                          <a:latin typeface="Gill Sans MT"/>
                          <a:cs typeface="Gill Sans MT"/>
                        </a:rPr>
                        <a:t> </a:t>
                      </a:r>
                      <a:r>
                        <a:rPr sz="1600" b="1" dirty="0">
                          <a:latin typeface="Gill Sans MT"/>
                          <a:cs typeface="Gill Sans MT"/>
                        </a:rPr>
                        <a:t>High</a:t>
                      </a:r>
                      <a:r>
                        <a:rPr sz="1600" b="1" spc="-10" dirty="0">
                          <a:latin typeface="Gill Sans MT"/>
                          <a:cs typeface="Gill Sans MT"/>
                        </a:rPr>
                        <a:t> </a:t>
                      </a:r>
                      <a:r>
                        <a:rPr sz="1600" b="1" dirty="0">
                          <a:latin typeface="Gill Sans MT"/>
                          <a:cs typeface="Gill Sans MT"/>
                        </a:rPr>
                        <a:t>Value</a:t>
                      </a:r>
                      <a:r>
                        <a:rPr sz="1600" b="1" spc="-5" dirty="0">
                          <a:latin typeface="Gill Sans MT"/>
                          <a:cs typeface="Gill Sans MT"/>
                        </a:rPr>
                        <a:t> </a:t>
                      </a:r>
                      <a:r>
                        <a:rPr sz="1600" b="1" spc="-25" dirty="0">
                          <a:latin typeface="Gill Sans MT"/>
                          <a:cs typeface="Gill Sans MT"/>
                        </a:rPr>
                        <a:t>(A)</a:t>
                      </a:r>
                      <a:endParaRPr sz="1600">
                        <a:latin typeface="Gill Sans MT"/>
                        <a:cs typeface="Gill Sans MT"/>
                      </a:endParaRPr>
                    </a:p>
                  </a:txBody>
                  <a:tcPr marL="0" marR="0" marT="5605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hMerge="1">
                  <a:txBody>
                    <a:bodyPr/>
                    <a:lstStyle/>
                    <a:p>
                      <a:endParaRPr/>
                    </a:p>
                  </a:txBody>
                  <a:tcPr marL="0" marR="0" marT="0" marB="0"/>
                </a:tc>
                <a:tc>
                  <a:txBody>
                    <a:bodyPr/>
                    <a:lstStyle/>
                    <a:p>
                      <a:pPr marL="198120" marR="41910" indent="-152400">
                        <a:lnSpc>
                          <a:spcPct val="107200"/>
                        </a:lnSpc>
                        <a:spcBef>
                          <a:spcPts val="190"/>
                        </a:spcBef>
                      </a:pPr>
                      <a:r>
                        <a:rPr sz="1600" dirty="0">
                          <a:latin typeface="Gill Sans MT"/>
                          <a:cs typeface="Gill Sans MT"/>
                        </a:rPr>
                        <a:t>6.</a:t>
                      </a:r>
                      <a:r>
                        <a:rPr sz="1600" spc="185" dirty="0">
                          <a:latin typeface="Gill Sans MT"/>
                          <a:cs typeface="Gill Sans MT"/>
                        </a:rPr>
                        <a:t>  </a:t>
                      </a:r>
                      <a:r>
                        <a:rPr sz="1600" dirty="0">
                          <a:latin typeface="Gill Sans MT"/>
                          <a:cs typeface="Gill Sans MT"/>
                        </a:rPr>
                        <a:t>In</a:t>
                      </a:r>
                      <a:r>
                        <a:rPr sz="1600" spc="40" dirty="0">
                          <a:latin typeface="Gill Sans MT"/>
                          <a:cs typeface="Gill Sans MT"/>
                        </a:rPr>
                        <a:t> </a:t>
                      </a:r>
                      <a:r>
                        <a:rPr sz="1600" dirty="0">
                          <a:latin typeface="Gill Sans MT"/>
                          <a:cs typeface="Gill Sans MT"/>
                        </a:rPr>
                        <a:t>patients</a:t>
                      </a:r>
                      <a:r>
                        <a:rPr sz="1600" spc="40" dirty="0">
                          <a:latin typeface="Gill Sans MT"/>
                          <a:cs typeface="Gill Sans MT"/>
                        </a:rPr>
                        <a:t> </a:t>
                      </a:r>
                      <a:r>
                        <a:rPr sz="1600" dirty="0">
                          <a:latin typeface="Gill Sans MT"/>
                          <a:cs typeface="Gill Sans MT"/>
                        </a:rPr>
                        <a:t>with</a:t>
                      </a:r>
                      <a:r>
                        <a:rPr sz="1600" spc="35" dirty="0">
                          <a:latin typeface="Gill Sans MT"/>
                          <a:cs typeface="Gill Sans MT"/>
                        </a:rPr>
                        <a:t> </a:t>
                      </a:r>
                      <a:r>
                        <a:rPr sz="1600" dirty="0">
                          <a:latin typeface="Gill Sans MT"/>
                          <a:cs typeface="Gill Sans MT"/>
                        </a:rPr>
                        <a:t>chronic</a:t>
                      </a:r>
                      <a:r>
                        <a:rPr sz="1600" spc="40" dirty="0">
                          <a:latin typeface="Gill Sans MT"/>
                          <a:cs typeface="Gill Sans MT"/>
                        </a:rPr>
                        <a:t> </a:t>
                      </a:r>
                      <a:r>
                        <a:rPr sz="1600" dirty="0">
                          <a:latin typeface="Gill Sans MT"/>
                          <a:cs typeface="Gill Sans MT"/>
                        </a:rPr>
                        <a:t>symptomatic</a:t>
                      </a:r>
                      <a:r>
                        <a:rPr sz="1600" spc="35" dirty="0">
                          <a:latin typeface="Gill Sans MT"/>
                          <a:cs typeface="Gill Sans MT"/>
                        </a:rPr>
                        <a:t> </a:t>
                      </a:r>
                      <a:r>
                        <a:rPr sz="1600" spc="-10" dirty="0">
                          <a:latin typeface="Gill Sans MT"/>
                          <a:cs typeface="Gill Sans MT"/>
                        </a:rPr>
                        <a:t>HFrEF,</a:t>
                      </a:r>
                      <a:r>
                        <a:rPr sz="1600" spc="500" dirty="0">
                          <a:latin typeface="Gill Sans MT"/>
                          <a:cs typeface="Gill Sans MT"/>
                        </a:rPr>
                        <a:t> </a:t>
                      </a:r>
                      <a:r>
                        <a:rPr sz="1600" dirty="0">
                          <a:latin typeface="Gill Sans MT"/>
                          <a:cs typeface="Gill Sans MT"/>
                        </a:rPr>
                        <a:t>treatment</a:t>
                      </a:r>
                      <a:r>
                        <a:rPr sz="1600" spc="30" dirty="0">
                          <a:latin typeface="Gill Sans MT"/>
                          <a:cs typeface="Gill Sans MT"/>
                        </a:rPr>
                        <a:t> </a:t>
                      </a:r>
                      <a:r>
                        <a:rPr sz="1600" dirty="0">
                          <a:latin typeface="Gill Sans MT"/>
                          <a:cs typeface="Gill Sans MT"/>
                        </a:rPr>
                        <a:t>with</a:t>
                      </a:r>
                      <a:r>
                        <a:rPr sz="1600" spc="30" dirty="0">
                          <a:latin typeface="Gill Sans MT"/>
                          <a:cs typeface="Gill Sans MT"/>
                        </a:rPr>
                        <a:t> </a:t>
                      </a:r>
                      <a:r>
                        <a:rPr sz="1600" dirty="0">
                          <a:latin typeface="Gill Sans MT"/>
                          <a:cs typeface="Gill Sans MT"/>
                        </a:rPr>
                        <a:t>an</a:t>
                      </a:r>
                      <a:r>
                        <a:rPr sz="1600" spc="30" dirty="0">
                          <a:latin typeface="Gill Sans MT"/>
                          <a:cs typeface="Gill Sans MT"/>
                        </a:rPr>
                        <a:t> </a:t>
                      </a:r>
                      <a:r>
                        <a:rPr sz="1600" dirty="0">
                          <a:latin typeface="Gill Sans MT"/>
                          <a:cs typeface="Gill Sans MT"/>
                        </a:rPr>
                        <a:t>ARNi</a:t>
                      </a:r>
                      <a:r>
                        <a:rPr sz="1600" spc="35" dirty="0">
                          <a:latin typeface="Gill Sans MT"/>
                          <a:cs typeface="Gill Sans MT"/>
                        </a:rPr>
                        <a:t> </a:t>
                      </a:r>
                      <a:r>
                        <a:rPr sz="1600" dirty="0">
                          <a:latin typeface="Gill Sans MT"/>
                          <a:cs typeface="Gill Sans MT"/>
                        </a:rPr>
                        <a:t>instead</a:t>
                      </a:r>
                      <a:r>
                        <a:rPr sz="1600" spc="30" dirty="0">
                          <a:latin typeface="Gill Sans MT"/>
                          <a:cs typeface="Gill Sans MT"/>
                        </a:rPr>
                        <a:t> </a:t>
                      </a:r>
                      <a:r>
                        <a:rPr sz="1600" dirty="0">
                          <a:latin typeface="Gill Sans MT"/>
                          <a:cs typeface="Gill Sans MT"/>
                        </a:rPr>
                        <a:t>of</a:t>
                      </a:r>
                      <a:r>
                        <a:rPr sz="1600" spc="30" dirty="0">
                          <a:latin typeface="Gill Sans MT"/>
                          <a:cs typeface="Gill Sans MT"/>
                        </a:rPr>
                        <a:t> </a:t>
                      </a:r>
                      <a:r>
                        <a:rPr sz="1600" dirty="0">
                          <a:latin typeface="Gill Sans MT"/>
                          <a:cs typeface="Gill Sans MT"/>
                        </a:rPr>
                        <a:t>an</a:t>
                      </a:r>
                      <a:r>
                        <a:rPr sz="1600" spc="35" dirty="0">
                          <a:latin typeface="Gill Sans MT"/>
                          <a:cs typeface="Gill Sans MT"/>
                        </a:rPr>
                        <a:t> </a:t>
                      </a:r>
                      <a:r>
                        <a:rPr sz="1600" dirty="0" err="1">
                          <a:latin typeface="Gill Sans MT"/>
                          <a:cs typeface="Gill Sans MT"/>
                        </a:rPr>
                        <a:t>ACEi</a:t>
                      </a:r>
                      <a:r>
                        <a:rPr sz="1600" spc="30" dirty="0">
                          <a:latin typeface="Gill Sans MT"/>
                          <a:cs typeface="Gill Sans MT"/>
                        </a:rPr>
                        <a:t> </a:t>
                      </a:r>
                      <a:r>
                        <a:rPr sz="1600" spc="-20" dirty="0">
                          <a:latin typeface="Gill Sans MT"/>
                          <a:cs typeface="Gill Sans MT"/>
                        </a:rPr>
                        <a:t>pro</a:t>
                      </a:r>
                      <a:r>
                        <a:rPr sz="1600" dirty="0">
                          <a:latin typeface="Gill Sans MT"/>
                          <a:cs typeface="Gill Sans MT"/>
                        </a:rPr>
                        <a:t>vides</a:t>
                      </a:r>
                      <a:r>
                        <a:rPr sz="1600" spc="114" dirty="0">
                          <a:latin typeface="Gill Sans MT"/>
                          <a:cs typeface="Gill Sans MT"/>
                        </a:rPr>
                        <a:t> </a:t>
                      </a:r>
                      <a:r>
                        <a:rPr sz="1600" dirty="0">
                          <a:latin typeface="Gill Sans MT"/>
                          <a:cs typeface="Gill Sans MT"/>
                        </a:rPr>
                        <a:t>high</a:t>
                      </a:r>
                      <a:r>
                        <a:rPr sz="1600" spc="114" dirty="0">
                          <a:latin typeface="Gill Sans MT"/>
                          <a:cs typeface="Gill Sans MT"/>
                        </a:rPr>
                        <a:t> </a:t>
                      </a:r>
                      <a:r>
                        <a:rPr sz="1600" dirty="0">
                          <a:latin typeface="Gill Sans MT"/>
                          <a:cs typeface="Gill Sans MT"/>
                        </a:rPr>
                        <a:t>economic</a:t>
                      </a:r>
                      <a:r>
                        <a:rPr sz="1600" spc="120" dirty="0">
                          <a:latin typeface="Gill Sans MT"/>
                          <a:cs typeface="Gill Sans MT"/>
                        </a:rPr>
                        <a:t> </a:t>
                      </a:r>
                      <a:r>
                        <a:rPr sz="1600" spc="-10" dirty="0">
                          <a:latin typeface="Gill Sans MT"/>
                          <a:cs typeface="Gill Sans MT"/>
                        </a:rPr>
                        <a:t>value.</a:t>
                      </a:r>
                      <a:r>
                        <a:rPr sz="1600" spc="-15" baseline="34722" dirty="0">
                          <a:latin typeface="Gill Sans MT"/>
                          <a:cs typeface="Gill Sans MT"/>
                        </a:rPr>
                        <a:t>26–29</a:t>
                      </a:r>
                      <a:endParaRPr sz="1600" baseline="34722" dirty="0">
                        <a:latin typeface="Gill Sans MT"/>
                        <a:cs typeface="Gill Sans MT"/>
                      </a:endParaRPr>
                    </a:p>
                  </a:txBody>
                  <a:tcPr marL="0" marR="0" marT="16641"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7"/>
                  </a:ext>
                </a:extLst>
              </a:tr>
              <a:tr h="506674">
                <a:tc>
                  <a:txBody>
                    <a:bodyPr/>
                    <a:lstStyle/>
                    <a:p>
                      <a:pPr>
                        <a:lnSpc>
                          <a:spcPct val="100000"/>
                        </a:lnSpc>
                      </a:pPr>
                      <a:endParaRPr sz="1600">
                        <a:latin typeface="Times New Roman"/>
                        <a:cs typeface="Times New Roman"/>
                      </a:endParaRPr>
                    </a:p>
                    <a:p>
                      <a:pPr algn="ctr">
                        <a:lnSpc>
                          <a:spcPct val="100000"/>
                        </a:lnSpc>
                      </a:pPr>
                      <a:r>
                        <a:rPr sz="1600" b="1" dirty="0">
                          <a:latin typeface="Gill Sans MT"/>
                          <a:cs typeface="Gill Sans MT"/>
                        </a:rPr>
                        <a:t>3:</a:t>
                      </a:r>
                      <a:r>
                        <a:rPr sz="1600" b="1" spc="10" dirty="0">
                          <a:latin typeface="Gill Sans MT"/>
                          <a:cs typeface="Gill Sans MT"/>
                        </a:rPr>
                        <a:t> </a:t>
                      </a:r>
                      <a:r>
                        <a:rPr sz="1600" b="1" spc="-20" dirty="0">
                          <a:latin typeface="Gill Sans MT"/>
                          <a:cs typeface="Gill Sans MT"/>
                        </a:rPr>
                        <a:t>Harm</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ED2027"/>
                    </a:solidFill>
                  </a:tcPr>
                </a:tc>
                <a:tc>
                  <a:txBody>
                    <a:bodyPr/>
                    <a:lstStyle/>
                    <a:p>
                      <a:pPr>
                        <a:lnSpc>
                          <a:spcPct val="100000"/>
                        </a:lnSpc>
                      </a:pPr>
                      <a:endParaRPr sz="1600">
                        <a:latin typeface="Times New Roman"/>
                        <a:cs typeface="Times New Roman"/>
                      </a:endParaRPr>
                    </a:p>
                    <a:p>
                      <a:pPr algn="ctr">
                        <a:lnSpc>
                          <a:spcPct val="100000"/>
                        </a:lnSpc>
                      </a:pPr>
                      <a:r>
                        <a:rPr sz="1600" b="1" dirty="0">
                          <a:latin typeface="Gill Sans MT"/>
                          <a:cs typeface="Gill Sans MT"/>
                        </a:rPr>
                        <a:t>B-</a:t>
                      </a:r>
                      <a:r>
                        <a:rPr sz="1600" b="1" spc="-50" dirty="0">
                          <a:latin typeface="Gill Sans MT"/>
                          <a:cs typeface="Gill Sans MT"/>
                        </a:rPr>
                        <a:t>R</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119380" indent="-152400">
                        <a:lnSpc>
                          <a:spcPct val="107200"/>
                        </a:lnSpc>
                        <a:spcBef>
                          <a:spcPts val="190"/>
                        </a:spcBef>
                      </a:pPr>
                      <a:r>
                        <a:rPr sz="1600" dirty="0">
                          <a:latin typeface="Gill Sans MT"/>
                          <a:cs typeface="Gill Sans MT"/>
                        </a:rPr>
                        <a:t>7.</a:t>
                      </a:r>
                      <a:r>
                        <a:rPr sz="1600" spc="220" dirty="0">
                          <a:latin typeface="Gill Sans MT"/>
                          <a:cs typeface="Gill Sans MT"/>
                        </a:rPr>
                        <a:t>  </a:t>
                      </a:r>
                      <a:r>
                        <a:rPr sz="1600" dirty="0">
                          <a:latin typeface="Gill Sans MT"/>
                          <a:cs typeface="Gill Sans MT"/>
                        </a:rPr>
                        <a:t>ARNi</a:t>
                      </a:r>
                      <a:r>
                        <a:rPr sz="1600" spc="25" dirty="0">
                          <a:latin typeface="Gill Sans MT"/>
                          <a:cs typeface="Gill Sans MT"/>
                        </a:rPr>
                        <a:t> </a:t>
                      </a:r>
                      <a:r>
                        <a:rPr sz="1600" dirty="0">
                          <a:latin typeface="Gill Sans MT"/>
                          <a:cs typeface="Gill Sans MT"/>
                        </a:rPr>
                        <a:t>should</a:t>
                      </a:r>
                      <a:r>
                        <a:rPr sz="1600" spc="25" dirty="0">
                          <a:latin typeface="Gill Sans MT"/>
                          <a:cs typeface="Gill Sans MT"/>
                        </a:rPr>
                        <a:t> </a:t>
                      </a:r>
                      <a:r>
                        <a:rPr sz="1600" dirty="0">
                          <a:latin typeface="Gill Sans MT"/>
                          <a:cs typeface="Gill Sans MT"/>
                        </a:rPr>
                        <a:t>not</a:t>
                      </a:r>
                      <a:r>
                        <a:rPr sz="1600" spc="20" dirty="0">
                          <a:latin typeface="Gill Sans MT"/>
                          <a:cs typeface="Gill Sans MT"/>
                        </a:rPr>
                        <a:t> </a:t>
                      </a:r>
                      <a:r>
                        <a:rPr sz="1600" dirty="0">
                          <a:latin typeface="Gill Sans MT"/>
                          <a:cs typeface="Gill Sans MT"/>
                        </a:rPr>
                        <a:t>be</a:t>
                      </a:r>
                      <a:r>
                        <a:rPr sz="1600" spc="25" dirty="0">
                          <a:latin typeface="Gill Sans MT"/>
                          <a:cs typeface="Gill Sans MT"/>
                        </a:rPr>
                        <a:t> </a:t>
                      </a:r>
                      <a:r>
                        <a:rPr sz="1600" dirty="0">
                          <a:latin typeface="Gill Sans MT"/>
                          <a:cs typeface="Gill Sans MT"/>
                        </a:rPr>
                        <a:t>administered</a:t>
                      </a:r>
                      <a:r>
                        <a:rPr sz="1600" spc="20" dirty="0">
                          <a:latin typeface="Gill Sans MT"/>
                          <a:cs typeface="Gill Sans MT"/>
                        </a:rPr>
                        <a:t> </a:t>
                      </a:r>
                      <a:r>
                        <a:rPr sz="1600" spc="-10" dirty="0">
                          <a:latin typeface="Gill Sans MT"/>
                          <a:cs typeface="Gill Sans MT"/>
                        </a:rPr>
                        <a:t>concomi-</a:t>
                      </a:r>
                      <a:r>
                        <a:rPr sz="1600" spc="500" dirty="0">
                          <a:latin typeface="Gill Sans MT"/>
                          <a:cs typeface="Gill Sans MT"/>
                        </a:rPr>
                        <a:t> </a:t>
                      </a:r>
                      <a:r>
                        <a:rPr sz="1600" dirty="0">
                          <a:latin typeface="Gill Sans MT"/>
                          <a:cs typeface="Gill Sans MT"/>
                        </a:rPr>
                        <a:t>tantly with ACEi </a:t>
                      </a:r>
                      <a:r>
                        <a:rPr sz="1600" spc="-30" dirty="0">
                          <a:latin typeface="Gill Sans MT"/>
                          <a:cs typeface="Gill Sans MT"/>
                        </a:rPr>
                        <a:t>or</a:t>
                      </a:r>
                      <a:r>
                        <a:rPr sz="1600" dirty="0">
                          <a:latin typeface="Gill Sans MT"/>
                          <a:cs typeface="Gill Sans MT"/>
                        </a:rPr>
                        <a:t> within </a:t>
                      </a:r>
                      <a:r>
                        <a:rPr sz="1600" spc="60" dirty="0">
                          <a:latin typeface="Gill Sans MT"/>
                          <a:cs typeface="Gill Sans MT"/>
                        </a:rPr>
                        <a:t>36</a:t>
                      </a:r>
                      <a:r>
                        <a:rPr sz="1600" spc="5" dirty="0">
                          <a:latin typeface="Gill Sans MT"/>
                          <a:cs typeface="Gill Sans MT"/>
                        </a:rPr>
                        <a:t> </a:t>
                      </a:r>
                      <a:r>
                        <a:rPr sz="1600" dirty="0">
                          <a:latin typeface="Gill Sans MT"/>
                          <a:cs typeface="Gill Sans MT"/>
                        </a:rPr>
                        <a:t>hours of the </a:t>
                      </a:r>
                      <a:r>
                        <a:rPr sz="1600" spc="-20" dirty="0">
                          <a:latin typeface="Gill Sans MT"/>
                          <a:cs typeface="Gill Sans MT"/>
                        </a:rPr>
                        <a:t>last</a:t>
                      </a:r>
                      <a:r>
                        <a:rPr sz="1600" spc="500" dirty="0">
                          <a:latin typeface="Gill Sans MT"/>
                          <a:cs typeface="Gill Sans MT"/>
                        </a:rPr>
                        <a:t> </a:t>
                      </a:r>
                      <a:r>
                        <a:rPr sz="1600" dirty="0">
                          <a:latin typeface="Gill Sans MT"/>
                          <a:cs typeface="Gill Sans MT"/>
                        </a:rPr>
                        <a:t>dose</a:t>
                      </a:r>
                      <a:r>
                        <a:rPr sz="1600" spc="55" dirty="0">
                          <a:latin typeface="Gill Sans MT"/>
                          <a:cs typeface="Gill Sans MT"/>
                        </a:rPr>
                        <a:t> </a:t>
                      </a:r>
                      <a:r>
                        <a:rPr sz="1600" dirty="0">
                          <a:latin typeface="Gill Sans MT"/>
                          <a:cs typeface="Gill Sans MT"/>
                        </a:rPr>
                        <a:t>of</a:t>
                      </a:r>
                      <a:r>
                        <a:rPr sz="1600" spc="60" dirty="0">
                          <a:latin typeface="Gill Sans MT"/>
                          <a:cs typeface="Gill Sans MT"/>
                        </a:rPr>
                        <a:t> </a:t>
                      </a:r>
                      <a:r>
                        <a:rPr sz="1600" dirty="0">
                          <a:latin typeface="Gill Sans MT"/>
                          <a:cs typeface="Gill Sans MT"/>
                        </a:rPr>
                        <a:t>an</a:t>
                      </a:r>
                      <a:r>
                        <a:rPr sz="1600" spc="60" dirty="0">
                          <a:latin typeface="Gill Sans MT"/>
                          <a:cs typeface="Gill Sans MT"/>
                        </a:rPr>
                        <a:t> </a:t>
                      </a:r>
                      <a:r>
                        <a:rPr sz="1600" spc="-10" dirty="0">
                          <a:latin typeface="Gill Sans MT"/>
                          <a:cs typeface="Gill Sans MT"/>
                        </a:rPr>
                        <a:t>ACEi.</a:t>
                      </a:r>
                      <a:r>
                        <a:rPr sz="1600" spc="-15" baseline="34722" dirty="0">
                          <a:latin typeface="Gill Sans MT"/>
                          <a:cs typeface="Gill Sans MT"/>
                        </a:rPr>
                        <a:t>30,31</a:t>
                      </a:r>
                      <a:endParaRPr sz="1600" baseline="34722">
                        <a:latin typeface="Gill Sans MT"/>
                        <a:cs typeface="Gill Sans MT"/>
                      </a:endParaRPr>
                    </a:p>
                  </a:txBody>
                  <a:tcPr marL="0" marR="0" marT="16641"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8"/>
                  </a:ext>
                </a:extLst>
              </a:tr>
              <a:tr h="363278">
                <a:tc>
                  <a:txBody>
                    <a:bodyPr/>
                    <a:lstStyle/>
                    <a:p>
                      <a:pPr algn="ctr">
                        <a:lnSpc>
                          <a:spcPct val="100000"/>
                        </a:lnSpc>
                        <a:spcBef>
                          <a:spcPts val="700"/>
                        </a:spcBef>
                      </a:pPr>
                      <a:r>
                        <a:rPr sz="1600" b="1" dirty="0">
                          <a:latin typeface="Gill Sans MT"/>
                          <a:cs typeface="Gill Sans MT"/>
                        </a:rPr>
                        <a:t>3:</a:t>
                      </a:r>
                      <a:r>
                        <a:rPr sz="1600" b="1" spc="10" dirty="0">
                          <a:latin typeface="Gill Sans MT"/>
                          <a:cs typeface="Gill Sans MT"/>
                        </a:rPr>
                        <a:t> </a:t>
                      </a:r>
                      <a:r>
                        <a:rPr sz="1600" b="1" spc="-20" dirty="0">
                          <a:latin typeface="Gill Sans MT"/>
                          <a:cs typeface="Gill Sans MT"/>
                        </a:rPr>
                        <a:t>Harm</a:t>
                      </a:r>
                      <a:endParaRPr sz="1600">
                        <a:latin typeface="Gill Sans MT"/>
                        <a:cs typeface="Gill Sans MT"/>
                      </a:endParaRPr>
                    </a:p>
                  </a:txBody>
                  <a:tcPr marL="0" marR="0" marT="6131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ED2027"/>
                    </a:solidFill>
                  </a:tcPr>
                </a:tc>
                <a:tc>
                  <a:txBody>
                    <a:bodyPr/>
                    <a:lstStyle/>
                    <a:p>
                      <a:pPr algn="ctr">
                        <a:lnSpc>
                          <a:spcPct val="100000"/>
                        </a:lnSpc>
                        <a:spcBef>
                          <a:spcPts val="700"/>
                        </a:spcBef>
                      </a:pPr>
                      <a:r>
                        <a:rPr sz="1600" b="1" spc="-40" dirty="0">
                          <a:latin typeface="Gill Sans MT"/>
                          <a:cs typeface="Gill Sans MT"/>
                        </a:rPr>
                        <a:t>C-</a:t>
                      </a:r>
                      <a:r>
                        <a:rPr sz="1600" b="1" spc="-25" dirty="0">
                          <a:latin typeface="Gill Sans MT"/>
                          <a:cs typeface="Gill Sans MT"/>
                        </a:rPr>
                        <a:t>LD</a:t>
                      </a:r>
                      <a:endParaRPr sz="1600">
                        <a:latin typeface="Gill Sans MT"/>
                        <a:cs typeface="Gill Sans MT"/>
                      </a:endParaRPr>
                    </a:p>
                  </a:txBody>
                  <a:tcPr marL="0" marR="0" marT="6131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2C1E5"/>
                    </a:solidFill>
                  </a:tcPr>
                </a:tc>
                <a:tc>
                  <a:txBody>
                    <a:bodyPr/>
                    <a:lstStyle/>
                    <a:p>
                      <a:pPr marL="198120" marR="151130" indent="-152400">
                        <a:lnSpc>
                          <a:spcPct val="107200"/>
                        </a:lnSpc>
                        <a:spcBef>
                          <a:spcPts val="190"/>
                        </a:spcBef>
                      </a:pPr>
                      <a:r>
                        <a:rPr sz="1600" dirty="0">
                          <a:latin typeface="Gill Sans MT"/>
                          <a:cs typeface="Gill Sans MT"/>
                        </a:rPr>
                        <a:t>8.</a:t>
                      </a:r>
                      <a:r>
                        <a:rPr sz="1600" spc="170" dirty="0">
                          <a:latin typeface="Gill Sans MT"/>
                          <a:cs typeface="Gill Sans MT"/>
                        </a:rPr>
                        <a:t>  </a:t>
                      </a:r>
                      <a:r>
                        <a:rPr sz="1600" dirty="0">
                          <a:latin typeface="Gill Sans MT"/>
                          <a:cs typeface="Gill Sans MT"/>
                        </a:rPr>
                        <a:t>ARNi</a:t>
                      </a:r>
                      <a:r>
                        <a:rPr sz="1600" spc="30" dirty="0">
                          <a:latin typeface="Gill Sans MT"/>
                          <a:cs typeface="Gill Sans MT"/>
                        </a:rPr>
                        <a:t> </a:t>
                      </a:r>
                      <a:r>
                        <a:rPr sz="1600" dirty="0">
                          <a:latin typeface="Gill Sans MT"/>
                          <a:cs typeface="Gill Sans MT"/>
                        </a:rPr>
                        <a:t>should</a:t>
                      </a:r>
                      <a:r>
                        <a:rPr sz="1600" spc="30" dirty="0">
                          <a:latin typeface="Gill Sans MT"/>
                          <a:cs typeface="Gill Sans MT"/>
                        </a:rPr>
                        <a:t> </a:t>
                      </a:r>
                      <a:r>
                        <a:rPr sz="1600" dirty="0">
                          <a:latin typeface="Gill Sans MT"/>
                          <a:cs typeface="Gill Sans MT"/>
                        </a:rPr>
                        <a:t>not</a:t>
                      </a:r>
                      <a:r>
                        <a:rPr sz="1600" spc="30" dirty="0">
                          <a:latin typeface="Gill Sans MT"/>
                          <a:cs typeface="Gill Sans MT"/>
                        </a:rPr>
                        <a:t> </a:t>
                      </a:r>
                      <a:r>
                        <a:rPr sz="1600" dirty="0">
                          <a:latin typeface="Gill Sans MT"/>
                          <a:cs typeface="Gill Sans MT"/>
                        </a:rPr>
                        <a:t>be</a:t>
                      </a:r>
                      <a:r>
                        <a:rPr sz="1600" spc="25" dirty="0">
                          <a:latin typeface="Gill Sans MT"/>
                          <a:cs typeface="Gill Sans MT"/>
                        </a:rPr>
                        <a:t> </a:t>
                      </a:r>
                      <a:r>
                        <a:rPr sz="1600" dirty="0">
                          <a:latin typeface="Gill Sans MT"/>
                          <a:cs typeface="Gill Sans MT"/>
                        </a:rPr>
                        <a:t>administered</a:t>
                      </a:r>
                      <a:r>
                        <a:rPr sz="1600" spc="30" dirty="0">
                          <a:latin typeface="Gill Sans MT"/>
                          <a:cs typeface="Gill Sans MT"/>
                        </a:rPr>
                        <a:t> </a:t>
                      </a:r>
                      <a:r>
                        <a:rPr sz="1600" dirty="0">
                          <a:latin typeface="Gill Sans MT"/>
                          <a:cs typeface="Gill Sans MT"/>
                        </a:rPr>
                        <a:t>to</a:t>
                      </a:r>
                      <a:r>
                        <a:rPr sz="1600" spc="30" dirty="0">
                          <a:latin typeface="Gill Sans MT"/>
                          <a:cs typeface="Gill Sans MT"/>
                        </a:rPr>
                        <a:t> </a:t>
                      </a:r>
                      <a:r>
                        <a:rPr sz="1600" spc="-10" dirty="0">
                          <a:latin typeface="Gill Sans MT"/>
                          <a:cs typeface="Gill Sans MT"/>
                        </a:rPr>
                        <a:t>patients</a:t>
                      </a:r>
                      <a:r>
                        <a:rPr sz="1600" spc="500" dirty="0">
                          <a:latin typeface="Gill Sans MT"/>
                          <a:cs typeface="Gill Sans MT"/>
                        </a:rPr>
                        <a:t> </a:t>
                      </a:r>
                      <a:r>
                        <a:rPr sz="1600" dirty="0">
                          <a:latin typeface="Gill Sans MT"/>
                          <a:cs typeface="Gill Sans MT"/>
                        </a:rPr>
                        <a:t>with</a:t>
                      </a:r>
                      <a:r>
                        <a:rPr sz="1600" spc="-10" dirty="0">
                          <a:latin typeface="Gill Sans MT"/>
                          <a:cs typeface="Gill Sans MT"/>
                        </a:rPr>
                        <a:t> </a:t>
                      </a:r>
                      <a:r>
                        <a:rPr sz="1600" dirty="0">
                          <a:latin typeface="Gill Sans MT"/>
                          <a:cs typeface="Gill Sans MT"/>
                        </a:rPr>
                        <a:t>any</a:t>
                      </a:r>
                      <a:r>
                        <a:rPr sz="1600" spc="-5" dirty="0">
                          <a:latin typeface="Gill Sans MT"/>
                          <a:cs typeface="Gill Sans MT"/>
                        </a:rPr>
                        <a:t> </a:t>
                      </a:r>
                      <a:r>
                        <a:rPr sz="1600" dirty="0">
                          <a:latin typeface="Gill Sans MT"/>
                          <a:cs typeface="Gill Sans MT"/>
                        </a:rPr>
                        <a:t>history</a:t>
                      </a:r>
                      <a:r>
                        <a:rPr sz="1600" spc="-5" dirty="0">
                          <a:latin typeface="Gill Sans MT"/>
                          <a:cs typeface="Gill Sans MT"/>
                        </a:rPr>
                        <a:t> </a:t>
                      </a:r>
                      <a:r>
                        <a:rPr sz="1600" dirty="0">
                          <a:latin typeface="Gill Sans MT"/>
                          <a:cs typeface="Gill Sans MT"/>
                        </a:rPr>
                        <a:t>of</a:t>
                      </a:r>
                      <a:r>
                        <a:rPr sz="1600" spc="-5" dirty="0">
                          <a:latin typeface="Gill Sans MT"/>
                          <a:cs typeface="Gill Sans MT"/>
                        </a:rPr>
                        <a:t> </a:t>
                      </a:r>
                      <a:r>
                        <a:rPr sz="1600" spc="-10" dirty="0">
                          <a:latin typeface="Gill Sans MT"/>
                          <a:cs typeface="Gill Sans MT"/>
                        </a:rPr>
                        <a:t>angioedema.</a:t>
                      </a:r>
                      <a:r>
                        <a:rPr sz="1600" spc="-15" baseline="34722" dirty="0">
                          <a:latin typeface="Gill Sans MT"/>
                          <a:cs typeface="Gill Sans MT"/>
                        </a:rPr>
                        <a:t>32–35</a:t>
                      </a:r>
                      <a:endParaRPr sz="1600" baseline="34722">
                        <a:latin typeface="Gill Sans MT"/>
                        <a:cs typeface="Gill Sans MT"/>
                      </a:endParaRPr>
                    </a:p>
                  </a:txBody>
                  <a:tcPr marL="0" marR="0" marT="16641"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9"/>
                  </a:ext>
                </a:extLst>
              </a:tr>
              <a:tr h="364071">
                <a:tc>
                  <a:txBody>
                    <a:bodyPr/>
                    <a:lstStyle/>
                    <a:p>
                      <a:pPr algn="ctr">
                        <a:lnSpc>
                          <a:spcPct val="100000"/>
                        </a:lnSpc>
                        <a:spcBef>
                          <a:spcPts val="700"/>
                        </a:spcBef>
                      </a:pPr>
                      <a:r>
                        <a:rPr sz="1600" b="1" dirty="0">
                          <a:latin typeface="Gill Sans MT"/>
                          <a:cs typeface="Gill Sans MT"/>
                        </a:rPr>
                        <a:t>3:</a:t>
                      </a:r>
                      <a:r>
                        <a:rPr sz="1600" b="1" spc="10" dirty="0">
                          <a:latin typeface="Gill Sans MT"/>
                          <a:cs typeface="Gill Sans MT"/>
                        </a:rPr>
                        <a:t> </a:t>
                      </a:r>
                      <a:r>
                        <a:rPr sz="1600" b="1" spc="-20" dirty="0">
                          <a:latin typeface="Gill Sans MT"/>
                          <a:cs typeface="Gill Sans MT"/>
                        </a:rPr>
                        <a:t>Harm</a:t>
                      </a:r>
                      <a:endParaRPr sz="1600">
                        <a:latin typeface="Gill Sans MT"/>
                        <a:cs typeface="Gill Sans MT"/>
                      </a:endParaRPr>
                    </a:p>
                  </a:txBody>
                  <a:tcPr marL="0" marR="0" marT="6131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ED2027"/>
                    </a:solidFill>
                  </a:tcPr>
                </a:tc>
                <a:tc>
                  <a:txBody>
                    <a:bodyPr/>
                    <a:lstStyle/>
                    <a:p>
                      <a:pPr algn="ctr">
                        <a:lnSpc>
                          <a:spcPct val="100000"/>
                        </a:lnSpc>
                        <a:spcBef>
                          <a:spcPts val="700"/>
                        </a:spcBef>
                      </a:pPr>
                      <a:r>
                        <a:rPr sz="1600" b="1" spc="-40" dirty="0">
                          <a:latin typeface="Gill Sans MT"/>
                          <a:cs typeface="Gill Sans MT"/>
                        </a:rPr>
                        <a:t>C-</a:t>
                      </a:r>
                      <a:r>
                        <a:rPr sz="1600" b="1" spc="-25" dirty="0">
                          <a:latin typeface="Gill Sans MT"/>
                          <a:cs typeface="Gill Sans MT"/>
                        </a:rPr>
                        <a:t>LD</a:t>
                      </a:r>
                      <a:endParaRPr sz="1600">
                        <a:latin typeface="Gill Sans MT"/>
                        <a:cs typeface="Gill Sans MT"/>
                      </a:endParaRPr>
                    </a:p>
                  </a:txBody>
                  <a:tcPr marL="0" marR="0" marT="6131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2C1E5"/>
                    </a:solidFill>
                  </a:tcPr>
                </a:tc>
                <a:tc>
                  <a:txBody>
                    <a:bodyPr/>
                    <a:lstStyle/>
                    <a:p>
                      <a:pPr marL="198120" marR="156845" indent="-152400">
                        <a:lnSpc>
                          <a:spcPct val="107200"/>
                        </a:lnSpc>
                        <a:spcBef>
                          <a:spcPts val="190"/>
                        </a:spcBef>
                      </a:pPr>
                      <a:r>
                        <a:rPr sz="1600" dirty="0">
                          <a:latin typeface="Gill Sans MT"/>
                          <a:cs typeface="Gill Sans MT"/>
                        </a:rPr>
                        <a:t>9.</a:t>
                      </a:r>
                      <a:r>
                        <a:rPr sz="1600" spc="185" dirty="0">
                          <a:latin typeface="Gill Sans MT"/>
                          <a:cs typeface="Gill Sans MT"/>
                        </a:rPr>
                        <a:t>  </a:t>
                      </a:r>
                      <a:r>
                        <a:rPr sz="1600" dirty="0">
                          <a:latin typeface="Gill Sans MT"/>
                          <a:cs typeface="Gill Sans MT"/>
                        </a:rPr>
                        <a:t>ACEi</a:t>
                      </a:r>
                      <a:r>
                        <a:rPr sz="1600" spc="35" dirty="0">
                          <a:latin typeface="Gill Sans MT"/>
                          <a:cs typeface="Gill Sans MT"/>
                        </a:rPr>
                        <a:t> </a:t>
                      </a:r>
                      <a:r>
                        <a:rPr sz="1600" dirty="0">
                          <a:latin typeface="Gill Sans MT"/>
                          <a:cs typeface="Gill Sans MT"/>
                        </a:rPr>
                        <a:t>should</a:t>
                      </a:r>
                      <a:r>
                        <a:rPr sz="1600" spc="35" dirty="0">
                          <a:latin typeface="Gill Sans MT"/>
                          <a:cs typeface="Gill Sans MT"/>
                        </a:rPr>
                        <a:t> </a:t>
                      </a:r>
                      <a:r>
                        <a:rPr sz="1600" dirty="0">
                          <a:latin typeface="Gill Sans MT"/>
                          <a:cs typeface="Gill Sans MT"/>
                        </a:rPr>
                        <a:t>not</a:t>
                      </a:r>
                      <a:r>
                        <a:rPr sz="1600" spc="35" dirty="0">
                          <a:latin typeface="Gill Sans MT"/>
                          <a:cs typeface="Gill Sans MT"/>
                        </a:rPr>
                        <a:t> </a:t>
                      </a:r>
                      <a:r>
                        <a:rPr sz="1600" dirty="0">
                          <a:latin typeface="Gill Sans MT"/>
                          <a:cs typeface="Gill Sans MT"/>
                        </a:rPr>
                        <a:t>be</a:t>
                      </a:r>
                      <a:r>
                        <a:rPr sz="1600" spc="40" dirty="0">
                          <a:latin typeface="Gill Sans MT"/>
                          <a:cs typeface="Gill Sans MT"/>
                        </a:rPr>
                        <a:t> </a:t>
                      </a:r>
                      <a:r>
                        <a:rPr sz="1600" dirty="0">
                          <a:latin typeface="Gill Sans MT"/>
                          <a:cs typeface="Gill Sans MT"/>
                        </a:rPr>
                        <a:t>administered</a:t>
                      </a:r>
                      <a:r>
                        <a:rPr sz="1600" spc="35" dirty="0">
                          <a:latin typeface="Gill Sans MT"/>
                          <a:cs typeface="Gill Sans MT"/>
                        </a:rPr>
                        <a:t> </a:t>
                      </a:r>
                      <a:r>
                        <a:rPr sz="1600" dirty="0">
                          <a:latin typeface="Gill Sans MT"/>
                          <a:cs typeface="Gill Sans MT"/>
                        </a:rPr>
                        <a:t>to</a:t>
                      </a:r>
                      <a:r>
                        <a:rPr sz="1600" spc="35" dirty="0">
                          <a:latin typeface="Gill Sans MT"/>
                          <a:cs typeface="Gill Sans MT"/>
                        </a:rPr>
                        <a:t> </a:t>
                      </a:r>
                      <a:r>
                        <a:rPr sz="1600" spc="-10" dirty="0">
                          <a:latin typeface="Gill Sans MT"/>
                          <a:cs typeface="Gill Sans MT"/>
                        </a:rPr>
                        <a:t>patients</a:t>
                      </a:r>
                      <a:r>
                        <a:rPr sz="1600" spc="500" dirty="0">
                          <a:latin typeface="Gill Sans MT"/>
                          <a:cs typeface="Gill Sans MT"/>
                        </a:rPr>
                        <a:t> </a:t>
                      </a:r>
                      <a:r>
                        <a:rPr sz="1600" dirty="0">
                          <a:latin typeface="Gill Sans MT"/>
                          <a:cs typeface="Gill Sans MT"/>
                        </a:rPr>
                        <a:t>with</a:t>
                      </a:r>
                      <a:r>
                        <a:rPr sz="1600" spc="-10" dirty="0">
                          <a:latin typeface="Gill Sans MT"/>
                          <a:cs typeface="Gill Sans MT"/>
                        </a:rPr>
                        <a:t> </a:t>
                      </a:r>
                      <a:r>
                        <a:rPr sz="1600" dirty="0">
                          <a:latin typeface="Gill Sans MT"/>
                          <a:cs typeface="Gill Sans MT"/>
                        </a:rPr>
                        <a:t>any</a:t>
                      </a:r>
                      <a:r>
                        <a:rPr sz="1600" spc="-5" dirty="0">
                          <a:latin typeface="Gill Sans MT"/>
                          <a:cs typeface="Gill Sans MT"/>
                        </a:rPr>
                        <a:t> </a:t>
                      </a:r>
                      <a:r>
                        <a:rPr sz="1600" dirty="0">
                          <a:latin typeface="Gill Sans MT"/>
                          <a:cs typeface="Gill Sans MT"/>
                        </a:rPr>
                        <a:t>history</a:t>
                      </a:r>
                      <a:r>
                        <a:rPr sz="1600" spc="-5" dirty="0">
                          <a:latin typeface="Gill Sans MT"/>
                          <a:cs typeface="Gill Sans MT"/>
                        </a:rPr>
                        <a:t> </a:t>
                      </a:r>
                      <a:r>
                        <a:rPr sz="1600" dirty="0">
                          <a:latin typeface="Gill Sans MT"/>
                          <a:cs typeface="Gill Sans MT"/>
                        </a:rPr>
                        <a:t>of</a:t>
                      </a:r>
                      <a:r>
                        <a:rPr sz="1600" spc="-5" dirty="0">
                          <a:latin typeface="Gill Sans MT"/>
                          <a:cs typeface="Gill Sans MT"/>
                        </a:rPr>
                        <a:t> </a:t>
                      </a:r>
                      <a:r>
                        <a:rPr sz="1600" spc="-10" dirty="0">
                          <a:latin typeface="Gill Sans MT"/>
                          <a:cs typeface="Gill Sans MT"/>
                        </a:rPr>
                        <a:t>angioedema.</a:t>
                      </a:r>
                      <a:r>
                        <a:rPr sz="1600" spc="-15" baseline="34722" dirty="0">
                          <a:latin typeface="Gill Sans MT"/>
                          <a:cs typeface="Gill Sans MT"/>
                        </a:rPr>
                        <a:t>36–39</a:t>
                      </a:r>
                      <a:endParaRPr sz="1600" baseline="34722" dirty="0">
                        <a:latin typeface="Gill Sans MT"/>
                        <a:cs typeface="Gill Sans MT"/>
                      </a:endParaRPr>
                    </a:p>
                  </a:txBody>
                  <a:tcPr marL="0" marR="0" marT="16641"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210D3-515C-EEC8-3AB8-4CB9CB4192B3}"/>
              </a:ext>
            </a:extLst>
          </p:cNvPr>
          <p:cNvSpPr>
            <a:spLocks noGrp="1"/>
          </p:cNvSpPr>
          <p:nvPr>
            <p:ph type="title"/>
          </p:nvPr>
        </p:nvSpPr>
        <p:spPr/>
        <p:txBody>
          <a:bodyPr/>
          <a:lstStyle/>
          <a:p>
            <a:r>
              <a:rPr lang="en-US" dirty="0"/>
              <a:t>SGLT2 inhibitors</a:t>
            </a:r>
          </a:p>
        </p:txBody>
      </p:sp>
      <p:sp>
        <p:nvSpPr>
          <p:cNvPr id="3" name="Content Placeholder 2">
            <a:extLst>
              <a:ext uri="{FF2B5EF4-FFF2-40B4-BE49-F238E27FC236}">
                <a16:creationId xmlns:a16="http://schemas.microsoft.com/office/drawing/2014/main" id="{EB5DB27A-308D-4B0E-A901-D135F22D7E93}"/>
              </a:ext>
            </a:extLst>
          </p:cNvPr>
          <p:cNvSpPr>
            <a:spLocks noGrp="1"/>
          </p:cNvSpPr>
          <p:nvPr>
            <p:ph idx="1"/>
          </p:nvPr>
        </p:nvSpPr>
        <p:spPr/>
        <p:txBody>
          <a:bodyPr/>
          <a:lstStyle/>
          <a:p>
            <a:r>
              <a:rPr lang="en-US" b="0" i="0" dirty="0">
                <a:effectLst/>
                <a:latin typeface="NexusSerif"/>
              </a:rPr>
              <a:t>The action of sodium-glucose cotransporter 2 (SGLT2) inhibitors to promote </a:t>
            </a:r>
            <a:r>
              <a:rPr lang="en-US" dirty="0">
                <a:latin typeface="NexusSerif"/>
              </a:rPr>
              <a:t>n</a:t>
            </a:r>
            <a:r>
              <a:rPr lang="en-US" b="0" i="0" dirty="0">
                <a:effectLst/>
                <a:latin typeface="NexusSerif"/>
              </a:rPr>
              <a:t>atriuresis</a:t>
            </a:r>
            <a:r>
              <a:rPr lang="en-US" dirty="0">
                <a:latin typeface="NexusSerif"/>
              </a:rPr>
              <a:t> </a:t>
            </a:r>
            <a:r>
              <a:rPr lang="en-US" b="0" i="0" dirty="0">
                <a:effectLst/>
                <a:latin typeface="NexusSerif"/>
              </a:rPr>
              <a:t>and </a:t>
            </a:r>
            <a:r>
              <a:rPr lang="en-US" dirty="0">
                <a:latin typeface="NexusSerif"/>
              </a:rPr>
              <a:t>osmotic diuresis</a:t>
            </a:r>
            <a:r>
              <a:rPr lang="en-US" b="0" i="0" dirty="0">
                <a:effectLst/>
                <a:latin typeface="NexusSerif"/>
              </a:rPr>
              <a:t> has been proposed as a central mechanism by which these drugs reduce heart failure hospitalizations in large-scale trials.   </a:t>
            </a:r>
          </a:p>
          <a:p>
            <a:r>
              <a:rPr lang="en-US" b="0" i="0" dirty="0">
                <a:effectLst/>
                <a:latin typeface="NexusSerif"/>
              </a:rPr>
              <a:t>Sodium retention in patients with heart failure is related to increased </a:t>
            </a:r>
            <a:r>
              <a:rPr lang="en-US" dirty="0">
                <a:latin typeface="NexusSerif"/>
              </a:rPr>
              <a:t>sodium reabsorption </a:t>
            </a:r>
            <a:r>
              <a:rPr lang="en-US" b="0" i="0" dirty="0">
                <a:effectLst/>
                <a:latin typeface="NexusSerif"/>
              </a:rPr>
              <a:t>in the proximal tubule, and by attenuating the sodium reabsorption at this site, SGLT2 inhibitors may potentiate the effect of </a:t>
            </a:r>
            <a:r>
              <a:rPr lang="en-US" dirty="0">
                <a:latin typeface="NexusSerif"/>
              </a:rPr>
              <a:t>diuretic agents</a:t>
            </a:r>
            <a:r>
              <a:rPr lang="en-US" b="0" i="0" dirty="0">
                <a:effectLst/>
                <a:latin typeface="NexusSerif"/>
              </a:rPr>
              <a:t> acting at the loop of Henle.</a:t>
            </a:r>
            <a:endParaRPr lang="en-US" dirty="0"/>
          </a:p>
        </p:txBody>
      </p:sp>
    </p:spTree>
    <p:extLst>
      <p:ext uri="{BB962C8B-B14F-4D97-AF65-F5344CB8AC3E}">
        <p14:creationId xmlns:p14="http://schemas.microsoft.com/office/powerpoint/2010/main" val="12617991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B89D9E-E31B-7749-9327-819F956E03D6}"/>
              </a:ext>
            </a:extLst>
          </p:cNvPr>
          <p:cNvPicPr>
            <a:picLocks noChangeAspect="1"/>
          </p:cNvPicPr>
          <p:nvPr/>
        </p:nvPicPr>
        <p:blipFill>
          <a:blip r:embed="rId2"/>
          <a:stretch>
            <a:fillRect/>
          </a:stretch>
        </p:blipFill>
        <p:spPr>
          <a:xfrm>
            <a:off x="3186260" y="1246694"/>
            <a:ext cx="7481740" cy="5611305"/>
          </a:xfrm>
          <a:prstGeom prst="rect">
            <a:avLst/>
          </a:prstGeom>
        </p:spPr>
      </p:pic>
      <p:sp>
        <p:nvSpPr>
          <p:cNvPr id="2" name="TextBox 1">
            <a:extLst>
              <a:ext uri="{FF2B5EF4-FFF2-40B4-BE49-F238E27FC236}">
                <a16:creationId xmlns:a16="http://schemas.microsoft.com/office/drawing/2014/main" id="{B82659E3-AE8F-1BCB-EFA9-58B73AA919C7}"/>
              </a:ext>
            </a:extLst>
          </p:cNvPr>
          <p:cNvSpPr txBox="1"/>
          <p:nvPr/>
        </p:nvSpPr>
        <p:spPr>
          <a:xfrm>
            <a:off x="6740165" y="754144"/>
            <a:ext cx="2305439" cy="646331"/>
          </a:xfrm>
          <a:prstGeom prst="rect">
            <a:avLst/>
          </a:prstGeom>
          <a:noFill/>
        </p:spPr>
        <p:txBody>
          <a:bodyPr wrap="none" rtlCol="0">
            <a:spAutoFit/>
          </a:bodyPr>
          <a:lstStyle/>
          <a:p>
            <a:r>
              <a:rPr lang="en-US" sz="3600" dirty="0"/>
              <a:t>DAPA-HF </a:t>
            </a:r>
          </a:p>
        </p:txBody>
      </p:sp>
      <p:sp>
        <p:nvSpPr>
          <p:cNvPr id="4" name="Rectangle 3">
            <a:extLst>
              <a:ext uri="{FF2B5EF4-FFF2-40B4-BE49-F238E27FC236}">
                <a16:creationId xmlns:a16="http://schemas.microsoft.com/office/drawing/2014/main" id="{FCA9061A-7A7B-5F82-EEB6-4C0613C8246D}"/>
              </a:ext>
            </a:extLst>
          </p:cNvPr>
          <p:cNvSpPr/>
          <p:nvPr/>
        </p:nvSpPr>
        <p:spPr>
          <a:xfrm>
            <a:off x="1586839" y="2701328"/>
            <a:ext cx="173637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2019</a:t>
            </a:r>
          </a:p>
        </p:txBody>
      </p:sp>
    </p:spTree>
    <p:extLst>
      <p:ext uri="{BB962C8B-B14F-4D97-AF65-F5344CB8AC3E}">
        <p14:creationId xmlns:p14="http://schemas.microsoft.com/office/powerpoint/2010/main" val="269927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6DE40-6AB9-EE4C-BAEC-ED63A8913F83}"/>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7857937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5D6DCB-6442-E443-B187-CF5AAE0C7BBF}"/>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0518733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F3129-AC50-ADB0-E70E-688D1065DEDA}"/>
              </a:ext>
            </a:extLst>
          </p:cNvPr>
          <p:cNvSpPr>
            <a:spLocks noGrp="1"/>
          </p:cNvSpPr>
          <p:nvPr>
            <p:ph type="title"/>
          </p:nvPr>
        </p:nvSpPr>
        <p:spPr>
          <a:xfrm>
            <a:off x="2999295" y="291126"/>
            <a:ext cx="8610600" cy="1293028"/>
          </a:xfrm>
        </p:spPr>
        <p:txBody>
          <a:bodyPr/>
          <a:lstStyle/>
          <a:p>
            <a:r>
              <a:rPr lang="en-US" dirty="0"/>
              <a:t>Emperor reduced </a:t>
            </a:r>
          </a:p>
        </p:txBody>
      </p:sp>
      <p:sp>
        <p:nvSpPr>
          <p:cNvPr id="3" name="Content Placeholder 2">
            <a:extLst>
              <a:ext uri="{FF2B5EF4-FFF2-40B4-BE49-F238E27FC236}">
                <a16:creationId xmlns:a16="http://schemas.microsoft.com/office/drawing/2014/main" id="{3561B4E7-C828-08D5-B64D-FE0CB8A0EA04}"/>
              </a:ext>
            </a:extLst>
          </p:cNvPr>
          <p:cNvSpPr>
            <a:spLocks noGrp="1"/>
          </p:cNvSpPr>
          <p:nvPr>
            <p:ph idx="1"/>
          </p:nvPr>
        </p:nvSpPr>
        <p:spPr>
          <a:xfrm>
            <a:off x="339366" y="2194560"/>
            <a:ext cx="2309566" cy="4024125"/>
          </a:xfrm>
        </p:spPr>
        <p:txBody>
          <a:bodyPr/>
          <a:lstStyle/>
          <a:p>
            <a:r>
              <a:rPr lang="en-US" b="0" i="0" dirty="0">
                <a:effectLst/>
                <a:latin typeface="NexusSerif"/>
              </a:rPr>
              <a:t>Possible effects of SGLT2 inhibitor on left ventricular remodeling</a:t>
            </a:r>
            <a:endParaRPr lang="en-US" dirty="0"/>
          </a:p>
        </p:txBody>
      </p:sp>
      <p:pic>
        <p:nvPicPr>
          <p:cNvPr id="2050" name="Picture 2">
            <a:extLst>
              <a:ext uri="{FF2B5EF4-FFF2-40B4-BE49-F238E27FC236}">
                <a16:creationId xmlns:a16="http://schemas.microsoft.com/office/drawing/2014/main" id="{16D3F436-A030-FA69-F604-49F06C0E4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3772" y="1584154"/>
            <a:ext cx="9458227" cy="5189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4736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48DA5-479A-2262-384D-88FE555C3C04}"/>
              </a:ext>
            </a:extLst>
          </p:cNvPr>
          <p:cNvSpPr>
            <a:spLocks noGrp="1"/>
          </p:cNvSpPr>
          <p:nvPr>
            <p:ph type="title"/>
          </p:nvPr>
        </p:nvSpPr>
        <p:spPr/>
        <p:txBody>
          <a:bodyPr/>
          <a:lstStyle/>
          <a:p>
            <a:r>
              <a:rPr lang="en-US" dirty="0"/>
              <a:t>Sglt2 inhibitors</a:t>
            </a:r>
          </a:p>
        </p:txBody>
      </p:sp>
      <p:graphicFrame>
        <p:nvGraphicFramePr>
          <p:cNvPr id="6" name="object 12">
            <a:extLst>
              <a:ext uri="{FF2B5EF4-FFF2-40B4-BE49-F238E27FC236}">
                <a16:creationId xmlns:a16="http://schemas.microsoft.com/office/drawing/2014/main" id="{751B0032-EC38-C6A4-869F-70192B4D91D1}"/>
              </a:ext>
            </a:extLst>
          </p:cNvPr>
          <p:cNvGraphicFramePr>
            <a:graphicFrameLocks noGrp="1"/>
          </p:cNvGraphicFramePr>
          <p:nvPr>
            <p:extLst>
              <p:ext uri="{D42A27DB-BD31-4B8C-83A1-F6EECF244321}">
                <p14:modId xmlns:p14="http://schemas.microsoft.com/office/powerpoint/2010/main" val="1025807606"/>
              </p:ext>
            </p:extLst>
          </p:nvPr>
        </p:nvGraphicFramePr>
        <p:xfrm>
          <a:off x="904973" y="2057401"/>
          <a:ext cx="10489650" cy="3905089"/>
        </p:xfrm>
        <a:graphic>
          <a:graphicData uri="http://schemas.openxmlformats.org/drawingml/2006/table">
            <a:tbl>
              <a:tblPr firstRow="1" bandRow="1">
                <a:tableStyleId>{2D5ABB26-0587-4C30-8999-92F81FD0307C}</a:tableStyleId>
              </a:tblPr>
              <a:tblGrid>
                <a:gridCol w="1658620">
                  <a:extLst>
                    <a:ext uri="{9D8B030D-6E8A-4147-A177-3AD203B41FA5}">
                      <a16:colId xmlns:a16="http://schemas.microsoft.com/office/drawing/2014/main" val="20000"/>
                    </a:ext>
                  </a:extLst>
                </a:gridCol>
                <a:gridCol w="1658620">
                  <a:extLst>
                    <a:ext uri="{9D8B030D-6E8A-4147-A177-3AD203B41FA5}">
                      <a16:colId xmlns:a16="http://schemas.microsoft.com/office/drawing/2014/main" val="20001"/>
                    </a:ext>
                  </a:extLst>
                </a:gridCol>
                <a:gridCol w="7172410">
                  <a:extLst>
                    <a:ext uri="{9D8B030D-6E8A-4147-A177-3AD203B41FA5}">
                      <a16:colId xmlns:a16="http://schemas.microsoft.com/office/drawing/2014/main" val="20002"/>
                    </a:ext>
                  </a:extLst>
                </a:gridCol>
              </a:tblGrid>
              <a:tr h="735338">
                <a:tc gridSpan="3">
                  <a:txBody>
                    <a:bodyPr/>
                    <a:lstStyle/>
                    <a:p>
                      <a:pPr marL="52069">
                        <a:lnSpc>
                          <a:spcPct val="100000"/>
                        </a:lnSpc>
                        <a:spcBef>
                          <a:spcPts val="305"/>
                        </a:spcBef>
                      </a:pPr>
                      <a:r>
                        <a:rPr sz="2400" b="1" dirty="0">
                          <a:solidFill>
                            <a:srgbClr val="FFFFFF"/>
                          </a:solidFill>
                          <a:latin typeface="Calibri"/>
                          <a:cs typeface="Calibri"/>
                        </a:rPr>
                        <a:t>Recommendation</a:t>
                      </a:r>
                      <a:r>
                        <a:rPr sz="2400" b="1" spc="245" dirty="0">
                          <a:solidFill>
                            <a:srgbClr val="FFFFFF"/>
                          </a:solidFill>
                          <a:latin typeface="Calibri"/>
                          <a:cs typeface="Calibri"/>
                        </a:rPr>
                        <a:t> </a:t>
                      </a:r>
                      <a:r>
                        <a:rPr sz="2400" b="1" dirty="0">
                          <a:solidFill>
                            <a:srgbClr val="FFFFFF"/>
                          </a:solidFill>
                          <a:latin typeface="Calibri"/>
                          <a:cs typeface="Calibri"/>
                        </a:rPr>
                        <a:t>for</a:t>
                      </a:r>
                      <a:r>
                        <a:rPr sz="2400" b="1" spc="250" dirty="0">
                          <a:solidFill>
                            <a:srgbClr val="FFFFFF"/>
                          </a:solidFill>
                          <a:latin typeface="Calibri"/>
                          <a:cs typeface="Calibri"/>
                        </a:rPr>
                        <a:t> </a:t>
                      </a:r>
                      <a:r>
                        <a:rPr sz="2400" b="1" spc="40" dirty="0">
                          <a:solidFill>
                            <a:srgbClr val="FFFFFF"/>
                          </a:solidFill>
                          <a:latin typeface="Calibri"/>
                          <a:cs typeface="Calibri"/>
                        </a:rPr>
                        <a:t>SGLT2i</a:t>
                      </a:r>
                      <a:endParaRPr sz="2400" dirty="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E171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426488">
                <a:tc>
                  <a:txBody>
                    <a:bodyPr/>
                    <a:lstStyle/>
                    <a:p>
                      <a:pPr algn="ctr">
                        <a:lnSpc>
                          <a:spcPct val="100000"/>
                        </a:lnSpc>
                        <a:spcBef>
                          <a:spcPts val="305"/>
                        </a:spcBef>
                      </a:pPr>
                      <a:r>
                        <a:rPr sz="2400" b="1" spc="50" dirty="0">
                          <a:latin typeface="Calibri"/>
                          <a:cs typeface="Calibri"/>
                        </a:rPr>
                        <a:t>COR</a:t>
                      </a:r>
                      <a:endParaRPr sz="24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algn="ctr">
                        <a:lnSpc>
                          <a:spcPct val="100000"/>
                        </a:lnSpc>
                        <a:spcBef>
                          <a:spcPts val="305"/>
                        </a:spcBef>
                      </a:pPr>
                      <a:r>
                        <a:rPr sz="2400" b="1" spc="40" dirty="0">
                          <a:latin typeface="Calibri"/>
                          <a:cs typeface="Calibri"/>
                        </a:rPr>
                        <a:t>LOE</a:t>
                      </a:r>
                      <a:endParaRPr sz="24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52069">
                        <a:lnSpc>
                          <a:spcPct val="100000"/>
                        </a:lnSpc>
                        <a:spcBef>
                          <a:spcPts val="305"/>
                        </a:spcBef>
                      </a:pPr>
                      <a:r>
                        <a:rPr sz="2400" b="1" spc="-10" dirty="0">
                          <a:latin typeface="Calibri"/>
                          <a:cs typeface="Calibri"/>
                        </a:rPr>
                        <a:t>Recommendation</a:t>
                      </a:r>
                      <a:endParaRPr sz="24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extLst>
                  <a:ext uri="{0D108BD9-81ED-4DB2-BD59-A6C34878D82A}">
                    <a16:rowId xmlns:a16="http://schemas.microsoft.com/office/drawing/2014/main" val="10001"/>
                  </a:ext>
                </a:extLst>
              </a:tr>
              <a:tr h="1201256">
                <a:tc>
                  <a:txBody>
                    <a:bodyPr/>
                    <a:lstStyle/>
                    <a:p>
                      <a:pPr>
                        <a:lnSpc>
                          <a:spcPct val="100000"/>
                        </a:lnSpc>
                      </a:pPr>
                      <a:endParaRPr sz="2400">
                        <a:latin typeface="Times New Roman"/>
                        <a:cs typeface="Times New Roman"/>
                      </a:endParaRPr>
                    </a:p>
                    <a:p>
                      <a:pPr algn="ctr">
                        <a:lnSpc>
                          <a:spcPct val="100000"/>
                        </a:lnSpc>
                        <a:spcBef>
                          <a:spcPts val="700"/>
                        </a:spcBef>
                      </a:pPr>
                      <a:r>
                        <a:rPr sz="2400" b="1" dirty="0">
                          <a:latin typeface="Gill Sans MT"/>
                          <a:cs typeface="Gill Sans MT"/>
                        </a:rPr>
                        <a:t>1</a:t>
                      </a:r>
                      <a:endParaRPr sz="24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EC284"/>
                    </a:solidFill>
                  </a:tcPr>
                </a:tc>
                <a:tc>
                  <a:txBody>
                    <a:bodyPr/>
                    <a:lstStyle/>
                    <a:p>
                      <a:pPr>
                        <a:lnSpc>
                          <a:spcPct val="100000"/>
                        </a:lnSpc>
                      </a:pPr>
                      <a:endParaRPr sz="2400">
                        <a:latin typeface="Times New Roman"/>
                        <a:cs typeface="Times New Roman"/>
                      </a:endParaRPr>
                    </a:p>
                    <a:p>
                      <a:pPr algn="ctr">
                        <a:lnSpc>
                          <a:spcPct val="100000"/>
                        </a:lnSpc>
                        <a:spcBef>
                          <a:spcPts val="700"/>
                        </a:spcBef>
                      </a:pPr>
                      <a:r>
                        <a:rPr sz="2400" b="1" dirty="0">
                          <a:latin typeface="Gill Sans MT"/>
                          <a:cs typeface="Gill Sans MT"/>
                        </a:rPr>
                        <a:t>A</a:t>
                      </a:r>
                      <a:endParaRPr sz="24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3F6FB7"/>
                    </a:solidFill>
                  </a:tcPr>
                </a:tc>
                <a:tc>
                  <a:txBody>
                    <a:bodyPr/>
                    <a:lstStyle/>
                    <a:p>
                      <a:pPr marL="198120" marR="58419" indent="-152400">
                        <a:lnSpc>
                          <a:spcPct val="107200"/>
                        </a:lnSpc>
                        <a:spcBef>
                          <a:spcPts val="234"/>
                        </a:spcBef>
                      </a:pPr>
                      <a:r>
                        <a:rPr sz="2400" dirty="0">
                          <a:latin typeface="Gill Sans MT"/>
                          <a:cs typeface="Gill Sans MT"/>
                        </a:rPr>
                        <a:t>1.</a:t>
                      </a:r>
                      <a:r>
                        <a:rPr sz="2400" spc="185" dirty="0">
                          <a:latin typeface="Gill Sans MT"/>
                          <a:cs typeface="Gill Sans MT"/>
                        </a:rPr>
                        <a:t>  </a:t>
                      </a:r>
                      <a:r>
                        <a:rPr sz="2400" dirty="0">
                          <a:latin typeface="Gill Sans MT"/>
                          <a:cs typeface="Gill Sans MT"/>
                        </a:rPr>
                        <a:t>In</a:t>
                      </a:r>
                      <a:r>
                        <a:rPr sz="2400" spc="40" dirty="0">
                          <a:latin typeface="Gill Sans MT"/>
                          <a:cs typeface="Gill Sans MT"/>
                        </a:rPr>
                        <a:t> </a:t>
                      </a:r>
                      <a:r>
                        <a:rPr sz="2400" dirty="0">
                          <a:latin typeface="Gill Sans MT"/>
                          <a:cs typeface="Gill Sans MT"/>
                        </a:rPr>
                        <a:t>patients</a:t>
                      </a:r>
                      <a:r>
                        <a:rPr sz="2400" spc="40" dirty="0">
                          <a:latin typeface="Gill Sans MT"/>
                          <a:cs typeface="Gill Sans MT"/>
                        </a:rPr>
                        <a:t> </a:t>
                      </a:r>
                      <a:r>
                        <a:rPr sz="2400" dirty="0">
                          <a:latin typeface="Gill Sans MT"/>
                          <a:cs typeface="Gill Sans MT"/>
                        </a:rPr>
                        <a:t>with</a:t>
                      </a:r>
                      <a:r>
                        <a:rPr sz="2400" spc="35" dirty="0">
                          <a:latin typeface="Gill Sans MT"/>
                          <a:cs typeface="Gill Sans MT"/>
                        </a:rPr>
                        <a:t> </a:t>
                      </a:r>
                      <a:r>
                        <a:rPr sz="2400" dirty="0">
                          <a:latin typeface="Gill Sans MT"/>
                          <a:cs typeface="Gill Sans MT"/>
                        </a:rPr>
                        <a:t>symptomatic</a:t>
                      </a:r>
                      <a:r>
                        <a:rPr sz="2400" spc="40" dirty="0">
                          <a:latin typeface="Gill Sans MT"/>
                          <a:cs typeface="Gill Sans MT"/>
                        </a:rPr>
                        <a:t> </a:t>
                      </a:r>
                      <a:r>
                        <a:rPr sz="2400" dirty="0">
                          <a:latin typeface="Gill Sans MT"/>
                          <a:cs typeface="Gill Sans MT"/>
                        </a:rPr>
                        <a:t>chronic</a:t>
                      </a:r>
                      <a:r>
                        <a:rPr sz="2400" spc="35" dirty="0">
                          <a:latin typeface="Gill Sans MT"/>
                          <a:cs typeface="Gill Sans MT"/>
                        </a:rPr>
                        <a:t> </a:t>
                      </a:r>
                      <a:r>
                        <a:rPr sz="2400" spc="-10" dirty="0">
                          <a:latin typeface="Gill Sans MT"/>
                          <a:cs typeface="Gill Sans MT"/>
                        </a:rPr>
                        <a:t>HFrEF,</a:t>
                      </a:r>
                      <a:r>
                        <a:rPr sz="2400" spc="500" dirty="0">
                          <a:latin typeface="Gill Sans MT"/>
                          <a:cs typeface="Gill Sans MT"/>
                        </a:rPr>
                        <a:t> </a:t>
                      </a:r>
                      <a:r>
                        <a:rPr sz="2400" dirty="0">
                          <a:latin typeface="Gill Sans MT"/>
                          <a:cs typeface="Gill Sans MT"/>
                        </a:rPr>
                        <a:t>SGLT2i</a:t>
                      </a:r>
                      <a:r>
                        <a:rPr sz="2400" spc="75" dirty="0">
                          <a:latin typeface="Gill Sans MT"/>
                          <a:cs typeface="Gill Sans MT"/>
                        </a:rPr>
                        <a:t> </a:t>
                      </a:r>
                      <a:r>
                        <a:rPr sz="2400" dirty="0">
                          <a:latin typeface="Gill Sans MT"/>
                          <a:cs typeface="Gill Sans MT"/>
                        </a:rPr>
                        <a:t>are</a:t>
                      </a:r>
                      <a:r>
                        <a:rPr sz="2400" spc="75" dirty="0">
                          <a:latin typeface="Gill Sans MT"/>
                          <a:cs typeface="Gill Sans MT"/>
                        </a:rPr>
                        <a:t> </a:t>
                      </a:r>
                      <a:r>
                        <a:rPr sz="2400" dirty="0">
                          <a:latin typeface="Gill Sans MT"/>
                          <a:cs typeface="Gill Sans MT"/>
                        </a:rPr>
                        <a:t>recommended</a:t>
                      </a:r>
                      <a:r>
                        <a:rPr sz="2400" spc="75" dirty="0">
                          <a:latin typeface="Gill Sans MT"/>
                          <a:cs typeface="Gill Sans MT"/>
                        </a:rPr>
                        <a:t> </a:t>
                      </a:r>
                      <a:r>
                        <a:rPr sz="2400" dirty="0">
                          <a:latin typeface="Gill Sans MT"/>
                          <a:cs typeface="Gill Sans MT"/>
                        </a:rPr>
                        <a:t>to</a:t>
                      </a:r>
                      <a:r>
                        <a:rPr sz="2400" spc="75" dirty="0">
                          <a:latin typeface="Gill Sans MT"/>
                          <a:cs typeface="Gill Sans MT"/>
                        </a:rPr>
                        <a:t> </a:t>
                      </a:r>
                      <a:r>
                        <a:rPr sz="2400" dirty="0">
                          <a:latin typeface="Gill Sans MT"/>
                          <a:cs typeface="Gill Sans MT"/>
                        </a:rPr>
                        <a:t>reduce</a:t>
                      </a:r>
                      <a:r>
                        <a:rPr sz="2400" spc="75" dirty="0">
                          <a:latin typeface="Gill Sans MT"/>
                          <a:cs typeface="Gill Sans MT"/>
                        </a:rPr>
                        <a:t> </a:t>
                      </a:r>
                      <a:r>
                        <a:rPr sz="2400" spc="-10" dirty="0">
                          <a:latin typeface="Gill Sans MT"/>
                          <a:cs typeface="Gill Sans MT"/>
                        </a:rPr>
                        <a:t>hospital</a:t>
                      </a:r>
                      <a:r>
                        <a:rPr sz="2400" dirty="0">
                          <a:latin typeface="Gill Sans MT"/>
                          <a:cs typeface="Gill Sans MT"/>
                        </a:rPr>
                        <a:t>ization</a:t>
                      </a:r>
                      <a:r>
                        <a:rPr sz="2400" spc="55" dirty="0">
                          <a:latin typeface="Gill Sans MT"/>
                          <a:cs typeface="Gill Sans MT"/>
                        </a:rPr>
                        <a:t> </a:t>
                      </a:r>
                      <a:r>
                        <a:rPr sz="2400" spc="-10" dirty="0">
                          <a:latin typeface="Gill Sans MT"/>
                          <a:cs typeface="Gill Sans MT"/>
                        </a:rPr>
                        <a:t>for</a:t>
                      </a:r>
                      <a:r>
                        <a:rPr sz="2400" spc="60" dirty="0">
                          <a:latin typeface="Gill Sans MT"/>
                          <a:cs typeface="Gill Sans MT"/>
                        </a:rPr>
                        <a:t> </a:t>
                      </a:r>
                      <a:r>
                        <a:rPr sz="2400" dirty="0">
                          <a:latin typeface="Gill Sans MT"/>
                          <a:cs typeface="Gill Sans MT"/>
                        </a:rPr>
                        <a:t>HF</a:t>
                      </a:r>
                      <a:r>
                        <a:rPr sz="2400" spc="60" dirty="0">
                          <a:latin typeface="Gill Sans MT"/>
                          <a:cs typeface="Gill Sans MT"/>
                        </a:rPr>
                        <a:t> </a:t>
                      </a:r>
                      <a:r>
                        <a:rPr sz="2400" dirty="0">
                          <a:latin typeface="Gill Sans MT"/>
                          <a:cs typeface="Gill Sans MT"/>
                        </a:rPr>
                        <a:t>and</a:t>
                      </a:r>
                      <a:r>
                        <a:rPr sz="2400" spc="60" dirty="0">
                          <a:latin typeface="Gill Sans MT"/>
                          <a:cs typeface="Gill Sans MT"/>
                        </a:rPr>
                        <a:t> </a:t>
                      </a:r>
                      <a:r>
                        <a:rPr sz="2400" dirty="0">
                          <a:latin typeface="Gill Sans MT"/>
                          <a:cs typeface="Gill Sans MT"/>
                        </a:rPr>
                        <a:t>cardiovascular</a:t>
                      </a:r>
                      <a:r>
                        <a:rPr sz="2400" spc="55" dirty="0">
                          <a:latin typeface="Gill Sans MT"/>
                          <a:cs typeface="Gill Sans MT"/>
                        </a:rPr>
                        <a:t> </a:t>
                      </a:r>
                      <a:r>
                        <a:rPr sz="2400" spc="-10" dirty="0">
                          <a:latin typeface="Gill Sans MT"/>
                          <a:cs typeface="Gill Sans MT"/>
                        </a:rPr>
                        <a:t>mortality,</a:t>
                      </a:r>
                      <a:r>
                        <a:rPr sz="2400" spc="60" dirty="0">
                          <a:latin typeface="Gill Sans MT"/>
                          <a:cs typeface="Gill Sans MT"/>
                        </a:rPr>
                        <a:t> </a:t>
                      </a:r>
                      <a:r>
                        <a:rPr sz="2400" spc="-30" dirty="0">
                          <a:latin typeface="Gill Sans MT"/>
                          <a:cs typeface="Gill Sans MT"/>
                        </a:rPr>
                        <a:t>irre</a:t>
                      </a:r>
                      <a:r>
                        <a:rPr sz="2400" dirty="0">
                          <a:latin typeface="Gill Sans MT"/>
                          <a:cs typeface="Gill Sans MT"/>
                        </a:rPr>
                        <a:t>spective</a:t>
                      </a:r>
                      <a:r>
                        <a:rPr sz="2400" spc="55" dirty="0">
                          <a:latin typeface="Gill Sans MT"/>
                          <a:cs typeface="Gill Sans MT"/>
                        </a:rPr>
                        <a:t> </a:t>
                      </a:r>
                      <a:r>
                        <a:rPr sz="2400" dirty="0">
                          <a:latin typeface="Gill Sans MT"/>
                          <a:cs typeface="Gill Sans MT"/>
                        </a:rPr>
                        <a:t>of</a:t>
                      </a:r>
                      <a:r>
                        <a:rPr sz="2400" spc="60" dirty="0">
                          <a:latin typeface="Gill Sans MT"/>
                          <a:cs typeface="Gill Sans MT"/>
                        </a:rPr>
                        <a:t> </a:t>
                      </a:r>
                      <a:r>
                        <a:rPr sz="2400" dirty="0">
                          <a:latin typeface="Gill Sans MT"/>
                          <a:cs typeface="Gill Sans MT"/>
                        </a:rPr>
                        <a:t>the</a:t>
                      </a:r>
                      <a:r>
                        <a:rPr sz="2400" spc="60" dirty="0">
                          <a:latin typeface="Gill Sans MT"/>
                          <a:cs typeface="Gill Sans MT"/>
                        </a:rPr>
                        <a:t> </a:t>
                      </a:r>
                      <a:r>
                        <a:rPr sz="2400" dirty="0">
                          <a:latin typeface="Gill Sans MT"/>
                          <a:cs typeface="Gill Sans MT"/>
                        </a:rPr>
                        <a:t>presence</a:t>
                      </a:r>
                      <a:r>
                        <a:rPr sz="2400" spc="55" dirty="0">
                          <a:latin typeface="Gill Sans MT"/>
                          <a:cs typeface="Gill Sans MT"/>
                        </a:rPr>
                        <a:t> </a:t>
                      </a:r>
                      <a:r>
                        <a:rPr sz="2400" dirty="0">
                          <a:latin typeface="Gill Sans MT"/>
                          <a:cs typeface="Gill Sans MT"/>
                        </a:rPr>
                        <a:t>of</a:t>
                      </a:r>
                      <a:r>
                        <a:rPr sz="2400" spc="60" dirty="0">
                          <a:latin typeface="Gill Sans MT"/>
                          <a:cs typeface="Gill Sans MT"/>
                        </a:rPr>
                        <a:t> </a:t>
                      </a:r>
                      <a:r>
                        <a:rPr sz="2400" dirty="0">
                          <a:latin typeface="Gill Sans MT"/>
                          <a:cs typeface="Gill Sans MT"/>
                        </a:rPr>
                        <a:t>type</a:t>
                      </a:r>
                      <a:r>
                        <a:rPr sz="2400" spc="60" dirty="0">
                          <a:latin typeface="Gill Sans MT"/>
                          <a:cs typeface="Gill Sans MT"/>
                        </a:rPr>
                        <a:t> </a:t>
                      </a:r>
                      <a:r>
                        <a:rPr sz="2400" spc="55" dirty="0">
                          <a:latin typeface="Gill Sans MT"/>
                          <a:cs typeface="Gill Sans MT"/>
                        </a:rPr>
                        <a:t>2</a:t>
                      </a:r>
                      <a:r>
                        <a:rPr sz="2400" spc="60" dirty="0">
                          <a:latin typeface="Gill Sans MT"/>
                          <a:cs typeface="Gill Sans MT"/>
                        </a:rPr>
                        <a:t> </a:t>
                      </a:r>
                      <a:r>
                        <a:rPr sz="2400" spc="-10" dirty="0">
                          <a:latin typeface="Gill Sans MT"/>
                          <a:cs typeface="Gill Sans MT"/>
                        </a:rPr>
                        <a:t>diabetes.</a:t>
                      </a:r>
                      <a:r>
                        <a:rPr sz="2400" spc="-15" baseline="34722" dirty="0">
                          <a:latin typeface="Gill Sans MT"/>
                          <a:cs typeface="Gill Sans MT"/>
                        </a:rPr>
                        <a:t>1,2</a:t>
                      </a:r>
                      <a:endParaRPr sz="2400" baseline="34722" dirty="0">
                        <a:latin typeface="Gill Sans MT"/>
                        <a:cs typeface="Gill Sans MT"/>
                      </a:endParaRPr>
                    </a:p>
                  </a:txBody>
                  <a:tcPr marL="0" marR="0" marT="29844"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2"/>
                  </a:ext>
                </a:extLst>
              </a:tr>
              <a:tr h="798826">
                <a:tc gridSpan="2">
                  <a:txBody>
                    <a:bodyPr/>
                    <a:lstStyle/>
                    <a:p>
                      <a:pPr marL="66675" marR="59055" indent="-635" algn="ctr">
                        <a:lnSpc>
                          <a:spcPct val="107200"/>
                        </a:lnSpc>
                        <a:spcBef>
                          <a:spcPts val="190"/>
                        </a:spcBef>
                      </a:pPr>
                      <a:r>
                        <a:rPr sz="2400" b="1" dirty="0">
                          <a:latin typeface="Gill Sans MT"/>
                          <a:cs typeface="Gill Sans MT"/>
                        </a:rPr>
                        <a:t>Value</a:t>
                      </a:r>
                      <a:r>
                        <a:rPr sz="2400" b="1" spc="-10" dirty="0">
                          <a:latin typeface="Gill Sans MT"/>
                          <a:cs typeface="Gill Sans MT"/>
                        </a:rPr>
                        <a:t> Statement:</a:t>
                      </a:r>
                      <a:r>
                        <a:rPr sz="2400" b="1" spc="500" dirty="0">
                          <a:latin typeface="Gill Sans MT"/>
                          <a:cs typeface="Gill Sans MT"/>
                        </a:rPr>
                        <a:t> </a:t>
                      </a:r>
                      <a:r>
                        <a:rPr sz="2400" b="1" dirty="0">
                          <a:latin typeface="Gill Sans MT"/>
                          <a:cs typeface="Gill Sans MT"/>
                        </a:rPr>
                        <a:t>Intermediate</a:t>
                      </a:r>
                      <a:r>
                        <a:rPr sz="2400" b="1" spc="-50" dirty="0">
                          <a:latin typeface="Gill Sans MT"/>
                          <a:cs typeface="Gill Sans MT"/>
                        </a:rPr>
                        <a:t> </a:t>
                      </a:r>
                      <a:r>
                        <a:rPr sz="2400" b="1" spc="-20" dirty="0">
                          <a:latin typeface="Gill Sans MT"/>
                          <a:cs typeface="Gill Sans MT"/>
                        </a:rPr>
                        <a:t>Value</a:t>
                      </a:r>
                      <a:r>
                        <a:rPr sz="2400" b="1" spc="500" dirty="0">
                          <a:latin typeface="Gill Sans MT"/>
                          <a:cs typeface="Gill Sans MT"/>
                        </a:rPr>
                        <a:t> </a:t>
                      </a:r>
                      <a:r>
                        <a:rPr sz="2400" b="1" spc="-25" dirty="0">
                          <a:latin typeface="Gill Sans MT"/>
                          <a:cs typeface="Gill Sans MT"/>
                        </a:rPr>
                        <a:t>(A)</a:t>
                      </a:r>
                      <a:endParaRPr sz="240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hMerge="1">
                  <a:txBody>
                    <a:bodyPr/>
                    <a:lstStyle/>
                    <a:p>
                      <a:endParaRPr/>
                    </a:p>
                  </a:txBody>
                  <a:tcPr marL="0" marR="0" marT="0" marB="0"/>
                </a:tc>
                <a:tc>
                  <a:txBody>
                    <a:bodyPr/>
                    <a:lstStyle/>
                    <a:p>
                      <a:pPr marL="198120" marR="165735" indent="-152400">
                        <a:lnSpc>
                          <a:spcPct val="107200"/>
                        </a:lnSpc>
                        <a:spcBef>
                          <a:spcPts val="190"/>
                        </a:spcBef>
                      </a:pPr>
                      <a:r>
                        <a:rPr sz="2400" dirty="0">
                          <a:latin typeface="Gill Sans MT"/>
                          <a:cs typeface="Gill Sans MT"/>
                        </a:rPr>
                        <a:t>2.</a:t>
                      </a:r>
                      <a:r>
                        <a:rPr sz="2400" spc="185" dirty="0">
                          <a:latin typeface="Gill Sans MT"/>
                          <a:cs typeface="Gill Sans MT"/>
                        </a:rPr>
                        <a:t>  </a:t>
                      </a:r>
                      <a:r>
                        <a:rPr sz="2400" dirty="0">
                          <a:latin typeface="Gill Sans MT"/>
                          <a:cs typeface="Gill Sans MT"/>
                        </a:rPr>
                        <a:t>In</a:t>
                      </a:r>
                      <a:r>
                        <a:rPr sz="2400" spc="40" dirty="0">
                          <a:latin typeface="Gill Sans MT"/>
                          <a:cs typeface="Gill Sans MT"/>
                        </a:rPr>
                        <a:t> </a:t>
                      </a:r>
                      <a:r>
                        <a:rPr sz="2400" dirty="0">
                          <a:latin typeface="Gill Sans MT"/>
                          <a:cs typeface="Gill Sans MT"/>
                        </a:rPr>
                        <a:t>patients</a:t>
                      </a:r>
                      <a:r>
                        <a:rPr sz="2400" spc="40" dirty="0">
                          <a:latin typeface="Gill Sans MT"/>
                          <a:cs typeface="Gill Sans MT"/>
                        </a:rPr>
                        <a:t> </a:t>
                      </a:r>
                      <a:r>
                        <a:rPr sz="2400" dirty="0">
                          <a:latin typeface="Gill Sans MT"/>
                          <a:cs typeface="Gill Sans MT"/>
                        </a:rPr>
                        <a:t>with</a:t>
                      </a:r>
                      <a:r>
                        <a:rPr sz="2400" spc="35" dirty="0">
                          <a:latin typeface="Gill Sans MT"/>
                          <a:cs typeface="Gill Sans MT"/>
                        </a:rPr>
                        <a:t> </a:t>
                      </a:r>
                      <a:r>
                        <a:rPr sz="2400" dirty="0">
                          <a:latin typeface="Gill Sans MT"/>
                          <a:cs typeface="Gill Sans MT"/>
                        </a:rPr>
                        <a:t>symptomatic</a:t>
                      </a:r>
                      <a:r>
                        <a:rPr sz="2400" spc="40" dirty="0">
                          <a:latin typeface="Gill Sans MT"/>
                          <a:cs typeface="Gill Sans MT"/>
                        </a:rPr>
                        <a:t> </a:t>
                      </a:r>
                      <a:r>
                        <a:rPr sz="2400" dirty="0">
                          <a:latin typeface="Gill Sans MT"/>
                          <a:cs typeface="Gill Sans MT"/>
                        </a:rPr>
                        <a:t>chronic</a:t>
                      </a:r>
                      <a:r>
                        <a:rPr sz="2400" spc="35" dirty="0">
                          <a:latin typeface="Gill Sans MT"/>
                          <a:cs typeface="Gill Sans MT"/>
                        </a:rPr>
                        <a:t> </a:t>
                      </a:r>
                      <a:r>
                        <a:rPr sz="2400" spc="-10" dirty="0">
                          <a:latin typeface="Gill Sans MT"/>
                          <a:cs typeface="Gill Sans MT"/>
                        </a:rPr>
                        <a:t>HFrEF,</a:t>
                      </a:r>
                      <a:r>
                        <a:rPr sz="2400" spc="500" dirty="0">
                          <a:latin typeface="Gill Sans MT"/>
                          <a:cs typeface="Gill Sans MT"/>
                        </a:rPr>
                        <a:t> </a:t>
                      </a:r>
                      <a:r>
                        <a:rPr sz="2400" dirty="0">
                          <a:latin typeface="Gill Sans MT"/>
                          <a:cs typeface="Gill Sans MT"/>
                        </a:rPr>
                        <a:t>SGLT2i</a:t>
                      </a:r>
                      <a:r>
                        <a:rPr sz="2400" spc="75" dirty="0">
                          <a:latin typeface="Gill Sans MT"/>
                          <a:cs typeface="Gill Sans MT"/>
                        </a:rPr>
                        <a:t> </a:t>
                      </a:r>
                      <a:r>
                        <a:rPr sz="2400" dirty="0">
                          <a:latin typeface="Gill Sans MT"/>
                          <a:cs typeface="Gill Sans MT"/>
                        </a:rPr>
                        <a:t>therapy</a:t>
                      </a:r>
                      <a:r>
                        <a:rPr sz="2400" spc="80" dirty="0">
                          <a:latin typeface="Gill Sans MT"/>
                          <a:cs typeface="Gill Sans MT"/>
                        </a:rPr>
                        <a:t> </a:t>
                      </a:r>
                      <a:r>
                        <a:rPr sz="2400" dirty="0">
                          <a:latin typeface="Gill Sans MT"/>
                          <a:cs typeface="Gill Sans MT"/>
                        </a:rPr>
                        <a:t>provides</a:t>
                      </a:r>
                      <a:r>
                        <a:rPr sz="2400" spc="75" dirty="0">
                          <a:latin typeface="Gill Sans MT"/>
                          <a:cs typeface="Gill Sans MT"/>
                        </a:rPr>
                        <a:t> </a:t>
                      </a:r>
                      <a:r>
                        <a:rPr sz="2400" dirty="0">
                          <a:latin typeface="Gill Sans MT"/>
                          <a:cs typeface="Gill Sans MT"/>
                        </a:rPr>
                        <a:t>intermediate</a:t>
                      </a:r>
                      <a:r>
                        <a:rPr sz="2400" spc="80" dirty="0">
                          <a:latin typeface="Gill Sans MT"/>
                          <a:cs typeface="Gill Sans MT"/>
                        </a:rPr>
                        <a:t> </a:t>
                      </a:r>
                      <a:r>
                        <a:rPr sz="2400" spc="-20" dirty="0">
                          <a:latin typeface="Gill Sans MT"/>
                          <a:cs typeface="Gill Sans MT"/>
                        </a:rPr>
                        <a:t>eco</a:t>
                      </a:r>
                      <a:r>
                        <a:rPr sz="2400" dirty="0">
                          <a:latin typeface="Gill Sans MT"/>
                          <a:cs typeface="Gill Sans MT"/>
                        </a:rPr>
                        <a:t>nomic</a:t>
                      </a:r>
                      <a:r>
                        <a:rPr sz="2400" spc="45" dirty="0">
                          <a:latin typeface="Gill Sans MT"/>
                          <a:cs typeface="Gill Sans MT"/>
                        </a:rPr>
                        <a:t> </a:t>
                      </a:r>
                      <a:r>
                        <a:rPr sz="2400" spc="-10" dirty="0">
                          <a:latin typeface="Gill Sans MT"/>
                          <a:cs typeface="Gill Sans MT"/>
                        </a:rPr>
                        <a:t>value.</a:t>
                      </a:r>
                      <a:r>
                        <a:rPr sz="2400" spc="-15" baseline="34722" dirty="0">
                          <a:latin typeface="Gill Sans MT"/>
                          <a:cs typeface="Gill Sans MT"/>
                        </a:rPr>
                        <a:t>3,4</a:t>
                      </a:r>
                      <a:endParaRPr sz="2400" baseline="34722" dirty="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474054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1945-B4E9-5581-F84A-E26275156F80}"/>
              </a:ext>
            </a:extLst>
          </p:cNvPr>
          <p:cNvSpPr>
            <a:spLocks noGrp="1"/>
          </p:cNvSpPr>
          <p:nvPr>
            <p:ph type="title"/>
          </p:nvPr>
        </p:nvSpPr>
        <p:spPr/>
        <p:txBody>
          <a:bodyPr/>
          <a:lstStyle/>
          <a:p>
            <a:r>
              <a:rPr lang="en-US" dirty="0"/>
              <a:t>Vericiguat</a:t>
            </a:r>
          </a:p>
        </p:txBody>
      </p:sp>
      <p:sp>
        <p:nvSpPr>
          <p:cNvPr id="3" name="Content Placeholder 2">
            <a:extLst>
              <a:ext uri="{FF2B5EF4-FFF2-40B4-BE49-F238E27FC236}">
                <a16:creationId xmlns:a16="http://schemas.microsoft.com/office/drawing/2014/main" id="{C8430E69-3103-1608-1482-683ED1E4B564}"/>
              </a:ext>
            </a:extLst>
          </p:cNvPr>
          <p:cNvSpPr>
            <a:spLocks noGrp="1"/>
          </p:cNvSpPr>
          <p:nvPr>
            <p:ph idx="1"/>
          </p:nvPr>
        </p:nvSpPr>
        <p:spPr/>
        <p:txBody>
          <a:bodyPr/>
          <a:lstStyle/>
          <a:p>
            <a:r>
              <a:rPr lang="en-US" sz="2400" dirty="0">
                <a:latin typeface="Arial"/>
                <a:cs typeface="Arial"/>
              </a:rPr>
              <a:t>In</a:t>
            </a:r>
            <a:r>
              <a:rPr lang="en-US" sz="2400" spc="45" dirty="0">
                <a:latin typeface="Arial"/>
                <a:cs typeface="Arial"/>
              </a:rPr>
              <a:t> </a:t>
            </a:r>
            <a:r>
              <a:rPr lang="en-US" sz="2400" dirty="0">
                <a:latin typeface="Arial"/>
                <a:cs typeface="Arial"/>
              </a:rPr>
              <a:t>patients</a:t>
            </a:r>
            <a:r>
              <a:rPr lang="en-US" sz="2400" spc="45" dirty="0">
                <a:latin typeface="Arial"/>
                <a:cs typeface="Arial"/>
              </a:rPr>
              <a:t> </a:t>
            </a:r>
            <a:r>
              <a:rPr lang="en-US" sz="2400" dirty="0">
                <a:latin typeface="Arial"/>
                <a:cs typeface="Arial"/>
              </a:rPr>
              <a:t>with</a:t>
            </a:r>
            <a:r>
              <a:rPr lang="en-US" sz="2400" spc="45" dirty="0">
                <a:latin typeface="Arial"/>
                <a:cs typeface="Arial"/>
              </a:rPr>
              <a:t> </a:t>
            </a:r>
            <a:r>
              <a:rPr lang="en-US" sz="2400" spc="-20" dirty="0">
                <a:latin typeface="Arial"/>
                <a:cs typeface="Arial"/>
              </a:rPr>
              <a:t>progression</a:t>
            </a:r>
            <a:r>
              <a:rPr lang="en-US" sz="2400" spc="45" dirty="0">
                <a:latin typeface="Arial"/>
                <a:cs typeface="Arial"/>
              </a:rPr>
              <a:t> </a:t>
            </a:r>
            <a:r>
              <a:rPr lang="en-US" sz="2400" dirty="0">
                <a:latin typeface="Arial"/>
                <a:cs typeface="Arial"/>
              </a:rPr>
              <a:t>of</a:t>
            </a:r>
            <a:r>
              <a:rPr lang="en-US" sz="2400" spc="45" dirty="0">
                <a:latin typeface="Arial"/>
                <a:cs typeface="Arial"/>
              </a:rPr>
              <a:t> </a:t>
            </a:r>
            <a:r>
              <a:rPr lang="en-US" sz="2400" dirty="0" err="1">
                <a:latin typeface="Arial"/>
                <a:cs typeface="Arial"/>
              </a:rPr>
              <a:t>HFrEF</a:t>
            </a:r>
            <a:r>
              <a:rPr lang="en-US" sz="2400" spc="45" dirty="0">
                <a:latin typeface="Arial"/>
                <a:cs typeface="Arial"/>
              </a:rPr>
              <a:t> </a:t>
            </a:r>
            <a:r>
              <a:rPr lang="en-US" sz="2400" dirty="0">
                <a:latin typeface="Arial"/>
                <a:cs typeface="Arial"/>
              </a:rPr>
              <a:t>despite</a:t>
            </a:r>
            <a:r>
              <a:rPr lang="en-US" sz="2400" spc="45" dirty="0">
                <a:latin typeface="Arial"/>
                <a:cs typeface="Arial"/>
              </a:rPr>
              <a:t> </a:t>
            </a:r>
            <a:r>
              <a:rPr lang="en-US" sz="2400" spc="-55" dirty="0">
                <a:latin typeface="Arial"/>
                <a:cs typeface="Arial"/>
              </a:rPr>
              <a:t>GDMT, </a:t>
            </a:r>
            <a:r>
              <a:rPr lang="en-US" sz="2400" dirty="0">
                <a:latin typeface="Arial"/>
                <a:cs typeface="Arial"/>
              </a:rPr>
              <a:t>there</a:t>
            </a:r>
            <a:r>
              <a:rPr lang="en-US" sz="2400" spc="15" dirty="0">
                <a:latin typeface="Arial"/>
                <a:cs typeface="Arial"/>
              </a:rPr>
              <a:t> </a:t>
            </a:r>
            <a:r>
              <a:rPr lang="en-US" sz="2400" dirty="0">
                <a:latin typeface="Arial"/>
                <a:cs typeface="Arial"/>
              </a:rPr>
              <a:t>may</a:t>
            </a:r>
            <a:r>
              <a:rPr lang="en-US" sz="2400" spc="15" dirty="0">
                <a:latin typeface="Arial"/>
                <a:cs typeface="Arial"/>
              </a:rPr>
              <a:t> </a:t>
            </a:r>
            <a:r>
              <a:rPr lang="en-US" sz="2400" dirty="0">
                <a:latin typeface="Arial"/>
                <a:cs typeface="Arial"/>
              </a:rPr>
              <a:t>be</a:t>
            </a:r>
            <a:r>
              <a:rPr lang="en-US" sz="2400" spc="15" dirty="0">
                <a:latin typeface="Arial"/>
                <a:cs typeface="Arial"/>
              </a:rPr>
              <a:t> </a:t>
            </a:r>
            <a:r>
              <a:rPr lang="en-US" sz="2400" dirty="0">
                <a:latin typeface="Arial"/>
                <a:cs typeface="Arial"/>
              </a:rPr>
              <a:t>a</a:t>
            </a:r>
            <a:r>
              <a:rPr lang="en-US" sz="2400" spc="15" dirty="0">
                <a:latin typeface="Arial"/>
                <a:cs typeface="Arial"/>
              </a:rPr>
              <a:t> </a:t>
            </a:r>
            <a:r>
              <a:rPr lang="en-US" sz="2400" dirty="0">
                <a:latin typeface="Arial"/>
                <a:cs typeface="Arial"/>
              </a:rPr>
              <a:t>role</a:t>
            </a:r>
            <a:r>
              <a:rPr lang="en-US" sz="2400" spc="20" dirty="0">
                <a:latin typeface="Arial"/>
                <a:cs typeface="Arial"/>
              </a:rPr>
              <a:t> </a:t>
            </a:r>
            <a:r>
              <a:rPr lang="en-US" sz="2400" dirty="0">
                <a:latin typeface="Arial"/>
                <a:cs typeface="Arial"/>
              </a:rPr>
              <a:t>for</a:t>
            </a:r>
            <a:r>
              <a:rPr lang="en-US" sz="2400" spc="15" dirty="0">
                <a:latin typeface="Arial"/>
                <a:cs typeface="Arial"/>
              </a:rPr>
              <a:t> </a:t>
            </a:r>
            <a:r>
              <a:rPr lang="en-US" sz="2400" spc="-10" dirty="0">
                <a:latin typeface="Arial"/>
                <a:cs typeface="Arial"/>
              </a:rPr>
              <a:t>novel</a:t>
            </a:r>
            <a:r>
              <a:rPr lang="en-US" sz="2400" spc="15" dirty="0">
                <a:latin typeface="Arial"/>
                <a:cs typeface="Arial"/>
              </a:rPr>
              <a:t> </a:t>
            </a:r>
            <a:r>
              <a:rPr lang="en-US" sz="2400" spc="-20" dirty="0">
                <a:latin typeface="Arial"/>
                <a:cs typeface="Arial"/>
              </a:rPr>
              <a:t>therapeutic</a:t>
            </a:r>
            <a:r>
              <a:rPr lang="en-US" sz="2400" spc="15" dirty="0">
                <a:latin typeface="Arial"/>
                <a:cs typeface="Arial"/>
              </a:rPr>
              <a:t> </a:t>
            </a:r>
            <a:r>
              <a:rPr lang="en-US" sz="2400" spc="-20" dirty="0">
                <a:latin typeface="Arial"/>
                <a:cs typeface="Arial"/>
              </a:rPr>
              <a:t>agents.</a:t>
            </a:r>
            <a:r>
              <a:rPr lang="en-US" sz="2400" spc="20" dirty="0">
                <a:latin typeface="Arial"/>
                <a:cs typeface="Arial"/>
              </a:rPr>
              <a:t> </a:t>
            </a:r>
            <a:r>
              <a:rPr lang="en-US" sz="2400" spc="-20" dirty="0">
                <a:latin typeface="Arial"/>
                <a:cs typeface="Arial"/>
              </a:rPr>
              <a:t>Oral </a:t>
            </a:r>
            <a:r>
              <a:rPr lang="en-US" sz="2400" dirty="0">
                <a:latin typeface="Arial"/>
                <a:cs typeface="Arial"/>
              </a:rPr>
              <a:t>soluble</a:t>
            </a:r>
            <a:r>
              <a:rPr lang="en-US" sz="2400" spc="-25" dirty="0">
                <a:latin typeface="Arial"/>
                <a:cs typeface="Arial"/>
              </a:rPr>
              <a:t> </a:t>
            </a:r>
            <a:r>
              <a:rPr lang="en-US" sz="2400" spc="-10" dirty="0">
                <a:latin typeface="Arial"/>
                <a:cs typeface="Arial"/>
              </a:rPr>
              <a:t>guanylyl</a:t>
            </a:r>
            <a:r>
              <a:rPr lang="en-US" sz="2400" spc="-25" dirty="0">
                <a:latin typeface="Arial"/>
                <a:cs typeface="Arial"/>
              </a:rPr>
              <a:t> </a:t>
            </a:r>
            <a:r>
              <a:rPr lang="en-US" sz="2400" dirty="0">
                <a:latin typeface="Arial"/>
                <a:cs typeface="Arial"/>
              </a:rPr>
              <a:t>cyclase</a:t>
            </a:r>
            <a:r>
              <a:rPr lang="en-US" sz="2400" spc="-25" dirty="0">
                <a:latin typeface="Arial"/>
                <a:cs typeface="Arial"/>
              </a:rPr>
              <a:t> </a:t>
            </a:r>
            <a:r>
              <a:rPr lang="en-US" sz="2400" dirty="0">
                <a:latin typeface="Arial"/>
                <a:cs typeface="Arial"/>
              </a:rPr>
              <a:t>stimulator</a:t>
            </a:r>
            <a:r>
              <a:rPr lang="en-US" sz="2400" spc="-20" dirty="0">
                <a:latin typeface="Arial"/>
                <a:cs typeface="Arial"/>
              </a:rPr>
              <a:t> </a:t>
            </a:r>
            <a:r>
              <a:rPr lang="en-US" sz="2400" dirty="0">
                <a:latin typeface="Arial"/>
                <a:cs typeface="Arial"/>
              </a:rPr>
              <a:t>(</a:t>
            </a:r>
            <a:r>
              <a:rPr lang="en-US" sz="2400" dirty="0" err="1">
                <a:latin typeface="Arial"/>
                <a:cs typeface="Arial"/>
              </a:rPr>
              <a:t>eg</a:t>
            </a:r>
            <a:r>
              <a:rPr lang="en-US" sz="2400" dirty="0">
                <a:latin typeface="Arial"/>
                <a:cs typeface="Arial"/>
              </a:rPr>
              <a:t>,</a:t>
            </a:r>
            <a:r>
              <a:rPr lang="en-US" sz="2400" spc="-25" dirty="0">
                <a:latin typeface="Arial"/>
                <a:cs typeface="Arial"/>
              </a:rPr>
              <a:t> </a:t>
            </a:r>
            <a:r>
              <a:rPr lang="en-US" sz="2400" spc="-10" dirty="0">
                <a:latin typeface="Arial"/>
                <a:cs typeface="Arial"/>
              </a:rPr>
              <a:t>vericiguat)</a:t>
            </a:r>
            <a:r>
              <a:rPr lang="en-US" sz="2400" spc="-25" dirty="0">
                <a:latin typeface="Arial"/>
                <a:cs typeface="Arial"/>
              </a:rPr>
              <a:t> di</a:t>
            </a:r>
            <a:r>
              <a:rPr lang="en-US" sz="2400" dirty="0">
                <a:latin typeface="Arial"/>
                <a:cs typeface="Arial"/>
              </a:rPr>
              <a:t>rectly binds and</a:t>
            </a:r>
            <a:r>
              <a:rPr lang="en-US" sz="2400" spc="5" dirty="0">
                <a:latin typeface="Arial"/>
                <a:cs typeface="Arial"/>
              </a:rPr>
              <a:t> </a:t>
            </a:r>
            <a:r>
              <a:rPr lang="en-US" sz="2400" spc="-10" dirty="0">
                <a:latin typeface="Arial"/>
                <a:cs typeface="Arial"/>
              </a:rPr>
              <a:t>stimulates</a:t>
            </a:r>
            <a:r>
              <a:rPr lang="en-US" sz="2400" dirty="0">
                <a:latin typeface="Arial"/>
                <a:cs typeface="Arial"/>
              </a:rPr>
              <a:t> </a:t>
            </a:r>
            <a:r>
              <a:rPr lang="en-US" sz="2400" dirty="0" err="1">
                <a:latin typeface="Arial"/>
                <a:cs typeface="Arial"/>
              </a:rPr>
              <a:t>sGC</a:t>
            </a:r>
            <a:r>
              <a:rPr lang="en-US" sz="2400" dirty="0">
                <a:latin typeface="Arial"/>
                <a:cs typeface="Arial"/>
              </a:rPr>
              <a:t> and</a:t>
            </a:r>
            <a:r>
              <a:rPr lang="en-US" sz="2400" spc="5" dirty="0">
                <a:latin typeface="Arial"/>
                <a:cs typeface="Arial"/>
              </a:rPr>
              <a:t> </a:t>
            </a:r>
            <a:r>
              <a:rPr lang="en-US" sz="2400" spc="-20" dirty="0">
                <a:latin typeface="Arial"/>
                <a:cs typeface="Arial"/>
              </a:rPr>
              <a:t>increases</a:t>
            </a:r>
            <a:r>
              <a:rPr lang="en-US" sz="2400" dirty="0">
                <a:latin typeface="Arial"/>
                <a:cs typeface="Arial"/>
              </a:rPr>
              <a:t> </a:t>
            </a:r>
            <a:r>
              <a:rPr lang="en-US" sz="2400" spc="-20" dirty="0">
                <a:latin typeface="Arial"/>
                <a:cs typeface="Arial"/>
              </a:rPr>
              <a:t>cGMP </a:t>
            </a:r>
            <a:r>
              <a:rPr lang="en-US" sz="2400" dirty="0">
                <a:latin typeface="Arial"/>
                <a:cs typeface="Arial"/>
              </a:rPr>
              <a:t>production.</a:t>
            </a:r>
            <a:r>
              <a:rPr lang="en-US" sz="2400" spc="160" dirty="0">
                <a:latin typeface="Arial"/>
                <a:cs typeface="Arial"/>
              </a:rPr>
              <a:t> </a:t>
            </a:r>
          </a:p>
          <a:p>
            <a:r>
              <a:rPr lang="en-US" sz="2400" dirty="0">
                <a:latin typeface="Arial"/>
                <a:cs typeface="Arial"/>
              </a:rPr>
              <a:t>cGMP</a:t>
            </a:r>
            <a:r>
              <a:rPr lang="en-US" sz="2400" spc="165" dirty="0">
                <a:latin typeface="Arial"/>
                <a:cs typeface="Arial"/>
              </a:rPr>
              <a:t> </a:t>
            </a:r>
            <a:r>
              <a:rPr lang="en-US" sz="2400" dirty="0">
                <a:latin typeface="Arial"/>
                <a:cs typeface="Arial"/>
              </a:rPr>
              <a:t>has</a:t>
            </a:r>
            <a:r>
              <a:rPr lang="en-US" sz="2400" spc="165" dirty="0">
                <a:latin typeface="Arial"/>
                <a:cs typeface="Arial"/>
              </a:rPr>
              <a:t> </a:t>
            </a:r>
            <a:r>
              <a:rPr lang="en-US" sz="2400" dirty="0">
                <a:latin typeface="Arial"/>
                <a:cs typeface="Arial"/>
              </a:rPr>
              <a:t>several</a:t>
            </a:r>
            <a:r>
              <a:rPr lang="en-US" sz="2400" spc="160" dirty="0">
                <a:latin typeface="Arial"/>
                <a:cs typeface="Arial"/>
              </a:rPr>
              <a:t> </a:t>
            </a:r>
            <a:r>
              <a:rPr lang="en-US" sz="2400" dirty="0">
                <a:latin typeface="Arial"/>
                <a:cs typeface="Arial"/>
              </a:rPr>
              <a:t>potentially</a:t>
            </a:r>
            <a:r>
              <a:rPr lang="en-US" sz="2400" spc="165" dirty="0">
                <a:latin typeface="Arial"/>
                <a:cs typeface="Arial"/>
              </a:rPr>
              <a:t> </a:t>
            </a:r>
            <a:r>
              <a:rPr lang="en-US" sz="2400" spc="-20" dirty="0">
                <a:latin typeface="Arial"/>
                <a:cs typeface="Arial"/>
              </a:rPr>
              <a:t>beneficial </a:t>
            </a:r>
            <a:r>
              <a:rPr lang="en-US" sz="2400" dirty="0">
                <a:latin typeface="Arial"/>
                <a:cs typeface="Arial"/>
              </a:rPr>
              <a:t>effects</a:t>
            </a:r>
            <a:r>
              <a:rPr lang="en-US" sz="2400" spc="35" dirty="0">
                <a:latin typeface="Arial"/>
                <a:cs typeface="Arial"/>
              </a:rPr>
              <a:t> </a:t>
            </a:r>
            <a:r>
              <a:rPr lang="en-US" sz="2400" dirty="0">
                <a:latin typeface="Arial"/>
                <a:cs typeface="Arial"/>
              </a:rPr>
              <a:t>in</a:t>
            </a:r>
            <a:r>
              <a:rPr lang="en-US" sz="2400" spc="35" dirty="0">
                <a:latin typeface="Arial"/>
                <a:cs typeface="Arial"/>
              </a:rPr>
              <a:t> </a:t>
            </a:r>
            <a:r>
              <a:rPr lang="en-US" sz="2400" dirty="0">
                <a:latin typeface="Arial"/>
                <a:cs typeface="Arial"/>
              </a:rPr>
              <a:t>patients</a:t>
            </a:r>
            <a:r>
              <a:rPr lang="en-US" sz="2400" spc="35" dirty="0">
                <a:latin typeface="Arial"/>
                <a:cs typeface="Arial"/>
              </a:rPr>
              <a:t> </a:t>
            </a:r>
            <a:r>
              <a:rPr lang="en-US" sz="2400" dirty="0">
                <a:latin typeface="Arial"/>
                <a:cs typeface="Arial"/>
              </a:rPr>
              <a:t>with</a:t>
            </a:r>
            <a:r>
              <a:rPr lang="en-US" sz="2400" spc="35" dirty="0">
                <a:latin typeface="Arial"/>
                <a:cs typeface="Arial"/>
              </a:rPr>
              <a:t> </a:t>
            </a:r>
            <a:r>
              <a:rPr lang="en-US" sz="2400" dirty="0">
                <a:latin typeface="Arial"/>
                <a:cs typeface="Arial"/>
              </a:rPr>
              <a:t>HF,</a:t>
            </a:r>
            <a:r>
              <a:rPr lang="en-US" sz="2400" spc="40" dirty="0">
                <a:latin typeface="Arial"/>
                <a:cs typeface="Arial"/>
              </a:rPr>
              <a:t> </a:t>
            </a:r>
            <a:r>
              <a:rPr lang="en-US" sz="2400" dirty="0">
                <a:latin typeface="Arial"/>
                <a:cs typeface="Arial"/>
              </a:rPr>
              <a:t>including</a:t>
            </a:r>
            <a:r>
              <a:rPr lang="en-US" sz="2400" spc="35" dirty="0">
                <a:latin typeface="Arial"/>
                <a:cs typeface="Arial"/>
              </a:rPr>
              <a:t> </a:t>
            </a:r>
            <a:r>
              <a:rPr lang="en-US" sz="2400" spc="-30" dirty="0">
                <a:latin typeface="Arial"/>
                <a:cs typeface="Arial"/>
              </a:rPr>
              <a:t>vasodilation,</a:t>
            </a:r>
            <a:r>
              <a:rPr lang="en-US" sz="2400" spc="35" dirty="0">
                <a:latin typeface="Arial"/>
                <a:cs typeface="Arial"/>
              </a:rPr>
              <a:t> </a:t>
            </a:r>
            <a:r>
              <a:rPr lang="en-US" sz="2400" spc="-25" dirty="0">
                <a:latin typeface="Arial"/>
                <a:cs typeface="Arial"/>
              </a:rPr>
              <a:t>improvement</a:t>
            </a:r>
            <a:r>
              <a:rPr lang="en-US" sz="2400" spc="10" dirty="0">
                <a:latin typeface="Arial"/>
                <a:cs typeface="Arial"/>
              </a:rPr>
              <a:t> </a:t>
            </a:r>
            <a:r>
              <a:rPr lang="en-US" sz="2400" dirty="0">
                <a:latin typeface="Arial"/>
                <a:cs typeface="Arial"/>
              </a:rPr>
              <a:t>in</a:t>
            </a:r>
            <a:r>
              <a:rPr lang="en-US" sz="2400" spc="10" dirty="0">
                <a:latin typeface="Arial"/>
                <a:cs typeface="Arial"/>
              </a:rPr>
              <a:t> </a:t>
            </a:r>
            <a:r>
              <a:rPr lang="en-US" sz="2400" spc="-20" dirty="0">
                <a:latin typeface="Arial"/>
                <a:cs typeface="Arial"/>
              </a:rPr>
              <a:t>endothelial</a:t>
            </a:r>
            <a:r>
              <a:rPr lang="en-US" sz="2400" spc="10" dirty="0">
                <a:latin typeface="Arial"/>
                <a:cs typeface="Arial"/>
              </a:rPr>
              <a:t> </a:t>
            </a:r>
            <a:r>
              <a:rPr lang="en-US" sz="2400" spc="-10" dirty="0">
                <a:latin typeface="Arial"/>
                <a:cs typeface="Arial"/>
              </a:rPr>
              <a:t>function,</a:t>
            </a:r>
            <a:r>
              <a:rPr lang="en-US" sz="2400" spc="10" dirty="0">
                <a:latin typeface="Arial"/>
                <a:cs typeface="Arial"/>
              </a:rPr>
              <a:t> </a:t>
            </a:r>
            <a:r>
              <a:rPr lang="en-US" sz="2400" dirty="0">
                <a:latin typeface="Arial"/>
                <a:cs typeface="Arial"/>
              </a:rPr>
              <a:t>as</a:t>
            </a:r>
            <a:r>
              <a:rPr lang="en-US" sz="2400" spc="10" dirty="0">
                <a:latin typeface="Arial"/>
                <a:cs typeface="Arial"/>
              </a:rPr>
              <a:t> </a:t>
            </a:r>
            <a:r>
              <a:rPr lang="en-US" sz="2400" dirty="0">
                <a:latin typeface="Arial"/>
                <a:cs typeface="Arial"/>
              </a:rPr>
              <a:t>well</a:t>
            </a:r>
            <a:r>
              <a:rPr lang="en-US" sz="2400" spc="10" dirty="0">
                <a:latin typeface="Arial"/>
                <a:cs typeface="Arial"/>
              </a:rPr>
              <a:t> </a:t>
            </a:r>
            <a:r>
              <a:rPr lang="en-US" sz="2400" dirty="0">
                <a:latin typeface="Arial"/>
                <a:cs typeface="Arial"/>
              </a:rPr>
              <a:t>as</a:t>
            </a:r>
            <a:r>
              <a:rPr lang="en-US" sz="2400" spc="10" dirty="0">
                <a:latin typeface="Arial"/>
                <a:cs typeface="Arial"/>
              </a:rPr>
              <a:t> </a:t>
            </a:r>
            <a:r>
              <a:rPr lang="en-US" sz="2400" spc="-30" dirty="0">
                <a:latin typeface="Arial"/>
                <a:cs typeface="Arial"/>
              </a:rPr>
              <a:t>decrease </a:t>
            </a:r>
            <a:r>
              <a:rPr lang="en-US" sz="2400" spc="-10" dirty="0">
                <a:latin typeface="Arial"/>
                <a:cs typeface="Arial"/>
              </a:rPr>
              <a:t>in</a:t>
            </a:r>
            <a:r>
              <a:rPr lang="en-US" sz="2400" spc="-55" dirty="0">
                <a:latin typeface="Arial"/>
                <a:cs typeface="Arial"/>
              </a:rPr>
              <a:t> </a:t>
            </a:r>
            <a:r>
              <a:rPr lang="en-US" sz="2400" spc="-25" dirty="0">
                <a:latin typeface="Arial"/>
                <a:cs typeface="Arial"/>
              </a:rPr>
              <a:t>fibrosis</a:t>
            </a:r>
            <a:r>
              <a:rPr lang="en-US" sz="2400" spc="-30" dirty="0">
                <a:latin typeface="Arial"/>
                <a:cs typeface="Arial"/>
              </a:rPr>
              <a:t> </a:t>
            </a:r>
            <a:r>
              <a:rPr lang="en-US" sz="2400" spc="-45" dirty="0">
                <a:latin typeface="Arial"/>
                <a:cs typeface="Arial"/>
              </a:rPr>
              <a:t>and</a:t>
            </a:r>
            <a:r>
              <a:rPr lang="en-US" sz="2400" spc="-25" dirty="0">
                <a:latin typeface="Arial"/>
                <a:cs typeface="Arial"/>
              </a:rPr>
              <a:t> </a:t>
            </a:r>
            <a:r>
              <a:rPr lang="en-US" sz="2400" spc="-35" dirty="0">
                <a:latin typeface="Arial"/>
                <a:cs typeface="Arial"/>
              </a:rPr>
              <a:t>remodeling</a:t>
            </a:r>
            <a:r>
              <a:rPr lang="en-US" sz="2400" spc="-30" dirty="0">
                <a:latin typeface="Arial"/>
                <a:cs typeface="Arial"/>
              </a:rPr>
              <a:t> </a:t>
            </a:r>
            <a:r>
              <a:rPr lang="en-US" sz="2400" dirty="0">
                <a:latin typeface="Arial"/>
                <a:cs typeface="Arial"/>
              </a:rPr>
              <a:t>of</a:t>
            </a:r>
            <a:r>
              <a:rPr lang="en-US" sz="2400" spc="-30" dirty="0">
                <a:latin typeface="Arial"/>
                <a:cs typeface="Arial"/>
              </a:rPr>
              <a:t> </a:t>
            </a:r>
            <a:r>
              <a:rPr lang="en-US" sz="2400" spc="-10" dirty="0">
                <a:latin typeface="Arial"/>
                <a:cs typeface="Arial"/>
              </a:rPr>
              <a:t>the</a:t>
            </a:r>
            <a:r>
              <a:rPr lang="en-US" sz="2400" spc="-30" dirty="0">
                <a:latin typeface="Arial"/>
                <a:cs typeface="Arial"/>
              </a:rPr>
              <a:t> </a:t>
            </a:r>
            <a:r>
              <a:rPr lang="en-US" sz="2400" spc="-10" dirty="0">
                <a:latin typeface="Arial"/>
                <a:cs typeface="Arial"/>
              </a:rPr>
              <a:t>heart.</a:t>
            </a:r>
            <a:r>
              <a:rPr lang="en-US" sz="2000" spc="-15" baseline="35353" dirty="0">
                <a:latin typeface="Arial"/>
                <a:cs typeface="Arial"/>
              </a:rPr>
              <a:t>2–7</a:t>
            </a:r>
            <a:r>
              <a:rPr lang="en-US" sz="2000" spc="135" baseline="35353" dirty="0">
                <a:latin typeface="Arial"/>
                <a:cs typeface="Arial"/>
              </a:rPr>
              <a:t> </a:t>
            </a:r>
          </a:p>
          <a:p>
            <a:r>
              <a:rPr lang="en-US" sz="2400" spc="-60" dirty="0">
                <a:latin typeface="Arial"/>
                <a:cs typeface="Arial"/>
              </a:rPr>
              <a:t>The</a:t>
            </a:r>
            <a:r>
              <a:rPr lang="en-US" sz="2400" spc="-5" dirty="0">
                <a:latin typeface="Arial"/>
                <a:cs typeface="Arial"/>
              </a:rPr>
              <a:t> </a:t>
            </a:r>
            <a:r>
              <a:rPr lang="en-US" sz="2400" spc="-45" dirty="0">
                <a:latin typeface="Arial"/>
                <a:cs typeface="Arial"/>
              </a:rPr>
              <a:t>VICTORIA </a:t>
            </a:r>
            <a:r>
              <a:rPr lang="en-US" sz="2400" spc="-25" dirty="0">
                <a:latin typeface="Arial"/>
                <a:cs typeface="Arial"/>
              </a:rPr>
              <a:t>(Vericiguat</a:t>
            </a:r>
            <a:r>
              <a:rPr lang="en-US" sz="2400" dirty="0">
                <a:latin typeface="Arial"/>
                <a:cs typeface="Arial"/>
              </a:rPr>
              <a:t> </a:t>
            </a:r>
            <a:r>
              <a:rPr lang="en-US" sz="2400" spc="-20" dirty="0">
                <a:latin typeface="Arial"/>
                <a:cs typeface="Arial"/>
              </a:rPr>
              <a:t>Global</a:t>
            </a:r>
            <a:r>
              <a:rPr lang="en-US" sz="2400" spc="5" dirty="0">
                <a:latin typeface="Arial"/>
                <a:cs typeface="Arial"/>
              </a:rPr>
              <a:t> </a:t>
            </a:r>
            <a:r>
              <a:rPr lang="en-US" sz="2400" spc="-10" dirty="0">
                <a:latin typeface="Arial"/>
                <a:cs typeface="Arial"/>
              </a:rPr>
              <a:t>Study</a:t>
            </a:r>
            <a:r>
              <a:rPr lang="en-US" sz="2400" spc="5" dirty="0">
                <a:latin typeface="Arial"/>
                <a:cs typeface="Arial"/>
              </a:rPr>
              <a:t> </a:t>
            </a:r>
            <a:r>
              <a:rPr lang="en-US" sz="2400" dirty="0">
                <a:latin typeface="Arial"/>
                <a:cs typeface="Arial"/>
              </a:rPr>
              <a:t>in</a:t>
            </a:r>
            <a:r>
              <a:rPr lang="en-US" sz="2400" spc="5" dirty="0">
                <a:latin typeface="Arial"/>
                <a:cs typeface="Arial"/>
              </a:rPr>
              <a:t> </a:t>
            </a:r>
            <a:r>
              <a:rPr lang="en-US" sz="2400" spc="-20" dirty="0">
                <a:latin typeface="Arial"/>
                <a:cs typeface="Arial"/>
              </a:rPr>
              <a:t>Subjects</a:t>
            </a:r>
            <a:r>
              <a:rPr lang="en-US" sz="2400" spc="5" dirty="0">
                <a:latin typeface="Arial"/>
                <a:cs typeface="Arial"/>
              </a:rPr>
              <a:t> </a:t>
            </a:r>
            <a:r>
              <a:rPr lang="en-US" sz="2400" dirty="0">
                <a:latin typeface="Arial"/>
                <a:cs typeface="Arial"/>
              </a:rPr>
              <a:t>with</a:t>
            </a:r>
            <a:r>
              <a:rPr lang="en-US" sz="2400" spc="5" dirty="0">
                <a:latin typeface="Arial"/>
                <a:cs typeface="Arial"/>
              </a:rPr>
              <a:t> </a:t>
            </a:r>
            <a:r>
              <a:rPr lang="en-US" sz="2400" dirty="0">
                <a:latin typeface="Arial"/>
                <a:cs typeface="Arial"/>
              </a:rPr>
              <a:t>Heart</a:t>
            </a:r>
            <a:r>
              <a:rPr lang="en-US" sz="2400" spc="5" dirty="0">
                <a:latin typeface="Arial"/>
                <a:cs typeface="Arial"/>
              </a:rPr>
              <a:t> </a:t>
            </a:r>
            <a:r>
              <a:rPr lang="en-US" sz="2400" spc="-25" dirty="0">
                <a:latin typeface="Arial"/>
                <a:cs typeface="Arial"/>
              </a:rPr>
              <a:t>Failure </a:t>
            </a:r>
            <a:r>
              <a:rPr lang="en-US" sz="2400" dirty="0">
                <a:latin typeface="Arial"/>
                <a:cs typeface="Arial"/>
              </a:rPr>
              <a:t>with</a:t>
            </a:r>
            <a:r>
              <a:rPr lang="en-US" sz="2400" spc="5" dirty="0">
                <a:latin typeface="Arial"/>
                <a:cs typeface="Arial"/>
              </a:rPr>
              <a:t> </a:t>
            </a:r>
            <a:r>
              <a:rPr lang="en-US" sz="2400" spc="-25" dirty="0">
                <a:latin typeface="Arial"/>
                <a:cs typeface="Arial"/>
              </a:rPr>
              <a:t>Reduced</a:t>
            </a:r>
            <a:r>
              <a:rPr lang="en-US" sz="2400" spc="5" dirty="0">
                <a:latin typeface="Arial"/>
                <a:cs typeface="Arial"/>
              </a:rPr>
              <a:t> </a:t>
            </a:r>
            <a:r>
              <a:rPr lang="en-US" sz="2400" spc="-10" dirty="0">
                <a:latin typeface="Arial"/>
                <a:cs typeface="Arial"/>
              </a:rPr>
              <a:t>Ejection</a:t>
            </a:r>
            <a:r>
              <a:rPr lang="en-US" sz="2400" spc="5" dirty="0">
                <a:latin typeface="Arial"/>
                <a:cs typeface="Arial"/>
              </a:rPr>
              <a:t> </a:t>
            </a:r>
            <a:r>
              <a:rPr lang="en-US" sz="2400" spc="-20" dirty="0">
                <a:latin typeface="Arial"/>
                <a:cs typeface="Arial"/>
              </a:rPr>
              <a:t>Fraction)</a:t>
            </a:r>
            <a:r>
              <a:rPr lang="en-US" sz="2400" spc="5" dirty="0">
                <a:latin typeface="Arial"/>
                <a:cs typeface="Arial"/>
              </a:rPr>
              <a:t> </a:t>
            </a:r>
            <a:r>
              <a:rPr lang="en-US" sz="2400" dirty="0">
                <a:latin typeface="Arial"/>
                <a:cs typeface="Arial"/>
              </a:rPr>
              <a:t>trial</a:t>
            </a:r>
            <a:r>
              <a:rPr lang="en-US" sz="2400" spc="5" dirty="0">
                <a:latin typeface="Arial"/>
                <a:cs typeface="Arial"/>
              </a:rPr>
              <a:t> </a:t>
            </a:r>
            <a:r>
              <a:rPr lang="en-US" sz="2400" spc="-40" dirty="0">
                <a:latin typeface="Arial"/>
                <a:cs typeface="Arial"/>
              </a:rPr>
              <a:t>randomized</a:t>
            </a:r>
            <a:r>
              <a:rPr lang="en-US" sz="2400" spc="5" dirty="0">
                <a:latin typeface="Arial"/>
                <a:cs typeface="Arial"/>
              </a:rPr>
              <a:t> </a:t>
            </a:r>
            <a:r>
              <a:rPr lang="en-US" sz="2400" spc="-20" dirty="0">
                <a:latin typeface="Arial"/>
                <a:cs typeface="Arial"/>
              </a:rPr>
              <a:t>5050 </a:t>
            </a:r>
            <a:r>
              <a:rPr lang="en-US" sz="2400" spc="-30" dirty="0">
                <a:latin typeface="Arial"/>
                <a:cs typeface="Arial"/>
              </a:rPr>
              <a:t>higher-</a:t>
            </a:r>
            <a:r>
              <a:rPr lang="en-US" sz="2400" dirty="0">
                <a:latin typeface="Arial"/>
                <a:cs typeface="Arial"/>
              </a:rPr>
              <a:t>risk </a:t>
            </a:r>
            <a:r>
              <a:rPr lang="en-US" sz="2400" spc="-20" dirty="0">
                <a:latin typeface="Arial"/>
                <a:cs typeface="Arial"/>
              </a:rPr>
              <a:t>patients</a:t>
            </a:r>
            <a:r>
              <a:rPr lang="en-US" sz="2400" dirty="0">
                <a:latin typeface="Arial"/>
                <a:cs typeface="Arial"/>
              </a:rPr>
              <a:t> with </a:t>
            </a:r>
            <a:r>
              <a:rPr lang="en-US" sz="2400" spc="-25" dirty="0">
                <a:latin typeface="Arial"/>
                <a:cs typeface="Arial"/>
              </a:rPr>
              <a:t>worsening</a:t>
            </a:r>
            <a:r>
              <a:rPr lang="en-US" sz="2400" dirty="0">
                <a:latin typeface="Arial"/>
                <a:cs typeface="Arial"/>
              </a:rPr>
              <a:t> </a:t>
            </a:r>
            <a:r>
              <a:rPr lang="en-US" sz="2400" spc="-10" dirty="0" err="1">
                <a:latin typeface="Arial"/>
                <a:cs typeface="Arial"/>
              </a:rPr>
              <a:t>HFrEF</a:t>
            </a:r>
            <a:r>
              <a:rPr lang="en-US" sz="2400" dirty="0">
                <a:latin typeface="Arial"/>
                <a:cs typeface="Arial"/>
              </a:rPr>
              <a:t> to </a:t>
            </a:r>
            <a:r>
              <a:rPr lang="en-US" sz="2400" spc="-30" dirty="0">
                <a:latin typeface="Arial"/>
                <a:cs typeface="Arial"/>
              </a:rPr>
              <a:t>vericiguat </a:t>
            </a:r>
            <a:r>
              <a:rPr lang="en-US" sz="2400" spc="-50" dirty="0">
                <a:latin typeface="Arial"/>
                <a:cs typeface="Arial"/>
              </a:rPr>
              <a:t>versus</a:t>
            </a:r>
            <a:r>
              <a:rPr lang="en-US" sz="2400" spc="20" dirty="0">
                <a:latin typeface="Arial"/>
                <a:cs typeface="Arial"/>
              </a:rPr>
              <a:t> </a:t>
            </a:r>
            <a:r>
              <a:rPr lang="en-US" sz="2400" spc="-10" dirty="0">
                <a:latin typeface="Arial"/>
                <a:cs typeface="Arial"/>
              </a:rPr>
              <a:t>placebo.</a:t>
            </a:r>
            <a:endParaRPr lang="en-US" dirty="0"/>
          </a:p>
        </p:txBody>
      </p:sp>
    </p:spTree>
    <p:extLst>
      <p:ext uri="{BB962C8B-B14F-4D97-AF65-F5344CB8AC3E}">
        <p14:creationId xmlns:p14="http://schemas.microsoft.com/office/powerpoint/2010/main" val="41023869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59BD5-6076-C801-3B6B-3BCF9F388EF1}"/>
              </a:ext>
            </a:extLst>
          </p:cNvPr>
          <p:cNvSpPr>
            <a:spLocks noGrp="1"/>
          </p:cNvSpPr>
          <p:nvPr>
            <p:ph type="title"/>
          </p:nvPr>
        </p:nvSpPr>
        <p:spPr>
          <a:xfrm>
            <a:off x="2895600" y="764373"/>
            <a:ext cx="8543365" cy="1293028"/>
          </a:xfrm>
        </p:spPr>
        <p:txBody>
          <a:bodyPr/>
          <a:lstStyle/>
          <a:p>
            <a:r>
              <a:rPr lang="en-US" dirty="0"/>
              <a:t>vericiguat</a:t>
            </a:r>
          </a:p>
        </p:txBody>
      </p:sp>
      <p:graphicFrame>
        <p:nvGraphicFramePr>
          <p:cNvPr id="4" name="object 10">
            <a:extLst>
              <a:ext uri="{FF2B5EF4-FFF2-40B4-BE49-F238E27FC236}">
                <a16:creationId xmlns:a16="http://schemas.microsoft.com/office/drawing/2014/main" id="{8EA062B7-8405-11D5-E838-3AC3DC3FFEDB}"/>
              </a:ext>
            </a:extLst>
          </p:cNvPr>
          <p:cNvGraphicFramePr>
            <a:graphicFrameLocks noGrp="1"/>
          </p:cNvGraphicFramePr>
          <p:nvPr>
            <p:extLst>
              <p:ext uri="{D42A27DB-BD31-4B8C-83A1-F6EECF244321}">
                <p14:modId xmlns:p14="http://schemas.microsoft.com/office/powerpoint/2010/main" val="794195866"/>
              </p:ext>
            </p:extLst>
          </p:nvPr>
        </p:nvGraphicFramePr>
        <p:xfrm>
          <a:off x="1895662" y="2607329"/>
          <a:ext cx="8083813" cy="2740738"/>
        </p:xfrm>
        <a:graphic>
          <a:graphicData uri="http://schemas.openxmlformats.org/drawingml/2006/table">
            <a:tbl>
              <a:tblPr firstRow="1" bandRow="1">
                <a:tableStyleId>{2D5ABB26-0587-4C30-8999-92F81FD0307C}</a:tableStyleId>
              </a:tblPr>
              <a:tblGrid>
                <a:gridCol w="1278210">
                  <a:extLst>
                    <a:ext uri="{9D8B030D-6E8A-4147-A177-3AD203B41FA5}">
                      <a16:colId xmlns:a16="http://schemas.microsoft.com/office/drawing/2014/main" val="20000"/>
                    </a:ext>
                  </a:extLst>
                </a:gridCol>
                <a:gridCol w="1278210">
                  <a:extLst>
                    <a:ext uri="{9D8B030D-6E8A-4147-A177-3AD203B41FA5}">
                      <a16:colId xmlns:a16="http://schemas.microsoft.com/office/drawing/2014/main" val="20001"/>
                    </a:ext>
                  </a:extLst>
                </a:gridCol>
                <a:gridCol w="5527393">
                  <a:extLst>
                    <a:ext uri="{9D8B030D-6E8A-4147-A177-3AD203B41FA5}">
                      <a16:colId xmlns:a16="http://schemas.microsoft.com/office/drawing/2014/main" val="20002"/>
                    </a:ext>
                  </a:extLst>
                </a:gridCol>
              </a:tblGrid>
              <a:tr h="944611">
                <a:tc gridSpan="3">
                  <a:txBody>
                    <a:bodyPr/>
                    <a:lstStyle/>
                    <a:p>
                      <a:pPr marL="52069" marR="151765">
                        <a:lnSpc>
                          <a:spcPct val="107200"/>
                        </a:lnSpc>
                        <a:spcBef>
                          <a:spcPts val="245"/>
                        </a:spcBef>
                      </a:pPr>
                      <a:r>
                        <a:rPr sz="1800" b="1" dirty="0">
                          <a:solidFill>
                            <a:srgbClr val="FFFFFF"/>
                          </a:solidFill>
                          <a:latin typeface="Calibri"/>
                          <a:cs typeface="Calibri"/>
                        </a:rPr>
                        <a:t>Recommendation</a:t>
                      </a:r>
                      <a:r>
                        <a:rPr sz="1800" b="1" spc="175" dirty="0">
                          <a:solidFill>
                            <a:srgbClr val="FFFFFF"/>
                          </a:solidFill>
                          <a:latin typeface="Calibri"/>
                          <a:cs typeface="Calibri"/>
                        </a:rPr>
                        <a:t> </a:t>
                      </a:r>
                      <a:r>
                        <a:rPr sz="1800" b="1" dirty="0">
                          <a:solidFill>
                            <a:srgbClr val="FFFFFF"/>
                          </a:solidFill>
                          <a:latin typeface="Calibri"/>
                          <a:cs typeface="Calibri"/>
                        </a:rPr>
                        <a:t>for</a:t>
                      </a:r>
                      <a:r>
                        <a:rPr sz="1800" b="1" spc="180" dirty="0">
                          <a:solidFill>
                            <a:srgbClr val="FFFFFF"/>
                          </a:solidFill>
                          <a:latin typeface="Calibri"/>
                          <a:cs typeface="Calibri"/>
                        </a:rPr>
                        <a:t> </a:t>
                      </a:r>
                      <a:r>
                        <a:rPr sz="1800" b="1" dirty="0">
                          <a:solidFill>
                            <a:srgbClr val="FFFFFF"/>
                          </a:solidFill>
                          <a:latin typeface="Calibri"/>
                          <a:cs typeface="Calibri"/>
                        </a:rPr>
                        <a:t>Pharmacological</a:t>
                      </a:r>
                      <a:r>
                        <a:rPr sz="1800" b="1" spc="180" dirty="0">
                          <a:solidFill>
                            <a:srgbClr val="FFFFFF"/>
                          </a:solidFill>
                          <a:latin typeface="Calibri"/>
                          <a:cs typeface="Calibri"/>
                        </a:rPr>
                        <a:t> </a:t>
                      </a:r>
                      <a:r>
                        <a:rPr sz="1800" b="1" dirty="0">
                          <a:solidFill>
                            <a:srgbClr val="FFFFFF"/>
                          </a:solidFill>
                          <a:latin typeface="Calibri"/>
                          <a:cs typeface="Calibri"/>
                        </a:rPr>
                        <a:t>Treatment</a:t>
                      </a:r>
                      <a:r>
                        <a:rPr sz="1800" b="1" spc="180" dirty="0">
                          <a:solidFill>
                            <a:srgbClr val="FFFFFF"/>
                          </a:solidFill>
                          <a:latin typeface="Calibri"/>
                          <a:cs typeface="Calibri"/>
                        </a:rPr>
                        <a:t> </a:t>
                      </a:r>
                      <a:r>
                        <a:rPr sz="1800" b="1" dirty="0">
                          <a:solidFill>
                            <a:srgbClr val="FFFFFF"/>
                          </a:solidFill>
                          <a:latin typeface="Calibri"/>
                          <a:cs typeface="Calibri"/>
                        </a:rPr>
                        <a:t>for</a:t>
                      </a:r>
                      <a:r>
                        <a:rPr sz="1800" b="1" spc="180" dirty="0">
                          <a:solidFill>
                            <a:srgbClr val="FFFFFF"/>
                          </a:solidFill>
                          <a:latin typeface="Calibri"/>
                          <a:cs typeface="Calibri"/>
                        </a:rPr>
                        <a:t> </a:t>
                      </a:r>
                      <a:r>
                        <a:rPr sz="1800" b="1" spc="50" dirty="0">
                          <a:solidFill>
                            <a:srgbClr val="FFFFFF"/>
                          </a:solidFill>
                          <a:latin typeface="Calibri"/>
                          <a:cs typeface="Calibri"/>
                        </a:rPr>
                        <a:t>Stage</a:t>
                      </a:r>
                      <a:r>
                        <a:rPr sz="1800" b="1" spc="180" dirty="0">
                          <a:solidFill>
                            <a:srgbClr val="FFFFFF"/>
                          </a:solidFill>
                          <a:latin typeface="Calibri"/>
                          <a:cs typeface="Calibri"/>
                        </a:rPr>
                        <a:t> </a:t>
                      </a:r>
                      <a:r>
                        <a:rPr sz="1800" b="1" spc="105" dirty="0">
                          <a:solidFill>
                            <a:srgbClr val="FFFFFF"/>
                          </a:solidFill>
                          <a:latin typeface="Calibri"/>
                          <a:cs typeface="Calibri"/>
                        </a:rPr>
                        <a:t>C</a:t>
                      </a:r>
                      <a:r>
                        <a:rPr sz="1800" b="1" spc="180" dirty="0">
                          <a:solidFill>
                            <a:srgbClr val="FFFFFF"/>
                          </a:solidFill>
                          <a:latin typeface="Calibri"/>
                          <a:cs typeface="Calibri"/>
                        </a:rPr>
                        <a:t> </a:t>
                      </a:r>
                      <a:r>
                        <a:rPr sz="1800" b="1" spc="40" dirty="0">
                          <a:solidFill>
                            <a:srgbClr val="FFFFFF"/>
                          </a:solidFill>
                          <a:latin typeface="Calibri"/>
                          <a:cs typeface="Calibri"/>
                        </a:rPr>
                        <a:t>HFrEF:</a:t>
                      </a:r>
                      <a:r>
                        <a:rPr sz="1800" b="1" spc="500" dirty="0">
                          <a:solidFill>
                            <a:srgbClr val="FFFFFF"/>
                          </a:solidFill>
                          <a:latin typeface="Calibri"/>
                          <a:cs typeface="Calibri"/>
                        </a:rPr>
                        <a:t> </a:t>
                      </a:r>
                      <a:r>
                        <a:rPr sz="1800" b="1" dirty="0">
                          <a:solidFill>
                            <a:srgbClr val="FFFFFF"/>
                          </a:solidFill>
                          <a:latin typeface="Calibri"/>
                          <a:cs typeface="Calibri"/>
                        </a:rPr>
                        <a:t>Soluble</a:t>
                      </a:r>
                      <a:r>
                        <a:rPr sz="1800" b="1" spc="270" dirty="0">
                          <a:solidFill>
                            <a:srgbClr val="FFFFFF"/>
                          </a:solidFill>
                          <a:latin typeface="Calibri"/>
                          <a:cs typeface="Calibri"/>
                        </a:rPr>
                        <a:t> </a:t>
                      </a:r>
                      <a:r>
                        <a:rPr sz="1800" b="1" dirty="0">
                          <a:solidFill>
                            <a:srgbClr val="FFFFFF"/>
                          </a:solidFill>
                          <a:latin typeface="Calibri"/>
                          <a:cs typeface="Calibri"/>
                        </a:rPr>
                        <a:t>Guanylyl</a:t>
                      </a:r>
                      <a:r>
                        <a:rPr sz="1800" b="1" spc="275" dirty="0">
                          <a:solidFill>
                            <a:srgbClr val="FFFFFF"/>
                          </a:solidFill>
                          <a:latin typeface="Calibri"/>
                          <a:cs typeface="Calibri"/>
                        </a:rPr>
                        <a:t> </a:t>
                      </a:r>
                      <a:r>
                        <a:rPr sz="1800" b="1" dirty="0">
                          <a:solidFill>
                            <a:srgbClr val="FFFFFF"/>
                          </a:solidFill>
                          <a:latin typeface="Calibri"/>
                          <a:cs typeface="Calibri"/>
                        </a:rPr>
                        <a:t>Cyclase</a:t>
                      </a:r>
                      <a:r>
                        <a:rPr sz="1800" b="1" spc="275" dirty="0">
                          <a:solidFill>
                            <a:srgbClr val="FFFFFF"/>
                          </a:solidFill>
                          <a:latin typeface="Calibri"/>
                          <a:cs typeface="Calibri"/>
                        </a:rPr>
                        <a:t> </a:t>
                      </a:r>
                      <a:r>
                        <a:rPr sz="1800" b="1" spc="-10" dirty="0">
                          <a:solidFill>
                            <a:srgbClr val="FFFFFF"/>
                          </a:solidFill>
                          <a:latin typeface="Calibri"/>
                          <a:cs typeface="Calibri"/>
                        </a:rPr>
                        <a:t>Stimulator</a:t>
                      </a:r>
                      <a:r>
                        <a:rPr lang="en-US" sz="1800" b="1" spc="-10" dirty="0">
                          <a:solidFill>
                            <a:srgbClr val="FFFFFF"/>
                          </a:solidFill>
                          <a:latin typeface="Calibri"/>
                          <a:cs typeface="Calibri"/>
                        </a:rPr>
                        <a:t>s</a:t>
                      </a:r>
                      <a:endParaRPr sz="1800" dirty="0">
                        <a:latin typeface="Calibri"/>
                        <a:cs typeface="Calibri"/>
                      </a:endParaRPr>
                    </a:p>
                  </a:txBody>
                  <a:tcPr marL="0" marR="0" marT="3111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E171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23308">
                <a:tc>
                  <a:txBody>
                    <a:bodyPr/>
                    <a:lstStyle/>
                    <a:p>
                      <a:pPr marL="137160">
                        <a:lnSpc>
                          <a:spcPct val="100000"/>
                        </a:lnSpc>
                        <a:spcBef>
                          <a:spcPts val="260"/>
                        </a:spcBef>
                      </a:pPr>
                      <a:r>
                        <a:rPr sz="1800" b="1" spc="-25" dirty="0">
                          <a:latin typeface="Gill Sans MT"/>
                          <a:cs typeface="Gill Sans MT"/>
                        </a:rPr>
                        <a:t>COR</a:t>
                      </a:r>
                      <a:endParaRPr sz="1800">
                        <a:latin typeface="Gill Sans MT"/>
                        <a:cs typeface="Gill Sans MT"/>
                      </a:endParaRPr>
                    </a:p>
                  </a:txBody>
                  <a:tcPr marL="0" marR="0" marT="3302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algn="ctr">
                        <a:lnSpc>
                          <a:spcPct val="100000"/>
                        </a:lnSpc>
                        <a:spcBef>
                          <a:spcPts val="305"/>
                        </a:spcBef>
                      </a:pPr>
                      <a:r>
                        <a:rPr sz="1800" b="1" spc="40" dirty="0">
                          <a:latin typeface="Calibri"/>
                          <a:cs typeface="Calibri"/>
                        </a:rPr>
                        <a:t>LOE</a:t>
                      </a:r>
                      <a:endParaRPr sz="18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52069">
                        <a:lnSpc>
                          <a:spcPct val="100000"/>
                        </a:lnSpc>
                        <a:spcBef>
                          <a:spcPts val="305"/>
                        </a:spcBef>
                      </a:pPr>
                      <a:r>
                        <a:rPr sz="1800" b="1" spc="-10" dirty="0">
                          <a:latin typeface="Calibri"/>
                          <a:cs typeface="Calibri"/>
                        </a:rPr>
                        <a:t>Recommendation</a:t>
                      </a:r>
                      <a:endParaRPr sz="1800" dirty="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extLst>
                  <a:ext uri="{0D108BD9-81ED-4DB2-BD59-A6C34878D82A}">
                    <a16:rowId xmlns:a16="http://schemas.microsoft.com/office/drawing/2014/main" val="10001"/>
                  </a:ext>
                </a:extLst>
              </a:tr>
              <a:tr h="1147112">
                <a:tc>
                  <a:txBody>
                    <a:bodyPr/>
                    <a:lstStyle/>
                    <a:p>
                      <a:pPr>
                        <a:lnSpc>
                          <a:spcPct val="100000"/>
                        </a:lnSpc>
                      </a:pPr>
                      <a:endParaRPr sz="1800">
                        <a:latin typeface="Times New Roman"/>
                        <a:cs typeface="Times New Roman"/>
                      </a:endParaRPr>
                    </a:p>
                    <a:p>
                      <a:pPr>
                        <a:lnSpc>
                          <a:spcPct val="100000"/>
                        </a:lnSpc>
                        <a:spcBef>
                          <a:spcPts val="35"/>
                        </a:spcBef>
                      </a:pPr>
                      <a:endParaRPr sz="1800">
                        <a:latin typeface="Times New Roman"/>
                        <a:cs typeface="Times New Roman"/>
                      </a:endParaRPr>
                    </a:p>
                    <a:p>
                      <a:pPr marL="182245">
                        <a:lnSpc>
                          <a:spcPct val="100000"/>
                        </a:lnSpc>
                      </a:pPr>
                      <a:r>
                        <a:rPr sz="1800" b="1" spc="-25" dirty="0">
                          <a:latin typeface="Gill Sans MT"/>
                          <a:cs typeface="Gill Sans MT"/>
                        </a:rPr>
                        <a:t>2b</a:t>
                      </a:r>
                      <a:endParaRPr sz="18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AA74B"/>
                    </a:solidFill>
                  </a:tcPr>
                </a:tc>
                <a:tc>
                  <a:txBody>
                    <a:bodyPr/>
                    <a:lstStyle/>
                    <a:p>
                      <a:pPr>
                        <a:lnSpc>
                          <a:spcPct val="100000"/>
                        </a:lnSpc>
                      </a:pPr>
                      <a:endParaRPr sz="1800">
                        <a:latin typeface="Times New Roman"/>
                        <a:cs typeface="Times New Roman"/>
                      </a:endParaRPr>
                    </a:p>
                    <a:p>
                      <a:pPr>
                        <a:lnSpc>
                          <a:spcPct val="100000"/>
                        </a:lnSpc>
                        <a:spcBef>
                          <a:spcPts val="35"/>
                        </a:spcBef>
                      </a:pPr>
                      <a:endParaRPr sz="1800">
                        <a:latin typeface="Times New Roman"/>
                        <a:cs typeface="Times New Roman"/>
                      </a:endParaRPr>
                    </a:p>
                    <a:p>
                      <a:pPr algn="ctr">
                        <a:lnSpc>
                          <a:spcPct val="100000"/>
                        </a:lnSpc>
                      </a:pPr>
                      <a:r>
                        <a:rPr sz="1800" b="1" dirty="0">
                          <a:latin typeface="Gill Sans MT"/>
                          <a:cs typeface="Gill Sans MT"/>
                        </a:rPr>
                        <a:t>B-</a:t>
                      </a:r>
                      <a:r>
                        <a:rPr sz="1800" b="1" spc="-50" dirty="0">
                          <a:latin typeface="Gill Sans MT"/>
                          <a:cs typeface="Gill Sans MT"/>
                        </a:rPr>
                        <a:t>R</a:t>
                      </a:r>
                      <a:endParaRPr sz="18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128905" indent="-152400">
                        <a:lnSpc>
                          <a:spcPct val="107200"/>
                        </a:lnSpc>
                        <a:spcBef>
                          <a:spcPts val="190"/>
                        </a:spcBef>
                      </a:pPr>
                      <a:r>
                        <a:rPr sz="1800" dirty="0">
                          <a:latin typeface="Gill Sans MT"/>
                          <a:cs typeface="Gill Sans MT"/>
                        </a:rPr>
                        <a:t>1.</a:t>
                      </a:r>
                      <a:r>
                        <a:rPr sz="1800" spc="225" dirty="0">
                          <a:latin typeface="Gill Sans MT"/>
                          <a:cs typeface="Gill Sans MT"/>
                        </a:rPr>
                        <a:t>  </a:t>
                      </a:r>
                      <a:r>
                        <a:rPr sz="1800" dirty="0">
                          <a:latin typeface="Gill Sans MT"/>
                          <a:cs typeface="Gill Sans MT"/>
                        </a:rPr>
                        <a:t>In</a:t>
                      </a:r>
                      <a:r>
                        <a:rPr sz="1800" spc="60" dirty="0">
                          <a:latin typeface="Gill Sans MT"/>
                          <a:cs typeface="Gill Sans MT"/>
                        </a:rPr>
                        <a:t> </a:t>
                      </a:r>
                      <a:r>
                        <a:rPr sz="1800" dirty="0">
                          <a:latin typeface="Gill Sans MT"/>
                          <a:cs typeface="Gill Sans MT"/>
                        </a:rPr>
                        <a:t>selected</a:t>
                      </a:r>
                      <a:r>
                        <a:rPr sz="1800" spc="60" dirty="0">
                          <a:latin typeface="Gill Sans MT"/>
                          <a:cs typeface="Gill Sans MT"/>
                        </a:rPr>
                        <a:t> </a:t>
                      </a:r>
                      <a:r>
                        <a:rPr sz="1800" dirty="0">
                          <a:latin typeface="Gill Sans MT"/>
                          <a:cs typeface="Gill Sans MT"/>
                        </a:rPr>
                        <a:t>high-risk</a:t>
                      </a:r>
                      <a:r>
                        <a:rPr sz="1800" spc="60" dirty="0">
                          <a:latin typeface="Gill Sans MT"/>
                          <a:cs typeface="Gill Sans MT"/>
                        </a:rPr>
                        <a:t> </a:t>
                      </a:r>
                      <a:r>
                        <a:rPr sz="1800" dirty="0">
                          <a:latin typeface="Gill Sans MT"/>
                          <a:cs typeface="Gill Sans MT"/>
                        </a:rPr>
                        <a:t>patients</a:t>
                      </a:r>
                      <a:r>
                        <a:rPr sz="1800" spc="60" dirty="0">
                          <a:latin typeface="Gill Sans MT"/>
                          <a:cs typeface="Gill Sans MT"/>
                        </a:rPr>
                        <a:t> </a:t>
                      </a:r>
                      <a:r>
                        <a:rPr sz="1800" dirty="0">
                          <a:latin typeface="Gill Sans MT"/>
                          <a:cs typeface="Gill Sans MT"/>
                        </a:rPr>
                        <a:t>with</a:t>
                      </a:r>
                      <a:r>
                        <a:rPr sz="1800" spc="60" dirty="0">
                          <a:latin typeface="Gill Sans MT"/>
                          <a:cs typeface="Gill Sans MT"/>
                        </a:rPr>
                        <a:t> </a:t>
                      </a:r>
                      <a:r>
                        <a:rPr sz="1800" dirty="0">
                          <a:latin typeface="Gill Sans MT"/>
                          <a:cs typeface="Gill Sans MT"/>
                        </a:rPr>
                        <a:t>HFrEF</a:t>
                      </a:r>
                      <a:r>
                        <a:rPr sz="1800" spc="60" dirty="0">
                          <a:latin typeface="Gill Sans MT"/>
                          <a:cs typeface="Gill Sans MT"/>
                        </a:rPr>
                        <a:t> </a:t>
                      </a:r>
                      <a:r>
                        <a:rPr sz="1800" spc="-25" dirty="0">
                          <a:latin typeface="Gill Sans MT"/>
                          <a:cs typeface="Gill Sans MT"/>
                        </a:rPr>
                        <a:t>and</a:t>
                      </a:r>
                      <a:r>
                        <a:rPr sz="1800" spc="500" dirty="0">
                          <a:latin typeface="Gill Sans MT"/>
                          <a:cs typeface="Gill Sans MT"/>
                        </a:rPr>
                        <a:t> </a:t>
                      </a:r>
                      <a:r>
                        <a:rPr sz="1800" dirty="0">
                          <a:latin typeface="Gill Sans MT"/>
                          <a:cs typeface="Gill Sans MT"/>
                        </a:rPr>
                        <a:t>recent</a:t>
                      </a:r>
                      <a:r>
                        <a:rPr sz="1800" spc="55" dirty="0">
                          <a:latin typeface="Gill Sans MT"/>
                          <a:cs typeface="Gill Sans MT"/>
                        </a:rPr>
                        <a:t> </a:t>
                      </a:r>
                      <a:r>
                        <a:rPr sz="1800" dirty="0">
                          <a:latin typeface="Gill Sans MT"/>
                          <a:cs typeface="Gill Sans MT"/>
                        </a:rPr>
                        <a:t>worsening</a:t>
                      </a:r>
                      <a:r>
                        <a:rPr sz="1800" spc="55" dirty="0">
                          <a:latin typeface="Gill Sans MT"/>
                          <a:cs typeface="Gill Sans MT"/>
                        </a:rPr>
                        <a:t> </a:t>
                      </a:r>
                      <a:r>
                        <a:rPr sz="1800" dirty="0">
                          <a:latin typeface="Gill Sans MT"/>
                          <a:cs typeface="Gill Sans MT"/>
                        </a:rPr>
                        <a:t>of</a:t>
                      </a:r>
                      <a:r>
                        <a:rPr sz="1800" spc="60" dirty="0">
                          <a:latin typeface="Gill Sans MT"/>
                          <a:cs typeface="Gill Sans MT"/>
                        </a:rPr>
                        <a:t> </a:t>
                      </a:r>
                      <a:r>
                        <a:rPr sz="1800" dirty="0">
                          <a:latin typeface="Gill Sans MT"/>
                          <a:cs typeface="Gill Sans MT"/>
                        </a:rPr>
                        <a:t>HF</a:t>
                      </a:r>
                      <a:r>
                        <a:rPr sz="1800" spc="55" dirty="0">
                          <a:latin typeface="Gill Sans MT"/>
                          <a:cs typeface="Gill Sans MT"/>
                        </a:rPr>
                        <a:t> </a:t>
                      </a:r>
                      <a:r>
                        <a:rPr sz="1800" dirty="0">
                          <a:latin typeface="Gill Sans MT"/>
                          <a:cs typeface="Gill Sans MT"/>
                        </a:rPr>
                        <a:t>already</a:t>
                      </a:r>
                      <a:r>
                        <a:rPr sz="1800" spc="55" dirty="0">
                          <a:latin typeface="Gill Sans MT"/>
                          <a:cs typeface="Gill Sans MT"/>
                        </a:rPr>
                        <a:t> </a:t>
                      </a:r>
                      <a:r>
                        <a:rPr sz="1800" dirty="0">
                          <a:latin typeface="Gill Sans MT"/>
                          <a:cs typeface="Gill Sans MT"/>
                        </a:rPr>
                        <a:t>on</a:t>
                      </a:r>
                      <a:r>
                        <a:rPr sz="1800" spc="60" dirty="0">
                          <a:latin typeface="Gill Sans MT"/>
                          <a:cs typeface="Gill Sans MT"/>
                        </a:rPr>
                        <a:t> </a:t>
                      </a:r>
                      <a:r>
                        <a:rPr sz="1800" spc="-20" dirty="0">
                          <a:latin typeface="Gill Sans MT"/>
                          <a:cs typeface="Gill Sans MT"/>
                        </a:rPr>
                        <a:t>GDMT,</a:t>
                      </a:r>
                      <a:r>
                        <a:rPr sz="1800" spc="500" dirty="0">
                          <a:latin typeface="Gill Sans MT"/>
                          <a:cs typeface="Gill Sans MT"/>
                        </a:rPr>
                        <a:t> </a:t>
                      </a:r>
                      <a:r>
                        <a:rPr sz="1800" dirty="0">
                          <a:latin typeface="Gill Sans MT"/>
                          <a:cs typeface="Gill Sans MT"/>
                        </a:rPr>
                        <a:t>an</a:t>
                      </a:r>
                      <a:r>
                        <a:rPr sz="1800" spc="114" dirty="0">
                          <a:latin typeface="Gill Sans MT"/>
                          <a:cs typeface="Gill Sans MT"/>
                        </a:rPr>
                        <a:t> </a:t>
                      </a:r>
                      <a:r>
                        <a:rPr sz="1800" dirty="0">
                          <a:latin typeface="Gill Sans MT"/>
                          <a:cs typeface="Gill Sans MT"/>
                        </a:rPr>
                        <a:t>oral</a:t>
                      </a:r>
                      <a:r>
                        <a:rPr sz="1800" spc="114" dirty="0">
                          <a:latin typeface="Gill Sans MT"/>
                          <a:cs typeface="Gill Sans MT"/>
                        </a:rPr>
                        <a:t> </a:t>
                      </a:r>
                      <a:r>
                        <a:rPr sz="1800" dirty="0">
                          <a:latin typeface="Gill Sans MT"/>
                          <a:cs typeface="Gill Sans MT"/>
                        </a:rPr>
                        <a:t>soluble</a:t>
                      </a:r>
                      <a:r>
                        <a:rPr sz="1800" spc="120" dirty="0">
                          <a:latin typeface="Gill Sans MT"/>
                          <a:cs typeface="Gill Sans MT"/>
                        </a:rPr>
                        <a:t> </a:t>
                      </a:r>
                      <a:r>
                        <a:rPr sz="1800" dirty="0">
                          <a:latin typeface="Gill Sans MT"/>
                          <a:cs typeface="Gill Sans MT"/>
                        </a:rPr>
                        <a:t>guanylate</a:t>
                      </a:r>
                      <a:r>
                        <a:rPr sz="1800" spc="114" dirty="0">
                          <a:latin typeface="Gill Sans MT"/>
                          <a:cs typeface="Gill Sans MT"/>
                        </a:rPr>
                        <a:t> </a:t>
                      </a:r>
                      <a:r>
                        <a:rPr sz="1800" dirty="0">
                          <a:latin typeface="Gill Sans MT"/>
                          <a:cs typeface="Gill Sans MT"/>
                        </a:rPr>
                        <a:t>cyclase</a:t>
                      </a:r>
                      <a:r>
                        <a:rPr sz="1800" spc="114" dirty="0">
                          <a:latin typeface="Gill Sans MT"/>
                          <a:cs typeface="Gill Sans MT"/>
                        </a:rPr>
                        <a:t> </a:t>
                      </a:r>
                      <a:r>
                        <a:rPr sz="1800" spc="-10" dirty="0">
                          <a:latin typeface="Gill Sans MT"/>
                          <a:cs typeface="Gill Sans MT"/>
                        </a:rPr>
                        <a:t>stimulator</a:t>
                      </a:r>
                      <a:r>
                        <a:rPr sz="1800" spc="500" dirty="0">
                          <a:latin typeface="Gill Sans MT"/>
                          <a:cs typeface="Gill Sans MT"/>
                        </a:rPr>
                        <a:t> </a:t>
                      </a:r>
                      <a:r>
                        <a:rPr sz="1800" dirty="0">
                          <a:latin typeface="Gill Sans MT"/>
                          <a:cs typeface="Gill Sans MT"/>
                        </a:rPr>
                        <a:t>(vericiguat)</a:t>
                      </a:r>
                      <a:r>
                        <a:rPr sz="1800" spc="75" dirty="0">
                          <a:latin typeface="Gill Sans MT"/>
                          <a:cs typeface="Gill Sans MT"/>
                        </a:rPr>
                        <a:t> </a:t>
                      </a:r>
                      <a:r>
                        <a:rPr sz="1800" dirty="0">
                          <a:latin typeface="Gill Sans MT"/>
                          <a:cs typeface="Gill Sans MT"/>
                        </a:rPr>
                        <a:t>may</a:t>
                      </a:r>
                      <a:r>
                        <a:rPr sz="1800" spc="75" dirty="0">
                          <a:latin typeface="Gill Sans MT"/>
                          <a:cs typeface="Gill Sans MT"/>
                        </a:rPr>
                        <a:t> </a:t>
                      </a:r>
                      <a:r>
                        <a:rPr sz="1800" dirty="0">
                          <a:latin typeface="Gill Sans MT"/>
                          <a:cs typeface="Gill Sans MT"/>
                        </a:rPr>
                        <a:t>be</a:t>
                      </a:r>
                      <a:r>
                        <a:rPr sz="1800" spc="75" dirty="0">
                          <a:latin typeface="Gill Sans MT"/>
                          <a:cs typeface="Gill Sans MT"/>
                        </a:rPr>
                        <a:t> </a:t>
                      </a:r>
                      <a:r>
                        <a:rPr sz="1800" dirty="0">
                          <a:latin typeface="Gill Sans MT"/>
                          <a:cs typeface="Gill Sans MT"/>
                        </a:rPr>
                        <a:t>considered</a:t>
                      </a:r>
                      <a:r>
                        <a:rPr sz="1800" spc="80" dirty="0">
                          <a:latin typeface="Gill Sans MT"/>
                          <a:cs typeface="Gill Sans MT"/>
                        </a:rPr>
                        <a:t> </a:t>
                      </a:r>
                      <a:r>
                        <a:rPr sz="1800" dirty="0">
                          <a:latin typeface="Gill Sans MT"/>
                          <a:cs typeface="Gill Sans MT"/>
                        </a:rPr>
                        <a:t>to</a:t>
                      </a:r>
                      <a:r>
                        <a:rPr sz="1800" spc="75" dirty="0">
                          <a:latin typeface="Gill Sans MT"/>
                          <a:cs typeface="Gill Sans MT"/>
                        </a:rPr>
                        <a:t> </a:t>
                      </a:r>
                      <a:r>
                        <a:rPr sz="1800" dirty="0">
                          <a:latin typeface="Gill Sans MT"/>
                          <a:cs typeface="Gill Sans MT"/>
                        </a:rPr>
                        <a:t>reduce</a:t>
                      </a:r>
                      <a:r>
                        <a:rPr sz="1800" spc="75" dirty="0">
                          <a:latin typeface="Gill Sans MT"/>
                          <a:cs typeface="Gill Sans MT"/>
                        </a:rPr>
                        <a:t> </a:t>
                      </a:r>
                      <a:r>
                        <a:rPr sz="1800" spc="-25" dirty="0">
                          <a:latin typeface="Gill Sans MT"/>
                          <a:cs typeface="Gill Sans MT"/>
                        </a:rPr>
                        <a:t>HF</a:t>
                      </a:r>
                      <a:r>
                        <a:rPr sz="1800" spc="500" dirty="0">
                          <a:latin typeface="Gill Sans MT"/>
                          <a:cs typeface="Gill Sans MT"/>
                        </a:rPr>
                        <a:t> </a:t>
                      </a:r>
                      <a:r>
                        <a:rPr sz="1800" dirty="0">
                          <a:latin typeface="Gill Sans MT"/>
                          <a:cs typeface="Gill Sans MT"/>
                        </a:rPr>
                        <a:t>hospitalization</a:t>
                      </a:r>
                      <a:r>
                        <a:rPr sz="1800" spc="150" dirty="0">
                          <a:latin typeface="Gill Sans MT"/>
                          <a:cs typeface="Gill Sans MT"/>
                        </a:rPr>
                        <a:t> </a:t>
                      </a:r>
                      <a:r>
                        <a:rPr sz="1800" dirty="0">
                          <a:latin typeface="Gill Sans MT"/>
                          <a:cs typeface="Gill Sans MT"/>
                        </a:rPr>
                        <a:t>and</a:t>
                      </a:r>
                      <a:r>
                        <a:rPr sz="1800" spc="150" dirty="0">
                          <a:latin typeface="Gill Sans MT"/>
                          <a:cs typeface="Gill Sans MT"/>
                        </a:rPr>
                        <a:t> </a:t>
                      </a:r>
                      <a:r>
                        <a:rPr sz="1800" dirty="0">
                          <a:latin typeface="Gill Sans MT"/>
                          <a:cs typeface="Gill Sans MT"/>
                        </a:rPr>
                        <a:t>cardiovascular</a:t>
                      </a:r>
                      <a:r>
                        <a:rPr sz="1800" spc="150" dirty="0">
                          <a:latin typeface="Gill Sans MT"/>
                          <a:cs typeface="Gill Sans MT"/>
                        </a:rPr>
                        <a:t> </a:t>
                      </a:r>
                      <a:r>
                        <a:rPr sz="1800" spc="-10" dirty="0">
                          <a:latin typeface="Gill Sans MT"/>
                          <a:cs typeface="Gill Sans MT"/>
                        </a:rPr>
                        <a:t>death.</a:t>
                      </a:r>
                      <a:r>
                        <a:rPr sz="1800" spc="-15" baseline="34722" dirty="0">
                          <a:latin typeface="Gill Sans MT"/>
                          <a:cs typeface="Gill Sans MT"/>
                        </a:rPr>
                        <a:t>1</a:t>
                      </a:r>
                      <a:endParaRPr sz="1800" baseline="34722" dirty="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14101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Heart Failure</a:t>
            </a:r>
          </a:p>
        </p:txBody>
      </p:sp>
      <p:sp>
        <p:nvSpPr>
          <p:cNvPr id="3" name="Content Placeholder 2"/>
          <p:cNvSpPr>
            <a:spLocks noGrp="1"/>
          </p:cNvSpPr>
          <p:nvPr>
            <p:ph idx="1"/>
          </p:nvPr>
        </p:nvSpPr>
        <p:spPr>
          <a:xfrm>
            <a:off x="677334" y="1445567"/>
            <a:ext cx="8596668" cy="4595795"/>
          </a:xfrm>
        </p:spPr>
        <p:txBody>
          <a:bodyPr>
            <a:normAutofit/>
          </a:bodyPr>
          <a:lstStyle/>
          <a:p>
            <a:r>
              <a:rPr lang="en-US" sz="2000" dirty="0"/>
              <a:t>Any structural or functional impairment of ventricular filling or ejection of blood</a:t>
            </a:r>
          </a:p>
          <a:p>
            <a:endParaRPr lang="en-US" sz="2000" dirty="0"/>
          </a:p>
          <a:p>
            <a:r>
              <a:rPr lang="en-US" sz="2000" dirty="0"/>
              <a:t>Symptoms</a:t>
            </a:r>
          </a:p>
          <a:p>
            <a:pPr lvl="1"/>
            <a:r>
              <a:rPr lang="en-US" sz="2000" dirty="0"/>
              <a:t>Dyspnea</a:t>
            </a:r>
          </a:p>
          <a:p>
            <a:pPr lvl="1"/>
            <a:r>
              <a:rPr lang="en-US" sz="2000" dirty="0"/>
              <a:t>Fatigue</a:t>
            </a:r>
          </a:p>
          <a:p>
            <a:pPr lvl="1"/>
            <a:r>
              <a:rPr lang="en-US" sz="2000" dirty="0"/>
              <a:t>Decreased exercise tolerance</a:t>
            </a:r>
          </a:p>
          <a:p>
            <a:pPr lvl="1"/>
            <a:r>
              <a:rPr lang="en-US" sz="2000" dirty="0"/>
              <a:t>Pulmonary congestion</a:t>
            </a:r>
          </a:p>
          <a:p>
            <a:pPr lvl="1"/>
            <a:r>
              <a:rPr lang="en-US" sz="2000" dirty="0"/>
              <a:t>Splanchnic congestion</a:t>
            </a:r>
          </a:p>
          <a:p>
            <a:pPr lvl="1"/>
            <a:r>
              <a:rPr lang="en-US" sz="2000" dirty="0"/>
              <a:t>Peripheral edema</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4405" y="1891126"/>
            <a:ext cx="3745022" cy="4966874"/>
          </a:xfrm>
          <a:prstGeom prst="rect">
            <a:avLst/>
          </a:prstGeom>
        </p:spPr>
      </p:pic>
    </p:spTree>
    <p:extLst>
      <p:ext uri="{BB962C8B-B14F-4D97-AF65-F5344CB8AC3E}">
        <p14:creationId xmlns:p14="http://schemas.microsoft.com/office/powerpoint/2010/main" val="19851800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A507CDA-A02E-4D52-9B46-E601853C85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202EF09F-7E44-4A5B-B2CB-18C9C6E38C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918823BB-FEA1-753A-F686-72106250844A}"/>
              </a:ext>
            </a:extLst>
          </p:cNvPr>
          <p:cNvSpPr>
            <a:spLocks noGrp="1"/>
          </p:cNvSpPr>
          <p:nvPr>
            <p:ph type="title"/>
          </p:nvPr>
        </p:nvSpPr>
        <p:spPr>
          <a:xfrm>
            <a:off x="685800" y="764373"/>
            <a:ext cx="4753466" cy="1293028"/>
          </a:xfrm>
        </p:spPr>
        <p:txBody>
          <a:bodyPr>
            <a:normAutofit/>
          </a:bodyPr>
          <a:lstStyle/>
          <a:p>
            <a:r>
              <a:rPr lang="en-US" sz="3700"/>
              <a:t>PUFA and Potassium Binders</a:t>
            </a:r>
          </a:p>
        </p:txBody>
      </p:sp>
      <p:sp>
        <p:nvSpPr>
          <p:cNvPr id="3" name="Content Placeholder 2">
            <a:extLst>
              <a:ext uri="{FF2B5EF4-FFF2-40B4-BE49-F238E27FC236}">
                <a16:creationId xmlns:a16="http://schemas.microsoft.com/office/drawing/2014/main" id="{E8AF2CB6-A60F-04C0-F984-0ED5B74009AD}"/>
              </a:ext>
            </a:extLst>
          </p:cNvPr>
          <p:cNvSpPr>
            <a:spLocks noGrp="1"/>
          </p:cNvSpPr>
          <p:nvPr>
            <p:ph idx="1"/>
          </p:nvPr>
        </p:nvSpPr>
        <p:spPr>
          <a:xfrm>
            <a:off x="685801" y="2194560"/>
            <a:ext cx="4753466" cy="4024125"/>
          </a:xfrm>
        </p:spPr>
        <p:txBody>
          <a:bodyPr>
            <a:normAutofit/>
          </a:bodyPr>
          <a:lstStyle/>
          <a:p>
            <a:r>
              <a:rPr lang="en-US" sz="2000" spc="-30">
                <a:latin typeface="Arial"/>
                <a:cs typeface="Arial"/>
              </a:rPr>
              <a:t>Omega-</a:t>
            </a:r>
            <a:r>
              <a:rPr lang="en-US" sz="2000">
                <a:latin typeface="Arial"/>
                <a:cs typeface="Arial"/>
              </a:rPr>
              <a:t>3</a:t>
            </a:r>
            <a:r>
              <a:rPr lang="en-US" sz="2000" spc="110">
                <a:latin typeface="Arial"/>
                <a:cs typeface="Arial"/>
              </a:rPr>
              <a:t> </a:t>
            </a:r>
            <a:r>
              <a:rPr lang="en-US" sz="2000">
                <a:latin typeface="Arial"/>
                <a:cs typeface="Arial"/>
              </a:rPr>
              <a:t>PUFA</a:t>
            </a:r>
            <a:r>
              <a:rPr lang="en-US" sz="2000" spc="114">
                <a:latin typeface="Arial"/>
                <a:cs typeface="Arial"/>
              </a:rPr>
              <a:t> </a:t>
            </a:r>
            <a:r>
              <a:rPr lang="en-US" sz="2000" spc="-25">
                <a:latin typeface="Arial"/>
                <a:cs typeface="Arial"/>
              </a:rPr>
              <a:t>supplementation</a:t>
            </a:r>
            <a:r>
              <a:rPr lang="en-US" sz="2000" spc="110">
                <a:latin typeface="Arial"/>
                <a:cs typeface="Arial"/>
              </a:rPr>
              <a:t> </a:t>
            </a:r>
            <a:r>
              <a:rPr lang="en-US" sz="2000">
                <a:latin typeface="Arial"/>
                <a:cs typeface="Arial"/>
              </a:rPr>
              <a:t>results</a:t>
            </a:r>
            <a:r>
              <a:rPr lang="en-US" sz="2000" spc="114">
                <a:latin typeface="Arial"/>
                <a:cs typeface="Arial"/>
              </a:rPr>
              <a:t> </a:t>
            </a:r>
            <a:r>
              <a:rPr lang="en-US" sz="2000">
                <a:latin typeface="Arial"/>
                <a:cs typeface="Arial"/>
              </a:rPr>
              <a:t>in</a:t>
            </a:r>
            <a:r>
              <a:rPr lang="en-US" sz="2000" spc="114">
                <a:latin typeface="Arial"/>
                <a:cs typeface="Arial"/>
              </a:rPr>
              <a:t> </a:t>
            </a:r>
            <a:r>
              <a:rPr lang="en-US" sz="2000">
                <a:latin typeface="Arial"/>
                <a:cs typeface="Arial"/>
              </a:rPr>
              <a:t>a</a:t>
            </a:r>
            <a:r>
              <a:rPr lang="en-US" sz="2000" spc="110">
                <a:latin typeface="Arial"/>
                <a:cs typeface="Arial"/>
              </a:rPr>
              <a:t> </a:t>
            </a:r>
            <a:r>
              <a:rPr lang="en-US" sz="2000">
                <a:latin typeface="Arial"/>
                <a:cs typeface="Arial"/>
              </a:rPr>
              <a:t>10%</a:t>
            </a:r>
            <a:r>
              <a:rPr lang="en-US" sz="2000" spc="114">
                <a:latin typeface="Arial"/>
                <a:cs typeface="Arial"/>
              </a:rPr>
              <a:t> </a:t>
            </a:r>
            <a:r>
              <a:rPr lang="en-US" sz="2000" spc="-25">
                <a:latin typeface="Arial"/>
                <a:cs typeface="Arial"/>
              </a:rPr>
              <a:t>to </a:t>
            </a:r>
            <a:r>
              <a:rPr lang="en-US" sz="2000">
                <a:latin typeface="Arial"/>
                <a:cs typeface="Arial"/>
              </a:rPr>
              <a:t>20%</a:t>
            </a:r>
            <a:r>
              <a:rPr lang="en-US" sz="2000" spc="10">
                <a:latin typeface="Arial"/>
                <a:cs typeface="Arial"/>
              </a:rPr>
              <a:t> </a:t>
            </a:r>
            <a:r>
              <a:rPr lang="en-US" sz="2000">
                <a:latin typeface="Arial"/>
                <a:cs typeface="Arial"/>
              </a:rPr>
              <a:t>risk</a:t>
            </a:r>
            <a:r>
              <a:rPr lang="en-US" sz="2000" spc="15">
                <a:latin typeface="Arial"/>
                <a:cs typeface="Arial"/>
              </a:rPr>
              <a:t> </a:t>
            </a:r>
            <a:r>
              <a:rPr lang="en-US" sz="2000" spc="-20">
                <a:latin typeface="Arial"/>
                <a:cs typeface="Arial"/>
              </a:rPr>
              <a:t>reduction</a:t>
            </a:r>
            <a:r>
              <a:rPr lang="en-US" sz="2000" spc="10">
                <a:latin typeface="Arial"/>
                <a:cs typeface="Arial"/>
              </a:rPr>
              <a:t> </a:t>
            </a:r>
            <a:r>
              <a:rPr lang="en-US" sz="2000">
                <a:latin typeface="Arial"/>
                <a:cs typeface="Arial"/>
              </a:rPr>
              <a:t>in</a:t>
            </a:r>
            <a:r>
              <a:rPr lang="en-US" sz="2000" spc="15">
                <a:latin typeface="Arial"/>
                <a:cs typeface="Arial"/>
              </a:rPr>
              <a:t> </a:t>
            </a:r>
            <a:r>
              <a:rPr lang="en-US" sz="2000">
                <a:latin typeface="Arial"/>
                <a:cs typeface="Arial"/>
              </a:rPr>
              <a:t>fatal</a:t>
            </a:r>
            <a:r>
              <a:rPr lang="en-US" sz="2000" spc="10">
                <a:latin typeface="Arial"/>
                <a:cs typeface="Arial"/>
              </a:rPr>
              <a:t> </a:t>
            </a:r>
            <a:r>
              <a:rPr lang="en-US" sz="2000">
                <a:latin typeface="Arial"/>
                <a:cs typeface="Arial"/>
              </a:rPr>
              <a:t>and</a:t>
            </a:r>
            <a:r>
              <a:rPr lang="en-US" sz="2000" spc="15">
                <a:latin typeface="Arial"/>
                <a:cs typeface="Arial"/>
              </a:rPr>
              <a:t> </a:t>
            </a:r>
            <a:r>
              <a:rPr lang="en-US" sz="2000" spc="-10">
                <a:latin typeface="Arial"/>
                <a:cs typeface="Arial"/>
              </a:rPr>
              <a:t>nonfatal</a:t>
            </a:r>
            <a:r>
              <a:rPr lang="en-US" sz="2000" spc="10">
                <a:latin typeface="Arial"/>
                <a:cs typeface="Arial"/>
              </a:rPr>
              <a:t> </a:t>
            </a:r>
            <a:r>
              <a:rPr lang="en-US" sz="2000" spc="-40">
                <a:latin typeface="Arial"/>
                <a:cs typeface="Arial"/>
              </a:rPr>
              <a:t>cardiovascular </a:t>
            </a:r>
            <a:r>
              <a:rPr lang="en-US" sz="2000">
                <a:latin typeface="Arial"/>
                <a:cs typeface="Arial"/>
              </a:rPr>
              <a:t>events</a:t>
            </a:r>
            <a:r>
              <a:rPr lang="en-US" sz="2000" spc="145">
                <a:latin typeface="Arial"/>
                <a:cs typeface="Arial"/>
              </a:rPr>
              <a:t> </a:t>
            </a:r>
            <a:r>
              <a:rPr lang="en-US" sz="2000">
                <a:latin typeface="Arial"/>
                <a:cs typeface="Arial"/>
              </a:rPr>
              <a:t>when</a:t>
            </a:r>
            <a:r>
              <a:rPr lang="en-US" sz="2000" spc="150">
                <a:latin typeface="Arial"/>
                <a:cs typeface="Arial"/>
              </a:rPr>
              <a:t> </a:t>
            </a:r>
            <a:r>
              <a:rPr lang="en-US" sz="2000">
                <a:latin typeface="Arial"/>
                <a:cs typeface="Arial"/>
              </a:rPr>
              <a:t>used</a:t>
            </a:r>
            <a:r>
              <a:rPr lang="en-US" sz="2000" spc="145">
                <a:latin typeface="Arial"/>
                <a:cs typeface="Arial"/>
              </a:rPr>
              <a:t> </a:t>
            </a:r>
            <a:r>
              <a:rPr lang="en-US" sz="2000">
                <a:latin typeface="Arial"/>
                <a:cs typeface="Arial"/>
              </a:rPr>
              <a:t>with</a:t>
            </a:r>
            <a:r>
              <a:rPr lang="en-US" sz="2000" spc="150">
                <a:latin typeface="Arial"/>
                <a:cs typeface="Arial"/>
              </a:rPr>
              <a:t> </a:t>
            </a:r>
            <a:r>
              <a:rPr lang="en-US" sz="2000">
                <a:latin typeface="Arial"/>
                <a:cs typeface="Arial"/>
              </a:rPr>
              <a:t>other</a:t>
            </a:r>
            <a:r>
              <a:rPr lang="en-US" sz="2000" spc="150">
                <a:latin typeface="Arial"/>
                <a:cs typeface="Arial"/>
              </a:rPr>
              <a:t> </a:t>
            </a:r>
            <a:r>
              <a:rPr lang="en-US" sz="2000" spc="-40">
                <a:latin typeface="Arial"/>
                <a:cs typeface="Arial"/>
              </a:rPr>
              <a:t>evidence-</a:t>
            </a:r>
            <a:r>
              <a:rPr lang="en-US" sz="2000">
                <a:latin typeface="Arial"/>
                <a:cs typeface="Arial"/>
              </a:rPr>
              <a:t>based</a:t>
            </a:r>
            <a:r>
              <a:rPr lang="en-US" sz="2000" spc="145">
                <a:latin typeface="Arial"/>
                <a:cs typeface="Arial"/>
              </a:rPr>
              <a:t> </a:t>
            </a:r>
            <a:r>
              <a:rPr lang="en-US" sz="2000" spc="-20">
                <a:latin typeface="Arial"/>
                <a:cs typeface="Arial"/>
              </a:rPr>
              <a:t>thera</a:t>
            </a:r>
            <a:r>
              <a:rPr lang="en-US" sz="2000">
                <a:latin typeface="Arial"/>
                <a:cs typeface="Arial"/>
              </a:rPr>
              <a:t>pies.</a:t>
            </a:r>
            <a:r>
              <a:rPr lang="en-US" sz="2000" baseline="35353">
                <a:latin typeface="Arial"/>
                <a:cs typeface="Arial"/>
              </a:rPr>
              <a:t>2,3,10</a:t>
            </a:r>
            <a:r>
              <a:rPr lang="en-US" sz="2000" spc="195" baseline="35353">
                <a:latin typeface="Arial"/>
                <a:cs typeface="Arial"/>
              </a:rPr>
              <a:t> </a:t>
            </a:r>
          </a:p>
          <a:p>
            <a:r>
              <a:rPr lang="en-US" sz="2000" spc="-35">
                <a:latin typeface="Arial"/>
                <a:cs typeface="Arial"/>
              </a:rPr>
              <a:t>Two</a:t>
            </a:r>
            <a:r>
              <a:rPr lang="en-US" sz="2000" spc="10">
                <a:latin typeface="Arial"/>
                <a:cs typeface="Arial"/>
              </a:rPr>
              <a:t> </a:t>
            </a:r>
            <a:r>
              <a:rPr lang="en-US" sz="2000" spc="-20">
                <a:latin typeface="Arial"/>
                <a:cs typeface="Arial"/>
              </a:rPr>
              <a:t>newer </a:t>
            </a:r>
            <a:r>
              <a:rPr lang="en-US" sz="2000">
                <a:latin typeface="Arial"/>
                <a:cs typeface="Arial"/>
              </a:rPr>
              <a:t>gastrointestinal</a:t>
            </a:r>
            <a:r>
              <a:rPr lang="en-US" sz="2000" spc="434">
                <a:latin typeface="Arial"/>
                <a:cs typeface="Arial"/>
              </a:rPr>
              <a:t> </a:t>
            </a:r>
            <a:r>
              <a:rPr lang="en-US" sz="2000" spc="-35">
                <a:latin typeface="Arial"/>
                <a:cs typeface="Arial"/>
              </a:rPr>
              <a:t>potassium-</a:t>
            </a:r>
            <a:r>
              <a:rPr lang="en-US" sz="2000">
                <a:latin typeface="Arial"/>
                <a:cs typeface="Arial"/>
              </a:rPr>
              <a:t>binding</a:t>
            </a:r>
            <a:r>
              <a:rPr lang="en-US" sz="2000" spc="434">
                <a:latin typeface="Arial"/>
                <a:cs typeface="Arial"/>
              </a:rPr>
              <a:t> </a:t>
            </a:r>
            <a:r>
              <a:rPr lang="en-US" sz="2000" spc="-65">
                <a:latin typeface="Arial"/>
                <a:cs typeface="Arial"/>
              </a:rPr>
              <a:t>agents—</a:t>
            </a:r>
            <a:r>
              <a:rPr lang="en-US" sz="2000" spc="-45" err="1">
                <a:latin typeface="Arial"/>
                <a:cs typeface="Arial"/>
              </a:rPr>
              <a:t>patiromer</a:t>
            </a:r>
            <a:r>
              <a:rPr lang="en-US" sz="2000" spc="-45">
                <a:latin typeface="Arial"/>
                <a:cs typeface="Arial"/>
              </a:rPr>
              <a:t> </a:t>
            </a:r>
            <a:r>
              <a:rPr lang="en-US" sz="2000">
                <a:latin typeface="Arial"/>
                <a:cs typeface="Arial"/>
              </a:rPr>
              <a:t>and</a:t>
            </a:r>
            <a:r>
              <a:rPr lang="en-US" sz="2000" spc="25">
                <a:latin typeface="Arial"/>
                <a:cs typeface="Arial"/>
              </a:rPr>
              <a:t> </a:t>
            </a:r>
            <a:r>
              <a:rPr lang="en-US" sz="2000">
                <a:latin typeface="Arial"/>
                <a:cs typeface="Arial"/>
              </a:rPr>
              <a:t>sodium</a:t>
            </a:r>
            <a:r>
              <a:rPr lang="en-US" sz="2000" spc="30">
                <a:latin typeface="Arial"/>
                <a:cs typeface="Arial"/>
              </a:rPr>
              <a:t> </a:t>
            </a:r>
            <a:r>
              <a:rPr lang="en-US" sz="2000" spc="-10">
                <a:latin typeface="Arial"/>
                <a:cs typeface="Arial"/>
              </a:rPr>
              <a:t>zirconium</a:t>
            </a:r>
            <a:r>
              <a:rPr lang="en-US" sz="2000" spc="30">
                <a:latin typeface="Arial"/>
                <a:cs typeface="Arial"/>
              </a:rPr>
              <a:t> </a:t>
            </a:r>
            <a:r>
              <a:rPr lang="en-US" sz="2000" spc="-55">
                <a:latin typeface="Arial"/>
                <a:cs typeface="Arial"/>
              </a:rPr>
              <a:t>cyclosilicate—</a:t>
            </a:r>
            <a:r>
              <a:rPr lang="en-US" sz="2000">
                <a:latin typeface="Arial"/>
                <a:cs typeface="Arial"/>
              </a:rPr>
              <a:t>have</a:t>
            </a:r>
            <a:r>
              <a:rPr lang="en-US" sz="2000" spc="25">
                <a:latin typeface="Arial"/>
                <a:cs typeface="Arial"/>
              </a:rPr>
              <a:t> </a:t>
            </a:r>
            <a:r>
              <a:rPr lang="en-US" sz="2000">
                <a:latin typeface="Arial"/>
                <a:cs typeface="Arial"/>
              </a:rPr>
              <a:t>been</a:t>
            </a:r>
            <a:r>
              <a:rPr lang="en-US" sz="2000" spc="30">
                <a:latin typeface="Arial"/>
                <a:cs typeface="Arial"/>
              </a:rPr>
              <a:t> </a:t>
            </a:r>
            <a:r>
              <a:rPr lang="en-US" sz="2000" spc="-25">
                <a:latin typeface="Arial"/>
                <a:cs typeface="Arial"/>
              </a:rPr>
              <a:t>shown </a:t>
            </a:r>
            <a:r>
              <a:rPr lang="en-US" sz="2000">
                <a:latin typeface="Arial"/>
                <a:cs typeface="Arial"/>
              </a:rPr>
              <a:t>to lower</a:t>
            </a:r>
            <a:r>
              <a:rPr lang="en-US" sz="2000" spc="5">
                <a:latin typeface="Arial"/>
                <a:cs typeface="Arial"/>
              </a:rPr>
              <a:t> </a:t>
            </a:r>
            <a:r>
              <a:rPr lang="en-US" sz="2000" spc="-20">
                <a:latin typeface="Arial"/>
                <a:cs typeface="Arial"/>
              </a:rPr>
              <a:t>potassium</a:t>
            </a:r>
            <a:r>
              <a:rPr lang="en-US" sz="2000" spc="5">
                <a:latin typeface="Arial"/>
                <a:cs typeface="Arial"/>
              </a:rPr>
              <a:t> </a:t>
            </a:r>
            <a:r>
              <a:rPr lang="en-US" sz="2000" spc="-10">
                <a:latin typeface="Arial"/>
                <a:cs typeface="Arial"/>
              </a:rPr>
              <a:t>levels</a:t>
            </a:r>
            <a:r>
              <a:rPr lang="en-US" sz="2000" spc="5">
                <a:latin typeface="Arial"/>
                <a:cs typeface="Arial"/>
              </a:rPr>
              <a:t> </a:t>
            </a:r>
            <a:r>
              <a:rPr lang="en-US" sz="2000">
                <a:latin typeface="Arial"/>
                <a:cs typeface="Arial"/>
              </a:rPr>
              <a:t>and</a:t>
            </a:r>
            <a:r>
              <a:rPr lang="en-US" sz="2000" spc="5">
                <a:latin typeface="Arial"/>
                <a:cs typeface="Arial"/>
              </a:rPr>
              <a:t> </a:t>
            </a:r>
            <a:r>
              <a:rPr lang="en-US" sz="2000" spc="-20">
                <a:latin typeface="Arial"/>
                <a:cs typeface="Arial"/>
              </a:rPr>
              <a:t>enable</a:t>
            </a:r>
            <a:r>
              <a:rPr lang="en-US" sz="2000" spc="5">
                <a:latin typeface="Arial"/>
                <a:cs typeface="Arial"/>
              </a:rPr>
              <a:t> </a:t>
            </a:r>
            <a:r>
              <a:rPr lang="en-US" sz="2000" spc="-10">
                <a:latin typeface="Arial"/>
                <a:cs typeface="Arial"/>
              </a:rPr>
              <a:t>treatment</a:t>
            </a:r>
            <a:r>
              <a:rPr lang="en-US" sz="2000" spc="5">
                <a:latin typeface="Arial"/>
                <a:cs typeface="Arial"/>
              </a:rPr>
              <a:t> </a:t>
            </a:r>
            <a:r>
              <a:rPr lang="en-US" sz="2000">
                <a:latin typeface="Arial"/>
                <a:cs typeface="Arial"/>
              </a:rPr>
              <a:t>with</a:t>
            </a:r>
            <a:r>
              <a:rPr lang="en-US" sz="2000" spc="5">
                <a:latin typeface="Arial"/>
                <a:cs typeface="Arial"/>
              </a:rPr>
              <a:t> </a:t>
            </a:r>
            <a:r>
              <a:rPr lang="en-US" sz="2000" spc="-50">
                <a:latin typeface="Arial"/>
                <a:cs typeface="Arial"/>
              </a:rPr>
              <a:t>a </a:t>
            </a:r>
            <a:r>
              <a:rPr lang="en-US" sz="2000" spc="-40" err="1">
                <a:latin typeface="Arial"/>
                <a:cs typeface="Arial"/>
              </a:rPr>
              <a:t>RAASi</a:t>
            </a:r>
            <a:r>
              <a:rPr lang="en-US" sz="2000" spc="-30">
                <a:latin typeface="Arial"/>
                <a:cs typeface="Arial"/>
              </a:rPr>
              <a:t> </a:t>
            </a:r>
            <a:r>
              <a:rPr lang="en-US" sz="2000">
                <a:latin typeface="Arial"/>
                <a:cs typeface="Arial"/>
              </a:rPr>
              <a:t>in</a:t>
            </a:r>
            <a:r>
              <a:rPr lang="en-US" sz="2000" spc="-45">
                <a:latin typeface="Arial"/>
                <a:cs typeface="Arial"/>
              </a:rPr>
              <a:t> </a:t>
            </a:r>
            <a:r>
              <a:rPr lang="en-US" sz="2000" spc="-25">
                <a:latin typeface="Arial"/>
                <a:cs typeface="Arial"/>
              </a:rPr>
              <a:t>patients</a:t>
            </a:r>
            <a:r>
              <a:rPr lang="en-US" sz="2000" spc="-40">
                <a:latin typeface="Arial"/>
                <a:cs typeface="Arial"/>
              </a:rPr>
              <a:t> </a:t>
            </a:r>
            <a:r>
              <a:rPr lang="en-US" sz="2000" spc="-10">
                <a:latin typeface="Arial"/>
                <a:cs typeface="Arial"/>
              </a:rPr>
              <a:t>with</a:t>
            </a:r>
            <a:r>
              <a:rPr lang="en-US" sz="2000" spc="-35">
                <a:latin typeface="Arial"/>
                <a:cs typeface="Arial"/>
              </a:rPr>
              <a:t> </a:t>
            </a:r>
            <a:r>
              <a:rPr lang="en-US" sz="2000" spc="-10">
                <a:latin typeface="Arial"/>
                <a:cs typeface="Arial"/>
              </a:rPr>
              <a:t>HF</a:t>
            </a:r>
            <a:endParaRPr lang="en-US" sz="2000"/>
          </a:p>
        </p:txBody>
      </p:sp>
      <p:sp>
        <p:nvSpPr>
          <p:cNvPr id="31" name="Rounded Rectangle 14">
            <a:extLst>
              <a:ext uri="{FF2B5EF4-FFF2-40B4-BE49-F238E27FC236}">
                <a16:creationId xmlns:a16="http://schemas.microsoft.com/office/drawing/2014/main" id="{6DB2556B-868A-4274-9517-7B1863E17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1066164"/>
            <a:ext cx="5305958" cy="5148371"/>
          </a:xfrm>
          <a:prstGeom prst="roundRect">
            <a:avLst>
              <a:gd name="adj" fmla="val 2403"/>
            </a:avLst>
          </a:prstGeom>
          <a:solidFill>
            <a:srgbClr val="FFFFFF"/>
          </a:solidFill>
          <a:ln>
            <a:noFill/>
          </a:ln>
          <a:effectLst>
            <a:innerShdw blurRad="114300">
              <a:srgbClr val="40404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10">
            <a:extLst>
              <a:ext uri="{FF2B5EF4-FFF2-40B4-BE49-F238E27FC236}">
                <a16:creationId xmlns:a16="http://schemas.microsoft.com/office/drawing/2014/main" id="{D3AAD5B9-7591-3373-9C81-4D722215D41A}"/>
              </a:ext>
            </a:extLst>
          </p:cNvPr>
          <p:cNvGraphicFramePr>
            <a:graphicFrameLocks noGrp="1"/>
          </p:cNvGraphicFramePr>
          <p:nvPr>
            <p:extLst>
              <p:ext uri="{D42A27DB-BD31-4B8C-83A1-F6EECF244321}">
                <p14:modId xmlns:p14="http://schemas.microsoft.com/office/powerpoint/2010/main" val="1170555282"/>
              </p:ext>
            </p:extLst>
          </p:nvPr>
        </p:nvGraphicFramePr>
        <p:xfrm>
          <a:off x="6407004" y="1575456"/>
          <a:ext cx="4683949" cy="4349926"/>
        </p:xfrm>
        <a:graphic>
          <a:graphicData uri="http://schemas.openxmlformats.org/drawingml/2006/table">
            <a:tbl>
              <a:tblPr firstRow="1" bandRow="1">
                <a:tableStyleId>{2D5ABB26-0587-4C30-8999-92F81FD0307C}</a:tableStyleId>
              </a:tblPr>
              <a:tblGrid>
                <a:gridCol w="708639">
                  <a:extLst>
                    <a:ext uri="{9D8B030D-6E8A-4147-A177-3AD203B41FA5}">
                      <a16:colId xmlns:a16="http://schemas.microsoft.com/office/drawing/2014/main" val="20000"/>
                    </a:ext>
                  </a:extLst>
                </a:gridCol>
                <a:gridCol w="374235">
                  <a:extLst>
                    <a:ext uri="{9D8B030D-6E8A-4147-A177-3AD203B41FA5}">
                      <a16:colId xmlns:a16="http://schemas.microsoft.com/office/drawing/2014/main" val="20001"/>
                    </a:ext>
                  </a:extLst>
                </a:gridCol>
                <a:gridCol w="3601075">
                  <a:extLst>
                    <a:ext uri="{9D8B030D-6E8A-4147-A177-3AD203B41FA5}">
                      <a16:colId xmlns:a16="http://schemas.microsoft.com/office/drawing/2014/main" val="20002"/>
                    </a:ext>
                  </a:extLst>
                </a:gridCol>
              </a:tblGrid>
              <a:tr h="240850">
                <a:tc gridSpan="3">
                  <a:txBody>
                    <a:bodyPr/>
                    <a:lstStyle/>
                    <a:p>
                      <a:pPr marL="52069">
                        <a:lnSpc>
                          <a:spcPct val="100000"/>
                        </a:lnSpc>
                        <a:spcBef>
                          <a:spcPts val="305"/>
                        </a:spcBef>
                      </a:pPr>
                      <a:r>
                        <a:rPr sz="1100" b="1">
                          <a:solidFill>
                            <a:srgbClr val="FFFFFF"/>
                          </a:solidFill>
                          <a:latin typeface="Calibri"/>
                          <a:cs typeface="Calibri"/>
                        </a:rPr>
                        <a:t>Recommendations</a:t>
                      </a:r>
                      <a:r>
                        <a:rPr sz="1100" b="1" spc="220">
                          <a:solidFill>
                            <a:srgbClr val="FFFFFF"/>
                          </a:solidFill>
                          <a:latin typeface="Calibri"/>
                          <a:cs typeface="Calibri"/>
                        </a:rPr>
                        <a:t> </a:t>
                      </a:r>
                      <a:r>
                        <a:rPr sz="1100" b="1">
                          <a:solidFill>
                            <a:srgbClr val="FFFFFF"/>
                          </a:solidFill>
                          <a:latin typeface="Calibri"/>
                          <a:cs typeface="Calibri"/>
                        </a:rPr>
                        <a:t>for</a:t>
                      </a:r>
                      <a:r>
                        <a:rPr sz="1100" b="1" spc="225">
                          <a:solidFill>
                            <a:srgbClr val="FFFFFF"/>
                          </a:solidFill>
                          <a:latin typeface="Calibri"/>
                          <a:cs typeface="Calibri"/>
                        </a:rPr>
                        <a:t> </a:t>
                      </a:r>
                      <a:r>
                        <a:rPr sz="1100" b="1">
                          <a:solidFill>
                            <a:srgbClr val="FFFFFF"/>
                          </a:solidFill>
                          <a:latin typeface="Calibri"/>
                          <a:cs typeface="Calibri"/>
                        </a:rPr>
                        <a:t>Other</a:t>
                      </a:r>
                      <a:r>
                        <a:rPr sz="1100" b="1" spc="220">
                          <a:solidFill>
                            <a:srgbClr val="FFFFFF"/>
                          </a:solidFill>
                          <a:latin typeface="Calibri"/>
                          <a:cs typeface="Calibri"/>
                        </a:rPr>
                        <a:t> </a:t>
                      </a:r>
                      <a:r>
                        <a:rPr sz="1100" b="1">
                          <a:solidFill>
                            <a:srgbClr val="FFFFFF"/>
                          </a:solidFill>
                          <a:latin typeface="Calibri"/>
                          <a:cs typeface="Calibri"/>
                        </a:rPr>
                        <a:t>Drug</a:t>
                      </a:r>
                      <a:r>
                        <a:rPr sz="1100" b="1" spc="225">
                          <a:solidFill>
                            <a:srgbClr val="FFFFFF"/>
                          </a:solidFill>
                          <a:latin typeface="Calibri"/>
                          <a:cs typeface="Calibri"/>
                        </a:rPr>
                        <a:t> </a:t>
                      </a:r>
                      <a:r>
                        <a:rPr sz="1100" b="1" spc="-10">
                          <a:solidFill>
                            <a:srgbClr val="FFFFFF"/>
                          </a:solidFill>
                          <a:latin typeface="Calibri"/>
                          <a:cs typeface="Calibri"/>
                        </a:rPr>
                        <a:t>Treatment</a:t>
                      </a:r>
                      <a:endParaRPr sz="1100">
                        <a:latin typeface="Calibri"/>
                        <a:cs typeface="Calibri"/>
                      </a:endParaRPr>
                    </a:p>
                  </a:txBody>
                  <a:tcPr marL="0" marR="0" marT="42786"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E171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40850">
                <a:tc>
                  <a:txBody>
                    <a:bodyPr/>
                    <a:lstStyle/>
                    <a:p>
                      <a:pPr marL="140335">
                        <a:lnSpc>
                          <a:spcPct val="100000"/>
                        </a:lnSpc>
                        <a:spcBef>
                          <a:spcPts val="305"/>
                        </a:spcBef>
                      </a:pPr>
                      <a:r>
                        <a:rPr sz="1100" b="1" spc="50">
                          <a:latin typeface="Calibri"/>
                          <a:cs typeface="Calibri"/>
                        </a:rPr>
                        <a:t>COR</a:t>
                      </a:r>
                      <a:endParaRPr sz="1100">
                        <a:latin typeface="Calibri"/>
                        <a:cs typeface="Calibri"/>
                      </a:endParaRPr>
                    </a:p>
                  </a:txBody>
                  <a:tcPr marL="0" marR="0" marT="42786"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algn="ctr">
                        <a:lnSpc>
                          <a:spcPct val="100000"/>
                        </a:lnSpc>
                        <a:spcBef>
                          <a:spcPts val="305"/>
                        </a:spcBef>
                      </a:pPr>
                      <a:r>
                        <a:rPr sz="1100" b="1" spc="40">
                          <a:latin typeface="Calibri"/>
                          <a:cs typeface="Calibri"/>
                        </a:rPr>
                        <a:t>LOE</a:t>
                      </a:r>
                      <a:endParaRPr sz="1100">
                        <a:latin typeface="Calibri"/>
                        <a:cs typeface="Calibri"/>
                      </a:endParaRPr>
                    </a:p>
                  </a:txBody>
                  <a:tcPr marL="0" marR="0" marT="42786"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52069">
                        <a:lnSpc>
                          <a:spcPct val="100000"/>
                        </a:lnSpc>
                        <a:spcBef>
                          <a:spcPts val="305"/>
                        </a:spcBef>
                      </a:pPr>
                      <a:r>
                        <a:rPr sz="1100" b="1" spc="-10">
                          <a:latin typeface="Calibri"/>
                          <a:cs typeface="Calibri"/>
                        </a:rPr>
                        <a:t>Recommendations</a:t>
                      </a:r>
                      <a:endParaRPr sz="1100">
                        <a:latin typeface="Calibri"/>
                        <a:cs typeface="Calibri"/>
                      </a:endParaRPr>
                    </a:p>
                  </a:txBody>
                  <a:tcPr marL="0" marR="0" marT="42786"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extLst>
                  <a:ext uri="{0D108BD9-81ED-4DB2-BD59-A6C34878D82A}">
                    <a16:rowId xmlns:a16="http://schemas.microsoft.com/office/drawing/2014/main" val="10001"/>
                  </a:ext>
                </a:extLst>
              </a:tr>
              <a:tr h="1082885">
                <a:tc>
                  <a:txBody>
                    <a:bodyPr/>
                    <a:lstStyle/>
                    <a:p>
                      <a:pPr>
                        <a:lnSpc>
                          <a:spcPct val="100000"/>
                        </a:lnSpc>
                      </a:pPr>
                      <a:endParaRPr sz="1300">
                        <a:latin typeface="Times New Roman"/>
                        <a:cs typeface="Times New Roman"/>
                      </a:endParaRPr>
                    </a:p>
                    <a:p>
                      <a:pPr>
                        <a:lnSpc>
                          <a:spcPct val="100000"/>
                        </a:lnSpc>
                        <a:spcBef>
                          <a:spcPts val="25"/>
                        </a:spcBef>
                      </a:pPr>
                      <a:endParaRPr sz="1300">
                        <a:latin typeface="Times New Roman"/>
                        <a:cs typeface="Times New Roman"/>
                      </a:endParaRPr>
                    </a:p>
                    <a:p>
                      <a:pPr marL="182245">
                        <a:lnSpc>
                          <a:spcPct val="100000"/>
                        </a:lnSpc>
                      </a:pPr>
                      <a:r>
                        <a:rPr sz="1300" b="1" spc="-25">
                          <a:latin typeface="Gill Sans MT"/>
                          <a:cs typeface="Gill Sans MT"/>
                        </a:rPr>
                        <a:t>2b</a:t>
                      </a:r>
                      <a:endParaRPr sz="13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AA74B"/>
                    </a:solidFill>
                  </a:tcPr>
                </a:tc>
                <a:tc>
                  <a:txBody>
                    <a:bodyPr/>
                    <a:lstStyle/>
                    <a:p>
                      <a:pPr>
                        <a:lnSpc>
                          <a:spcPct val="100000"/>
                        </a:lnSpc>
                      </a:pPr>
                      <a:endParaRPr sz="1300">
                        <a:latin typeface="Times New Roman"/>
                        <a:cs typeface="Times New Roman"/>
                      </a:endParaRPr>
                    </a:p>
                    <a:p>
                      <a:pPr>
                        <a:lnSpc>
                          <a:spcPct val="100000"/>
                        </a:lnSpc>
                        <a:spcBef>
                          <a:spcPts val="25"/>
                        </a:spcBef>
                      </a:pPr>
                      <a:endParaRPr sz="1300">
                        <a:latin typeface="Times New Roman"/>
                        <a:cs typeface="Times New Roman"/>
                      </a:endParaRPr>
                    </a:p>
                    <a:p>
                      <a:pPr algn="ctr">
                        <a:lnSpc>
                          <a:spcPct val="100000"/>
                        </a:lnSpc>
                      </a:pPr>
                      <a:r>
                        <a:rPr sz="1300" b="1">
                          <a:latin typeface="Gill Sans MT"/>
                          <a:cs typeface="Gill Sans MT"/>
                        </a:rPr>
                        <a:t>B-</a:t>
                      </a:r>
                      <a:r>
                        <a:rPr sz="1300" b="1" spc="-50">
                          <a:latin typeface="Gill Sans MT"/>
                          <a:cs typeface="Gill Sans MT"/>
                        </a:rPr>
                        <a:t>R</a:t>
                      </a:r>
                      <a:endParaRPr sz="13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78740" indent="-152400">
                        <a:lnSpc>
                          <a:spcPct val="107200"/>
                        </a:lnSpc>
                        <a:spcBef>
                          <a:spcPts val="234"/>
                        </a:spcBef>
                      </a:pPr>
                      <a:r>
                        <a:rPr sz="1300">
                          <a:latin typeface="Gill Sans MT"/>
                          <a:cs typeface="Gill Sans MT"/>
                        </a:rPr>
                        <a:t>1.</a:t>
                      </a:r>
                      <a:r>
                        <a:rPr sz="1300" spc="175">
                          <a:latin typeface="Gill Sans MT"/>
                          <a:cs typeface="Gill Sans MT"/>
                        </a:rPr>
                        <a:t>  </a:t>
                      </a:r>
                      <a:r>
                        <a:rPr sz="1300">
                          <a:latin typeface="Gill Sans MT"/>
                          <a:cs typeface="Gill Sans MT"/>
                        </a:rPr>
                        <a:t>In</a:t>
                      </a:r>
                      <a:r>
                        <a:rPr sz="1300" spc="30">
                          <a:latin typeface="Gill Sans MT"/>
                          <a:cs typeface="Gill Sans MT"/>
                        </a:rPr>
                        <a:t> </a:t>
                      </a:r>
                      <a:r>
                        <a:rPr sz="1300">
                          <a:latin typeface="Gill Sans MT"/>
                          <a:cs typeface="Gill Sans MT"/>
                        </a:rPr>
                        <a:t>patients</a:t>
                      </a:r>
                      <a:r>
                        <a:rPr sz="1300" spc="30">
                          <a:latin typeface="Gill Sans MT"/>
                          <a:cs typeface="Gill Sans MT"/>
                        </a:rPr>
                        <a:t> </a:t>
                      </a:r>
                      <a:r>
                        <a:rPr sz="1300">
                          <a:latin typeface="Gill Sans MT"/>
                          <a:cs typeface="Gill Sans MT"/>
                        </a:rPr>
                        <a:t>with</a:t>
                      </a:r>
                      <a:r>
                        <a:rPr sz="1300" spc="30">
                          <a:latin typeface="Gill Sans MT"/>
                          <a:cs typeface="Gill Sans MT"/>
                        </a:rPr>
                        <a:t> </a:t>
                      </a:r>
                      <a:r>
                        <a:rPr sz="1300">
                          <a:latin typeface="Gill Sans MT"/>
                          <a:cs typeface="Gill Sans MT"/>
                        </a:rPr>
                        <a:t>HF</a:t>
                      </a:r>
                      <a:r>
                        <a:rPr sz="1300" spc="35">
                          <a:latin typeface="Gill Sans MT"/>
                          <a:cs typeface="Gill Sans MT"/>
                        </a:rPr>
                        <a:t> </a:t>
                      </a:r>
                      <a:r>
                        <a:rPr sz="1300">
                          <a:latin typeface="Gill Sans MT"/>
                          <a:cs typeface="Gill Sans MT"/>
                        </a:rPr>
                        <a:t>class</a:t>
                      </a:r>
                      <a:r>
                        <a:rPr sz="1300" spc="30">
                          <a:latin typeface="Gill Sans MT"/>
                          <a:cs typeface="Gill Sans MT"/>
                        </a:rPr>
                        <a:t> </a:t>
                      </a:r>
                      <a:r>
                        <a:rPr sz="1300">
                          <a:latin typeface="Gill Sans MT"/>
                          <a:cs typeface="Gill Sans MT"/>
                        </a:rPr>
                        <a:t>II</a:t>
                      </a:r>
                      <a:r>
                        <a:rPr sz="1300" spc="30">
                          <a:latin typeface="Gill Sans MT"/>
                          <a:cs typeface="Gill Sans MT"/>
                        </a:rPr>
                        <a:t> </a:t>
                      </a:r>
                      <a:r>
                        <a:rPr sz="1300">
                          <a:latin typeface="Gill Sans MT"/>
                          <a:cs typeface="Gill Sans MT"/>
                        </a:rPr>
                        <a:t>to</a:t>
                      </a:r>
                      <a:r>
                        <a:rPr sz="1300" spc="30">
                          <a:latin typeface="Gill Sans MT"/>
                          <a:cs typeface="Gill Sans MT"/>
                        </a:rPr>
                        <a:t> </a:t>
                      </a:r>
                      <a:r>
                        <a:rPr sz="1300">
                          <a:latin typeface="Gill Sans MT"/>
                          <a:cs typeface="Gill Sans MT"/>
                        </a:rPr>
                        <a:t>IV</a:t>
                      </a:r>
                      <a:r>
                        <a:rPr sz="1300" spc="30">
                          <a:latin typeface="Gill Sans MT"/>
                          <a:cs typeface="Gill Sans MT"/>
                        </a:rPr>
                        <a:t> </a:t>
                      </a:r>
                      <a:r>
                        <a:rPr sz="1300" spc="-10">
                          <a:latin typeface="Gill Sans MT"/>
                          <a:cs typeface="Gill Sans MT"/>
                        </a:rPr>
                        <a:t>symptoms,</a:t>
                      </a:r>
                      <a:r>
                        <a:rPr sz="1300" spc="500">
                          <a:latin typeface="Gill Sans MT"/>
                          <a:cs typeface="Gill Sans MT"/>
                        </a:rPr>
                        <a:t> </a:t>
                      </a:r>
                      <a:r>
                        <a:rPr sz="1300">
                          <a:latin typeface="Gill Sans MT"/>
                          <a:cs typeface="Gill Sans MT"/>
                        </a:rPr>
                        <a:t>omega-3</a:t>
                      </a:r>
                      <a:r>
                        <a:rPr sz="1300" spc="114">
                          <a:latin typeface="Gill Sans MT"/>
                          <a:cs typeface="Gill Sans MT"/>
                        </a:rPr>
                        <a:t> </a:t>
                      </a:r>
                      <a:r>
                        <a:rPr sz="1300">
                          <a:latin typeface="Gill Sans MT"/>
                          <a:cs typeface="Gill Sans MT"/>
                        </a:rPr>
                        <a:t>polyunsaturated</a:t>
                      </a:r>
                      <a:r>
                        <a:rPr sz="1300" spc="120">
                          <a:latin typeface="Gill Sans MT"/>
                          <a:cs typeface="Gill Sans MT"/>
                        </a:rPr>
                        <a:t> </a:t>
                      </a:r>
                      <a:r>
                        <a:rPr sz="1300">
                          <a:latin typeface="Gill Sans MT"/>
                          <a:cs typeface="Gill Sans MT"/>
                        </a:rPr>
                        <a:t>fatty</a:t>
                      </a:r>
                      <a:r>
                        <a:rPr sz="1300" spc="120">
                          <a:latin typeface="Gill Sans MT"/>
                          <a:cs typeface="Gill Sans MT"/>
                        </a:rPr>
                        <a:t> </a:t>
                      </a:r>
                      <a:r>
                        <a:rPr sz="1300">
                          <a:latin typeface="Gill Sans MT"/>
                          <a:cs typeface="Gill Sans MT"/>
                        </a:rPr>
                        <a:t>acid</a:t>
                      </a:r>
                      <a:r>
                        <a:rPr sz="1300" spc="114">
                          <a:latin typeface="Gill Sans MT"/>
                          <a:cs typeface="Gill Sans MT"/>
                        </a:rPr>
                        <a:t> </a:t>
                      </a:r>
                      <a:r>
                        <a:rPr sz="1300" spc="-10">
                          <a:latin typeface="Gill Sans MT"/>
                          <a:cs typeface="Gill Sans MT"/>
                        </a:rPr>
                        <a:t>(PUFA)</a:t>
                      </a:r>
                      <a:r>
                        <a:rPr sz="1300" spc="500">
                          <a:latin typeface="Gill Sans MT"/>
                          <a:cs typeface="Gill Sans MT"/>
                        </a:rPr>
                        <a:t> </a:t>
                      </a:r>
                      <a:r>
                        <a:rPr sz="1300">
                          <a:latin typeface="Gill Sans MT"/>
                          <a:cs typeface="Gill Sans MT"/>
                        </a:rPr>
                        <a:t>supplementation</a:t>
                      </a:r>
                      <a:r>
                        <a:rPr sz="1300" spc="90">
                          <a:latin typeface="Gill Sans MT"/>
                          <a:cs typeface="Gill Sans MT"/>
                        </a:rPr>
                        <a:t> </a:t>
                      </a:r>
                      <a:r>
                        <a:rPr sz="1300">
                          <a:latin typeface="Gill Sans MT"/>
                          <a:cs typeface="Gill Sans MT"/>
                        </a:rPr>
                        <a:t>may</a:t>
                      </a:r>
                      <a:r>
                        <a:rPr sz="1300" spc="95">
                          <a:latin typeface="Gill Sans MT"/>
                          <a:cs typeface="Gill Sans MT"/>
                        </a:rPr>
                        <a:t> </a:t>
                      </a:r>
                      <a:r>
                        <a:rPr sz="1300">
                          <a:latin typeface="Gill Sans MT"/>
                          <a:cs typeface="Gill Sans MT"/>
                        </a:rPr>
                        <a:t>be</a:t>
                      </a:r>
                      <a:r>
                        <a:rPr sz="1300" spc="90">
                          <a:latin typeface="Gill Sans MT"/>
                          <a:cs typeface="Gill Sans MT"/>
                        </a:rPr>
                        <a:t> </a:t>
                      </a:r>
                      <a:r>
                        <a:rPr sz="1300">
                          <a:latin typeface="Gill Sans MT"/>
                          <a:cs typeface="Gill Sans MT"/>
                        </a:rPr>
                        <a:t>reasonable</a:t>
                      </a:r>
                      <a:r>
                        <a:rPr sz="1300" spc="95">
                          <a:latin typeface="Gill Sans MT"/>
                          <a:cs typeface="Gill Sans MT"/>
                        </a:rPr>
                        <a:t> </a:t>
                      </a:r>
                      <a:r>
                        <a:rPr sz="1300">
                          <a:latin typeface="Gill Sans MT"/>
                          <a:cs typeface="Gill Sans MT"/>
                        </a:rPr>
                        <a:t>to</a:t>
                      </a:r>
                      <a:r>
                        <a:rPr sz="1300" spc="90">
                          <a:latin typeface="Gill Sans MT"/>
                          <a:cs typeface="Gill Sans MT"/>
                        </a:rPr>
                        <a:t> </a:t>
                      </a:r>
                      <a:r>
                        <a:rPr sz="1300">
                          <a:latin typeface="Gill Sans MT"/>
                          <a:cs typeface="Gill Sans MT"/>
                        </a:rPr>
                        <a:t>use</a:t>
                      </a:r>
                      <a:r>
                        <a:rPr sz="1300" spc="95">
                          <a:latin typeface="Gill Sans MT"/>
                          <a:cs typeface="Gill Sans MT"/>
                        </a:rPr>
                        <a:t> </a:t>
                      </a:r>
                      <a:r>
                        <a:rPr sz="1300" spc="30">
                          <a:latin typeface="Gill Sans MT"/>
                          <a:cs typeface="Gill Sans MT"/>
                        </a:rPr>
                        <a:t>as </a:t>
                      </a:r>
                      <a:r>
                        <a:rPr sz="1300">
                          <a:latin typeface="Gill Sans MT"/>
                          <a:cs typeface="Gill Sans MT"/>
                        </a:rPr>
                        <a:t>adjunctive</a:t>
                      </a:r>
                      <a:r>
                        <a:rPr sz="1300" spc="50">
                          <a:latin typeface="Gill Sans MT"/>
                          <a:cs typeface="Gill Sans MT"/>
                        </a:rPr>
                        <a:t> </a:t>
                      </a:r>
                      <a:r>
                        <a:rPr sz="1300">
                          <a:latin typeface="Gill Sans MT"/>
                          <a:cs typeface="Gill Sans MT"/>
                        </a:rPr>
                        <a:t>therapy</a:t>
                      </a:r>
                      <a:r>
                        <a:rPr sz="1300" spc="55">
                          <a:latin typeface="Gill Sans MT"/>
                          <a:cs typeface="Gill Sans MT"/>
                        </a:rPr>
                        <a:t> </a:t>
                      </a:r>
                      <a:r>
                        <a:rPr sz="1300">
                          <a:latin typeface="Gill Sans MT"/>
                          <a:cs typeface="Gill Sans MT"/>
                        </a:rPr>
                        <a:t>to</a:t>
                      </a:r>
                      <a:r>
                        <a:rPr sz="1300" spc="50">
                          <a:latin typeface="Gill Sans MT"/>
                          <a:cs typeface="Gill Sans MT"/>
                        </a:rPr>
                        <a:t> </a:t>
                      </a:r>
                      <a:r>
                        <a:rPr sz="1300">
                          <a:latin typeface="Gill Sans MT"/>
                          <a:cs typeface="Gill Sans MT"/>
                        </a:rPr>
                        <a:t>reduce</a:t>
                      </a:r>
                      <a:r>
                        <a:rPr sz="1300" spc="55">
                          <a:latin typeface="Gill Sans MT"/>
                          <a:cs typeface="Gill Sans MT"/>
                        </a:rPr>
                        <a:t> </a:t>
                      </a:r>
                      <a:r>
                        <a:rPr sz="1300" spc="-10">
                          <a:latin typeface="Gill Sans MT"/>
                          <a:cs typeface="Gill Sans MT"/>
                        </a:rPr>
                        <a:t>mortality</a:t>
                      </a:r>
                      <a:r>
                        <a:rPr sz="1300" spc="50">
                          <a:latin typeface="Gill Sans MT"/>
                          <a:cs typeface="Gill Sans MT"/>
                        </a:rPr>
                        <a:t> </a:t>
                      </a:r>
                      <a:r>
                        <a:rPr sz="1300">
                          <a:latin typeface="Gill Sans MT"/>
                          <a:cs typeface="Gill Sans MT"/>
                        </a:rPr>
                        <a:t>and</a:t>
                      </a:r>
                      <a:r>
                        <a:rPr sz="1300" spc="55">
                          <a:latin typeface="Gill Sans MT"/>
                          <a:cs typeface="Gill Sans MT"/>
                        </a:rPr>
                        <a:t> </a:t>
                      </a:r>
                      <a:r>
                        <a:rPr sz="1300" spc="-20">
                          <a:latin typeface="Gill Sans MT"/>
                          <a:cs typeface="Gill Sans MT"/>
                        </a:rPr>
                        <a:t>car-</a:t>
                      </a:r>
                      <a:r>
                        <a:rPr sz="1300" spc="500">
                          <a:latin typeface="Gill Sans MT"/>
                          <a:cs typeface="Gill Sans MT"/>
                        </a:rPr>
                        <a:t> </a:t>
                      </a:r>
                      <a:r>
                        <a:rPr sz="1300">
                          <a:latin typeface="Gill Sans MT"/>
                          <a:cs typeface="Gill Sans MT"/>
                        </a:rPr>
                        <a:t>diovascular</a:t>
                      </a:r>
                      <a:r>
                        <a:rPr sz="1300" spc="180">
                          <a:latin typeface="Gill Sans MT"/>
                          <a:cs typeface="Gill Sans MT"/>
                        </a:rPr>
                        <a:t> </a:t>
                      </a:r>
                      <a:r>
                        <a:rPr sz="1300" spc="-10">
                          <a:latin typeface="Gill Sans MT"/>
                          <a:cs typeface="Gill Sans MT"/>
                        </a:rPr>
                        <a:t>hospitalizations.</a:t>
                      </a:r>
                      <a:r>
                        <a:rPr sz="1300" spc="-15" baseline="34722">
                          <a:latin typeface="Gill Sans MT"/>
                          <a:cs typeface="Gill Sans MT"/>
                        </a:rPr>
                        <a:t>1–4</a:t>
                      </a:r>
                      <a:endParaRPr sz="1300" baseline="34722">
                        <a:latin typeface="Gill Sans MT"/>
                        <a:cs typeface="Gill Sans MT"/>
                      </a:endParaRPr>
                    </a:p>
                  </a:txBody>
                  <a:tcPr marL="0" marR="0" marT="3296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2"/>
                  </a:ext>
                </a:extLst>
              </a:tr>
              <a:tr h="1488632">
                <a:tc>
                  <a:txBody>
                    <a:bodyPr/>
                    <a:lstStyle/>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marL="181610">
                        <a:lnSpc>
                          <a:spcPct val="100000"/>
                        </a:lnSpc>
                        <a:spcBef>
                          <a:spcPts val="640"/>
                        </a:spcBef>
                      </a:pPr>
                      <a:r>
                        <a:rPr sz="1300" b="1" spc="-25">
                          <a:latin typeface="Gill Sans MT"/>
                          <a:cs typeface="Gill Sans MT"/>
                        </a:rPr>
                        <a:t>2b</a:t>
                      </a:r>
                      <a:endParaRPr sz="13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AA74B"/>
                    </a:solidFill>
                  </a:tcPr>
                </a:tc>
                <a:tc>
                  <a:txBody>
                    <a:bodyPr/>
                    <a:lstStyle/>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gn="ctr">
                        <a:lnSpc>
                          <a:spcPct val="100000"/>
                        </a:lnSpc>
                        <a:spcBef>
                          <a:spcPts val="640"/>
                        </a:spcBef>
                      </a:pPr>
                      <a:r>
                        <a:rPr sz="1300" b="1">
                          <a:latin typeface="Gill Sans MT"/>
                          <a:cs typeface="Gill Sans MT"/>
                        </a:rPr>
                        <a:t>B-</a:t>
                      </a:r>
                      <a:r>
                        <a:rPr sz="1300" b="1" spc="-50">
                          <a:latin typeface="Gill Sans MT"/>
                          <a:cs typeface="Gill Sans MT"/>
                        </a:rPr>
                        <a:t>R</a:t>
                      </a:r>
                      <a:endParaRPr sz="13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85725" indent="-152400">
                        <a:lnSpc>
                          <a:spcPct val="107200"/>
                        </a:lnSpc>
                        <a:spcBef>
                          <a:spcPts val="190"/>
                        </a:spcBef>
                      </a:pPr>
                      <a:r>
                        <a:rPr sz="1300">
                          <a:latin typeface="Gill Sans MT"/>
                          <a:cs typeface="Gill Sans MT"/>
                        </a:rPr>
                        <a:t>2.</a:t>
                      </a:r>
                      <a:r>
                        <a:rPr sz="1300" spc="175">
                          <a:latin typeface="Gill Sans MT"/>
                          <a:cs typeface="Gill Sans MT"/>
                        </a:rPr>
                        <a:t>  </a:t>
                      </a:r>
                      <a:r>
                        <a:rPr sz="1300">
                          <a:latin typeface="Gill Sans MT"/>
                          <a:cs typeface="Gill Sans MT"/>
                        </a:rPr>
                        <a:t>In</a:t>
                      </a:r>
                      <a:r>
                        <a:rPr sz="1300" spc="40">
                          <a:latin typeface="Gill Sans MT"/>
                          <a:cs typeface="Gill Sans MT"/>
                        </a:rPr>
                        <a:t> </a:t>
                      </a:r>
                      <a:r>
                        <a:rPr sz="1300">
                          <a:latin typeface="Gill Sans MT"/>
                          <a:cs typeface="Gill Sans MT"/>
                        </a:rPr>
                        <a:t>patients</a:t>
                      </a:r>
                      <a:r>
                        <a:rPr sz="1300" spc="30">
                          <a:latin typeface="Gill Sans MT"/>
                          <a:cs typeface="Gill Sans MT"/>
                        </a:rPr>
                        <a:t> </a:t>
                      </a:r>
                      <a:r>
                        <a:rPr sz="1300">
                          <a:latin typeface="Gill Sans MT"/>
                          <a:cs typeface="Gill Sans MT"/>
                        </a:rPr>
                        <a:t>with</a:t>
                      </a:r>
                      <a:r>
                        <a:rPr sz="1300" spc="35">
                          <a:latin typeface="Gill Sans MT"/>
                          <a:cs typeface="Gill Sans MT"/>
                        </a:rPr>
                        <a:t> </a:t>
                      </a:r>
                      <a:r>
                        <a:rPr sz="1300">
                          <a:latin typeface="Gill Sans MT"/>
                          <a:cs typeface="Gill Sans MT"/>
                        </a:rPr>
                        <a:t>HF</a:t>
                      </a:r>
                      <a:r>
                        <a:rPr sz="1300" spc="30">
                          <a:latin typeface="Gill Sans MT"/>
                          <a:cs typeface="Gill Sans MT"/>
                        </a:rPr>
                        <a:t> </a:t>
                      </a:r>
                      <a:r>
                        <a:rPr sz="1300">
                          <a:latin typeface="Gill Sans MT"/>
                          <a:cs typeface="Gill Sans MT"/>
                        </a:rPr>
                        <a:t>who</a:t>
                      </a:r>
                      <a:r>
                        <a:rPr sz="1300" spc="35">
                          <a:latin typeface="Gill Sans MT"/>
                          <a:cs typeface="Gill Sans MT"/>
                        </a:rPr>
                        <a:t> </a:t>
                      </a:r>
                      <a:r>
                        <a:rPr sz="1300">
                          <a:latin typeface="Gill Sans MT"/>
                          <a:cs typeface="Gill Sans MT"/>
                        </a:rPr>
                        <a:t>experience</a:t>
                      </a:r>
                      <a:r>
                        <a:rPr sz="1300" spc="35">
                          <a:latin typeface="Gill Sans MT"/>
                          <a:cs typeface="Gill Sans MT"/>
                        </a:rPr>
                        <a:t> </a:t>
                      </a:r>
                      <a:r>
                        <a:rPr sz="1300" spc="-10" err="1">
                          <a:latin typeface="Gill Sans MT"/>
                          <a:cs typeface="Gill Sans MT"/>
                        </a:rPr>
                        <a:t>hyperkale</a:t>
                      </a:r>
                      <a:r>
                        <a:rPr sz="1300" spc="-10">
                          <a:latin typeface="Gill Sans MT"/>
                          <a:cs typeface="Gill Sans MT"/>
                        </a:rPr>
                        <a:t>-</a:t>
                      </a:r>
                      <a:r>
                        <a:rPr sz="1300" spc="500">
                          <a:latin typeface="Gill Sans MT"/>
                          <a:cs typeface="Gill Sans MT"/>
                        </a:rPr>
                        <a:t> </a:t>
                      </a:r>
                      <a:r>
                        <a:rPr sz="1300" err="1">
                          <a:latin typeface="Gill Sans MT"/>
                          <a:cs typeface="Gill Sans MT"/>
                        </a:rPr>
                        <a:t>mia</a:t>
                      </a:r>
                      <a:r>
                        <a:rPr sz="1300" spc="95">
                          <a:latin typeface="Gill Sans MT"/>
                          <a:cs typeface="Gill Sans MT"/>
                        </a:rPr>
                        <a:t> </a:t>
                      </a:r>
                      <a:r>
                        <a:rPr sz="1300">
                          <a:latin typeface="Gill Sans MT"/>
                          <a:cs typeface="Gill Sans MT"/>
                        </a:rPr>
                        <a:t>(serum</a:t>
                      </a:r>
                      <a:r>
                        <a:rPr sz="1300" spc="100">
                          <a:latin typeface="Gill Sans MT"/>
                          <a:cs typeface="Gill Sans MT"/>
                        </a:rPr>
                        <a:t> </a:t>
                      </a:r>
                      <a:r>
                        <a:rPr sz="1300">
                          <a:latin typeface="Gill Sans MT"/>
                          <a:cs typeface="Gill Sans MT"/>
                        </a:rPr>
                        <a:t>potassium</a:t>
                      </a:r>
                      <a:r>
                        <a:rPr sz="1300" spc="95">
                          <a:latin typeface="Gill Sans MT"/>
                          <a:cs typeface="Gill Sans MT"/>
                        </a:rPr>
                        <a:t> </a:t>
                      </a:r>
                      <a:r>
                        <a:rPr sz="1300">
                          <a:latin typeface="Gill Sans MT"/>
                          <a:cs typeface="Gill Sans MT"/>
                        </a:rPr>
                        <a:t>level</a:t>
                      </a:r>
                      <a:r>
                        <a:rPr sz="1300" spc="100">
                          <a:latin typeface="Gill Sans MT"/>
                          <a:cs typeface="Gill Sans MT"/>
                        </a:rPr>
                        <a:t> </a:t>
                      </a:r>
                      <a:r>
                        <a:rPr sz="1300">
                          <a:latin typeface="Symbol"/>
                          <a:cs typeface="Symbol"/>
                        </a:rPr>
                        <a:t></a:t>
                      </a:r>
                      <a:r>
                        <a:rPr sz="1300">
                          <a:latin typeface="Gill Sans MT"/>
                          <a:cs typeface="Gill Sans MT"/>
                        </a:rPr>
                        <a:t>5.5</a:t>
                      </a:r>
                      <a:r>
                        <a:rPr sz="1300" spc="95">
                          <a:latin typeface="Gill Sans MT"/>
                          <a:cs typeface="Gill Sans MT"/>
                        </a:rPr>
                        <a:t> </a:t>
                      </a:r>
                      <a:r>
                        <a:rPr sz="1300" err="1">
                          <a:latin typeface="Gill Sans MT"/>
                          <a:cs typeface="Gill Sans MT"/>
                        </a:rPr>
                        <a:t>mEq</a:t>
                      </a:r>
                      <a:r>
                        <a:rPr sz="1300">
                          <a:latin typeface="Gill Sans MT"/>
                          <a:cs typeface="Gill Sans MT"/>
                        </a:rPr>
                        <a:t>/L)</a:t>
                      </a:r>
                      <a:r>
                        <a:rPr sz="1300" spc="100">
                          <a:latin typeface="Gill Sans MT"/>
                          <a:cs typeface="Gill Sans MT"/>
                        </a:rPr>
                        <a:t> </a:t>
                      </a:r>
                      <a:r>
                        <a:rPr sz="1300" spc="-10">
                          <a:latin typeface="Gill Sans MT"/>
                          <a:cs typeface="Gill Sans MT"/>
                        </a:rPr>
                        <a:t>while</a:t>
                      </a:r>
                      <a:r>
                        <a:rPr sz="1300" spc="500">
                          <a:latin typeface="Gill Sans MT"/>
                          <a:cs typeface="Gill Sans MT"/>
                        </a:rPr>
                        <a:t> </a:t>
                      </a:r>
                      <a:r>
                        <a:rPr sz="1300">
                          <a:latin typeface="Gill Sans MT"/>
                          <a:cs typeface="Gill Sans MT"/>
                        </a:rPr>
                        <a:t>taking</a:t>
                      </a:r>
                      <a:r>
                        <a:rPr sz="1300" spc="114">
                          <a:latin typeface="Gill Sans MT"/>
                          <a:cs typeface="Gill Sans MT"/>
                        </a:rPr>
                        <a:t> </a:t>
                      </a:r>
                      <a:r>
                        <a:rPr sz="1300" spc="50">
                          <a:latin typeface="Gill Sans MT"/>
                          <a:cs typeface="Gill Sans MT"/>
                        </a:rPr>
                        <a:t>a</a:t>
                      </a:r>
                      <a:r>
                        <a:rPr sz="1300" spc="114">
                          <a:latin typeface="Gill Sans MT"/>
                          <a:cs typeface="Gill Sans MT"/>
                        </a:rPr>
                        <a:t> </a:t>
                      </a:r>
                      <a:r>
                        <a:rPr sz="1300">
                          <a:latin typeface="Gill Sans MT"/>
                          <a:cs typeface="Gill Sans MT"/>
                        </a:rPr>
                        <a:t>renin-angiotensin-aldosterone</a:t>
                      </a:r>
                      <a:r>
                        <a:rPr sz="1300" spc="114">
                          <a:latin typeface="Gill Sans MT"/>
                          <a:cs typeface="Gill Sans MT"/>
                        </a:rPr>
                        <a:t> </a:t>
                      </a:r>
                      <a:r>
                        <a:rPr sz="1300" spc="-10">
                          <a:latin typeface="Gill Sans MT"/>
                          <a:cs typeface="Gill Sans MT"/>
                        </a:rPr>
                        <a:t>system</a:t>
                      </a:r>
                      <a:r>
                        <a:rPr sz="1300" spc="500">
                          <a:latin typeface="Gill Sans MT"/>
                          <a:cs typeface="Gill Sans MT"/>
                        </a:rPr>
                        <a:t> </a:t>
                      </a:r>
                      <a:r>
                        <a:rPr sz="1300" spc="-10">
                          <a:latin typeface="Gill Sans MT"/>
                          <a:cs typeface="Gill Sans MT"/>
                        </a:rPr>
                        <a:t>inhibitor</a:t>
                      </a:r>
                      <a:r>
                        <a:rPr sz="1300" spc="85">
                          <a:latin typeface="Gill Sans MT"/>
                          <a:cs typeface="Gill Sans MT"/>
                        </a:rPr>
                        <a:t> </a:t>
                      </a:r>
                      <a:r>
                        <a:rPr sz="1300">
                          <a:latin typeface="Gill Sans MT"/>
                          <a:cs typeface="Gill Sans MT"/>
                        </a:rPr>
                        <a:t>(</a:t>
                      </a:r>
                      <a:r>
                        <a:rPr sz="1300" err="1">
                          <a:latin typeface="Gill Sans MT"/>
                          <a:cs typeface="Gill Sans MT"/>
                        </a:rPr>
                        <a:t>RAASi</a:t>
                      </a:r>
                      <a:r>
                        <a:rPr sz="1300">
                          <a:latin typeface="Gill Sans MT"/>
                          <a:cs typeface="Gill Sans MT"/>
                        </a:rPr>
                        <a:t>),</a:t>
                      </a:r>
                      <a:r>
                        <a:rPr sz="1300" spc="90">
                          <a:latin typeface="Gill Sans MT"/>
                          <a:cs typeface="Gill Sans MT"/>
                        </a:rPr>
                        <a:t> </a:t>
                      </a:r>
                      <a:r>
                        <a:rPr sz="1300">
                          <a:latin typeface="Gill Sans MT"/>
                          <a:cs typeface="Gill Sans MT"/>
                        </a:rPr>
                        <a:t>the</a:t>
                      </a:r>
                      <a:r>
                        <a:rPr sz="1300" spc="85">
                          <a:latin typeface="Gill Sans MT"/>
                          <a:cs typeface="Gill Sans MT"/>
                        </a:rPr>
                        <a:t> </a:t>
                      </a:r>
                      <a:r>
                        <a:rPr sz="1300">
                          <a:latin typeface="Gill Sans MT"/>
                          <a:cs typeface="Gill Sans MT"/>
                        </a:rPr>
                        <a:t>effectiveness</a:t>
                      </a:r>
                      <a:r>
                        <a:rPr sz="1300" spc="90">
                          <a:latin typeface="Gill Sans MT"/>
                          <a:cs typeface="Gill Sans MT"/>
                        </a:rPr>
                        <a:t> </a:t>
                      </a:r>
                      <a:r>
                        <a:rPr sz="1300">
                          <a:latin typeface="Gill Sans MT"/>
                          <a:cs typeface="Gill Sans MT"/>
                        </a:rPr>
                        <a:t>of</a:t>
                      </a:r>
                      <a:r>
                        <a:rPr sz="1300" spc="85">
                          <a:latin typeface="Gill Sans MT"/>
                          <a:cs typeface="Gill Sans MT"/>
                        </a:rPr>
                        <a:t> </a:t>
                      </a:r>
                      <a:r>
                        <a:rPr sz="1300" spc="-10">
                          <a:latin typeface="Gill Sans MT"/>
                          <a:cs typeface="Gill Sans MT"/>
                        </a:rPr>
                        <a:t>potas</a:t>
                      </a:r>
                      <a:r>
                        <a:rPr sz="1300">
                          <a:latin typeface="Gill Sans MT"/>
                          <a:cs typeface="Gill Sans MT"/>
                        </a:rPr>
                        <a:t>sium</a:t>
                      </a:r>
                      <a:r>
                        <a:rPr sz="1300" spc="60">
                          <a:latin typeface="Gill Sans MT"/>
                          <a:cs typeface="Gill Sans MT"/>
                        </a:rPr>
                        <a:t> </a:t>
                      </a:r>
                      <a:r>
                        <a:rPr sz="1300">
                          <a:latin typeface="Gill Sans MT"/>
                          <a:cs typeface="Gill Sans MT"/>
                        </a:rPr>
                        <a:t>binders</a:t>
                      </a:r>
                      <a:r>
                        <a:rPr sz="1300" spc="65">
                          <a:latin typeface="Gill Sans MT"/>
                          <a:cs typeface="Gill Sans MT"/>
                        </a:rPr>
                        <a:t> </a:t>
                      </a:r>
                      <a:r>
                        <a:rPr sz="1300" spc="-10">
                          <a:latin typeface="Gill Sans MT"/>
                          <a:cs typeface="Gill Sans MT"/>
                        </a:rPr>
                        <a:t>(</a:t>
                      </a:r>
                      <a:r>
                        <a:rPr sz="1300" spc="-10" err="1">
                          <a:latin typeface="Gill Sans MT"/>
                          <a:cs typeface="Gill Sans MT"/>
                        </a:rPr>
                        <a:t>patiromer</a:t>
                      </a:r>
                      <a:r>
                        <a:rPr sz="1300" spc="-10">
                          <a:latin typeface="Gill Sans MT"/>
                          <a:cs typeface="Gill Sans MT"/>
                        </a:rPr>
                        <a:t>,</a:t>
                      </a:r>
                      <a:r>
                        <a:rPr sz="1300" spc="65">
                          <a:latin typeface="Gill Sans MT"/>
                          <a:cs typeface="Gill Sans MT"/>
                        </a:rPr>
                        <a:t> </a:t>
                      </a:r>
                      <a:r>
                        <a:rPr sz="1300">
                          <a:latin typeface="Gill Sans MT"/>
                          <a:cs typeface="Gill Sans MT"/>
                        </a:rPr>
                        <a:t>sodium</a:t>
                      </a:r>
                      <a:r>
                        <a:rPr sz="1300" spc="65">
                          <a:latin typeface="Gill Sans MT"/>
                          <a:cs typeface="Gill Sans MT"/>
                        </a:rPr>
                        <a:t> </a:t>
                      </a:r>
                      <a:r>
                        <a:rPr sz="1300" spc="-10">
                          <a:latin typeface="Gill Sans MT"/>
                          <a:cs typeface="Gill Sans MT"/>
                        </a:rPr>
                        <a:t>zirconium</a:t>
                      </a:r>
                      <a:r>
                        <a:rPr sz="1300" spc="500">
                          <a:latin typeface="Gill Sans MT"/>
                          <a:cs typeface="Gill Sans MT"/>
                        </a:rPr>
                        <a:t> </a:t>
                      </a:r>
                      <a:r>
                        <a:rPr sz="1300">
                          <a:latin typeface="Gill Sans MT"/>
                          <a:cs typeface="Gill Sans MT"/>
                        </a:rPr>
                        <a:t>cyclosilicate)</a:t>
                      </a:r>
                      <a:r>
                        <a:rPr sz="1300" spc="55">
                          <a:latin typeface="Gill Sans MT"/>
                          <a:cs typeface="Gill Sans MT"/>
                        </a:rPr>
                        <a:t> </a:t>
                      </a:r>
                      <a:r>
                        <a:rPr sz="1300">
                          <a:latin typeface="Gill Sans MT"/>
                          <a:cs typeface="Gill Sans MT"/>
                        </a:rPr>
                        <a:t>to</a:t>
                      </a:r>
                      <a:r>
                        <a:rPr sz="1300" spc="55">
                          <a:latin typeface="Gill Sans MT"/>
                          <a:cs typeface="Gill Sans MT"/>
                        </a:rPr>
                        <a:t> </a:t>
                      </a:r>
                      <a:r>
                        <a:rPr sz="1300">
                          <a:latin typeface="Gill Sans MT"/>
                          <a:cs typeface="Gill Sans MT"/>
                        </a:rPr>
                        <a:t>improve</a:t>
                      </a:r>
                      <a:r>
                        <a:rPr sz="1300" spc="55">
                          <a:latin typeface="Gill Sans MT"/>
                          <a:cs typeface="Gill Sans MT"/>
                        </a:rPr>
                        <a:t> </a:t>
                      </a:r>
                      <a:r>
                        <a:rPr sz="1300">
                          <a:latin typeface="Gill Sans MT"/>
                          <a:cs typeface="Gill Sans MT"/>
                        </a:rPr>
                        <a:t>outcomes</a:t>
                      </a:r>
                      <a:r>
                        <a:rPr sz="1300" spc="60">
                          <a:latin typeface="Gill Sans MT"/>
                          <a:cs typeface="Gill Sans MT"/>
                        </a:rPr>
                        <a:t> </a:t>
                      </a:r>
                      <a:r>
                        <a:rPr sz="1300">
                          <a:latin typeface="Gill Sans MT"/>
                          <a:cs typeface="Gill Sans MT"/>
                        </a:rPr>
                        <a:t>by</a:t>
                      </a:r>
                      <a:r>
                        <a:rPr sz="1300" spc="55">
                          <a:latin typeface="Gill Sans MT"/>
                          <a:cs typeface="Gill Sans MT"/>
                        </a:rPr>
                        <a:t> </a:t>
                      </a:r>
                      <a:r>
                        <a:rPr sz="1300" spc="-10" err="1">
                          <a:latin typeface="Gill Sans MT"/>
                          <a:cs typeface="Gill Sans MT"/>
                        </a:rPr>
                        <a:t>facilitat</a:t>
                      </a:r>
                      <a:r>
                        <a:rPr sz="1300" spc="-10">
                          <a:latin typeface="Gill Sans MT"/>
                          <a:cs typeface="Gill Sans MT"/>
                        </a:rPr>
                        <a:t>-</a:t>
                      </a:r>
                      <a:r>
                        <a:rPr sz="1300" spc="500">
                          <a:latin typeface="Gill Sans MT"/>
                          <a:cs typeface="Gill Sans MT"/>
                        </a:rPr>
                        <a:t> </a:t>
                      </a:r>
                      <a:r>
                        <a:rPr sz="1300" err="1">
                          <a:latin typeface="Gill Sans MT"/>
                          <a:cs typeface="Gill Sans MT"/>
                        </a:rPr>
                        <a:t>ing</a:t>
                      </a:r>
                      <a:r>
                        <a:rPr sz="1300" spc="60">
                          <a:latin typeface="Gill Sans MT"/>
                          <a:cs typeface="Gill Sans MT"/>
                        </a:rPr>
                        <a:t> </a:t>
                      </a:r>
                      <a:r>
                        <a:rPr sz="1300">
                          <a:latin typeface="Gill Sans MT"/>
                          <a:cs typeface="Gill Sans MT"/>
                        </a:rPr>
                        <a:t>continuation</a:t>
                      </a:r>
                      <a:r>
                        <a:rPr sz="1300" spc="65">
                          <a:latin typeface="Gill Sans MT"/>
                          <a:cs typeface="Gill Sans MT"/>
                        </a:rPr>
                        <a:t> </a:t>
                      </a:r>
                      <a:r>
                        <a:rPr sz="1300">
                          <a:latin typeface="Gill Sans MT"/>
                          <a:cs typeface="Gill Sans MT"/>
                        </a:rPr>
                        <a:t>of</a:t>
                      </a:r>
                      <a:r>
                        <a:rPr sz="1300" spc="60">
                          <a:latin typeface="Gill Sans MT"/>
                          <a:cs typeface="Gill Sans MT"/>
                        </a:rPr>
                        <a:t> </a:t>
                      </a:r>
                      <a:r>
                        <a:rPr sz="1300" err="1">
                          <a:latin typeface="Gill Sans MT"/>
                          <a:cs typeface="Gill Sans MT"/>
                        </a:rPr>
                        <a:t>RAASi</a:t>
                      </a:r>
                      <a:r>
                        <a:rPr sz="1300" spc="65">
                          <a:latin typeface="Gill Sans MT"/>
                          <a:cs typeface="Gill Sans MT"/>
                        </a:rPr>
                        <a:t> </a:t>
                      </a:r>
                      <a:r>
                        <a:rPr sz="1300">
                          <a:latin typeface="Gill Sans MT"/>
                          <a:cs typeface="Gill Sans MT"/>
                        </a:rPr>
                        <a:t>therapy</a:t>
                      </a:r>
                      <a:r>
                        <a:rPr sz="1300" spc="60">
                          <a:latin typeface="Gill Sans MT"/>
                          <a:cs typeface="Gill Sans MT"/>
                        </a:rPr>
                        <a:t> </a:t>
                      </a:r>
                      <a:r>
                        <a:rPr sz="1300">
                          <a:latin typeface="Gill Sans MT"/>
                          <a:cs typeface="Gill Sans MT"/>
                        </a:rPr>
                        <a:t>is</a:t>
                      </a:r>
                      <a:r>
                        <a:rPr sz="1300" spc="65">
                          <a:latin typeface="Gill Sans MT"/>
                          <a:cs typeface="Gill Sans MT"/>
                        </a:rPr>
                        <a:t> </a:t>
                      </a:r>
                      <a:r>
                        <a:rPr sz="1300" spc="-10" err="1">
                          <a:latin typeface="Gill Sans MT"/>
                          <a:cs typeface="Gill Sans MT"/>
                        </a:rPr>
                        <a:t>uncer</a:t>
                      </a:r>
                      <a:r>
                        <a:rPr sz="1300" spc="-10">
                          <a:latin typeface="Gill Sans MT"/>
                          <a:cs typeface="Gill Sans MT"/>
                        </a:rPr>
                        <a:t>-</a:t>
                      </a:r>
                      <a:r>
                        <a:rPr sz="1300" spc="500">
                          <a:latin typeface="Gill Sans MT"/>
                          <a:cs typeface="Gill Sans MT"/>
                        </a:rPr>
                        <a:t> </a:t>
                      </a:r>
                      <a:r>
                        <a:rPr sz="1300" spc="-10">
                          <a:latin typeface="Gill Sans MT"/>
                          <a:cs typeface="Gill Sans MT"/>
                        </a:rPr>
                        <a:t>tain.</a:t>
                      </a:r>
                      <a:r>
                        <a:rPr sz="1300" spc="-15" baseline="34722">
                          <a:latin typeface="Gill Sans MT"/>
                          <a:cs typeface="Gill Sans MT"/>
                        </a:rPr>
                        <a:t>5,6</a:t>
                      </a:r>
                      <a:endParaRPr sz="1300" baseline="34722">
                        <a:latin typeface="Gill Sans MT"/>
                        <a:cs typeface="Gill Sans MT"/>
                      </a:endParaRPr>
                    </a:p>
                  </a:txBody>
                  <a:tcPr marL="0" marR="0" marT="26653"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3"/>
                  </a:ext>
                </a:extLst>
              </a:tr>
              <a:tr h="1076573">
                <a:tc>
                  <a:txBody>
                    <a:bodyPr/>
                    <a:lstStyle/>
                    <a:p>
                      <a:pPr>
                        <a:lnSpc>
                          <a:spcPct val="100000"/>
                        </a:lnSpc>
                      </a:pPr>
                      <a:endParaRPr sz="1300">
                        <a:latin typeface="Times New Roman"/>
                        <a:cs typeface="Times New Roman"/>
                      </a:endParaRPr>
                    </a:p>
                    <a:p>
                      <a:pPr marL="124460">
                        <a:lnSpc>
                          <a:spcPct val="100000"/>
                        </a:lnSpc>
                        <a:spcBef>
                          <a:spcPts val="680"/>
                        </a:spcBef>
                      </a:pPr>
                      <a:r>
                        <a:rPr sz="1300" b="1">
                          <a:latin typeface="Gill Sans MT"/>
                          <a:cs typeface="Gill Sans MT"/>
                        </a:rPr>
                        <a:t>3:</a:t>
                      </a:r>
                      <a:r>
                        <a:rPr sz="1300" b="1" spc="10">
                          <a:latin typeface="Gill Sans MT"/>
                          <a:cs typeface="Gill Sans MT"/>
                        </a:rPr>
                        <a:t> </a:t>
                      </a:r>
                      <a:r>
                        <a:rPr sz="1300" b="1" spc="-25">
                          <a:latin typeface="Gill Sans MT"/>
                          <a:cs typeface="Gill Sans MT"/>
                        </a:rPr>
                        <a:t>No</a:t>
                      </a:r>
                      <a:endParaRPr sz="1300">
                        <a:latin typeface="Gill Sans MT"/>
                        <a:cs typeface="Gill Sans MT"/>
                      </a:endParaRPr>
                    </a:p>
                    <a:p>
                      <a:pPr marL="79375">
                        <a:lnSpc>
                          <a:spcPct val="100000"/>
                        </a:lnSpc>
                        <a:spcBef>
                          <a:spcPts val="60"/>
                        </a:spcBef>
                      </a:pPr>
                      <a:r>
                        <a:rPr sz="1300" b="1" spc="-10">
                          <a:latin typeface="Gill Sans MT"/>
                          <a:cs typeface="Gill Sans MT"/>
                        </a:rPr>
                        <a:t>Benefit</a:t>
                      </a:r>
                      <a:endParaRPr sz="13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15E4E"/>
                    </a:solidFill>
                  </a:tcPr>
                </a:tc>
                <a:tc>
                  <a:txBody>
                    <a:bodyPr/>
                    <a:lstStyle/>
                    <a:p>
                      <a:pPr>
                        <a:lnSpc>
                          <a:spcPct val="100000"/>
                        </a:lnSpc>
                      </a:pPr>
                      <a:endParaRPr sz="1300">
                        <a:latin typeface="Times New Roman"/>
                        <a:cs typeface="Times New Roman"/>
                      </a:endParaRPr>
                    </a:p>
                    <a:p>
                      <a:pPr>
                        <a:lnSpc>
                          <a:spcPct val="100000"/>
                        </a:lnSpc>
                        <a:spcBef>
                          <a:spcPts val="35"/>
                        </a:spcBef>
                      </a:pPr>
                      <a:endParaRPr sz="1300">
                        <a:latin typeface="Times New Roman"/>
                        <a:cs typeface="Times New Roman"/>
                      </a:endParaRPr>
                    </a:p>
                    <a:p>
                      <a:pPr algn="ctr">
                        <a:lnSpc>
                          <a:spcPct val="100000"/>
                        </a:lnSpc>
                      </a:pPr>
                      <a:r>
                        <a:rPr sz="1300" b="1">
                          <a:latin typeface="Gill Sans MT"/>
                          <a:cs typeface="Gill Sans MT"/>
                        </a:rPr>
                        <a:t>B-</a:t>
                      </a:r>
                      <a:r>
                        <a:rPr sz="1300" b="1" spc="-50">
                          <a:latin typeface="Gill Sans MT"/>
                          <a:cs typeface="Gill Sans MT"/>
                        </a:rPr>
                        <a:t>R</a:t>
                      </a:r>
                      <a:endParaRPr sz="13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58419" indent="-152400">
                        <a:lnSpc>
                          <a:spcPct val="107200"/>
                        </a:lnSpc>
                        <a:spcBef>
                          <a:spcPts val="190"/>
                        </a:spcBef>
                      </a:pPr>
                      <a:r>
                        <a:rPr sz="1300">
                          <a:latin typeface="Gill Sans MT"/>
                          <a:cs typeface="Gill Sans MT"/>
                        </a:rPr>
                        <a:t>3.</a:t>
                      </a:r>
                      <a:r>
                        <a:rPr sz="1300" spc="180">
                          <a:latin typeface="Gill Sans MT"/>
                          <a:cs typeface="Gill Sans MT"/>
                        </a:rPr>
                        <a:t>  </a:t>
                      </a:r>
                      <a:r>
                        <a:rPr sz="1300">
                          <a:latin typeface="Gill Sans MT"/>
                          <a:cs typeface="Gill Sans MT"/>
                        </a:rPr>
                        <a:t>In</a:t>
                      </a:r>
                      <a:r>
                        <a:rPr sz="1300" spc="30">
                          <a:latin typeface="Gill Sans MT"/>
                          <a:cs typeface="Gill Sans MT"/>
                        </a:rPr>
                        <a:t> </a:t>
                      </a:r>
                      <a:r>
                        <a:rPr sz="1300">
                          <a:latin typeface="Gill Sans MT"/>
                          <a:cs typeface="Gill Sans MT"/>
                        </a:rPr>
                        <a:t>patients</a:t>
                      </a:r>
                      <a:r>
                        <a:rPr sz="1300" spc="35">
                          <a:latin typeface="Gill Sans MT"/>
                          <a:cs typeface="Gill Sans MT"/>
                        </a:rPr>
                        <a:t> </a:t>
                      </a:r>
                      <a:r>
                        <a:rPr sz="1300">
                          <a:latin typeface="Gill Sans MT"/>
                          <a:cs typeface="Gill Sans MT"/>
                        </a:rPr>
                        <a:t>with</a:t>
                      </a:r>
                      <a:r>
                        <a:rPr sz="1300" spc="35">
                          <a:latin typeface="Gill Sans MT"/>
                          <a:cs typeface="Gill Sans MT"/>
                        </a:rPr>
                        <a:t> </a:t>
                      </a:r>
                      <a:r>
                        <a:rPr sz="1300">
                          <a:latin typeface="Gill Sans MT"/>
                          <a:cs typeface="Gill Sans MT"/>
                        </a:rPr>
                        <a:t>chronic</a:t>
                      </a:r>
                      <a:r>
                        <a:rPr sz="1300" spc="30">
                          <a:latin typeface="Gill Sans MT"/>
                          <a:cs typeface="Gill Sans MT"/>
                        </a:rPr>
                        <a:t> </a:t>
                      </a:r>
                      <a:r>
                        <a:rPr sz="1300" err="1">
                          <a:latin typeface="Gill Sans MT"/>
                          <a:cs typeface="Gill Sans MT"/>
                        </a:rPr>
                        <a:t>HFrEF</a:t>
                      </a:r>
                      <a:r>
                        <a:rPr sz="1300" spc="35">
                          <a:latin typeface="Gill Sans MT"/>
                          <a:cs typeface="Gill Sans MT"/>
                        </a:rPr>
                        <a:t> </a:t>
                      </a:r>
                      <a:r>
                        <a:rPr sz="1300" spc="-10">
                          <a:latin typeface="Gill Sans MT"/>
                          <a:cs typeface="Gill Sans MT"/>
                        </a:rPr>
                        <a:t>without</a:t>
                      </a:r>
                      <a:r>
                        <a:rPr sz="1300" spc="30">
                          <a:latin typeface="Gill Sans MT"/>
                          <a:cs typeface="Gill Sans MT"/>
                        </a:rPr>
                        <a:t> </a:t>
                      </a:r>
                      <a:r>
                        <a:rPr sz="1300" spc="50">
                          <a:latin typeface="Gill Sans MT"/>
                          <a:cs typeface="Gill Sans MT"/>
                        </a:rPr>
                        <a:t>a</a:t>
                      </a:r>
                      <a:r>
                        <a:rPr sz="1300" spc="35">
                          <a:latin typeface="Gill Sans MT"/>
                          <a:cs typeface="Gill Sans MT"/>
                        </a:rPr>
                        <a:t> </a:t>
                      </a:r>
                      <a:r>
                        <a:rPr sz="1300" spc="-20" err="1">
                          <a:latin typeface="Gill Sans MT"/>
                          <a:cs typeface="Gill Sans MT"/>
                        </a:rPr>
                        <a:t>spe</a:t>
                      </a:r>
                      <a:r>
                        <a:rPr sz="1300" spc="-20">
                          <a:latin typeface="Gill Sans MT"/>
                          <a:cs typeface="Gill Sans MT"/>
                        </a:rPr>
                        <a:t>-</a:t>
                      </a:r>
                      <a:r>
                        <a:rPr sz="1300" spc="500">
                          <a:latin typeface="Gill Sans MT"/>
                          <a:cs typeface="Gill Sans MT"/>
                        </a:rPr>
                        <a:t> </a:t>
                      </a:r>
                      <a:r>
                        <a:rPr sz="1300" err="1">
                          <a:latin typeface="Gill Sans MT"/>
                          <a:cs typeface="Gill Sans MT"/>
                        </a:rPr>
                        <a:t>cific</a:t>
                      </a:r>
                      <a:r>
                        <a:rPr sz="1300" spc="105">
                          <a:latin typeface="Gill Sans MT"/>
                          <a:cs typeface="Gill Sans MT"/>
                        </a:rPr>
                        <a:t> </a:t>
                      </a:r>
                      <a:r>
                        <a:rPr sz="1300">
                          <a:latin typeface="Gill Sans MT"/>
                          <a:cs typeface="Gill Sans MT"/>
                        </a:rPr>
                        <a:t>indication</a:t>
                      </a:r>
                      <a:r>
                        <a:rPr sz="1300" spc="105">
                          <a:latin typeface="Gill Sans MT"/>
                          <a:cs typeface="Gill Sans MT"/>
                        </a:rPr>
                        <a:t> </a:t>
                      </a:r>
                      <a:r>
                        <a:rPr sz="1300">
                          <a:latin typeface="Gill Sans MT"/>
                          <a:cs typeface="Gill Sans MT"/>
                        </a:rPr>
                        <a:t>(</a:t>
                      </a:r>
                      <a:r>
                        <a:rPr sz="1300" err="1">
                          <a:latin typeface="Gill Sans MT"/>
                          <a:cs typeface="Gill Sans MT"/>
                        </a:rPr>
                        <a:t>eg</a:t>
                      </a:r>
                      <a:r>
                        <a:rPr sz="1300">
                          <a:latin typeface="Gill Sans MT"/>
                          <a:cs typeface="Gill Sans MT"/>
                        </a:rPr>
                        <a:t>,</a:t>
                      </a:r>
                      <a:r>
                        <a:rPr sz="1300" spc="105">
                          <a:latin typeface="Gill Sans MT"/>
                          <a:cs typeface="Gill Sans MT"/>
                        </a:rPr>
                        <a:t> </a:t>
                      </a:r>
                      <a:r>
                        <a:rPr sz="1300">
                          <a:latin typeface="Gill Sans MT"/>
                          <a:cs typeface="Gill Sans MT"/>
                        </a:rPr>
                        <a:t>venous</a:t>
                      </a:r>
                      <a:r>
                        <a:rPr sz="1300" spc="105">
                          <a:latin typeface="Gill Sans MT"/>
                          <a:cs typeface="Gill Sans MT"/>
                        </a:rPr>
                        <a:t> </a:t>
                      </a:r>
                      <a:r>
                        <a:rPr sz="1300" spc="-10">
                          <a:latin typeface="Gill Sans MT"/>
                          <a:cs typeface="Gill Sans MT"/>
                        </a:rPr>
                        <a:t>thromboembolism</a:t>
                      </a:r>
                      <a:r>
                        <a:rPr sz="1300" spc="500">
                          <a:latin typeface="Gill Sans MT"/>
                          <a:cs typeface="Gill Sans MT"/>
                        </a:rPr>
                        <a:t> </a:t>
                      </a:r>
                      <a:r>
                        <a:rPr sz="1300">
                          <a:latin typeface="Gill Sans MT"/>
                          <a:cs typeface="Gill Sans MT"/>
                        </a:rPr>
                        <a:t>[VTE],</a:t>
                      </a:r>
                      <a:r>
                        <a:rPr sz="1300" spc="10">
                          <a:latin typeface="Gill Sans MT"/>
                          <a:cs typeface="Gill Sans MT"/>
                        </a:rPr>
                        <a:t> </a:t>
                      </a:r>
                      <a:r>
                        <a:rPr sz="1300">
                          <a:latin typeface="Gill Sans MT"/>
                          <a:cs typeface="Gill Sans MT"/>
                        </a:rPr>
                        <a:t>AF,</a:t>
                      </a:r>
                      <a:r>
                        <a:rPr sz="1300" spc="15">
                          <a:latin typeface="Gill Sans MT"/>
                          <a:cs typeface="Gill Sans MT"/>
                        </a:rPr>
                        <a:t> </a:t>
                      </a:r>
                      <a:r>
                        <a:rPr sz="1300" spc="50">
                          <a:latin typeface="Gill Sans MT"/>
                          <a:cs typeface="Gill Sans MT"/>
                        </a:rPr>
                        <a:t>a</a:t>
                      </a:r>
                      <a:r>
                        <a:rPr sz="1300" spc="15">
                          <a:latin typeface="Gill Sans MT"/>
                          <a:cs typeface="Gill Sans MT"/>
                        </a:rPr>
                        <a:t> </a:t>
                      </a:r>
                      <a:r>
                        <a:rPr sz="1300">
                          <a:latin typeface="Gill Sans MT"/>
                          <a:cs typeface="Gill Sans MT"/>
                        </a:rPr>
                        <a:t>previous</a:t>
                      </a:r>
                      <a:r>
                        <a:rPr sz="1300" spc="15">
                          <a:latin typeface="Gill Sans MT"/>
                          <a:cs typeface="Gill Sans MT"/>
                        </a:rPr>
                        <a:t> </a:t>
                      </a:r>
                      <a:r>
                        <a:rPr sz="1300">
                          <a:latin typeface="Gill Sans MT"/>
                          <a:cs typeface="Gill Sans MT"/>
                        </a:rPr>
                        <a:t>thromboembolic</a:t>
                      </a:r>
                      <a:r>
                        <a:rPr sz="1300" spc="15">
                          <a:latin typeface="Gill Sans MT"/>
                          <a:cs typeface="Gill Sans MT"/>
                        </a:rPr>
                        <a:t> </a:t>
                      </a:r>
                      <a:r>
                        <a:rPr sz="1300">
                          <a:latin typeface="Gill Sans MT"/>
                          <a:cs typeface="Gill Sans MT"/>
                        </a:rPr>
                        <a:t>event,</a:t>
                      </a:r>
                      <a:r>
                        <a:rPr sz="1300" spc="15">
                          <a:latin typeface="Gill Sans MT"/>
                          <a:cs typeface="Gill Sans MT"/>
                        </a:rPr>
                        <a:t> </a:t>
                      </a:r>
                      <a:r>
                        <a:rPr sz="1300" spc="-25">
                          <a:latin typeface="Gill Sans MT"/>
                          <a:cs typeface="Gill Sans MT"/>
                        </a:rPr>
                        <a:t>or</a:t>
                      </a:r>
                      <a:r>
                        <a:rPr sz="1300" spc="50">
                          <a:latin typeface="Gill Sans MT"/>
                          <a:cs typeface="Gill Sans MT"/>
                        </a:rPr>
                        <a:t> a</a:t>
                      </a:r>
                      <a:r>
                        <a:rPr sz="1300" spc="105">
                          <a:latin typeface="Gill Sans MT"/>
                          <a:cs typeface="Gill Sans MT"/>
                        </a:rPr>
                        <a:t> </a:t>
                      </a:r>
                      <a:r>
                        <a:rPr sz="1300">
                          <a:latin typeface="Gill Sans MT"/>
                          <a:cs typeface="Gill Sans MT"/>
                        </a:rPr>
                        <a:t>cardioembolic</a:t>
                      </a:r>
                      <a:r>
                        <a:rPr sz="1300" spc="110">
                          <a:latin typeface="Gill Sans MT"/>
                          <a:cs typeface="Gill Sans MT"/>
                        </a:rPr>
                        <a:t> </a:t>
                      </a:r>
                      <a:r>
                        <a:rPr sz="1300">
                          <a:latin typeface="Gill Sans MT"/>
                          <a:cs typeface="Gill Sans MT"/>
                        </a:rPr>
                        <a:t>source),</a:t>
                      </a:r>
                      <a:r>
                        <a:rPr sz="1300" spc="105">
                          <a:latin typeface="Gill Sans MT"/>
                          <a:cs typeface="Gill Sans MT"/>
                        </a:rPr>
                        <a:t> </a:t>
                      </a:r>
                      <a:r>
                        <a:rPr sz="1300">
                          <a:latin typeface="Gill Sans MT"/>
                          <a:cs typeface="Gill Sans MT"/>
                        </a:rPr>
                        <a:t>anticoagulation</a:t>
                      </a:r>
                      <a:r>
                        <a:rPr sz="1300" spc="110">
                          <a:latin typeface="Gill Sans MT"/>
                          <a:cs typeface="Gill Sans MT"/>
                        </a:rPr>
                        <a:t> </a:t>
                      </a:r>
                      <a:r>
                        <a:rPr sz="1300">
                          <a:latin typeface="Gill Sans MT"/>
                          <a:cs typeface="Gill Sans MT"/>
                        </a:rPr>
                        <a:t>is</a:t>
                      </a:r>
                      <a:r>
                        <a:rPr sz="1300" spc="105">
                          <a:latin typeface="Gill Sans MT"/>
                          <a:cs typeface="Gill Sans MT"/>
                        </a:rPr>
                        <a:t> </a:t>
                      </a:r>
                      <a:r>
                        <a:rPr sz="1300" spc="-25">
                          <a:latin typeface="Gill Sans MT"/>
                          <a:cs typeface="Gill Sans MT"/>
                        </a:rPr>
                        <a:t>not</a:t>
                      </a:r>
                      <a:r>
                        <a:rPr sz="1300" spc="500">
                          <a:latin typeface="Gill Sans MT"/>
                          <a:cs typeface="Gill Sans MT"/>
                        </a:rPr>
                        <a:t> </a:t>
                      </a:r>
                      <a:r>
                        <a:rPr sz="1300" spc="-10">
                          <a:latin typeface="Gill Sans MT"/>
                          <a:cs typeface="Gill Sans MT"/>
                        </a:rPr>
                        <a:t>recommended.</a:t>
                      </a:r>
                      <a:r>
                        <a:rPr sz="1300" spc="-15" baseline="34722">
                          <a:latin typeface="Gill Sans MT"/>
                          <a:cs typeface="Gill Sans MT"/>
                        </a:rPr>
                        <a:t>7–9</a:t>
                      </a:r>
                      <a:endParaRPr sz="1300" baseline="34722">
                        <a:latin typeface="Gill Sans MT"/>
                        <a:cs typeface="Gill Sans MT"/>
                      </a:endParaRPr>
                    </a:p>
                  </a:txBody>
                  <a:tcPr marL="0" marR="0" marT="26653"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870593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50DC8-E501-54CE-804E-3E14737C94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615A30-0980-1A6C-0A15-4213757B6FCF}"/>
              </a:ext>
            </a:extLst>
          </p:cNvPr>
          <p:cNvSpPr>
            <a:spLocks noGrp="1"/>
          </p:cNvSpPr>
          <p:nvPr>
            <p:ph idx="1"/>
          </p:nvPr>
        </p:nvSpPr>
        <p:spPr/>
        <p:txBody>
          <a:bodyPr/>
          <a:lstStyle/>
          <a:p>
            <a:endParaRPr lang="en-US"/>
          </a:p>
        </p:txBody>
      </p:sp>
      <p:grpSp>
        <p:nvGrpSpPr>
          <p:cNvPr id="4" name="object 13">
            <a:extLst>
              <a:ext uri="{FF2B5EF4-FFF2-40B4-BE49-F238E27FC236}">
                <a16:creationId xmlns:a16="http://schemas.microsoft.com/office/drawing/2014/main" id="{CCA41DC4-6DD6-A89E-EC27-E7A4C87E10D0}"/>
              </a:ext>
            </a:extLst>
          </p:cNvPr>
          <p:cNvGrpSpPr/>
          <p:nvPr/>
        </p:nvGrpSpPr>
        <p:grpSpPr>
          <a:xfrm>
            <a:off x="2177592" y="84841"/>
            <a:ext cx="8484123" cy="6268825"/>
            <a:chOff x="667070" y="762000"/>
            <a:chExt cx="2894965" cy="4075429"/>
          </a:xfrm>
        </p:grpSpPr>
        <p:pic>
          <p:nvPicPr>
            <p:cNvPr id="5" name="object 14">
              <a:extLst>
                <a:ext uri="{FF2B5EF4-FFF2-40B4-BE49-F238E27FC236}">
                  <a16:creationId xmlns:a16="http://schemas.microsoft.com/office/drawing/2014/main" id="{D3117566-2034-EA83-61F0-D45D717AA6D5}"/>
                </a:ext>
              </a:extLst>
            </p:cNvPr>
            <p:cNvPicPr/>
            <p:nvPr/>
          </p:nvPicPr>
          <p:blipFill>
            <a:blip r:embed="rId2" cstate="print"/>
            <a:stretch>
              <a:fillRect/>
            </a:stretch>
          </p:blipFill>
          <p:spPr>
            <a:xfrm>
              <a:off x="752475" y="847407"/>
              <a:ext cx="2724147" cy="3904611"/>
            </a:xfrm>
            <a:prstGeom prst="rect">
              <a:avLst/>
            </a:prstGeom>
          </p:spPr>
        </p:pic>
        <p:sp>
          <p:nvSpPr>
            <p:cNvPr id="6" name="object 15">
              <a:extLst>
                <a:ext uri="{FF2B5EF4-FFF2-40B4-BE49-F238E27FC236}">
                  <a16:creationId xmlns:a16="http://schemas.microsoft.com/office/drawing/2014/main" id="{4E661AE6-8DE3-23B4-5E96-ACDA8DE576FD}"/>
                </a:ext>
              </a:extLst>
            </p:cNvPr>
            <p:cNvSpPr/>
            <p:nvPr/>
          </p:nvSpPr>
          <p:spPr>
            <a:xfrm>
              <a:off x="671680" y="766610"/>
              <a:ext cx="2886075" cy="4066540"/>
            </a:xfrm>
            <a:custGeom>
              <a:avLst/>
              <a:gdLst/>
              <a:ahLst/>
              <a:cxnLst/>
              <a:rect l="l" t="t" r="r" b="b"/>
              <a:pathLst>
                <a:path w="2886075" h="4066540">
                  <a:moveTo>
                    <a:pt x="0" y="80797"/>
                  </a:moveTo>
                  <a:lnTo>
                    <a:pt x="0" y="3985412"/>
                  </a:lnTo>
                  <a:lnTo>
                    <a:pt x="0" y="4066209"/>
                  </a:lnTo>
                  <a:lnTo>
                    <a:pt x="80797" y="4066209"/>
                  </a:lnTo>
                  <a:lnTo>
                    <a:pt x="2804947" y="4066209"/>
                  </a:lnTo>
                  <a:lnTo>
                    <a:pt x="2885744" y="4066209"/>
                  </a:lnTo>
                  <a:lnTo>
                    <a:pt x="2885744" y="3985412"/>
                  </a:lnTo>
                  <a:lnTo>
                    <a:pt x="2885744" y="80797"/>
                  </a:lnTo>
                  <a:lnTo>
                    <a:pt x="2885744" y="0"/>
                  </a:lnTo>
                  <a:lnTo>
                    <a:pt x="2804947" y="0"/>
                  </a:lnTo>
                  <a:lnTo>
                    <a:pt x="80797" y="0"/>
                  </a:lnTo>
                  <a:lnTo>
                    <a:pt x="0" y="0"/>
                  </a:lnTo>
                  <a:lnTo>
                    <a:pt x="0" y="80797"/>
                  </a:lnTo>
                  <a:close/>
                </a:path>
              </a:pathLst>
            </a:custGeom>
            <a:ln w="922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4680406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4C09C-8719-0ABF-3F21-9A30AEDA1B58}"/>
              </a:ext>
            </a:extLst>
          </p:cNvPr>
          <p:cNvSpPr>
            <a:spLocks noGrp="1"/>
          </p:cNvSpPr>
          <p:nvPr>
            <p:ph type="title"/>
          </p:nvPr>
        </p:nvSpPr>
        <p:spPr>
          <a:xfrm>
            <a:off x="2371625" y="-30489"/>
            <a:ext cx="8610600" cy="1293028"/>
          </a:xfrm>
        </p:spPr>
        <p:txBody>
          <a:bodyPr/>
          <a:lstStyle/>
          <a:p>
            <a:r>
              <a:rPr lang="en-US" dirty="0" err="1"/>
              <a:t>hfmref</a:t>
            </a:r>
            <a:endParaRPr lang="en-US" dirty="0"/>
          </a:p>
        </p:txBody>
      </p:sp>
      <p:sp>
        <p:nvSpPr>
          <p:cNvPr id="3" name="Content Placeholder 2">
            <a:extLst>
              <a:ext uri="{FF2B5EF4-FFF2-40B4-BE49-F238E27FC236}">
                <a16:creationId xmlns:a16="http://schemas.microsoft.com/office/drawing/2014/main" id="{356AFEC9-C9F0-A28E-551B-598355532169}"/>
              </a:ext>
            </a:extLst>
          </p:cNvPr>
          <p:cNvSpPr>
            <a:spLocks noGrp="1"/>
          </p:cNvSpPr>
          <p:nvPr>
            <p:ph idx="1"/>
          </p:nvPr>
        </p:nvSpPr>
        <p:spPr/>
        <p:txBody>
          <a:bodyPr/>
          <a:lstStyle/>
          <a:p>
            <a:endParaRPr lang="en-US" dirty="0"/>
          </a:p>
        </p:txBody>
      </p:sp>
      <p:grpSp>
        <p:nvGrpSpPr>
          <p:cNvPr id="4" name="object 13">
            <a:extLst>
              <a:ext uri="{FF2B5EF4-FFF2-40B4-BE49-F238E27FC236}">
                <a16:creationId xmlns:a16="http://schemas.microsoft.com/office/drawing/2014/main" id="{F3CD3E08-C3C9-EB38-40CE-B5CCCA87BE02}"/>
              </a:ext>
            </a:extLst>
          </p:cNvPr>
          <p:cNvGrpSpPr/>
          <p:nvPr/>
        </p:nvGrpSpPr>
        <p:grpSpPr>
          <a:xfrm>
            <a:off x="2196353" y="188259"/>
            <a:ext cx="9448799" cy="6175908"/>
            <a:chOff x="666433" y="762000"/>
            <a:chExt cx="2896235" cy="3130550"/>
          </a:xfrm>
        </p:grpSpPr>
        <p:pic>
          <p:nvPicPr>
            <p:cNvPr id="5" name="object 14">
              <a:extLst>
                <a:ext uri="{FF2B5EF4-FFF2-40B4-BE49-F238E27FC236}">
                  <a16:creationId xmlns:a16="http://schemas.microsoft.com/office/drawing/2014/main" id="{FAFA50CE-FF30-3703-A09A-EEF5B7BC40F4}"/>
                </a:ext>
              </a:extLst>
            </p:cNvPr>
            <p:cNvPicPr/>
            <p:nvPr/>
          </p:nvPicPr>
          <p:blipFill>
            <a:blip r:embed="rId2" cstate="print"/>
            <a:stretch>
              <a:fillRect/>
            </a:stretch>
          </p:blipFill>
          <p:spPr>
            <a:xfrm>
              <a:off x="751840" y="847420"/>
              <a:ext cx="2725420" cy="2959623"/>
            </a:xfrm>
            <a:prstGeom prst="rect">
              <a:avLst/>
            </a:prstGeom>
          </p:spPr>
        </p:pic>
        <p:sp>
          <p:nvSpPr>
            <p:cNvPr id="6" name="object 15">
              <a:extLst>
                <a:ext uri="{FF2B5EF4-FFF2-40B4-BE49-F238E27FC236}">
                  <a16:creationId xmlns:a16="http://schemas.microsoft.com/office/drawing/2014/main" id="{1E15C06D-DBD4-9239-9CFE-8745AFF88CE4}"/>
                </a:ext>
              </a:extLst>
            </p:cNvPr>
            <p:cNvSpPr/>
            <p:nvPr/>
          </p:nvSpPr>
          <p:spPr>
            <a:xfrm>
              <a:off x="671043" y="766610"/>
              <a:ext cx="2887345" cy="3121660"/>
            </a:xfrm>
            <a:custGeom>
              <a:avLst/>
              <a:gdLst/>
              <a:ahLst/>
              <a:cxnLst/>
              <a:rect l="l" t="t" r="r" b="b"/>
              <a:pathLst>
                <a:path w="2887345" h="3121660">
                  <a:moveTo>
                    <a:pt x="0" y="80797"/>
                  </a:moveTo>
                  <a:lnTo>
                    <a:pt x="0" y="3040430"/>
                  </a:lnTo>
                  <a:lnTo>
                    <a:pt x="0" y="3121228"/>
                  </a:lnTo>
                  <a:lnTo>
                    <a:pt x="80797" y="3121228"/>
                  </a:lnTo>
                  <a:lnTo>
                    <a:pt x="2806217" y="3121228"/>
                  </a:lnTo>
                  <a:lnTo>
                    <a:pt x="2887014" y="3121228"/>
                  </a:lnTo>
                  <a:lnTo>
                    <a:pt x="2887014" y="3040430"/>
                  </a:lnTo>
                  <a:lnTo>
                    <a:pt x="2887014" y="80797"/>
                  </a:lnTo>
                  <a:lnTo>
                    <a:pt x="2887014" y="0"/>
                  </a:lnTo>
                  <a:lnTo>
                    <a:pt x="2806217" y="0"/>
                  </a:lnTo>
                  <a:lnTo>
                    <a:pt x="80797" y="0"/>
                  </a:lnTo>
                  <a:lnTo>
                    <a:pt x="0" y="0"/>
                  </a:lnTo>
                  <a:lnTo>
                    <a:pt x="0" y="80797"/>
                  </a:lnTo>
                  <a:close/>
                </a:path>
              </a:pathLst>
            </a:custGeom>
            <a:ln w="922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22317838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9B89F-2B46-3E05-2E56-7CBB60D7217A}"/>
              </a:ext>
            </a:extLst>
          </p:cNvPr>
          <p:cNvSpPr>
            <a:spLocks noGrp="1"/>
          </p:cNvSpPr>
          <p:nvPr>
            <p:ph type="title"/>
          </p:nvPr>
        </p:nvSpPr>
        <p:spPr/>
        <p:txBody>
          <a:bodyPr/>
          <a:lstStyle/>
          <a:p>
            <a:r>
              <a:rPr lang="en-US" dirty="0" err="1"/>
              <a:t>HFimpEF</a:t>
            </a:r>
            <a:endParaRPr lang="en-US" dirty="0"/>
          </a:p>
        </p:txBody>
      </p:sp>
      <p:sp>
        <p:nvSpPr>
          <p:cNvPr id="3" name="Content Placeholder 2">
            <a:extLst>
              <a:ext uri="{FF2B5EF4-FFF2-40B4-BE49-F238E27FC236}">
                <a16:creationId xmlns:a16="http://schemas.microsoft.com/office/drawing/2014/main" id="{CDA3351E-B7CE-10A7-F396-188628C5FD13}"/>
              </a:ext>
            </a:extLst>
          </p:cNvPr>
          <p:cNvSpPr>
            <a:spLocks noGrp="1"/>
          </p:cNvSpPr>
          <p:nvPr>
            <p:ph idx="1"/>
          </p:nvPr>
        </p:nvSpPr>
        <p:spPr/>
        <p:txBody>
          <a:bodyPr/>
          <a:lstStyle/>
          <a:p>
            <a:endParaRPr lang="en-US" dirty="0"/>
          </a:p>
        </p:txBody>
      </p:sp>
      <p:graphicFrame>
        <p:nvGraphicFramePr>
          <p:cNvPr id="4" name="object 9">
            <a:extLst>
              <a:ext uri="{FF2B5EF4-FFF2-40B4-BE49-F238E27FC236}">
                <a16:creationId xmlns:a16="http://schemas.microsoft.com/office/drawing/2014/main" id="{4806CD03-95EB-B838-A966-CA804BEA0FEB}"/>
              </a:ext>
            </a:extLst>
          </p:cNvPr>
          <p:cNvGraphicFramePr>
            <a:graphicFrameLocks noGrp="1"/>
          </p:cNvGraphicFramePr>
          <p:nvPr>
            <p:extLst>
              <p:ext uri="{D42A27DB-BD31-4B8C-83A1-F6EECF244321}">
                <p14:modId xmlns:p14="http://schemas.microsoft.com/office/powerpoint/2010/main" val="795891016"/>
              </p:ext>
            </p:extLst>
          </p:nvPr>
        </p:nvGraphicFramePr>
        <p:xfrm>
          <a:off x="1310326" y="2766557"/>
          <a:ext cx="10195874" cy="2415783"/>
        </p:xfrm>
        <a:graphic>
          <a:graphicData uri="http://schemas.openxmlformats.org/drawingml/2006/table">
            <a:tbl>
              <a:tblPr firstRow="1" bandRow="1">
                <a:tableStyleId>{2D5ABB26-0587-4C30-8999-92F81FD0307C}</a:tableStyleId>
              </a:tblPr>
              <a:tblGrid>
                <a:gridCol w="1612168">
                  <a:extLst>
                    <a:ext uri="{9D8B030D-6E8A-4147-A177-3AD203B41FA5}">
                      <a16:colId xmlns:a16="http://schemas.microsoft.com/office/drawing/2014/main" val="20000"/>
                    </a:ext>
                  </a:extLst>
                </a:gridCol>
                <a:gridCol w="1612168">
                  <a:extLst>
                    <a:ext uri="{9D8B030D-6E8A-4147-A177-3AD203B41FA5}">
                      <a16:colId xmlns:a16="http://schemas.microsoft.com/office/drawing/2014/main" val="20001"/>
                    </a:ext>
                  </a:extLst>
                </a:gridCol>
                <a:gridCol w="6971538">
                  <a:extLst>
                    <a:ext uri="{9D8B030D-6E8A-4147-A177-3AD203B41FA5}">
                      <a16:colId xmlns:a16="http://schemas.microsoft.com/office/drawing/2014/main" val="20002"/>
                    </a:ext>
                  </a:extLst>
                </a:gridCol>
              </a:tblGrid>
              <a:tr h="786642">
                <a:tc gridSpan="3">
                  <a:txBody>
                    <a:bodyPr/>
                    <a:lstStyle/>
                    <a:p>
                      <a:pPr marL="52069">
                        <a:lnSpc>
                          <a:spcPct val="100000"/>
                        </a:lnSpc>
                        <a:spcBef>
                          <a:spcPts val="305"/>
                        </a:spcBef>
                      </a:pPr>
                      <a:r>
                        <a:rPr sz="1800" b="1" dirty="0">
                          <a:solidFill>
                            <a:srgbClr val="FFFFFF"/>
                          </a:solidFill>
                          <a:latin typeface="Calibri"/>
                          <a:cs typeface="Calibri"/>
                        </a:rPr>
                        <a:t>Recommendation</a:t>
                      </a:r>
                      <a:r>
                        <a:rPr sz="1800" b="1" spc="145" dirty="0">
                          <a:solidFill>
                            <a:srgbClr val="FFFFFF"/>
                          </a:solidFill>
                          <a:latin typeface="Calibri"/>
                          <a:cs typeface="Calibri"/>
                        </a:rPr>
                        <a:t> </a:t>
                      </a:r>
                      <a:r>
                        <a:rPr sz="1800" b="1" dirty="0">
                          <a:solidFill>
                            <a:srgbClr val="FFFFFF"/>
                          </a:solidFill>
                          <a:latin typeface="Calibri"/>
                          <a:cs typeface="Calibri"/>
                        </a:rPr>
                        <a:t>for</a:t>
                      </a:r>
                      <a:r>
                        <a:rPr sz="1800" b="1" spc="155" dirty="0">
                          <a:solidFill>
                            <a:srgbClr val="FFFFFF"/>
                          </a:solidFill>
                          <a:latin typeface="Calibri"/>
                          <a:cs typeface="Calibri"/>
                        </a:rPr>
                        <a:t> </a:t>
                      </a:r>
                      <a:r>
                        <a:rPr sz="1800" b="1" spc="80" dirty="0">
                          <a:solidFill>
                            <a:srgbClr val="FFFFFF"/>
                          </a:solidFill>
                          <a:latin typeface="Calibri"/>
                          <a:cs typeface="Calibri"/>
                        </a:rPr>
                        <a:t>HF</a:t>
                      </a:r>
                      <a:r>
                        <a:rPr sz="1800" b="1" spc="155" dirty="0">
                          <a:solidFill>
                            <a:srgbClr val="FFFFFF"/>
                          </a:solidFill>
                          <a:latin typeface="Calibri"/>
                          <a:cs typeface="Calibri"/>
                        </a:rPr>
                        <a:t> </a:t>
                      </a:r>
                      <a:r>
                        <a:rPr sz="1800" b="1" dirty="0">
                          <a:solidFill>
                            <a:srgbClr val="FFFFFF"/>
                          </a:solidFill>
                          <a:latin typeface="Calibri"/>
                          <a:cs typeface="Calibri"/>
                        </a:rPr>
                        <a:t>With</a:t>
                      </a:r>
                      <a:r>
                        <a:rPr sz="1800" b="1" spc="155" dirty="0">
                          <a:solidFill>
                            <a:srgbClr val="FFFFFF"/>
                          </a:solidFill>
                          <a:latin typeface="Calibri"/>
                          <a:cs typeface="Calibri"/>
                        </a:rPr>
                        <a:t> </a:t>
                      </a:r>
                      <a:r>
                        <a:rPr sz="1800" b="1" dirty="0">
                          <a:solidFill>
                            <a:srgbClr val="FFFFFF"/>
                          </a:solidFill>
                          <a:latin typeface="Calibri"/>
                          <a:cs typeface="Calibri"/>
                        </a:rPr>
                        <a:t>Improved</a:t>
                      </a:r>
                      <a:r>
                        <a:rPr sz="1800" b="1" spc="155" dirty="0">
                          <a:solidFill>
                            <a:srgbClr val="FFFFFF"/>
                          </a:solidFill>
                          <a:latin typeface="Calibri"/>
                          <a:cs typeface="Calibri"/>
                        </a:rPr>
                        <a:t> </a:t>
                      </a:r>
                      <a:r>
                        <a:rPr sz="1800" b="1" dirty="0">
                          <a:solidFill>
                            <a:srgbClr val="FFFFFF"/>
                          </a:solidFill>
                          <a:latin typeface="Calibri"/>
                          <a:cs typeface="Calibri"/>
                        </a:rPr>
                        <a:t>Ejection</a:t>
                      </a:r>
                      <a:r>
                        <a:rPr sz="1800" b="1" spc="160" dirty="0">
                          <a:solidFill>
                            <a:srgbClr val="FFFFFF"/>
                          </a:solidFill>
                          <a:latin typeface="Calibri"/>
                          <a:cs typeface="Calibri"/>
                        </a:rPr>
                        <a:t> </a:t>
                      </a:r>
                      <a:r>
                        <a:rPr sz="1800" b="1" spc="-10" dirty="0">
                          <a:solidFill>
                            <a:srgbClr val="FFFFFF"/>
                          </a:solidFill>
                          <a:latin typeface="Calibri"/>
                          <a:cs typeface="Calibri"/>
                        </a:rPr>
                        <a:t>Fractio</a:t>
                      </a:r>
                      <a:r>
                        <a:rPr lang="en-US" sz="1800" b="1" spc="-10" dirty="0">
                          <a:solidFill>
                            <a:srgbClr val="FFFFFF"/>
                          </a:solidFill>
                          <a:latin typeface="Calibri"/>
                          <a:cs typeface="Calibri"/>
                        </a:rPr>
                        <a:t>n</a:t>
                      </a:r>
                      <a:endParaRPr sz="1800" dirty="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E171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47301">
                <a:tc>
                  <a:txBody>
                    <a:bodyPr/>
                    <a:lstStyle/>
                    <a:p>
                      <a:pPr algn="ctr">
                        <a:lnSpc>
                          <a:spcPct val="100000"/>
                        </a:lnSpc>
                        <a:spcBef>
                          <a:spcPts val="280"/>
                        </a:spcBef>
                      </a:pPr>
                      <a:r>
                        <a:rPr sz="1800" b="1" spc="50" dirty="0">
                          <a:latin typeface="Calibri"/>
                          <a:cs typeface="Calibri"/>
                        </a:rPr>
                        <a:t>COR</a:t>
                      </a:r>
                      <a:endParaRPr sz="1800">
                        <a:latin typeface="Calibri"/>
                        <a:cs typeface="Calibri"/>
                      </a:endParaRPr>
                    </a:p>
                  </a:txBody>
                  <a:tcPr marL="0" marR="0" marT="3556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algn="ctr">
                        <a:lnSpc>
                          <a:spcPct val="100000"/>
                        </a:lnSpc>
                        <a:spcBef>
                          <a:spcPts val="310"/>
                        </a:spcBef>
                      </a:pPr>
                      <a:r>
                        <a:rPr sz="1800" b="1" spc="40" dirty="0">
                          <a:latin typeface="Calibri"/>
                          <a:cs typeface="Calibri"/>
                        </a:rPr>
                        <a:t>LOE</a:t>
                      </a:r>
                      <a:endParaRPr sz="1800">
                        <a:latin typeface="Calibri"/>
                        <a:cs typeface="Calibri"/>
                      </a:endParaRPr>
                    </a:p>
                  </a:txBody>
                  <a:tcPr marL="0" marR="0" marT="3937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52069">
                        <a:lnSpc>
                          <a:spcPct val="100000"/>
                        </a:lnSpc>
                        <a:spcBef>
                          <a:spcPts val="315"/>
                        </a:spcBef>
                      </a:pPr>
                      <a:r>
                        <a:rPr sz="1800" b="1" spc="-10" dirty="0">
                          <a:latin typeface="Calibri"/>
                          <a:cs typeface="Calibri"/>
                        </a:rPr>
                        <a:t>Recommendation</a:t>
                      </a:r>
                      <a:endParaRPr sz="1800">
                        <a:latin typeface="Calibri"/>
                        <a:cs typeface="Calibri"/>
                      </a:endParaRPr>
                    </a:p>
                  </a:txBody>
                  <a:tcPr marL="0" marR="0" marT="4000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extLst>
                  <a:ext uri="{0D108BD9-81ED-4DB2-BD59-A6C34878D82A}">
                    <a16:rowId xmlns:a16="http://schemas.microsoft.com/office/drawing/2014/main" val="10001"/>
                  </a:ext>
                </a:extLst>
              </a:tr>
              <a:tr h="1281840">
                <a:tc>
                  <a:txBody>
                    <a:bodyPr/>
                    <a:lstStyle/>
                    <a:p>
                      <a:pPr>
                        <a:lnSpc>
                          <a:spcPct val="100000"/>
                        </a:lnSpc>
                      </a:pPr>
                      <a:endParaRPr sz="1800">
                        <a:latin typeface="Times New Roman"/>
                        <a:cs typeface="Times New Roman"/>
                      </a:endParaRPr>
                    </a:p>
                    <a:p>
                      <a:pPr algn="ctr">
                        <a:lnSpc>
                          <a:spcPct val="100000"/>
                        </a:lnSpc>
                        <a:spcBef>
                          <a:spcPts val="680"/>
                        </a:spcBef>
                      </a:pPr>
                      <a:r>
                        <a:rPr sz="1800" b="1" dirty="0">
                          <a:latin typeface="Gill Sans MT"/>
                          <a:cs typeface="Gill Sans MT"/>
                        </a:rPr>
                        <a:t>1</a:t>
                      </a:r>
                      <a:endParaRPr sz="18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EC284"/>
                    </a:solidFill>
                  </a:tcPr>
                </a:tc>
                <a:tc>
                  <a:txBody>
                    <a:bodyPr/>
                    <a:lstStyle/>
                    <a:p>
                      <a:pPr>
                        <a:lnSpc>
                          <a:spcPct val="100000"/>
                        </a:lnSpc>
                      </a:pPr>
                      <a:endParaRPr sz="1800">
                        <a:latin typeface="Times New Roman"/>
                        <a:cs typeface="Times New Roman"/>
                      </a:endParaRPr>
                    </a:p>
                    <a:p>
                      <a:pPr algn="ctr">
                        <a:lnSpc>
                          <a:spcPct val="100000"/>
                        </a:lnSpc>
                        <a:spcBef>
                          <a:spcPts val="680"/>
                        </a:spcBef>
                      </a:pPr>
                      <a:r>
                        <a:rPr sz="1800" b="1" dirty="0">
                          <a:latin typeface="Gill Sans MT"/>
                          <a:cs typeface="Gill Sans MT"/>
                        </a:rPr>
                        <a:t>B-</a:t>
                      </a:r>
                      <a:r>
                        <a:rPr sz="1800" b="1" spc="-50" dirty="0">
                          <a:latin typeface="Gill Sans MT"/>
                          <a:cs typeface="Gill Sans MT"/>
                        </a:rPr>
                        <a:t>R</a:t>
                      </a:r>
                      <a:endParaRPr sz="18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58419" indent="-152400">
                        <a:lnSpc>
                          <a:spcPct val="107200"/>
                        </a:lnSpc>
                        <a:spcBef>
                          <a:spcPts val="190"/>
                        </a:spcBef>
                      </a:pPr>
                      <a:r>
                        <a:rPr sz="1800" dirty="0">
                          <a:latin typeface="Gill Sans MT"/>
                          <a:cs typeface="Gill Sans MT"/>
                        </a:rPr>
                        <a:t>1.</a:t>
                      </a:r>
                      <a:r>
                        <a:rPr sz="1800" spc="200" dirty="0">
                          <a:latin typeface="Gill Sans MT"/>
                          <a:cs typeface="Gill Sans MT"/>
                        </a:rPr>
                        <a:t>  </a:t>
                      </a:r>
                      <a:r>
                        <a:rPr sz="1800" dirty="0">
                          <a:latin typeface="Gill Sans MT"/>
                          <a:cs typeface="Gill Sans MT"/>
                        </a:rPr>
                        <a:t>In</a:t>
                      </a:r>
                      <a:r>
                        <a:rPr sz="1800" spc="45" dirty="0">
                          <a:latin typeface="Gill Sans MT"/>
                          <a:cs typeface="Gill Sans MT"/>
                        </a:rPr>
                        <a:t> </a:t>
                      </a:r>
                      <a:r>
                        <a:rPr sz="1800" dirty="0">
                          <a:latin typeface="Gill Sans MT"/>
                          <a:cs typeface="Gill Sans MT"/>
                        </a:rPr>
                        <a:t>patients</a:t>
                      </a:r>
                      <a:r>
                        <a:rPr sz="1800" spc="50" dirty="0">
                          <a:latin typeface="Gill Sans MT"/>
                          <a:cs typeface="Gill Sans MT"/>
                        </a:rPr>
                        <a:t> </a:t>
                      </a:r>
                      <a:r>
                        <a:rPr sz="1800" dirty="0">
                          <a:latin typeface="Gill Sans MT"/>
                          <a:cs typeface="Gill Sans MT"/>
                        </a:rPr>
                        <a:t>with</a:t>
                      </a:r>
                      <a:r>
                        <a:rPr sz="1800" spc="45" dirty="0">
                          <a:latin typeface="Gill Sans MT"/>
                          <a:cs typeface="Gill Sans MT"/>
                        </a:rPr>
                        <a:t> </a:t>
                      </a:r>
                      <a:r>
                        <a:rPr sz="1800" dirty="0">
                          <a:latin typeface="Gill Sans MT"/>
                          <a:cs typeface="Gill Sans MT"/>
                        </a:rPr>
                        <a:t>HFimpEF</a:t>
                      </a:r>
                      <a:r>
                        <a:rPr sz="1800" spc="45" dirty="0">
                          <a:latin typeface="Gill Sans MT"/>
                          <a:cs typeface="Gill Sans MT"/>
                        </a:rPr>
                        <a:t> </a:t>
                      </a:r>
                      <a:r>
                        <a:rPr sz="1800" dirty="0">
                          <a:latin typeface="Gill Sans MT"/>
                          <a:cs typeface="Gill Sans MT"/>
                        </a:rPr>
                        <a:t>after</a:t>
                      </a:r>
                      <a:r>
                        <a:rPr sz="1800" spc="45" dirty="0">
                          <a:latin typeface="Gill Sans MT"/>
                          <a:cs typeface="Gill Sans MT"/>
                        </a:rPr>
                        <a:t> </a:t>
                      </a:r>
                      <a:r>
                        <a:rPr sz="1800" spc="-10" dirty="0">
                          <a:latin typeface="Gill Sans MT"/>
                          <a:cs typeface="Gill Sans MT"/>
                        </a:rPr>
                        <a:t>treatment,</a:t>
                      </a:r>
                      <a:r>
                        <a:rPr sz="1800" spc="500" dirty="0">
                          <a:latin typeface="Gill Sans MT"/>
                          <a:cs typeface="Gill Sans MT"/>
                        </a:rPr>
                        <a:t> </a:t>
                      </a:r>
                      <a:r>
                        <a:rPr sz="1800" dirty="0">
                          <a:latin typeface="Gill Sans MT"/>
                          <a:cs typeface="Gill Sans MT"/>
                        </a:rPr>
                        <a:t>GDMT</a:t>
                      </a:r>
                      <a:r>
                        <a:rPr sz="1800" spc="40" dirty="0">
                          <a:latin typeface="Gill Sans MT"/>
                          <a:cs typeface="Gill Sans MT"/>
                        </a:rPr>
                        <a:t> </a:t>
                      </a:r>
                      <a:r>
                        <a:rPr sz="1800" dirty="0">
                          <a:latin typeface="Gill Sans MT"/>
                          <a:cs typeface="Gill Sans MT"/>
                        </a:rPr>
                        <a:t>should</a:t>
                      </a:r>
                      <a:r>
                        <a:rPr sz="1800" spc="45" dirty="0">
                          <a:latin typeface="Gill Sans MT"/>
                          <a:cs typeface="Gill Sans MT"/>
                        </a:rPr>
                        <a:t> </a:t>
                      </a:r>
                      <a:r>
                        <a:rPr sz="1800" dirty="0">
                          <a:latin typeface="Gill Sans MT"/>
                          <a:cs typeface="Gill Sans MT"/>
                        </a:rPr>
                        <a:t>be</a:t>
                      </a:r>
                      <a:r>
                        <a:rPr sz="1800" spc="45" dirty="0">
                          <a:latin typeface="Gill Sans MT"/>
                          <a:cs typeface="Gill Sans MT"/>
                        </a:rPr>
                        <a:t> </a:t>
                      </a:r>
                      <a:r>
                        <a:rPr sz="1800" dirty="0">
                          <a:latin typeface="Gill Sans MT"/>
                          <a:cs typeface="Gill Sans MT"/>
                        </a:rPr>
                        <a:t>continued</a:t>
                      </a:r>
                      <a:r>
                        <a:rPr sz="1800" spc="45" dirty="0">
                          <a:latin typeface="Gill Sans MT"/>
                          <a:cs typeface="Gill Sans MT"/>
                        </a:rPr>
                        <a:t> </a:t>
                      </a:r>
                      <a:r>
                        <a:rPr sz="1800" dirty="0">
                          <a:latin typeface="Gill Sans MT"/>
                          <a:cs typeface="Gill Sans MT"/>
                        </a:rPr>
                        <a:t>to</a:t>
                      </a:r>
                      <a:r>
                        <a:rPr sz="1800" spc="45" dirty="0">
                          <a:latin typeface="Gill Sans MT"/>
                          <a:cs typeface="Gill Sans MT"/>
                        </a:rPr>
                        <a:t> </a:t>
                      </a:r>
                      <a:r>
                        <a:rPr sz="1800" dirty="0">
                          <a:latin typeface="Gill Sans MT"/>
                          <a:cs typeface="Gill Sans MT"/>
                        </a:rPr>
                        <a:t>prevent</a:t>
                      </a:r>
                      <a:r>
                        <a:rPr sz="1800" spc="45" dirty="0">
                          <a:latin typeface="Gill Sans MT"/>
                          <a:cs typeface="Gill Sans MT"/>
                        </a:rPr>
                        <a:t> </a:t>
                      </a:r>
                      <a:r>
                        <a:rPr sz="1800" spc="-10" dirty="0">
                          <a:latin typeface="Gill Sans MT"/>
                          <a:cs typeface="Gill Sans MT"/>
                        </a:rPr>
                        <a:t>relapse</a:t>
                      </a:r>
                      <a:r>
                        <a:rPr sz="1800" spc="500" dirty="0">
                          <a:latin typeface="Gill Sans MT"/>
                          <a:cs typeface="Gill Sans MT"/>
                        </a:rPr>
                        <a:t> </a:t>
                      </a:r>
                      <a:r>
                        <a:rPr sz="1800" dirty="0">
                          <a:latin typeface="Gill Sans MT"/>
                          <a:cs typeface="Gill Sans MT"/>
                        </a:rPr>
                        <a:t>of</a:t>
                      </a:r>
                      <a:r>
                        <a:rPr sz="1800" spc="60" dirty="0">
                          <a:latin typeface="Gill Sans MT"/>
                          <a:cs typeface="Gill Sans MT"/>
                        </a:rPr>
                        <a:t> </a:t>
                      </a:r>
                      <a:r>
                        <a:rPr sz="1800" dirty="0">
                          <a:latin typeface="Gill Sans MT"/>
                          <a:cs typeface="Gill Sans MT"/>
                        </a:rPr>
                        <a:t>HF</a:t>
                      </a:r>
                      <a:r>
                        <a:rPr sz="1800" spc="65" dirty="0">
                          <a:latin typeface="Gill Sans MT"/>
                          <a:cs typeface="Gill Sans MT"/>
                        </a:rPr>
                        <a:t> </a:t>
                      </a:r>
                      <a:r>
                        <a:rPr sz="1800" dirty="0">
                          <a:latin typeface="Gill Sans MT"/>
                          <a:cs typeface="Gill Sans MT"/>
                        </a:rPr>
                        <a:t>and</a:t>
                      </a:r>
                      <a:r>
                        <a:rPr sz="1800" spc="65" dirty="0">
                          <a:latin typeface="Gill Sans MT"/>
                          <a:cs typeface="Gill Sans MT"/>
                        </a:rPr>
                        <a:t> </a:t>
                      </a:r>
                      <a:r>
                        <a:rPr sz="1800" spc="-35" dirty="0">
                          <a:latin typeface="Gill Sans MT"/>
                          <a:cs typeface="Gill Sans MT"/>
                        </a:rPr>
                        <a:t>LV</a:t>
                      </a:r>
                      <a:r>
                        <a:rPr sz="1800" spc="60" dirty="0">
                          <a:latin typeface="Gill Sans MT"/>
                          <a:cs typeface="Gill Sans MT"/>
                        </a:rPr>
                        <a:t> </a:t>
                      </a:r>
                      <a:r>
                        <a:rPr sz="1800" dirty="0">
                          <a:latin typeface="Gill Sans MT"/>
                          <a:cs typeface="Gill Sans MT"/>
                        </a:rPr>
                        <a:t>dysfunction,</a:t>
                      </a:r>
                      <a:r>
                        <a:rPr sz="1800" spc="65" dirty="0">
                          <a:latin typeface="Gill Sans MT"/>
                          <a:cs typeface="Gill Sans MT"/>
                        </a:rPr>
                        <a:t> </a:t>
                      </a:r>
                      <a:r>
                        <a:rPr sz="1800" dirty="0">
                          <a:latin typeface="Gill Sans MT"/>
                          <a:cs typeface="Gill Sans MT"/>
                        </a:rPr>
                        <a:t>even</a:t>
                      </a:r>
                      <a:r>
                        <a:rPr sz="1800" spc="65" dirty="0">
                          <a:latin typeface="Gill Sans MT"/>
                          <a:cs typeface="Gill Sans MT"/>
                        </a:rPr>
                        <a:t> </a:t>
                      </a:r>
                      <a:r>
                        <a:rPr sz="1800" dirty="0">
                          <a:latin typeface="Gill Sans MT"/>
                          <a:cs typeface="Gill Sans MT"/>
                        </a:rPr>
                        <a:t>in</a:t>
                      </a:r>
                      <a:r>
                        <a:rPr sz="1800" spc="60" dirty="0">
                          <a:latin typeface="Gill Sans MT"/>
                          <a:cs typeface="Gill Sans MT"/>
                        </a:rPr>
                        <a:t> </a:t>
                      </a:r>
                      <a:r>
                        <a:rPr sz="1800" dirty="0">
                          <a:latin typeface="Gill Sans MT"/>
                          <a:cs typeface="Gill Sans MT"/>
                        </a:rPr>
                        <a:t>patients</a:t>
                      </a:r>
                      <a:r>
                        <a:rPr sz="1800" spc="65" dirty="0">
                          <a:latin typeface="Gill Sans MT"/>
                          <a:cs typeface="Gill Sans MT"/>
                        </a:rPr>
                        <a:t> </a:t>
                      </a:r>
                      <a:r>
                        <a:rPr sz="1800" spc="-25" dirty="0">
                          <a:latin typeface="Gill Sans MT"/>
                          <a:cs typeface="Gill Sans MT"/>
                        </a:rPr>
                        <a:t>who</a:t>
                      </a:r>
                      <a:r>
                        <a:rPr sz="1800" spc="500" dirty="0">
                          <a:latin typeface="Gill Sans MT"/>
                          <a:cs typeface="Gill Sans MT"/>
                        </a:rPr>
                        <a:t> </a:t>
                      </a:r>
                      <a:r>
                        <a:rPr sz="1800" dirty="0">
                          <a:latin typeface="Gill Sans MT"/>
                          <a:cs typeface="Gill Sans MT"/>
                        </a:rPr>
                        <a:t>may</a:t>
                      </a:r>
                      <a:r>
                        <a:rPr sz="1800" spc="85" dirty="0">
                          <a:latin typeface="Gill Sans MT"/>
                          <a:cs typeface="Gill Sans MT"/>
                        </a:rPr>
                        <a:t> </a:t>
                      </a:r>
                      <a:r>
                        <a:rPr sz="1800" dirty="0">
                          <a:latin typeface="Gill Sans MT"/>
                          <a:cs typeface="Gill Sans MT"/>
                        </a:rPr>
                        <a:t>become</a:t>
                      </a:r>
                      <a:r>
                        <a:rPr sz="1800" spc="85" dirty="0">
                          <a:latin typeface="Gill Sans MT"/>
                          <a:cs typeface="Gill Sans MT"/>
                        </a:rPr>
                        <a:t> </a:t>
                      </a:r>
                      <a:r>
                        <a:rPr sz="1800" spc="-10" dirty="0">
                          <a:latin typeface="Gill Sans MT"/>
                          <a:cs typeface="Gill Sans MT"/>
                        </a:rPr>
                        <a:t>asymptomatic.</a:t>
                      </a:r>
                      <a:r>
                        <a:rPr sz="1800" spc="-15" baseline="34722" dirty="0">
                          <a:latin typeface="Gill Sans MT"/>
                          <a:cs typeface="Gill Sans MT"/>
                        </a:rPr>
                        <a:t>1</a:t>
                      </a:r>
                      <a:endParaRPr sz="1800" baseline="34722" dirty="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731773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BD31-F1C4-2EE3-DF7F-33AF9DFF6CF4}"/>
              </a:ext>
            </a:extLst>
          </p:cNvPr>
          <p:cNvSpPr>
            <a:spLocks noGrp="1"/>
          </p:cNvSpPr>
          <p:nvPr>
            <p:ph type="title"/>
          </p:nvPr>
        </p:nvSpPr>
        <p:spPr>
          <a:xfrm>
            <a:off x="3121843" y="-7199"/>
            <a:ext cx="8610600" cy="1293028"/>
          </a:xfrm>
        </p:spPr>
        <p:txBody>
          <a:bodyPr/>
          <a:lstStyle/>
          <a:p>
            <a:r>
              <a:rPr lang="en-US" dirty="0"/>
              <a:t>Drugs to avoid in HF</a:t>
            </a:r>
          </a:p>
        </p:txBody>
      </p:sp>
      <p:sp>
        <p:nvSpPr>
          <p:cNvPr id="3" name="Content Placeholder 2">
            <a:extLst>
              <a:ext uri="{FF2B5EF4-FFF2-40B4-BE49-F238E27FC236}">
                <a16:creationId xmlns:a16="http://schemas.microsoft.com/office/drawing/2014/main" id="{40AF1C59-03A7-6B4C-EE6E-EF8C0F56843B}"/>
              </a:ext>
            </a:extLst>
          </p:cNvPr>
          <p:cNvSpPr>
            <a:spLocks noGrp="1"/>
          </p:cNvSpPr>
          <p:nvPr>
            <p:ph idx="1"/>
          </p:nvPr>
        </p:nvSpPr>
        <p:spPr/>
        <p:txBody>
          <a:bodyPr/>
          <a:lstStyle/>
          <a:p>
            <a:endParaRPr lang="en-US"/>
          </a:p>
        </p:txBody>
      </p:sp>
      <p:graphicFrame>
        <p:nvGraphicFramePr>
          <p:cNvPr id="4" name="object 10">
            <a:extLst>
              <a:ext uri="{FF2B5EF4-FFF2-40B4-BE49-F238E27FC236}">
                <a16:creationId xmlns:a16="http://schemas.microsoft.com/office/drawing/2014/main" id="{B489DAB7-5879-7556-7D0D-47705DA9A6BE}"/>
              </a:ext>
            </a:extLst>
          </p:cNvPr>
          <p:cNvGraphicFramePr>
            <a:graphicFrameLocks noGrp="1"/>
          </p:cNvGraphicFramePr>
          <p:nvPr>
            <p:extLst>
              <p:ext uri="{D42A27DB-BD31-4B8C-83A1-F6EECF244321}">
                <p14:modId xmlns:p14="http://schemas.microsoft.com/office/powerpoint/2010/main" val="3850118735"/>
              </p:ext>
            </p:extLst>
          </p:nvPr>
        </p:nvGraphicFramePr>
        <p:xfrm>
          <a:off x="565608" y="1285829"/>
          <a:ext cx="11289383" cy="5259244"/>
        </p:xfrm>
        <a:graphic>
          <a:graphicData uri="http://schemas.openxmlformats.org/drawingml/2006/table">
            <a:tbl>
              <a:tblPr firstRow="1" bandRow="1">
                <a:tableStyleId>{2D5ABB26-0587-4C30-8999-92F81FD0307C}</a:tableStyleId>
              </a:tblPr>
              <a:tblGrid>
                <a:gridCol w="1785073">
                  <a:extLst>
                    <a:ext uri="{9D8B030D-6E8A-4147-A177-3AD203B41FA5}">
                      <a16:colId xmlns:a16="http://schemas.microsoft.com/office/drawing/2014/main" val="20000"/>
                    </a:ext>
                  </a:extLst>
                </a:gridCol>
                <a:gridCol w="1785073">
                  <a:extLst>
                    <a:ext uri="{9D8B030D-6E8A-4147-A177-3AD203B41FA5}">
                      <a16:colId xmlns:a16="http://schemas.microsoft.com/office/drawing/2014/main" val="20001"/>
                    </a:ext>
                  </a:extLst>
                </a:gridCol>
                <a:gridCol w="7719237">
                  <a:extLst>
                    <a:ext uri="{9D8B030D-6E8A-4147-A177-3AD203B41FA5}">
                      <a16:colId xmlns:a16="http://schemas.microsoft.com/office/drawing/2014/main" val="20002"/>
                    </a:ext>
                  </a:extLst>
                </a:gridCol>
              </a:tblGrid>
              <a:tr h="495401">
                <a:tc gridSpan="3">
                  <a:txBody>
                    <a:bodyPr/>
                    <a:lstStyle/>
                    <a:p>
                      <a:pPr marL="52069" marR="222885">
                        <a:lnSpc>
                          <a:spcPct val="107200"/>
                        </a:lnSpc>
                        <a:spcBef>
                          <a:spcPts val="245"/>
                        </a:spcBef>
                      </a:pPr>
                      <a:r>
                        <a:rPr sz="1600" b="1" dirty="0">
                          <a:solidFill>
                            <a:srgbClr val="FFFFFF"/>
                          </a:solidFill>
                          <a:latin typeface="Calibri"/>
                          <a:cs typeface="Calibri"/>
                        </a:rPr>
                        <a:t>Recommendations</a:t>
                      </a:r>
                      <a:r>
                        <a:rPr sz="1600" b="1" spc="180" dirty="0">
                          <a:solidFill>
                            <a:srgbClr val="FFFFFF"/>
                          </a:solidFill>
                          <a:latin typeface="Calibri"/>
                          <a:cs typeface="Calibri"/>
                        </a:rPr>
                        <a:t> </a:t>
                      </a:r>
                      <a:r>
                        <a:rPr sz="1600" b="1" dirty="0">
                          <a:solidFill>
                            <a:srgbClr val="FFFFFF"/>
                          </a:solidFill>
                          <a:latin typeface="Calibri"/>
                          <a:cs typeface="Calibri"/>
                        </a:rPr>
                        <a:t>for</a:t>
                      </a:r>
                      <a:r>
                        <a:rPr sz="1600" b="1" spc="180" dirty="0">
                          <a:solidFill>
                            <a:srgbClr val="FFFFFF"/>
                          </a:solidFill>
                          <a:latin typeface="Calibri"/>
                          <a:cs typeface="Calibri"/>
                        </a:rPr>
                        <a:t> </a:t>
                      </a:r>
                      <a:r>
                        <a:rPr sz="1600" b="1" dirty="0">
                          <a:solidFill>
                            <a:srgbClr val="FFFFFF"/>
                          </a:solidFill>
                          <a:latin typeface="Calibri"/>
                          <a:cs typeface="Calibri"/>
                        </a:rPr>
                        <a:t>Drugs</a:t>
                      </a:r>
                      <a:r>
                        <a:rPr sz="1600" b="1" spc="180" dirty="0">
                          <a:solidFill>
                            <a:srgbClr val="FFFFFF"/>
                          </a:solidFill>
                          <a:latin typeface="Calibri"/>
                          <a:cs typeface="Calibri"/>
                        </a:rPr>
                        <a:t> </a:t>
                      </a:r>
                      <a:r>
                        <a:rPr sz="1600" b="1" dirty="0">
                          <a:solidFill>
                            <a:srgbClr val="FFFFFF"/>
                          </a:solidFill>
                          <a:latin typeface="Calibri"/>
                          <a:cs typeface="Calibri"/>
                        </a:rPr>
                        <a:t>of</a:t>
                      </a:r>
                      <a:r>
                        <a:rPr sz="1600" b="1" spc="180" dirty="0">
                          <a:solidFill>
                            <a:srgbClr val="FFFFFF"/>
                          </a:solidFill>
                          <a:latin typeface="Calibri"/>
                          <a:cs typeface="Calibri"/>
                        </a:rPr>
                        <a:t> </a:t>
                      </a:r>
                      <a:r>
                        <a:rPr sz="1600" b="1" dirty="0">
                          <a:solidFill>
                            <a:srgbClr val="FFFFFF"/>
                          </a:solidFill>
                          <a:latin typeface="Calibri"/>
                          <a:cs typeface="Calibri"/>
                        </a:rPr>
                        <a:t>Unproven</a:t>
                      </a:r>
                      <a:r>
                        <a:rPr sz="1600" b="1" spc="180" dirty="0">
                          <a:solidFill>
                            <a:srgbClr val="FFFFFF"/>
                          </a:solidFill>
                          <a:latin typeface="Calibri"/>
                          <a:cs typeface="Calibri"/>
                        </a:rPr>
                        <a:t> </a:t>
                      </a:r>
                      <a:r>
                        <a:rPr sz="1600" b="1" dirty="0">
                          <a:solidFill>
                            <a:srgbClr val="FFFFFF"/>
                          </a:solidFill>
                          <a:latin typeface="Calibri"/>
                          <a:cs typeface="Calibri"/>
                        </a:rPr>
                        <a:t>Value</a:t>
                      </a:r>
                      <a:r>
                        <a:rPr sz="1600" b="1" spc="180" dirty="0">
                          <a:solidFill>
                            <a:srgbClr val="FFFFFF"/>
                          </a:solidFill>
                          <a:latin typeface="Calibri"/>
                          <a:cs typeface="Calibri"/>
                        </a:rPr>
                        <a:t> </a:t>
                      </a:r>
                      <a:r>
                        <a:rPr sz="1600" b="1" dirty="0">
                          <a:solidFill>
                            <a:srgbClr val="FFFFFF"/>
                          </a:solidFill>
                          <a:latin typeface="Calibri"/>
                          <a:cs typeface="Calibri"/>
                        </a:rPr>
                        <a:t>or</a:t>
                      </a:r>
                      <a:r>
                        <a:rPr sz="1600" b="1" spc="180" dirty="0">
                          <a:solidFill>
                            <a:srgbClr val="FFFFFF"/>
                          </a:solidFill>
                          <a:latin typeface="Calibri"/>
                          <a:cs typeface="Calibri"/>
                        </a:rPr>
                        <a:t> </a:t>
                      </a:r>
                      <a:r>
                        <a:rPr sz="1600" b="1" dirty="0">
                          <a:solidFill>
                            <a:srgbClr val="FFFFFF"/>
                          </a:solidFill>
                          <a:latin typeface="Calibri"/>
                          <a:cs typeface="Calibri"/>
                        </a:rPr>
                        <a:t>Drugs</a:t>
                      </a:r>
                      <a:r>
                        <a:rPr sz="1600" b="1" spc="180" dirty="0">
                          <a:solidFill>
                            <a:srgbClr val="FFFFFF"/>
                          </a:solidFill>
                          <a:latin typeface="Calibri"/>
                          <a:cs typeface="Calibri"/>
                        </a:rPr>
                        <a:t> </a:t>
                      </a:r>
                      <a:r>
                        <a:rPr sz="1600" b="1" dirty="0">
                          <a:solidFill>
                            <a:srgbClr val="FFFFFF"/>
                          </a:solidFill>
                          <a:latin typeface="Calibri"/>
                          <a:cs typeface="Calibri"/>
                        </a:rPr>
                        <a:t>That</a:t>
                      </a:r>
                      <a:r>
                        <a:rPr sz="1600" b="1" spc="180" dirty="0">
                          <a:solidFill>
                            <a:srgbClr val="FFFFFF"/>
                          </a:solidFill>
                          <a:latin typeface="Calibri"/>
                          <a:cs typeface="Calibri"/>
                        </a:rPr>
                        <a:t> </a:t>
                      </a:r>
                      <a:r>
                        <a:rPr sz="1600" b="1" spc="-25" dirty="0">
                          <a:solidFill>
                            <a:srgbClr val="FFFFFF"/>
                          </a:solidFill>
                          <a:latin typeface="Calibri"/>
                          <a:cs typeface="Calibri"/>
                        </a:rPr>
                        <a:t>May</a:t>
                      </a:r>
                      <a:r>
                        <a:rPr sz="1600" b="1" spc="500" dirty="0">
                          <a:solidFill>
                            <a:srgbClr val="FFFFFF"/>
                          </a:solidFill>
                          <a:latin typeface="Calibri"/>
                          <a:cs typeface="Calibri"/>
                        </a:rPr>
                        <a:t> </a:t>
                      </a:r>
                      <a:r>
                        <a:rPr sz="1600" b="1" dirty="0">
                          <a:solidFill>
                            <a:srgbClr val="FFFFFF"/>
                          </a:solidFill>
                          <a:latin typeface="Calibri"/>
                          <a:cs typeface="Calibri"/>
                        </a:rPr>
                        <a:t>Worsen</a:t>
                      </a:r>
                      <a:r>
                        <a:rPr sz="1600" b="1" spc="105" dirty="0">
                          <a:solidFill>
                            <a:srgbClr val="FFFFFF"/>
                          </a:solidFill>
                          <a:latin typeface="Calibri"/>
                          <a:cs typeface="Calibri"/>
                        </a:rPr>
                        <a:t> </a:t>
                      </a:r>
                      <a:r>
                        <a:rPr sz="1600" b="1" spc="55" dirty="0">
                          <a:solidFill>
                            <a:srgbClr val="FFFFFF"/>
                          </a:solidFill>
                          <a:latin typeface="Calibri"/>
                          <a:cs typeface="Calibri"/>
                        </a:rPr>
                        <a:t>H</a:t>
                      </a:r>
                      <a:endParaRPr sz="1600" dirty="0">
                        <a:latin typeface="Calibri"/>
                        <a:cs typeface="Calibri"/>
                      </a:endParaRPr>
                    </a:p>
                  </a:txBody>
                  <a:tcPr marL="0" marR="0" marT="3111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E171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24075">
                <a:tc>
                  <a:txBody>
                    <a:bodyPr/>
                    <a:lstStyle/>
                    <a:p>
                      <a:pPr algn="ctr">
                        <a:lnSpc>
                          <a:spcPct val="100000"/>
                        </a:lnSpc>
                        <a:spcBef>
                          <a:spcPts val="305"/>
                        </a:spcBef>
                      </a:pPr>
                      <a:r>
                        <a:rPr sz="1600" b="1" spc="50" dirty="0">
                          <a:latin typeface="Calibri"/>
                          <a:cs typeface="Calibri"/>
                        </a:rPr>
                        <a:t>COR</a:t>
                      </a:r>
                      <a:endParaRPr sz="16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algn="ctr">
                        <a:lnSpc>
                          <a:spcPct val="100000"/>
                        </a:lnSpc>
                        <a:spcBef>
                          <a:spcPts val="305"/>
                        </a:spcBef>
                      </a:pPr>
                      <a:r>
                        <a:rPr sz="1600" b="1" spc="40" dirty="0">
                          <a:latin typeface="Calibri"/>
                          <a:cs typeface="Calibri"/>
                        </a:rPr>
                        <a:t>LOE</a:t>
                      </a:r>
                      <a:endParaRPr sz="16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52069">
                        <a:lnSpc>
                          <a:spcPct val="100000"/>
                        </a:lnSpc>
                        <a:spcBef>
                          <a:spcPts val="305"/>
                        </a:spcBef>
                      </a:pPr>
                      <a:r>
                        <a:rPr sz="1600" b="1" spc="-10" dirty="0">
                          <a:latin typeface="Calibri"/>
                          <a:cs typeface="Calibri"/>
                        </a:rPr>
                        <a:t>Recommendations</a:t>
                      </a:r>
                      <a:endParaRPr sz="1600" dirty="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extLst>
                  <a:ext uri="{0D108BD9-81ED-4DB2-BD59-A6C34878D82A}">
                    <a16:rowId xmlns:a16="http://schemas.microsoft.com/office/drawing/2014/main" val="10001"/>
                  </a:ext>
                </a:extLst>
              </a:tr>
              <a:tr h="595688">
                <a:tc>
                  <a:txBody>
                    <a:bodyPr/>
                    <a:lstStyle/>
                    <a:p>
                      <a:pPr>
                        <a:lnSpc>
                          <a:spcPct val="100000"/>
                        </a:lnSpc>
                        <a:spcBef>
                          <a:spcPts val="55"/>
                        </a:spcBef>
                      </a:pPr>
                      <a:endParaRPr sz="1600">
                        <a:latin typeface="Times New Roman"/>
                        <a:cs typeface="Times New Roman"/>
                      </a:endParaRPr>
                    </a:p>
                    <a:p>
                      <a:pPr marL="124460">
                        <a:lnSpc>
                          <a:spcPct val="100000"/>
                        </a:lnSpc>
                      </a:pPr>
                      <a:r>
                        <a:rPr sz="1600" b="1" dirty="0">
                          <a:latin typeface="Gill Sans MT"/>
                          <a:cs typeface="Gill Sans MT"/>
                        </a:rPr>
                        <a:t>3:</a:t>
                      </a:r>
                      <a:r>
                        <a:rPr sz="1600" b="1" spc="10" dirty="0">
                          <a:latin typeface="Gill Sans MT"/>
                          <a:cs typeface="Gill Sans MT"/>
                        </a:rPr>
                        <a:t> </a:t>
                      </a:r>
                      <a:r>
                        <a:rPr sz="1600" b="1" spc="-25" dirty="0">
                          <a:latin typeface="Gill Sans MT"/>
                          <a:cs typeface="Gill Sans MT"/>
                        </a:rPr>
                        <a:t>No</a:t>
                      </a:r>
                      <a:endParaRPr sz="1600">
                        <a:latin typeface="Gill Sans MT"/>
                        <a:cs typeface="Gill Sans MT"/>
                      </a:endParaRPr>
                    </a:p>
                    <a:p>
                      <a:pPr marL="79375">
                        <a:lnSpc>
                          <a:spcPct val="100000"/>
                        </a:lnSpc>
                        <a:spcBef>
                          <a:spcPts val="60"/>
                        </a:spcBef>
                      </a:pPr>
                      <a:r>
                        <a:rPr sz="1600" b="1" spc="-10" dirty="0">
                          <a:latin typeface="Gill Sans MT"/>
                          <a:cs typeface="Gill Sans MT"/>
                        </a:rPr>
                        <a:t>Benefit</a:t>
                      </a:r>
                      <a:endParaRPr sz="1600">
                        <a:latin typeface="Gill Sans MT"/>
                        <a:cs typeface="Gill Sans MT"/>
                      </a:endParaRPr>
                    </a:p>
                  </a:txBody>
                  <a:tcPr marL="0" marR="0" marT="698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15E4E"/>
                    </a:solidFill>
                  </a:tcPr>
                </a:tc>
                <a:tc>
                  <a:txBody>
                    <a:bodyPr/>
                    <a:lstStyle/>
                    <a:p>
                      <a:pPr>
                        <a:lnSpc>
                          <a:spcPct val="100000"/>
                        </a:lnSpc>
                        <a:spcBef>
                          <a:spcPts val="45"/>
                        </a:spcBef>
                      </a:pPr>
                      <a:endParaRPr sz="1600">
                        <a:latin typeface="Times New Roman"/>
                        <a:cs typeface="Times New Roman"/>
                      </a:endParaRPr>
                    </a:p>
                    <a:p>
                      <a:pPr algn="ctr">
                        <a:lnSpc>
                          <a:spcPct val="100000"/>
                        </a:lnSpc>
                      </a:pPr>
                      <a:r>
                        <a:rPr sz="1600" b="1" dirty="0">
                          <a:latin typeface="Gill Sans MT"/>
                          <a:cs typeface="Gill Sans MT"/>
                        </a:rPr>
                        <a:t>A</a:t>
                      </a:r>
                      <a:endParaRPr sz="1600">
                        <a:latin typeface="Gill Sans MT"/>
                        <a:cs typeface="Gill Sans MT"/>
                      </a:endParaRPr>
                    </a:p>
                  </a:txBody>
                  <a:tcPr marL="0" marR="0" marT="571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3F6FB7"/>
                    </a:solidFill>
                  </a:tcPr>
                </a:tc>
                <a:tc>
                  <a:txBody>
                    <a:bodyPr/>
                    <a:lstStyle/>
                    <a:p>
                      <a:pPr marL="198120" marR="56515" indent="-152400">
                        <a:lnSpc>
                          <a:spcPct val="107200"/>
                        </a:lnSpc>
                        <a:spcBef>
                          <a:spcPts val="235"/>
                        </a:spcBef>
                      </a:pPr>
                      <a:r>
                        <a:rPr sz="1600" dirty="0">
                          <a:latin typeface="Gill Sans MT"/>
                          <a:cs typeface="Gill Sans MT"/>
                        </a:rPr>
                        <a:t>1.</a:t>
                      </a:r>
                      <a:r>
                        <a:rPr sz="1600" spc="175" dirty="0">
                          <a:latin typeface="Gill Sans MT"/>
                          <a:cs typeface="Gill Sans MT"/>
                        </a:rPr>
                        <a:t>  </a:t>
                      </a:r>
                      <a:r>
                        <a:rPr sz="1600" dirty="0">
                          <a:latin typeface="Gill Sans MT"/>
                          <a:cs typeface="Gill Sans MT"/>
                        </a:rPr>
                        <a:t>In</a:t>
                      </a:r>
                      <a:r>
                        <a:rPr sz="1600" spc="35" dirty="0">
                          <a:latin typeface="Gill Sans MT"/>
                          <a:cs typeface="Gill Sans MT"/>
                        </a:rPr>
                        <a:t> </a:t>
                      </a:r>
                      <a:r>
                        <a:rPr sz="1600" dirty="0">
                          <a:latin typeface="Gill Sans MT"/>
                          <a:cs typeface="Gill Sans MT"/>
                        </a:rPr>
                        <a:t>patients</a:t>
                      </a:r>
                      <a:r>
                        <a:rPr sz="1600" spc="30" dirty="0">
                          <a:latin typeface="Gill Sans MT"/>
                          <a:cs typeface="Gill Sans MT"/>
                        </a:rPr>
                        <a:t> </a:t>
                      </a:r>
                      <a:r>
                        <a:rPr sz="1600" dirty="0">
                          <a:latin typeface="Gill Sans MT"/>
                          <a:cs typeface="Gill Sans MT"/>
                        </a:rPr>
                        <a:t>with</a:t>
                      </a:r>
                      <a:r>
                        <a:rPr sz="1600" spc="30" dirty="0">
                          <a:latin typeface="Gill Sans MT"/>
                          <a:cs typeface="Gill Sans MT"/>
                        </a:rPr>
                        <a:t> </a:t>
                      </a:r>
                      <a:r>
                        <a:rPr sz="1600" dirty="0">
                          <a:latin typeface="Gill Sans MT"/>
                          <a:cs typeface="Gill Sans MT"/>
                        </a:rPr>
                        <a:t>HFrEF,</a:t>
                      </a:r>
                      <a:r>
                        <a:rPr sz="1600" spc="35" dirty="0">
                          <a:latin typeface="Gill Sans MT"/>
                          <a:cs typeface="Gill Sans MT"/>
                        </a:rPr>
                        <a:t> </a:t>
                      </a:r>
                      <a:r>
                        <a:rPr sz="1600" dirty="0">
                          <a:latin typeface="Gill Sans MT"/>
                          <a:cs typeface="Gill Sans MT"/>
                        </a:rPr>
                        <a:t>dihydropyridine</a:t>
                      </a:r>
                      <a:r>
                        <a:rPr sz="1600" spc="30" dirty="0">
                          <a:latin typeface="Gill Sans MT"/>
                          <a:cs typeface="Gill Sans MT"/>
                        </a:rPr>
                        <a:t> </a:t>
                      </a:r>
                      <a:r>
                        <a:rPr sz="1600" spc="-10" dirty="0">
                          <a:latin typeface="Gill Sans MT"/>
                          <a:cs typeface="Gill Sans MT"/>
                        </a:rPr>
                        <a:t>calcium</a:t>
                      </a:r>
                      <a:r>
                        <a:rPr sz="1600" spc="500" dirty="0">
                          <a:latin typeface="Gill Sans MT"/>
                          <a:cs typeface="Gill Sans MT"/>
                        </a:rPr>
                        <a:t> </a:t>
                      </a:r>
                      <a:r>
                        <a:rPr sz="1600" dirty="0">
                          <a:latin typeface="Gill Sans MT"/>
                          <a:cs typeface="Gill Sans MT"/>
                        </a:rPr>
                        <a:t>channel-blocking</a:t>
                      </a:r>
                      <a:r>
                        <a:rPr sz="1600" spc="90" dirty="0">
                          <a:latin typeface="Gill Sans MT"/>
                          <a:cs typeface="Gill Sans MT"/>
                        </a:rPr>
                        <a:t> </a:t>
                      </a:r>
                      <a:r>
                        <a:rPr sz="1600" dirty="0">
                          <a:latin typeface="Gill Sans MT"/>
                          <a:cs typeface="Gill Sans MT"/>
                        </a:rPr>
                        <a:t>drugs</a:t>
                      </a:r>
                      <a:r>
                        <a:rPr sz="1600" spc="95" dirty="0">
                          <a:latin typeface="Gill Sans MT"/>
                          <a:cs typeface="Gill Sans MT"/>
                        </a:rPr>
                        <a:t> </a:t>
                      </a:r>
                      <a:r>
                        <a:rPr sz="1600" dirty="0">
                          <a:latin typeface="Gill Sans MT"/>
                          <a:cs typeface="Gill Sans MT"/>
                        </a:rPr>
                        <a:t>are</a:t>
                      </a:r>
                      <a:r>
                        <a:rPr sz="1600" spc="95" dirty="0">
                          <a:latin typeface="Gill Sans MT"/>
                          <a:cs typeface="Gill Sans MT"/>
                        </a:rPr>
                        <a:t> </a:t>
                      </a:r>
                      <a:r>
                        <a:rPr sz="1600" dirty="0">
                          <a:latin typeface="Gill Sans MT"/>
                          <a:cs typeface="Gill Sans MT"/>
                        </a:rPr>
                        <a:t>not</a:t>
                      </a:r>
                      <a:r>
                        <a:rPr sz="1600" spc="95" dirty="0">
                          <a:latin typeface="Gill Sans MT"/>
                          <a:cs typeface="Gill Sans MT"/>
                        </a:rPr>
                        <a:t> </a:t>
                      </a:r>
                      <a:r>
                        <a:rPr sz="1600" spc="-10" dirty="0">
                          <a:latin typeface="Gill Sans MT"/>
                          <a:cs typeface="Gill Sans MT"/>
                        </a:rPr>
                        <a:t>recommended</a:t>
                      </a:r>
                      <a:r>
                        <a:rPr sz="1600" spc="500" dirty="0">
                          <a:latin typeface="Gill Sans MT"/>
                          <a:cs typeface="Gill Sans MT"/>
                        </a:rPr>
                        <a:t> </a:t>
                      </a:r>
                      <a:r>
                        <a:rPr sz="1600" dirty="0">
                          <a:latin typeface="Gill Sans MT"/>
                          <a:cs typeface="Gill Sans MT"/>
                        </a:rPr>
                        <a:t>treatment</a:t>
                      </a:r>
                      <a:r>
                        <a:rPr sz="1600" spc="-30" dirty="0">
                          <a:latin typeface="Gill Sans MT"/>
                          <a:cs typeface="Gill Sans MT"/>
                        </a:rPr>
                        <a:t> </a:t>
                      </a:r>
                      <a:r>
                        <a:rPr sz="1600" spc="-10" dirty="0">
                          <a:latin typeface="Gill Sans MT"/>
                          <a:cs typeface="Gill Sans MT"/>
                        </a:rPr>
                        <a:t>for</a:t>
                      </a:r>
                      <a:r>
                        <a:rPr sz="1600" spc="-30" dirty="0">
                          <a:latin typeface="Gill Sans MT"/>
                          <a:cs typeface="Gill Sans MT"/>
                        </a:rPr>
                        <a:t> </a:t>
                      </a:r>
                      <a:r>
                        <a:rPr sz="1600" spc="-10" dirty="0">
                          <a:latin typeface="Gill Sans MT"/>
                          <a:cs typeface="Gill Sans MT"/>
                        </a:rPr>
                        <a:t>HF.</a:t>
                      </a:r>
                      <a:r>
                        <a:rPr sz="1600" spc="-15" baseline="34722" dirty="0">
                          <a:latin typeface="Gill Sans MT"/>
                          <a:cs typeface="Gill Sans MT"/>
                        </a:rPr>
                        <a:t>1,2</a:t>
                      </a:r>
                      <a:endParaRPr sz="1600" baseline="34722">
                        <a:latin typeface="Gill Sans MT"/>
                        <a:cs typeface="Gill Sans MT"/>
                      </a:endParaRPr>
                    </a:p>
                  </a:txBody>
                  <a:tcPr marL="0" marR="0" marT="2984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2"/>
                  </a:ext>
                </a:extLst>
              </a:tr>
              <a:tr h="702236">
                <a:tc>
                  <a:txBody>
                    <a:bodyPr/>
                    <a:lstStyle/>
                    <a:p>
                      <a:pPr>
                        <a:lnSpc>
                          <a:spcPct val="100000"/>
                        </a:lnSpc>
                      </a:pPr>
                      <a:endParaRPr sz="1600">
                        <a:latin typeface="Times New Roman"/>
                        <a:cs typeface="Times New Roman"/>
                      </a:endParaRPr>
                    </a:p>
                    <a:p>
                      <a:pPr marL="124460">
                        <a:lnSpc>
                          <a:spcPct val="100000"/>
                        </a:lnSpc>
                      </a:pPr>
                      <a:r>
                        <a:rPr sz="1600" b="1" dirty="0">
                          <a:latin typeface="Gill Sans MT"/>
                          <a:cs typeface="Gill Sans MT"/>
                        </a:rPr>
                        <a:t>3:</a:t>
                      </a:r>
                      <a:r>
                        <a:rPr sz="1600" b="1" spc="10" dirty="0">
                          <a:latin typeface="Gill Sans MT"/>
                          <a:cs typeface="Gill Sans MT"/>
                        </a:rPr>
                        <a:t> </a:t>
                      </a:r>
                      <a:r>
                        <a:rPr sz="1600" b="1" spc="-25" dirty="0">
                          <a:latin typeface="Gill Sans MT"/>
                          <a:cs typeface="Gill Sans MT"/>
                        </a:rPr>
                        <a:t>No</a:t>
                      </a:r>
                      <a:endParaRPr sz="1600">
                        <a:latin typeface="Gill Sans MT"/>
                        <a:cs typeface="Gill Sans MT"/>
                      </a:endParaRPr>
                    </a:p>
                    <a:p>
                      <a:pPr marL="79375">
                        <a:lnSpc>
                          <a:spcPct val="100000"/>
                        </a:lnSpc>
                        <a:spcBef>
                          <a:spcPts val="60"/>
                        </a:spcBef>
                      </a:pPr>
                      <a:r>
                        <a:rPr sz="1600" b="1" spc="-10" dirty="0">
                          <a:latin typeface="Gill Sans MT"/>
                          <a:cs typeface="Gill Sans MT"/>
                        </a:rPr>
                        <a:t>Benefit</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15E4E"/>
                    </a:solidFill>
                  </a:tcPr>
                </a:tc>
                <a:tc>
                  <a:txBody>
                    <a:bodyPr/>
                    <a:lstStyle/>
                    <a:p>
                      <a:pPr>
                        <a:lnSpc>
                          <a:spcPct val="100000"/>
                        </a:lnSpc>
                      </a:pPr>
                      <a:endParaRPr sz="1600">
                        <a:latin typeface="Times New Roman"/>
                        <a:cs typeface="Times New Roman"/>
                      </a:endParaRPr>
                    </a:p>
                    <a:p>
                      <a:pPr algn="ctr">
                        <a:lnSpc>
                          <a:spcPct val="100000"/>
                        </a:lnSpc>
                        <a:spcBef>
                          <a:spcPts val="680"/>
                        </a:spcBef>
                      </a:pPr>
                      <a:r>
                        <a:rPr sz="1600" b="1" dirty="0">
                          <a:latin typeface="Gill Sans MT"/>
                          <a:cs typeface="Gill Sans MT"/>
                        </a:rPr>
                        <a:t>B-</a:t>
                      </a:r>
                      <a:r>
                        <a:rPr sz="1600" b="1" spc="-50" dirty="0">
                          <a:latin typeface="Gill Sans MT"/>
                          <a:cs typeface="Gill Sans MT"/>
                        </a:rPr>
                        <a:t>R</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167640" indent="-152400">
                        <a:lnSpc>
                          <a:spcPct val="107200"/>
                        </a:lnSpc>
                        <a:spcBef>
                          <a:spcPts val="190"/>
                        </a:spcBef>
                      </a:pPr>
                      <a:r>
                        <a:rPr sz="1600" dirty="0">
                          <a:latin typeface="Gill Sans MT"/>
                          <a:cs typeface="Gill Sans MT"/>
                        </a:rPr>
                        <a:t>2.</a:t>
                      </a:r>
                      <a:r>
                        <a:rPr sz="1600" spc="185" dirty="0">
                          <a:latin typeface="Gill Sans MT"/>
                          <a:cs typeface="Gill Sans MT"/>
                        </a:rPr>
                        <a:t>  </a:t>
                      </a:r>
                      <a:r>
                        <a:rPr sz="1600" dirty="0">
                          <a:latin typeface="Gill Sans MT"/>
                          <a:cs typeface="Gill Sans MT"/>
                        </a:rPr>
                        <a:t>In</a:t>
                      </a:r>
                      <a:r>
                        <a:rPr sz="1600" spc="40" dirty="0">
                          <a:latin typeface="Gill Sans MT"/>
                          <a:cs typeface="Gill Sans MT"/>
                        </a:rPr>
                        <a:t> </a:t>
                      </a:r>
                      <a:r>
                        <a:rPr sz="1600" dirty="0">
                          <a:latin typeface="Gill Sans MT"/>
                          <a:cs typeface="Gill Sans MT"/>
                        </a:rPr>
                        <a:t>patients</a:t>
                      </a:r>
                      <a:r>
                        <a:rPr sz="1600" spc="35" dirty="0">
                          <a:latin typeface="Gill Sans MT"/>
                          <a:cs typeface="Gill Sans MT"/>
                        </a:rPr>
                        <a:t> </a:t>
                      </a:r>
                      <a:r>
                        <a:rPr sz="1600" dirty="0">
                          <a:latin typeface="Gill Sans MT"/>
                          <a:cs typeface="Gill Sans MT"/>
                        </a:rPr>
                        <a:t>with</a:t>
                      </a:r>
                      <a:r>
                        <a:rPr sz="1600" spc="40" dirty="0">
                          <a:latin typeface="Gill Sans MT"/>
                          <a:cs typeface="Gill Sans MT"/>
                        </a:rPr>
                        <a:t> </a:t>
                      </a:r>
                      <a:r>
                        <a:rPr sz="1600" dirty="0">
                          <a:latin typeface="Gill Sans MT"/>
                          <a:cs typeface="Gill Sans MT"/>
                        </a:rPr>
                        <a:t>HFrEF,</a:t>
                      </a:r>
                      <a:r>
                        <a:rPr sz="1600" spc="35" dirty="0">
                          <a:latin typeface="Gill Sans MT"/>
                          <a:cs typeface="Gill Sans MT"/>
                        </a:rPr>
                        <a:t> </a:t>
                      </a:r>
                      <a:r>
                        <a:rPr sz="1600" dirty="0">
                          <a:latin typeface="Gill Sans MT"/>
                          <a:cs typeface="Gill Sans MT"/>
                        </a:rPr>
                        <a:t>vitamins,</a:t>
                      </a:r>
                      <a:r>
                        <a:rPr sz="1600" spc="35" dirty="0">
                          <a:latin typeface="Gill Sans MT"/>
                          <a:cs typeface="Gill Sans MT"/>
                        </a:rPr>
                        <a:t> </a:t>
                      </a:r>
                      <a:r>
                        <a:rPr sz="1600" spc="-10" dirty="0">
                          <a:latin typeface="Gill Sans MT"/>
                          <a:cs typeface="Gill Sans MT"/>
                        </a:rPr>
                        <a:t>nutritional</a:t>
                      </a:r>
                      <a:r>
                        <a:rPr sz="1600" spc="500" dirty="0">
                          <a:latin typeface="Gill Sans MT"/>
                          <a:cs typeface="Gill Sans MT"/>
                        </a:rPr>
                        <a:t> </a:t>
                      </a:r>
                      <a:r>
                        <a:rPr sz="1600" dirty="0">
                          <a:latin typeface="Gill Sans MT"/>
                          <a:cs typeface="Gill Sans MT"/>
                        </a:rPr>
                        <a:t>supplements,</a:t>
                      </a:r>
                      <a:r>
                        <a:rPr sz="1600" spc="75" dirty="0">
                          <a:latin typeface="Gill Sans MT"/>
                          <a:cs typeface="Gill Sans MT"/>
                        </a:rPr>
                        <a:t> </a:t>
                      </a:r>
                      <a:r>
                        <a:rPr sz="1600" dirty="0">
                          <a:latin typeface="Gill Sans MT"/>
                          <a:cs typeface="Gill Sans MT"/>
                        </a:rPr>
                        <a:t>and</a:t>
                      </a:r>
                      <a:r>
                        <a:rPr sz="1600" spc="80" dirty="0">
                          <a:latin typeface="Gill Sans MT"/>
                          <a:cs typeface="Gill Sans MT"/>
                        </a:rPr>
                        <a:t> </a:t>
                      </a:r>
                      <a:r>
                        <a:rPr sz="1600" dirty="0">
                          <a:latin typeface="Gill Sans MT"/>
                          <a:cs typeface="Gill Sans MT"/>
                        </a:rPr>
                        <a:t>hormonal</a:t>
                      </a:r>
                      <a:r>
                        <a:rPr sz="1600" spc="80" dirty="0">
                          <a:latin typeface="Gill Sans MT"/>
                          <a:cs typeface="Gill Sans MT"/>
                        </a:rPr>
                        <a:t> </a:t>
                      </a:r>
                      <a:r>
                        <a:rPr sz="1600" dirty="0">
                          <a:latin typeface="Gill Sans MT"/>
                          <a:cs typeface="Gill Sans MT"/>
                        </a:rPr>
                        <a:t>therapy</a:t>
                      </a:r>
                      <a:r>
                        <a:rPr sz="1600" spc="80" dirty="0">
                          <a:latin typeface="Gill Sans MT"/>
                          <a:cs typeface="Gill Sans MT"/>
                        </a:rPr>
                        <a:t> </a:t>
                      </a:r>
                      <a:r>
                        <a:rPr sz="1600" dirty="0">
                          <a:latin typeface="Gill Sans MT"/>
                          <a:cs typeface="Gill Sans MT"/>
                        </a:rPr>
                        <a:t>are</a:t>
                      </a:r>
                      <a:r>
                        <a:rPr sz="1600" spc="80" dirty="0">
                          <a:latin typeface="Gill Sans MT"/>
                          <a:cs typeface="Gill Sans MT"/>
                        </a:rPr>
                        <a:t> </a:t>
                      </a:r>
                      <a:r>
                        <a:rPr sz="1600" spc="-25" dirty="0">
                          <a:latin typeface="Gill Sans MT"/>
                          <a:cs typeface="Gill Sans MT"/>
                        </a:rPr>
                        <a:t>not</a:t>
                      </a:r>
                      <a:r>
                        <a:rPr sz="1600" spc="500" dirty="0">
                          <a:latin typeface="Gill Sans MT"/>
                          <a:cs typeface="Gill Sans MT"/>
                        </a:rPr>
                        <a:t> </a:t>
                      </a:r>
                      <a:r>
                        <a:rPr sz="1600" dirty="0">
                          <a:latin typeface="Gill Sans MT"/>
                          <a:cs typeface="Gill Sans MT"/>
                        </a:rPr>
                        <a:t>recommended</a:t>
                      </a:r>
                      <a:r>
                        <a:rPr sz="1600" spc="20" dirty="0">
                          <a:latin typeface="Gill Sans MT"/>
                          <a:cs typeface="Gill Sans MT"/>
                        </a:rPr>
                        <a:t> </a:t>
                      </a:r>
                      <a:r>
                        <a:rPr sz="1600" spc="-10" dirty="0">
                          <a:latin typeface="Gill Sans MT"/>
                          <a:cs typeface="Gill Sans MT"/>
                        </a:rPr>
                        <a:t>other</a:t>
                      </a:r>
                      <a:r>
                        <a:rPr sz="1600" spc="25" dirty="0">
                          <a:latin typeface="Gill Sans MT"/>
                          <a:cs typeface="Gill Sans MT"/>
                        </a:rPr>
                        <a:t> </a:t>
                      </a:r>
                      <a:r>
                        <a:rPr sz="1600" dirty="0">
                          <a:latin typeface="Gill Sans MT"/>
                          <a:cs typeface="Gill Sans MT"/>
                        </a:rPr>
                        <a:t>than</a:t>
                      </a:r>
                      <a:r>
                        <a:rPr sz="1600" spc="25" dirty="0">
                          <a:latin typeface="Gill Sans MT"/>
                          <a:cs typeface="Gill Sans MT"/>
                        </a:rPr>
                        <a:t> </a:t>
                      </a:r>
                      <a:r>
                        <a:rPr sz="1600" dirty="0">
                          <a:latin typeface="Gill Sans MT"/>
                          <a:cs typeface="Gill Sans MT"/>
                        </a:rPr>
                        <a:t>to</a:t>
                      </a:r>
                      <a:r>
                        <a:rPr sz="1600" spc="20" dirty="0">
                          <a:latin typeface="Gill Sans MT"/>
                          <a:cs typeface="Gill Sans MT"/>
                        </a:rPr>
                        <a:t> </a:t>
                      </a:r>
                      <a:r>
                        <a:rPr sz="1600" dirty="0">
                          <a:latin typeface="Gill Sans MT"/>
                          <a:cs typeface="Gill Sans MT"/>
                        </a:rPr>
                        <a:t>correct</a:t>
                      </a:r>
                      <a:r>
                        <a:rPr sz="1600" spc="25" dirty="0">
                          <a:latin typeface="Gill Sans MT"/>
                          <a:cs typeface="Gill Sans MT"/>
                        </a:rPr>
                        <a:t> </a:t>
                      </a:r>
                      <a:r>
                        <a:rPr sz="1600" spc="-10" dirty="0">
                          <a:latin typeface="Gill Sans MT"/>
                          <a:cs typeface="Gill Sans MT"/>
                        </a:rPr>
                        <a:t>specific</a:t>
                      </a:r>
                      <a:r>
                        <a:rPr sz="1600" spc="500" dirty="0">
                          <a:latin typeface="Gill Sans MT"/>
                          <a:cs typeface="Gill Sans MT"/>
                        </a:rPr>
                        <a:t> </a:t>
                      </a:r>
                      <a:r>
                        <a:rPr sz="1600" spc="-10" dirty="0">
                          <a:latin typeface="Gill Sans MT"/>
                          <a:cs typeface="Gill Sans MT"/>
                        </a:rPr>
                        <a:t>deficiencies.</a:t>
                      </a:r>
                      <a:r>
                        <a:rPr sz="1600" spc="-15" baseline="34722" dirty="0">
                          <a:latin typeface="Gill Sans MT"/>
                          <a:cs typeface="Gill Sans MT"/>
                        </a:rPr>
                        <a:t>3–9</a:t>
                      </a:r>
                      <a:endParaRPr sz="1600" baseline="34722">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3"/>
                  </a:ext>
                </a:extLst>
              </a:tr>
              <a:tr h="492163">
                <a:tc>
                  <a:txBody>
                    <a:bodyPr/>
                    <a:lstStyle/>
                    <a:p>
                      <a:pPr>
                        <a:lnSpc>
                          <a:spcPct val="100000"/>
                        </a:lnSpc>
                      </a:pPr>
                      <a:endParaRPr sz="1600">
                        <a:latin typeface="Times New Roman"/>
                        <a:cs typeface="Times New Roman"/>
                      </a:endParaRPr>
                    </a:p>
                    <a:p>
                      <a:pPr algn="ctr">
                        <a:lnSpc>
                          <a:spcPct val="100000"/>
                        </a:lnSpc>
                      </a:pPr>
                      <a:r>
                        <a:rPr sz="1600" b="1" dirty="0">
                          <a:latin typeface="Gill Sans MT"/>
                          <a:cs typeface="Gill Sans MT"/>
                        </a:rPr>
                        <a:t>3:</a:t>
                      </a:r>
                      <a:r>
                        <a:rPr sz="1600" b="1" spc="10" dirty="0">
                          <a:latin typeface="Gill Sans MT"/>
                          <a:cs typeface="Gill Sans MT"/>
                        </a:rPr>
                        <a:t> </a:t>
                      </a:r>
                      <a:r>
                        <a:rPr sz="1600" b="1" spc="-20" dirty="0">
                          <a:latin typeface="Gill Sans MT"/>
                          <a:cs typeface="Gill Sans MT"/>
                        </a:rPr>
                        <a:t>Harm</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ED2027"/>
                    </a:solidFill>
                  </a:tcPr>
                </a:tc>
                <a:tc>
                  <a:txBody>
                    <a:bodyPr/>
                    <a:lstStyle/>
                    <a:p>
                      <a:pPr>
                        <a:lnSpc>
                          <a:spcPct val="100000"/>
                        </a:lnSpc>
                      </a:pPr>
                      <a:endParaRPr sz="1600">
                        <a:latin typeface="Times New Roman"/>
                        <a:cs typeface="Times New Roman"/>
                      </a:endParaRPr>
                    </a:p>
                    <a:p>
                      <a:pPr algn="ctr">
                        <a:lnSpc>
                          <a:spcPct val="100000"/>
                        </a:lnSpc>
                      </a:pPr>
                      <a:r>
                        <a:rPr sz="1600" b="1" dirty="0">
                          <a:latin typeface="Gill Sans MT"/>
                          <a:cs typeface="Gill Sans MT"/>
                        </a:rPr>
                        <a:t>A</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3F6FB7"/>
                    </a:solidFill>
                  </a:tcPr>
                </a:tc>
                <a:tc>
                  <a:txBody>
                    <a:bodyPr/>
                    <a:lstStyle/>
                    <a:p>
                      <a:pPr marL="198120" marR="62230" indent="-152400">
                        <a:lnSpc>
                          <a:spcPct val="107200"/>
                        </a:lnSpc>
                        <a:spcBef>
                          <a:spcPts val="190"/>
                        </a:spcBef>
                      </a:pPr>
                      <a:r>
                        <a:rPr sz="1600" dirty="0">
                          <a:latin typeface="Gill Sans MT"/>
                          <a:cs typeface="Gill Sans MT"/>
                        </a:rPr>
                        <a:t>3.</a:t>
                      </a:r>
                      <a:r>
                        <a:rPr sz="1600" spc="175" dirty="0">
                          <a:latin typeface="Gill Sans MT"/>
                          <a:cs typeface="Gill Sans MT"/>
                        </a:rPr>
                        <a:t>  </a:t>
                      </a:r>
                      <a:r>
                        <a:rPr sz="1600" dirty="0">
                          <a:latin typeface="Gill Sans MT"/>
                          <a:cs typeface="Gill Sans MT"/>
                        </a:rPr>
                        <a:t>In</a:t>
                      </a:r>
                      <a:r>
                        <a:rPr sz="1600" spc="30" dirty="0">
                          <a:latin typeface="Gill Sans MT"/>
                          <a:cs typeface="Gill Sans MT"/>
                        </a:rPr>
                        <a:t> </a:t>
                      </a:r>
                      <a:r>
                        <a:rPr sz="1600" dirty="0">
                          <a:latin typeface="Gill Sans MT"/>
                          <a:cs typeface="Gill Sans MT"/>
                        </a:rPr>
                        <a:t>patients</a:t>
                      </a:r>
                      <a:r>
                        <a:rPr sz="1600" spc="30" dirty="0">
                          <a:latin typeface="Gill Sans MT"/>
                          <a:cs typeface="Gill Sans MT"/>
                        </a:rPr>
                        <a:t> </a:t>
                      </a:r>
                      <a:r>
                        <a:rPr sz="1600" dirty="0">
                          <a:latin typeface="Gill Sans MT"/>
                          <a:cs typeface="Gill Sans MT"/>
                        </a:rPr>
                        <a:t>with</a:t>
                      </a:r>
                      <a:r>
                        <a:rPr sz="1600" spc="30" dirty="0">
                          <a:latin typeface="Gill Sans MT"/>
                          <a:cs typeface="Gill Sans MT"/>
                        </a:rPr>
                        <a:t> </a:t>
                      </a:r>
                      <a:r>
                        <a:rPr sz="1600" dirty="0">
                          <a:latin typeface="Gill Sans MT"/>
                          <a:cs typeface="Gill Sans MT"/>
                        </a:rPr>
                        <a:t>HFrEF,</a:t>
                      </a:r>
                      <a:r>
                        <a:rPr sz="1600" spc="30" dirty="0">
                          <a:latin typeface="Gill Sans MT"/>
                          <a:cs typeface="Gill Sans MT"/>
                        </a:rPr>
                        <a:t> </a:t>
                      </a:r>
                      <a:r>
                        <a:rPr sz="1600" spc="-10" dirty="0">
                          <a:latin typeface="Gill Sans MT"/>
                          <a:cs typeface="Gill Sans MT"/>
                        </a:rPr>
                        <a:t>nondihydropyridine</a:t>
                      </a:r>
                      <a:r>
                        <a:rPr sz="1600" spc="500" dirty="0">
                          <a:latin typeface="Gill Sans MT"/>
                          <a:cs typeface="Gill Sans MT"/>
                        </a:rPr>
                        <a:t> </a:t>
                      </a:r>
                      <a:r>
                        <a:rPr sz="1600" dirty="0">
                          <a:latin typeface="Gill Sans MT"/>
                          <a:cs typeface="Gill Sans MT"/>
                        </a:rPr>
                        <a:t>calcium</a:t>
                      </a:r>
                      <a:r>
                        <a:rPr sz="1600" spc="100" dirty="0">
                          <a:latin typeface="Gill Sans MT"/>
                          <a:cs typeface="Gill Sans MT"/>
                        </a:rPr>
                        <a:t> </a:t>
                      </a:r>
                      <a:r>
                        <a:rPr sz="1600" dirty="0">
                          <a:latin typeface="Gill Sans MT"/>
                          <a:cs typeface="Gill Sans MT"/>
                        </a:rPr>
                        <a:t>channel-blocking</a:t>
                      </a:r>
                      <a:r>
                        <a:rPr sz="1600" spc="105" dirty="0">
                          <a:latin typeface="Gill Sans MT"/>
                          <a:cs typeface="Gill Sans MT"/>
                        </a:rPr>
                        <a:t> </a:t>
                      </a:r>
                      <a:r>
                        <a:rPr sz="1600" dirty="0">
                          <a:latin typeface="Gill Sans MT"/>
                          <a:cs typeface="Gill Sans MT"/>
                        </a:rPr>
                        <a:t>drugs</a:t>
                      </a:r>
                      <a:r>
                        <a:rPr sz="1600" spc="105" dirty="0">
                          <a:latin typeface="Gill Sans MT"/>
                          <a:cs typeface="Gill Sans MT"/>
                        </a:rPr>
                        <a:t> </a:t>
                      </a:r>
                      <a:r>
                        <a:rPr sz="1600" dirty="0">
                          <a:latin typeface="Gill Sans MT"/>
                          <a:cs typeface="Gill Sans MT"/>
                        </a:rPr>
                        <a:t>are</a:t>
                      </a:r>
                      <a:r>
                        <a:rPr sz="1600" spc="105" dirty="0">
                          <a:latin typeface="Gill Sans MT"/>
                          <a:cs typeface="Gill Sans MT"/>
                        </a:rPr>
                        <a:t> </a:t>
                      </a:r>
                      <a:r>
                        <a:rPr sz="1600" dirty="0">
                          <a:latin typeface="Gill Sans MT"/>
                          <a:cs typeface="Gill Sans MT"/>
                        </a:rPr>
                        <a:t>not</a:t>
                      </a:r>
                      <a:r>
                        <a:rPr sz="1600" spc="100" dirty="0">
                          <a:latin typeface="Gill Sans MT"/>
                          <a:cs typeface="Gill Sans MT"/>
                        </a:rPr>
                        <a:t> </a:t>
                      </a:r>
                      <a:r>
                        <a:rPr sz="1600" spc="-10" dirty="0">
                          <a:latin typeface="Gill Sans MT"/>
                          <a:cs typeface="Gill Sans MT"/>
                        </a:rPr>
                        <a:t>recommended.</a:t>
                      </a:r>
                      <a:r>
                        <a:rPr sz="1600" spc="-15" baseline="34722" dirty="0">
                          <a:latin typeface="Gill Sans MT"/>
                          <a:cs typeface="Gill Sans MT"/>
                        </a:rPr>
                        <a:t>10–13</a:t>
                      </a:r>
                      <a:endParaRPr sz="1600" baseline="34722" dirty="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4"/>
                  </a:ext>
                </a:extLst>
              </a:tr>
              <a:tr h="492163">
                <a:tc>
                  <a:txBody>
                    <a:bodyPr/>
                    <a:lstStyle/>
                    <a:p>
                      <a:pPr>
                        <a:lnSpc>
                          <a:spcPct val="100000"/>
                        </a:lnSpc>
                      </a:pPr>
                      <a:endParaRPr sz="1600">
                        <a:latin typeface="Times New Roman"/>
                        <a:cs typeface="Times New Roman"/>
                      </a:endParaRPr>
                    </a:p>
                    <a:p>
                      <a:pPr algn="ctr">
                        <a:lnSpc>
                          <a:spcPct val="100000"/>
                        </a:lnSpc>
                      </a:pPr>
                      <a:r>
                        <a:rPr sz="1600" b="1" dirty="0">
                          <a:latin typeface="Gill Sans MT"/>
                          <a:cs typeface="Gill Sans MT"/>
                        </a:rPr>
                        <a:t>3:</a:t>
                      </a:r>
                      <a:r>
                        <a:rPr sz="1600" b="1" spc="10" dirty="0">
                          <a:latin typeface="Gill Sans MT"/>
                          <a:cs typeface="Gill Sans MT"/>
                        </a:rPr>
                        <a:t> </a:t>
                      </a:r>
                      <a:r>
                        <a:rPr sz="1600" b="1" spc="-20" dirty="0">
                          <a:latin typeface="Gill Sans MT"/>
                          <a:cs typeface="Gill Sans MT"/>
                        </a:rPr>
                        <a:t>Harm</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ED2027"/>
                    </a:solidFill>
                  </a:tcPr>
                </a:tc>
                <a:tc>
                  <a:txBody>
                    <a:bodyPr/>
                    <a:lstStyle/>
                    <a:p>
                      <a:pPr>
                        <a:lnSpc>
                          <a:spcPct val="100000"/>
                        </a:lnSpc>
                      </a:pPr>
                      <a:endParaRPr sz="1600">
                        <a:latin typeface="Times New Roman"/>
                        <a:cs typeface="Times New Roman"/>
                      </a:endParaRPr>
                    </a:p>
                    <a:p>
                      <a:pPr algn="ctr">
                        <a:lnSpc>
                          <a:spcPct val="100000"/>
                        </a:lnSpc>
                      </a:pPr>
                      <a:r>
                        <a:rPr sz="1600" b="1" dirty="0">
                          <a:latin typeface="Gill Sans MT"/>
                          <a:cs typeface="Gill Sans MT"/>
                        </a:rPr>
                        <a:t>A</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3F6FB7"/>
                    </a:solidFill>
                  </a:tcPr>
                </a:tc>
                <a:tc>
                  <a:txBody>
                    <a:bodyPr/>
                    <a:lstStyle/>
                    <a:p>
                      <a:pPr marL="198120" marR="38100" indent="-152400">
                        <a:lnSpc>
                          <a:spcPct val="107200"/>
                        </a:lnSpc>
                        <a:spcBef>
                          <a:spcPts val="190"/>
                        </a:spcBef>
                      </a:pPr>
                      <a:r>
                        <a:rPr sz="1600" dirty="0">
                          <a:latin typeface="Gill Sans MT"/>
                          <a:cs typeface="Gill Sans MT"/>
                        </a:rPr>
                        <a:t>4.</a:t>
                      </a:r>
                      <a:r>
                        <a:rPr sz="1600" spc="204" dirty="0">
                          <a:latin typeface="Gill Sans MT"/>
                          <a:cs typeface="Gill Sans MT"/>
                        </a:rPr>
                        <a:t>  </a:t>
                      </a:r>
                      <a:r>
                        <a:rPr sz="1600" dirty="0">
                          <a:latin typeface="Gill Sans MT"/>
                          <a:cs typeface="Gill Sans MT"/>
                        </a:rPr>
                        <a:t>In</a:t>
                      </a:r>
                      <a:r>
                        <a:rPr sz="1600" spc="45" dirty="0">
                          <a:latin typeface="Gill Sans MT"/>
                          <a:cs typeface="Gill Sans MT"/>
                        </a:rPr>
                        <a:t> </a:t>
                      </a:r>
                      <a:r>
                        <a:rPr sz="1600" dirty="0">
                          <a:latin typeface="Gill Sans MT"/>
                          <a:cs typeface="Gill Sans MT"/>
                        </a:rPr>
                        <a:t>patients</a:t>
                      </a:r>
                      <a:r>
                        <a:rPr sz="1600" spc="50" dirty="0">
                          <a:latin typeface="Gill Sans MT"/>
                          <a:cs typeface="Gill Sans MT"/>
                        </a:rPr>
                        <a:t> </a:t>
                      </a:r>
                      <a:r>
                        <a:rPr sz="1600" dirty="0">
                          <a:latin typeface="Gill Sans MT"/>
                          <a:cs typeface="Gill Sans MT"/>
                        </a:rPr>
                        <a:t>with</a:t>
                      </a:r>
                      <a:r>
                        <a:rPr sz="1600" spc="50" dirty="0">
                          <a:latin typeface="Gill Sans MT"/>
                          <a:cs typeface="Gill Sans MT"/>
                        </a:rPr>
                        <a:t> </a:t>
                      </a:r>
                      <a:r>
                        <a:rPr sz="1600" dirty="0">
                          <a:latin typeface="Gill Sans MT"/>
                          <a:cs typeface="Gill Sans MT"/>
                        </a:rPr>
                        <a:t>HFrEF,</a:t>
                      </a:r>
                      <a:r>
                        <a:rPr sz="1600" spc="50" dirty="0">
                          <a:latin typeface="Gill Sans MT"/>
                          <a:cs typeface="Gill Sans MT"/>
                        </a:rPr>
                        <a:t> </a:t>
                      </a:r>
                      <a:r>
                        <a:rPr sz="1600" dirty="0">
                          <a:latin typeface="Gill Sans MT"/>
                          <a:cs typeface="Gill Sans MT"/>
                        </a:rPr>
                        <a:t>class</a:t>
                      </a:r>
                      <a:r>
                        <a:rPr sz="1600" spc="45" dirty="0">
                          <a:latin typeface="Gill Sans MT"/>
                          <a:cs typeface="Gill Sans MT"/>
                        </a:rPr>
                        <a:t> </a:t>
                      </a:r>
                      <a:r>
                        <a:rPr sz="1600" dirty="0">
                          <a:latin typeface="Gill Sans MT"/>
                          <a:cs typeface="Gill Sans MT"/>
                        </a:rPr>
                        <a:t>IC</a:t>
                      </a:r>
                      <a:r>
                        <a:rPr sz="1600" spc="50" dirty="0">
                          <a:latin typeface="Gill Sans MT"/>
                          <a:cs typeface="Gill Sans MT"/>
                        </a:rPr>
                        <a:t> </a:t>
                      </a:r>
                      <a:r>
                        <a:rPr sz="1600" spc="-10" dirty="0">
                          <a:latin typeface="Gill Sans MT"/>
                          <a:cs typeface="Gill Sans MT"/>
                        </a:rPr>
                        <a:t>antiarrhythmic</a:t>
                      </a:r>
                      <a:r>
                        <a:rPr sz="1600" spc="500" dirty="0">
                          <a:latin typeface="Gill Sans MT"/>
                          <a:cs typeface="Gill Sans MT"/>
                        </a:rPr>
                        <a:t> </a:t>
                      </a:r>
                      <a:r>
                        <a:rPr sz="1600" dirty="0">
                          <a:latin typeface="Gill Sans MT"/>
                          <a:cs typeface="Gill Sans MT"/>
                        </a:rPr>
                        <a:t>medications</a:t>
                      </a:r>
                      <a:r>
                        <a:rPr sz="1600" spc="110" dirty="0">
                          <a:latin typeface="Gill Sans MT"/>
                          <a:cs typeface="Gill Sans MT"/>
                        </a:rPr>
                        <a:t> </a:t>
                      </a:r>
                      <a:r>
                        <a:rPr sz="1600" dirty="0">
                          <a:latin typeface="Gill Sans MT"/>
                          <a:cs typeface="Gill Sans MT"/>
                        </a:rPr>
                        <a:t>and</a:t>
                      </a:r>
                      <a:r>
                        <a:rPr sz="1600" spc="110" dirty="0">
                          <a:latin typeface="Gill Sans MT"/>
                          <a:cs typeface="Gill Sans MT"/>
                        </a:rPr>
                        <a:t> </a:t>
                      </a:r>
                      <a:r>
                        <a:rPr sz="1600" dirty="0">
                          <a:latin typeface="Gill Sans MT"/>
                          <a:cs typeface="Gill Sans MT"/>
                        </a:rPr>
                        <a:t>dronedarone</a:t>
                      </a:r>
                      <a:r>
                        <a:rPr sz="1600" spc="114" dirty="0">
                          <a:latin typeface="Gill Sans MT"/>
                          <a:cs typeface="Gill Sans MT"/>
                        </a:rPr>
                        <a:t> </a:t>
                      </a:r>
                      <a:r>
                        <a:rPr sz="1600" dirty="0">
                          <a:latin typeface="Gill Sans MT"/>
                          <a:cs typeface="Gill Sans MT"/>
                        </a:rPr>
                        <a:t>may</a:t>
                      </a:r>
                      <a:r>
                        <a:rPr sz="1600" spc="110" dirty="0">
                          <a:latin typeface="Gill Sans MT"/>
                          <a:cs typeface="Gill Sans MT"/>
                        </a:rPr>
                        <a:t> </a:t>
                      </a:r>
                      <a:r>
                        <a:rPr sz="1600" dirty="0">
                          <a:latin typeface="Gill Sans MT"/>
                          <a:cs typeface="Gill Sans MT"/>
                        </a:rPr>
                        <a:t>increase</a:t>
                      </a:r>
                      <a:r>
                        <a:rPr sz="1600" spc="114" dirty="0">
                          <a:latin typeface="Gill Sans MT"/>
                          <a:cs typeface="Gill Sans MT"/>
                        </a:rPr>
                        <a:t> </a:t>
                      </a:r>
                      <a:r>
                        <a:rPr sz="1600" spc="-25" dirty="0">
                          <a:latin typeface="Gill Sans MT"/>
                          <a:cs typeface="Gill Sans MT"/>
                        </a:rPr>
                        <a:t>the</a:t>
                      </a:r>
                      <a:r>
                        <a:rPr sz="1600" spc="500" dirty="0">
                          <a:latin typeface="Gill Sans MT"/>
                          <a:cs typeface="Gill Sans MT"/>
                        </a:rPr>
                        <a:t> </a:t>
                      </a:r>
                      <a:r>
                        <a:rPr sz="1600" dirty="0">
                          <a:latin typeface="Gill Sans MT"/>
                          <a:cs typeface="Gill Sans MT"/>
                        </a:rPr>
                        <a:t>risk</a:t>
                      </a:r>
                      <a:r>
                        <a:rPr sz="1600" spc="-15" dirty="0">
                          <a:latin typeface="Gill Sans MT"/>
                          <a:cs typeface="Gill Sans MT"/>
                        </a:rPr>
                        <a:t> </a:t>
                      </a:r>
                      <a:r>
                        <a:rPr sz="1600" dirty="0">
                          <a:latin typeface="Gill Sans MT"/>
                          <a:cs typeface="Gill Sans MT"/>
                        </a:rPr>
                        <a:t>of</a:t>
                      </a:r>
                      <a:r>
                        <a:rPr sz="1600" spc="-15" dirty="0">
                          <a:latin typeface="Gill Sans MT"/>
                          <a:cs typeface="Gill Sans MT"/>
                        </a:rPr>
                        <a:t> </a:t>
                      </a:r>
                      <a:r>
                        <a:rPr sz="1600" spc="-10" dirty="0">
                          <a:latin typeface="Gill Sans MT"/>
                          <a:cs typeface="Gill Sans MT"/>
                        </a:rPr>
                        <a:t>mortality.</a:t>
                      </a:r>
                      <a:r>
                        <a:rPr sz="1600" spc="-15" baseline="34722" dirty="0">
                          <a:latin typeface="Gill Sans MT"/>
                          <a:cs typeface="Gill Sans MT"/>
                        </a:rPr>
                        <a:t>14–16</a:t>
                      </a:r>
                      <a:endParaRPr sz="1600" baseline="34722" dirty="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5"/>
                  </a:ext>
                </a:extLst>
              </a:tr>
              <a:tr h="492163">
                <a:tc>
                  <a:txBody>
                    <a:bodyPr/>
                    <a:lstStyle/>
                    <a:p>
                      <a:pPr>
                        <a:lnSpc>
                          <a:spcPct val="100000"/>
                        </a:lnSpc>
                      </a:pPr>
                      <a:endParaRPr sz="1600">
                        <a:latin typeface="Times New Roman"/>
                        <a:cs typeface="Times New Roman"/>
                      </a:endParaRPr>
                    </a:p>
                    <a:p>
                      <a:pPr algn="ctr">
                        <a:lnSpc>
                          <a:spcPct val="100000"/>
                        </a:lnSpc>
                      </a:pPr>
                      <a:r>
                        <a:rPr sz="1600" b="1" dirty="0">
                          <a:latin typeface="Gill Sans MT"/>
                          <a:cs typeface="Gill Sans MT"/>
                        </a:rPr>
                        <a:t>3:</a:t>
                      </a:r>
                      <a:r>
                        <a:rPr sz="1600" b="1" spc="10" dirty="0">
                          <a:latin typeface="Gill Sans MT"/>
                          <a:cs typeface="Gill Sans MT"/>
                        </a:rPr>
                        <a:t> </a:t>
                      </a:r>
                      <a:r>
                        <a:rPr sz="1600" b="1" spc="-20" dirty="0">
                          <a:latin typeface="Gill Sans MT"/>
                          <a:cs typeface="Gill Sans MT"/>
                        </a:rPr>
                        <a:t>Harm</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ED2027"/>
                    </a:solidFill>
                  </a:tcPr>
                </a:tc>
                <a:tc>
                  <a:txBody>
                    <a:bodyPr/>
                    <a:lstStyle/>
                    <a:p>
                      <a:pPr>
                        <a:lnSpc>
                          <a:spcPct val="100000"/>
                        </a:lnSpc>
                      </a:pPr>
                      <a:endParaRPr sz="1600">
                        <a:latin typeface="Times New Roman"/>
                        <a:cs typeface="Times New Roman"/>
                      </a:endParaRPr>
                    </a:p>
                    <a:p>
                      <a:pPr algn="ctr">
                        <a:lnSpc>
                          <a:spcPct val="100000"/>
                        </a:lnSpc>
                      </a:pPr>
                      <a:r>
                        <a:rPr sz="1600" b="1" dirty="0">
                          <a:latin typeface="Gill Sans MT"/>
                          <a:cs typeface="Gill Sans MT"/>
                        </a:rPr>
                        <a:t>A</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3F6FB7"/>
                    </a:solidFill>
                  </a:tcPr>
                </a:tc>
                <a:tc>
                  <a:txBody>
                    <a:bodyPr/>
                    <a:lstStyle/>
                    <a:p>
                      <a:pPr marL="198120" marR="149225" indent="-152400">
                        <a:lnSpc>
                          <a:spcPct val="107200"/>
                        </a:lnSpc>
                        <a:spcBef>
                          <a:spcPts val="190"/>
                        </a:spcBef>
                      </a:pPr>
                      <a:r>
                        <a:rPr sz="1600" dirty="0">
                          <a:latin typeface="Gill Sans MT"/>
                          <a:cs typeface="Gill Sans MT"/>
                        </a:rPr>
                        <a:t>5.</a:t>
                      </a:r>
                      <a:r>
                        <a:rPr sz="1600" spc="175" dirty="0">
                          <a:latin typeface="Gill Sans MT"/>
                          <a:cs typeface="Gill Sans MT"/>
                        </a:rPr>
                        <a:t>  </a:t>
                      </a:r>
                      <a:r>
                        <a:rPr sz="1600" dirty="0">
                          <a:latin typeface="Gill Sans MT"/>
                          <a:cs typeface="Gill Sans MT"/>
                        </a:rPr>
                        <a:t>In</a:t>
                      </a:r>
                      <a:r>
                        <a:rPr sz="1600" spc="30" dirty="0">
                          <a:latin typeface="Gill Sans MT"/>
                          <a:cs typeface="Gill Sans MT"/>
                        </a:rPr>
                        <a:t> </a:t>
                      </a:r>
                      <a:r>
                        <a:rPr sz="1600" dirty="0">
                          <a:latin typeface="Gill Sans MT"/>
                          <a:cs typeface="Gill Sans MT"/>
                        </a:rPr>
                        <a:t>patients</a:t>
                      </a:r>
                      <a:r>
                        <a:rPr sz="1600" spc="30" dirty="0">
                          <a:latin typeface="Gill Sans MT"/>
                          <a:cs typeface="Gill Sans MT"/>
                        </a:rPr>
                        <a:t> </a:t>
                      </a:r>
                      <a:r>
                        <a:rPr sz="1600" dirty="0">
                          <a:latin typeface="Gill Sans MT"/>
                          <a:cs typeface="Gill Sans MT"/>
                        </a:rPr>
                        <a:t>with</a:t>
                      </a:r>
                      <a:r>
                        <a:rPr sz="1600" spc="30" dirty="0">
                          <a:latin typeface="Gill Sans MT"/>
                          <a:cs typeface="Gill Sans MT"/>
                        </a:rPr>
                        <a:t> </a:t>
                      </a:r>
                      <a:r>
                        <a:rPr sz="1600" dirty="0">
                          <a:latin typeface="Gill Sans MT"/>
                          <a:cs typeface="Gill Sans MT"/>
                        </a:rPr>
                        <a:t>HFrEF,</a:t>
                      </a:r>
                      <a:r>
                        <a:rPr sz="1600" spc="30" dirty="0">
                          <a:latin typeface="Gill Sans MT"/>
                          <a:cs typeface="Gill Sans MT"/>
                        </a:rPr>
                        <a:t> </a:t>
                      </a:r>
                      <a:r>
                        <a:rPr sz="1600" spc="-10" dirty="0">
                          <a:latin typeface="Gill Sans MT"/>
                          <a:cs typeface="Gill Sans MT"/>
                        </a:rPr>
                        <a:t>thiazolidinediones</a:t>
                      </a:r>
                      <a:r>
                        <a:rPr sz="1600" spc="500" dirty="0">
                          <a:latin typeface="Gill Sans MT"/>
                          <a:cs typeface="Gill Sans MT"/>
                        </a:rPr>
                        <a:t> </a:t>
                      </a:r>
                      <a:r>
                        <a:rPr sz="1600" dirty="0">
                          <a:latin typeface="Gill Sans MT"/>
                          <a:cs typeface="Gill Sans MT"/>
                        </a:rPr>
                        <a:t>increase</a:t>
                      </a:r>
                      <a:r>
                        <a:rPr sz="1600" spc="55" dirty="0">
                          <a:latin typeface="Gill Sans MT"/>
                          <a:cs typeface="Gill Sans MT"/>
                        </a:rPr>
                        <a:t> </a:t>
                      </a:r>
                      <a:r>
                        <a:rPr sz="1600" dirty="0">
                          <a:latin typeface="Gill Sans MT"/>
                          <a:cs typeface="Gill Sans MT"/>
                        </a:rPr>
                        <a:t>the</a:t>
                      </a:r>
                      <a:r>
                        <a:rPr sz="1600" spc="60" dirty="0">
                          <a:latin typeface="Gill Sans MT"/>
                          <a:cs typeface="Gill Sans MT"/>
                        </a:rPr>
                        <a:t> </a:t>
                      </a:r>
                      <a:r>
                        <a:rPr sz="1600" dirty="0">
                          <a:latin typeface="Gill Sans MT"/>
                          <a:cs typeface="Gill Sans MT"/>
                        </a:rPr>
                        <a:t>risk</a:t>
                      </a:r>
                      <a:r>
                        <a:rPr sz="1600" spc="55" dirty="0">
                          <a:latin typeface="Gill Sans MT"/>
                          <a:cs typeface="Gill Sans MT"/>
                        </a:rPr>
                        <a:t> </a:t>
                      </a:r>
                      <a:r>
                        <a:rPr sz="1600" dirty="0">
                          <a:latin typeface="Gill Sans MT"/>
                          <a:cs typeface="Gill Sans MT"/>
                        </a:rPr>
                        <a:t>of</a:t>
                      </a:r>
                      <a:r>
                        <a:rPr sz="1600" spc="60" dirty="0">
                          <a:latin typeface="Gill Sans MT"/>
                          <a:cs typeface="Gill Sans MT"/>
                        </a:rPr>
                        <a:t> </a:t>
                      </a:r>
                      <a:r>
                        <a:rPr sz="1600" dirty="0">
                          <a:latin typeface="Gill Sans MT"/>
                          <a:cs typeface="Gill Sans MT"/>
                        </a:rPr>
                        <a:t>worsening</a:t>
                      </a:r>
                      <a:r>
                        <a:rPr sz="1600" spc="55" dirty="0">
                          <a:latin typeface="Gill Sans MT"/>
                          <a:cs typeface="Gill Sans MT"/>
                        </a:rPr>
                        <a:t> </a:t>
                      </a:r>
                      <a:r>
                        <a:rPr sz="1600" dirty="0">
                          <a:latin typeface="Gill Sans MT"/>
                          <a:cs typeface="Gill Sans MT"/>
                        </a:rPr>
                        <a:t>HF</a:t>
                      </a:r>
                      <a:r>
                        <a:rPr sz="1600" spc="60" dirty="0">
                          <a:latin typeface="Gill Sans MT"/>
                          <a:cs typeface="Gill Sans MT"/>
                        </a:rPr>
                        <a:t> </a:t>
                      </a:r>
                      <a:r>
                        <a:rPr sz="1600" spc="-10" dirty="0">
                          <a:latin typeface="Gill Sans MT"/>
                          <a:cs typeface="Gill Sans MT"/>
                        </a:rPr>
                        <a:t>symptoms</a:t>
                      </a:r>
                      <a:r>
                        <a:rPr sz="1600" spc="500" dirty="0">
                          <a:latin typeface="Gill Sans MT"/>
                          <a:cs typeface="Gill Sans MT"/>
                        </a:rPr>
                        <a:t> </a:t>
                      </a:r>
                      <a:r>
                        <a:rPr sz="1600" dirty="0">
                          <a:latin typeface="Gill Sans MT"/>
                          <a:cs typeface="Gill Sans MT"/>
                        </a:rPr>
                        <a:t>and</a:t>
                      </a:r>
                      <a:r>
                        <a:rPr sz="1600" spc="95" dirty="0">
                          <a:latin typeface="Gill Sans MT"/>
                          <a:cs typeface="Gill Sans MT"/>
                        </a:rPr>
                        <a:t> </a:t>
                      </a:r>
                      <a:r>
                        <a:rPr sz="1600" spc="-10" dirty="0">
                          <a:latin typeface="Gill Sans MT"/>
                          <a:cs typeface="Gill Sans MT"/>
                        </a:rPr>
                        <a:t>hospitalizations.</a:t>
                      </a:r>
                      <a:r>
                        <a:rPr sz="1600" spc="-15" baseline="34722" dirty="0">
                          <a:latin typeface="Gill Sans MT"/>
                          <a:cs typeface="Gill Sans MT"/>
                        </a:rPr>
                        <a:t>17–21</a:t>
                      </a:r>
                      <a:endParaRPr sz="1600" baseline="34722" dirty="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6"/>
                  </a:ext>
                </a:extLst>
              </a:tr>
              <a:tr h="868751">
                <a:tc>
                  <a:txBody>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gn="ctr">
                        <a:lnSpc>
                          <a:spcPct val="100000"/>
                        </a:lnSpc>
                        <a:spcBef>
                          <a:spcPts val="660"/>
                        </a:spcBef>
                      </a:pPr>
                      <a:r>
                        <a:rPr sz="1600" b="1" dirty="0">
                          <a:latin typeface="Gill Sans MT"/>
                          <a:cs typeface="Gill Sans MT"/>
                        </a:rPr>
                        <a:t>3:</a:t>
                      </a:r>
                      <a:r>
                        <a:rPr sz="1600" b="1" spc="10" dirty="0">
                          <a:latin typeface="Gill Sans MT"/>
                          <a:cs typeface="Gill Sans MT"/>
                        </a:rPr>
                        <a:t> </a:t>
                      </a:r>
                      <a:r>
                        <a:rPr sz="1600" b="1" spc="-20" dirty="0">
                          <a:latin typeface="Gill Sans MT"/>
                          <a:cs typeface="Gill Sans MT"/>
                        </a:rPr>
                        <a:t>Harm</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ED2027"/>
                    </a:solidFill>
                  </a:tcPr>
                </a:tc>
                <a:tc>
                  <a:txBody>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gn="ctr">
                        <a:lnSpc>
                          <a:spcPct val="100000"/>
                        </a:lnSpc>
                        <a:spcBef>
                          <a:spcPts val="660"/>
                        </a:spcBef>
                      </a:pPr>
                      <a:r>
                        <a:rPr sz="1600" b="1" dirty="0">
                          <a:latin typeface="Gill Sans MT"/>
                          <a:cs typeface="Gill Sans MT"/>
                        </a:rPr>
                        <a:t>B-</a:t>
                      </a:r>
                      <a:r>
                        <a:rPr sz="1600" b="1" spc="-50" dirty="0">
                          <a:latin typeface="Gill Sans MT"/>
                          <a:cs typeface="Gill Sans MT"/>
                        </a:rPr>
                        <a:t>R</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62230" indent="-152400">
                        <a:lnSpc>
                          <a:spcPct val="107200"/>
                        </a:lnSpc>
                        <a:spcBef>
                          <a:spcPts val="190"/>
                        </a:spcBef>
                      </a:pPr>
                      <a:r>
                        <a:rPr sz="1600" dirty="0">
                          <a:latin typeface="Gill Sans MT"/>
                          <a:cs typeface="Gill Sans MT"/>
                        </a:rPr>
                        <a:t>6.</a:t>
                      </a:r>
                      <a:r>
                        <a:rPr sz="1600" spc="229" dirty="0">
                          <a:latin typeface="Gill Sans MT"/>
                          <a:cs typeface="Gill Sans MT"/>
                        </a:rPr>
                        <a:t>  </a:t>
                      </a:r>
                      <a:r>
                        <a:rPr sz="1600" dirty="0">
                          <a:latin typeface="Gill Sans MT"/>
                          <a:cs typeface="Gill Sans MT"/>
                        </a:rPr>
                        <a:t>In</a:t>
                      </a:r>
                      <a:r>
                        <a:rPr sz="1600" spc="125" dirty="0">
                          <a:latin typeface="Gill Sans MT"/>
                          <a:cs typeface="Gill Sans MT"/>
                        </a:rPr>
                        <a:t> </a:t>
                      </a:r>
                      <a:r>
                        <a:rPr sz="1600" dirty="0">
                          <a:latin typeface="Gill Sans MT"/>
                          <a:cs typeface="Gill Sans MT"/>
                        </a:rPr>
                        <a:t>patients</a:t>
                      </a:r>
                      <a:r>
                        <a:rPr sz="1600" spc="120" dirty="0">
                          <a:latin typeface="Gill Sans MT"/>
                          <a:cs typeface="Gill Sans MT"/>
                        </a:rPr>
                        <a:t> </a:t>
                      </a:r>
                      <a:r>
                        <a:rPr sz="1600" dirty="0">
                          <a:latin typeface="Gill Sans MT"/>
                          <a:cs typeface="Gill Sans MT"/>
                        </a:rPr>
                        <a:t>with</a:t>
                      </a:r>
                      <a:r>
                        <a:rPr sz="1600" spc="120" dirty="0">
                          <a:latin typeface="Gill Sans MT"/>
                          <a:cs typeface="Gill Sans MT"/>
                        </a:rPr>
                        <a:t> </a:t>
                      </a:r>
                      <a:r>
                        <a:rPr sz="1600" dirty="0">
                          <a:latin typeface="Gill Sans MT"/>
                          <a:cs typeface="Gill Sans MT"/>
                        </a:rPr>
                        <a:t>type</a:t>
                      </a:r>
                      <a:r>
                        <a:rPr sz="1600" spc="120" dirty="0">
                          <a:latin typeface="Gill Sans MT"/>
                          <a:cs typeface="Gill Sans MT"/>
                        </a:rPr>
                        <a:t> </a:t>
                      </a:r>
                      <a:r>
                        <a:rPr sz="1600" spc="55" dirty="0">
                          <a:latin typeface="Gill Sans MT"/>
                          <a:cs typeface="Gill Sans MT"/>
                        </a:rPr>
                        <a:t>2</a:t>
                      </a:r>
                      <a:r>
                        <a:rPr sz="1600" spc="120" dirty="0">
                          <a:latin typeface="Gill Sans MT"/>
                          <a:cs typeface="Gill Sans MT"/>
                        </a:rPr>
                        <a:t> </a:t>
                      </a:r>
                      <a:r>
                        <a:rPr sz="1600" dirty="0">
                          <a:latin typeface="Gill Sans MT"/>
                          <a:cs typeface="Gill Sans MT"/>
                        </a:rPr>
                        <a:t>diabetes</a:t>
                      </a:r>
                      <a:r>
                        <a:rPr sz="1600" spc="120" dirty="0">
                          <a:latin typeface="Gill Sans MT"/>
                          <a:cs typeface="Gill Sans MT"/>
                        </a:rPr>
                        <a:t> </a:t>
                      </a:r>
                      <a:r>
                        <a:rPr sz="1600" dirty="0">
                          <a:latin typeface="Gill Sans MT"/>
                          <a:cs typeface="Gill Sans MT"/>
                        </a:rPr>
                        <a:t>and</a:t>
                      </a:r>
                      <a:r>
                        <a:rPr sz="1600" spc="120" dirty="0">
                          <a:latin typeface="Gill Sans MT"/>
                          <a:cs typeface="Gill Sans MT"/>
                        </a:rPr>
                        <a:t> </a:t>
                      </a:r>
                      <a:r>
                        <a:rPr sz="1600" spc="-20" dirty="0">
                          <a:latin typeface="Gill Sans MT"/>
                          <a:cs typeface="Gill Sans MT"/>
                        </a:rPr>
                        <a:t>high</a:t>
                      </a:r>
                      <a:r>
                        <a:rPr sz="1600" spc="500" dirty="0">
                          <a:latin typeface="Gill Sans MT"/>
                          <a:cs typeface="Gill Sans MT"/>
                        </a:rPr>
                        <a:t> </a:t>
                      </a:r>
                      <a:r>
                        <a:rPr sz="1600" dirty="0">
                          <a:latin typeface="Gill Sans MT"/>
                          <a:cs typeface="Gill Sans MT"/>
                        </a:rPr>
                        <a:t>cardiovascular</a:t>
                      </a:r>
                      <a:r>
                        <a:rPr sz="1600" spc="220" dirty="0">
                          <a:latin typeface="Gill Sans MT"/>
                          <a:cs typeface="Gill Sans MT"/>
                        </a:rPr>
                        <a:t> </a:t>
                      </a:r>
                      <a:r>
                        <a:rPr sz="1600" dirty="0">
                          <a:latin typeface="Gill Sans MT"/>
                          <a:cs typeface="Gill Sans MT"/>
                        </a:rPr>
                        <a:t>risk,</a:t>
                      </a:r>
                      <a:r>
                        <a:rPr sz="1600" spc="220" dirty="0">
                          <a:latin typeface="Gill Sans MT"/>
                          <a:cs typeface="Gill Sans MT"/>
                        </a:rPr>
                        <a:t> </a:t>
                      </a:r>
                      <a:r>
                        <a:rPr sz="1600" dirty="0">
                          <a:latin typeface="Gill Sans MT"/>
                          <a:cs typeface="Gill Sans MT"/>
                        </a:rPr>
                        <a:t>the</a:t>
                      </a:r>
                      <a:r>
                        <a:rPr sz="1600" spc="225" dirty="0">
                          <a:latin typeface="Gill Sans MT"/>
                          <a:cs typeface="Gill Sans MT"/>
                        </a:rPr>
                        <a:t> </a:t>
                      </a:r>
                      <a:r>
                        <a:rPr sz="1600" dirty="0">
                          <a:latin typeface="Gill Sans MT"/>
                          <a:cs typeface="Gill Sans MT"/>
                        </a:rPr>
                        <a:t>dipeptidyl</a:t>
                      </a:r>
                      <a:r>
                        <a:rPr sz="1600" spc="220" dirty="0">
                          <a:latin typeface="Gill Sans MT"/>
                          <a:cs typeface="Gill Sans MT"/>
                        </a:rPr>
                        <a:t> </a:t>
                      </a:r>
                      <a:r>
                        <a:rPr sz="1600" spc="-10" dirty="0">
                          <a:latin typeface="Gill Sans MT"/>
                          <a:cs typeface="Gill Sans MT"/>
                        </a:rPr>
                        <a:t>pepti-</a:t>
                      </a:r>
                      <a:r>
                        <a:rPr sz="1600" spc="500" dirty="0">
                          <a:latin typeface="Gill Sans MT"/>
                          <a:cs typeface="Gill Sans MT"/>
                        </a:rPr>
                        <a:t> </a:t>
                      </a:r>
                      <a:r>
                        <a:rPr sz="1600" dirty="0">
                          <a:latin typeface="Gill Sans MT"/>
                          <a:cs typeface="Gill Sans MT"/>
                        </a:rPr>
                        <a:t>dase-4</a:t>
                      </a:r>
                      <a:r>
                        <a:rPr sz="1600" spc="285" dirty="0">
                          <a:latin typeface="Gill Sans MT"/>
                          <a:cs typeface="Gill Sans MT"/>
                        </a:rPr>
                        <a:t> </a:t>
                      </a:r>
                      <a:r>
                        <a:rPr sz="1600" dirty="0">
                          <a:latin typeface="Gill Sans MT"/>
                          <a:cs typeface="Gill Sans MT"/>
                        </a:rPr>
                        <a:t>(DPP-4)</a:t>
                      </a:r>
                      <a:r>
                        <a:rPr sz="1600" spc="290" dirty="0">
                          <a:latin typeface="Gill Sans MT"/>
                          <a:cs typeface="Gill Sans MT"/>
                        </a:rPr>
                        <a:t> </a:t>
                      </a:r>
                      <a:r>
                        <a:rPr sz="1600" dirty="0">
                          <a:latin typeface="Gill Sans MT"/>
                          <a:cs typeface="Gill Sans MT"/>
                        </a:rPr>
                        <a:t>inhibitors</a:t>
                      </a:r>
                      <a:r>
                        <a:rPr sz="1600" spc="290" dirty="0">
                          <a:latin typeface="Gill Sans MT"/>
                          <a:cs typeface="Gill Sans MT"/>
                        </a:rPr>
                        <a:t> </a:t>
                      </a:r>
                      <a:r>
                        <a:rPr sz="1600" dirty="0">
                          <a:latin typeface="Gill Sans MT"/>
                          <a:cs typeface="Gill Sans MT"/>
                        </a:rPr>
                        <a:t>saxagliptin</a:t>
                      </a:r>
                      <a:r>
                        <a:rPr sz="1600" spc="290" dirty="0">
                          <a:latin typeface="Gill Sans MT"/>
                          <a:cs typeface="Gill Sans MT"/>
                        </a:rPr>
                        <a:t> </a:t>
                      </a:r>
                      <a:r>
                        <a:rPr sz="1600" spc="-25" dirty="0">
                          <a:latin typeface="Gill Sans MT"/>
                          <a:cs typeface="Gill Sans MT"/>
                        </a:rPr>
                        <a:t>and</a:t>
                      </a:r>
                      <a:r>
                        <a:rPr sz="1600" spc="500" dirty="0">
                          <a:latin typeface="Gill Sans MT"/>
                          <a:cs typeface="Gill Sans MT"/>
                        </a:rPr>
                        <a:t> </a:t>
                      </a:r>
                      <a:r>
                        <a:rPr sz="1600" dirty="0">
                          <a:latin typeface="Gill Sans MT"/>
                          <a:cs typeface="Gill Sans MT"/>
                        </a:rPr>
                        <a:t>alogliptin</a:t>
                      </a:r>
                      <a:r>
                        <a:rPr sz="1600" spc="145" dirty="0">
                          <a:latin typeface="Gill Sans MT"/>
                          <a:cs typeface="Gill Sans MT"/>
                        </a:rPr>
                        <a:t> </a:t>
                      </a:r>
                      <a:r>
                        <a:rPr sz="1600" dirty="0">
                          <a:latin typeface="Gill Sans MT"/>
                          <a:cs typeface="Gill Sans MT"/>
                        </a:rPr>
                        <a:t>increase</a:t>
                      </a:r>
                      <a:r>
                        <a:rPr sz="1600" spc="150" dirty="0">
                          <a:latin typeface="Gill Sans MT"/>
                          <a:cs typeface="Gill Sans MT"/>
                        </a:rPr>
                        <a:t> </a:t>
                      </a:r>
                      <a:r>
                        <a:rPr sz="1600" dirty="0">
                          <a:latin typeface="Gill Sans MT"/>
                          <a:cs typeface="Gill Sans MT"/>
                        </a:rPr>
                        <a:t>the</a:t>
                      </a:r>
                      <a:r>
                        <a:rPr sz="1600" spc="145" dirty="0">
                          <a:latin typeface="Gill Sans MT"/>
                          <a:cs typeface="Gill Sans MT"/>
                        </a:rPr>
                        <a:t> </a:t>
                      </a:r>
                      <a:r>
                        <a:rPr sz="1600" dirty="0">
                          <a:latin typeface="Gill Sans MT"/>
                          <a:cs typeface="Gill Sans MT"/>
                        </a:rPr>
                        <a:t>risk</a:t>
                      </a:r>
                      <a:r>
                        <a:rPr sz="1600" spc="150" dirty="0">
                          <a:latin typeface="Gill Sans MT"/>
                          <a:cs typeface="Gill Sans MT"/>
                        </a:rPr>
                        <a:t> </a:t>
                      </a:r>
                      <a:r>
                        <a:rPr sz="1600" dirty="0">
                          <a:latin typeface="Gill Sans MT"/>
                          <a:cs typeface="Gill Sans MT"/>
                        </a:rPr>
                        <a:t>of</a:t>
                      </a:r>
                      <a:r>
                        <a:rPr sz="1600" spc="145" dirty="0">
                          <a:latin typeface="Gill Sans MT"/>
                          <a:cs typeface="Gill Sans MT"/>
                        </a:rPr>
                        <a:t> </a:t>
                      </a:r>
                      <a:r>
                        <a:rPr sz="1600" dirty="0">
                          <a:latin typeface="Gill Sans MT"/>
                          <a:cs typeface="Gill Sans MT"/>
                        </a:rPr>
                        <a:t>HF</a:t>
                      </a:r>
                      <a:r>
                        <a:rPr sz="1600" spc="150" dirty="0">
                          <a:latin typeface="Gill Sans MT"/>
                          <a:cs typeface="Gill Sans MT"/>
                        </a:rPr>
                        <a:t> </a:t>
                      </a:r>
                      <a:r>
                        <a:rPr sz="1600" spc="-10" dirty="0">
                          <a:latin typeface="Gill Sans MT"/>
                          <a:cs typeface="Gill Sans MT"/>
                        </a:rPr>
                        <a:t>hospitaliza-</a:t>
                      </a:r>
                      <a:endParaRPr sz="1600" dirty="0">
                        <a:latin typeface="Gill Sans MT"/>
                        <a:cs typeface="Gill Sans MT"/>
                      </a:endParaRPr>
                    </a:p>
                    <a:p>
                      <a:pPr marL="198120" marR="116839">
                        <a:lnSpc>
                          <a:spcPct val="79300"/>
                        </a:lnSpc>
                        <a:spcBef>
                          <a:spcPts val="229"/>
                        </a:spcBef>
                      </a:pPr>
                      <a:r>
                        <a:rPr sz="1600" dirty="0">
                          <a:latin typeface="Gill Sans MT"/>
                          <a:cs typeface="Gill Sans MT"/>
                        </a:rPr>
                        <a:t>tion</a:t>
                      </a:r>
                      <a:r>
                        <a:rPr sz="1600" spc="155" dirty="0">
                          <a:latin typeface="Gill Sans MT"/>
                          <a:cs typeface="Gill Sans MT"/>
                        </a:rPr>
                        <a:t> </a:t>
                      </a:r>
                      <a:r>
                        <a:rPr sz="1600" dirty="0">
                          <a:latin typeface="Gill Sans MT"/>
                          <a:cs typeface="Gill Sans MT"/>
                        </a:rPr>
                        <a:t>and</a:t>
                      </a:r>
                      <a:r>
                        <a:rPr sz="1600" spc="160" dirty="0">
                          <a:latin typeface="Gill Sans MT"/>
                          <a:cs typeface="Gill Sans MT"/>
                        </a:rPr>
                        <a:t> </a:t>
                      </a:r>
                      <a:r>
                        <a:rPr sz="1600" dirty="0">
                          <a:latin typeface="Gill Sans MT"/>
                          <a:cs typeface="Gill Sans MT"/>
                        </a:rPr>
                        <a:t>should</a:t>
                      </a:r>
                      <a:r>
                        <a:rPr sz="1600" spc="155" dirty="0">
                          <a:latin typeface="Gill Sans MT"/>
                          <a:cs typeface="Gill Sans MT"/>
                        </a:rPr>
                        <a:t> </a:t>
                      </a:r>
                      <a:r>
                        <a:rPr sz="1600" dirty="0">
                          <a:latin typeface="Gill Sans MT"/>
                          <a:cs typeface="Gill Sans MT"/>
                        </a:rPr>
                        <a:t>be</a:t>
                      </a:r>
                      <a:r>
                        <a:rPr sz="1600" spc="155" dirty="0">
                          <a:latin typeface="Gill Sans MT"/>
                          <a:cs typeface="Gill Sans MT"/>
                        </a:rPr>
                        <a:t> </a:t>
                      </a:r>
                      <a:r>
                        <a:rPr sz="1600" dirty="0">
                          <a:latin typeface="Gill Sans MT"/>
                          <a:cs typeface="Gill Sans MT"/>
                        </a:rPr>
                        <a:t>avoided</a:t>
                      </a:r>
                      <a:r>
                        <a:rPr sz="1600" spc="160" dirty="0">
                          <a:latin typeface="Gill Sans MT"/>
                          <a:cs typeface="Gill Sans MT"/>
                        </a:rPr>
                        <a:t> </a:t>
                      </a:r>
                      <a:r>
                        <a:rPr sz="1600" dirty="0">
                          <a:latin typeface="Gill Sans MT"/>
                          <a:cs typeface="Gill Sans MT"/>
                        </a:rPr>
                        <a:t>in</a:t>
                      </a:r>
                      <a:r>
                        <a:rPr sz="1600" spc="155" dirty="0">
                          <a:latin typeface="Gill Sans MT"/>
                          <a:cs typeface="Gill Sans MT"/>
                        </a:rPr>
                        <a:t> </a:t>
                      </a:r>
                      <a:r>
                        <a:rPr sz="1600" dirty="0">
                          <a:latin typeface="Gill Sans MT"/>
                          <a:cs typeface="Gill Sans MT"/>
                        </a:rPr>
                        <a:t>patients</a:t>
                      </a:r>
                      <a:r>
                        <a:rPr sz="1600" spc="160" dirty="0">
                          <a:latin typeface="Gill Sans MT"/>
                          <a:cs typeface="Gill Sans MT"/>
                        </a:rPr>
                        <a:t> </a:t>
                      </a:r>
                      <a:r>
                        <a:rPr sz="1600" spc="-20" dirty="0">
                          <a:latin typeface="Gill Sans MT"/>
                          <a:cs typeface="Gill Sans MT"/>
                        </a:rPr>
                        <a:t>with</a:t>
                      </a:r>
                      <a:r>
                        <a:rPr sz="1600" spc="500" dirty="0">
                          <a:latin typeface="Gill Sans MT"/>
                          <a:cs typeface="Gill Sans MT"/>
                        </a:rPr>
                        <a:t> </a:t>
                      </a:r>
                      <a:r>
                        <a:rPr lang="en-US" sz="1600" spc="500" dirty="0">
                          <a:latin typeface="Gill Sans MT"/>
                          <a:cs typeface="Gill Sans MT"/>
                        </a:rPr>
                        <a:t>HF</a:t>
                      </a:r>
                      <a:r>
                        <a:rPr sz="1600" spc="-15" baseline="-19841" dirty="0">
                          <a:latin typeface="Gill Sans MT"/>
                          <a:cs typeface="Gill Sans MT"/>
                        </a:rPr>
                        <a:t>HF.</a:t>
                      </a:r>
                      <a:r>
                        <a:rPr sz="1600" spc="-10" dirty="0">
                          <a:latin typeface="Gill Sans MT"/>
                          <a:cs typeface="Gill Sans MT"/>
                        </a:rPr>
                        <a:t>22–24</a:t>
                      </a:r>
                      <a:endParaRPr sz="1600" dirty="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7"/>
                  </a:ext>
                </a:extLst>
              </a:tr>
              <a:tr h="492163">
                <a:tc>
                  <a:txBody>
                    <a:bodyPr/>
                    <a:lstStyle/>
                    <a:p>
                      <a:pPr>
                        <a:lnSpc>
                          <a:spcPct val="100000"/>
                        </a:lnSpc>
                      </a:pPr>
                      <a:endParaRPr sz="1600">
                        <a:latin typeface="Times New Roman"/>
                        <a:cs typeface="Times New Roman"/>
                      </a:endParaRPr>
                    </a:p>
                    <a:p>
                      <a:pPr algn="ctr">
                        <a:lnSpc>
                          <a:spcPct val="100000"/>
                        </a:lnSpc>
                      </a:pPr>
                      <a:r>
                        <a:rPr sz="1600" b="1" dirty="0">
                          <a:latin typeface="Gill Sans MT"/>
                          <a:cs typeface="Gill Sans MT"/>
                        </a:rPr>
                        <a:t>3:</a:t>
                      </a:r>
                      <a:r>
                        <a:rPr sz="1600" b="1" spc="10" dirty="0">
                          <a:latin typeface="Gill Sans MT"/>
                          <a:cs typeface="Gill Sans MT"/>
                        </a:rPr>
                        <a:t> </a:t>
                      </a:r>
                      <a:r>
                        <a:rPr sz="1600" b="1" spc="-20" dirty="0">
                          <a:latin typeface="Gill Sans MT"/>
                          <a:cs typeface="Gill Sans MT"/>
                        </a:rPr>
                        <a:t>Harm</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ED2027"/>
                    </a:solidFill>
                  </a:tcPr>
                </a:tc>
                <a:tc>
                  <a:txBody>
                    <a:bodyPr/>
                    <a:lstStyle/>
                    <a:p>
                      <a:pPr>
                        <a:lnSpc>
                          <a:spcPct val="100000"/>
                        </a:lnSpc>
                      </a:pPr>
                      <a:endParaRPr sz="1600">
                        <a:latin typeface="Times New Roman"/>
                        <a:cs typeface="Times New Roman"/>
                      </a:endParaRPr>
                    </a:p>
                    <a:p>
                      <a:pPr algn="ctr">
                        <a:lnSpc>
                          <a:spcPct val="100000"/>
                        </a:lnSpc>
                      </a:pPr>
                      <a:r>
                        <a:rPr sz="1600" b="1" spc="-25" dirty="0">
                          <a:latin typeface="Gill Sans MT"/>
                          <a:cs typeface="Gill Sans MT"/>
                        </a:rPr>
                        <a:t>B-NR</a:t>
                      </a:r>
                      <a:endParaRPr sz="16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45720" indent="-152400">
                        <a:lnSpc>
                          <a:spcPct val="107200"/>
                        </a:lnSpc>
                        <a:spcBef>
                          <a:spcPts val="190"/>
                        </a:spcBef>
                      </a:pPr>
                      <a:r>
                        <a:rPr sz="1600" dirty="0">
                          <a:latin typeface="Gill Sans MT"/>
                          <a:cs typeface="Gill Sans MT"/>
                        </a:rPr>
                        <a:t>7.</a:t>
                      </a:r>
                      <a:r>
                        <a:rPr sz="1600" spc="229" dirty="0">
                          <a:latin typeface="Gill Sans MT"/>
                          <a:cs typeface="Gill Sans MT"/>
                        </a:rPr>
                        <a:t>  </a:t>
                      </a:r>
                      <a:r>
                        <a:rPr sz="1600" dirty="0">
                          <a:latin typeface="Gill Sans MT"/>
                          <a:cs typeface="Gill Sans MT"/>
                        </a:rPr>
                        <a:t>In</a:t>
                      </a:r>
                      <a:r>
                        <a:rPr sz="1600" spc="30" dirty="0">
                          <a:latin typeface="Gill Sans MT"/>
                          <a:cs typeface="Gill Sans MT"/>
                        </a:rPr>
                        <a:t> </a:t>
                      </a:r>
                      <a:r>
                        <a:rPr sz="1600" dirty="0">
                          <a:latin typeface="Gill Sans MT"/>
                          <a:cs typeface="Gill Sans MT"/>
                        </a:rPr>
                        <a:t>patients</a:t>
                      </a:r>
                      <a:r>
                        <a:rPr sz="1600" spc="30" dirty="0">
                          <a:latin typeface="Gill Sans MT"/>
                          <a:cs typeface="Gill Sans MT"/>
                        </a:rPr>
                        <a:t> </a:t>
                      </a:r>
                      <a:r>
                        <a:rPr sz="1600" dirty="0">
                          <a:latin typeface="Gill Sans MT"/>
                          <a:cs typeface="Gill Sans MT"/>
                        </a:rPr>
                        <a:t>with</a:t>
                      </a:r>
                      <a:r>
                        <a:rPr sz="1600" spc="30" dirty="0">
                          <a:latin typeface="Gill Sans MT"/>
                          <a:cs typeface="Gill Sans MT"/>
                        </a:rPr>
                        <a:t> </a:t>
                      </a:r>
                      <a:r>
                        <a:rPr sz="1600" dirty="0">
                          <a:latin typeface="Gill Sans MT"/>
                          <a:cs typeface="Gill Sans MT"/>
                        </a:rPr>
                        <a:t>HFrEF,</a:t>
                      </a:r>
                      <a:r>
                        <a:rPr sz="1600" spc="25" dirty="0">
                          <a:latin typeface="Gill Sans MT"/>
                          <a:cs typeface="Gill Sans MT"/>
                        </a:rPr>
                        <a:t> </a:t>
                      </a:r>
                      <a:r>
                        <a:rPr sz="1600" dirty="0">
                          <a:latin typeface="Gill Sans MT"/>
                          <a:cs typeface="Gill Sans MT"/>
                        </a:rPr>
                        <a:t>NSAIDs</a:t>
                      </a:r>
                      <a:r>
                        <a:rPr sz="1600" spc="30" dirty="0">
                          <a:latin typeface="Gill Sans MT"/>
                          <a:cs typeface="Gill Sans MT"/>
                        </a:rPr>
                        <a:t> </a:t>
                      </a:r>
                      <a:r>
                        <a:rPr sz="1600" dirty="0">
                          <a:latin typeface="Gill Sans MT"/>
                          <a:cs typeface="Gill Sans MT"/>
                        </a:rPr>
                        <a:t>worsen</a:t>
                      </a:r>
                      <a:r>
                        <a:rPr sz="1600" spc="25" dirty="0">
                          <a:latin typeface="Gill Sans MT"/>
                          <a:cs typeface="Gill Sans MT"/>
                        </a:rPr>
                        <a:t> </a:t>
                      </a:r>
                      <a:r>
                        <a:rPr sz="1600" spc="-25" dirty="0">
                          <a:latin typeface="Gill Sans MT"/>
                          <a:cs typeface="Gill Sans MT"/>
                        </a:rPr>
                        <a:t>HF</a:t>
                      </a:r>
                      <a:r>
                        <a:rPr sz="1600" spc="500" dirty="0">
                          <a:latin typeface="Gill Sans MT"/>
                          <a:cs typeface="Gill Sans MT"/>
                        </a:rPr>
                        <a:t> </a:t>
                      </a:r>
                      <a:r>
                        <a:rPr sz="1600" dirty="0">
                          <a:latin typeface="Gill Sans MT"/>
                          <a:cs typeface="Gill Sans MT"/>
                        </a:rPr>
                        <a:t>symptoms</a:t>
                      </a:r>
                      <a:r>
                        <a:rPr sz="1600" spc="80" dirty="0">
                          <a:latin typeface="Gill Sans MT"/>
                          <a:cs typeface="Gill Sans MT"/>
                        </a:rPr>
                        <a:t> </a:t>
                      </a:r>
                      <a:r>
                        <a:rPr sz="1600" dirty="0">
                          <a:latin typeface="Gill Sans MT"/>
                          <a:cs typeface="Gill Sans MT"/>
                        </a:rPr>
                        <a:t>and</a:t>
                      </a:r>
                      <a:r>
                        <a:rPr sz="1600" spc="80" dirty="0">
                          <a:latin typeface="Gill Sans MT"/>
                          <a:cs typeface="Gill Sans MT"/>
                        </a:rPr>
                        <a:t> </a:t>
                      </a:r>
                      <a:r>
                        <a:rPr sz="1600" dirty="0">
                          <a:latin typeface="Gill Sans MT"/>
                          <a:cs typeface="Gill Sans MT"/>
                        </a:rPr>
                        <a:t>should</a:t>
                      </a:r>
                      <a:r>
                        <a:rPr sz="1600" spc="85" dirty="0">
                          <a:latin typeface="Gill Sans MT"/>
                          <a:cs typeface="Gill Sans MT"/>
                        </a:rPr>
                        <a:t> </a:t>
                      </a:r>
                      <a:r>
                        <a:rPr sz="1600" dirty="0">
                          <a:latin typeface="Gill Sans MT"/>
                          <a:cs typeface="Gill Sans MT"/>
                        </a:rPr>
                        <a:t>be</a:t>
                      </a:r>
                      <a:r>
                        <a:rPr sz="1600" spc="80" dirty="0">
                          <a:latin typeface="Gill Sans MT"/>
                          <a:cs typeface="Gill Sans MT"/>
                        </a:rPr>
                        <a:t> </a:t>
                      </a:r>
                      <a:r>
                        <a:rPr sz="1600" dirty="0">
                          <a:latin typeface="Gill Sans MT"/>
                          <a:cs typeface="Gill Sans MT"/>
                        </a:rPr>
                        <a:t>avoided</a:t>
                      </a:r>
                      <a:r>
                        <a:rPr sz="1600" spc="85" dirty="0">
                          <a:latin typeface="Gill Sans MT"/>
                          <a:cs typeface="Gill Sans MT"/>
                        </a:rPr>
                        <a:t> </a:t>
                      </a:r>
                      <a:r>
                        <a:rPr sz="1600" spc="-30" dirty="0">
                          <a:latin typeface="Gill Sans MT"/>
                          <a:cs typeface="Gill Sans MT"/>
                        </a:rPr>
                        <a:t>or</a:t>
                      </a:r>
                      <a:r>
                        <a:rPr sz="1600" spc="80" dirty="0">
                          <a:latin typeface="Gill Sans MT"/>
                          <a:cs typeface="Gill Sans MT"/>
                        </a:rPr>
                        <a:t> </a:t>
                      </a:r>
                      <a:r>
                        <a:rPr sz="1600" spc="-10" dirty="0">
                          <a:latin typeface="Gill Sans MT"/>
                          <a:cs typeface="Gill Sans MT"/>
                        </a:rPr>
                        <a:t>withdrawn</a:t>
                      </a:r>
                      <a:r>
                        <a:rPr sz="1600" spc="500" dirty="0">
                          <a:latin typeface="Gill Sans MT"/>
                          <a:cs typeface="Gill Sans MT"/>
                        </a:rPr>
                        <a:t> </a:t>
                      </a:r>
                      <a:r>
                        <a:rPr sz="1600" dirty="0">
                          <a:latin typeface="Gill Sans MT"/>
                          <a:cs typeface="Gill Sans MT"/>
                        </a:rPr>
                        <a:t>whenever</a:t>
                      </a:r>
                      <a:r>
                        <a:rPr sz="1600" spc="50" dirty="0">
                          <a:latin typeface="Gill Sans MT"/>
                          <a:cs typeface="Gill Sans MT"/>
                        </a:rPr>
                        <a:t> </a:t>
                      </a:r>
                      <a:r>
                        <a:rPr sz="1600" spc="-10" dirty="0">
                          <a:latin typeface="Gill Sans MT"/>
                          <a:cs typeface="Gill Sans MT"/>
                        </a:rPr>
                        <a:t>possible.</a:t>
                      </a:r>
                      <a:r>
                        <a:rPr sz="1600" spc="-15" baseline="34722" dirty="0">
                          <a:latin typeface="Gill Sans MT"/>
                          <a:cs typeface="Gill Sans MT"/>
                        </a:rPr>
                        <a:t>25–28</a:t>
                      </a:r>
                      <a:endParaRPr sz="1600" baseline="34722" dirty="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0856545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656EF-0EF9-4607-8741-0BA5B22DF4E2}"/>
              </a:ext>
            </a:extLst>
          </p:cNvPr>
          <p:cNvSpPr>
            <a:spLocks noGrp="1"/>
          </p:cNvSpPr>
          <p:nvPr>
            <p:ph type="title"/>
          </p:nvPr>
        </p:nvSpPr>
        <p:spPr/>
        <p:txBody>
          <a:bodyPr/>
          <a:lstStyle/>
          <a:p>
            <a:r>
              <a:rPr lang="en-US" dirty="0" err="1"/>
              <a:t>HFpEF</a:t>
            </a:r>
            <a:r>
              <a:rPr lang="en-US" dirty="0"/>
              <a:t> Treatment</a:t>
            </a:r>
          </a:p>
        </p:txBody>
      </p:sp>
      <p:sp>
        <p:nvSpPr>
          <p:cNvPr id="3" name="Content Placeholder 2">
            <a:extLst>
              <a:ext uri="{FF2B5EF4-FFF2-40B4-BE49-F238E27FC236}">
                <a16:creationId xmlns:a16="http://schemas.microsoft.com/office/drawing/2014/main" id="{17C3E93F-92F7-4938-B283-B0DF0EC655C5}"/>
              </a:ext>
            </a:extLst>
          </p:cNvPr>
          <p:cNvSpPr>
            <a:spLocks noGrp="1"/>
          </p:cNvSpPr>
          <p:nvPr>
            <p:ph idx="1"/>
          </p:nvPr>
        </p:nvSpPr>
        <p:spPr/>
        <p:txBody>
          <a:bodyPr/>
          <a:lstStyle/>
          <a:p>
            <a:r>
              <a:rPr lang="en-US" b="1" dirty="0"/>
              <a:t>Novartis PARAGON-HF trial suggests </a:t>
            </a:r>
            <a:r>
              <a:rPr lang="en-US" b="1" dirty="0" err="1"/>
              <a:t>Entresto</a:t>
            </a:r>
            <a:r>
              <a:rPr lang="en-US" b="1" dirty="0"/>
              <a:t>® benefit in </a:t>
            </a:r>
            <a:r>
              <a:rPr lang="en-US" b="1" dirty="0" err="1"/>
              <a:t>HFpEF</a:t>
            </a:r>
            <a:r>
              <a:rPr lang="en-US" b="1" dirty="0"/>
              <a:t> patients but narrowly misses primary endpoint</a:t>
            </a:r>
          </a:p>
          <a:p>
            <a:endParaRPr lang="en-US" dirty="0"/>
          </a:p>
        </p:txBody>
      </p:sp>
    </p:spTree>
    <p:extLst>
      <p:ext uri="{BB962C8B-B14F-4D97-AF65-F5344CB8AC3E}">
        <p14:creationId xmlns:p14="http://schemas.microsoft.com/office/powerpoint/2010/main" val="39347405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015324-98EE-4370-8001-85C1278A1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4E49BFF-40A2-4616-8638-9CBE4EC1F6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A815573F-A13D-DFB1-C21B-72F64EF4E234}"/>
              </a:ext>
            </a:extLst>
          </p:cNvPr>
          <p:cNvSpPr>
            <a:spLocks noGrp="1"/>
          </p:cNvSpPr>
          <p:nvPr>
            <p:ph type="title"/>
          </p:nvPr>
        </p:nvSpPr>
        <p:spPr>
          <a:xfrm>
            <a:off x="685799" y="764373"/>
            <a:ext cx="3977639" cy="1600200"/>
          </a:xfrm>
        </p:spPr>
        <p:txBody>
          <a:bodyPr anchor="b">
            <a:normAutofit/>
          </a:bodyPr>
          <a:lstStyle/>
          <a:p>
            <a:pPr algn="l"/>
            <a:r>
              <a:rPr lang="en-US" sz="3200" dirty="0"/>
              <a:t>HFPEF</a:t>
            </a:r>
          </a:p>
        </p:txBody>
      </p:sp>
      <p:sp>
        <p:nvSpPr>
          <p:cNvPr id="3" name="Content Placeholder 2">
            <a:extLst>
              <a:ext uri="{FF2B5EF4-FFF2-40B4-BE49-F238E27FC236}">
                <a16:creationId xmlns:a16="http://schemas.microsoft.com/office/drawing/2014/main" id="{8A74A834-F4CC-BA5B-9283-C1BAA983BD17}"/>
              </a:ext>
            </a:extLst>
          </p:cNvPr>
          <p:cNvSpPr>
            <a:spLocks noGrp="1"/>
          </p:cNvSpPr>
          <p:nvPr>
            <p:ph idx="1"/>
          </p:nvPr>
        </p:nvSpPr>
        <p:spPr>
          <a:xfrm>
            <a:off x="685800" y="2364573"/>
            <a:ext cx="3977639" cy="3854112"/>
          </a:xfrm>
        </p:spPr>
        <p:txBody>
          <a:bodyPr>
            <a:normAutofit/>
          </a:bodyPr>
          <a:lstStyle/>
          <a:p>
            <a:r>
              <a:rPr lang="en-US" sz="2800" dirty="0"/>
              <a:t>What do we know?</a:t>
            </a:r>
          </a:p>
          <a:p>
            <a:r>
              <a:rPr lang="en-US" sz="2800" dirty="0"/>
              <a:t>Don’t forget to treat what we can: HTN, DM, Obesity, OSA, </a:t>
            </a:r>
            <a:r>
              <a:rPr lang="en-US" sz="2800" dirty="0" err="1"/>
              <a:t>ect</a:t>
            </a:r>
            <a:r>
              <a:rPr lang="en-US" sz="2800" dirty="0"/>
              <a:t>. </a:t>
            </a:r>
          </a:p>
        </p:txBody>
      </p:sp>
      <p:pic>
        <p:nvPicPr>
          <p:cNvPr id="4" name="object 14">
            <a:extLst>
              <a:ext uri="{FF2B5EF4-FFF2-40B4-BE49-F238E27FC236}">
                <a16:creationId xmlns:a16="http://schemas.microsoft.com/office/drawing/2014/main" id="{9AE68731-8451-D6C0-33C2-162E4619EFBA}"/>
              </a:ext>
            </a:extLst>
          </p:cNvPr>
          <p:cNvPicPr/>
          <p:nvPr/>
        </p:nvPicPr>
        <p:blipFill>
          <a:blip r:embed="rId3" cstate="print"/>
          <a:stretch>
            <a:fillRect/>
          </a:stretch>
        </p:blipFill>
        <p:spPr>
          <a:xfrm>
            <a:off x="5448693" y="245097"/>
            <a:ext cx="5310272" cy="5973587"/>
          </a:xfrm>
          <a:prstGeom prst="rect">
            <a:avLst/>
          </a:prstGeom>
        </p:spPr>
      </p:pic>
    </p:spTree>
    <p:extLst>
      <p:ext uri="{BB962C8B-B14F-4D97-AF65-F5344CB8AC3E}">
        <p14:creationId xmlns:p14="http://schemas.microsoft.com/office/powerpoint/2010/main" val="29177757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14">
            <a:extLst>
              <a:ext uri="{FF2B5EF4-FFF2-40B4-BE49-F238E27FC236}">
                <a16:creationId xmlns:a16="http://schemas.microsoft.com/office/drawing/2014/main" id="{3E8D4CC2-E8FD-B842-3DC1-919B4F331092}"/>
              </a:ext>
            </a:extLst>
          </p:cNvPr>
          <p:cNvGraphicFramePr>
            <a:graphicFrameLocks noGrp="1"/>
          </p:cNvGraphicFramePr>
          <p:nvPr>
            <p:extLst>
              <p:ext uri="{D42A27DB-BD31-4B8C-83A1-F6EECF244321}">
                <p14:modId xmlns:p14="http://schemas.microsoft.com/office/powerpoint/2010/main" val="3639404862"/>
              </p:ext>
            </p:extLst>
          </p:nvPr>
        </p:nvGraphicFramePr>
        <p:xfrm>
          <a:off x="964030" y="555811"/>
          <a:ext cx="10501461" cy="6039713"/>
        </p:xfrm>
        <a:graphic>
          <a:graphicData uri="http://schemas.openxmlformats.org/drawingml/2006/table">
            <a:tbl>
              <a:tblPr firstRow="1" bandRow="1">
                <a:tableStyleId>{2D5ABB26-0587-4C30-8999-92F81FD0307C}</a:tableStyleId>
              </a:tblPr>
              <a:tblGrid>
                <a:gridCol w="1660487">
                  <a:extLst>
                    <a:ext uri="{9D8B030D-6E8A-4147-A177-3AD203B41FA5}">
                      <a16:colId xmlns:a16="http://schemas.microsoft.com/office/drawing/2014/main" val="20000"/>
                    </a:ext>
                  </a:extLst>
                </a:gridCol>
                <a:gridCol w="1660487">
                  <a:extLst>
                    <a:ext uri="{9D8B030D-6E8A-4147-A177-3AD203B41FA5}">
                      <a16:colId xmlns:a16="http://schemas.microsoft.com/office/drawing/2014/main" val="20001"/>
                    </a:ext>
                  </a:extLst>
                </a:gridCol>
                <a:gridCol w="7180487">
                  <a:extLst>
                    <a:ext uri="{9D8B030D-6E8A-4147-A177-3AD203B41FA5}">
                      <a16:colId xmlns:a16="http://schemas.microsoft.com/office/drawing/2014/main" val="20002"/>
                    </a:ext>
                  </a:extLst>
                </a:gridCol>
              </a:tblGrid>
              <a:tr h="228548">
                <a:tc gridSpan="3">
                  <a:txBody>
                    <a:bodyPr/>
                    <a:lstStyle/>
                    <a:p>
                      <a:pPr marL="52069" marR="516890">
                        <a:lnSpc>
                          <a:spcPct val="107200"/>
                        </a:lnSpc>
                        <a:spcBef>
                          <a:spcPts val="245"/>
                        </a:spcBef>
                      </a:pPr>
                      <a:r>
                        <a:rPr sz="1800" b="1" dirty="0">
                          <a:solidFill>
                            <a:srgbClr val="FFFFFF"/>
                          </a:solidFill>
                          <a:latin typeface="Calibri"/>
                          <a:cs typeface="Calibri"/>
                        </a:rPr>
                        <a:t>Recommendations</a:t>
                      </a:r>
                      <a:r>
                        <a:rPr sz="1800" b="1" spc="185" dirty="0">
                          <a:solidFill>
                            <a:srgbClr val="FFFFFF"/>
                          </a:solidFill>
                          <a:latin typeface="Calibri"/>
                          <a:cs typeface="Calibri"/>
                        </a:rPr>
                        <a:t> </a:t>
                      </a:r>
                      <a:r>
                        <a:rPr sz="1800" b="1" dirty="0">
                          <a:solidFill>
                            <a:srgbClr val="FFFFFF"/>
                          </a:solidFill>
                          <a:latin typeface="Calibri"/>
                          <a:cs typeface="Calibri"/>
                        </a:rPr>
                        <a:t>for</a:t>
                      </a:r>
                      <a:r>
                        <a:rPr sz="1800" b="1" spc="185" dirty="0">
                          <a:solidFill>
                            <a:srgbClr val="FFFFFF"/>
                          </a:solidFill>
                          <a:latin typeface="Calibri"/>
                          <a:cs typeface="Calibri"/>
                        </a:rPr>
                        <a:t> </a:t>
                      </a:r>
                      <a:r>
                        <a:rPr sz="1800" b="1" spc="80" dirty="0">
                          <a:solidFill>
                            <a:srgbClr val="FFFFFF"/>
                          </a:solidFill>
                          <a:latin typeface="Calibri"/>
                          <a:cs typeface="Calibri"/>
                        </a:rPr>
                        <a:t>HF</a:t>
                      </a:r>
                      <a:r>
                        <a:rPr sz="1800" b="1" spc="185" dirty="0">
                          <a:solidFill>
                            <a:srgbClr val="FFFFFF"/>
                          </a:solidFill>
                          <a:latin typeface="Calibri"/>
                          <a:cs typeface="Calibri"/>
                        </a:rPr>
                        <a:t> </a:t>
                      </a:r>
                      <a:r>
                        <a:rPr sz="1800" b="1" dirty="0">
                          <a:solidFill>
                            <a:srgbClr val="FFFFFF"/>
                          </a:solidFill>
                          <a:latin typeface="Calibri"/>
                          <a:cs typeface="Calibri"/>
                        </a:rPr>
                        <a:t>With</a:t>
                      </a:r>
                      <a:r>
                        <a:rPr sz="1800" b="1" spc="190" dirty="0">
                          <a:solidFill>
                            <a:srgbClr val="FFFFFF"/>
                          </a:solidFill>
                          <a:latin typeface="Calibri"/>
                          <a:cs typeface="Calibri"/>
                        </a:rPr>
                        <a:t> </a:t>
                      </a:r>
                      <a:r>
                        <a:rPr sz="1800" b="1" dirty="0">
                          <a:solidFill>
                            <a:srgbClr val="FFFFFF"/>
                          </a:solidFill>
                          <a:latin typeface="Calibri"/>
                          <a:cs typeface="Calibri"/>
                        </a:rPr>
                        <a:t>Preserved</a:t>
                      </a:r>
                      <a:r>
                        <a:rPr sz="1800" b="1" spc="185" dirty="0">
                          <a:solidFill>
                            <a:srgbClr val="FFFFFF"/>
                          </a:solidFill>
                          <a:latin typeface="Calibri"/>
                          <a:cs typeface="Calibri"/>
                        </a:rPr>
                        <a:t> </a:t>
                      </a:r>
                      <a:r>
                        <a:rPr sz="1800" b="1" dirty="0">
                          <a:solidFill>
                            <a:srgbClr val="FFFFFF"/>
                          </a:solidFill>
                          <a:latin typeface="Calibri"/>
                          <a:cs typeface="Calibri"/>
                        </a:rPr>
                        <a:t>Ejection</a:t>
                      </a:r>
                      <a:r>
                        <a:rPr sz="1800" b="1" spc="185" dirty="0">
                          <a:solidFill>
                            <a:srgbClr val="FFFFFF"/>
                          </a:solidFill>
                          <a:latin typeface="Calibri"/>
                          <a:cs typeface="Calibri"/>
                        </a:rPr>
                        <a:t> </a:t>
                      </a:r>
                      <a:r>
                        <a:rPr sz="1800" b="1" spc="-10" dirty="0">
                          <a:solidFill>
                            <a:srgbClr val="FFFFFF"/>
                          </a:solidFill>
                          <a:latin typeface="Calibri"/>
                          <a:cs typeface="Calibri"/>
                        </a:rPr>
                        <a:t>Fraction*</a:t>
                      </a:r>
                      <a:endParaRPr sz="1800" dirty="0">
                        <a:latin typeface="Calibri"/>
                        <a:cs typeface="Calibri"/>
                      </a:endParaRPr>
                    </a:p>
                  </a:txBody>
                  <a:tcPr marL="0" marR="0" marT="3111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E171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82942">
                <a:tc>
                  <a:txBody>
                    <a:bodyPr/>
                    <a:lstStyle/>
                    <a:p>
                      <a:pPr marR="132715" algn="r">
                        <a:lnSpc>
                          <a:spcPct val="100000"/>
                        </a:lnSpc>
                        <a:spcBef>
                          <a:spcPts val="305"/>
                        </a:spcBef>
                      </a:pPr>
                      <a:r>
                        <a:rPr sz="1800" b="1" spc="50" dirty="0">
                          <a:latin typeface="Calibri"/>
                          <a:cs typeface="Calibri"/>
                        </a:rPr>
                        <a:t>COR</a:t>
                      </a:r>
                      <a:endParaRPr sz="18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151130">
                        <a:lnSpc>
                          <a:spcPct val="100000"/>
                        </a:lnSpc>
                        <a:spcBef>
                          <a:spcPts val="305"/>
                        </a:spcBef>
                      </a:pPr>
                      <a:r>
                        <a:rPr sz="1800" b="1" spc="40" dirty="0">
                          <a:latin typeface="Calibri"/>
                          <a:cs typeface="Calibri"/>
                        </a:rPr>
                        <a:t>LOE</a:t>
                      </a:r>
                      <a:endParaRPr sz="180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tc>
                  <a:txBody>
                    <a:bodyPr/>
                    <a:lstStyle/>
                    <a:p>
                      <a:pPr marL="52069">
                        <a:lnSpc>
                          <a:spcPct val="100000"/>
                        </a:lnSpc>
                        <a:spcBef>
                          <a:spcPts val="305"/>
                        </a:spcBef>
                      </a:pPr>
                      <a:r>
                        <a:rPr sz="1800" b="1" spc="-10" dirty="0">
                          <a:latin typeface="Calibri"/>
                          <a:cs typeface="Calibri"/>
                        </a:rPr>
                        <a:t>Recommendations</a:t>
                      </a:r>
                      <a:endParaRPr sz="1800" dirty="0">
                        <a:latin typeface="Calibri"/>
                        <a:cs typeface="Calibri"/>
                      </a:endParaRPr>
                    </a:p>
                  </a:txBody>
                  <a:tcPr marL="0" marR="0" marT="3873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DAFB2"/>
                    </a:solidFill>
                  </a:tcPr>
                </a:tc>
                <a:extLst>
                  <a:ext uri="{0D108BD9-81ED-4DB2-BD59-A6C34878D82A}">
                    <a16:rowId xmlns:a16="http://schemas.microsoft.com/office/drawing/2014/main" val="10001"/>
                  </a:ext>
                </a:extLst>
              </a:tr>
              <a:tr h="834078">
                <a:tc>
                  <a:txBody>
                    <a:bodyPr/>
                    <a:lstStyle/>
                    <a:p>
                      <a:pPr>
                        <a:lnSpc>
                          <a:spcPct val="100000"/>
                        </a:lnSpc>
                      </a:pPr>
                      <a:endParaRPr sz="1800">
                        <a:latin typeface="Times New Roman"/>
                        <a:cs typeface="Times New Roman"/>
                      </a:endParaRPr>
                    </a:p>
                    <a:p>
                      <a:pPr>
                        <a:lnSpc>
                          <a:spcPct val="100000"/>
                        </a:lnSpc>
                        <a:spcBef>
                          <a:spcPts val="35"/>
                        </a:spcBef>
                      </a:pPr>
                      <a:endParaRPr sz="1800">
                        <a:latin typeface="Times New Roman"/>
                        <a:cs typeface="Times New Roman"/>
                      </a:endParaRPr>
                    </a:p>
                    <a:p>
                      <a:pPr marR="201930" algn="r">
                        <a:lnSpc>
                          <a:spcPct val="100000"/>
                        </a:lnSpc>
                      </a:pPr>
                      <a:r>
                        <a:rPr sz="1800" b="1" dirty="0">
                          <a:latin typeface="Gill Sans MT"/>
                          <a:cs typeface="Gill Sans MT"/>
                        </a:rPr>
                        <a:t>1</a:t>
                      </a:r>
                      <a:endParaRPr sz="18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EC284"/>
                    </a:solidFill>
                  </a:tcPr>
                </a:tc>
                <a:tc>
                  <a:txBody>
                    <a:bodyPr/>
                    <a:lstStyle/>
                    <a:p>
                      <a:pPr>
                        <a:lnSpc>
                          <a:spcPct val="100000"/>
                        </a:lnSpc>
                      </a:pPr>
                      <a:endParaRPr sz="1800">
                        <a:latin typeface="Times New Roman"/>
                        <a:cs typeface="Times New Roman"/>
                      </a:endParaRPr>
                    </a:p>
                    <a:p>
                      <a:pPr>
                        <a:lnSpc>
                          <a:spcPct val="100000"/>
                        </a:lnSpc>
                        <a:spcBef>
                          <a:spcPts val="35"/>
                        </a:spcBef>
                      </a:pPr>
                      <a:endParaRPr sz="1800">
                        <a:latin typeface="Times New Roman"/>
                        <a:cs typeface="Times New Roman"/>
                      </a:endParaRPr>
                    </a:p>
                    <a:p>
                      <a:pPr marL="132080">
                        <a:lnSpc>
                          <a:spcPct val="100000"/>
                        </a:lnSpc>
                      </a:pPr>
                      <a:r>
                        <a:rPr sz="1800" b="1" spc="-40" dirty="0">
                          <a:latin typeface="Gill Sans MT"/>
                          <a:cs typeface="Gill Sans MT"/>
                        </a:rPr>
                        <a:t>C-</a:t>
                      </a:r>
                      <a:r>
                        <a:rPr sz="1800" b="1" spc="-25" dirty="0">
                          <a:latin typeface="Gill Sans MT"/>
                          <a:cs typeface="Gill Sans MT"/>
                        </a:rPr>
                        <a:t>LD</a:t>
                      </a:r>
                      <a:endParaRPr sz="18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2C1E5"/>
                    </a:solidFill>
                  </a:tcPr>
                </a:tc>
                <a:tc>
                  <a:txBody>
                    <a:bodyPr/>
                    <a:lstStyle/>
                    <a:p>
                      <a:pPr marL="198120" marR="43815" indent="-152400">
                        <a:lnSpc>
                          <a:spcPct val="107200"/>
                        </a:lnSpc>
                        <a:spcBef>
                          <a:spcPts val="234"/>
                        </a:spcBef>
                      </a:pPr>
                      <a:r>
                        <a:rPr sz="1800" dirty="0">
                          <a:latin typeface="Gill Sans MT"/>
                          <a:cs typeface="Gill Sans MT"/>
                        </a:rPr>
                        <a:t>1.</a:t>
                      </a:r>
                      <a:r>
                        <a:rPr sz="1800" spc="190" dirty="0">
                          <a:latin typeface="Gill Sans MT"/>
                          <a:cs typeface="Gill Sans MT"/>
                        </a:rPr>
                        <a:t>  </a:t>
                      </a:r>
                      <a:r>
                        <a:rPr sz="1800" dirty="0">
                          <a:latin typeface="Gill Sans MT"/>
                          <a:cs typeface="Gill Sans MT"/>
                        </a:rPr>
                        <a:t>Patients</a:t>
                      </a:r>
                      <a:r>
                        <a:rPr sz="1800" spc="45" dirty="0">
                          <a:latin typeface="Gill Sans MT"/>
                          <a:cs typeface="Gill Sans MT"/>
                        </a:rPr>
                        <a:t> </a:t>
                      </a:r>
                      <a:r>
                        <a:rPr sz="1800" dirty="0">
                          <a:latin typeface="Gill Sans MT"/>
                          <a:cs typeface="Gill Sans MT"/>
                        </a:rPr>
                        <a:t>with</a:t>
                      </a:r>
                      <a:r>
                        <a:rPr sz="1800" spc="40" dirty="0">
                          <a:latin typeface="Gill Sans MT"/>
                          <a:cs typeface="Gill Sans MT"/>
                        </a:rPr>
                        <a:t> </a:t>
                      </a:r>
                      <a:r>
                        <a:rPr sz="1800" spc="50" dirty="0">
                          <a:latin typeface="Gill Sans MT"/>
                          <a:cs typeface="Gill Sans MT"/>
                        </a:rPr>
                        <a:t>HFpEF</a:t>
                      </a:r>
                      <a:r>
                        <a:rPr sz="1800" spc="40" dirty="0">
                          <a:latin typeface="Gill Sans MT"/>
                          <a:cs typeface="Gill Sans MT"/>
                        </a:rPr>
                        <a:t> </a:t>
                      </a:r>
                      <a:r>
                        <a:rPr sz="1800" dirty="0">
                          <a:latin typeface="Gill Sans MT"/>
                          <a:cs typeface="Gill Sans MT"/>
                        </a:rPr>
                        <a:t>and</a:t>
                      </a:r>
                      <a:r>
                        <a:rPr sz="1800" spc="40" dirty="0">
                          <a:latin typeface="Gill Sans MT"/>
                          <a:cs typeface="Gill Sans MT"/>
                        </a:rPr>
                        <a:t> </a:t>
                      </a:r>
                      <a:r>
                        <a:rPr sz="1800" dirty="0">
                          <a:latin typeface="Gill Sans MT"/>
                          <a:cs typeface="Gill Sans MT"/>
                        </a:rPr>
                        <a:t>hypertension</a:t>
                      </a:r>
                      <a:r>
                        <a:rPr sz="1800" spc="45" dirty="0">
                          <a:latin typeface="Gill Sans MT"/>
                          <a:cs typeface="Gill Sans MT"/>
                        </a:rPr>
                        <a:t> </a:t>
                      </a:r>
                      <a:r>
                        <a:rPr sz="1800" spc="-10" dirty="0">
                          <a:latin typeface="Gill Sans MT"/>
                          <a:cs typeface="Gill Sans MT"/>
                        </a:rPr>
                        <a:t>should</a:t>
                      </a:r>
                      <a:r>
                        <a:rPr sz="1800" spc="500" dirty="0">
                          <a:latin typeface="Gill Sans MT"/>
                          <a:cs typeface="Gill Sans MT"/>
                        </a:rPr>
                        <a:t> </a:t>
                      </a:r>
                      <a:r>
                        <a:rPr sz="1800" dirty="0">
                          <a:latin typeface="Gill Sans MT"/>
                          <a:cs typeface="Gill Sans MT"/>
                        </a:rPr>
                        <a:t>have</a:t>
                      </a:r>
                      <a:r>
                        <a:rPr sz="1800" spc="35" dirty="0">
                          <a:latin typeface="Gill Sans MT"/>
                          <a:cs typeface="Gill Sans MT"/>
                        </a:rPr>
                        <a:t> </a:t>
                      </a:r>
                      <a:r>
                        <a:rPr sz="1800" dirty="0">
                          <a:latin typeface="Gill Sans MT"/>
                          <a:cs typeface="Gill Sans MT"/>
                        </a:rPr>
                        <a:t>medication</a:t>
                      </a:r>
                      <a:r>
                        <a:rPr sz="1800" spc="35" dirty="0">
                          <a:latin typeface="Gill Sans MT"/>
                          <a:cs typeface="Gill Sans MT"/>
                        </a:rPr>
                        <a:t> </a:t>
                      </a:r>
                      <a:r>
                        <a:rPr sz="1800" dirty="0">
                          <a:latin typeface="Gill Sans MT"/>
                          <a:cs typeface="Gill Sans MT"/>
                        </a:rPr>
                        <a:t>titrated</a:t>
                      </a:r>
                      <a:r>
                        <a:rPr sz="1800" spc="35" dirty="0">
                          <a:latin typeface="Gill Sans MT"/>
                          <a:cs typeface="Gill Sans MT"/>
                        </a:rPr>
                        <a:t> </a:t>
                      </a:r>
                      <a:r>
                        <a:rPr sz="1800" dirty="0">
                          <a:latin typeface="Gill Sans MT"/>
                          <a:cs typeface="Gill Sans MT"/>
                        </a:rPr>
                        <a:t>to</a:t>
                      </a:r>
                      <a:r>
                        <a:rPr sz="1800" spc="35" dirty="0">
                          <a:latin typeface="Gill Sans MT"/>
                          <a:cs typeface="Gill Sans MT"/>
                        </a:rPr>
                        <a:t> </a:t>
                      </a:r>
                      <a:r>
                        <a:rPr sz="1800" dirty="0">
                          <a:latin typeface="Gill Sans MT"/>
                          <a:cs typeface="Gill Sans MT"/>
                        </a:rPr>
                        <a:t>attain</a:t>
                      </a:r>
                      <a:r>
                        <a:rPr sz="1800" spc="35" dirty="0">
                          <a:latin typeface="Gill Sans MT"/>
                          <a:cs typeface="Gill Sans MT"/>
                        </a:rPr>
                        <a:t> </a:t>
                      </a:r>
                      <a:r>
                        <a:rPr sz="1800" dirty="0">
                          <a:latin typeface="Gill Sans MT"/>
                          <a:cs typeface="Gill Sans MT"/>
                        </a:rPr>
                        <a:t>blood</a:t>
                      </a:r>
                      <a:r>
                        <a:rPr sz="1800" spc="35" dirty="0">
                          <a:latin typeface="Gill Sans MT"/>
                          <a:cs typeface="Gill Sans MT"/>
                        </a:rPr>
                        <a:t> </a:t>
                      </a:r>
                      <a:r>
                        <a:rPr sz="1800" spc="-10" dirty="0">
                          <a:latin typeface="Gill Sans MT"/>
                          <a:cs typeface="Gill Sans MT"/>
                        </a:rPr>
                        <a:t>pres</a:t>
                      </a:r>
                      <a:r>
                        <a:rPr sz="1800" dirty="0">
                          <a:latin typeface="Gill Sans MT"/>
                          <a:cs typeface="Gill Sans MT"/>
                        </a:rPr>
                        <a:t>sure</a:t>
                      </a:r>
                      <a:r>
                        <a:rPr sz="1800" spc="105" dirty="0">
                          <a:latin typeface="Gill Sans MT"/>
                          <a:cs typeface="Gill Sans MT"/>
                        </a:rPr>
                        <a:t> </a:t>
                      </a:r>
                      <a:r>
                        <a:rPr sz="1800" dirty="0">
                          <a:latin typeface="Gill Sans MT"/>
                          <a:cs typeface="Gill Sans MT"/>
                        </a:rPr>
                        <a:t>targets</a:t>
                      </a:r>
                      <a:r>
                        <a:rPr sz="1800" spc="105" dirty="0">
                          <a:latin typeface="Gill Sans MT"/>
                          <a:cs typeface="Gill Sans MT"/>
                        </a:rPr>
                        <a:t> </a:t>
                      </a:r>
                      <a:r>
                        <a:rPr sz="1800" dirty="0">
                          <a:latin typeface="Gill Sans MT"/>
                          <a:cs typeface="Gill Sans MT"/>
                        </a:rPr>
                        <a:t>in</a:t>
                      </a:r>
                      <a:r>
                        <a:rPr sz="1800" spc="105" dirty="0">
                          <a:latin typeface="Gill Sans MT"/>
                          <a:cs typeface="Gill Sans MT"/>
                        </a:rPr>
                        <a:t> </a:t>
                      </a:r>
                      <a:r>
                        <a:rPr sz="1800" dirty="0">
                          <a:latin typeface="Gill Sans MT"/>
                          <a:cs typeface="Gill Sans MT"/>
                        </a:rPr>
                        <a:t>accordance</a:t>
                      </a:r>
                      <a:r>
                        <a:rPr sz="1800" spc="105" dirty="0">
                          <a:latin typeface="Gill Sans MT"/>
                          <a:cs typeface="Gill Sans MT"/>
                        </a:rPr>
                        <a:t> </a:t>
                      </a:r>
                      <a:r>
                        <a:rPr sz="1800" dirty="0">
                          <a:latin typeface="Gill Sans MT"/>
                          <a:cs typeface="Gill Sans MT"/>
                        </a:rPr>
                        <a:t>with</a:t>
                      </a:r>
                      <a:r>
                        <a:rPr sz="1800" spc="110" dirty="0">
                          <a:latin typeface="Gill Sans MT"/>
                          <a:cs typeface="Gill Sans MT"/>
                        </a:rPr>
                        <a:t> </a:t>
                      </a:r>
                      <a:r>
                        <a:rPr sz="1800" dirty="0">
                          <a:latin typeface="Gill Sans MT"/>
                          <a:cs typeface="Gill Sans MT"/>
                        </a:rPr>
                        <a:t>published</a:t>
                      </a:r>
                      <a:r>
                        <a:rPr sz="1800" spc="105" dirty="0">
                          <a:latin typeface="Gill Sans MT"/>
                          <a:cs typeface="Gill Sans MT"/>
                        </a:rPr>
                        <a:t> </a:t>
                      </a:r>
                      <a:r>
                        <a:rPr sz="1800" spc="-10" dirty="0">
                          <a:latin typeface="Gill Sans MT"/>
                          <a:cs typeface="Gill Sans MT"/>
                        </a:rPr>
                        <a:t>clini</a:t>
                      </a:r>
                      <a:r>
                        <a:rPr sz="1800" dirty="0">
                          <a:latin typeface="Gill Sans MT"/>
                          <a:cs typeface="Gill Sans MT"/>
                        </a:rPr>
                        <a:t>cal</a:t>
                      </a:r>
                      <a:r>
                        <a:rPr sz="1800" spc="85" dirty="0">
                          <a:latin typeface="Gill Sans MT"/>
                          <a:cs typeface="Gill Sans MT"/>
                        </a:rPr>
                        <a:t> </a:t>
                      </a:r>
                      <a:r>
                        <a:rPr sz="1800" dirty="0">
                          <a:latin typeface="Gill Sans MT"/>
                          <a:cs typeface="Gill Sans MT"/>
                        </a:rPr>
                        <a:t>practice</a:t>
                      </a:r>
                      <a:r>
                        <a:rPr sz="1800" spc="90" dirty="0">
                          <a:latin typeface="Gill Sans MT"/>
                          <a:cs typeface="Gill Sans MT"/>
                        </a:rPr>
                        <a:t> </a:t>
                      </a:r>
                      <a:r>
                        <a:rPr sz="1800" dirty="0">
                          <a:latin typeface="Gill Sans MT"/>
                          <a:cs typeface="Gill Sans MT"/>
                        </a:rPr>
                        <a:t>guidelines</a:t>
                      </a:r>
                      <a:r>
                        <a:rPr sz="1800" spc="90" dirty="0">
                          <a:latin typeface="Gill Sans MT"/>
                          <a:cs typeface="Gill Sans MT"/>
                        </a:rPr>
                        <a:t> </a:t>
                      </a:r>
                      <a:r>
                        <a:rPr sz="1800" dirty="0">
                          <a:latin typeface="Gill Sans MT"/>
                          <a:cs typeface="Gill Sans MT"/>
                        </a:rPr>
                        <a:t>to</a:t>
                      </a:r>
                      <a:r>
                        <a:rPr sz="1800" spc="85" dirty="0">
                          <a:latin typeface="Gill Sans MT"/>
                          <a:cs typeface="Gill Sans MT"/>
                        </a:rPr>
                        <a:t> </a:t>
                      </a:r>
                      <a:r>
                        <a:rPr sz="1800" dirty="0">
                          <a:latin typeface="Gill Sans MT"/>
                          <a:cs typeface="Gill Sans MT"/>
                        </a:rPr>
                        <a:t>prevent</a:t>
                      </a:r>
                      <a:r>
                        <a:rPr sz="1800" spc="90" dirty="0">
                          <a:latin typeface="Gill Sans MT"/>
                          <a:cs typeface="Gill Sans MT"/>
                        </a:rPr>
                        <a:t> </a:t>
                      </a:r>
                      <a:r>
                        <a:rPr sz="1800" spc="-10" dirty="0">
                          <a:latin typeface="Gill Sans MT"/>
                          <a:cs typeface="Gill Sans MT"/>
                        </a:rPr>
                        <a:t>morbidity.</a:t>
                      </a:r>
                      <a:r>
                        <a:rPr sz="1800" spc="-15" baseline="34722" dirty="0">
                          <a:latin typeface="Gill Sans MT"/>
                          <a:cs typeface="Gill Sans MT"/>
                        </a:rPr>
                        <a:t>1–3</a:t>
                      </a:r>
                      <a:endParaRPr sz="1800" baseline="34722" dirty="0">
                        <a:latin typeface="Gill Sans MT"/>
                        <a:cs typeface="Gill Sans MT"/>
                      </a:endParaRPr>
                    </a:p>
                  </a:txBody>
                  <a:tcPr marL="0" marR="0" marT="29844"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2"/>
                  </a:ext>
                </a:extLst>
              </a:tr>
              <a:tr h="623481">
                <a:tc>
                  <a:txBody>
                    <a:bodyPr/>
                    <a:lstStyle/>
                    <a:p>
                      <a:pPr>
                        <a:lnSpc>
                          <a:spcPct val="100000"/>
                        </a:lnSpc>
                      </a:pPr>
                      <a:endParaRPr sz="1800">
                        <a:latin typeface="Times New Roman"/>
                        <a:cs typeface="Times New Roman"/>
                      </a:endParaRPr>
                    </a:p>
                    <a:p>
                      <a:pPr marR="175895" algn="r">
                        <a:lnSpc>
                          <a:spcPct val="100000"/>
                        </a:lnSpc>
                      </a:pPr>
                      <a:r>
                        <a:rPr sz="1800" b="1" spc="-25" dirty="0">
                          <a:latin typeface="Gill Sans MT"/>
                          <a:cs typeface="Gill Sans MT"/>
                        </a:rPr>
                        <a:t>2a</a:t>
                      </a:r>
                      <a:endParaRPr sz="18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D54F"/>
                    </a:solidFill>
                  </a:tcPr>
                </a:tc>
                <a:tc>
                  <a:txBody>
                    <a:bodyPr/>
                    <a:lstStyle/>
                    <a:p>
                      <a:pPr>
                        <a:lnSpc>
                          <a:spcPct val="100000"/>
                        </a:lnSpc>
                      </a:pPr>
                      <a:endParaRPr sz="1800">
                        <a:latin typeface="Times New Roman"/>
                        <a:cs typeface="Times New Roman"/>
                      </a:endParaRPr>
                    </a:p>
                    <a:p>
                      <a:pPr marL="156210">
                        <a:lnSpc>
                          <a:spcPct val="100000"/>
                        </a:lnSpc>
                      </a:pPr>
                      <a:r>
                        <a:rPr sz="1800" b="1" dirty="0">
                          <a:latin typeface="Gill Sans MT"/>
                          <a:cs typeface="Gill Sans MT"/>
                        </a:rPr>
                        <a:t>B-</a:t>
                      </a:r>
                      <a:r>
                        <a:rPr sz="1800" b="1" spc="-50" dirty="0">
                          <a:latin typeface="Gill Sans MT"/>
                          <a:cs typeface="Gill Sans MT"/>
                        </a:rPr>
                        <a:t>R</a:t>
                      </a:r>
                      <a:endParaRPr sz="18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159385" indent="-152400" algn="just">
                        <a:lnSpc>
                          <a:spcPct val="107200"/>
                        </a:lnSpc>
                        <a:spcBef>
                          <a:spcPts val="190"/>
                        </a:spcBef>
                      </a:pPr>
                      <a:r>
                        <a:rPr sz="1800" dirty="0">
                          <a:latin typeface="Gill Sans MT"/>
                          <a:cs typeface="Gill Sans MT"/>
                        </a:rPr>
                        <a:t>2.</a:t>
                      </a:r>
                      <a:r>
                        <a:rPr sz="1800" spc="229" dirty="0">
                          <a:latin typeface="Gill Sans MT"/>
                          <a:cs typeface="Gill Sans MT"/>
                        </a:rPr>
                        <a:t>  </a:t>
                      </a:r>
                      <a:r>
                        <a:rPr sz="1800" dirty="0">
                          <a:latin typeface="Gill Sans MT"/>
                          <a:cs typeface="Gill Sans MT"/>
                        </a:rPr>
                        <a:t>In</a:t>
                      </a:r>
                      <a:r>
                        <a:rPr sz="1800" spc="60" dirty="0">
                          <a:latin typeface="Gill Sans MT"/>
                          <a:cs typeface="Gill Sans MT"/>
                        </a:rPr>
                        <a:t> </a:t>
                      </a:r>
                      <a:r>
                        <a:rPr sz="1800" dirty="0">
                          <a:latin typeface="Gill Sans MT"/>
                          <a:cs typeface="Gill Sans MT"/>
                        </a:rPr>
                        <a:t>patients</a:t>
                      </a:r>
                      <a:r>
                        <a:rPr sz="1800" spc="65" dirty="0">
                          <a:latin typeface="Gill Sans MT"/>
                          <a:cs typeface="Gill Sans MT"/>
                        </a:rPr>
                        <a:t> </a:t>
                      </a:r>
                      <a:r>
                        <a:rPr sz="1800" dirty="0">
                          <a:latin typeface="Gill Sans MT"/>
                          <a:cs typeface="Gill Sans MT"/>
                        </a:rPr>
                        <a:t>with</a:t>
                      </a:r>
                      <a:r>
                        <a:rPr sz="1800" spc="65" dirty="0">
                          <a:latin typeface="Gill Sans MT"/>
                          <a:cs typeface="Gill Sans MT"/>
                        </a:rPr>
                        <a:t> </a:t>
                      </a:r>
                      <a:r>
                        <a:rPr sz="1800" dirty="0">
                          <a:latin typeface="Gill Sans MT"/>
                          <a:cs typeface="Gill Sans MT"/>
                        </a:rPr>
                        <a:t>HFpEF,</a:t>
                      </a:r>
                      <a:r>
                        <a:rPr sz="1800" spc="60" dirty="0">
                          <a:latin typeface="Gill Sans MT"/>
                          <a:cs typeface="Gill Sans MT"/>
                        </a:rPr>
                        <a:t> </a:t>
                      </a:r>
                      <a:r>
                        <a:rPr sz="1800" dirty="0">
                          <a:latin typeface="Gill Sans MT"/>
                          <a:cs typeface="Gill Sans MT"/>
                        </a:rPr>
                        <a:t>SGLT2i</a:t>
                      </a:r>
                      <a:r>
                        <a:rPr sz="1800" spc="65" dirty="0">
                          <a:latin typeface="Gill Sans MT"/>
                          <a:cs typeface="Gill Sans MT"/>
                        </a:rPr>
                        <a:t> </a:t>
                      </a:r>
                      <a:r>
                        <a:rPr sz="1800" dirty="0">
                          <a:latin typeface="Gill Sans MT"/>
                          <a:cs typeface="Gill Sans MT"/>
                        </a:rPr>
                        <a:t>can</a:t>
                      </a:r>
                      <a:r>
                        <a:rPr sz="1800" spc="65" dirty="0">
                          <a:latin typeface="Gill Sans MT"/>
                          <a:cs typeface="Gill Sans MT"/>
                        </a:rPr>
                        <a:t> </a:t>
                      </a:r>
                      <a:r>
                        <a:rPr sz="1800" dirty="0">
                          <a:latin typeface="Gill Sans MT"/>
                          <a:cs typeface="Gill Sans MT"/>
                        </a:rPr>
                        <a:t>be</a:t>
                      </a:r>
                      <a:r>
                        <a:rPr sz="1800" spc="60" dirty="0">
                          <a:latin typeface="Gill Sans MT"/>
                          <a:cs typeface="Gill Sans MT"/>
                        </a:rPr>
                        <a:t> </a:t>
                      </a:r>
                      <a:r>
                        <a:rPr sz="1800" spc="-20" dirty="0">
                          <a:latin typeface="Gill Sans MT"/>
                          <a:cs typeface="Gill Sans MT"/>
                        </a:rPr>
                        <a:t>ben</a:t>
                      </a:r>
                      <a:r>
                        <a:rPr sz="1800" dirty="0">
                          <a:latin typeface="Gill Sans MT"/>
                          <a:cs typeface="Gill Sans MT"/>
                        </a:rPr>
                        <a:t>eficial</a:t>
                      </a:r>
                      <a:r>
                        <a:rPr sz="1800" spc="130" dirty="0">
                          <a:latin typeface="Gill Sans MT"/>
                          <a:cs typeface="Gill Sans MT"/>
                        </a:rPr>
                        <a:t> </a:t>
                      </a:r>
                      <a:r>
                        <a:rPr sz="1800" dirty="0">
                          <a:latin typeface="Gill Sans MT"/>
                          <a:cs typeface="Gill Sans MT"/>
                        </a:rPr>
                        <a:t>in</a:t>
                      </a:r>
                      <a:r>
                        <a:rPr sz="1800" spc="130" dirty="0">
                          <a:latin typeface="Gill Sans MT"/>
                          <a:cs typeface="Gill Sans MT"/>
                        </a:rPr>
                        <a:t> </a:t>
                      </a:r>
                      <a:r>
                        <a:rPr sz="1800" dirty="0">
                          <a:latin typeface="Gill Sans MT"/>
                          <a:cs typeface="Gill Sans MT"/>
                        </a:rPr>
                        <a:t>decreasing</a:t>
                      </a:r>
                      <a:r>
                        <a:rPr sz="1800" spc="135" dirty="0">
                          <a:latin typeface="Gill Sans MT"/>
                          <a:cs typeface="Gill Sans MT"/>
                        </a:rPr>
                        <a:t> </a:t>
                      </a:r>
                      <a:r>
                        <a:rPr sz="1800" dirty="0">
                          <a:latin typeface="Gill Sans MT"/>
                          <a:cs typeface="Gill Sans MT"/>
                        </a:rPr>
                        <a:t>HF</a:t>
                      </a:r>
                      <a:r>
                        <a:rPr sz="1800" spc="130" dirty="0">
                          <a:latin typeface="Gill Sans MT"/>
                          <a:cs typeface="Gill Sans MT"/>
                        </a:rPr>
                        <a:t> </a:t>
                      </a:r>
                      <a:r>
                        <a:rPr sz="1800" dirty="0">
                          <a:latin typeface="Gill Sans MT"/>
                          <a:cs typeface="Gill Sans MT"/>
                        </a:rPr>
                        <a:t>hospitalizations</a:t>
                      </a:r>
                      <a:r>
                        <a:rPr sz="1800" spc="135" dirty="0">
                          <a:latin typeface="Gill Sans MT"/>
                          <a:cs typeface="Gill Sans MT"/>
                        </a:rPr>
                        <a:t> </a:t>
                      </a:r>
                      <a:r>
                        <a:rPr sz="1800" spc="-25" dirty="0">
                          <a:latin typeface="Gill Sans MT"/>
                          <a:cs typeface="Gill Sans MT"/>
                        </a:rPr>
                        <a:t>and</a:t>
                      </a:r>
                      <a:r>
                        <a:rPr sz="1800" spc="500" dirty="0">
                          <a:latin typeface="Gill Sans MT"/>
                          <a:cs typeface="Gill Sans MT"/>
                        </a:rPr>
                        <a:t> </a:t>
                      </a:r>
                      <a:r>
                        <a:rPr sz="1800" dirty="0">
                          <a:latin typeface="Gill Sans MT"/>
                          <a:cs typeface="Gill Sans MT"/>
                        </a:rPr>
                        <a:t>cardiovascular</a:t>
                      </a:r>
                      <a:r>
                        <a:rPr sz="1800" spc="235" dirty="0">
                          <a:latin typeface="Gill Sans MT"/>
                          <a:cs typeface="Gill Sans MT"/>
                        </a:rPr>
                        <a:t> </a:t>
                      </a:r>
                      <a:r>
                        <a:rPr sz="1800" spc="-10" dirty="0">
                          <a:latin typeface="Gill Sans MT"/>
                          <a:cs typeface="Gill Sans MT"/>
                        </a:rPr>
                        <a:t>mortality.</a:t>
                      </a:r>
                      <a:r>
                        <a:rPr sz="1800" spc="-15" baseline="34722" dirty="0">
                          <a:latin typeface="Gill Sans MT"/>
                          <a:cs typeface="Gill Sans MT"/>
                        </a:rPr>
                        <a:t>4</a:t>
                      </a:r>
                      <a:endParaRPr sz="1800" baseline="34722" dirty="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3"/>
                  </a:ext>
                </a:extLst>
              </a:tr>
              <a:tr h="535351">
                <a:tc>
                  <a:txBody>
                    <a:bodyPr/>
                    <a:lstStyle/>
                    <a:p>
                      <a:pPr marR="175895" algn="r">
                        <a:lnSpc>
                          <a:spcPct val="100000"/>
                        </a:lnSpc>
                        <a:spcBef>
                          <a:spcPts val="700"/>
                        </a:spcBef>
                      </a:pPr>
                      <a:r>
                        <a:rPr sz="1800" b="1" spc="-25" dirty="0">
                          <a:latin typeface="Gill Sans MT"/>
                          <a:cs typeface="Gill Sans MT"/>
                        </a:rPr>
                        <a:t>2a</a:t>
                      </a:r>
                      <a:endParaRPr sz="1800">
                        <a:latin typeface="Gill Sans MT"/>
                        <a:cs typeface="Gill Sans MT"/>
                      </a:endParaRPr>
                    </a:p>
                  </a:txBody>
                  <a:tcPr marL="0" marR="0" marT="8890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D54F"/>
                    </a:solidFill>
                  </a:tcPr>
                </a:tc>
                <a:tc>
                  <a:txBody>
                    <a:bodyPr/>
                    <a:lstStyle/>
                    <a:p>
                      <a:pPr marL="123189">
                        <a:lnSpc>
                          <a:spcPct val="100000"/>
                        </a:lnSpc>
                        <a:spcBef>
                          <a:spcPts val="700"/>
                        </a:spcBef>
                      </a:pPr>
                      <a:r>
                        <a:rPr sz="1800" b="1" spc="-20" dirty="0">
                          <a:latin typeface="Gill Sans MT"/>
                          <a:cs typeface="Gill Sans MT"/>
                        </a:rPr>
                        <a:t>C-</a:t>
                      </a:r>
                      <a:r>
                        <a:rPr sz="1800" b="1" spc="-25" dirty="0">
                          <a:latin typeface="Gill Sans MT"/>
                          <a:cs typeface="Gill Sans MT"/>
                        </a:rPr>
                        <a:t>EO</a:t>
                      </a:r>
                      <a:endParaRPr sz="1800">
                        <a:latin typeface="Gill Sans MT"/>
                        <a:cs typeface="Gill Sans MT"/>
                      </a:endParaRPr>
                    </a:p>
                  </a:txBody>
                  <a:tcPr marL="0" marR="0" marT="8890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A2C1E5"/>
                    </a:solidFill>
                  </a:tcPr>
                </a:tc>
                <a:tc>
                  <a:txBody>
                    <a:bodyPr/>
                    <a:lstStyle/>
                    <a:p>
                      <a:pPr marL="198120" marR="48895" indent="-152400">
                        <a:lnSpc>
                          <a:spcPct val="107200"/>
                        </a:lnSpc>
                        <a:spcBef>
                          <a:spcPts val="190"/>
                        </a:spcBef>
                      </a:pPr>
                      <a:r>
                        <a:rPr sz="1800" dirty="0">
                          <a:latin typeface="Gill Sans MT"/>
                          <a:cs typeface="Gill Sans MT"/>
                        </a:rPr>
                        <a:t>3.</a:t>
                      </a:r>
                      <a:r>
                        <a:rPr sz="1800" spc="220" dirty="0">
                          <a:latin typeface="Gill Sans MT"/>
                          <a:cs typeface="Gill Sans MT"/>
                        </a:rPr>
                        <a:t>  </a:t>
                      </a:r>
                      <a:r>
                        <a:rPr sz="1800" dirty="0">
                          <a:latin typeface="Gill Sans MT"/>
                          <a:cs typeface="Gill Sans MT"/>
                        </a:rPr>
                        <a:t>In</a:t>
                      </a:r>
                      <a:r>
                        <a:rPr sz="1800" spc="60" dirty="0">
                          <a:latin typeface="Gill Sans MT"/>
                          <a:cs typeface="Gill Sans MT"/>
                        </a:rPr>
                        <a:t> </a:t>
                      </a:r>
                      <a:r>
                        <a:rPr sz="1800" dirty="0">
                          <a:latin typeface="Gill Sans MT"/>
                          <a:cs typeface="Gill Sans MT"/>
                        </a:rPr>
                        <a:t>patients</a:t>
                      </a:r>
                      <a:r>
                        <a:rPr sz="1800" spc="60" dirty="0">
                          <a:latin typeface="Gill Sans MT"/>
                          <a:cs typeface="Gill Sans MT"/>
                        </a:rPr>
                        <a:t> </a:t>
                      </a:r>
                      <a:r>
                        <a:rPr sz="1800" dirty="0">
                          <a:latin typeface="Gill Sans MT"/>
                          <a:cs typeface="Gill Sans MT"/>
                        </a:rPr>
                        <a:t>with</a:t>
                      </a:r>
                      <a:r>
                        <a:rPr sz="1800" spc="55" dirty="0">
                          <a:latin typeface="Gill Sans MT"/>
                          <a:cs typeface="Gill Sans MT"/>
                        </a:rPr>
                        <a:t> </a:t>
                      </a:r>
                      <a:r>
                        <a:rPr sz="1800" dirty="0">
                          <a:latin typeface="Gill Sans MT"/>
                          <a:cs typeface="Gill Sans MT"/>
                        </a:rPr>
                        <a:t>HFpEF,</a:t>
                      </a:r>
                      <a:r>
                        <a:rPr sz="1800" spc="60" dirty="0">
                          <a:latin typeface="Gill Sans MT"/>
                          <a:cs typeface="Gill Sans MT"/>
                        </a:rPr>
                        <a:t> </a:t>
                      </a:r>
                      <a:r>
                        <a:rPr sz="1800" dirty="0">
                          <a:latin typeface="Gill Sans MT"/>
                          <a:cs typeface="Gill Sans MT"/>
                        </a:rPr>
                        <a:t>management</a:t>
                      </a:r>
                      <a:r>
                        <a:rPr sz="1800" spc="60" dirty="0">
                          <a:latin typeface="Gill Sans MT"/>
                          <a:cs typeface="Gill Sans MT"/>
                        </a:rPr>
                        <a:t> </a:t>
                      </a:r>
                      <a:r>
                        <a:rPr sz="1800" dirty="0">
                          <a:latin typeface="Gill Sans MT"/>
                          <a:cs typeface="Gill Sans MT"/>
                        </a:rPr>
                        <a:t>of</a:t>
                      </a:r>
                      <a:r>
                        <a:rPr sz="1800" spc="55" dirty="0">
                          <a:latin typeface="Gill Sans MT"/>
                          <a:cs typeface="Gill Sans MT"/>
                        </a:rPr>
                        <a:t> </a:t>
                      </a:r>
                      <a:r>
                        <a:rPr sz="1800" dirty="0">
                          <a:latin typeface="Gill Sans MT"/>
                          <a:cs typeface="Gill Sans MT"/>
                        </a:rPr>
                        <a:t>AF</a:t>
                      </a:r>
                      <a:r>
                        <a:rPr sz="1800" spc="60" dirty="0">
                          <a:latin typeface="Gill Sans MT"/>
                          <a:cs typeface="Gill Sans MT"/>
                        </a:rPr>
                        <a:t> </a:t>
                      </a:r>
                      <a:r>
                        <a:rPr sz="1800" spc="-25" dirty="0">
                          <a:latin typeface="Gill Sans MT"/>
                          <a:cs typeface="Gill Sans MT"/>
                        </a:rPr>
                        <a:t>can</a:t>
                      </a:r>
                      <a:r>
                        <a:rPr sz="1800" spc="500" dirty="0">
                          <a:latin typeface="Gill Sans MT"/>
                          <a:cs typeface="Gill Sans MT"/>
                        </a:rPr>
                        <a:t> </a:t>
                      </a:r>
                      <a:r>
                        <a:rPr sz="1800" dirty="0">
                          <a:latin typeface="Gill Sans MT"/>
                          <a:cs typeface="Gill Sans MT"/>
                        </a:rPr>
                        <a:t>be</a:t>
                      </a:r>
                      <a:r>
                        <a:rPr sz="1800" spc="25" dirty="0">
                          <a:latin typeface="Gill Sans MT"/>
                          <a:cs typeface="Gill Sans MT"/>
                        </a:rPr>
                        <a:t> </a:t>
                      </a:r>
                      <a:r>
                        <a:rPr sz="1800" dirty="0">
                          <a:latin typeface="Gill Sans MT"/>
                          <a:cs typeface="Gill Sans MT"/>
                        </a:rPr>
                        <a:t>useful</a:t>
                      </a:r>
                      <a:r>
                        <a:rPr sz="1800" spc="30" dirty="0">
                          <a:latin typeface="Gill Sans MT"/>
                          <a:cs typeface="Gill Sans MT"/>
                        </a:rPr>
                        <a:t> </a:t>
                      </a:r>
                      <a:r>
                        <a:rPr sz="1800" dirty="0">
                          <a:latin typeface="Gill Sans MT"/>
                          <a:cs typeface="Gill Sans MT"/>
                        </a:rPr>
                        <a:t>to</a:t>
                      </a:r>
                      <a:r>
                        <a:rPr sz="1800" spc="30" dirty="0">
                          <a:latin typeface="Gill Sans MT"/>
                          <a:cs typeface="Gill Sans MT"/>
                        </a:rPr>
                        <a:t> </a:t>
                      </a:r>
                      <a:r>
                        <a:rPr sz="1800" dirty="0">
                          <a:latin typeface="Gill Sans MT"/>
                          <a:cs typeface="Gill Sans MT"/>
                        </a:rPr>
                        <a:t>improve</a:t>
                      </a:r>
                      <a:r>
                        <a:rPr sz="1800" spc="30" dirty="0">
                          <a:latin typeface="Gill Sans MT"/>
                          <a:cs typeface="Gill Sans MT"/>
                        </a:rPr>
                        <a:t> </a:t>
                      </a:r>
                      <a:r>
                        <a:rPr sz="1800" spc="-10" dirty="0">
                          <a:latin typeface="Gill Sans MT"/>
                          <a:cs typeface="Gill Sans MT"/>
                        </a:rPr>
                        <a:t>symptoms.</a:t>
                      </a:r>
                      <a:endParaRPr sz="180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4"/>
                  </a:ext>
                </a:extLst>
              </a:tr>
              <a:tr h="830056">
                <a:tc>
                  <a:txBody>
                    <a:bodyPr/>
                    <a:lstStyle/>
                    <a:p>
                      <a:pPr>
                        <a:lnSpc>
                          <a:spcPct val="100000"/>
                        </a:lnSpc>
                      </a:pPr>
                      <a:endParaRPr sz="1800">
                        <a:latin typeface="Times New Roman"/>
                        <a:cs typeface="Times New Roman"/>
                      </a:endParaRPr>
                    </a:p>
                    <a:p>
                      <a:pPr marR="173990" algn="r">
                        <a:lnSpc>
                          <a:spcPct val="100000"/>
                        </a:lnSpc>
                        <a:spcBef>
                          <a:spcPts val="680"/>
                        </a:spcBef>
                      </a:pPr>
                      <a:r>
                        <a:rPr sz="1800" b="1" spc="-25" dirty="0">
                          <a:latin typeface="Gill Sans MT"/>
                          <a:cs typeface="Gill Sans MT"/>
                        </a:rPr>
                        <a:t>2b</a:t>
                      </a:r>
                      <a:endParaRPr sz="18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AA74B"/>
                    </a:solidFill>
                  </a:tcPr>
                </a:tc>
                <a:tc>
                  <a:txBody>
                    <a:bodyPr/>
                    <a:lstStyle/>
                    <a:p>
                      <a:pPr>
                        <a:lnSpc>
                          <a:spcPct val="100000"/>
                        </a:lnSpc>
                      </a:pPr>
                      <a:endParaRPr sz="1800">
                        <a:latin typeface="Times New Roman"/>
                        <a:cs typeface="Times New Roman"/>
                      </a:endParaRPr>
                    </a:p>
                    <a:p>
                      <a:pPr marL="156210">
                        <a:lnSpc>
                          <a:spcPct val="100000"/>
                        </a:lnSpc>
                        <a:spcBef>
                          <a:spcPts val="680"/>
                        </a:spcBef>
                      </a:pPr>
                      <a:r>
                        <a:rPr sz="1800" b="1" dirty="0">
                          <a:latin typeface="Gill Sans MT"/>
                          <a:cs typeface="Gill Sans MT"/>
                        </a:rPr>
                        <a:t>B-</a:t>
                      </a:r>
                      <a:r>
                        <a:rPr sz="1800" b="1" spc="-50" dirty="0">
                          <a:latin typeface="Gill Sans MT"/>
                          <a:cs typeface="Gill Sans MT"/>
                        </a:rPr>
                        <a:t>R</a:t>
                      </a:r>
                      <a:endParaRPr sz="18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45720" indent="-152400">
                        <a:lnSpc>
                          <a:spcPct val="107200"/>
                        </a:lnSpc>
                        <a:spcBef>
                          <a:spcPts val="190"/>
                        </a:spcBef>
                      </a:pPr>
                      <a:r>
                        <a:rPr sz="1800" dirty="0">
                          <a:latin typeface="Gill Sans MT"/>
                          <a:cs typeface="Gill Sans MT"/>
                        </a:rPr>
                        <a:t>4.</a:t>
                      </a:r>
                      <a:r>
                        <a:rPr sz="1800" spc="235" dirty="0">
                          <a:latin typeface="Gill Sans MT"/>
                          <a:cs typeface="Gill Sans MT"/>
                        </a:rPr>
                        <a:t>  </a:t>
                      </a:r>
                      <a:r>
                        <a:rPr sz="1800" dirty="0">
                          <a:latin typeface="Gill Sans MT"/>
                          <a:cs typeface="Gill Sans MT"/>
                        </a:rPr>
                        <a:t>In</a:t>
                      </a:r>
                      <a:r>
                        <a:rPr sz="1800" spc="75" dirty="0">
                          <a:latin typeface="Gill Sans MT"/>
                          <a:cs typeface="Gill Sans MT"/>
                        </a:rPr>
                        <a:t> </a:t>
                      </a:r>
                      <a:r>
                        <a:rPr sz="1800" dirty="0">
                          <a:latin typeface="Gill Sans MT"/>
                          <a:cs typeface="Gill Sans MT"/>
                        </a:rPr>
                        <a:t>selected</a:t>
                      </a:r>
                      <a:r>
                        <a:rPr sz="1800" spc="70" dirty="0">
                          <a:latin typeface="Gill Sans MT"/>
                          <a:cs typeface="Gill Sans MT"/>
                        </a:rPr>
                        <a:t> </a:t>
                      </a:r>
                      <a:r>
                        <a:rPr sz="1800" dirty="0">
                          <a:latin typeface="Gill Sans MT"/>
                          <a:cs typeface="Gill Sans MT"/>
                        </a:rPr>
                        <a:t>patients</a:t>
                      </a:r>
                      <a:r>
                        <a:rPr sz="1800" spc="65" dirty="0">
                          <a:latin typeface="Gill Sans MT"/>
                          <a:cs typeface="Gill Sans MT"/>
                        </a:rPr>
                        <a:t> </a:t>
                      </a:r>
                      <a:r>
                        <a:rPr sz="1800" dirty="0">
                          <a:latin typeface="Gill Sans MT"/>
                          <a:cs typeface="Gill Sans MT"/>
                        </a:rPr>
                        <a:t>with</a:t>
                      </a:r>
                      <a:r>
                        <a:rPr sz="1800" spc="70" dirty="0">
                          <a:latin typeface="Gill Sans MT"/>
                          <a:cs typeface="Gill Sans MT"/>
                        </a:rPr>
                        <a:t> </a:t>
                      </a:r>
                      <a:r>
                        <a:rPr sz="1800" dirty="0">
                          <a:latin typeface="Gill Sans MT"/>
                          <a:cs typeface="Gill Sans MT"/>
                        </a:rPr>
                        <a:t>HFpEF,</a:t>
                      </a:r>
                      <a:r>
                        <a:rPr sz="1800" spc="70" dirty="0">
                          <a:latin typeface="Gill Sans MT"/>
                          <a:cs typeface="Gill Sans MT"/>
                        </a:rPr>
                        <a:t> </a:t>
                      </a:r>
                      <a:r>
                        <a:rPr sz="1800" dirty="0">
                          <a:latin typeface="Gill Sans MT"/>
                          <a:cs typeface="Gill Sans MT"/>
                        </a:rPr>
                        <a:t>MRAs</a:t>
                      </a:r>
                      <a:r>
                        <a:rPr sz="1800" spc="70" dirty="0">
                          <a:latin typeface="Gill Sans MT"/>
                          <a:cs typeface="Gill Sans MT"/>
                        </a:rPr>
                        <a:t> </a:t>
                      </a:r>
                      <a:r>
                        <a:rPr sz="1800" dirty="0">
                          <a:latin typeface="Gill Sans MT"/>
                          <a:cs typeface="Gill Sans MT"/>
                        </a:rPr>
                        <a:t>may</a:t>
                      </a:r>
                      <a:r>
                        <a:rPr sz="1800" spc="65" dirty="0">
                          <a:latin typeface="Gill Sans MT"/>
                          <a:cs typeface="Gill Sans MT"/>
                        </a:rPr>
                        <a:t> </a:t>
                      </a:r>
                      <a:r>
                        <a:rPr sz="1800" spc="-25" dirty="0">
                          <a:latin typeface="Gill Sans MT"/>
                          <a:cs typeface="Gill Sans MT"/>
                        </a:rPr>
                        <a:t>be</a:t>
                      </a:r>
                      <a:r>
                        <a:rPr sz="1800" spc="500" dirty="0">
                          <a:latin typeface="Gill Sans MT"/>
                          <a:cs typeface="Gill Sans MT"/>
                        </a:rPr>
                        <a:t> </a:t>
                      </a:r>
                      <a:r>
                        <a:rPr sz="1800" dirty="0">
                          <a:latin typeface="Gill Sans MT"/>
                          <a:cs typeface="Gill Sans MT"/>
                        </a:rPr>
                        <a:t>considered</a:t>
                      </a:r>
                      <a:r>
                        <a:rPr sz="1800" spc="135" dirty="0">
                          <a:latin typeface="Gill Sans MT"/>
                          <a:cs typeface="Gill Sans MT"/>
                        </a:rPr>
                        <a:t> </a:t>
                      </a:r>
                      <a:r>
                        <a:rPr sz="1800" dirty="0">
                          <a:latin typeface="Gill Sans MT"/>
                          <a:cs typeface="Gill Sans MT"/>
                        </a:rPr>
                        <a:t>to</a:t>
                      </a:r>
                      <a:r>
                        <a:rPr sz="1800" spc="135" dirty="0">
                          <a:latin typeface="Gill Sans MT"/>
                          <a:cs typeface="Gill Sans MT"/>
                        </a:rPr>
                        <a:t> </a:t>
                      </a:r>
                      <a:r>
                        <a:rPr sz="1800" dirty="0">
                          <a:latin typeface="Gill Sans MT"/>
                          <a:cs typeface="Gill Sans MT"/>
                        </a:rPr>
                        <a:t>decrease</a:t>
                      </a:r>
                      <a:r>
                        <a:rPr sz="1800" spc="135" dirty="0">
                          <a:latin typeface="Gill Sans MT"/>
                          <a:cs typeface="Gill Sans MT"/>
                        </a:rPr>
                        <a:t> </a:t>
                      </a:r>
                      <a:r>
                        <a:rPr sz="1800" dirty="0">
                          <a:latin typeface="Gill Sans MT"/>
                          <a:cs typeface="Gill Sans MT"/>
                        </a:rPr>
                        <a:t>hospitalizations,</a:t>
                      </a:r>
                      <a:r>
                        <a:rPr sz="1800" spc="140" dirty="0">
                          <a:latin typeface="Gill Sans MT"/>
                          <a:cs typeface="Gill Sans MT"/>
                        </a:rPr>
                        <a:t> </a:t>
                      </a:r>
                      <a:r>
                        <a:rPr sz="1800" spc="-20" dirty="0">
                          <a:latin typeface="Gill Sans MT"/>
                          <a:cs typeface="Gill Sans MT"/>
                        </a:rPr>
                        <a:t>par</a:t>
                      </a:r>
                      <a:r>
                        <a:rPr sz="1800" dirty="0">
                          <a:latin typeface="Gill Sans MT"/>
                          <a:cs typeface="Gill Sans MT"/>
                        </a:rPr>
                        <a:t>ticularly</a:t>
                      </a:r>
                      <a:r>
                        <a:rPr sz="1800" spc="40" dirty="0">
                          <a:latin typeface="Gill Sans MT"/>
                          <a:cs typeface="Gill Sans MT"/>
                        </a:rPr>
                        <a:t> </a:t>
                      </a:r>
                      <a:r>
                        <a:rPr sz="1800" dirty="0">
                          <a:latin typeface="Gill Sans MT"/>
                          <a:cs typeface="Gill Sans MT"/>
                        </a:rPr>
                        <a:t>among</a:t>
                      </a:r>
                      <a:r>
                        <a:rPr sz="1800" spc="45" dirty="0">
                          <a:latin typeface="Gill Sans MT"/>
                          <a:cs typeface="Gill Sans MT"/>
                        </a:rPr>
                        <a:t> </a:t>
                      </a:r>
                      <a:r>
                        <a:rPr sz="1800" dirty="0">
                          <a:latin typeface="Gill Sans MT"/>
                          <a:cs typeface="Gill Sans MT"/>
                        </a:rPr>
                        <a:t>patients</a:t>
                      </a:r>
                      <a:r>
                        <a:rPr sz="1800" spc="45" dirty="0">
                          <a:latin typeface="Gill Sans MT"/>
                          <a:cs typeface="Gill Sans MT"/>
                        </a:rPr>
                        <a:t> </a:t>
                      </a:r>
                      <a:r>
                        <a:rPr sz="1800" dirty="0">
                          <a:latin typeface="Gill Sans MT"/>
                          <a:cs typeface="Gill Sans MT"/>
                        </a:rPr>
                        <a:t>with</a:t>
                      </a:r>
                      <a:r>
                        <a:rPr sz="1800" spc="45" dirty="0">
                          <a:latin typeface="Gill Sans MT"/>
                          <a:cs typeface="Gill Sans MT"/>
                        </a:rPr>
                        <a:t> </a:t>
                      </a:r>
                      <a:r>
                        <a:rPr sz="1800" dirty="0">
                          <a:latin typeface="Gill Sans MT"/>
                          <a:cs typeface="Gill Sans MT"/>
                        </a:rPr>
                        <a:t>LVEF</a:t>
                      </a:r>
                      <a:r>
                        <a:rPr sz="1800" spc="45" dirty="0">
                          <a:latin typeface="Gill Sans MT"/>
                          <a:cs typeface="Gill Sans MT"/>
                        </a:rPr>
                        <a:t> </a:t>
                      </a:r>
                      <a:r>
                        <a:rPr sz="1800" dirty="0">
                          <a:latin typeface="Gill Sans MT"/>
                          <a:cs typeface="Gill Sans MT"/>
                        </a:rPr>
                        <a:t>on</a:t>
                      </a:r>
                      <a:r>
                        <a:rPr sz="1800" spc="45" dirty="0">
                          <a:latin typeface="Gill Sans MT"/>
                          <a:cs typeface="Gill Sans MT"/>
                        </a:rPr>
                        <a:t> </a:t>
                      </a:r>
                      <a:r>
                        <a:rPr sz="1800" dirty="0">
                          <a:latin typeface="Gill Sans MT"/>
                          <a:cs typeface="Gill Sans MT"/>
                        </a:rPr>
                        <a:t>the</a:t>
                      </a:r>
                      <a:r>
                        <a:rPr sz="1800" spc="45" dirty="0">
                          <a:latin typeface="Gill Sans MT"/>
                          <a:cs typeface="Gill Sans MT"/>
                        </a:rPr>
                        <a:t> </a:t>
                      </a:r>
                      <a:r>
                        <a:rPr sz="1800" spc="-10" dirty="0">
                          <a:latin typeface="Gill Sans MT"/>
                          <a:cs typeface="Gill Sans MT"/>
                        </a:rPr>
                        <a:t>lower</a:t>
                      </a:r>
                      <a:r>
                        <a:rPr sz="1800" spc="500" dirty="0">
                          <a:latin typeface="Gill Sans MT"/>
                          <a:cs typeface="Gill Sans MT"/>
                        </a:rPr>
                        <a:t> </a:t>
                      </a:r>
                      <a:r>
                        <a:rPr sz="1800" dirty="0">
                          <a:latin typeface="Gill Sans MT"/>
                          <a:cs typeface="Gill Sans MT"/>
                        </a:rPr>
                        <a:t>end</a:t>
                      </a:r>
                      <a:r>
                        <a:rPr sz="1800" spc="30" dirty="0">
                          <a:latin typeface="Gill Sans MT"/>
                          <a:cs typeface="Gill Sans MT"/>
                        </a:rPr>
                        <a:t> </a:t>
                      </a:r>
                      <a:r>
                        <a:rPr sz="1800" dirty="0">
                          <a:latin typeface="Gill Sans MT"/>
                          <a:cs typeface="Gill Sans MT"/>
                        </a:rPr>
                        <a:t>of</a:t>
                      </a:r>
                      <a:r>
                        <a:rPr sz="1800" spc="35" dirty="0">
                          <a:latin typeface="Gill Sans MT"/>
                          <a:cs typeface="Gill Sans MT"/>
                        </a:rPr>
                        <a:t> </a:t>
                      </a:r>
                      <a:r>
                        <a:rPr sz="1800" dirty="0">
                          <a:latin typeface="Gill Sans MT"/>
                          <a:cs typeface="Gill Sans MT"/>
                        </a:rPr>
                        <a:t>this</a:t>
                      </a:r>
                      <a:r>
                        <a:rPr sz="1800" spc="35" dirty="0">
                          <a:latin typeface="Gill Sans MT"/>
                          <a:cs typeface="Gill Sans MT"/>
                        </a:rPr>
                        <a:t> </a:t>
                      </a:r>
                      <a:r>
                        <a:rPr sz="1800" spc="-10" dirty="0">
                          <a:latin typeface="Gill Sans MT"/>
                          <a:cs typeface="Gill Sans MT"/>
                        </a:rPr>
                        <a:t>spectrum.</a:t>
                      </a:r>
                      <a:r>
                        <a:rPr sz="1800" spc="-15" baseline="34722" dirty="0">
                          <a:latin typeface="Gill Sans MT"/>
                          <a:cs typeface="Gill Sans MT"/>
                        </a:rPr>
                        <a:t>5–7</a:t>
                      </a:r>
                      <a:endParaRPr sz="1800" baseline="34722" dirty="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5"/>
                  </a:ext>
                </a:extLst>
              </a:tr>
              <a:tr h="830056">
                <a:tc>
                  <a:txBody>
                    <a:bodyPr/>
                    <a:lstStyle/>
                    <a:p>
                      <a:pPr>
                        <a:lnSpc>
                          <a:spcPct val="100000"/>
                        </a:lnSpc>
                      </a:pPr>
                      <a:endParaRPr sz="1800">
                        <a:latin typeface="Times New Roman"/>
                        <a:cs typeface="Times New Roman"/>
                      </a:endParaRPr>
                    </a:p>
                    <a:p>
                      <a:pPr marR="173990" algn="r">
                        <a:lnSpc>
                          <a:spcPct val="100000"/>
                        </a:lnSpc>
                        <a:spcBef>
                          <a:spcPts val="680"/>
                        </a:spcBef>
                      </a:pPr>
                      <a:r>
                        <a:rPr sz="1800" b="1" spc="-25" dirty="0">
                          <a:latin typeface="Gill Sans MT"/>
                          <a:cs typeface="Gill Sans MT"/>
                        </a:rPr>
                        <a:t>2b</a:t>
                      </a:r>
                      <a:endParaRPr sz="18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AA74B"/>
                    </a:solidFill>
                  </a:tcPr>
                </a:tc>
                <a:tc>
                  <a:txBody>
                    <a:bodyPr/>
                    <a:lstStyle/>
                    <a:p>
                      <a:pPr>
                        <a:lnSpc>
                          <a:spcPct val="100000"/>
                        </a:lnSpc>
                      </a:pPr>
                      <a:endParaRPr sz="1800">
                        <a:latin typeface="Times New Roman"/>
                        <a:cs typeface="Times New Roman"/>
                      </a:endParaRPr>
                    </a:p>
                    <a:p>
                      <a:pPr marL="156210">
                        <a:lnSpc>
                          <a:spcPct val="100000"/>
                        </a:lnSpc>
                        <a:spcBef>
                          <a:spcPts val="680"/>
                        </a:spcBef>
                      </a:pPr>
                      <a:r>
                        <a:rPr sz="1800" b="1" dirty="0">
                          <a:latin typeface="Gill Sans MT"/>
                          <a:cs typeface="Gill Sans MT"/>
                        </a:rPr>
                        <a:t>B-</a:t>
                      </a:r>
                      <a:r>
                        <a:rPr sz="1800" b="1" spc="-50" dirty="0">
                          <a:latin typeface="Gill Sans MT"/>
                          <a:cs typeface="Gill Sans MT"/>
                        </a:rPr>
                        <a:t>R</a:t>
                      </a:r>
                      <a:endParaRPr sz="18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82550" indent="-152400">
                        <a:lnSpc>
                          <a:spcPct val="107200"/>
                        </a:lnSpc>
                        <a:spcBef>
                          <a:spcPts val="190"/>
                        </a:spcBef>
                      </a:pPr>
                      <a:r>
                        <a:rPr sz="1800" dirty="0">
                          <a:latin typeface="Gill Sans MT"/>
                          <a:cs typeface="Gill Sans MT"/>
                        </a:rPr>
                        <a:t>5.</a:t>
                      </a:r>
                      <a:r>
                        <a:rPr sz="1800" spc="225" dirty="0">
                          <a:latin typeface="Gill Sans MT"/>
                          <a:cs typeface="Gill Sans MT"/>
                        </a:rPr>
                        <a:t>  </a:t>
                      </a:r>
                      <a:r>
                        <a:rPr sz="1800" dirty="0">
                          <a:latin typeface="Gill Sans MT"/>
                          <a:cs typeface="Gill Sans MT"/>
                        </a:rPr>
                        <a:t>In</a:t>
                      </a:r>
                      <a:r>
                        <a:rPr sz="1800" spc="65" dirty="0">
                          <a:latin typeface="Gill Sans MT"/>
                          <a:cs typeface="Gill Sans MT"/>
                        </a:rPr>
                        <a:t> </a:t>
                      </a:r>
                      <a:r>
                        <a:rPr sz="1800" dirty="0">
                          <a:latin typeface="Gill Sans MT"/>
                          <a:cs typeface="Gill Sans MT"/>
                        </a:rPr>
                        <a:t>selected</a:t>
                      </a:r>
                      <a:r>
                        <a:rPr sz="1800" spc="60" dirty="0">
                          <a:latin typeface="Gill Sans MT"/>
                          <a:cs typeface="Gill Sans MT"/>
                        </a:rPr>
                        <a:t> </a:t>
                      </a:r>
                      <a:r>
                        <a:rPr sz="1800" dirty="0">
                          <a:latin typeface="Gill Sans MT"/>
                          <a:cs typeface="Gill Sans MT"/>
                        </a:rPr>
                        <a:t>patients</a:t>
                      </a:r>
                      <a:r>
                        <a:rPr sz="1800" spc="65" dirty="0">
                          <a:latin typeface="Gill Sans MT"/>
                          <a:cs typeface="Gill Sans MT"/>
                        </a:rPr>
                        <a:t> </a:t>
                      </a:r>
                      <a:r>
                        <a:rPr sz="1800" dirty="0">
                          <a:latin typeface="Gill Sans MT"/>
                          <a:cs typeface="Gill Sans MT"/>
                        </a:rPr>
                        <a:t>with</a:t>
                      </a:r>
                      <a:r>
                        <a:rPr sz="1800" spc="60" dirty="0">
                          <a:latin typeface="Gill Sans MT"/>
                          <a:cs typeface="Gill Sans MT"/>
                        </a:rPr>
                        <a:t> </a:t>
                      </a:r>
                      <a:r>
                        <a:rPr sz="1800" dirty="0">
                          <a:latin typeface="Gill Sans MT"/>
                          <a:cs typeface="Gill Sans MT"/>
                        </a:rPr>
                        <a:t>HFpEF,</a:t>
                      </a:r>
                      <a:r>
                        <a:rPr sz="1800" spc="60" dirty="0">
                          <a:latin typeface="Gill Sans MT"/>
                          <a:cs typeface="Gill Sans MT"/>
                        </a:rPr>
                        <a:t> </a:t>
                      </a:r>
                      <a:r>
                        <a:rPr sz="1800" dirty="0">
                          <a:latin typeface="Gill Sans MT"/>
                          <a:cs typeface="Gill Sans MT"/>
                        </a:rPr>
                        <a:t>the</a:t>
                      </a:r>
                      <a:r>
                        <a:rPr sz="1800" spc="65" dirty="0">
                          <a:latin typeface="Gill Sans MT"/>
                          <a:cs typeface="Gill Sans MT"/>
                        </a:rPr>
                        <a:t> </a:t>
                      </a:r>
                      <a:r>
                        <a:rPr sz="1800" dirty="0">
                          <a:latin typeface="Gill Sans MT"/>
                          <a:cs typeface="Gill Sans MT"/>
                        </a:rPr>
                        <a:t>use</a:t>
                      </a:r>
                      <a:r>
                        <a:rPr sz="1800" spc="60" dirty="0">
                          <a:latin typeface="Gill Sans MT"/>
                          <a:cs typeface="Gill Sans MT"/>
                        </a:rPr>
                        <a:t> </a:t>
                      </a:r>
                      <a:r>
                        <a:rPr sz="1800" spc="-25" dirty="0">
                          <a:latin typeface="Gill Sans MT"/>
                          <a:cs typeface="Gill Sans MT"/>
                        </a:rPr>
                        <a:t>of</a:t>
                      </a:r>
                      <a:r>
                        <a:rPr sz="1800" spc="500" dirty="0">
                          <a:latin typeface="Gill Sans MT"/>
                          <a:cs typeface="Gill Sans MT"/>
                        </a:rPr>
                        <a:t> </a:t>
                      </a:r>
                      <a:r>
                        <a:rPr sz="1800" dirty="0">
                          <a:latin typeface="Gill Sans MT"/>
                          <a:cs typeface="Gill Sans MT"/>
                        </a:rPr>
                        <a:t>ARB</a:t>
                      </a:r>
                      <a:r>
                        <a:rPr sz="1800" spc="95" dirty="0">
                          <a:latin typeface="Gill Sans MT"/>
                          <a:cs typeface="Gill Sans MT"/>
                        </a:rPr>
                        <a:t> </a:t>
                      </a:r>
                      <a:r>
                        <a:rPr sz="1800" dirty="0">
                          <a:latin typeface="Gill Sans MT"/>
                          <a:cs typeface="Gill Sans MT"/>
                        </a:rPr>
                        <a:t>may</a:t>
                      </a:r>
                      <a:r>
                        <a:rPr sz="1800" spc="100" dirty="0">
                          <a:latin typeface="Gill Sans MT"/>
                          <a:cs typeface="Gill Sans MT"/>
                        </a:rPr>
                        <a:t> </a:t>
                      </a:r>
                      <a:r>
                        <a:rPr sz="1800" dirty="0">
                          <a:latin typeface="Gill Sans MT"/>
                          <a:cs typeface="Gill Sans MT"/>
                        </a:rPr>
                        <a:t>be</a:t>
                      </a:r>
                      <a:r>
                        <a:rPr sz="1800" spc="100" dirty="0">
                          <a:latin typeface="Gill Sans MT"/>
                          <a:cs typeface="Gill Sans MT"/>
                        </a:rPr>
                        <a:t> </a:t>
                      </a:r>
                      <a:r>
                        <a:rPr sz="1800" dirty="0">
                          <a:latin typeface="Gill Sans MT"/>
                          <a:cs typeface="Gill Sans MT"/>
                        </a:rPr>
                        <a:t>considered</a:t>
                      </a:r>
                      <a:r>
                        <a:rPr sz="1800" spc="100" dirty="0">
                          <a:latin typeface="Gill Sans MT"/>
                          <a:cs typeface="Gill Sans MT"/>
                        </a:rPr>
                        <a:t> </a:t>
                      </a:r>
                      <a:r>
                        <a:rPr sz="1800" dirty="0">
                          <a:latin typeface="Gill Sans MT"/>
                          <a:cs typeface="Gill Sans MT"/>
                        </a:rPr>
                        <a:t>to</a:t>
                      </a:r>
                      <a:r>
                        <a:rPr sz="1800" spc="100" dirty="0">
                          <a:latin typeface="Gill Sans MT"/>
                          <a:cs typeface="Gill Sans MT"/>
                        </a:rPr>
                        <a:t> </a:t>
                      </a:r>
                      <a:r>
                        <a:rPr sz="1800" dirty="0">
                          <a:latin typeface="Gill Sans MT"/>
                          <a:cs typeface="Gill Sans MT"/>
                        </a:rPr>
                        <a:t>decrease</a:t>
                      </a:r>
                      <a:r>
                        <a:rPr sz="1800" spc="100" dirty="0">
                          <a:latin typeface="Gill Sans MT"/>
                          <a:cs typeface="Gill Sans MT"/>
                        </a:rPr>
                        <a:t> </a:t>
                      </a:r>
                      <a:r>
                        <a:rPr sz="1800" spc="-10" dirty="0">
                          <a:latin typeface="Gill Sans MT"/>
                          <a:cs typeface="Gill Sans MT"/>
                        </a:rPr>
                        <a:t>hospital</a:t>
                      </a:r>
                      <a:r>
                        <a:rPr sz="1800" dirty="0">
                          <a:latin typeface="Gill Sans MT"/>
                          <a:cs typeface="Gill Sans MT"/>
                        </a:rPr>
                        <a:t>izations,</a:t>
                      </a:r>
                      <a:r>
                        <a:rPr sz="1800" spc="65" dirty="0">
                          <a:latin typeface="Gill Sans MT"/>
                          <a:cs typeface="Gill Sans MT"/>
                        </a:rPr>
                        <a:t> </a:t>
                      </a:r>
                      <a:r>
                        <a:rPr sz="1800" dirty="0">
                          <a:latin typeface="Gill Sans MT"/>
                          <a:cs typeface="Gill Sans MT"/>
                        </a:rPr>
                        <a:t>particularly</a:t>
                      </a:r>
                      <a:r>
                        <a:rPr sz="1800" spc="65" dirty="0">
                          <a:latin typeface="Gill Sans MT"/>
                          <a:cs typeface="Gill Sans MT"/>
                        </a:rPr>
                        <a:t> </a:t>
                      </a:r>
                      <a:r>
                        <a:rPr sz="1800" dirty="0">
                          <a:latin typeface="Gill Sans MT"/>
                          <a:cs typeface="Gill Sans MT"/>
                        </a:rPr>
                        <a:t>among</a:t>
                      </a:r>
                      <a:r>
                        <a:rPr sz="1800" spc="70" dirty="0">
                          <a:latin typeface="Gill Sans MT"/>
                          <a:cs typeface="Gill Sans MT"/>
                        </a:rPr>
                        <a:t> </a:t>
                      </a:r>
                      <a:r>
                        <a:rPr sz="1800" dirty="0">
                          <a:latin typeface="Gill Sans MT"/>
                          <a:cs typeface="Gill Sans MT"/>
                        </a:rPr>
                        <a:t>patients</a:t>
                      </a:r>
                      <a:r>
                        <a:rPr sz="1800" spc="65" dirty="0">
                          <a:latin typeface="Gill Sans MT"/>
                          <a:cs typeface="Gill Sans MT"/>
                        </a:rPr>
                        <a:t> </a:t>
                      </a:r>
                      <a:r>
                        <a:rPr sz="1800" dirty="0">
                          <a:latin typeface="Gill Sans MT"/>
                          <a:cs typeface="Gill Sans MT"/>
                        </a:rPr>
                        <a:t>with</a:t>
                      </a:r>
                      <a:r>
                        <a:rPr sz="1800" spc="65" dirty="0">
                          <a:latin typeface="Gill Sans MT"/>
                          <a:cs typeface="Gill Sans MT"/>
                        </a:rPr>
                        <a:t> </a:t>
                      </a:r>
                      <a:r>
                        <a:rPr sz="1800" spc="-20" dirty="0">
                          <a:latin typeface="Gill Sans MT"/>
                          <a:cs typeface="Gill Sans MT"/>
                        </a:rPr>
                        <a:t>LVEF</a:t>
                      </a:r>
                      <a:r>
                        <a:rPr sz="1800" spc="500" dirty="0">
                          <a:latin typeface="Gill Sans MT"/>
                          <a:cs typeface="Gill Sans MT"/>
                        </a:rPr>
                        <a:t> </a:t>
                      </a:r>
                      <a:r>
                        <a:rPr sz="1800" dirty="0">
                          <a:latin typeface="Gill Sans MT"/>
                          <a:cs typeface="Gill Sans MT"/>
                        </a:rPr>
                        <a:t>on</a:t>
                      </a:r>
                      <a:r>
                        <a:rPr sz="1800" spc="15" dirty="0">
                          <a:latin typeface="Gill Sans MT"/>
                          <a:cs typeface="Gill Sans MT"/>
                        </a:rPr>
                        <a:t> </a:t>
                      </a:r>
                      <a:r>
                        <a:rPr sz="1800" dirty="0">
                          <a:latin typeface="Gill Sans MT"/>
                          <a:cs typeface="Gill Sans MT"/>
                        </a:rPr>
                        <a:t>the</a:t>
                      </a:r>
                      <a:r>
                        <a:rPr sz="1800" spc="20" dirty="0">
                          <a:latin typeface="Gill Sans MT"/>
                          <a:cs typeface="Gill Sans MT"/>
                        </a:rPr>
                        <a:t> </a:t>
                      </a:r>
                      <a:r>
                        <a:rPr sz="1800" spc="-10" dirty="0">
                          <a:latin typeface="Gill Sans MT"/>
                          <a:cs typeface="Gill Sans MT"/>
                        </a:rPr>
                        <a:t>lower</a:t>
                      </a:r>
                      <a:r>
                        <a:rPr sz="1800" spc="15" dirty="0">
                          <a:latin typeface="Gill Sans MT"/>
                          <a:cs typeface="Gill Sans MT"/>
                        </a:rPr>
                        <a:t> </a:t>
                      </a:r>
                      <a:r>
                        <a:rPr sz="1800" dirty="0">
                          <a:latin typeface="Gill Sans MT"/>
                          <a:cs typeface="Gill Sans MT"/>
                        </a:rPr>
                        <a:t>end</a:t>
                      </a:r>
                      <a:r>
                        <a:rPr sz="1800" spc="20" dirty="0">
                          <a:latin typeface="Gill Sans MT"/>
                          <a:cs typeface="Gill Sans MT"/>
                        </a:rPr>
                        <a:t> </a:t>
                      </a:r>
                      <a:r>
                        <a:rPr sz="1800" dirty="0">
                          <a:latin typeface="Gill Sans MT"/>
                          <a:cs typeface="Gill Sans MT"/>
                        </a:rPr>
                        <a:t>of</a:t>
                      </a:r>
                      <a:r>
                        <a:rPr sz="1800" spc="15" dirty="0">
                          <a:latin typeface="Gill Sans MT"/>
                          <a:cs typeface="Gill Sans MT"/>
                        </a:rPr>
                        <a:t> </a:t>
                      </a:r>
                      <a:r>
                        <a:rPr sz="1800" dirty="0">
                          <a:latin typeface="Gill Sans MT"/>
                          <a:cs typeface="Gill Sans MT"/>
                        </a:rPr>
                        <a:t>this</a:t>
                      </a:r>
                      <a:r>
                        <a:rPr sz="1800" spc="20" dirty="0">
                          <a:latin typeface="Gill Sans MT"/>
                          <a:cs typeface="Gill Sans MT"/>
                        </a:rPr>
                        <a:t> </a:t>
                      </a:r>
                      <a:r>
                        <a:rPr sz="1800" spc="-10" dirty="0">
                          <a:latin typeface="Gill Sans MT"/>
                          <a:cs typeface="Gill Sans MT"/>
                        </a:rPr>
                        <a:t>spectrum.</a:t>
                      </a:r>
                      <a:r>
                        <a:rPr sz="1800" spc="-15" baseline="34722" dirty="0">
                          <a:latin typeface="Gill Sans MT"/>
                          <a:cs typeface="Gill Sans MT"/>
                        </a:rPr>
                        <a:t>8,9</a:t>
                      </a:r>
                      <a:endParaRPr sz="1800" baseline="34722" dirty="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6"/>
                  </a:ext>
                </a:extLst>
              </a:tr>
              <a:tr h="830056">
                <a:tc>
                  <a:txBody>
                    <a:bodyPr/>
                    <a:lstStyle/>
                    <a:p>
                      <a:pPr>
                        <a:lnSpc>
                          <a:spcPct val="100000"/>
                        </a:lnSpc>
                      </a:pPr>
                      <a:endParaRPr sz="1800">
                        <a:latin typeface="Times New Roman"/>
                        <a:cs typeface="Times New Roman"/>
                      </a:endParaRPr>
                    </a:p>
                    <a:p>
                      <a:pPr marR="173990" algn="r">
                        <a:lnSpc>
                          <a:spcPct val="100000"/>
                        </a:lnSpc>
                        <a:spcBef>
                          <a:spcPts val="680"/>
                        </a:spcBef>
                      </a:pPr>
                      <a:r>
                        <a:rPr sz="1800" b="1" spc="-25" dirty="0">
                          <a:latin typeface="Gill Sans MT"/>
                          <a:cs typeface="Gill Sans MT"/>
                        </a:rPr>
                        <a:t>2b</a:t>
                      </a:r>
                      <a:endParaRPr sz="18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AA74B"/>
                    </a:solidFill>
                  </a:tcPr>
                </a:tc>
                <a:tc>
                  <a:txBody>
                    <a:bodyPr/>
                    <a:lstStyle/>
                    <a:p>
                      <a:pPr>
                        <a:lnSpc>
                          <a:spcPct val="100000"/>
                        </a:lnSpc>
                      </a:pPr>
                      <a:endParaRPr sz="1800">
                        <a:latin typeface="Times New Roman"/>
                        <a:cs typeface="Times New Roman"/>
                      </a:endParaRPr>
                    </a:p>
                    <a:p>
                      <a:pPr marL="156210">
                        <a:lnSpc>
                          <a:spcPct val="100000"/>
                        </a:lnSpc>
                        <a:spcBef>
                          <a:spcPts val="680"/>
                        </a:spcBef>
                      </a:pPr>
                      <a:r>
                        <a:rPr sz="1800" b="1" dirty="0">
                          <a:latin typeface="Gill Sans MT"/>
                          <a:cs typeface="Gill Sans MT"/>
                        </a:rPr>
                        <a:t>B-</a:t>
                      </a:r>
                      <a:r>
                        <a:rPr sz="1800" b="1" spc="-50" dirty="0">
                          <a:latin typeface="Gill Sans MT"/>
                          <a:cs typeface="Gill Sans MT"/>
                        </a:rPr>
                        <a:t>R</a:t>
                      </a:r>
                      <a:endParaRPr sz="18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45720" indent="-152400">
                        <a:lnSpc>
                          <a:spcPct val="107200"/>
                        </a:lnSpc>
                        <a:spcBef>
                          <a:spcPts val="190"/>
                        </a:spcBef>
                      </a:pPr>
                      <a:r>
                        <a:rPr sz="1800" dirty="0">
                          <a:latin typeface="Gill Sans MT"/>
                          <a:cs typeface="Gill Sans MT"/>
                        </a:rPr>
                        <a:t>6.</a:t>
                      </a:r>
                      <a:r>
                        <a:rPr sz="1800" spc="215" dirty="0">
                          <a:latin typeface="Gill Sans MT"/>
                          <a:cs typeface="Gill Sans MT"/>
                        </a:rPr>
                        <a:t>  </a:t>
                      </a:r>
                      <a:r>
                        <a:rPr sz="1800" dirty="0">
                          <a:latin typeface="Gill Sans MT"/>
                          <a:cs typeface="Gill Sans MT"/>
                        </a:rPr>
                        <a:t>In</a:t>
                      </a:r>
                      <a:r>
                        <a:rPr sz="1800" spc="50" dirty="0">
                          <a:latin typeface="Gill Sans MT"/>
                          <a:cs typeface="Gill Sans MT"/>
                        </a:rPr>
                        <a:t> </a:t>
                      </a:r>
                      <a:r>
                        <a:rPr sz="1800" dirty="0">
                          <a:latin typeface="Gill Sans MT"/>
                          <a:cs typeface="Gill Sans MT"/>
                        </a:rPr>
                        <a:t>selected</a:t>
                      </a:r>
                      <a:r>
                        <a:rPr sz="1800" spc="55" dirty="0">
                          <a:latin typeface="Gill Sans MT"/>
                          <a:cs typeface="Gill Sans MT"/>
                        </a:rPr>
                        <a:t> </a:t>
                      </a:r>
                      <a:r>
                        <a:rPr sz="1800" dirty="0">
                          <a:latin typeface="Gill Sans MT"/>
                          <a:cs typeface="Gill Sans MT"/>
                        </a:rPr>
                        <a:t>patients</a:t>
                      </a:r>
                      <a:r>
                        <a:rPr sz="1800" spc="55" dirty="0">
                          <a:latin typeface="Gill Sans MT"/>
                          <a:cs typeface="Gill Sans MT"/>
                        </a:rPr>
                        <a:t> </a:t>
                      </a:r>
                      <a:r>
                        <a:rPr sz="1800" dirty="0">
                          <a:latin typeface="Gill Sans MT"/>
                          <a:cs typeface="Gill Sans MT"/>
                        </a:rPr>
                        <a:t>with</a:t>
                      </a:r>
                      <a:r>
                        <a:rPr sz="1800" spc="55" dirty="0">
                          <a:latin typeface="Gill Sans MT"/>
                          <a:cs typeface="Gill Sans MT"/>
                        </a:rPr>
                        <a:t> </a:t>
                      </a:r>
                      <a:r>
                        <a:rPr sz="1800" dirty="0">
                          <a:latin typeface="Gill Sans MT"/>
                          <a:cs typeface="Gill Sans MT"/>
                        </a:rPr>
                        <a:t>HFpEF,</a:t>
                      </a:r>
                      <a:r>
                        <a:rPr sz="1800" spc="55" dirty="0">
                          <a:latin typeface="Gill Sans MT"/>
                          <a:cs typeface="Gill Sans MT"/>
                        </a:rPr>
                        <a:t> </a:t>
                      </a:r>
                      <a:r>
                        <a:rPr sz="1800" dirty="0">
                          <a:latin typeface="Gill Sans MT"/>
                          <a:cs typeface="Gill Sans MT"/>
                        </a:rPr>
                        <a:t>ARNi</a:t>
                      </a:r>
                      <a:r>
                        <a:rPr sz="1800" spc="50" dirty="0">
                          <a:latin typeface="Gill Sans MT"/>
                          <a:cs typeface="Gill Sans MT"/>
                        </a:rPr>
                        <a:t> </a:t>
                      </a:r>
                      <a:r>
                        <a:rPr sz="1800" dirty="0">
                          <a:latin typeface="Gill Sans MT"/>
                          <a:cs typeface="Gill Sans MT"/>
                        </a:rPr>
                        <a:t>may</a:t>
                      </a:r>
                      <a:r>
                        <a:rPr sz="1800" spc="55" dirty="0">
                          <a:latin typeface="Gill Sans MT"/>
                          <a:cs typeface="Gill Sans MT"/>
                        </a:rPr>
                        <a:t> </a:t>
                      </a:r>
                      <a:r>
                        <a:rPr sz="1800" spc="-25" dirty="0">
                          <a:latin typeface="Gill Sans MT"/>
                          <a:cs typeface="Gill Sans MT"/>
                        </a:rPr>
                        <a:t>be</a:t>
                      </a:r>
                      <a:r>
                        <a:rPr sz="1800" spc="500" dirty="0">
                          <a:latin typeface="Gill Sans MT"/>
                          <a:cs typeface="Gill Sans MT"/>
                        </a:rPr>
                        <a:t> </a:t>
                      </a:r>
                      <a:r>
                        <a:rPr sz="1800" dirty="0">
                          <a:latin typeface="Gill Sans MT"/>
                          <a:cs typeface="Gill Sans MT"/>
                        </a:rPr>
                        <a:t>considered</a:t>
                      </a:r>
                      <a:r>
                        <a:rPr sz="1800" spc="135" dirty="0">
                          <a:latin typeface="Gill Sans MT"/>
                          <a:cs typeface="Gill Sans MT"/>
                        </a:rPr>
                        <a:t> </a:t>
                      </a:r>
                      <a:r>
                        <a:rPr sz="1800" dirty="0">
                          <a:latin typeface="Gill Sans MT"/>
                          <a:cs typeface="Gill Sans MT"/>
                        </a:rPr>
                        <a:t>to</a:t>
                      </a:r>
                      <a:r>
                        <a:rPr sz="1800" spc="135" dirty="0">
                          <a:latin typeface="Gill Sans MT"/>
                          <a:cs typeface="Gill Sans MT"/>
                        </a:rPr>
                        <a:t> </a:t>
                      </a:r>
                      <a:r>
                        <a:rPr sz="1800" dirty="0">
                          <a:latin typeface="Gill Sans MT"/>
                          <a:cs typeface="Gill Sans MT"/>
                        </a:rPr>
                        <a:t>decrease</a:t>
                      </a:r>
                      <a:r>
                        <a:rPr sz="1800" spc="135" dirty="0">
                          <a:latin typeface="Gill Sans MT"/>
                          <a:cs typeface="Gill Sans MT"/>
                        </a:rPr>
                        <a:t> </a:t>
                      </a:r>
                      <a:r>
                        <a:rPr sz="1800" dirty="0">
                          <a:latin typeface="Gill Sans MT"/>
                          <a:cs typeface="Gill Sans MT"/>
                        </a:rPr>
                        <a:t>hospitalizations,</a:t>
                      </a:r>
                      <a:r>
                        <a:rPr sz="1800" spc="140" dirty="0">
                          <a:latin typeface="Gill Sans MT"/>
                          <a:cs typeface="Gill Sans MT"/>
                        </a:rPr>
                        <a:t> </a:t>
                      </a:r>
                      <a:r>
                        <a:rPr sz="1800" spc="-20" dirty="0">
                          <a:latin typeface="Gill Sans MT"/>
                          <a:cs typeface="Gill Sans MT"/>
                        </a:rPr>
                        <a:t>par</a:t>
                      </a:r>
                      <a:r>
                        <a:rPr sz="1800" dirty="0">
                          <a:latin typeface="Gill Sans MT"/>
                          <a:cs typeface="Gill Sans MT"/>
                        </a:rPr>
                        <a:t>ticularly</a:t>
                      </a:r>
                      <a:r>
                        <a:rPr sz="1800" spc="40" dirty="0">
                          <a:latin typeface="Gill Sans MT"/>
                          <a:cs typeface="Gill Sans MT"/>
                        </a:rPr>
                        <a:t> </a:t>
                      </a:r>
                      <a:r>
                        <a:rPr sz="1800" dirty="0">
                          <a:latin typeface="Gill Sans MT"/>
                          <a:cs typeface="Gill Sans MT"/>
                        </a:rPr>
                        <a:t>among</a:t>
                      </a:r>
                      <a:r>
                        <a:rPr sz="1800" spc="45" dirty="0">
                          <a:latin typeface="Gill Sans MT"/>
                          <a:cs typeface="Gill Sans MT"/>
                        </a:rPr>
                        <a:t> </a:t>
                      </a:r>
                      <a:r>
                        <a:rPr sz="1800" dirty="0">
                          <a:latin typeface="Gill Sans MT"/>
                          <a:cs typeface="Gill Sans MT"/>
                        </a:rPr>
                        <a:t>patients</a:t>
                      </a:r>
                      <a:r>
                        <a:rPr sz="1800" spc="45" dirty="0">
                          <a:latin typeface="Gill Sans MT"/>
                          <a:cs typeface="Gill Sans MT"/>
                        </a:rPr>
                        <a:t> </a:t>
                      </a:r>
                      <a:r>
                        <a:rPr sz="1800" dirty="0">
                          <a:latin typeface="Gill Sans MT"/>
                          <a:cs typeface="Gill Sans MT"/>
                        </a:rPr>
                        <a:t>with</a:t>
                      </a:r>
                      <a:r>
                        <a:rPr sz="1800" spc="45" dirty="0">
                          <a:latin typeface="Gill Sans MT"/>
                          <a:cs typeface="Gill Sans MT"/>
                        </a:rPr>
                        <a:t> </a:t>
                      </a:r>
                      <a:r>
                        <a:rPr sz="1800" dirty="0">
                          <a:latin typeface="Gill Sans MT"/>
                          <a:cs typeface="Gill Sans MT"/>
                        </a:rPr>
                        <a:t>LVEF</a:t>
                      </a:r>
                      <a:r>
                        <a:rPr sz="1800" spc="45" dirty="0">
                          <a:latin typeface="Gill Sans MT"/>
                          <a:cs typeface="Gill Sans MT"/>
                        </a:rPr>
                        <a:t> </a:t>
                      </a:r>
                      <a:r>
                        <a:rPr sz="1800" dirty="0">
                          <a:latin typeface="Gill Sans MT"/>
                          <a:cs typeface="Gill Sans MT"/>
                        </a:rPr>
                        <a:t>on</a:t>
                      </a:r>
                      <a:r>
                        <a:rPr sz="1800" spc="45" dirty="0">
                          <a:latin typeface="Gill Sans MT"/>
                          <a:cs typeface="Gill Sans MT"/>
                        </a:rPr>
                        <a:t> </a:t>
                      </a:r>
                      <a:r>
                        <a:rPr sz="1800" dirty="0">
                          <a:latin typeface="Gill Sans MT"/>
                          <a:cs typeface="Gill Sans MT"/>
                        </a:rPr>
                        <a:t>the</a:t>
                      </a:r>
                      <a:r>
                        <a:rPr sz="1800" spc="45" dirty="0">
                          <a:latin typeface="Gill Sans MT"/>
                          <a:cs typeface="Gill Sans MT"/>
                        </a:rPr>
                        <a:t> </a:t>
                      </a:r>
                      <a:r>
                        <a:rPr sz="1800" spc="-10" dirty="0">
                          <a:latin typeface="Gill Sans MT"/>
                          <a:cs typeface="Gill Sans MT"/>
                        </a:rPr>
                        <a:t>lower</a:t>
                      </a:r>
                      <a:r>
                        <a:rPr sz="1800" spc="500" dirty="0">
                          <a:latin typeface="Gill Sans MT"/>
                          <a:cs typeface="Gill Sans MT"/>
                        </a:rPr>
                        <a:t> </a:t>
                      </a:r>
                      <a:r>
                        <a:rPr sz="1800" dirty="0">
                          <a:latin typeface="Gill Sans MT"/>
                          <a:cs typeface="Gill Sans MT"/>
                        </a:rPr>
                        <a:t>end</a:t>
                      </a:r>
                      <a:r>
                        <a:rPr sz="1800" spc="30" dirty="0">
                          <a:latin typeface="Gill Sans MT"/>
                          <a:cs typeface="Gill Sans MT"/>
                        </a:rPr>
                        <a:t> </a:t>
                      </a:r>
                      <a:r>
                        <a:rPr sz="1800" dirty="0">
                          <a:latin typeface="Gill Sans MT"/>
                          <a:cs typeface="Gill Sans MT"/>
                        </a:rPr>
                        <a:t>of</a:t>
                      </a:r>
                      <a:r>
                        <a:rPr sz="1800" spc="35" dirty="0">
                          <a:latin typeface="Gill Sans MT"/>
                          <a:cs typeface="Gill Sans MT"/>
                        </a:rPr>
                        <a:t> </a:t>
                      </a:r>
                      <a:r>
                        <a:rPr sz="1800" dirty="0">
                          <a:latin typeface="Gill Sans MT"/>
                          <a:cs typeface="Gill Sans MT"/>
                        </a:rPr>
                        <a:t>this</a:t>
                      </a:r>
                      <a:r>
                        <a:rPr sz="1800" spc="35" dirty="0">
                          <a:latin typeface="Gill Sans MT"/>
                          <a:cs typeface="Gill Sans MT"/>
                        </a:rPr>
                        <a:t> </a:t>
                      </a:r>
                      <a:r>
                        <a:rPr sz="1800" spc="-10" dirty="0">
                          <a:latin typeface="Gill Sans MT"/>
                          <a:cs typeface="Gill Sans MT"/>
                        </a:rPr>
                        <a:t>spectrum.</a:t>
                      </a:r>
                      <a:r>
                        <a:rPr sz="1800" spc="-15" baseline="34722" dirty="0">
                          <a:latin typeface="Gill Sans MT"/>
                          <a:cs typeface="Gill Sans MT"/>
                        </a:rPr>
                        <a:t>10,11</a:t>
                      </a:r>
                      <a:endParaRPr sz="1800" baseline="34722" dirty="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7"/>
                  </a:ext>
                </a:extLst>
              </a:tr>
              <a:tr h="623481">
                <a:tc>
                  <a:txBody>
                    <a:bodyPr/>
                    <a:lstStyle/>
                    <a:p>
                      <a:pPr marL="108585">
                        <a:lnSpc>
                          <a:spcPct val="100000"/>
                        </a:lnSpc>
                        <a:spcBef>
                          <a:spcPts val="700"/>
                        </a:spcBef>
                      </a:pPr>
                      <a:r>
                        <a:rPr sz="1800" b="1" dirty="0">
                          <a:latin typeface="Gill Sans MT"/>
                          <a:cs typeface="Gill Sans MT"/>
                        </a:rPr>
                        <a:t>3:</a:t>
                      </a:r>
                      <a:r>
                        <a:rPr sz="1800" b="1" spc="10" dirty="0">
                          <a:latin typeface="Gill Sans MT"/>
                          <a:cs typeface="Gill Sans MT"/>
                        </a:rPr>
                        <a:t> </a:t>
                      </a:r>
                      <a:r>
                        <a:rPr sz="1800" b="1" spc="-25" dirty="0">
                          <a:latin typeface="Gill Sans MT"/>
                          <a:cs typeface="Gill Sans MT"/>
                        </a:rPr>
                        <a:t>No-</a:t>
                      </a:r>
                      <a:endParaRPr sz="1800">
                        <a:latin typeface="Gill Sans MT"/>
                        <a:cs typeface="Gill Sans MT"/>
                      </a:endParaRPr>
                    </a:p>
                    <a:p>
                      <a:pPr marL="79375">
                        <a:lnSpc>
                          <a:spcPct val="100000"/>
                        </a:lnSpc>
                        <a:spcBef>
                          <a:spcPts val="60"/>
                        </a:spcBef>
                      </a:pPr>
                      <a:r>
                        <a:rPr sz="1800" b="1" spc="-10" dirty="0">
                          <a:latin typeface="Gill Sans MT"/>
                          <a:cs typeface="Gill Sans MT"/>
                        </a:rPr>
                        <a:t>Benefit</a:t>
                      </a:r>
                      <a:endParaRPr sz="1800">
                        <a:latin typeface="Gill Sans MT"/>
                        <a:cs typeface="Gill Sans MT"/>
                      </a:endParaRPr>
                    </a:p>
                  </a:txBody>
                  <a:tcPr marL="0" marR="0" marT="8890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15E4E"/>
                    </a:solidFill>
                  </a:tcPr>
                </a:tc>
                <a:tc>
                  <a:txBody>
                    <a:bodyPr/>
                    <a:lstStyle/>
                    <a:p>
                      <a:pPr>
                        <a:lnSpc>
                          <a:spcPct val="100000"/>
                        </a:lnSpc>
                      </a:pPr>
                      <a:endParaRPr sz="1800">
                        <a:latin typeface="Times New Roman"/>
                        <a:cs typeface="Times New Roman"/>
                      </a:endParaRPr>
                    </a:p>
                    <a:p>
                      <a:pPr marL="156210">
                        <a:lnSpc>
                          <a:spcPct val="100000"/>
                        </a:lnSpc>
                      </a:pPr>
                      <a:r>
                        <a:rPr sz="1800" b="1" dirty="0">
                          <a:latin typeface="Gill Sans MT"/>
                          <a:cs typeface="Gill Sans MT"/>
                        </a:rPr>
                        <a:t>B-</a:t>
                      </a:r>
                      <a:r>
                        <a:rPr sz="1800" b="1" spc="-50" dirty="0">
                          <a:latin typeface="Gill Sans MT"/>
                          <a:cs typeface="Gill Sans MT"/>
                        </a:rPr>
                        <a:t>R</a:t>
                      </a:r>
                      <a:endParaRPr sz="1800">
                        <a:latin typeface="Gill Sans MT"/>
                        <a:cs typeface="Gill Sans MT"/>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649DD4"/>
                    </a:solidFill>
                  </a:tcPr>
                </a:tc>
                <a:tc>
                  <a:txBody>
                    <a:bodyPr/>
                    <a:lstStyle/>
                    <a:p>
                      <a:pPr marL="198120" marR="106680" indent="-152400" algn="just">
                        <a:lnSpc>
                          <a:spcPct val="107200"/>
                        </a:lnSpc>
                        <a:spcBef>
                          <a:spcPts val="190"/>
                        </a:spcBef>
                      </a:pPr>
                      <a:r>
                        <a:rPr sz="1800" dirty="0">
                          <a:latin typeface="Gill Sans MT"/>
                          <a:cs typeface="Gill Sans MT"/>
                        </a:rPr>
                        <a:t>7.</a:t>
                      </a:r>
                      <a:r>
                        <a:rPr sz="1800" spc="235" dirty="0">
                          <a:latin typeface="Gill Sans MT"/>
                          <a:cs typeface="Gill Sans MT"/>
                        </a:rPr>
                        <a:t>  </a:t>
                      </a:r>
                      <a:r>
                        <a:rPr sz="1800" dirty="0">
                          <a:latin typeface="Gill Sans MT"/>
                          <a:cs typeface="Gill Sans MT"/>
                        </a:rPr>
                        <a:t>In</a:t>
                      </a:r>
                      <a:r>
                        <a:rPr sz="1800" spc="30" dirty="0">
                          <a:latin typeface="Gill Sans MT"/>
                          <a:cs typeface="Gill Sans MT"/>
                        </a:rPr>
                        <a:t> </a:t>
                      </a:r>
                      <a:r>
                        <a:rPr sz="1800" dirty="0">
                          <a:latin typeface="Gill Sans MT"/>
                          <a:cs typeface="Gill Sans MT"/>
                        </a:rPr>
                        <a:t>patients</a:t>
                      </a:r>
                      <a:r>
                        <a:rPr sz="1800" spc="30" dirty="0">
                          <a:latin typeface="Gill Sans MT"/>
                          <a:cs typeface="Gill Sans MT"/>
                        </a:rPr>
                        <a:t> </a:t>
                      </a:r>
                      <a:r>
                        <a:rPr sz="1800" dirty="0">
                          <a:latin typeface="Gill Sans MT"/>
                          <a:cs typeface="Gill Sans MT"/>
                        </a:rPr>
                        <a:t>with</a:t>
                      </a:r>
                      <a:r>
                        <a:rPr sz="1800" spc="30" dirty="0">
                          <a:latin typeface="Gill Sans MT"/>
                          <a:cs typeface="Gill Sans MT"/>
                        </a:rPr>
                        <a:t> </a:t>
                      </a:r>
                      <a:r>
                        <a:rPr sz="1800" dirty="0">
                          <a:latin typeface="Gill Sans MT"/>
                          <a:cs typeface="Gill Sans MT"/>
                        </a:rPr>
                        <a:t>HFpEF,</a:t>
                      </a:r>
                      <a:r>
                        <a:rPr sz="1800" spc="30" dirty="0">
                          <a:latin typeface="Gill Sans MT"/>
                          <a:cs typeface="Gill Sans MT"/>
                        </a:rPr>
                        <a:t> </a:t>
                      </a:r>
                      <a:r>
                        <a:rPr sz="1800" spc="-10" dirty="0">
                          <a:latin typeface="Gill Sans MT"/>
                          <a:cs typeface="Gill Sans MT"/>
                        </a:rPr>
                        <a:t>routine</a:t>
                      </a:r>
                      <a:r>
                        <a:rPr sz="1800" spc="30" dirty="0">
                          <a:latin typeface="Gill Sans MT"/>
                          <a:cs typeface="Gill Sans MT"/>
                        </a:rPr>
                        <a:t> </a:t>
                      </a:r>
                      <a:r>
                        <a:rPr sz="1800" dirty="0">
                          <a:latin typeface="Gill Sans MT"/>
                          <a:cs typeface="Gill Sans MT"/>
                        </a:rPr>
                        <a:t>use</a:t>
                      </a:r>
                      <a:r>
                        <a:rPr sz="1800" spc="30" dirty="0">
                          <a:latin typeface="Gill Sans MT"/>
                          <a:cs typeface="Gill Sans MT"/>
                        </a:rPr>
                        <a:t> </a:t>
                      </a:r>
                      <a:r>
                        <a:rPr sz="1800" dirty="0">
                          <a:latin typeface="Gill Sans MT"/>
                          <a:cs typeface="Gill Sans MT"/>
                        </a:rPr>
                        <a:t>of</a:t>
                      </a:r>
                      <a:r>
                        <a:rPr sz="1800" spc="30" dirty="0">
                          <a:latin typeface="Gill Sans MT"/>
                          <a:cs typeface="Gill Sans MT"/>
                        </a:rPr>
                        <a:t> </a:t>
                      </a:r>
                      <a:r>
                        <a:rPr sz="1800" spc="-10" dirty="0">
                          <a:latin typeface="Gill Sans MT"/>
                          <a:cs typeface="Gill Sans MT"/>
                        </a:rPr>
                        <a:t>nitrates</a:t>
                      </a:r>
                      <a:r>
                        <a:rPr sz="1800" spc="500" dirty="0">
                          <a:latin typeface="Gill Sans MT"/>
                          <a:cs typeface="Gill Sans MT"/>
                        </a:rPr>
                        <a:t> </a:t>
                      </a:r>
                      <a:r>
                        <a:rPr sz="1800" spc="-30" dirty="0">
                          <a:latin typeface="Gill Sans MT"/>
                          <a:cs typeface="Gill Sans MT"/>
                        </a:rPr>
                        <a:t>or</a:t>
                      </a:r>
                      <a:r>
                        <a:rPr sz="1800" spc="85" dirty="0">
                          <a:latin typeface="Gill Sans MT"/>
                          <a:cs typeface="Gill Sans MT"/>
                        </a:rPr>
                        <a:t> </a:t>
                      </a:r>
                      <a:r>
                        <a:rPr sz="1800" dirty="0">
                          <a:latin typeface="Gill Sans MT"/>
                          <a:cs typeface="Gill Sans MT"/>
                        </a:rPr>
                        <a:t>phosphodiesterase-5</a:t>
                      </a:r>
                      <a:r>
                        <a:rPr sz="1800" spc="85" dirty="0">
                          <a:latin typeface="Gill Sans MT"/>
                          <a:cs typeface="Gill Sans MT"/>
                        </a:rPr>
                        <a:t> </a:t>
                      </a:r>
                      <a:r>
                        <a:rPr sz="1800" dirty="0">
                          <a:latin typeface="Gill Sans MT"/>
                          <a:cs typeface="Gill Sans MT"/>
                        </a:rPr>
                        <a:t>inhibitors</a:t>
                      </a:r>
                      <a:r>
                        <a:rPr sz="1800" spc="90" dirty="0">
                          <a:latin typeface="Gill Sans MT"/>
                          <a:cs typeface="Gill Sans MT"/>
                        </a:rPr>
                        <a:t> </a:t>
                      </a:r>
                      <a:r>
                        <a:rPr sz="1800" dirty="0">
                          <a:latin typeface="Gill Sans MT"/>
                          <a:cs typeface="Gill Sans MT"/>
                        </a:rPr>
                        <a:t>to</a:t>
                      </a:r>
                      <a:r>
                        <a:rPr sz="1800" spc="85" dirty="0">
                          <a:latin typeface="Gill Sans MT"/>
                          <a:cs typeface="Gill Sans MT"/>
                        </a:rPr>
                        <a:t> </a:t>
                      </a:r>
                      <a:r>
                        <a:rPr sz="1800" spc="-10" dirty="0">
                          <a:latin typeface="Gill Sans MT"/>
                          <a:cs typeface="Gill Sans MT"/>
                        </a:rPr>
                        <a:t>increase</a:t>
                      </a:r>
                      <a:r>
                        <a:rPr sz="1800" spc="500" dirty="0">
                          <a:latin typeface="Gill Sans MT"/>
                          <a:cs typeface="Gill Sans MT"/>
                        </a:rPr>
                        <a:t> </a:t>
                      </a:r>
                      <a:r>
                        <a:rPr sz="1800" dirty="0">
                          <a:latin typeface="Gill Sans MT"/>
                          <a:cs typeface="Gill Sans MT"/>
                        </a:rPr>
                        <a:t>activity</a:t>
                      </a:r>
                      <a:r>
                        <a:rPr sz="1800" spc="10" dirty="0">
                          <a:latin typeface="Gill Sans MT"/>
                          <a:cs typeface="Gill Sans MT"/>
                        </a:rPr>
                        <a:t> </a:t>
                      </a:r>
                      <a:r>
                        <a:rPr sz="1800" spc="-30" dirty="0">
                          <a:latin typeface="Gill Sans MT"/>
                          <a:cs typeface="Gill Sans MT"/>
                        </a:rPr>
                        <a:t>or</a:t>
                      </a:r>
                      <a:r>
                        <a:rPr sz="1800" spc="15" dirty="0">
                          <a:latin typeface="Gill Sans MT"/>
                          <a:cs typeface="Gill Sans MT"/>
                        </a:rPr>
                        <a:t> </a:t>
                      </a:r>
                      <a:r>
                        <a:rPr sz="1800" dirty="0">
                          <a:latin typeface="Gill Sans MT"/>
                          <a:cs typeface="Gill Sans MT"/>
                        </a:rPr>
                        <a:t>QOL</a:t>
                      </a:r>
                      <a:r>
                        <a:rPr sz="1800" spc="15" dirty="0">
                          <a:latin typeface="Gill Sans MT"/>
                          <a:cs typeface="Gill Sans MT"/>
                        </a:rPr>
                        <a:t> </a:t>
                      </a:r>
                      <a:r>
                        <a:rPr sz="1800" dirty="0">
                          <a:latin typeface="Gill Sans MT"/>
                          <a:cs typeface="Gill Sans MT"/>
                        </a:rPr>
                        <a:t>is</a:t>
                      </a:r>
                      <a:r>
                        <a:rPr sz="1800" spc="15" dirty="0">
                          <a:latin typeface="Gill Sans MT"/>
                          <a:cs typeface="Gill Sans MT"/>
                        </a:rPr>
                        <a:t> </a:t>
                      </a:r>
                      <a:r>
                        <a:rPr sz="1800" spc="-10" dirty="0">
                          <a:latin typeface="Gill Sans MT"/>
                          <a:cs typeface="Gill Sans MT"/>
                        </a:rPr>
                        <a:t>ineffective.</a:t>
                      </a:r>
                      <a:r>
                        <a:rPr sz="1800" spc="-15" baseline="34722" dirty="0">
                          <a:latin typeface="Gill Sans MT"/>
                          <a:cs typeface="Gill Sans MT"/>
                        </a:rPr>
                        <a:t>12,13</a:t>
                      </a:r>
                      <a:endParaRPr sz="1800" baseline="34722" dirty="0">
                        <a:latin typeface="Gill Sans MT"/>
                        <a:cs typeface="Gill Sans MT"/>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060981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08F84-4A96-2117-23AD-5852FFF64E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E3CA31-5B79-F270-3D32-24D943769DBF}"/>
              </a:ext>
            </a:extLst>
          </p:cNvPr>
          <p:cNvSpPr>
            <a:spLocks noGrp="1"/>
          </p:cNvSpPr>
          <p:nvPr>
            <p:ph idx="1"/>
          </p:nvPr>
        </p:nvSpPr>
        <p:spPr/>
        <p:txBody>
          <a:bodyPr/>
          <a:lstStyle/>
          <a:p>
            <a:endParaRPr lang="en-US"/>
          </a:p>
        </p:txBody>
      </p:sp>
      <p:grpSp>
        <p:nvGrpSpPr>
          <p:cNvPr id="4" name="object 13">
            <a:extLst>
              <a:ext uri="{FF2B5EF4-FFF2-40B4-BE49-F238E27FC236}">
                <a16:creationId xmlns:a16="http://schemas.microsoft.com/office/drawing/2014/main" id="{7750C172-B2F3-088F-F92B-21687DF6C9FB}"/>
              </a:ext>
            </a:extLst>
          </p:cNvPr>
          <p:cNvGrpSpPr/>
          <p:nvPr/>
        </p:nvGrpSpPr>
        <p:grpSpPr>
          <a:xfrm>
            <a:off x="518474" y="333828"/>
            <a:ext cx="10987726" cy="6396909"/>
            <a:chOff x="634682" y="762000"/>
            <a:chExt cx="6160135" cy="4753610"/>
          </a:xfrm>
        </p:grpSpPr>
        <p:pic>
          <p:nvPicPr>
            <p:cNvPr id="5" name="object 14">
              <a:extLst>
                <a:ext uri="{FF2B5EF4-FFF2-40B4-BE49-F238E27FC236}">
                  <a16:creationId xmlns:a16="http://schemas.microsoft.com/office/drawing/2014/main" id="{678FF14A-CE5B-4D43-26A0-9045A2818286}"/>
                </a:ext>
              </a:extLst>
            </p:cNvPr>
            <p:cNvPicPr/>
            <p:nvPr/>
          </p:nvPicPr>
          <p:blipFill>
            <a:blip r:embed="rId2" cstate="print"/>
            <a:stretch>
              <a:fillRect/>
            </a:stretch>
          </p:blipFill>
          <p:spPr>
            <a:xfrm>
              <a:off x="738368" y="862641"/>
              <a:ext cx="5971043" cy="4567342"/>
            </a:xfrm>
            <a:prstGeom prst="rect">
              <a:avLst/>
            </a:prstGeom>
          </p:spPr>
        </p:pic>
        <p:sp>
          <p:nvSpPr>
            <p:cNvPr id="6" name="object 15">
              <a:extLst>
                <a:ext uri="{FF2B5EF4-FFF2-40B4-BE49-F238E27FC236}">
                  <a16:creationId xmlns:a16="http://schemas.microsoft.com/office/drawing/2014/main" id="{8631AB2B-948B-E862-A837-2CE65FD847EB}"/>
                </a:ext>
              </a:extLst>
            </p:cNvPr>
            <p:cNvSpPr/>
            <p:nvPr/>
          </p:nvSpPr>
          <p:spPr>
            <a:xfrm>
              <a:off x="639292" y="766610"/>
              <a:ext cx="6151245" cy="4744720"/>
            </a:xfrm>
            <a:custGeom>
              <a:avLst/>
              <a:gdLst/>
              <a:ahLst/>
              <a:cxnLst/>
              <a:rect l="l" t="t" r="r" b="b"/>
              <a:pathLst>
                <a:path w="6151245" h="4744720">
                  <a:moveTo>
                    <a:pt x="0" y="80797"/>
                  </a:moveTo>
                  <a:lnTo>
                    <a:pt x="0" y="4663376"/>
                  </a:lnTo>
                  <a:lnTo>
                    <a:pt x="0" y="4744173"/>
                  </a:lnTo>
                  <a:lnTo>
                    <a:pt x="80797" y="4744173"/>
                  </a:lnTo>
                  <a:lnTo>
                    <a:pt x="6070117" y="4744173"/>
                  </a:lnTo>
                  <a:lnTo>
                    <a:pt x="6150914" y="4744173"/>
                  </a:lnTo>
                  <a:lnTo>
                    <a:pt x="6150914" y="4663376"/>
                  </a:lnTo>
                  <a:lnTo>
                    <a:pt x="6150914" y="80797"/>
                  </a:lnTo>
                  <a:lnTo>
                    <a:pt x="6150914" y="0"/>
                  </a:lnTo>
                  <a:lnTo>
                    <a:pt x="6070117" y="0"/>
                  </a:lnTo>
                  <a:lnTo>
                    <a:pt x="80797" y="0"/>
                  </a:lnTo>
                  <a:lnTo>
                    <a:pt x="0" y="0"/>
                  </a:lnTo>
                  <a:lnTo>
                    <a:pt x="0" y="80797"/>
                  </a:lnTo>
                  <a:close/>
                </a:path>
              </a:pathLst>
            </a:custGeom>
            <a:ln w="922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26185436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A86B4-66F3-8AA2-892E-3378F4F9B1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2DA412-BF01-03AA-B976-5A2C1664DF90}"/>
              </a:ext>
            </a:extLst>
          </p:cNvPr>
          <p:cNvSpPr>
            <a:spLocks noGrp="1"/>
          </p:cNvSpPr>
          <p:nvPr>
            <p:ph idx="1"/>
          </p:nvPr>
        </p:nvSpPr>
        <p:spPr/>
        <p:txBody>
          <a:bodyPr/>
          <a:lstStyle/>
          <a:p>
            <a:endParaRPr lang="en-US"/>
          </a:p>
        </p:txBody>
      </p:sp>
      <p:pic>
        <p:nvPicPr>
          <p:cNvPr id="4098" name="Picture 2" descr="Wallpaper GIFs - Get the best GIF on GIPHY">
            <a:extLst>
              <a:ext uri="{FF2B5EF4-FFF2-40B4-BE49-F238E27FC236}">
                <a16:creationId xmlns:a16="http://schemas.microsoft.com/office/drawing/2014/main" id="{102F6E18-F73E-B04B-13C3-2DFB3C50F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3518" cy="69450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14EC34-3F52-A17C-81FC-2C56D8C5F3B4}"/>
              </a:ext>
            </a:extLst>
          </p:cNvPr>
          <p:cNvSpPr/>
          <p:nvPr/>
        </p:nvSpPr>
        <p:spPr>
          <a:xfrm>
            <a:off x="-4482" y="0"/>
            <a:ext cx="290008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266AD8-4117-0D08-9DE4-951AEAA94723}"/>
              </a:ext>
            </a:extLst>
          </p:cNvPr>
          <p:cNvSpPr/>
          <p:nvPr/>
        </p:nvSpPr>
        <p:spPr>
          <a:xfrm>
            <a:off x="9520518" y="0"/>
            <a:ext cx="267148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2711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Vapor Trail</Template>
  <TotalTime>6359</TotalTime>
  <Words>13675</Words>
  <Application>Microsoft Office PowerPoint</Application>
  <PresentationFormat>Widescreen</PresentationFormat>
  <Paragraphs>2033</Paragraphs>
  <Slides>151</Slides>
  <Notes>30</Notes>
  <HiddenSlides>0</HiddenSlides>
  <MMClips>1</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151</vt:i4>
      </vt:variant>
    </vt:vector>
  </HeadingPairs>
  <TitlesOfParts>
    <vt:vector size="169" baseType="lpstr">
      <vt:lpstr>Arial</vt:lpstr>
      <vt:lpstr>Arial Black</vt:lpstr>
      <vt:lpstr>Arial Narrow</vt:lpstr>
      <vt:lpstr>Calibri</vt:lpstr>
      <vt:lpstr>Cambria Math</vt:lpstr>
      <vt:lpstr>Century Gothic</vt:lpstr>
      <vt:lpstr>Gill Sans MT</vt:lpstr>
      <vt:lpstr>Helvetica</vt:lpstr>
      <vt:lpstr>HelveticaNeue</vt:lpstr>
      <vt:lpstr>HelveticaNeueBoldCondensed</vt:lpstr>
      <vt:lpstr>NexusSerif</vt:lpstr>
      <vt:lpstr>Roboto</vt:lpstr>
      <vt:lpstr>Symbol</vt:lpstr>
      <vt:lpstr>Times New Roman</vt:lpstr>
      <vt:lpstr>Wingdings</vt:lpstr>
      <vt:lpstr>Wingdings 3</vt:lpstr>
      <vt:lpstr>Vapor Trail</vt:lpstr>
      <vt:lpstr>think-cell Slide</vt:lpstr>
      <vt:lpstr>Heart Failure Management (2022 Guidelines) </vt:lpstr>
      <vt:lpstr>Understanding the Guidelines</vt:lpstr>
      <vt:lpstr>What is in this Slide Set</vt:lpstr>
      <vt:lpstr>Heart Failure – A Growing Global Concern</vt:lpstr>
      <vt:lpstr>Economic Risks of HF Readmissions in the US</vt:lpstr>
      <vt:lpstr>Heart Failure: Significant Clinical and Economic Burden</vt:lpstr>
      <vt:lpstr>HF Hospitalizations are a Strong Predictor  of Mortality1,2</vt:lpstr>
      <vt:lpstr>Part 1: What is heart failure?</vt:lpstr>
      <vt:lpstr>Heart Failure</vt:lpstr>
      <vt:lpstr>Diagnosing heart failure</vt:lpstr>
      <vt:lpstr>Call IT what it is</vt:lpstr>
      <vt:lpstr>Diagnostic testing</vt:lpstr>
      <vt:lpstr>Looking for Zebras…</vt:lpstr>
      <vt:lpstr>Biomarkers</vt:lpstr>
      <vt:lpstr>What can cause an elevated BNP besides HF? </vt:lpstr>
      <vt:lpstr>Non-invasive Cardiac Imaging</vt:lpstr>
      <vt:lpstr>PowerPoint Presentation</vt:lpstr>
      <vt:lpstr>Don’t routinely repeat the echo</vt:lpstr>
      <vt:lpstr>Invasive Evaluation</vt:lpstr>
      <vt:lpstr>AHA Classification of Heart Failure</vt:lpstr>
      <vt:lpstr>PowerPoint Presentation</vt:lpstr>
      <vt:lpstr>HF Morbidity and Mortality</vt:lpstr>
      <vt:lpstr>Part 2: Baseline Treatment of chronic systolic heart failure  (HFrEF)</vt:lpstr>
      <vt:lpstr>Stage A</vt:lpstr>
      <vt:lpstr>Treatment of Stage B and C</vt:lpstr>
      <vt:lpstr>Medical Therapy of Heart Failure in 1984</vt:lpstr>
      <vt:lpstr>Diuretics</vt:lpstr>
      <vt:lpstr>Diuretics and Heart Failure</vt:lpstr>
      <vt:lpstr>Location of Diuretic Action </vt:lpstr>
      <vt:lpstr>Digoxin</vt:lpstr>
      <vt:lpstr>Digitalis and the Treatment of Cardiac Dropsy</vt:lpstr>
      <vt:lpstr>Effect of Digoxin Upon Clinical Outcomes in Subjects with Heart Failure</vt:lpstr>
      <vt:lpstr>ACE Inhibitors </vt:lpstr>
      <vt:lpstr>ACE Inhibition Improves Survival</vt:lpstr>
      <vt:lpstr>Effect of High Versus Low Dose  Lisinopril on Clinical Outcomes</vt:lpstr>
      <vt:lpstr>  ACEI is Superior to Vasodilator Therapy  in Chronic Heart Failure</vt:lpstr>
      <vt:lpstr>ARB Improves Outcomes  in ACEI Intolerant Patients   </vt:lpstr>
      <vt:lpstr>Beta Blockers</vt:lpstr>
      <vt:lpstr>Beta Blockers (BB)</vt:lpstr>
      <vt:lpstr>Impact of BB</vt:lpstr>
      <vt:lpstr>Beta-Blockade Improves Survival</vt:lpstr>
      <vt:lpstr>PowerPoint Presentation</vt:lpstr>
      <vt:lpstr>Effects of Metoprolol Tartrate and  Carvedilol on Mortality in Heart Failure</vt:lpstr>
      <vt:lpstr>Impact of ACE Inhibition and b-Blockade on Annual Survival in Heart Failure</vt:lpstr>
      <vt:lpstr>Aldosterone antagonist</vt:lpstr>
      <vt:lpstr>Aldosterone Antagonists Improve Survival</vt:lpstr>
      <vt:lpstr>Is there a role for aldosterone antagonists in chronic NYHA class II systolic heart failure?</vt:lpstr>
      <vt:lpstr>Part 3: New Medical Therapies for Heart Failure</vt:lpstr>
      <vt:lpstr>What have we learned so far? 2022 HF Guidelines </vt:lpstr>
      <vt:lpstr>Bb AND mraS</vt:lpstr>
      <vt:lpstr>iSOSORBIDE</vt:lpstr>
      <vt:lpstr>Digoxin</vt:lpstr>
      <vt:lpstr>IVABRADINE</vt:lpstr>
      <vt:lpstr>Elevated Resting Heart Rate</vt:lpstr>
      <vt:lpstr>Ivabradine:  First in class HCN channel blocker   </vt:lpstr>
      <vt:lpstr>IVABRADINE: First in class HCN channel blocker   </vt:lpstr>
      <vt:lpstr>If Current</vt:lpstr>
      <vt:lpstr>Ivabradine</vt:lpstr>
      <vt:lpstr>PowerPoint Presentation</vt:lpstr>
      <vt:lpstr>PowerPoint Presentation</vt:lpstr>
      <vt:lpstr>PowerPoint Presentation</vt:lpstr>
      <vt:lpstr>PowerPoint Presentation</vt:lpstr>
      <vt:lpstr>Chronic HF background treatment</vt:lpstr>
      <vt:lpstr>Time to first event of primary composite end point</vt:lpstr>
      <vt:lpstr>Incidence of selected adverse events (N = 6492) </vt:lpstr>
      <vt:lpstr>PowerPoint Presentation</vt:lpstr>
      <vt:lpstr>Ivabradine</vt:lpstr>
      <vt:lpstr>Neprilysin inhibitor (sucubitril) eNTRESTO</vt:lpstr>
      <vt:lpstr>PARADIGM-HF: A Randomized, Controlled Trial Examining the Efficacy of Sacubitril/Valsartan vs Enalapril in Patients With HF</vt:lpstr>
      <vt:lpstr>PARADIGM-HF: Efficacy and Safety of Sacubitril/Valsartan vs Enalapril in Patients With HF</vt:lpstr>
      <vt:lpstr>HFrEF Pathophysiology</vt:lpstr>
      <vt:lpstr>HFrEF Pathophysiology</vt:lpstr>
      <vt:lpstr>HFrEF Pathophysiology</vt:lpstr>
      <vt:lpstr>HFrEF Pathophysiology</vt:lpstr>
      <vt:lpstr>Sacubitril/Valsartan</vt:lpstr>
      <vt:lpstr>Sacubitril/Valsartan</vt:lpstr>
      <vt:lpstr>Effects of Sacubitril/Valsartan on BNP &amp; NT- proBNP</vt:lpstr>
      <vt:lpstr>PARADIGM-HF</vt:lpstr>
      <vt:lpstr>Angiotensin Receptor-Neprilysin Inhibition in Patients  Hospitalized With Acute Decompensated Heart Failure</vt:lpstr>
      <vt:lpstr>Composite Clinical Endpoint</vt:lpstr>
      <vt:lpstr>PowerPoint Presentation</vt:lpstr>
      <vt:lpstr>SGLT2 inhibitors</vt:lpstr>
      <vt:lpstr>PowerPoint Presentation</vt:lpstr>
      <vt:lpstr>PowerPoint Presentation</vt:lpstr>
      <vt:lpstr>PowerPoint Presentation</vt:lpstr>
      <vt:lpstr>Emperor reduced </vt:lpstr>
      <vt:lpstr>Sglt2 inhibitors</vt:lpstr>
      <vt:lpstr>Vericiguat</vt:lpstr>
      <vt:lpstr>vericiguat</vt:lpstr>
      <vt:lpstr>PUFA and Potassium Binders</vt:lpstr>
      <vt:lpstr>PowerPoint Presentation</vt:lpstr>
      <vt:lpstr>hfmref</vt:lpstr>
      <vt:lpstr>HFimpEF</vt:lpstr>
      <vt:lpstr>Drugs to avoid in HF</vt:lpstr>
      <vt:lpstr>HFpEF Treatment</vt:lpstr>
      <vt:lpstr>HFPEF</vt:lpstr>
      <vt:lpstr>PowerPoint Presentation</vt:lpstr>
      <vt:lpstr>PowerPoint Presentation</vt:lpstr>
      <vt:lpstr>PowerPoint Presentation</vt:lpstr>
      <vt:lpstr>Advanced Heart failure management</vt:lpstr>
      <vt:lpstr>Part 4:  ICD or CRT-D?</vt:lpstr>
      <vt:lpstr>ICDs Improve Survival  </vt:lpstr>
      <vt:lpstr>ICDs Do Not Improve Quality of Life</vt:lpstr>
      <vt:lpstr> </vt:lpstr>
      <vt:lpstr>CRT (cardiac resynchronization therapy)</vt:lpstr>
      <vt:lpstr>CRT Improves Survival</vt:lpstr>
      <vt:lpstr>When do I need to think about an ICD  </vt:lpstr>
      <vt:lpstr>PowerPoint Presentation</vt:lpstr>
      <vt:lpstr>MV and HF</vt:lpstr>
      <vt:lpstr>PowerPoint Presentation</vt:lpstr>
      <vt:lpstr>Part 5: Monitoring heart failure</vt:lpstr>
      <vt:lpstr>Cardiomems</vt:lpstr>
      <vt:lpstr>PowerPoint Presentation</vt:lpstr>
      <vt:lpstr>CHAMPION</vt:lpstr>
      <vt:lpstr>PowerPoint Presentation</vt:lpstr>
      <vt:lpstr>PowerPoint Presentation</vt:lpstr>
      <vt:lpstr>PowerPoint Presentation</vt:lpstr>
      <vt:lpstr>PowerPoint Presentation</vt:lpstr>
      <vt:lpstr>CRT-D</vt:lpstr>
      <vt:lpstr>PowerPoint Presentation</vt:lpstr>
      <vt:lpstr>PowerPoint Presentation</vt:lpstr>
      <vt:lpstr>PowerPoint Presentation</vt:lpstr>
      <vt:lpstr>PowerPoint Presentation</vt:lpstr>
      <vt:lpstr>PowerPoint Presentation</vt:lpstr>
      <vt:lpstr>How long does a heart transplant live?</vt:lpstr>
      <vt:lpstr>Part 5: Advanced Therapies for Heart Failure</vt:lpstr>
      <vt:lpstr>Stage D Heart Failure</vt:lpstr>
      <vt:lpstr>Features of Stage D Heart Failure</vt:lpstr>
      <vt:lpstr>Inotropes Acutely Improve Hemodyamics</vt:lpstr>
      <vt:lpstr>Chronic Inotrope Therapy Decreases Survival</vt:lpstr>
      <vt:lpstr>If there is no current role for chronic inotrope therapy, then what can we do for patients with stage D heart failure?  </vt:lpstr>
      <vt:lpstr>PowerPoint Presentation</vt:lpstr>
      <vt:lpstr>PowerPoint Presentation</vt:lpstr>
      <vt:lpstr>PowerPoint Presentation</vt:lpstr>
      <vt:lpstr>PowerPoint Presentation</vt:lpstr>
      <vt:lpstr>Does everyone with low EF need a heart transplant? </vt:lpstr>
      <vt:lpstr>Case 1</vt:lpstr>
      <vt:lpstr>Case 2</vt:lpstr>
      <vt:lpstr>Features of Stage D Heart Failure</vt:lpstr>
      <vt:lpstr>What else can we do for stage D heart failure?</vt:lpstr>
      <vt:lpstr>Left Ventricular Assist Devices </vt:lpstr>
      <vt:lpstr>Survival in the REMATCH Trial</vt:lpstr>
      <vt:lpstr>REMATCH 2 Survival</vt:lpstr>
      <vt:lpstr>Role of Heart Transplantation  in Heart Failure Management</vt:lpstr>
      <vt:lpstr>NUMBER OF HEART TRANSPLANTS REPORTED BY YEAR</vt:lpstr>
      <vt:lpstr>PowerPoint Presentation</vt:lpstr>
      <vt:lpstr>Proposed Statuses 1-3</vt:lpstr>
      <vt:lpstr>Proposed Statuses 4-6</vt:lpstr>
      <vt:lpstr>Limitations of the Current Medical  Management of Heart Failure</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 wachter</dc:creator>
  <cp:lastModifiedBy>blake wachter</cp:lastModifiedBy>
  <cp:revision>97</cp:revision>
  <dcterms:created xsi:type="dcterms:W3CDTF">2013-09-25T13:08:17Z</dcterms:created>
  <dcterms:modified xsi:type="dcterms:W3CDTF">2023-09-01T03:41:27Z</dcterms:modified>
</cp:coreProperties>
</file>